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62"/>
  </p:notesMasterIdLst>
  <p:sldIdLst>
    <p:sldId id="268" r:id="rId2"/>
    <p:sldId id="269" r:id="rId3"/>
    <p:sldId id="270" r:id="rId4"/>
    <p:sldId id="276" r:id="rId5"/>
    <p:sldId id="339" r:id="rId6"/>
    <p:sldId id="356" r:id="rId7"/>
    <p:sldId id="278" r:id="rId8"/>
    <p:sldId id="279" r:id="rId9"/>
    <p:sldId id="280" r:id="rId10"/>
    <p:sldId id="266" r:id="rId11"/>
    <p:sldId id="275" r:id="rId12"/>
    <p:sldId id="271" r:id="rId13"/>
    <p:sldId id="272" r:id="rId14"/>
    <p:sldId id="273" r:id="rId15"/>
    <p:sldId id="274" r:id="rId16"/>
    <p:sldId id="281" r:id="rId17"/>
    <p:sldId id="283" r:id="rId18"/>
    <p:sldId id="284" r:id="rId19"/>
    <p:sldId id="285" r:id="rId20"/>
    <p:sldId id="286" r:id="rId21"/>
    <p:sldId id="287" r:id="rId22"/>
    <p:sldId id="288" r:id="rId23"/>
    <p:sldId id="289" r:id="rId24"/>
    <p:sldId id="290" r:id="rId25"/>
    <p:sldId id="340" r:id="rId26"/>
    <p:sldId id="282" r:id="rId27"/>
    <p:sldId id="296" r:id="rId28"/>
    <p:sldId id="297" r:id="rId29"/>
    <p:sldId id="298" r:id="rId30"/>
    <p:sldId id="291" r:id="rId31"/>
    <p:sldId id="292" r:id="rId32"/>
    <p:sldId id="293" r:id="rId33"/>
    <p:sldId id="294" r:id="rId34"/>
    <p:sldId id="295" r:id="rId35"/>
    <p:sldId id="299" r:id="rId36"/>
    <p:sldId id="301" r:id="rId37"/>
    <p:sldId id="302" r:id="rId38"/>
    <p:sldId id="303" r:id="rId39"/>
    <p:sldId id="304" r:id="rId40"/>
    <p:sldId id="305" r:id="rId41"/>
    <p:sldId id="306" r:id="rId42"/>
    <p:sldId id="341" r:id="rId43"/>
    <p:sldId id="307" r:id="rId44"/>
    <p:sldId id="325" r:id="rId45"/>
    <p:sldId id="330" r:id="rId46"/>
    <p:sldId id="331" r:id="rId47"/>
    <p:sldId id="332" r:id="rId48"/>
    <p:sldId id="351" r:id="rId49"/>
    <p:sldId id="346" r:id="rId50"/>
    <p:sldId id="347" r:id="rId51"/>
    <p:sldId id="348" r:id="rId52"/>
    <p:sldId id="349" r:id="rId53"/>
    <p:sldId id="350" r:id="rId54"/>
    <p:sldId id="333" r:id="rId55"/>
    <p:sldId id="334" r:id="rId56"/>
    <p:sldId id="335" r:id="rId57"/>
    <p:sldId id="336" r:id="rId58"/>
    <p:sldId id="354" r:id="rId59"/>
    <p:sldId id="355" r:id="rId60"/>
    <p:sldId id="337" r:id="rId6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D77C5-FDA0-41C6-9860-B68E00A1772C}" type="datetimeFigureOut">
              <a:rPr lang="es-MX" smtClean="0"/>
              <a:pPr/>
              <a:t>16/01/2020</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927A43-DE62-453E-A5B5-D3FBB5F8D754}" type="slidenum">
              <a:rPr lang="es-MX" smtClean="0"/>
              <a:pPr/>
              <a:t>‹Nº›</a:t>
            </a:fld>
            <a:endParaRPr lang="es-MX"/>
          </a:p>
        </p:txBody>
      </p:sp>
    </p:spTree>
    <p:extLst>
      <p:ext uri="{BB962C8B-B14F-4D97-AF65-F5344CB8AC3E}">
        <p14:creationId xmlns:p14="http://schemas.microsoft.com/office/powerpoint/2010/main" val="2782710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99CF5DA-5617-411B-B1ED-57238CB50E37}" type="slidenum">
              <a:rPr lang="es-MX" smtClean="0"/>
              <a:pPr/>
              <a:t>11</a:t>
            </a:fld>
            <a:endParaRPr lang="es-MX"/>
          </a:p>
        </p:txBody>
      </p:sp>
    </p:spTree>
    <p:extLst>
      <p:ext uri="{BB962C8B-B14F-4D97-AF65-F5344CB8AC3E}">
        <p14:creationId xmlns:p14="http://schemas.microsoft.com/office/powerpoint/2010/main" val="14882533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A1591DC-DCDA-429B-B90E-297F32946A19}" type="slidenum">
              <a:rPr lang="es-MX" smtClean="0"/>
              <a:pPr/>
              <a:t>‹Nº›</a:t>
            </a:fld>
            <a:endParaRPr lang="es-MX"/>
          </a:p>
        </p:txBody>
      </p:sp>
    </p:spTree>
    <p:extLst>
      <p:ext uri="{BB962C8B-B14F-4D97-AF65-F5344CB8AC3E}">
        <p14:creationId xmlns:p14="http://schemas.microsoft.com/office/powerpoint/2010/main" val="923814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A1591DC-DCDA-429B-B90E-297F32946A19}" type="slidenum">
              <a:rPr lang="es-MX" smtClean="0"/>
              <a:pPr/>
              <a:t>‹Nº›</a:t>
            </a:fld>
            <a:endParaRPr lang="es-MX"/>
          </a:p>
        </p:txBody>
      </p:sp>
    </p:spTree>
    <p:extLst>
      <p:ext uri="{BB962C8B-B14F-4D97-AF65-F5344CB8AC3E}">
        <p14:creationId xmlns:p14="http://schemas.microsoft.com/office/powerpoint/2010/main" val="411520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A1591DC-DCDA-429B-B90E-297F32946A19}" type="slidenum">
              <a:rPr lang="es-MX" smtClean="0"/>
              <a:pPr/>
              <a:t>‹Nº›</a:t>
            </a:fld>
            <a:endParaRPr lang="es-MX"/>
          </a:p>
        </p:txBody>
      </p:sp>
    </p:spTree>
    <p:extLst>
      <p:ext uri="{BB962C8B-B14F-4D97-AF65-F5344CB8AC3E}">
        <p14:creationId xmlns:p14="http://schemas.microsoft.com/office/powerpoint/2010/main" val="1749251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A1591DC-DCDA-429B-B90E-297F32946A19}" type="slidenum">
              <a:rPr lang="es-MX" smtClean="0"/>
              <a:pPr/>
              <a:t>‹Nº›</a:t>
            </a:fld>
            <a:endParaRPr lang="es-MX"/>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65933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A1591DC-DCDA-429B-B90E-297F32946A19}" type="slidenum">
              <a:rPr lang="es-MX" smtClean="0"/>
              <a:pPr/>
              <a:t>‹Nº›</a:t>
            </a:fld>
            <a:endParaRPr lang="es-MX"/>
          </a:p>
        </p:txBody>
      </p:sp>
    </p:spTree>
    <p:extLst>
      <p:ext uri="{BB962C8B-B14F-4D97-AF65-F5344CB8AC3E}">
        <p14:creationId xmlns:p14="http://schemas.microsoft.com/office/powerpoint/2010/main" val="15404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3" name="Date Placeholder 2"/>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A1591DC-DCDA-429B-B90E-297F32946A19}" type="slidenum">
              <a:rPr lang="es-MX" smtClean="0"/>
              <a:pPr/>
              <a:t>‹Nº›</a:t>
            </a:fld>
            <a:endParaRPr lang="es-MX"/>
          </a:p>
        </p:txBody>
      </p:sp>
    </p:spTree>
    <p:extLst>
      <p:ext uri="{BB962C8B-B14F-4D97-AF65-F5344CB8AC3E}">
        <p14:creationId xmlns:p14="http://schemas.microsoft.com/office/powerpoint/2010/main" val="261418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3" name="Date Placeholder 2"/>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A1591DC-DCDA-429B-B90E-297F32946A19}" type="slidenum">
              <a:rPr lang="es-MX" smtClean="0"/>
              <a:pPr/>
              <a:t>‹Nº›</a:t>
            </a:fld>
            <a:endParaRPr lang="es-MX"/>
          </a:p>
        </p:txBody>
      </p:sp>
    </p:spTree>
    <p:extLst>
      <p:ext uri="{BB962C8B-B14F-4D97-AF65-F5344CB8AC3E}">
        <p14:creationId xmlns:p14="http://schemas.microsoft.com/office/powerpoint/2010/main" val="514289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A1591DC-DCDA-429B-B90E-297F32946A19}" type="slidenum">
              <a:rPr lang="es-MX" smtClean="0"/>
              <a:pPr/>
              <a:t>‹Nº›</a:t>
            </a:fld>
            <a:endParaRPr lang="es-MX"/>
          </a:p>
        </p:txBody>
      </p:sp>
    </p:spTree>
    <p:extLst>
      <p:ext uri="{BB962C8B-B14F-4D97-AF65-F5344CB8AC3E}">
        <p14:creationId xmlns:p14="http://schemas.microsoft.com/office/powerpoint/2010/main" val="3140549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A1591DC-DCDA-429B-B90E-297F32946A19}" type="slidenum">
              <a:rPr lang="es-MX" smtClean="0"/>
              <a:pPr/>
              <a:t>‹Nº›</a:t>
            </a:fld>
            <a:endParaRPr lang="es-MX"/>
          </a:p>
        </p:txBody>
      </p:sp>
    </p:spTree>
    <p:extLst>
      <p:ext uri="{BB962C8B-B14F-4D97-AF65-F5344CB8AC3E}">
        <p14:creationId xmlns:p14="http://schemas.microsoft.com/office/powerpoint/2010/main" val="2527566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A1591DC-DCDA-429B-B90E-297F32946A19}" type="slidenum">
              <a:rPr lang="es-MX" smtClean="0"/>
              <a:pPr/>
              <a:t>‹Nº›</a:t>
            </a:fld>
            <a:endParaRPr lang="es-MX"/>
          </a:p>
        </p:txBody>
      </p:sp>
    </p:spTree>
    <p:extLst>
      <p:ext uri="{BB962C8B-B14F-4D97-AF65-F5344CB8AC3E}">
        <p14:creationId xmlns:p14="http://schemas.microsoft.com/office/powerpoint/2010/main" val="2872279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A1591DC-DCDA-429B-B90E-297F32946A19}" type="slidenum">
              <a:rPr lang="es-MX" smtClean="0"/>
              <a:pPr/>
              <a:t>‹Nº›</a:t>
            </a:fld>
            <a:endParaRPr lang="es-MX"/>
          </a:p>
        </p:txBody>
      </p:sp>
    </p:spTree>
    <p:extLst>
      <p:ext uri="{BB962C8B-B14F-4D97-AF65-F5344CB8AC3E}">
        <p14:creationId xmlns:p14="http://schemas.microsoft.com/office/powerpoint/2010/main" val="1452270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A1591DC-DCDA-429B-B90E-297F32946A19}" type="slidenum">
              <a:rPr lang="es-MX" smtClean="0"/>
              <a:pPr/>
              <a:t>‹Nº›</a:t>
            </a:fld>
            <a:endParaRPr lang="es-MX"/>
          </a:p>
        </p:txBody>
      </p:sp>
    </p:spTree>
    <p:extLst>
      <p:ext uri="{BB962C8B-B14F-4D97-AF65-F5344CB8AC3E}">
        <p14:creationId xmlns:p14="http://schemas.microsoft.com/office/powerpoint/2010/main" val="2651042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0A1591DC-DCDA-429B-B90E-297F32946A19}" type="slidenum">
              <a:rPr lang="es-MX" smtClean="0"/>
              <a:pPr/>
              <a:t>‹Nº›</a:t>
            </a:fld>
            <a:endParaRPr lang="es-MX"/>
          </a:p>
        </p:txBody>
      </p:sp>
    </p:spTree>
    <p:extLst>
      <p:ext uri="{BB962C8B-B14F-4D97-AF65-F5344CB8AC3E}">
        <p14:creationId xmlns:p14="http://schemas.microsoft.com/office/powerpoint/2010/main" val="4185897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A1591DC-DCDA-429B-B90E-297F32946A19}" type="slidenum">
              <a:rPr lang="es-MX" smtClean="0"/>
              <a:pPr/>
              <a:t>‹Nº›</a:t>
            </a:fld>
            <a:endParaRPr lang="es-MX"/>
          </a:p>
        </p:txBody>
      </p:sp>
    </p:spTree>
    <p:extLst>
      <p:ext uri="{BB962C8B-B14F-4D97-AF65-F5344CB8AC3E}">
        <p14:creationId xmlns:p14="http://schemas.microsoft.com/office/powerpoint/2010/main" val="2712538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0A1591DC-DCDA-429B-B90E-297F32946A19}" type="slidenum">
              <a:rPr lang="es-MX" smtClean="0"/>
              <a:pPr/>
              <a:t>‹Nº›</a:t>
            </a:fld>
            <a:endParaRPr lang="es-MX"/>
          </a:p>
        </p:txBody>
      </p:sp>
    </p:spTree>
    <p:extLst>
      <p:ext uri="{BB962C8B-B14F-4D97-AF65-F5344CB8AC3E}">
        <p14:creationId xmlns:p14="http://schemas.microsoft.com/office/powerpoint/2010/main" val="2203943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A1591DC-DCDA-429B-B90E-297F32946A19}" type="slidenum">
              <a:rPr lang="es-MX" smtClean="0"/>
              <a:pPr/>
              <a:t>‹Nº›</a:t>
            </a:fld>
            <a:endParaRPr lang="es-MX"/>
          </a:p>
        </p:txBody>
      </p:sp>
    </p:spTree>
    <p:extLst>
      <p:ext uri="{BB962C8B-B14F-4D97-AF65-F5344CB8AC3E}">
        <p14:creationId xmlns:p14="http://schemas.microsoft.com/office/powerpoint/2010/main" val="3871564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06E5204E-5720-49DD-BA60-D9FD9F3F8C1F}" type="datetimeFigureOut">
              <a:rPr lang="es-MX" smtClean="0"/>
              <a:pPr/>
              <a:t>16/01/2020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A1591DC-DCDA-429B-B90E-297F32946A19}" type="slidenum">
              <a:rPr lang="es-MX" smtClean="0"/>
              <a:pPr/>
              <a:t>‹Nº›</a:t>
            </a:fld>
            <a:endParaRPr lang="es-MX"/>
          </a:p>
        </p:txBody>
      </p:sp>
    </p:spTree>
    <p:extLst>
      <p:ext uri="{BB962C8B-B14F-4D97-AF65-F5344CB8AC3E}">
        <p14:creationId xmlns:p14="http://schemas.microsoft.com/office/powerpoint/2010/main" val="1377944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cstate="print">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06E5204E-5720-49DD-BA60-D9FD9F3F8C1F}" type="datetimeFigureOut">
              <a:rPr lang="es-MX" smtClean="0"/>
              <a:pPr/>
              <a:t>16/01/2020</a:t>
            </a:fld>
            <a:endParaRPr lang="es-MX"/>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s-MX"/>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0A1591DC-DCDA-429B-B90E-297F32946A19}" type="slidenum">
              <a:rPr lang="es-MX" smtClean="0"/>
              <a:pPr/>
              <a:t>‹Nº›</a:t>
            </a:fld>
            <a:endParaRPr lang="es-MX"/>
          </a:p>
        </p:txBody>
      </p:sp>
    </p:spTree>
    <p:extLst>
      <p:ext uri="{BB962C8B-B14F-4D97-AF65-F5344CB8AC3E}">
        <p14:creationId xmlns:p14="http://schemas.microsoft.com/office/powerpoint/2010/main" val="308360721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7410" y="349820"/>
            <a:ext cx="7768590" cy="1674817"/>
          </a:xfrm>
          <a:prstGeom prst="rect">
            <a:avLst/>
          </a:prstGeom>
        </p:spPr>
        <p:txBody>
          <a:bodyPr vert="horz" wrap="square" lIns="0" tIns="12700" rIns="0" bIns="0" rtlCol="0">
            <a:spAutoFit/>
          </a:bodyPr>
          <a:lstStyle/>
          <a:p>
            <a:pPr marL="12700" marR="5080" indent="400685" algn="ctr">
              <a:lnSpc>
                <a:spcPct val="100000"/>
              </a:lnSpc>
              <a:spcBef>
                <a:spcPts val="100"/>
              </a:spcBef>
            </a:pPr>
            <a:r>
              <a:rPr b="1" dirty="0">
                <a:ln w="22225">
                  <a:solidFill>
                    <a:schemeClr val="accent2"/>
                  </a:solidFill>
                  <a:prstDash val="solid"/>
                </a:ln>
                <a:solidFill>
                  <a:schemeClr val="accent2">
                    <a:lumMod val="40000"/>
                    <a:lumOff val="60000"/>
                  </a:schemeClr>
                </a:solidFill>
              </a:rPr>
              <a:t>Centro de Estudios Técnicos de  Bachillerato Profesional S. C. </a:t>
            </a:r>
            <a:r>
              <a:rPr lang="es-MX" b="1" dirty="0">
                <a:ln w="22225">
                  <a:solidFill>
                    <a:schemeClr val="accent2"/>
                  </a:solidFill>
                  <a:prstDash val="solid"/>
                </a:ln>
                <a:solidFill>
                  <a:schemeClr val="accent2">
                    <a:lumMod val="40000"/>
                    <a:lumOff val="60000"/>
                  </a:schemeClr>
                </a:solidFill>
              </a:rPr>
              <a:t/>
            </a:r>
            <a:br>
              <a:rPr lang="es-MX" b="1" dirty="0">
                <a:ln w="22225">
                  <a:solidFill>
                    <a:schemeClr val="accent2"/>
                  </a:solidFill>
                  <a:prstDash val="solid"/>
                </a:ln>
                <a:solidFill>
                  <a:schemeClr val="accent2">
                    <a:lumMod val="40000"/>
                    <a:lumOff val="60000"/>
                  </a:schemeClr>
                </a:solidFill>
              </a:rPr>
            </a:br>
            <a:r>
              <a:rPr b="1" dirty="0">
                <a:ln w="22225">
                  <a:solidFill>
                    <a:schemeClr val="accent2"/>
                  </a:solidFill>
                  <a:prstDash val="solid"/>
                </a:ln>
                <a:solidFill>
                  <a:schemeClr val="accent2">
                    <a:lumMod val="40000"/>
                    <a:lumOff val="60000"/>
                  </a:schemeClr>
                </a:solidFill>
              </a:rPr>
              <a:t>(6869)</a:t>
            </a:r>
          </a:p>
        </p:txBody>
      </p:sp>
      <p:sp>
        <p:nvSpPr>
          <p:cNvPr id="4" name="object 4"/>
          <p:cNvSpPr/>
          <p:nvPr/>
        </p:nvSpPr>
        <p:spPr>
          <a:xfrm>
            <a:off x="769619" y="473963"/>
            <a:ext cx="1508760" cy="1767839"/>
          </a:xfrm>
          <a:prstGeom prst="rect">
            <a:avLst/>
          </a:prstGeom>
          <a:blipFill>
            <a:blip r:embed="rId2" cstate="print"/>
            <a:stretch>
              <a:fillRect/>
            </a:stretch>
          </a:blipFill>
        </p:spPr>
        <p:txBody>
          <a:bodyPr wrap="square" lIns="0" tIns="0" rIns="0" bIns="0" rtlCol="0"/>
          <a:lstStyle/>
          <a:p>
            <a:endParaRPr/>
          </a:p>
        </p:txBody>
      </p:sp>
      <p:sp>
        <p:nvSpPr>
          <p:cNvPr id="6" name="object 2">
            <a:extLst>
              <a:ext uri="{FF2B5EF4-FFF2-40B4-BE49-F238E27FC236}">
                <a16:creationId xmlns:a16="http://schemas.microsoft.com/office/drawing/2014/main" id="{B25D3A72-3C3C-4391-A307-9A040A2D015A}"/>
              </a:ext>
            </a:extLst>
          </p:cNvPr>
          <p:cNvSpPr txBox="1">
            <a:spLocks/>
          </p:cNvSpPr>
          <p:nvPr/>
        </p:nvSpPr>
        <p:spPr>
          <a:xfrm>
            <a:off x="1066800" y="5715000"/>
            <a:ext cx="9067800" cy="661015"/>
          </a:xfrm>
          <a:prstGeom prst="rect">
            <a:avLst/>
          </a:prstGeom>
        </p:spPr>
        <p:txBody>
          <a:bodyPr vert="horz" wrap="square" lIns="0" tIns="12700" rIns="0" bIns="0" rtlCol="0">
            <a:spAutoFit/>
          </a:bodyPr>
          <a:lstStyle>
            <a:lvl1pPr>
              <a:defRPr sz="3600" b="0" i="0">
                <a:solidFill>
                  <a:srgbClr val="252525"/>
                </a:solidFill>
                <a:latin typeface="Verdana"/>
                <a:ea typeface="+mj-ea"/>
                <a:cs typeface="Verdana"/>
              </a:defRPr>
            </a:lvl1pPr>
          </a:lstStyle>
          <a:p>
            <a:pPr marL="12700" marR="5080" indent="903605" algn="ctr">
              <a:lnSpc>
                <a:spcPct val="117300"/>
              </a:lnSpc>
              <a:spcBef>
                <a:spcPts val="100"/>
              </a:spcBef>
            </a:pPr>
            <a:r>
              <a:rPr lang="es-MX" b="1" kern="0" dirty="0">
                <a:ln w="22225">
                  <a:solidFill>
                    <a:schemeClr val="accent1"/>
                  </a:solidFill>
                  <a:prstDash val="solid"/>
                </a:ln>
                <a:solidFill>
                  <a:schemeClr val="accent2">
                    <a:lumMod val="75000"/>
                  </a:schemeClr>
                </a:solidFill>
                <a:latin typeface="Trebuchet MS (Títulos)"/>
                <a:cs typeface="Arial"/>
              </a:rPr>
              <a:t>6to año: Área I y Área II</a:t>
            </a:r>
          </a:p>
        </p:txBody>
      </p:sp>
      <p:sp>
        <p:nvSpPr>
          <p:cNvPr id="8" name="object 3"/>
          <p:cNvSpPr txBox="1"/>
          <p:nvPr/>
        </p:nvSpPr>
        <p:spPr>
          <a:xfrm>
            <a:off x="4907280" y="3482118"/>
            <a:ext cx="2228849" cy="505267"/>
          </a:xfrm>
          <a:prstGeom prst="rect">
            <a:avLst/>
          </a:prstGeom>
        </p:spPr>
        <p:txBody>
          <a:bodyPr vert="horz" wrap="square" lIns="0" tIns="12700" rIns="0" bIns="0" rtlCol="0">
            <a:spAutoFit/>
          </a:bodyPr>
          <a:lstStyle/>
          <a:p>
            <a:pPr marL="12700">
              <a:lnSpc>
                <a:spcPct val="100000"/>
              </a:lnSpc>
              <a:spcBef>
                <a:spcPts val="100"/>
              </a:spcBef>
            </a:pPr>
            <a:r>
              <a:rPr sz="3200" b="1" dirty="0">
                <a:ln w="22225">
                  <a:solidFill>
                    <a:schemeClr val="accent1"/>
                  </a:solidFill>
                  <a:prstDash val="solid"/>
                </a:ln>
                <a:solidFill>
                  <a:schemeClr val="accent2">
                    <a:lumMod val="75000"/>
                  </a:schemeClr>
                </a:solidFill>
                <a:latin typeface="Verdana"/>
                <a:cs typeface="Verdana"/>
              </a:rPr>
              <a:t>Equipo: 5</a:t>
            </a:r>
          </a:p>
        </p:txBody>
      </p:sp>
    </p:spTree>
    <p:extLst>
      <p:ext uri="{BB962C8B-B14F-4D97-AF65-F5344CB8AC3E}">
        <p14:creationId xmlns:p14="http://schemas.microsoft.com/office/powerpoint/2010/main" val="4111761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stretch>
            <a:fillRect/>
          </a:stretch>
        </p:blipFill>
        <p:spPr>
          <a:xfrm>
            <a:off x="756022" y="1709482"/>
            <a:ext cx="3968377" cy="2232212"/>
          </a:xfrm>
          <a:prstGeom prst="rect">
            <a:avLst/>
          </a:prstGeom>
        </p:spPr>
      </p:pic>
      <p:pic>
        <p:nvPicPr>
          <p:cNvPr id="7" name="Imagen 6"/>
          <p:cNvPicPr>
            <a:picLocks noChangeAspect="1"/>
          </p:cNvPicPr>
          <p:nvPr/>
        </p:nvPicPr>
        <p:blipFill>
          <a:blip r:embed="rId3" cstate="print"/>
          <a:stretch>
            <a:fillRect/>
          </a:stretch>
        </p:blipFill>
        <p:spPr>
          <a:xfrm>
            <a:off x="7949652" y="1615501"/>
            <a:ext cx="3464726" cy="1951529"/>
          </a:xfrm>
          <a:prstGeom prst="rect">
            <a:avLst/>
          </a:prstGeom>
        </p:spPr>
      </p:pic>
      <p:pic>
        <p:nvPicPr>
          <p:cNvPr id="8" name="Imagen 7"/>
          <p:cNvPicPr>
            <a:picLocks noChangeAspect="1"/>
          </p:cNvPicPr>
          <p:nvPr/>
        </p:nvPicPr>
        <p:blipFill>
          <a:blip r:embed="rId4" cstate="print"/>
          <a:stretch>
            <a:fillRect/>
          </a:stretch>
        </p:blipFill>
        <p:spPr>
          <a:xfrm>
            <a:off x="7889074" y="3993924"/>
            <a:ext cx="3705940" cy="2084591"/>
          </a:xfrm>
          <a:prstGeom prst="rect">
            <a:avLst/>
          </a:prstGeom>
        </p:spPr>
      </p:pic>
      <p:pic>
        <p:nvPicPr>
          <p:cNvPr id="9" name="Imagen 8"/>
          <p:cNvPicPr>
            <a:picLocks noChangeAspect="1"/>
          </p:cNvPicPr>
          <p:nvPr/>
        </p:nvPicPr>
        <p:blipFill>
          <a:blip r:embed="rId5" cstate="print"/>
          <a:stretch>
            <a:fillRect/>
          </a:stretch>
        </p:blipFill>
        <p:spPr>
          <a:xfrm>
            <a:off x="850152" y="4195630"/>
            <a:ext cx="3347351" cy="1882885"/>
          </a:xfrm>
          <a:prstGeom prst="rect">
            <a:avLst/>
          </a:prstGeom>
        </p:spPr>
      </p:pic>
      <p:pic>
        <p:nvPicPr>
          <p:cNvPr id="10" name="Imagen 9"/>
          <p:cNvPicPr>
            <a:picLocks noChangeAspect="1"/>
          </p:cNvPicPr>
          <p:nvPr/>
        </p:nvPicPr>
        <p:blipFill>
          <a:blip r:embed="rId6" cstate="print"/>
          <a:stretch>
            <a:fillRect/>
          </a:stretch>
        </p:blipFill>
        <p:spPr>
          <a:xfrm>
            <a:off x="3569447" y="2423881"/>
            <a:ext cx="4064528" cy="2286297"/>
          </a:xfrm>
          <a:prstGeom prst="rect">
            <a:avLst/>
          </a:prstGeom>
        </p:spPr>
      </p:pic>
      <p:pic>
        <p:nvPicPr>
          <p:cNvPr id="11" name="Imagen 10"/>
          <p:cNvPicPr>
            <a:picLocks noChangeAspect="1"/>
          </p:cNvPicPr>
          <p:nvPr/>
        </p:nvPicPr>
        <p:blipFill>
          <a:blip r:embed="rId7" cstate="print"/>
          <a:stretch>
            <a:fillRect/>
          </a:stretch>
        </p:blipFill>
        <p:spPr>
          <a:xfrm>
            <a:off x="5479771" y="4425361"/>
            <a:ext cx="3244297" cy="1826836"/>
          </a:xfrm>
          <a:prstGeom prst="rect">
            <a:avLst/>
          </a:prstGeom>
        </p:spPr>
      </p:pic>
      <p:sp>
        <p:nvSpPr>
          <p:cNvPr id="13" name="4 Rectángulo"/>
          <p:cNvSpPr/>
          <p:nvPr/>
        </p:nvSpPr>
        <p:spPr>
          <a:xfrm>
            <a:off x="181792" y="188640"/>
            <a:ext cx="2557110" cy="923330"/>
          </a:xfrm>
          <a:prstGeom prst="rect">
            <a:avLst/>
          </a:prstGeom>
          <a:noFill/>
        </p:spPr>
        <p:txBody>
          <a:bodyPr wrap="none" lIns="91440" tIns="45720" rIns="91440" bIns="45720">
            <a:spAutoFit/>
          </a:bodyPr>
          <a:lstStyle/>
          <a:p>
            <a:pPr algn="ctr"/>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Producto</a:t>
            </a:r>
            <a:r>
              <a:rPr lang="es-E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3</a:t>
            </a:r>
          </a:p>
        </p:txBody>
      </p:sp>
    </p:spTree>
    <p:extLst>
      <p:ext uri="{BB962C8B-B14F-4D97-AF65-F5344CB8AC3E}">
        <p14:creationId xmlns:p14="http://schemas.microsoft.com/office/powerpoint/2010/main" val="1215962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print"/>
          <a:srcRect l="25910" t="25025" r="20910" b="8704"/>
          <a:stretch/>
        </p:blipFill>
        <p:spPr>
          <a:xfrm>
            <a:off x="1773856" y="705589"/>
            <a:ext cx="8757706" cy="5786651"/>
          </a:xfrm>
          <a:prstGeom prst="rect">
            <a:avLst/>
          </a:prstGeom>
        </p:spPr>
      </p:pic>
      <p:sp>
        <p:nvSpPr>
          <p:cNvPr id="23" name="4 Rectángulo"/>
          <p:cNvSpPr/>
          <p:nvPr/>
        </p:nvSpPr>
        <p:spPr>
          <a:xfrm>
            <a:off x="220980" y="371520"/>
            <a:ext cx="2557110" cy="923330"/>
          </a:xfrm>
          <a:prstGeom prst="rect">
            <a:avLst/>
          </a:prstGeom>
          <a:noFill/>
        </p:spPr>
        <p:txBody>
          <a:bodyPr wrap="none" lIns="91440" tIns="45720" rIns="91440" bIns="45720">
            <a:spAutoFit/>
          </a:bodyPr>
          <a:lstStyle/>
          <a:p>
            <a:pPr algn="ctr"/>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Producto</a:t>
            </a:r>
            <a:r>
              <a:rPr lang="es-E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a:t>
            </a:r>
          </a:p>
        </p:txBody>
      </p:sp>
    </p:spTree>
    <p:extLst>
      <p:ext uri="{BB962C8B-B14F-4D97-AF65-F5344CB8AC3E}">
        <p14:creationId xmlns:p14="http://schemas.microsoft.com/office/powerpoint/2010/main" val="836403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502901F-BDF4-4E53-8531-4AFBDF32E229}"/>
              </a:ext>
            </a:extLst>
          </p:cNvPr>
          <p:cNvSpPr>
            <a:spLocks noGrp="1"/>
          </p:cNvSpPr>
          <p:nvPr>
            <p:ph type="title"/>
          </p:nvPr>
        </p:nvSpPr>
        <p:spPr>
          <a:xfrm>
            <a:off x="814325" y="228600"/>
            <a:ext cx="10158475" cy="553998"/>
          </a:xfrm>
        </p:spPr>
        <p:txBody>
          <a:bodyPr>
            <a:normAutofit fontScale="90000"/>
          </a:bodyPr>
          <a:lstStyle/>
          <a:p>
            <a:pPr algn="r"/>
            <a:r>
              <a:rPr lang="es-MX" dirty="0">
                <a:solidFill>
                  <a:schemeClr val="accent2">
                    <a:lumMod val="75000"/>
                  </a:schemeClr>
                </a:solidFill>
              </a:rPr>
              <a:t>Justificación</a:t>
            </a:r>
          </a:p>
        </p:txBody>
      </p:sp>
      <p:sp>
        <p:nvSpPr>
          <p:cNvPr id="5" name="Marcador de texto 4">
            <a:extLst>
              <a:ext uri="{FF2B5EF4-FFF2-40B4-BE49-F238E27FC236}">
                <a16:creationId xmlns:a16="http://schemas.microsoft.com/office/drawing/2014/main" id="{0160522C-FD96-4F86-8014-6F0904FF9A90}"/>
              </a:ext>
            </a:extLst>
          </p:cNvPr>
          <p:cNvSpPr>
            <a:spLocks noGrp="1"/>
          </p:cNvSpPr>
          <p:nvPr>
            <p:ph sz="quarter" idx="13"/>
          </p:nvPr>
        </p:nvSpPr>
        <p:spPr>
          <a:xfrm>
            <a:off x="533400" y="1712155"/>
            <a:ext cx="10972800" cy="4616648"/>
          </a:xfrm>
        </p:spPr>
        <p:txBody>
          <a:bodyPr>
            <a:normAutofit/>
          </a:bodyPr>
          <a:lstStyle/>
          <a:p>
            <a:pPr marL="0" indent="0" algn="just">
              <a:spcBef>
                <a:spcPts val="1200"/>
              </a:spcBef>
              <a:spcAft>
                <a:spcPts val="1200"/>
              </a:spcAft>
              <a:buNone/>
            </a:pPr>
            <a:r>
              <a:rPr lang="es-MX" sz="2800" cap="none" dirty="0">
                <a:latin typeface="Trebuchet MS" panose="020B0603020202020204" pitchFamily="34" charset="0"/>
              </a:rPr>
              <a:t>La sobrepoblación, es un problema mundial que traen consigo una crisis ambiental originada por la producción de alimentos que abastezcan a dicha población, llevándonos a la actual revolución agrícola, así como la búsqueda de alternativas de producción autosustentables.</a:t>
            </a:r>
          </a:p>
          <a:p>
            <a:pPr marL="0" indent="0" algn="just">
              <a:spcBef>
                <a:spcPts val="1200"/>
              </a:spcBef>
              <a:spcAft>
                <a:spcPts val="1200"/>
              </a:spcAft>
              <a:buNone/>
            </a:pPr>
            <a:r>
              <a:rPr lang="es-MX" sz="2800" cap="none" dirty="0">
                <a:latin typeface="Trebuchet MS" panose="020B0603020202020204" pitchFamily="34" charset="0"/>
              </a:rPr>
              <a:t>Motivo por el cual el presente proyecto se plantea como una alternativa para la producción de plantas y peces de consumo doméstico, ricos en : mg, </a:t>
            </a:r>
            <a:r>
              <a:rPr lang="es-MX" sz="2800" cap="none" dirty="0" err="1">
                <a:latin typeface="Trebuchet MS" panose="020B0603020202020204" pitchFamily="34" charset="0"/>
              </a:rPr>
              <a:t>zn</a:t>
            </a:r>
            <a:r>
              <a:rPr lang="es-MX" sz="2800" cap="none" dirty="0">
                <a:latin typeface="Trebuchet MS" panose="020B0603020202020204" pitchFamily="34" charset="0"/>
              </a:rPr>
              <a:t>, </a:t>
            </a:r>
            <a:r>
              <a:rPr lang="es-MX" sz="2800" cap="none" dirty="0" err="1">
                <a:latin typeface="Trebuchet MS" panose="020B0603020202020204" pitchFamily="34" charset="0"/>
              </a:rPr>
              <a:t>cr</a:t>
            </a:r>
            <a:r>
              <a:rPr lang="es-MX" sz="2800" cap="none" dirty="0">
                <a:latin typeface="Trebuchet MS" panose="020B0603020202020204" pitchFamily="34" charset="0"/>
              </a:rPr>
              <a:t>, fe.</a:t>
            </a:r>
            <a:endParaRPr lang="es-MX" sz="3200" cap="none" dirty="0">
              <a:latin typeface="Trebuchet MS" panose="020B0603020202020204" pitchFamily="34" charset="0"/>
            </a:endParaRPr>
          </a:p>
        </p:txBody>
      </p:sp>
    </p:spTree>
    <p:extLst>
      <p:ext uri="{BB962C8B-B14F-4D97-AF65-F5344CB8AC3E}">
        <p14:creationId xmlns:p14="http://schemas.microsoft.com/office/powerpoint/2010/main" val="1581765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D9EC7D-E78D-4BFE-B2A3-A60E2EEEC815}"/>
              </a:ext>
            </a:extLst>
          </p:cNvPr>
          <p:cNvSpPr>
            <a:spLocks noGrp="1"/>
          </p:cNvSpPr>
          <p:nvPr>
            <p:ph type="title"/>
          </p:nvPr>
        </p:nvSpPr>
        <p:spPr>
          <a:xfrm>
            <a:off x="762000" y="381000"/>
            <a:ext cx="10158475" cy="553998"/>
          </a:xfrm>
        </p:spPr>
        <p:txBody>
          <a:bodyPr>
            <a:normAutofit fontScale="90000"/>
          </a:bodyPr>
          <a:lstStyle/>
          <a:p>
            <a:pPr algn="r"/>
            <a:r>
              <a:rPr lang="es-MX" dirty="0">
                <a:solidFill>
                  <a:schemeClr val="accent2">
                    <a:lumMod val="75000"/>
                  </a:schemeClr>
                </a:solidFill>
              </a:rPr>
              <a:t>Objetivo general</a:t>
            </a:r>
          </a:p>
        </p:txBody>
      </p:sp>
      <p:sp>
        <p:nvSpPr>
          <p:cNvPr id="3" name="Marcador de texto 2">
            <a:extLst>
              <a:ext uri="{FF2B5EF4-FFF2-40B4-BE49-F238E27FC236}">
                <a16:creationId xmlns:a16="http://schemas.microsoft.com/office/drawing/2014/main" id="{0E7B0EDE-CB14-409E-8D40-8C06060EA268}"/>
              </a:ext>
            </a:extLst>
          </p:cNvPr>
          <p:cNvSpPr>
            <a:spLocks noGrp="1"/>
          </p:cNvSpPr>
          <p:nvPr>
            <p:ph sz="quarter" idx="13"/>
          </p:nvPr>
        </p:nvSpPr>
        <p:spPr>
          <a:xfrm>
            <a:off x="762000" y="2514600"/>
            <a:ext cx="10452100" cy="1752600"/>
          </a:xfrm>
        </p:spPr>
        <p:txBody>
          <a:bodyPr>
            <a:noAutofit/>
          </a:bodyPr>
          <a:lstStyle/>
          <a:p>
            <a:pPr algn="just">
              <a:buFont typeface="Wingdings" panose="05000000000000000000" pitchFamily="2" charset="2"/>
              <a:buChar char="v"/>
            </a:pPr>
            <a:r>
              <a:rPr lang="es-MX" sz="2400" cap="none" dirty="0">
                <a:latin typeface="Trebuchet MS" panose="020B0603020202020204" pitchFamily="34" charset="0"/>
              </a:rPr>
              <a:t>Construir y adaptar los sistemas de producción autosustentables a las condiciones locales; aplicando los conocimientos adquiridos en las materias de biología, física, y química; así como la comprensión de los textos e información técnica en el idioma inglés.</a:t>
            </a:r>
          </a:p>
          <a:p>
            <a:pPr algn="just">
              <a:buFont typeface="Wingdings" panose="05000000000000000000" pitchFamily="2" charset="2"/>
              <a:buChar char="v"/>
            </a:pPr>
            <a:endParaRPr lang="es-MX" sz="2400" cap="none" dirty="0">
              <a:latin typeface="Trebuchet MS" panose="020B0603020202020204" pitchFamily="34" charset="0"/>
            </a:endParaRPr>
          </a:p>
        </p:txBody>
      </p:sp>
    </p:spTree>
    <p:extLst>
      <p:ext uri="{BB962C8B-B14F-4D97-AF65-F5344CB8AC3E}">
        <p14:creationId xmlns:p14="http://schemas.microsoft.com/office/powerpoint/2010/main" val="4102552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ECFD3C-B2D0-46A8-A57A-34CC4B405F21}"/>
              </a:ext>
            </a:extLst>
          </p:cNvPr>
          <p:cNvSpPr>
            <a:spLocks noGrp="1"/>
          </p:cNvSpPr>
          <p:nvPr>
            <p:ph type="title"/>
          </p:nvPr>
        </p:nvSpPr>
        <p:spPr>
          <a:xfrm>
            <a:off x="838200" y="131802"/>
            <a:ext cx="10158475" cy="553998"/>
          </a:xfrm>
        </p:spPr>
        <p:txBody>
          <a:bodyPr>
            <a:normAutofit fontScale="90000"/>
          </a:bodyPr>
          <a:lstStyle/>
          <a:p>
            <a:pPr algn="r"/>
            <a:r>
              <a:rPr lang="es-MX" dirty="0">
                <a:solidFill>
                  <a:schemeClr val="accent2">
                    <a:lumMod val="75000"/>
                  </a:schemeClr>
                </a:solidFill>
              </a:rPr>
              <a:t>Objetivos por asignatura</a:t>
            </a:r>
          </a:p>
        </p:txBody>
      </p:sp>
      <p:sp>
        <p:nvSpPr>
          <p:cNvPr id="4" name="CuadroTexto 3">
            <a:extLst>
              <a:ext uri="{FF2B5EF4-FFF2-40B4-BE49-F238E27FC236}">
                <a16:creationId xmlns:a16="http://schemas.microsoft.com/office/drawing/2014/main" id="{2FCBA469-3FA7-40FD-94A4-AF2AEF602D61}"/>
              </a:ext>
            </a:extLst>
          </p:cNvPr>
          <p:cNvSpPr txBox="1"/>
          <p:nvPr/>
        </p:nvSpPr>
        <p:spPr>
          <a:xfrm>
            <a:off x="533400" y="1295400"/>
            <a:ext cx="11049000" cy="4801314"/>
          </a:xfrm>
          <a:prstGeom prst="rect">
            <a:avLst/>
          </a:prstGeom>
          <a:noFill/>
        </p:spPr>
        <p:txBody>
          <a:bodyPr wrap="square" rtlCol="0">
            <a:spAutoFit/>
          </a:bodyPr>
          <a:lstStyle/>
          <a:p>
            <a:pPr marL="285750" indent="-285750" algn="just">
              <a:buFont typeface="Wingdings" panose="05000000000000000000" pitchFamily="2" charset="2"/>
              <a:buChar char="v"/>
            </a:pPr>
            <a:r>
              <a:rPr lang="es-MX" sz="2000" b="1" dirty="0">
                <a:latin typeface="Trebuchet MS" panose="020B0603020202020204" pitchFamily="34" charset="0"/>
              </a:rPr>
              <a:t>Biología V</a:t>
            </a:r>
          </a:p>
          <a:p>
            <a:pPr marL="285750" indent="-285750" algn="just">
              <a:buFont typeface="Wingdings" panose="05000000000000000000" pitchFamily="2" charset="2"/>
              <a:buChar char="v"/>
            </a:pPr>
            <a:endParaRPr lang="es-MX" sz="2000" b="1" dirty="0">
              <a:latin typeface="Trebuchet MS" panose="020B0603020202020204" pitchFamily="34" charset="0"/>
            </a:endParaRPr>
          </a:p>
          <a:p>
            <a:pPr algn="just"/>
            <a:r>
              <a:rPr lang="es-MX" b="1" dirty="0">
                <a:latin typeface="Trebuchet MS" panose="020B0603020202020204" pitchFamily="34" charset="0"/>
              </a:rPr>
              <a:t>     Área II</a:t>
            </a:r>
          </a:p>
          <a:p>
            <a:pPr algn="just"/>
            <a:endParaRPr lang="es-MX" b="1" dirty="0">
              <a:latin typeface="Trebuchet MS" panose="020B0603020202020204" pitchFamily="34" charset="0"/>
            </a:endParaRPr>
          </a:p>
          <a:p>
            <a:pPr marL="285750" indent="-285750" algn="just">
              <a:buFont typeface="Wingdings" panose="05000000000000000000" pitchFamily="2" charset="2"/>
              <a:buChar char="v"/>
            </a:pPr>
            <a:r>
              <a:rPr lang="es-MX" dirty="0">
                <a:latin typeface="Trebuchet MS" panose="020B0603020202020204" pitchFamily="34" charset="0"/>
              </a:rPr>
              <a:t>Analizar los procesos de transformación energética que ocurren en los seres vivos, a través de un sistema acuapónico  donde  se representa el flujo de energía, para entender cómo se </a:t>
            </a:r>
            <a:r>
              <a:rPr lang="es-MX" dirty="0" err="1">
                <a:latin typeface="Trebuchet MS" panose="020B0603020202020204" pitchFamily="34" charset="0"/>
              </a:rPr>
              <a:t>mantenen</a:t>
            </a:r>
            <a:r>
              <a:rPr lang="es-MX" dirty="0">
                <a:latin typeface="Trebuchet MS" panose="020B0603020202020204" pitchFamily="34" charset="0"/>
              </a:rPr>
              <a:t> vivos en un sistemas sustentable.</a:t>
            </a:r>
          </a:p>
          <a:p>
            <a:pPr marL="285750" indent="-285750" algn="just">
              <a:buFont typeface="Wingdings" panose="05000000000000000000" pitchFamily="2" charset="2"/>
              <a:buChar char="v"/>
            </a:pPr>
            <a:endParaRPr lang="es-MX" b="1" dirty="0">
              <a:latin typeface="Trebuchet MS" panose="020B0603020202020204" pitchFamily="34" charset="0"/>
            </a:endParaRPr>
          </a:p>
          <a:p>
            <a:pPr marL="285750" indent="-285750" algn="just">
              <a:buFont typeface="Wingdings" panose="05000000000000000000" pitchFamily="2" charset="2"/>
              <a:buChar char="v"/>
            </a:pPr>
            <a:endParaRPr lang="es-MX" b="1" dirty="0">
              <a:latin typeface="Trebuchet MS" panose="020B0603020202020204" pitchFamily="34" charset="0"/>
            </a:endParaRPr>
          </a:p>
          <a:p>
            <a:pPr marL="285750" indent="-285750" algn="just">
              <a:buFont typeface="Wingdings" panose="05000000000000000000" pitchFamily="2" charset="2"/>
              <a:buChar char="v"/>
            </a:pPr>
            <a:endParaRPr lang="es-MX" b="1" dirty="0">
              <a:latin typeface="Trebuchet MS" panose="020B0603020202020204" pitchFamily="34" charset="0"/>
            </a:endParaRPr>
          </a:p>
          <a:p>
            <a:pPr marL="285750" indent="-285750" algn="just">
              <a:buFont typeface="Wingdings" panose="05000000000000000000" pitchFamily="2" charset="2"/>
              <a:buChar char="v"/>
            </a:pPr>
            <a:r>
              <a:rPr lang="es-MX" sz="2000" b="1" dirty="0">
                <a:latin typeface="Trebuchet MS" panose="020B0603020202020204" pitchFamily="34" charset="0"/>
              </a:rPr>
              <a:t>Inglés VI</a:t>
            </a:r>
          </a:p>
          <a:p>
            <a:pPr marL="285750" indent="-285750" algn="just">
              <a:buFont typeface="Wingdings" panose="05000000000000000000" pitchFamily="2" charset="2"/>
              <a:buChar char="v"/>
            </a:pPr>
            <a:endParaRPr lang="es-MX" sz="2000" b="1" dirty="0">
              <a:latin typeface="Trebuchet MS" panose="020B0603020202020204" pitchFamily="34" charset="0"/>
            </a:endParaRPr>
          </a:p>
          <a:p>
            <a:pPr marL="285750" indent="-285750" algn="just">
              <a:buFont typeface="Wingdings" panose="05000000000000000000" pitchFamily="2" charset="2"/>
              <a:buChar char="v"/>
            </a:pPr>
            <a:r>
              <a:rPr lang="es-MX" dirty="0">
                <a:latin typeface="Trebuchet MS" panose="020B0603020202020204" pitchFamily="34" charset="0"/>
              </a:rPr>
              <a:t>Comprender el contenido de los textos para analizar y exponer las ideas y fundamentos sobre el sistema acuapónico.</a:t>
            </a:r>
            <a:endParaRPr lang="es-MX" sz="2000" b="1" dirty="0">
              <a:latin typeface="Trebuchet MS" panose="020B0603020202020204" pitchFamily="34" charset="0"/>
            </a:endParaRPr>
          </a:p>
          <a:p>
            <a:pPr marL="285750" indent="-285750" algn="just">
              <a:buFont typeface="Wingdings" panose="05000000000000000000" pitchFamily="2" charset="2"/>
              <a:buChar char="v"/>
            </a:pPr>
            <a:endParaRPr lang="es-MX" b="1" dirty="0">
              <a:latin typeface="Trebuchet MS" panose="020B0603020202020204" pitchFamily="34" charset="0"/>
            </a:endParaRPr>
          </a:p>
          <a:p>
            <a:pPr algn="just">
              <a:spcBef>
                <a:spcPts val="1200"/>
              </a:spcBef>
              <a:spcAft>
                <a:spcPts val="1200"/>
              </a:spcAft>
            </a:pPr>
            <a:r>
              <a:rPr lang="es-MX" b="1" dirty="0">
                <a:latin typeface="Trebuchet MS" panose="020B0603020202020204" pitchFamily="34" charset="0"/>
              </a:rPr>
              <a:t>     </a:t>
            </a:r>
            <a:endParaRPr lang="es-MX" dirty="0">
              <a:latin typeface="Trebuchet MS" panose="020B0603020202020204" pitchFamily="34" charset="0"/>
            </a:endParaRPr>
          </a:p>
        </p:txBody>
      </p:sp>
    </p:spTree>
    <p:extLst>
      <p:ext uri="{BB962C8B-B14F-4D97-AF65-F5344CB8AC3E}">
        <p14:creationId xmlns:p14="http://schemas.microsoft.com/office/powerpoint/2010/main" val="3780528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FCBA469-3FA7-40FD-94A4-AF2AEF602D61}"/>
              </a:ext>
            </a:extLst>
          </p:cNvPr>
          <p:cNvSpPr txBox="1"/>
          <p:nvPr/>
        </p:nvSpPr>
        <p:spPr>
          <a:xfrm>
            <a:off x="533400" y="457200"/>
            <a:ext cx="11049000" cy="6001643"/>
          </a:xfrm>
          <a:prstGeom prst="rect">
            <a:avLst/>
          </a:prstGeom>
          <a:noFill/>
        </p:spPr>
        <p:txBody>
          <a:bodyPr wrap="square" rtlCol="0">
            <a:spAutoFit/>
          </a:bodyPr>
          <a:lstStyle/>
          <a:p>
            <a:pPr marL="285750" indent="-285750">
              <a:buFont typeface="Wingdings" panose="05000000000000000000" pitchFamily="2" charset="2"/>
              <a:buChar char="v"/>
            </a:pPr>
            <a:r>
              <a:rPr lang="es-MX" sz="2000" b="1" dirty="0"/>
              <a:t>Física IV</a:t>
            </a:r>
          </a:p>
          <a:p>
            <a:r>
              <a:rPr lang="es-MX" b="1" dirty="0"/>
              <a:t>    </a:t>
            </a:r>
          </a:p>
          <a:p>
            <a:r>
              <a:rPr lang="es-MX" b="1" dirty="0"/>
              <a:t>Área I</a:t>
            </a:r>
            <a:endParaRPr lang="es-MX" dirty="0"/>
          </a:p>
          <a:p>
            <a:pPr marL="285750" lvl="0" indent="-285750">
              <a:spcBef>
                <a:spcPts val="1200"/>
              </a:spcBef>
              <a:spcAft>
                <a:spcPts val="1200"/>
              </a:spcAft>
              <a:buFont typeface="Wingdings" panose="05000000000000000000" pitchFamily="2" charset="2"/>
              <a:buChar char="v"/>
            </a:pPr>
            <a:r>
              <a:rPr lang="es-MX" dirty="0"/>
              <a:t>Establecer las variables físicas que inciden en un sistema autosustentable (</a:t>
            </a:r>
            <a:r>
              <a:rPr lang="es-MX" dirty="0" err="1"/>
              <a:t>acuaponia</a:t>
            </a:r>
            <a:r>
              <a:rPr lang="es-MX" dirty="0"/>
              <a:t>), que pueden medirse y controlarse.</a:t>
            </a:r>
          </a:p>
          <a:p>
            <a:pPr>
              <a:spcBef>
                <a:spcPts val="1200"/>
              </a:spcBef>
              <a:spcAft>
                <a:spcPts val="1200"/>
              </a:spcAft>
            </a:pPr>
            <a:r>
              <a:rPr lang="es-MX" b="1" dirty="0"/>
              <a:t>    Área II</a:t>
            </a:r>
            <a:endParaRPr lang="es-MX" dirty="0"/>
          </a:p>
          <a:p>
            <a:pPr marL="285750" indent="-285750">
              <a:spcBef>
                <a:spcPts val="1200"/>
              </a:spcBef>
              <a:buFont typeface="Wingdings" panose="05000000000000000000" pitchFamily="2" charset="2"/>
              <a:buChar char="v"/>
            </a:pPr>
            <a:r>
              <a:rPr lang="es-MX" dirty="0"/>
              <a:t>Operar un sistema autosustentable, acorde a la correcta medición y control de variables físicas en él.</a:t>
            </a:r>
          </a:p>
          <a:p>
            <a:pPr marL="285750" indent="-285750">
              <a:buFont typeface="Wingdings" panose="05000000000000000000" pitchFamily="2" charset="2"/>
              <a:buChar char="v"/>
            </a:pPr>
            <a:endParaRPr lang="es-MX" b="1" dirty="0"/>
          </a:p>
          <a:p>
            <a:pPr marL="285750" indent="-285750">
              <a:buFont typeface="Wingdings" panose="05000000000000000000" pitchFamily="2" charset="2"/>
              <a:buChar char="v"/>
            </a:pPr>
            <a:r>
              <a:rPr lang="es-MX" sz="2000" b="1" dirty="0"/>
              <a:t>Química IV</a:t>
            </a:r>
          </a:p>
          <a:p>
            <a:pPr marL="285750" indent="-285750">
              <a:buFont typeface="Wingdings" panose="05000000000000000000" pitchFamily="2" charset="2"/>
              <a:buChar char="v"/>
            </a:pPr>
            <a:endParaRPr lang="es-MX" b="1" dirty="0"/>
          </a:p>
          <a:p>
            <a:pPr>
              <a:spcBef>
                <a:spcPts val="1200"/>
              </a:spcBef>
              <a:spcAft>
                <a:spcPts val="1200"/>
              </a:spcAft>
            </a:pPr>
            <a:r>
              <a:rPr lang="es-MX" b="1" dirty="0"/>
              <a:t>     Área I</a:t>
            </a:r>
            <a:endParaRPr lang="es-MX" dirty="0"/>
          </a:p>
          <a:p>
            <a:pPr marL="285750" lvl="0" indent="-285750">
              <a:spcBef>
                <a:spcPts val="1200"/>
              </a:spcBef>
              <a:spcAft>
                <a:spcPts val="1200"/>
              </a:spcAft>
              <a:buFont typeface="Wingdings" panose="05000000000000000000" pitchFamily="2" charset="2"/>
              <a:buChar char="v"/>
            </a:pPr>
            <a:r>
              <a:rPr lang="es-MX" dirty="0"/>
              <a:t>Analizar y cuantificar las condiciones y materiales adecuados para contener el sistema </a:t>
            </a:r>
            <a:r>
              <a:rPr lang="es-MX" dirty="0" err="1"/>
              <a:t>acuapónico</a:t>
            </a:r>
            <a:r>
              <a:rPr lang="es-MX" dirty="0"/>
              <a:t>.</a:t>
            </a:r>
          </a:p>
          <a:p>
            <a:pPr>
              <a:spcBef>
                <a:spcPts val="1200"/>
              </a:spcBef>
              <a:spcAft>
                <a:spcPts val="1200"/>
              </a:spcAft>
            </a:pPr>
            <a:r>
              <a:rPr lang="es-MX" b="1" dirty="0"/>
              <a:t>     Área II</a:t>
            </a:r>
            <a:endParaRPr lang="es-MX" dirty="0"/>
          </a:p>
          <a:p>
            <a:pPr marL="285750" lvl="0" indent="-285750">
              <a:buFont typeface="Wingdings" panose="05000000000000000000" pitchFamily="2" charset="2"/>
              <a:buChar char="v"/>
            </a:pPr>
            <a:endParaRPr lang="es-MX" dirty="0"/>
          </a:p>
          <a:p>
            <a:pPr marL="285750" indent="-285750">
              <a:buFont typeface="Wingdings" panose="05000000000000000000" pitchFamily="2" charset="2"/>
              <a:buChar char="v"/>
            </a:pPr>
            <a:r>
              <a:rPr lang="es-MX" dirty="0"/>
              <a:t>Propiciar la aplicación de los contenidos temáticos en el desarrollo de un sistema autosustentable.  </a:t>
            </a:r>
          </a:p>
        </p:txBody>
      </p:sp>
    </p:spTree>
    <p:extLst>
      <p:ext uri="{BB962C8B-B14F-4D97-AF65-F5344CB8AC3E}">
        <p14:creationId xmlns:p14="http://schemas.microsoft.com/office/powerpoint/2010/main" val="2227362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5ECFD3C-B2D0-46A8-A57A-34CC4B405F21}"/>
              </a:ext>
            </a:extLst>
          </p:cNvPr>
          <p:cNvSpPr>
            <a:spLocks noGrp="1"/>
          </p:cNvSpPr>
          <p:nvPr>
            <p:ph type="title"/>
          </p:nvPr>
        </p:nvSpPr>
        <p:spPr>
          <a:xfrm>
            <a:off x="838200" y="284202"/>
            <a:ext cx="10158475" cy="553998"/>
          </a:xfrm>
        </p:spPr>
        <p:txBody>
          <a:bodyPr>
            <a:normAutofit fontScale="90000"/>
          </a:bodyPr>
          <a:lstStyle/>
          <a:p>
            <a:pPr algn="r"/>
            <a:r>
              <a:rPr lang="es-MX" dirty="0">
                <a:solidFill>
                  <a:schemeClr val="accent2">
                    <a:lumMod val="75000"/>
                  </a:schemeClr>
                </a:solidFill>
              </a:rPr>
              <a:t>Preguntas Generadoras</a:t>
            </a:r>
          </a:p>
        </p:txBody>
      </p:sp>
      <p:sp>
        <p:nvSpPr>
          <p:cNvPr id="3" name="Marcador de contenido 2"/>
          <p:cNvSpPr>
            <a:spLocks noGrp="1"/>
          </p:cNvSpPr>
          <p:nvPr>
            <p:ph sz="quarter" idx="13"/>
          </p:nvPr>
        </p:nvSpPr>
        <p:spPr>
          <a:xfrm>
            <a:off x="601134" y="1983627"/>
            <a:ext cx="10752666" cy="2890746"/>
          </a:xfrm>
        </p:spPr>
        <p:txBody>
          <a:bodyPr>
            <a:normAutofit/>
          </a:bodyPr>
          <a:lstStyle/>
          <a:p>
            <a:pPr marL="0" indent="0" algn="ctr">
              <a:spcAft>
                <a:spcPts val="1200"/>
              </a:spcAft>
              <a:buNone/>
            </a:pPr>
            <a:r>
              <a:rPr lang="es-MX" sz="3600" cap="none" dirty="0">
                <a:latin typeface="Trebuchet MS" panose="020B0603020202020204" pitchFamily="34" charset="0"/>
              </a:rPr>
              <a:t>¿Cuál es el rendimiento de un sistema de crianza autosustentable que ayude a reducir el impacto ambiental? </a:t>
            </a:r>
          </a:p>
        </p:txBody>
      </p:sp>
    </p:spTree>
    <p:extLst>
      <p:ext uri="{BB962C8B-B14F-4D97-AF65-F5344CB8AC3E}">
        <p14:creationId xmlns:p14="http://schemas.microsoft.com/office/powerpoint/2010/main" val="3111826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5801" y="1229233"/>
            <a:ext cx="10821026" cy="4629472"/>
          </a:xfrm>
          <a:prstGeom prst="rect">
            <a:avLst/>
          </a:prstGeom>
        </p:spPr>
        <p:txBody>
          <a:bodyPr vert="horz" wrap="square" lIns="0" tIns="12700" rIns="0" bIns="0" rtlCol="0">
            <a:spAutoFit/>
          </a:bodyPr>
          <a:lstStyle/>
          <a:p>
            <a:pPr marR="17145" algn="just">
              <a:lnSpc>
                <a:spcPct val="100000"/>
              </a:lnSpc>
              <a:spcBef>
                <a:spcPts val="600"/>
              </a:spcBef>
              <a:spcAft>
                <a:spcPts val="1200"/>
              </a:spcAft>
              <a:tabLst>
                <a:tab pos="354965" algn="l"/>
              </a:tabLst>
            </a:pPr>
            <a:r>
              <a:rPr lang="es-MX" sz="2000" spc="335" dirty="0">
                <a:latin typeface="Trebuchet MS" panose="020B0603020202020204" pitchFamily="34" charset="0"/>
                <a:cs typeface="Arial"/>
              </a:rPr>
              <a:t>Establecer los conceptos básicos de sistemas autosustentables, así como su operación, rendimiento y viabilidad de acuerdo a su entorno. </a:t>
            </a:r>
          </a:p>
          <a:p>
            <a:pPr marL="355600" marR="17145" indent="-342900" algn="just">
              <a:lnSpc>
                <a:spcPct val="100000"/>
              </a:lnSpc>
              <a:spcBef>
                <a:spcPts val="600"/>
              </a:spcBef>
              <a:spcAft>
                <a:spcPts val="1200"/>
              </a:spcAft>
              <a:buFont typeface="Wingdings" panose="05000000000000000000" pitchFamily="2" charset="2"/>
              <a:buChar char="v"/>
              <a:tabLst>
                <a:tab pos="354965" algn="l"/>
              </a:tabLst>
            </a:pPr>
            <a:r>
              <a:rPr sz="2000" spc="-55" dirty="0" err="1">
                <a:latin typeface="Trebuchet MS" panose="020B0603020202020204" pitchFamily="34" charset="0"/>
                <a:cs typeface="Verdana"/>
              </a:rPr>
              <a:t>Biolog</a:t>
            </a:r>
            <a:r>
              <a:rPr lang="es-MX" sz="2000" spc="-55" dirty="0">
                <a:latin typeface="Trebuchet MS" panose="020B0603020202020204" pitchFamily="34" charset="0"/>
                <a:cs typeface="Verdana"/>
              </a:rPr>
              <a:t>í</a:t>
            </a:r>
            <a:r>
              <a:rPr sz="2000" spc="-55" dirty="0">
                <a:latin typeface="Trebuchet MS" panose="020B0603020202020204" pitchFamily="34" charset="0"/>
                <a:cs typeface="Verdana"/>
              </a:rPr>
              <a:t>a:</a:t>
            </a:r>
            <a:r>
              <a:rPr lang="es-MX" sz="2000" spc="-55" dirty="0">
                <a:latin typeface="Trebuchet MS" panose="020B0603020202020204" pitchFamily="34" charset="0"/>
                <a:cs typeface="Verdana"/>
              </a:rPr>
              <a:t> Elaborar </a:t>
            </a:r>
            <a:r>
              <a:rPr lang="es-MX" sz="2000" spc="-80" dirty="0">
                <a:latin typeface="Trebuchet MS" panose="020B0603020202020204" pitchFamily="34" charset="0"/>
                <a:cs typeface="Verdana"/>
              </a:rPr>
              <a:t>un ensayo sobre los sistemas autosustentables, enfocándose en identificar las relaciones simbióticas entre flora y fauna.</a:t>
            </a:r>
            <a:endParaRPr lang="es-MX" sz="2000" spc="330" dirty="0">
              <a:latin typeface="Trebuchet MS" panose="020B0603020202020204" pitchFamily="34" charset="0"/>
              <a:cs typeface="Verdana"/>
            </a:endParaRPr>
          </a:p>
          <a:p>
            <a:pPr marL="355600" marR="17145" indent="-342900" algn="just">
              <a:lnSpc>
                <a:spcPct val="100000"/>
              </a:lnSpc>
              <a:spcBef>
                <a:spcPts val="600"/>
              </a:spcBef>
              <a:spcAft>
                <a:spcPts val="1200"/>
              </a:spcAft>
              <a:buFont typeface="Wingdings" panose="05000000000000000000" pitchFamily="2" charset="2"/>
              <a:buChar char="v"/>
              <a:tabLst>
                <a:tab pos="354965" algn="l"/>
              </a:tabLst>
            </a:pPr>
            <a:r>
              <a:rPr sz="2000" spc="-80" dirty="0">
                <a:latin typeface="Trebuchet MS" panose="020B0603020202020204" pitchFamily="34" charset="0"/>
                <a:cs typeface="Verdana"/>
              </a:rPr>
              <a:t>F</a:t>
            </a:r>
            <a:r>
              <a:rPr lang="es-MX" sz="2000" spc="-80" dirty="0">
                <a:latin typeface="Trebuchet MS" panose="020B0603020202020204" pitchFamily="34" charset="0"/>
                <a:cs typeface="Verdana"/>
              </a:rPr>
              <a:t>í</a:t>
            </a:r>
            <a:r>
              <a:rPr sz="2000" spc="-80" dirty="0" err="1">
                <a:latin typeface="Trebuchet MS" panose="020B0603020202020204" pitchFamily="34" charset="0"/>
                <a:cs typeface="Verdana"/>
              </a:rPr>
              <a:t>sica</a:t>
            </a:r>
            <a:r>
              <a:rPr sz="2000" spc="-80" dirty="0">
                <a:latin typeface="Trebuchet MS" panose="020B0603020202020204" pitchFamily="34" charset="0"/>
                <a:cs typeface="Verdana"/>
              </a:rPr>
              <a:t>:</a:t>
            </a:r>
            <a:r>
              <a:rPr lang="es-MX" sz="2000" spc="-80" dirty="0">
                <a:latin typeface="Trebuchet MS" panose="020B0603020202020204" pitchFamily="34" charset="0"/>
                <a:cs typeface="Verdana"/>
              </a:rPr>
              <a:t> Realizarán una investigación referente a </a:t>
            </a:r>
            <a:r>
              <a:rPr lang="es-MX" sz="2000" spc="45" dirty="0">
                <a:latin typeface="Trebuchet MS" panose="020B0603020202020204" pitchFamily="34" charset="0"/>
                <a:cs typeface="Verdana"/>
              </a:rPr>
              <a:t>las variables que intervienen en un sistema biológico para determinar el tipo de control de éstas.</a:t>
            </a:r>
          </a:p>
          <a:p>
            <a:pPr marL="355600" marR="17145" indent="-342900" algn="just">
              <a:lnSpc>
                <a:spcPct val="100000"/>
              </a:lnSpc>
              <a:spcBef>
                <a:spcPts val="600"/>
              </a:spcBef>
              <a:spcAft>
                <a:spcPts val="1200"/>
              </a:spcAft>
              <a:buFont typeface="Wingdings" panose="05000000000000000000" pitchFamily="2" charset="2"/>
              <a:buChar char="v"/>
              <a:tabLst>
                <a:tab pos="354965" algn="l"/>
              </a:tabLst>
            </a:pPr>
            <a:r>
              <a:rPr lang="es-MX" sz="2000" spc="45" dirty="0">
                <a:latin typeface="Trebuchet MS" panose="020B0603020202020204" pitchFamily="34" charset="0"/>
                <a:cs typeface="Verdana"/>
              </a:rPr>
              <a:t>Química: Determinar las características deseables de los materiales a emplear en la manufactura de un sistema autosustentable. Así como  dilucidar la cantidad de fertilizante en forma de compuestos nitrogenados que se puede disolver en agua.</a:t>
            </a:r>
            <a:endParaRPr sz="2000" dirty="0">
              <a:latin typeface="Trebuchet MS" panose="020B0603020202020204" pitchFamily="34" charset="0"/>
              <a:cs typeface="Verdana"/>
            </a:endParaRPr>
          </a:p>
          <a:p>
            <a:pPr marL="355600" marR="5080" indent="-342900" algn="just">
              <a:lnSpc>
                <a:spcPct val="100000"/>
              </a:lnSpc>
              <a:spcBef>
                <a:spcPts val="600"/>
              </a:spcBef>
              <a:spcAft>
                <a:spcPts val="1200"/>
              </a:spcAft>
              <a:buFont typeface="Wingdings" panose="05000000000000000000" pitchFamily="2" charset="2"/>
              <a:buChar char="v"/>
            </a:pPr>
            <a:r>
              <a:rPr sz="2000" spc="-75" dirty="0" err="1">
                <a:latin typeface="Trebuchet MS" panose="020B0603020202020204" pitchFamily="34" charset="0"/>
                <a:cs typeface="Verdana"/>
              </a:rPr>
              <a:t>Ingl</a:t>
            </a:r>
            <a:r>
              <a:rPr lang="es-MX" sz="2000" spc="-75" dirty="0">
                <a:latin typeface="Trebuchet MS" panose="020B0603020202020204" pitchFamily="34" charset="0"/>
                <a:cs typeface="Verdana"/>
              </a:rPr>
              <a:t>é</a:t>
            </a:r>
            <a:r>
              <a:rPr sz="2000" spc="-75" dirty="0">
                <a:latin typeface="Trebuchet MS" panose="020B0603020202020204" pitchFamily="34" charset="0"/>
                <a:cs typeface="Verdana"/>
              </a:rPr>
              <a:t>s:</a:t>
            </a:r>
            <a:r>
              <a:rPr lang="es-MX" sz="2000" spc="-75" dirty="0">
                <a:latin typeface="Trebuchet MS" panose="020B0603020202020204" pitchFamily="34" charset="0"/>
                <a:cs typeface="Verdana"/>
              </a:rPr>
              <a:t> Empleando recursos multimedia</a:t>
            </a:r>
            <a:r>
              <a:rPr sz="2000" spc="-100" dirty="0">
                <a:latin typeface="Trebuchet MS" panose="020B0603020202020204" pitchFamily="34" charset="0"/>
                <a:cs typeface="Verdana"/>
              </a:rPr>
              <a:t> </a:t>
            </a:r>
            <a:r>
              <a:rPr sz="2000" spc="20" dirty="0" err="1">
                <a:latin typeface="Trebuchet MS" panose="020B0603020202020204" pitchFamily="34" charset="0"/>
                <a:cs typeface="Verdana"/>
              </a:rPr>
              <a:t>en</a:t>
            </a:r>
            <a:r>
              <a:rPr sz="2000" spc="-120" dirty="0">
                <a:latin typeface="Trebuchet MS" panose="020B0603020202020204" pitchFamily="34" charset="0"/>
                <a:cs typeface="Verdana"/>
              </a:rPr>
              <a:t> </a:t>
            </a:r>
            <a:r>
              <a:rPr sz="2000" spc="10" dirty="0">
                <a:latin typeface="Trebuchet MS" panose="020B0603020202020204" pitchFamily="34" charset="0"/>
                <a:cs typeface="Verdana"/>
              </a:rPr>
              <a:t>la</a:t>
            </a:r>
            <a:r>
              <a:rPr sz="2000" spc="-145" dirty="0">
                <a:latin typeface="Trebuchet MS" panose="020B0603020202020204" pitchFamily="34" charset="0"/>
                <a:cs typeface="Verdana"/>
              </a:rPr>
              <a:t> </a:t>
            </a:r>
            <a:r>
              <a:rPr sz="2000" spc="10" dirty="0" err="1">
                <a:latin typeface="Trebuchet MS" panose="020B0603020202020204" pitchFamily="34" charset="0"/>
                <a:cs typeface="Verdana"/>
              </a:rPr>
              <a:t>segunda</a:t>
            </a:r>
            <a:r>
              <a:rPr sz="2000" spc="-105" dirty="0">
                <a:latin typeface="Trebuchet MS" panose="020B0603020202020204" pitchFamily="34" charset="0"/>
                <a:cs typeface="Verdana"/>
              </a:rPr>
              <a:t> </a:t>
            </a:r>
            <a:r>
              <a:rPr sz="2000" spc="15" dirty="0" err="1">
                <a:latin typeface="Trebuchet MS" panose="020B0603020202020204" pitchFamily="34" charset="0"/>
                <a:cs typeface="Verdana"/>
              </a:rPr>
              <a:t>lengua</a:t>
            </a:r>
            <a:r>
              <a:rPr lang="es-MX" sz="2000" spc="15" dirty="0">
                <a:latin typeface="Trebuchet MS" panose="020B0603020202020204" pitchFamily="34" charset="0"/>
                <a:cs typeface="Verdana"/>
              </a:rPr>
              <a:t>,</a:t>
            </a:r>
            <a:r>
              <a:rPr sz="2000" spc="-110" dirty="0">
                <a:latin typeface="Trebuchet MS" panose="020B0603020202020204" pitchFamily="34" charset="0"/>
                <a:cs typeface="Verdana"/>
              </a:rPr>
              <a:t> </a:t>
            </a:r>
            <a:r>
              <a:rPr sz="2000" spc="-80" dirty="0" err="1">
                <a:latin typeface="Trebuchet MS" panose="020B0603020202020204" pitchFamily="34" charset="0"/>
                <a:cs typeface="Verdana"/>
              </a:rPr>
              <a:t>promover</a:t>
            </a:r>
            <a:r>
              <a:rPr sz="2000" spc="-80" dirty="0">
                <a:latin typeface="Trebuchet MS" panose="020B0603020202020204" pitchFamily="34" charset="0"/>
                <a:cs typeface="Verdana"/>
              </a:rPr>
              <a:t> </a:t>
            </a:r>
            <a:r>
              <a:rPr sz="2000" spc="20" dirty="0" err="1">
                <a:latin typeface="Trebuchet MS" panose="020B0603020202020204" pitchFamily="34" charset="0"/>
                <a:cs typeface="Verdana"/>
              </a:rPr>
              <a:t>en</a:t>
            </a:r>
            <a:r>
              <a:rPr sz="2000" spc="-125" dirty="0">
                <a:latin typeface="Trebuchet MS" panose="020B0603020202020204" pitchFamily="34" charset="0"/>
                <a:cs typeface="Verdana"/>
              </a:rPr>
              <a:t> </a:t>
            </a:r>
            <a:r>
              <a:rPr sz="2000" spc="-25" dirty="0">
                <a:latin typeface="Trebuchet MS" panose="020B0603020202020204" pitchFamily="34" charset="0"/>
                <a:cs typeface="Verdana"/>
              </a:rPr>
              <a:t>el</a:t>
            </a:r>
            <a:r>
              <a:rPr sz="2000" spc="-120" dirty="0">
                <a:latin typeface="Trebuchet MS" panose="020B0603020202020204" pitchFamily="34" charset="0"/>
                <a:cs typeface="Verdana"/>
              </a:rPr>
              <a:t> </a:t>
            </a:r>
            <a:r>
              <a:rPr sz="2000" spc="-10" dirty="0">
                <a:latin typeface="Trebuchet MS" panose="020B0603020202020204" pitchFamily="34" charset="0"/>
                <a:cs typeface="Verdana"/>
              </a:rPr>
              <a:t>alumno</a:t>
            </a:r>
            <a:r>
              <a:rPr sz="2000" spc="-145" dirty="0">
                <a:latin typeface="Trebuchet MS" panose="020B0603020202020204" pitchFamily="34" charset="0"/>
                <a:cs typeface="Verdana"/>
              </a:rPr>
              <a:t> </a:t>
            </a:r>
            <a:r>
              <a:rPr sz="2000" spc="-20" dirty="0">
                <a:latin typeface="Trebuchet MS" panose="020B0603020202020204" pitchFamily="34" charset="0"/>
                <a:cs typeface="Verdana"/>
              </a:rPr>
              <a:t>el</a:t>
            </a:r>
            <a:r>
              <a:rPr sz="2000" spc="-110" dirty="0">
                <a:latin typeface="Trebuchet MS" panose="020B0603020202020204" pitchFamily="34" charset="0"/>
                <a:cs typeface="Verdana"/>
              </a:rPr>
              <a:t> </a:t>
            </a:r>
            <a:r>
              <a:rPr sz="2000" b="1" spc="-175" dirty="0">
                <a:latin typeface="Trebuchet MS" panose="020B0603020202020204" pitchFamily="34" charset="0"/>
                <a:cs typeface="Verdana"/>
              </a:rPr>
              <a:t>listening-</a:t>
            </a:r>
            <a:r>
              <a:rPr sz="2000" b="1" spc="-125" dirty="0">
                <a:latin typeface="Trebuchet MS" panose="020B0603020202020204" pitchFamily="34" charset="0"/>
                <a:cs typeface="Verdana"/>
              </a:rPr>
              <a:t> audio</a:t>
            </a:r>
            <a:r>
              <a:rPr sz="2000" spc="-125" dirty="0">
                <a:latin typeface="Trebuchet MS" panose="020B0603020202020204" pitchFamily="34" charset="0"/>
                <a:cs typeface="Verdana"/>
              </a:rPr>
              <a:t>.</a:t>
            </a:r>
            <a:r>
              <a:rPr sz="2000" spc="-135" dirty="0">
                <a:latin typeface="Trebuchet MS" panose="020B0603020202020204" pitchFamily="34" charset="0"/>
                <a:cs typeface="Verdana"/>
              </a:rPr>
              <a:t> </a:t>
            </a:r>
            <a:r>
              <a:rPr lang="es-MX" sz="2000" spc="-135" dirty="0">
                <a:latin typeface="Trebuchet MS" panose="020B0603020202020204" pitchFamily="34" charset="0"/>
                <a:cs typeface="Verdana"/>
              </a:rPr>
              <a:t> Así como r</a:t>
            </a:r>
            <a:r>
              <a:rPr sz="2000" spc="-55" dirty="0" err="1">
                <a:latin typeface="Trebuchet MS" panose="020B0603020202020204" pitchFamily="34" charset="0"/>
                <a:cs typeface="Verdana"/>
              </a:rPr>
              <a:t>ealizar</a:t>
            </a:r>
            <a:r>
              <a:rPr sz="2000" spc="-170" dirty="0">
                <a:latin typeface="Trebuchet MS" panose="020B0603020202020204" pitchFamily="34" charset="0"/>
                <a:cs typeface="Verdana"/>
              </a:rPr>
              <a:t> </a:t>
            </a:r>
            <a:r>
              <a:rPr sz="2000" spc="-45" dirty="0">
                <a:latin typeface="Trebuchet MS" panose="020B0603020202020204" pitchFamily="34" charset="0"/>
                <a:cs typeface="Verdana"/>
              </a:rPr>
              <a:t>un</a:t>
            </a:r>
            <a:r>
              <a:rPr sz="2000" spc="-125" dirty="0">
                <a:latin typeface="Trebuchet MS" panose="020B0603020202020204" pitchFamily="34" charset="0"/>
                <a:cs typeface="Verdana"/>
              </a:rPr>
              <a:t> </a:t>
            </a:r>
            <a:r>
              <a:rPr sz="2000" spc="-80" dirty="0">
                <a:latin typeface="Trebuchet MS" panose="020B0603020202020204" pitchFamily="34" charset="0"/>
                <a:cs typeface="Verdana"/>
              </a:rPr>
              <a:t>análisis</a:t>
            </a:r>
            <a:r>
              <a:rPr sz="2000" spc="-170" dirty="0">
                <a:latin typeface="Trebuchet MS" panose="020B0603020202020204" pitchFamily="34" charset="0"/>
                <a:cs typeface="Verdana"/>
              </a:rPr>
              <a:t> </a:t>
            </a:r>
            <a:r>
              <a:rPr sz="2000" spc="100" dirty="0">
                <a:latin typeface="Trebuchet MS" panose="020B0603020202020204" pitchFamily="34" charset="0"/>
                <a:cs typeface="Verdana"/>
              </a:rPr>
              <a:t>de</a:t>
            </a:r>
            <a:r>
              <a:rPr sz="2000" spc="-130" dirty="0">
                <a:latin typeface="Trebuchet MS" panose="020B0603020202020204" pitchFamily="34" charset="0"/>
                <a:cs typeface="Verdana"/>
              </a:rPr>
              <a:t> </a:t>
            </a:r>
            <a:r>
              <a:rPr sz="2000" spc="-75" dirty="0">
                <a:latin typeface="Trebuchet MS" panose="020B0603020202020204" pitchFamily="34" charset="0"/>
                <a:cs typeface="Verdana"/>
              </a:rPr>
              <a:t>l</a:t>
            </a:r>
            <a:r>
              <a:rPr lang="es-MX" sz="2000" spc="-75" dirty="0">
                <a:latin typeface="Trebuchet MS" panose="020B0603020202020204" pitchFamily="34" charset="0"/>
                <a:cs typeface="Verdana"/>
              </a:rPr>
              <a:t>o</a:t>
            </a:r>
            <a:r>
              <a:rPr sz="2000" spc="-75" dirty="0">
                <a:latin typeface="Trebuchet MS" panose="020B0603020202020204" pitchFamily="34" charset="0"/>
                <a:cs typeface="Verdana"/>
              </a:rPr>
              <a:t>s</a:t>
            </a:r>
            <a:r>
              <a:rPr sz="2000" spc="-135" dirty="0">
                <a:latin typeface="Trebuchet MS" panose="020B0603020202020204" pitchFamily="34" charset="0"/>
                <a:cs typeface="Verdana"/>
              </a:rPr>
              <a:t> </a:t>
            </a:r>
            <a:r>
              <a:rPr lang="es-MX" sz="2000" spc="-30" dirty="0">
                <a:latin typeface="Trebuchet MS" panose="020B0603020202020204" pitchFamily="34" charset="0"/>
                <a:cs typeface="Verdana"/>
              </a:rPr>
              <a:t>sistemas autosustentables.</a:t>
            </a:r>
            <a:endParaRPr sz="2000" dirty="0">
              <a:latin typeface="Trebuchet MS" panose="020B0603020202020204" pitchFamily="34" charset="0"/>
              <a:cs typeface="Verdana"/>
            </a:endParaRPr>
          </a:p>
        </p:txBody>
      </p:sp>
      <p:sp>
        <p:nvSpPr>
          <p:cNvPr id="4" name="4 Rectángulo"/>
          <p:cNvSpPr/>
          <p:nvPr/>
        </p:nvSpPr>
        <p:spPr>
          <a:xfrm>
            <a:off x="364535" y="188640"/>
            <a:ext cx="2191626" cy="707886"/>
          </a:xfrm>
          <a:prstGeom prst="rect">
            <a:avLst/>
          </a:prstGeom>
          <a:noFill/>
        </p:spPr>
        <p:txBody>
          <a:bodyPr wrap="none" lIns="91440" tIns="45720" rIns="91440" bIns="45720">
            <a:spAutoFit/>
          </a:bodyPr>
          <a:lstStyle/>
          <a:p>
            <a:pPr algn="ctr"/>
            <a:r>
              <a:rPr lang="es-E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1er Etapa</a:t>
            </a:r>
            <a:endParaRPr lang="es-E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42531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Rectángulo"/>
          <p:cNvSpPr/>
          <p:nvPr/>
        </p:nvSpPr>
        <p:spPr>
          <a:xfrm>
            <a:off x="295606" y="188640"/>
            <a:ext cx="2329484" cy="707886"/>
          </a:xfrm>
          <a:prstGeom prst="rect">
            <a:avLst/>
          </a:prstGeom>
          <a:noFill/>
        </p:spPr>
        <p:txBody>
          <a:bodyPr wrap="none" lIns="91440" tIns="45720" rIns="91440" bIns="45720">
            <a:spAutoFit/>
          </a:bodyPr>
          <a:lstStyle/>
          <a:p>
            <a:pPr algn="ctr"/>
            <a:r>
              <a:rPr lang="es-E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2da Etapa</a:t>
            </a:r>
            <a:endParaRPr lang="es-E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object 3"/>
          <p:cNvSpPr txBox="1"/>
          <p:nvPr/>
        </p:nvSpPr>
        <p:spPr>
          <a:xfrm>
            <a:off x="685801" y="1095883"/>
            <a:ext cx="10821026" cy="5245026"/>
          </a:xfrm>
          <a:prstGeom prst="rect">
            <a:avLst/>
          </a:prstGeom>
        </p:spPr>
        <p:txBody>
          <a:bodyPr vert="horz" wrap="square" lIns="0" tIns="12700" rIns="0" bIns="0" rtlCol="0">
            <a:spAutoFit/>
          </a:bodyPr>
          <a:lstStyle/>
          <a:p>
            <a:pPr marR="17145" algn="just">
              <a:lnSpc>
                <a:spcPct val="100000"/>
              </a:lnSpc>
              <a:spcBef>
                <a:spcPts val="600"/>
              </a:spcBef>
              <a:spcAft>
                <a:spcPts val="1200"/>
              </a:spcAft>
              <a:tabLst>
                <a:tab pos="354965" algn="l"/>
              </a:tabLst>
            </a:pPr>
            <a:r>
              <a:rPr lang="es-MX" sz="2000" spc="335" dirty="0">
                <a:latin typeface="Trebuchet MS" panose="020B0603020202020204" pitchFamily="34" charset="0"/>
                <a:cs typeface="Arial"/>
              </a:rPr>
              <a:t>Diseño y construcción del sistema acuapónico en función de los parámetros delimitados en la etapa previa, así como la realización de los primeros ensayos identificando las causas de los posibles fallos. </a:t>
            </a:r>
          </a:p>
          <a:p>
            <a:pPr marL="355600" marR="17145" indent="-342900" algn="just">
              <a:lnSpc>
                <a:spcPct val="100000"/>
              </a:lnSpc>
              <a:spcBef>
                <a:spcPts val="600"/>
              </a:spcBef>
              <a:spcAft>
                <a:spcPts val="1200"/>
              </a:spcAft>
              <a:buFont typeface="Wingdings" panose="05000000000000000000" pitchFamily="2" charset="2"/>
              <a:buChar char="v"/>
              <a:tabLst>
                <a:tab pos="354965" algn="l"/>
              </a:tabLst>
            </a:pPr>
            <a:r>
              <a:rPr sz="2000" spc="-55" dirty="0" err="1">
                <a:latin typeface="Trebuchet MS" panose="020B0603020202020204" pitchFamily="34" charset="0"/>
                <a:cs typeface="Verdana"/>
              </a:rPr>
              <a:t>Biolog</a:t>
            </a:r>
            <a:r>
              <a:rPr lang="es-MX" sz="2000" spc="-55" dirty="0">
                <a:latin typeface="Trebuchet MS" panose="020B0603020202020204" pitchFamily="34" charset="0"/>
                <a:cs typeface="Verdana"/>
              </a:rPr>
              <a:t>í</a:t>
            </a:r>
            <a:r>
              <a:rPr sz="2000" spc="-55" dirty="0">
                <a:latin typeface="Trebuchet MS" panose="020B0603020202020204" pitchFamily="34" charset="0"/>
                <a:cs typeface="Verdana"/>
              </a:rPr>
              <a:t>a:</a:t>
            </a:r>
            <a:r>
              <a:rPr lang="es-MX" sz="2000" spc="-55" dirty="0">
                <a:latin typeface="Trebuchet MS" panose="020B0603020202020204" pitchFamily="34" charset="0"/>
                <a:cs typeface="Verdana"/>
              </a:rPr>
              <a:t> Análisis e identificación de las condiciones necesarias para el adecuado desarrollo de la flora y fauna seleccionada.</a:t>
            </a:r>
          </a:p>
          <a:p>
            <a:pPr marL="355600" marR="17145" indent="-342900" algn="just">
              <a:lnSpc>
                <a:spcPct val="100000"/>
              </a:lnSpc>
              <a:spcBef>
                <a:spcPts val="600"/>
              </a:spcBef>
              <a:spcAft>
                <a:spcPts val="1200"/>
              </a:spcAft>
              <a:buFont typeface="Wingdings" panose="05000000000000000000" pitchFamily="2" charset="2"/>
              <a:buChar char="v"/>
              <a:tabLst>
                <a:tab pos="354965" algn="l"/>
              </a:tabLst>
            </a:pPr>
            <a:r>
              <a:rPr sz="2000" spc="-80" dirty="0">
                <a:latin typeface="Trebuchet MS" panose="020B0603020202020204" pitchFamily="34" charset="0"/>
                <a:cs typeface="Verdana"/>
              </a:rPr>
              <a:t>F</a:t>
            </a:r>
            <a:r>
              <a:rPr lang="es-MX" sz="2000" spc="-80" dirty="0">
                <a:latin typeface="Trebuchet MS" panose="020B0603020202020204" pitchFamily="34" charset="0"/>
                <a:cs typeface="Verdana"/>
              </a:rPr>
              <a:t>í</a:t>
            </a:r>
            <a:r>
              <a:rPr sz="2000" spc="-80" dirty="0" err="1">
                <a:latin typeface="Trebuchet MS" panose="020B0603020202020204" pitchFamily="34" charset="0"/>
                <a:cs typeface="Verdana"/>
              </a:rPr>
              <a:t>sica</a:t>
            </a:r>
            <a:r>
              <a:rPr sz="2000" spc="-80" dirty="0">
                <a:latin typeface="Trebuchet MS" panose="020B0603020202020204" pitchFamily="34" charset="0"/>
                <a:cs typeface="Verdana"/>
              </a:rPr>
              <a:t>:</a:t>
            </a:r>
            <a:r>
              <a:rPr lang="es-MX" sz="2000" spc="-80" dirty="0">
                <a:latin typeface="Trebuchet MS" panose="020B0603020202020204" pitchFamily="34" charset="0"/>
                <a:cs typeface="Verdana"/>
              </a:rPr>
              <a:t> Diseñar el prototipo que se adecue a las característicos del entorno local; construcción del prototipo; realización de las pruebas de funcionalidad, así como establecer los parámetros de operación para el mayor rendimiento.</a:t>
            </a:r>
          </a:p>
          <a:p>
            <a:pPr marL="355600" marR="17145" indent="-342900" algn="just">
              <a:lnSpc>
                <a:spcPct val="100000"/>
              </a:lnSpc>
              <a:spcBef>
                <a:spcPts val="600"/>
              </a:spcBef>
              <a:spcAft>
                <a:spcPts val="1200"/>
              </a:spcAft>
              <a:buFont typeface="Wingdings" panose="05000000000000000000" pitchFamily="2" charset="2"/>
              <a:buChar char="v"/>
              <a:tabLst>
                <a:tab pos="354965" algn="l"/>
              </a:tabLst>
            </a:pPr>
            <a:r>
              <a:rPr lang="es-MX" sz="2000" spc="45" dirty="0">
                <a:latin typeface="Trebuchet MS" panose="020B0603020202020204" pitchFamily="34" charset="0"/>
                <a:cs typeface="Verdana"/>
              </a:rPr>
              <a:t>Química: Determinación y adecuación de los materiales a emplear en el prototipo acorde a las condiciones de operación. Análisis bioquímico de las condiciones del entorno para el desarrollo de la flora y fauna.</a:t>
            </a:r>
          </a:p>
          <a:p>
            <a:pPr marL="355600" marR="17145" indent="-342900" algn="just">
              <a:spcBef>
                <a:spcPts val="600"/>
              </a:spcBef>
              <a:spcAft>
                <a:spcPts val="1200"/>
              </a:spcAft>
              <a:buFont typeface="Wingdings" panose="05000000000000000000" pitchFamily="2" charset="2"/>
              <a:buChar char="v"/>
              <a:tabLst>
                <a:tab pos="354965" algn="l"/>
              </a:tabLst>
            </a:pPr>
            <a:r>
              <a:rPr sz="2000" spc="-75" dirty="0" err="1">
                <a:latin typeface="Trebuchet MS" panose="020B0603020202020204" pitchFamily="34" charset="0"/>
                <a:cs typeface="Verdana"/>
              </a:rPr>
              <a:t>Ingl</a:t>
            </a:r>
            <a:r>
              <a:rPr lang="es-MX" sz="2000" spc="-75" dirty="0">
                <a:latin typeface="Trebuchet MS" panose="020B0603020202020204" pitchFamily="34" charset="0"/>
                <a:cs typeface="Verdana"/>
              </a:rPr>
              <a:t>é</a:t>
            </a:r>
            <a:r>
              <a:rPr sz="2000" spc="-75" dirty="0">
                <a:latin typeface="Trebuchet MS" panose="020B0603020202020204" pitchFamily="34" charset="0"/>
                <a:cs typeface="Verdana"/>
              </a:rPr>
              <a:t>s:</a:t>
            </a:r>
            <a:r>
              <a:rPr lang="es-MX" sz="2000" spc="-75" dirty="0">
                <a:latin typeface="Trebuchet MS" panose="020B0603020202020204" pitchFamily="34" charset="0"/>
                <a:cs typeface="Verdana"/>
              </a:rPr>
              <a:t> Empleando recursos multimedia</a:t>
            </a:r>
            <a:r>
              <a:rPr lang="es-MX" sz="2000" spc="-100" dirty="0">
                <a:latin typeface="Trebuchet MS" panose="020B0603020202020204" pitchFamily="34" charset="0"/>
                <a:cs typeface="Verdana"/>
              </a:rPr>
              <a:t> </a:t>
            </a:r>
            <a:r>
              <a:rPr lang="es-MX" sz="2000" spc="20" dirty="0">
                <a:latin typeface="Trebuchet MS" panose="020B0603020202020204" pitchFamily="34" charset="0"/>
                <a:cs typeface="Verdana"/>
              </a:rPr>
              <a:t>en</a:t>
            </a:r>
            <a:r>
              <a:rPr lang="es-MX" sz="2000" spc="-120" dirty="0">
                <a:latin typeface="Trebuchet MS" panose="020B0603020202020204" pitchFamily="34" charset="0"/>
                <a:cs typeface="Verdana"/>
              </a:rPr>
              <a:t> </a:t>
            </a:r>
            <a:r>
              <a:rPr lang="es-MX" sz="2000" spc="10" dirty="0">
                <a:latin typeface="Trebuchet MS" panose="020B0603020202020204" pitchFamily="34" charset="0"/>
                <a:cs typeface="Verdana"/>
              </a:rPr>
              <a:t>la</a:t>
            </a:r>
            <a:r>
              <a:rPr lang="es-MX" sz="2000" spc="-145" dirty="0">
                <a:latin typeface="Trebuchet MS" panose="020B0603020202020204" pitchFamily="34" charset="0"/>
                <a:cs typeface="Verdana"/>
              </a:rPr>
              <a:t> </a:t>
            </a:r>
            <a:r>
              <a:rPr lang="es-MX" sz="2000" spc="10" dirty="0">
                <a:latin typeface="Trebuchet MS" panose="020B0603020202020204" pitchFamily="34" charset="0"/>
                <a:cs typeface="Verdana"/>
              </a:rPr>
              <a:t>segunda</a:t>
            </a:r>
            <a:r>
              <a:rPr lang="es-MX" sz="2000" spc="-105" dirty="0">
                <a:latin typeface="Trebuchet MS" panose="020B0603020202020204" pitchFamily="34" charset="0"/>
                <a:cs typeface="Verdana"/>
              </a:rPr>
              <a:t> </a:t>
            </a:r>
            <a:r>
              <a:rPr lang="es-MX" sz="2000" spc="15" dirty="0">
                <a:latin typeface="Trebuchet MS" panose="020B0603020202020204" pitchFamily="34" charset="0"/>
                <a:cs typeface="Verdana"/>
              </a:rPr>
              <a:t>lengua,</a:t>
            </a:r>
            <a:r>
              <a:rPr lang="es-MX" sz="2000" spc="-110" dirty="0">
                <a:latin typeface="Trebuchet MS" panose="020B0603020202020204" pitchFamily="34" charset="0"/>
                <a:cs typeface="Verdana"/>
              </a:rPr>
              <a:t> </a:t>
            </a:r>
            <a:r>
              <a:rPr lang="es-MX" sz="2000" spc="-80" dirty="0">
                <a:latin typeface="Trebuchet MS" panose="020B0603020202020204" pitchFamily="34" charset="0"/>
                <a:cs typeface="Verdana"/>
              </a:rPr>
              <a:t>promover </a:t>
            </a:r>
            <a:r>
              <a:rPr lang="es-MX" sz="2000" spc="20" dirty="0">
                <a:latin typeface="Trebuchet MS" panose="020B0603020202020204" pitchFamily="34" charset="0"/>
                <a:cs typeface="Verdana"/>
              </a:rPr>
              <a:t>en</a:t>
            </a:r>
            <a:r>
              <a:rPr lang="es-MX" sz="2000" spc="-125" dirty="0">
                <a:latin typeface="Trebuchet MS" panose="020B0603020202020204" pitchFamily="34" charset="0"/>
                <a:cs typeface="Verdana"/>
              </a:rPr>
              <a:t> </a:t>
            </a:r>
            <a:r>
              <a:rPr lang="es-MX" sz="2000" spc="-25" dirty="0">
                <a:latin typeface="Trebuchet MS" panose="020B0603020202020204" pitchFamily="34" charset="0"/>
                <a:cs typeface="Verdana"/>
              </a:rPr>
              <a:t>el</a:t>
            </a:r>
            <a:r>
              <a:rPr lang="es-MX" sz="2000" spc="-120" dirty="0">
                <a:latin typeface="Trebuchet MS" panose="020B0603020202020204" pitchFamily="34" charset="0"/>
                <a:cs typeface="Verdana"/>
              </a:rPr>
              <a:t> </a:t>
            </a:r>
            <a:r>
              <a:rPr lang="es-MX" sz="2000" spc="-10" dirty="0">
                <a:latin typeface="Trebuchet MS" panose="020B0603020202020204" pitchFamily="34" charset="0"/>
                <a:cs typeface="Verdana"/>
              </a:rPr>
              <a:t>alumno</a:t>
            </a:r>
            <a:r>
              <a:rPr lang="es-MX" sz="2000" spc="-145" dirty="0">
                <a:latin typeface="Trebuchet MS" panose="020B0603020202020204" pitchFamily="34" charset="0"/>
                <a:cs typeface="Verdana"/>
              </a:rPr>
              <a:t> </a:t>
            </a:r>
            <a:r>
              <a:rPr lang="es-MX" sz="2000" spc="-20" dirty="0">
                <a:latin typeface="Trebuchet MS" panose="020B0603020202020204" pitchFamily="34" charset="0"/>
                <a:cs typeface="Verdana"/>
              </a:rPr>
              <a:t>el</a:t>
            </a:r>
            <a:r>
              <a:rPr lang="es-MX" sz="2000" spc="-110" dirty="0">
                <a:latin typeface="Trebuchet MS" panose="020B0603020202020204" pitchFamily="34" charset="0"/>
                <a:cs typeface="Verdana"/>
              </a:rPr>
              <a:t> </a:t>
            </a:r>
            <a:r>
              <a:rPr lang="es-MX" sz="2000" b="1" spc="-175" dirty="0" err="1">
                <a:latin typeface="Trebuchet MS" panose="020B0603020202020204" pitchFamily="34" charset="0"/>
                <a:cs typeface="Verdana"/>
              </a:rPr>
              <a:t>fluency</a:t>
            </a:r>
            <a:r>
              <a:rPr lang="es-MX" sz="2000" b="1" spc="-175" dirty="0">
                <a:latin typeface="Trebuchet MS" panose="020B0603020202020204" pitchFamily="34" charset="0"/>
                <a:cs typeface="Verdana"/>
              </a:rPr>
              <a:t> - fluidez</a:t>
            </a:r>
            <a:r>
              <a:rPr lang="es-MX" sz="2000" spc="-125" dirty="0">
                <a:latin typeface="Trebuchet MS" panose="020B0603020202020204" pitchFamily="34" charset="0"/>
                <a:cs typeface="Verdana"/>
              </a:rPr>
              <a:t>.</a:t>
            </a:r>
            <a:r>
              <a:rPr lang="es-MX" sz="2000" spc="-135" dirty="0">
                <a:latin typeface="Trebuchet MS" panose="020B0603020202020204" pitchFamily="34" charset="0"/>
                <a:cs typeface="Verdana"/>
              </a:rPr>
              <a:t>  Así como r</a:t>
            </a:r>
            <a:r>
              <a:rPr lang="es-MX" sz="2000" spc="-55" dirty="0">
                <a:latin typeface="Trebuchet MS" panose="020B0603020202020204" pitchFamily="34" charset="0"/>
                <a:cs typeface="Verdana"/>
              </a:rPr>
              <a:t>ealizar</a:t>
            </a:r>
            <a:r>
              <a:rPr lang="es-MX" sz="2000" spc="-170" dirty="0">
                <a:latin typeface="Trebuchet MS" panose="020B0603020202020204" pitchFamily="34" charset="0"/>
                <a:cs typeface="Verdana"/>
              </a:rPr>
              <a:t> </a:t>
            </a:r>
            <a:r>
              <a:rPr lang="es-MX" sz="2000" spc="-45" dirty="0">
                <a:latin typeface="Trebuchet MS" panose="020B0603020202020204" pitchFamily="34" charset="0"/>
                <a:cs typeface="Verdana"/>
              </a:rPr>
              <a:t>un</a:t>
            </a:r>
            <a:r>
              <a:rPr lang="es-MX" sz="2000" spc="-125" dirty="0">
                <a:latin typeface="Trebuchet MS" panose="020B0603020202020204" pitchFamily="34" charset="0"/>
                <a:cs typeface="Verdana"/>
              </a:rPr>
              <a:t>a exposición oral de los avances obtenidos en ésta etapa.</a:t>
            </a:r>
            <a:endParaRPr lang="es-MX" sz="2000" dirty="0">
              <a:latin typeface="Trebuchet MS" panose="020B0603020202020204" pitchFamily="34" charset="0"/>
              <a:cs typeface="Verdana"/>
            </a:endParaRPr>
          </a:p>
        </p:txBody>
      </p:sp>
    </p:spTree>
    <p:extLst>
      <p:ext uri="{BB962C8B-B14F-4D97-AF65-F5344CB8AC3E}">
        <p14:creationId xmlns:p14="http://schemas.microsoft.com/office/powerpoint/2010/main" val="1051643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64535" y="188640"/>
            <a:ext cx="2191626" cy="707886"/>
          </a:xfrm>
          <a:prstGeom prst="rect">
            <a:avLst/>
          </a:prstGeom>
          <a:noFill/>
        </p:spPr>
        <p:txBody>
          <a:bodyPr wrap="none" lIns="91440" tIns="45720" rIns="91440" bIns="45720">
            <a:spAutoFit/>
          </a:bodyPr>
          <a:lstStyle/>
          <a:p>
            <a:pPr algn="ctr"/>
            <a:r>
              <a:rPr lang="es-E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3er Etapa</a:t>
            </a:r>
            <a:endParaRPr lang="es-E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object 3"/>
          <p:cNvSpPr txBox="1"/>
          <p:nvPr/>
        </p:nvSpPr>
        <p:spPr>
          <a:xfrm>
            <a:off x="685801" y="1095883"/>
            <a:ext cx="10821026" cy="4629472"/>
          </a:xfrm>
          <a:prstGeom prst="rect">
            <a:avLst/>
          </a:prstGeom>
        </p:spPr>
        <p:txBody>
          <a:bodyPr vert="horz" wrap="square" lIns="0" tIns="12700" rIns="0" bIns="0" rtlCol="0">
            <a:spAutoFit/>
          </a:bodyPr>
          <a:lstStyle/>
          <a:p>
            <a:pPr marR="17145" algn="just">
              <a:lnSpc>
                <a:spcPct val="100000"/>
              </a:lnSpc>
              <a:spcBef>
                <a:spcPts val="600"/>
              </a:spcBef>
              <a:spcAft>
                <a:spcPts val="1200"/>
              </a:spcAft>
              <a:tabLst>
                <a:tab pos="354965" algn="l"/>
              </a:tabLst>
            </a:pPr>
            <a:r>
              <a:rPr lang="es-MX" sz="2000" spc="335" dirty="0">
                <a:latin typeface="Arial"/>
                <a:cs typeface="Arial"/>
              </a:rPr>
              <a:t>Implementación del sistema acuapónico, aunado al  análisis de rendimiento respecto a inversión y producto obtenido.</a:t>
            </a:r>
          </a:p>
          <a:p>
            <a:pPr marL="355600" marR="17145" indent="-342900" algn="just">
              <a:lnSpc>
                <a:spcPct val="100000"/>
              </a:lnSpc>
              <a:spcBef>
                <a:spcPts val="600"/>
              </a:spcBef>
              <a:spcAft>
                <a:spcPts val="1200"/>
              </a:spcAft>
              <a:buFont typeface="Wingdings" panose="05000000000000000000" pitchFamily="2" charset="2"/>
              <a:buChar char="v"/>
              <a:tabLst>
                <a:tab pos="354965" algn="l"/>
              </a:tabLst>
            </a:pPr>
            <a:r>
              <a:rPr sz="2000" spc="-55" dirty="0" err="1">
                <a:latin typeface="Verdana"/>
                <a:cs typeface="Verdana"/>
              </a:rPr>
              <a:t>Biolog</a:t>
            </a:r>
            <a:r>
              <a:rPr lang="es-MX" sz="2000" spc="-55" dirty="0">
                <a:latin typeface="Verdana"/>
                <a:cs typeface="Verdana"/>
              </a:rPr>
              <a:t>í</a:t>
            </a:r>
            <a:r>
              <a:rPr sz="2000" spc="-55" dirty="0">
                <a:latin typeface="Verdana"/>
                <a:cs typeface="Verdana"/>
              </a:rPr>
              <a:t>a:</a:t>
            </a:r>
            <a:r>
              <a:rPr lang="es-MX" sz="2000" spc="-55" dirty="0">
                <a:latin typeface="Verdana"/>
                <a:cs typeface="Verdana"/>
              </a:rPr>
              <a:t> Establecer la curva de crecimiento de la flora y fauna (macro y microscópica) con la finalidad de establecer una proporcionalidad a mediano plazo.</a:t>
            </a:r>
          </a:p>
          <a:p>
            <a:pPr marL="355600" marR="17145" indent="-342900" algn="just">
              <a:lnSpc>
                <a:spcPct val="100000"/>
              </a:lnSpc>
              <a:spcBef>
                <a:spcPts val="600"/>
              </a:spcBef>
              <a:spcAft>
                <a:spcPts val="1200"/>
              </a:spcAft>
              <a:buFont typeface="Wingdings" panose="05000000000000000000" pitchFamily="2" charset="2"/>
              <a:buChar char="v"/>
              <a:tabLst>
                <a:tab pos="354965" algn="l"/>
              </a:tabLst>
            </a:pPr>
            <a:r>
              <a:rPr sz="2000" spc="-80" dirty="0">
                <a:latin typeface="Verdana"/>
                <a:cs typeface="Verdana"/>
              </a:rPr>
              <a:t>F</a:t>
            </a:r>
            <a:r>
              <a:rPr lang="es-MX" sz="2000" spc="-80" dirty="0">
                <a:latin typeface="Verdana"/>
                <a:cs typeface="Verdana"/>
              </a:rPr>
              <a:t>í</a:t>
            </a:r>
            <a:r>
              <a:rPr sz="2000" spc="-80" dirty="0" err="1">
                <a:latin typeface="Verdana"/>
                <a:cs typeface="Verdana"/>
              </a:rPr>
              <a:t>sica</a:t>
            </a:r>
            <a:r>
              <a:rPr sz="2000" spc="-80" dirty="0">
                <a:latin typeface="Verdana"/>
                <a:cs typeface="Verdana"/>
              </a:rPr>
              <a:t>:</a:t>
            </a:r>
            <a:r>
              <a:rPr lang="es-MX" sz="2000" spc="-80" dirty="0">
                <a:latin typeface="Verdana"/>
                <a:cs typeface="Verdana"/>
              </a:rPr>
              <a:t> Evaluar el tipo de control empleado para el manejo de las variables en la operación del sistema acuapónico; además de cuantificar la eficiencia de dicho sistema.</a:t>
            </a:r>
          </a:p>
          <a:p>
            <a:pPr marL="355600" marR="17145" indent="-342900" algn="just">
              <a:lnSpc>
                <a:spcPct val="100000"/>
              </a:lnSpc>
              <a:spcBef>
                <a:spcPts val="600"/>
              </a:spcBef>
              <a:spcAft>
                <a:spcPts val="1200"/>
              </a:spcAft>
              <a:buFont typeface="Wingdings" panose="05000000000000000000" pitchFamily="2" charset="2"/>
              <a:buChar char="v"/>
              <a:tabLst>
                <a:tab pos="354965" algn="l"/>
              </a:tabLst>
            </a:pPr>
            <a:r>
              <a:rPr lang="es-MX" sz="2000" spc="45" dirty="0">
                <a:latin typeface="Verdana"/>
                <a:cs typeface="Verdana"/>
              </a:rPr>
              <a:t>Química: Determinación de la actividad enzimática de las bacterias nitrificantes; además de establecer la relación de las condiciones fisicoquímicas y bioquímicas de funcionamiento del sistema acuapónico.</a:t>
            </a:r>
          </a:p>
          <a:p>
            <a:pPr marL="355600" marR="17145" indent="-342900" algn="just">
              <a:lnSpc>
                <a:spcPct val="100000"/>
              </a:lnSpc>
              <a:spcBef>
                <a:spcPts val="600"/>
              </a:spcBef>
              <a:spcAft>
                <a:spcPts val="1200"/>
              </a:spcAft>
              <a:buFont typeface="Wingdings" panose="05000000000000000000" pitchFamily="2" charset="2"/>
              <a:buChar char="v"/>
              <a:tabLst>
                <a:tab pos="354965" algn="l"/>
              </a:tabLst>
            </a:pPr>
            <a:r>
              <a:rPr sz="2000" spc="-75" dirty="0" err="1">
                <a:latin typeface="Verdana"/>
                <a:cs typeface="Verdana"/>
              </a:rPr>
              <a:t>Ingl</a:t>
            </a:r>
            <a:r>
              <a:rPr lang="es-MX" sz="2000" spc="-75" dirty="0">
                <a:latin typeface="Verdana"/>
                <a:cs typeface="Verdana"/>
              </a:rPr>
              <a:t>é</a:t>
            </a:r>
            <a:r>
              <a:rPr sz="2000" spc="-75" dirty="0">
                <a:latin typeface="Verdana"/>
                <a:cs typeface="Verdana"/>
              </a:rPr>
              <a:t>s:</a:t>
            </a:r>
            <a:r>
              <a:rPr lang="es-MX" sz="2000" spc="-75" dirty="0">
                <a:latin typeface="Verdana"/>
                <a:cs typeface="Verdana"/>
              </a:rPr>
              <a:t> </a:t>
            </a:r>
            <a:r>
              <a:rPr lang="es-MX" sz="2000" spc="-75" dirty="0">
                <a:effectLst>
                  <a:outerShdw blurRad="38100" dist="38100" dir="2700000" algn="tl">
                    <a:srgbClr val="000000">
                      <a:alpha val="43137"/>
                    </a:srgbClr>
                  </a:outerShdw>
                </a:effectLst>
                <a:latin typeface="Verdana"/>
                <a:cs typeface="Verdana"/>
              </a:rPr>
              <a:t>Empleando recursos multimedia</a:t>
            </a:r>
            <a:r>
              <a:rPr lang="es-MX" sz="2000" spc="-100" dirty="0">
                <a:effectLst>
                  <a:outerShdw blurRad="38100" dist="38100" dir="2700000" algn="tl">
                    <a:srgbClr val="000000">
                      <a:alpha val="43137"/>
                    </a:srgbClr>
                  </a:outerShdw>
                </a:effectLst>
                <a:latin typeface="Verdana"/>
                <a:cs typeface="Verdana"/>
              </a:rPr>
              <a:t> </a:t>
            </a:r>
            <a:r>
              <a:rPr lang="es-MX" sz="2000" spc="20" dirty="0">
                <a:effectLst>
                  <a:outerShdw blurRad="38100" dist="38100" dir="2700000" algn="tl">
                    <a:srgbClr val="000000">
                      <a:alpha val="43137"/>
                    </a:srgbClr>
                  </a:outerShdw>
                </a:effectLst>
                <a:latin typeface="Verdana"/>
                <a:cs typeface="Verdana"/>
              </a:rPr>
              <a:t>en</a:t>
            </a:r>
            <a:r>
              <a:rPr lang="es-MX" sz="2000" spc="-120" dirty="0">
                <a:effectLst>
                  <a:outerShdw blurRad="38100" dist="38100" dir="2700000" algn="tl">
                    <a:srgbClr val="000000">
                      <a:alpha val="43137"/>
                    </a:srgbClr>
                  </a:outerShdw>
                </a:effectLst>
                <a:latin typeface="Verdana"/>
                <a:cs typeface="Verdana"/>
              </a:rPr>
              <a:t> </a:t>
            </a:r>
            <a:r>
              <a:rPr lang="es-MX" sz="2000" spc="10" dirty="0">
                <a:effectLst>
                  <a:outerShdw blurRad="38100" dist="38100" dir="2700000" algn="tl">
                    <a:srgbClr val="000000">
                      <a:alpha val="43137"/>
                    </a:srgbClr>
                  </a:outerShdw>
                </a:effectLst>
                <a:latin typeface="Verdana"/>
                <a:cs typeface="Verdana"/>
              </a:rPr>
              <a:t>la</a:t>
            </a:r>
            <a:r>
              <a:rPr lang="es-MX" sz="2000" spc="-145" dirty="0">
                <a:effectLst>
                  <a:outerShdw blurRad="38100" dist="38100" dir="2700000" algn="tl">
                    <a:srgbClr val="000000">
                      <a:alpha val="43137"/>
                    </a:srgbClr>
                  </a:outerShdw>
                </a:effectLst>
                <a:latin typeface="Verdana"/>
                <a:cs typeface="Verdana"/>
              </a:rPr>
              <a:t> </a:t>
            </a:r>
            <a:r>
              <a:rPr lang="es-MX" sz="2000" spc="10" dirty="0">
                <a:effectLst>
                  <a:outerShdw blurRad="38100" dist="38100" dir="2700000" algn="tl">
                    <a:srgbClr val="000000">
                      <a:alpha val="43137"/>
                    </a:srgbClr>
                  </a:outerShdw>
                </a:effectLst>
                <a:latin typeface="Verdana"/>
                <a:cs typeface="Verdana"/>
              </a:rPr>
              <a:t>segunda</a:t>
            </a:r>
            <a:r>
              <a:rPr lang="es-MX" sz="2000" spc="-105" dirty="0">
                <a:effectLst>
                  <a:outerShdw blurRad="38100" dist="38100" dir="2700000" algn="tl">
                    <a:srgbClr val="000000">
                      <a:alpha val="43137"/>
                    </a:srgbClr>
                  </a:outerShdw>
                </a:effectLst>
                <a:latin typeface="Verdana"/>
                <a:cs typeface="Verdana"/>
              </a:rPr>
              <a:t> </a:t>
            </a:r>
            <a:r>
              <a:rPr lang="es-MX" sz="2000" spc="15" dirty="0">
                <a:effectLst>
                  <a:outerShdw blurRad="38100" dist="38100" dir="2700000" algn="tl">
                    <a:srgbClr val="000000">
                      <a:alpha val="43137"/>
                    </a:srgbClr>
                  </a:outerShdw>
                </a:effectLst>
                <a:latin typeface="Verdana"/>
                <a:cs typeface="Verdana"/>
              </a:rPr>
              <a:t>lengua,</a:t>
            </a:r>
            <a:r>
              <a:rPr lang="es-MX" sz="2000" spc="-110" dirty="0">
                <a:effectLst>
                  <a:outerShdw blurRad="38100" dist="38100" dir="2700000" algn="tl">
                    <a:srgbClr val="000000">
                      <a:alpha val="43137"/>
                    </a:srgbClr>
                  </a:outerShdw>
                </a:effectLst>
                <a:latin typeface="Verdana"/>
                <a:cs typeface="Verdana"/>
              </a:rPr>
              <a:t> </a:t>
            </a:r>
            <a:r>
              <a:rPr lang="es-MX" sz="2000" spc="-80" dirty="0">
                <a:effectLst>
                  <a:outerShdw blurRad="38100" dist="38100" dir="2700000" algn="tl">
                    <a:srgbClr val="000000">
                      <a:alpha val="43137"/>
                    </a:srgbClr>
                  </a:outerShdw>
                </a:effectLst>
                <a:latin typeface="Verdana"/>
                <a:cs typeface="Verdana"/>
              </a:rPr>
              <a:t>promover </a:t>
            </a:r>
            <a:r>
              <a:rPr lang="es-MX" sz="2000" spc="20" dirty="0">
                <a:effectLst>
                  <a:outerShdw blurRad="38100" dist="38100" dir="2700000" algn="tl">
                    <a:srgbClr val="000000">
                      <a:alpha val="43137"/>
                    </a:srgbClr>
                  </a:outerShdw>
                </a:effectLst>
                <a:latin typeface="Verdana"/>
                <a:cs typeface="Verdana"/>
              </a:rPr>
              <a:t>en</a:t>
            </a:r>
            <a:r>
              <a:rPr lang="es-MX" sz="2000" spc="-125" dirty="0">
                <a:effectLst>
                  <a:outerShdw blurRad="38100" dist="38100" dir="2700000" algn="tl">
                    <a:srgbClr val="000000">
                      <a:alpha val="43137"/>
                    </a:srgbClr>
                  </a:outerShdw>
                </a:effectLst>
                <a:latin typeface="Verdana"/>
                <a:cs typeface="Verdana"/>
              </a:rPr>
              <a:t> </a:t>
            </a:r>
            <a:r>
              <a:rPr lang="es-MX" sz="2000" spc="-25" dirty="0">
                <a:effectLst>
                  <a:outerShdw blurRad="38100" dist="38100" dir="2700000" algn="tl">
                    <a:srgbClr val="000000">
                      <a:alpha val="43137"/>
                    </a:srgbClr>
                  </a:outerShdw>
                </a:effectLst>
                <a:latin typeface="Verdana"/>
                <a:cs typeface="Verdana"/>
              </a:rPr>
              <a:t>el</a:t>
            </a:r>
            <a:r>
              <a:rPr lang="es-MX" sz="2000" spc="-120" dirty="0">
                <a:effectLst>
                  <a:outerShdw blurRad="38100" dist="38100" dir="2700000" algn="tl">
                    <a:srgbClr val="000000">
                      <a:alpha val="43137"/>
                    </a:srgbClr>
                  </a:outerShdw>
                </a:effectLst>
                <a:latin typeface="Verdana"/>
                <a:cs typeface="Verdana"/>
              </a:rPr>
              <a:t> </a:t>
            </a:r>
            <a:r>
              <a:rPr lang="es-MX" sz="2000" spc="-10" dirty="0">
                <a:effectLst>
                  <a:outerShdw blurRad="38100" dist="38100" dir="2700000" algn="tl">
                    <a:srgbClr val="000000">
                      <a:alpha val="43137"/>
                    </a:srgbClr>
                  </a:outerShdw>
                </a:effectLst>
                <a:latin typeface="Verdana"/>
                <a:cs typeface="Verdana"/>
              </a:rPr>
              <a:t>alumno</a:t>
            </a:r>
            <a:r>
              <a:rPr lang="es-MX" sz="2000" spc="-145" dirty="0">
                <a:effectLst>
                  <a:outerShdw blurRad="38100" dist="38100" dir="2700000" algn="tl">
                    <a:srgbClr val="000000">
                      <a:alpha val="43137"/>
                    </a:srgbClr>
                  </a:outerShdw>
                </a:effectLst>
                <a:latin typeface="Verdana"/>
                <a:cs typeface="Verdana"/>
              </a:rPr>
              <a:t> </a:t>
            </a:r>
            <a:r>
              <a:rPr lang="es-MX" sz="2000" spc="-20" dirty="0">
                <a:effectLst>
                  <a:outerShdw blurRad="38100" dist="38100" dir="2700000" algn="tl">
                    <a:srgbClr val="000000">
                      <a:alpha val="43137"/>
                    </a:srgbClr>
                  </a:outerShdw>
                </a:effectLst>
                <a:latin typeface="Verdana"/>
                <a:cs typeface="Verdana"/>
              </a:rPr>
              <a:t>el</a:t>
            </a:r>
            <a:r>
              <a:rPr lang="es-MX" sz="2000" spc="-110" dirty="0">
                <a:effectLst>
                  <a:outerShdw blurRad="38100" dist="38100" dir="2700000" algn="tl">
                    <a:srgbClr val="000000">
                      <a:alpha val="43137"/>
                    </a:srgbClr>
                  </a:outerShdw>
                </a:effectLst>
                <a:latin typeface="Verdana"/>
                <a:cs typeface="Verdana"/>
              </a:rPr>
              <a:t> </a:t>
            </a:r>
            <a:r>
              <a:rPr lang="es-MX" sz="2000" b="1" spc="-175" dirty="0" err="1">
                <a:effectLst>
                  <a:outerShdw blurRad="38100" dist="38100" dir="2700000" algn="tl">
                    <a:srgbClr val="000000">
                      <a:alpha val="43137"/>
                    </a:srgbClr>
                  </a:outerShdw>
                </a:effectLst>
                <a:latin typeface="Verdana"/>
                <a:cs typeface="Verdana"/>
              </a:rPr>
              <a:t>fluency</a:t>
            </a:r>
            <a:r>
              <a:rPr lang="es-MX" sz="2000" b="1" spc="-175" dirty="0">
                <a:effectLst>
                  <a:outerShdw blurRad="38100" dist="38100" dir="2700000" algn="tl">
                    <a:srgbClr val="000000">
                      <a:alpha val="43137"/>
                    </a:srgbClr>
                  </a:outerShdw>
                </a:effectLst>
                <a:latin typeface="Verdana"/>
                <a:cs typeface="Verdana"/>
              </a:rPr>
              <a:t> - fluidez</a:t>
            </a:r>
            <a:r>
              <a:rPr lang="es-MX" sz="2000" spc="-125" dirty="0">
                <a:effectLst>
                  <a:outerShdw blurRad="38100" dist="38100" dir="2700000" algn="tl">
                    <a:srgbClr val="000000">
                      <a:alpha val="43137"/>
                    </a:srgbClr>
                  </a:outerShdw>
                </a:effectLst>
                <a:latin typeface="Verdana"/>
                <a:cs typeface="Verdana"/>
              </a:rPr>
              <a:t>.</a:t>
            </a:r>
            <a:r>
              <a:rPr lang="es-MX" sz="2000" spc="-135" dirty="0">
                <a:effectLst>
                  <a:outerShdw blurRad="38100" dist="38100" dir="2700000" algn="tl">
                    <a:srgbClr val="000000">
                      <a:alpha val="43137"/>
                    </a:srgbClr>
                  </a:outerShdw>
                </a:effectLst>
                <a:latin typeface="Verdana"/>
                <a:cs typeface="Verdana"/>
              </a:rPr>
              <a:t>  Así como r</a:t>
            </a:r>
            <a:r>
              <a:rPr lang="es-MX" sz="2000" spc="-55" dirty="0">
                <a:effectLst>
                  <a:outerShdw blurRad="38100" dist="38100" dir="2700000" algn="tl">
                    <a:srgbClr val="000000">
                      <a:alpha val="43137"/>
                    </a:srgbClr>
                  </a:outerShdw>
                </a:effectLst>
                <a:latin typeface="Verdana"/>
                <a:cs typeface="Verdana"/>
              </a:rPr>
              <a:t>ealizar</a:t>
            </a:r>
            <a:r>
              <a:rPr lang="es-MX" sz="2000" spc="-170" dirty="0">
                <a:effectLst>
                  <a:outerShdw blurRad="38100" dist="38100" dir="2700000" algn="tl">
                    <a:srgbClr val="000000">
                      <a:alpha val="43137"/>
                    </a:srgbClr>
                  </a:outerShdw>
                </a:effectLst>
                <a:latin typeface="Verdana"/>
                <a:cs typeface="Verdana"/>
              </a:rPr>
              <a:t> </a:t>
            </a:r>
            <a:r>
              <a:rPr lang="es-MX" sz="2000" spc="-45" dirty="0">
                <a:effectLst>
                  <a:outerShdw blurRad="38100" dist="38100" dir="2700000" algn="tl">
                    <a:srgbClr val="000000">
                      <a:alpha val="43137"/>
                    </a:srgbClr>
                  </a:outerShdw>
                </a:effectLst>
                <a:latin typeface="Verdana"/>
                <a:cs typeface="Verdana"/>
              </a:rPr>
              <a:t>un</a:t>
            </a:r>
            <a:r>
              <a:rPr lang="es-MX" sz="2000" spc="-125" dirty="0">
                <a:effectLst>
                  <a:outerShdw blurRad="38100" dist="38100" dir="2700000" algn="tl">
                    <a:srgbClr val="000000">
                      <a:alpha val="43137"/>
                    </a:srgbClr>
                  </a:outerShdw>
                </a:effectLst>
                <a:latin typeface="Verdana"/>
                <a:cs typeface="Verdana"/>
              </a:rPr>
              <a:t>a exposición oral de los avances obtenidos en esta etapa.</a:t>
            </a:r>
            <a:endParaRPr lang="es-MX" sz="2000" dirty="0">
              <a:effectLst>
                <a:outerShdw blurRad="38100" dist="38100" dir="2700000" algn="tl">
                  <a:srgbClr val="000000">
                    <a:alpha val="43137"/>
                  </a:srgbClr>
                </a:outerShdw>
              </a:effectLst>
              <a:latin typeface="Verdana"/>
              <a:cs typeface="Verdana"/>
            </a:endParaRPr>
          </a:p>
        </p:txBody>
      </p:sp>
    </p:spTree>
    <p:extLst>
      <p:ext uri="{BB962C8B-B14F-4D97-AF65-F5344CB8AC3E}">
        <p14:creationId xmlns:p14="http://schemas.microsoft.com/office/powerpoint/2010/main" val="2486457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a:xfrm>
            <a:off x="1066800" y="1854921"/>
            <a:ext cx="9609666" cy="3880773"/>
          </a:xfrm>
        </p:spPr>
        <p:txBody>
          <a:bodyPr>
            <a:noAutofit/>
          </a:bodyPr>
          <a:lstStyle/>
          <a:p>
            <a:pPr>
              <a:spcBef>
                <a:spcPts val="1200"/>
              </a:spcBef>
              <a:spcAft>
                <a:spcPts val="1200"/>
              </a:spcAft>
              <a:buFont typeface="Wingdings" panose="05000000000000000000" pitchFamily="2" charset="2"/>
              <a:buChar char="v"/>
            </a:pPr>
            <a:r>
              <a:rPr lang="es-MX" sz="2800" cap="none" dirty="0">
                <a:latin typeface="Trebuchet MS" panose="020B0603020202020204" pitchFamily="34" charset="0"/>
              </a:rPr>
              <a:t>Ana Adriana Hernández Pérez, Biología V área II</a:t>
            </a:r>
          </a:p>
          <a:p>
            <a:pPr>
              <a:spcBef>
                <a:spcPts val="1200"/>
              </a:spcBef>
              <a:spcAft>
                <a:spcPts val="1200"/>
              </a:spcAft>
              <a:buFont typeface="Wingdings" panose="05000000000000000000" pitchFamily="2" charset="2"/>
              <a:buChar char="v"/>
            </a:pPr>
            <a:r>
              <a:rPr lang="es-MX" sz="2800" cap="none" dirty="0">
                <a:latin typeface="Trebuchet MS" panose="020B0603020202020204" pitchFamily="34" charset="0"/>
              </a:rPr>
              <a:t>José Miguel Reyes Rangel, Inglés VI áreas I y II</a:t>
            </a:r>
          </a:p>
          <a:p>
            <a:pPr>
              <a:spcBef>
                <a:spcPts val="1200"/>
              </a:spcBef>
              <a:spcAft>
                <a:spcPts val="1200"/>
              </a:spcAft>
              <a:buFont typeface="Wingdings" panose="05000000000000000000" pitchFamily="2" charset="2"/>
              <a:buChar char="v"/>
            </a:pPr>
            <a:r>
              <a:rPr lang="es-MX" sz="2800" cap="none" dirty="0">
                <a:latin typeface="Trebuchet MS" panose="020B0603020202020204" pitchFamily="34" charset="0"/>
              </a:rPr>
              <a:t>José Bernardo Bravo Alvarado, Física IV áreas I y II</a:t>
            </a:r>
          </a:p>
          <a:p>
            <a:pPr>
              <a:spcBef>
                <a:spcPts val="1200"/>
              </a:spcBef>
              <a:spcAft>
                <a:spcPts val="1200"/>
              </a:spcAft>
              <a:buFont typeface="Wingdings" panose="05000000000000000000" pitchFamily="2" charset="2"/>
              <a:buChar char="v"/>
            </a:pPr>
            <a:r>
              <a:rPr lang="es-MX" sz="2800" cap="none" dirty="0">
                <a:latin typeface="Trebuchet MS" panose="020B0603020202020204" pitchFamily="34" charset="0"/>
              </a:rPr>
              <a:t>Edith Mancera Gutiérrez, Química IV áreas I y II</a:t>
            </a:r>
          </a:p>
        </p:txBody>
      </p:sp>
    </p:spTree>
    <p:extLst>
      <p:ext uri="{BB962C8B-B14F-4D97-AF65-F5344CB8AC3E}">
        <p14:creationId xmlns:p14="http://schemas.microsoft.com/office/powerpoint/2010/main" val="4061012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003" t="23399" r="25163" b="9967"/>
          <a:stretch/>
        </p:blipFill>
        <p:spPr bwMode="auto">
          <a:xfrm>
            <a:off x="1199456" y="836712"/>
            <a:ext cx="9793088" cy="5903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5201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737" t="21283" r="25163" b="11825"/>
          <a:stretch/>
        </p:blipFill>
        <p:spPr bwMode="auto">
          <a:xfrm>
            <a:off x="911424" y="548681"/>
            <a:ext cx="10225136"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224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32" t="23142" r="25258" b="9966"/>
          <a:stretch/>
        </p:blipFill>
        <p:spPr bwMode="auto">
          <a:xfrm>
            <a:off x="1271464" y="764705"/>
            <a:ext cx="9721080"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7462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642" t="21621" r="25259" b="10979"/>
          <a:stretch/>
        </p:blipFill>
        <p:spPr bwMode="auto">
          <a:xfrm>
            <a:off x="1271464" y="620689"/>
            <a:ext cx="9649072"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0655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547" t="23553" r="25638" b="24130"/>
          <a:stretch/>
        </p:blipFill>
        <p:spPr bwMode="auto">
          <a:xfrm>
            <a:off x="1199456" y="1340768"/>
            <a:ext cx="9505056"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6542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9418" y="345562"/>
            <a:ext cx="10364451" cy="650725"/>
          </a:xfrm>
        </p:spPr>
        <p:txBody>
          <a:bodyPr/>
          <a:lstStyle/>
          <a:p>
            <a:r>
              <a:rPr lang="es-MX" dirty="0"/>
              <a:t>Planeación día a día</a:t>
            </a:r>
          </a:p>
        </p:txBody>
      </p:sp>
      <p:sp>
        <p:nvSpPr>
          <p:cNvPr id="4" name="object 3"/>
          <p:cNvSpPr>
            <a:spLocks noGrp="1"/>
          </p:cNvSpPr>
          <p:nvPr>
            <p:ph sz="quarter" idx="13"/>
          </p:nvPr>
        </p:nvSpPr>
        <p:spPr>
          <a:xfrm>
            <a:off x="913774" y="996287"/>
            <a:ext cx="10250095" cy="5622877"/>
          </a:xfrm>
          <a:prstGeom prst="rect">
            <a:avLst/>
          </a:prstGeom>
          <a:blipFill>
            <a:blip r:embed="rId2" cstate="print"/>
            <a:stretch>
              <a:fillRect/>
            </a:stretch>
          </a:blipFill>
        </p:spPr>
        <p:txBody>
          <a:bodyPr wrap="square" lIns="0" tIns="0" rIns="0" bIns="0" rtlCol="0"/>
          <a:lstStyle/>
          <a:p>
            <a:endParaRPr lang="es-MX" dirty="0"/>
          </a:p>
        </p:txBody>
      </p:sp>
    </p:spTree>
    <p:extLst>
      <p:ext uri="{BB962C8B-B14F-4D97-AF65-F5344CB8AC3E}">
        <p14:creationId xmlns:p14="http://schemas.microsoft.com/office/powerpoint/2010/main" val="3944140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113548"/>
            <a:ext cx="10364451" cy="1596177"/>
          </a:xfrm>
        </p:spPr>
        <p:txBody>
          <a:bodyPr/>
          <a:lstStyle/>
          <a:p>
            <a:r>
              <a:rPr lang="es-MX" dirty="0"/>
              <a:t>Reflexión grupo interdisciplinario</a:t>
            </a:r>
          </a:p>
        </p:txBody>
      </p:sp>
      <p:sp>
        <p:nvSpPr>
          <p:cNvPr id="4" name="object 3"/>
          <p:cNvSpPr/>
          <p:nvPr/>
        </p:nvSpPr>
        <p:spPr>
          <a:xfrm>
            <a:off x="1527796" y="1651376"/>
            <a:ext cx="8994627" cy="4387849"/>
          </a:xfrm>
          <a:prstGeom prst="rect">
            <a:avLst/>
          </a:prstGeom>
          <a:blipFill>
            <a:blip r:embed="rId2" cstate="print"/>
            <a:srcRect/>
            <a:stretch>
              <a:fillRect t="-45655"/>
            </a:stretch>
          </a:blipFill>
        </p:spPr>
        <p:txBody>
          <a:bodyPr wrap="square" lIns="0" tIns="0" rIns="0" bIns="0" rtlCol="0"/>
          <a:lstStyle/>
          <a:p>
            <a:endParaRPr/>
          </a:p>
        </p:txBody>
      </p:sp>
    </p:spTree>
    <p:extLst>
      <p:ext uri="{BB962C8B-B14F-4D97-AF65-F5344CB8AC3E}">
        <p14:creationId xmlns:p14="http://schemas.microsoft.com/office/powerpoint/2010/main" val="3133194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1378423" y="1064525"/>
            <a:ext cx="8993875" cy="4616240"/>
          </a:xfrm>
          <a:prstGeom prst="rect">
            <a:avLst/>
          </a:prstGeom>
          <a:blipFill>
            <a:blip r:embed="rId2" cstate="print"/>
            <a:srcRect/>
            <a:stretch>
              <a:fillRect l="-3663" r="-5106"/>
            </a:stretch>
          </a:blipFill>
        </p:spPr>
        <p:txBody>
          <a:bodyPr wrap="square" lIns="0" tIns="0" rIns="0" bIns="0" rtlCol="0"/>
          <a:lstStyle/>
          <a:p>
            <a:endParaRPr/>
          </a:p>
        </p:txBody>
      </p:sp>
    </p:spTree>
    <p:extLst>
      <p:ext uri="{BB962C8B-B14F-4D97-AF65-F5344CB8AC3E}">
        <p14:creationId xmlns:p14="http://schemas.microsoft.com/office/powerpoint/2010/main" val="1948734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10185" y="750626"/>
            <a:ext cx="9498842" cy="5445457"/>
          </a:xfrm>
          <a:prstGeom prst="rect">
            <a:avLst/>
          </a:prstGeom>
          <a:blipFill>
            <a:blip r:embed="rId2" cstate="print"/>
            <a:srcRect/>
            <a:stretch>
              <a:fillRect l="-4400" t="-4410" r="-4368" b="-5963"/>
            </a:stretch>
          </a:blipFill>
        </p:spPr>
        <p:txBody>
          <a:bodyPr wrap="square" lIns="0" tIns="0" rIns="0" bIns="0" rtlCol="0"/>
          <a:lstStyle/>
          <a:p>
            <a:endParaRPr/>
          </a:p>
        </p:txBody>
      </p:sp>
    </p:spTree>
    <p:extLst>
      <p:ext uri="{BB962C8B-B14F-4D97-AF65-F5344CB8AC3E}">
        <p14:creationId xmlns:p14="http://schemas.microsoft.com/office/powerpoint/2010/main" val="2367543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32763" y="887105"/>
            <a:ext cx="9799093" cy="5240740"/>
          </a:xfrm>
          <a:prstGeom prst="rect">
            <a:avLst/>
          </a:prstGeom>
          <a:blipFill>
            <a:blip r:embed="rId2" cstate="print"/>
            <a:srcRect/>
            <a:stretch>
              <a:fillRect l="-3573" t="-59719" r="-1771" b="-6402"/>
            </a:stretch>
          </a:blipFill>
        </p:spPr>
        <p:txBody>
          <a:bodyPr wrap="square" lIns="0" tIns="0" rIns="0" bIns="0" rtlCol="0"/>
          <a:lstStyle/>
          <a:p>
            <a:endParaRPr/>
          </a:p>
        </p:txBody>
      </p:sp>
    </p:spTree>
    <p:extLst>
      <p:ext uri="{BB962C8B-B14F-4D97-AF65-F5344CB8AC3E}">
        <p14:creationId xmlns:p14="http://schemas.microsoft.com/office/powerpoint/2010/main" val="2860463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a:spLocks noGrp="1"/>
          </p:cNvSpPr>
          <p:nvPr>
            <p:ph type="title"/>
          </p:nvPr>
        </p:nvSpPr>
        <p:spPr>
          <a:xfrm>
            <a:off x="1066800" y="2432819"/>
            <a:ext cx="10134600" cy="2056460"/>
          </a:xfrm>
          <a:prstGeom prst="rect">
            <a:avLst/>
          </a:prstGeom>
        </p:spPr>
        <p:txBody>
          <a:bodyPr vert="horz" wrap="square" lIns="0" tIns="12065" rIns="0" bIns="0" rtlCol="0">
            <a:spAutoFit/>
          </a:bodyPr>
          <a:lstStyle/>
          <a:p>
            <a:pPr marL="12700" marR="5080" indent="953769">
              <a:lnSpc>
                <a:spcPct val="123100"/>
              </a:lnSpc>
              <a:spcBef>
                <a:spcPts val="95"/>
              </a:spcBef>
            </a:pPr>
            <a:r>
              <a:rPr sz="5400" b="1" kern="0" dirty="0" err="1">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Ciclo</a:t>
            </a:r>
            <a:r>
              <a:rPr sz="5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 escolar 201</a:t>
            </a:r>
            <a:r>
              <a:rPr lang="es-MX" sz="5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9</a:t>
            </a:r>
            <a:r>
              <a:rPr sz="5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-20</a:t>
            </a:r>
            <a:r>
              <a:rPr lang="es-MX" sz="5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20</a:t>
            </a:r>
            <a:r>
              <a:rPr sz="5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  </a:t>
            </a:r>
            <a:r>
              <a:rPr lang="es-MX" sz="5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
            </a:r>
            <a:br>
              <a:rPr lang="es-MX" sz="5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br>
            <a:r>
              <a:rPr lang="es-MX" sz="5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Septiembre</a:t>
            </a:r>
            <a:r>
              <a:rPr sz="5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 de 201</a:t>
            </a:r>
            <a:r>
              <a:rPr lang="es-MX" sz="5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9</a:t>
            </a:r>
            <a:r>
              <a:rPr sz="5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 – </a:t>
            </a:r>
            <a:r>
              <a:rPr lang="es-MX" sz="5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Abril</a:t>
            </a:r>
            <a:r>
              <a:rPr sz="5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 de 20</a:t>
            </a:r>
            <a:r>
              <a:rPr lang="es-MX" sz="5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20</a:t>
            </a:r>
            <a:endParaRPr sz="5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endParaRPr>
          </a:p>
        </p:txBody>
      </p:sp>
    </p:spTree>
    <p:extLst>
      <p:ext uri="{BB962C8B-B14F-4D97-AF65-F5344CB8AC3E}">
        <p14:creationId xmlns:p14="http://schemas.microsoft.com/office/powerpoint/2010/main" val="1844355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324" t="21791" r="19940" b="8109"/>
          <a:stretch/>
        </p:blipFill>
        <p:spPr bwMode="auto">
          <a:xfrm>
            <a:off x="913775" y="1006594"/>
            <a:ext cx="10153128"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ítulo 1"/>
          <p:cNvSpPr txBox="1">
            <a:spLocks/>
          </p:cNvSpPr>
          <p:nvPr/>
        </p:nvSpPr>
        <p:spPr>
          <a:xfrm>
            <a:off x="913775" y="313899"/>
            <a:ext cx="10364451" cy="53226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s-MX" dirty="0"/>
              <a:t>Reflexión. Reunión de zona.</a:t>
            </a:r>
          </a:p>
        </p:txBody>
      </p:sp>
    </p:spTree>
    <p:extLst>
      <p:ext uri="{BB962C8B-B14F-4D97-AF65-F5344CB8AC3E}">
        <p14:creationId xmlns:p14="http://schemas.microsoft.com/office/powerpoint/2010/main" val="3104896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419" t="22635" r="19844" b="36600"/>
          <a:stretch/>
        </p:blipFill>
        <p:spPr bwMode="auto">
          <a:xfrm>
            <a:off x="1487488" y="836712"/>
            <a:ext cx="9289032"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3716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324" t="25169" r="19845" b="10811"/>
          <a:stretch/>
        </p:blipFill>
        <p:spPr bwMode="auto">
          <a:xfrm>
            <a:off x="983432" y="620688"/>
            <a:ext cx="10081120" cy="547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0919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514" t="21115" r="20225" b="13343"/>
          <a:stretch/>
        </p:blipFill>
        <p:spPr bwMode="auto">
          <a:xfrm>
            <a:off x="1127448" y="476672"/>
            <a:ext cx="9649072"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1481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308" t="21620" r="20622" b="8784"/>
          <a:stretch/>
        </p:blipFill>
        <p:spPr bwMode="auto">
          <a:xfrm>
            <a:off x="1271464" y="692696"/>
            <a:ext cx="9433048"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857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Rectángulo"/>
          <p:cNvSpPr/>
          <p:nvPr/>
        </p:nvSpPr>
        <p:spPr>
          <a:xfrm>
            <a:off x="346900" y="188640"/>
            <a:ext cx="2226893" cy="923330"/>
          </a:xfrm>
          <a:prstGeom prst="rect">
            <a:avLst/>
          </a:prstGeom>
          <a:noFill/>
        </p:spPr>
        <p:txBody>
          <a:bodyPr wrap="none" lIns="91440" tIns="45720" rIns="91440" bIns="45720">
            <a:spAutoFit/>
          </a:bodyPr>
          <a:lstStyle/>
          <a:p>
            <a:pPr algn="ctr"/>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Producto</a:t>
            </a:r>
            <a:r>
              <a:rPr lang="es-E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5</a:t>
            </a:r>
          </a:p>
        </p:txBody>
      </p:sp>
      <p:sp>
        <p:nvSpPr>
          <p:cNvPr id="4" name="CuadroTexto 3"/>
          <p:cNvSpPr txBox="1"/>
          <p:nvPr/>
        </p:nvSpPr>
        <p:spPr>
          <a:xfrm>
            <a:off x="3029803" y="1883391"/>
            <a:ext cx="5854890" cy="369332"/>
          </a:xfrm>
          <a:prstGeom prst="rect">
            <a:avLst/>
          </a:prstGeom>
          <a:noFill/>
        </p:spPr>
        <p:txBody>
          <a:bodyPr wrap="square" rtlCol="0">
            <a:spAutoFit/>
          </a:bodyPr>
          <a:lstStyle/>
          <a:p>
            <a:r>
              <a:rPr lang="es-MX" dirty="0"/>
              <a:t>Organizador preguntas esenciales</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12" r="13089" b="6982"/>
          <a:stretch/>
        </p:blipFill>
        <p:spPr bwMode="auto">
          <a:xfrm>
            <a:off x="2760104" y="1319455"/>
            <a:ext cx="7152361" cy="4621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7638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Rectángulo"/>
          <p:cNvSpPr/>
          <p:nvPr/>
        </p:nvSpPr>
        <p:spPr>
          <a:xfrm>
            <a:off x="346900" y="188640"/>
            <a:ext cx="2226893" cy="923330"/>
          </a:xfrm>
          <a:prstGeom prst="rect">
            <a:avLst/>
          </a:prstGeom>
          <a:noFill/>
        </p:spPr>
        <p:txBody>
          <a:bodyPr wrap="none" lIns="91440" tIns="45720" rIns="91440" bIns="45720">
            <a:spAutoFit/>
          </a:bodyPr>
          <a:lstStyle/>
          <a:p>
            <a:pPr algn="ctr"/>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Producto</a:t>
            </a:r>
            <a:r>
              <a:rPr lang="es-E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4</a:t>
            </a:r>
          </a:p>
        </p:txBody>
      </p:sp>
      <p:sp>
        <p:nvSpPr>
          <p:cNvPr id="4" name="CuadroTexto 3"/>
          <p:cNvSpPr txBox="1"/>
          <p:nvPr/>
        </p:nvSpPr>
        <p:spPr>
          <a:xfrm>
            <a:off x="3507475" y="1405719"/>
            <a:ext cx="5131558" cy="369332"/>
          </a:xfrm>
          <a:prstGeom prst="rect">
            <a:avLst/>
          </a:prstGeom>
          <a:noFill/>
        </p:spPr>
        <p:txBody>
          <a:bodyPr wrap="square" rtlCol="0">
            <a:spAutoFit/>
          </a:bodyPr>
          <a:lstStyle/>
          <a:p>
            <a:r>
              <a:rPr lang="es-MX" dirty="0"/>
              <a:t>Organizador Indagación</a:t>
            </a:r>
          </a:p>
        </p:txBody>
      </p:sp>
      <p:grpSp>
        <p:nvGrpSpPr>
          <p:cNvPr id="2" name="Grupo 1"/>
          <p:cNvGrpSpPr/>
          <p:nvPr/>
        </p:nvGrpSpPr>
        <p:grpSpPr>
          <a:xfrm>
            <a:off x="1460346" y="1286177"/>
            <a:ext cx="9433048" cy="4752528"/>
            <a:chOff x="1460346" y="1286177"/>
            <a:chExt cx="9433048" cy="4752528"/>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49" r="14862"/>
            <a:stretch/>
          </p:blipFill>
          <p:spPr bwMode="auto">
            <a:xfrm>
              <a:off x="1460346" y="1286177"/>
              <a:ext cx="9433048"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658" r="19965" b="90640"/>
            <a:stretch/>
          </p:blipFill>
          <p:spPr bwMode="auto">
            <a:xfrm>
              <a:off x="10415722" y="1330237"/>
              <a:ext cx="409433" cy="444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45309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srcRect l="21924" t="12640" r="37483" b="33816"/>
          <a:stretch/>
        </p:blipFill>
        <p:spPr>
          <a:xfrm>
            <a:off x="2442948" y="696036"/>
            <a:ext cx="7324427" cy="5431809"/>
          </a:xfrm>
          <a:prstGeom prst="rect">
            <a:avLst/>
          </a:prstGeom>
        </p:spPr>
      </p:pic>
      <p:sp>
        <p:nvSpPr>
          <p:cNvPr id="3" name="4 Rectángulo"/>
          <p:cNvSpPr/>
          <p:nvPr/>
        </p:nvSpPr>
        <p:spPr>
          <a:xfrm>
            <a:off x="346900" y="188640"/>
            <a:ext cx="2226893" cy="923330"/>
          </a:xfrm>
          <a:prstGeom prst="rect">
            <a:avLst/>
          </a:prstGeom>
          <a:noFill/>
        </p:spPr>
        <p:txBody>
          <a:bodyPr wrap="none" lIns="91440" tIns="45720" rIns="91440" bIns="45720">
            <a:spAutoFit/>
          </a:bodyPr>
          <a:lstStyle/>
          <a:p>
            <a:pPr algn="ctr"/>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Producto</a:t>
            </a:r>
            <a:r>
              <a:rPr lang="es-E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6</a:t>
            </a:r>
          </a:p>
        </p:txBody>
      </p:sp>
    </p:spTree>
    <p:extLst>
      <p:ext uri="{BB962C8B-B14F-4D97-AF65-F5344CB8AC3E}">
        <p14:creationId xmlns:p14="http://schemas.microsoft.com/office/powerpoint/2010/main" val="3144260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srcRect l="22029" t="12453" r="37168" b="32696"/>
          <a:stretch/>
        </p:blipFill>
        <p:spPr>
          <a:xfrm>
            <a:off x="2251881" y="682387"/>
            <a:ext cx="7397086" cy="5590600"/>
          </a:xfrm>
          <a:prstGeom prst="rect">
            <a:avLst/>
          </a:prstGeom>
        </p:spPr>
      </p:pic>
    </p:spTree>
    <p:extLst>
      <p:ext uri="{BB962C8B-B14F-4D97-AF65-F5344CB8AC3E}">
        <p14:creationId xmlns:p14="http://schemas.microsoft.com/office/powerpoint/2010/main" val="961311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srcRect l="22343" t="13013" r="37168" b="33069"/>
          <a:stretch/>
        </p:blipFill>
        <p:spPr>
          <a:xfrm>
            <a:off x="2374710" y="614148"/>
            <a:ext cx="7492622" cy="5609761"/>
          </a:xfrm>
          <a:prstGeom prst="rect">
            <a:avLst/>
          </a:prstGeom>
        </p:spPr>
      </p:pic>
    </p:spTree>
    <p:extLst>
      <p:ext uri="{BB962C8B-B14F-4D97-AF65-F5344CB8AC3E}">
        <p14:creationId xmlns:p14="http://schemas.microsoft.com/office/powerpoint/2010/main" val="1059695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12D424F-BFE4-4047-AA96-FE8F1A82C27A}"/>
              </a:ext>
            </a:extLst>
          </p:cNvPr>
          <p:cNvSpPr txBox="1">
            <a:spLocks/>
          </p:cNvSpPr>
          <p:nvPr/>
        </p:nvSpPr>
        <p:spPr>
          <a:xfrm>
            <a:off x="-19050" y="2226940"/>
            <a:ext cx="11449050" cy="2415085"/>
          </a:xfrm>
          <a:prstGeom prst="rect">
            <a:avLst/>
          </a:prstGeom>
        </p:spPr>
        <p:txBody>
          <a:bodyPr vert="horz" wrap="square" lIns="0" tIns="12700" rIns="0" bIns="0" rtlCol="0">
            <a:spAutoFit/>
          </a:bodyPr>
          <a:lstStyle>
            <a:lvl1pPr>
              <a:defRPr sz="3600" b="0" i="0">
                <a:solidFill>
                  <a:srgbClr val="252525"/>
                </a:solidFill>
                <a:latin typeface="Verdana"/>
                <a:ea typeface="+mj-ea"/>
                <a:cs typeface="Verdana"/>
              </a:defRPr>
            </a:lvl1pPr>
          </a:lstStyle>
          <a:p>
            <a:pPr marL="12700" marR="5080" indent="903605">
              <a:lnSpc>
                <a:spcPct val="117300"/>
              </a:lnSpc>
              <a:spcBef>
                <a:spcPts val="100"/>
              </a:spcBef>
            </a:pPr>
            <a:r>
              <a:rPr lang="es-MX" sz="4400" b="1" kern="0" dirty="0" err="1">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Autosustainable</a:t>
            </a:r>
            <a:r>
              <a:rPr lang="es-MX" sz="4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 </a:t>
            </a:r>
            <a:r>
              <a:rPr lang="es-MX" sz="4400" b="1" kern="0" dirty="0" err="1">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breeding</a:t>
            </a:r>
            <a:r>
              <a:rPr lang="es-MX" sz="4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 </a:t>
            </a:r>
            <a:r>
              <a:rPr lang="es-MX" sz="4400" b="1" kern="0" dirty="0" err="1">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system</a:t>
            </a:r>
            <a:r>
              <a:rPr lang="es-MX" sz="4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 </a:t>
            </a:r>
            <a:r>
              <a:rPr lang="es-MX" sz="4400" b="1" kern="0" dirty="0" err="1">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Aquaponic</a:t>
            </a:r>
            <a:r>
              <a:rPr lang="es-MX" sz="4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 </a:t>
            </a:r>
          </a:p>
          <a:p>
            <a:pPr marL="12700" marR="5080" indent="903605">
              <a:lnSpc>
                <a:spcPct val="117300"/>
              </a:lnSpc>
              <a:spcBef>
                <a:spcPts val="100"/>
              </a:spcBef>
            </a:pPr>
            <a:endParaRPr lang="es-MX" sz="4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endParaRPr>
          </a:p>
          <a:p>
            <a:pPr marL="12700" marR="5080" indent="903605">
              <a:lnSpc>
                <a:spcPct val="117300"/>
              </a:lnSpc>
              <a:spcBef>
                <a:spcPts val="100"/>
              </a:spcBef>
            </a:pPr>
            <a:r>
              <a:rPr lang="es-MX" sz="4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(Sistema de crianza autosustentable, </a:t>
            </a:r>
            <a:r>
              <a:rPr lang="es-MX" sz="4400" b="1" kern="0" dirty="0" err="1">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Acuaponia</a:t>
            </a:r>
            <a:r>
              <a:rPr lang="es-MX" sz="4400" b="1" kern="0" dirty="0">
                <a:ln w="13462">
                  <a:solidFill>
                    <a:schemeClr val="bg1"/>
                  </a:solidFill>
                  <a:prstDash val="solid"/>
                </a:ln>
                <a:solidFill>
                  <a:schemeClr val="accent2">
                    <a:lumMod val="75000"/>
                  </a:schemeClr>
                </a:solidFill>
                <a:effectLst>
                  <a:outerShdw dist="38100" dir="2700000" algn="bl" rotWithShape="0">
                    <a:schemeClr val="accent5"/>
                  </a:outerShdw>
                </a:effectLst>
                <a:latin typeface="Bernard MT Condensed" panose="02050806060905020404" pitchFamily="18" charset="0"/>
                <a:cs typeface="Arial"/>
              </a:rPr>
              <a:t>)</a:t>
            </a:r>
          </a:p>
        </p:txBody>
      </p:sp>
    </p:spTree>
    <p:extLst>
      <p:ext uri="{BB962C8B-B14F-4D97-AF65-F5344CB8AC3E}">
        <p14:creationId xmlns:p14="http://schemas.microsoft.com/office/powerpoint/2010/main" val="2990317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srcRect l="22238" t="13013" r="37063" b="31949"/>
          <a:stretch/>
        </p:blipFill>
        <p:spPr>
          <a:xfrm>
            <a:off x="2483893" y="723330"/>
            <a:ext cx="7395512" cy="5622879"/>
          </a:xfrm>
          <a:prstGeom prst="rect">
            <a:avLst/>
          </a:prstGeom>
        </p:spPr>
      </p:pic>
    </p:spTree>
    <p:extLst>
      <p:ext uri="{BB962C8B-B14F-4D97-AF65-F5344CB8AC3E}">
        <p14:creationId xmlns:p14="http://schemas.microsoft.com/office/powerpoint/2010/main" val="3519467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srcRect l="22343" t="31856" r="37168" b="22248"/>
          <a:stretch/>
        </p:blipFill>
        <p:spPr>
          <a:xfrm>
            <a:off x="1491047" y="586854"/>
            <a:ext cx="8651570" cy="5513695"/>
          </a:xfrm>
          <a:prstGeom prst="rect">
            <a:avLst/>
          </a:prstGeom>
        </p:spPr>
      </p:pic>
    </p:spTree>
    <p:extLst>
      <p:ext uri="{BB962C8B-B14F-4D97-AF65-F5344CB8AC3E}">
        <p14:creationId xmlns:p14="http://schemas.microsoft.com/office/powerpoint/2010/main" val="2573294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1AC4207-8DC9-4F77-AD09-A96DAF725D4F}"/>
              </a:ext>
            </a:extLst>
          </p:cNvPr>
          <p:cNvPicPr>
            <a:picLocks noChangeAspect="1"/>
          </p:cNvPicPr>
          <p:nvPr/>
        </p:nvPicPr>
        <p:blipFill rotWithShape="1">
          <a:blip r:embed="rId2"/>
          <a:srcRect l="33468" t="32412" r="20550" b="18838"/>
          <a:stretch/>
        </p:blipFill>
        <p:spPr>
          <a:xfrm>
            <a:off x="1360714" y="606438"/>
            <a:ext cx="9470571" cy="5645124"/>
          </a:xfrm>
          <a:prstGeom prst="rect">
            <a:avLst/>
          </a:prstGeom>
        </p:spPr>
      </p:pic>
    </p:spTree>
    <p:extLst>
      <p:ext uri="{BB962C8B-B14F-4D97-AF65-F5344CB8AC3E}">
        <p14:creationId xmlns:p14="http://schemas.microsoft.com/office/powerpoint/2010/main" val="4163421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Rectángulo"/>
          <p:cNvSpPr/>
          <p:nvPr/>
        </p:nvSpPr>
        <p:spPr>
          <a:xfrm>
            <a:off x="346900" y="188640"/>
            <a:ext cx="2226893" cy="923330"/>
          </a:xfrm>
          <a:prstGeom prst="rect">
            <a:avLst/>
          </a:prstGeom>
          <a:noFill/>
        </p:spPr>
        <p:txBody>
          <a:bodyPr wrap="none" lIns="91440" tIns="45720" rIns="91440" bIns="45720">
            <a:spAutoFit/>
          </a:bodyPr>
          <a:lstStyle/>
          <a:p>
            <a:pPr algn="ctr"/>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Producto</a:t>
            </a:r>
            <a:r>
              <a:rPr lang="es-E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7</a:t>
            </a:r>
          </a:p>
        </p:txBody>
      </p:sp>
      <p:pic>
        <p:nvPicPr>
          <p:cNvPr id="6" name="Imagen 5">
            <a:extLst>
              <a:ext uri="{FF2B5EF4-FFF2-40B4-BE49-F238E27FC236}">
                <a16:creationId xmlns:a16="http://schemas.microsoft.com/office/drawing/2014/main" id="{83A71893-93C3-4AAC-AF3E-8DBFBC187B35}"/>
              </a:ext>
            </a:extLst>
          </p:cNvPr>
          <p:cNvPicPr>
            <a:picLocks noChangeAspect="1"/>
          </p:cNvPicPr>
          <p:nvPr/>
        </p:nvPicPr>
        <p:blipFill rotWithShape="1">
          <a:blip r:embed="rId2" cstate="print"/>
          <a:srcRect l="26539" t="44572" r="26050" b="15345"/>
          <a:stretch/>
        </p:blipFill>
        <p:spPr>
          <a:xfrm>
            <a:off x="791569" y="1317114"/>
            <a:ext cx="10630575" cy="3991865"/>
          </a:xfrm>
          <a:prstGeom prst="rect">
            <a:avLst/>
          </a:prstGeom>
        </p:spPr>
      </p:pic>
    </p:spTree>
    <p:extLst>
      <p:ext uri="{BB962C8B-B14F-4D97-AF65-F5344CB8AC3E}">
        <p14:creationId xmlns:p14="http://schemas.microsoft.com/office/powerpoint/2010/main" val="1557868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srcRect l="26539" t="31110" r="26050" b="35122"/>
          <a:stretch/>
        </p:blipFill>
        <p:spPr>
          <a:xfrm>
            <a:off x="1064525" y="1023582"/>
            <a:ext cx="10058400" cy="4326340"/>
          </a:xfrm>
          <a:prstGeom prst="rect">
            <a:avLst/>
          </a:prstGeom>
        </p:spPr>
      </p:pic>
    </p:spTree>
    <p:extLst>
      <p:ext uri="{BB962C8B-B14F-4D97-AF65-F5344CB8AC3E}">
        <p14:creationId xmlns:p14="http://schemas.microsoft.com/office/powerpoint/2010/main" val="1594189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p:nvPr/>
        </p:nvSpPr>
        <p:spPr>
          <a:xfrm>
            <a:off x="1203960" y="4213859"/>
            <a:ext cx="5274564" cy="2414016"/>
          </a:xfrm>
          <a:prstGeom prst="rect">
            <a:avLst/>
          </a:prstGeom>
          <a:blipFill>
            <a:blip r:embed="rId2" cstate="print"/>
            <a:stretch>
              <a:fillRect/>
            </a:stretch>
          </a:blipFill>
        </p:spPr>
        <p:txBody>
          <a:bodyPr wrap="square" lIns="0" tIns="0" rIns="0" bIns="0" rtlCol="0"/>
          <a:lstStyle/>
          <a:p>
            <a:endParaRPr/>
          </a:p>
        </p:txBody>
      </p:sp>
      <p:sp>
        <p:nvSpPr>
          <p:cNvPr id="3" name="object 4"/>
          <p:cNvSpPr/>
          <p:nvPr/>
        </p:nvSpPr>
        <p:spPr>
          <a:xfrm>
            <a:off x="7706868" y="3977640"/>
            <a:ext cx="3281172" cy="2444496"/>
          </a:xfrm>
          <a:prstGeom prst="rect">
            <a:avLst/>
          </a:prstGeom>
          <a:blipFill>
            <a:blip r:embed="rId3" cstate="print"/>
            <a:stretch>
              <a:fillRect/>
            </a:stretch>
          </a:blipFill>
        </p:spPr>
        <p:txBody>
          <a:bodyPr wrap="square" lIns="0" tIns="0" rIns="0" bIns="0" rtlCol="0"/>
          <a:lstStyle/>
          <a:p>
            <a:endParaRPr/>
          </a:p>
        </p:txBody>
      </p:sp>
      <p:sp>
        <p:nvSpPr>
          <p:cNvPr id="4" name="object 5"/>
          <p:cNvSpPr/>
          <p:nvPr/>
        </p:nvSpPr>
        <p:spPr>
          <a:xfrm>
            <a:off x="6685788" y="1368552"/>
            <a:ext cx="4302252" cy="2415540"/>
          </a:xfrm>
          <a:prstGeom prst="rect">
            <a:avLst/>
          </a:prstGeom>
          <a:blipFill>
            <a:blip r:embed="rId4" cstate="print"/>
            <a:stretch>
              <a:fillRect/>
            </a:stretch>
          </a:blipFill>
        </p:spPr>
        <p:txBody>
          <a:bodyPr wrap="square" lIns="0" tIns="0" rIns="0" bIns="0" rtlCol="0"/>
          <a:lstStyle/>
          <a:p>
            <a:endParaRPr/>
          </a:p>
        </p:txBody>
      </p:sp>
      <p:sp>
        <p:nvSpPr>
          <p:cNvPr id="5" name="object 6"/>
          <p:cNvSpPr/>
          <p:nvPr/>
        </p:nvSpPr>
        <p:spPr>
          <a:xfrm>
            <a:off x="1074419" y="1383791"/>
            <a:ext cx="4872228" cy="2735579"/>
          </a:xfrm>
          <a:prstGeom prst="rect">
            <a:avLst/>
          </a:prstGeom>
          <a:blipFill>
            <a:blip r:embed="rId5" cstate="print"/>
            <a:stretch>
              <a:fillRect/>
            </a:stretch>
          </a:blipFill>
        </p:spPr>
        <p:txBody>
          <a:bodyPr wrap="square" lIns="0" tIns="0" rIns="0" bIns="0" rtlCol="0"/>
          <a:lstStyle/>
          <a:p>
            <a:endParaRPr/>
          </a:p>
        </p:txBody>
      </p:sp>
      <p:sp>
        <p:nvSpPr>
          <p:cNvPr id="6" name="4 Rectángulo"/>
          <p:cNvSpPr/>
          <p:nvPr/>
        </p:nvSpPr>
        <p:spPr>
          <a:xfrm>
            <a:off x="127426" y="365972"/>
            <a:ext cx="5819221" cy="923330"/>
          </a:xfrm>
          <a:prstGeom prst="rect">
            <a:avLst/>
          </a:prstGeom>
          <a:noFill/>
        </p:spPr>
        <p:txBody>
          <a:bodyPr wrap="none" lIns="91440" tIns="45720" rIns="91440" bIns="45720">
            <a:spAutoFit/>
          </a:bodyPr>
          <a:lstStyle/>
          <a:p>
            <a:pPr algn="ctr"/>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Producto</a:t>
            </a:r>
            <a:r>
              <a:rPr lang="es-E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9, </a:t>
            </a:r>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Fotografías 2ª R. T.</a:t>
            </a:r>
          </a:p>
        </p:txBody>
      </p:sp>
    </p:spTree>
    <p:extLst>
      <p:ext uri="{BB962C8B-B14F-4D97-AF65-F5344CB8AC3E}">
        <p14:creationId xmlns:p14="http://schemas.microsoft.com/office/powerpoint/2010/main" val="2996535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60347" y="764275"/>
            <a:ext cx="8816453" cy="5684292"/>
          </a:xfrm>
          <a:prstGeom prst="rect">
            <a:avLst/>
          </a:prstGeom>
          <a:blipFill>
            <a:blip r:embed="rId2" cstate="print"/>
            <a:stretch>
              <a:fillRect/>
            </a:stretch>
          </a:blipFill>
        </p:spPr>
        <p:txBody>
          <a:bodyPr wrap="square" lIns="0" tIns="0" rIns="0" bIns="0" rtlCol="0"/>
          <a:lstStyle/>
          <a:p>
            <a:endParaRPr/>
          </a:p>
        </p:txBody>
      </p:sp>
      <p:sp>
        <p:nvSpPr>
          <p:cNvPr id="3" name="4 Rectángulo"/>
          <p:cNvSpPr/>
          <p:nvPr/>
        </p:nvSpPr>
        <p:spPr>
          <a:xfrm>
            <a:off x="163357" y="188640"/>
            <a:ext cx="2593980" cy="923330"/>
          </a:xfrm>
          <a:prstGeom prst="rect">
            <a:avLst/>
          </a:prstGeom>
          <a:noFill/>
        </p:spPr>
        <p:txBody>
          <a:bodyPr wrap="none" lIns="91440" tIns="45720" rIns="91440" bIns="45720">
            <a:spAutoFit/>
          </a:bodyPr>
          <a:lstStyle/>
          <a:p>
            <a:pPr algn="ctr"/>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Producto</a:t>
            </a:r>
            <a:r>
              <a:rPr lang="es-E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10</a:t>
            </a:r>
          </a:p>
        </p:txBody>
      </p:sp>
      <p:sp>
        <p:nvSpPr>
          <p:cNvPr id="5" name="4 Rectángulo"/>
          <p:cNvSpPr/>
          <p:nvPr/>
        </p:nvSpPr>
        <p:spPr>
          <a:xfrm>
            <a:off x="6226987" y="188640"/>
            <a:ext cx="5806590" cy="461665"/>
          </a:xfrm>
          <a:prstGeom prst="rect">
            <a:avLst/>
          </a:prstGeom>
          <a:noFill/>
        </p:spPr>
        <p:txBody>
          <a:bodyPr wrap="none" lIns="91440" tIns="45720" rIns="91440" bIns="45720">
            <a:spAutoFit/>
          </a:bodyPr>
          <a:lstStyle/>
          <a:p>
            <a:pPr algn="ctr"/>
            <a:r>
              <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Formatos e Instrumentos para la evaluación</a:t>
            </a:r>
            <a:endParaRPr lang="es-E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255796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6D420EC-107C-4FA7-ABBB-16E0452B9B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6667"/>
          <a:stretch/>
        </p:blipFill>
        <p:spPr>
          <a:xfrm rot="16200000">
            <a:off x="3032760" y="320040"/>
            <a:ext cx="6400800" cy="5760720"/>
          </a:xfrm>
          <a:prstGeom prst="rect">
            <a:avLst/>
          </a:prstGeom>
        </p:spPr>
      </p:pic>
    </p:spTree>
    <p:extLst>
      <p:ext uri="{BB962C8B-B14F-4D97-AF65-F5344CB8AC3E}">
        <p14:creationId xmlns:p14="http://schemas.microsoft.com/office/powerpoint/2010/main" val="1440617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Rectángulo"/>
          <p:cNvSpPr/>
          <p:nvPr/>
        </p:nvSpPr>
        <p:spPr>
          <a:xfrm>
            <a:off x="163357" y="188640"/>
            <a:ext cx="2593980" cy="923330"/>
          </a:xfrm>
          <a:prstGeom prst="rect">
            <a:avLst/>
          </a:prstGeom>
          <a:noFill/>
        </p:spPr>
        <p:txBody>
          <a:bodyPr wrap="none" lIns="91440" tIns="45720" rIns="91440" bIns="45720">
            <a:spAutoFit/>
          </a:bodyPr>
          <a:lstStyle/>
          <a:p>
            <a:pPr algn="ctr"/>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Producto</a:t>
            </a:r>
            <a:r>
              <a:rPr lang="es-E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11</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42" t="20946" r="50000" b="8953"/>
          <a:stretch/>
        </p:blipFill>
        <p:spPr bwMode="auto">
          <a:xfrm>
            <a:off x="3287688" y="836712"/>
            <a:ext cx="5133975" cy="5360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3271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003" t="23399" r="25163" b="9967"/>
          <a:stretch/>
        </p:blipFill>
        <p:spPr bwMode="auto">
          <a:xfrm>
            <a:off x="1199456" y="836712"/>
            <a:ext cx="9793088" cy="5903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4 Rectángulo"/>
          <p:cNvSpPr/>
          <p:nvPr/>
        </p:nvSpPr>
        <p:spPr>
          <a:xfrm>
            <a:off x="163357" y="188640"/>
            <a:ext cx="2593980" cy="923330"/>
          </a:xfrm>
          <a:prstGeom prst="rect">
            <a:avLst/>
          </a:prstGeom>
          <a:noFill/>
        </p:spPr>
        <p:txBody>
          <a:bodyPr wrap="none" lIns="91440" tIns="45720" rIns="91440" bIns="45720">
            <a:spAutoFit/>
          </a:bodyPr>
          <a:lstStyle/>
          <a:p>
            <a:pPr algn="ctr"/>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Producto</a:t>
            </a:r>
            <a:r>
              <a:rPr lang="es-E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12</a:t>
            </a:r>
          </a:p>
        </p:txBody>
      </p:sp>
    </p:spTree>
    <p:extLst>
      <p:ext uri="{BB962C8B-B14F-4D97-AF65-F5344CB8AC3E}">
        <p14:creationId xmlns:p14="http://schemas.microsoft.com/office/powerpoint/2010/main" val="956468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108853"/>
            <a:ext cx="10364451" cy="640655"/>
          </a:xfrm>
        </p:spPr>
        <p:txBody>
          <a:bodyPr/>
          <a:lstStyle/>
          <a:p>
            <a:r>
              <a:rPr lang="es-MX" dirty="0" err="1"/>
              <a:t>indice</a:t>
            </a:r>
            <a:endParaRPr lang="es-MX" dirty="0"/>
          </a:p>
        </p:txBody>
      </p:sp>
      <p:sp>
        <p:nvSpPr>
          <p:cNvPr id="4" name="2 Marcador de contenido">
            <a:extLst>
              <a:ext uri="{FF2B5EF4-FFF2-40B4-BE49-F238E27FC236}">
                <a16:creationId xmlns:a16="http://schemas.microsoft.com/office/drawing/2014/main" id="{EF428F30-A5CD-4F07-B33C-0FC07AFAC1F7}"/>
              </a:ext>
            </a:extLst>
          </p:cNvPr>
          <p:cNvSpPr txBox="1">
            <a:spLocks/>
          </p:cNvSpPr>
          <p:nvPr/>
        </p:nvSpPr>
        <p:spPr>
          <a:xfrm>
            <a:off x="595730" y="1050059"/>
            <a:ext cx="10017306" cy="5473875"/>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gn="just"/>
            <a:r>
              <a:rPr lang="es-MX" sz="1600" b="1" dirty="0">
                <a:latin typeface="+mj-lt"/>
              </a:rPr>
              <a:t>Producto 1: C.A.I.A.C. conclusiones generales Interdisciplinariedad 	</a:t>
            </a:r>
          </a:p>
          <a:p>
            <a:pPr algn="just"/>
            <a:r>
              <a:rPr lang="es-MX" sz="1600" b="1" dirty="0">
                <a:latin typeface="+mj-lt"/>
              </a:rPr>
              <a:t>Producto 3: FOTOGRAFÍAS DE LA SESIÓN </a:t>
            </a:r>
          </a:p>
          <a:p>
            <a:pPr algn="just"/>
            <a:r>
              <a:rPr lang="es-MX" sz="1600" b="1" dirty="0">
                <a:latin typeface="+mj-lt"/>
              </a:rPr>
              <a:t>PRODUCTO 2: ORGANIZADOR GRÁFICO CONCEPTOS CLAVE DE LOS TEMAS ELEGIDOS</a:t>
            </a:r>
            <a:br>
              <a:rPr lang="es-MX" sz="1600" b="1" dirty="0">
                <a:latin typeface="+mj-lt"/>
              </a:rPr>
            </a:br>
            <a:endParaRPr lang="es-MX" sz="1600" b="1" dirty="0">
              <a:latin typeface="+mj-lt"/>
            </a:endParaRPr>
          </a:p>
          <a:p>
            <a:pPr algn="just"/>
            <a:r>
              <a:rPr lang="es-MX" sz="1600" b="1" dirty="0">
                <a:latin typeface="+mj-lt"/>
              </a:rPr>
              <a:t>JUSTIFICACIÓN</a:t>
            </a:r>
          </a:p>
          <a:p>
            <a:pPr algn="just"/>
            <a:r>
              <a:rPr lang="es-MX" sz="1600" b="1" dirty="0">
                <a:latin typeface="+mj-lt"/>
              </a:rPr>
              <a:t>OBJETIVO GENERAL DEL PROYECTO</a:t>
            </a:r>
          </a:p>
          <a:p>
            <a:pPr algn="just"/>
            <a:r>
              <a:rPr lang="es-MX" sz="1600" b="1" dirty="0">
                <a:latin typeface="+mj-lt"/>
              </a:rPr>
              <a:t>OBJETIVO O PROPOSITOS A ALCANZAR, DE CADA ASIGNATURA INVOLUCRADA</a:t>
            </a:r>
          </a:p>
          <a:p>
            <a:pPr algn="just"/>
            <a:r>
              <a:rPr lang="es-MX" sz="1600" b="1" dirty="0">
                <a:latin typeface="+mj-lt"/>
              </a:rPr>
              <a:t>PREGUNTA GENERADORA</a:t>
            </a:r>
          </a:p>
          <a:p>
            <a:pPr algn="just"/>
            <a:r>
              <a:rPr lang="es-MX" sz="1600" b="1" dirty="0">
                <a:latin typeface="+mj-lt"/>
              </a:rPr>
              <a:t>CONTENIDO, TEMAS Y PRODUCTOS PROPUESTOS</a:t>
            </a:r>
          </a:p>
          <a:p>
            <a:pPr algn="just"/>
            <a:r>
              <a:rPr lang="es-MX" sz="1600" b="1" dirty="0">
                <a:latin typeface="+mj-lt"/>
              </a:rPr>
              <a:t>PLANEACIÓN GENERAL</a:t>
            </a:r>
          </a:p>
          <a:p>
            <a:pPr algn="just"/>
            <a:r>
              <a:rPr lang="es-MX" sz="1600" b="1" dirty="0">
                <a:latin typeface="+mj-lt"/>
              </a:rPr>
              <a:t>PLANEACIÓN DÍA A DÍA</a:t>
            </a:r>
          </a:p>
          <a:p>
            <a:pPr algn="just"/>
            <a:r>
              <a:rPr lang="es-MX" sz="1600" b="1" dirty="0">
                <a:latin typeface="+mj-lt"/>
              </a:rPr>
              <a:t>REFLEXIÓN GRUPO INTERDISCIPLINARIO</a:t>
            </a:r>
          </a:p>
          <a:p>
            <a:pPr algn="just"/>
            <a:r>
              <a:rPr lang="es-MX" sz="1600" b="1" dirty="0">
                <a:latin typeface="+mj-lt"/>
              </a:rPr>
              <a:t>REFLEXIÓN REUNIÓN DE ZONA</a:t>
            </a:r>
          </a:p>
          <a:p>
            <a:pPr algn="just"/>
            <a:endParaRPr lang="es-MX" sz="1600" b="1" dirty="0">
              <a:latin typeface="+mj-lt"/>
            </a:endParaRPr>
          </a:p>
          <a:p>
            <a:pPr algn="just"/>
            <a:endParaRPr lang="es-MX" sz="1600" dirty="0">
              <a:latin typeface="+mj-lt"/>
            </a:endParaRPr>
          </a:p>
          <a:p>
            <a:pPr algn="just"/>
            <a:endParaRPr lang="es-MX" sz="1600" dirty="0">
              <a:latin typeface="+mj-lt"/>
            </a:endParaRPr>
          </a:p>
        </p:txBody>
      </p:sp>
      <p:sp>
        <p:nvSpPr>
          <p:cNvPr id="5" name="CuadroTexto 4">
            <a:extLst>
              <a:ext uri="{FF2B5EF4-FFF2-40B4-BE49-F238E27FC236}">
                <a16:creationId xmlns:a16="http://schemas.microsoft.com/office/drawing/2014/main" id="{ECE830E5-31A3-442E-8D25-7118CF628873}"/>
              </a:ext>
            </a:extLst>
          </p:cNvPr>
          <p:cNvSpPr txBox="1"/>
          <p:nvPr/>
        </p:nvSpPr>
        <p:spPr>
          <a:xfrm>
            <a:off x="10630830" y="1080039"/>
            <a:ext cx="575249" cy="5909054"/>
          </a:xfrm>
          <a:prstGeom prst="rect">
            <a:avLst/>
          </a:prstGeom>
          <a:noFill/>
        </p:spPr>
        <p:txBody>
          <a:bodyPr wrap="square" rtlCol="0">
            <a:spAutoFit/>
          </a:bodyPr>
          <a:lstStyle/>
          <a:p>
            <a:pPr algn="ctr">
              <a:lnSpc>
                <a:spcPct val="120000"/>
              </a:lnSpc>
              <a:spcBef>
                <a:spcPts val="1000"/>
              </a:spcBef>
            </a:pPr>
            <a:r>
              <a:rPr lang="es-MX" sz="1600" b="1" cap="all" dirty="0">
                <a:latin typeface="+mj-lt"/>
              </a:rPr>
              <a:t>7</a:t>
            </a:r>
          </a:p>
          <a:p>
            <a:pPr algn="ctr">
              <a:lnSpc>
                <a:spcPct val="120000"/>
              </a:lnSpc>
              <a:spcBef>
                <a:spcPts val="1000"/>
              </a:spcBef>
            </a:pPr>
            <a:r>
              <a:rPr lang="es-MX" sz="1600" b="1" cap="all" dirty="0">
                <a:latin typeface="+mj-lt"/>
              </a:rPr>
              <a:t>10</a:t>
            </a:r>
          </a:p>
          <a:p>
            <a:pPr algn="ctr">
              <a:lnSpc>
                <a:spcPct val="120000"/>
              </a:lnSpc>
              <a:spcBef>
                <a:spcPts val="1000"/>
              </a:spcBef>
            </a:pPr>
            <a:r>
              <a:rPr lang="es-MX" sz="1600" b="1" cap="all" dirty="0">
                <a:latin typeface="+mj-lt"/>
              </a:rPr>
              <a:t>11</a:t>
            </a:r>
          </a:p>
          <a:p>
            <a:pPr algn="ctr">
              <a:lnSpc>
                <a:spcPct val="120000"/>
              </a:lnSpc>
              <a:spcBef>
                <a:spcPts val="1000"/>
              </a:spcBef>
            </a:pPr>
            <a:r>
              <a:rPr lang="es-MX" sz="1600" b="1" cap="all" dirty="0">
                <a:latin typeface="+mj-lt"/>
              </a:rPr>
              <a:t>12</a:t>
            </a:r>
          </a:p>
          <a:p>
            <a:pPr algn="ctr">
              <a:lnSpc>
                <a:spcPct val="120000"/>
              </a:lnSpc>
              <a:spcBef>
                <a:spcPts val="1000"/>
              </a:spcBef>
            </a:pPr>
            <a:endParaRPr lang="es-MX" sz="1600" b="1" cap="all" dirty="0">
              <a:latin typeface="+mj-lt"/>
            </a:endParaRPr>
          </a:p>
          <a:p>
            <a:pPr algn="ctr">
              <a:lnSpc>
                <a:spcPct val="120000"/>
              </a:lnSpc>
              <a:spcBef>
                <a:spcPts val="1000"/>
              </a:spcBef>
            </a:pPr>
            <a:r>
              <a:rPr lang="es-MX" sz="1600" b="1" cap="all" dirty="0">
                <a:latin typeface="+mj-lt"/>
              </a:rPr>
              <a:t>13</a:t>
            </a:r>
          </a:p>
          <a:p>
            <a:pPr algn="ctr">
              <a:lnSpc>
                <a:spcPct val="120000"/>
              </a:lnSpc>
              <a:spcBef>
                <a:spcPts val="1000"/>
              </a:spcBef>
            </a:pPr>
            <a:r>
              <a:rPr lang="es-MX" sz="1600" b="1" cap="all" dirty="0">
                <a:latin typeface="+mj-lt"/>
              </a:rPr>
              <a:t>14</a:t>
            </a:r>
          </a:p>
          <a:p>
            <a:pPr algn="ctr">
              <a:lnSpc>
                <a:spcPct val="120000"/>
              </a:lnSpc>
              <a:spcBef>
                <a:spcPts val="1000"/>
              </a:spcBef>
            </a:pPr>
            <a:r>
              <a:rPr lang="es-MX" sz="1600" b="1" cap="all" dirty="0">
                <a:latin typeface="+mj-lt"/>
              </a:rPr>
              <a:t>16</a:t>
            </a:r>
          </a:p>
          <a:p>
            <a:pPr algn="ctr">
              <a:lnSpc>
                <a:spcPct val="120000"/>
              </a:lnSpc>
              <a:spcBef>
                <a:spcPts val="1000"/>
              </a:spcBef>
            </a:pPr>
            <a:r>
              <a:rPr lang="es-MX" sz="1600" b="1" cap="all" dirty="0">
                <a:latin typeface="+mj-lt"/>
              </a:rPr>
              <a:t>17</a:t>
            </a:r>
          </a:p>
          <a:p>
            <a:pPr algn="ctr">
              <a:lnSpc>
                <a:spcPct val="120000"/>
              </a:lnSpc>
              <a:spcBef>
                <a:spcPts val="1000"/>
              </a:spcBef>
            </a:pPr>
            <a:r>
              <a:rPr lang="es-MX" sz="1600" b="1" cap="all" dirty="0">
                <a:latin typeface="+mj-lt"/>
              </a:rPr>
              <a:t>20</a:t>
            </a:r>
          </a:p>
          <a:p>
            <a:pPr algn="ctr">
              <a:lnSpc>
                <a:spcPct val="120000"/>
              </a:lnSpc>
              <a:spcBef>
                <a:spcPts val="1000"/>
              </a:spcBef>
            </a:pPr>
            <a:r>
              <a:rPr lang="es-MX" sz="1600" b="1" cap="all" dirty="0">
                <a:latin typeface="+mj-lt"/>
              </a:rPr>
              <a:t>25</a:t>
            </a:r>
          </a:p>
          <a:p>
            <a:pPr algn="ctr">
              <a:lnSpc>
                <a:spcPct val="120000"/>
              </a:lnSpc>
              <a:spcBef>
                <a:spcPts val="1000"/>
              </a:spcBef>
            </a:pPr>
            <a:r>
              <a:rPr lang="es-MX" sz="1600" b="1" cap="all" dirty="0">
                <a:latin typeface="+mj-lt"/>
              </a:rPr>
              <a:t>26</a:t>
            </a:r>
          </a:p>
          <a:p>
            <a:pPr algn="ctr">
              <a:lnSpc>
                <a:spcPct val="120000"/>
              </a:lnSpc>
              <a:spcBef>
                <a:spcPts val="1000"/>
              </a:spcBef>
            </a:pPr>
            <a:r>
              <a:rPr lang="es-MX" sz="1600" b="1" cap="all" dirty="0">
                <a:latin typeface="+mj-lt"/>
              </a:rPr>
              <a:t>30</a:t>
            </a:r>
          </a:p>
          <a:p>
            <a:pPr algn="ctr">
              <a:lnSpc>
                <a:spcPct val="120000"/>
              </a:lnSpc>
              <a:spcBef>
                <a:spcPts val="1000"/>
              </a:spcBef>
            </a:pPr>
            <a:endParaRPr lang="es-MX" b="1" dirty="0">
              <a:latin typeface="+mj-lt"/>
            </a:endParaRPr>
          </a:p>
        </p:txBody>
      </p:sp>
    </p:spTree>
    <p:extLst>
      <p:ext uri="{BB962C8B-B14F-4D97-AF65-F5344CB8AC3E}">
        <p14:creationId xmlns:p14="http://schemas.microsoft.com/office/powerpoint/2010/main" val="30922901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737" t="21283" r="25163" b="11825"/>
          <a:stretch/>
        </p:blipFill>
        <p:spPr bwMode="auto">
          <a:xfrm>
            <a:off x="911424" y="548681"/>
            <a:ext cx="10225136"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0139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32" t="23142" r="25258" b="9966"/>
          <a:stretch/>
        </p:blipFill>
        <p:spPr bwMode="auto">
          <a:xfrm>
            <a:off x="1271464" y="764705"/>
            <a:ext cx="9721080"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2508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642" t="21621" r="25259" b="10979"/>
          <a:stretch/>
        </p:blipFill>
        <p:spPr bwMode="auto">
          <a:xfrm>
            <a:off x="1271464" y="620689"/>
            <a:ext cx="9649072"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4049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547" t="23553" r="25638" b="24130"/>
          <a:stretch/>
        </p:blipFill>
        <p:spPr bwMode="auto">
          <a:xfrm>
            <a:off x="1199456" y="1340768"/>
            <a:ext cx="9505056"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2168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p:nvPr/>
        </p:nvSpPr>
        <p:spPr>
          <a:xfrm>
            <a:off x="2569600" y="952687"/>
            <a:ext cx="7917180" cy="5649467"/>
          </a:xfrm>
          <a:prstGeom prst="rect">
            <a:avLst/>
          </a:prstGeom>
          <a:blipFill>
            <a:blip r:embed="rId2" cstate="print"/>
            <a:stretch>
              <a:fillRect/>
            </a:stretch>
          </a:blipFill>
        </p:spPr>
        <p:txBody>
          <a:bodyPr wrap="square" lIns="0" tIns="0" rIns="0" bIns="0" rtlCol="0"/>
          <a:lstStyle/>
          <a:p>
            <a:endParaRPr/>
          </a:p>
        </p:txBody>
      </p:sp>
      <p:sp>
        <p:nvSpPr>
          <p:cNvPr id="3" name="4 Rectángulo"/>
          <p:cNvSpPr/>
          <p:nvPr/>
        </p:nvSpPr>
        <p:spPr>
          <a:xfrm>
            <a:off x="163357" y="188640"/>
            <a:ext cx="2593980" cy="923330"/>
          </a:xfrm>
          <a:prstGeom prst="rect">
            <a:avLst/>
          </a:prstGeom>
          <a:noFill/>
        </p:spPr>
        <p:txBody>
          <a:bodyPr wrap="none" lIns="91440" tIns="45720" rIns="91440" bIns="45720">
            <a:spAutoFit/>
          </a:bodyPr>
          <a:lstStyle/>
          <a:p>
            <a:pPr algn="ctr"/>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Producto</a:t>
            </a:r>
            <a:r>
              <a:rPr lang="es-E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12</a:t>
            </a:r>
          </a:p>
        </p:txBody>
      </p:sp>
    </p:spTree>
    <p:extLst>
      <p:ext uri="{BB962C8B-B14F-4D97-AF65-F5344CB8AC3E}">
        <p14:creationId xmlns:p14="http://schemas.microsoft.com/office/powerpoint/2010/main" val="677644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6BCF85F-D4ED-4A2D-8ACC-2165DD29DD29}"/>
              </a:ext>
            </a:extLst>
          </p:cNvPr>
          <p:cNvSpPr/>
          <p:nvPr/>
        </p:nvSpPr>
        <p:spPr>
          <a:xfrm>
            <a:off x="990600" y="2274838"/>
            <a:ext cx="9906000" cy="3323987"/>
          </a:xfrm>
          <a:prstGeom prst="rect">
            <a:avLst/>
          </a:prstGeom>
        </p:spPr>
        <p:txBody>
          <a:bodyPr wrap="square">
            <a:spAutoFit/>
          </a:bodyPr>
          <a:lstStyle/>
          <a:p>
            <a:pPr marL="342900" indent="-342900">
              <a:lnSpc>
                <a:spcPct val="150000"/>
              </a:lnSpc>
              <a:buFont typeface="+mj-lt"/>
              <a:buAutoNum type="arabicPeriod"/>
            </a:pPr>
            <a:r>
              <a:rPr lang="es-MX" sz="2000" dirty="0"/>
              <a:t>Establecer un tema de interés</a:t>
            </a:r>
          </a:p>
          <a:p>
            <a:pPr marL="342900" indent="-342900">
              <a:lnSpc>
                <a:spcPct val="150000"/>
              </a:lnSpc>
              <a:buFont typeface="+mj-lt"/>
              <a:buAutoNum type="arabicPeriod"/>
            </a:pPr>
            <a:r>
              <a:rPr lang="es-MX" sz="2000" dirty="0"/>
              <a:t>Conocer los antecedentes a dicho tema</a:t>
            </a:r>
          </a:p>
          <a:p>
            <a:pPr marL="342900" indent="-342900">
              <a:lnSpc>
                <a:spcPct val="150000"/>
              </a:lnSpc>
              <a:buFont typeface="+mj-lt"/>
              <a:buAutoNum type="arabicPeriod"/>
            </a:pPr>
            <a:r>
              <a:rPr lang="es-MX" sz="2000" dirty="0"/>
              <a:t>Jerarquizar cuales los conceptos para integrarlos a la infografía</a:t>
            </a:r>
          </a:p>
          <a:p>
            <a:pPr marL="342900" indent="-342900">
              <a:lnSpc>
                <a:spcPct val="150000"/>
              </a:lnSpc>
              <a:buFont typeface="+mj-lt"/>
              <a:buAutoNum type="arabicPeriod"/>
            </a:pPr>
            <a:r>
              <a:rPr lang="es-MX" sz="2000" dirty="0"/>
              <a:t>Realizar un previo a la infografía</a:t>
            </a:r>
          </a:p>
          <a:p>
            <a:pPr marL="342900" indent="-342900">
              <a:lnSpc>
                <a:spcPct val="150000"/>
              </a:lnSpc>
              <a:buFont typeface="+mj-lt"/>
              <a:buAutoNum type="arabicPeriod"/>
            </a:pPr>
            <a:r>
              <a:rPr lang="es-MX" sz="2000" dirty="0"/>
              <a:t>Diseñar en función del equilibrio de colores, imágenes atractivas, así como la cantidad menor de letras</a:t>
            </a:r>
          </a:p>
          <a:p>
            <a:pPr marL="342900" indent="-342900">
              <a:lnSpc>
                <a:spcPct val="150000"/>
              </a:lnSpc>
              <a:buFont typeface="+mj-lt"/>
              <a:buAutoNum type="arabicPeriod"/>
            </a:pPr>
            <a:r>
              <a:rPr lang="es-MX" sz="2000" dirty="0"/>
              <a:t>Establecer de manera unánime qué es atractivo a la vista y qué es claro.</a:t>
            </a:r>
          </a:p>
        </p:txBody>
      </p:sp>
      <p:sp>
        <p:nvSpPr>
          <p:cNvPr id="4" name="4 Rectángulo"/>
          <p:cNvSpPr/>
          <p:nvPr/>
        </p:nvSpPr>
        <p:spPr>
          <a:xfrm>
            <a:off x="163357" y="188640"/>
            <a:ext cx="2593980" cy="923330"/>
          </a:xfrm>
          <a:prstGeom prst="rect">
            <a:avLst/>
          </a:prstGeom>
          <a:noFill/>
        </p:spPr>
        <p:txBody>
          <a:bodyPr wrap="none" lIns="91440" tIns="45720" rIns="91440" bIns="45720">
            <a:spAutoFit/>
          </a:bodyPr>
          <a:lstStyle/>
          <a:p>
            <a:pPr algn="ctr"/>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Producto</a:t>
            </a:r>
            <a:r>
              <a:rPr lang="es-E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13</a:t>
            </a:r>
          </a:p>
        </p:txBody>
      </p:sp>
      <p:sp>
        <p:nvSpPr>
          <p:cNvPr id="5" name="4 Rectángulo"/>
          <p:cNvSpPr/>
          <p:nvPr/>
        </p:nvSpPr>
        <p:spPr>
          <a:xfrm>
            <a:off x="6800005" y="188640"/>
            <a:ext cx="4660571" cy="461665"/>
          </a:xfrm>
          <a:prstGeom prst="rect">
            <a:avLst/>
          </a:prstGeom>
          <a:noFill/>
        </p:spPr>
        <p:txBody>
          <a:bodyPr wrap="none" lIns="91440" tIns="45720" rIns="91440" bIns="45720">
            <a:spAutoFit/>
          </a:bodyPr>
          <a:lstStyle/>
          <a:p>
            <a:pPr algn="ctr"/>
            <a:r>
              <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Pasos para elaborar una infografía</a:t>
            </a:r>
            <a:endParaRPr lang="es-E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85612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Rectángulo"/>
          <p:cNvSpPr/>
          <p:nvPr/>
        </p:nvSpPr>
        <p:spPr>
          <a:xfrm>
            <a:off x="163357" y="188640"/>
            <a:ext cx="2593980" cy="923330"/>
          </a:xfrm>
          <a:prstGeom prst="rect">
            <a:avLst/>
          </a:prstGeom>
          <a:noFill/>
        </p:spPr>
        <p:txBody>
          <a:bodyPr wrap="none" lIns="91440" tIns="45720" rIns="91440" bIns="45720">
            <a:spAutoFit/>
          </a:bodyPr>
          <a:lstStyle/>
          <a:p>
            <a:pPr algn="ctr"/>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Producto</a:t>
            </a:r>
            <a:r>
              <a:rPr lang="es-E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14</a:t>
            </a:r>
          </a:p>
        </p:txBody>
      </p:sp>
      <p:sp>
        <p:nvSpPr>
          <p:cNvPr id="3" name="4 Rectángulo"/>
          <p:cNvSpPr/>
          <p:nvPr/>
        </p:nvSpPr>
        <p:spPr>
          <a:xfrm>
            <a:off x="10398939" y="188640"/>
            <a:ext cx="1447833" cy="461665"/>
          </a:xfrm>
          <a:prstGeom prst="rect">
            <a:avLst/>
          </a:prstGeom>
          <a:noFill/>
        </p:spPr>
        <p:txBody>
          <a:bodyPr wrap="none" lIns="91440" tIns="45720" rIns="91440" bIns="45720">
            <a:spAutoFit/>
          </a:bodyPr>
          <a:lstStyle/>
          <a:p>
            <a:pPr algn="ctr"/>
            <a:r>
              <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Infografía</a:t>
            </a:r>
            <a:endParaRPr lang="es-E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 name="Imagen 3"/>
          <p:cNvPicPr>
            <a:picLocks noChangeAspect="1"/>
          </p:cNvPicPr>
          <p:nvPr/>
        </p:nvPicPr>
        <p:blipFill rotWithShape="1">
          <a:blip r:embed="rId2"/>
          <a:srcRect l="33042" t="14878" r="33182" b="5645"/>
          <a:stretch/>
        </p:blipFill>
        <p:spPr>
          <a:xfrm>
            <a:off x="3889612" y="859809"/>
            <a:ext cx="4394580" cy="5813946"/>
          </a:xfrm>
          <a:prstGeom prst="rect">
            <a:avLst/>
          </a:prstGeom>
        </p:spPr>
      </p:pic>
    </p:spTree>
    <p:extLst>
      <p:ext uri="{BB962C8B-B14F-4D97-AF65-F5344CB8AC3E}">
        <p14:creationId xmlns:p14="http://schemas.microsoft.com/office/powerpoint/2010/main" val="3807492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Rectángulo"/>
          <p:cNvSpPr/>
          <p:nvPr/>
        </p:nvSpPr>
        <p:spPr>
          <a:xfrm>
            <a:off x="163357" y="58010"/>
            <a:ext cx="2593980" cy="923330"/>
          </a:xfrm>
          <a:prstGeom prst="rect">
            <a:avLst/>
          </a:prstGeom>
          <a:noFill/>
        </p:spPr>
        <p:txBody>
          <a:bodyPr wrap="none" lIns="91440" tIns="45720" rIns="91440" bIns="45720">
            <a:spAutoFit/>
          </a:bodyPr>
          <a:lstStyle/>
          <a:p>
            <a:pPr algn="ctr"/>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Producto</a:t>
            </a:r>
            <a:r>
              <a:rPr lang="es-E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15</a:t>
            </a:r>
          </a:p>
        </p:txBody>
      </p:sp>
      <p:sp>
        <p:nvSpPr>
          <p:cNvPr id="3" name="4 Rectángulo"/>
          <p:cNvSpPr/>
          <p:nvPr/>
        </p:nvSpPr>
        <p:spPr>
          <a:xfrm>
            <a:off x="10165150" y="188640"/>
            <a:ext cx="1669752" cy="461665"/>
          </a:xfrm>
          <a:prstGeom prst="rect">
            <a:avLst/>
          </a:prstGeom>
          <a:noFill/>
        </p:spPr>
        <p:txBody>
          <a:bodyPr wrap="none" lIns="91440" tIns="45720" rIns="91440" bIns="45720">
            <a:spAutoFit/>
          </a:bodyPr>
          <a:lstStyle/>
          <a:p>
            <a:pPr algn="ctr"/>
            <a:r>
              <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Reflexiones</a:t>
            </a:r>
            <a:endParaRPr lang="es-E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Rectángulo 3"/>
          <p:cNvSpPr/>
          <p:nvPr/>
        </p:nvSpPr>
        <p:spPr>
          <a:xfrm>
            <a:off x="723331" y="2258928"/>
            <a:ext cx="10615229" cy="3190617"/>
          </a:xfrm>
          <a:prstGeom prst="rect">
            <a:avLst/>
          </a:prstGeom>
        </p:spPr>
        <p:txBody>
          <a:bodyPr wrap="square">
            <a:spAutoFit/>
          </a:bodyPr>
          <a:lstStyle/>
          <a:p>
            <a:pPr algn="just">
              <a:lnSpc>
                <a:spcPct val="120000"/>
              </a:lnSpc>
              <a:spcBef>
                <a:spcPts val="1000"/>
              </a:spcBef>
              <a:buClr>
                <a:schemeClr val="tx1"/>
              </a:buClr>
            </a:pPr>
            <a:r>
              <a:rPr lang="es-MX" sz="1400" dirty="0">
                <a:latin typeface="Verdana" panose="020B0604030504040204" pitchFamily="34" charset="0"/>
                <a:ea typeface="Verdana" panose="020B0604030504040204" pitchFamily="34" charset="0"/>
              </a:rPr>
              <a:t>Los </a:t>
            </a:r>
            <a:r>
              <a:rPr lang="es-MX" sz="1400" dirty="0">
                <a:latin typeface="Verdana" panose="020B0604030504040204" pitchFamily="34" charset="0"/>
                <a:ea typeface="Verdana" panose="020B0604030504040204" pitchFamily="34" charset="0"/>
              </a:rPr>
              <a:t>alumnos de manera inicial se mostraban cooperativos y </a:t>
            </a:r>
            <a:r>
              <a:rPr lang="es-MX" sz="1400" dirty="0">
                <a:latin typeface="Verdana" panose="020B0604030504040204" pitchFamily="34" charset="0"/>
                <a:ea typeface="Verdana" panose="020B0604030504040204" pitchFamily="34" charset="0"/>
              </a:rPr>
              <a:t>colaborativos, </a:t>
            </a:r>
            <a:r>
              <a:rPr lang="es-MX" sz="1400" dirty="0">
                <a:latin typeface="Verdana" panose="020B0604030504040204" pitchFamily="34" charset="0"/>
                <a:ea typeface="Verdana" panose="020B0604030504040204" pitchFamily="34" charset="0"/>
              </a:rPr>
              <a:t>pero al enfrentamiento de algunas adversidades   como dificultades de la </a:t>
            </a:r>
            <a:r>
              <a:rPr lang="es-MX" sz="1400" dirty="0">
                <a:latin typeface="Verdana" panose="020B0604030504040204" pitchFamily="34" charset="0"/>
                <a:ea typeface="Verdana" panose="020B0604030504040204" pitchFamily="34" charset="0"/>
              </a:rPr>
              <a:t>instalación </a:t>
            </a:r>
            <a:r>
              <a:rPr lang="es-MX" sz="1400" dirty="0">
                <a:latin typeface="Verdana" panose="020B0604030504040204" pitchFamily="34" charset="0"/>
                <a:ea typeface="Verdana" panose="020B0604030504040204" pitchFamily="34" charset="0"/>
              </a:rPr>
              <a:t>del sistema </a:t>
            </a:r>
            <a:r>
              <a:rPr lang="es-MX" sz="1400" dirty="0">
                <a:latin typeface="Verdana" panose="020B0604030504040204" pitchFamily="34" charset="0"/>
                <a:ea typeface="Verdana" panose="020B0604030504040204" pitchFamily="34" charset="0"/>
              </a:rPr>
              <a:t>acuapónico, tipo </a:t>
            </a:r>
            <a:r>
              <a:rPr lang="es-MX" sz="1400" dirty="0">
                <a:latin typeface="Verdana" panose="020B0604030504040204" pitchFamily="34" charset="0"/>
                <a:ea typeface="Verdana" panose="020B0604030504040204" pitchFamily="34" charset="0"/>
              </a:rPr>
              <a:t>de cultivo a utilizar</a:t>
            </a:r>
            <a:r>
              <a:rPr lang="es-MX" sz="1400" dirty="0">
                <a:latin typeface="Verdana" panose="020B0604030504040204" pitchFamily="34" charset="0"/>
                <a:ea typeface="Verdana" panose="020B0604030504040204" pitchFamily="34" charset="0"/>
              </a:rPr>
              <a:t>, tipo </a:t>
            </a:r>
            <a:r>
              <a:rPr lang="es-MX" sz="1400" dirty="0">
                <a:latin typeface="Verdana" panose="020B0604030504040204" pitchFamily="34" charset="0"/>
                <a:ea typeface="Verdana" panose="020B0604030504040204" pitchFamily="34" charset="0"/>
              </a:rPr>
              <a:t>de peces a introducir, costos ; su </a:t>
            </a:r>
            <a:r>
              <a:rPr lang="es-MX" sz="1400" dirty="0">
                <a:latin typeface="Verdana" panose="020B0604030504040204" pitchFamily="34" charset="0"/>
                <a:ea typeface="Verdana" panose="020B0604030504040204" pitchFamily="34" charset="0"/>
              </a:rPr>
              <a:t>motivación </a:t>
            </a:r>
            <a:r>
              <a:rPr lang="es-MX" sz="1400" dirty="0">
                <a:latin typeface="Verdana" panose="020B0604030504040204" pitchFamily="34" charset="0"/>
                <a:ea typeface="Verdana" panose="020B0604030504040204" pitchFamily="34" charset="0"/>
              </a:rPr>
              <a:t>fue en decadencia , mismo al que le dieron </a:t>
            </a:r>
            <a:r>
              <a:rPr lang="es-MX" sz="1400" dirty="0">
                <a:latin typeface="Verdana" panose="020B0604030504040204" pitchFamily="34" charset="0"/>
                <a:ea typeface="Verdana" panose="020B0604030504040204" pitchFamily="34" charset="0"/>
              </a:rPr>
              <a:t>solución </a:t>
            </a:r>
            <a:r>
              <a:rPr lang="es-MX" sz="1400" dirty="0">
                <a:latin typeface="Verdana" panose="020B0604030504040204" pitchFamily="34" charset="0"/>
                <a:ea typeface="Verdana" panose="020B0604030504040204" pitchFamily="34" charset="0"/>
              </a:rPr>
              <a:t>con base a profundizar su </a:t>
            </a:r>
            <a:r>
              <a:rPr lang="es-MX" sz="1400" dirty="0">
                <a:latin typeface="Verdana" panose="020B0604030504040204" pitchFamily="34" charset="0"/>
                <a:ea typeface="Verdana" panose="020B0604030504040204" pitchFamily="34" charset="0"/>
              </a:rPr>
              <a:t>investigación en </a:t>
            </a:r>
            <a:r>
              <a:rPr lang="es-MX" sz="1400" dirty="0">
                <a:latin typeface="Verdana" panose="020B0604030504040204" pitchFamily="34" charset="0"/>
                <a:ea typeface="Verdana" panose="020B0604030504040204" pitchFamily="34" charset="0"/>
              </a:rPr>
              <a:t>fuentes como </a:t>
            </a:r>
            <a:r>
              <a:rPr lang="es-MX" sz="1400" dirty="0">
                <a:latin typeface="Verdana" panose="020B0604030504040204" pitchFamily="34" charset="0"/>
                <a:ea typeface="Verdana" panose="020B0604030504040204" pitchFamily="34" charset="0"/>
              </a:rPr>
              <a:t>artículos, internet</a:t>
            </a:r>
            <a:r>
              <a:rPr lang="es-MX" sz="1400" dirty="0">
                <a:latin typeface="Verdana" panose="020B0604030504040204" pitchFamily="34" charset="0"/>
                <a:ea typeface="Verdana" panose="020B0604030504040204" pitchFamily="34" charset="0"/>
              </a:rPr>
              <a:t>, </a:t>
            </a:r>
            <a:r>
              <a:rPr lang="es-MX" sz="1400" dirty="0">
                <a:latin typeface="Verdana" panose="020B0604030504040204" pitchFamily="34" charset="0"/>
                <a:ea typeface="Verdana" panose="020B0604030504040204" pitchFamily="34" charset="0"/>
              </a:rPr>
              <a:t>asesorías </a:t>
            </a:r>
            <a:r>
              <a:rPr lang="es-MX" sz="1400" dirty="0">
                <a:latin typeface="Verdana" panose="020B0604030504040204" pitchFamily="34" charset="0"/>
                <a:ea typeface="Verdana" panose="020B0604030504040204" pitchFamily="34" charset="0"/>
              </a:rPr>
              <a:t>por parte de los docentes.    </a:t>
            </a:r>
          </a:p>
          <a:p>
            <a:pPr algn="just">
              <a:lnSpc>
                <a:spcPct val="120000"/>
              </a:lnSpc>
              <a:spcBef>
                <a:spcPts val="1000"/>
              </a:spcBef>
              <a:buClr>
                <a:schemeClr val="tx1"/>
              </a:buClr>
            </a:pPr>
            <a:endParaRPr lang="es-MX" sz="1400" dirty="0">
              <a:latin typeface="Verdana" panose="020B0604030504040204" pitchFamily="34" charset="0"/>
              <a:ea typeface="Verdana" panose="020B0604030504040204" pitchFamily="34" charset="0"/>
            </a:endParaRPr>
          </a:p>
          <a:p>
            <a:pPr algn="just">
              <a:lnSpc>
                <a:spcPct val="120000"/>
              </a:lnSpc>
              <a:spcBef>
                <a:spcPts val="1000"/>
              </a:spcBef>
              <a:buClr>
                <a:schemeClr val="tx1"/>
              </a:buClr>
            </a:pPr>
            <a:r>
              <a:rPr lang="es-MX" sz="1400" dirty="0">
                <a:latin typeface="Verdana" panose="020B0604030504040204" pitchFamily="34" charset="0"/>
                <a:ea typeface="Verdana" panose="020B0604030504040204" pitchFamily="34" charset="0"/>
              </a:rPr>
              <a:t>Mostrando así </a:t>
            </a:r>
            <a:r>
              <a:rPr lang="es-MX" sz="1400" dirty="0">
                <a:latin typeface="Verdana" panose="020B0604030504040204" pitchFamily="34" charset="0"/>
                <a:ea typeface="Verdana" panose="020B0604030504040204" pitchFamily="34" charset="0"/>
              </a:rPr>
              <a:t>un  </a:t>
            </a:r>
            <a:r>
              <a:rPr lang="es-MX" sz="1400" dirty="0">
                <a:latin typeface="Verdana" panose="020B0604030504040204" pitchFamily="34" charset="0"/>
                <a:ea typeface="Verdana" panose="020B0604030504040204" pitchFamily="34" charset="0"/>
              </a:rPr>
              <a:t>pensamiento crítico</a:t>
            </a:r>
            <a:r>
              <a:rPr lang="es-MX" sz="1400" dirty="0">
                <a:latin typeface="Verdana" panose="020B0604030504040204" pitchFamily="34" charset="0"/>
                <a:ea typeface="Verdana" panose="020B0604030504040204" pitchFamily="34" charset="0"/>
              </a:rPr>
              <a:t>, reflexivo y creativo</a:t>
            </a:r>
            <a:r>
              <a:rPr lang="es-MX" sz="1400" dirty="0">
                <a:latin typeface="Verdana" panose="020B0604030504040204" pitchFamily="34" charset="0"/>
                <a:ea typeface="Verdana" panose="020B0604030504040204" pitchFamily="34" charset="0"/>
              </a:rPr>
              <a:t>, el </a:t>
            </a:r>
            <a:r>
              <a:rPr lang="es-MX" sz="1400" dirty="0">
                <a:latin typeface="Verdana" panose="020B0604030504040204" pitchFamily="34" charset="0"/>
                <a:ea typeface="Verdana" panose="020B0604030504040204" pitchFamily="34" charset="0"/>
              </a:rPr>
              <a:t>cual no </a:t>
            </a:r>
            <a:r>
              <a:rPr lang="es-MX" sz="1400" dirty="0">
                <a:latin typeface="Verdana" panose="020B0604030504040204" pitchFamily="34" charset="0"/>
                <a:ea typeface="Verdana" panose="020B0604030504040204" pitchFamily="34" charset="0"/>
              </a:rPr>
              <a:t>obstante </a:t>
            </a:r>
            <a:r>
              <a:rPr lang="es-MX" sz="1400" dirty="0">
                <a:latin typeface="Verdana" panose="020B0604030504040204" pitchFamily="34" charset="0"/>
                <a:ea typeface="Verdana" panose="020B0604030504040204" pitchFamily="34" charset="0"/>
              </a:rPr>
              <a:t>tienen una clara idea que es un sistema </a:t>
            </a:r>
            <a:r>
              <a:rPr lang="es-MX" sz="1400" dirty="0">
                <a:latin typeface="Verdana" panose="020B0604030504040204" pitchFamily="34" charset="0"/>
                <a:ea typeface="Verdana" panose="020B0604030504040204" pitchFamily="34" charset="0"/>
              </a:rPr>
              <a:t>acuapónico </a:t>
            </a:r>
            <a:r>
              <a:rPr lang="es-MX" sz="1400" dirty="0">
                <a:latin typeface="Verdana" panose="020B0604030504040204" pitchFamily="34" charset="0"/>
                <a:ea typeface="Verdana" panose="020B0604030504040204" pitchFamily="34" charset="0"/>
              </a:rPr>
              <a:t>y la </a:t>
            </a:r>
            <a:r>
              <a:rPr lang="es-MX" sz="1400" dirty="0">
                <a:latin typeface="Verdana" panose="020B0604030504040204" pitchFamily="34" charset="0"/>
                <a:ea typeface="Verdana" panose="020B0604030504040204" pitchFamily="34" charset="0"/>
              </a:rPr>
              <a:t>utilización </a:t>
            </a:r>
            <a:r>
              <a:rPr lang="es-MX" sz="1400" dirty="0">
                <a:latin typeface="Verdana" panose="020B0604030504040204" pitchFamily="34" charset="0"/>
                <a:ea typeface="Verdana" panose="020B0604030504040204" pitchFamily="34" charset="0"/>
              </a:rPr>
              <a:t>de este de forma </a:t>
            </a:r>
            <a:r>
              <a:rPr lang="es-MX" sz="1400" dirty="0">
                <a:latin typeface="Verdana" panose="020B0604030504040204" pitchFamily="34" charset="0"/>
                <a:ea typeface="Verdana" panose="020B0604030504040204" pitchFamily="34" charset="0"/>
              </a:rPr>
              <a:t>sustentable.</a:t>
            </a:r>
          </a:p>
          <a:p>
            <a:pPr algn="just">
              <a:lnSpc>
                <a:spcPct val="120000"/>
              </a:lnSpc>
              <a:spcBef>
                <a:spcPts val="1000"/>
              </a:spcBef>
              <a:buClr>
                <a:schemeClr val="tx1"/>
              </a:buClr>
            </a:pPr>
            <a:endParaRPr lang="es-MX" sz="1400" dirty="0" smtClean="0">
              <a:latin typeface="Verdana" panose="020B0604030504040204" pitchFamily="34" charset="0"/>
              <a:ea typeface="Verdana" panose="020B0604030504040204" pitchFamily="34" charset="0"/>
            </a:endParaRPr>
          </a:p>
          <a:p>
            <a:pPr algn="just">
              <a:lnSpc>
                <a:spcPct val="120000"/>
              </a:lnSpc>
              <a:spcBef>
                <a:spcPts val="1000"/>
              </a:spcBef>
              <a:buClr>
                <a:schemeClr val="tx1"/>
              </a:buClr>
            </a:pPr>
            <a:r>
              <a:rPr lang="es-MX" sz="1400" dirty="0" smtClean="0">
                <a:latin typeface="Verdana" panose="020B0604030504040204" pitchFamily="34" charset="0"/>
                <a:ea typeface="Verdana" panose="020B0604030504040204" pitchFamily="34" charset="0"/>
              </a:rPr>
              <a:t>En </a:t>
            </a:r>
            <a:r>
              <a:rPr lang="es-MX" sz="1400" dirty="0">
                <a:latin typeface="Verdana" panose="020B0604030504040204" pitchFamily="34" charset="0"/>
                <a:ea typeface="Verdana" panose="020B0604030504040204" pitchFamily="34" charset="0"/>
              </a:rPr>
              <a:t>particular por parte del docente, fue de manera complicada por los tiempos establecidos y que no estaba familiarizado con proyectos interdisciplinarios.</a:t>
            </a:r>
            <a:endParaRPr lang="es-MX" sz="1400" dirty="0">
              <a:latin typeface="Verdana" panose="020B0604030504040204" pitchFamily="34" charset="0"/>
              <a:ea typeface="Verdana" panose="020B0604030504040204" pitchFamily="34" charset="0"/>
            </a:endParaRPr>
          </a:p>
        </p:txBody>
      </p:sp>
      <p:sp>
        <p:nvSpPr>
          <p:cNvPr id="5" name="CuadroTexto 4"/>
          <p:cNvSpPr txBox="1"/>
          <p:nvPr/>
        </p:nvSpPr>
        <p:spPr>
          <a:xfrm>
            <a:off x="431074" y="1227906"/>
            <a:ext cx="10398035" cy="480131"/>
          </a:xfrm>
          <a:prstGeom prst="rect">
            <a:avLst/>
          </a:prstGeom>
          <a:noFill/>
        </p:spPr>
        <p:txBody>
          <a:bodyPr wrap="square" rtlCol="0">
            <a:spAutoFit/>
          </a:bodyPr>
          <a:lstStyle/>
          <a:p>
            <a:pPr>
              <a:lnSpc>
                <a:spcPct val="90000"/>
              </a:lnSpc>
              <a:spcBef>
                <a:spcPct val="0"/>
              </a:spcBef>
            </a:pPr>
            <a:r>
              <a:rPr lang="es-MX" sz="2800" b="1" cap="all" dirty="0">
                <a:solidFill>
                  <a:schemeClr val="accent2">
                    <a:lumMod val="75000"/>
                  </a:schemeClr>
                </a:solidFill>
                <a:effectLst>
                  <a:outerShdw blurRad="38100" dist="38100" dir="2700000" algn="tl">
                    <a:srgbClr val="000000">
                      <a:alpha val="43137"/>
                    </a:srgbClr>
                  </a:outerShdw>
                </a:effectLst>
                <a:latin typeface="+mj-lt"/>
                <a:ea typeface="+mj-ea"/>
                <a:cs typeface="+mj-cs"/>
              </a:rPr>
              <a:t>Ana </a:t>
            </a:r>
            <a:r>
              <a:rPr lang="es-MX" sz="2800" b="1" cap="all" dirty="0">
                <a:solidFill>
                  <a:schemeClr val="accent2">
                    <a:lumMod val="75000"/>
                  </a:schemeClr>
                </a:solidFill>
                <a:effectLst>
                  <a:outerShdw blurRad="38100" dist="38100" dir="2700000" algn="tl">
                    <a:srgbClr val="000000">
                      <a:alpha val="43137"/>
                    </a:srgbClr>
                  </a:outerShdw>
                </a:effectLst>
                <a:latin typeface="+mj-lt"/>
                <a:ea typeface="+mj-ea"/>
                <a:cs typeface="+mj-cs"/>
              </a:rPr>
              <a:t>Adriana Hernández Pérez, Biología </a:t>
            </a:r>
          </a:p>
        </p:txBody>
      </p:sp>
    </p:spTree>
    <p:extLst>
      <p:ext uri="{BB962C8B-B14F-4D97-AF65-F5344CB8AC3E}">
        <p14:creationId xmlns:p14="http://schemas.microsoft.com/office/powerpoint/2010/main" val="27892612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6F8FA4AD-FFFF-4FF8-8D10-481BDABA9FD2}"/>
              </a:ext>
            </a:extLst>
          </p:cNvPr>
          <p:cNvSpPr>
            <a:spLocks noGrp="1"/>
          </p:cNvSpPr>
          <p:nvPr>
            <p:ph idx="4294967295"/>
          </p:nvPr>
        </p:nvSpPr>
        <p:spPr>
          <a:xfrm>
            <a:off x="609600" y="1631144"/>
            <a:ext cx="10972800" cy="3937146"/>
          </a:xfrm>
        </p:spPr>
        <p:txBody>
          <a:bodyPr>
            <a:noAutofit/>
          </a:bodyPr>
          <a:lstStyle/>
          <a:p>
            <a:pPr marL="0" indent="0" algn="just">
              <a:buNone/>
            </a:pPr>
            <a:r>
              <a:rPr lang="es-MX" sz="1400" cap="none" dirty="0">
                <a:latin typeface="Verdana" panose="020B0604030504040204" pitchFamily="34" charset="0"/>
                <a:ea typeface="Verdana" panose="020B0604030504040204" pitchFamily="34" charset="0"/>
              </a:rPr>
              <a:t>Durante la realización de éste proyecto se presentaron varias complicaciones entre las que destacan el tiempo para poder reunirnos , así como el manejo de diferentes programas que nos permitieran desarrollar el trabajo; a pesar de ello se pudo planear las actividades a desarrollar y el tiempo en el cual lográramos reuniros de manera momentánea par revisar los avances y el trabajo completo; también se requirió de una nueva revisión de los programas de estudio y de las lecturas de apoyo con una nueva perspectiva sobre ellos, y mantener a su vez una constante capacitación sobre diferentes softwares que nos permitieran desarrollar adecuadamente las actividades.</a:t>
            </a:r>
          </a:p>
          <a:p>
            <a:pPr marL="0" indent="0" algn="just">
              <a:buNone/>
            </a:pPr>
            <a:endParaRPr lang="es-MX" sz="1400" cap="none" dirty="0">
              <a:latin typeface="Verdana" panose="020B0604030504040204" pitchFamily="34" charset="0"/>
              <a:ea typeface="Verdana" panose="020B0604030504040204" pitchFamily="34" charset="0"/>
            </a:endParaRPr>
          </a:p>
          <a:p>
            <a:pPr marL="0" indent="0" algn="just">
              <a:buNone/>
            </a:pPr>
            <a:r>
              <a:rPr lang="es-MX" sz="1400" cap="none" dirty="0">
                <a:latin typeface="Verdana" panose="020B0604030504040204" pitchFamily="34" charset="0"/>
                <a:ea typeface="Verdana" panose="020B0604030504040204" pitchFamily="34" charset="0"/>
              </a:rPr>
              <a:t>Por lo anteriormente </a:t>
            </a:r>
            <a:r>
              <a:rPr lang="es-MX" sz="1400" cap="none" dirty="0" smtClean="0">
                <a:latin typeface="Verdana" panose="020B0604030504040204" pitchFamily="34" charset="0"/>
                <a:ea typeface="Verdana" panose="020B0604030504040204" pitchFamily="34" charset="0"/>
              </a:rPr>
              <a:t>mencionado, </a:t>
            </a:r>
            <a:r>
              <a:rPr lang="es-MX" sz="1400" cap="none" dirty="0">
                <a:latin typeface="Verdana" panose="020B0604030504040204" pitchFamily="34" charset="0"/>
                <a:ea typeface="Verdana" panose="020B0604030504040204" pitchFamily="34" charset="0"/>
              </a:rPr>
              <a:t>es gratificante el  haber generado un conocimiento más extendido sobre el programa de estudios de la asignatura de química iv, las interconexiones de distintos temas con más de una materia, el manejo de diversas plataformas de información y la gran gama de herramientas de evaluación que nos permiten apreciar el conocimiento adquirido por los alumnos. Todo ello sin dejar a un lado el manejo  de las estrategias de enseñanza  que se han ido enriqueciendo con el desarrollo del presente proyecto y las técnicas de laboratorio.</a:t>
            </a:r>
            <a:br>
              <a:rPr lang="es-MX" sz="1400" cap="none" dirty="0">
                <a:latin typeface="Verdana" panose="020B0604030504040204" pitchFamily="34" charset="0"/>
                <a:ea typeface="Verdana" panose="020B0604030504040204" pitchFamily="34" charset="0"/>
              </a:rPr>
            </a:br>
            <a:r>
              <a:rPr lang="es-MX" sz="1400" cap="none" dirty="0">
                <a:latin typeface="Verdana" panose="020B0604030504040204" pitchFamily="34" charset="0"/>
                <a:ea typeface="Verdana" panose="020B0604030504040204" pitchFamily="34" charset="0"/>
              </a:rPr>
              <a:t/>
            </a:r>
            <a:br>
              <a:rPr lang="es-MX" sz="1400" cap="none" dirty="0">
                <a:latin typeface="Verdana" panose="020B0604030504040204" pitchFamily="34" charset="0"/>
                <a:ea typeface="Verdana" panose="020B0604030504040204" pitchFamily="34" charset="0"/>
              </a:rPr>
            </a:br>
            <a:endParaRPr lang="es-MX" sz="1400" cap="none" dirty="0">
              <a:latin typeface="Verdana" panose="020B0604030504040204" pitchFamily="34" charset="0"/>
              <a:ea typeface="Verdana" panose="020B0604030504040204" pitchFamily="34" charset="0"/>
            </a:endParaRPr>
          </a:p>
          <a:p>
            <a:pPr marL="0" indent="0" algn="just">
              <a:buNone/>
            </a:pPr>
            <a:endParaRPr lang="es-MX" sz="1400" cap="none" dirty="0">
              <a:latin typeface="Verdana" panose="020B0604030504040204" pitchFamily="34" charset="0"/>
              <a:ea typeface="Verdana" panose="020B0604030504040204" pitchFamily="34" charset="0"/>
            </a:endParaRPr>
          </a:p>
        </p:txBody>
      </p:sp>
      <p:sp>
        <p:nvSpPr>
          <p:cNvPr id="6" name="1 Título"/>
          <p:cNvSpPr>
            <a:spLocks noGrp="1"/>
          </p:cNvSpPr>
          <p:nvPr>
            <p:ph type="title"/>
          </p:nvPr>
        </p:nvSpPr>
        <p:spPr>
          <a:xfrm>
            <a:off x="609600" y="44624"/>
            <a:ext cx="10972800" cy="1143000"/>
          </a:xfrm>
        </p:spPr>
        <p:txBody>
          <a:bodyPr>
            <a:normAutofit/>
          </a:bodyPr>
          <a:lstStyle/>
          <a:p>
            <a:pPr algn="l"/>
            <a:r>
              <a:rPr lang="es-MX" sz="2800" b="1" dirty="0">
                <a:solidFill>
                  <a:schemeClr val="accent2">
                    <a:lumMod val="75000"/>
                  </a:schemeClr>
                </a:solidFill>
                <a:effectLst>
                  <a:outerShdw blurRad="38100" dist="38100" dir="2700000" algn="tl">
                    <a:srgbClr val="000000">
                      <a:alpha val="43137"/>
                    </a:srgbClr>
                  </a:outerShdw>
                </a:effectLst>
              </a:rPr>
              <a:t>Edith Mancera. Química</a:t>
            </a:r>
          </a:p>
        </p:txBody>
      </p:sp>
    </p:spTree>
    <p:extLst>
      <p:ext uri="{BB962C8B-B14F-4D97-AF65-F5344CB8AC3E}">
        <p14:creationId xmlns:p14="http://schemas.microsoft.com/office/powerpoint/2010/main" val="19104956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6F8FA4AD-FFFF-4FF8-8D10-481BDABA9FD2}"/>
              </a:ext>
            </a:extLst>
          </p:cNvPr>
          <p:cNvSpPr>
            <a:spLocks noGrp="1"/>
          </p:cNvSpPr>
          <p:nvPr>
            <p:ph idx="4294967295"/>
          </p:nvPr>
        </p:nvSpPr>
        <p:spPr>
          <a:xfrm>
            <a:off x="609600" y="1631144"/>
            <a:ext cx="10972800" cy="3937146"/>
          </a:xfrm>
        </p:spPr>
        <p:txBody>
          <a:bodyPr>
            <a:noAutofit/>
          </a:bodyPr>
          <a:lstStyle/>
          <a:p>
            <a:pPr marL="0" indent="0" algn="just">
              <a:buNone/>
            </a:pPr>
            <a:r>
              <a:rPr lang="es-MX" sz="1400" cap="none" dirty="0">
                <a:latin typeface="Verdana" panose="020B0604030504040204" pitchFamily="34" charset="0"/>
                <a:ea typeface="Verdana" panose="020B0604030504040204" pitchFamily="34" charset="0"/>
              </a:rPr>
              <a:t>Los programas de estudio que se manejan en la ENP son fundamentales para el estudio y desarrollo de nuevas tecnologías que nos permiten enfrentar las problemáticas, tanto locales como globales que enfrentamos como sociedad e individuos, por lo que al desarrollar proyectos de </a:t>
            </a:r>
            <a:r>
              <a:rPr lang="es-MX" sz="1400" cap="none" dirty="0" smtClean="0">
                <a:latin typeface="Verdana" panose="020B0604030504040204" pitchFamily="34" charset="0"/>
                <a:ea typeface="Verdana" panose="020B0604030504040204" pitchFamily="34" charset="0"/>
              </a:rPr>
              <a:t>este </a:t>
            </a:r>
            <a:r>
              <a:rPr lang="es-MX" sz="1400" cap="none" dirty="0">
                <a:latin typeface="Verdana" panose="020B0604030504040204" pitchFamily="34" charset="0"/>
                <a:ea typeface="Verdana" panose="020B0604030504040204" pitchFamily="34" charset="0"/>
              </a:rPr>
              <a:t>tipo, sistemas </a:t>
            </a:r>
            <a:r>
              <a:rPr lang="es-MX" sz="1400" cap="none" dirty="0" smtClean="0">
                <a:latin typeface="Verdana" panose="020B0604030504040204" pitchFamily="34" charset="0"/>
                <a:ea typeface="Verdana" panose="020B0604030504040204" pitchFamily="34" charset="0"/>
              </a:rPr>
              <a:t>autosustentables, </a:t>
            </a:r>
            <a:r>
              <a:rPr lang="es-MX" sz="1400" cap="none" dirty="0">
                <a:latin typeface="Verdana" panose="020B0604030504040204" pitchFamily="34" charset="0"/>
                <a:ea typeface="Verdana" panose="020B0604030504040204" pitchFamily="34" charset="0"/>
              </a:rPr>
              <a:t>permiten en el alumno dos situaciones: </a:t>
            </a:r>
          </a:p>
          <a:p>
            <a:pPr marL="0" indent="0" algn="just">
              <a:buNone/>
            </a:pPr>
            <a:r>
              <a:rPr lang="es-MX" sz="1400" cap="none" dirty="0">
                <a:latin typeface="Verdana" panose="020B0604030504040204" pitchFamily="34" charset="0"/>
                <a:ea typeface="Verdana" panose="020B0604030504040204" pitchFamily="34" charset="0"/>
              </a:rPr>
              <a:t>a) Concientizarlo sobre las problemáticas ecológicas que se están viviendo actualmente.</a:t>
            </a:r>
          </a:p>
          <a:p>
            <a:pPr marL="0" indent="0" algn="just">
              <a:buNone/>
            </a:pPr>
            <a:r>
              <a:rPr lang="es-MX" sz="1400" cap="none" dirty="0">
                <a:latin typeface="Verdana" panose="020B0604030504040204" pitchFamily="34" charset="0"/>
                <a:ea typeface="Verdana" panose="020B0604030504040204" pitchFamily="34" charset="0"/>
              </a:rPr>
              <a:t>b) Aplicar los contenidos previstos en la </a:t>
            </a:r>
            <a:r>
              <a:rPr lang="es-MX" sz="1400" cap="none" dirty="0" smtClean="0">
                <a:latin typeface="Verdana" panose="020B0604030504040204" pitchFamily="34" charset="0"/>
                <a:ea typeface="Verdana" panose="020B0604030504040204" pitchFamily="34" charset="0"/>
              </a:rPr>
              <a:t>materia </a:t>
            </a:r>
            <a:r>
              <a:rPr lang="es-MX" sz="1400" cap="none" dirty="0">
                <a:latin typeface="Verdana" panose="020B0604030504040204" pitchFamily="34" charset="0"/>
                <a:ea typeface="Verdana" panose="020B0604030504040204" pitchFamily="34" charset="0"/>
              </a:rPr>
              <a:t>y que no queden solamente en cuestiones teóricas dando así soluciones viables a dichos conflictos.</a:t>
            </a:r>
          </a:p>
          <a:p>
            <a:pPr marL="0" indent="0" algn="just">
              <a:buNone/>
            </a:pPr>
            <a:endParaRPr lang="es-MX" sz="1400" cap="none" dirty="0">
              <a:latin typeface="Verdana" panose="020B0604030504040204" pitchFamily="34" charset="0"/>
              <a:ea typeface="Verdana" panose="020B0604030504040204" pitchFamily="34" charset="0"/>
            </a:endParaRPr>
          </a:p>
          <a:p>
            <a:pPr marL="0" indent="0" algn="just">
              <a:buNone/>
            </a:pPr>
            <a:r>
              <a:rPr lang="es-MX" sz="1400" cap="none" dirty="0">
                <a:latin typeface="Verdana" panose="020B0604030504040204" pitchFamily="34" charset="0"/>
                <a:ea typeface="Verdana" panose="020B0604030504040204" pitchFamily="34" charset="0"/>
              </a:rPr>
              <a:t>Es de suma importancia establecer la relación interdisciplinaria no solo con las materias involucradas en el proyecto, sino con todos los contenidos que han sido, son y serán parte de su formación académico profesional.</a:t>
            </a:r>
            <a:br>
              <a:rPr lang="es-MX" sz="1400" cap="none" dirty="0">
                <a:latin typeface="Verdana" panose="020B0604030504040204" pitchFamily="34" charset="0"/>
                <a:ea typeface="Verdana" panose="020B0604030504040204" pitchFamily="34" charset="0"/>
              </a:rPr>
            </a:br>
            <a:r>
              <a:rPr lang="es-MX" sz="1400" cap="none" dirty="0">
                <a:latin typeface="Verdana" panose="020B0604030504040204" pitchFamily="34" charset="0"/>
                <a:ea typeface="Verdana" panose="020B0604030504040204" pitchFamily="34" charset="0"/>
              </a:rPr>
              <a:t/>
            </a:r>
            <a:br>
              <a:rPr lang="es-MX" sz="1400" cap="none" dirty="0">
                <a:latin typeface="Verdana" panose="020B0604030504040204" pitchFamily="34" charset="0"/>
                <a:ea typeface="Verdana" panose="020B0604030504040204" pitchFamily="34" charset="0"/>
              </a:rPr>
            </a:br>
            <a:endParaRPr lang="es-MX" sz="1400" cap="none" dirty="0">
              <a:latin typeface="Verdana" panose="020B0604030504040204" pitchFamily="34" charset="0"/>
              <a:ea typeface="Verdana" panose="020B0604030504040204" pitchFamily="34" charset="0"/>
            </a:endParaRPr>
          </a:p>
          <a:p>
            <a:pPr marL="0" indent="0" algn="just">
              <a:buNone/>
            </a:pPr>
            <a:endParaRPr lang="es-MX" sz="1400" cap="none" dirty="0">
              <a:latin typeface="Verdana" panose="020B0604030504040204" pitchFamily="34" charset="0"/>
              <a:ea typeface="Verdana" panose="020B0604030504040204" pitchFamily="34" charset="0"/>
            </a:endParaRPr>
          </a:p>
        </p:txBody>
      </p:sp>
      <p:sp>
        <p:nvSpPr>
          <p:cNvPr id="6" name="1 Título"/>
          <p:cNvSpPr>
            <a:spLocks noGrp="1"/>
          </p:cNvSpPr>
          <p:nvPr>
            <p:ph type="title"/>
          </p:nvPr>
        </p:nvSpPr>
        <p:spPr>
          <a:xfrm>
            <a:off x="609600" y="44624"/>
            <a:ext cx="10972800" cy="1143000"/>
          </a:xfrm>
        </p:spPr>
        <p:txBody>
          <a:bodyPr>
            <a:normAutofit/>
          </a:bodyPr>
          <a:lstStyle/>
          <a:p>
            <a:pPr algn="l"/>
            <a:r>
              <a:rPr lang="es-MX" sz="2800" b="1" dirty="0">
                <a:solidFill>
                  <a:schemeClr val="accent2">
                    <a:lumMod val="75000"/>
                  </a:schemeClr>
                </a:solidFill>
                <a:effectLst>
                  <a:outerShdw blurRad="38100" dist="38100" dir="2700000" algn="tl">
                    <a:srgbClr val="000000">
                      <a:alpha val="43137"/>
                    </a:srgbClr>
                  </a:outerShdw>
                </a:effectLst>
              </a:rPr>
              <a:t>José Bernardo bravo Alvarado. Física </a:t>
            </a:r>
          </a:p>
        </p:txBody>
      </p:sp>
    </p:spTree>
    <p:extLst>
      <p:ext uri="{BB962C8B-B14F-4D97-AF65-F5344CB8AC3E}">
        <p14:creationId xmlns:p14="http://schemas.microsoft.com/office/powerpoint/2010/main" val="580606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a:extLst>
              <a:ext uri="{FF2B5EF4-FFF2-40B4-BE49-F238E27FC236}">
                <a16:creationId xmlns:a16="http://schemas.microsoft.com/office/drawing/2014/main" id="{F91DA98D-ACFE-435B-B87F-9D402B286990}"/>
              </a:ext>
            </a:extLst>
          </p:cNvPr>
          <p:cNvSpPr txBox="1">
            <a:spLocks/>
          </p:cNvSpPr>
          <p:nvPr/>
        </p:nvSpPr>
        <p:spPr>
          <a:xfrm>
            <a:off x="595730" y="1050059"/>
            <a:ext cx="10971372" cy="5473875"/>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gn="just"/>
            <a:r>
              <a:rPr lang="es-MX" sz="1600" b="1" dirty="0">
                <a:latin typeface="+mj-lt"/>
              </a:rPr>
              <a:t>ORGANIZADOR GRÁFICO. PREGUNTAS ESENCIALES</a:t>
            </a:r>
          </a:p>
          <a:p>
            <a:pPr algn="just"/>
            <a:r>
              <a:rPr lang="es-MX" sz="1600" b="1" dirty="0">
                <a:latin typeface="+mj-lt"/>
              </a:rPr>
              <a:t>ORGANIZADOR GRÁFICO. PROCESO DE INDAGACIÓN</a:t>
            </a:r>
          </a:p>
          <a:p>
            <a:pPr algn="just"/>
            <a:r>
              <a:rPr lang="es-MX" sz="1600" b="1" dirty="0">
                <a:latin typeface="+mj-lt"/>
              </a:rPr>
              <a:t>A.M.E. GENERAL</a:t>
            </a:r>
          </a:p>
          <a:p>
            <a:pPr algn="just"/>
            <a:r>
              <a:rPr lang="es-MX" sz="1600" b="1" dirty="0">
                <a:latin typeface="+mj-lt"/>
              </a:rPr>
              <a:t>E.I.P. RESUMEN</a:t>
            </a:r>
          </a:p>
          <a:p>
            <a:pPr algn="just"/>
            <a:r>
              <a:rPr lang="es-MX" sz="1600" b="1" dirty="0">
                <a:latin typeface="+mj-lt"/>
              </a:rPr>
              <a:t>E.I.P. ELABORACIÓN DEL PROYECTO</a:t>
            </a:r>
          </a:p>
          <a:p>
            <a:pPr algn="just"/>
            <a:r>
              <a:rPr lang="es-MX" sz="1600" b="1" dirty="0">
                <a:latin typeface="+mj-lt"/>
              </a:rPr>
              <a:t>FOTOGRAFIAS DE LA 2DA SESIÓN</a:t>
            </a:r>
          </a:p>
          <a:p>
            <a:pPr algn="just"/>
            <a:r>
              <a:rPr lang="es-MX" sz="1600" b="1" dirty="0">
                <a:latin typeface="+mj-lt"/>
              </a:rPr>
              <a:t>EVALUACIÓN. TIPOS, HERRAMIENTAS Y PRODUCTOS DE APRENDIZAJE</a:t>
            </a:r>
          </a:p>
          <a:p>
            <a:pPr algn="just"/>
            <a:r>
              <a:rPr lang="es-MX" sz="1600" b="1" dirty="0">
                <a:latin typeface="+mj-lt"/>
              </a:rPr>
              <a:t>EVALUACIÓN. FORMATOS PREREQUISITOS</a:t>
            </a:r>
          </a:p>
          <a:p>
            <a:pPr algn="just"/>
            <a:r>
              <a:rPr lang="es-MX" sz="1600" b="1" dirty="0">
                <a:latin typeface="+mj-lt"/>
              </a:rPr>
              <a:t>EVALUACIÓN. FORMATOS GRUPO HETEROGÉNEO</a:t>
            </a:r>
          </a:p>
          <a:p>
            <a:pPr algn="just"/>
            <a:r>
              <a:rPr lang="es-MX" sz="1600" b="1" dirty="0">
                <a:latin typeface="+mj-lt"/>
              </a:rPr>
              <a:t>LISTA DE PASOS PARA ELABORAR UNA INFOGRAFÍA DIGITAL</a:t>
            </a:r>
          </a:p>
          <a:p>
            <a:pPr algn="just"/>
            <a:r>
              <a:rPr lang="es-MX" sz="1600" b="1" dirty="0">
                <a:latin typeface="+mj-lt"/>
              </a:rPr>
              <a:t>INFOGRAFÍA</a:t>
            </a:r>
          </a:p>
          <a:p>
            <a:pPr algn="just"/>
            <a:r>
              <a:rPr lang="es-MX" sz="1600" b="1" dirty="0">
                <a:latin typeface="+mj-lt"/>
              </a:rPr>
              <a:t>REFLEXIONES PERSONALES</a:t>
            </a:r>
          </a:p>
          <a:p>
            <a:pPr algn="just"/>
            <a:endParaRPr lang="es-MX" sz="1600" dirty="0">
              <a:latin typeface="+mj-lt"/>
            </a:endParaRPr>
          </a:p>
          <a:p>
            <a:pPr algn="just"/>
            <a:endParaRPr lang="es-MX" sz="1600" dirty="0">
              <a:latin typeface="+mj-lt"/>
            </a:endParaRPr>
          </a:p>
        </p:txBody>
      </p:sp>
      <p:sp>
        <p:nvSpPr>
          <p:cNvPr id="5" name="CuadroTexto 4">
            <a:extLst>
              <a:ext uri="{FF2B5EF4-FFF2-40B4-BE49-F238E27FC236}">
                <a16:creationId xmlns:a16="http://schemas.microsoft.com/office/drawing/2014/main" id="{F59AEBA1-EA64-4601-A8F7-CD708433C7D3}"/>
              </a:ext>
            </a:extLst>
          </p:cNvPr>
          <p:cNvSpPr txBox="1"/>
          <p:nvPr/>
        </p:nvSpPr>
        <p:spPr>
          <a:xfrm>
            <a:off x="10630830" y="960119"/>
            <a:ext cx="575249" cy="5061642"/>
          </a:xfrm>
          <a:prstGeom prst="rect">
            <a:avLst/>
          </a:prstGeom>
          <a:noFill/>
        </p:spPr>
        <p:txBody>
          <a:bodyPr wrap="square" rtlCol="0">
            <a:spAutoFit/>
          </a:bodyPr>
          <a:lstStyle/>
          <a:p>
            <a:pPr algn="ctr">
              <a:lnSpc>
                <a:spcPct val="120000"/>
              </a:lnSpc>
              <a:spcBef>
                <a:spcPts val="1000"/>
              </a:spcBef>
            </a:pPr>
            <a:r>
              <a:rPr lang="es-MX" sz="1600" b="1" cap="all" dirty="0">
                <a:latin typeface="+mj-lt"/>
              </a:rPr>
              <a:t>35</a:t>
            </a:r>
          </a:p>
          <a:p>
            <a:pPr algn="ctr">
              <a:lnSpc>
                <a:spcPct val="120000"/>
              </a:lnSpc>
              <a:spcBef>
                <a:spcPts val="1000"/>
              </a:spcBef>
            </a:pPr>
            <a:r>
              <a:rPr lang="es-MX" sz="1600" b="1" cap="all" dirty="0">
                <a:latin typeface="+mj-lt"/>
              </a:rPr>
              <a:t>36</a:t>
            </a:r>
          </a:p>
          <a:p>
            <a:pPr algn="ctr">
              <a:lnSpc>
                <a:spcPct val="120000"/>
              </a:lnSpc>
              <a:spcBef>
                <a:spcPts val="1000"/>
              </a:spcBef>
            </a:pPr>
            <a:r>
              <a:rPr lang="es-MX" sz="1600" b="1" cap="all" dirty="0">
                <a:latin typeface="+mj-lt"/>
              </a:rPr>
              <a:t>37</a:t>
            </a:r>
          </a:p>
          <a:p>
            <a:pPr algn="ctr">
              <a:lnSpc>
                <a:spcPct val="120000"/>
              </a:lnSpc>
              <a:spcBef>
                <a:spcPts val="1000"/>
              </a:spcBef>
            </a:pPr>
            <a:r>
              <a:rPr lang="es-MX" sz="1600" b="1" cap="all" dirty="0">
                <a:latin typeface="+mj-lt"/>
              </a:rPr>
              <a:t>42</a:t>
            </a:r>
          </a:p>
          <a:p>
            <a:pPr algn="ctr">
              <a:lnSpc>
                <a:spcPct val="120000"/>
              </a:lnSpc>
              <a:spcBef>
                <a:spcPts val="1000"/>
              </a:spcBef>
            </a:pPr>
            <a:r>
              <a:rPr lang="es-MX" sz="1600" b="1" cap="all" dirty="0">
                <a:latin typeface="+mj-lt"/>
              </a:rPr>
              <a:t>43</a:t>
            </a:r>
          </a:p>
          <a:p>
            <a:pPr algn="ctr">
              <a:lnSpc>
                <a:spcPct val="120000"/>
              </a:lnSpc>
              <a:spcBef>
                <a:spcPts val="1000"/>
              </a:spcBef>
            </a:pPr>
            <a:r>
              <a:rPr lang="es-MX" sz="1600" b="1" cap="all" dirty="0">
                <a:latin typeface="+mj-lt"/>
              </a:rPr>
              <a:t>45</a:t>
            </a:r>
          </a:p>
          <a:p>
            <a:pPr algn="ctr">
              <a:lnSpc>
                <a:spcPct val="120000"/>
              </a:lnSpc>
              <a:spcBef>
                <a:spcPts val="1000"/>
              </a:spcBef>
            </a:pPr>
            <a:r>
              <a:rPr lang="es-MX" sz="1600" b="1" cap="all" dirty="0">
                <a:latin typeface="+mj-lt"/>
              </a:rPr>
              <a:t>46</a:t>
            </a:r>
          </a:p>
          <a:p>
            <a:pPr algn="ctr">
              <a:lnSpc>
                <a:spcPct val="120000"/>
              </a:lnSpc>
              <a:spcBef>
                <a:spcPts val="1000"/>
              </a:spcBef>
            </a:pPr>
            <a:r>
              <a:rPr lang="es-MX" sz="1600" b="1" cap="all" dirty="0">
                <a:latin typeface="+mj-lt"/>
              </a:rPr>
              <a:t>48</a:t>
            </a:r>
          </a:p>
          <a:p>
            <a:pPr algn="ctr">
              <a:lnSpc>
                <a:spcPct val="120000"/>
              </a:lnSpc>
              <a:spcBef>
                <a:spcPts val="1000"/>
              </a:spcBef>
            </a:pPr>
            <a:r>
              <a:rPr lang="es-MX" sz="1600" b="1" cap="all" dirty="0">
                <a:latin typeface="+mj-lt"/>
              </a:rPr>
              <a:t>49</a:t>
            </a:r>
          </a:p>
          <a:p>
            <a:pPr algn="ctr">
              <a:lnSpc>
                <a:spcPct val="120000"/>
              </a:lnSpc>
              <a:spcBef>
                <a:spcPts val="1000"/>
              </a:spcBef>
            </a:pPr>
            <a:r>
              <a:rPr lang="es-MX" sz="1600" b="1" cap="all" dirty="0">
                <a:latin typeface="+mj-lt"/>
              </a:rPr>
              <a:t>55</a:t>
            </a:r>
          </a:p>
          <a:p>
            <a:pPr algn="ctr">
              <a:lnSpc>
                <a:spcPct val="120000"/>
              </a:lnSpc>
              <a:spcBef>
                <a:spcPts val="1000"/>
              </a:spcBef>
            </a:pPr>
            <a:r>
              <a:rPr lang="es-MX" sz="1600" b="1" cap="all" dirty="0">
                <a:latin typeface="+mj-lt"/>
              </a:rPr>
              <a:t>56</a:t>
            </a:r>
          </a:p>
          <a:p>
            <a:pPr algn="ctr">
              <a:lnSpc>
                <a:spcPct val="120000"/>
              </a:lnSpc>
              <a:spcBef>
                <a:spcPts val="1000"/>
              </a:spcBef>
            </a:pPr>
            <a:r>
              <a:rPr lang="es-MX" sz="1600" b="1" cap="all" dirty="0">
                <a:latin typeface="+mj-lt"/>
              </a:rPr>
              <a:t>57</a:t>
            </a:r>
            <a:endParaRPr lang="es-MX" b="1" dirty="0">
              <a:latin typeface="+mj-lt"/>
            </a:endParaRPr>
          </a:p>
        </p:txBody>
      </p:sp>
    </p:spTree>
    <p:extLst>
      <p:ext uri="{BB962C8B-B14F-4D97-AF65-F5344CB8AC3E}">
        <p14:creationId xmlns:p14="http://schemas.microsoft.com/office/powerpoint/2010/main" val="2931203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4">
            <a:extLst>
              <a:ext uri="{FF2B5EF4-FFF2-40B4-BE49-F238E27FC236}">
                <a16:creationId xmlns:a16="http://schemas.microsoft.com/office/drawing/2014/main" id="{6F8FA4AD-FFFF-4FF8-8D10-481BDABA9FD2}"/>
              </a:ext>
            </a:extLst>
          </p:cNvPr>
          <p:cNvSpPr txBox="1">
            <a:spLocks/>
          </p:cNvSpPr>
          <p:nvPr/>
        </p:nvSpPr>
        <p:spPr>
          <a:xfrm>
            <a:off x="609600" y="1631144"/>
            <a:ext cx="10972800" cy="393714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just">
              <a:buFont typeface="Arial" panose="020B0604020202020204" pitchFamily="34" charset="0"/>
              <a:buNone/>
            </a:pPr>
            <a:r>
              <a:rPr lang="es-MX" sz="1400" cap="none" dirty="0">
                <a:latin typeface="Verdana" panose="020B0604030504040204" pitchFamily="34" charset="0"/>
                <a:ea typeface="Verdana" panose="020B0604030504040204" pitchFamily="34" charset="0"/>
              </a:rPr>
              <a:t>Por medio de estas actividades interdisciplinarias es importante hacer notar la importancia del idioma inglés, en todo tipo de proyectos para que así mismo los alumnos tomen el idioma como una herramienta de apoyo y comunicación y hacerles notar lo fácil que es el idioma inglés comparado son el idioma español y </a:t>
            </a:r>
            <a:r>
              <a:rPr lang="es-MX" sz="1400" cap="none" dirty="0" smtClean="0">
                <a:latin typeface="Verdana" panose="020B0604030504040204" pitchFamily="34" charset="0"/>
                <a:ea typeface="Verdana" panose="020B0604030504040204" pitchFamily="34" charset="0"/>
              </a:rPr>
              <a:t>adaptarlo </a:t>
            </a:r>
            <a:r>
              <a:rPr lang="es-MX" sz="1400" cap="none" dirty="0">
                <a:latin typeface="Verdana" panose="020B0604030504040204" pitchFamily="34" charset="0"/>
                <a:ea typeface="Verdana" panose="020B0604030504040204" pitchFamily="34" charset="0"/>
              </a:rPr>
              <a:t>al uso cotidiano del </a:t>
            </a:r>
            <a:r>
              <a:rPr lang="es-MX" sz="1400" cap="none" dirty="0" smtClean="0">
                <a:latin typeface="Verdana" panose="020B0604030504040204" pitchFamily="34" charset="0"/>
                <a:ea typeface="Verdana" panose="020B0604030504040204" pitchFamily="34" charset="0"/>
              </a:rPr>
              <a:t>mismo </a:t>
            </a:r>
            <a:r>
              <a:rPr lang="es-MX" sz="1400" cap="none" dirty="0">
                <a:latin typeface="Verdana" panose="020B0604030504040204" pitchFamily="34" charset="0"/>
                <a:ea typeface="Verdana" panose="020B0604030504040204" pitchFamily="34" charset="0"/>
              </a:rPr>
              <a:t>desarrollando las habilidades del habla, escucha, de lectura, de comprensión y exposición, por medio de la práctica continua, relacionándola con varias materias ya que es una </a:t>
            </a:r>
            <a:r>
              <a:rPr lang="es-MX" sz="1400" cap="none" dirty="0" smtClean="0">
                <a:latin typeface="Verdana" panose="020B0604030504040204" pitchFamily="34" charset="0"/>
                <a:ea typeface="Verdana" panose="020B0604030504040204" pitchFamily="34" charset="0"/>
              </a:rPr>
              <a:t>asignatura </a:t>
            </a:r>
            <a:r>
              <a:rPr lang="es-MX" sz="1400" cap="none" dirty="0">
                <a:latin typeface="Verdana" panose="020B0604030504040204" pitchFamily="34" charset="0"/>
                <a:ea typeface="Verdana" panose="020B0604030504040204" pitchFamily="34" charset="0"/>
              </a:rPr>
              <a:t>muy versátil, la cual se puede adaptar en cualquier trabajo oral y/o escrito.</a:t>
            </a:r>
          </a:p>
          <a:p>
            <a:pPr marL="0" indent="0" algn="just">
              <a:buFont typeface="Arial" panose="020B0604020202020204" pitchFamily="34" charset="0"/>
              <a:buNone/>
            </a:pPr>
            <a:endParaRPr lang="es-MX" sz="1400" cap="none" dirty="0">
              <a:latin typeface="Verdana" panose="020B0604030504040204" pitchFamily="34" charset="0"/>
              <a:ea typeface="Verdana" panose="020B0604030504040204" pitchFamily="34" charset="0"/>
            </a:endParaRPr>
          </a:p>
          <a:p>
            <a:pPr marL="0" indent="0" algn="just">
              <a:buFont typeface="Arial" panose="020B0604020202020204" pitchFamily="34" charset="0"/>
              <a:buNone/>
            </a:pPr>
            <a:r>
              <a:rPr lang="es-MX" sz="1400" cap="none" dirty="0">
                <a:latin typeface="Verdana" panose="020B0604030504040204" pitchFamily="34" charset="0"/>
                <a:ea typeface="Verdana" panose="020B0604030504040204" pitchFamily="34" charset="0"/>
              </a:rPr>
              <a:t>Es importante motivar al alumno a la lectura cotidiana de todo tipo de textos para que </a:t>
            </a:r>
            <a:r>
              <a:rPr lang="es-MX" sz="1400" cap="none" dirty="0" smtClean="0">
                <a:latin typeface="Verdana" panose="020B0604030504040204" pitchFamily="34" charset="0"/>
                <a:ea typeface="Verdana" panose="020B0604030504040204" pitchFamily="34" charset="0"/>
              </a:rPr>
              <a:t>incremente </a:t>
            </a:r>
            <a:r>
              <a:rPr lang="es-MX" sz="1400" cap="none" dirty="0">
                <a:latin typeface="Verdana" panose="020B0604030504040204" pitchFamily="34" charset="0"/>
                <a:ea typeface="Verdana" panose="020B0604030504040204" pitchFamily="34" charset="0"/>
              </a:rPr>
              <a:t>su vocabulario y comprensión sobre el idioma, ya que de </a:t>
            </a:r>
            <a:r>
              <a:rPr lang="es-MX" sz="1400" cap="none" dirty="0" smtClean="0">
                <a:latin typeface="Verdana" panose="020B0604030504040204" pitchFamily="34" charset="0"/>
                <a:ea typeface="Verdana" panose="020B0604030504040204" pitchFamily="34" charset="0"/>
              </a:rPr>
              <a:t>esta </a:t>
            </a:r>
            <a:r>
              <a:rPr lang="es-MX" sz="1400" cap="none" dirty="0">
                <a:latin typeface="Verdana" panose="020B0604030504040204" pitchFamily="34" charset="0"/>
                <a:ea typeface="Verdana" panose="020B0604030504040204" pitchFamily="34" charset="0"/>
              </a:rPr>
              <a:t>manera se convertirá en un lector de textos extensivos e intensivos y </a:t>
            </a:r>
            <a:r>
              <a:rPr lang="es-MX" sz="1400" cap="none" dirty="0" smtClean="0">
                <a:latin typeface="Verdana" panose="020B0604030504040204" pitchFamily="34" charset="0"/>
                <a:ea typeface="Verdana" panose="020B0604030504040204" pitchFamily="34" charset="0"/>
              </a:rPr>
              <a:t>creará </a:t>
            </a:r>
            <a:r>
              <a:rPr lang="es-MX" sz="1400" cap="none" dirty="0">
                <a:latin typeface="Verdana" panose="020B0604030504040204" pitchFamily="34" charset="0"/>
                <a:ea typeface="Verdana" panose="020B0604030504040204" pitchFamily="34" charset="0"/>
              </a:rPr>
              <a:t>una relación entre ellos </a:t>
            </a:r>
            <a:r>
              <a:rPr lang="es-MX" sz="1400" cap="none" dirty="0" smtClean="0">
                <a:latin typeface="Verdana" panose="020B0604030504040204" pitchFamily="34" charset="0"/>
                <a:ea typeface="Verdana" panose="020B0604030504040204" pitchFamily="34" charset="0"/>
              </a:rPr>
              <a:t>de </a:t>
            </a:r>
            <a:r>
              <a:rPr lang="es-MX" sz="1400" cap="none" dirty="0">
                <a:latin typeface="Verdana" panose="020B0604030504040204" pitchFamily="34" charset="0"/>
                <a:ea typeface="Verdana" panose="020B0604030504040204" pitchFamily="34" charset="0"/>
              </a:rPr>
              <a:t>forma natural como lo hicieron con su lengua materna. </a:t>
            </a:r>
            <a:br>
              <a:rPr lang="es-MX" sz="1400" cap="none" dirty="0">
                <a:latin typeface="Verdana" panose="020B0604030504040204" pitchFamily="34" charset="0"/>
                <a:ea typeface="Verdana" panose="020B0604030504040204" pitchFamily="34" charset="0"/>
              </a:rPr>
            </a:br>
            <a:r>
              <a:rPr lang="es-MX" sz="1400" cap="none" dirty="0">
                <a:latin typeface="Verdana" panose="020B0604030504040204" pitchFamily="34" charset="0"/>
                <a:ea typeface="Verdana" panose="020B0604030504040204" pitchFamily="34" charset="0"/>
              </a:rPr>
              <a:t/>
            </a:r>
            <a:br>
              <a:rPr lang="es-MX" sz="1400" cap="none" dirty="0">
                <a:latin typeface="Verdana" panose="020B0604030504040204" pitchFamily="34" charset="0"/>
                <a:ea typeface="Verdana" panose="020B0604030504040204" pitchFamily="34" charset="0"/>
              </a:rPr>
            </a:br>
            <a:endParaRPr lang="es-MX" sz="1400" cap="none" dirty="0">
              <a:latin typeface="Verdana" panose="020B0604030504040204" pitchFamily="34" charset="0"/>
              <a:ea typeface="Verdana" panose="020B0604030504040204" pitchFamily="34" charset="0"/>
            </a:endParaRPr>
          </a:p>
          <a:p>
            <a:pPr marL="0" indent="0" algn="just">
              <a:buFont typeface="Arial" panose="020B0604020202020204" pitchFamily="34" charset="0"/>
              <a:buNone/>
            </a:pPr>
            <a:endParaRPr lang="es-MX" sz="1400" cap="none" dirty="0">
              <a:latin typeface="Verdana" panose="020B0604030504040204" pitchFamily="34" charset="0"/>
              <a:ea typeface="Verdana" panose="020B0604030504040204" pitchFamily="34" charset="0"/>
            </a:endParaRPr>
          </a:p>
        </p:txBody>
      </p:sp>
      <p:sp>
        <p:nvSpPr>
          <p:cNvPr id="3" name="1 Título"/>
          <p:cNvSpPr txBox="1">
            <a:spLocks/>
          </p:cNvSpPr>
          <p:nvPr/>
        </p:nvSpPr>
        <p:spPr>
          <a:xfrm>
            <a:off x="609600" y="318947"/>
            <a:ext cx="10972800" cy="1143000"/>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s-MX" sz="2800" b="1" dirty="0">
                <a:solidFill>
                  <a:schemeClr val="accent2">
                    <a:lumMod val="75000"/>
                  </a:schemeClr>
                </a:solidFill>
                <a:effectLst>
                  <a:outerShdw blurRad="38100" dist="38100" dir="2700000" algn="tl">
                    <a:srgbClr val="000000">
                      <a:alpha val="43137"/>
                    </a:srgbClr>
                  </a:outerShdw>
                </a:effectLst>
              </a:rPr>
              <a:t>José Miguel Reye Rangel. inglés</a:t>
            </a:r>
          </a:p>
        </p:txBody>
      </p:sp>
    </p:spTree>
    <p:extLst>
      <p:ext uri="{BB962C8B-B14F-4D97-AF65-F5344CB8AC3E}">
        <p14:creationId xmlns:p14="http://schemas.microsoft.com/office/powerpoint/2010/main" val="423164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2255" t="8523" r="22055" b="19508"/>
          <a:stretch>
            <a:fillRect/>
          </a:stretch>
        </p:blipFill>
        <p:spPr bwMode="auto">
          <a:xfrm>
            <a:off x="637309" y="803560"/>
            <a:ext cx="11042076" cy="5555672"/>
          </a:xfrm>
          <a:prstGeom prst="rect">
            <a:avLst/>
          </a:prstGeom>
          <a:noFill/>
          <a:ln w="9525">
            <a:noFill/>
            <a:miter lim="800000"/>
            <a:headEnd/>
            <a:tailEnd/>
          </a:ln>
        </p:spPr>
      </p:pic>
      <p:sp>
        <p:nvSpPr>
          <p:cNvPr id="5" name="4 Rectángulo"/>
          <p:cNvSpPr/>
          <p:nvPr/>
        </p:nvSpPr>
        <p:spPr>
          <a:xfrm>
            <a:off x="263352" y="188640"/>
            <a:ext cx="2393989" cy="923330"/>
          </a:xfrm>
          <a:prstGeom prst="rect">
            <a:avLst/>
          </a:prstGeom>
          <a:noFill/>
        </p:spPr>
        <p:txBody>
          <a:bodyPr wrap="none" lIns="91440" tIns="45720" rIns="91440" bIns="45720">
            <a:spAutoFit/>
          </a:bodyPr>
          <a:lstStyle/>
          <a:p>
            <a:pPr algn="ctr"/>
            <a:r>
              <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Producto</a:t>
            </a:r>
            <a:r>
              <a:rPr lang="es-E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1</a:t>
            </a:r>
          </a:p>
        </p:txBody>
      </p:sp>
    </p:spTree>
    <p:extLst>
      <p:ext uri="{BB962C8B-B14F-4D97-AF65-F5344CB8AC3E}">
        <p14:creationId xmlns:p14="http://schemas.microsoft.com/office/powerpoint/2010/main" val="3585622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2148" t="8144" r="22162" b="14773"/>
          <a:stretch>
            <a:fillRect/>
          </a:stretch>
        </p:blipFill>
        <p:spPr bwMode="auto">
          <a:xfrm>
            <a:off x="665031" y="748145"/>
            <a:ext cx="11097477" cy="5638800"/>
          </a:xfrm>
          <a:prstGeom prst="rect">
            <a:avLst/>
          </a:prstGeom>
          <a:noFill/>
          <a:ln w="9525">
            <a:noFill/>
            <a:miter lim="800000"/>
            <a:headEnd/>
            <a:tailEnd/>
          </a:ln>
        </p:spPr>
      </p:pic>
    </p:spTree>
    <p:extLst>
      <p:ext uri="{BB962C8B-B14F-4D97-AF65-F5344CB8AC3E}">
        <p14:creationId xmlns:p14="http://schemas.microsoft.com/office/powerpoint/2010/main" val="2224864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22361" t="7955" r="22268" b="35227"/>
          <a:stretch>
            <a:fillRect/>
          </a:stretch>
        </p:blipFill>
        <p:spPr bwMode="auto">
          <a:xfrm>
            <a:off x="651166" y="1011381"/>
            <a:ext cx="10889672" cy="4867741"/>
          </a:xfrm>
          <a:prstGeom prst="rect">
            <a:avLst/>
          </a:prstGeom>
          <a:noFill/>
          <a:ln w="9525">
            <a:noFill/>
            <a:miter lim="800000"/>
            <a:headEnd/>
            <a:tailEnd/>
          </a:ln>
        </p:spPr>
      </p:pic>
    </p:spTree>
    <p:extLst>
      <p:ext uri="{BB962C8B-B14F-4D97-AF65-F5344CB8AC3E}">
        <p14:creationId xmlns:p14="http://schemas.microsoft.com/office/powerpoint/2010/main" val="852344539"/>
      </p:ext>
    </p:extLst>
  </p:cSld>
  <p:clrMapOvr>
    <a:masterClrMapping/>
  </p:clrMapOvr>
</p:sld>
</file>

<file path=ppt/theme/theme1.xml><?xml version="1.0" encoding="utf-8"?>
<a:theme xmlns:a="http://schemas.openxmlformats.org/drawingml/2006/main" name="Gota">
  <a:themeElements>
    <a:clrScheme name="Gota">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Gota">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TM04033925[[fn=Gota]]</Template>
  <TotalTime>708</TotalTime>
  <Words>1698</Words>
  <Application>Microsoft Office PowerPoint</Application>
  <PresentationFormat>Panorámica</PresentationFormat>
  <Paragraphs>166</Paragraphs>
  <Slides>60</Slides>
  <Notes>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60</vt:i4>
      </vt:variant>
    </vt:vector>
  </HeadingPairs>
  <TitlesOfParts>
    <vt:vector size="69" baseType="lpstr">
      <vt:lpstr>Arial</vt:lpstr>
      <vt:lpstr>Bernard MT Condensed</vt:lpstr>
      <vt:lpstr>Calibri</vt:lpstr>
      <vt:lpstr>Trebuchet MS</vt:lpstr>
      <vt:lpstr>Trebuchet MS (Títulos)</vt:lpstr>
      <vt:lpstr>Tw Cen MT</vt:lpstr>
      <vt:lpstr>Verdana</vt:lpstr>
      <vt:lpstr>Wingdings</vt:lpstr>
      <vt:lpstr>Gota</vt:lpstr>
      <vt:lpstr>Centro de Estudios Técnicos de  Bachillerato Profesional S. C.  (6869)</vt:lpstr>
      <vt:lpstr>Presentación de PowerPoint</vt:lpstr>
      <vt:lpstr>Ciclo escolar 2019-2020   Septiembre de 2019 – Abril de 2020</vt:lpstr>
      <vt:lpstr>Presentación de PowerPoint</vt:lpstr>
      <vt:lpstr>indice</vt:lpstr>
      <vt:lpstr>Presentación de PowerPoint</vt:lpstr>
      <vt:lpstr>Presentación de PowerPoint</vt:lpstr>
      <vt:lpstr>Presentación de PowerPoint</vt:lpstr>
      <vt:lpstr>Presentación de PowerPoint</vt:lpstr>
      <vt:lpstr>Presentación de PowerPoint</vt:lpstr>
      <vt:lpstr>Presentación de PowerPoint</vt:lpstr>
      <vt:lpstr>Justificación</vt:lpstr>
      <vt:lpstr>Objetivo general</vt:lpstr>
      <vt:lpstr>Objetivos por asignatura</vt:lpstr>
      <vt:lpstr>Presentación de PowerPoint</vt:lpstr>
      <vt:lpstr>Preguntas Generadoras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Planeación día a día</vt:lpstr>
      <vt:lpstr>Reflexión grupo interdisciplinario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Edith Mancera. Química</vt:lpstr>
      <vt:lpstr>José Bernardo bravo Alvarado. Física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Centro de Estudios Técnicos de Bachillerato Profesional S. C. (6869)    Equipo:</dc:title>
  <dc:creator>Monica Alegria</dc:creator>
  <cp:lastModifiedBy>LAB1_PC19</cp:lastModifiedBy>
  <cp:revision>93</cp:revision>
  <dcterms:created xsi:type="dcterms:W3CDTF">2017-10-19T18:32:54Z</dcterms:created>
  <dcterms:modified xsi:type="dcterms:W3CDTF">2020-01-16T19:05:07Z</dcterms:modified>
</cp:coreProperties>
</file>