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7" r:id="rId6"/>
    <p:sldId id="337" r:id="rId7"/>
    <p:sldId id="268" r:id="rId8"/>
    <p:sldId id="272" r:id="rId9"/>
    <p:sldId id="273" r:id="rId10"/>
    <p:sldId id="340" r:id="rId11"/>
    <p:sldId id="338" r:id="rId12"/>
    <p:sldId id="341" r:id="rId13"/>
    <p:sldId id="342" r:id="rId14"/>
    <p:sldId id="343" r:id="rId15"/>
    <p:sldId id="339" r:id="rId16"/>
    <p:sldId id="270" r:id="rId17"/>
    <p:sldId id="281" r:id="rId18"/>
    <p:sldId id="300" r:id="rId19"/>
    <p:sldId id="301" r:id="rId20"/>
    <p:sldId id="302" r:id="rId21"/>
    <p:sldId id="303" r:id="rId22"/>
    <p:sldId id="304" r:id="rId23"/>
    <p:sldId id="305" r:id="rId24"/>
    <p:sldId id="306" r:id="rId25"/>
    <p:sldId id="307" r:id="rId26"/>
    <p:sldId id="308" r:id="rId27"/>
    <p:sldId id="269" r:id="rId28"/>
    <p:sldId id="274" r:id="rId29"/>
    <p:sldId id="275" r:id="rId30"/>
    <p:sldId id="335" r:id="rId31"/>
  </p:sldIdLst>
  <p:sldSz cx="12192000" cy="6858000"/>
  <p:notesSz cx="6858000" cy="9144000"/>
  <p:defaultTextStyle>
    <a:defPPr lvl="0">
      <a:defRPr lang="es-MX"/>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94660"/>
  </p:normalViewPr>
  <p:slideViewPr>
    <p:cSldViewPr>
      <p:cViewPr varScale="1">
        <p:scale>
          <a:sx n="41" d="100"/>
          <a:sy n="41" d="100"/>
        </p:scale>
        <p:origin x="492" y="5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19" name="18 Marcador de pie de página"/>
          <p:cNvSpPr>
            <a:spLocks noGrp="1"/>
          </p:cNvSpPr>
          <p:nvPr>
            <p:ph type="ftr" sz="quarter" idx="11"/>
          </p:nvPr>
        </p:nvSpPr>
        <p:spPr/>
        <p:txBody>
          <a:bodyPr/>
          <a:lstStyle/>
          <a:p>
            <a:endParaRPr lang="es-MX"/>
          </a:p>
        </p:txBody>
      </p:sp>
      <p:sp>
        <p:nvSpPr>
          <p:cNvPr id="27" name="26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914402"/>
            <a:ext cx="2743200" cy="521176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09600" y="914402"/>
            <a:ext cx="8026400" cy="521176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704088"/>
            <a:ext cx="10972800" cy="11430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704088"/>
            <a:ext cx="10972800" cy="1143000"/>
          </a:xfrm>
        </p:spPr>
        <p:txBody>
          <a:bodyPr tIns="45720" anchor="b"/>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0A1591DC-DCDA-429B-B90E-297F32946A19}"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06E5204E-5720-49DD-BA60-D9FD9F3F8C1F}" type="datetimeFigureOut">
              <a:rPr lang="es-MX" smtClean="0"/>
              <a:pPr/>
              <a:t>29/10/2018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10769600" y="6356351"/>
            <a:ext cx="812800" cy="365125"/>
          </a:xfrm>
        </p:spPr>
        <p:txBody>
          <a:bodyPr/>
          <a:lstStyle/>
          <a:p>
            <a:fld id="{0A1591DC-DCDA-429B-B90E-297F32946A19}" type="slidenum">
              <a:rPr lang="es-MX" smtClean="0"/>
              <a:pPr/>
              <a:t>‹Nº›</a:t>
            </a:fld>
            <a:endParaRPr lang="es-MX"/>
          </a:p>
        </p:txBody>
      </p:sp>
      <p:sp>
        <p:nvSpPr>
          <p:cNvPr id="3" name="2 Marcador de posición de imagen"/>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a:t>Haga clic en el icono para agregar una imagen</a:t>
            </a:r>
            <a:endParaRPr kumimoji="0" lang="en-US" dirty="0"/>
          </a:p>
        </p:txBody>
      </p:sp>
      <p:sp>
        <p:nvSpPr>
          <p:cNvPr id="10" name="9 Forma libre"/>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6E5204E-5720-49DD-BA60-D9FD9F3F8C1F}" type="datetimeFigureOut">
              <a:rPr lang="es-MX" smtClean="0"/>
              <a:pPr/>
              <a:t>29/10/2018</a:t>
            </a:fld>
            <a:endParaRPr lang="es-MX"/>
          </a:p>
        </p:txBody>
      </p:sp>
      <p:sp>
        <p:nvSpPr>
          <p:cNvPr id="22" name="21 Marcador de pie de página"/>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MX"/>
          </a:p>
        </p:txBody>
      </p:sp>
      <p:sp>
        <p:nvSpPr>
          <p:cNvPr id="18" name="17 Marcador de número de diapositiva"/>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A1591DC-DCDA-429B-B90E-297F32946A19}" type="slidenum">
              <a:rPr lang="es-MX" smtClean="0"/>
              <a:pPr/>
              <a:t>‹Nº›</a:t>
            </a:fld>
            <a:endParaRPr lang="es-MX"/>
          </a:p>
        </p:txBody>
      </p:sp>
      <p:grpSp>
        <p:nvGrpSpPr>
          <p:cNvPr id="2" name="1 Grupo"/>
          <p:cNvGrpSpPr/>
          <p:nvPr/>
        </p:nvGrpSpPr>
        <p:grpSpPr>
          <a:xfrm>
            <a:off x="-25356" y="202408"/>
            <a:ext cx="12240731"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0.png"/><Relationship Id="rId17" Type="http://schemas.microsoft.com/office/2007/relationships/hdphoto" Target="../media/hdphoto8.wdp"/><Relationship Id="rId2" Type="http://schemas.openxmlformats.org/officeDocument/2006/relationships/image" Target="../media/image5.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953499"/>
            <a:ext cx="9144000" cy="4576891"/>
          </a:xfrm>
        </p:spPr>
        <p:txBody>
          <a:bodyPr>
            <a:noAutofit/>
          </a:bodyPr>
          <a:lstStyle/>
          <a:p>
            <a:pPr algn="ctr"/>
            <a:r>
              <a:rPr lang="es-MX" sz="4000" dirty="0">
                <a:latin typeface="Bookman Old Style" pitchFamily="18" charset="0"/>
              </a:rPr>
              <a:t>Centro de Estudios Técnicos de Bachillerato Profesional S. C. (6869)</a:t>
            </a:r>
            <a:br>
              <a:rPr lang="es-MX" sz="4000" dirty="0">
                <a:latin typeface="Bookman Old Style" pitchFamily="18" charset="0"/>
              </a:rPr>
            </a:br>
            <a:r>
              <a:rPr lang="es-MX" sz="4000" dirty="0">
                <a:latin typeface="Bookman Old Style" pitchFamily="18" charset="0"/>
              </a:rPr>
              <a:t>Equipo: 3</a:t>
            </a:r>
            <a:br>
              <a:rPr lang="es-MX" sz="4000" dirty="0">
                <a:latin typeface="Bookman Old Style" pitchFamily="18" charset="0"/>
              </a:rPr>
            </a:br>
            <a:r>
              <a:rPr lang="es-MX" sz="4000" dirty="0">
                <a:latin typeface="Bookman Old Style" pitchFamily="18" charset="0"/>
              </a:rPr>
              <a:t> sexto Año.</a:t>
            </a:r>
            <a:br>
              <a:rPr lang="es-MX" sz="4000" dirty="0">
                <a:latin typeface="Bookman Old Style" pitchFamily="18" charset="0"/>
              </a:rPr>
            </a:br>
            <a:r>
              <a:rPr lang="es-MX" sz="4000" dirty="0">
                <a:latin typeface="Bookman Old Style" pitchFamily="18" charset="0"/>
              </a:rPr>
              <a:t>Áreas I, II,III</a:t>
            </a:r>
            <a:br>
              <a:rPr lang="es-MX" sz="4000" dirty="0">
                <a:latin typeface="Bookman Old Style" pitchFamily="18" charset="0"/>
              </a:rPr>
            </a:br>
            <a:endParaRPr lang="es-MX" sz="4000" dirty="0">
              <a:latin typeface="Bookman Old Style" pitchFamily="18"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18" y="280261"/>
            <a:ext cx="1508763" cy="1767844"/>
          </a:xfrm>
          <a:prstGeom prst="rect">
            <a:avLst/>
          </a:prstGeom>
        </p:spPr>
      </p:pic>
    </p:spTree>
    <p:extLst>
      <p:ext uri="{BB962C8B-B14F-4D97-AF65-F5344CB8AC3E}">
        <p14:creationId xmlns:p14="http://schemas.microsoft.com/office/powerpoint/2010/main" val="3613376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35360" y="1052736"/>
            <a:ext cx="10972800" cy="4389120"/>
          </a:xfrm>
        </p:spPr>
        <p:txBody>
          <a:bodyPr>
            <a:normAutofit fontScale="25000" lnSpcReduction="20000"/>
          </a:bodyPr>
          <a:lstStyle/>
          <a:p>
            <a:pPr marL="0" indent="0" algn="ctr">
              <a:buNone/>
            </a:pPr>
            <a:r>
              <a:rPr lang="es-MX" sz="8000" dirty="0"/>
              <a:t>Visita al museo Mide</a:t>
            </a:r>
          </a:p>
          <a:p>
            <a:pPr marL="0" indent="0" algn="ctr">
              <a:buNone/>
            </a:pPr>
            <a:endParaRPr lang="es-MX" sz="8000" dirty="0"/>
          </a:p>
          <a:p>
            <a:pPr marL="0" indent="0" algn="ctr">
              <a:buNone/>
            </a:pPr>
            <a:endParaRPr lang="es-MX" sz="8000" dirty="0"/>
          </a:p>
          <a:p>
            <a:pPr marL="0" indent="0" algn="ctr">
              <a:buNone/>
            </a:pPr>
            <a:r>
              <a:rPr lang="es-MX" sz="8000" dirty="0"/>
              <a:t>Objetivo</a:t>
            </a:r>
          </a:p>
          <a:p>
            <a:pPr marL="0" indent="0" algn="ctr">
              <a:buNone/>
            </a:pPr>
            <a:r>
              <a:rPr lang="es-MX" sz="8000" dirty="0"/>
              <a:t>Promover que el alumno tenga un panorama sobre lo que es el dinero y su entorno</a:t>
            </a:r>
          </a:p>
          <a:p>
            <a:pPr marL="0" indent="0" algn="ctr">
              <a:buNone/>
            </a:pPr>
            <a:endParaRPr lang="es-MX" sz="8000" dirty="0"/>
          </a:p>
          <a:p>
            <a:pPr marL="0" indent="0" algn="ctr">
              <a:buNone/>
            </a:pPr>
            <a:endParaRPr lang="es-MX" sz="8000" dirty="0"/>
          </a:p>
          <a:p>
            <a:pPr marL="0" indent="0" algn="ctr">
              <a:buNone/>
            </a:pPr>
            <a:r>
              <a:rPr lang="es-MX" sz="8000" dirty="0"/>
              <a:t>Sexto año áreas I,II,II</a:t>
            </a:r>
          </a:p>
          <a:p>
            <a:pPr marL="0" indent="0" algn="ctr">
              <a:buNone/>
            </a:pPr>
            <a:endParaRPr lang="es-MX" sz="8000" dirty="0"/>
          </a:p>
          <a:p>
            <a:pPr marL="0" indent="0" algn="ctr">
              <a:buNone/>
            </a:pPr>
            <a:endParaRPr lang="es-MX" sz="8000" dirty="0"/>
          </a:p>
          <a:p>
            <a:pPr marL="0" indent="0" algn="ctr">
              <a:buNone/>
            </a:pPr>
            <a:endParaRPr lang="es-MX" sz="8000" dirty="0"/>
          </a:p>
          <a:p>
            <a:pPr marL="0" indent="0" algn="ctr">
              <a:buNone/>
            </a:pPr>
            <a:endParaRPr lang="es-MX" sz="8000" dirty="0"/>
          </a:p>
          <a:p>
            <a:pPr marL="0" indent="0" algn="ctr">
              <a:buNone/>
            </a:pPr>
            <a:endParaRPr lang="es-MX" sz="8000" dirty="0"/>
          </a:p>
          <a:p>
            <a:pPr marL="0" indent="0">
              <a:buNone/>
            </a:pPr>
            <a:r>
              <a:rPr lang="es-MX" sz="8000" dirty="0"/>
              <a:t>Fecha en la que se llevará a cabo la actividad 01-10-18 al 14-10-18</a:t>
            </a:r>
          </a:p>
          <a:p>
            <a:pPr marL="0" indent="0">
              <a:buNone/>
            </a:pPr>
            <a:endParaRPr lang="es-MX" sz="8000" dirty="0"/>
          </a:p>
          <a:p>
            <a:pPr marL="0" indent="0" algn="just">
              <a:buNone/>
            </a:pPr>
            <a:endParaRPr lang="es-MX" sz="8000" dirty="0"/>
          </a:p>
          <a:p>
            <a:pPr marL="0" indent="0" algn="just">
              <a:buNone/>
            </a:pPr>
            <a:endParaRPr lang="es-MX" sz="8000" dirty="0"/>
          </a:p>
          <a:p>
            <a:pPr marL="0" indent="0" algn="just">
              <a:buNone/>
            </a:pPr>
            <a:endParaRPr lang="es-MX" sz="8000" dirty="0"/>
          </a:p>
          <a:p>
            <a:pPr marL="0" indent="0" algn="just">
              <a:buNone/>
            </a:pPr>
            <a:endParaRPr lang="es-MX" sz="8000" dirty="0"/>
          </a:p>
          <a:p>
            <a:pPr marL="0" indent="0" algn="just">
              <a:buNone/>
            </a:pPr>
            <a:endParaRPr lang="es-MX" sz="8000" dirty="0"/>
          </a:p>
          <a:p>
            <a:pPr marL="0" indent="0" algn="just">
              <a:buNone/>
            </a:pPr>
            <a:endParaRPr lang="es-MX" sz="8000"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r>
              <a:rPr lang="es-MX" dirty="0"/>
              <a:t>.</a:t>
            </a:r>
          </a:p>
        </p:txBody>
      </p:sp>
    </p:spTree>
    <p:extLst>
      <p:ext uri="{BB962C8B-B14F-4D97-AF65-F5344CB8AC3E}">
        <p14:creationId xmlns:p14="http://schemas.microsoft.com/office/powerpoint/2010/main" val="200702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31504" y="199673"/>
            <a:ext cx="8058424" cy="1200329"/>
          </a:xfrm>
          <a:prstGeom prst="rect">
            <a:avLst/>
          </a:prstGeom>
          <a:noFill/>
        </p:spPr>
        <p:txBody>
          <a:bodyPr wrap="none" rtlCol="0">
            <a:spAutoFit/>
          </a:bodyPr>
          <a:lstStyle/>
          <a:p>
            <a:r>
              <a:rPr lang="es-MX" dirty="0"/>
              <a:t>Documentación de actividades y evidencias de la implementación del proyectos</a:t>
            </a:r>
          </a:p>
          <a:p>
            <a:r>
              <a:rPr lang="es-MX" dirty="0"/>
              <a:t>Fotos muchachos y fotos con el grupo con cada maestro.</a:t>
            </a:r>
          </a:p>
          <a:p>
            <a:endParaRPr lang="es-MX" dirty="0"/>
          </a:p>
          <a:p>
            <a:endParaRPr lang="es-MX" dirty="0"/>
          </a:p>
        </p:txBody>
      </p:sp>
      <p:pic>
        <p:nvPicPr>
          <p:cNvPr id="2" name="Imagen 1">
            <a:extLst>
              <a:ext uri="{FF2B5EF4-FFF2-40B4-BE49-F238E27FC236}">
                <a16:creationId xmlns:a16="http://schemas.microsoft.com/office/drawing/2014/main" id="{A470D2DE-2FC8-4E6F-B2BE-5426D07AFCE8}"/>
              </a:ext>
            </a:extLst>
          </p:cNvPr>
          <p:cNvPicPr>
            <a:picLocks noChangeAspect="1"/>
          </p:cNvPicPr>
          <p:nvPr/>
        </p:nvPicPr>
        <p:blipFill>
          <a:blip r:embed="rId2"/>
          <a:stretch>
            <a:fillRect/>
          </a:stretch>
        </p:blipFill>
        <p:spPr>
          <a:xfrm>
            <a:off x="911424" y="1389269"/>
            <a:ext cx="7140918" cy="4680520"/>
          </a:xfrm>
          <a:prstGeom prst="rect">
            <a:avLst/>
          </a:prstGeom>
        </p:spPr>
      </p:pic>
      <p:sp>
        <p:nvSpPr>
          <p:cNvPr id="3" name="CuadroTexto 2">
            <a:extLst>
              <a:ext uri="{FF2B5EF4-FFF2-40B4-BE49-F238E27FC236}">
                <a16:creationId xmlns:a16="http://schemas.microsoft.com/office/drawing/2014/main" id="{95DEDC30-6C80-4D5B-8EEF-981986CC6694}"/>
              </a:ext>
            </a:extLst>
          </p:cNvPr>
          <p:cNvSpPr txBox="1"/>
          <p:nvPr/>
        </p:nvSpPr>
        <p:spPr>
          <a:xfrm>
            <a:off x="2567608" y="1066104"/>
            <a:ext cx="3370308" cy="646331"/>
          </a:xfrm>
          <a:prstGeom prst="rect">
            <a:avLst/>
          </a:prstGeom>
          <a:noFill/>
        </p:spPr>
        <p:txBody>
          <a:bodyPr wrap="square" rtlCol="0">
            <a:spAutoFit/>
          </a:bodyPr>
          <a:lstStyle/>
          <a:p>
            <a:r>
              <a:rPr lang="es-MX" b="1" dirty="0">
                <a:solidFill>
                  <a:schemeClr val="accent2">
                    <a:lumMod val="50000"/>
                  </a:schemeClr>
                </a:solidFill>
                <a:effectLst>
                  <a:outerShdw blurRad="38100" dist="38100" dir="2700000" algn="tl">
                    <a:srgbClr val="000000">
                      <a:alpha val="43137"/>
                    </a:srgbClr>
                  </a:outerShdw>
                </a:effectLst>
              </a:rPr>
              <a:t>Organización de los grupos para desarrollar la actividad</a:t>
            </a:r>
          </a:p>
        </p:txBody>
      </p:sp>
      <p:sp>
        <p:nvSpPr>
          <p:cNvPr id="8" name="CuadroTexto 7">
            <a:extLst>
              <a:ext uri="{FF2B5EF4-FFF2-40B4-BE49-F238E27FC236}">
                <a16:creationId xmlns:a16="http://schemas.microsoft.com/office/drawing/2014/main" id="{4B3AFFF9-34DF-482F-A069-CE49839593A6}"/>
              </a:ext>
            </a:extLst>
          </p:cNvPr>
          <p:cNvSpPr txBox="1"/>
          <p:nvPr/>
        </p:nvSpPr>
        <p:spPr>
          <a:xfrm>
            <a:off x="8445947" y="2413337"/>
            <a:ext cx="3168352" cy="2031325"/>
          </a:xfrm>
          <a:prstGeom prst="rect">
            <a:avLst/>
          </a:prstGeom>
          <a:noFill/>
        </p:spPr>
        <p:txBody>
          <a:bodyPr wrap="square" rtlCol="0">
            <a:spAutoFit/>
          </a:bodyPr>
          <a:lstStyle/>
          <a:p>
            <a:pPr algn="just"/>
            <a:r>
              <a:rPr lang="es-MX" dirty="0">
                <a:latin typeface="+mj-lt"/>
              </a:rPr>
              <a:t>La cantidad de alumnos correspondientes al 6 ° año de preparatoria, sobrepasan la capacidad de los salones, por tal motivo se requirió de seccionar en dos grupos para realizar la actividad.</a:t>
            </a:r>
          </a:p>
        </p:txBody>
      </p:sp>
    </p:spTree>
    <p:extLst>
      <p:ext uri="{BB962C8B-B14F-4D97-AF65-F5344CB8AC3E}">
        <p14:creationId xmlns:p14="http://schemas.microsoft.com/office/powerpoint/2010/main" val="246578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75EBC7C-4E90-4004-8F4D-AC8F61639566}"/>
              </a:ext>
            </a:extLst>
          </p:cNvPr>
          <p:cNvPicPr>
            <a:picLocks noChangeAspect="1"/>
          </p:cNvPicPr>
          <p:nvPr/>
        </p:nvPicPr>
        <p:blipFill>
          <a:blip r:embed="rId2"/>
          <a:stretch>
            <a:fillRect/>
          </a:stretch>
        </p:blipFill>
        <p:spPr>
          <a:xfrm>
            <a:off x="4511824" y="764704"/>
            <a:ext cx="7228767" cy="4104456"/>
          </a:xfrm>
          <a:prstGeom prst="rect">
            <a:avLst/>
          </a:prstGeom>
        </p:spPr>
      </p:pic>
      <p:sp>
        <p:nvSpPr>
          <p:cNvPr id="4" name="CuadroTexto 3">
            <a:extLst>
              <a:ext uri="{FF2B5EF4-FFF2-40B4-BE49-F238E27FC236}">
                <a16:creationId xmlns:a16="http://schemas.microsoft.com/office/drawing/2014/main" id="{3B2045AC-7880-4398-9ADB-C54527F1770D}"/>
              </a:ext>
            </a:extLst>
          </p:cNvPr>
          <p:cNvSpPr txBox="1"/>
          <p:nvPr/>
        </p:nvSpPr>
        <p:spPr>
          <a:xfrm>
            <a:off x="263352" y="1916832"/>
            <a:ext cx="3960440" cy="2031325"/>
          </a:xfrm>
          <a:prstGeom prst="rect">
            <a:avLst/>
          </a:prstGeom>
          <a:noFill/>
        </p:spPr>
        <p:txBody>
          <a:bodyPr wrap="square" rtlCol="0">
            <a:spAutoFit/>
          </a:bodyPr>
          <a:lstStyle/>
          <a:p>
            <a:pPr algn="just"/>
            <a:r>
              <a:rPr lang="es-MX" dirty="0">
                <a:latin typeface="+mj-lt"/>
              </a:rPr>
              <a:t>Se asignó a los equipos trabajar la perspectiva de la administración, el derecho, la psicología y la química en relación con el dinero y sus implicaciones elaborando para ello un organizador gráfico donde plasmarán sus conclusiones.</a:t>
            </a:r>
          </a:p>
        </p:txBody>
      </p:sp>
    </p:spTree>
    <p:extLst>
      <p:ext uri="{BB962C8B-B14F-4D97-AF65-F5344CB8AC3E}">
        <p14:creationId xmlns:p14="http://schemas.microsoft.com/office/powerpoint/2010/main" val="3249089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6295478-92D7-4C05-B7F5-7F0B189341B5}"/>
              </a:ext>
            </a:extLst>
          </p:cNvPr>
          <p:cNvGrpSpPr/>
          <p:nvPr/>
        </p:nvGrpSpPr>
        <p:grpSpPr>
          <a:xfrm>
            <a:off x="1811524" y="620688"/>
            <a:ext cx="8568952" cy="5112568"/>
            <a:chOff x="430279" y="438973"/>
            <a:chExt cx="9676576" cy="5968450"/>
          </a:xfrm>
        </p:grpSpPr>
        <p:pic>
          <p:nvPicPr>
            <p:cNvPr id="3" name="Imagen 2">
              <a:extLst>
                <a:ext uri="{FF2B5EF4-FFF2-40B4-BE49-F238E27FC236}">
                  <a16:creationId xmlns:a16="http://schemas.microsoft.com/office/drawing/2014/main" id="{D4A27408-1B96-40DA-B85D-C7E13799696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957" t="8100" r="12150" b="3427"/>
            <a:stretch/>
          </p:blipFill>
          <p:spPr>
            <a:xfrm>
              <a:off x="5191748" y="3235180"/>
              <a:ext cx="2568643" cy="2314168"/>
            </a:xfrm>
            <a:prstGeom prst="rect">
              <a:avLst/>
            </a:prstGeom>
          </p:spPr>
        </p:pic>
        <p:pic>
          <p:nvPicPr>
            <p:cNvPr id="4" name="Imagen 3">
              <a:extLst>
                <a:ext uri="{FF2B5EF4-FFF2-40B4-BE49-F238E27FC236}">
                  <a16:creationId xmlns:a16="http://schemas.microsoft.com/office/drawing/2014/main" id="{6D2B690E-8008-4153-87D6-8ACAF704809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5420" t="6310" r="11653" b="16019"/>
            <a:stretch/>
          </p:blipFill>
          <p:spPr>
            <a:xfrm>
              <a:off x="7760391" y="3235179"/>
              <a:ext cx="2346463" cy="2314168"/>
            </a:xfrm>
            <a:prstGeom prst="rect">
              <a:avLst/>
            </a:prstGeom>
          </p:spPr>
        </p:pic>
        <p:pic>
          <p:nvPicPr>
            <p:cNvPr id="5" name="Imagen 4">
              <a:extLst>
                <a:ext uri="{FF2B5EF4-FFF2-40B4-BE49-F238E27FC236}">
                  <a16:creationId xmlns:a16="http://schemas.microsoft.com/office/drawing/2014/main" id="{80D88433-1B7F-47AA-989E-22E130F539A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t="7201" b="3424"/>
            <a:stretch/>
          </p:blipFill>
          <p:spPr>
            <a:xfrm>
              <a:off x="7760392" y="438973"/>
              <a:ext cx="2346463" cy="2796209"/>
            </a:xfrm>
            <a:prstGeom prst="rect">
              <a:avLst/>
            </a:prstGeom>
          </p:spPr>
        </p:pic>
        <p:pic>
          <p:nvPicPr>
            <p:cNvPr id="6" name="Imagen 5">
              <a:extLst>
                <a:ext uri="{FF2B5EF4-FFF2-40B4-BE49-F238E27FC236}">
                  <a16:creationId xmlns:a16="http://schemas.microsoft.com/office/drawing/2014/main" id="{9F87D205-5198-4BAE-B22F-84DD392CCF4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430279" y="3235182"/>
              <a:ext cx="2379181" cy="3172241"/>
            </a:xfrm>
            <a:prstGeom prst="rect">
              <a:avLst/>
            </a:prstGeom>
          </p:spPr>
        </p:pic>
        <p:pic>
          <p:nvPicPr>
            <p:cNvPr id="7" name="Imagen 6">
              <a:extLst>
                <a:ext uri="{FF2B5EF4-FFF2-40B4-BE49-F238E27FC236}">
                  <a16:creationId xmlns:a16="http://schemas.microsoft.com/office/drawing/2014/main" id="{B74DE444-9C55-417E-BFE4-DF6E649EEC4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Lst>
            </a:blip>
            <a:srcRect l="7488" t="7488" b="10966"/>
            <a:stretch/>
          </p:blipFill>
          <p:spPr>
            <a:xfrm>
              <a:off x="430279" y="438975"/>
              <a:ext cx="2379181" cy="2796209"/>
            </a:xfrm>
            <a:prstGeom prst="rect">
              <a:avLst/>
            </a:prstGeom>
          </p:spPr>
        </p:pic>
        <p:pic>
          <p:nvPicPr>
            <p:cNvPr id="8" name="Imagen 7">
              <a:extLst>
                <a:ext uri="{FF2B5EF4-FFF2-40B4-BE49-F238E27FC236}">
                  <a16:creationId xmlns:a16="http://schemas.microsoft.com/office/drawing/2014/main" id="{3FE6C705-887B-482C-A608-361C58B9061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contrast="40000"/>
                      </a14:imgEffect>
                    </a14:imgLayer>
                  </a14:imgProps>
                </a:ext>
              </a:extLst>
            </a:blip>
            <a:srcRect t="469" b="6110"/>
            <a:stretch/>
          </p:blipFill>
          <p:spPr>
            <a:xfrm>
              <a:off x="2809461" y="438974"/>
              <a:ext cx="2379181" cy="2796209"/>
            </a:xfrm>
            <a:prstGeom prst="rect">
              <a:avLst/>
            </a:prstGeom>
          </p:spPr>
        </p:pic>
        <p:pic>
          <p:nvPicPr>
            <p:cNvPr id="9" name="Imagen 8">
              <a:extLst>
                <a:ext uri="{FF2B5EF4-FFF2-40B4-BE49-F238E27FC236}">
                  <a16:creationId xmlns:a16="http://schemas.microsoft.com/office/drawing/2014/main" id="{E300D057-C129-4798-B996-ED211FC41F5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contrast="40000"/>
                      </a14:imgEffect>
                    </a14:imgLayer>
                  </a14:imgProps>
                </a:ext>
              </a:extLst>
            </a:blip>
            <a:srcRect t="5314" b="6538"/>
            <a:stretch/>
          </p:blipFill>
          <p:spPr>
            <a:xfrm>
              <a:off x="5188642" y="438973"/>
              <a:ext cx="2571750" cy="2796209"/>
            </a:xfrm>
            <a:prstGeom prst="rect">
              <a:avLst/>
            </a:prstGeom>
          </p:spPr>
        </p:pic>
        <p:pic>
          <p:nvPicPr>
            <p:cNvPr id="10" name="Imagen 9">
              <a:extLst>
                <a:ext uri="{FF2B5EF4-FFF2-40B4-BE49-F238E27FC236}">
                  <a16:creationId xmlns:a16="http://schemas.microsoft.com/office/drawing/2014/main" id="{598AE2A5-1C12-4F69-B8E0-1C06D713570D}"/>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20000" contrast="40000"/>
                      </a14:imgEffect>
                    </a14:imgLayer>
                  </a14:imgProps>
                </a:ext>
              </a:extLst>
            </a:blip>
            <a:srcRect t="8213" b="7150"/>
            <a:stretch/>
          </p:blipFill>
          <p:spPr>
            <a:xfrm>
              <a:off x="2809460" y="3235181"/>
              <a:ext cx="2379181" cy="3172241"/>
            </a:xfrm>
            <a:prstGeom prst="rect">
              <a:avLst/>
            </a:prstGeom>
          </p:spPr>
        </p:pic>
      </p:grpSp>
    </p:spTree>
    <p:extLst>
      <p:ext uri="{BB962C8B-B14F-4D97-AF65-F5344CB8AC3E}">
        <p14:creationId xmlns:p14="http://schemas.microsoft.com/office/powerpoint/2010/main" val="729544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F521F37-D807-46F8-BCCF-3AC0B1666C71}"/>
              </a:ext>
            </a:extLst>
          </p:cNvPr>
          <p:cNvGrpSpPr/>
          <p:nvPr/>
        </p:nvGrpSpPr>
        <p:grpSpPr>
          <a:xfrm>
            <a:off x="839416" y="620688"/>
            <a:ext cx="7272808" cy="4536504"/>
            <a:chOff x="2817966" y="1173707"/>
            <a:chExt cx="5609196" cy="3343693"/>
          </a:xfrm>
        </p:grpSpPr>
        <p:pic>
          <p:nvPicPr>
            <p:cNvPr id="3" name="Imagen 2">
              <a:extLst>
                <a:ext uri="{FF2B5EF4-FFF2-40B4-BE49-F238E27FC236}">
                  <a16:creationId xmlns:a16="http://schemas.microsoft.com/office/drawing/2014/main" id="{62752044-C76B-4FAB-980C-EECDDDF1A891}"/>
                </a:ext>
              </a:extLst>
            </p:cNvPr>
            <p:cNvPicPr>
              <a:picLocks noChangeAspect="1"/>
            </p:cNvPicPr>
            <p:nvPr/>
          </p:nvPicPr>
          <p:blipFill>
            <a:blip r:embed="rId2"/>
            <a:stretch>
              <a:fillRect/>
            </a:stretch>
          </p:blipFill>
          <p:spPr>
            <a:xfrm>
              <a:off x="2817966" y="2443695"/>
              <a:ext cx="5609196" cy="2073705"/>
            </a:xfrm>
            <a:prstGeom prst="rect">
              <a:avLst/>
            </a:prstGeom>
          </p:spPr>
        </p:pic>
        <p:pic>
          <p:nvPicPr>
            <p:cNvPr id="4" name="Imagen 3">
              <a:extLst>
                <a:ext uri="{FF2B5EF4-FFF2-40B4-BE49-F238E27FC236}">
                  <a16:creationId xmlns:a16="http://schemas.microsoft.com/office/drawing/2014/main" id="{27944E63-DB60-43A1-A1AD-1D3E5CB88955}"/>
                </a:ext>
              </a:extLst>
            </p:cNvPr>
            <p:cNvPicPr>
              <a:picLocks noChangeAspect="1"/>
            </p:cNvPicPr>
            <p:nvPr/>
          </p:nvPicPr>
          <p:blipFill rotWithShape="1">
            <a:blip r:embed="rId3"/>
            <a:srcRect t="26132" r="3473"/>
            <a:stretch/>
          </p:blipFill>
          <p:spPr>
            <a:xfrm>
              <a:off x="2817966" y="1173707"/>
              <a:ext cx="5609196" cy="1747669"/>
            </a:xfrm>
            <a:prstGeom prst="rect">
              <a:avLst/>
            </a:prstGeom>
          </p:spPr>
        </p:pic>
      </p:grpSp>
    </p:spTree>
    <p:extLst>
      <p:ext uri="{BB962C8B-B14F-4D97-AF65-F5344CB8AC3E}">
        <p14:creationId xmlns:p14="http://schemas.microsoft.com/office/powerpoint/2010/main" val="238581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22" t="21959" r="25543" b="11824"/>
          <a:stretch/>
        </p:blipFill>
        <p:spPr bwMode="auto">
          <a:xfrm>
            <a:off x="1559496" y="332656"/>
            <a:ext cx="9001000" cy="620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373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548680"/>
            <a:ext cx="10972800" cy="5688632"/>
          </a:xfrm>
        </p:spPr>
        <p:txBody>
          <a:bodyPr>
            <a:noAutofit/>
          </a:bodyPr>
          <a:lstStyle/>
          <a:p>
            <a:pPr marL="0" indent="0" algn="just">
              <a:buNone/>
            </a:pPr>
            <a:endParaRPr lang="es-MX" sz="2000" dirty="0">
              <a:latin typeface="+mj-lt"/>
            </a:endParaRPr>
          </a:p>
          <a:p>
            <a:pPr marL="0" indent="0" algn="just">
              <a:buNone/>
            </a:pPr>
            <a:r>
              <a:rPr lang="es-MX" sz="2400" dirty="0">
                <a:latin typeface="+mj-lt"/>
              </a:rPr>
              <a:t>JUSTIFICACION</a:t>
            </a:r>
          </a:p>
          <a:p>
            <a:pPr algn="just"/>
            <a:r>
              <a:rPr lang="es-MX" sz="2000" b="1" dirty="0">
                <a:latin typeface="+mj-lt"/>
              </a:rPr>
              <a:t>Derecho.</a:t>
            </a:r>
            <a:r>
              <a:rPr lang="es-MX" sz="2000" dirty="0">
                <a:latin typeface="+mj-lt"/>
              </a:rPr>
              <a:t> Conocer sobre el papel seguridad y la importancia que existe saber sobre las represalias de la falsificación de billetes.</a:t>
            </a:r>
          </a:p>
          <a:p>
            <a:pPr lvl="1" algn="just"/>
            <a:r>
              <a:rPr lang="es-MX" sz="2000" dirty="0">
                <a:latin typeface="+mj-lt"/>
              </a:rPr>
              <a:t>Investigar acerca de lo que es el derecho mercantil, penal, administrativo.</a:t>
            </a:r>
          </a:p>
          <a:p>
            <a:pPr algn="just"/>
            <a:r>
              <a:rPr lang="es-MX" sz="2000" b="1" dirty="0">
                <a:latin typeface="+mj-lt"/>
              </a:rPr>
              <a:t>Contaduría y gestión administrativa: </a:t>
            </a:r>
            <a:r>
              <a:rPr lang="es-MX" sz="2000" dirty="0">
                <a:latin typeface="+mj-lt"/>
              </a:rPr>
              <a:t>Conocer las principales herramientas que facilitan el manejo</a:t>
            </a:r>
          </a:p>
          <a:p>
            <a:pPr marL="0" indent="0" algn="just">
              <a:buNone/>
            </a:pPr>
            <a:r>
              <a:rPr lang="es-MX" sz="2000" dirty="0">
                <a:latin typeface="+mj-lt"/>
              </a:rPr>
              <a:t>     adecuado del dinero.</a:t>
            </a:r>
          </a:p>
          <a:p>
            <a:pPr lvl="1" algn="just"/>
            <a:r>
              <a:rPr lang="es-MX" sz="2000" dirty="0">
                <a:latin typeface="+mj-lt"/>
              </a:rPr>
              <a:t>Rubrica y Estadística de consumo de productos y/o servicios.</a:t>
            </a:r>
          </a:p>
          <a:p>
            <a:pPr algn="just"/>
            <a:r>
              <a:rPr lang="es-MX" sz="2000" b="1" dirty="0">
                <a:latin typeface="+mj-lt"/>
              </a:rPr>
              <a:t>Psicología.</a:t>
            </a:r>
            <a:r>
              <a:rPr lang="es-MX" sz="2000" dirty="0">
                <a:latin typeface="+mj-lt"/>
              </a:rPr>
              <a:t> Qué significado tiene para cada individuo el dinero.</a:t>
            </a:r>
          </a:p>
          <a:p>
            <a:pPr lvl="1" algn="just"/>
            <a:r>
              <a:rPr lang="es-MX" sz="2000" dirty="0">
                <a:latin typeface="+mj-lt"/>
              </a:rPr>
              <a:t>Entrevistas y observaciones.</a:t>
            </a:r>
          </a:p>
          <a:p>
            <a:pPr algn="just"/>
            <a:r>
              <a:rPr lang="es-MX" sz="2000" b="1" dirty="0">
                <a:latin typeface="+mj-lt"/>
              </a:rPr>
              <a:t>Química IV. </a:t>
            </a:r>
            <a:r>
              <a:rPr lang="es-MX" sz="2000" dirty="0">
                <a:latin typeface="+mj-lt"/>
              </a:rPr>
              <a:t>Determinación de las Reacciones de oxidación- reducción. Trabajo escrito sobre las propiedades de los polímeros </a:t>
            </a:r>
          </a:p>
          <a:p>
            <a:pPr lvl="1" algn="just"/>
            <a:r>
              <a:rPr lang="es-MX" sz="2000" dirty="0">
                <a:latin typeface="+mj-lt"/>
              </a:rPr>
              <a:t>Mesa-debate sobre los trabajos escritos.</a:t>
            </a:r>
          </a:p>
          <a:p>
            <a:pPr lvl="1" algn="just"/>
            <a:r>
              <a:rPr lang="es-MX" sz="2000" dirty="0">
                <a:latin typeface="+mj-lt"/>
              </a:rPr>
              <a:t>Exposición oral de avances.</a:t>
            </a:r>
          </a:p>
          <a:p>
            <a:pPr lvl="0" algn="just"/>
            <a:endParaRPr lang="es-MX" sz="2000" dirty="0">
              <a:latin typeface="+mj-lt"/>
            </a:endParaRPr>
          </a:p>
          <a:p>
            <a:pPr algn="just"/>
            <a:endParaRPr lang="es-MX" sz="2000"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3352" y="210019"/>
            <a:ext cx="2592288" cy="584775"/>
          </a:xfrm>
          <a:prstGeom prst="rect">
            <a:avLst/>
          </a:prstGeom>
          <a:noFill/>
        </p:spPr>
        <p:txBody>
          <a:bodyPr wrap="square" rtlCol="0">
            <a:spAutoFit/>
          </a:bodyPr>
          <a:lstStyle/>
          <a:p>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 8</a:t>
            </a:r>
            <a:endParaRPr lang="es-MX"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73" t="22804" r="20699" b="7978"/>
          <a:stretch/>
        </p:blipFill>
        <p:spPr bwMode="auto">
          <a:xfrm>
            <a:off x="1055440" y="761331"/>
            <a:ext cx="9865096"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74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22" t="22973" r="25733" b="11149"/>
          <a:stretch/>
        </p:blipFill>
        <p:spPr bwMode="auto">
          <a:xfrm>
            <a:off x="911424" y="764704"/>
            <a:ext cx="10729192" cy="559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4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47" t="22469" r="24547" b="9863"/>
          <a:stretch/>
        </p:blipFill>
        <p:spPr bwMode="auto">
          <a:xfrm>
            <a:off x="983432" y="1013254"/>
            <a:ext cx="10153128" cy="5659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93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lnSpc>
                <a:spcPct val="150000"/>
              </a:lnSpc>
              <a:buClr>
                <a:schemeClr val="accent4">
                  <a:lumMod val="75000"/>
                </a:schemeClr>
              </a:buClr>
            </a:pPr>
            <a:r>
              <a:rPr lang="es-MX" sz="2800" dirty="0">
                <a:solidFill>
                  <a:schemeClr val="tx2"/>
                </a:solidFill>
                <a:latin typeface="Arial Unicode MS" pitchFamily="34" charset="-128"/>
                <a:ea typeface="Arial Unicode MS" pitchFamily="34" charset="-128"/>
                <a:cs typeface="Arial Unicode MS" pitchFamily="34" charset="-128"/>
              </a:rPr>
              <a:t>Contabilidad y Gestión administrativa, Carlos Morales Pérez</a:t>
            </a:r>
          </a:p>
          <a:p>
            <a:pPr>
              <a:lnSpc>
                <a:spcPct val="150000"/>
              </a:lnSpc>
              <a:buClr>
                <a:schemeClr val="accent4">
                  <a:lumMod val="75000"/>
                </a:schemeClr>
              </a:buClr>
            </a:pPr>
            <a:r>
              <a:rPr lang="es-MX" sz="2800" dirty="0">
                <a:solidFill>
                  <a:schemeClr val="tx2"/>
                </a:solidFill>
                <a:latin typeface="Arial Unicode MS" pitchFamily="34" charset="-128"/>
                <a:ea typeface="Arial Unicode MS" pitchFamily="34" charset="-128"/>
                <a:cs typeface="Arial Unicode MS" pitchFamily="34" charset="-128"/>
              </a:rPr>
              <a:t>Derecho, Jazmín Benítez De los Santos</a:t>
            </a:r>
          </a:p>
          <a:p>
            <a:pPr>
              <a:lnSpc>
                <a:spcPct val="150000"/>
              </a:lnSpc>
              <a:buClr>
                <a:schemeClr val="accent4">
                  <a:lumMod val="75000"/>
                </a:schemeClr>
              </a:buClr>
            </a:pPr>
            <a:r>
              <a:rPr lang="es-MX" sz="2800" dirty="0">
                <a:solidFill>
                  <a:schemeClr val="tx2"/>
                </a:solidFill>
                <a:latin typeface="Arial Unicode MS" pitchFamily="34" charset="-128"/>
                <a:ea typeface="Arial Unicode MS" pitchFamily="34" charset="-128"/>
                <a:cs typeface="Arial Unicode MS" pitchFamily="34" charset="-128"/>
              </a:rPr>
              <a:t>Psicología, Guadalupe Ernestina Cisneros Franco (Coordinador)</a:t>
            </a:r>
          </a:p>
          <a:p>
            <a:pPr>
              <a:lnSpc>
                <a:spcPct val="150000"/>
              </a:lnSpc>
              <a:buClr>
                <a:schemeClr val="accent4">
                  <a:lumMod val="75000"/>
                </a:schemeClr>
              </a:buClr>
            </a:pPr>
            <a:r>
              <a:rPr lang="es-MX" sz="2800" dirty="0">
                <a:solidFill>
                  <a:schemeClr val="tx2"/>
                </a:solidFill>
                <a:latin typeface="Arial Unicode MS" pitchFamily="34" charset="-128"/>
                <a:ea typeface="Arial Unicode MS" pitchFamily="34" charset="-128"/>
                <a:cs typeface="Arial Unicode MS" pitchFamily="34" charset="-128"/>
              </a:rPr>
              <a:t>Química IV, Edith Mancera Gutiérrez</a:t>
            </a:r>
          </a:p>
        </p:txBody>
      </p:sp>
      <p:sp>
        <p:nvSpPr>
          <p:cNvPr id="4" name="3 CuadroTexto"/>
          <p:cNvSpPr txBox="1"/>
          <p:nvPr/>
        </p:nvSpPr>
        <p:spPr>
          <a:xfrm>
            <a:off x="623392" y="735087"/>
            <a:ext cx="10729192" cy="461665"/>
          </a:xfrm>
          <a:prstGeom prst="rect">
            <a:avLst/>
          </a:prstGeom>
          <a:noFill/>
        </p:spPr>
        <p:txBody>
          <a:bodyPr wrap="square" rtlCol="0">
            <a:spAutoFit/>
          </a:bodyPr>
          <a:lstStyle/>
          <a:p>
            <a:r>
              <a:rPr lang="es-MX" sz="2400" b="1" dirty="0">
                <a:solidFill>
                  <a:schemeClr val="tx2"/>
                </a:solidFill>
                <a:effectLst>
                  <a:outerShdw blurRad="38100" dist="38100" dir="2700000" algn="tl">
                    <a:srgbClr val="000000">
                      <a:alpha val="43137"/>
                    </a:srgbClr>
                  </a:outerShdw>
                </a:effectLst>
              </a:rPr>
              <a:t>NOMBRE DE LOS PROFESORES PARTICIPANTES Y ASIGNATURAS.</a:t>
            </a:r>
          </a:p>
        </p:txBody>
      </p:sp>
    </p:spTree>
    <p:extLst>
      <p:ext uri="{BB962C8B-B14F-4D97-AF65-F5344CB8AC3E}">
        <p14:creationId xmlns:p14="http://schemas.microsoft.com/office/powerpoint/2010/main" val="790004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47" t="22466" r="23074" b="8784"/>
          <a:stretch/>
        </p:blipFill>
        <p:spPr bwMode="auto">
          <a:xfrm>
            <a:off x="623392" y="476672"/>
            <a:ext cx="11089232" cy="560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9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12" t="22466" r="25448" b="10811"/>
          <a:stretch/>
        </p:blipFill>
        <p:spPr bwMode="auto">
          <a:xfrm>
            <a:off x="1415480" y="620688"/>
            <a:ext cx="9865096" cy="590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227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37" t="20946" r="23074" b="10473"/>
          <a:stretch/>
        </p:blipFill>
        <p:spPr bwMode="auto">
          <a:xfrm>
            <a:off x="767408" y="548680"/>
            <a:ext cx="10945216" cy="523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812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17" t="24155" r="25638" b="9797"/>
          <a:stretch/>
        </p:blipFill>
        <p:spPr bwMode="auto">
          <a:xfrm>
            <a:off x="911424" y="692696"/>
            <a:ext cx="10945216" cy="590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595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46" t="23288" r="25389" b="10788"/>
          <a:stretch/>
        </p:blipFill>
        <p:spPr bwMode="auto">
          <a:xfrm>
            <a:off x="623392" y="260648"/>
            <a:ext cx="11017224" cy="626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11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87" t="22298" r="24309" b="8446"/>
          <a:stretch/>
        </p:blipFill>
        <p:spPr bwMode="auto">
          <a:xfrm>
            <a:off x="1271464" y="836712"/>
            <a:ext cx="9793087" cy="535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462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31" t="21233" r="24138" b="25685"/>
          <a:stretch/>
        </p:blipFill>
        <p:spPr bwMode="auto">
          <a:xfrm>
            <a:off x="407368" y="548680"/>
            <a:ext cx="1137726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629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buNone/>
            </a:pPr>
            <a:r>
              <a:rPr lang="es-MX" b="1" dirty="0">
                <a:solidFill>
                  <a:schemeClr val="tx2"/>
                </a:solidFill>
                <a:effectLst>
                  <a:outerShdw blurRad="38100" dist="38100" dir="2700000" algn="tl">
                    <a:srgbClr val="000000">
                      <a:alpha val="43137"/>
                    </a:srgbClr>
                  </a:outerShdw>
                </a:effectLst>
                <a:latin typeface="+mj-lt"/>
              </a:rPr>
              <a:t>¿Qué es el dinero, y de qué maneras influye en nuestro entorno actual?</a:t>
            </a:r>
          </a:p>
          <a:p>
            <a:pPr marL="0" indent="0">
              <a:buNone/>
            </a:pPr>
            <a:endParaRPr lang="es-MX" b="1" dirty="0">
              <a:solidFill>
                <a:schemeClr val="tx2"/>
              </a:solidFill>
              <a:effectLst>
                <a:outerShdw blurRad="38100" dist="38100" dir="2700000" algn="tl">
                  <a:srgbClr val="000000">
                    <a:alpha val="43137"/>
                  </a:srgbClr>
                </a:outerShdw>
              </a:effectLst>
              <a:latin typeface="+mj-lt"/>
            </a:endParaRPr>
          </a:p>
          <a:p>
            <a:pPr marL="0" indent="0">
              <a:buNone/>
            </a:pPr>
            <a:r>
              <a:rPr lang="es-MX" b="1" dirty="0">
                <a:solidFill>
                  <a:schemeClr val="tx2"/>
                </a:solidFill>
                <a:effectLst>
                  <a:outerShdw blurRad="38100" dist="38100" dir="2700000" algn="tl">
                    <a:srgbClr val="000000">
                      <a:alpha val="43137"/>
                    </a:srgbClr>
                  </a:outerShdw>
                </a:effectLst>
                <a:latin typeface="+mj-lt"/>
              </a:rPr>
              <a:t>¿Cuáles son los diferentes tipos de estímulos e incentivos  y de qué manera influye en nuestro entorno actual?</a:t>
            </a:r>
          </a:p>
          <a:p>
            <a:pPr>
              <a:buNone/>
            </a:pPr>
            <a:endParaRPr lang="es-MX" b="1" dirty="0">
              <a:solidFill>
                <a:schemeClr val="tx2"/>
              </a:solidFill>
              <a:effectLst>
                <a:outerShdw blurRad="38100" dist="38100" dir="2700000" algn="tl">
                  <a:srgbClr val="000000">
                    <a:alpha val="43137"/>
                  </a:srgbClr>
                </a:outerShdw>
              </a:effectLst>
              <a:latin typeface="+mj-lt"/>
            </a:endParaRPr>
          </a:p>
          <a:p>
            <a:pPr>
              <a:buNone/>
            </a:pPr>
            <a:endParaRPr lang="es-MX" dirty="0">
              <a:solidFill>
                <a:schemeClr val="tx2"/>
              </a:solidFill>
              <a:effectLst>
                <a:outerShdw blurRad="38100" dist="38100" dir="2700000" algn="tl">
                  <a:srgbClr val="000000">
                    <a:alpha val="43137"/>
                  </a:srgbClr>
                </a:outerShdw>
              </a:effectLst>
              <a:latin typeface="+mj-lt"/>
            </a:endParaRPr>
          </a:p>
        </p:txBody>
      </p:sp>
      <p:sp>
        <p:nvSpPr>
          <p:cNvPr id="4" name="1 Título"/>
          <p:cNvSpPr txBox="1">
            <a:spLocks/>
          </p:cNvSpPr>
          <p:nvPr/>
        </p:nvSpPr>
        <p:spPr>
          <a:xfrm>
            <a:off x="955848" y="-90264"/>
            <a:ext cx="10972800" cy="1143000"/>
          </a:xfrm>
          <a:prstGeom prst="rect">
            <a:avLst/>
          </a:prstGeom>
        </p:spPr>
        <p:txBody>
          <a:bodyPr vert="horz" lIns="0" rIns="0" bIns="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s-MX" b="1" dirty="0">
                <a:ln w="3175">
                  <a:solidFill>
                    <a:schemeClr val="bg2">
                      <a:lumMod val="50000"/>
                    </a:schemeClr>
                  </a:solidFill>
                  <a:prstDash val="solid"/>
                </a:ln>
                <a:solidFill>
                  <a:schemeClr val="bg2">
                    <a:lumMod val="90000"/>
                  </a:schemeClr>
                </a:solidFill>
                <a:effectLst>
                  <a:glow rad="101600">
                    <a:schemeClr val="accent1">
                      <a:satMod val="175000"/>
                      <a:alpha val="40000"/>
                    </a:schemeClr>
                  </a:glow>
                  <a:outerShdw blurRad="50800" dist="38100" dir="2700000" algn="tl" rotWithShape="0">
                    <a:prstClr val="black">
                      <a:alpha val="40000"/>
                    </a:prstClr>
                  </a:outerShdw>
                </a:effectLst>
                <a:ea typeface="+mj-ea"/>
                <a:cs typeface="+mj-cs"/>
              </a:rPr>
              <a:t>P</a:t>
            </a:r>
            <a:r>
              <a:rPr kumimoji="0" lang="es-MX" sz="1800" b="1" i="0" u="none" strike="noStrike" kern="1200" cap="none" spc="0" normalizeH="0" baseline="0" noProof="0" dirty="0">
                <a:ln w="3175">
                  <a:solidFill>
                    <a:schemeClr val="bg2">
                      <a:lumMod val="50000"/>
                    </a:schemeClr>
                  </a:solidFill>
                  <a:prstDash val="solid"/>
                </a:ln>
                <a:solidFill>
                  <a:schemeClr val="bg2">
                    <a:lumMod val="90000"/>
                  </a:schemeClr>
                </a:solidFill>
                <a:effectLst>
                  <a:glow rad="101600">
                    <a:schemeClr val="accent1">
                      <a:satMod val="175000"/>
                      <a:alpha val="40000"/>
                    </a:schemeClr>
                  </a:glow>
                  <a:outerShdw blurRad="50800" dist="38100" dir="2700000" algn="tl" rotWithShape="0">
                    <a:prstClr val="black">
                      <a:alpha val="40000"/>
                    </a:prstClr>
                  </a:outerShdw>
                </a:effectLst>
                <a:uLnTx/>
                <a:uFillTx/>
                <a:latin typeface="+mn-lt"/>
                <a:ea typeface="+mj-ea"/>
                <a:cs typeface="+mj-cs"/>
              </a:rPr>
              <a:t>REGUNTA GENERADORA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624056"/>
            <a:ext cx="10972800" cy="5685264"/>
          </a:xfrm>
        </p:spPr>
        <p:txBody>
          <a:bodyPr>
            <a:normAutofit lnSpcReduction="10000"/>
          </a:bodyPr>
          <a:lstStyle/>
          <a:p>
            <a:pPr lvl="0" algn="just">
              <a:buFont typeface="Wingdings" pitchFamily="2" charset="2"/>
              <a:buChar char="Ø"/>
            </a:pPr>
            <a:r>
              <a:rPr lang="es-MX" sz="2400" b="1" dirty="0">
                <a:latin typeface="+mj-lt"/>
              </a:rPr>
              <a:t>2da Etapa</a:t>
            </a:r>
          </a:p>
          <a:p>
            <a:pPr lvl="0" algn="just"/>
            <a:endParaRPr lang="es-MX" sz="2000" dirty="0">
              <a:latin typeface="+mj-lt"/>
            </a:endParaRPr>
          </a:p>
          <a:p>
            <a:r>
              <a:rPr lang="es-MX" sz="2000" b="1" dirty="0">
                <a:latin typeface="+mj-lt"/>
              </a:rPr>
              <a:t>Derecho</a:t>
            </a:r>
            <a:r>
              <a:rPr lang="es-MX" sz="2000" dirty="0">
                <a:latin typeface="+mj-lt"/>
              </a:rPr>
              <a:t>. Conocimiento de los fundamentos legales que validad el uso del dinero; así como las normas y requisitos de objetos  que pueda utilizarse como  tipo de cambio monetario.</a:t>
            </a:r>
          </a:p>
          <a:p>
            <a:pPr lvl="1"/>
            <a:r>
              <a:rPr lang="es-MX" sz="2000" dirty="0">
                <a:latin typeface="+mj-lt"/>
              </a:rPr>
              <a:t>Entrevista a Lic. En derecho acerca del tema.</a:t>
            </a:r>
          </a:p>
          <a:p>
            <a:pPr lvl="1"/>
            <a:r>
              <a:rPr lang="es-MX" sz="2000" dirty="0">
                <a:latin typeface="+mj-lt"/>
              </a:rPr>
              <a:t>Reporte de una visita al banco nacional de México.</a:t>
            </a:r>
          </a:p>
          <a:p>
            <a:pPr lvl="0" algn="just"/>
            <a:r>
              <a:rPr lang="es-MX" sz="2000" b="1" dirty="0">
                <a:latin typeface="+mj-lt"/>
              </a:rPr>
              <a:t>Contaduría y gestión administrativa.</a:t>
            </a:r>
            <a:r>
              <a:rPr lang="es-MX" sz="2000" dirty="0">
                <a:latin typeface="+mj-lt"/>
              </a:rPr>
              <a:t> Uso adecuado del dinero en la adquisición de productos y/o servicios</a:t>
            </a:r>
          </a:p>
          <a:p>
            <a:pPr lvl="1" algn="just"/>
            <a:r>
              <a:rPr lang="es-MX" sz="2000" dirty="0">
                <a:latin typeface="+mj-lt"/>
              </a:rPr>
              <a:t>Cuadro de desglose de como utilizar el dinero, y las posibilidades del ahorro.</a:t>
            </a:r>
          </a:p>
          <a:p>
            <a:pPr lvl="0" algn="just"/>
            <a:r>
              <a:rPr lang="es-MX" sz="2000" b="1" dirty="0">
                <a:latin typeface="+mj-lt"/>
              </a:rPr>
              <a:t>Psicología.</a:t>
            </a:r>
            <a:r>
              <a:rPr lang="es-MX" sz="2000" dirty="0">
                <a:latin typeface="+mj-lt"/>
              </a:rPr>
              <a:t> Analizar  el factor económico(dinero) como motivador de la conducta del individuo al tener o no dinero o el equivalente (tarjeta, cheque, bono, etc.)</a:t>
            </a:r>
          </a:p>
          <a:p>
            <a:pPr lvl="1" algn="just"/>
            <a:r>
              <a:rPr lang="es-MX" sz="2000" dirty="0">
                <a:latin typeface="+mj-lt"/>
              </a:rPr>
              <a:t>Encuestas y gráficas: valor del dinero.</a:t>
            </a:r>
          </a:p>
          <a:p>
            <a:pPr lvl="0" algn="just"/>
            <a:r>
              <a:rPr lang="es-MX" sz="2000" b="1" dirty="0">
                <a:latin typeface="+mj-lt"/>
              </a:rPr>
              <a:t>Química IV.</a:t>
            </a:r>
            <a:r>
              <a:rPr lang="es-MX" sz="2000" dirty="0">
                <a:latin typeface="+mj-lt"/>
              </a:rPr>
              <a:t> Investigación sobre las propiedades fisicoquímicas de las aleaciones metálicas</a:t>
            </a:r>
          </a:p>
          <a:p>
            <a:pPr lvl="1" algn="just"/>
            <a:r>
              <a:rPr lang="es-MX" sz="2000" dirty="0">
                <a:latin typeface="+mj-lt"/>
              </a:rPr>
              <a:t>Ensayo sobre las aleaciones y el acuñado de monedas;  así como los nuevos materiales para la elaboración de billetes.</a:t>
            </a:r>
          </a:p>
          <a:p>
            <a:pPr lvl="1" algn="just"/>
            <a:r>
              <a:rPr lang="es-MX" sz="2000" dirty="0">
                <a:latin typeface="+mj-lt"/>
              </a:rPr>
              <a:t>Mesa-debate sobre los trabajos escritos</a:t>
            </a:r>
          </a:p>
          <a:p>
            <a:pPr lvl="1" algn="just"/>
            <a:r>
              <a:rPr lang="es-MX" sz="2000" dirty="0">
                <a:latin typeface="+mj-lt"/>
              </a:rPr>
              <a:t>Exposición oral de avances</a:t>
            </a:r>
          </a:p>
          <a:p>
            <a:endParaRPr lang="es-MX" sz="2000" dirty="0">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1"/>
          </p:nvPr>
        </p:nvSpPr>
        <p:spPr>
          <a:xfrm>
            <a:off x="609600" y="984096"/>
            <a:ext cx="10972800" cy="4389120"/>
          </a:xfrm>
        </p:spPr>
        <p:txBody>
          <a:bodyPr>
            <a:normAutofit/>
          </a:bodyPr>
          <a:lstStyle/>
          <a:p>
            <a:pPr lvl="0" algn="just">
              <a:buFont typeface="Wingdings" pitchFamily="2" charset="2"/>
              <a:buChar char="Ø"/>
            </a:pPr>
            <a:r>
              <a:rPr lang="es-MX" sz="2400" b="1" dirty="0">
                <a:latin typeface="+mj-lt"/>
              </a:rPr>
              <a:t>3ra Etapa</a:t>
            </a:r>
          </a:p>
          <a:p>
            <a:pPr lvl="0" algn="just"/>
            <a:endParaRPr lang="es-MX" sz="2000" dirty="0">
              <a:latin typeface="+mj-lt"/>
            </a:endParaRPr>
          </a:p>
          <a:p>
            <a:pPr lvl="0" algn="just"/>
            <a:r>
              <a:rPr lang="es-MX" sz="2000" dirty="0">
                <a:latin typeface="+mj-lt"/>
              </a:rPr>
              <a:t>Entrega de trabajo escrito para evaluar los resultados de las investigaciones de los alumnos y validar la información obtenida.</a:t>
            </a:r>
          </a:p>
          <a:p>
            <a:pPr lvl="0" algn="just"/>
            <a:r>
              <a:rPr lang="es-MX" sz="2000" dirty="0">
                <a:latin typeface="+mj-lt"/>
              </a:rPr>
              <a:t>Presentación de los resultados  a los alumnos, docentes y padres de familia durante la jornada cultural del 2019</a:t>
            </a:r>
          </a:p>
          <a:p>
            <a:pPr lvl="0" algn="just"/>
            <a:endParaRPr lang="es-MX" sz="2000" dirty="0">
              <a:latin typeface="+mj-lt"/>
            </a:endParaRPr>
          </a:p>
          <a:p>
            <a:endParaRPr lang="es-MX" sz="2000"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lgn="ctr">
              <a:buNone/>
            </a:pPr>
            <a:endParaRPr lang="es-MX" sz="4400" b="1" dirty="0">
              <a:solidFill>
                <a:schemeClr val="bg2">
                  <a:lumMod val="50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buNone/>
            </a:pPr>
            <a:r>
              <a:rPr lang="es-MX" sz="4400" b="1" dirty="0">
                <a:solidFill>
                  <a:schemeClr val="bg2">
                    <a:lumMod val="50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Ciclo escolar 2018-2019</a:t>
            </a:r>
          </a:p>
          <a:p>
            <a:pPr marL="0" indent="0" algn="ctr">
              <a:buNone/>
            </a:pPr>
            <a:r>
              <a:rPr lang="es-MX" sz="4400" b="1" dirty="0">
                <a:solidFill>
                  <a:schemeClr val="bg2">
                    <a:lumMod val="50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Octubre de 2018 – Mayo de 2019</a:t>
            </a:r>
          </a:p>
        </p:txBody>
      </p:sp>
    </p:spTree>
    <p:extLst>
      <p:ext uri="{BB962C8B-B14F-4D97-AF65-F5344CB8AC3E}">
        <p14:creationId xmlns:p14="http://schemas.microsoft.com/office/powerpoint/2010/main" val="310149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28" y="144016"/>
            <a:ext cx="4942721"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11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3602" y="2132856"/>
            <a:ext cx="11424794" cy="2677656"/>
          </a:xfrm>
          <a:prstGeom prst="rect">
            <a:avLst/>
          </a:prstGeom>
          <a:noFill/>
        </p:spPr>
        <p:txBody>
          <a:bodyPr wrap="square" lIns="91440" tIns="45720" rIns="91440" bIns="45720">
            <a:spAutoFit/>
          </a:bodyPr>
          <a:lstStyle/>
          <a:p>
            <a:pPr algn="ctr"/>
            <a:r>
              <a:rPr lang="es-MX" sz="6000" b="1" dirty="0">
                <a:ln w="31550" cmpd="sng">
                  <a:solidFill>
                    <a:schemeClr val="accent5">
                      <a:lumMod val="75000"/>
                    </a:schemeClr>
                  </a:solidFill>
                  <a:prstDash val="solid"/>
                </a:ln>
                <a:solidFill>
                  <a:srgbClr val="FFFFFF"/>
                </a:solidFill>
                <a:effectLst>
                  <a:glow rad="101600">
                    <a:schemeClr val="accent5">
                      <a:satMod val="175000"/>
                      <a:alpha val="40000"/>
                    </a:schemeClr>
                  </a:glow>
                  <a:outerShdw blurRad="60007" dist="200025" dir="15000000" sy="30000" kx="-1800000" algn="bl" rotWithShape="0">
                    <a:prstClr val="black">
                      <a:alpha val="32000"/>
                    </a:prstClr>
                  </a:outerShdw>
                  <a:reflection blurRad="6350" stA="55000" endA="300" endPos="45500" dir="5400000" sy="-100000" algn="bl" rotWithShape="0"/>
                </a:effectLst>
              </a:rPr>
              <a:t>El dinero</a:t>
            </a:r>
          </a:p>
          <a:p>
            <a:pPr algn="ctr"/>
            <a:r>
              <a:rPr lang="es-MX" sz="5400" b="1" dirty="0">
                <a:ln w="31550" cmpd="sng">
                  <a:solidFill>
                    <a:schemeClr val="accent5">
                      <a:lumMod val="75000"/>
                    </a:schemeClr>
                  </a:solidFill>
                  <a:prstDash val="solid"/>
                </a:ln>
                <a:solidFill>
                  <a:srgbClr val="FFFFFF"/>
                </a:solidFill>
                <a:effectLst>
                  <a:glow rad="101600">
                    <a:schemeClr val="accent5">
                      <a:satMod val="175000"/>
                      <a:alpha val="40000"/>
                    </a:schemeClr>
                  </a:glow>
                  <a:outerShdw blurRad="60007" dist="200025" dir="15000000" sy="30000" kx="-1800000" algn="bl" rotWithShape="0">
                    <a:prstClr val="black">
                      <a:alpha val="32000"/>
                    </a:prstClr>
                  </a:outerShdw>
                  <a:reflection blurRad="6350" stA="55000" endA="300" endPos="45500" dir="5400000" sy="-100000" algn="bl" rotWithShape="0"/>
                </a:effectLst>
              </a:rPr>
              <a:t>( una herramienta de adquisición de bienes y/o servicios).</a:t>
            </a:r>
          </a:p>
        </p:txBody>
      </p:sp>
    </p:spTree>
    <p:extLst>
      <p:ext uri="{BB962C8B-B14F-4D97-AF65-F5344CB8AC3E}">
        <p14:creationId xmlns:p14="http://schemas.microsoft.com/office/powerpoint/2010/main" val="2547492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5848" y="-234280"/>
            <a:ext cx="10972800" cy="1143000"/>
          </a:xfrm>
        </p:spPr>
        <p:txBody>
          <a:bodyPr anchor="ctr">
            <a:normAutofit/>
          </a:bodyPr>
          <a:lstStyle/>
          <a:p>
            <a:pPr algn="r"/>
            <a:r>
              <a:rPr lang="es-MX" sz="1800" b="1" dirty="0">
                <a:ln w="3175">
                  <a:solidFill>
                    <a:schemeClr val="bg2">
                      <a:lumMod val="50000"/>
                    </a:schemeClr>
                  </a:solidFill>
                  <a:prstDash val="solid"/>
                </a:ln>
                <a:solidFill>
                  <a:schemeClr val="bg2">
                    <a:lumMod val="90000"/>
                  </a:schemeClr>
                </a:solidFill>
                <a:effectLst>
                  <a:glow rad="101600">
                    <a:schemeClr val="accent1">
                      <a:satMod val="175000"/>
                      <a:alpha val="40000"/>
                    </a:schemeClr>
                  </a:glow>
                  <a:outerShdw blurRad="50800" dist="38100" dir="2700000" algn="tl" rotWithShape="0">
                    <a:prstClr val="black">
                      <a:alpha val="40000"/>
                    </a:prstClr>
                  </a:outerShdw>
                </a:effectLst>
                <a:latin typeface="+mn-lt"/>
              </a:rPr>
              <a:t>INTRODUCCIÓN</a:t>
            </a:r>
          </a:p>
        </p:txBody>
      </p:sp>
      <p:sp>
        <p:nvSpPr>
          <p:cNvPr id="3" name="2 Marcador de contenido"/>
          <p:cNvSpPr>
            <a:spLocks noGrp="1"/>
          </p:cNvSpPr>
          <p:nvPr>
            <p:ph idx="1"/>
          </p:nvPr>
        </p:nvSpPr>
        <p:spPr>
          <a:xfrm>
            <a:off x="609600" y="1052736"/>
            <a:ext cx="10972800" cy="5112568"/>
          </a:xfrm>
        </p:spPr>
        <p:txBody>
          <a:bodyPr>
            <a:noAutofit/>
          </a:bodyPr>
          <a:lstStyle/>
          <a:p>
            <a:pPr marL="0" indent="0" algn="just">
              <a:buNone/>
            </a:pPr>
            <a:r>
              <a:rPr lang="es-MX" sz="2200" dirty="0">
                <a:solidFill>
                  <a:schemeClr val="tx2"/>
                </a:solidFill>
                <a:latin typeface="+mj-lt"/>
              </a:rPr>
              <a:t>Para todo individuo es de gran importancia contar con una seguridad económica, es decir contar con un trabajo que sea remunerado lo que nos dará la estabilidad económica necesaria para adquirir bienes y servicios que nos mantengan en un nivel de vida socioeconómico adecuado. </a:t>
            </a:r>
          </a:p>
          <a:p>
            <a:pPr marL="0" indent="0" algn="just">
              <a:buNone/>
            </a:pPr>
            <a:r>
              <a:rPr lang="es-MX" sz="2200" dirty="0">
                <a:solidFill>
                  <a:schemeClr val="tx2"/>
                </a:solidFill>
                <a:latin typeface="+mj-lt"/>
              </a:rPr>
              <a:t> </a:t>
            </a:r>
          </a:p>
          <a:p>
            <a:pPr marL="0" indent="0" algn="just">
              <a:buNone/>
            </a:pPr>
            <a:r>
              <a:rPr lang="es-MX" sz="2200" dirty="0">
                <a:solidFill>
                  <a:schemeClr val="tx2"/>
                </a:solidFill>
                <a:latin typeface="+mj-lt"/>
              </a:rPr>
              <a:t>A nivel social las monedas y los billetes implican diferentes formas de administración e interacción económica  de cambio por cosas o servicios que nos satisfacen física, psicológica  y socialmente que debe cumplir con una serie de requisitos fisicoquímicos y legales.</a:t>
            </a:r>
          </a:p>
          <a:p>
            <a:pPr marL="0" indent="0" algn="just">
              <a:buNone/>
            </a:pPr>
            <a:r>
              <a:rPr lang="es-MX" sz="2200" dirty="0">
                <a:solidFill>
                  <a:schemeClr val="tx2"/>
                </a:solidFill>
                <a:latin typeface="+mj-lt"/>
              </a:rPr>
              <a:t> </a:t>
            </a:r>
          </a:p>
          <a:p>
            <a:pPr marL="0" indent="0" algn="just">
              <a:buNone/>
            </a:pPr>
            <a:r>
              <a:rPr lang="es-MX" sz="2200" dirty="0">
                <a:solidFill>
                  <a:schemeClr val="tx2"/>
                </a:solidFill>
                <a:latin typeface="+mj-lt"/>
              </a:rPr>
              <a:t>Por lo anteriormente mencionado se desarrollará un proyecto interdisciplinario entre las asignaturas de psicología, derecho, química, y administración de sexto año de Preparatoria UNAM, con la finalidad de involucrar y propiciar el interés de los alumnos en su futuro entorno laboral, y de igual forma permitirles la comprensión y el análisis </a:t>
            </a:r>
            <a:r>
              <a:rPr lang="es-MX" sz="2000" dirty="0">
                <a:solidFill>
                  <a:schemeClr val="tx2"/>
                </a:solidFill>
                <a:latin typeface="+mj-lt"/>
              </a:rPr>
              <a:t>de la  de los aspectos que le dan valor al dinero.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79376" y="764704"/>
            <a:ext cx="10945216" cy="3416320"/>
          </a:xfrm>
          <a:prstGeom prst="rect">
            <a:avLst/>
          </a:prstGeom>
        </p:spPr>
        <p:txBody>
          <a:bodyPr wrap="square">
            <a:spAutoFit/>
          </a:bodyPr>
          <a:lstStyle/>
          <a:p>
            <a:pPr algn="just">
              <a:buFont typeface="Wingdings" pitchFamily="2" charset="2"/>
              <a:buChar char="Ø"/>
            </a:pPr>
            <a:r>
              <a:rPr lang="es-MX" sz="2400" b="1" dirty="0">
                <a:solidFill>
                  <a:schemeClr val="tx2"/>
                </a:solidFill>
              </a:rPr>
              <a:t>OBJETIVO GENERAL</a:t>
            </a:r>
          </a:p>
          <a:p>
            <a:pPr algn="just"/>
            <a:endParaRPr lang="es-MX" sz="2400" dirty="0">
              <a:solidFill>
                <a:schemeClr val="tx2"/>
              </a:solidFill>
            </a:endParaRPr>
          </a:p>
          <a:p>
            <a:pPr algn="just"/>
            <a:endParaRPr lang="es-MX" sz="2400" dirty="0">
              <a:solidFill>
                <a:schemeClr val="tx2"/>
              </a:solidFill>
            </a:endParaRPr>
          </a:p>
          <a:p>
            <a:pPr algn="just"/>
            <a:endParaRPr lang="es-MX" sz="2400" dirty="0">
              <a:solidFill>
                <a:schemeClr val="tx2"/>
              </a:solidFill>
            </a:endParaRPr>
          </a:p>
          <a:p>
            <a:pPr algn="just"/>
            <a:endParaRPr lang="es-MX" sz="2400" dirty="0">
              <a:solidFill>
                <a:schemeClr val="tx2"/>
              </a:solidFill>
            </a:endParaRPr>
          </a:p>
          <a:p>
            <a:pPr algn="just"/>
            <a:r>
              <a:rPr lang="es-MX" sz="2400" dirty="0">
                <a:solidFill>
                  <a:schemeClr val="tx2"/>
                </a:solidFill>
              </a:rPr>
              <a:t>Conocer el funcionamiento de la economía desde la perspectiva científico-social, para vincular el conocimiento y la experiencia personal para la comprensión del entorno actual.</a:t>
            </a:r>
          </a:p>
          <a:p>
            <a:pPr algn="just"/>
            <a:endParaRPr lang="es-MX" sz="2400" dirty="0">
              <a:solidFill>
                <a:schemeClr val="tx2"/>
              </a:solidFill>
            </a:endParaRPr>
          </a:p>
        </p:txBody>
      </p:sp>
    </p:spTree>
    <p:extLst>
      <p:ext uri="{BB962C8B-B14F-4D97-AF65-F5344CB8AC3E}">
        <p14:creationId xmlns:p14="http://schemas.microsoft.com/office/powerpoint/2010/main" val="115453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620688"/>
            <a:ext cx="10972800" cy="5544616"/>
          </a:xfrm>
        </p:spPr>
        <p:txBody>
          <a:bodyPr>
            <a:noAutofit/>
          </a:bodyPr>
          <a:lstStyle/>
          <a:p>
            <a:pPr marL="0" indent="0" algn="just">
              <a:buNone/>
            </a:pPr>
            <a:endParaRPr lang="es-MX" sz="2000" dirty="0">
              <a:solidFill>
                <a:schemeClr val="tx2"/>
              </a:solidFill>
              <a:latin typeface="+mj-lt"/>
            </a:endParaRPr>
          </a:p>
          <a:p>
            <a:pPr algn="just">
              <a:buFont typeface="Wingdings" pitchFamily="2" charset="2"/>
              <a:buChar char="Ø"/>
            </a:pPr>
            <a:r>
              <a:rPr lang="es-MX" sz="2000" b="1" dirty="0">
                <a:solidFill>
                  <a:schemeClr val="tx2"/>
                </a:solidFill>
                <a:latin typeface="+mj-lt"/>
              </a:rPr>
              <a:t>OBJETIVOS POR ASIGNATURA</a:t>
            </a:r>
          </a:p>
          <a:p>
            <a:pPr lvl="1" algn="just">
              <a:buFont typeface="Wingdings" pitchFamily="2" charset="2"/>
              <a:buChar char="Ø"/>
            </a:pPr>
            <a:endParaRPr lang="es-MX" sz="2000" b="1" dirty="0">
              <a:solidFill>
                <a:schemeClr val="tx2"/>
              </a:solidFill>
              <a:latin typeface="+mj-lt"/>
            </a:endParaRPr>
          </a:p>
          <a:p>
            <a:pPr lvl="1" algn="just">
              <a:buFont typeface="Wingdings" pitchFamily="2" charset="2"/>
              <a:buChar char="Ø"/>
            </a:pPr>
            <a:r>
              <a:rPr lang="es-MX" sz="2000" b="1" dirty="0">
                <a:solidFill>
                  <a:schemeClr val="tx2"/>
                </a:solidFill>
                <a:latin typeface="+mj-lt"/>
              </a:rPr>
              <a:t>DERECHO</a:t>
            </a:r>
          </a:p>
          <a:p>
            <a:pPr lvl="2" algn="just">
              <a:buFont typeface="Arial" pitchFamily="34" charset="0"/>
              <a:buChar char="•"/>
            </a:pPr>
            <a:r>
              <a:rPr lang="es-MX" sz="2000" dirty="0">
                <a:latin typeface="+mj-lt"/>
              </a:rPr>
              <a:t>Que el alumno mediante su participación activa y la observación, reconozca la importancia de conocer los aspectos legales de la moneda en México, y la utilidad de estos en la vida cotidiana; así como los fines y valores de la moneda, sabiendo distinguir las normas jurídicas en torno a la moneda mexicana de otras reglas que integran el mundo normativo, en comparación a otras monedas exteriores.</a:t>
            </a:r>
            <a:endParaRPr lang="es-MX" sz="2000" dirty="0">
              <a:solidFill>
                <a:schemeClr val="tx2"/>
              </a:solidFill>
              <a:latin typeface="+mj-lt"/>
            </a:endParaRPr>
          </a:p>
          <a:p>
            <a:pPr lvl="2" algn="just">
              <a:buFont typeface="Arial" pitchFamily="34" charset="0"/>
              <a:buChar char="•"/>
            </a:pPr>
            <a:r>
              <a:rPr lang="es-MX" sz="2000" dirty="0">
                <a:latin typeface="+mj-lt"/>
              </a:rPr>
              <a:t>Qué el alumno desarrolle la capacidad de aplicar los conocimientos adquiridos en torno a la  economía y los aspectos legales de la moneda, en actividades cotidianas para mejorar su calidad de vida y la de los demás, a través de desarrollar una actitud seria y responsable, como buen ciudadano.</a:t>
            </a:r>
            <a:endParaRPr lang="es-MX" sz="2000" dirty="0">
              <a:solidFill>
                <a:schemeClr val="tx2"/>
              </a:solidFill>
              <a:latin typeface="+mj-lt"/>
            </a:endParaRPr>
          </a:p>
          <a:p>
            <a:pPr lvl="2" algn="just">
              <a:buNone/>
            </a:pPr>
            <a:br>
              <a:rPr lang="es-MX" sz="2000" dirty="0">
                <a:latin typeface="+mj-lt"/>
              </a:rPr>
            </a:br>
            <a:br>
              <a:rPr lang="es-MX" sz="2000" dirty="0">
                <a:latin typeface="+mj-lt"/>
              </a:rPr>
            </a:br>
            <a:endParaRPr lang="es-MX" sz="2000" dirty="0">
              <a:latin typeface="+mj-lt"/>
            </a:endParaRPr>
          </a:p>
          <a:p>
            <a:pPr algn="just"/>
            <a:endParaRPr lang="es-MX" sz="2000" dirty="0">
              <a:latin typeface="+mj-lt"/>
            </a:endParaRPr>
          </a:p>
          <a:p>
            <a:pPr lvl="2" algn="just">
              <a:buFont typeface="Arial" pitchFamily="34" charset="0"/>
              <a:buChar char="•"/>
            </a:pPr>
            <a:endParaRPr lang="es-MX" sz="1800" dirty="0">
              <a:solidFill>
                <a:schemeClr val="tx2"/>
              </a:solidFill>
              <a:latin typeface="+mj-lt"/>
            </a:endParaRPr>
          </a:p>
          <a:p>
            <a:pPr lvl="2" algn="just">
              <a:buFont typeface="Wingdings" pitchFamily="2" charset="2"/>
              <a:buChar char="Ø"/>
            </a:pPr>
            <a:endParaRPr lang="es-MX" sz="1700" b="1" dirty="0">
              <a:solidFill>
                <a:schemeClr val="tx2"/>
              </a:solidFill>
              <a:latin typeface="+mj-lt"/>
            </a:endParaRPr>
          </a:p>
          <a:p>
            <a:pPr lvl="2" algn="just">
              <a:buFont typeface="Arial" pitchFamily="34" charset="0"/>
              <a:buChar char="•"/>
            </a:pPr>
            <a:endParaRPr lang="es-MX" sz="2000" dirty="0">
              <a:solidFill>
                <a:schemeClr val="tx2"/>
              </a:solidFill>
              <a:latin typeface="+mj-lt"/>
            </a:endParaRPr>
          </a:p>
          <a:p>
            <a:pPr lvl="1" algn="just">
              <a:buFont typeface="Wingdings" pitchFamily="2" charset="2"/>
              <a:buChar char="Ø"/>
            </a:pPr>
            <a:endParaRPr lang="es-MX" sz="2000" dirty="0">
              <a:solidFill>
                <a:schemeClr val="tx2"/>
              </a:solidFill>
              <a:latin typeface="+mj-lt"/>
            </a:endParaRPr>
          </a:p>
        </p:txBody>
      </p:sp>
      <p:sp>
        <p:nvSpPr>
          <p:cNvPr id="5" name="1 Título"/>
          <p:cNvSpPr txBox="1">
            <a:spLocks/>
          </p:cNvSpPr>
          <p:nvPr/>
        </p:nvSpPr>
        <p:spPr>
          <a:xfrm>
            <a:off x="839416" y="-90264"/>
            <a:ext cx="10972800" cy="1143000"/>
          </a:xfrm>
          <a:prstGeom prst="rect">
            <a:avLst/>
          </a:prstGeom>
        </p:spPr>
        <p:txBody>
          <a:bodyPr vert="horz" lIns="0" rIns="0" bIns="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MX" sz="1800" b="1" i="0" u="none" strike="noStrike" kern="1200" cap="none" spc="0" normalizeH="0" baseline="0" noProof="0" dirty="0">
                <a:ln w="3175">
                  <a:solidFill>
                    <a:schemeClr val="bg2">
                      <a:lumMod val="50000"/>
                    </a:schemeClr>
                  </a:solidFill>
                  <a:prstDash val="solid"/>
                </a:ln>
                <a:solidFill>
                  <a:schemeClr val="bg2">
                    <a:lumMod val="90000"/>
                  </a:schemeClr>
                </a:solidFill>
                <a:effectLst>
                  <a:glow rad="101600">
                    <a:schemeClr val="accent1">
                      <a:satMod val="175000"/>
                      <a:alpha val="40000"/>
                    </a:schemeClr>
                  </a:glow>
                  <a:outerShdw blurRad="50800" dist="38100" dir="2700000" algn="tl" rotWithShape="0">
                    <a:prstClr val="black">
                      <a:alpha val="40000"/>
                    </a:prstClr>
                  </a:outerShdw>
                </a:effectLst>
                <a:uLnTx/>
                <a:uFillTx/>
                <a:latin typeface="+mn-lt"/>
                <a:ea typeface="+mj-ea"/>
                <a:cs typeface="+mj-cs"/>
              </a:rPr>
              <a:t>OBJETIVOS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908720"/>
            <a:ext cx="10972800" cy="4389120"/>
          </a:xfrm>
        </p:spPr>
        <p:txBody>
          <a:bodyPr/>
          <a:lstStyle/>
          <a:p>
            <a:pPr lvl="1" algn="just">
              <a:buFont typeface="Wingdings" pitchFamily="2" charset="2"/>
              <a:buChar char="Ø"/>
            </a:pPr>
            <a:r>
              <a:rPr lang="es-MX" sz="2000" b="1" dirty="0">
                <a:solidFill>
                  <a:schemeClr val="tx2"/>
                </a:solidFill>
                <a:latin typeface="+mj-lt"/>
              </a:rPr>
              <a:t>PSICOLOGÍA</a:t>
            </a:r>
            <a:r>
              <a:rPr lang="es-MX" sz="2000" dirty="0">
                <a:solidFill>
                  <a:schemeClr val="tx2"/>
                </a:solidFill>
                <a:latin typeface="+mj-lt"/>
              </a:rPr>
              <a:t> </a:t>
            </a:r>
          </a:p>
          <a:p>
            <a:pPr lvl="2" algn="just">
              <a:buFont typeface="Arial" pitchFamily="34" charset="0"/>
              <a:buChar char="•"/>
            </a:pPr>
            <a:r>
              <a:rPr lang="es-MX" sz="2000" dirty="0">
                <a:solidFill>
                  <a:schemeClr val="tx2"/>
                </a:solidFill>
                <a:latin typeface="+mj-lt"/>
              </a:rPr>
              <a:t>Analizar desde el punto de la psicología, ¿cómo el factor económico (dinero) funge como motivador de la conducta humana?</a:t>
            </a:r>
          </a:p>
          <a:p>
            <a:pPr lvl="1" algn="just">
              <a:buFont typeface="Wingdings" pitchFamily="2" charset="2"/>
              <a:buChar char="Ø"/>
            </a:pPr>
            <a:endParaRPr lang="es-MX" sz="2000" b="1" dirty="0">
              <a:solidFill>
                <a:schemeClr val="tx2"/>
              </a:solidFill>
              <a:latin typeface="+mj-lt"/>
            </a:endParaRPr>
          </a:p>
          <a:p>
            <a:pPr lvl="1" algn="just">
              <a:buFont typeface="Wingdings" pitchFamily="2" charset="2"/>
              <a:buChar char="Ø"/>
            </a:pPr>
            <a:r>
              <a:rPr lang="es-MX" sz="2000" b="1" dirty="0">
                <a:solidFill>
                  <a:schemeClr val="tx2"/>
                </a:solidFill>
                <a:latin typeface="+mj-lt"/>
              </a:rPr>
              <a:t>QUÍMICA</a:t>
            </a:r>
          </a:p>
          <a:p>
            <a:pPr lvl="2" algn="just">
              <a:buFont typeface="Arial" pitchFamily="34" charset="0"/>
              <a:buChar char="•"/>
            </a:pPr>
            <a:r>
              <a:rPr lang="es-MX" sz="2000" dirty="0">
                <a:solidFill>
                  <a:schemeClr val="tx2"/>
                </a:solidFill>
                <a:latin typeface="+mj-lt"/>
              </a:rPr>
              <a:t>Reconocer las propiedades de los polímeros como materia prima para la elaboración de papel moneda o de seguridad.</a:t>
            </a:r>
          </a:p>
          <a:p>
            <a:pPr lvl="2" algn="just">
              <a:buFont typeface="Arial" pitchFamily="34" charset="0"/>
              <a:buChar char="•"/>
            </a:pPr>
            <a:r>
              <a:rPr lang="es-MX" sz="2000" dirty="0">
                <a:solidFill>
                  <a:schemeClr val="tx2"/>
                </a:solidFill>
                <a:latin typeface="+mj-lt"/>
              </a:rPr>
              <a:t>Analizar las reacciones presentes entre las diferentes sustancias químicas y los materiales empleados en la elaboración de papel moneda o de seguridad.</a:t>
            </a:r>
          </a:p>
          <a:p>
            <a:pPr lvl="2" algn="just">
              <a:buFont typeface="Arial" pitchFamily="34" charset="0"/>
              <a:buChar char="•"/>
            </a:pPr>
            <a:r>
              <a:rPr lang="es-MX" sz="2000" dirty="0">
                <a:solidFill>
                  <a:schemeClr val="tx2"/>
                </a:solidFill>
                <a:latin typeface="+mj-lt"/>
              </a:rPr>
              <a:t>Relacionar los conceptos de reacciones químicas, compuestos orgánicos y polímeros con la producción de papel de seguridad o moneda.</a:t>
            </a:r>
          </a:p>
          <a:p>
            <a:pPr lvl="2" algn="just">
              <a:buFont typeface="Arial" pitchFamily="34" charset="0"/>
              <a:buChar char="•"/>
            </a:pPr>
            <a:r>
              <a:rPr lang="es-MX" sz="2000" dirty="0">
                <a:solidFill>
                  <a:schemeClr val="tx2"/>
                </a:solidFill>
                <a:latin typeface="+mj-lt"/>
              </a:rPr>
              <a:t>Describir la aleación de metales para explicar el proceso de acuñado de monedas.</a:t>
            </a:r>
          </a:p>
          <a:p>
            <a:pPr algn="just"/>
            <a:endParaRPr lang="es-MX"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5808" y="1484784"/>
            <a:ext cx="10972800" cy="4389120"/>
          </a:xfrm>
        </p:spPr>
        <p:txBody>
          <a:bodyPr/>
          <a:lstStyle/>
          <a:p>
            <a:pPr lvl="2" algn="just">
              <a:buFont typeface="Arial" pitchFamily="34" charset="0"/>
              <a:buChar char="•"/>
            </a:pPr>
            <a:r>
              <a:rPr lang="es-MX" sz="2000" b="1" dirty="0">
                <a:solidFill>
                  <a:schemeClr val="tx2"/>
                </a:solidFill>
                <a:latin typeface="+mj-lt"/>
              </a:rPr>
              <a:t>CONTADURÍA Y GESTIÓN ADMINISTRATIVA: </a:t>
            </a:r>
            <a:r>
              <a:rPr lang="es-MX" sz="2000" dirty="0">
                <a:solidFill>
                  <a:schemeClr val="tx2"/>
                </a:solidFill>
                <a:latin typeface="+mj-lt"/>
              </a:rPr>
              <a:t>Analizar y explicar las funciones que tiene el dinero como medio de intercambio entre bienes y/o servicios.</a:t>
            </a:r>
          </a:p>
          <a:p>
            <a:pPr lvl="2" algn="just">
              <a:buFont typeface="Arial" pitchFamily="34" charset="0"/>
              <a:buChar char="•"/>
            </a:pPr>
            <a:r>
              <a:rPr lang="es-ES" sz="2000" dirty="0">
                <a:solidFill>
                  <a:schemeClr val="tx2"/>
                </a:solidFill>
                <a:latin typeface="+mj-lt"/>
              </a:rPr>
              <a:t>Comprender la importancia que tiene el dinero en un sistema económico.</a:t>
            </a:r>
            <a:endParaRPr lang="es-MX" sz="2000" dirty="0">
              <a:solidFill>
                <a:schemeClr val="tx2"/>
              </a:solidFill>
              <a:latin typeface="+mj-lt"/>
            </a:endParaRPr>
          </a:p>
          <a:p>
            <a:pPr lvl="2" algn="just">
              <a:buFont typeface="Arial" pitchFamily="34" charset="0"/>
              <a:buChar char="•"/>
            </a:pPr>
            <a:r>
              <a:rPr lang="es-ES" sz="2000" dirty="0">
                <a:solidFill>
                  <a:schemeClr val="tx2"/>
                </a:solidFill>
                <a:latin typeface="+mj-lt"/>
              </a:rPr>
              <a:t>Comprender el funcionamiento del dinero dentro del sistema bancario.</a:t>
            </a:r>
            <a:endParaRPr lang="es-MX" sz="2000" dirty="0">
              <a:solidFill>
                <a:schemeClr val="tx2"/>
              </a:solidFill>
              <a:latin typeface="+mj-lt"/>
            </a:endParaRPr>
          </a:p>
          <a:p>
            <a:pPr lvl="2" algn="just">
              <a:buFont typeface="Arial" pitchFamily="34" charset="0"/>
              <a:buChar char="•"/>
            </a:pPr>
            <a:r>
              <a:rPr lang="es-ES" sz="2000" dirty="0">
                <a:solidFill>
                  <a:schemeClr val="tx2"/>
                </a:solidFill>
                <a:latin typeface="+mj-lt"/>
              </a:rPr>
              <a:t>Conocer la importancia que tiene el dinero dentro de los mercados de divisas.</a:t>
            </a:r>
            <a:endParaRPr lang="es-MX" sz="2000" dirty="0">
              <a:solidFill>
                <a:schemeClr val="tx2"/>
              </a:solidFill>
              <a:latin typeface="+mj-lt"/>
            </a:endParaRPr>
          </a:p>
          <a:p>
            <a:pPr lvl="2" algn="just">
              <a:buFont typeface="Arial" pitchFamily="34" charset="0"/>
              <a:buChar char="•"/>
            </a:pPr>
            <a:r>
              <a:rPr lang="es-ES" sz="2000" dirty="0">
                <a:solidFill>
                  <a:schemeClr val="tx2"/>
                </a:solidFill>
                <a:latin typeface="+mj-lt"/>
              </a:rPr>
              <a:t>Explicar los principios de la oferta y la demanda de los productos y/o servicios.</a:t>
            </a:r>
            <a:endParaRPr lang="es-MX" sz="2000" dirty="0">
              <a:solidFill>
                <a:schemeClr val="tx2"/>
              </a:solidFill>
              <a:latin typeface="+mj-lt"/>
            </a:endParaRPr>
          </a:p>
          <a:p>
            <a:pPr lvl="2" algn="just">
              <a:buFont typeface="Arial" pitchFamily="34" charset="0"/>
              <a:buChar char="•"/>
            </a:pPr>
            <a:r>
              <a:rPr lang="es-ES" sz="2000" dirty="0">
                <a:solidFill>
                  <a:schemeClr val="tx2"/>
                </a:solidFill>
                <a:latin typeface="+mj-lt"/>
              </a:rPr>
              <a:t>Definir el concepto de dinero.</a:t>
            </a:r>
            <a:endParaRPr lang="es-MX" sz="2000" dirty="0">
              <a:solidFill>
                <a:schemeClr val="tx2"/>
              </a:solidFill>
              <a:latin typeface="+mj-lt"/>
            </a:endParaRPr>
          </a:p>
          <a:p>
            <a:pPr lvl="2" algn="just">
              <a:buFont typeface="Arial" pitchFamily="34" charset="0"/>
              <a:buChar char="•"/>
            </a:pPr>
            <a:r>
              <a:rPr lang="es-ES" sz="2000" dirty="0">
                <a:solidFill>
                  <a:schemeClr val="tx2"/>
                </a:solidFill>
                <a:latin typeface="+mj-lt"/>
              </a:rPr>
              <a:t>Enunciar los diversos patrones que manifiesta el dinero.</a:t>
            </a:r>
            <a:endParaRPr lang="es-MX" sz="2000" dirty="0">
              <a:solidFill>
                <a:schemeClr val="tx2"/>
              </a:solidFill>
              <a:latin typeface="+mj-lt"/>
            </a:endParaRPr>
          </a:p>
          <a:p>
            <a:endParaRPr lang="es-MX" dirty="0">
              <a:latin typeface="+mj-lt"/>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1000</TotalTime>
  <Words>946</Words>
  <Application>Microsoft Office PowerPoint</Application>
  <PresentationFormat>Panorámica</PresentationFormat>
  <Paragraphs>119</Paragraphs>
  <Slides>30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Arial</vt:lpstr>
      <vt:lpstr>Arial Unicode MS</vt:lpstr>
      <vt:lpstr>Bookman Old Style</vt:lpstr>
      <vt:lpstr>Calibri</vt:lpstr>
      <vt:lpstr>Constantia</vt:lpstr>
      <vt:lpstr>Wingdings</vt:lpstr>
      <vt:lpstr>Wingdings 2</vt:lpstr>
      <vt:lpstr>Flujo</vt:lpstr>
      <vt:lpstr>Centro de Estudios Técnicos de Bachillerato Profesional S. C. (6869) Equipo: 3  sexto Año. Áreas I, II,III </vt:lpstr>
      <vt:lpstr>Presentación de PowerPoint</vt:lpstr>
      <vt:lpstr>Presentación de PowerPoint</vt:lpstr>
      <vt:lpstr>Presentación de PowerPoint</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de Estudios Técnicos de Bachillerato Profesional S. C. (6869)   Equipo: 3</dc:title>
  <dc:creator>TINA</dc:creator>
  <cp:lastModifiedBy>pc</cp:lastModifiedBy>
  <cp:revision>116</cp:revision>
  <dcterms:modified xsi:type="dcterms:W3CDTF">2018-10-29T18:57:24Z</dcterms:modified>
</cp:coreProperties>
</file>