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40B0-36CE-4EEC-A892-CC010403158D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E3B7-DB77-42B0-B4FF-2C699BE86A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96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40B0-36CE-4EEC-A892-CC010403158D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E3B7-DB77-42B0-B4FF-2C699BE86A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87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40B0-36CE-4EEC-A892-CC010403158D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E3B7-DB77-42B0-B4FF-2C699BE86A92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6852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40B0-36CE-4EEC-A892-CC010403158D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E3B7-DB77-42B0-B4FF-2C699BE86A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2265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40B0-36CE-4EEC-A892-CC010403158D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E3B7-DB77-42B0-B4FF-2C699BE86A92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3785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40B0-36CE-4EEC-A892-CC010403158D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E3B7-DB77-42B0-B4FF-2C699BE86A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9597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40B0-36CE-4EEC-A892-CC010403158D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E3B7-DB77-42B0-B4FF-2C699BE86A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9848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40B0-36CE-4EEC-A892-CC010403158D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E3B7-DB77-42B0-B4FF-2C699BE86A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7877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40B0-36CE-4EEC-A892-CC010403158D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E3B7-DB77-42B0-B4FF-2C699BE86A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877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40B0-36CE-4EEC-A892-CC010403158D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E3B7-DB77-42B0-B4FF-2C699BE86A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629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40B0-36CE-4EEC-A892-CC010403158D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E3B7-DB77-42B0-B4FF-2C699BE86A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59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40B0-36CE-4EEC-A892-CC010403158D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E3B7-DB77-42B0-B4FF-2C699BE86A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91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40B0-36CE-4EEC-A892-CC010403158D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E3B7-DB77-42B0-B4FF-2C699BE86A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33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40B0-36CE-4EEC-A892-CC010403158D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E3B7-DB77-42B0-B4FF-2C699BE86A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304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40B0-36CE-4EEC-A892-CC010403158D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E3B7-DB77-42B0-B4FF-2C699BE86A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210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40B0-36CE-4EEC-A892-CC010403158D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E3B7-DB77-42B0-B4FF-2C699BE86A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537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D40B0-36CE-4EEC-A892-CC010403158D}" type="datetimeFigureOut">
              <a:rPr lang="es-MX" smtClean="0"/>
              <a:t>20/04/2018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C4BE3B7-DB77-42B0-B4FF-2C699BE86A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358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:\Users\Pablo Vieyra\Desktop\Respaldo CCH\Patria y Progreso\Escudo CCH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881" y="178577"/>
            <a:ext cx="1759527" cy="2334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uadro de texto 2"/>
          <p:cNvSpPr txBox="1">
            <a:spLocks noChangeArrowheads="1"/>
          </p:cNvSpPr>
          <p:nvPr/>
        </p:nvSpPr>
        <p:spPr bwMode="auto">
          <a:xfrm>
            <a:off x="787759" y="544298"/>
            <a:ext cx="6761408" cy="5814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R="114300" algn="ctr">
              <a:lnSpc>
                <a:spcPct val="200000"/>
              </a:lnSpc>
              <a:spcBef>
                <a:spcPts val="370"/>
              </a:spcBef>
              <a:spcAft>
                <a:spcPts val="0"/>
              </a:spcAft>
            </a:pPr>
            <a:r>
              <a:rPr lang="es-ES" sz="2400" b="1" u="sng" dirty="0">
                <a:solidFill>
                  <a:schemeClr val="accent1">
                    <a:lumMod val="50000"/>
                  </a:schemeClr>
                </a:solidFill>
                <a:effectLst/>
                <a:latin typeface="Batang" panose="020B0503020000020004" pitchFamily="18" charset="-127"/>
                <a:ea typeface="Batang" panose="020B0503020000020004" pitchFamily="18" charset="-127"/>
                <a:cs typeface="Century Gothic" panose="020B0502020202020204" pitchFamily="34" charset="0"/>
              </a:rPr>
              <a:t>Colegio de Ciencias y Humanidades Patria y Progreso S. C. </a:t>
            </a:r>
            <a:r>
              <a:rPr lang="es-ES" sz="2400" b="1" i="1" u="sng" dirty="0">
                <a:solidFill>
                  <a:schemeClr val="accent1">
                    <a:lumMod val="50000"/>
                  </a:schemeClr>
                </a:solidFill>
                <a:effectLst/>
                <a:latin typeface="Batang" panose="020B0503020000020004" pitchFamily="18" charset="-127"/>
                <a:ea typeface="Batang" panose="020B0503020000020004" pitchFamily="18" charset="-127"/>
                <a:cs typeface="Century Gothic" panose="020B0502020202020204" pitchFamily="34" charset="0"/>
              </a:rPr>
              <a:t>Incorporación UNAM 2376</a:t>
            </a:r>
          </a:p>
          <a:p>
            <a:pPr marR="114300" algn="ctr">
              <a:spcBef>
                <a:spcPts val="370"/>
              </a:spcBef>
              <a:spcAft>
                <a:spcPts val="0"/>
              </a:spcAft>
            </a:pPr>
            <a:endParaRPr lang="es-ES" sz="1600" b="1" i="1" u="sng" dirty="0">
              <a:solidFill>
                <a:schemeClr val="accent1">
                  <a:lumMod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  <a:cs typeface="Century Gothic" panose="020B0502020202020204" pitchFamily="34" charset="0"/>
            </a:endParaRPr>
          </a:p>
          <a:p>
            <a:pPr marR="114300" algn="ctr">
              <a:spcBef>
                <a:spcPts val="370"/>
              </a:spcBef>
              <a:spcAft>
                <a:spcPts val="0"/>
              </a:spcAft>
            </a:pPr>
            <a:endParaRPr lang="es-ES" sz="1600" b="1" i="1" u="sng" dirty="0">
              <a:solidFill>
                <a:schemeClr val="accent1">
                  <a:lumMod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  <a:cs typeface="Century Gothic" panose="020B0502020202020204" pitchFamily="34" charset="0"/>
            </a:endParaRPr>
          </a:p>
          <a:p>
            <a:pPr marR="114300" algn="ctr">
              <a:lnSpc>
                <a:spcPct val="200000"/>
              </a:lnSpc>
              <a:spcBef>
                <a:spcPts val="370"/>
              </a:spcBef>
              <a:spcAft>
                <a:spcPts val="0"/>
              </a:spcAft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effectLst/>
                <a:latin typeface="Batang" panose="02030600000101010101" pitchFamily="18" charset="-127"/>
                <a:ea typeface="Batang" panose="02030600000101010101" pitchFamily="18" charset="-127"/>
                <a:cs typeface="Century Gothic" panose="020B0502020202020204" pitchFamily="34" charset="0"/>
              </a:rPr>
              <a:t>Proyecto: </a:t>
            </a:r>
            <a:r>
              <a:rPr lang="es-ES" sz="2400" b="1" u="sng" dirty="0">
                <a:solidFill>
                  <a:schemeClr val="accent1">
                    <a:lumMod val="50000"/>
                  </a:schemeClr>
                </a:solidFill>
                <a:effectLst/>
                <a:latin typeface="Batang" panose="02030600000101010101" pitchFamily="18" charset="-127"/>
                <a:ea typeface="Batang" panose="02030600000101010101" pitchFamily="18" charset="-127"/>
                <a:cs typeface="Century Gothic" panose="020B0502020202020204" pitchFamily="34" charset="0"/>
              </a:rPr>
              <a:t>Estructura y magnitud celular, en relación con el desarrollo de problemáticas sociales en la   actualidad.</a:t>
            </a:r>
            <a:endParaRPr lang="es-MX" sz="2400" dirty="0">
              <a:solidFill>
                <a:schemeClr val="accent1">
                  <a:lumMod val="50000"/>
                </a:schemeClr>
              </a:solidFill>
              <a:effectLst/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R="114300" algn="ctr">
              <a:lnSpc>
                <a:spcPct val="115000"/>
              </a:lnSpc>
              <a:spcBef>
                <a:spcPts val="370"/>
              </a:spcBef>
              <a:spcAft>
                <a:spcPts val="0"/>
              </a:spcAft>
              <a:tabLst>
                <a:tab pos="4072255" algn="ctr"/>
              </a:tabLst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entury Gothic" panose="020B0502020202020204" pitchFamily="34" charset="0"/>
                <a:cs typeface="Century Gothic" panose="020B0502020202020204" pitchFamily="34" charset="0"/>
              </a:rPr>
              <a:t> </a:t>
            </a:r>
            <a:endParaRPr lang="es-MX" sz="2400" dirty="0">
              <a:solidFill>
                <a:schemeClr val="accent1">
                  <a:lumMod val="50000"/>
                </a:schemeClr>
              </a:solidFill>
              <a:effectLst/>
              <a:latin typeface="+mj-lt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Arial" panose="020B0604020202020204" pitchFamily="34" charset="0"/>
              </a:rPr>
              <a:t> </a:t>
            </a:r>
            <a:endParaRPr lang="es-MX" sz="1600" dirty="0">
              <a:solidFill>
                <a:schemeClr val="accent1">
                  <a:lumMod val="50000"/>
                </a:schemeClr>
              </a:solidFill>
              <a:effectLst/>
              <a:latin typeface="+mj-lt"/>
              <a:ea typeface="Arial" panose="020B0604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CEF27E7-B214-4C04-908A-2199E48A73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8526" y="6185604"/>
            <a:ext cx="2816596" cy="493819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6427F22D-C614-4A99-8FE7-A604E41B032F}"/>
              </a:ext>
            </a:extLst>
          </p:cNvPr>
          <p:cNvSpPr txBox="1"/>
          <p:nvPr/>
        </p:nvSpPr>
        <p:spPr>
          <a:xfrm>
            <a:off x="7680881" y="3902298"/>
            <a:ext cx="422102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Equipo 2.</a:t>
            </a:r>
          </a:p>
          <a:p>
            <a:r>
              <a:rPr lang="es-ES" b="1" dirty="0" err="1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Yazmin</a:t>
            </a:r>
            <a:r>
              <a:rPr lang="es-ES" b="1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Jurado González   </a:t>
            </a:r>
            <a:br>
              <a:rPr lang="es-ES" b="1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s-ES" b="1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Biología I</a:t>
            </a:r>
            <a:br>
              <a:rPr lang="es-ES" b="1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s-ES" b="1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Abel Tobías Hernández de la Rosa   </a:t>
            </a:r>
            <a:br>
              <a:rPr lang="es-ES" b="1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s-ES" b="1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Física I</a:t>
            </a:r>
            <a:br>
              <a:rPr lang="es-ES" b="1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s-ES" b="1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Irene </a:t>
            </a:r>
            <a:r>
              <a:rPr lang="es-ES" b="1" dirty="0" err="1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Mallely</a:t>
            </a:r>
            <a:r>
              <a:rPr lang="es-ES" b="1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Guevara Salazar    </a:t>
            </a:r>
            <a:br>
              <a:rPr lang="es-ES" b="1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s-ES" b="1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Historia de México I</a:t>
            </a:r>
          </a:p>
        </p:txBody>
      </p:sp>
    </p:spTree>
    <p:extLst>
      <p:ext uri="{BB962C8B-B14F-4D97-AF65-F5344CB8AC3E}">
        <p14:creationId xmlns:p14="http://schemas.microsoft.com/office/powerpoint/2010/main" val="2446440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9210" y="286473"/>
            <a:ext cx="8596668" cy="526868"/>
          </a:xfrm>
        </p:spPr>
        <p:txBody>
          <a:bodyPr>
            <a:normAutofit/>
          </a:bodyPr>
          <a:lstStyle/>
          <a:p>
            <a:pPr algn="ctr"/>
            <a:r>
              <a:rPr lang="es-MX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ORGANIZADOR GRÁFICO SOBRE TIPOS DE EVALUACIÓN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358" y="4433081"/>
            <a:ext cx="3676057" cy="222021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295" y="4204198"/>
            <a:ext cx="3419166" cy="244909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64" b="13115"/>
          <a:stretch/>
        </p:blipFill>
        <p:spPr>
          <a:xfrm>
            <a:off x="3683358" y="1041735"/>
            <a:ext cx="7631757" cy="339134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38" y="1111815"/>
            <a:ext cx="3199120" cy="388941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2007FE8-B9A8-4D97-A659-5B10C6C6C607}"/>
              </a:ext>
            </a:extLst>
          </p:cNvPr>
          <p:cNvSpPr txBox="1"/>
          <p:nvPr/>
        </p:nvSpPr>
        <p:spPr>
          <a:xfrm>
            <a:off x="484238" y="5988677"/>
            <a:ext cx="2732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3ª. Reunión de Trabajo B</a:t>
            </a:r>
          </a:p>
        </p:txBody>
      </p:sp>
    </p:spTree>
    <p:extLst>
      <p:ext uri="{BB962C8B-B14F-4D97-AF65-F5344CB8AC3E}">
        <p14:creationId xmlns:p14="http://schemas.microsoft.com/office/powerpoint/2010/main" val="258338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31021"/>
              </p:ext>
            </p:extLst>
          </p:nvPr>
        </p:nvGraphicFramePr>
        <p:xfrm>
          <a:off x="2534330" y="1825626"/>
          <a:ext cx="6415706" cy="5066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15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3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HERRAMIENTAS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460" marR="54460" marT="54460" marB="544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7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</a:rPr>
                        <a:t>Diagnostica: </a:t>
                      </a:r>
                      <a:r>
                        <a:rPr lang="es-ES" sz="2000" dirty="0">
                          <a:effectLst/>
                        </a:rPr>
                        <a:t> Inicial</a:t>
                      </a:r>
                      <a:r>
                        <a:rPr lang="es-ES" sz="2000" baseline="0" dirty="0">
                          <a:effectLst/>
                        </a:rPr>
                        <a:t> por prognosis (grupal)</a:t>
                      </a:r>
                      <a:endParaRPr lang="es-ES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Informal:</a:t>
                      </a:r>
                      <a:r>
                        <a:rPr lang="es-ES" sz="2000" baseline="0" dirty="0">
                          <a:effectLst/>
                        </a:rPr>
                        <a:t> L</a:t>
                      </a:r>
                      <a:r>
                        <a:rPr lang="es-ES" sz="2000" dirty="0">
                          <a:effectLst/>
                        </a:rPr>
                        <a:t>luvia de ideas</a:t>
                      </a:r>
                      <a:endParaRPr lang="es-MX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</a:rPr>
                        <a:t>Formativa</a:t>
                      </a:r>
                      <a:endParaRPr lang="es-MX" sz="2000" b="1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2000" i="1" dirty="0">
                          <a:effectLst/>
                        </a:rPr>
                        <a:t>Observación: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ES" sz="2000" dirty="0">
                          <a:effectLst/>
                        </a:rPr>
                        <a:t> -Guía de observación</a:t>
                      </a:r>
                      <a:endParaRPr lang="es-MX" sz="20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2000" i="1" dirty="0">
                          <a:effectLst/>
                        </a:rPr>
                        <a:t>Desempeño: 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ES" sz="2000" dirty="0">
                          <a:effectLst/>
                        </a:rPr>
                        <a:t>-Docente (portafolio de evidencias)</a:t>
                      </a:r>
                      <a:endParaRPr lang="es-MX" sz="2000" dirty="0">
                        <a:effectLst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ES" sz="2000" dirty="0">
                          <a:effectLst/>
                        </a:rPr>
                        <a:t>-Alumnos  (organizadores gráficos, cuaderno)</a:t>
                      </a:r>
                      <a:endParaRPr lang="es-MX" sz="2000" dirty="0">
                        <a:effectLst/>
                      </a:endParaRP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2000" i="1" dirty="0">
                          <a:effectLst/>
                        </a:rPr>
                        <a:t>Interrogatorio: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ES" sz="2000" dirty="0">
                          <a:effectLst/>
                        </a:rPr>
                        <a:t> -Trabajo escrito</a:t>
                      </a:r>
                      <a:endParaRPr lang="es-MX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err="1">
                          <a:effectLst/>
                        </a:rPr>
                        <a:t>Sumativa</a:t>
                      </a:r>
                      <a:endParaRPr lang="es-MX" sz="20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-Trabajo complejo: Presentación digital</a:t>
                      </a:r>
                      <a:r>
                        <a:rPr lang="es-ES" sz="2000" baseline="0" dirty="0">
                          <a:effectLst/>
                        </a:rPr>
                        <a:t> en </a:t>
                      </a:r>
                      <a:r>
                        <a:rPr lang="es-ES" sz="2000" baseline="0" dirty="0" err="1">
                          <a:effectLst/>
                        </a:rPr>
                        <a:t>power</a:t>
                      </a:r>
                      <a:r>
                        <a:rPr lang="es-ES" sz="2000" baseline="0" dirty="0">
                          <a:effectLst/>
                        </a:rPr>
                        <a:t> </a:t>
                      </a:r>
                      <a:r>
                        <a:rPr lang="es-ES" sz="2000" baseline="0" dirty="0" err="1">
                          <a:effectLst/>
                        </a:rPr>
                        <a:t>point</a:t>
                      </a:r>
                      <a:r>
                        <a:rPr lang="es-ES" sz="2000" baseline="0" dirty="0">
                          <a:effectLst/>
                        </a:rPr>
                        <a:t>.</a:t>
                      </a:r>
                      <a:endParaRPr lang="es-MX" sz="2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460" marR="54460" marT="54460" marB="544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357746" y="789709"/>
            <a:ext cx="82434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HERRAMIENTAS DE EVALUACIÓN DEL PROYECTO</a:t>
            </a:r>
          </a:p>
        </p:txBody>
      </p:sp>
    </p:spTree>
    <p:extLst>
      <p:ext uri="{BB962C8B-B14F-4D97-AF65-F5344CB8AC3E}">
        <p14:creationId xmlns:p14="http://schemas.microsoft.com/office/powerpoint/2010/main" val="1579133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220399C-DCC5-4C22-94B2-446B7B756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503" y="421389"/>
            <a:ext cx="8616801" cy="2492244"/>
          </a:xfrm>
          <a:prstGeom prst="rect">
            <a:avLst/>
          </a:prstGeom>
          <a:ln>
            <a:noFill/>
          </a:ln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E535017A-C369-46E7-AE75-EDF89026D2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4304" y="421389"/>
            <a:ext cx="2160193" cy="2492243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8F8E3527-26DE-4752-B9DE-744C89D3AC96}"/>
              </a:ext>
            </a:extLst>
          </p:cNvPr>
          <p:cNvSpPr/>
          <p:nvPr/>
        </p:nvSpPr>
        <p:spPr>
          <a:xfrm>
            <a:off x="707503" y="291363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dirty="0"/>
          </a:p>
          <a:p>
            <a:r>
              <a:rPr lang="es-ES" dirty="0"/>
              <a:t>I.	</a:t>
            </a:r>
            <a:r>
              <a:rPr lang="es-ES" sz="1400" dirty="0"/>
              <a:t>TIEMPO TOTAL:  24 HORAS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62CC5D6-3CDC-492A-B7CF-7DF90940F5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139908"/>
              </p:ext>
            </p:extLst>
          </p:nvPr>
        </p:nvGraphicFramePr>
        <p:xfrm>
          <a:off x="1628989" y="3815579"/>
          <a:ext cx="8738505" cy="918083"/>
        </p:xfrm>
        <a:graphic>
          <a:graphicData uri="http://schemas.openxmlformats.org/drawingml/2006/table">
            <a:tbl>
              <a:tblPr firstRow="1" firstCol="1" bandRow="1"/>
              <a:tblGrid>
                <a:gridCol w="2193316">
                  <a:extLst>
                    <a:ext uri="{9D8B030D-6E8A-4147-A177-3AD203B41FA5}">
                      <a16:colId xmlns:a16="http://schemas.microsoft.com/office/drawing/2014/main" val="3365840385"/>
                    </a:ext>
                  </a:extLst>
                </a:gridCol>
                <a:gridCol w="2191231">
                  <a:extLst>
                    <a:ext uri="{9D8B030D-6E8A-4147-A177-3AD203B41FA5}">
                      <a16:colId xmlns:a16="http://schemas.microsoft.com/office/drawing/2014/main" val="3979299462"/>
                    </a:ext>
                  </a:extLst>
                </a:gridCol>
                <a:gridCol w="2185669">
                  <a:extLst>
                    <a:ext uri="{9D8B030D-6E8A-4147-A177-3AD203B41FA5}">
                      <a16:colId xmlns:a16="http://schemas.microsoft.com/office/drawing/2014/main" val="2310105223"/>
                    </a:ext>
                  </a:extLst>
                </a:gridCol>
                <a:gridCol w="2168289">
                  <a:extLst>
                    <a:ext uri="{9D8B030D-6E8A-4147-A177-3AD203B41FA5}">
                      <a16:colId xmlns:a16="http://schemas.microsoft.com/office/drawing/2014/main" val="1872109559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Horas por disciplina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Horas interdisciplinarias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697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Biología I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Historia I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Física I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9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hrs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7768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5 hrs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5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hrs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5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hrs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073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8590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F209C0C-CB04-4898-8A9A-BE161CCA3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107448"/>
              </p:ext>
            </p:extLst>
          </p:nvPr>
        </p:nvGraphicFramePr>
        <p:xfrm>
          <a:off x="384313" y="874644"/>
          <a:ext cx="11423373" cy="5838331"/>
        </p:xfrm>
        <a:graphic>
          <a:graphicData uri="http://schemas.openxmlformats.org/drawingml/2006/table">
            <a:tbl>
              <a:tblPr firstRow="1" firstCol="1" bandRow="1"/>
              <a:tblGrid>
                <a:gridCol w="2259136">
                  <a:extLst>
                    <a:ext uri="{9D8B030D-6E8A-4147-A177-3AD203B41FA5}">
                      <a16:colId xmlns:a16="http://schemas.microsoft.com/office/drawing/2014/main" val="2000593053"/>
                    </a:ext>
                  </a:extLst>
                </a:gridCol>
                <a:gridCol w="1096391">
                  <a:extLst>
                    <a:ext uri="{9D8B030D-6E8A-4147-A177-3AD203B41FA5}">
                      <a16:colId xmlns:a16="http://schemas.microsoft.com/office/drawing/2014/main" val="3490477319"/>
                    </a:ext>
                  </a:extLst>
                </a:gridCol>
                <a:gridCol w="2561258">
                  <a:extLst>
                    <a:ext uri="{9D8B030D-6E8A-4147-A177-3AD203B41FA5}">
                      <a16:colId xmlns:a16="http://schemas.microsoft.com/office/drawing/2014/main" val="3554468477"/>
                    </a:ext>
                  </a:extLst>
                </a:gridCol>
                <a:gridCol w="2753294">
                  <a:extLst>
                    <a:ext uri="{9D8B030D-6E8A-4147-A177-3AD203B41FA5}">
                      <a16:colId xmlns:a16="http://schemas.microsoft.com/office/drawing/2014/main" val="3452652890"/>
                    </a:ext>
                  </a:extLst>
                </a:gridCol>
                <a:gridCol w="2753294">
                  <a:extLst>
                    <a:ext uri="{9D8B030D-6E8A-4147-A177-3AD203B41FA5}">
                      <a16:colId xmlns:a16="http://schemas.microsoft.com/office/drawing/2014/main" val="3392368493"/>
                    </a:ext>
                  </a:extLst>
                </a:gridCol>
              </a:tblGrid>
              <a:tr h="3858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Disciplina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Total de horas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Temática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Fechas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Actividades a realizar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0644420"/>
                  </a:ext>
                </a:extLst>
              </a:tr>
              <a:tr h="607005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Biología I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5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hrs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Unidad 1. ¿Cuál es la unidad estructural y funcional de los sistemas vivos?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Tema 1. Teoría Celular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Subtemas.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-El microscopio y la célula.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-Postulados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15 de agosto de 2018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Investigación en distintas fuentes del microscopio el contexto en el que se desarrolló la teoría celular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63180"/>
                  </a:ext>
                </a:extLst>
              </a:tr>
              <a:tr h="58748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17 de agosto de 2018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Elaboración del organizador grafico de la investigación microscopio  y teoría celular.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6099535"/>
                  </a:ext>
                </a:extLst>
              </a:tr>
              <a:tr h="38589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20 agosto de 2018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Trabajo Practico: Observación de la célula 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730380"/>
                  </a:ext>
                </a:extLst>
              </a:tr>
              <a:tr h="45193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22 de agosto de 2018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Postulados de la teoría celular, investigación y organizador gráfico.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953991"/>
                  </a:ext>
                </a:extLst>
              </a:tr>
              <a:tr h="45193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27 de agosto de 2018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Presentación de resultados del trabajo práctico y trabajo escrito.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2661313"/>
                  </a:ext>
                </a:extLst>
              </a:tr>
              <a:tr h="789069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Historia I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5hrs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Unidad 1. Proceso de investigación histórica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Tema 1. Objeto de estudio y fuentes de interpretación.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21 de agosto de 2018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Investigar en diferentes fuentes de información sobre las principales aportaciones teóricas sobre la célula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538519"/>
                  </a:ext>
                </a:extLst>
              </a:tr>
              <a:tr h="78906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23 de agosto de 2018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Elaboración de un mapa cronológico del origen y desarrollo de las aportaciones estudiadas sobre la célula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870905"/>
                  </a:ext>
                </a:extLst>
              </a:tr>
              <a:tr h="38589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28 de agosto de 2018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Elaboración y estructura del protocolo de investigación 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414814"/>
                  </a:ext>
                </a:extLst>
              </a:tr>
              <a:tr h="38589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30 de agosto de 2018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Definición del marco histórico y teórico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682864"/>
                  </a:ext>
                </a:extLst>
              </a:tr>
              <a:tr h="45193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31de agosto de 2018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Presentación en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power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point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del proyecto de investigación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21" marR="42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709258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95FD87C0-A891-4B23-B49D-F679D109A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9947" y="417831"/>
            <a:ext cx="1549661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100" b="1" i="0" u="none" strike="noStrike" cap="none" normalizeH="0" baseline="0" dirty="0">
                <a:ln>
                  <a:noFill/>
                </a:ln>
                <a:solidFill>
                  <a:srgbClr val="1C4587"/>
                </a:solidFill>
                <a:effectLst/>
                <a:latin typeface="Arial" panose="020B0604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TIEMPOS POR SEMANA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100" b="1" i="0" u="none" strike="noStrike" cap="none" normalizeH="0" baseline="0" dirty="0">
                <a:ln>
                  <a:noFill/>
                </a:ln>
                <a:solidFill>
                  <a:srgbClr val="1C4587"/>
                </a:solidFill>
                <a:effectLst/>
                <a:latin typeface="Arial" panose="020B0604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  </a:t>
            </a:r>
            <a:endParaRPr kumimoji="0" lang="es-ES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293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665FAD3-6F7A-484F-8541-039287FDBE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875991"/>
              </p:ext>
            </p:extLst>
          </p:nvPr>
        </p:nvGraphicFramePr>
        <p:xfrm>
          <a:off x="386366" y="425002"/>
          <a:ext cx="11384924" cy="6095715"/>
        </p:xfrm>
        <a:graphic>
          <a:graphicData uri="http://schemas.openxmlformats.org/drawingml/2006/table">
            <a:tbl>
              <a:tblPr firstRow="1" firstCol="1" bandRow="1"/>
              <a:tblGrid>
                <a:gridCol w="2263426">
                  <a:extLst>
                    <a:ext uri="{9D8B030D-6E8A-4147-A177-3AD203B41FA5}">
                      <a16:colId xmlns:a16="http://schemas.microsoft.com/office/drawing/2014/main" val="3293386800"/>
                    </a:ext>
                  </a:extLst>
                </a:gridCol>
                <a:gridCol w="1091280">
                  <a:extLst>
                    <a:ext uri="{9D8B030D-6E8A-4147-A177-3AD203B41FA5}">
                      <a16:colId xmlns:a16="http://schemas.microsoft.com/office/drawing/2014/main" val="4107183978"/>
                    </a:ext>
                  </a:extLst>
                </a:gridCol>
                <a:gridCol w="2549316">
                  <a:extLst>
                    <a:ext uri="{9D8B030D-6E8A-4147-A177-3AD203B41FA5}">
                      <a16:colId xmlns:a16="http://schemas.microsoft.com/office/drawing/2014/main" val="2658368120"/>
                    </a:ext>
                  </a:extLst>
                </a:gridCol>
                <a:gridCol w="2740451">
                  <a:extLst>
                    <a:ext uri="{9D8B030D-6E8A-4147-A177-3AD203B41FA5}">
                      <a16:colId xmlns:a16="http://schemas.microsoft.com/office/drawing/2014/main" val="1442462621"/>
                    </a:ext>
                  </a:extLst>
                </a:gridCol>
                <a:gridCol w="2740451">
                  <a:extLst>
                    <a:ext uri="{9D8B030D-6E8A-4147-A177-3AD203B41FA5}">
                      <a16:colId xmlns:a16="http://schemas.microsoft.com/office/drawing/2014/main" val="3516798339"/>
                    </a:ext>
                  </a:extLst>
                </a:gridCol>
              </a:tblGrid>
              <a:tr h="783259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Física I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1" marR="47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5 </a:t>
                      </a:r>
                      <a:r>
                        <a:rPr lang="es-ES" sz="12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hrs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1" marR="47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Unidad 1. Acerca de la Física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Tema 1. Sistemas físicos magnitudes y variables físicas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1" marR="47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23 de agosto de 2018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1" marR="47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Presentar un video acerca de  a célula y las magnitudes de sus componentes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1" marR="47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4758834"/>
                  </a:ext>
                </a:extLst>
              </a:tr>
              <a:tr h="78325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23 de agosto de 2018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1" marR="47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Cuestionario con preguntas de reflexión para que reconozcan la importancia de medir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1" marR="47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129722"/>
                  </a:ext>
                </a:extLst>
              </a:tr>
              <a:tr h="58313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24 de agosto de 2018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1" marR="47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Solicitud del trabajo de investigación e indicar los lineamientos del mismo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1" marR="47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604204"/>
                  </a:ext>
                </a:extLst>
              </a:tr>
              <a:tr h="78325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30 de agosto de 2018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1" marR="47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Realizar algunos ejercicios en clase sobre conversión unidades que incluya las partes de la célula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1" marR="47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311239"/>
                  </a:ext>
                </a:extLst>
              </a:tr>
              <a:tr h="78325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30 de agosto de 2018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1" marR="47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Hacer actividad de retroalimentación conjuntando lo realizado y lo aprendido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1" marR="47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868899"/>
                  </a:ext>
                </a:extLst>
              </a:tr>
              <a:tr h="583139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Interdisciplinario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1" marR="47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9 hrs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1" marR="47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1" marR="47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5 de septiembre de 2018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1" marR="47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Revisión de los organizadores gráficos obtenidos por asignatura.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1" marR="47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8878723"/>
                  </a:ext>
                </a:extLst>
              </a:tr>
              <a:tr h="78325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12 de septiembre de 2018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1" marR="47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Realización un organizador grafico donde se unan las ideas principales de cada materia.</a:t>
                      </a:r>
                      <a:endParaRPr lang="es-MX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1" marR="47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9494318"/>
                  </a:ext>
                </a:extLst>
              </a:tr>
              <a:tr h="98337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19 de septiembre de 2018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1" marR="47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Investigación en diversas fuentes, para encontrar el punto de unión entre las temáticas de cada asignatura.</a:t>
                      </a: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101" marR="471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300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35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3900806-6513-4EC1-8656-E76C5ADE6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321099"/>
              </p:ext>
            </p:extLst>
          </p:nvPr>
        </p:nvGraphicFramePr>
        <p:xfrm>
          <a:off x="681830" y="1184645"/>
          <a:ext cx="10587184" cy="2916661"/>
        </p:xfrm>
        <a:graphic>
          <a:graphicData uri="http://schemas.openxmlformats.org/drawingml/2006/table">
            <a:tbl>
              <a:tblPr/>
              <a:tblGrid>
                <a:gridCol w="2510865">
                  <a:extLst>
                    <a:ext uri="{9D8B030D-6E8A-4147-A177-3AD203B41FA5}">
                      <a16:colId xmlns:a16="http://schemas.microsoft.com/office/drawing/2014/main" val="2774646046"/>
                    </a:ext>
                  </a:extLst>
                </a:gridCol>
                <a:gridCol w="2510865">
                  <a:extLst>
                    <a:ext uri="{9D8B030D-6E8A-4147-A177-3AD203B41FA5}">
                      <a16:colId xmlns:a16="http://schemas.microsoft.com/office/drawing/2014/main" val="4010870034"/>
                    </a:ext>
                  </a:extLst>
                </a:gridCol>
                <a:gridCol w="2511637">
                  <a:extLst>
                    <a:ext uri="{9D8B030D-6E8A-4147-A177-3AD203B41FA5}">
                      <a16:colId xmlns:a16="http://schemas.microsoft.com/office/drawing/2014/main" val="3913931473"/>
                    </a:ext>
                  </a:extLst>
                </a:gridCol>
                <a:gridCol w="3053817">
                  <a:extLst>
                    <a:ext uri="{9D8B030D-6E8A-4147-A177-3AD203B41FA5}">
                      <a16:colId xmlns:a16="http://schemas.microsoft.com/office/drawing/2014/main" val="62244901"/>
                    </a:ext>
                  </a:extLst>
                </a:gridCol>
              </a:tblGrid>
              <a:tr h="489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1C4587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¿QUÉ?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1" marR="62701" marT="62701" marB="62701">
                    <a:lnL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1C4587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¿CUÁNDO?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1C4587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1" marR="62701" marT="62701" marB="62701">
                    <a:lnL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1C4587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¿DÓNDE?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1" marR="62701" marT="62701" marB="62701">
                    <a:lnL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1C4587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¿CON QUÉ?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1" marR="62701" marT="62701" marB="62701">
                    <a:lnL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4544440"/>
                  </a:ext>
                </a:extLst>
              </a:tr>
              <a:tr h="2393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Conocer el funcionamiento fisiológico y las magnitudes  físicas de una célula comparándolo con un aspecto organizativo y funcional en el ambiente educativo desarrollado de en la Colegio Patria y Progreso.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1" marR="62701" marT="62701" marB="62701">
                    <a:lnL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Durante el semestre 2019-1, en las 24 horas de trabajo estipuladas. 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Con la presentación de la exposición digital al finalizar el semestre.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1" marR="62701" marT="62701" marB="62701">
                    <a:lnL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En las instalaciones del Colegio de Ciencias y Humanidades Patria y Progreso S.C. (aula de clase, biblioteca, laboratorio, audiovisual)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Exposición digital en audiovisual. 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1" marR="62701" marT="62701" marB="62701">
                    <a:lnL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Investigación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Organizadores gráficos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Trabajo escrito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Exposición digital (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power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point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) de los  resultados obtenidos en el trabajo interdisciplinario. 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01" marR="62701" marT="62701" marB="62701">
                    <a:lnL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669552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9EA1832-1353-49F2-85EF-81A0CF014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023815"/>
              </p:ext>
            </p:extLst>
          </p:nvPr>
        </p:nvGraphicFramePr>
        <p:xfrm>
          <a:off x="3313101" y="4462349"/>
          <a:ext cx="5289986" cy="2234665"/>
        </p:xfrm>
        <a:graphic>
          <a:graphicData uri="http://schemas.openxmlformats.org/drawingml/2006/table">
            <a:tbl>
              <a:tblPr/>
              <a:tblGrid>
                <a:gridCol w="2644993">
                  <a:extLst>
                    <a:ext uri="{9D8B030D-6E8A-4147-A177-3AD203B41FA5}">
                      <a16:colId xmlns:a16="http://schemas.microsoft.com/office/drawing/2014/main" val="343153884"/>
                    </a:ext>
                  </a:extLst>
                </a:gridCol>
                <a:gridCol w="2644993">
                  <a:extLst>
                    <a:ext uri="{9D8B030D-6E8A-4147-A177-3AD203B41FA5}">
                      <a16:colId xmlns:a16="http://schemas.microsoft.com/office/drawing/2014/main" val="3829604751"/>
                    </a:ext>
                  </a:extLst>
                </a:gridCol>
              </a:tblGrid>
              <a:tr h="7057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1C4587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¿A QUIÉN?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1C4587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¿PARA QUÉ?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>
                          <a:solidFill>
                            <a:srgbClr val="1C4587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553342"/>
                  </a:ext>
                </a:extLst>
              </a:tr>
              <a:tr h="1528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A la comunidad escolar y los padres de familia.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Para visualizar la importancia y el impacto que se genera al crear una investigación interdisciplinaria.</a:t>
                      </a:r>
                      <a:endParaRPr lang="es-MX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513820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E6774996-7A8B-4CDB-B63D-1FFF5AADB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3" y="532384"/>
            <a:ext cx="990857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100" b="1" i="0" u="none" strike="noStrike" cap="none" normalizeH="0" baseline="0" dirty="0">
                <a:ln>
                  <a:noFill/>
                </a:ln>
                <a:solidFill>
                  <a:srgbClr val="1C4587"/>
                </a:solidFill>
                <a:effectLst/>
                <a:latin typeface="Arial" panose="020B0604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II. PRESENTACIÓN DEL PROYECTO </a:t>
            </a:r>
            <a:r>
              <a:rPr kumimoji="0" lang="es-ES" altLang="es-MX" sz="1100" b="0" i="0" u="none" strike="noStrike" cap="none" normalizeH="0" baseline="0" dirty="0">
                <a:ln>
                  <a:noFill/>
                </a:ln>
                <a:solidFill>
                  <a:srgbClr val="1C4587"/>
                </a:solidFill>
                <a:effectLst/>
                <a:latin typeface="Arial" panose="020B0604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340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FD2E0EC-9F77-472C-B038-475FCFD67A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703980"/>
              </p:ext>
            </p:extLst>
          </p:nvPr>
        </p:nvGraphicFramePr>
        <p:xfrm>
          <a:off x="361324" y="979055"/>
          <a:ext cx="11191026" cy="5132139"/>
        </p:xfrm>
        <a:graphic>
          <a:graphicData uri="http://schemas.openxmlformats.org/drawingml/2006/table">
            <a:tbl>
              <a:tblPr/>
              <a:tblGrid>
                <a:gridCol w="3730057">
                  <a:extLst>
                    <a:ext uri="{9D8B030D-6E8A-4147-A177-3AD203B41FA5}">
                      <a16:colId xmlns:a16="http://schemas.microsoft.com/office/drawing/2014/main" val="436312917"/>
                    </a:ext>
                  </a:extLst>
                </a:gridCol>
                <a:gridCol w="3730057">
                  <a:extLst>
                    <a:ext uri="{9D8B030D-6E8A-4147-A177-3AD203B41FA5}">
                      <a16:colId xmlns:a16="http://schemas.microsoft.com/office/drawing/2014/main" val="1300400623"/>
                    </a:ext>
                  </a:extLst>
                </a:gridCol>
                <a:gridCol w="3730912">
                  <a:extLst>
                    <a:ext uri="{9D8B030D-6E8A-4147-A177-3AD203B41FA5}">
                      <a16:colId xmlns:a16="http://schemas.microsoft.com/office/drawing/2014/main" val="2743267902"/>
                    </a:ext>
                  </a:extLst>
                </a:gridCol>
              </a:tblGrid>
              <a:tr h="498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1C4587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ASPECTOS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98" marR="48898" marT="48898" marB="48898">
                    <a:lnL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1C4587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CRITERIOS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1C4587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98" marR="48898" marT="48898" marB="48898">
                    <a:lnL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1C4587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HERRAMIENTAS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98" marR="48898" marT="48898" marB="48898">
                    <a:lnL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05520"/>
                  </a:ext>
                </a:extLst>
              </a:tr>
              <a:tr h="4564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Participación activa                 10%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Trabajo colaborativo                10%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Organizadores gráficos             20%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     Por asignatura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Trabajo escrito                           30%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Interdisciplinario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Presentación digital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del trabajo interdisciplinario   30%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Total   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                                       100%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98" marR="48898" marT="48898" marB="48898">
                    <a:lnL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Investiga  y selecciona la información de distintas fuentes (bibliográficas, hemerográficas, digitales,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etc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).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Comprende y explica los conceptos más importantes de cada asignatura y la relación interdisciplinaria.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Organiza la información mediante organizadores gráficos.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Elabora trabajos escritos de calidad.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Ejecuta y utiliza las TIC.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Diseña la presentación digital de su trabajo, tomando los aspectos más relevantes de cada asignatura y como estas se relacionan.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Concluye y presenta los resultados obtenidos durante el proyecto, con base en el objetivo inicial.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98" marR="48898" marT="48898" marB="48898">
                    <a:lnL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Diagnostica-Informal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Lluvia de ideas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Formativa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-Observación: Guía de observación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-Desempeño: Docente (portafolio de evidencias)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Alumnos  (organizadores gráficos, cuaderno)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-Interrogatorio: Trabajo escrito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Sumativa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-Trabajo complejo: Presentación digital.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98" marR="48898" marT="48898" marB="48898">
                    <a:lnL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45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264866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61EA7687-7F17-4277-9360-E4FF75C87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324" y="425057"/>
            <a:ext cx="969707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1" i="0" u="none" strike="noStrike" cap="none" normalizeH="0" baseline="0" dirty="0">
                <a:ln>
                  <a:noFill/>
                </a:ln>
                <a:solidFill>
                  <a:srgbClr val="1C4587"/>
                </a:solidFill>
                <a:effectLst/>
                <a:latin typeface="Arial" panose="020B0604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III. EVAUACIÓN DEL PROYECTO </a:t>
            </a:r>
            <a:r>
              <a:rPr kumimoji="0" lang="es-ES" altLang="es-MX" sz="1200" b="0" i="0" u="none" strike="noStrike" cap="none" normalizeH="0" baseline="0" dirty="0">
                <a:ln>
                  <a:noFill/>
                </a:ln>
                <a:solidFill>
                  <a:srgbClr val="1C4587"/>
                </a:solidFill>
                <a:effectLst/>
                <a:latin typeface="Arial" panose="020B0604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3305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321</TotalTime>
  <Words>787</Words>
  <Application>Microsoft Office PowerPoint</Application>
  <PresentationFormat>Panorámica</PresentationFormat>
  <Paragraphs>170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Batang</vt:lpstr>
      <vt:lpstr>Arial</vt:lpstr>
      <vt:lpstr>Century Gothic</vt:lpstr>
      <vt:lpstr>Times New Roman</vt:lpstr>
      <vt:lpstr>Trebuchet MS</vt:lpstr>
      <vt:lpstr>Wingdings</vt:lpstr>
      <vt:lpstr>Wingdings 3</vt:lpstr>
      <vt:lpstr>Faceta</vt:lpstr>
      <vt:lpstr>Presentación de PowerPoint</vt:lpstr>
      <vt:lpstr>ORGANIZADOR GRÁFICO SOBRE TIPOS DE EVALUACIÓN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MAGUI</dc:creator>
  <cp:lastModifiedBy>TOSHIBA</cp:lastModifiedBy>
  <cp:revision>11</cp:revision>
  <dcterms:created xsi:type="dcterms:W3CDTF">2018-04-06T17:34:40Z</dcterms:created>
  <dcterms:modified xsi:type="dcterms:W3CDTF">2018-04-21T03:43:08Z</dcterms:modified>
</cp:coreProperties>
</file>