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365" r:id="rId2"/>
    <p:sldId id="346" r:id="rId3"/>
    <p:sldId id="393" r:id="rId4"/>
    <p:sldId id="352" r:id="rId5"/>
    <p:sldId id="418" r:id="rId6"/>
    <p:sldId id="329" r:id="rId7"/>
    <p:sldId id="330" r:id="rId8"/>
    <p:sldId id="420" r:id="rId9"/>
    <p:sldId id="419" r:id="rId10"/>
    <p:sldId id="421" r:id="rId11"/>
    <p:sldId id="431" r:id="rId12"/>
    <p:sldId id="422" r:id="rId13"/>
    <p:sldId id="423" r:id="rId14"/>
    <p:sldId id="264" r:id="rId15"/>
    <p:sldId id="396" r:id="rId16"/>
    <p:sldId id="394" r:id="rId17"/>
    <p:sldId id="395" r:id="rId18"/>
    <p:sldId id="398" r:id="rId19"/>
    <p:sldId id="399" r:id="rId20"/>
    <p:sldId id="375" r:id="rId21"/>
    <p:sldId id="407" r:id="rId22"/>
    <p:sldId id="424" r:id="rId23"/>
    <p:sldId id="400" r:id="rId24"/>
    <p:sldId id="401" r:id="rId25"/>
    <p:sldId id="404" r:id="rId26"/>
    <p:sldId id="405" r:id="rId27"/>
    <p:sldId id="415" r:id="rId28"/>
    <p:sldId id="406" r:id="rId29"/>
    <p:sldId id="413" r:id="rId30"/>
    <p:sldId id="414" r:id="rId31"/>
    <p:sldId id="403" r:id="rId32"/>
    <p:sldId id="430" r:id="rId33"/>
    <p:sldId id="425" r:id="rId34"/>
    <p:sldId id="426" r:id="rId35"/>
    <p:sldId id="427" r:id="rId36"/>
    <p:sldId id="429" r:id="rId37"/>
    <p:sldId id="428" r:id="rId38"/>
    <p:sldId id="333" r:id="rId39"/>
    <p:sldId id="359" r:id="rId40"/>
    <p:sldId id="432" r:id="rId41"/>
    <p:sldId id="360" r:id="rId42"/>
    <p:sldId id="356" r:id="rId43"/>
    <p:sldId id="361" r:id="rId44"/>
    <p:sldId id="362" r:id="rId45"/>
    <p:sldId id="367" r:id="rId46"/>
    <p:sldId id="369" r:id="rId47"/>
    <p:sldId id="370" r:id="rId48"/>
    <p:sldId id="376" r:id="rId49"/>
    <p:sldId id="379" r:id="rId50"/>
    <p:sldId id="383" r:id="rId51"/>
    <p:sldId id="385" r:id="rId52"/>
    <p:sldId id="433" r:id="rId5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44F46-B5F5-4FA6-B6BB-9F21D4860AB4}" type="datetimeFigureOut">
              <a:rPr lang="es-MX" smtClean="0"/>
              <a:t>24/06/2020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EC250-6968-4532-B21B-62B2E78A1878}" type="slidenum">
              <a:rPr lang="es-MX" smtClean="0"/>
              <a:t>‹Nº›</a:t>
            </a:fld>
            <a:endParaRPr lang="es-MX"/>
          </a:p>
        </p:txBody>
      </p:sp>
    </p:spTree>
    <p:extLst>
      <p:ext uri="{BB962C8B-B14F-4D97-AF65-F5344CB8AC3E}">
        <p14:creationId xmlns:p14="http://schemas.microsoft.com/office/powerpoint/2010/main" val="208322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A2EC250-6968-4532-B21B-62B2E78A1878}" type="slidenum">
              <a:rPr lang="es-MX" smtClean="0"/>
              <a:t>33</a:t>
            </a:fld>
            <a:endParaRPr lang="es-MX"/>
          </a:p>
        </p:txBody>
      </p:sp>
    </p:spTree>
    <p:extLst>
      <p:ext uri="{BB962C8B-B14F-4D97-AF65-F5344CB8AC3E}">
        <p14:creationId xmlns:p14="http://schemas.microsoft.com/office/powerpoint/2010/main" val="155549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24/06/2020</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4361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24/06/2020</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5788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24/06/2020</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3221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24/06/2020</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1367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24/06/2020</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336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24/06/2020</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10287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24/06/2020</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8595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24/06/2020</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8784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24/06/2020</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1427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24/06/2020</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453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24/06/2020</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6314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008FF-6104-4708-98A5-1A4044CC17AC}" type="datetimeFigureOut">
              <a:rPr lang="es-MX" smtClean="0">
                <a:solidFill>
                  <a:prstClr val="black">
                    <a:tint val="75000"/>
                  </a:prstClr>
                </a:solidFill>
              </a:rPr>
              <a:pPr/>
              <a:t>24/06/2020</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518DC-89EC-43C9-8C0F-7440E09643B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39348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jpeg"/><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microsoft.com/office/2007/relationships/hdphoto" Target="../media/hdphoto5.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 Marcador de contenido"/>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379233" cy="1486485"/>
          </a:xfrm>
          <a:prstGeom prst="rect">
            <a:avLst/>
          </a:prstGeom>
        </p:spPr>
      </p:pic>
      <p:sp>
        <p:nvSpPr>
          <p:cNvPr id="5" name="4 CuadroTexto"/>
          <p:cNvSpPr txBox="1"/>
          <p:nvPr/>
        </p:nvSpPr>
        <p:spPr>
          <a:xfrm>
            <a:off x="467543" y="404664"/>
            <a:ext cx="6552729" cy="646331"/>
          </a:xfrm>
          <a:prstGeom prst="rect">
            <a:avLst/>
          </a:prstGeom>
          <a:noFill/>
        </p:spPr>
        <p:txBody>
          <a:bodyPr wrap="square" rtlCol="0">
            <a:spAutoFit/>
          </a:bodyPr>
          <a:lstStyle/>
          <a:p>
            <a:r>
              <a:rPr lang="es-MX" sz="3200" dirty="0" smtClean="0">
                <a:solidFill>
                  <a:prstClr val="black"/>
                </a:solidFill>
              </a:rPr>
              <a:t>  </a:t>
            </a:r>
            <a:r>
              <a:rPr lang="es-MX" sz="3600" b="1" i="1" dirty="0" smtClean="0">
                <a:solidFill>
                  <a:prstClr val="black"/>
                </a:solidFill>
              </a:rPr>
              <a:t>Colegio del Tepeyac Querétaro</a:t>
            </a:r>
            <a:r>
              <a:rPr lang="es-MX" sz="3200" b="1" i="1" dirty="0" smtClean="0">
                <a:solidFill>
                  <a:prstClr val="black"/>
                </a:solidFill>
              </a:rPr>
              <a:t>. </a:t>
            </a:r>
            <a:endParaRPr lang="es-MX" sz="3200" b="1" i="1" dirty="0">
              <a:solidFill>
                <a:prstClr val="black"/>
              </a:solidFill>
            </a:endParaRPr>
          </a:p>
        </p:txBody>
      </p:sp>
      <p:sp>
        <p:nvSpPr>
          <p:cNvPr id="6" name="5 CuadroTexto"/>
          <p:cNvSpPr txBox="1"/>
          <p:nvPr/>
        </p:nvSpPr>
        <p:spPr>
          <a:xfrm>
            <a:off x="433605" y="922855"/>
            <a:ext cx="2647796" cy="369332"/>
          </a:xfrm>
          <a:prstGeom prst="rect">
            <a:avLst/>
          </a:prstGeom>
          <a:noFill/>
        </p:spPr>
        <p:txBody>
          <a:bodyPr wrap="square" rtlCol="0">
            <a:spAutoFit/>
          </a:bodyPr>
          <a:lstStyle/>
          <a:p>
            <a:r>
              <a:rPr lang="es-MX" dirty="0" smtClean="0">
                <a:solidFill>
                  <a:prstClr val="black"/>
                </a:solidFill>
                <a:latin typeface="Arial" pitchFamily="34" charset="0"/>
                <a:cs typeface="Arial" pitchFamily="34" charset="0"/>
              </a:rPr>
              <a:t>    </a:t>
            </a:r>
            <a:r>
              <a:rPr lang="es-MX" b="1" i="1" dirty="0" smtClean="0">
                <a:solidFill>
                  <a:prstClr val="black"/>
                </a:solidFill>
                <a:latin typeface="Arial" pitchFamily="34" charset="0"/>
                <a:cs typeface="Arial" pitchFamily="34" charset="0"/>
              </a:rPr>
              <a:t>Clave </a:t>
            </a:r>
            <a:r>
              <a:rPr lang="es-MX" b="1" i="1" dirty="0">
                <a:solidFill>
                  <a:prstClr val="black"/>
                </a:solidFill>
                <a:latin typeface="Arial" pitchFamily="34" charset="0"/>
                <a:cs typeface="Arial" pitchFamily="34" charset="0"/>
              </a:rPr>
              <a:t>6936</a:t>
            </a:r>
          </a:p>
        </p:txBody>
      </p:sp>
      <p:sp>
        <p:nvSpPr>
          <p:cNvPr id="7" name="6 CuadroTexto"/>
          <p:cNvSpPr txBox="1"/>
          <p:nvPr/>
        </p:nvSpPr>
        <p:spPr>
          <a:xfrm>
            <a:off x="467543" y="2045667"/>
            <a:ext cx="7452639" cy="1477328"/>
          </a:xfrm>
          <a:prstGeom prst="rect">
            <a:avLst/>
          </a:prstGeom>
          <a:noFill/>
        </p:spPr>
        <p:txBody>
          <a:bodyPr wrap="square" rtlCol="0">
            <a:spAutoFit/>
          </a:bodyPr>
          <a:lstStyle/>
          <a:p>
            <a:pPr algn="ctr"/>
            <a:r>
              <a:rPr lang="es-MX" dirty="0">
                <a:solidFill>
                  <a:prstClr val="black">
                    <a:lumMod val="65000"/>
                    <a:lumOff val="35000"/>
                  </a:prstClr>
                </a:solidFill>
                <a:latin typeface="Arial" pitchFamily="34" charset="0"/>
                <a:cs typeface="Arial" pitchFamily="34" charset="0"/>
              </a:rPr>
              <a:t>PROYECTO  CONEXIONES EQUIPO </a:t>
            </a:r>
            <a:r>
              <a:rPr lang="es-MX" dirty="0" smtClean="0">
                <a:solidFill>
                  <a:prstClr val="black">
                    <a:lumMod val="65000"/>
                    <a:lumOff val="35000"/>
                  </a:prstClr>
                </a:solidFill>
                <a:latin typeface="Arial" pitchFamily="34" charset="0"/>
                <a:cs typeface="Arial" pitchFamily="34" charset="0"/>
              </a:rPr>
              <a:t>5</a:t>
            </a:r>
            <a:endParaRPr lang="es-MX" dirty="0">
              <a:solidFill>
                <a:prstClr val="black">
                  <a:lumMod val="65000"/>
                  <a:lumOff val="35000"/>
                </a:prstClr>
              </a:solidFill>
              <a:latin typeface="Arial" pitchFamily="34" charset="0"/>
              <a:cs typeface="Arial" pitchFamily="34" charset="0"/>
            </a:endParaRPr>
          </a:p>
          <a:p>
            <a:pPr algn="ctr"/>
            <a:r>
              <a:rPr lang="es-MX" sz="3600" dirty="0" smtClean="0">
                <a:solidFill>
                  <a:srgbClr val="1F497D">
                    <a:lumMod val="60000"/>
                    <a:lumOff val="40000"/>
                  </a:srgbClr>
                </a:solidFill>
                <a:latin typeface="Arial Black" pitchFamily="34" charset="0"/>
              </a:rPr>
              <a:t>Autoestima y bilingüismo</a:t>
            </a:r>
          </a:p>
          <a:p>
            <a:r>
              <a:rPr lang="es-MX" sz="3600">
                <a:solidFill>
                  <a:srgbClr val="1F497D">
                    <a:lumMod val="60000"/>
                    <a:lumOff val="40000"/>
                  </a:srgbClr>
                </a:solidFill>
                <a:latin typeface="Arial Black" pitchFamily="34" charset="0"/>
              </a:rPr>
              <a:t> </a:t>
            </a:r>
            <a:r>
              <a:rPr lang="es-MX" sz="3600" smtClean="0">
                <a:solidFill>
                  <a:srgbClr val="1F497D">
                    <a:lumMod val="60000"/>
                    <a:lumOff val="40000"/>
                  </a:srgbClr>
                </a:solidFill>
                <a:latin typeface="Arial Black" pitchFamily="34" charset="0"/>
              </a:rPr>
              <a:t>         </a:t>
            </a:r>
            <a:r>
              <a:rPr lang="es-MX" sz="2400" smtClean="0">
                <a:solidFill>
                  <a:prstClr val="black">
                    <a:lumMod val="65000"/>
                    <a:lumOff val="35000"/>
                  </a:prstClr>
                </a:solidFill>
                <a:latin typeface="Arial" pitchFamily="34" charset="0"/>
                <a:cs typeface="Arial" pitchFamily="34" charset="0"/>
              </a:rPr>
              <a:t>       </a:t>
            </a:r>
            <a:endParaRPr lang="es-MX" sz="2400" dirty="0">
              <a:solidFill>
                <a:prstClr val="black">
                  <a:lumMod val="65000"/>
                  <a:lumOff val="35000"/>
                </a:prstClr>
              </a:solidFill>
              <a:latin typeface="Arial" pitchFamily="34" charset="0"/>
              <a:cs typeface="Arial" pitchFamily="34" charset="0"/>
            </a:endParaRPr>
          </a:p>
        </p:txBody>
      </p:sp>
      <p:sp>
        <p:nvSpPr>
          <p:cNvPr id="8" name="7 CuadroTexto"/>
          <p:cNvSpPr txBox="1"/>
          <p:nvPr/>
        </p:nvSpPr>
        <p:spPr>
          <a:xfrm>
            <a:off x="467544" y="6237312"/>
            <a:ext cx="2613857" cy="369332"/>
          </a:xfrm>
          <a:prstGeom prst="rect">
            <a:avLst/>
          </a:prstGeom>
          <a:noFill/>
        </p:spPr>
        <p:txBody>
          <a:bodyPr wrap="none" rtlCol="0">
            <a:spAutoFit/>
          </a:bodyPr>
          <a:lstStyle/>
          <a:p>
            <a:r>
              <a:rPr lang="es-MX" dirty="0">
                <a:solidFill>
                  <a:srgbClr val="1F497D"/>
                </a:solidFill>
                <a:latin typeface="Arial Rounded MT Bold" pitchFamily="34" charset="0"/>
              </a:rPr>
              <a:t>Ciclo escolar 2018-19</a:t>
            </a:r>
          </a:p>
        </p:txBody>
      </p:sp>
      <p:sp>
        <p:nvSpPr>
          <p:cNvPr id="2" name="1 CuadroTexto"/>
          <p:cNvSpPr txBox="1"/>
          <p:nvPr/>
        </p:nvSpPr>
        <p:spPr>
          <a:xfrm>
            <a:off x="2987824" y="6280215"/>
            <a:ext cx="3130624" cy="338554"/>
          </a:xfrm>
          <a:prstGeom prst="rect">
            <a:avLst/>
          </a:prstGeom>
          <a:noFill/>
        </p:spPr>
        <p:txBody>
          <a:bodyPr wrap="square" rtlCol="0">
            <a:spAutoFit/>
          </a:bodyPr>
          <a:lstStyle/>
          <a:p>
            <a:pPr algn="r"/>
            <a:r>
              <a:rPr lang="es-MX" sz="1600" dirty="0" smtClean="0">
                <a:solidFill>
                  <a:srgbClr val="1F497D"/>
                </a:solidFill>
                <a:latin typeface="Arial Rounded MT Bold" pitchFamily="34" charset="0"/>
              </a:rPr>
              <a:t>16 de Oct a 13 de Nov. </a:t>
            </a:r>
            <a:r>
              <a:rPr lang="es-MX" sz="1600" dirty="0">
                <a:solidFill>
                  <a:srgbClr val="1F497D"/>
                </a:solidFill>
                <a:latin typeface="Arial Rounded MT Bold" pitchFamily="34" charset="0"/>
              </a:rPr>
              <a:t>2018</a:t>
            </a:r>
          </a:p>
        </p:txBody>
      </p:sp>
      <p:pic>
        <p:nvPicPr>
          <p:cNvPr id="12" name="Imagen 11">
            <a:extLst>
              <a:ext uri="{FF2B5EF4-FFF2-40B4-BE49-F238E27FC236}">
                <a16:creationId xmlns:a16="http://schemas.microsoft.com/office/drawing/2014/main" xmlns="" id="{F8E98065-90B5-3C4D-8C39-C7FE23730710}"/>
              </a:ext>
            </a:extLst>
          </p:cNvPr>
          <p:cNvPicPr>
            <a:picLocks noChangeAspect="1"/>
          </p:cNvPicPr>
          <p:nvPr/>
        </p:nvPicPr>
        <p:blipFill>
          <a:blip r:embed="rId3"/>
          <a:stretch>
            <a:fillRect/>
          </a:stretch>
        </p:blipFill>
        <p:spPr>
          <a:xfrm>
            <a:off x="1812947" y="3448549"/>
            <a:ext cx="5193377" cy="2758824"/>
          </a:xfrm>
          <a:prstGeom prst="rect">
            <a:avLst/>
          </a:prstGeom>
        </p:spPr>
      </p:pic>
      <p:pic>
        <p:nvPicPr>
          <p:cNvPr id="14" name="Imagen 13">
            <a:extLst>
              <a:ext uri="{FF2B5EF4-FFF2-40B4-BE49-F238E27FC236}">
                <a16:creationId xmlns:a16="http://schemas.microsoft.com/office/drawing/2014/main" xmlns="" id="{2BA6E689-3F60-AC49-9312-31163383B0DB}"/>
              </a:ext>
            </a:extLst>
          </p:cNvPr>
          <p:cNvPicPr>
            <a:picLocks noChangeAspect="1"/>
          </p:cNvPicPr>
          <p:nvPr/>
        </p:nvPicPr>
        <p:blipFill>
          <a:blip r:embed="rId4"/>
          <a:stretch>
            <a:fillRect/>
          </a:stretch>
        </p:blipFill>
        <p:spPr>
          <a:xfrm>
            <a:off x="4491182" y="3581720"/>
            <a:ext cx="2366818" cy="1159933"/>
          </a:xfrm>
          <a:prstGeom prst="rect">
            <a:avLst/>
          </a:prstGeom>
        </p:spPr>
      </p:pic>
      <p:sp>
        <p:nvSpPr>
          <p:cNvPr id="3" name="2 CuadroTexto"/>
          <p:cNvSpPr txBox="1"/>
          <p:nvPr/>
        </p:nvSpPr>
        <p:spPr>
          <a:xfrm>
            <a:off x="6228184" y="6258490"/>
            <a:ext cx="2901284" cy="338554"/>
          </a:xfrm>
          <a:prstGeom prst="rect">
            <a:avLst/>
          </a:prstGeom>
          <a:noFill/>
        </p:spPr>
        <p:txBody>
          <a:bodyPr wrap="square" rtlCol="0">
            <a:spAutoFit/>
          </a:bodyPr>
          <a:lstStyle/>
          <a:p>
            <a:r>
              <a:rPr lang="es-MX" sz="1600" dirty="0">
                <a:solidFill>
                  <a:srgbClr val="1F497D"/>
                </a:solidFill>
                <a:latin typeface="Arial Rounded MT Bold" pitchFamily="34" charset="0"/>
              </a:rPr>
              <a:t>Quinto año de bachillerato</a:t>
            </a:r>
          </a:p>
        </p:txBody>
      </p:sp>
    </p:spTree>
    <p:extLst>
      <p:ext uri="{BB962C8B-B14F-4D97-AF65-F5344CB8AC3E}">
        <p14:creationId xmlns:p14="http://schemas.microsoft.com/office/powerpoint/2010/main" val="184842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715200" cy="1162050"/>
          </a:xfrm>
        </p:spPr>
        <p:txBody>
          <a:bodyPr>
            <a:noAutofit/>
          </a:bodyPr>
          <a:lstStyle/>
          <a:p>
            <a:pPr algn="ctr"/>
            <a:r>
              <a:rPr lang="es-MX" sz="3600" dirty="0">
                <a:solidFill>
                  <a:schemeClr val="tx2">
                    <a:lumMod val="75000"/>
                  </a:schemeClr>
                </a:solidFill>
                <a:latin typeface="Arial" pitchFamily="34" charset="0"/>
                <a:cs typeface="Arial" pitchFamily="34" charset="0"/>
              </a:rPr>
              <a:t/>
            </a:r>
            <a:br>
              <a:rPr lang="es-MX" sz="3600" dirty="0">
                <a:solidFill>
                  <a:schemeClr val="tx2">
                    <a:lumMod val="75000"/>
                  </a:schemeClr>
                </a:solidFill>
                <a:latin typeface="Arial" pitchFamily="34" charset="0"/>
                <a:cs typeface="Arial" pitchFamily="34" charset="0"/>
              </a:rPr>
            </a:br>
            <a:r>
              <a:rPr lang="es-MX" sz="3600" dirty="0">
                <a:solidFill>
                  <a:schemeClr val="tx2">
                    <a:lumMod val="75000"/>
                  </a:schemeClr>
                </a:solidFill>
                <a:latin typeface="Arial" pitchFamily="34" charset="0"/>
                <a:cs typeface="Arial" pitchFamily="34" charset="0"/>
              </a:rPr>
              <a:t/>
            </a:r>
            <a:br>
              <a:rPr lang="es-MX" sz="3600" dirty="0">
                <a:solidFill>
                  <a:schemeClr val="tx2">
                    <a:lumMod val="75000"/>
                  </a:schemeClr>
                </a:solidFill>
                <a:latin typeface="Arial" pitchFamily="34" charset="0"/>
                <a:cs typeface="Arial" pitchFamily="34" charset="0"/>
              </a:rPr>
            </a:br>
            <a:endParaRPr lang="es-MX" sz="3600" dirty="0">
              <a:solidFill>
                <a:schemeClr val="tx2">
                  <a:lumMod val="75000"/>
                </a:schemeClr>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35696" y="1772816"/>
            <a:ext cx="5111750" cy="410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691680" y="620688"/>
            <a:ext cx="5040560" cy="646331"/>
          </a:xfrm>
          <a:prstGeom prst="rect">
            <a:avLst/>
          </a:prstGeom>
          <a:noFill/>
        </p:spPr>
        <p:txBody>
          <a:bodyPr wrap="square" rtlCol="0">
            <a:spAutoFit/>
          </a:bodyPr>
          <a:lstStyle/>
          <a:p>
            <a:pPr algn="ctr"/>
            <a:r>
              <a:rPr lang="es-MX" sz="3600" b="1" i="1" dirty="0" smtClean="0"/>
              <a:t>Evidencias fotográficas</a:t>
            </a:r>
            <a:endParaRPr lang="es-MX" sz="3600" b="1" i="1" dirty="0"/>
          </a:p>
        </p:txBody>
      </p:sp>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LightScreen/>
                    </a14:imgEffect>
                  </a14:imgLayer>
                </a14:imgProps>
              </a:ext>
              <a:ext uri="{28A0092B-C50C-407E-A947-70E740481C1C}">
                <a14:useLocalDpi xmlns:a14="http://schemas.microsoft.com/office/drawing/2010/main" val="0"/>
              </a:ext>
            </a:extLst>
          </a:blip>
          <a:srcRect l="6077" t="21156" r="10694" b="58741"/>
          <a:stretch/>
        </p:blipFill>
        <p:spPr bwMode="auto">
          <a:xfrm>
            <a:off x="2146300" y="2641600"/>
            <a:ext cx="4254500" cy="825500"/>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980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i="1" dirty="0" smtClean="0"/>
              <a:t>Evidencias fotográficas</a:t>
            </a:r>
            <a:endParaRPr lang="es-MX" sz="3600" b="1" i="1"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1251580"/>
            <a:ext cx="3665380" cy="2749035"/>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152" y="4000614"/>
            <a:ext cx="3809847" cy="2857385"/>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78036"/>
            <a:ext cx="3839952" cy="2879964"/>
          </a:xfrm>
          <a:prstGeom prst="rect">
            <a:avLst/>
          </a:prstGeom>
        </p:spPr>
      </p:pic>
      <p:pic>
        <p:nvPicPr>
          <p:cNvPr id="8" name="Marcador de contenido 3"/>
          <p:cNvPicPr>
            <a:picLocks noChangeAspect="1"/>
          </p:cNvPicPr>
          <p:nvPr/>
        </p:nvPicPr>
        <p:blipFill rotWithShape="1">
          <a:blip r:embed="rId5" cstate="print">
            <a:extLst>
              <a:ext uri="{BEBA8EAE-BF5A-486C-A8C5-ECC9F3942E4B}">
                <a14:imgProps xmlns:a14="http://schemas.microsoft.com/office/drawing/2010/main">
                  <a14:imgLayer r:embed="rId6">
                    <a14:imgEffect>
                      <a14:artisticLightScreen/>
                    </a14:imgEffect>
                  </a14:imgLayer>
                </a14:imgProps>
              </a:ext>
              <a:ext uri="{28A0092B-C50C-407E-A947-70E740481C1C}">
                <a14:useLocalDpi xmlns:a14="http://schemas.microsoft.com/office/drawing/2010/main" val="0"/>
              </a:ext>
            </a:extLst>
          </a:blip>
          <a:srcRect l="27861" t="55081" r="21206" b="29212"/>
          <a:stretch/>
        </p:blipFill>
        <p:spPr>
          <a:xfrm>
            <a:off x="3937000" y="2743200"/>
            <a:ext cx="1866900" cy="431800"/>
          </a:xfrm>
          <a:prstGeom prst="rect">
            <a:avLst/>
          </a:prstGeom>
          <a:effectLst/>
        </p:spPr>
      </p:pic>
      <p:pic>
        <p:nvPicPr>
          <p:cNvPr id="10" name="Imagen 4"/>
          <p:cNvPicPr>
            <a:picLocks noChangeAspect="1"/>
          </p:cNvPicPr>
          <p:nvPr/>
        </p:nvPicPr>
        <p:blipFill rotWithShape="1">
          <a:blip r:embed="rId7" cstate="print">
            <a:extLst>
              <a:ext uri="{BEBA8EAE-BF5A-486C-A8C5-ECC9F3942E4B}">
                <a14:imgProps xmlns:a14="http://schemas.microsoft.com/office/drawing/2010/main">
                  <a14:imgLayer r:embed="rId8">
                    <a14:imgEffect>
                      <a14:artisticLightScreen/>
                    </a14:imgEffect>
                  </a14:imgLayer>
                </a14:imgProps>
              </a:ext>
              <a:ext uri="{28A0092B-C50C-407E-A947-70E740481C1C}">
                <a14:useLocalDpi xmlns:a14="http://schemas.microsoft.com/office/drawing/2010/main" val="0"/>
              </a:ext>
            </a:extLst>
          </a:blip>
          <a:srcRect l="29332" t="45460" r="30668" b="32761"/>
          <a:stretch/>
        </p:blipFill>
        <p:spPr>
          <a:xfrm>
            <a:off x="6451600" y="5308600"/>
            <a:ext cx="1524000" cy="622300"/>
          </a:xfrm>
          <a:prstGeom prst="rect">
            <a:avLst/>
          </a:prstGeom>
        </p:spPr>
      </p:pic>
      <p:pic>
        <p:nvPicPr>
          <p:cNvPr id="11" name="Imagen 5"/>
          <p:cNvPicPr>
            <a:picLocks noChangeAspect="1"/>
          </p:cNvPicPr>
          <p:nvPr/>
        </p:nvPicPr>
        <p:blipFill rotWithShape="1">
          <a:blip r:embed="rId9" cstate="print">
            <a:extLst>
              <a:ext uri="{BEBA8EAE-BF5A-486C-A8C5-ECC9F3942E4B}">
                <a14:imgProps xmlns:a14="http://schemas.microsoft.com/office/drawing/2010/main">
                  <a14:imgLayer r:embed="rId10">
                    <a14:imgEffect>
                      <a14:artisticLightScreen/>
                    </a14:imgEffect>
                  </a14:imgLayer>
                </a14:imgProps>
              </a:ext>
              <a:ext uri="{28A0092B-C50C-407E-A947-70E740481C1C}">
                <a14:useLocalDpi xmlns:a14="http://schemas.microsoft.com/office/drawing/2010/main" val="0"/>
              </a:ext>
            </a:extLst>
          </a:blip>
          <a:srcRect l="22423" t="25000" r="30944" b="50000"/>
          <a:stretch/>
        </p:blipFill>
        <p:spPr>
          <a:xfrm>
            <a:off x="863600" y="4709314"/>
            <a:ext cx="1790700" cy="719991"/>
          </a:xfrm>
          <a:prstGeom prst="rect">
            <a:avLst/>
          </a:prstGeom>
          <a:effectLst/>
        </p:spPr>
      </p:pic>
    </p:spTree>
    <p:extLst>
      <p:ext uri="{BB962C8B-B14F-4D97-AF65-F5344CB8AC3E}">
        <p14:creationId xmlns:p14="http://schemas.microsoft.com/office/powerpoint/2010/main" val="610335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273050"/>
            <a:ext cx="8147248" cy="5853113"/>
          </a:xfrm>
        </p:spPr>
        <p:txBody>
          <a:bodyPr>
            <a:normAutofit/>
          </a:bodyPr>
          <a:lstStyle/>
          <a:p>
            <a:pPr marL="0" indent="0" algn="ctr">
              <a:buNone/>
            </a:pPr>
            <a:r>
              <a:rPr lang="es-ES_tradnl" sz="3600" b="1" i="1" dirty="0" smtClean="0"/>
              <a:t>Contenidos generales</a:t>
            </a:r>
          </a:p>
          <a:p>
            <a:r>
              <a:rPr lang="es-ES_tradnl" dirty="0" smtClean="0"/>
              <a:t>Los alumnos consultarán información básica y especializada con los temas relacionados para cada materia, para realizar una investigación documental en libros o internet.</a:t>
            </a:r>
          </a:p>
          <a:p>
            <a:r>
              <a:rPr lang="es-ES_tradnl" dirty="0" smtClean="0"/>
              <a:t>Revisión de documentales y videos proporcionado por los profesores</a:t>
            </a:r>
          </a:p>
          <a:p>
            <a:r>
              <a:rPr lang="es-ES_tradnl" dirty="0" smtClean="0"/>
              <a:t>Elaboración de preguntas para encuestas</a:t>
            </a:r>
          </a:p>
          <a:p>
            <a:r>
              <a:rPr lang="es-ES_tradnl" dirty="0" smtClean="0"/>
              <a:t>Gráficas y resultados de encuestas</a:t>
            </a:r>
          </a:p>
          <a:p>
            <a:endParaRPr lang="es-ES_tradnl" dirty="0"/>
          </a:p>
        </p:txBody>
      </p:sp>
    </p:spTree>
    <p:extLst>
      <p:ext uri="{BB962C8B-B14F-4D97-AF65-F5344CB8AC3E}">
        <p14:creationId xmlns:p14="http://schemas.microsoft.com/office/powerpoint/2010/main" val="7169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i="1" dirty="0" smtClean="0"/>
              <a:t>Contenido de temas y productos propuestos</a:t>
            </a:r>
            <a:endParaRPr lang="es-MX" sz="3200" b="1" i="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23760911"/>
              </p:ext>
            </p:extLst>
          </p:nvPr>
        </p:nvGraphicFramePr>
        <p:xfrm>
          <a:off x="457200" y="1600200"/>
          <a:ext cx="8229600" cy="430276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s-MX" dirty="0">
                          <a:solidFill>
                            <a:schemeClr val="tx1"/>
                          </a:solidFill>
                        </a:rPr>
                        <a:t>ORIENTACIÓN EDUCATIVA</a:t>
                      </a:r>
                    </a:p>
                  </a:txBody>
                  <a:tcPr>
                    <a:solidFill>
                      <a:schemeClr val="bg2">
                        <a:lumMod val="75000"/>
                      </a:schemeClr>
                    </a:solidFill>
                  </a:tcPr>
                </a:tc>
                <a:tc>
                  <a:txBody>
                    <a:bodyPr/>
                    <a:lstStyle/>
                    <a:p>
                      <a:r>
                        <a:rPr lang="es-MX" dirty="0">
                          <a:solidFill>
                            <a:schemeClr val="tx1"/>
                          </a:solidFill>
                        </a:rPr>
                        <a:t>                   INGLÉS</a:t>
                      </a:r>
                    </a:p>
                  </a:txBody>
                  <a:tcPr>
                    <a:solidFill>
                      <a:schemeClr val="bg2">
                        <a:lumMod val="75000"/>
                      </a:schemeClr>
                    </a:solidFill>
                  </a:tcPr>
                </a:tc>
                <a:tc>
                  <a:txBody>
                    <a:bodyPr/>
                    <a:lstStyle/>
                    <a:p>
                      <a:r>
                        <a:rPr lang="es-MX" dirty="0">
                          <a:solidFill>
                            <a:schemeClr val="tx1"/>
                          </a:solidFill>
                        </a:rPr>
                        <a:t>            BIOLOGÍA</a:t>
                      </a:r>
                    </a:p>
                  </a:txBody>
                  <a:tcPr>
                    <a:solidFill>
                      <a:schemeClr val="bg2">
                        <a:lumMod val="75000"/>
                      </a:schemeClr>
                    </a:solidFill>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mn-lt"/>
                          <a:ea typeface="+mn-ea"/>
                          <a:cs typeface="+mn-cs"/>
                        </a:rPr>
                        <a:t>En la unidad II el inciso relacionado con el autoconocimiento para la mejor elección de una profesión.</a:t>
                      </a:r>
                      <a:endParaRPr lang="es-MX" sz="1800" kern="1200" dirty="0">
                        <a:solidFill>
                          <a:schemeClr val="dk1"/>
                        </a:solidFill>
                        <a:effectLst/>
                        <a:latin typeface="+mn-lt"/>
                        <a:ea typeface="+mn-ea"/>
                        <a:cs typeface="+mn-cs"/>
                      </a:endParaRPr>
                    </a:p>
                    <a:p>
                      <a:endParaRPr lang="es-MX" dirty="0"/>
                    </a:p>
                  </a:txBody>
                  <a:tcPr>
                    <a:solidFill>
                      <a:schemeClr val="bg2">
                        <a:lumMod val="90000"/>
                      </a:schemeClr>
                    </a:solidFill>
                  </a:tcPr>
                </a:tc>
                <a:tc>
                  <a:txBody>
                    <a:bodyPr/>
                    <a:lstStyle/>
                    <a:p>
                      <a:r>
                        <a:rPr lang="en-US" sz="1800" kern="1200" dirty="0" err="1">
                          <a:solidFill>
                            <a:schemeClr val="dk1"/>
                          </a:solidFill>
                          <a:effectLst/>
                          <a:latin typeface="+mn-lt"/>
                          <a:ea typeface="+mn-ea"/>
                          <a:cs typeface="+mn-cs"/>
                        </a:rPr>
                        <a:t>Libro</a:t>
                      </a:r>
                      <a:r>
                        <a:rPr lang="en-US" sz="1800" kern="1200" dirty="0">
                          <a:solidFill>
                            <a:schemeClr val="dk1"/>
                          </a:solidFill>
                          <a:effectLst/>
                          <a:latin typeface="+mn-lt"/>
                          <a:ea typeface="+mn-ea"/>
                          <a:cs typeface="+mn-cs"/>
                        </a:rPr>
                        <a:t>: 21st Century Reading</a:t>
                      </a:r>
                      <a:endParaRPr lang="es-MX"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Creative thinking And Reading with TEDTALKS 4</a:t>
                      </a:r>
                      <a:endParaRPr lang="es-MX" sz="1800" kern="1200" dirty="0">
                        <a:solidFill>
                          <a:schemeClr val="dk1"/>
                        </a:solidFill>
                        <a:effectLst/>
                        <a:latin typeface="+mn-lt"/>
                        <a:ea typeface="+mn-ea"/>
                        <a:cs typeface="+mn-cs"/>
                      </a:endParaRPr>
                    </a:p>
                    <a:p>
                      <a:r>
                        <a:rPr lang="es-ES" sz="1800" kern="1200" dirty="0" err="1">
                          <a:solidFill>
                            <a:schemeClr val="dk1"/>
                          </a:solidFill>
                          <a:effectLst/>
                          <a:latin typeface="+mn-lt"/>
                          <a:ea typeface="+mn-ea"/>
                          <a:cs typeface="+mn-cs"/>
                        </a:rPr>
                        <a:t>Unit</a:t>
                      </a:r>
                      <a:r>
                        <a:rPr lang="es-ES" sz="1800" kern="1200" dirty="0">
                          <a:solidFill>
                            <a:schemeClr val="dk1"/>
                          </a:solidFill>
                          <a:effectLst/>
                          <a:latin typeface="+mn-lt"/>
                          <a:ea typeface="+mn-ea"/>
                          <a:cs typeface="+mn-cs"/>
                        </a:rPr>
                        <a:t> 9 </a:t>
                      </a:r>
                      <a:r>
                        <a:rPr lang="es-ES" sz="1800" kern="1200" dirty="0" err="1">
                          <a:solidFill>
                            <a:schemeClr val="dk1"/>
                          </a:solidFill>
                          <a:effectLst/>
                          <a:latin typeface="+mn-lt"/>
                          <a:ea typeface="+mn-ea"/>
                          <a:cs typeface="+mn-cs"/>
                        </a:rPr>
                        <a:t>How</a:t>
                      </a:r>
                      <a:r>
                        <a:rPr lang="es-ES" sz="1800" kern="1200" dirty="0">
                          <a:solidFill>
                            <a:schemeClr val="dk1"/>
                          </a:solidFill>
                          <a:effectLst/>
                          <a:latin typeface="+mn-lt"/>
                          <a:ea typeface="+mn-ea"/>
                          <a:cs typeface="+mn-cs"/>
                        </a:rPr>
                        <a:t> </a:t>
                      </a:r>
                      <a:r>
                        <a:rPr lang="es-ES" sz="1800" kern="1200" dirty="0" err="1">
                          <a:solidFill>
                            <a:schemeClr val="dk1"/>
                          </a:solidFill>
                          <a:effectLst/>
                          <a:latin typeface="+mn-lt"/>
                          <a:ea typeface="+mn-ea"/>
                          <a:cs typeface="+mn-cs"/>
                        </a:rPr>
                        <a:t>We</a:t>
                      </a:r>
                      <a:r>
                        <a:rPr lang="es-ES" sz="1800" kern="1200" dirty="0">
                          <a:solidFill>
                            <a:schemeClr val="dk1"/>
                          </a:solidFill>
                          <a:effectLst/>
                          <a:latin typeface="+mn-lt"/>
                          <a:ea typeface="+mn-ea"/>
                          <a:cs typeface="+mn-cs"/>
                        </a:rPr>
                        <a:t> </a:t>
                      </a:r>
                      <a:r>
                        <a:rPr lang="es-ES" sz="1800" kern="1200" dirty="0" err="1">
                          <a:solidFill>
                            <a:schemeClr val="dk1"/>
                          </a:solidFill>
                          <a:effectLst/>
                          <a:latin typeface="+mn-lt"/>
                          <a:ea typeface="+mn-ea"/>
                          <a:cs typeface="+mn-cs"/>
                        </a:rPr>
                        <a:t>Learn</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Se habla acerca de cómo aprendemos desde bebes nuestra lengua materna y como aprenden los bebes bilingües y como varios factores influyen a que el bebe se convierta en adolescente con o sin autoestima.</a:t>
                      </a:r>
                      <a:endParaRPr lang="es-MX" dirty="0"/>
                    </a:p>
                  </a:txBody>
                  <a:tcPr>
                    <a:solidFill>
                      <a:schemeClr val="bg2">
                        <a:lumMod val="90000"/>
                      </a:schemeClr>
                    </a:solidFill>
                  </a:tcPr>
                </a:tc>
                <a:tc>
                  <a:txBody>
                    <a:bodyPr/>
                    <a:lstStyle/>
                    <a:p>
                      <a:endParaRPr lang="es-MX" dirty="0"/>
                    </a:p>
                    <a:p>
                      <a:r>
                        <a:rPr lang="es-ES" sz="1800" kern="1200" dirty="0">
                          <a:solidFill>
                            <a:schemeClr val="dk1"/>
                          </a:solidFill>
                          <a:effectLst/>
                          <a:latin typeface="+mn-lt"/>
                          <a:ea typeface="+mn-ea"/>
                          <a:cs typeface="+mn-cs"/>
                        </a:rPr>
                        <a:t>Se involucra la unidad </a:t>
                      </a:r>
                      <a:r>
                        <a:rPr lang="es-ES" sz="1800" kern="1200" dirty="0" err="1">
                          <a:solidFill>
                            <a:schemeClr val="dk1"/>
                          </a:solidFill>
                          <a:effectLst/>
                          <a:latin typeface="+mn-lt"/>
                          <a:ea typeface="+mn-ea"/>
                          <a:cs typeface="+mn-cs"/>
                        </a:rPr>
                        <a:t>lll</a:t>
                      </a:r>
                      <a:r>
                        <a:rPr lang="es-ES" sz="1800" kern="1200" dirty="0">
                          <a:solidFill>
                            <a:schemeClr val="dk1"/>
                          </a:solidFill>
                          <a:effectLst/>
                          <a:latin typeface="+mn-lt"/>
                          <a:ea typeface="+mn-ea"/>
                          <a:cs typeface="+mn-cs"/>
                        </a:rPr>
                        <a:t> del programa de biología </a:t>
                      </a:r>
                      <a:r>
                        <a:rPr lang="es-ES" sz="1800" kern="1200" dirty="0" err="1">
                          <a:solidFill>
                            <a:schemeClr val="dk1"/>
                          </a:solidFill>
                          <a:effectLst/>
                          <a:latin typeface="+mn-lt"/>
                          <a:ea typeface="+mn-ea"/>
                          <a:cs typeface="+mn-cs"/>
                        </a:rPr>
                        <a:t>lV</a:t>
                      </a:r>
                      <a:r>
                        <a:rPr lang="es-ES" sz="1800" kern="1200" dirty="0">
                          <a:solidFill>
                            <a:schemeClr val="dk1"/>
                          </a:solidFill>
                          <a:effectLst/>
                          <a:latin typeface="+mn-lt"/>
                          <a:ea typeface="+mn-ea"/>
                          <a:cs typeface="+mn-cs"/>
                        </a:rPr>
                        <a:t>.  Procesos para la continuidad de la vida, en particular se incluye el tema de hormonas, donde se observa  la acción de las hormonas sobre el funcionamiento del cerebro y por ende en la autoestima</a:t>
                      </a:r>
                      <a:endParaRPr lang="es-MX" dirty="0"/>
                    </a:p>
                  </a:txBody>
                  <a:tcPr>
                    <a:solidFill>
                      <a:schemeClr val="bg2">
                        <a:lumMod val="9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01352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27584" y="404664"/>
            <a:ext cx="8229600" cy="1143000"/>
          </a:xfrm>
        </p:spPr>
        <p:txBody>
          <a:bodyPr>
            <a:normAutofit fontScale="90000"/>
          </a:bodyPr>
          <a:lstStyle/>
          <a:p>
            <a:pPr algn="l"/>
            <a:r>
              <a:rPr lang="es-MX" sz="2400" dirty="0" smtClean="0">
                <a:solidFill>
                  <a:schemeClr val="tx1">
                    <a:lumMod val="65000"/>
                    <a:lumOff val="35000"/>
                  </a:schemeClr>
                </a:solidFill>
                <a:latin typeface="Arial" pitchFamily="34" charset="0"/>
                <a:cs typeface="Arial" pitchFamily="34" charset="0"/>
              </a:rPr>
              <a:t/>
            </a:r>
            <a:br>
              <a:rPr lang="es-MX" sz="2400" dirty="0" smtClean="0">
                <a:solidFill>
                  <a:schemeClr val="tx1">
                    <a:lumMod val="65000"/>
                    <a:lumOff val="35000"/>
                  </a:schemeClr>
                </a:solidFill>
                <a:latin typeface="Arial" pitchFamily="34" charset="0"/>
                <a:cs typeface="Arial" pitchFamily="34" charset="0"/>
              </a:rPr>
            </a:br>
            <a:r>
              <a:rPr lang="es-MX" sz="3600" dirty="0" smtClean="0">
                <a:solidFill>
                  <a:schemeClr val="tx1">
                    <a:lumMod val="85000"/>
                    <a:lumOff val="15000"/>
                  </a:schemeClr>
                </a:solidFill>
                <a:cs typeface="Arial" pitchFamily="34" charset="0"/>
              </a:rPr>
              <a:t> </a:t>
            </a:r>
            <a:r>
              <a:rPr lang="es-MX" sz="4000" b="1" i="1" dirty="0" smtClean="0">
                <a:solidFill>
                  <a:schemeClr val="tx1">
                    <a:lumMod val="95000"/>
                    <a:lumOff val="5000"/>
                  </a:schemeClr>
                </a:solidFill>
                <a:cs typeface="Arial" pitchFamily="34" charset="0"/>
              </a:rPr>
              <a:t>Primera  </a:t>
            </a:r>
            <a:r>
              <a:rPr lang="es-MX" sz="4000" b="1" i="1" dirty="0" smtClean="0">
                <a:solidFill>
                  <a:schemeClr val="tx1">
                    <a:lumMod val="95000"/>
                    <a:lumOff val="5000"/>
                  </a:schemeClr>
                </a:solidFill>
              </a:rPr>
              <a:t>actividad</a:t>
            </a:r>
            <a:r>
              <a:rPr lang="es-MX" sz="4000" b="1" i="1" dirty="0" smtClean="0">
                <a:solidFill>
                  <a:schemeClr val="tx1">
                    <a:lumMod val="95000"/>
                    <a:lumOff val="5000"/>
                  </a:schemeClr>
                </a:solidFill>
                <a:cs typeface="Arial" pitchFamily="34" charset="0"/>
              </a:rPr>
              <a:t>  interdisciplinaria:</a:t>
            </a:r>
            <a:br>
              <a:rPr lang="es-MX" sz="4000" b="1" i="1" dirty="0" smtClean="0">
                <a:solidFill>
                  <a:schemeClr val="tx1">
                    <a:lumMod val="95000"/>
                    <a:lumOff val="5000"/>
                  </a:schemeClr>
                </a:solidFill>
                <a:cs typeface="Arial" pitchFamily="34" charset="0"/>
              </a:rPr>
            </a:br>
            <a:r>
              <a:rPr lang="es-MX" sz="4000" b="1" i="1" dirty="0" smtClean="0">
                <a:solidFill>
                  <a:schemeClr val="tx1">
                    <a:lumMod val="95000"/>
                    <a:lumOff val="5000"/>
                  </a:schemeClr>
                </a:solidFill>
                <a:cs typeface="Arial" pitchFamily="34" charset="0"/>
              </a:rPr>
              <a:t>       Presentación del proyecto </a:t>
            </a:r>
            <a:r>
              <a:rPr lang="es-MX" sz="4000" b="1" i="1" dirty="0" smtClean="0">
                <a:solidFill>
                  <a:schemeClr val="tx1">
                    <a:lumMod val="95000"/>
                    <a:lumOff val="5000"/>
                  </a:schemeClr>
                </a:solidFill>
              </a:rPr>
              <a:t>      </a:t>
            </a:r>
            <a:r>
              <a:rPr lang="es-MX" sz="4000" b="1" i="1" dirty="0" smtClean="0">
                <a:solidFill>
                  <a:schemeClr val="tx1">
                    <a:lumMod val="95000"/>
                    <a:lumOff val="5000"/>
                  </a:schemeClr>
                </a:solidFill>
                <a:latin typeface="Arial Black" pitchFamily="34" charset="0"/>
              </a:rPr>
              <a:t/>
            </a:r>
            <a:br>
              <a:rPr lang="es-MX" sz="4000" b="1" i="1" dirty="0" smtClean="0">
                <a:solidFill>
                  <a:schemeClr val="tx1">
                    <a:lumMod val="95000"/>
                    <a:lumOff val="5000"/>
                  </a:schemeClr>
                </a:solidFill>
                <a:latin typeface="Arial Black" pitchFamily="34" charset="0"/>
              </a:rPr>
            </a:br>
            <a:endParaRPr lang="es-MX" sz="4000" b="1" i="1" dirty="0">
              <a:solidFill>
                <a:schemeClr val="tx1">
                  <a:lumMod val="95000"/>
                  <a:lumOff val="5000"/>
                </a:schemeClr>
              </a:solidFill>
              <a:latin typeface="Arial Black" pitchFamily="34" charset="0"/>
            </a:endParaRPr>
          </a:p>
        </p:txBody>
      </p:sp>
      <p:sp>
        <p:nvSpPr>
          <p:cNvPr id="6" name="5 Marcador de contenido"/>
          <p:cNvSpPr>
            <a:spLocks noGrp="1"/>
          </p:cNvSpPr>
          <p:nvPr>
            <p:ph idx="1"/>
          </p:nvPr>
        </p:nvSpPr>
        <p:spPr/>
        <p:txBody>
          <a:bodyPr>
            <a:normAutofit fontScale="92500" lnSpcReduction="10000"/>
          </a:bodyPr>
          <a:lstStyle/>
          <a:p>
            <a:r>
              <a:rPr lang="es-MX" sz="2400" dirty="0">
                <a:cs typeface="Arial" pitchFamily="34" charset="0"/>
              </a:rPr>
              <a:t>Fecha sugerida </a:t>
            </a:r>
            <a:r>
              <a:rPr lang="es-MX" sz="2400" dirty="0" smtClean="0">
                <a:cs typeface="Arial" pitchFamily="34" charset="0"/>
              </a:rPr>
              <a:t>16 </a:t>
            </a:r>
            <a:r>
              <a:rPr lang="es-MX" sz="2400" dirty="0">
                <a:cs typeface="Arial" pitchFamily="34" charset="0"/>
              </a:rPr>
              <a:t>de Octubre de </a:t>
            </a:r>
            <a:r>
              <a:rPr lang="es-MX" sz="2400" dirty="0" smtClean="0">
                <a:cs typeface="Arial" pitchFamily="34" charset="0"/>
              </a:rPr>
              <a:t>2018</a:t>
            </a:r>
          </a:p>
          <a:p>
            <a:pPr marL="0" indent="0">
              <a:buNone/>
            </a:pPr>
            <a:r>
              <a:rPr lang="es-MX" sz="2400" dirty="0" smtClean="0">
                <a:cs typeface="Arial" pitchFamily="34" charset="0"/>
              </a:rPr>
              <a:t>      </a:t>
            </a:r>
            <a:r>
              <a:rPr lang="es-MX" sz="2400" b="1" dirty="0" smtClean="0">
                <a:cs typeface="Arial" pitchFamily="34" charset="0"/>
              </a:rPr>
              <a:t>Apertura:</a:t>
            </a:r>
          </a:p>
          <a:p>
            <a:r>
              <a:rPr lang="es-MX" sz="2400" dirty="0" smtClean="0">
                <a:cs typeface="Arial" pitchFamily="34" charset="0"/>
              </a:rPr>
              <a:t>Presentación de los maestros: Inglés, Biología y O. Educativa V </a:t>
            </a:r>
          </a:p>
          <a:p>
            <a:r>
              <a:rPr lang="es-MX" sz="2400" dirty="0">
                <a:cs typeface="Arial" pitchFamily="34" charset="0"/>
              </a:rPr>
              <a:t>E</a:t>
            </a:r>
            <a:r>
              <a:rPr lang="es-MX" sz="2400" dirty="0" smtClean="0">
                <a:cs typeface="Arial" pitchFamily="34" charset="0"/>
              </a:rPr>
              <a:t>xplicación  del proyecto:</a:t>
            </a:r>
          </a:p>
          <a:p>
            <a:r>
              <a:rPr lang="es-MX" sz="2400" dirty="0" smtClean="0">
                <a:cs typeface="Arial" pitchFamily="34" charset="0"/>
              </a:rPr>
              <a:t>Se pretende que conozcan,  profundicen ,   y analicen diferentes factores  biológicos, psicológicos, sociales y culturales que inciden en la autoestima. </a:t>
            </a:r>
          </a:p>
          <a:p>
            <a:r>
              <a:rPr lang="es-MX" sz="2400" dirty="0" smtClean="0">
                <a:cs typeface="Arial" pitchFamily="34" charset="0"/>
              </a:rPr>
              <a:t>Investiguen sobre el aprendizaje de un 2º idioma y cómo impacta </a:t>
            </a:r>
            <a:r>
              <a:rPr lang="es-MX" sz="2400" dirty="0">
                <a:cs typeface="Arial" pitchFamily="34" charset="0"/>
              </a:rPr>
              <a:t> </a:t>
            </a:r>
            <a:r>
              <a:rPr lang="es-MX" sz="2400" dirty="0" smtClean="0">
                <a:cs typeface="Arial" pitchFamily="34" charset="0"/>
              </a:rPr>
              <a:t>en el cerebro bilógicamente hablando.  </a:t>
            </a:r>
          </a:p>
          <a:p>
            <a:r>
              <a:rPr lang="es-MX" sz="2400" dirty="0" smtClean="0">
                <a:cs typeface="Arial" pitchFamily="34" charset="0"/>
              </a:rPr>
              <a:t>La importancia de la comunicación interpersonal y cómo el dominio de otro(s) idioma(s) la facilita.</a:t>
            </a:r>
          </a:p>
          <a:p>
            <a:r>
              <a:rPr lang="es-MX" sz="2400" dirty="0">
                <a:cs typeface="Arial" pitchFamily="34" charset="0"/>
              </a:rPr>
              <a:t>Forma de trabajo y los objetivos por </a:t>
            </a:r>
            <a:r>
              <a:rPr lang="es-MX" sz="2400" dirty="0" smtClean="0">
                <a:cs typeface="Arial" pitchFamily="34" charset="0"/>
              </a:rPr>
              <a:t>alcanzar  de cada materia.</a:t>
            </a:r>
          </a:p>
          <a:p>
            <a:pPr marL="0" indent="0">
              <a:buNone/>
            </a:pPr>
            <a:endParaRPr lang="es-MX" dirty="0"/>
          </a:p>
        </p:txBody>
      </p:sp>
    </p:spTree>
    <p:extLst>
      <p:ext uri="{BB962C8B-B14F-4D97-AF65-F5344CB8AC3E}">
        <p14:creationId xmlns:p14="http://schemas.microsoft.com/office/powerpoint/2010/main" val="2686131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i="1" dirty="0">
                <a:solidFill>
                  <a:schemeClr val="tx1">
                    <a:lumMod val="95000"/>
                    <a:lumOff val="5000"/>
                  </a:schemeClr>
                </a:solidFill>
                <a:cs typeface="Arial" pitchFamily="34" charset="0"/>
              </a:rPr>
              <a:t>Primera  </a:t>
            </a:r>
            <a:r>
              <a:rPr lang="es-MX" sz="3600" b="1" i="1" dirty="0">
                <a:solidFill>
                  <a:schemeClr val="tx1">
                    <a:lumMod val="95000"/>
                    <a:lumOff val="5000"/>
                  </a:schemeClr>
                </a:solidFill>
              </a:rPr>
              <a:t>actividad</a:t>
            </a:r>
            <a:r>
              <a:rPr lang="es-MX" sz="3600" b="1" i="1" dirty="0">
                <a:solidFill>
                  <a:schemeClr val="tx1">
                    <a:lumMod val="95000"/>
                    <a:lumOff val="5000"/>
                  </a:schemeClr>
                </a:solidFill>
                <a:cs typeface="Arial" pitchFamily="34" charset="0"/>
              </a:rPr>
              <a:t>  interdisciplinaria:</a:t>
            </a:r>
            <a:br>
              <a:rPr lang="es-MX" sz="3600" b="1" i="1" dirty="0">
                <a:solidFill>
                  <a:schemeClr val="tx1">
                    <a:lumMod val="95000"/>
                    <a:lumOff val="5000"/>
                  </a:schemeClr>
                </a:solidFill>
                <a:cs typeface="Arial" pitchFamily="34" charset="0"/>
              </a:rPr>
            </a:br>
            <a:r>
              <a:rPr lang="es-MX" sz="3600" b="1" i="1" dirty="0">
                <a:solidFill>
                  <a:schemeClr val="tx1">
                    <a:lumMod val="95000"/>
                    <a:lumOff val="5000"/>
                  </a:schemeClr>
                </a:solidFill>
                <a:cs typeface="Arial" pitchFamily="34" charset="0"/>
              </a:rPr>
              <a:t>       Presentación del proyecto</a:t>
            </a:r>
            <a:endParaRPr lang="es-MX" sz="3600" b="1" i="1" dirty="0"/>
          </a:p>
        </p:txBody>
      </p:sp>
      <p:sp>
        <p:nvSpPr>
          <p:cNvPr id="3" name="2 Marcador de contenido"/>
          <p:cNvSpPr>
            <a:spLocks noGrp="1"/>
          </p:cNvSpPr>
          <p:nvPr>
            <p:ph idx="1"/>
          </p:nvPr>
        </p:nvSpPr>
        <p:spPr/>
        <p:txBody>
          <a:bodyPr>
            <a:normAutofit/>
          </a:bodyPr>
          <a:lstStyle/>
          <a:p>
            <a:pPr marL="0" indent="0">
              <a:buNone/>
            </a:pPr>
            <a:r>
              <a:rPr lang="es-MX" dirty="0">
                <a:cs typeface="Arial" pitchFamily="34" charset="0"/>
              </a:rPr>
              <a:t> </a:t>
            </a:r>
            <a:r>
              <a:rPr lang="es-MX" b="1" dirty="0" smtClean="0">
                <a:cs typeface="Arial" pitchFamily="34" charset="0"/>
              </a:rPr>
              <a:t>Desarrollo</a:t>
            </a:r>
            <a:r>
              <a:rPr lang="es-MX" sz="2400" dirty="0" smtClean="0">
                <a:cs typeface="Arial" pitchFamily="34" charset="0"/>
              </a:rPr>
              <a:t> </a:t>
            </a:r>
          </a:p>
          <a:p>
            <a:pPr marL="0" indent="0">
              <a:buNone/>
            </a:pPr>
            <a:r>
              <a:rPr lang="es-MX" sz="2400" dirty="0" smtClean="0">
                <a:cs typeface="Arial" pitchFamily="34" charset="0"/>
              </a:rPr>
              <a:t>Planteamiento </a:t>
            </a:r>
            <a:r>
              <a:rPr lang="es-MX" sz="2400" dirty="0">
                <a:cs typeface="Arial" pitchFamily="34" charset="0"/>
              </a:rPr>
              <a:t>de «preguntas clave» que sirvan como motivadoras para interesar a los alumnos, a la vez que permitan </a:t>
            </a:r>
            <a:r>
              <a:rPr lang="es-MX" sz="2400" dirty="0" smtClean="0">
                <a:cs typeface="Arial" pitchFamily="34" charset="0"/>
              </a:rPr>
              <a:t>conocer </a:t>
            </a:r>
            <a:r>
              <a:rPr lang="es-MX" sz="2400" dirty="0">
                <a:cs typeface="Arial" pitchFamily="34" charset="0"/>
              </a:rPr>
              <a:t>el grado de conocimiento</a:t>
            </a:r>
            <a:r>
              <a:rPr lang="es-MX" dirty="0">
                <a:cs typeface="Arial" pitchFamily="34" charset="0"/>
              </a:rPr>
              <a:t> </a:t>
            </a:r>
            <a:r>
              <a:rPr lang="es-MX" sz="2400" dirty="0">
                <a:cs typeface="Arial" pitchFamily="34" charset="0"/>
              </a:rPr>
              <a:t>que sobre el tema tienen los </a:t>
            </a:r>
            <a:r>
              <a:rPr lang="es-MX" sz="2400" dirty="0" smtClean="0">
                <a:cs typeface="Arial" pitchFamily="34" charset="0"/>
              </a:rPr>
              <a:t>alumnos.</a:t>
            </a:r>
          </a:p>
          <a:p>
            <a:r>
              <a:rPr lang="es-MX" sz="2400" dirty="0">
                <a:cs typeface="Arial" pitchFamily="34" charset="0"/>
              </a:rPr>
              <a:t> a)  ¿Qué es la autoestima?</a:t>
            </a:r>
          </a:p>
          <a:p>
            <a:r>
              <a:rPr lang="es-MX" sz="2400" dirty="0">
                <a:cs typeface="Arial" pitchFamily="34" charset="0"/>
              </a:rPr>
              <a:t> b)  ¿ Cómo el aprendizaje de un segundo idioma puede </a:t>
            </a:r>
            <a:endParaRPr lang="es-MX" sz="2400" dirty="0" smtClean="0">
              <a:cs typeface="Arial" pitchFamily="34" charset="0"/>
            </a:endParaRPr>
          </a:p>
          <a:p>
            <a:pPr marL="0" indent="0">
              <a:buNone/>
            </a:pPr>
            <a:r>
              <a:rPr lang="es-MX" sz="2400" dirty="0">
                <a:cs typeface="Arial" pitchFamily="34" charset="0"/>
              </a:rPr>
              <a:t> </a:t>
            </a:r>
            <a:r>
              <a:rPr lang="es-MX" sz="2400" dirty="0" smtClean="0">
                <a:cs typeface="Arial" pitchFamily="34" charset="0"/>
              </a:rPr>
              <a:t>           ayudar a mejorar  </a:t>
            </a:r>
            <a:r>
              <a:rPr lang="es-MX" sz="2400" dirty="0">
                <a:cs typeface="Arial" pitchFamily="34" charset="0"/>
              </a:rPr>
              <a:t>la autoestima?</a:t>
            </a:r>
          </a:p>
          <a:p>
            <a:r>
              <a:rPr lang="es-MX" sz="2400" dirty="0">
                <a:cs typeface="Arial" pitchFamily="34" charset="0"/>
              </a:rPr>
              <a:t> c)  ¿ Qué cambios pueden observarse a nivel cerebral como           consecuencia del aprendizaje de un segundo idioma?</a:t>
            </a:r>
          </a:p>
          <a:p>
            <a:pPr marL="0" indent="0">
              <a:buNone/>
            </a:pPr>
            <a:endParaRPr lang="es-MX" sz="2400" dirty="0">
              <a:cs typeface="Arial" pitchFamily="34" charset="0"/>
            </a:endParaRPr>
          </a:p>
        </p:txBody>
      </p:sp>
    </p:spTree>
    <p:extLst>
      <p:ext uri="{BB962C8B-B14F-4D97-AF65-F5344CB8AC3E}">
        <p14:creationId xmlns:p14="http://schemas.microsoft.com/office/powerpoint/2010/main" val="1053371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i="1" dirty="0">
                <a:solidFill>
                  <a:schemeClr val="tx1">
                    <a:lumMod val="95000"/>
                    <a:lumOff val="5000"/>
                  </a:schemeClr>
                </a:solidFill>
                <a:cs typeface="Arial" pitchFamily="34" charset="0"/>
              </a:rPr>
              <a:t>Primera  </a:t>
            </a:r>
            <a:r>
              <a:rPr lang="es-MX" sz="3600" b="1" i="1" dirty="0">
                <a:solidFill>
                  <a:schemeClr val="tx1">
                    <a:lumMod val="95000"/>
                    <a:lumOff val="5000"/>
                  </a:schemeClr>
                </a:solidFill>
              </a:rPr>
              <a:t>actividad</a:t>
            </a:r>
            <a:r>
              <a:rPr lang="es-MX" sz="3600" b="1" i="1" dirty="0">
                <a:solidFill>
                  <a:schemeClr val="tx1">
                    <a:lumMod val="95000"/>
                    <a:lumOff val="5000"/>
                  </a:schemeClr>
                </a:solidFill>
                <a:cs typeface="Arial" pitchFamily="34" charset="0"/>
              </a:rPr>
              <a:t>  interdisciplinaria:</a:t>
            </a:r>
            <a:br>
              <a:rPr lang="es-MX" sz="3600" b="1" i="1" dirty="0">
                <a:solidFill>
                  <a:schemeClr val="tx1">
                    <a:lumMod val="95000"/>
                    <a:lumOff val="5000"/>
                  </a:schemeClr>
                </a:solidFill>
                <a:cs typeface="Arial" pitchFamily="34" charset="0"/>
              </a:rPr>
            </a:br>
            <a:r>
              <a:rPr lang="es-MX" sz="3600" b="1" i="1" dirty="0">
                <a:solidFill>
                  <a:schemeClr val="tx1">
                    <a:lumMod val="95000"/>
                    <a:lumOff val="5000"/>
                  </a:schemeClr>
                </a:solidFill>
                <a:cs typeface="Arial" pitchFamily="34" charset="0"/>
              </a:rPr>
              <a:t>       Presentación del </a:t>
            </a:r>
            <a:r>
              <a:rPr lang="es-MX" sz="3600" b="1" i="1" dirty="0" smtClean="0">
                <a:solidFill>
                  <a:schemeClr val="tx1">
                    <a:lumMod val="95000"/>
                    <a:lumOff val="5000"/>
                  </a:schemeClr>
                </a:solidFill>
                <a:cs typeface="Arial" pitchFamily="34" charset="0"/>
              </a:rPr>
              <a:t>proyecto</a:t>
            </a:r>
            <a:endParaRPr lang="es-MX" sz="3600" b="1" i="1" dirty="0"/>
          </a:p>
        </p:txBody>
      </p:sp>
      <p:sp>
        <p:nvSpPr>
          <p:cNvPr id="3" name="2 Marcador de contenido"/>
          <p:cNvSpPr>
            <a:spLocks noGrp="1"/>
          </p:cNvSpPr>
          <p:nvPr>
            <p:ph idx="1"/>
          </p:nvPr>
        </p:nvSpPr>
        <p:spPr/>
        <p:txBody>
          <a:bodyPr>
            <a:normAutofit/>
          </a:bodyPr>
          <a:lstStyle/>
          <a:p>
            <a:r>
              <a:rPr lang="es-MX" sz="2400" dirty="0" smtClean="0">
                <a:cs typeface="Arial" pitchFamily="34" charset="0"/>
              </a:rPr>
              <a:t>Formación </a:t>
            </a:r>
            <a:r>
              <a:rPr lang="es-MX" sz="2400" dirty="0">
                <a:cs typeface="Arial" pitchFamily="34" charset="0"/>
              </a:rPr>
              <a:t>de equipos de </a:t>
            </a:r>
            <a:r>
              <a:rPr lang="es-MX" sz="2400" dirty="0" smtClean="0">
                <a:cs typeface="Arial" pitchFamily="34" charset="0"/>
              </a:rPr>
              <a:t>trabajo.</a:t>
            </a:r>
          </a:p>
          <a:p>
            <a:pPr marL="0" indent="0">
              <a:buNone/>
            </a:pPr>
            <a:endParaRPr lang="es-MX" sz="1600" dirty="0" smtClean="0">
              <a:cs typeface="Arial" pitchFamily="34" charset="0"/>
            </a:endParaRPr>
          </a:p>
          <a:p>
            <a:r>
              <a:rPr lang="es-MX" sz="2400" dirty="0">
                <a:cs typeface="Arial" pitchFamily="34" charset="0"/>
              </a:rPr>
              <a:t>Duración del proyecto (fechas </a:t>
            </a:r>
            <a:r>
              <a:rPr lang="es-MX" sz="2400" dirty="0" smtClean="0">
                <a:cs typeface="Arial" pitchFamily="34" charset="0"/>
              </a:rPr>
              <a:t> propuestas:  Inicio el 16 de Octubre de 2018   Terminación el   13 de Noviembre de 2018).</a:t>
            </a:r>
          </a:p>
          <a:p>
            <a:pPr marL="0" indent="0">
              <a:buNone/>
            </a:pPr>
            <a:endParaRPr lang="es-MX" sz="1600" dirty="0">
              <a:cs typeface="Arial" pitchFamily="34" charset="0"/>
            </a:endParaRPr>
          </a:p>
          <a:p>
            <a:pPr marL="0" indent="0">
              <a:buNone/>
            </a:pPr>
            <a:r>
              <a:rPr lang="es-MX" sz="2400" dirty="0" smtClean="0">
                <a:cs typeface="Arial" pitchFamily="34" charset="0"/>
              </a:rPr>
              <a:t>      </a:t>
            </a:r>
            <a:r>
              <a:rPr lang="es-MX" sz="2400" b="1" dirty="0" smtClean="0">
                <a:cs typeface="Arial" pitchFamily="34" charset="0"/>
              </a:rPr>
              <a:t>Cierre</a:t>
            </a:r>
            <a:endParaRPr lang="es-MX" sz="2400" b="1" dirty="0">
              <a:cs typeface="Arial" pitchFamily="34" charset="0"/>
            </a:endParaRPr>
          </a:p>
          <a:p>
            <a:r>
              <a:rPr lang="es-MX" sz="2400" dirty="0" smtClean="0">
                <a:cs typeface="Arial" pitchFamily="34" charset="0"/>
              </a:rPr>
              <a:t>Retroalimentación de los alumnos sobre el tema y  el proyecto.</a:t>
            </a:r>
          </a:p>
          <a:p>
            <a:r>
              <a:rPr lang="es-MX" sz="2400" dirty="0" smtClean="0">
                <a:cs typeface="Arial" pitchFamily="34" charset="0"/>
              </a:rPr>
              <a:t>Comentarios  de los alumnos a cerca de lo que esperan conseguir. </a:t>
            </a:r>
            <a:endParaRPr lang="es-MX" sz="2400" dirty="0">
              <a:cs typeface="Arial" pitchFamily="34" charset="0"/>
            </a:endParaRPr>
          </a:p>
        </p:txBody>
      </p:sp>
    </p:spTree>
    <p:extLst>
      <p:ext uri="{BB962C8B-B14F-4D97-AF65-F5344CB8AC3E}">
        <p14:creationId xmlns:p14="http://schemas.microsoft.com/office/powerpoint/2010/main" val="392437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i="1" dirty="0">
                <a:solidFill>
                  <a:schemeClr val="tx1">
                    <a:lumMod val="95000"/>
                    <a:lumOff val="5000"/>
                  </a:schemeClr>
                </a:solidFill>
                <a:cs typeface="Arial" pitchFamily="34" charset="0"/>
              </a:rPr>
              <a:t>Primera  </a:t>
            </a:r>
            <a:r>
              <a:rPr lang="es-MX" sz="3600" b="1" i="1" dirty="0">
                <a:solidFill>
                  <a:schemeClr val="tx1">
                    <a:lumMod val="95000"/>
                    <a:lumOff val="5000"/>
                  </a:schemeClr>
                </a:solidFill>
              </a:rPr>
              <a:t>actividad</a:t>
            </a:r>
            <a:r>
              <a:rPr lang="es-MX" sz="3600" b="1" i="1" dirty="0">
                <a:solidFill>
                  <a:schemeClr val="tx1">
                    <a:lumMod val="95000"/>
                    <a:lumOff val="5000"/>
                  </a:schemeClr>
                </a:solidFill>
                <a:cs typeface="Arial" pitchFamily="34" charset="0"/>
              </a:rPr>
              <a:t>  interdisciplinaria:</a:t>
            </a:r>
            <a:br>
              <a:rPr lang="es-MX" sz="3600" b="1" i="1" dirty="0">
                <a:solidFill>
                  <a:schemeClr val="tx1">
                    <a:lumMod val="95000"/>
                    <a:lumOff val="5000"/>
                  </a:schemeClr>
                </a:solidFill>
                <a:cs typeface="Arial" pitchFamily="34" charset="0"/>
              </a:rPr>
            </a:br>
            <a:r>
              <a:rPr lang="es-MX" sz="3600" b="1" i="1" dirty="0">
                <a:solidFill>
                  <a:schemeClr val="tx1">
                    <a:lumMod val="95000"/>
                    <a:lumOff val="5000"/>
                  </a:schemeClr>
                </a:solidFill>
                <a:cs typeface="Arial" pitchFamily="34" charset="0"/>
              </a:rPr>
              <a:t>       Presentación del proyecto</a:t>
            </a:r>
            <a:endParaRPr lang="es-MX" sz="3600" b="1" i="1" dirty="0"/>
          </a:p>
        </p:txBody>
      </p:sp>
      <p:sp>
        <p:nvSpPr>
          <p:cNvPr id="3" name="2 Marcador de contenido"/>
          <p:cNvSpPr>
            <a:spLocks noGrp="1"/>
          </p:cNvSpPr>
          <p:nvPr>
            <p:ph idx="1"/>
          </p:nvPr>
        </p:nvSpPr>
        <p:spPr>
          <a:xfrm>
            <a:off x="467544" y="1772816"/>
            <a:ext cx="8219256" cy="4353347"/>
          </a:xfrm>
        </p:spPr>
        <p:txBody>
          <a:bodyPr>
            <a:normAutofit/>
          </a:bodyPr>
          <a:lstStyle/>
          <a:p>
            <a:pPr marL="0" indent="0">
              <a:buNone/>
            </a:pPr>
            <a:r>
              <a:rPr lang="es-MX" sz="2400" b="1" dirty="0" smtClean="0">
                <a:cs typeface="Arial" pitchFamily="34" charset="0"/>
              </a:rPr>
              <a:t>     Resultados:</a:t>
            </a:r>
            <a:endParaRPr lang="es-MX" sz="2400" b="1" dirty="0">
              <a:cs typeface="Arial" pitchFamily="34" charset="0"/>
            </a:endParaRPr>
          </a:p>
          <a:p>
            <a:r>
              <a:rPr lang="es-MX" sz="2400" dirty="0" smtClean="0">
                <a:cs typeface="Arial" pitchFamily="34" charset="0"/>
              </a:rPr>
              <a:t>Con </a:t>
            </a:r>
            <a:r>
              <a:rPr lang="es-MX" sz="2400" dirty="0">
                <a:cs typeface="Arial" pitchFamily="34" charset="0"/>
              </a:rPr>
              <a:t>los resultados obtenidos, los maestros tenemos información para revisar los temas propuestos a tratar, la duración de los mismos, y si es necesario ajustar tiempos, bibliografía, contenidos etc</a:t>
            </a:r>
            <a:r>
              <a:rPr lang="es-MX" sz="2400" dirty="0" smtClean="0">
                <a:cs typeface="Arial" pitchFamily="34" charset="0"/>
              </a:rPr>
              <a:t>.</a:t>
            </a:r>
          </a:p>
          <a:p>
            <a:r>
              <a:rPr lang="es-MX" sz="2400" dirty="0" smtClean="0">
                <a:cs typeface="Arial" pitchFamily="34" charset="0"/>
              </a:rPr>
              <a:t>Encontramos que los alumnos conocen lo que es la autoestima y algunos factores que pueden influir en ella. </a:t>
            </a:r>
          </a:p>
          <a:p>
            <a:r>
              <a:rPr lang="es-MX" sz="2400" dirty="0" smtClean="0">
                <a:cs typeface="Arial" pitchFamily="34" charset="0"/>
              </a:rPr>
              <a:t> Falta información sobre algunos aspectos  biológicos.</a:t>
            </a:r>
            <a:endParaRPr lang="es-MX" sz="2400" dirty="0">
              <a:cs typeface="Arial" pitchFamily="34" charset="0"/>
            </a:endParaRPr>
          </a:p>
        </p:txBody>
      </p:sp>
    </p:spTree>
    <p:extLst>
      <p:ext uri="{BB962C8B-B14F-4D97-AF65-F5344CB8AC3E}">
        <p14:creationId xmlns:p14="http://schemas.microsoft.com/office/powerpoint/2010/main" val="205550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i="1" dirty="0" smtClean="0">
                <a:solidFill>
                  <a:schemeClr val="tx1">
                    <a:lumMod val="95000"/>
                    <a:lumOff val="5000"/>
                  </a:schemeClr>
                </a:solidFill>
                <a:cs typeface="Arial" pitchFamily="34" charset="0"/>
              </a:rPr>
              <a:t>Segunda  </a:t>
            </a:r>
            <a:r>
              <a:rPr lang="es-MX" sz="3600" b="1" i="1" dirty="0">
                <a:solidFill>
                  <a:schemeClr val="tx1">
                    <a:lumMod val="95000"/>
                    <a:lumOff val="5000"/>
                  </a:schemeClr>
                </a:solidFill>
              </a:rPr>
              <a:t>actividad</a:t>
            </a:r>
            <a:r>
              <a:rPr lang="es-MX" sz="3600" b="1" i="1" dirty="0">
                <a:solidFill>
                  <a:schemeClr val="tx1">
                    <a:lumMod val="95000"/>
                    <a:lumOff val="5000"/>
                  </a:schemeClr>
                </a:solidFill>
                <a:cs typeface="Arial" pitchFamily="34" charset="0"/>
              </a:rPr>
              <a:t>  interdisciplinaria:</a:t>
            </a:r>
            <a:br>
              <a:rPr lang="es-MX" sz="3600" b="1" i="1" dirty="0">
                <a:solidFill>
                  <a:schemeClr val="tx1">
                    <a:lumMod val="95000"/>
                    <a:lumOff val="5000"/>
                  </a:schemeClr>
                </a:solidFill>
                <a:cs typeface="Arial" pitchFamily="34" charset="0"/>
              </a:rPr>
            </a:br>
            <a:r>
              <a:rPr lang="es-MX" sz="3600" b="1" i="1" dirty="0">
                <a:solidFill>
                  <a:schemeClr val="tx1">
                    <a:lumMod val="95000"/>
                    <a:lumOff val="5000"/>
                  </a:schemeClr>
                </a:solidFill>
                <a:cs typeface="Arial" pitchFamily="34" charset="0"/>
              </a:rPr>
              <a:t>       </a:t>
            </a:r>
            <a:r>
              <a:rPr lang="es-MX" sz="3600" b="1" i="1" dirty="0" smtClean="0">
                <a:solidFill>
                  <a:schemeClr val="tx1">
                    <a:lumMod val="95000"/>
                    <a:lumOff val="5000"/>
                  </a:schemeClr>
                </a:solidFill>
                <a:cs typeface="Arial" pitchFamily="34" charset="0"/>
              </a:rPr>
              <a:t>Seguimiento del  </a:t>
            </a:r>
            <a:r>
              <a:rPr lang="es-MX" sz="3600" b="1" i="1" dirty="0">
                <a:solidFill>
                  <a:schemeClr val="tx1">
                    <a:lumMod val="95000"/>
                    <a:lumOff val="5000"/>
                  </a:schemeClr>
                </a:solidFill>
                <a:cs typeface="Arial" pitchFamily="34" charset="0"/>
              </a:rPr>
              <a:t>proyecto</a:t>
            </a:r>
            <a:endParaRPr lang="es-MX" sz="3600" b="1" i="1" dirty="0"/>
          </a:p>
        </p:txBody>
      </p:sp>
      <p:sp>
        <p:nvSpPr>
          <p:cNvPr id="3" name="2 Marcador de contenido"/>
          <p:cNvSpPr>
            <a:spLocks noGrp="1"/>
          </p:cNvSpPr>
          <p:nvPr>
            <p:ph idx="1"/>
          </p:nvPr>
        </p:nvSpPr>
        <p:spPr/>
        <p:txBody>
          <a:bodyPr>
            <a:normAutofit fontScale="85000" lnSpcReduction="20000"/>
          </a:bodyPr>
          <a:lstStyle/>
          <a:p>
            <a:r>
              <a:rPr lang="es-MX" dirty="0">
                <a:cs typeface="Arial" pitchFamily="34" charset="0"/>
              </a:rPr>
              <a:t>Fecha sugerida </a:t>
            </a:r>
            <a:r>
              <a:rPr lang="es-MX" dirty="0" smtClean="0">
                <a:cs typeface="Arial" pitchFamily="34" charset="0"/>
              </a:rPr>
              <a:t>30 de </a:t>
            </a:r>
            <a:r>
              <a:rPr lang="es-MX" dirty="0">
                <a:cs typeface="Arial" pitchFamily="34" charset="0"/>
              </a:rPr>
              <a:t>Octubre de </a:t>
            </a:r>
            <a:r>
              <a:rPr lang="es-MX" dirty="0" smtClean="0">
                <a:cs typeface="Arial" pitchFamily="34" charset="0"/>
              </a:rPr>
              <a:t>2018</a:t>
            </a:r>
          </a:p>
          <a:p>
            <a:endParaRPr lang="es-MX" sz="1900" dirty="0">
              <a:cs typeface="Arial" pitchFamily="34" charset="0"/>
            </a:endParaRPr>
          </a:p>
          <a:p>
            <a:pPr marL="0" indent="0">
              <a:buNone/>
            </a:pPr>
            <a:r>
              <a:rPr lang="es-MX" dirty="0">
                <a:cs typeface="Arial" pitchFamily="34" charset="0"/>
              </a:rPr>
              <a:t>      </a:t>
            </a:r>
            <a:r>
              <a:rPr lang="es-MX" b="1" dirty="0" smtClean="0">
                <a:cs typeface="Arial" pitchFamily="34" charset="0"/>
              </a:rPr>
              <a:t>Objetivo:</a:t>
            </a:r>
          </a:p>
          <a:p>
            <a:pPr marL="0" indent="0">
              <a:buNone/>
            </a:pPr>
            <a:r>
              <a:rPr lang="es-MX" dirty="0" smtClean="0"/>
              <a:t>    Reflexionar </a:t>
            </a:r>
            <a:r>
              <a:rPr lang="es-MX" dirty="0"/>
              <a:t>sobre los avances en cada una de las </a:t>
            </a:r>
            <a:endParaRPr lang="es-MX" dirty="0" smtClean="0"/>
          </a:p>
          <a:p>
            <a:pPr marL="0" indent="0">
              <a:buNone/>
            </a:pPr>
            <a:r>
              <a:rPr lang="es-MX" dirty="0"/>
              <a:t> </a:t>
            </a:r>
            <a:r>
              <a:rPr lang="es-MX" dirty="0" smtClean="0"/>
              <a:t>   asignaturas </a:t>
            </a:r>
            <a:r>
              <a:rPr lang="es-MX" dirty="0"/>
              <a:t>involucradas.</a:t>
            </a:r>
          </a:p>
          <a:p>
            <a:pPr marL="0" indent="0">
              <a:buNone/>
            </a:pPr>
            <a:r>
              <a:rPr lang="es-ES" dirty="0" smtClean="0"/>
              <a:t>      </a:t>
            </a:r>
            <a:r>
              <a:rPr lang="es-ES" b="1" dirty="0" smtClean="0"/>
              <a:t>Apertura:</a:t>
            </a:r>
            <a:endParaRPr lang="es-ES" dirty="0" smtClean="0"/>
          </a:p>
          <a:p>
            <a:r>
              <a:rPr lang="es-ES" dirty="0" smtClean="0"/>
              <a:t>Importancia </a:t>
            </a:r>
            <a:r>
              <a:rPr lang="es-ES" dirty="0"/>
              <a:t>de tener un cerebro </a:t>
            </a:r>
            <a:r>
              <a:rPr lang="es-ES" dirty="0" smtClean="0"/>
              <a:t>bilingüe. (Inglés) </a:t>
            </a:r>
            <a:endParaRPr lang="es-MX" dirty="0"/>
          </a:p>
          <a:p>
            <a:r>
              <a:rPr lang="es-ES" dirty="0" smtClean="0"/>
              <a:t> </a:t>
            </a:r>
            <a:r>
              <a:rPr lang="es-ES" dirty="0"/>
              <a:t>Manejo de herramientas  para mejorar la autoestima</a:t>
            </a:r>
            <a:r>
              <a:rPr lang="es-ES" dirty="0" smtClean="0"/>
              <a:t>.</a:t>
            </a:r>
          </a:p>
          <a:p>
            <a:pPr marL="0" indent="0">
              <a:buNone/>
            </a:pPr>
            <a:r>
              <a:rPr lang="es-ES" dirty="0"/>
              <a:t> </a:t>
            </a:r>
            <a:r>
              <a:rPr lang="es-ES" dirty="0" smtClean="0"/>
              <a:t>    (Orientación Educativa V)</a:t>
            </a:r>
            <a:endParaRPr lang="es-MX" dirty="0"/>
          </a:p>
          <a:p>
            <a:r>
              <a:rPr lang="es-ES" dirty="0"/>
              <a:t> </a:t>
            </a:r>
            <a:r>
              <a:rPr lang="es-ES" dirty="0" smtClean="0"/>
              <a:t>Cambios </a:t>
            </a:r>
            <a:r>
              <a:rPr lang="es-ES" dirty="0"/>
              <a:t>observables en el cerebro al aprender un segundo </a:t>
            </a:r>
            <a:r>
              <a:rPr lang="es-ES" dirty="0" smtClean="0"/>
              <a:t>idioma.  (Biología)</a:t>
            </a:r>
            <a:endParaRPr lang="es-MX" dirty="0"/>
          </a:p>
        </p:txBody>
      </p:sp>
    </p:spTree>
    <p:extLst>
      <p:ext uri="{BB962C8B-B14F-4D97-AF65-F5344CB8AC3E}">
        <p14:creationId xmlns:p14="http://schemas.microsoft.com/office/powerpoint/2010/main" val="286563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i="1" dirty="0">
                <a:solidFill>
                  <a:schemeClr val="tx1">
                    <a:lumMod val="95000"/>
                    <a:lumOff val="5000"/>
                  </a:schemeClr>
                </a:solidFill>
                <a:cs typeface="Arial" pitchFamily="34" charset="0"/>
              </a:rPr>
              <a:t>Segunda  </a:t>
            </a:r>
            <a:r>
              <a:rPr lang="es-MX" sz="3600" b="1" i="1" dirty="0">
                <a:solidFill>
                  <a:schemeClr val="tx1">
                    <a:lumMod val="95000"/>
                    <a:lumOff val="5000"/>
                  </a:schemeClr>
                </a:solidFill>
              </a:rPr>
              <a:t>actividad</a:t>
            </a:r>
            <a:r>
              <a:rPr lang="es-MX" sz="3600" b="1" i="1" dirty="0">
                <a:solidFill>
                  <a:schemeClr val="tx1">
                    <a:lumMod val="95000"/>
                    <a:lumOff val="5000"/>
                  </a:schemeClr>
                </a:solidFill>
                <a:cs typeface="Arial" pitchFamily="34" charset="0"/>
              </a:rPr>
              <a:t>  interdisciplinaria:</a:t>
            </a:r>
            <a:br>
              <a:rPr lang="es-MX" sz="3600" b="1" i="1" dirty="0">
                <a:solidFill>
                  <a:schemeClr val="tx1">
                    <a:lumMod val="95000"/>
                    <a:lumOff val="5000"/>
                  </a:schemeClr>
                </a:solidFill>
                <a:cs typeface="Arial" pitchFamily="34" charset="0"/>
              </a:rPr>
            </a:br>
            <a:r>
              <a:rPr lang="es-MX" sz="3600" b="1" i="1" dirty="0">
                <a:solidFill>
                  <a:schemeClr val="tx1">
                    <a:lumMod val="95000"/>
                    <a:lumOff val="5000"/>
                  </a:schemeClr>
                </a:solidFill>
                <a:cs typeface="Arial" pitchFamily="34" charset="0"/>
              </a:rPr>
              <a:t>       Seguimiento del  proyecto</a:t>
            </a:r>
            <a:endParaRPr lang="es-MX" sz="3600" b="1" i="1" dirty="0"/>
          </a:p>
        </p:txBody>
      </p:sp>
      <p:sp>
        <p:nvSpPr>
          <p:cNvPr id="3" name="2 Marcador de contenido"/>
          <p:cNvSpPr>
            <a:spLocks noGrp="1"/>
          </p:cNvSpPr>
          <p:nvPr>
            <p:ph idx="1"/>
          </p:nvPr>
        </p:nvSpPr>
        <p:spPr/>
        <p:txBody>
          <a:bodyPr>
            <a:normAutofit fontScale="92500" lnSpcReduction="20000"/>
          </a:bodyPr>
          <a:lstStyle/>
          <a:p>
            <a:r>
              <a:rPr lang="es-MX" b="1" dirty="0" smtClean="0"/>
              <a:t>Desarrollo:</a:t>
            </a:r>
          </a:p>
          <a:p>
            <a:r>
              <a:rPr lang="es-MX" dirty="0" smtClean="0"/>
              <a:t>Cada uno de los equipos presenta un resumen sobre los temas estudiados en cada materia.</a:t>
            </a:r>
          </a:p>
          <a:p>
            <a:r>
              <a:rPr lang="es-MX" dirty="0" smtClean="0"/>
              <a:t>En plenaria comparten conclusiones  y complementan  si es necesario. </a:t>
            </a:r>
          </a:p>
          <a:p>
            <a:r>
              <a:rPr lang="es-MX" b="1" dirty="0" smtClean="0"/>
              <a:t>Cierre:</a:t>
            </a:r>
            <a:endParaRPr lang="es-MX" b="1" dirty="0"/>
          </a:p>
          <a:p>
            <a:r>
              <a:rPr lang="es-MX" dirty="0" smtClean="0"/>
              <a:t>Lograr </a:t>
            </a:r>
            <a:r>
              <a:rPr lang="es-MX" dirty="0"/>
              <a:t>la integración de los conocimientos  para obtener por medio de la interdisciplinariedad,  un conocimiento más completo  sobre  la autoestima y los factores que la influyen</a:t>
            </a:r>
          </a:p>
        </p:txBody>
      </p:sp>
    </p:spTree>
    <p:extLst>
      <p:ext uri="{BB962C8B-B14F-4D97-AF65-F5344CB8AC3E}">
        <p14:creationId xmlns:p14="http://schemas.microsoft.com/office/powerpoint/2010/main" val="312343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MX" dirty="0" smtClean="0"/>
              <a:t/>
            </a:r>
            <a:br>
              <a:rPr lang="es-MX" dirty="0" smtClean="0"/>
            </a:br>
            <a:r>
              <a:rPr lang="es-MX" sz="4000" b="1" i="1" dirty="0" smtClean="0"/>
              <a:t>Integrantes</a:t>
            </a:r>
            <a:r>
              <a:rPr lang="es-MX" sz="4000" b="1" i="1" dirty="0"/>
              <a:t/>
            </a:r>
            <a:br>
              <a:rPr lang="es-MX" sz="4000" b="1" i="1" dirty="0"/>
            </a:br>
            <a:endParaRPr lang="es-MX" sz="4000" b="1" i="1" dirty="0"/>
          </a:p>
        </p:txBody>
      </p:sp>
      <p:sp>
        <p:nvSpPr>
          <p:cNvPr id="6" name="5 Marcador de contenido"/>
          <p:cNvSpPr>
            <a:spLocks noGrp="1"/>
          </p:cNvSpPr>
          <p:nvPr>
            <p:ph idx="1"/>
          </p:nvPr>
        </p:nvSpPr>
        <p:spPr/>
        <p:txBody>
          <a:bodyPr>
            <a:normAutofit lnSpcReduction="10000"/>
          </a:bodyPr>
          <a:lstStyle/>
          <a:p>
            <a:r>
              <a:rPr lang="es-MX" dirty="0"/>
              <a:t>Diana Rocío Avilés Vázquez  </a:t>
            </a:r>
          </a:p>
          <a:p>
            <a:r>
              <a:rPr lang="es-MX" dirty="0">
                <a:solidFill>
                  <a:schemeClr val="tx2">
                    <a:lumMod val="75000"/>
                  </a:schemeClr>
                </a:solidFill>
              </a:rPr>
              <a:t>Biología</a:t>
            </a:r>
          </a:p>
          <a:p>
            <a:endParaRPr lang="es-MX" dirty="0"/>
          </a:p>
          <a:p>
            <a:r>
              <a:rPr lang="es-MX" dirty="0"/>
              <a:t>Graciela Giorguli </a:t>
            </a:r>
            <a:r>
              <a:rPr lang="es-MX" dirty="0" smtClean="0"/>
              <a:t>Chávez </a:t>
            </a:r>
          </a:p>
          <a:p>
            <a:r>
              <a:rPr lang="es-MX" dirty="0" smtClean="0"/>
              <a:t> </a:t>
            </a:r>
            <a:r>
              <a:rPr lang="es-MX" dirty="0" smtClean="0">
                <a:solidFill>
                  <a:schemeClr val="tx2">
                    <a:lumMod val="75000"/>
                  </a:schemeClr>
                </a:solidFill>
              </a:rPr>
              <a:t>Orientación  </a:t>
            </a:r>
            <a:r>
              <a:rPr lang="es-MX" dirty="0">
                <a:solidFill>
                  <a:schemeClr val="tx2">
                    <a:lumMod val="75000"/>
                  </a:schemeClr>
                </a:solidFill>
              </a:rPr>
              <a:t>Educativa </a:t>
            </a:r>
            <a:r>
              <a:rPr lang="es-MX" dirty="0" smtClean="0">
                <a:solidFill>
                  <a:schemeClr val="tx2">
                    <a:lumMod val="75000"/>
                  </a:schemeClr>
                </a:solidFill>
              </a:rPr>
              <a:t> V</a:t>
            </a:r>
            <a:endParaRPr lang="es-MX" dirty="0">
              <a:solidFill>
                <a:schemeClr val="tx2">
                  <a:lumMod val="75000"/>
                </a:schemeClr>
              </a:solidFill>
            </a:endParaRPr>
          </a:p>
          <a:p>
            <a:endParaRPr lang="es-MX" dirty="0"/>
          </a:p>
          <a:p>
            <a:r>
              <a:rPr lang="es-MX" dirty="0"/>
              <a:t>Verónica Rico </a:t>
            </a:r>
            <a:r>
              <a:rPr lang="es-MX" dirty="0" err="1"/>
              <a:t>Guth</a:t>
            </a:r>
            <a:endParaRPr lang="es-MX" dirty="0"/>
          </a:p>
          <a:p>
            <a:r>
              <a:rPr lang="es-MX" dirty="0" smtClean="0">
                <a:solidFill>
                  <a:schemeClr val="bg2">
                    <a:lumMod val="25000"/>
                  </a:schemeClr>
                </a:solidFill>
              </a:rPr>
              <a:t> </a:t>
            </a:r>
            <a:r>
              <a:rPr lang="es-MX" dirty="0">
                <a:solidFill>
                  <a:schemeClr val="tx2">
                    <a:lumMod val="75000"/>
                  </a:schemeClr>
                </a:solidFill>
              </a:rPr>
              <a:t>Lengua extranjera, Inglés</a:t>
            </a:r>
            <a:r>
              <a:rPr lang="es-MX" dirty="0"/>
              <a:t>.</a:t>
            </a:r>
          </a:p>
        </p:txBody>
      </p:sp>
    </p:spTree>
    <p:extLst>
      <p:ext uri="{BB962C8B-B14F-4D97-AF65-F5344CB8AC3E}">
        <p14:creationId xmlns:p14="http://schemas.microsoft.com/office/powerpoint/2010/main" val="3397600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MX" sz="3600" b="1" i="1" dirty="0" smtClean="0"/>
              <a:t>Reporte de evidencias</a:t>
            </a:r>
            <a:endParaRPr lang="es-MX" sz="3600" b="1" i="1" dirty="0"/>
          </a:p>
        </p:txBody>
      </p:sp>
      <p:sp>
        <p:nvSpPr>
          <p:cNvPr id="4" name="3 Marcador de texto"/>
          <p:cNvSpPr>
            <a:spLocks noGrp="1"/>
          </p:cNvSpPr>
          <p:nvPr>
            <p:ph type="body" idx="1"/>
          </p:nvPr>
        </p:nvSpPr>
        <p:spPr/>
        <p:txBody>
          <a:bodyPr/>
          <a:lstStyle/>
          <a:p>
            <a:endParaRPr lang="es-MX" dirty="0"/>
          </a:p>
        </p:txBody>
      </p:sp>
      <p:pic>
        <p:nvPicPr>
          <p:cNvPr id="8" name="7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95561" y="2174875"/>
            <a:ext cx="2963466" cy="3951288"/>
          </a:xfrm>
        </p:spPr>
      </p:pic>
      <p:sp>
        <p:nvSpPr>
          <p:cNvPr id="6" name="5 Marcador de texto"/>
          <p:cNvSpPr>
            <a:spLocks noGrp="1"/>
          </p:cNvSpPr>
          <p:nvPr>
            <p:ph type="body" sz="quarter" idx="3"/>
          </p:nvPr>
        </p:nvSpPr>
        <p:spPr/>
        <p:txBody>
          <a:bodyPr/>
          <a:lstStyle/>
          <a:p>
            <a:endParaRPr lang="es-MX"/>
          </a:p>
        </p:txBody>
      </p:sp>
      <p:pic>
        <p:nvPicPr>
          <p:cNvPr id="9" name="8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84179" y="2174875"/>
            <a:ext cx="2963466" cy="3951288"/>
          </a:xfrm>
        </p:spPr>
      </p:pic>
    </p:spTree>
    <p:extLst>
      <p:ext uri="{BB962C8B-B14F-4D97-AF65-F5344CB8AC3E}">
        <p14:creationId xmlns:p14="http://schemas.microsoft.com/office/powerpoint/2010/main" val="1569330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i="1" dirty="0" smtClean="0">
                <a:solidFill>
                  <a:schemeClr val="tx1">
                    <a:lumMod val="95000"/>
                    <a:lumOff val="5000"/>
                  </a:schemeClr>
                </a:solidFill>
                <a:cs typeface="Arial" pitchFamily="34" charset="0"/>
              </a:rPr>
              <a:t>Tercera  </a:t>
            </a:r>
            <a:r>
              <a:rPr lang="es-MX" sz="3600" b="1" i="1" dirty="0">
                <a:solidFill>
                  <a:schemeClr val="tx1">
                    <a:lumMod val="95000"/>
                    <a:lumOff val="5000"/>
                  </a:schemeClr>
                </a:solidFill>
              </a:rPr>
              <a:t>actividad</a:t>
            </a:r>
            <a:r>
              <a:rPr lang="es-MX" sz="3600" b="1" i="1" dirty="0">
                <a:solidFill>
                  <a:schemeClr val="tx1">
                    <a:lumMod val="95000"/>
                    <a:lumOff val="5000"/>
                  </a:schemeClr>
                </a:solidFill>
                <a:cs typeface="Arial" pitchFamily="34" charset="0"/>
              </a:rPr>
              <a:t>  interdisciplinaria:</a:t>
            </a:r>
            <a:br>
              <a:rPr lang="es-MX" sz="3600" b="1" i="1" dirty="0">
                <a:solidFill>
                  <a:schemeClr val="tx1">
                    <a:lumMod val="95000"/>
                    <a:lumOff val="5000"/>
                  </a:schemeClr>
                </a:solidFill>
                <a:cs typeface="Arial" pitchFamily="34" charset="0"/>
              </a:rPr>
            </a:br>
            <a:r>
              <a:rPr lang="es-MX" sz="3600" b="1" i="1" dirty="0">
                <a:solidFill>
                  <a:schemeClr val="tx1">
                    <a:lumMod val="95000"/>
                    <a:lumOff val="5000"/>
                  </a:schemeClr>
                </a:solidFill>
                <a:cs typeface="Arial" pitchFamily="34" charset="0"/>
              </a:rPr>
              <a:t>       Seguimiento del  proyecto</a:t>
            </a:r>
            <a:endParaRPr lang="es-MX" sz="3600" b="1" i="1" dirty="0"/>
          </a:p>
        </p:txBody>
      </p:sp>
      <p:sp>
        <p:nvSpPr>
          <p:cNvPr id="3" name="2 Marcador de contenido"/>
          <p:cNvSpPr>
            <a:spLocks noGrp="1"/>
          </p:cNvSpPr>
          <p:nvPr>
            <p:ph idx="1"/>
          </p:nvPr>
        </p:nvSpPr>
        <p:spPr/>
        <p:txBody>
          <a:bodyPr>
            <a:normAutofit fontScale="85000" lnSpcReduction="20000"/>
          </a:bodyPr>
          <a:lstStyle/>
          <a:p>
            <a:r>
              <a:rPr lang="es-MX" dirty="0" smtClean="0"/>
              <a:t>Fecha sugerida 13 de noviembre de 2018</a:t>
            </a:r>
          </a:p>
          <a:p>
            <a:endParaRPr lang="es-MX" sz="2100" dirty="0" smtClean="0"/>
          </a:p>
          <a:p>
            <a:r>
              <a:rPr lang="es-MX" b="1" dirty="0" smtClean="0"/>
              <a:t>Objetivo:</a:t>
            </a:r>
          </a:p>
          <a:p>
            <a:pPr marL="0" indent="0">
              <a:buNone/>
            </a:pPr>
            <a:r>
              <a:rPr lang="es-MX" dirty="0" smtClean="0"/>
              <a:t>Revisar que los productos (trabajo escrito y presentación)  cumple con los requisitos del proyecto</a:t>
            </a:r>
          </a:p>
          <a:p>
            <a:pPr marL="0" indent="0">
              <a:buNone/>
            </a:pPr>
            <a:r>
              <a:rPr lang="es-MX" dirty="0" smtClean="0"/>
              <a:t>Revisar los logros y las deficiencias del proyecto.</a:t>
            </a:r>
          </a:p>
          <a:p>
            <a:r>
              <a:rPr lang="es-MX" b="1" dirty="0" smtClean="0"/>
              <a:t>Apertura:</a:t>
            </a:r>
          </a:p>
          <a:p>
            <a:r>
              <a:rPr lang="es-MX" dirty="0" smtClean="0"/>
              <a:t>Entrega de productos terminados. Los equipos entregan a los profesores Los trabajos escritos de las investigaciones de sus proyectos.</a:t>
            </a:r>
          </a:p>
          <a:p>
            <a:r>
              <a:rPr lang="es-MX" dirty="0" smtClean="0"/>
              <a:t>Entrega de presentaciones de proyectos en power point. </a:t>
            </a:r>
            <a:endParaRPr lang="es-MX" dirty="0"/>
          </a:p>
        </p:txBody>
      </p:sp>
    </p:spTree>
    <p:extLst>
      <p:ext uri="{BB962C8B-B14F-4D97-AF65-F5344CB8AC3E}">
        <p14:creationId xmlns:p14="http://schemas.microsoft.com/office/powerpoint/2010/main" val="2376712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i="1" dirty="0">
                <a:solidFill>
                  <a:schemeClr val="tx1">
                    <a:lumMod val="95000"/>
                    <a:lumOff val="5000"/>
                  </a:schemeClr>
                </a:solidFill>
                <a:cs typeface="Arial" pitchFamily="34" charset="0"/>
              </a:rPr>
              <a:t>Tercera  </a:t>
            </a:r>
            <a:r>
              <a:rPr lang="es-MX" b="1" i="1" dirty="0">
                <a:solidFill>
                  <a:schemeClr val="tx1">
                    <a:lumMod val="95000"/>
                    <a:lumOff val="5000"/>
                  </a:schemeClr>
                </a:solidFill>
              </a:rPr>
              <a:t>actividad</a:t>
            </a:r>
            <a:r>
              <a:rPr lang="es-MX" b="1" i="1" dirty="0">
                <a:solidFill>
                  <a:schemeClr val="tx1">
                    <a:lumMod val="95000"/>
                    <a:lumOff val="5000"/>
                  </a:schemeClr>
                </a:solidFill>
                <a:cs typeface="Arial" pitchFamily="34" charset="0"/>
              </a:rPr>
              <a:t>  interdisciplinaria:</a:t>
            </a:r>
            <a:br>
              <a:rPr lang="es-MX" b="1" i="1" dirty="0">
                <a:solidFill>
                  <a:schemeClr val="tx1">
                    <a:lumMod val="95000"/>
                    <a:lumOff val="5000"/>
                  </a:schemeClr>
                </a:solidFill>
                <a:cs typeface="Arial" pitchFamily="34" charset="0"/>
              </a:rPr>
            </a:br>
            <a:r>
              <a:rPr lang="es-MX" b="1" i="1" dirty="0">
                <a:solidFill>
                  <a:schemeClr val="tx1">
                    <a:lumMod val="95000"/>
                    <a:lumOff val="5000"/>
                  </a:schemeClr>
                </a:solidFill>
                <a:cs typeface="Arial" pitchFamily="34" charset="0"/>
              </a:rPr>
              <a:t>       Seguimiento del  proyecto</a:t>
            </a:r>
            <a:endParaRPr lang="es-ES_tradnl" dirty="0"/>
          </a:p>
        </p:txBody>
      </p:sp>
      <p:sp>
        <p:nvSpPr>
          <p:cNvPr id="3" name="Marcador de contenido 2"/>
          <p:cNvSpPr>
            <a:spLocks noGrp="1"/>
          </p:cNvSpPr>
          <p:nvPr>
            <p:ph idx="1"/>
          </p:nvPr>
        </p:nvSpPr>
        <p:spPr/>
        <p:txBody>
          <a:bodyPr>
            <a:normAutofit fontScale="77500" lnSpcReduction="20000"/>
          </a:bodyPr>
          <a:lstStyle/>
          <a:p>
            <a:pPr marL="0" indent="0">
              <a:buNone/>
            </a:pPr>
            <a:r>
              <a:rPr lang="es-ES_tradnl" b="1" dirty="0" smtClean="0"/>
              <a:t>    Desarrollo</a:t>
            </a:r>
          </a:p>
          <a:p>
            <a:r>
              <a:rPr lang="es-ES_tradnl" dirty="0" smtClean="0"/>
              <a:t>Los</a:t>
            </a:r>
            <a:r>
              <a:rPr lang="es-ES_tradnl" b="1" dirty="0" smtClean="0"/>
              <a:t> </a:t>
            </a:r>
            <a:r>
              <a:rPr lang="es-ES_tradnl" dirty="0" smtClean="0"/>
              <a:t>equipos </a:t>
            </a:r>
            <a:r>
              <a:rPr lang="es-ES_tradnl" dirty="0"/>
              <a:t>exponen sus presentaciones a compañeros y </a:t>
            </a:r>
            <a:r>
              <a:rPr lang="es-ES_tradnl" dirty="0" smtClean="0"/>
              <a:t>maestros</a:t>
            </a:r>
          </a:p>
          <a:p>
            <a:r>
              <a:rPr lang="es-ES_tradnl" dirty="0" smtClean="0"/>
              <a:t>Se hacen algunas observaciones y preguntas durante el periodo de exposición</a:t>
            </a:r>
          </a:p>
          <a:p>
            <a:pPr marL="0" indent="0">
              <a:buNone/>
            </a:pPr>
            <a:r>
              <a:rPr lang="es-ES_tradnl" dirty="0" smtClean="0"/>
              <a:t>    </a:t>
            </a:r>
            <a:r>
              <a:rPr lang="es-ES_tradnl" b="1" dirty="0" smtClean="0"/>
              <a:t>Cierre</a:t>
            </a:r>
          </a:p>
          <a:p>
            <a:r>
              <a:rPr lang="es-ES_tradnl" dirty="0" smtClean="0"/>
              <a:t>De forma grupal se hace un análisis del proyecto, donde se evalúan los éxitos y desaciertos que se presentaron a lo largo del proyecto.</a:t>
            </a:r>
          </a:p>
          <a:p>
            <a:r>
              <a:rPr lang="es-ES_tradnl" dirty="0" smtClean="0"/>
              <a:t>Se realiza una conclusión final del proyecto, para determinar la importancia del bilingüismo en la autoestima y se da por terminado </a:t>
            </a:r>
            <a:r>
              <a:rPr lang="es-ES_tradnl" dirty="0"/>
              <a:t>f</a:t>
            </a:r>
            <a:r>
              <a:rPr lang="es-ES_tradnl" dirty="0" smtClean="0"/>
              <a:t>ormalmente el proyecto</a:t>
            </a:r>
          </a:p>
          <a:p>
            <a:r>
              <a:rPr lang="es-ES_tradnl" dirty="0" smtClean="0"/>
              <a:t>Se guardan los trabajos para futuras consultas.</a:t>
            </a:r>
            <a:endParaRPr lang="es-ES_tradnl" dirty="0"/>
          </a:p>
          <a:p>
            <a:endParaRPr lang="es-ES_tradnl" b="1" dirty="0" smtClean="0"/>
          </a:p>
          <a:p>
            <a:pPr marL="0" indent="0">
              <a:buNone/>
            </a:pPr>
            <a:endParaRPr lang="es-ES_tradnl" dirty="0"/>
          </a:p>
        </p:txBody>
      </p:sp>
    </p:spTree>
    <p:extLst>
      <p:ext uri="{BB962C8B-B14F-4D97-AF65-F5344CB8AC3E}">
        <p14:creationId xmlns:p14="http://schemas.microsoft.com/office/powerpoint/2010/main" val="340196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i="1" dirty="0" smtClean="0"/>
              <a:t>Sesión Disciplinaria primera Orientación Educativa V</a:t>
            </a:r>
            <a:endParaRPr lang="es-MX" sz="3600" b="1" i="1" dirty="0"/>
          </a:p>
        </p:txBody>
      </p:sp>
      <p:sp>
        <p:nvSpPr>
          <p:cNvPr id="3" name="2 Marcador de contenido"/>
          <p:cNvSpPr>
            <a:spLocks noGrp="1"/>
          </p:cNvSpPr>
          <p:nvPr>
            <p:ph idx="1"/>
          </p:nvPr>
        </p:nvSpPr>
        <p:spPr/>
        <p:txBody>
          <a:bodyPr>
            <a:normAutofit/>
          </a:bodyPr>
          <a:lstStyle/>
          <a:p>
            <a:r>
              <a:rPr lang="es-MX" sz="2400" dirty="0" smtClean="0"/>
              <a:t>Fecha propuesta:  17 de Octubre de  2018</a:t>
            </a:r>
          </a:p>
          <a:p>
            <a:r>
              <a:rPr lang="es-MX" sz="2400" b="1" dirty="0" smtClean="0"/>
              <a:t>Justificación:</a:t>
            </a:r>
          </a:p>
          <a:p>
            <a:r>
              <a:rPr lang="es-MX" sz="2400" dirty="0" smtClean="0"/>
              <a:t>Para poder hablar y reflexionar sobre un tema primero hay que conocerlo. Posteriormente se podrá ampliar y completar la información.    </a:t>
            </a:r>
          </a:p>
          <a:p>
            <a:r>
              <a:rPr lang="es-MX" sz="2400" b="1" dirty="0" smtClean="0"/>
              <a:t>Apertura:</a:t>
            </a:r>
          </a:p>
          <a:p>
            <a:r>
              <a:rPr lang="es-MX" sz="2400" dirty="0" smtClean="0"/>
              <a:t>El maestro pregunta ¿Qué es la autoestima y cuáles son sus  elementos?.</a:t>
            </a:r>
          </a:p>
          <a:p>
            <a:r>
              <a:rPr lang="es-MX" sz="2400" dirty="0" smtClean="0"/>
              <a:t> Mediante lluvia de ideas los alumnos proponen diferentes  definiciones y elementos  hasta llegar a un consenso.</a:t>
            </a:r>
          </a:p>
        </p:txBody>
      </p:sp>
    </p:spTree>
    <p:extLst>
      <p:ext uri="{BB962C8B-B14F-4D97-AF65-F5344CB8AC3E}">
        <p14:creationId xmlns:p14="http://schemas.microsoft.com/office/powerpoint/2010/main" val="1989456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dirty="0"/>
              <a:t>Sesión Disciplinaria primera Orientación Educativa V</a:t>
            </a:r>
          </a:p>
        </p:txBody>
      </p:sp>
      <p:sp>
        <p:nvSpPr>
          <p:cNvPr id="3" name="2 Marcador de contenido"/>
          <p:cNvSpPr>
            <a:spLocks noGrp="1"/>
          </p:cNvSpPr>
          <p:nvPr>
            <p:ph idx="1"/>
          </p:nvPr>
        </p:nvSpPr>
        <p:spPr/>
        <p:txBody>
          <a:bodyPr>
            <a:normAutofit lnSpcReduction="10000"/>
          </a:bodyPr>
          <a:lstStyle/>
          <a:p>
            <a:r>
              <a:rPr lang="es-MX" sz="2400" b="1" dirty="0"/>
              <a:t>Desarrollo:</a:t>
            </a:r>
          </a:p>
          <a:p>
            <a:r>
              <a:rPr lang="es-MX" sz="2400" dirty="0"/>
              <a:t>En equipos leen «La importancia de la autoestima» (Cap. 1 del libro «Cómo mejorar su autoestima» Nathaniel </a:t>
            </a:r>
            <a:r>
              <a:rPr lang="es-MX" sz="2400" dirty="0" smtClean="0"/>
              <a:t>Branden</a:t>
            </a:r>
          </a:p>
          <a:p>
            <a:r>
              <a:rPr lang="es-MX" sz="2400" dirty="0" smtClean="0"/>
              <a:t>Resumen </a:t>
            </a:r>
            <a:r>
              <a:rPr lang="es-MX" sz="2400" dirty="0"/>
              <a:t>y marcan  los puntos  que les parecen más importantes o </a:t>
            </a:r>
            <a:r>
              <a:rPr lang="es-MX" sz="2400" dirty="0" smtClean="0"/>
              <a:t>relevantes.</a:t>
            </a:r>
          </a:p>
          <a:p>
            <a:r>
              <a:rPr lang="es-MX" sz="2400" dirty="0" smtClean="0"/>
              <a:t>Un representante de cada equipo presenta ante sus compañeros.</a:t>
            </a:r>
          </a:p>
          <a:p>
            <a:endParaRPr lang="es-MX" sz="2400" dirty="0"/>
          </a:p>
          <a:p>
            <a:r>
              <a:rPr lang="es-MX" sz="2400" b="1" dirty="0" smtClean="0"/>
              <a:t>Cierre:</a:t>
            </a:r>
          </a:p>
          <a:p>
            <a:r>
              <a:rPr lang="es-MX" sz="2400" dirty="0" smtClean="0"/>
              <a:t>Cada alumno resume en su cuaderno y escribe sus propias conclusiones</a:t>
            </a:r>
            <a:r>
              <a:rPr lang="es-MX" dirty="0" smtClean="0"/>
              <a:t>.</a:t>
            </a:r>
            <a:endParaRPr lang="es-MX" dirty="0"/>
          </a:p>
        </p:txBody>
      </p:sp>
    </p:spTree>
    <p:extLst>
      <p:ext uri="{BB962C8B-B14F-4D97-AF65-F5344CB8AC3E}">
        <p14:creationId xmlns:p14="http://schemas.microsoft.com/office/powerpoint/2010/main" val="442288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i="1" dirty="0"/>
              <a:t>Sesión Disciplinaria primera Orientación Educativa V</a:t>
            </a:r>
          </a:p>
        </p:txBody>
      </p:sp>
      <p:sp>
        <p:nvSpPr>
          <p:cNvPr id="3" name="2 Marcador de contenido"/>
          <p:cNvSpPr>
            <a:spLocks noGrp="1"/>
          </p:cNvSpPr>
          <p:nvPr>
            <p:ph idx="1"/>
          </p:nvPr>
        </p:nvSpPr>
        <p:spPr/>
        <p:txBody>
          <a:bodyPr/>
          <a:lstStyle/>
          <a:p>
            <a:r>
              <a:rPr lang="es-MX" sz="2400" b="1" dirty="0" smtClean="0"/>
              <a:t>Conclusiones</a:t>
            </a:r>
          </a:p>
          <a:p>
            <a:r>
              <a:rPr lang="es-MX" sz="2400" dirty="0" smtClean="0"/>
              <a:t>Los alumnos mostraron interés en la lectura y parecen interesados en el tema pues encontraron elementos nuevos y útiles para ellos mismos.</a:t>
            </a:r>
          </a:p>
          <a:p>
            <a:r>
              <a:rPr lang="es-MX" sz="2400" dirty="0" smtClean="0"/>
              <a:t>En base a este resultado se decide continuar con  el planteamiento propuesto</a:t>
            </a:r>
            <a:r>
              <a:rPr lang="es-MX" dirty="0" smtClean="0"/>
              <a:t>.</a:t>
            </a:r>
            <a:endParaRPr lang="es-MX" dirty="0"/>
          </a:p>
          <a:p>
            <a:endParaRPr lang="es-MX" dirty="0"/>
          </a:p>
        </p:txBody>
      </p:sp>
    </p:spTree>
    <p:extLst>
      <p:ext uri="{BB962C8B-B14F-4D97-AF65-F5344CB8AC3E}">
        <p14:creationId xmlns:p14="http://schemas.microsoft.com/office/powerpoint/2010/main" val="1900948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i="1" dirty="0"/>
              <a:t>Sesión Disciplinaria primera </a:t>
            </a:r>
            <a:r>
              <a:rPr lang="es-MX" sz="3600" b="1" i="1" dirty="0" smtClean="0"/>
              <a:t>Biología IV</a:t>
            </a:r>
            <a:endParaRPr lang="es-MX" sz="3600" b="1" i="1" dirty="0"/>
          </a:p>
        </p:txBody>
      </p:sp>
      <p:sp>
        <p:nvSpPr>
          <p:cNvPr id="3" name="2 Marcador de contenido"/>
          <p:cNvSpPr>
            <a:spLocks noGrp="1"/>
          </p:cNvSpPr>
          <p:nvPr>
            <p:ph idx="1"/>
          </p:nvPr>
        </p:nvSpPr>
        <p:spPr/>
        <p:txBody>
          <a:bodyPr>
            <a:normAutofit/>
          </a:bodyPr>
          <a:lstStyle/>
          <a:p>
            <a:r>
              <a:rPr lang="es-MX" dirty="0" smtClean="0"/>
              <a:t>Fecha propuesta 16 de Octubre de 2018</a:t>
            </a:r>
          </a:p>
          <a:p>
            <a:pPr marL="0" indent="0">
              <a:buNone/>
            </a:pPr>
            <a:endParaRPr lang="es-MX" sz="1800" dirty="0" smtClean="0"/>
          </a:p>
          <a:p>
            <a:r>
              <a:rPr lang="es-MX" b="1" dirty="0" smtClean="0"/>
              <a:t>Justificación:</a:t>
            </a:r>
          </a:p>
          <a:p>
            <a:r>
              <a:rPr lang="es-MX" dirty="0" smtClean="0"/>
              <a:t>Que los alumnos comprendan la importancia de los trabajos interdisciplinarios, relacionando materias como Biología, Orientación Educativa e Inglés; en un trabajo tan interesante como es la autoestima y el bilinguismo</a:t>
            </a:r>
            <a:endParaRPr lang="es-MX" dirty="0"/>
          </a:p>
        </p:txBody>
      </p:sp>
    </p:spTree>
    <p:extLst>
      <p:ext uri="{BB962C8B-B14F-4D97-AF65-F5344CB8AC3E}">
        <p14:creationId xmlns:p14="http://schemas.microsoft.com/office/powerpoint/2010/main" val="75515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MX" sz="3600" dirty="0" smtClean="0"/>
              <a:t>    </a:t>
            </a:r>
            <a:r>
              <a:rPr lang="es-MX" sz="3600" b="1" i="1" dirty="0" smtClean="0"/>
              <a:t>Sesión </a:t>
            </a:r>
            <a:r>
              <a:rPr lang="es-MX" sz="3600" b="1" i="1" dirty="0"/>
              <a:t>Disciplinaria </a:t>
            </a:r>
            <a:r>
              <a:rPr lang="es-MX" sz="3600" b="1" i="1" dirty="0" smtClean="0"/>
              <a:t>primera</a:t>
            </a:r>
            <a:r>
              <a:rPr lang="es-MX" sz="3600" b="1" i="1" dirty="0"/>
              <a:t> </a:t>
            </a:r>
            <a:r>
              <a:rPr lang="es-MX" sz="3600" b="1" i="1" dirty="0" smtClean="0"/>
              <a:t>Biología IV</a:t>
            </a:r>
            <a:endParaRPr lang="es-MX" sz="3600" b="1" i="1" dirty="0"/>
          </a:p>
        </p:txBody>
      </p:sp>
      <p:sp>
        <p:nvSpPr>
          <p:cNvPr id="3" name="2 Marcador de contenido"/>
          <p:cNvSpPr>
            <a:spLocks noGrp="1"/>
          </p:cNvSpPr>
          <p:nvPr>
            <p:ph idx="1"/>
          </p:nvPr>
        </p:nvSpPr>
        <p:spPr/>
        <p:txBody>
          <a:bodyPr>
            <a:normAutofit fontScale="85000" lnSpcReduction="20000"/>
          </a:bodyPr>
          <a:lstStyle/>
          <a:p>
            <a:r>
              <a:rPr lang="es-MX" b="1" dirty="0" smtClean="0"/>
              <a:t>Apertura:</a:t>
            </a:r>
          </a:p>
          <a:p>
            <a:r>
              <a:rPr lang="es-MX" dirty="0" smtClean="0"/>
              <a:t>Lluvia de ideas para contestar preguntas como: ¿qué es la autoestima? ¿Cuál es la relación entre el cerebro y la autoestima? ¿Biologicamente como afecta a una persona, el conocimiento de una lengua extranjera?</a:t>
            </a:r>
          </a:p>
          <a:p>
            <a:endParaRPr lang="es-MX" dirty="0" smtClean="0"/>
          </a:p>
          <a:p>
            <a:r>
              <a:rPr lang="es-MX" b="1" dirty="0" smtClean="0"/>
              <a:t>Desarrollo:</a:t>
            </a:r>
          </a:p>
          <a:p>
            <a:r>
              <a:rPr lang="es-MX" dirty="0" smtClean="0"/>
              <a:t>Formar equipos de trabajo</a:t>
            </a:r>
          </a:p>
          <a:p>
            <a:r>
              <a:rPr lang="es-MX" dirty="0" smtClean="0"/>
              <a:t>Investigar las definiciones de bilinguismo; autoestima y funcionamiento del cerebro humano</a:t>
            </a:r>
          </a:p>
          <a:p>
            <a:r>
              <a:rPr lang="es-MX" dirty="0" smtClean="0"/>
              <a:t> Escribir en su cuaderno la información investigada</a:t>
            </a:r>
          </a:p>
          <a:p>
            <a:endParaRPr lang="es-MX" dirty="0"/>
          </a:p>
        </p:txBody>
      </p:sp>
    </p:spTree>
    <p:extLst>
      <p:ext uri="{BB962C8B-B14F-4D97-AF65-F5344CB8AC3E}">
        <p14:creationId xmlns:p14="http://schemas.microsoft.com/office/powerpoint/2010/main" val="771345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MX" sz="3600" dirty="0" smtClean="0"/>
              <a:t>     </a:t>
            </a:r>
            <a:r>
              <a:rPr lang="es-MX" sz="3600" b="1" i="1" dirty="0" smtClean="0"/>
              <a:t>Sesión </a:t>
            </a:r>
            <a:r>
              <a:rPr lang="es-MX" sz="3600" b="1" i="1" dirty="0"/>
              <a:t>Disciplinaria </a:t>
            </a:r>
            <a:r>
              <a:rPr lang="es-MX" sz="3600" b="1" i="1" dirty="0" smtClean="0"/>
              <a:t>primer  Biología IV</a:t>
            </a:r>
            <a:endParaRPr lang="es-MX" sz="3600" b="1" i="1" dirty="0"/>
          </a:p>
        </p:txBody>
      </p:sp>
      <p:sp>
        <p:nvSpPr>
          <p:cNvPr id="3" name="2 Marcador de contenido"/>
          <p:cNvSpPr>
            <a:spLocks noGrp="1"/>
          </p:cNvSpPr>
          <p:nvPr>
            <p:ph idx="1"/>
          </p:nvPr>
        </p:nvSpPr>
        <p:spPr/>
        <p:txBody>
          <a:bodyPr/>
          <a:lstStyle/>
          <a:p>
            <a:r>
              <a:rPr lang="es-MX" dirty="0" smtClean="0"/>
              <a:t>Elegir a un representante de cada equipo de trabajo</a:t>
            </a:r>
          </a:p>
          <a:p>
            <a:endParaRPr lang="es-MX" sz="1800" dirty="0"/>
          </a:p>
          <a:p>
            <a:r>
              <a:rPr lang="es-MX" b="1" dirty="0" smtClean="0"/>
              <a:t>Cierre</a:t>
            </a:r>
          </a:p>
          <a:p>
            <a:pPr marL="0" indent="0">
              <a:buNone/>
            </a:pPr>
            <a:r>
              <a:rPr lang="es-MX" dirty="0" smtClean="0"/>
              <a:t>Cada uno de los estudiantes debe tener en su cuaderno la información investigada y escribir la forma en que el conocimiento de otro idioma  influye o afecta al cerebro y laaitoestima</a:t>
            </a:r>
            <a:endParaRPr lang="es-MX" dirty="0"/>
          </a:p>
        </p:txBody>
      </p:sp>
    </p:spTree>
    <p:extLst>
      <p:ext uri="{BB962C8B-B14F-4D97-AF65-F5344CB8AC3E}">
        <p14:creationId xmlns:p14="http://schemas.microsoft.com/office/powerpoint/2010/main" val="350892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MX" sz="3600" dirty="0" smtClean="0"/>
              <a:t>   </a:t>
            </a:r>
            <a:r>
              <a:rPr lang="es-MX" sz="3600" b="1" i="1" dirty="0" smtClean="0"/>
              <a:t>Sesión </a:t>
            </a:r>
            <a:r>
              <a:rPr lang="es-MX" sz="3600" b="1" i="1" dirty="0"/>
              <a:t>Disciplinaria </a:t>
            </a:r>
            <a:r>
              <a:rPr lang="es-MX" sz="3600" b="1" i="1" dirty="0" smtClean="0"/>
              <a:t>primera</a:t>
            </a:r>
            <a:r>
              <a:rPr lang="es-MX" sz="3600" b="1" i="1" dirty="0"/>
              <a:t> </a:t>
            </a:r>
            <a:r>
              <a:rPr lang="es-MX" sz="3600" b="1" i="1" dirty="0" smtClean="0"/>
              <a:t> Biología IV</a:t>
            </a:r>
            <a:endParaRPr lang="es-MX" sz="3600" b="1" i="1" dirty="0"/>
          </a:p>
        </p:txBody>
      </p:sp>
      <p:sp>
        <p:nvSpPr>
          <p:cNvPr id="3" name="2 Marcador de contenido"/>
          <p:cNvSpPr>
            <a:spLocks noGrp="1"/>
          </p:cNvSpPr>
          <p:nvPr>
            <p:ph idx="1"/>
          </p:nvPr>
        </p:nvSpPr>
        <p:spPr/>
        <p:txBody>
          <a:bodyPr/>
          <a:lstStyle/>
          <a:p>
            <a:pPr marL="0" indent="0">
              <a:buNone/>
            </a:pPr>
            <a:r>
              <a:rPr lang="es-MX" b="1" dirty="0" smtClean="0"/>
              <a:t>    Conclusión:</a:t>
            </a:r>
          </a:p>
          <a:p>
            <a:r>
              <a:rPr lang="es-MX" dirty="0" smtClean="0"/>
              <a:t>Los estudiantes muestran interés por la forma de relacionar 3 materias de su curricula </a:t>
            </a:r>
          </a:p>
          <a:p>
            <a:r>
              <a:rPr lang="es-MX" dirty="0" smtClean="0"/>
              <a:t>Los estudiantes comprenden la relacion e importancia de hablar otro idioma y el efecto en su cerebro y autoestima</a:t>
            </a:r>
            <a:endParaRPr lang="es-MX" dirty="0"/>
          </a:p>
        </p:txBody>
      </p:sp>
    </p:spTree>
    <p:extLst>
      <p:ext uri="{BB962C8B-B14F-4D97-AF65-F5344CB8AC3E}">
        <p14:creationId xmlns:p14="http://schemas.microsoft.com/office/powerpoint/2010/main" val="172910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sz="3600" b="1" i="1" dirty="0" smtClean="0"/>
              <a:t>Implementación</a:t>
            </a:r>
            <a:endParaRPr lang="es-MX" sz="3600" b="1" i="1" dirty="0"/>
          </a:p>
        </p:txBody>
      </p:sp>
      <p:sp>
        <p:nvSpPr>
          <p:cNvPr id="5" name="4 Marcador de contenido"/>
          <p:cNvSpPr>
            <a:spLocks noGrp="1"/>
          </p:cNvSpPr>
          <p:nvPr>
            <p:ph idx="1"/>
          </p:nvPr>
        </p:nvSpPr>
        <p:spPr/>
        <p:txBody>
          <a:bodyPr>
            <a:normAutofit fontScale="92500"/>
          </a:bodyPr>
          <a:lstStyle/>
          <a:p>
            <a:pPr marL="0" indent="0">
              <a:buNone/>
            </a:pPr>
            <a:r>
              <a:rPr lang="es-MX" dirty="0"/>
              <a:t> </a:t>
            </a:r>
            <a:r>
              <a:rPr lang="es-MX" dirty="0" smtClean="0"/>
              <a:t> </a:t>
            </a:r>
            <a:r>
              <a:rPr lang="es-MX" b="1" dirty="0" smtClean="0">
                <a:solidFill>
                  <a:schemeClr val="tx1">
                    <a:lumMod val="85000"/>
                    <a:lumOff val="15000"/>
                  </a:schemeClr>
                </a:solidFill>
              </a:rPr>
              <a:t>Ciclo escolar  </a:t>
            </a:r>
            <a:r>
              <a:rPr lang="es-MX" dirty="0" smtClean="0">
                <a:solidFill>
                  <a:schemeClr val="tx1">
                    <a:lumMod val="85000"/>
                    <a:lumOff val="15000"/>
                  </a:schemeClr>
                </a:solidFill>
              </a:rPr>
              <a:t>2018 – 2019</a:t>
            </a:r>
          </a:p>
          <a:p>
            <a:pPr marL="0" indent="0">
              <a:buNone/>
            </a:pPr>
            <a:endParaRPr lang="es-MX" dirty="0" smtClean="0">
              <a:solidFill>
                <a:schemeClr val="tx1">
                  <a:lumMod val="85000"/>
                  <a:lumOff val="15000"/>
                </a:schemeClr>
              </a:solidFill>
            </a:endParaRPr>
          </a:p>
          <a:p>
            <a:pPr marL="0" indent="0">
              <a:buNone/>
            </a:pPr>
            <a:r>
              <a:rPr lang="es-MX" dirty="0" smtClean="0">
                <a:solidFill>
                  <a:schemeClr val="tx1">
                    <a:lumMod val="85000"/>
                    <a:lumOff val="15000"/>
                  </a:schemeClr>
                </a:solidFill>
              </a:rPr>
              <a:t>  </a:t>
            </a:r>
            <a:r>
              <a:rPr lang="es-MX" b="1" dirty="0" smtClean="0">
                <a:solidFill>
                  <a:schemeClr val="tx1">
                    <a:lumMod val="85000"/>
                    <a:lumOff val="15000"/>
                  </a:schemeClr>
                </a:solidFill>
              </a:rPr>
              <a:t>Fecha de implementación: </a:t>
            </a:r>
            <a:r>
              <a:rPr lang="es-MX" dirty="0" smtClean="0">
                <a:solidFill>
                  <a:schemeClr val="tx1">
                    <a:lumMod val="85000"/>
                    <a:lumOff val="15000"/>
                  </a:schemeClr>
                </a:solidFill>
              </a:rPr>
              <a:t>16 Oct. a 13 de Nov</a:t>
            </a:r>
          </a:p>
          <a:p>
            <a:pPr marL="0" indent="0">
              <a:buNone/>
            </a:pPr>
            <a:endParaRPr lang="es-MX" dirty="0" smtClean="0">
              <a:solidFill>
                <a:schemeClr val="tx1">
                  <a:lumMod val="85000"/>
                  <a:lumOff val="15000"/>
                </a:schemeClr>
              </a:solidFill>
            </a:endParaRPr>
          </a:p>
          <a:p>
            <a:pPr marL="0" indent="0">
              <a:buNone/>
            </a:pPr>
            <a:r>
              <a:rPr lang="es-MX" dirty="0" smtClean="0">
                <a:solidFill>
                  <a:schemeClr val="tx1">
                    <a:lumMod val="85000"/>
                    <a:lumOff val="15000"/>
                  </a:schemeClr>
                </a:solidFill>
              </a:rPr>
              <a:t>  </a:t>
            </a:r>
            <a:r>
              <a:rPr lang="es-MX" b="1" dirty="0">
                <a:solidFill>
                  <a:schemeClr val="tx1">
                    <a:lumMod val="85000"/>
                    <a:lumOff val="15000"/>
                  </a:schemeClr>
                </a:solidFill>
              </a:rPr>
              <a:t>Nombre del </a:t>
            </a:r>
            <a:r>
              <a:rPr lang="es-MX" b="1" dirty="0" smtClean="0">
                <a:solidFill>
                  <a:schemeClr val="tx1">
                    <a:lumMod val="85000"/>
                    <a:lumOff val="15000"/>
                  </a:schemeClr>
                </a:solidFill>
              </a:rPr>
              <a:t>proyecto 1ª. fase</a:t>
            </a:r>
            <a:r>
              <a:rPr lang="es-MX" dirty="0" smtClean="0">
                <a:solidFill>
                  <a:schemeClr val="tx1">
                    <a:lumMod val="85000"/>
                    <a:lumOff val="15000"/>
                  </a:schemeClr>
                </a:solidFill>
              </a:rPr>
              <a:t>:</a:t>
            </a:r>
          </a:p>
          <a:p>
            <a:pPr marL="0" indent="0">
              <a:buNone/>
            </a:pPr>
            <a:r>
              <a:rPr lang="es-MX" dirty="0" smtClean="0">
                <a:solidFill>
                  <a:schemeClr val="tx1">
                    <a:lumMod val="85000"/>
                    <a:lumOff val="15000"/>
                  </a:schemeClr>
                </a:solidFill>
              </a:rPr>
              <a:t> </a:t>
            </a:r>
            <a:r>
              <a:rPr lang="es-MX" sz="2600" dirty="0" smtClean="0">
                <a:solidFill>
                  <a:schemeClr val="tx1">
                    <a:lumMod val="85000"/>
                    <a:lumOff val="15000"/>
                  </a:schemeClr>
                </a:solidFill>
                <a:latin typeface="Arial Black" pitchFamily="34" charset="0"/>
              </a:rPr>
              <a:t>"</a:t>
            </a:r>
            <a:r>
              <a:rPr lang="es-MX" sz="2600" dirty="0" smtClean="0">
                <a:solidFill>
                  <a:schemeClr val="tx2">
                    <a:lumMod val="60000"/>
                    <a:lumOff val="40000"/>
                  </a:schemeClr>
                </a:solidFill>
                <a:latin typeface="Arial Black" pitchFamily="34" charset="0"/>
              </a:rPr>
              <a:t>Los beneficios del bilingüismo en el cerebro y</a:t>
            </a:r>
          </a:p>
          <a:p>
            <a:pPr marL="0" indent="0">
              <a:buNone/>
            </a:pPr>
            <a:r>
              <a:rPr lang="es-MX" sz="2600" dirty="0">
                <a:solidFill>
                  <a:schemeClr val="tx2">
                    <a:lumMod val="60000"/>
                    <a:lumOff val="40000"/>
                  </a:schemeClr>
                </a:solidFill>
                <a:latin typeface="Arial Black" pitchFamily="34" charset="0"/>
              </a:rPr>
              <a:t> </a:t>
            </a:r>
            <a:r>
              <a:rPr lang="es-MX" sz="2600" dirty="0" smtClean="0">
                <a:solidFill>
                  <a:schemeClr val="tx2">
                    <a:lumMod val="60000"/>
                    <a:lumOff val="40000"/>
                  </a:schemeClr>
                </a:solidFill>
                <a:latin typeface="Arial Black" pitchFamily="34" charset="0"/>
              </a:rPr>
              <a:t>  su consecuente aumento en la autoestima</a:t>
            </a:r>
            <a:r>
              <a:rPr lang="es-MX" sz="2600" dirty="0" smtClean="0">
                <a:solidFill>
                  <a:schemeClr val="tx1">
                    <a:lumMod val="85000"/>
                    <a:lumOff val="15000"/>
                  </a:schemeClr>
                </a:solidFill>
                <a:latin typeface="Arial Black" pitchFamily="34" charset="0"/>
              </a:rPr>
              <a:t>»</a:t>
            </a:r>
          </a:p>
          <a:p>
            <a:pPr marL="0" indent="0">
              <a:buNone/>
            </a:pPr>
            <a:r>
              <a:rPr lang="es-MX" dirty="0" smtClean="0">
                <a:solidFill>
                  <a:schemeClr val="tx1">
                    <a:lumMod val="85000"/>
                    <a:lumOff val="15000"/>
                  </a:schemeClr>
                </a:solidFill>
              </a:rPr>
              <a:t>  </a:t>
            </a:r>
            <a:endParaRPr lang="es-MX" dirty="0"/>
          </a:p>
        </p:txBody>
      </p:sp>
    </p:spTree>
    <p:extLst>
      <p:ext uri="{BB962C8B-B14F-4D97-AF65-F5344CB8AC3E}">
        <p14:creationId xmlns:p14="http://schemas.microsoft.com/office/powerpoint/2010/main" val="1373206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b="1" i="1" dirty="0"/>
              <a:t>Sesión Disciplinaria primera</a:t>
            </a:r>
            <a:br>
              <a:rPr lang="es-MX" sz="3600" b="1" i="1" dirty="0"/>
            </a:br>
            <a:r>
              <a:rPr lang="es-MX" sz="3600" b="1" i="1" dirty="0"/>
              <a:t> Inglés</a:t>
            </a:r>
          </a:p>
        </p:txBody>
      </p:sp>
      <p:sp>
        <p:nvSpPr>
          <p:cNvPr id="3" name="2 Marcador de contenido"/>
          <p:cNvSpPr>
            <a:spLocks noGrp="1"/>
          </p:cNvSpPr>
          <p:nvPr>
            <p:ph idx="1"/>
          </p:nvPr>
        </p:nvSpPr>
        <p:spPr/>
        <p:txBody>
          <a:bodyPr>
            <a:normAutofit lnSpcReduction="10000"/>
          </a:bodyPr>
          <a:lstStyle/>
          <a:p>
            <a:pPr marL="0" indent="0">
              <a:buNone/>
            </a:pPr>
            <a:r>
              <a:rPr lang="es-MX" dirty="0"/>
              <a:t> </a:t>
            </a:r>
            <a:r>
              <a:rPr lang="es-MX" dirty="0" smtClean="0"/>
              <a:t>   </a:t>
            </a:r>
            <a:r>
              <a:rPr lang="es-MX" b="1" dirty="0" smtClean="0"/>
              <a:t>Apertura</a:t>
            </a:r>
          </a:p>
          <a:p>
            <a:r>
              <a:rPr lang="es-MX" dirty="0" smtClean="0"/>
              <a:t>Las </a:t>
            </a:r>
            <a:r>
              <a:rPr lang="es-MX" dirty="0"/>
              <a:t>estudiantes buscan artículos sobre los factores que intervienen en la construcción y desarrollo de la autoestima.</a:t>
            </a:r>
          </a:p>
          <a:p>
            <a:r>
              <a:rPr lang="es-MX" dirty="0"/>
              <a:t>Las estudiantes contrastan sus artículos y crean fichas bibliográficas con la información más relevante.</a:t>
            </a:r>
          </a:p>
          <a:p>
            <a:r>
              <a:rPr lang="es-MX" dirty="0"/>
              <a:t>Elaboran mapas conceptuales y mentales usando la información de los artículos.</a:t>
            </a:r>
          </a:p>
          <a:p>
            <a:endParaRPr lang="es-MX" dirty="0"/>
          </a:p>
        </p:txBody>
      </p:sp>
    </p:spTree>
    <p:extLst>
      <p:ext uri="{BB962C8B-B14F-4D97-AF65-F5344CB8AC3E}">
        <p14:creationId xmlns:p14="http://schemas.microsoft.com/office/powerpoint/2010/main" val="3904865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i="1" dirty="0"/>
              <a:t>Sesión Disciplinaria primera</a:t>
            </a:r>
            <a:br>
              <a:rPr lang="es-MX" b="1" i="1" dirty="0"/>
            </a:br>
            <a:r>
              <a:rPr lang="es-MX" b="1" i="1" dirty="0"/>
              <a:t> Inglés</a:t>
            </a:r>
            <a:endParaRPr lang="es-MX" dirty="0"/>
          </a:p>
        </p:txBody>
      </p:sp>
      <p:sp>
        <p:nvSpPr>
          <p:cNvPr id="3" name="2 Marcador de contenido"/>
          <p:cNvSpPr>
            <a:spLocks noGrp="1"/>
          </p:cNvSpPr>
          <p:nvPr>
            <p:ph idx="1"/>
          </p:nvPr>
        </p:nvSpPr>
        <p:spPr/>
        <p:txBody>
          <a:bodyPr/>
          <a:lstStyle/>
          <a:p>
            <a:pPr marL="0" indent="0">
              <a:buNone/>
            </a:pPr>
            <a:r>
              <a:rPr lang="es-MX" dirty="0"/>
              <a:t> </a:t>
            </a:r>
            <a:r>
              <a:rPr lang="es-MX" dirty="0" smtClean="0"/>
              <a:t>   </a:t>
            </a:r>
            <a:r>
              <a:rPr lang="es-MX" b="1" dirty="0" smtClean="0"/>
              <a:t>Desarrollo</a:t>
            </a:r>
          </a:p>
          <a:p>
            <a:r>
              <a:rPr lang="es-MX" dirty="0" smtClean="0"/>
              <a:t>Los </a:t>
            </a:r>
            <a:r>
              <a:rPr lang="es-MX" dirty="0"/>
              <a:t>estudiantes crean un “test” basados en la información de sus artículos para “medir” el autoestima.</a:t>
            </a:r>
          </a:p>
          <a:p>
            <a:r>
              <a:rPr lang="es-MX" dirty="0"/>
              <a:t>Los alumnos hacen lluvia de ideas sobre las preguntas.</a:t>
            </a:r>
          </a:p>
          <a:p>
            <a:r>
              <a:rPr lang="es-MX" dirty="0"/>
              <a:t>Los estudiantes crean su escala de medición para la autoestima.</a:t>
            </a:r>
          </a:p>
          <a:p>
            <a:endParaRPr lang="es-MX" dirty="0"/>
          </a:p>
        </p:txBody>
      </p:sp>
    </p:spTree>
    <p:extLst>
      <p:ext uri="{BB962C8B-B14F-4D97-AF65-F5344CB8AC3E}">
        <p14:creationId xmlns:p14="http://schemas.microsoft.com/office/powerpoint/2010/main" val="3065067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229600" cy="1143000"/>
          </a:xfrm>
        </p:spPr>
        <p:txBody>
          <a:bodyPr>
            <a:normAutofit fontScale="90000"/>
          </a:bodyPr>
          <a:lstStyle/>
          <a:p>
            <a:r>
              <a:rPr lang="es-MX" b="1" i="1" dirty="0"/>
              <a:t>Sesión Disciplinaria primera</a:t>
            </a:r>
            <a:br>
              <a:rPr lang="es-MX" b="1" i="1" dirty="0"/>
            </a:br>
            <a:r>
              <a:rPr lang="es-MX" b="1" i="1" dirty="0"/>
              <a:t> Inglés</a:t>
            </a:r>
            <a:endParaRPr lang="es-ES_tradnl" dirty="0"/>
          </a:p>
        </p:txBody>
      </p:sp>
      <p:sp>
        <p:nvSpPr>
          <p:cNvPr id="3" name="Marcador de contenido 2"/>
          <p:cNvSpPr>
            <a:spLocks noGrp="1"/>
          </p:cNvSpPr>
          <p:nvPr>
            <p:ph idx="1"/>
          </p:nvPr>
        </p:nvSpPr>
        <p:spPr/>
        <p:txBody>
          <a:bodyPr/>
          <a:lstStyle/>
          <a:p>
            <a:pPr marL="0" indent="0">
              <a:buNone/>
            </a:pPr>
            <a:r>
              <a:rPr lang="es-ES_tradnl" dirty="0" smtClean="0"/>
              <a:t>    </a:t>
            </a:r>
            <a:r>
              <a:rPr lang="es-ES_tradnl" b="1" dirty="0" smtClean="0"/>
              <a:t>Cierre</a:t>
            </a:r>
          </a:p>
          <a:p>
            <a:r>
              <a:rPr lang="es-MX" dirty="0"/>
              <a:t>Los estudiantes aplican su “test” e interpretan sus resultados.</a:t>
            </a:r>
          </a:p>
          <a:p>
            <a:r>
              <a:rPr lang="es-MX" dirty="0"/>
              <a:t>Los estudiantes contrastan su escala con la escala de Rosenberg para medir la autoestima</a:t>
            </a:r>
            <a:endParaRPr lang="es-ES_tradnl" dirty="0"/>
          </a:p>
        </p:txBody>
      </p:sp>
    </p:spTree>
    <p:extLst>
      <p:ext uri="{BB962C8B-B14F-4D97-AF65-F5344CB8AC3E}">
        <p14:creationId xmlns:p14="http://schemas.microsoft.com/office/powerpoint/2010/main" val="59398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251520" y="1453426"/>
            <a:ext cx="4032448" cy="2602522"/>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Cómo influye tu autoestima en el funcionamiento de tu Organismo</a:t>
            </a:r>
            <a:endParaRPr lang="es-MX" dirty="0"/>
          </a:p>
        </p:txBody>
      </p:sp>
      <p:sp>
        <p:nvSpPr>
          <p:cNvPr id="4" name="3 Elipse"/>
          <p:cNvSpPr/>
          <p:nvPr/>
        </p:nvSpPr>
        <p:spPr>
          <a:xfrm>
            <a:off x="4041936" y="1625516"/>
            <a:ext cx="4968552" cy="266429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a:solidFill>
                  <a:schemeClr val="tx1"/>
                </a:solidFill>
              </a:rPr>
              <a:t>La autoestima forma parte importante del desarrollo del individuo y, por lo tanto, es un factor que influye en el aprendizaje, en la conducta y en la forma de comportarse que el educando presenta ante la sociedad. Si un alumno aprende un segundo idioma su capacidad de comunicarse globalmente será mayor tanto como para conocer un mayor número de personas y culturas como para su desarrollo personal</a:t>
            </a:r>
          </a:p>
        </p:txBody>
      </p:sp>
      <p:sp>
        <p:nvSpPr>
          <p:cNvPr id="5" name="4 CuadroTexto"/>
          <p:cNvSpPr txBox="1"/>
          <p:nvPr/>
        </p:nvSpPr>
        <p:spPr>
          <a:xfrm>
            <a:off x="5940152" y="1268760"/>
            <a:ext cx="850874" cy="369332"/>
          </a:xfrm>
          <a:prstGeom prst="rect">
            <a:avLst/>
          </a:prstGeom>
          <a:noFill/>
        </p:spPr>
        <p:txBody>
          <a:bodyPr wrap="none" rtlCol="0">
            <a:spAutoFit/>
          </a:bodyPr>
          <a:lstStyle/>
          <a:p>
            <a:r>
              <a:rPr lang="es-MX" dirty="0"/>
              <a:t>INGLÉS</a:t>
            </a:r>
          </a:p>
        </p:txBody>
      </p:sp>
      <p:sp>
        <p:nvSpPr>
          <p:cNvPr id="6" name="5 CuadroTexto"/>
          <p:cNvSpPr txBox="1"/>
          <p:nvPr/>
        </p:nvSpPr>
        <p:spPr>
          <a:xfrm>
            <a:off x="2051720" y="1453426"/>
            <a:ext cx="1101327" cy="369332"/>
          </a:xfrm>
          <a:prstGeom prst="rect">
            <a:avLst/>
          </a:prstGeom>
          <a:noFill/>
        </p:spPr>
        <p:txBody>
          <a:bodyPr wrap="none" rtlCol="0">
            <a:spAutoFit/>
          </a:bodyPr>
          <a:lstStyle/>
          <a:p>
            <a:r>
              <a:rPr lang="es-MX" dirty="0"/>
              <a:t>BIOLOGIA</a:t>
            </a:r>
          </a:p>
        </p:txBody>
      </p:sp>
      <p:sp>
        <p:nvSpPr>
          <p:cNvPr id="7" name="6 Elipse"/>
          <p:cNvSpPr/>
          <p:nvPr/>
        </p:nvSpPr>
        <p:spPr>
          <a:xfrm>
            <a:off x="1907704" y="3578999"/>
            <a:ext cx="4248472" cy="259228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ORIENTACIÓN EDUCATIVA</a:t>
            </a:r>
          </a:p>
          <a:p>
            <a:pPr algn="ctr"/>
            <a:r>
              <a:rPr lang="es-MX" dirty="0">
                <a:solidFill>
                  <a:schemeClr val="tx1"/>
                </a:solidFill>
              </a:rPr>
              <a:t> </a:t>
            </a:r>
            <a:r>
              <a:rPr lang="es-MX" dirty="0" smtClean="0">
                <a:solidFill>
                  <a:schemeClr val="tx1"/>
                </a:solidFill>
              </a:rPr>
              <a:t>V </a:t>
            </a:r>
            <a:endParaRPr lang="es-MX" dirty="0">
              <a:solidFill>
                <a:schemeClr val="tx1"/>
              </a:solidFill>
            </a:endParaRPr>
          </a:p>
          <a:p>
            <a:pPr algn="ctr"/>
            <a:r>
              <a:rPr lang="es-MX" dirty="0">
                <a:solidFill>
                  <a:schemeClr val="tx1"/>
                </a:solidFill>
              </a:rPr>
              <a:t>La percepción que tienes de ti mismo influye en todos los actos de tu vida y puede convertirse en un aliado o un lastre para ti mismo</a:t>
            </a:r>
          </a:p>
          <a:p>
            <a:pPr algn="ctr"/>
            <a:endParaRPr lang="es-MX" dirty="0"/>
          </a:p>
        </p:txBody>
      </p:sp>
      <p:sp>
        <p:nvSpPr>
          <p:cNvPr id="2" name="1 CuadroTexto"/>
          <p:cNvSpPr txBox="1"/>
          <p:nvPr/>
        </p:nvSpPr>
        <p:spPr>
          <a:xfrm>
            <a:off x="611560" y="188640"/>
            <a:ext cx="8136904" cy="1077218"/>
          </a:xfrm>
          <a:prstGeom prst="rect">
            <a:avLst/>
          </a:prstGeom>
          <a:noFill/>
        </p:spPr>
        <p:txBody>
          <a:bodyPr wrap="square" rtlCol="0">
            <a:spAutoFit/>
          </a:bodyPr>
          <a:lstStyle/>
          <a:p>
            <a:pPr algn="ctr"/>
            <a:r>
              <a:rPr lang="es-MX" sz="3200" b="1" i="1" dirty="0" smtClean="0"/>
              <a:t>Asignaturas participantes,  temas y conceptos de cada una</a:t>
            </a:r>
            <a:endParaRPr lang="es-MX" sz="3200" b="1" i="1" dirty="0"/>
          </a:p>
        </p:txBody>
      </p:sp>
    </p:spTree>
    <p:extLst>
      <p:ext uri="{BB962C8B-B14F-4D97-AF65-F5344CB8AC3E}">
        <p14:creationId xmlns:p14="http://schemas.microsoft.com/office/powerpoint/2010/main" val="444685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600" b="1" i="1" dirty="0" smtClean="0"/>
              <a:t>Justificación de la actividad</a:t>
            </a:r>
            <a:endParaRPr lang="es-ES_tradnl" sz="3600" b="1" i="1" dirty="0"/>
          </a:p>
        </p:txBody>
      </p:sp>
      <p:sp>
        <p:nvSpPr>
          <p:cNvPr id="3" name="Marcador de contenido 2"/>
          <p:cNvSpPr>
            <a:spLocks noGrp="1"/>
          </p:cNvSpPr>
          <p:nvPr>
            <p:ph idx="1"/>
          </p:nvPr>
        </p:nvSpPr>
        <p:spPr/>
        <p:txBody>
          <a:bodyPr>
            <a:normAutofit fontScale="92500"/>
          </a:bodyPr>
          <a:lstStyle/>
          <a:p>
            <a:r>
              <a:rPr lang="es-ES_tradnl" dirty="0" smtClean="0"/>
              <a:t>La actividad de cierre sirve para comprobar si se cumplieron los objetivos del trabajo en equipo de un proyecto interdisciplinario.</a:t>
            </a:r>
          </a:p>
          <a:p>
            <a:r>
              <a:rPr lang="es-ES_tradnl" dirty="0" smtClean="0"/>
              <a:t>El realizar un proyecto en equipo tanto por los estudiantes del grupo, como profesores de distintas materias que deben compaginar sus tiempos y conocimientos para sacar adelante este tipo de proyecto interdisciplinario, trabajando y aportando ideas, necesidades e inquietudes.</a:t>
            </a:r>
          </a:p>
          <a:p>
            <a:endParaRPr lang="es-ES_tradnl" dirty="0"/>
          </a:p>
        </p:txBody>
      </p:sp>
    </p:spTree>
    <p:extLst>
      <p:ext uri="{BB962C8B-B14F-4D97-AF65-F5344CB8AC3E}">
        <p14:creationId xmlns:p14="http://schemas.microsoft.com/office/powerpoint/2010/main" val="4142978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sz="3600" b="1" i="1" dirty="0" smtClean="0"/>
              <a:t>Contrastación de lo esperado y lo sucedido</a:t>
            </a:r>
            <a:endParaRPr lang="es-ES_tradnl" sz="3600" b="1" i="1" dirty="0"/>
          </a:p>
        </p:txBody>
      </p:sp>
      <p:sp>
        <p:nvSpPr>
          <p:cNvPr id="3" name="Marcador de contenido 2"/>
          <p:cNvSpPr>
            <a:spLocks noGrp="1"/>
          </p:cNvSpPr>
          <p:nvPr>
            <p:ph idx="1"/>
          </p:nvPr>
        </p:nvSpPr>
        <p:spPr/>
        <p:txBody>
          <a:bodyPr>
            <a:normAutofit lnSpcReduction="10000"/>
          </a:bodyPr>
          <a:lstStyle/>
          <a:p>
            <a:r>
              <a:rPr lang="es-ES_tradnl" dirty="0" smtClean="0"/>
              <a:t>Lo esperado durante el desarrollo de este proyecto, era que los alumnos descubrieran que el aprendizaje de otro idioma, contribuye a ejercitar el cerebro y hacerlo más ágil, además de elevar la autoestima y hacerlos sentir más competitivos emocionalmente, sin embargo los resultados obtenidos durante las encuestas realizadas a diferentes grupos de alumnos indican que el aprendizaje de un nuevo idioma, no modifica su autoestima.</a:t>
            </a:r>
            <a:endParaRPr lang="es-ES_tradnl" dirty="0"/>
          </a:p>
        </p:txBody>
      </p:sp>
    </p:spTree>
    <p:extLst>
      <p:ext uri="{BB962C8B-B14F-4D97-AF65-F5344CB8AC3E}">
        <p14:creationId xmlns:p14="http://schemas.microsoft.com/office/powerpoint/2010/main" val="3176975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620688"/>
            <a:ext cx="8147248" cy="5505475"/>
          </a:xfrm>
        </p:spPr>
        <p:txBody>
          <a:bodyPr/>
          <a:lstStyle/>
          <a:p>
            <a:r>
              <a:rPr lang="es-ES_tradnl" dirty="0" smtClean="0"/>
              <a:t>Inclusive durante las conclusiones finales del proyecto, los estudiantes coinciden en que la autoestima no se modifica en relación con el aprendizaje de otro idioma y sin embargo, si hablan más de 2 idiomas consideran que su cerebro trabaja de forma eficiente y más fluida.</a:t>
            </a:r>
            <a:endParaRPr lang="es-ES_tradnl" dirty="0"/>
          </a:p>
        </p:txBody>
      </p:sp>
    </p:spTree>
    <p:extLst>
      <p:ext uri="{BB962C8B-B14F-4D97-AF65-F5344CB8AC3E}">
        <p14:creationId xmlns:p14="http://schemas.microsoft.com/office/powerpoint/2010/main" val="1301342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600" b="1" i="1" dirty="0" smtClean="0"/>
              <a:t>Toma de decisiones</a:t>
            </a:r>
            <a:endParaRPr lang="es-ES_tradnl" sz="3600" b="1" i="1" dirty="0"/>
          </a:p>
        </p:txBody>
      </p:sp>
      <p:sp>
        <p:nvSpPr>
          <p:cNvPr id="3" name="Marcador de contenido 2"/>
          <p:cNvSpPr>
            <a:spLocks noGrp="1"/>
          </p:cNvSpPr>
          <p:nvPr>
            <p:ph idx="1"/>
          </p:nvPr>
        </p:nvSpPr>
        <p:spPr/>
        <p:txBody>
          <a:bodyPr/>
          <a:lstStyle/>
          <a:p>
            <a:r>
              <a:rPr lang="es-ES_tradnl" dirty="0" smtClean="0"/>
              <a:t>Las decisiones tomadas durante el desarrollo de este proyecto se hicieron de manera conjunta por los 3 profesores participantes, y están relacionadas con la elaboración de proyecto, así como enfoque de la investigación, modificación en el texto, redacción, ortografía, modificación de preguntas para encuestas y en revisión final del proyecto</a:t>
            </a:r>
            <a:endParaRPr lang="es-ES_tradnl" dirty="0"/>
          </a:p>
        </p:txBody>
      </p:sp>
    </p:spTree>
    <p:extLst>
      <p:ext uri="{BB962C8B-B14F-4D97-AF65-F5344CB8AC3E}">
        <p14:creationId xmlns:p14="http://schemas.microsoft.com/office/powerpoint/2010/main" val="72071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74638"/>
            <a:ext cx="8075240" cy="922114"/>
          </a:xfrm>
        </p:spPr>
        <p:txBody>
          <a:bodyPr>
            <a:normAutofit/>
          </a:bodyPr>
          <a:lstStyle/>
          <a:p>
            <a:r>
              <a:rPr lang="es-MX" sz="3200" b="1" i="1" dirty="0" smtClean="0"/>
              <a:t>Evaluación de productos evidencias</a:t>
            </a:r>
            <a:endParaRPr lang="es-MX" sz="3200" b="1" i="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95693046"/>
              </p:ext>
            </p:extLst>
          </p:nvPr>
        </p:nvGraphicFramePr>
        <p:xfrm>
          <a:off x="609328" y="4077072"/>
          <a:ext cx="8229600" cy="192532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s-MX" dirty="0">
                          <a:solidFill>
                            <a:schemeClr val="tx1"/>
                          </a:solidFill>
                        </a:rPr>
                        <a:t>ORIENTACIÓN EDUCATIVA</a:t>
                      </a:r>
                    </a:p>
                  </a:txBody>
                  <a:tcPr>
                    <a:solidFill>
                      <a:schemeClr val="bg2">
                        <a:lumMod val="75000"/>
                      </a:schemeClr>
                    </a:solidFill>
                  </a:tcPr>
                </a:tc>
                <a:tc>
                  <a:txBody>
                    <a:bodyPr/>
                    <a:lstStyle/>
                    <a:p>
                      <a:r>
                        <a:rPr lang="es-MX" dirty="0">
                          <a:solidFill>
                            <a:schemeClr val="tx1"/>
                          </a:solidFill>
                        </a:rPr>
                        <a:t>                  INGLÉS</a:t>
                      </a:r>
                    </a:p>
                  </a:txBody>
                  <a:tcPr>
                    <a:solidFill>
                      <a:schemeClr val="bg2">
                        <a:lumMod val="75000"/>
                      </a:schemeClr>
                    </a:solidFill>
                  </a:tcPr>
                </a:tc>
                <a:tc>
                  <a:txBody>
                    <a:bodyPr/>
                    <a:lstStyle/>
                    <a:p>
                      <a:r>
                        <a:rPr lang="es-MX" dirty="0">
                          <a:solidFill>
                            <a:schemeClr val="tx1"/>
                          </a:solidFill>
                        </a:rPr>
                        <a:t>             BIOLOGÍA</a:t>
                      </a:r>
                    </a:p>
                  </a:txBody>
                  <a:tcPr>
                    <a:solidFill>
                      <a:schemeClr val="bg2">
                        <a:lumMod val="75000"/>
                      </a:schemeClr>
                    </a:solidFill>
                  </a:tcPr>
                </a:tc>
                <a:extLst>
                  <a:ext uri="{0D108BD9-81ED-4DB2-BD59-A6C34878D82A}">
                    <a16:rowId xmlns="" xmlns:a16="http://schemas.microsoft.com/office/drawing/2014/main" val="10000"/>
                  </a:ext>
                </a:extLst>
              </a:tr>
              <a:tr h="370840">
                <a:tc>
                  <a:txBody>
                    <a:bodyPr/>
                    <a:lstStyle/>
                    <a:p>
                      <a:r>
                        <a:rPr lang="es-ES" sz="1200" kern="1200" dirty="0">
                          <a:solidFill>
                            <a:schemeClr val="dk1"/>
                          </a:solidFill>
                          <a:effectLst/>
                          <a:latin typeface="Arial" pitchFamily="34" charset="0"/>
                          <a:ea typeface="+mn-ea"/>
                          <a:cs typeface="Arial" pitchFamily="34" charset="0"/>
                        </a:rPr>
                        <a:t>--Conclusiones personales</a:t>
                      </a:r>
                      <a:endParaRPr lang="es-MX" sz="1200" kern="1200" dirty="0">
                        <a:solidFill>
                          <a:schemeClr val="dk1"/>
                        </a:solidFill>
                        <a:effectLst/>
                        <a:latin typeface="Arial" pitchFamily="34" charset="0"/>
                        <a:ea typeface="+mn-ea"/>
                        <a:cs typeface="Arial" pitchFamily="34" charset="0"/>
                      </a:endParaRPr>
                    </a:p>
                    <a:p>
                      <a:r>
                        <a:rPr lang="es-ES" sz="1200" kern="1200" dirty="0">
                          <a:solidFill>
                            <a:schemeClr val="dk1"/>
                          </a:solidFill>
                          <a:effectLst/>
                          <a:latin typeface="Arial" pitchFamily="34" charset="0"/>
                          <a:ea typeface="+mn-ea"/>
                          <a:cs typeface="Arial" pitchFamily="34" charset="0"/>
                        </a:rPr>
                        <a:t>- Elaboración y presentación de resultados  en forma de gráficas</a:t>
                      </a:r>
                      <a:endParaRPr lang="es-MX" sz="1200" kern="1200" dirty="0">
                        <a:solidFill>
                          <a:schemeClr val="dk1"/>
                        </a:solidFill>
                        <a:effectLst/>
                        <a:latin typeface="Arial" pitchFamily="34" charset="0"/>
                        <a:ea typeface="+mn-ea"/>
                        <a:cs typeface="Arial" pitchFamily="34" charset="0"/>
                      </a:endParaRPr>
                    </a:p>
                    <a:p>
                      <a:endParaRPr lang="es-MX" sz="1200" dirty="0">
                        <a:latin typeface="Arial" pitchFamily="34" charset="0"/>
                        <a:cs typeface="Arial" pitchFamily="34" charset="0"/>
                      </a:endParaRPr>
                    </a:p>
                  </a:txBody>
                  <a:tcPr>
                    <a:solidFill>
                      <a:schemeClr val="bg2">
                        <a:lumMod val="90000"/>
                      </a:schemeClr>
                    </a:solidFill>
                  </a:tcPr>
                </a:tc>
                <a:tc>
                  <a:txBody>
                    <a:bodyPr/>
                    <a:lstStyle/>
                    <a:p>
                      <a:r>
                        <a:rPr lang="es-ES" sz="1200" kern="1200" dirty="0">
                          <a:solidFill>
                            <a:schemeClr val="dk1"/>
                          </a:solidFill>
                          <a:effectLst/>
                          <a:latin typeface="Arial" pitchFamily="34" charset="0"/>
                          <a:ea typeface="+mn-ea"/>
                          <a:cs typeface="Arial" pitchFamily="34" charset="0"/>
                        </a:rPr>
                        <a:t>Actividades en equipo en las que los alumnos se comuniquen</a:t>
                      </a:r>
                    </a:p>
                    <a:p>
                      <a:r>
                        <a:rPr lang="es-ES" sz="1200" kern="1200" dirty="0">
                          <a:solidFill>
                            <a:schemeClr val="dk1"/>
                          </a:solidFill>
                          <a:effectLst/>
                          <a:latin typeface="Arial" pitchFamily="34" charset="0"/>
                          <a:ea typeface="+mn-ea"/>
                          <a:cs typeface="Arial" pitchFamily="34" charset="0"/>
                        </a:rPr>
                        <a:t>Investigación</a:t>
                      </a:r>
                      <a:r>
                        <a:rPr lang="es-ES" sz="1200" kern="1200" baseline="0" dirty="0">
                          <a:solidFill>
                            <a:schemeClr val="dk1"/>
                          </a:solidFill>
                          <a:effectLst/>
                          <a:latin typeface="Arial" pitchFamily="34" charset="0"/>
                          <a:ea typeface="+mn-ea"/>
                          <a:cs typeface="Arial" pitchFamily="34" charset="0"/>
                        </a:rPr>
                        <a:t> </a:t>
                      </a:r>
                      <a:r>
                        <a:rPr lang="es-ES" sz="1200" kern="1200" dirty="0">
                          <a:solidFill>
                            <a:schemeClr val="dk1"/>
                          </a:solidFill>
                          <a:effectLst/>
                          <a:latin typeface="Arial" pitchFamily="34" charset="0"/>
                          <a:ea typeface="+mn-ea"/>
                          <a:cs typeface="Arial" pitchFamily="34" charset="0"/>
                        </a:rPr>
                        <a:t>, resolución de problemas en relación al aprendizaje del inglés .</a:t>
                      </a:r>
                      <a:endParaRPr lang="es-MX" sz="1200" dirty="0">
                        <a:latin typeface="Arial" pitchFamily="34" charset="0"/>
                        <a:cs typeface="Arial" pitchFamily="34" charset="0"/>
                      </a:endParaRPr>
                    </a:p>
                  </a:txBody>
                  <a:tcPr>
                    <a:solidFill>
                      <a:schemeClr val="bg2">
                        <a:lumMod val="90000"/>
                      </a:schemeClr>
                    </a:solidFill>
                  </a:tcPr>
                </a:tc>
                <a:tc>
                  <a:txBody>
                    <a:bodyPr/>
                    <a:lstStyle/>
                    <a:p>
                      <a:pPr lvl="0"/>
                      <a:r>
                        <a:rPr lang="es-ES" sz="1200" kern="1200" dirty="0">
                          <a:solidFill>
                            <a:schemeClr val="dk1"/>
                          </a:solidFill>
                          <a:effectLst/>
                          <a:latin typeface="Arial" pitchFamily="34" charset="0"/>
                          <a:ea typeface="+mn-ea"/>
                          <a:cs typeface="Arial" pitchFamily="34" charset="0"/>
                        </a:rPr>
                        <a:t>Investigación teórica</a:t>
                      </a:r>
                      <a:endParaRPr lang="es-MX" sz="1200" kern="1200" dirty="0">
                        <a:solidFill>
                          <a:schemeClr val="dk1"/>
                        </a:solidFill>
                        <a:effectLst/>
                        <a:latin typeface="Arial" pitchFamily="34" charset="0"/>
                        <a:ea typeface="+mn-ea"/>
                        <a:cs typeface="Arial" pitchFamily="34" charset="0"/>
                      </a:endParaRPr>
                    </a:p>
                    <a:p>
                      <a:pPr lvl="0"/>
                      <a:r>
                        <a:rPr lang="es-ES" sz="1200" kern="1200" dirty="0">
                          <a:solidFill>
                            <a:schemeClr val="dk1"/>
                          </a:solidFill>
                          <a:effectLst/>
                          <a:latin typeface="Arial" pitchFamily="34" charset="0"/>
                          <a:ea typeface="+mn-ea"/>
                          <a:cs typeface="Arial" pitchFamily="34" charset="0"/>
                        </a:rPr>
                        <a:t>Investigación práctica, por medio de encuestas, listas de chequeo y test.</a:t>
                      </a:r>
                      <a:endParaRPr lang="es-MX" sz="1200" kern="1200" dirty="0">
                        <a:solidFill>
                          <a:schemeClr val="dk1"/>
                        </a:solidFill>
                        <a:effectLst/>
                        <a:latin typeface="Arial" pitchFamily="34" charset="0"/>
                        <a:ea typeface="+mn-ea"/>
                        <a:cs typeface="Arial" pitchFamily="34" charset="0"/>
                      </a:endParaRPr>
                    </a:p>
                    <a:p>
                      <a:r>
                        <a:rPr lang="es-ES" sz="1200" kern="1200" dirty="0">
                          <a:solidFill>
                            <a:schemeClr val="dk1"/>
                          </a:solidFill>
                          <a:effectLst/>
                          <a:latin typeface="Arial" pitchFamily="34" charset="0"/>
                          <a:ea typeface="+mn-ea"/>
                          <a:cs typeface="Arial" pitchFamily="34" charset="0"/>
                        </a:rPr>
                        <a:t>Elaboración y presentación de resultados  en forma de gráficas, tablas e imágenes</a:t>
                      </a:r>
                      <a:endParaRPr lang="es-MX" sz="1200" kern="1200" dirty="0">
                        <a:solidFill>
                          <a:schemeClr val="dk1"/>
                        </a:solidFill>
                        <a:effectLst/>
                        <a:latin typeface="Arial" pitchFamily="34" charset="0"/>
                        <a:ea typeface="+mn-ea"/>
                        <a:cs typeface="Arial" pitchFamily="34" charset="0"/>
                      </a:endParaRPr>
                    </a:p>
                    <a:p>
                      <a:pPr lvl="0"/>
                      <a:r>
                        <a:rPr lang="es-ES" sz="1200" kern="1200" dirty="0">
                          <a:solidFill>
                            <a:schemeClr val="dk1"/>
                          </a:solidFill>
                          <a:effectLst/>
                          <a:latin typeface="Arial" pitchFamily="34" charset="0"/>
                          <a:ea typeface="+mn-ea"/>
                          <a:cs typeface="Arial" pitchFamily="34" charset="0"/>
                        </a:rPr>
                        <a:t>Presentaciones parciales ante grupo</a:t>
                      </a:r>
                      <a:endParaRPr lang="es-MX" sz="1200" kern="1200" dirty="0">
                        <a:solidFill>
                          <a:schemeClr val="dk1"/>
                        </a:solidFill>
                        <a:effectLst/>
                        <a:latin typeface="Arial" pitchFamily="34" charset="0"/>
                        <a:ea typeface="+mn-ea"/>
                        <a:cs typeface="Arial" pitchFamily="34" charset="0"/>
                      </a:endParaRPr>
                    </a:p>
                    <a:p>
                      <a:endParaRPr lang="es-MX" sz="1200" dirty="0">
                        <a:latin typeface="Arial" pitchFamily="34" charset="0"/>
                        <a:cs typeface="Arial" pitchFamily="34" charset="0"/>
                      </a:endParaRPr>
                    </a:p>
                  </a:txBody>
                  <a:tcPr>
                    <a:solidFill>
                      <a:schemeClr val="bg2">
                        <a:lumMod val="90000"/>
                      </a:schemeClr>
                    </a:solidFill>
                  </a:tcPr>
                </a:tc>
                <a:extLst>
                  <a:ext uri="{0D108BD9-81ED-4DB2-BD59-A6C34878D82A}">
                    <a16:rowId xmlns="" xmlns:a16="http://schemas.microsoft.com/office/drawing/2014/main" val="10001"/>
                  </a:ext>
                </a:extLst>
              </a:tr>
            </a:tbl>
          </a:graphicData>
        </a:graphic>
      </p:graphicFrame>
      <p:sp>
        <p:nvSpPr>
          <p:cNvPr id="6" name="5 CuadroTexto"/>
          <p:cNvSpPr txBox="1"/>
          <p:nvPr/>
        </p:nvSpPr>
        <p:spPr>
          <a:xfrm>
            <a:off x="609328" y="1409750"/>
            <a:ext cx="8136904" cy="2585323"/>
          </a:xfrm>
          <a:prstGeom prst="rect">
            <a:avLst/>
          </a:prstGeom>
          <a:noFill/>
        </p:spPr>
        <p:txBody>
          <a:bodyPr wrap="square" rtlCol="0">
            <a:spAutoFit/>
          </a:bodyPr>
          <a:lstStyle/>
          <a:p>
            <a:r>
              <a:rPr lang="es-ES" sz="1200" dirty="0">
                <a:solidFill>
                  <a:schemeClr val="dk1"/>
                </a:solidFill>
                <a:latin typeface="Arial" pitchFamily="34" charset="0"/>
                <a:cs typeface="Arial" pitchFamily="34" charset="0"/>
              </a:rPr>
              <a:t>EN GENERAL DE LAS TRES MATERIAS INVOLUCRADAS:</a:t>
            </a:r>
          </a:p>
          <a:p>
            <a:endParaRPr lang="es-ES" sz="1200" dirty="0">
              <a:solidFill>
                <a:schemeClr val="dk1"/>
              </a:solidFill>
              <a:latin typeface="Arial" pitchFamily="34" charset="0"/>
              <a:cs typeface="Arial" pitchFamily="34" charset="0"/>
            </a:endParaRPr>
          </a:p>
          <a:p>
            <a:r>
              <a:rPr lang="es-ES" sz="1200" b="1" dirty="0">
                <a:solidFill>
                  <a:schemeClr val="dk1"/>
                </a:solidFill>
                <a:latin typeface="Arial" pitchFamily="34" charset="0"/>
                <a:cs typeface="Arial" pitchFamily="34" charset="0"/>
              </a:rPr>
              <a:t>Evaluación diagnóstica</a:t>
            </a:r>
            <a:r>
              <a:rPr lang="es-ES" sz="1200" dirty="0">
                <a:solidFill>
                  <a:schemeClr val="dk1"/>
                </a:solidFill>
                <a:latin typeface="Arial" pitchFamily="34" charset="0"/>
                <a:cs typeface="Arial" pitchFamily="34" charset="0"/>
              </a:rPr>
              <a:t>:  </a:t>
            </a:r>
            <a:endParaRPr lang="es-MX" sz="1200" dirty="0">
              <a:solidFill>
                <a:schemeClr val="dk1"/>
              </a:solidFill>
              <a:latin typeface="Arial" pitchFamily="34" charset="0"/>
              <a:cs typeface="Arial" pitchFamily="34" charset="0"/>
            </a:endParaRPr>
          </a:p>
          <a:p>
            <a:r>
              <a:rPr lang="es-ES" sz="1200" dirty="0">
                <a:solidFill>
                  <a:schemeClr val="dk1"/>
                </a:solidFill>
                <a:latin typeface="Arial" pitchFamily="34" charset="0"/>
                <a:cs typeface="Arial" pitchFamily="34" charset="0"/>
              </a:rPr>
              <a:t>Cuestionarios que serán redactados tomando en cuenta las propuestas y puntos de vista de los maestros involucrados en el proyecto.  </a:t>
            </a:r>
          </a:p>
          <a:p>
            <a:r>
              <a:rPr lang="es-ES" sz="1200" dirty="0">
                <a:solidFill>
                  <a:schemeClr val="dk1"/>
                </a:solidFill>
                <a:latin typeface="Arial" pitchFamily="34" charset="0"/>
                <a:cs typeface="Arial" pitchFamily="34" charset="0"/>
              </a:rPr>
              <a:t>  </a:t>
            </a:r>
          </a:p>
          <a:p>
            <a:r>
              <a:rPr lang="es-ES" sz="1200" b="1" dirty="0">
                <a:solidFill>
                  <a:schemeClr val="dk1"/>
                </a:solidFill>
                <a:latin typeface="Arial" pitchFamily="34" charset="0"/>
                <a:cs typeface="Arial" pitchFamily="34" charset="0"/>
              </a:rPr>
              <a:t>Evaluación formativa: </a:t>
            </a:r>
            <a:endParaRPr lang="es-MX" sz="1200" b="1" dirty="0">
              <a:solidFill>
                <a:schemeClr val="dk1"/>
              </a:solidFill>
              <a:latin typeface="Arial" pitchFamily="34" charset="0"/>
              <a:cs typeface="Arial" pitchFamily="34" charset="0"/>
            </a:endParaRPr>
          </a:p>
          <a:p>
            <a:r>
              <a:rPr lang="es-ES" sz="1200" dirty="0">
                <a:solidFill>
                  <a:schemeClr val="dk1"/>
                </a:solidFill>
                <a:latin typeface="Arial" pitchFamily="34" charset="0"/>
                <a:cs typeface="Arial" pitchFamily="34" charset="0"/>
              </a:rPr>
              <a:t> Información investigada  sobre “puntos clave”  de cada materia. Documentos  propuestos por cada asignatura  involucrada. Exposición y presentación  de los trabajos</a:t>
            </a:r>
          </a:p>
          <a:p>
            <a:endParaRPr lang="es-MX" sz="1200" dirty="0">
              <a:solidFill>
                <a:schemeClr val="dk1"/>
              </a:solidFill>
              <a:latin typeface="Arial" pitchFamily="34" charset="0"/>
              <a:cs typeface="Arial" pitchFamily="34" charset="0"/>
            </a:endParaRPr>
          </a:p>
          <a:p>
            <a:r>
              <a:rPr lang="es-ES" sz="1200" b="1" dirty="0">
                <a:solidFill>
                  <a:schemeClr val="dk1"/>
                </a:solidFill>
                <a:latin typeface="Arial" pitchFamily="34" charset="0"/>
                <a:cs typeface="Arial" pitchFamily="34" charset="0"/>
              </a:rPr>
              <a:t>Evaluación Sumativa  </a:t>
            </a:r>
            <a:r>
              <a:rPr lang="es-ES" sz="1200" dirty="0">
                <a:solidFill>
                  <a:schemeClr val="dk1"/>
                </a:solidFill>
                <a:latin typeface="Arial" pitchFamily="34" charset="0"/>
                <a:cs typeface="Arial" pitchFamily="34" charset="0"/>
              </a:rPr>
              <a:t>En mesa redonda al final del proyecto y con la presencia de los maestros de las tres asignaturas los alumnos participarán en la Autoevaluación y  Cooevaluación del propio aprendizaje  </a:t>
            </a:r>
            <a:endParaRPr lang="es-MX" sz="1200" dirty="0">
              <a:solidFill>
                <a:schemeClr val="dk1"/>
              </a:solidFill>
              <a:latin typeface="Arial" pitchFamily="34" charset="0"/>
              <a:cs typeface="Arial" pitchFamily="34" charset="0"/>
            </a:endParaRPr>
          </a:p>
          <a:p>
            <a:endParaRPr lang="es-MX" dirty="0"/>
          </a:p>
        </p:txBody>
      </p:sp>
    </p:spTree>
    <p:extLst>
      <p:ext uri="{BB962C8B-B14F-4D97-AF65-F5344CB8AC3E}">
        <p14:creationId xmlns:p14="http://schemas.microsoft.com/office/powerpoint/2010/main" val="28033985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_tradnl" sz="3600" b="1" i="1" dirty="0" smtClean="0"/>
              <a:t>Autoevaluación por materia</a:t>
            </a:r>
            <a:br>
              <a:rPr lang="es-ES_tradnl" sz="3600" b="1" i="1" dirty="0" smtClean="0"/>
            </a:br>
            <a:r>
              <a:rPr lang="es-ES_tradnl" sz="3600" b="1" i="1" dirty="0" smtClean="0"/>
              <a:t>Biología</a:t>
            </a:r>
            <a:endParaRPr lang="es-ES_tradnl" sz="3600" b="1" i="1" dirty="0"/>
          </a:p>
        </p:txBody>
      </p:sp>
      <p:sp>
        <p:nvSpPr>
          <p:cNvPr id="3" name="Marcador de contenido 2"/>
          <p:cNvSpPr>
            <a:spLocks noGrp="1"/>
          </p:cNvSpPr>
          <p:nvPr>
            <p:ph idx="1"/>
          </p:nvPr>
        </p:nvSpPr>
        <p:spPr/>
        <p:txBody>
          <a:bodyPr>
            <a:normAutofit fontScale="85000" lnSpcReduction="20000"/>
          </a:bodyPr>
          <a:lstStyle/>
          <a:p>
            <a:pPr marL="0" indent="0">
              <a:buNone/>
            </a:pPr>
            <a:r>
              <a:rPr lang="es-ES_tradnl" dirty="0" smtClean="0"/>
              <a:t>Desde mi punto de vista, las principales dificultades a las que me enfrente en la construcción del proyecto interdisciplinario fueron; tratar de integrar las materias de Psicología, Ingles y Biología en un proyecto global, dándole un sentido de inclusión tanto  en nuestras propias planeaciones, como entre materias,  después, darle un titulo al proyecto, el cual debía englobar a las 3 materias y ser atractivo a los estudiantes, con la finalidad de  despertar su interés en el desarrollo del mismo,  elaborar el planteamiento inicial, el cual cambiamos varias veces, hasta decidir la forma más clara e interdisciplinaria  de abordarlo. </a:t>
            </a:r>
            <a:endParaRPr lang="es-ES_tradnl" dirty="0"/>
          </a:p>
        </p:txBody>
      </p:sp>
    </p:spTree>
    <p:extLst>
      <p:ext uri="{BB962C8B-B14F-4D97-AF65-F5344CB8AC3E}">
        <p14:creationId xmlns:p14="http://schemas.microsoft.com/office/powerpoint/2010/main" val="2618104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4638"/>
            <a:ext cx="8147248" cy="922114"/>
          </a:xfrm>
        </p:spPr>
        <p:txBody>
          <a:bodyPr>
            <a:normAutofit/>
          </a:bodyPr>
          <a:lstStyle/>
          <a:p>
            <a:r>
              <a:rPr lang="es-MX" sz="3600" b="1" i="1" dirty="0" smtClean="0"/>
              <a:t>Introducción</a:t>
            </a:r>
            <a:endParaRPr lang="es-MX" sz="3600" b="1" i="1" dirty="0"/>
          </a:p>
        </p:txBody>
      </p:sp>
      <p:sp>
        <p:nvSpPr>
          <p:cNvPr id="3" name="2 Marcador de contenido"/>
          <p:cNvSpPr>
            <a:spLocks noGrp="1"/>
          </p:cNvSpPr>
          <p:nvPr>
            <p:ph idx="1"/>
          </p:nvPr>
        </p:nvSpPr>
        <p:spPr>
          <a:xfrm>
            <a:off x="323528" y="1268760"/>
            <a:ext cx="8363272" cy="4857403"/>
          </a:xfrm>
        </p:spPr>
        <p:txBody>
          <a:bodyPr>
            <a:noAutofit/>
          </a:bodyPr>
          <a:lstStyle/>
          <a:p>
            <a:r>
              <a:rPr lang="es-ES" sz="2000" dirty="0"/>
              <a:t>La autoestima es la percepción que tenemos de nosotros mismos,  puede ser  positiva o negativa y  afecta  todos los aspectos de nuestro diario vivir. </a:t>
            </a:r>
          </a:p>
          <a:p>
            <a:r>
              <a:rPr lang="es-ES" sz="2000" dirty="0"/>
              <a:t>Las respuestas que damos ante diversos acontecimientos, dependen de quienes somos y la percepción que tenemos de nosotros mismos. </a:t>
            </a:r>
          </a:p>
          <a:p>
            <a:r>
              <a:rPr lang="es-ES" sz="2000" dirty="0"/>
              <a:t> Está formada por diversos componentes:  Aspectos biológicos, sociales,  </a:t>
            </a:r>
            <a:r>
              <a:rPr lang="es-ES" sz="2000" dirty="0" smtClean="0"/>
              <a:t>         </a:t>
            </a:r>
            <a:r>
              <a:rPr lang="es-ES" sz="2000" dirty="0"/>
              <a:t>psicológicos, culturales  etc. que entrelazados forman la personalidad total. </a:t>
            </a:r>
            <a:endParaRPr lang="es-ES" sz="2000" dirty="0" smtClean="0"/>
          </a:p>
          <a:p>
            <a:r>
              <a:rPr lang="es-ES" sz="2000" dirty="0" smtClean="0"/>
              <a:t>Poder  </a:t>
            </a:r>
            <a:r>
              <a:rPr lang="es-ES" sz="2000" dirty="0"/>
              <a:t>privilegiar mediante el aprendizaje y dominio de un segundo idioma tanto  la </a:t>
            </a:r>
            <a:r>
              <a:rPr lang="es-ES" sz="2000" dirty="0" smtClean="0"/>
              <a:t>  </a:t>
            </a:r>
            <a:r>
              <a:rPr lang="es-ES" sz="2000" dirty="0"/>
              <a:t>comunicación  interpersonal, como el acceder a información  actualizada,  confiable,  y exacta, </a:t>
            </a:r>
            <a:r>
              <a:rPr lang="es-ES" sz="2000" dirty="0" smtClean="0"/>
              <a:t> </a:t>
            </a:r>
            <a:r>
              <a:rPr lang="es-ES" sz="2000" dirty="0"/>
              <a:t>consideramos que es una herramienta  muy útil  para mejorar la propia autoestima  </a:t>
            </a:r>
            <a:r>
              <a:rPr lang="es-ES" sz="2000" dirty="0" smtClean="0"/>
              <a:t>y alcanzar  </a:t>
            </a:r>
            <a:r>
              <a:rPr lang="es-ES" sz="2000" dirty="0"/>
              <a:t>la autorrealización.   </a:t>
            </a:r>
          </a:p>
        </p:txBody>
      </p:sp>
    </p:spTree>
    <p:extLst>
      <p:ext uri="{BB962C8B-B14F-4D97-AF65-F5344CB8AC3E}">
        <p14:creationId xmlns:p14="http://schemas.microsoft.com/office/powerpoint/2010/main" val="34190849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_tradnl" sz="3600" b="1" i="1" dirty="0"/>
              <a:t>Autoevaluación por materia</a:t>
            </a:r>
            <a:br>
              <a:rPr lang="es-ES_tradnl" sz="3600" b="1" i="1" dirty="0"/>
            </a:br>
            <a:r>
              <a:rPr lang="es-ES_tradnl" sz="3600" b="1" i="1" dirty="0"/>
              <a:t>Biología</a:t>
            </a:r>
          </a:p>
        </p:txBody>
      </p:sp>
      <p:sp>
        <p:nvSpPr>
          <p:cNvPr id="3" name="Marcador de contenido 2"/>
          <p:cNvSpPr>
            <a:spLocks noGrp="1"/>
          </p:cNvSpPr>
          <p:nvPr>
            <p:ph idx="1"/>
          </p:nvPr>
        </p:nvSpPr>
        <p:spPr/>
        <p:txBody>
          <a:bodyPr>
            <a:normAutofit fontScale="77500" lnSpcReduction="20000"/>
          </a:bodyPr>
          <a:lstStyle/>
          <a:p>
            <a:pPr marL="0" indent="0">
              <a:buNone/>
            </a:pPr>
            <a:r>
              <a:rPr lang="es-ES_tradnl" dirty="0"/>
              <a:t>Por último el tiempo que debimos encontrar para poder reunirnos y trabajar juntas, pues debido a nuestros horarios se complico un poco esta tarea.</a:t>
            </a:r>
          </a:p>
          <a:p>
            <a:pPr marL="0" indent="0">
              <a:buNone/>
            </a:pPr>
            <a:r>
              <a:rPr lang="es-ES_tradnl" dirty="0"/>
              <a:t>Para mi no fue tan sencillo encontrar la forma de resolver estas situaciones, sin embargo con ayuda e ideas generadas con y por mis compañeras logramos en principio dar un nombre al proyecto, el cual modificamos hasta encontrar el que consideramos más apropiado, después desde el contexto de nuestra propia experiencia pudimos dar un enfoque integral al proyecto y por último ajustamos nuestros tiempos de trabajo e hicimos uso de la tecnología comunicándonos por </a:t>
            </a:r>
            <a:r>
              <a:rPr lang="es-ES_tradnl" dirty="0" err="1"/>
              <a:t>whatss</a:t>
            </a:r>
            <a:r>
              <a:rPr lang="es-ES_tradnl" dirty="0"/>
              <a:t> App en algunos momentos, para así tener como resultado la propuesta de un proyecto integral que puede mejorar la autoestima de nuestros alumnos. </a:t>
            </a:r>
          </a:p>
        </p:txBody>
      </p:sp>
    </p:spTree>
    <p:extLst>
      <p:ext uri="{BB962C8B-B14F-4D97-AF65-F5344CB8AC3E}">
        <p14:creationId xmlns:p14="http://schemas.microsoft.com/office/powerpoint/2010/main" val="1380452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79778"/>
            <a:ext cx="8334022" cy="6096000"/>
          </a:xfrm>
        </p:spPr>
        <p:txBody>
          <a:bodyPr>
            <a:normAutofit fontScale="92500" lnSpcReduction="10000"/>
          </a:bodyPr>
          <a:lstStyle/>
          <a:p>
            <a:pPr marL="0" indent="0" algn="ctr">
              <a:buNone/>
            </a:pPr>
            <a:r>
              <a:rPr lang="es-ES_tradnl" dirty="0"/>
              <a:t> </a:t>
            </a:r>
            <a:r>
              <a:rPr lang="es-ES_tradnl" dirty="0" smtClean="0"/>
              <a:t> </a:t>
            </a:r>
            <a:r>
              <a:rPr lang="es-ES_tradnl" sz="3900" b="1" i="1" dirty="0"/>
              <a:t>Autoevaluación por materia</a:t>
            </a:r>
            <a:br>
              <a:rPr lang="es-ES_tradnl" sz="3900" b="1" i="1" dirty="0"/>
            </a:br>
            <a:r>
              <a:rPr lang="es-ES_tradnl" sz="3900" b="1" i="1" dirty="0"/>
              <a:t>Biología</a:t>
            </a:r>
          </a:p>
          <a:p>
            <a:pPr marL="0" indent="0">
              <a:buNone/>
            </a:pPr>
            <a:r>
              <a:rPr lang="es-ES_tradnl" sz="3400" dirty="0" smtClean="0"/>
              <a:t>Creo que debo seguir trabajando en cuestiones de interdisciplinariedad e integrarlas a mi práctica docente,  con  la finalidad de familiarizarme más y mi trabajo sea más fluido.</a:t>
            </a:r>
          </a:p>
          <a:p>
            <a:pPr marL="0" indent="0">
              <a:buNone/>
            </a:pPr>
            <a:r>
              <a:rPr lang="es-ES_tradnl" sz="3400" dirty="0" smtClean="0"/>
              <a:t>De forma general considero que todo el proceso en si repercute de manera positiva, pues me obligo a pensar desde otra perspectiva, me acerco más a mis compañeras de equipo y por supuesto a tratar de integrar este tipo de proyectos en mis clases diarias, o por lo menos hacer referencias a</a:t>
            </a:r>
            <a:r>
              <a:rPr lang="es-ES_tradnl" sz="3400" dirty="0"/>
              <a:t> </a:t>
            </a:r>
            <a:r>
              <a:rPr lang="es-ES_tradnl" sz="3400" dirty="0" smtClean="0"/>
              <a:t>la interdisciplinariedad.  </a:t>
            </a:r>
            <a:endParaRPr lang="es-ES_tradnl" sz="3400" dirty="0"/>
          </a:p>
        </p:txBody>
      </p:sp>
    </p:spTree>
    <p:extLst>
      <p:ext uri="{BB962C8B-B14F-4D97-AF65-F5344CB8AC3E}">
        <p14:creationId xmlns:p14="http://schemas.microsoft.com/office/powerpoint/2010/main" val="13810654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3600" b="1" i="1" dirty="0" smtClean="0"/>
              <a:t>Autoevaluación por materia</a:t>
            </a:r>
            <a:r>
              <a:rPr lang="es-ES_tradnl" sz="3600" b="1" i="1" dirty="0"/>
              <a:t/>
            </a:r>
            <a:br>
              <a:rPr lang="es-ES_tradnl" sz="3600" b="1" i="1" dirty="0"/>
            </a:br>
            <a:r>
              <a:rPr lang="es-ES_tradnl" sz="3600" b="1" i="1" dirty="0" smtClean="0"/>
              <a:t> O. Educativa IV</a:t>
            </a:r>
            <a:endParaRPr lang="es-MX" sz="3600" b="1" i="1" dirty="0"/>
          </a:p>
        </p:txBody>
      </p:sp>
      <p:sp>
        <p:nvSpPr>
          <p:cNvPr id="3" name="2 Rectángulo"/>
          <p:cNvSpPr/>
          <p:nvPr/>
        </p:nvSpPr>
        <p:spPr>
          <a:xfrm>
            <a:off x="683567" y="1556792"/>
            <a:ext cx="7691657" cy="4524315"/>
          </a:xfrm>
          <a:prstGeom prst="rect">
            <a:avLst/>
          </a:prstGeom>
        </p:spPr>
        <p:txBody>
          <a:bodyPr wrap="square">
            <a:spAutoFit/>
          </a:bodyPr>
          <a:lstStyle/>
          <a:p>
            <a:r>
              <a:rPr lang="es-MX" dirty="0"/>
              <a:t> </a:t>
            </a:r>
            <a:r>
              <a:rPr lang="es-MX" sz="2400" dirty="0" smtClean="0"/>
              <a:t>Contestando la pregunta, de cuáles fueron las tres dificultades principales para la construcción y desarrollo del  “Proyecto interdisciplinario”, puedo decir que fueron:</a:t>
            </a:r>
          </a:p>
          <a:p>
            <a:pPr lvl="0"/>
            <a:r>
              <a:rPr lang="es-MX" sz="2400" dirty="0" smtClean="0"/>
              <a:t>Buscar tiempo común con las otras maestras para ponernos de acuerdo, pues nuestros horarios son diferentes.</a:t>
            </a:r>
          </a:p>
          <a:p>
            <a:pPr lvl="0"/>
            <a:r>
              <a:rPr lang="es-MX" sz="2400" dirty="0" smtClean="0"/>
              <a:t>No conocer los programas y contenidos de las otras asignaturas, Biología e Inglés</a:t>
            </a:r>
          </a:p>
          <a:p>
            <a:pPr lvl="0"/>
            <a:r>
              <a:rPr lang="es-MX" sz="2400" dirty="0" smtClean="0"/>
              <a:t>Entender, y comentar en equipo la diferencia entre interdisciplinariedad y </a:t>
            </a:r>
            <a:r>
              <a:rPr lang="es-MX" sz="2400" dirty="0" err="1" smtClean="0"/>
              <a:t>multidisciplinariedad</a:t>
            </a:r>
            <a:r>
              <a:rPr lang="es-MX" sz="2400" dirty="0" smtClean="0"/>
              <a:t> para poder integrar áreas distintas en un mismo proyecto.</a:t>
            </a:r>
          </a:p>
          <a:p>
            <a:pPr lvl="0"/>
            <a:r>
              <a:rPr lang="es-MX" sz="2400" dirty="0" smtClean="0"/>
              <a:t>Reafirmar, que puntos de vista distintos pueden sumar a la eficacia del proyecto</a:t>
            </a:r>
            <a:r>
              <a:rPr lang="es-MX" dirty="0" smtClean="0"/>
              <a:t>.</a:t>
            </a:r>
            <a:endParaRPr lang="es-MX" dirty="0"/>
          </a:p>
        </p:txBody>
      </p:sp>
    </p:spTree>
    <p:extLst>
      <p:ext uri="{BB962C8B-B14F-4D97-AF65-F5344CB8AC3E}">
        <p14:creationId xmlns:p14="http://schemas.microsoft.com/office/powerpoint/2010/main" val="23530568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548680"/>
            <a:ext cx="8208912" cy="5688632"/>
          </a:xfrm>
        </p:spPr>
        <p:txBody>
          <a:bodyPr>
            <a:noAutofit/>
          </a:bodyPr>
          <a:lstStyle/>
          <a:p>
            <a:pPr marL="0" indent="0" algn="ctr">
              <a:buNone/>
            </a:pPr>
            <a:r>
              <a:rPr lang="es-ES_tradnl" sz="3600" b="1" i="1" dirty="0"/>
              <a:t>Autoevaluación por materia</a:t>
            </a:r>
            <a:br>
              <a:rPr lang="es-ES_tradnl" sz="3600" b="1" i="1" dirty="0"/>
            </a:br>
            <a:r>
              <a:rPr lang="es-ES_tradnl" sz="3600" b="1" i="1" dirty="0"/>
              <a:t> O. Educativa IV</a:t>
            </a:r>
            <a:r>
              <a:rPr lang="es-MX" sz="3600" dirty="0" smtClean="0"/>
              <a:t> </a:t>
            </a:r>
          </a:p>
          <a:p>
            <a:r>
              <a:rPr lang="es-MX" sz="2400" dirty="0" smtClean="0"/>
              <a:t>El primer punto se pudo resolver pues trabajo con un excelente equipo cuya disposición es fundamental para avanzar en el proyecto.</a:t>
            </a:r>
          </a:p>
          <a:p>
            <a:r>
              <a:rPr lang="es-MX" sz="2400" dirty="0" smtClean="0"/>
              <a:t> Aun cuando tenemos diferentes experiencias, enfoques y formas de trabajar, la disposición a encontrar un “como si”, el trabajo en equipo y la ayuda mutua fueron fundamentales.</a:t>
            </a:r>
          </a:p>
          <a:p>
            <a:r>
              <a:rPr lang="es-MX" sz="2400" dirty="0" smtClean="0"/>
              <a:t> El resultado que obtuvimos es un proyecto que se fue modificando a lo largo del curso, y que ahora es más completo, aunque reconozco que es perfectible.</a:t>
            </a:r>
          </a:p>
          <a:p>
            <a:r>
              <a:rPr lang="es-MX" sz="2400" dirty="0" smtClean="0"/>
              <a:t>  Los aspectos en que considero que podemos seguir trabajando para obtener mejores resultados son:</a:t>
            </a:r>
          </a:p>
          <a:p>
            <a:pPr marL="0" lvl="0" indent="0">
              <a:buNone/>
            </a:pPr>
            <a:endParaRPr lang="es-MX" sz="2400" dirty="0"/>
          </a:p>
        </p:txBody>
      </p:sp>
    </p:spTree>
    <p:extLst>
      <p:ext uri="{BB962C8B-B14F-4D97-AF65-F5344CB8AC3E}">
        <p14:creationId xmlns:p14="http://schemas.microsoft.com/office/powerpoint/2010/main" val="11329021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46372" y="921375"/>
            <a:ext cx="8064896" cy="6001642"/>
          </a:xfrm>
          <a:prstGeom prst="rect">
            <a:avLst/>
          </a:prstGeom>
        </p:spPr>
        <p:txBody>
          <a:bodyPr wrap="square">
            <a:spAutoFit/>
          </a:bodyPr>
          <a:lstStyle/>
          <a:p>
            <a:pPr lvl="0" algn="ctr"/>
            <a:r>
              <a:rPr lang="es-ES_tradnl" sz="3600" b="1" i="1" dirty="0"/>
              <a:t>Autoevaluación por materia</a:t>
            </a:r>
            <a:br>
              <a:rPr lang="es-ES_tradnl" sz="3600" b="1" i="1" dirty="0"/>
            </a:br>
            <a:r>
              <a:rPr lang="es-ES_tradnl" sz="3600" b="1" i="1" dirty="0"/>
              <a:t> O. Educativa IV</a:t>
            </a:r>
            <a:endParaRPr lang="es-MX" sz="3600" dirty="0" smtClean="0"/>
          </a:p>
          <a:p>
            <a:pPr lvl="0"/>
            <a:endParaRPr lang="es-MX" sz="1200" dirty="0"/>
          </a:p>
          <a:p>
            <a:pPr lvl="0"/>
            <a:r>
              <a:rPr lang="es-MX" sz="2400" dirty="0" smtClean="0"/>
              <a:t>Seguir </a:t>
            </a:r>
            <a:r>
              <a:rPr lang="es-MX" sz="2400" dirty="0"/>
              <a:t>aprendiendo y mejorar el manejo de las TICS</a:t>
            </a:r>
          </a:p>
          <a:p>
            <a:pPr lvl="0"/>
            <a:r>
              <a:rPr lang="es-MX" sz="2400" dirty="0"/>
              <a:t>Estar alerta para encontrar más puntos comunes que aporten al trabajo interdisciplinario</a:t>
            </a:r>
            <a:r>
              <a:rPr lang="es-MX" sz="2400" dirty="0" smtClean="0"/>
              <a:t>.</a:t>
            </a:r>
            <a:endParaRPr lang="es-MX" sz="2400" dirty="0"/>
          </a:p>
          <a:p>
            <a:r>
              <a:rPr lang="es-MX" sz="2400" dirty="0"/>
              <a:t>   De lo aprendido en el proceso y que repercute en forma positiva en las sesiones de trabajo.  Me parece que la oportunidad de interactuar y conocer diferentes formas de trabajar a las propias enriquece y amplía mi visión y criterio tanto para el trabajo diario, como para la investigación. </a:t>
            </a:r>
          </a:p>
          <a:p>
            <a:r>
              <a:rPr lang="es-MX" sz="2400" dirty="0"/>
              <a:t>   También  reafirmo, la  importante privilegiar y propiciar el trabajo en equipo de los alumnos; Promover discusiones en las que puedan expresar sus opiniones,  y sobre todo fomentar el “Pensamiento crítico”.</a:t>
            </a:r>
          </a:p>
        </p:txBody>
      </p:sp>
    </p:spTree>
    <p:extLst>
      <p:ext uri="{BB962C8B-B14F-4D97-AF65-F5344CB8AC3E}">
        <p14:creationId xmlns:p14="http://schemas.microsoft.com/office/powerpoint/2010/main" val="6667354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3600" b="1" i="1" dirty="0" smtClean="0"/>
              <a:t>Autoevaluación por materia</a:t>
            </a:r>
            <a:r>
              <a:rPr lang="es-ES_tradnl" sz="3600" b="1" i="1" dirty="0"/>
              <a:t/>
            </a:r>
            <a:br>
              <a:rPr lang="es-ES_tradnl" sz="3600" b="1" i="1" dirty="0"/>
            </a:br>
            <a:r>
              <a:rPr lang="es-ES_tradnl" sz="3600" b="1" i="1" dirty="0" smtClean="0"/>
              <a:t> Inglés</a:t>
            </a:r>
            <a:endParaRPr lang="es-MX" sz="3600" b="1" i="1" dirty="0"/>
          </a:p>
        </p:txBody>
      </p:sp>
      <p:sp>
        <p:nvSpPr>
          <p:cNvPr id="3" name="2 Marcador de contenido"/>
          <p:cNvSpPr>
            <a:spLocks noGrp="1"/>
          </p:cNvSpPr>
          <p:nvPr>
            <p:ph idx="1"/>
          </p:nvPr>
        </p:nvSpPr>
        <p:spPr/>
        <p:txBody>
          <a:bodyPr>
            <a:normAutofit fontScale="85000" lnSpcReduction="20000"/>
          </a:bodyPr>
          <a:lstStyle/>
          <a:p>
            <a:r>
              <a:rPr lang="es-MX" dirty="0"/>
              <a:t>Trabajar en un proyecto interdisciplinario con mis compañeras fue una experiencia nueva.</a:t>
            </a:r>
          </a:p>
          <a:p>
            <a:r>
              <a:rPr lang="es-MX" dirty="0"/>
              <a:t> Es muy interesante trabajar diferentes materias (psicología, biología e inglés) y puntos de vista sobre un mismo tema. Se aprende mucho de los otros maestros y me ayudó en mi  trabajo como maestra de inglés y tener nuevas ideas de como trabajar con mis otros alumnos, aún los más pequeños de primaria.</a:t>
            </a:r>
          </a:p>
          <a:p>
            <a:r>
              <a:rPr lang="es-MX" dirty="0"/>
              <a:t> El tener cuidado con su autoestima que es una parte esencial en la vida de las personas y lo cual puede ayudar a mis alumnos psicológicamente tanto en su vida como en el aprendizaje de un segundo idioma. </a:t>
            </a:r>
          </a:p>
        </p:txBody>
      </p:sp>
    </p:spTree>
    <p:extLst>
      <p:ext uri="{BB962C8B-B14F-4D97-AF65-F5344CB8AC3E}">
        <p14:creationId xmlns:p14="http://schemas.microsoft.com/office/powerpoint/2010/main" val="2074265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11560" y="332656"/>
            <a:ext cx="7848872" cy="5632310"/>
          </a:xfrm>
          <a:prstGeom prst="rect">
            <a:avLst/>
          </a:prstGeom>
        </p:spPr>
        <p:txBody>
          <a:bodyPr wrap="square">
            <a:spAutoFit/>
          </a:bodyPr>
          <a:lstStyle/>
          <a:p>
            <a:pPr algn="ctr"/>
            <a:r>
              <a:rPr lang="es-ES_tradnl" sz="3600" b="1" i="1" dirty="0" smtClean="0"/>
              <a:t>Autoevaluación </a:t>
            </a:r>
            <a:r>
              <a:rPr lang="es-ES_tradnl" sz="3600" b="1" i="1" dirty="0"/>
              <a:t>por materia</a:t>
            </a:r>
            <a:br>
              <a:rPr lang="es-ES_tradnl" sz="3600" b="1" i="1" dirty="0"/>
            </a:br>
            <a:r>
              <a:rPr lang="es-ES_tradnl" sz="3600" b="1" i="1" dirty="0"/>
              <a:t> Inglés</a:t>
            </a:r>
            <a:endParaRPr lang="es-MX" sz="3600" dirty="0" smtClean="0"/>
          </a:p>
          <a:p>
            <a:r>
              <a:rPr lang="es-MX" sz="2400" dirty="0" smtClean="0"/>
              <a:t>El </a:t>
            </a:r>
            <a:r>
              <a:rPr lang="es-MX" sz="2400" dirty="0"/>
              <a:t>saber que un cerebro bilingüe tiene muchas ventajas como por ejemplo los niños al aprender un segundo idioma trabajan ambos hemisferios del cerebro por su plasticidad del mismo y aunque los adultos utilizan el  hemisferio izquierdo la materia gris del cerebro que contiene la mayoría de las neuronas y la sinapsis trabaja más. Es como un ejercicio para el cerebro que lo mantiene en forma.</a:t>
            </a:r>
          </a:p>
          <a:p>
            <a:r>
              <a:rPr lang="es-MX" sz="2400" dirty="0"/>
              <a:t>        (</a:t>
            </a:r>
            <a:r>
              <a:rPr lang="es-MX" sz="2400" dirty="0" err="1"/>
              <a:t>The</a:t>
            </a:r>
            <a:r>
              <a:rPr lang="es-MX" sz="2400" dirty="0"/>
              <a:t> </a:t>
            </a:r>
            <a:r>
              <a:rPr lang="es-MX" sz="2400" dirty="0" err="1"/>
              <a:t>benefits</a:t>
            </a:r>
            <a:r>
              <a:rPr lang="es-MX" sz="2400" dirty="0"/>
              <a:t> of a </a:t>
            </a:r>
            <a:r>
              <a:rPr lang="es-MX" sz="2400" dirty="0" err="1"/>
              <a:t>bilingual</a:t>
            </a:r>
            <a:r>
              <a:rPr lang="es-MX" sz="2400" dirty="0"/>
              <a:t> </a:t>
            </a:r>
            <a:r>
              <a:rPr lang="es-MX" sz="2400" dirty="0" err="1"/>
              <a:t>brain</a:t>
            </a:r>
            <a:r>
              <a:rPr lang="es-MX" sz="2400" dirty="0"/>
              <a:t> - </a:t>
            </a:r>
            <a:r>
              <a:rPr lang="es-MX" sz="2400" dirty="0" err="1"/>
              <a:t>Mia</a:t>
            </a:r>
            <a:r>
              <a:rPr lang="es-MX" sz="2400" dirty="0"/>
              <a:t> </a:t>
            </a:r>
            <a:r>
              <a:rPr lang="es-MX" sz="2400" dirty="0" err="1"/>
              <a:t>Nacamulli</a:t>
            </a:r>
            <a:r>
              <a:rPr lang="es-MX" sz="2400" dirty="0"/>
              <a:t>) TED </a:t>
            </a:r>
            <a:r>
              <a:rPr lang="es-MX" sz="2400" dirty="0" err="1"/>
              <a:t>Talks</a:t>
            </a:r>
            <a:r>
              <a:rPr lang="es-MX" sz="2400" dirty="0"/>
              <a:t> </a:t>
            </a:r>
          </a:p>
          <a:p>
            <a:r>
              <a:rPr lang="es-MX" sz="2400" dirty="0"/>
              <a:t>Nuestro principal problema fue el podernos reunir más frecuentemente debido a mi horario de trabajo pues tengo un grupo en primaria y no coincidía con sus horas libres. </a:t>
            </a:r>
            <a:endParaRPr lang="es-MX" dirty="0"/>
          </a:p>
        </p:txBody>
      </p:sp>
    </p:spTree>
    <p:extLst>
      <p:ext uri="{BB962C8B-B14F-4D97-AF65-F5344CB8AC3E}">
        <p14:creationId xmlns:p14="http://schemas.microsoft.com/office/powerpoint/2010/main" val="31807132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04664"/>
            <a:ext cx="7992888" cy="5632310"/>
          </a:xfrm>
          <a:prstGeom prst="rect">
            <a:avLst/>
          </a:prstGeom>
        </p:spPr>
        <p:txBody>
          <a:bodyPr wrap="square">
            <a:spAutoFit/>
          </a:bodyPr>
          <a:lstStyle/>
          <a:p>
            <a:pPr algn="ctr"/>
            <a:r>
              <a:rPr lang="es-ES_tradnl" sz="3600" b="1" i="1" dirty="0" smtClean="0"/>
              <a:t>Autoevaluación </a:t>
            </a:r>
            <a:r>
              <a:rPr lang="es-ES_tradnl" sz="3600" b="1" i="1" dirty="0"/>
              <a:t>por materia</a:t>
            </a:r>
            <a:br>
              <a:rPr lang="es-ES_tradnl" sz="3600" b="1" i="1" dirty="0"/>
            </a:br>
            <a:r>
              <a:rPr lang="es-ES_tradnl" sz="3600" b="1" i="1" dirty="0"/>
              <a:t> Inglés</a:t>
            </a:r>
            <a:endParaRPr lang="es-MX" sz="3600" dirty="0" smtClean="0"/>
          </a:p>
          <a:p>
            <a:endParaRPr lang="es-MX" sz="2400" dirty="0"/>
          </a:p>
          <a:p>
            <a:r>
              <a:rPr lang="es-MX" sz="2400" dirty="0" smtClean="0"/>
              <a:t>A </a:t>
            </a:r>
            <a:r>
              <a:rPr lang="es-MX" sz="2400" dirty="0"/>
              <a:t>veces tenía que ponerle trabajo a mis alumnos y ellas acudir a mi aula para ponernos de acuerdo y comentar sobre el proyecto.</a:t>
            </a:r>
          </a:p>
          <a:p>
            <a:r>
              <a:rPr lang="es-MX" sz="2400" dirty="0" smtClean="0"/>
              <a:t>Siento </a:t>
            </a:r>
            <a:r>
              <a:rPr lang="es-MX" sz="2400" dirty="0"/>
              <a:t>como lo comento anteriormente que mi mayor problema fue el tiempo. Podría haber aprendido más sobre las materias que mis compañeras imparten y relacionarlo con el inglés y no solamente relacionado con el tema del proyecto. También siento que aparte del material de UNAM me hubiera gustado investigar más.</a:t>
            </a:r>
          </a:p>
          <a:p>
            <a:r>
              <a:rPr lang="es-MX" sz="2400" dirty="0"/>
              <a:t>En general fue una experiencia enriquecedora pues supimos comunicarnos con respeto y cordialidad.</a:t>
            </a:r>
          </a:p>
        </p:txBody>
      </p:sp>
    </p:spTree>
    <p:extLst>
      <p:ext uri="{BB962C8B-B14F-4D97-AF65-F5344CB8AC3E}">
        <p14:creationId xmlns:p14="http://schemas.microsoft.com/office/powerpoint/2010/main" val="2992524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i="1" dirty="0" smtClean="0"/>
              <a:t>Evidencias de trabajo </a:t>
            </a:r>
            <a:endParaRPr lang="es-MX" sz="3600" b="1" i="1" dirty="0"/>
          </a:p>
        </p:txBody>
      </p:sp>
      <p:sp>
        <p:nvSpPr>
          <p:cNvPr id="3" name="2 Marcador de texto"/>
          <p:cNvSpPr>
            <a:spLocks noGrp="1"/>
          </p:cNvSpPr>
          <p:nvPr>
            <p:ph type="body" idx="1"/>
          </p:nvPr>
        </p:nvSpPr>
        <p:spPr/>
        <p:txBody>
          <a:bodyPr/>
          <a:lstStyle/>
          <a:p>
            <a:endParaRPr lang="es-MX"/>
          </a:p>
        </p:txBody>
      </p:sp>
      <p:pic>
        <p:nvPicPr>
          <p:cNvPr id="7" name="6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95561" y="2174875"/>
            <a:ext cx="2963466" cy="3951288"/>
          </a:xfrm>
        </p:spPr>
      </p:pic>
      <p:sp>
        <p:nvSpPr>
          <p:cNvPr id="5" name="4 Marcador de texto"/>
          <p:cNvSpPr>
            <a:spLocks noGrp="1"/>
          </p:cNvSpPr>
          <p:nvPr>
            <p:ph type="body" sz="quarter" idx="3"/>
          </p:nvPr>
        </p:nvSpPr>
        <p:spPr/>
        <p:txBody>
          <a:bodyPr/>
          <a:lstStyle/>
          <a:p>
            <a:endParaRPr lang="es-MX"/>
          </a:p>
        </p:txBody>
      </p:sp>
      <p:pic>
        <p:nvPicPr>
          <p:cNvPr id="8" name="7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84179" y="2174875"/>
            <a:ext cx="2963466" cy="3951288"/>
          </a:xfrm>
        </p:spPr>
      </p:pic>
    </p:spTree>
    <p:extLst>
      <p:ext uri="{BB962C8B-B14F-4D97-AF65-F5344CB8AC3E}">
        <p14:creationId xmlns:p14="http://schemas.microsoft.com/office/powerpoint/2010/main" val="726163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i="1" dirty="0" smtClean="0"/>
              <a:t>Evidencias de trabajo </a:t>
            </a:r>
            <a:endParaRPr lang="es-MX" sz="3600" b="1" i="1" dirty="0"/>
          </a:p>
        </p:txBody>
      </p:sp>
      <p:sp>
        <p:nvSpPr>
          <p:cNvPr id="3" name="2 Marcador de texto"/>
          <p:cNvSpPr>
            <a:spLocks noGrp="1"/>
          </p:cNvSpPr>
          <p:nvPr>
            <p:ph type="body" idx="1"/>
          </p:nvPr>
        </p:nvSpPr>
        <p:spPr/>
        <p:txBody>
          <a:bodyPr/>
          <a:lstStyle/>
          <a:p>
            <a:endParaRPr lang="es-MX"/>
          </a:p>
        </p:txBody>
      </p:sp>
      <p:pic>
        <p:nvPicPr>
          <p:cNvPr id="7" name="6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9552" y="2636912"/>
            <a:ext cx="4040188" cy="3030141"/>
          </a:xfrm>
        </p:spPr>
      </p:pic>
      <p:sp>
        <p:nvSpPr>
          <p:cNvPr id="5" name="4 Marcador de texto"/>
          <p:cNvSpPr>
            <a:spLocks noGrp="1"/>
          </p:cNvSpPr>
          <p:nvPr>
            <p:ph type="body" sz="quarter" idx="3"/>
          </p:nvPr>
        </p:nvSpPr>
        <p:spPr/>
        <p:txBody>
          <a:bodyPr/>
          <a:lstStyle/>
          <a:p>
            <a:endParaRPr lang="es-MX"/>
          </a:p>
        </p:txBody>
      </p:sp>
      <p:pic>
        <p:nvPicPr>
          <p:cNvPr id="8" name="7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1591342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600" b="1" i="1" dirty="0" smtClean="0"/>
              <a:t>Descripción</a:t>
            </a:r>
            <a:endParaRPr lang="es-ES_tradnl" sz="3600" b="1" i="1" dirty="0"/>
          </a:p>
        </p:txBody>
      </p:sp>
      <p:sp>
        <p:nvSpPr>
          <p:cNvPr id="3" name="Marcador de contenido 2"/>
          <p:cNvSpPr>
            <a:spLocks noGrp="1"/>
          </p:cNvSpPr>
          <p:nvPr>
            <p:ph idx="1"/>
          </p:nvPr>
        </p:nvSpPr>
        <p:spPr>
          <a:xfrm>
            <a:off x="467544" y="1412776"/>
            <a:ext cx="8219256" cy="4713387"/>
          </a:xfrm>
        </p:spPr>
        <p:txBody>
          <a:bodyPr>
            <a:normAutofit fontScale="92500" lnSpcReduction="10000"/>
          </a:bodyPr>
          <a:lstStyle/>
          <a:p>
            <a:r>
              <a:rPr lang="es-ES" dirty="0"/>
              <a:t>El proyecto de Autoestima se </a:t>
            </a:r>
            <a:r>
              <a:rPr lang="es-ES" dirty="0" smtClean="0"/>
              <a:t>realiza con alumnos de 5º año de bachillerato, durante el ciclo escolar 2018-2019 con la finalidad de relacionar las materias de Orientación vocacional, Inglés y biología de forma interdisciplinaria.</a:t>
            </a:r>
          </a:p>
          <a:p>
            <a:r>
              <a:rPr lang="es-ES" dirty="0" smtClean="0"/>
              <a:t>Este proyecto además de los conocimientos interdisciplinarios,  toma </a:t>
            </a:r>
            <a:r>
              <a:rPr lang="es-ES" dirty="0"/>
              <a:t>en cuenta las circunstancias  en las que viven los estudiantes: El entorno familiar, social, escolar;  La  globalización y  la  comunicación  (principalmente redes sociales). </a:t>
            </a:r>
            <a:endParaRPr lang="es-MX" dirty="0"/>
          </a:p>
          <a:p>
            <a:endParaRPr lang="es-ES_tradnl" dirty="0"/>
          </a:p>
        </p:txBody>
      </p:sp>
    </p:spTree>
    <p:extLst>
      <p:ext uri="{BB962C8B-B14F-4D97-AF65-F5344CB8AC3E}">
        <p14:creationId xmlns:p14="http://schemas.microsoft.com/office/powerpoint/2010/main" val="1604830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 </a:t>
            </a:r>
            <a:r>
              <a:rPr lang="es-MX" sz="3600" b="1" i="1" dirty="0"/>
              <a:t>E</a:t>
            </a:r>
            <a:r>
              <a:rPr lang="es-MX" sz="3600" b="1" i="1" dirty="0" smtClean="0"/>
              <a:t>videncias de conclusiones</a:t>
            </a:r>
            <a:endParaRPr lang="es-MX" sz="3600" b="1" i="1" dirty="0"/>
          </a:p>
        </p:txBody>
      </p:sp>
      <p:pic>
        <p:nvPicPr>
          <p:cNvPr id="7" name="6 Marcador de contenido"/>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8" name="7 Marcador de contenido"/>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3204227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MX" sz="3600" b="1" i="1" dirty="0" smtClean="0"/>
              <a:t>Evidencias de alumnos trabajando</a:t>
            </a:r>
            <a:endParaRPr lang="es-MX" sz="3600" b="1" i="1" dirty="0"/>
          </a:p>
        </p:txBody>
      </p:sp>
      <p:pic>
        <p:nvPicPr>
          <p:cNvPr id="7" name="6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pic>
        <p:nvPicPr>
          <p:cNvPr id="4" name="6 Marcador de contenido"/>
          <p:cNvPicPr>
            <a:picLocks noChangeAspect="1"/>
          </p:cNvPicPr>
          <p:nvPr/>
        </p:nvPicPr>
        <p:blipFill rotWithShape="1">
          <a:blip r:embed="rId3" cstate="print">
            <a:extLst>
              <a:ext uri="{BEBA8EAE-BF5A-486C-A8C5-ECC9F3942E4B}">
                <a14:imgProps xmlns:a14="http://schemas.microsoft.com/office/drawing/2010/main">
                  <a14:imgLayer r:embed="rId4">
                    <a14:imgEffect>
                      <a14:artisticLightScreen/>
                    </a14:imgEffect>
                  </a14:imgLayer>
                </a14:imgProps>
              </a:ext>
              <a:ext uri="{28A0092B-C50C-407E-A947-70E740481C1C}">
                <a14:useLocalDpi xmlns:a14="http://schemas.microsoft.com/office/drawing/2010/main" val="0"/>
              </a:ext>
            </a:extLst>
          </a:blip>
          <a:srcRect l="9757" t="34724" r="15789" b="38338"/>
          <a:stretch/>
        </p:blipFill>
        <p:spPr>
          <a:xfrm>
            <a:off x="3175000" y="3200399"/>
            <a:ext cx="2527300" cy="1219201"/>
          </a:xfrm>
          <a:prstGeom prst="rect">
            <a:avLst/>
          </a:prstGeom>
        </p:spPr>
      </p:pic>
    </p:spTree>
    <p:extLst>
      <p:ext uri="{BB962C8B-B14F-4D97-AF65-F5344CB8AC3E}">
        <p14:creationId xmlns:p14="http://schemas.microsoft.com/office/powerpoint/2010/main" val="41100423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600" b="1" i="1" dirty="0" smtClean="0"/>
              <a:t>Cambios al proyecto</a:t>
            </a:r>
            <a:endParaRPr lang="es-ES_tradnl" sz="3600" b="1" i="1" dirty="0"/>
          </a:p>
        </p:txBody>
      </p:sp>
      <p:sp>
        <p:nvSpPr>
          <p:cNvPr id="3" name="Marcador de contenido 2"/>
          <p:cNvSpPr>
            <a:spLocks noGrp="1"/>
          </p:cNvSpPr>
          <p:nvPr>
            <p:ph idx="1"/>
          </p:nvPr>
        </p:nvSpPr>
        <p:spPr/>
        <p:txBody>
          <a:bodyPr/>
          <a:lstStyle/>
          <a:p>
            <a:r>
              <a:rPr lang="es-ES_tradnl" dirty="0" smtClean="0"/>
              <a:t>No se realizaron cambios al proyecto original, se siguieron los mismos lineamientos planteados originalmente.</a:t>
            </a:r>
          </a:p>
          <a:p>
            <a:r>
              <a:rPr lang="es-ES_tradnl" dirty="0" smtClean="0"/>
              <a:t>Solo hubo algunos cambios con respecto a las fechas programadas originalmente, por cuestiones </a:t>
            </a:r>
            <a:r>
              <a:rPr lang="es-ES_tradnl" smtClean="0"/>
              <a:t>de logística </a:t>
            </a:r>
            <a:r>
              <a:rPr lang="es-ES_tradnl" dirty="0" smtClean="0"/>
              <a:t>escolar.</a:t>
            </a:r>
            <a:endParaRPr lang="es-ES_tradnl" dirty="0"/>
          </a:p>
        </p:txBody>
      </p:sp>
    </p:spTree>
    <p:extLst>
      <p:ext uri="{BB962C8B-B14F-4D97-AF65-F5344CB8AC3E}">
        <p14:creationId xmlns:p14="http://schemas.microsoft.com/office/powerpoint/2010/main" val="658451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i="1" dirty="0" smtClean="0"/>
              <a:t>Objetivo general del proyecto</a:t>
            </a:r>
            <a:endParaRPr lang="es-MX" sz="3600" b="1" i="1" dirty="0"/>
          </a:p>
        </p:txBody>
      </p:sp>
      <p:sp>
        <p:nvSpPr>
          <p:cNvPr id="3" name="2 Marcador de contenido"/>
          <p:cNvSpPr>
            <a:spLocks noGrp="1"/>
          </p:cNvSpPr>
          <p:nvPr>
            <p:ph idx="1"/>
          </p:nvPr>
        </p:nvSpPr>
        <p:spPr/>
        <p:txBody>
          <a:bodyPr>
            <a:normAutofit fontScale="92500"/>
          </a:bodyPr>
          <a:lstStyle/>
          <a:p>
            <a:r>
              <a:rPr lang="es-ES" dirty="0"/>
              <a:t>Que los alumnos conozcan los diferentes elementos que forman la </a:t>
            </a:r>
            <a:r>
              <a:rPr lang="es-ES" dirty="0" smtClean="0"/>
              <a:t>autoestima. </a:t>
            </a:r>
            <a:endParaRPr lang="es-ES" dirty="0"/>
          </a:p>
          <a:p>
            <a:r>
              <a:rPr lang="es-ES" dirty="0" smtClean="0"/>
              <a:t>La </a:t>
            </a:r>
            <a:r>
              <a:rPr lang="es-ES" dirty="0"/>
              <a:t>forma en que impactan los factores biológicos, psicológicos  y sociales a  la autoestima,  a fin de que puedan  manipularlos, </a:t>
            </a:r>
            <a:endParaRPr lang="es-ES" dirty="0" smtClean="0"/>
          </a:p>
          <a:p>
            <a:r>
              <a:rPr lang="es-ES" dirty="0"/>
              <a:t>C</a:t>
            </a:r>
            <a:r>
              <a:rPr lang="es-ES" dirty="0" smtClean="0"/>
              <a:t>onocer  cómo el dominio de un segundo idioma  puede influir en la autoestima, y utilizarlo como herramienta idioma  </a:t>
            </a:r>
            <a:r>
              <a:rPr lang="es-ES" dirty="0"/>
              <a:t>para beneficio </a:t>
            </a:r>
            <a:r>
              <a:rPr lang="es-ES" dirty="0" smtClean="0"/>
              <a:t>propio.</a:t>
            </a:r>
            <a:endParaRPr lang="es-MX" dirty="0"/>
          </a:p>
        </p:txBody>
      </p:sp>
    </p:spTree>
    <p:extLst>
      <p:ext uri="{BB962C8B-B14F-4D97-AF65-F5344CB8AC3E}">
        <p14:creationId xmlns:p14="http://schemas.microsoft.com/office/powerpoint/2010/main" val="4200463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4638"/>
            <a:ext cx="8147248" cy="850106"/>
          </a:xfrm>
        </p:spPr>
        <p:txBody>
          <a:bodyPr>
            <a:normAutofit/>
          </a:bodyPr>
          <a:lstStyle/>
          <a:p>
            <a:r>
              <a:rPr lang="es-MX" sz="3600" b="1" i="1" dirty="0" smtClean="0"/>
              <a:t>Objetivo  por asignatura</a:t>
            </a:r>
            <a:endParaRPr lang="es-MX" sz="3600" b="1" i="1"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667226284"/>
              </p:ext>
            </p:extLst>
          </p:nvPr>
        </p:nvGraphicFramePr>
        <p:xfrm>
          <a:off x="395288" y="1379538"/>
          <a:ext cx="8229600" cy="320040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0">
                <a:tc>
                  <a:txBody>
                    <a:bodyPr/>
                    <a:lstStyle/>
                    <a:p>
                      <a:r>
                        <a:rPr lang="es-MX" dirty="0">
                          <a:solidFill>
                            <a:schemeClr val="tx1"/>
                          </a:solidFill>
                        </a:rPr>
                        <a:t>OREINTACIÓN EDUCATIVA</a:t>
                      </a:r>
                    </a:p>
                  </a:txBody>
                  <a:tcPr>
                    <a:solidFill>
                      <a:schemeClr val="bg2">
                        <a:lumMod val="75000"/>
                      </a:schemeClr>
                    </a:solidFill>
                  </a:tcPr>
                </a:tc>
                <a:tc>
                  <a:txBody>
                    <a:bodyPr/>
                    <a:lstStyle/>
                    <a:p>
                      <a:r>
                        <a:rPr lang="es-MX" dirty="0"/>
                        <a:t>                   </a:t>
                      </a:r>
                      <a:r>
                        <a:rPr lang="es-MX" dirty="0">
                          <a:solidFill>
                            <a:schemeClr val="tx1"/>
                          </a:solidFill>
                        </a:rPr>
                        <a:t>INGLÉS</a:t>
                      </a:r>
                    </a:p>
                  </a:txBody>
                  <a:tcPr>
                    <a:solidFill>
                      <a:schemeClr val="bg2">
                        <a:lumMod val="75000"/>
                      </a:schemeClr>
                    </a:solidFill>
                  </a:tcPr>
                </a:tc>
                <a:tc>
                  <a:txBody>
                    <a:bodyPr/>
                    <a:lstStyle/>
                    <a:p>
                      <a:r>
                        <a:rPr lang="es-MX" dirty="0"/>
                        <a:t>             </a:t>
                      </a:r>
                      <a:r>
                        <a:rPr lang="es-MX" dirty="0">
                          <a:solidFill>
                            <a:schemeClr val="tx1"/>
                          </a:solidFill>
                        </a:rPr>
                        <a:t>BIOLOGÍA</a:t>
                      </a:r>
                    </a:p>
                  </a:txBody>
                  <a:tcPr>
                    <a:solidFill>
                      <a:schemeClr val="bg2">
                        <a:lumMod val="75000"/>
                      </a:schemeClr>
                    </a:solidFill>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mn-lt"/>
                          <a:ea typeface="+mn-ea"/>
                          <a:cs typeface="+mn-cs"/>
                        </a:rPr>
                        <a:t>Conocer algunos procesos que influyen en la propia autoestima, y los cinco elementos  que la conforman.</a:t>
                      </a:r>
                      <a:endParaRPr lang="es-MX" sz="1800" kern="1200" dirty="0">
                        <a:solidFill>
                          <a:schemeClr val="dk1"/>
                        </a:solidFill>
                        <a:effectLst/>
                        <a:latin typeface="+mn-lt"/>
                        <a:ea typeface="+mn-ea"/>
                        <a:cs typeface="+mn-cs"/>
                      </a:endParaRPr>
                    </a:p>
                    <a:p>
                      <a:endParaRPr lang="es-MX" dirty="0"/>
                    </a:p>
                  </a:txBody>
                  <a:tcPr>
                    <a:solidFill>
                      <a:schemeClr val="bg2">
                        <a:lumMod val="90000"/>
                      </a:schemeClr>
                    </a:solidFill>
                  </a:tcPr>
                </a:tc>
                <a:tc>
                  <a:txBody>
                    <a:bodyPr/>
                    <a:lstStyle/>
                    <a:p>
                      <a:r>
                        <a:rPr lang="es-ES" sz="1800" kern="1200" dirty="0">
                          <a:solidFill>
                            <a:schemeClr val="dk1"/>
                          </a:solidFill>
                          <a:effectLst/>
                          <a:latin typeface="+mn-lt"/>
                          <a:ea typeface="+mn-ea"/>
                          <a:cs typeface="+mn-cs"/>
                        </a:rPr>
                        <a:t>Encontrar la manera en que los alumnos aprendan un segundo idioma y que se den cuenta de lo que pueden lograr al tener ese conocimiento. Al poderse relacionar con otras personas de diferentes culturas lo cual mejorará su autoestima.</a:t>
                      </a:r>
                      <a:endParaRPr lang="es-MX" dirty="0"/>
                    </a:p>
                  </a:txBody>
                  <a:tcPr>
                    <a:solidFill>
                      <a:schemeClr val="bg2">
                        <a:lumMod val="90000"/>
                      </a:schemeClr>
                    </a:solidFill>
                  </a:tcPr>
                </a:tc>
                <a:tc>
                  <a:txBody>
                    <a:bodyPr/>
                    <a:lstStyle/>
                    <a:p>
                      <a:r>
                        <a:rPr lang="es-ES" sz="1800" kern="1200" dirty="0">
                          <a:solidFill>
                            <a:schemeClr val="dk1"/>
                          </a:solidFill>
                          <a:effectLst/>
                          <a:latin typeface="+mn-lt"/>
                          <a:ea typeface="+mn-ea"/>
                          <a:cs typeface="+mn-cs"/>
                        </a:rPr>
                        <a:t>Identificar la relación entre las hormonas y la herencia con la información que recibe el cerebro, así como la autoestima de las personas</a:t>
                      </a:r>
                      <a:endParaRPr lang="es-MX" dirty="0"/>
                    </a:p>
                  </a:txBody>
                  <a:tcPr>
                    <a:solidFill>
                      <a:schemeClr val="bg2">
                        <a:lumMod val="9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960210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74638"/>
            <a:ext cx="8003232" cy="850106"/>
          </a:xfrm>
        </p:spPr>
        <p:txBody>
          <a:bodyPr>
            <a:normAutofit/>
          </a:bodyPr>
          <a:lstStyle/>
          <a:p>
            <a:r>
              <a:rPr lang="es-MX" sz="3600" b="1" i="1" dirty="0" smtClean="0"/>
              <a:t>Preguntas generadoras</a:t>
            </a:r>
            <a:endParaRPr lang="es-MX" sz="3600" b="1" i="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69239848"/>
              </p:ext>
            </p:extLst>
          </p:nvPr>
        </p:nvGraphicFramePr>
        <p:xfrm>
          <a:off x="323528" y="1187857"/>
          <a:ext cx="8229600" cy="567436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s-MX" dirty="0">
                          <a:solidFill>
                            <a:schemeClr val="tx1"/>
                          </a:solidFill>
                        </a:rPr>
                        <a:t>OREINTACIÓN</a:t>
                      </a:r>
                      <a:r>
                        <a:rPr lang="es-MX" baseline="0" dirty="0">
                          <a:solidFill>
                            <a:schemeClr val="tx1"/>
                          </a:solidFill>
                        </a:rPr>
                        <a:t> EDUCATIVA</a:t>
                      </a:r>
                      <a:endParaRPr lang="es-MX" dirty="0">
                        <a:solidFill>
                          <a:schemeClr val="tx1"/>
                        </a:solidFill>
                      </a:endParaRPr>
                    </a:p>
                  </a:txBody>
                  <a:tcPr>
                    <a:solidFill>
                      <a:schemeClr val="bg2">
                        <a:lumMod val="75000"/>
                      </a:schemeClr>
                    </a:solidFill>
                  </a:tcPr>
                </a:tc>
                <a:tc>
                  <a:txBody>
                    <a:bodyPr/>
                    <a:lstStyle/>
                    <a:p>
                      <a:r>
                        <a:rPr lang="es-MX" dirty="0">
                          <a:solidFill>
                            <a:schemeClr val="tx1"/>
                          </a:solidFill>
                        </a:rPr>
                        <a:t>                   INGLÉS</a:t>
                      </a:r>
                    </a:p>
                  </a:txBody>
                  <a:tcPr>
                    <a:solidFill>
                      <a:schemeClr val="bg2">
                        <a:lumMod val="75000"/>
                      </a:schemeClr>
                    </a:solidFill>
                  </a:tcPr>
                </a:tc>
                <a:tc>
                  <a:txBody>
                    <a:bodyPr/>
                    <a:lstStyle/>
                    <a:p>
                      <a:r>
                        <a:rPr lang="es-MX" dirty="0">
                          <a:solidFill>
                            <a:schemeClr val="tx1"/>
                          </a:solidFill>
                        </a:rPr>
                        <a:t>               BIOLOGÍA</a:t>
                      </a:r>
                    </a:p>
                  </a:txBody>
                  <a:tcPr>
                    <a:solidFill>
                      <a:schemeClr val="bg2">
                        <a:lumMod val="75000"/>
                      </a:schemeClr>
                    </a:solidFill>
                  </a:tcPr>
                </a:tc>
                <a:extLst>
                  <a:ext uri="{0D108BD9-81ED-4DB2-BD59-A6C34878D82A}">
                    <a16:rowId xmlns="" xmlns:a16="http://schemas.microsoft.com/office/drawing/2014/main" val="10000"/>
                  </a:ext>
                </a:extLst>
              </a:tr>
              <a:tr h="370840">
                <a:tc>
                  <a:txBody>
                    <a:bodyPr/>
                    <a:lstStyle/>
                    <a:p>
                      <a:r>
                        <a:rPr lang="es-ES" sz="1800" kern="1200" dirty="0">
                          <a:solidFill>
                            <a:schemeClr val="dk1"/>
                          </a:solidFill>
                          <a:effectLst/>
                          <a:latin typeface="+mn-lt"/>
                          <a:ea typeface="+mn-ea"/>
                          <a:cs typeface="+mn-cs"/>
                        </a:rPr>
                        <a:t>¿Qué es la Autoestima?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¿Qué procesos paralelos la conforman?</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¿Cuáles son los elementos de la Autoestima?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¿Qué elementos de la biología  influyen en la Autoestima?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¿Cómo el dominar un segundo idioma puede fortalecer o mejorar la </a:t>
                      </a:r>
                      <a:r>
                        <a:rPr lang="es-ES" sz="1800" kern="1200" dirty="0" err="1">
                          <a:solidFill>
                            <a:schemeClr val="dk1"/>
                          </a:solidFill>
                          <a:effectLst/>
                          <a:latin typeface="+mn-lt"/>
                          <a:ea typeface="+mn-ea"/>
                          <a:cs typeface="+mn-cs"/>
                        </a:rPr>
                        <a:t>autoestíma</a:t>
                      </a:r>
                      <a:r>
                        <a:rPr lang="es-ES" sz="1800" kern="1200" dirty="0">
                          <a:solidFill>
                            <a:schemeClr val="dk1"/>
                          </a:solidFill>
                          <a:effectLst/>
                          <a:latin typeface="+mn-lt"/>
                          <a:ea typeface="+mn-ea"/>
                          <a:cs typeface="+mn-cs"/>
                        </a:rPr>
                        <a:t>?</a:t>
                      </a:r>
                      <a:endParaRPr lang="es-MX" sz="1800" kern="1200" dirty="0">
                        <a:solidFill>
                          <a:schemeClr val="dk1"/>
                        </a:solidFill>
                        <a:effectLst/>
                        <a:latin typeface="+mn-lt"/>
                        <a:ea typeface="+mn-ea"/>
                        <a:cs typeface="+mn-cs"/>
                      </a:endParaRPr>
                    </a:p>
                    <a:p>
                      <a:endParaRPr lang="es-MX" dirty="0"/>
                    </a:p>
                  </a:txBody>
                  <a:tcPr>
                    <a:solidFill>
                      <a:schemeClr val="bg2">
                        <a:lumMod val="90000"/>
                      </a:schemeClr>
                    </a:solidFill>
                  </a:tcPr>
                </a:tc>
                <a:tc>
                  <a:txBody>
                    <a:bodyPr/>
                    <a:lstStyle/>
                    <a:p>
                      <a:r>
                        <a:rPr lang="es-ES" sz="1800" kern="1200" dirty="0">
                          <a:solidFill>
                            <a:schemeClr val="dk1"/>
                          </a:solidFill>
                          <a:effectLst/>
                          <a:latin typeface="+mn-lt"/>
                          <a:ea typeface="+mn-ea"/>
                          <a:cs typeface="+mn-cs"/>
                        </a:rPr>
                        <a:t>¿Qué es la autoestima?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¿Cómo influye la autoestima en el aprendizaje del inglés?</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¿Qué factores pueden afectar la autoestima de un alumno desde su niñez?</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¿Cómo puede influenciar su nivel económico y su familia para que al alumno le sea más fácil o se le dificulte el aprendizaje de un segundo idioma?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¿Cómo influye el tener una buena nutrición?</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¿Cómo le puede ayudar si en su familia se hablan dos idiomas desde su niñez?</a:t>
                      </a:r>
                      <a:endParaRPr lang="es-MX" sz="1800" kern="1200" dirty="0">
                        <a:solidFill>
                          <a:schemeClr val="dk1"/>
                        </a:solidFill>
                        <a:effectLst/>
                        <a:latin typeface="+mn-lt"/>
                        <a:ea typeface="+mn-ea"/>
                        <a:cs typeface="+mn-cs"/>
                      </a:endParaRPr>
                    </a:p>
                    <a:p>
                      <a:endParaRPr lang="es-MX" dirty="0"/>
                    </a:p>
                  </a:txBody>
                  <a:tcPr>
                    <a:solidFill>
                      <a:schemeClr val="bg2">
                        <a:lumMod val="90000"/>
                      </a:schemeClr>
                    </a:solidFill>
                  </a:tcPr>
                </a:tc>
                <a:tc>
                  <a:txBody>
                    <a:bodyPr/>
                    <a:lstStyle/>
                    <a:p>
                      <a:r>
                        <a:rPr lang="es-ES" sz="1800" kern="1200" dirty="0">
                          <a:solidFill>
                            <a:schemeClr val="dk1"/>
                          </a:solidFill>
                          <a:effectLst/>
                          <a:latin typeface="+mn-lt"/>
                          <a:ea typeface="+mn-ea"/>
                          <a:cs typeface="+mn-cs"/>
                        </a:rPr>
                        <a:t>¿Qué es la Autoestima?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¿Cuál es la anatomía del cerebro?</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¿Qué partes del cerebro están relacionadas con los sentimientos?</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¿Qué relación existe entre las hormonas y el cerebro?</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¿Esta relacionada la autoestima con la herencia?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¿Esta relacionado el buen funcionamiento orgánico con una alta autoestima?</a:t>
                      </a:r>
                      <a:endParaRPr lang="es-MX" sz="1800" kern="1200" dirty="0">
                        <a:solidFill>
                          <a:schemeClr val="dk1"/>
                        </a:solidFill>
                        <a:effectLst/>
                        <a:latin typeface="+mn-lt"/>
                        <a:ea typeface="+mn-ea"/>
                        <a:cs typeface="+mn-cs"/>
                      </a:endParaRPr>
                    </a:p>
                    <a:p>
                      <a:endParaRPr lang="es-MX" dirty="0"/>
                    </a:p>
                  </a:txBody>
                  <a:tcPr>
                    <a:solidFill>
                      <a:schemeClr val="bg2">
                        <a:lumMod val="9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496254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ES_tradnl" sz="3600" b="1" i="1" dirty="0" smtClean="0"/>
              <a:t>     Documentación de actividades </a:t>
            </a:r>
          </a:p>
          <a:p>
            <a:pPr marL="0" indent="0">
              <a:buNone/>
            </a:pPr>
            <a:r>
              <a:rPr lang="es-ES_tradnl" sz="3600" b="1" i="1" dirty="0" smtClean="0"/>
              <a:t>      y evidencias de </a:t>
            </a:r>
          </a:p>
          <a:p>
            <a:pPr marL="0" indent="0">
              <a:buNone/>
            </a:pPr>
            <a:r>
              <a:rPr lang="es-ES_tradnl" sz="3600" b="1" i="1" dirty="0" smtClean="0"/>
              <a:t>      enseñanza - aprendizaje</a:t>
            </a:r>
            <a:endParaRPr lang="es-ES_tradnl" sz="3600" b="1" i="1" dirty="0"/>
          </a:p>
        </p:txBody>
      </p:sp>
    </p:spTree>
    <p:extLst>
      <p:ext uri="{BB962C8B-B14F-4D97-AF65-F5344CB8AC3E}">
        <p14:creationId xmlns:p14="http://schemas.microsoft.com/office/powerpoint/2010/main" val="768522349"/>
      </p:ext>
    </p:extLst>
  </p:cSld>
  <p:clrMapOvr>
    <a:masterClrMapping/>
  </p:clrMapOvr>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14497</TotalTime>
  <Words>3022</Words>
  <Application>Microsoft Office PowerPoint</Application>
  <PresentationFormat>Presentación en pantalla (4:3)</PresentationFormat>
  <Paragraphs>291</Paragraphs>
  <Slides>52</Slides>
  <Notes>1</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2_Tema de Office</vt:lpstr>
      <vt:lpstr>Presentación de PowerPoint</vt:lpstr>
      <vt:lpstr> Integrantes </vt:lpstr>
      <vt:lpstr>Implementación</vt:lpstr>
      <vt:lpstr>Introducción</vt:lpstr>
      <vt:lpstr>Descripción</vt:lpstr>
      <vt:lpstr>Objetivo general del proyecto</vt:lpstr>
      <vt:lpstr>Objetivo  por asignatura</vt:lpstr>
      <vt:lpstr>Preguntas generadoras</vt:lpstr>
      <vt:lpstr>Presentación de PowerPoint</vt:lpstr>
      <vt:lpstr>  </vt:lpstr>
      <vt:lpstr>Evidencias fotográficas</vt:lpstr>
      <vt:lpstr>Presentación de PowerPoint</vt:lpstr>
      <vt:lpstr>Contenido de temas y productos propuestos</vt:lpstr>
      <vt:lpstr>  Primera  actividad  interdisciplinaria:        Presentación del proyecto        </vt:lpstr>
      <vt:lpstr>Primera  actividad  interdisciplinaria:        Presentación del proyecto</vt:lpstr>
      <vt:lpstr>Primera  actividad  interdisciplinaria:        Presentación del proyecto</vt:lpstr>
      <vt:lpstr>Primera  actividad  interdisciplinaria:        Presentación del proyecto</vt:lpstr>
      <vt:lpstr>Segunda  actividad  interdisciplinaria:        Seguimiento del  proyecto</vt:lpstr>
      <vt:lpstr>Segunda  actividad  interdisciplinaria:        Seguimiento del  proyecto</vt:lpstr>
      <vt:lpstr>Reporte de evidencias</vt:lpstr>
      <vt:lpstr>Tercera  actividad  interdisciplinaria:        Seguimiento del  proyecto</vt:lpstr>
      <vt:lpstr>Tercera  actividad  interdisciplinaria:        Seguimiento del  proyecto</vt:lpstr>
      <vt:lpstr>Sesión Disciplinaria primera Orientación Educativa V</vt:lpstr>
      <vt:lpstr>Sesión Disciplinaria primera Orientación Educativa V</vt:lpstr>
      <vt:lpstr>Sesión Disciplinaria primera Orientación Educativa V</vt:lpstr>
      <vt:lpstr>Sesión Disciplinaria primera Biología IV</vt:lpstr>
      <vt:lpstr>    Sesión Disciplinaria primera Biología IV</vt:lpstr>
      <vt:lpstr>     Sesión Disciplinaria primer  Biología IV</vt:lpstr>
      <vt:lpstr>   Sesión Disciplinaria primera  Biología IV</vt:lpstr>
      <vt:lpstr>Sesión Disciplinaria primera  Inglés</vt:lpstr>
      <vt:lpstr>Sesión Disciplinaria primera  Inglés</vt:lpstr>
      <vt:lpstr>Sesión Disciplinaria primera  Inglés</vt:lpstr>
      <vt:lpstr>Presentación de PowerPoint</vt:lpstr>
      <vt:lpstr>Justificación de la actividad</vt:lpstr>
      <vt:lpstr>Contrastación de lo esperado y lo sucedido</vt:lpstr>
      <vt:lpstr>Presentación de PowerPoint</vt:lpstr>
      <vt:lpstr>Toma de decisiones</vt:lpstr>
      <vt:lpstr>Evaluación de productos evidencias</vt:lpstr>
      <vt:lpstr>Autoevaluación por materia Biología</vt:lpstr>
      <vt:lpstr>Autoevaluación por materia Biología</vt:lpstr>
      <vt:lpstr>Presentación de PowerPoint</vt:lpstr>
      <vt:lpstr>Autoevaluación por materia  O. Educativa IV</vt:lpstr>
      <vt:lpstr>Presentación de PowerPoint</vt:lpstr>
      <vt:lpstr>Presentación de PowerPoint</vt:lpstr>
      <vt:lpstr>Autoevaluación por materia  Inglés</vt:lpstr>
      <vt:lpstr>Presentación de PowerPoint</vt:lpstr>
      <vt:lpstr>Presentación de PowerPoint</vt:lpstr>
      <vt:lpstr>Evidencias de trabajo </vt:lpstr>
      <vt:lpstr>Evidencias de trabajo </vt:lpstr>
      <vt:lpstr> Evidencias de conclusiones</vt:lpstr>
      <vt:lpstr>Evidencias de alumnos trabajando</vt:lpstr>
      <vt:lpstr>Cambios al proyecto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Ghia</dc:creator>
  <cp:lastModifiedBy>Ghia</cp:lastModifiedBy>
  <cp:revision>201</cp:revision>
  <dcterms:created xsi:type="dcterms:W3CDTF">2017-10-31T08:31:48Z</dcterms:created>
  <dcterms:modified xsi:type="dcterms:W3CDTF">2020-06-24T13:22:33Z</dcterms:modified>
</cp:coreProperties>
</file>