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6" r:id="rId3"/>
    <p:sldMasterId id="2147483714" r:id="rId4"/>
  </p:sldMasterIdLst>
  <p:notesMasterIdLst>
    <p:notesMasterId r:id="rId74"/>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331" r:id="rId23"/>
    <p:sldId id="276" r:id="rId24"/>
    <p:sldId id="277" r:id="rId25"/>
    <p:sldId id="278" r:id="rId26"/>
    <p:sldId id="279"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00" r:id="rId44"/>
    <p:sldId id="301" r:id="rId45"/>
    <p:sldId id="302" r:id="rId46"/>
    <p:sldId id="303" r:id="rId47"/>
    <p:sldId id="332"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30" r:id="rId65"/>
    <p:sldId id="321" r:id="rId66"/>
    <p:sldId id="323" r:id="rId67"/>
    <p:sldId id="324" r:id="rId68"/>
    <p:sldId id="325" r:id="rId69"/>
    <p:sldId id="326" r:id="rId70"/>
    <p:sldId id="327" r:id="rId71"/>
    <p:sldId id="328" r:id="rId72"/>
    <p:sldId id="329" r:id="rId7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2" autoAdjust="0"/>
    <p:restoredTop sz="94660"/>
  </p:normalViewPr>
  <p:slideViewPr>
    <p:cSldViewPr snapToGrid="0">
      <p:cViewPr varScale="1">
        <p:scale>
          <a:sx n="88" d="100"/>
          <a:sy n="88" d="100"/>
        </p:scale>
        <p:origin x="120"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42B7D-6BF0-4188-8D55-43D065F95628}" type="datetimeFigureOut">
              <a:rPr lang="es-MX" smtClean="0"/>
              <a:t>28/06/2018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DBE5AC-076C-4241-826A-F58973186E1E}" type="slidenum">
              <a:rPr lang="es-MX" smtClean="0"/>
              <a:t>‹Nº›</a:t>
            </a:fld>
            <a:endParaRPr lang="es-MX"/>
          </a:p>
        </p:txBody>
      </p:sp>
    </p:spTree>
    <p:extLst>
      <p:ext uri="{BB962C8B-B14F-4D97-AF65-F5344CB8AC3E}">
        <p14:creationId xmlns:p14="http://schemas.microsoft.com/office/powerpoint/2010/main" val="346607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5CDBE5AC-076C-4241-826A-F58973186E1E}" type="slidenum">
              <a:rPr lang="es-MX" smtClean="0"/>
              <a:t>20</a:t>
            </a:fld>
            <a:endParaRPr lang="es-MX"/>
          </a:p>
        </p:txBody>
      </p:sp>
    </p:spTree>
    <p:extLst>
      <p:ext uri="{BB962C8B-B14F-4D97-AF65-F5344CB8AC3E}">
        <p14:creationId xmlns:p14="http://schemas.microsoft.com/office/powerpoint/2010/main" val="3674836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5CDBE5AC-076C-4241-826A-F58973186E1E}" type="slidenum">
              <a:rPr lang="es-MX" smtClean="0"/>
              <a:t>22</a:t>
            </a:fld>
            <a:endParaRPr lang="es-MX"/>
          </a:p>
        </p:txBody>
      </p:sp>
    </p:spTree>
    <p:extLst>
      <p:ext uri="{BB962C8B-B14F-4D97-AF65-F5344CB8AC3E}">
        <p14:creationId xmlns:p14="http://schemas.microsoft.com/office/powerpoint/2010/main" val="2529604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10"/>
          </p:nvPr>
        </p:nvSpPr>
        <p:spPr/>
        <p:txBody>
          <a:bodyPr/>
          <a:lstStyle/>
          <a:p>
            <a:fld id="{5CDBE5AC-076C-4241-826A-F58973186E1E}" type="slidenum">
              <a:rPr lang="es-MX" smtClean="0"/>
              <a:t>23</a:t>
            </a:fld>
            <a:endParaRPr lang="es-MX"/>
          </a:p>
        </p:txBody>
      </p:sp>
    </p:spTree>
    <p:extLst>
      <p:ext uri="{BB962C8B-B14F-4D97-AF65-F5344CB8AC3E}">
        <p14:creationId xmlns:p14="http://schemas.microsoft.com/office/powerpoint/2010/main" val="3081330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2C67DFA8-BA17-411C-9142-6866AA69BF00}"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610631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3C2A078-4D90-41A0-8736-0FA1C9ED7944}"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925554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3FEB729-447D-49D5-A220-C123D1273F2D}"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461342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0DDD8F47-1649-4B7D-ACEA-2E695CB85CAA}"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408814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ACE2F254-D1D3-4AFC-B149-79BABA5D2859}"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765651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5AB3100-03D1-449A-B34A-5A9994E55459}"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529474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A5D9AA3-F186-40D1-A416-0667988237A0}"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110033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2AC378F-95F3-46C8-8772-9E6A200419D2}"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084398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B410D85-714E-45E0-8543-CB7C13C1BA60}"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969795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0C4AB1DE-1B0E-4DD5-A1FE-A9F1CB645D67}"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234866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2603808-66AB-4FB6-A4F5-B6FB86692DC9}"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085522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09FC0DB-9733-4247-9A0F-3C56152CA63E}"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084387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8BF6FC6-3BC4-45A4-91EE-A3568CDD14F5}"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009252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3350E5C-AF88-44A4-B029-81CE0F67BF54}"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827877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A0DAF9B-EA51-472B-B00A-BAADAC1BA235}" type="datetime1">
              <a:rPr lang="en-US" smtClean="0">
                <a:solidFill>
                  <a:prstClr val="black"/>
                </a:solidFill>
              </a:rPr>
              <a:t>6/28/2018</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522179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27A49EC8-BF1F-4948-872E-FD4B02971547}" type="datetime1">
              <a:rPr lang="en-US" smtClean="0">
                <a:solidFill>
                  <a:prstClr val="black"/>
                </a:solidFill>
              </a:rPr>
              <a:t>6/28/2018</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794487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63720-30DD-4A68-87E7-9A832BAC77FB}" type="datetime1">
              <a:rPr lang="en-US" smtClean="0">
                <a:solidFill>
                  <a:prstClr val="black"/>
                </a:solidFill>
              </a:rPr>
              <a:t>6/28/2018</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112976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3256FCD-62DF-4171-BE7D-1BD96FBC5C46}"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953896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1389CBD-1637-4C1C-9870-22716D566781}"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611357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DC8F6274-7FAC-46BF-B9AB-4960D2CBE78E}"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526292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D3C43F4E-F205-42FA-A508-5D051203008F}"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703773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8B25FA9-F799-42E4-A61B-61C038086A07}"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967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44C5A717-4F03-4509-80A3-6B51509C43D7}"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400920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8ACBCE8-1619-4EA0-B4A3-8AF0EDEFC9FB}"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910263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034BBBB7-5E17-4CC1-BA7D-4FE337079090}"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631934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D7EB6E7-9749-4BEC-AA40-91F905A40809}"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065177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A0F6790-D4FD-470A-AD62-D87B8DB5857F}"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962750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3410863-43E4-48FC-8C73-C44FC812A625}"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927274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8141B6D8-93AD-4E65-8A3E-B9CD63C54721}"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05899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330AF4C-9CF0-4352-908A-C62B3DC0F631}"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7396068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172A2AE-4096-404F-B461-5C322FDA29FE}"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27400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4505414-3CDB-4579-89E8-EEBA761A9C95}"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4211790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EEBCD88-7164-4778-978E-1EE0B3F16950}" type="datetime1">
              <a:rPr lang="en-US" smtClean="0">
                <a:solidFill>
                  <a:prstClr val="black"/>
                </a:solidFill>
              </a:rPr>
              <a:t>6/28/2018</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40748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58DF59D-1413-4D9D-BDCA-5D642E44DEF4}"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7748476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A455906C-613F-4D53-AB71-0931848CE916}" type="datetime1">
              <a:rPr lang="en-US" smtClean="0">
                <a:solidFill>
                  <a:prstClr val="black"/>
                </a:solidFill>
              </a:rPr>
              <a:t>6/28/2018</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900263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0293D6-1157-448C-8B87-F13BE4B847F4}" type="datetime1">
              <a:rPr lang="en-US" smtClean="0">
                <a:solidFill>
                  <a:prstClr val="black"/>
                </a:solidFill>
              </a:rPr>
              <a:t>6/28/2018</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391618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268D714-A8D7-4F10-9D35-BD6E29FEBFCF}"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9972045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363A3F9C-A7E3-4DEC-96CD-0A1F1607849C}"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716312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85EE14F-313E-4EAC-A6DE-B98D05FA8599}"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4420900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0E4D60A-F97E-4E73-ADF2-0FFD2C280188}"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4037774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BF76D055-5444-4499-B82B-16FF6D86778C}"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998182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2BE9624C-A2EA-4BA8-A7D2-01D7BA45D599}"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061418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306836AD-4DBF-4907-A6D6-D3D4230D5A00}"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893874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23FE96C-BC05-4D7B-BA45-8F569AD9C4B2}"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169932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3CFA0B2-C12F-4E30-AA34-5AE85D24ED28}" type="datetime1">
              <a:rPr lang="en-US" smtClean="0">
                <a:solidFill>
                  <a:prstClr val="black"/>
                </a:solidFill>
              </a:rPr>
              <a:t>6/28/2018</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245264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A2D7FFFA-310F-4EC8-86A7-646ED25D97BE}"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2187395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9AAE12B-A968-4FA4-81D7-A642D85CF0DC}"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015268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633B39EB-A273-45B0-AE2D-969FB86C4932}"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a:xfrm>
            <a:off x="5332412" y="5883275"/>
            <a:ext cx="4324044" cy="365125"/>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55963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8FBF170-8372-4089-89D3-D7B84DAD2CF6}"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714230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B2995F1-346E-4168-940E-1688BEA72DF5}"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659422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231AFEC8-DDBB-431C-A967-0C601FFC4FFB}"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088487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4EF1345-582A-41FE-8888-B47FF1F3F8DD}" type="datetime1">
              <a:rPr lang="en-US" smtClean="0">
                <a:solidFill>
                  <a:prstClr val="black"/>
                </a:solidFill>
              </a:rPr>
              <a:t>6/28/2018</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772658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5EA3674-087B-4ADB-9658-98C5975387FC}" type="datetime1">
              <a:rPr lang="en-US" smtClean="0">
                <a:solidFill>
                  <a:prstClr val="black"/>
                </a:solidFill>
              </a:rPr>
              <a:t>6/28/2018</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1584802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0C7082-8FEF-4E2C-AF87-04EA993A957D}" type="datetime1">
              <a:rPr lang="en-US" smtClean="0">
                <a:solidFill>
                  <a:prstClr val="black"/>
                </a:solidFill>
              </a:rPr>
              <a:t>6/28/2018</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2587735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EF9AA7AD-E09F-4C91-92DC-CB6E6EB1ED5D}"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355299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357D582-2ACA-479A-8C22-5DBA605F4B3D}" type="datetime1">
              <a:rPr lang="en-US" smtClean="0">
                <a:solidFill>
                  <a:prstClr val="black"/>
                </a:solidFill>
              </a:rPr>
              <a:t>6/28/2018</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7717589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F4DFAF2-5AD5-4E17-B41F-C65145868B44}"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1972987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31FF4B-0C6E-4197-9C42-13558F3C5F34}"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7007799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7D91F420-48EE-4EFD-B1E0-9EA3272B54BB}"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7033500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D10AF0-76B4-4A25-B519-122220A15823}"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298846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F0D6EFB-7765-4E4A-94AF-B6088792E3BE}"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42826314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8000" dirty="0">
                <a:solidFill>
                  <a:prstClr val="black"/>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black"/>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57239B52-0C96-4674-9CA6-9748B40C7FD3}"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4724026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Editar el estilo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FE574140-C7A0-4C82-8492-06FF81E42EDF}"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2167793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B723A57-1FF9-47D0-9BBD-ED4739832576}"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486095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699BEF3-9E1E-4CD2-BF01-105C76EA399D}"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2826730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0482F-FAE1-45C6-8AE5-A49C2311CB6E}" type="datetime1">
              <a:rPr lang="en-US" smtClean="0">
                <a:solidFill>
                  <a:prstClr val="black"/>
                </a:solidFill>
              </a:rPr>
              <a:t>6/28/2018</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519513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A88CD7E-5981-4C87-BC14-DCE18EF98794}"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1302167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6A56043-1ABD-4970-BD48-777CFFC6FA5F}" type="datetime1">
              <a:rPr lang="en-US" smtClean="0">
                <a:solidFill>
                  <a:prstClr val="black"/>
                </a:solidFill>
              </a:rPr>
              <a:t>6/28/2018</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solidFill>
              </a:rPr>
              <a:pPr/>
              <a:t>‹Nº›</a:t>
            </a:fld>
            <a:endParaRPr lang="en-US" dirty="0">
              <a:solidFill>
                <a:prstClr val="black"/>
              </a:solidFill>
            </a:endParaRPr>
          </a:p>
        </p:txBody>
      </p:sp>
    </p:spTree>
    <p:extLst>
      <p:ext uri="{BB962C8B-B14F-4D97-AF65-F5344CB8AC3E}">
        <p14:creationId xmlns:p14="http://schemas.microsoft.com/office/powerpoint/2010/main" val="3365879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4487208F-BAA2-4D21-A3E8-3C10489F66B8}"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6D22F896-40B5-4ADD-8801-0D06FADFA095}" type="slidenum">
              <a:rPr lang="en-US" smtClean="0">
                <a:solidFill>
                  <a:prstClr val="black"/>
                </a:solidFill>
              </a:rPr>
              <a:pPr defTabSz="457200"/>
              <a:t>‹Nº›</a:t>
            </a:fld>
            <a:endParaRPr lang="en-US" dirty="0">
              <a:solidFill>
                <a:prstClr val="black"/>
              </a:solidFill>
            </a:endParaRPr>
          </a:p>
        </p:txBody>
      </p:sp>
    </p:spTree>
    <p:extLst>
      <p:ext uri="{BB962C8B-B14F-4D97-AF65-F5344CB8AC3E}">
        <p14:creationId xmlns:p14="http://schemas.microsoft.com/office/powerpoint/2010/main" val="660678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841E1C05-9005-4B65-92EE-F4909A113E2D}"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6D22F896-40B5-4ADD-8801-0D06FADFA095}" type="slidenum">
              <a:rPr lang="en-US" smtClean="0">
                <a:solidFill>
                  <a:prstClr val="black"/>
                </a:solidFill>
              </a:rPr>
              <a:pPr defTabSz="457200"/>
              <a:t>‹Nº›</a:t>
            </a:fld>
            <a:endParaRPr lang="en-US" dirty="0">
              <a:solidFill>
                <a:prstClr val="black"/>
              </a:solidFill>
            </a:endParaRPr>
          </a:p>
        </p:txBody>
      </p:sp>
    </p:spTree>
    <p:extLst>
      <p:ext uri="{BB962C8B-B14F-4D97-AF65-F5344CB8AC3E}">
        <p14:creationId xmlns:p14="http://schemas.microsoft.com/office/powerpoint/2010/main" val="64636716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EDC047E7-1610-4EAA-AFE1-66FF515310BD}"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6D22F896-40B5-4ADD-8801-0D06FADFA095}" type="slidenum">
              <a:rPr lang="en-US" smtClean="0">
                <a:solidFill>
                  <a:prstClr val="black"/>
                </a:solidFill>
              </a:rPr>
              <a:pPr defTabSz="457200"/>
              <a:t>‹Nº›</a:t>
            </a:fld>
            <a:endParaRPr lang="en-US" dirty="0">
              <a:solidFill>
                <a:prstClr val="black"/>
              </a:solidFill>
            </a:endParaRPr>
          </a:p>
        </p:txBody>
      </p:sp>
    </p:spTree>
    <p:extLst>
      <p:ext uri="{BB962C8B-B14F-4D97-AF65-F5344CB8AC3E}">
        <p14:creationId xmlns:p14="http://schemas.microsoft.com/office/powerpoint/2010/main" val="24006611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1CF35693-F08D-4855-AD8C-DF44ECA47900}" type="datetime1">
              <a:rPr lang="en-US" smtClean="0">
                <a:solidFill>
                  <a:prstClr val="black"/>
                </a:solidFill>
              </a:rPr>
              <a:t>6/28/2018</a:t>
            </a:fld>
            <a:endParaRPr lang="en-US" dirty="0">
              <a:solidFill>
                <a:prstClr val="black"/>
              </a:solidFill>
            </a:endParaRP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defTabSz="457200"/>
            <a:fld id="{6D22F896-40B5-4ADD-8801-0D06FADFA095}" type="slidenum">
              <a:rPr lang="en-US" smtClean="0">
                <a:solidFill>
                  <a:prstClr val="black"/>
                </a:solidFill>
              </a:rPr>
              <a:pPr defTabSz="457200"/>
              <a:t>‹Nº›</a:t>
            </a:fld>
            <a:endParaRPr lang="en-US" dirty="0">
              <a:solidFill>
                <a:prstClr val="black"/>
              </a:solidFill>
            </a:endParaRPr>
          </a:p>
        </p:txBody>
      </p:sp>
    </p:spTree>
    <p:extLst>
      <p:ext uri="{BB962C8B-B14F-4D97-AF65-F5344CB8AC3E}">
        <p14:creationId xmlns:p14="http://schemas.microsoft.com/office/powerpoint/2010/main" val="190616762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8.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58.xml"/><Relationship Id="rId5" Type="http://schemas.microsoft.com/office/2007/relationships/hdphoto" Target="../media/hdphoto1.wdp"/><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8.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58.xml"/><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58.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emf"/><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58.png"/><Relationship Id="rId1" Type="http://schemas.openxmlformats.org/officeDocument/2006/relationships/slideLayout" Target="../slideLayouts/slideLayout58.xml"/><Relationship Id="rId6" Type="http://schemas.openxmlformats.org/officeDocument/2006/relationships/image" Target="../media/image6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62.png"/><Relationship Id="rId4" Type="http://schemas.openxmlformats.org/officeDocument/2006/relationships/image" Target="../media/image59.png"/><Relationship Id="rId9"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63.png"/><Relationship Id="rId1" Type="http://schemas.openxmlformats.org/officeDocument/2006/relationships/slideLayout" Target="../slideLayouts/slideLayout58.xml"/><Relationship Id="rId6" Type="http://schemas.openxmlformats.org/officeDocument/2006/relationships/image" Target="../media/image65.png"/><Relationship Id="rId5" Type="http://schemas.microsoft.com/office/2007/relationships/hdphoto" Target="../media/hdphoto8.wdp"/><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6.pn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7.png"/><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8.png"/><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9.pn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8.xml"/><Relationship Id="rId1" Type="http://schemas.openxmlformats.org/officeDocument/2006/relationships/vmlDrawing" Target="../drawings/vmlDrawing1.vml"/><Relationship Id="rId4" Type="http://schemas.openxmlformats.org/officeDocument/2006/relationships/image" Target="../media/image73.emf"/></Relationships>
</file>

<file path=ppt/slides/_rels/slide5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58.xml"/><Relationship Id="rId4" Type="http://schemas.openxmlformats.org/officeDocument/2006/relationships/image" Target="../media/image77.emf"/></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7647" t="8244" r="5921" b="69670"/>
          <a:stretch/>
        </p:blipFill>
        <p:spPr>
          <a:xfrm>
            <a:off x="0" y="0"/>
            <a:ext cx="6810702" cy="1187890"/>
          </a:xfrm>
          <a:prstGeom prst="rect">
            <a:avLst/>
          </a:prstGeom>
        </p:spPr>
      </p:pic>
      <p:pic>
        <p:nvPicPr>
          <p:cNvPr id="5" name="Imagen 4"/>
          <p:cNvPicPr>
            <a:picLocks noChangeAspect="1"/>
          </p:cNvPicPr>
          <p:nvPr/>
        </p:nvPicPr>
        <p:blipFill>
          <a:blip r:embed="rId3"/>
          <a:stretch>
            <a:fillRect/>
          </a:stretch>
        </p:blipFill>
        <p:spPr>
          <a:xfrm>
            <a:off x="6920759" y="830317"/>
            <a:ext cx="4617702" cy="4456386"/>
          </a:xfrm>
          <a:prstGeom prst="rect">
            <a:avLst/>
          </a:prstGeom>
        </p:spPr>
      </p:pic>
      <p:sp>
        <p:nvSpPr>
          <p:cNvPr id="6" name="Rectángulo 5"/>
          <p:cNvSpPr/>
          <p:nvPr/>
        </p:nvSpPr>
        <p:spPr>
          <a:xfrm>
            <a:off x="1746286" y="1347537"/>
            <a:ext cx="4519450" cy="4308872"/>
          </a:xfrm>
          <a:prstGeom prst="rect">
            <a:avLst/>
          </a:prstGeom>
        </p:spPr>
        <p:txBody>
          <a:bodyPr wrap="square">
            <a:spAutoFit/>
          </a:bodyPr>
          <a:lstStyle/>
          <a:p>
            <a:pPr marL="457200" indent="-457200" defTabSz="457200">
              <a:buFontTx/>
              <a:buAutoNum type="arabicPeriod"/>
            </a:pPr>
            <a:r>
              <a:rPr lang="es-ES" sz="2400" b="1" dirty="0">
                <a:solidFill>
                  <a:prstClr val="black"/>
                </a:solidFill>
                <a:latin typeface="Rockwell" panose="02060603020205020403"/>
              </a:rPr>
              <a:t>   </a:t>
            </a:r>
            <a:r>
              <a:rPr lang="es-ES" sz="2800" b="1" dirty="0">
                <a:solidFill>
                  <a:prstClr val="black"/>
                </a:solidFill>
                <a:latin typeface="Rockwell" panose="02060603020205020403"/>
              </a:rPr>
              <a:t>    C O L E G I O  </a:t>
            </a:r>
          </a:p>
          <a:p>
            <a:pPr defTabSz="457200"/>
            <a:r>
              <a:rPr lang="es-ES" sz="2800" b="1" dirty="0">
                <a:solidFill>
                  <a:prstClr val="black"/>
                </a:solidFill>
                <a:latin typeface="Rockwell" panose="02060603020205020403"/>
              </a:rPr>
              <a:t>      S A N    C A R L O S</a:t>
            </a:r>
          </a:p>
          <a:p>
            <a:pPr defTabSz="457200"/>
            <a:r>
              <a:rPr lang="es-MX" sz="2400" dirty="0">
                <a:solidFill>
                  <a:prstClr val="black"/>
                </a:solidFill>
                <a:latin typeface="Rockwell" panose="02060603020205020403"/>
              </a:rPr>
              <a:t/>
            </a:r>
            <a:br>
              <a:rPr lang="es-MX" sz="2400" dirty="0">
                <a:solidFill>
                  <a:prstClr val="black"/>
                </a:solidFill>
                <a:latin typeface="Rockwell" panose="02060603020205020403"/>
              </a:rPr>
            </a:br>
            <a:r>
              <a:rPr lang="es-MX" sz="2400" dirty="0">
                <a:solidFill>
                  <a:prstClr val="black"/>
                </a:solidFill>
                <a:latin typeface="Rockwell" panose="02060603020205020403"/>
              </a:rPr>
              <a:t>           </a:t>
            </a:r>
            <a:r>
              <a:rPr lang="es-ES" sz="2000" dirty="0">
                <a:solidFill>
                  <a:prstClr val="black"/>
                </a:solidFill>
                <a:latin typeface="Rockwell" panose="02060603020205020403"/>
              </a:rPr>
              <a:t>PREPARATORIA UNAM  </a:t>
            </a:r>
          </a:p>
          <a:p>
            <a:pPr defTabSz="457200"/>
            <a:r>
              <a:rPr lang="es-ES" sz="2000" dirty="0">
                <a:solidFill>
                  <a:prstClr val="black"/>
                </a:solidFill>
                <a:latin typeface="Rockwell" panose="02060603020205020403"/>
              </a:rPr>
              <a:t>                      CLAVE 6890   </a:t>
            </a:r>
          </a:p>
          <a:p>
            <a:pPr defTabSz="457200"/>
            <a:endParaRPr lang="es-ES" sz="2000" dirty="0">
              <a:solidFill>
                <a:prstClr val="black"/>
              </a:solidFill>
              <a:latin typeface="Rockwell" panose="02060603020205020403"/>
            </a:endParaRPr>
          </a:p>
          <a:p>
            <a:pPr defTabSz="457200"/>
            <a:r>
              <a:rPr lang="es-ES" sz="2000" dirty="0">
                <a:solidFill>
                  <a:prstClr val="black"/>
                </a:solidFill>
                <a:latin typeface="Rockwell" panose="02060603020205020403"/>
              </a:rPr>
              <a:t>           “Dialogar para Educar”</a:t>
            </a:r>
            <a:endParaRPr lang="es-MX" sz="2000" dirty="0">
              <a:solidFill>
                <a:prstClr val="black"/>
              </a:solidFill>
              <a:latin typeface="Rockwell" panose="02060603020205020403"/>
            </a:endParaRPr>
          </a:p>
          <a:p>
            <a:pPr algn="ctr" defTabSz="457200"/>
            <a:endParaRPr lang="es-MX" sz="2000" b="1" dirty="0">
              <a:solidFill>
                <a:prstClr val="black"/>
              </a:solidFill>
              <a:latin typeface="Rockwell" panose="02060603020205020403"/>
            </a:endParaRPr>
          </a:p>
          <a:p>
            <a:pPr algn="ctr" defTabSz="457200"/>
            <a:r>
              <a:rPr lang="es-MX" sz="2000" b="1" dirty="0">
                <a:solidFill>
                  <a:prstClr val="black"/>
                </a:solidFill>
                <a:latin typeface="Rockwell" panose="02060603020205020403"/>
              </a:rPr>
              <a:t>   </a:t>
            </a:r>
            <a:r>
              <a:rPr lang="es-MX" sz="2400" b="1" dirty="0">
                <a:solidFill>
                  <a:prstClr val="black"/>
                </a:solidFill>
                <a:latin typeface="Rockwell" panose="02060603020205020403"/>
              </a:rPr>
              <a:t>E</a:t>
            </a:r>
            <a:r>
              <a:rPr lang="es-ES" sz="2400" b="1" dirty="0">
                <a:solidFill>
                  <a:prstClr val="black"/>
                </a:solidFill>
                <a:latin typeface="Rockwell" panose="02060603020205020403"/>
              </a:rPr>
              <a:t>quipo número 1</a:t>
            </a:r>
          </a:p>
          <a:p>
            <a:pPr algn="ctr" defTabSz="457200"/>
            <a:endParaRPr lang="es-ES" sz="2400" b="1" dirty="0">
              <a:solidFill>
                <a:prstClr val="black"/>
              </a:solidFill>
              <a:latin typeface="Rockwell" panose="02060603020205020403"/>
            </a:endParaRPr>
          </a:p>
          <a:p>
            <a:pPr algn="ctr" defTabSz="457200"/>
            <a:r>
              <a:rPr lang="es-ES" sz="2400" b="1" dirty="0">
                <a:solidFill>
                  <a:prstClr val="black"/>
                </a:solidFill>
                <a:latin typeface="Rockwell" panose="02060603020205020403"/>
              </a:rPr>
              <a:t>Carpeta de Evidencias</a:t>
            </a:r>
          </a:p>
          <a:p>
            <a:pPr algn="ctr" defTabSz="457200"/>
            <a:endParaRPr lang="es-MX" dirty="0">
              <a:solidFill>
                <a:prstClr val="black"/>
              </a:solidFill>
              <a:latin typeface="Rockwell" panose="02060603020205020403"/>
            </a:endParaRPr>
          </a:p>
        </p:txBody>
      </p:sp>
    </p:spTree>
    <p:extLst>
      <p:ext uri="{BB962C8B-B14F-4D97-AF65-F5344CB8AC3E}">
        <p14:creationId xmlns:p14="http://schemas.microsoft.com/office/powerpoint/2010/main" val="3076711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761270330"/>
              </p:ext>
            </p:extLst>
          </p:nvPr>
        </p:nvGraphicFramePr>
        <p:xfrm>
          <a:off x="1513845" y="870210"/>
          <a:ext cx="10502666" cy="3749040"/>
        </p:xfrm>
        <a:graphic>
          <a:graphicData uri="http://schemas.openxmlformats.org/drawingml/2006/table">
            <a:tbl>
              <a:tblPr firstRow="1" bandRow="1">
                <a:tableStyleId>{5C22544A-7EE6-4342-B048-85BDC9FD1C3A}</a:tableStyleId>
              </a:tblPr>
              <a:tblGrid>
                <a:gridCol w="3500890">
                  <a:extLst>
                    <a:ext uri="{9D8B030D-6E8A-4147-A177-3AD203B41FA5}">
                      <a16:colId xmlns="" xmlns:a16="http://schemas.microsoft.com/office/drawing/2014/main" val="223323469"/>
                    </a:ext>
                  </a:extLst>
                </a:gridCol>
                <a:gridCol w="3486100">
                  <a:extLst>
                    <a:ext uri="{9D8B030D-6E8A-4147-A177-3AD203B41FA5}">
                      <a16:colId xmlns="" xmlns:a16="http://schemas.microsoft.com/office/drawing/2014/main" val="312737123"/>
                    </a:ext>
                  </a:extLst>
                </a:gridCol>
                <a:gridCol w="3515676">
                  <a:extLst>
                    <a:ext uri="{9D8B030D-6E8A-4147-A177-3AD203B41FA5}">
                      <a16:colId xmlns="" xmlns:a16="http://schemas.microsoft.com/office/drawing/2014/main" val="4184532425"/>
                    </a:ext>
                  </a:extLst>
                </a:gridCol>
              </a:tblGrid>
              <a:tr h="2482697">
                <a:tc>
                  <a:txBody>
                    <a:bodyPr/>
                    <a:lstStyle/>
                    <a:p>
                      <a:endParaRPr lang="es-MX" dirty="0"/>
                    </a:p>
                  </a:txBody>
                  <a:tcPr>
                    <a:solidFill>
                      <a:schemeClr val="bg1"/>
                    </a:solidFill>
                  </a:tcPr>
                </a:tc>
                <a:tc>
                  <a:txBody>
                    <a:bodyPr/>
                    <a:lstStyle/>
                    <a:p>
                      <a:endParaRPr lang="es-MX" dirty="0" smtClean="0"/>
                    </a:p>
                    <a:p>
                      <a:endParaRPr lang="es-MX" dirty="0" smtClean="0"/>
                    </a:p>
                    <a:p>
                      <a:endParaRPr lang="es-MX" dirty="0" smtClean="0"/>
                    </a:p>
                    <a:p>
                      <a:endParaRPr lang="es-MX" dirty="0" smtClean="0"/>
                    </a:p>
                    <a:p>
                      <a:endParaRPr lang="es-MX" dirty="0" smtClean="0"/>
                    </a:p>
                    <a:p>
                      <a:endParaRPr lang="es-MX" dirty="0" smtClean="0"/>
                    </a:p>
                    <a:p>
                      <a:r>
                        <a:rPr lang="es-MX" b="0" dirty="0" smtClean="0">
                          <a:solidFill>
                            <a:schemeClr val="tx1"/>
                          </a:solidFill>
                        </a:rPr>
                        <a:t>      Objetivo de la reunión.</a:t>
                      </a:r>
                    </a:p>
                    <a:p>
                      <a:endParaRPr lang="es-MX" dirty="0" smtClean="0"/>
                    </a:p>
                    <a:p>
                      <a:endParaRPr lang="es-MX" dirty="0" smtClean="0"/>
                    </a:p>
                    <a:p>
                      <a:endParaRPr lang="es-MX" dirty="0" smtClean="0"/>
                    </a:p>
                  </a:txBody>
                  <a:tcPr>
                    <a:solidFill>
                      <a:schemeClr val="bg1"/>
                    </a:solidFill>
                  </a:tcPr>
                </a:tc>
                <a:tc>
                  <a:txBody>
                    <a:bodyPr/>
                    <a:lstStyle/>
                    <a:p>
                      <a:endParaRPr lang="es-MX" dirty="0"/>
                    </a:p>
                  </a:txBody>
                  <a:tcPr>
                    <a:solidFill>
                      <a:schemeClr val="bg1"/>
                    </a:solidFill>
                  </a:tcPr>
                </a:tc>
                <a:extLst>
                  <a:ext uri="{0D108BD9-81ED-4DB2-BD59-A6C34878D82A}">
                    <a16:rowId xmlns="" xmlns:a16="http://schemas.microsoft.com/office/drawing/2014/main" val="1956135697"/>
                  </a:ext>
                </a:extLst>
              </a:tr>
              <a:tr h="800870">
                <a:tc>
                  <a:txBody>
                    <a:bodyPr/>
                    <a:lstStyle/>
                    <a:p>
                      <a:pPr algn="ctr"/>
                      <a:endParaRPr lang="es-MX" dirty="0" smtClean="0"/>
                    </a:p>
                    <a:p>
                      <a:pPr algn="l"/>
                      <a:r>
                        <a:rPr lang="es-MX" dirty="0" smtClean="0"/>
                        <a:t>         Video de bienvenida.</a:t>
                      </a:r>
                      <a:endParaRPr lang="es-MX" dirty="0"/>
                    </a:p>
                  </a:txBody>
                  <a:tcPr>
                    <a:solidFill>
                      <a:schemeClr val="bg1"/>
                    </a:solidFill>
                  </a:tcPr>
                </a:tc>
                <a:tc>
                  <a:txBody>
                    <a:bodyPr/>
                    <a:lstStyle/>
                    <a:p>
                      <a:pPr algn="ctr"/>
                      <a:endParaRPr lang="es-MX" dirty="0" smtClean="0"/>
                    </a:p>
                    <a:p>
                      <a:pPr algn="ctr"/>
                      <a:r>
                        <a:rPr lang="es-MX" dirty="0" smtClean="0"/>
                        <a:t>Objetivo de la reunión. </a:t>
                      </a:r>
                      <a:endParaRPr lang="es-MX" dirty="0"/>
                    </a:p>
                  </a:txBody>
                  <a:tcPr>
                    <a:solidFill>
                      <a:schemeClr val="bg1"/>
                    </a:solidFill>
                  </a:tcPr>
                </a:tc>
                <a:tc>
                  <a:txBody>
                    <a:bodyPr/>
                    <a:lstStyle/>
                    <a:p>
                      <a:pPr algn="ctr"/>
                      <a:endParaRPr lang="es-MX" dirty="0" smtClean="0"/>
                    </a:p>
                    <a:p>
                      <a:pPr algn="ctr"/>
                      <a:r>
                        <a:rPr lang="es-MX" dirty="0" smtClean="0"/>
                        <a:t>Analizando</a:t>
                      </a:r>
                      <a:r>
                        <a:rPr lang="es-MX" baseline="0" dirty="0" smtClean="0"/>
                        <a:t> material de apoyo </a:t>
                      </a:r>
                    </a:p>
                    <a:p>
                      <a:pPr algn="ctr"/>
                      <a:r>
                        <a:rPr lang="es-MX" baseline="0" dirty="0" smtClean="0"/>
                        <a:t>y videos.</a:t>
                      </a:r>
                      <a:endParaRPr lang="es-MX" dirty="0"/>
                    </a:p>
                  </a:txBody>
                  <a:tcPr>
                    <a:solidFill>
                      <a:schemeClr val="bg1"/>
                    </a:solidFill>
                  </a:tcPr>
                </a:tc>
                <a:extLst>
                  <a:ext uri="{0D108BD9-81ED-4DB2-BD59-A6C34878D82A}">
                    <a16:rowId xmlns="" xmlns:a16="http://schemas.microsoft.com/office/drawing/2014/main" val="301276327"/>
                  </a:ext>
                </a:extLst>
              </a:tr>
            </a:tbl>
          </a:graphicData>
        </a:graphic>
      </p:graphicFrame>
      <p:pic>
        <p:nvPicPr>
          <p:cNvPr id="5" name="Imagen 4"/>
          <p:cNvPicPr>
            <a:picLocks noChangeAspect="1"/>
          </p:cNvPicPr>
          <p:nvPr/>
        </p:nvPicPr>
        <p:blipFill rotWithShape="1">
          <a:blip r:embed="rId2"/>
          <a:srcRect t="19034"/>
          <a:stretch/>
        </p:blipFill>
        <p:spPr>
          <a:xfrm>
            <a:off x="4488877" y="3354339"/>
            <a:ext cx="3963217" cy="3276205"/>
          </a:xfrm>
          <a:prstGeom prst="rect">
            <a:avLst/>
          </a:prstGeom>
        </p:spPr>
      </p:pic>
      <p:pic>
        <p:nvPicPr>
          <p:cNvPr id="6" name="Imagen 5"/>
          <p:cNvPicPr>
            <a:picLocks noChangeAspect="1"/>
          </p:cNvPicPr>
          <p:nvPr/>
        </p:nvPicPr>
        <p:blipFill rotWithShape="1">
          <a:blip r:embed="rId3"/>
          <a:srcRect b="19242"/>
          <a:stretch/>
        </p:blipFill>
        <p:spPr>
          <a:xfrm>
            <a:off x="1525201" y="1150867"/>
            <a:ext cx="2783400" cy="2810732"/>
          </a:xfrm>
          <a:prstGeom prst="rect">
            <a:avLst/>
          </a:prstGeom>
        </p:spPr>
      </p:pic>
      <p:pic>
        <p:nvPicPr>
          <p:cNvPr id="7" name="Imagen 6"/>
          <p:cNvPicPr>
            <a:picLocks noChangeAspect="1"/>
          </p:cNvPicPr>
          <p:nvPr/>
        </p:nvPicPr>
        <p:blipFill rotWithShape="1">
          <a:blip r:embed="rId4"/>
          <a:srcRect r="4885" b="-901"/>
          <a:stretch/>
        </p:blipFill>
        <p:spPr>
          <a:xfrm>
            <a:off x="8632370" y="870210"/>
            <a:ext cx="3384141" cy="2960760"/>
          </a:xfrm>
          <a:prstGeom prst="rect">
            <a:avLst/>
          </a:prstGeom>
        </p:spPr>
      </p:pic>
      <p:sp>
        <p:nvSpPr>
          <p:cNvPr id="8" name="Rectángulo 7"/>
          <p:cNvSpPr/>
          <p:nvPr/>
        </p:nvSpPr>
        <p:spPr>
          <a:xfrm>
            <a:off x="1655965" y="497018"/>
            <a:ext cx="7901691" cy="523220"/>
          </a:xfrm>
          <a:prstGeom prst="rect">
            <a:avLst/>
          </a:prstGeom>
        </p:spPr>
        <p:txBody>
          <a:bodyPr wrap="square">
            <a:spAutoFit/>
          </a:bodyPr>
          <a:lstStyle/>
          <a:p>
            <a:pPr>
              <a:defRPr/>
            </a:pPr>
            <a:r>
              <a:rPr lang="es-MX" sz="2800" kern="0" dirty="0" smtClean="0">
                <a:solidFill>
                  <a:prstClr val="black"/>
                </a:solidFill>
                <a:latin typeface="Rockwell" panose="02060603020205020403" pitchFamily="18" charset="0"/>
              </a:rPr>
              <a:t>5.a. </a:t>
            </a:r>
            <a:r>
              <a:rPr lang="es-MX" sz="2800" i="1" kern="0" dirty="0" smtClean="0">
                <a:solidFill>
                  <a:prstClr val="black"/>
                </a:solidFill>
                <a:latin typeface="Rockwell" panose="02060603020205020403" pitchFamily="18" charset="0"/>
              </a:rPr>
              <a:t>Producto-3. </a:t>
            </a:r>
            <a:r>
              <a:rPr lang="es-MX" sz="2800" kern="0" dirty="0" smtClean="0">
                <a:solidFill>
                  <a:prstClr val="black"/>
                </a:solidFill>
                <a:latin typeface="Rockwell" panose="02060603020205020403" pitchFamily="18" charset="0"/>
              </a:rPr>
              <a:t>Fotografías de la sesión. </a:t>
            </a:r>
            <a:endParaRPr lang="es-MX" sz="2000" i="1" kern="0" dirty="0">
              <a:solidFill>
                <a:prstClr val="black"/>
              </a:solidFill>
              <a:latin typeface="Rockwell" panose="02060603020205020403" pitchFamily="18" charset="0"/>
            </a:endParaRPr>
          </a:p>
        </p:txBody>
      </p:sp>
    </p:spTree>
    <p:extLst>
      <p:ext uri="{BB962C8B-B14F-4D97-AF65-F5344CB8AC3E}">
        <p14:creationId xmlns:p14="http://schemas.microsoft.com/office/powerpoint/2010/main" val="1863567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7321" y="301781"/>
            <a:ext cx="4279511" cy="3321136"/>
          </a:xfrm>
          <a:prstGeom prst="rect">
            <a:avLst/>
          </a:prstGeom>
        </p:spPr>
      </p:pic>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b="20769"/>
          <a:stretch/>
        </p:blipFill>
        <p:spPr>
          <a:xfrm>
            <a:off x="1276597" y="2928257"/>
            <a:ext cx="2553340" cy="2830286"/>
          </a:xfrm>
          <a:prstGeom prst="rect">
            <a:avLst/>
          </a:prstGeom>
        </p:spPr>
      </p:pic>
      <p:pic>
        <p:nvPicPr>
          <p:cNvPr id="6" name="Imagen 5"/>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Lst>
          </a:blip>
          <a:srcRect l="-1835" t="8409" r="2142" b="19564"/>
          <a:stretch/>
        </p:blipFill>
        <p:spPr>
          <a:xfrm>
            <a:off x="8264216" y="3265715"/>
            <a:ext cx="3563022" cy="3370782"/>
          </a:xfrm>
          <a:prstGeom prst="rect">
            <a:avLst/>
          </a:prstGeom>
        </p:spPr>
      </p:pic>
      <p:sp>
        <p:nvSpPr>
          <p:cNvPr id="2" name="Rectángulo 1"/>
          <p:cNvSpPr/>
          <p:nvPr/>
        </p:nvSpPr>
        <p:spPr>
          <a:xfrm>
            <a:off x="2013617" y="5879051"/>
            <a:ext cx="1306769" cy="400110"/>
          </a:xfrm>
          <a:prstGeom prst="rect">
            <a:avLst/>
          </a:prstGeom>
          <a:noFill/>
        </p:spPr>
        <p:txBody>
          <a:bodyPr wrap="none" lIns="91440" tIns="45720" rIns="91440" bIns="45720">
            <a:spAutoFit/>
          </a:bodyPr>
          <a:lstStyle/>
          <a:p>
            <a:pPr algn="ctr"/>
            <a:r>
              <a:rPr lang="es-MX" sz="2000" b="0" cap="none" spc="0" dirty="0" smtClean="0">
                <a:ln w="0"/>
                <a:solidFill>
                  <a:schemeClr val="tx1"/>
                </a:solidFill>
                <a:effectLst>
                  <a:outerShdw blurRad="38100" dist="19050" dir="2700000" algn="tl" rotWithShape="0">
                    <a:schemeClr val="dk1">
                      <a:alpha val="40000"/>
                    </a:schemeClr>
                  </a:outerShdw>
                </a:effectLst>
              </a:rPr>
              <a:t>En equipo.</a:t>
            </a:r>
            <a:endParaRPr lang="es-MX" sz="2000" b="0" cap="none" spc="0" dirty="0">
              <a:ln w="0"/>
              <a:solidFill>
                <a:schemeClr val="tx1"/>
              </a:solidFill>
              <a:effectLst>
                <a:outerShdw blurRad="38100" dist="19050" dir="2700000" algn="tl" rotWithShape="0">
                  <a:schemeClr val="dk1">
                    <a:alpha val="40000"/>
                  </a:schemeClr>
                </a:outerShdw>
              </a:effectLst>
            </a:endParaRPr>
          </a:p>
        </p:txBody>
      </p:sp>
      <p:sp>
        <p:nvSpPr>
          <p:cNvPr id="9" name="Rectángulo 8"/>
          <p:cNvSpPr/>
          <p:nvPr/>
        </p:nvSpPr>
        <p:spPr>
          <a:xfrm>
            <a:off x="4948871" y="4143345"/>
            <a:ext cx="2023311" cy="400110"/>
          </a:xfrm>
          <a:prstGeom prst="rect">
            <a:avLst/>
          </a:prstGeom>
          <a:noFill/>
        </p:spPr>
        <p:txBody>
          <a:bodyPr wrap="none" lIns="91440" tIns="45720" rIns="91440" bIns="45720">
            <a:spAutoFit/>
          </a:bodyPr>
          <a:lstStyle/>
          <a:p>
            <a:pPr algn="ctr"/>
            <a:r>
              <a:rPr lang="es-MX" sz="2000" b="0" cap="none" spc="0" dirty="0" smtClean="0">
                <a:ln w="0"/>
                <a:solidFill>
                  <a:schemeClr val="tx1"/>
                </a:solidFill>
                <a:effectLst>
                  <a:outerShdw blurRad="38100" dist="19050" dir="2700000" algn="tl" rotWithShape="0">
                    <a:schemeClr val="dk1">
                      <a:alpha val="40000"/>
                    </a:schemeClr>
                  </a:outerShdw>
                </a:effectLst>
              </a:rPr>
              <a:t>Interdisciplinario.</a:t>
            </a:r>
            <a:endParaRPr lang="es-MX" sz="2000" b="0" cap="none" spc="0" dirty="0">
              <a:ln w="0"/>
              <a:solidFill>
                <a:schemeClr val="tx1"/>
              </a:solidFill>
              <a:effectLst>
                <a:outerShdw blurRad="38100" dist="19050" dir="2700000" algn="tl" rotWithShape="0">
                  <a:schemeClr val="dk1">
                    <a:alpha val="40000"/>
                  </a:schemeClr>
                </a:outerShdw>
              </a:effectLst>
            </a:endParaRPr>
          </a:p>
        </p:txBody>
      </p:sp>
      <p:sp>
        <p:nvSpPr>
          <p:cNvPr id="10" name="Rectángulo 9"/>
          <p:cNvSpPr/>
          <p:nvPr/>
        </p:nvSpPr>
        <p:spPr>
          <a:xfrm>
            <a:off x="8938364" y="2728202"/>
            <a:ext cx="2448106" cy="400110"/>
          </a:xfrm>
          <a:prstGeom prst="rect">
            <a:avLst/>
          </a:prstGeom>
          <a:noFill/>
        </p:spPr>
        <p:txBody>
          <a:bodyPr wrap="none" lIns="91440" tIns="45720" rIns="91440" bIns="45720">
            <a:spAutoFit/>
          </a:bodyPr>
          <a:lstStyle/>
          <a:p>
            <a:pPr algn="ctr"/>
            <a:r>
              <a:rPr lang="es-MX" sz="2000" b="0" cap="none" spc="0" dirty="0" smtClean="0">
                <a:ln w="0"/>
                <a:solidFill>
                  <a:schemeClr val="tx1"/>
                </a:solidFill>
                <a:effectLst>
                  <a:outerShdw blurRad="38100" dist="19050" dir="2700000" algn="tl" rotWithShape="0">
                    <a:schemeClr val="dk1">
                      <a:alpha val="40000"/>
                    </a:schemeClr>
                  </a:outerShdw>
                </a:effectLst>
              </a:rPr>
              <a:t>Llenado de formatos.</a:t>
            </a:r>
            <a:endParaRPr lang="es-MX"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08388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2144455" y="1371578"/>
            <a:ext cx="9283034" cy="4662430"/>
            <a:chOff x="2144455" y="1730807"/>
            <a:chExt cx="9283034" cy="4662430"/>
          </a:xfrm>
        </p:grpSpPr>
        <p:sp>
          <p:nvSpPr>
            <p:cNvPr id="17" name="Flecha abajo 16"/>
            <p:cNvSpPr/>
            <p:nvPr/>
          </p:nvSpPr>
          <p:spPr>
            <a:xfrm>
              <a:off x="6624607" y="4432151"/>
              <a:ext cx="322730" cy="666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 name="Grupo 1"/>
            <p:cNvGrpSpPr/>
            <p:nvPr/>
          </p:nvGrpSpPr>
          <p:grpSpPr>
            <a:xfrm>
              <a:off x="2144455" y="1730807"/>
              <a:ext cx="9283034" cy="4662430"/>
              <a:chOff x="2145173" y="1719922"/>
              <a:chExt cx="9283034" cy="4662430"/>
            </a:xfrm>
          </p:grpSpPr>
          <p:sp>
            <p:nvSpPr>
              <p:cNvPr id="4" name="Proceso alternativo 3"/>
              <p:cNvSpPr/>
              <p:nvPr/>
            </p:nvSpPr>
            <p:spPr>
              <a:xfrm>
                <a:off x="5703345" y="3341146"/>
                <a:ext cx="2097741" cy="1097280"/>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solidFill>
                      <a:schemeClr val="tx1"/>
                    </a:solidFill>
                  </a:rPr>
                  <a:t>PROYECTO: </a:t>
                </a:r>
                <a:r>
                  <a:rPr lang="es-MX" sz="2800" dirty="0" smtClean="0">
                    <a:solidFill>
                      <a:schemeClr val="tx1"/>
                    </a:solidFill>
                  </a:rPr>
                  <a:t>BASURA</a:t>
                </a:r>
                <a:r>
                  <a:rPr lang="es-MX" sz="2800" dirty="0" smtClean="0"/>
                  <a:t> </a:t>
                </a:r>
              </a:p>
              <a:p>
                <a:pPr algn="ctr"/>
                <a:r>
                  <a:rPr lang="es-MX" dirty="0" smtClean="0">
                    <a:solidFill>
                      <a:schemeClr val="tx1"/>
                    </a:solidFill>
                  </a:rPr>
                  <a:t>CON-CIENCIA</a:t>
                </a:r>
                <a:endParaRPr lang="es-MX" dirty="0">
                  <a:solidFill>
                    <a:schemeClr val="tx1"/>
                  </a:solidFill>
                </a:endParaRPr>
              </a:p>
            </p:txBody>
          </p:sp>
          <p:sp>
            <p:nvSpPr>
              <p:cNvPr id="5" name="Elipse 4"/>
              <p:cNvSpPr/>
              <p:nvPr/>
            </p:nvSpPr>
            <p:spPr>
              <a:xfrm>
                <a:off x="5703345" y="2048949"/>
                <a:ext cx="2097741" cy="6727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solidFill>
                      <a:schemeClr val="tx1"/>
                    </a:solidFill>
                  </a:rPr>
                  <a:t>PROBLEMA AMBIENTAL.</a:t>
                </a:r>
                <a:endParaRPr lang="es-MX" sz="1400" dirty="0">
                  <a:solidFill>
                    <a:schemeClr val="tx1"/>
                  </a:solidFill>
                </a:endParaRPr>
              </a:p>
            </p:txBody>
          </p:sp>
          <p:sp>
            <p:nvSpPr>
              <p:cNvPr id="6" name="Elipse 5"/>
              <p:cNvSpPr/>
              <p:nvPr/>
            </p:nvSpPr>
            <p:spPr>
              <a:xfrm>
                <a:off x="8486880" y="1719922"/>
                <a:ext cx="2097741" cy="12694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solidFill>
                      <a:schemeClr val="tx1"/>
                    </a:solidFill>
                  </a:rPr>
                  <a:t>REDUCIR BASURA SEPARACIÓN DE MATERIALES.</a:t>
                </a:r>
                <a:endParaRPr lang="es-MX" sz="1400" dirty="0">
                  <a:solidFill>
                    <a:schemeClr val="tx1"/>
                  </a:solidFill>
                </a:endParaRPr>
              </a:p>
            </p:txBody>
          </p:sp>
          <p:sp>
            <p:nvSpPr>
              <p:cNvPr id="7" name="Elipse 6"/>
              <p:cNvSpPr/>
              <p:nvPr/>
            </p:nvSpPr>
            <p:spPr>
              <a:xfrm>
                <a:off x="9330466" y="3162749"/>
                <a:ext cx="2097741" cy="12694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solidFill>
                      <a:schemeClr val="tx1"/>
                    </a:solidFill>
                  </a:rPr>
                  <a:t>ACERCAMIENTO CON EMPRESAS INTERESADAS.</a:t>
                </a:r>
                <a:endParaRPr lang="es-MX" sz="1400" dirty="0">
                  <a:solidFill>
                    <a:schemeClr val="tx1"/>
                  </a:solidFill>
                </a:endParaRPr>
              </a:p>
            </p:txBody>
          </p:sp>
          <p:sp>
            <p:nvSpPr>
              <p:cNvPr id="8" name="Elipse 7"/>
              <p:cNvSpPr/>
              <p:nvPr/>
            </p:nvSpPr>
            <p:spPr>
              <a:xfrm>
                <a:off x="8780033" y="5057887"/>
                <a:ext cx="2097741" cy="12694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solidFill>
                      <a:schemeClr val="tx1"/>
                    </a:solidFill>
                  </a:rPr>
                  <a:t>CENTRO DE ACOPIO: ALUMNIO, PAPEL, PET.</a:t>
                </a:r>
                <a:endParaRPr lang="es-MX" sz="1400" dirty="0">
                  <a:solidFill>
                    <a:schemeClr val="tx1"/>
                  </a:solidFill>
                </a:endParaRPr>
              </a:p>
            </p:txBody>
          </p:sp>
          <p:sp>
            <p:nvSpPr>
              <p:cNvPr id="9" name="Elipse 8"/>
              <p:cNvSpPr/>
              <p:nvPr/>
            </p:nvSpPr>
            <p:spPr>
              <a:xfrm>
                <a:off x="5737819" y="5112950"/>
                <a:ext cx="2097741" cy="12694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smtClean="0">
                    <a:solidFill>
                      <a:schemeClr val="tx1"/>
                    </a:solidFill>
                  </a:rPr>
                  <a:t>EXTENSIÓN DE PUNTOS POR MATERIALES LLEVADOS A CENTROS DE ACOPIO.</a:t>
                </a:r>
                <a:endParaRPr lang="es-MX" sz="1100" dirty="0">
                  <a:solidFill>
                    <a:schemeClr val="tx1"/>
                  </a:solidFill>
                </a:endParaRPr>
              </a:p>
            </p:txBody>
          </p:sp>
          <p:sp>
            <p:nvSpPr>
              <p:cNvPr id="10" name="Elipse 9"/>
              <p:cNvSpPr/>
              <p:nvPr/>
            </p:nvSpPr>
            <p:spPr>
              <a:xfrm>
                <a:off x="2626659" y="5057887"/>
                <a:ext cx="2097741" cy="12694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solidFill>
                      <a:schemeClr val="tx1"/>
                    </a:solidFill>
                  </a:rPr>
                  <a:t>LAS EMPRESAS PARTICIPAN CON PRODUCTO Y MANEJO DE MATERIALES.</a:t>
                </a:r>
                <a:endParaRPr lang="es-MX" sz="1400" dirty="0">
                  <a:solidFill>
                    <a:schemeClr val="tx1"/>
                  </a:solidFill>
                </a:endParaRPr>
              </a:p>
            </p:txBody>
          </p:sp>
          <p:sp>
            <p:nvSpPr>
              <p:cNvPr id="11" name="Elipse 10"/>
              <p:cNvSpPr/>
              <p:nvPr/>
            </p:nvSpPr>
            <p:spPr>
              <a:xfrm>
                <a:off x="2145173" y="3162749"/>
                <a:ext cx="2097741" cy="12694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solidFill>
                      <a:schemeClr val="tx1"/>
                    </a:solidFill>
                  </a:rPr>
                  <a:t>CANJE DE PUNTOS POR PRODUCTOS RECICLADOS.</a:t>
                </a:r>
                <a:endParaRPr lang="es-MX" sz="1400" dirty="0">
                  <a:solidFill>
                    <a:schemeClr val="tx1"/>
                  </a:solidFill>
                </a:endParaRPr>
              </a:p>
            </p:txBody>
          </p:sp>
          <p:sp>
            <p:nvSpPr>
              <p:cNvPr id="12" name="Elipse 11"/>
              <p:cNvSpPr/>
              <p:nvPr/>
            </p:nvSpPr>
            <p:spPr>
              <a:xfrm>
                <a:off x="2904258" y="1723348"/>
                <a:ext cx="2097741" cy="12694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smtClean="0">
                    <a:solidFill>
                      <a:schemeClr val="tx1"/>
                    </a:solidFill>
                  </a:rPr>
                  <a:t>CREAR UNA APP PARA CENTROS DE ACOPIO Y CENTROS DE CAMBIO.</a:t>
                </a:r>
                <a:endParaRPr lang="es-MX" sz="1200" dirty="0">
                  <a:solidFill>
                    <a:schemeClr val="tx1"/>
                  </a:solidFill>
                </a:endParaRPr>
              </a:p>
            </p:txBody>
          </p:sp>
          <p:sp>
            <p:nvSpPr>
              <p:cNvPr id="13" name="Flecha abajo 12"/>
              <p:cNvSpPr/>
              <p:nvPr/>
            </p:nvSpPr>
            <p:spPr>
              <a:xfrm rot="10800000">
                <a:off x="6590849" y="2721684"/>
                <a:ext cx="322730" cy="6217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Flecha abajo 13"/>
              <p:cNvSpPr/>
              <p:nvPr/>
            </p:nvSpPr>
            <p:spPr>
              <a:xfrm rot="13523701">
                <a:off x="7956578" y="2438183"/>
                <a:ext cx="345479" cy="116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Flecha abajo 14"/>
              <p:cNvSpPr/>
              <p:nvPr/>
            </p:nvSpPr>
            <p:spPr>
              <a:xfrm rot="16041636">
                <a:off x="8207429" y="3342622"/>
                <a:ext cx="322730" cy="11217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Flecha abajo 15"/>
              <p:cNvSpPr/>
              <p:nvPr/>
            </p:nvSpPr>
            <p:spPr>
              <a:xfrm rot="18762367">
                <a:off x="7983775" y="4167306"/>
                <a:ext cx="345479" cy="116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Flecha abajo 17"/>
              <p:cNvSpPr/>
              <p:nvPr/>
            </p:nvSpPr>
            <p:spPr>
              <a:xfrm rot="7394475">
                <a:off x="5106570" y="2540933"/>
                <a:ext cx="345479" cy="116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Flecha abajo 18"/>
              <p:cNvSpPr/>
              <p:nvPr/>
            </p:nvSpPr>
            <p:spPr>
              <a:xfrm rot="2879718">
                <a:off x="5166029" y="4199677"/>
                <a:ext cx="345479" cy="116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Flecha abajo 19"/>
              <p:cNvSpPr/>
              <p:nvPr/>
            </p:nvSpPr>
            <p:spPr>
              <a:xfrm rot="5400000">
                <a:off x="4974273" y="3333528"/>
                <a:ext cx="322730" cy="11217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sp>
        <p:nvSpPr>
          <p:cNvPr id="21" name="Rectángulo 20"/>
          <p:cNvSpPr/>
          <p:nvPr/>
        </p:nvSpPr>
        <p:spPr>
          <a:xfrm>
            <a:off x="1711456" y="440056"/>
            <a:ext cx="6643165" cy="646331"/>
          </a:xfrm>
          <a:prstGeom prst="rect">
            <a:avLst/>
          </a:prstGeom>
        </p:spPr>
        <p:txBody>
          <a:bodyPr wrap="none">
            <a:spAutoFit/>
          </a:bodyPr>
          <a:lstStyle/>
          <a:p>
            <a:r>
              <a:rPr lang="es-MX" sz="2800" kern="0" dirty="0" smtClean="0">
                <a:solidFill>
                  <a:prstClr val="black"/>
                </a:solidFill>
                <a:latin typeface="Rockwell" panose="02060603020205020403" pitchFamily="18" charset="0"/>
              </a:rPr>
              <a:t>5.b. </a:t>
            </a:r>
            <a:r>
              <a:rPr lang="es-MX" sz="2800" i="1" kern="0" dirty="0">
                <a:solidFill>
                  <a:prstClr val="black"/>
                </a:solidFill>
                <a:latin typeface="Rockwell" panose="02060603020205020403" pitchFamily="18" charset="0"/>
              </a:rPr>
              <a:t>Producto -</a:t>
            </a:r>
            <a:r>
              <a:rPr lang="es-MX" sz="2800" i="1" kern="0" dirty="0" smtClean="0">
                <a:solidFill>
                  <a:prstClr val="black"/>
                </a:solidFill>
                <a:latin typeface="Rockwell" panose="02060603020205020403" pitchFamily="18" charset="0"/>
              </a:rPr>
              <a:t>2</a:t>
            </a:r>
            <a:r>
              <a:rPr lang="es-MX" sz="3600" i="1" kern="0" dirty="0" smtClean="0">
                <a:solidFill>
                  <a:prstClr val="black"/>
                </a:solidFill>
                <a:latin typeface="Rockwell" panose="02060603020205020403" pitchFamily="18" charset="0"/>
              </a:rPr>
              <a:t>. </a:t>
            </a:r>
            <a:r>
              <a:rPr lang="es-MX" sz="2800" kern="0" dirty="0" smtClean="0">
                <a:solidFill>
                  <a:prstClr val="black"/>
                </a:solidFill>
                <a:latin typeface="Rockwell" panose="02060603020205020403" pitchFamily="18" charset="0"/>
              </a:rPr>
              <a:t>Organizador </a:t>
            </a:r>
            <a:r>
              <a:rPr lang="es-MX" sz="2800" kern="0" dirty="0">
                <a:solidFill>
                  <a:prstClr val="black"/>
                </a:solidFill>
                <a:latin typeface="Rockwell" panose="02060603020205020403" pitchFamily="18" charset="0"/>
              </a:rPr>
              <a:t>gráfico.  </a:t>
            </a:r>
            <a:endParaRPr lang="es-MX" i="1" dirty="0"/>
          </a:p>
        </p:txBody>
      </p:sp>
    </p:spTree>
    <p:extLst>
      <p:ext uri="{BB962C8B-B14F-4D97-AF65-F5344CB8AC3E}">
        <p14:creationId xmlns:p14="http://schemas.microsoft.com/office/powerpoint/2010/main" val="2157519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711456" y="963276"/>
            <a:ext cx="9479901" cy="5320734"/>
            <a:chOff x="1121533" y="1156036"/>
            <a:chExt cx="9479901" cy="5320734"/>
          </a:xfrm>
        </p:grpSpPr>
        <p:pic>
          <p:nvPicPr>
            <p:cNvPr id="36" name="Imagen 35"/>
            <p:cNvPicPr>
              <a:picLocks noChangeAspect="1"/>
            </p:cNvPicPr>
            <p:nvPr/>
          </p:nvPicPr>
          <p:blipFill>
            <a:blip r:embed="rId2"/>
            <a:stretch>
              <a:fillRect/>
            </a:stretch>
          </p:blipFill>
          <p:spPr>
            <a:xfrm>
              <a:off x="9233900" y="4228674"/>
              <a:ext cx="688908" cy="393692"/>
            </a:xfrm>
            <a:prstGeom prst="rect">
              <a:avLst/>
            </a:prstGeom>
          </p:spPr>
        </p:pic>
        <p:pic>
          <p:nvPicPr>
            <p:cNvPr id="35" name="Imagen 34"/>
            <p:cNvPicPr>
              <a:picLocks noChangeAspect="1"/>
            </p:cNvPicPr>
            <p:nvPr/>
          </p:nvPicPr>
          <p:blipFill>
            <a:blip r:embed="rId3"/>
            <a:stretch>
              <a:fillRect/>
            </a:stretch>
          </p:blipFill>
          <p:spPr>
            <a:xfrm>
              <a:off x="9226642" y="3040187"/>
              <a:ext cx="688908" cy="701101"/>
            </a:xfrm>
            <a:prstGeom prst="rect">
              <a:avLst/>
            </a:prstGeom>
          </p:spPr>
        </p:pic>
        <p:pic>
          <p:nvPicPr>
            <p:cNvPr id="34" name="Imagen 33"/>
            <p:cNvPicPr>
              <a:picLocks noChangeAspect="1"/>
            </p:cNvPicPr>
            <p:nvPr/>
          </p:nvPicPr>
          <p:blipFill>
            <a:blip r:embed="rId4"/>
            <a:stretch>
              <a:fillRect/>
            </a:stretch>
          </p:blipFill>
          <p:spPr>
            <a:xfrm rot="946244">
              <a:off x="7454404" y="1984974"/>
              <a:ext cx="1213675" cy="696464"/>
            </a:xfrm>
            <a:prstGeom prst="rect">
              <a:avLst/>
            </a:prstGeom>
          </p:spPr>
        </p:pic>
        <p:sp>
          <p:nvSpPr>
            <p:cNvPr id="33" name="Flecha derecha 32"/>
            <p:cNvSpPr/>
            <p:nvPr/>
          </p:nvSpPr>
          <p:spPr>
            <a:xfrm rot="1606400">
              <a:off x="5115260" y="3356744"/>
              <a:ext cx="1722575" cy="187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0" name="Imagen 29"/>
            <p:cNvPicPr>
              <a:picLocks noChangeAspect="1"/>
            </p:cNvPicPr>
            <p:nvPr/>
          </p:nvPicPr>
          <p:blipFill>
            <a:blip r:embed="rId5"/>
            <a:stretch>
              <a:fillRect/>
            </a:stretch>
          </p:blipFill>
          <p:spPr>
            <a:xfrm rot="17139536">
              <a:off x="4574584" y="3136781"/>
              <a:ext cx="408672" cy="493072"/>
            </a:xfrm>
            <a:prstGeom prst="rect">
              <a:avLst/>
            </a:prstGeom>
          </p:spPr>
        </p:pic>
        <p:pic>
          <p:nvPicPr>
            <p:cNvPr id="27" name="Imagen 26"/>
            <p:cNvPicPr>
              <a:picLocks noChangeAspect="1"/>
            </p:cNvPicPr>
            <p:nvPr/>
          </p:nvPicPr>
          <p:blipFill>
            <a:blip r:embed="rId5"/>
            <a:stretch>
              <a:fillRect/>
            </a:stretch>
          </p:blipFill>
          <p:spPr>
            <a:xfrm rot="19361783">
              <a:off x="7163613" y="3872860"/>
              <a:ext cx="443484" cy="535074"/>
            </a:xfrm>
            <a:prstGeom prst="rect">
              <a:avLst/>
            </a:prstGeom>
          </p:spPr>
        </p:pic>
        <p:pic>
          <p:nvPicPr>
            <p:cNvPr id="26" name="Imagen 25"/>
            <p:cNvPicPr>
              <a:picLocks noChangeAspect="1"/>
            </p:cNvPicPr>
            <p:nvPr/>
          </p:nvPicPr>
          <p:blipFill>
            <a:blip r:embed="rId5"/>
            <a:stretch>
              <a:fillRect/>
            </a:stretch>
          </p:blipFill>
          <p:spPr>
            <a:xfrm rot="19361783">
              <a:off x="5315069" y="3689448"/>
              <a:ext cx="443484" cy="535074"/>
            </a:xfrm>
            <a:prstGeom prst="rect">
              <a:avLst/>
            </a:prstGeom>
          </p:spPr>
        </p:pic>
        <p:pic>
          <p:nvPicPr>
            <p:cNvPr id="25" name="Imagen 24"/>
            <p:cNvPicPr>
              <a:picLocks noChangeAspect="1"/>
            </p:cNvPicPr>
            <p:nvPr/>
          </p:nvPicPr>
          <p:blipFill>
            <a:blip r:embed="rId5"/>
            <a:stretch>
              <a:fillRect/>
            </a:stretch>
          </p:blipFill>
          <p:spPr>
            <a:xfrm rot="825005">
              <a:off x="6404400" y="4881605"/>
              <a:ext cx="443484" cy="535074"/>
            </a:xfrm>
            <a:prstGeom prst="rect">
              <a:avLst/>
            </a:prstGeom>
          </p:spPr>
        </p:pic>
        <p:pic>
          <p:nvPicPr>
            <p:cNvPr id="23" name="Imagen 22"/>
            <p:cNvPicPr>
              <a:picLocks noChangeAspect="1"/>
            </p:cNvPicPr>
            <p:nvPr/>
          </p:nvPicPr>
          <p:blipFill>
            <a:blip r:embed="rId5"/>
            <a:stretch>
              <a:fillRect/>
            </a:stretch>
          </p:blipFill>
          <p:spPr>
            <a:xfrm rot="16407420">
              <a:off x="3868575" y="4499228"/>
              <a:ext cx="564112" cy="680614"/>
            </a:xfrm>
            <a:prstGeom prst="rect">
              <a:avLst/>
            </a:prstGeom>
          </p:spPr>
        </p:pic>
        <p:pic>
          <p:nvPicPr>
            <p:cNvPr id="24" name="Imagen 23"/>
            <p:cNvPicPr>
              <a:picLocks noChangeAspect="1"/>
            </p:cNvPicPr>
            <p:nvPr/>
          </p:nvPicPr>
          <p:blipFill>
            <a:blip r:embed="rId5"/>
            <a:stretch>
              <a:fillRect/>
            </a:stretch>
          </p:blipFill>
          <p:spPr>
            <a:xfrm rot="19361783">
              <a:off x="5395063" y="4583945"/>
              <a:ext cx="397143" cy="479162"/>
            </a:xfrm>
            <a:prstGeom prst="rect">
              <a:avLst/>
            </a:prstGeom>
          </p:spPr>
        </p:pic>
        <p:pic>
          <p:nvPicPr>
            <p:cNvPr id="22" name="Imagen 21"/>
            <p:cNvPicPr>
              <a:picLocks noChangeAspect="1"/>
            </p:cNvPicPr>
            <p:nvPr/>
          </p:nvPicPr>
          <p:blipFill>
            <a:blip r:embed="rId5"/>
            <a:stretch>
              <a:fillRect/>
            </a:stretch>
          </p:blipFill>
          <p:spPr>
            <a:xfrm rot="16756554">
              <a:off x="1426415" y="4045085"/>
              <a:ext cx="387773" cy="518496"/>
            </a:xfrm>
            <a:prstGeom prst="rect">
              <a:avLst/>
            </a:prstGeom>
          </p:spPr>
        </p:pic>
        <p:pic>
          <p:nvPicPr>
            <p:cNvPr id="21" name="Imagen 20"/>
            <p:cNvPicPr>
              <a:picLocks noChangeAspect="1"/>
            </p:cNvPicPr>
            <p:nvPr/>
          </p:nvPicPr>
          <p:blipFill>
            <a:blip r:embed="rId5"/>
            <a:stretch>
              <a:fillRect/>
            </a:stretch>
          </p:blipFill>
          <p:spPr>
            <a:xfrm rot="16998315">
              <a:off x="2911103" y="3543925"/>
              <a:ext cx="443484" cy="535074"/>
            </a:xfrm>
            <a:prstGeom prst="rect">
              <a:avLst/>
            </a:prstGeom>
          </p:spPr>
        </p:pic>
        <p:pic>
          <p:nvPicPr>
            <p:cNvPr id="20" name="Imagen 19"/>
            <p:cNvPicPr>
              <a:picLocks noChangeAspect="1"/>
            </p:cNvPicPr>
            <p:nvPr/>
          </p:nvPicPr>
          <p:blipFill>
            <a:blip r:embed="rId5"/>
            <a:stretch>
              <a:fillRect/>
            </a:stretch>
          </p:blipFill>
          <p:spPr>
            <a:xfrm rot="825005">
              <a:off x="2335496" y="3367667"/>
              <a:ext cx="443484" cy="535074"/>
            </a:xfrm>
            <a:prstGeom prst="rect">
              <a:avLst/>
            </a:prstGeom>
          </p:spPr>
        </p:pic>
        <p:sp>
          <p:nvSpPr>
            <p:cNvPr id="9" name="Flecha abajo 8"/>
            <p:cNvSpPr/>
            <p:nvPr/>
          </p:nvSpPr>
          <p:spPr>
            <a:xfrm rot="2788176" flipH="1">
              <a:off x="5193429" y="1685312"/>
              <a:ext cx="198103" cy="11735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 name="Imagen 17"/>
            <p:cNvPicPr>
              <a:picLocks noChangeAspect="1"/>
            </p:cNvPicPr>
            <p:nvPr/>
          </p:nvPicPr>
          <p:blipFill>
            <a:blip r:embed="rId5"/>
            <a:stretch>
              <a:fillRect/>
            </a:stretch>
          </p:blipFill>
          <p:spPr>
            <a:xfrm rot="779673">
              <a:off x="3484109" y="2962949"/>
              <a:ext cx="444197" cy="535933"/>
            </a:xfrm>
            <a:prstGeom prst="rect">
              <a:avLst/>
            </a:prstGeom>
          </p:spPr>
        </p:pic>
        <p:sp>
          <p:nvSpPr>
            <p:cNvPr id="3" name="Rectángulo redondeado 2"/>
            <p:cNvSpPr/>
            <p:nvPr/>
          </p:nvSpPr>
          <p:spPr>
            <a:xfrm>
              <a:off x="5029951" y="1156036"/>
              <a:ext cx="3130475" cy="7960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SEPARACIÓN POR TIPOS DE MATERIALES:</a:t>
              </a:r>
              <a:endParaRPr lang="es-MX" dirty="0">
                <a:solidFill>
                  <a:schemeClr val="tx1"/>
                </a:solidFill>
              </a:endParaRPr>
            </a:p>
          </p:txBody>
        </p:sp>
        <p:sp>
          <p:nvSpPr>
            <p:cNvPr id="6" name="Elipse 5"/>
            <p:cNvSpPr/>
            <p:nvPr/>
          </p:nvSpPr>
          <p:spPr>
            <a:xfrm>
              <a:off x="3745599" y="2692475"/>
              <a:ext cx="1645920" cy="4948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smtClean="0">
                  <a:solidFill>
                    <a:schemeClr val="tx1"/>
                  </a:solidFill>
                </a:rPr>
                <a:t>INORGÁNICOS</a:t>
              </a:r>
              <a:endParaRPr lang="es-MX" sz="1200" dirty="0">
                <a:solidFill>
                  <a:schemeClr val="tx1"/>
                </a:solidFill>
              </a:endParaRPr>
            </a:p>
          </p:txBody>
        </p:sp>
        <p:sp>
          <p:nvSpPr>
            <p:cNvPr id="8" name="Elipse 7"/>
            <p:cNvSpPr/>
            <p:nvPr/>
          </p:nvSpPr>
          <p:spPr>
            <a:xfrm>
              <a:off x="8604730" y="2894692"/>
              <a:ext cx="1645920" cy="4948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smtClean="0">
                  <a:solidFill>
                    <a:schemeClr val="tx1"/>
                  </a:solidFill>
                </a:rPr>
                <a:t>ORGÁNICOS</a:t>
              </a:r>
              <a:endParaRPr lang="es-MX" sz="1200" dirty="0">
                <a:solidFill>
                  <a:schemeClr val="tx1"/>
                </a:solidFill>
              </a:endParaRPr>
            </a:p>
          </p:txBody>
        </p:sp>
        <p:sp>
          <p:nvSpPr>
            <p:cNvPr id="7" name="Elipse 6"/>
            <p:cNvSpPr/>
            <p:nvPr/>
          </p:nvSpPr>
          <p:spPr>
            <a:xfrm>
              <a:off x="2480872" y="3389544"/>
              <a:ext cx="1108037" cy="3550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solidFill>
                    <a:schemeClr val="tx1"/>
                  </a:solidFill>
                </a:rPr>
                <a:t>PET </a:t>
              </a:r>
              <a:endParaRPr lang="es-MX" dirty="0">
                <a:solidFill>
                  <a:schemeClr val="tx1"/>
                </a:solidFill>
              </a:endParaRPr>
            </a:p>
          </p:txBody>
        </p:sp>
        <p:sp>
          <p:nvSpPr>
            <p:cNvPr id="10" name="Elipse 9"/>
            <p:cNvSpPr/>
            <p:nvPr/>
          </p:nvSpPr>
          <p:spPr>
            <a:xfrm>
              <a:off x="4816753" y="3588975"/>
              <a:ext cx="1108037" cy="3550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ALUMINIO</a:t>
              </a:r>
              <a:endParaRPr lang="es-MX" sz="1000" dirty="0">
                <a:solidFill>
                  <a:schemeClr val="tx1"/>
                </a:solidFill>
              </a:endParaRPr>
            </a:p>
          </p:txBody>
        </p:sp>
        <p:sp>
          <p:nvSpPr>
            <p:cNvPr id="11" name="Elipse 10"/>
            <p:cNvSpPr/>
            <p:nvPr/>
          </p:nvSpPr>
          <p:spPr>
            <a:xfrm>
              <a:off x="6787980" y="3776850"/>
              <a:ext cx="1108037" cy="3550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smtClean="0">
                  <a:solidFill>
                    <a:schemeClr val="tx1"/>
                  </a:solidFill>
                </a:rPr>
                <a:t>PAPEL Y CARTÓN</a:t>
              </a:r>
              <a:endParaRPr lang="es-MX" sz="1000" dirty="0">
                <a:solidFill>
                  <a:schemeClr val="tx1"/>
                </a:solidFill>
              </a:endParaRPr>
            </a:p>
          </p:txBody>
        </p:sp>
        <p:sp>
          <p:nvSpPr>
            <p:cNvPr id="12" name="Elipse 11"/>
            <p:cNvSpPr/>
            <p:nvPr/>
          </p:nvSpPr>
          <p:spPr>
            <a:xfrm>
              <a:off x="1121533" y="3871896"/>
              <a:ext cx="1613648" cy="3550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solidFill>
                    <a:schemeClr val="tx1"/>
                  </a:solidFill>
                </a:rPr>
                <a:t>TAPITAS</a:t>
              </a:r>
              <a:endParaRPr lang="es-MX" sz="1400" dirty="0">
                <a:solidFill>
                  <a:schemeClr val="tx1"/>
                </a:solidFill>
              </a:endParaRPr>
            </a:p>
          </p:txBody>
        </p:sp>
        <p:sp>
          <p:nvSpPr>
            <p:cNvPr id="13" name="Elipse 12"/>
            <p:cNvSpPr/>
            <p:nvPr/>
          </p:nvSpPr>
          <p:spPr>
            <a:xfrm>
              <a:off x="1330751" y="4477027"/>
              <a:ext cx="1785770" cy="16834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smtClean="0">
                  <a:solidFill>
                    <a:schemeClr val="tx1"/>
                  </a:solidFill>
                </a:rPr>
                <a:t>DONACIÓN A ASOCIACIÓN CONTRA EL CÁNCER</a:t>
              </a:r>
            </a:p>
            <a:p>
              <a:pPr algn="ctr"/>
              <a:r>
                <a:rPr lang="es-MX" sz="1200" b="1" dirty="0" smtClean="0">
                  <a:solidFill>
                    <a:schemeClr val="tx1"/>
                  </a:solidFill>
                </a:rPr>
                <a:t>PROF: CRISTY</a:t>
              </a:r>
            </a:p>
            <a:p>
              <a:pPr algn="ctr"/>
              <a:r>
                <a:rPr lang="es-MX" sz="900" b="1" dirty="0" smtClean="0">
                  <a:solidFill>
                    <a:schemeClr val="tx1"/>
                  </a:solidFill>
                </a:rPr>
                <a:t>LABOR ALTRUISTA</a:t>
              </a:r>
              <a:endParaRPr lang="es-MX" sz="900" b="1" dirty="0">
                <a:solidFill>
                  <a:schemeClr val="tx1"/>
                </a:solidFill>
              </a:endParaRPr>
            </a:p>
          </p:txBody>
        </p:sp>
        <p:sp>
          <p:nvSpPr>
            <p:cNvPr id="14" name="Elipse 13"/>
            <p:cNvSpPr/>
            <p:nvPr/>
          </p:nvSpPr>
          <p:spPr>
            <a:xfrm>
              <a:off x="4687975" y="4267064"/>
              <a:ext cx="1613648" cy="59170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smtClean="0">
                  <a:solidFill>
                    <a:schemeClr val="tx1"/>
                  </a:solidFill>
                </a:rPr>
                <a:t>EMPRESA QUE RECICLE ALUMINIO</a:t>
              </a:r>
              <a:endParaRPr lang="es-MX" sz="1100" dirty="0">
                <a:solidFill>
                  <a:schemeClr val="tx1"/>
                </a:solidFill>
              </a:endParaRPr>
            </a:p>
          </p:txBody>
        </p:sp>
        <p:sp>
          <p:nvSpPr>
            <p:cNvPr id="15" name="Elipse 14"/>
            <p:cNvSpPr/>
            <p:nvPr/>
          </p:nvSpPr>
          <p:spPr>
            <a:xfrm>
              <a:off x="2840776" y="4041948"/>
              <a:ext cx="1613648" cy="67249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smtClean="0">
                  <a:solidFill>
                    <a:schemeClr val="tx1"/>
                  </a:solidFill>
                </a:rPr>
                <a:t>EMPRESA QUE RECICLE PET</a:t>
              </a:r>
              <a:endParaRPr lang="es-MX" sz="1100" dirty="0">
                <a:solidFill>
                  <a:schemeClr val="tx1"/>
                </a:solidFill>
              </a:endParaRPr>
            </a:p>
          </p:txBody>
        </p:sp>
        <p:sp>
          <p:nvSpPr>
            <p:cNvPr id="16" name="Elipse 15"/>
            <p:cNvSpPr/>
            <p:nvPr/>
          </p:nvSpPr>
          <p:spPr>
            <a:xfrm>
              <a:off x="6535174" y="4451926"/>
              <a:ext cx="1613648" cy="59170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smtClean="0">
                  <a:solidFill>
                    <a:schemeClr val="tx1"/>
                  </a:solidFill>
                </a:rPr>
                <a:t>EMPRESA QUE RECICLE ALUMINIO</a:t>
              </a:r>
              <a:endParaRPr lang="es-MX" sz="1100" dirty="0">
                <a:solidFill>
                  <a:schemeClr val="tx1"/>
                </a:solidFill>
              </a:endParaRPr>
            </a:p>
          </p:txBody>
        </p:sp>
        <p:sp>
          <p:nvSpPr>
            <p:cNvPr id="17" name="Elipse 16"/>
            <p:cNvSpPr/>
            <p:nvPr/>
          </p:nvSpPr>
          <p:spPr>
            <a:xfrm>
              <a:off x="4495002" y="5142323"/>
              <a:ext cx="1785770" cy="13344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100" dirty="0" smtClean="0">
                  <a:solidFill>
                    <a:schemeClr val="tx1"/>
                  </a:solidFill>
                </a:rPr>
                <a:t>EMPRESAS MEXICANAS QUE TENGAN DISPOSICIÓN EN </a:t>
              </a:r>
              <a:r>
                <a:rPr lang="es-MX" sz="900" b="1" dirty="0" smtClean="0">
                  <a:solidFill>
                    <a:schemeClr val="tx1"/>
                  </a:solidFill>
                </a:rPr>
                <a:t>REDUCIR IMPACTO AMBIENTAL</a:t>
              </a:r>
              <a:endParaRPr lang="es-MX" sz="800" b="1" dirty="0">
                <a:solidFill>
                  <a:schemeClr val="tx1"/>
                </a:solidFill>
              </a:endParaRPr>
            </a:p>
          </p:txBody>
        </p:sp>
        <p:sp>
          <p:nvSpPr>
            <p:cNvPr id="28" name="Elipse 27"/>
            <p:cNvSpPr/>
            <p:nvPr/>
          </p:nvSpPr>
          <p:spPr>
            <a:xfrm>
              <a:off x="8711524" y="3723832"/>
              <a:ext cx="1809564" cy="4948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smtClean="0">
                  <a:solidFill>
                    <a:schemeClr val="tx1"/>
                  </a:solidFill>
                </a:rPr>
                <a:t>ELABORACIÓN DE COMPOSTA</a:t>
              </a:r>
              <a:endParaRPr lang="es-MX" sz="1200" dirty="0">
                <a:solidFill>
                  <a:schemeClr val="tx1"/>
                </a:solidFill>
              </a:endParaRPr>
            </a:p>
          </p:txBody>
        </p:sp>
        <p:sp>
          <p:nvSpPr>
            <p:cNvPr id="29" name="Elipse 28"/>
            <p:cNvSpPr/>
            <p:nvPr/>
          </p:nvSpPr>
          <p:spPr>
            <a:xfrm>
              <a:off x="8631177" y="4622365"/>
              <a:ext cx="1970257" cy="15621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dirty="0" smtClean="0">
                  <a:solidFill>
                    <a:schemeClr val="tx1"/>
                  </a:solidFill>
                </a:rPr>
                <a:t>EMPLEO EN</a:t>
              </a:r>
            </a:p>
            <a:p>
              <a:pPr algn="ctr"/>
              <a:r>
                <a:rPr lang="es-MX" sz="1200" dirty="0">
                  <a:solidFill>
                    <a:schemeClr val="tx1"/>
                  </a:solidFill>
                </a:rPr>
                <a:t>Á</a:t>
              </a:r>
              <a:r>
                <a:rPr lang="es-MX" sz="1200" dirty="0" smtClean="0">
                  <a:solidFill>
                    <a:schemeClr val="tx1"/>
                  </a:solidFill>
                </a:rPr>
                <a:t>REAS VERDES</a:t>
              </a:r>
            </a:p>
            <a:p>
              <a:pPr algn="ctr"/>
              <a:r>
                <a:rPr lang="es-MX" sz="1200" dirty="0" smtClean="0">
                  <a:solidFill>
                    <a:schemeClr val="tx1"/>
                  </a:solidFill>
                </a:rPr>
                <a:t>CONTACTO CON MUNICIPIO.</a:t>
              </a:r>
            </a:p>
            <a:p>
              <a:pPr algn="ctr"/>
              <a:r>
                <a:rPr lang="es-MX" sz="1200" b="1" dirty="0" smtClean="0">
                  <a:solidFill>
                    <a:schemeClr val="tx1"/>
                  </a:solidFill>
                </a:rPr>
                <a:t>PROF: XIOMARA</a:t>
              </a:r>
            </a:p>
            <a:p>
              <a:pPr algn="ctr"/>
              <a:r>
                <a:rPr lang="es-MX" sz="1000" b="1" dirty="0">
                  <a:solidFill>
                    <a:schemeClr val="tx1"/>
                  </a:solidFill>
                </a:rPr>
                <a:t>Á</a:t>
              </a:r>
              <a:r>
                <a:rPr lang="es-MX" sz="1000" b="1" dirty="0" smtClean="0">
                  <a:solidFill>
                    <a:schemeClr val="tx1"/>
                  </a:solidFill>
                </a:rPr>
                <a:t>REAS VERDES SALUDBLES</a:t>
              </a:r>
              <a:endParaRPr lang="es-MX" sz="1000" b="1" dirty="0">
                <a:solidFill>
                  <a:schemeClr val="tx1"/>
                </a:solidFill>
              </a:endParaRPr>
            </a:p>
          </p:txBody>
        </p:sp>
      </p:grpSp>
      <p:sp>
        <p:nvSpPr>
          <p:cNvPr id="32" name="Rectángulo 31"/>
          <p:cNvSpPr/>
          <p:nvPr/>
        </p:nvSpPr>
        <p:spPr>
          <a:xfrm>
            <a:off x="1711456" y="440056"/>
            <a:ext cx="2985113" cy="523220"/>
          </a:xfrm>
          <a:prstGeom prst="rect">
            <a:avLst/>
          </a:prstGeom>
        </p:spPr>
        <p:txBody>
          <a:bodyPr wrap="none">
            <a:spAutoFit/>
          </a:bodyPr>
          <a:lstStyle/>
          <a:p>
            <a:r>
              <a:rPr lang="es-MX" sz="2800" kern="0" dirty="0" smtClean="0">
                <a:solidFill>
                  <a:prstClr val="black"/>
                </a:solidFill>
                <a:latin typeface="Rockwell" panose="02060603020205020403" pitchFamily="18" charset="0"/>
              </a:rPr>
              <a:t>5.b. Conexiones.</a:t>
            </a:r>
            <a:endParaRPr lang="es-MX" i="1" dirty="0"/>
          </a:p>
        </p:txBody>
      </p:sp>
    </p:spTree>
    <p:extLst>
      <p:ext uri="{BB962C8B-B14F-4D97-AF65-F5344CB8AC3E}">
        <p14:creationId xmlns:p14="http://schemas.microsoft.com/office/powerpoint/2010/main" val="738173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t="25402"/>
          <a:stretch/>
        </p:blipFill>
        <p:spPr>
          <a:xfrm>
            <a:off x="1762974" y="1197429"/>
            <a:ext cx="9489268" cy="5061751"/>
          </a:xfrm>
          <a:prstGeom prst="rect">
            <a:avLst/>
          </a:prstGeom>
        </p:spPr>
      </p:pic>
      <p:sp>
        <p:nvSpPr>
          <p:cNvPr id="7" name="Rectángulo 6"/>
          <p:cNvSpPr/>
          <p:nvPr/>
        </p:nvSpPr>
        <p:spPr>
          <a:xfrm>
            <a:off x="1784746" y="354926"/>
            <a:ext cx="9817111" cy="523220"/>
          </a:xfrm>
          <a:prstGeom prst="rect">
            <a:avLst/>
          </a:prstGeom>
        </p:spPr>
        <p:txBody>
          <a:bodyPr wrap="none">
            <a:spAutoFit/>
          </a:bodyPr>
          <a:lstStyle/>
          <a:p>
            <a:r>
              <a:rPr lang="es-MX" sz="2800" kern="0" dirty="0" smtClean="0">
                <a:solidFill>
                  <a:prstClr val="black"/>
                </a:solidFill>
                <a:latin typeface="Rockwell" panose="02060603020205020403" pitchFamily="18" charset="0"/>
              </a:rPr>
              <a:t>5.c. Introducción o justificación. Descripción del proyecto.</a:t>
            </a:r>
            <a:endParaRPr lang="es-MX" i="1" dirty="0"/>
          </a:p>
        </p:txBody>
      </p:sp>
    </p:spTree>
    <p:extLst>
      <p:ext uri="{BB962C8B-B14F-4D97-AF65-F5344CB8AC3E}">
        <p14:creationId xmlns:p14="http://schemas.microsoft.com/office/powerpoint/2010/main" val="2481376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84746" y="354926"/>
            <a:ext cx="6022803" cy="523220"/>
          </a:xfrm>
          <a:prstGeom prst="rect">
            <a:avLst/>
          </a:prstGeom>
        </p:spPr>
        <p:txBody>
          <a:bodyPr wrap="none">
            <a:spAutoFit/>
          </a:bodyPr>
          <a:lstStyle/>
          <a:p>
            <a:r>
              <a:rPr lang="es-MX" sz="2800" kern="0" dirty="0" smtClean="0">
                <a:solidFill>
                  <a:prstClr val="black"/>
                </a:solidFill>
                <a:latin typeface="Rockwell" panose="02060603020205020403" pitchFamily="18" charset="0"/>
              </a:rPr>
              <a:t>5.d. Objetivo general del proyecto.</a:t>
            </a:r>
            <a:endParaRPr lang="es-MX" i="1" dirty="0"/>
          </a:p>
        </p:txBody>
      </p:sp>
      <p:pic>
        <p:nvPicPr>
          <p:cNvPr id="4" name="Imagen 3"/>
          <p:cNvPicPr>
            <a:picLocks noChangeAspect="1"/>
          </p:cNvPicPr>
          <p:nvPr/>
        </p:nvPicPr>
        <p:blipFill rotWithShape="1">
          <a:blip r:embed="rId2"/>
          <a:srcRect l="20139" t="42540" r="21528" b="39047"/>
          <a:stretch/>
        </p:blipFill>
        <p:spPr>
          <a:xfrm>
            <a:off x="1784746" y="2514600"/>
            <a:ext cx="9830311" cy="2209801"/>
          </a:xfrm>
          <a:prstGeom prst="rect">
            <a:avLst/>
          </a:prstGeom>
        </p:spPr>
      </p:pic>
    </p:spTree>
    <p:extLst>
      <p:ext uri="{BB962C8B-B14F-4D97-AF65-F5344CB8AC3E}">
        <p14:creationId xmlns:p14="http://schemas.microsoft.com/office/powerpoint/2010/main" val="20238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480456" y="2025235"/>
            <a:ext cx="10167258" cy="3003965"/>
            <a:chOff x="1480456" y="2025235"/>
            <a:chExt cx="10167258" cy="3003965"/>
          </a:xfrm>
        </p:grpSpPr>
        <p:pic>
          <p:nvPicPr>
            <p:cNvPr id="3" name="Imagen 2"/>
            <p:cNvPicPr>
              <a:picLocks noChangeAspect="1"/>
            </p:cNvPicPr>
            <p:nvPr/>
          </p:nvPicPr>
          <p:blipFill rotWithShape="1">
            <a:blip r:embed="rId2"/>
            <a:srcRect b="77302"/>
            <a:stretch/>
          </p:blipFill>
          <p:spPr>
            <a:xfrm>
              <a:off x="1480457" y="2978076"/>
              <a:ext cx="10167257" cy="2051124"/>
            </a:xfrm>
            <a:prstGeom prst="rect">
              <a:avLst/>
            </a:prstGeom>
          </p:spPr>
        </p:pic>
        <p:pic>
          <p:nvPicPr>
            <p:cNvPr id="4" name="Imagen 3"/>
            <p:cNvPicPr>
              <a:picLocks noChangeAspect="1"/>
            </p:cNvPicPr>
            <p:nvPr/>
          </p:nvPicPr>
          <p:blipFill rotWithShape="1">
            <a:blip r:embed="rId3"/>
            <a:srcRect b="82393"/>
            <a:stretch/>
          </p:blipFill>
          <p:spPr>
            <a:xfrm>
              <a:off x="1480456" y="2025235"/>
              <a:ext cx="10167257" cy="946565"/>
            </a:xfrm>
            <a:prstGeom prst="rect">
              <a:avLst/>
            </a:prstGeom>
          </p:spPr>
        </p:pic>
      </p:grpSp>
      <p:sp>
        <p:nvSpPr>
          <p:cNvPr id="5" name="Rectángulo 4"/>
          <p:cNvSpPr/>
          <p:nvPr/>
        </p:nvSpPr>
        <p:spPr>
          <a:xfrm>
            <a:off x="1784747" y="354928"/>
            <a:ext cx="9688796" cy="954107"/>
          </a:xfrm>
          <a:prstGeom prst="rect">
            <a:avLst/>
          </a:prstGeom>
        </p:spPr>
        <p:txBody>
          <a:bodyPr wrap="square">
            <a:spAutoFit/>
          </a:bodyPr>
          <a:lstStyle/>
          <a:p>
            <a:r>
              <a:rPr lang="es-MX" sz="2800" kern="0" dirty="0" smtClean="0">
                <a:solidFill>
                  <a:prstClr val="black"/>
                </a:solidFill>
                <a:latin typeface="Rockwell" panose="02060603020205020403" pitchFamily="18" charset="0"/>
              </a:rPr>
              <a:t>5.d. Objetivos o propósitos a alcanzar, de cada asignatura involucrada.</a:t>
            </a:r>
            <a:endParaRPr lang="es-MX" i="1" dirty="0"/>
          </a:p>
        </p:txBody>
      </p:sp>
    </p:spTree>
    <p:extLst>
      <p:ext uri="{BB962C8B-B14F-4D97-AF65-F5344CB8AC3E}">
        <p14:creationId xmlns:p14="http://schemas.microsoft.com/office/powerpoint/2010/main" val="1401304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84747" y="354927"/>
            <a:ext cx="7827339" cy="523220"/>
          </a:xfrm>
          <a:prstGeom prst="rect">
            <a:avLst/>
          </a:prstGeom>
        </p:spPr>
        <p:txBody>
          <a:bodyPr wrap="square">
            <a:spAutoFit/>
          </a:bodyPr>
          <a:lstStyle/>
          <a:p>
            <a:r>
              <a:rPr lang="es-MX" sz="2800" kern="0" dirty="0" smtClean="0">
                <a:solidFill>
                  <a:prstClr val="black"/>
                </a:solidFill>
                <a:latin typeface="Rockwell" panose="02060603020205020403" pitchFamily="18" charset="0"/>
              </a:rPr>
              <a:t>5.e. Pregunta/s generadora/s.</a:t>
            </a:r>
            <a:endParaRPr lang="es-MX" i="1" dirty="0"/>
          </a:p>
        </p:txBody>
      </p:sp>
      <p:pic>
        <p:nvPicPr>
          <p:cNvPr id="3" name="Imagen 2"/>
          <p:cNvPicPr>
            <a:picLocks noChangeAspect="1"/>
          </p:cNvPicPr>
          <p:nvPr/>
        </p:nvPicPr>
        <p:blipFill rotWithShape="1">
          <a:blip r:embed="rId2"/>
          <a:srcRect t="61624"/>
          <a:stretch/>
        </p:blipFill>
        <p:spPr>
          <a:xfrm>
            <a:off x="1654757" y="1992086"/>
            <a:ext cx="9992957" cy="3113314"/>
          </a:xfrm>
          <a:prstGeom prst="rect">
            <a:avLst/>
          </a:prstGeom>
        </p:spPr>
      </p:pic>
    </p:spTree>
    <p:extLst>
      <p:ext uri="{BB962C8B-B14F-4D97-AF65-F5344CB8AC3E}">
        <p14:creationId xmlns:p14="http://schemas.microsoft.com/office/powerpoint/2010/main" val="3967202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84747" y="354927"/>
            <a:ext cx="7827339" cy="523220"/>
          </a:xfrm>
          <a:prstGeom prst="rect">
            <a:avLst/>
          </a:prstGeom>
        </p:spPr>
        <p:txBody>
          <a:bodyPr wrap="square">
            <a:spAutoFit/>
          </a:bodyPr>
          <a:lstStyle/>
          <a:p>
            <a:r>
              <a:rPr lang="es-MX" sz="2800" kern="0" dirty="0" smtClean="0">
                <a:solidFill>
                  <a:prstClr val="black"/>
                </a:solidFill>
                <a:latin typeface="Rockwell" panose="02060603020205020403" pitchFamily="18" charset="0"/>
              </a:rPr>
              <a:t>5.f. Contenido. Temas y productos propuestos.</a:t>
            </a:r>
            <a:endParaRPr lang="es-MX" i="1" dirty="0"/>
          </a:p>
        </p:txBody>
      </p:sp>
      <p:grpSp>
        <p:nvGrpSpPr>
          <p:cNvPr id="11" name="Grupo 10"/>
          <p:cNvGrpSpPr/>
          <p:nvPr/>
        </p:nvGrpSpPr>
        <p:grpSpPr>
          <a:xfrm>
            <a:off x="2220687" y="1005950"/>
            <a:ext cx="8948056" cy="5471050"/>
            <a:chOff x="2362200" y="1600200"/>
            <a:chExt cx="7282543" cy="5018315"/>
          </a:xfrm>
        </p:grpSpPr>
        <p:pic>
          <p:nvPicPr>
            <p:cNvPr id="9" name="Imagen 8"/>
            <p:cNvPicPr>
              <a:picLocks noChangeAspect="1"/>
            </p:cNvPicPr>
            <p:nvPr/>
          </p:nvPicPr>
          <p:blipFill rotWithShape="1">
            <a:blip r:embed="rId2"/>
            <a:srcRect l="15972" t="23334" r="17659" b="19206"/>
            <a:stretch/>
          </p:blipFill>
          <p:spPr>
            <a:xfrm>
              <a:off x="2362200" y="1600200"/>
              <a:ext cx="7282543" cy="3940629"/>
            </a:xfrm>
            <a:prstGeom prst="rect">
              <a:avLst/>
            </a:prstGeom>
          </p:spPr>
        </p:pic>
        <p:pic>
          <p:nvPicPr>
            <p:cNvPr id="10" name="Imagen 9"/>
            <p:cNvPicPr>
              <a:picLocks noChangeAspect="1"/>
            </p:cNvPicPr>
            <p:nvPr/>
          </p:nvPicPr>
          <p:blipFill rotWithShape="1">
            <a:blip r:embed="rId3"/>
            <a:srcRect l="16865" t="26032" r="18452" b="58254"/>
            <a:stretch/>
          </p:blipFill>
          <p:spPr>
            <a:xfrm>
              <a:off x="2454727" y="5540829"/>
              <a:ext cx="7097487" cy="1077686"/>
            </a:xfrm>
            <a:prstGeom prst="rect">
              <a:avLst/>
            </a:prstGeom>
          </p:spPr>
        </p:pic>
      </p:grpSp>
    </p:spTree>
    <p:extLst>
      <p:ext uri="{BB962C8B-B14F-4D97-AF65-F5344CB8AC3E}">
        <p14:creationId xmlns:p14="http://schemas.microsoft.com/office/powerpoint/2010/main" val="2100929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2373086" y="413658"/>
            <a:ext cx="9144000" cy="6215742"/>
            <a:chOff x="2220686" y="413658"/>
            <a:chExt cx="9144000" cy="6215742"/>
          </a:xfrm>
        </p:grpSpPr>
        <p:pic>
          <p:nvPicPr>
            <p:cNvPr id="5" name="Imagen 4"/>
            <p:cNvPicPr>
              <a:picLocks noChangeAspect="1"/>
            </p:cNvPicPr>
            <p:nvPr/>
          </p:nvPicPr>
          <p:blipFill rotWithShape="1">
            <a:blip r:embed="rId2"/>
            <a:srcRect l="17063" t="16032" r="17658" b="10821"/>
            <a:stretch/>
          </p:blipFill>
          <p:spPr>
            <a:xfrm>
              <a:off x="2220686" y="413658"/>
              <a:ext cx="9144000" cy="4898571"/>
            </a:xfrm>
            <a:prstGeom prst="rect">
              <a:avLst/>
            </a:prstGeom>
          </p:spPr>
        </p:pic>
        <p:pic>
          <p:nvPicPr>
            <p:cNvPr id="6" name="Imagen 5"/>
            <p:cNvPicPr>
              <a:picLocks noChangeAspect="1"/>
            </p:cNvPicPr>
            <p:nvPr/>
          </p:nvPicPr>
          <p:blipFill rotWithShape="1">
            <a:blip r:embed="rId3"/>
            <a:srcRect l="20535" t="65555" r="21627" b="15238"/>
            <a:stretch/>
          </p:blipFill>
          <p:spPr>
            <a:xfrm>
              <a:off x="2220686" y="5312229"/>
              <a:ext cx="9067800" cy="1317171"/>
            </a:xfrm>
            <a:prstGeom prst="rect">
              <a:avLst/>
            </a:prstGeom>
          </p:spPr>
        </p:pic>
      </p:grpSp>
    </p:spTree>
    <p:extLst>
      <p:ext uri="{BB962C8B-B14F-4D97-AF65-F5344CB8AC3E}">
        <p14:creationId xmlns:p14="http://schemas.microsoft.com/office/powerpoint/2010/main" val="57021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979026" y="1832075"/>
            <a:ext cx="6781800" cy="3815403"/>
          </a:xfrm>
          <a:prstGeom prst="rect">
            <a:avLst/>
          </a:prstGeom>
        </p:spPr>
        <p:txBody>
          <a:bodyPr wrap="square">
            <a:spAutoFit/>
          </a:bodyPr>
          <a:lstStyle/>
          <a:p>
            <a:pPr>
              <a:lnSpc>
                <a:spcPct val="90000"/>
              </a:lnSpc>
              <a:spcBef>
                <a:spcPts val="1000"/>
              </a:spcBef>
            </a:pPr>
            <a:r>
              <a:rPr lang="es-MX" sz="2800" b="1" dirty="0">
                <a:solidFill>
                  <a:prstClr val="black"/>
                </a:solidFill>
                <a:latin typeface="Rockwell" panose="02060603020205020403"/>
              </a:rPr>
              <a:t>2.   Profesores integrantes:</a:t>
            </a:r>
          </a:p>
          <a:p>
            <a:pPr algn="ctr">
              <a:lnSpc>
                <a:spcPct val="90000"/>
              </a:lnSpc>
              <a:spcBef>
                <a:spcPts val="1000"/>
              </a:spcBef>
            </a:pPr>
            <a:endParaRPr lang="es-MX" sz="1200" dirty="0">
              <a:solidFill>
                <a:prstClr val="black"/>
              </a:solidFill>
              <a:latin typeface="Rockwell" panose="02060603020205020403"/>
            </a:endParaRPr>
          </a:p>
          <a:p>
            <a:pPr marL="228600" indent="-228600">
              <a:lnSpc>
                <a:spcPct val="90000"/>
              </a:lnSpc>
              <a:spcBef>
                <a:spcPts val="1000"/>
              </a:spcBef>
              <a:buFont typeface="Arial" panose="020B0604020202020204" pitchFamily="34" charset="0"/>
              <a:buChar char="•"/>
            </a:pPr>
            <a:r>
              <a:rPr lang="es-MX" sz="2800" dirty="0">
                <a:solidFill>
                  <a:prstClr val="black"/>
                </a:solidFill>
                <a:latin typeface="Rockwell" panose="02060603020205020403"/>
              </a:rPr>
              <a:t> Carlos Reyes Xiomara Soledad.   </a:t>
            </a:r>
          </a:p>
          <a:p>
            <a:pPr>
              <a:lnSpc>
                <a:spcPct val="90000"/>
              </a:lnSpc>
              <a:spcBef>
                <a:spcPts val="1000"/>
              </a:spcBef>
            </a:pPr>
            <a:r>
              <a:rPr lang="es-MX" sz="2000" i="1" dirty="0">
                <a:solidFill>
                  <a:prstClr val="black"/>
                </a:solidFill>
                <a:latin typeface="Rockwell" panose="02060603020205020403"/>
              </a:rPr>
              <a:t>     Química III  y IV</a:t>
            </a:r>
          </a:p>
          <a:p>
            <a:pPr marL="228600" indent="-228600">
              <a:lnSpc>
                <a:spcPct val="90000"/>
              </a:lnSpc>
              <a:spcBef>
                <a:spcPts val="1000"/>
              </a:spcBef>
              <a:buFont typeface="Arial" panose="020B0604020202020204" pitchFamily="34" charset="0"/>
              <a:buChar char="•"/>
            </a:pPr>
            <a:r>
              <a:rPr lang="es-MX" sz="2800" dirty="0">
                <a:solidFill>
                  <a:prstClr val="black"/>
                </a:solidFill>
                <a:latin typeface="Rockwell" panose="02060603020205020403"/>
              </a:rPr>
              <a:t> Cruz Vargas Cristina.           </a:t>
            </a:r>
          </a:p>
          <a:p>
            <a:pPr>
              <a:lnSpc>
                <a:spcPct val="90000"/>
              </a:lnSpc>
              <a:spcBef>
                <a:spcPts val="1000"/>
              </a:spcBef>
            </a:pPr>
            <a:r>
              <a:rPr lang="es-MX" sz="2800" dirty="0">
                <a:solidFill>
                  <a:prstClr val="black"/>
                </a:solidFill>
                <a:latin typeface="Rockwell" panose="02060603020205020403"/>
              </a:rPr>
              <a:t>    </a:t>
            </a:r>
            <a:r>
              <a:rPr lang="es-MX" sz="2000" i="1" dirty="0">
                <a:solidFill>
                  <a:prstClr val="black"/>
                </a:solidFill>
                <a:latin typeface="Rockwell" panose="02060603020205020403"/>
              </a:rPr>
              <a:t>Educación para la Salud. </a:t>
            </a:r>
          </a:p>
          <a:p>
            <a:pPr marL="228600" indent="-228600">
              <a:lnSpc>
                <a:spcPct val="90000"/>
              </a:lnSpc>
              <a:spcBef>
                <a:spcPts val="1000"/>
              </a:spcBef>
              <a:buFont typeface="Arial" panose="020B0604020202020204" pitchFamily="34" charset="0"/>
              <a:buChar char="•"/>
            </a:pPr>
            <a:r>
              <a:rPr lang="es-MX" sz="2800" dirty="0">
                <a:solidFill>
                  <a:prstClr val="black"/>
                </a:solidFill>
                <a:latin typeface="Rockwell" panose="02060603020205020403"/>
              </a:rPr>
              <a:t> Silvestre Monroy José Mauricio.     </a:t>
            </a:r>
          </a:p>
          <a:p>
            <a:pPr>
              <a:lnSpc>
                <a:spcPct val="90000"/>
              </a:lnSpc>
              <a:spcBef>
                <a:spcPts val="1000"/>
              </a:spcBef>
            </a:pPr>
            <a:r>
              <a:rPr lang="es-MX" sz="2800" dirty="0">
                <a:solidFill>
                  <a:prstClr val="black"/>
                </a:solidFill>
                <a:latin typeface="Rockwell" panose="02060603020205020403"/>
              </a:rPr>
              <a:t>    </a:t>
            </a:r>
            <a:r>
              <a:rPr lang="es-MX" sz="2000" i="1" dirty="0">
                <a:solidFill>
                  <a:prstClr val="black"/>
                </a:solidFill>
                <a:latin typeface="Rockwell" panose="02060603020205020403"/>
              </a:rPr>
              <a:t>Biología IV,  V y Temas Selectos de Biología.  </a:t>
            </a:r>
          </a:p>
        </p:txBody>
      </p:sp>
      <p:pic>
        <p:nvPicPr>
          <p:cNvPr id="7" name="Imagen 6"/>
          <p:cNvPicPr>
            <a:picLocks noChangeAspect="1"/>
          </p:cNvPicPr>
          <p:nvPr/>
        </p:nvPicPr>
        <p:blipFill rotWithShape="1">
          <a:blip r:embed="rId2"/>
          <a:srcRect l="7647" t="8244" r="5921" b="69670"/>
          <a:stretch/>
        </p:blipFill>
        <p:spPr>
          <a:xfrm>
            <a:off x="0" y="0"/>
            <a:ext cx="6810702" cy="1187890"/>
          </a:xfrm>
          <a:prstGeom prst="rect">
            <a:avLst/>
          </a:prstGeom>
        </p:spPr>
      </p:pic>
    </p:spTree>
    <p:extLst>
      <p:ext uri="{BB962C8B-B14F-4D97-AF65-F5344CB8AC3E}">
        <p14:creationId xmlns:p14="http://schemas.microsoft.com/office/powerpoint/2010/main" val="16058964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84747" y="209933"/>
            <a:ext cx="7827339" cy="523220"/>
          </a:xfrm>
          <a:prstGeom prst="rect">
            <a:avLst/>
          </a:prstGeom>
        </p:spPr>
        <p:txBody>
          <a:bodyPr wrap="square">
            <a:spAutoFit/>
          </a:bodyPr>
          <a:lstStyle/>
          <a:p>
            <a:r>
              <a:rPr lang="es-MX" sz="2800" kern="0" dirty="0" smtClean="0">
                <a:solidFill>
                  <a:prstClr val="black"/>
                </a:solidFill>
                <a:latin typeface="Rockwell" panose="02060603020205020403" pitchFamily="18" charset="0"/>
              </a:rPr>
              <a:t>5.g. Planeación general.</a:t>
            </a:r>
            <a:endParaRPr lang="es-MX" i="1" dirty="0"/>
          </a:p>
        </p:txBody>
      </p:sp>
      <p:pic>
        <p:nvPicPr>
          <p:cNvPr id="2" name="Imagen 1"/>
          <p:cNvPicPr>
            <a:picLocks noChangeAspect="1"/>
          </p:cNvPicPr>
          <p:nvPr/>
        </p:nvPicPr>
        <p:blipFill rotWithShape="1">
          <a:blip r:embed="rId3"/>
          <a:srcRect l="5356" t="16667" r="30358" b="3174"/>
          <a:stretch/>
        </p:blipFill>
        <p:spPr>
          <a:xfrm>
            <a:off x="2945399" y="886207"/>
            <a:ext cx="7053942" cy="5497286"/>
          </a:xfrm>
          <a:prstGeom prst="rect">
            <a:avLst/>
          </a:prstGeom>
        </p:spPr>
      </p:pic>
    </p:spTree>
    <p:extLst>
      <p:ext uri="{BB962C8B-B14F-4D97-AF65-F5344CB8AC3E}">
        <p14:creationId xmlns:p14="http://schemas.microsoft.com/office/powerpoint/2010/main" val="1716520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6579" t="18420" r="31907" b="48095"/>
          <a:stretch/>
        </p:blipFill>
        <p:spPr>
          <a:xfrm>
            <a:off x="1556386" y="1404256"/>
            <a:ext cx="10526758" cy="3581401"/>
          </a:xfrm>
          <a:prstGeom prst="rect">
            <a:avLst/>
          </a:prstGeom>
        </p:spPr>
      </p:pic>
    </p:spTree>
    <p:extLst>
      <p:ext uri="{BB962C8B-B14F-4D97-AF65-F5344CB8AC3E}">
        <p14:creationId xmlns:p14="http://schemas.microsoft.com/office/powerpoint/2010/main" val="13848973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84747" y="209933"/>
            <a:ext cx="7827339" cy="523220"/>
          </a:xfrm>
          <a:prstGeom prst="rect">
            <a:avLst/>
          </a:prstGeom>
        </p:spPr>
        <p:txBody>
          <a:bodyPr wrap="square">
            <a:spAutoFit/>
          </a:bodyPr>
          <a:lstStyle/>
          <a:p>
            <a:r>
              <a:rPr lang="es-MX" sz="2800" kern="0" dirty="0" smtClean="0">
                <a:solidFill>
                  <a:prstClr val="black"/>
                </a:solidFill>
                <a:latin typeface="Rockwell" panose="02060603020205020403" pitchFamily="18" charset="0"/>
              </a:rPr>
              <a:t>5.g. Planeación día a día.</a:t>
            </a:r>
            <a:endParaRPr lang="es-MX" i="1" dirty="0"/>
          </a:p>
        </p:txBody>
      </p:sp>
      <p:grpSp>
        <p:nvGrpSpPr>
          <p:cNvPr id="7" name="Grupo 6"/>
          <p:cNvGrpSpPr/>
          <p:nvPr/>
        </p:nvGrpSpPr>
        <p:grpSpPr>
          <a:xfrm>
            <a:off x="2460171" y="733153"/>
            <a:ext cx="7800427" cy="5841819"/>
            <a:chOff x="1937656" y="849086"/>
            <a:chExt cx="8039913" cy="5943601"/>
          </a:xfrm>
        </p:grpSpPr>
        <p:pic>
          <p:nvPicPr>
            <p:cNvPr id="2" name="Imagen 1"/>
            <p:cNvPicPr>
              <a:picLocks noChangeAspect="1"/>
            </p:cNvPicPr>
            <p:nvPr/>
          </p:nvPicPr>
          <p:blipFill rotWithShape="1">
            <a:blip r:embed="rId3"/>
            <a:srcRect l="10728" t="52381" r="35575" b="15534"/>
            <a:stretch/>
          </p:blipFill>
          <p:spPr>
            <a:xfrm>
              <a:off x="1937656" y="849086"/>
              <a:ext cx="8039913" cy="2340428"/>
            </a:xfrm>
            <a:prstGeom prst="rect">
              <a:avLst/>
            </a:prstGeom>
          </p:spPr>
        </p:pic>
        <p:pic>
          <p:nvPicPr>
            <p:cNvPr id="6" name="Imagen 5"/>
            <p:cNvPicPr>
              <a:picLocks noChangeAspect="1"/>
            </p:cNvPicPr>
            <p:nvPr/>
          </p:nvPicPr>
          <p:blipFill rotWithShape="1">
            <a:blip r:embed="rId4"/>
            <a:srcRect l="10813" t="30000" r="35516" b="17459"/>
            <a:stretch/>
          </p:blipFill>
          <p:spPr>
            <a:xfrm>
              <a:off x="1937656" y="3189514"/>
              <a:ext cx="8039913" cy="3603173"/>
            </a:xfrm>
            <a:prstGeom prst="rect">
              <a:avLst/>
            </a:prstGeom>
          </p:spPr>
        </p:pic>
      </p:grpSp>
    </p:spTree>
    <p:extLst>
      <p:ext uri="{BB962C8B-B14F-4D97-AF65-F5344CB8AC3E}">
        <p14:creationId xmlns:p14="http://schemas.microsoft.com/office/powerpoint/2010/main" val="17291332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srcRect l="5754" t="16984" r="30357" b="3334"/>
          <a:stretch/>
        </p:blipFill>
        <p:spPr>
          <a:xfrm>
            <a:off x="2362200" y="468085"/>
            <a:ext cx="8719457" cy="5999214"/>
          </a:xfrm>
          <a:prstGeom prst="rect">
            <a:avLst/>
          </a:prstGeom>
        </p:spPr>
      </p:pic>
    </p:spTree>
    <p:extLst>
      <p:ext uri="{BB962C8B-B14F-4D97-AF65-F5344CB8AC3E}">
        <p14:creationId xmlns:p14="http://schemas.microsoft.com/office/powerpoint/2010/main" val="32222866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630" b="49173"/>
          <a:stretch/>
        </p:blipFill>
        <p:spPr>
          <a:xfrm>
            <a:off x="2373085" y="3805029"/>
            <a:ext cx="9241972" cy="2877449"/>
          </a:xfrm>
          <a:prstGeom prst="rect">
            <a:avLst/>
          </a:prstGeom>
        </p:spPr>
      </p:pic>
      <p:pic>
        <p:nvPicPr>
          <p:cNvPr id="7" name="Imagen 6"/>
          <p:cNvPicPr>
            <a:picLocks noChangeAspect="1"/>
          </p:cNvPicPr>
          <p:nvPr/>
        </p:nvPicPr>
        <p:blipFill rotWithShape="1">
          <a:blip r:embed="rId3"/>
          <a:srcRect l="34547" t="48101" r="34285"/>
          <a:stretch/>
        </p:blipFill>
        <p:spPr>
          <a:xfrm>
            <a:off x="5094514" y="1393371"/>
            <a:ext cx="2895600" cy="615153"/>
          </a:xfrm>
          <a:prstGeom prst="rect">
            <a:avLst/>
          </a:prstGeom>
        </p:spPr>
      </p:pic>
      <p:sp>
        <p:nvSpPr>
          <p:cNvPr id="8" name="Rectangle 2"/>
          <p:cNvSpPr>
            <a:spLocks noChangeArrowheads="1"/>
          </p:cNvSpPr>
          <p:nvPr/>
        </p:nvSpPr>
        <p:spPr bwMode="auto">
          <a:xfrm>
            <a:off x="5070290" y="2382733"/>
            <a:ext cx="330775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s-MX" altLang="es-MX" sz="1600" dirty="0">
                <a:solidFill>
                  <a:srgbClr val="C00000"/>
                </a:solidFill>
                <a:latin typeface="Berlin Sans FB Demi" panose="020E0802020502020306" pitchFamily="34" charset="0"/>
                <a:ea typeface="Calibri" panose="020F0502020204030204" pitchFamily="34" charset="0"/>
                <a:cs typeface="Times New Roman" panose="02020603050405020304" pitchFamily="18" charset="0"/>
              </a:rPr>
              <a:t>Reflexión</a:t>
            </a:r>
            <a:r>
              <a:rPr kumimoji="0" lang="es-MX" altLang="es-MX" sz="1600" i="0" u="none" strike="noStrike" cap="none" normalizeH="0" baseline="0" dirty="0" smtClean="0">
                <a:ln>
                  <a:noFill/>
                </a:ln>
                <a:solidFill>
                  <a:srgbClr val="C00000"/>
                </a:solidFill>
                <a:effectLst/>
                <a:latin typeface="Berlin Sans FB Demi" panose="020E0802020502020306" pitchFamily="34" charset="0"/>
                <a:ea typeface="Calibri" panose="020F0502020204030204" pitchFamily="34" charset="0"/>
                <a:cs typeface="Times New Roman" panose="02020603050405020304" pitchFamily="18" charset="0"/>
              </a:rPr>
              <a:t> Grupo Interdisciplinario</a:t>
            </a:r>
            <a:endParaRPr kumimoji="0" lang="es-MX" altLang="es-MX" sz="90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i="0" u="none" strike="noStrike" cap="none" normalizeH="0" baseline="0" dirty="0" smtClean="0">
              <a:ln>
                <a:noFill/>
              </a:ln>
              <a:solidFill>
                <a:schemeClr val="tx1"/>
              </a:solidFill>
              <a:effectLst/>
              <a:latin typeface="Arial" panose="020B0604020202020204" pitchFamily="34" charset="0"/>
            </a:endParaRPr>
          </a:p>
        </p:txBody>
      </p:sp>
      <p:sp>
        <p:nvSpPr>
          <p:cNvPr id="10" name="Rectangle 3"/>
          <p:cNvSpPr>
            <a:spLocks noChangeArrowheads="1"/>
          </p:cNvSpPr>
          <p:nvPr/>
        </p:nvSpPr>
        <p:spPr bwMode="auto">
          <a:xfrm rot="10800000" flipV="1">
            <a:off x="2464819" y="2743200"/>
            <a:ext cx="4701016"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Nombre del Proyecto:                         </a:t>
            </a:r>
            <a:r>
              <a:rPr kumimoji="0" lang="es-MX" altLang="es-MX" sz="1200" b="1"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BASURA CON-CIENCIA (equipo 1)</a:t>
            </a:r>
            <a:endParaRPr kumimoji="0" lang="es-MX" altLang="es-MX"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Integrantes con Asignatura:   </a:t>
            </a:r>
            <a:endParaRPr kumimoji="0" lang="es-MX" altLang="es-MX" sz="9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MX" sz="1000" b="1" i="0" u="none" strike="noStrike" cap="none" normalizeH="0" baseline="0" dirty="0" smtClean="0">
                <a:ln>
                  <a:noFill/>
                </a:ln>
                <a:solidFill>
                  <a:srgbClr val="000000"/>
                </a:solidFill>
                <a:effectLst/>
                <a:latin typeface="Arial" panose="020B0604020202020204" pitchFamily="34" charset="0"/>
                <a:ea typeface="Century Gothic" panose="020B0502020202020204" pitchFamily="34" charset="0"/>
                <a:cs typeface="Century Gothic" panose="020B0502020202020204" pitchFamily="34" charset="0"/>
              </a:rPr>
              <a:t>CARLOS REYES XIOMARA SOLEDAD. QUÍMICA III Y IV.</a:t>
            </a:r>
            <a:endParaRPr kumimoji="0" lang="es-MX" altLang="es-MX"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MX" sz="1000" b="1" i="0" u="none" strike="noStrike" cap="none" normalizeH="0" baseline="0" dirty="0" smtClean="0">
                <a:ln>
                  <a:noFill/>
                </a:ln>
                <a:solidFill>
                  <a:srgbClr val="000000"/>
                </a:solidFill>
                <a:effectLst/>
                <a:latin typeface="Arial" panose="020B0604020202020204" pitchFamily="34" charset="0"/>
                <a:ea typeface="Century Gothic" panose="020B0502020202020204" pitchFamily="34" charset="0"/>
                <a:cs typeface="Century Gothic" panose="020B0502020202020204" pitchFamily="34" charset="0"/>
              </a:rPr>
              <a:t>CRUZ VARGAS CRISTINA. EDUCACIÓN PARA LA SALUD.</a:t>
            </a:r>
            <a:endParaRPr kumimoji="0" lang="es-MX" altLang="es-MX" sz="9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s-ES" altLang="es-MX" sz="1000" b="1" i="0" u="none" strike="noStrike" cap="none" normalizeH="0" baseline="0" dirty="0" smtClean="0">
                <a:ln>
                  <a:noFill/>
                </a:ln>
                <a:solidFill>
                  <a:srgbClr val="000000"/>
                </a:solidFill>
                <a:effectLst/>
                <a:latin typeface="Arial" panose="020B0604020202020204" pitchFamily="34" charset="0"/>
                <a:ea typeface="Century Gothic" panose="020B0502020202020204" pitchFamily="34" charset="0"/>
                <a:cs typeface="Century Gothic" panose="020B0502020202020204" pitchFamily="34" charset="0"/>
              </a:rPr>
              <a:t>SILVESTRE MONROY JOSÉ MAURICIO. BIOLOGÍA IV, V Y TEMAS SELECTOS.</a:t>
            </a:r>
            <a:r>
              <a:rPr kumimoji="0" lang="es-ES" altLang="es-MX" sz="1000" b="0" i="0" u="none" strike="noStrike" cap="none" normalizeH="0" baseline="0" dirty="0" smtClean="0">
                <a:ln>
                  <a:noFill/>
                </a:ln>
                <a:solidFill>
                  <a:srgbClr val="000000"/>
                </a:solidFill>
                <a:effectLst/>
                <a:latin typeface="Arial" panose="020B0604020202020204" pitchFamily="34" charset="0"/>
                <a:ea typeface="Arial" panose="020B0604020202020204" pitchFamily="34" charset="0"/>
              </a:rPr>
              <a:t>                                                </a:t>
            </a:r>
            <a:endParaRPr kumimoji="0" lang="es-ES" altLang="es-MX" sz="1800" b="0" i="0" u="none" strike="noStrike" cap="none" normalizeH="0" baseline="0" dirty="0" smtClean="0">
              <a:ln>
                <a:noFill/>
              </a:ln>
              <a:solidFill>
                <a:schemeClr val="tx1"/>
              </a:solidFill>
              <a:effectLst/>
              <a:latin typeface="Arial" panose="020B0604020202020204" pitchFamily="34" charset="0"/>
            </a:endParaRPr>
          </a:p>
        </p:txBody>
      </p:sp>
      <p:pic>
        <p:nvPicPr>
          <p:cNvPr id="11" name="Imagen 10"/>
          <p:cNvPicPr>
            <a:picLocks noChangeAspect="1"/>
          </p:cNvPicPr>
          <p:nvPr/>
        </p:nvPicPr>
        <p:blipFill>
          <a:blip r:embed="rId4"/>
          <a:stretch>
            <a:fillRect/>
          </a:stretch>
        </p:blipFill>
        <p:spPr>
          <a:xfrm>
            <a:off x="2834690" y="1392421"/>
            <a:ext cx="1020682" cy="1150065"/>
          </a:xfrm>
          <a:prstGeom prst="rect">
            <a:avLst/>
          </a:prstGeom>
        </p:spPr>
      </p:pic>
      <p:pic>
        <p:nvPicPr>
          <p:cNvPr id="12" name="Imagen 11"/>
          <p:cNvPicPr>
            <a:picLocks noChangeAspect="1"/>
          </p:cNvPicPr>
          <p:nvPr/>
        </p:nvPicPr>
        <p:blipFill>
          <a:blip r:embed="rId5"/>
          <a:stretch>
            <a:fillRect/>
          </a:stretch>
        </p:blipFill>
        <p:spPr>
          <a:xfrm>
            <a:off x="9399269" y="1392421"/>
            <a:ext cx="1214657" cy="1096662"/>
          </a:xfrm>
          <a:prstGeom prst="rect">
            <a:avLst/>
          </a:prstGeom>
        </p:spPr>
      </p:pic>
      <p:sp>
        <p:nvSpPr>
          <p:cNvPr id="13" name="Rectángulo 12"/>
          <p:cNvSpPr/>
          <p:nvPr/>
        </p:nvSpPr>
        <p:spPr>
          <a:xfrm>
            <a:off x="1737079" y="280584"/>
            <a:ext cx="6971492" cy="892552"/>
          </a:xfrm>
          <a:prstGeom prst="rect">
            <a:avLst/>
          </a:prstGeom>
        </p:spPr>
        <p:txBody>
          <a:bodyPr wrap="square">
            <a:spAutoFit/>
          </a:bodyPr>
          <a:lstStyle/>
          <a:p>
            <a:pPr lvl="0" defTabSz="914400">
              <a:defRPr/>
            </a:pPr>
            <a:r>
              <a:rPr lang="es-MX" sz="2800" kern="0" dirty="0" smtClean="0">
                <a:solidFill>
                  <a:prstClr val="black"/>
                </a:solidFill>
                <a:latin typeface="Rockwell" panose="02060603020205020403" pitchFamily="18" charset="0"/>
              </a:rPr>
              <a:t>5.h.  Reflexión. </a:t>
            </a:r>
            <a:r>
              <a:rPr lang="es-MX" sz="2800" kern="0" dirty="0">
                <a:solidFill>
                  <a:prstClr val="black"/>
                </a:solidFill>
                <a:latin typeface="Rockwell" panose="02060603020205020403" pitchFamily="18" charset="0"/>
              </a:rPr>
              <a:t>G</a:t>
            </a:r>
            <a:r>
              <a:rPr lang="es-MX" sz="2800" kern="0" dirty="0" smtClean="0">
                <a:solidFill>
                  <a:prstClr val="black"/>
                </a:solidFill>
                <a:latin typeface="Rockwell" panose="02060603020205020403" pitchFamily="18" charset="0"/>
              </a:rPr>
              <a:t>rupo  interdisciplinario.  </a:t>
            </a:r>
            <a:endParaRPr lang="es-MX" sz="2400" kern="0" dirty="0" smtClean="0">
              <a:solidFill>
                <a:prstClr val="black"/>
              </a:solidFill>
              <a:latin typeface="Rockwell" panose="02060603020205020403" pitchFamily="18" charset="0"/>
            </a:endParaRPr>
          </a:p>
          <a:p>
            <a:pPr lvl="0" defTabSz="914400">
              <a:defRPr/>
            </a:pPr>
            <a:r>
              <a:rPr lang="es-MX" sz="2400" kern="0" dirty="0" smtClean="0">
                <a:solidFill>
                  <a:prstClr val="black"/>
                </a:solidFill>
                <a:latin typeface="Rockwell" panose="02060603020205020403" pitchFamily="18" charset="0"/>
              </a:rPr>
              <a:t>            </a:t>
            </a:r>
            <a:endParaRPr lang="es-MX" sz="1600" i="1" kern="0" dirty="0">
              <a:solidFill>
                <a:prstClr val="black"/>
              </a:solidFill>
              <a:latin typeface="Rockwell" panose="02060603020205020403" pitchFamily="18" charset="0"/>
            </a:endParaRPr>
          </a:p>
        </p:txBody>
      </p:sp>
    </p:spTree>
    <p:extLst>
      <p:ext uri="{BB962C8B-B14F-4D97-AF65-F5344CB8AC3E}">
        <p14:creationId xmlns:p14="http://schemas.microsoft.com/office/powerpoint/2010/main" val="21418235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b="36731"/>
          <a:stretch/>
        </p:blipFill>
        <p:spPr>
          <a:xfrm>
            <a:off x="1668780" y="3047343"/>
            <a:ext cx="9818370" cy="2850537"/>
          </a:xfrm>
          <a:prstGeom prst="rect">
            <a:avLst/>
          </a:prstGeom>
        </p:spPr>
      </p:pic>
      <p:pic>
        <p:nvPicPr>
          <p:cNvPr id="7" name="Imagen 6"/>
          <p:cNvPicPr>
            <a:picLocks noChangeAspect="1"/>
          </p:cNvPicPr>
          <p:nvPr/>
        </p:nvPicPr>
        <p:blipFill>
          <a:blip r:embed="rId3"/>
          <a:stretch>
            <a:fillRect/>
          </a:stretch>
        </p:blipFill>
        <p:spPr>
          <a:xfrm>
            <a:off x="1668780" y="627898"/>
            <a:ext cx="9978390" cy="2321041"/>
          </a:xfrm>
          <a:prstGeom prst="rect">
            <a:avLst/>
          </a:prstGeom>
        </p:spPr>
      </p:pic>
    </p:spTree>
    <p:extLst>
      <p:ext uri="{BB962C8B-B14F-4D97-AF65-F5344CB8AC3E}">
        <p14:creationId xmlns:p14="http://schemas.microsoft.com/office/powerpoint/2010/main" val="2445610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745355" y="269112"/>
            <a:ext cx="8879101" cy="892552"/>
          </a:xfrm>
          <a:prstGeom prst="rect">
            <a:avLst/>
          </a:prstGeom>
        </p:spPr>
        <p:txBody>
          <a:bodyPr wrap="square">
            <a:spAutoFit/>
          </a:bodyPr>
          <a:lstStyle/>
          <a:p>
            <a:pPr lvl="0" defTabSz="914400">
              <a:defRPr/>
            </a:pPr>
            <a:r>
              <a:rPr lang="es-MX" sz="2800" kern="0" dirty="0" smtClean="0">
                <a:solidFill>
                  <a:prstClr val="black"/>
                </a:solidFill>
                <a:latin typeface="Rockwell" panose="02060603020205020403" pitchFamily="18" charset="0"/>
              </a:rPr>
              <a:t>5.h.  Reflexión. Reunión de Zona</a:t>
            </a:r>
            <a:r>
              <a:rPr lang="es-MX" sz="2400" kern="0" dirty="0" smtClean="0">
                <a:solidFill>
                  <a:prstClr val="black"/>
                </a:solidFill>
                <a:latin typeface="Rockwell" panose="02060603020205020403" pitchFamily="18" charset="0"/>
              </a:rPr>
              <a:t>.  </a:t>
            </a:r>
          </a:p>
          <a:p>
            <a:pPr lvl="0" defTabSz="914400">
              <a:defRPr/>
            </a:pPr>
            <a:r>
              <a:rPr lang="es-MX" sz="2400" kern="0" dirty="0" smtClean="0">
                <a:solidFill>
                  <a:prstClr val="black"/>
                </a:solidFill>
                <a:latin typeface="Rockwell" panose="02060603020205020403" pitchFamily="18" charset="0"/>
              </a:rPr>
              <a:t>            </a:t>
            </a:r>
            <a:endParaRPr lang="es-MX" sz="1600" i="1" kern="0" dirty="0">
              <a:solidFill>
                <a:prstClr val="black"/>
              </a:solidFill>
              <a:latin typeface="Rockwell" panose="02060603020205020403" pitchFamily="18" charset="0"/>
            </a:endParaRPr>
          </a:p>
        </p:txBody>
      </p:sp>
      <p:pic>
        <p:nvPicPr>
          <p:cNvPr id="10" name="Imagen 9"/>
          <p:cNvPicPr>
            <a:picLocks noChangeAspect="1"/>
          </p:cNvPicPr>
          <p:nvPr/>
        </p:nvPicPr>
        <p:blipFill>
          <a:blip r:embed="rId2"/>
          <a:stretch>
            <a:fillRect/>
          </a:stretch>
        </p:blipFill>
        <p:spPr>
          <a:xfrm>
            <a:off x="1592955" y="1353065"/>
            <a:ext cx="4590131" cy="1901764"/>
          </a:xfrm>
          <a:prstGeom prst="rect">
            <a:avLst/>
          </a:prstGeom>
        </p:spPr>
      </p:pic>
      <p:pic>
        <p:nvPicPr>
          <p:cNvPr id="4" name="Imagen 3"/>
          <p:cNvPicPr>
            <a:picLocks noChangeAspect="1"/>
          </p:cNvPicPr>
          <p:nvPr/>
        </p:nvPicPr>
        <p:blipFill>
          <a:blip r:embed="rId3"/>
          <a:stretch>
            <a:fillRect/>
          </a:stretch>
        </p:blipFill>
        <p:spPr>
          <a:xfrm>
            <a:off x="6630319" y="1748583"/>
            <a:ext cx="5060938" cy="3015489"/>
          </a:xfrm>
          <a:prstGeom prst="rect">
            <a:avLst/>
          </a:prstGeom>
        </p:spPr>
      </p:pic>
      <p:pic>
        <p:nvPicPr>
          <p:cNvPr id="2" name="Imagen 1"/>
          <p:cNvPicPr>
            <a:picLocks noChangeAspect="1"/>
          </p:cNvPicPr>
          <p:nvPr/>
        </p:nvPicPr>
        <p:blipFill>
          <a:blip r:embed="rId4"/>
          <a:stretch>
            <a:fillRect/>
          </a:stretch>
        </p:blipFill>
        <p:spPr>
          <a:xfrm>
            <a:off x="1417517" y="3517708"/>
            <a:ext cx="4941005" cy="2492727"/>
          </a:xfrm>
          <a:prstGeom prst="rect">
            <a:avLst/>
          </a:prstGeom>
        </p:spPr>
      </p:pic>
    </p:spTree>
    <p:extLst>
      <p:ext uri="{BB962C8B-B14F-4D97-AF65-F5344CB8AC3E}">
        <p14:creationId xmlns:p14="http://schemas.microsoft.com/office/powerpoint/2010/main" val="4094339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480458" y="899130"/>
            <a:ext cx="5197808" cy="5098897"/>
          </a:xfrm>
          <a:prstGeom prst="rect">
            <a:avLst/>
          </a:prstGeom>
        </p:spPr>
      </p:pic>
      <p:pic>
        <p:nvPicPr>
          <p:cNvPr id="3" name="Imagen 2"/>
          <p:cNvPicPr>
            <a:picLocks noChangeAspect="1"/>
          </p:cNvPicPr>
          <p:nvPr/>
        </p:nvPicPr>
        <p:blipFill>
          <a:blip r:embed="rId3"/>
          <a:stretch>
            <a:fillRect/>
          </a:stretch>
        </p:blipFill>
        <p:spPr>
          <a:xfrm>
            <a:off x="6890657" y="436919"/>
            <a:ext cx="4944526" cy="5809992"/>
          </a:xfrm>
          <a:prstGeom prst="rect">
            <a:avLst/>
          </a:prstGeom>
        </p:spPr>
      </p:pic>
    </p:spTree>
    <p:extLst>
      <p:ext uri="{BB962C8B-B14F-4D97-AF65-F5344CB8AC3E}">
        <p14:creationId xmlns:p14="http://schemas.microsoft.com/office/powerpoint/2010/main" val="2255304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69312" y="106587"/>
            <a:ext cx="8496237" cy="523220"/>
          </a:xfrm>
          <a:prstGeom prst="rect">
            <a:avLst/>
          </a:prstGeom>
        </p:spPr>
        <p:txBody>
          <a:bodyPr wrap="none">
            <a:spAutoFit/>
          </a:bodyPr>
          <a:lstStyle/>
          <a:p>
            <a:r>
              <a:rPr lang="es-MX" sz="2800" kern="0" dirty="0" smtClean="0">
                <a:solidFill>
                  <a:prstClr val="black"/>
                </a:solidFill>
                <a:latin typeface="Rockwell" panose="02060603020205020403" pitchFamily="18" charset="0"/>
              </a:rPr>
              <a:t>5.i. 4. Organizador gráfico. Preguntas esenciales.  </a:t>
            </a:r>
            <a:endParaRPr lang="es-MX" i="1"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6815" y="936171"/>
            <a:ext cx="9974814" cy="5366658"/>
          </a:xfrm>
          <a:prstGeom prst="rect">
            <a:avLst/>
          </a:prstGeom>
        </p:spPr>
      </p:pic>
    </p:spTree>
    <p:extLst>
      <p:ext uri="{BB962C8B-B14F-4D97-AF65-F5344CB8AC3E}">
        <p14:creationId xmlns:p14="http://schemas.microsoft.com/office/powerpoint/2010/main" val="14971098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1" b="-3601"/>
          <a:stretch/>
        </p:blipFill>
        <p:spPr>
          <a:xfrm>
            <a:off x="2199266" y="1143000"/>
            <a:ext cx="9241619" cy="5446429"/>
          </a:xfrm>
          <a:prstGeom prst="rect">
            <a:avLst/>
          </a:prstGeom>
        </p:spPr>
      </p:pic>
      <p:sp>
        <p:nvSpPr>
          <p:cNvPr id="5" name="Rectángulo 4"/>
          <p:cNvSpPr/>
          <p:nvPr/>
        </p:nvSpPr>
        <p:spPr>
          <a:xfrm>
            <a:off x="1653361" y="358513"/>
            <a:ext cx="8946680" cy="523220"/>
          </a:xfrm>
          <a:prstGeom prst="rect">
            <a:avLst/>
          </a:prstGeom>
        </p:spPr>
        <p:txBody>
          <a:bodyPr wrap="none">
            <a:spAutoFit/>
          </a:bodyPr>
          <a:lstStyle/>
          <a:p>
            <a:r>
              <a:rPr lang="es-MX" sz="2800" kern="0" dirty="0" smtClean="0">
                <a:solidFill>
                  <a:prstClr val="black"/>
                </a:solidFill>
                <a:latin typeface="Rockwell" panose="02060603020205020403" pitchFamily="18" charset="0"/>
              </a:rPr>
              <a:t>5.i. 5. Organizador gráfico. Proceso de indagación.  </a:t>
            </a:r>
            <a:endParaRPr lang="es-MX" i="1" dirty="0"/>
          </a:p>
        </p:txBody>
      </p:sp>
    </p:spTree>
    <p:extLst>
      <p:ext uri="{BB962C8B-B14F-4D97-AF65-F5344CB8AC3E}">
        <p14:creationId xmlns:p14="http://schemas.microsoft.com/office/powerpoint/2010/main" val="23208883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09748" y="1452468"/>
            <a:ext cx="6713220" cy="4300152"/>
          </a:xfrm>
          <a:prstGeom prst="rect">
            <a:avLst/>
          </a:prstGeom>
        </p:spPr>
        <p:txBody>
          <a:bodyPr wrap="square">
            <a:spAutoFit/>
          </a:bodyPr>
          <a:lstStyle/>
          <a:p>
            <a:pPr>
              <a:lnSpc>
                <a:spcPct val="90000"/>
              </a:lnSpc>
              <a:spcBef>
                <a:spcPts val="1000"/>
              </a:spcBef>
            </a:pPr>
            <a:r>
              <a:rPr lang="es-ES" sz="2800" b="1" dirty="0">
                <a:solidFill>
                  <a:prstClr val="black"/>
                </a:solidFill>
                <a:latin typeface="Rockwell" panose="02060603020205020403"/>
              </a:rPr>
              <a:t>3.    Ciclo escolar:    2018-19</a:t>
            </a:r>
          </a:p>
          <a:p>
            <a:pPr>
              <a:lnSpc>
                <a:spcPct val="90000"/>
              </a:lnSpc>
              <a:spcBef>
                <a:spcPts val="1000"/>
              </a:spcBef>
            </a:pPr>
            <a:endParaRPr lang="es-MX" sz="900" dirty="0">
              <a:solidFill>
                <a:prstClr val="black"/>
              </a:solidFill>
              <a:latin typeface="Rockwell" panose="02060603020205020403"/>
            </a:endParaRPr>
          </a:p>
          <a:p>
            <a:pPr marL="228600" indent="-228600">
              <a:lnSpc>
                <a:spcPct val="90000"/>
              </a:lnSpc>
              <a:spcBef>
                <a:spcPts val="1000"/>
              </a:spcBef>
              <a:buFont typeface="Arial" panose="020B0604020202020204" pitchFamily="34" charset="0"/>
              <a:buChar char="•"/>
            </a:pPr>
            <a:r>
              <a:rPr lang="es-MX" sz="2800" dirty="0">
                <a:solidFill>
                  <a:prstClr val="black"/>
                </a:solidFill>
                <a:latin typeface="Calibri" panose="020F0502020204030204"/>
              </a:rPr>
              <a:t>Fecha de inicio: </a:t>
            </a:r>
            <a:r>
              <a:rPr lang="es-MX" sz="2800" u="sng" dirty="0">
                <a:solidFill>
                  <a:prstClr val="black"/>
                </a:solidFill>
                <a:latin typeface="Calibri" panose="020F0502020204030204"/>
              </a:rPr>
              <a:t>Agosto 2018</a:t>
            </a:r>
          </a:p>
          <a:p>
            <a:pPr marL="228600" indent="-228600">
              <a:lnSpc>
                <a:spcPct val="90000"/>
              </a:lnSpc>
              <a:spcBef>
                <a:spcPts val="1000"/>
              </a:spcBef>
              <a:buFont typeface="Arial" panose="020B0604020202020204" pitchFamily="34" charset="0"/>
              <a:buChar char="•"/>
            </a:pPr>
            <a:r>
              <a:rPr lang="es-MX" sz="2800" dirty="0">
                <a:solidFill>
                  <a:prstClr val="black"/>
                </a:solidFill>
                <a:latin typeface="Calibri" panose="020F0502020204030204"/>
              </a:rPr>
              <a:t>Fenal de término: </a:t>
            </a:r>
            <a:r>
              <a:rPr lang="es-MX" sz="2800" u="sng" dirty="0">
                <a:solidFill>
                  <a:prstClr val="black"/>
                </a:solidFill>
                <a:latin typeface="Calibri" panose="020F0502020204030204"/>
              </a:rPr>
              <a:t>Julio 2019</a:t>
            </a:r>
          </a:p>
          <a:p>
            <a:pPr marL="228600" indent="-228600">
              <a:lnSpc>
                <a:spcPct val="90000"/>
              </a:lnSpc>
              <a:spcBef>
                <a:spcPts val="1000"/>
              </a:spcBef>
              <a:buFont typeface="Arial" panose="020B0604020202020204" pitchFamily="34" charset="0"/>
              <a:buChar char="•"/>
            </a:pPr>
            <a:endParaRPr lang="es-MX" sz="1600" dirty="0">
              <a:solidFill>
                <a:prstClr val="black"/>
              </a:solidFill>
              <a:latin typeface="Calibri" panose="020F0502020204030204"/>
            </a:endParaRPr>
          </a:p>
          <a:p>
            <a:pPr>
              <a:lnSpc>
                <a:spcPct val="90000"/>
              </a:lnSpc>
              <a:spcBef>
                <a:spcPts val="1000"/>
              </a:spcBef>
            </a:pPr>
            <a:r>
              <a:rPr lang="es-MX" sz="2800" b="1" dirty="0" smtClean="0">
                <a:solidFill>
                  <a:prstClr val="black"/>
                </a:solidFill>
                <a:latin typeface="Rockwell" panose="02060603020205020403" pitchFamily="18" charset="0"/>
              </a:rPr>
              <a:t>4.    Nombre del proyecto:</a:t>
            </a:r>
          </a:p>
          <a:p>
            <a:pPr algn="ctr">
              <a:lnSpc>
                <a:spcPct val="90000"/>
              </a:lnSpc>
              <a:spcBef>
                <a:spcPts val="1000"/>
              </a:spcBef>
            </a:pPr>
            <a:r>
              <a:rPr lang="es-ES" sz="4800" i="1" dirty="0" smtClean="0">
                <a:solidFill>
                  <a:srgbClr val="CC6600"/>
                </a:solidFill>
                <a:latin typeface="Broadway" panose="04040905080B02020502" pitchFamily="82" charset="0"/>
              </a:rPr>
              <a:t>BASURA</a:t>
            </a:r>
            <a:r>
              <a:rPr lang="es-ES" sz="6600" i="1" dirty="0" smtClean="0">
                <a:solidFill>
                  <a:srgbClr val="CC6600"/>
                </a:solidFill>
                <a:latin typeface="Broadway" panose="04040905080B02020502" pitchFamily="82" charset="0"/>
              </a:rPr>
              <a:t> </a:t>
            </a:r>
          </a:p>
          <a:p>
            <a:pPr algn="ctr">
              <a:lnSpc>
                <a:spcPct val="90000"/>
              </a:lnSpc>
              <a:spcBef>
                <a:spcPts val="1000"/>
              </a:spcBef>
            </a:pPr>
            <a:r>
              <a:rPr lang="es-ES" sz="3600" i="1" dirty="0" smtClean="0">
                <a:solidFill>
                  <a:srgbClr val="CC6600"/>
                </a:solidFill>
                <a:latin typeface="Broadway" panose="04040905080B02020502" pitchFamily="82" charset="0"/>
              </a:rPr>
              <a:t>CON-CIENCIA </a:t>
            </a:r>
            <a:endParaRPr lang="es-MX" sz="3600" i="1" dirty="0">
              <a:solidFill>
                <a:srgbClr val="CC6600"/>
              </a:solidFill>
              <a:latin typeface="Broadway" panose="04040905080B02020502" pitchFamily="82" charset="0"/>
            </a:endParaRPr>
          </a:p>
        </p:txBody>
      </p:sp>
      <p:pic>
        <p:nvPicPr>
          <p:cNvPr id="5" name="Imagen 4"/>
          <p:cNvPicPr>
            <a:picLocks noChangeAspect="1"/>
          </p:cNvPicPr>
          <p:nvPr/>
        </p:nvPicPr>
        <p:blipFill rotWithShape="1">
          <a:blip r:embed="rId2"/>
          <a:srcRect l="7647" t="8244" r="5921" b="69670"/>
          <a:stretch/>
        </p:blipFill>
        <p:spPr>
          <a:xfrm>
            <a:off x="0" y="0"/>
            <a:ext cx="6810702" cy="1187890"/>
          </a:xfrm>
          <a:prstGeom prst="rect">
            <a:avLst/>
          </a:prstGeom>
        </p:spPr>
      </p:pic>
    </p:spTree>
    <p:extLst>
      <p:ext uri="{BB962C8B-B14F-4D97-AF65-F5344CB8AC3E}">
        <p14:creationId xmlns:p14="http://schemas.microsoft.com/office/powerpoint/2010/main" val="2086635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71765" y="311383"/>
            <a:ext cx="4357283" cy="523220"/>
          </a:xfrm>
          <a:prstGeom prst="rect">
            <a:avLst/>
          </a:prstGeom>
        </p:spPr>
        <p:txBody>
          <a:bodyPr wrap="none">
            <a:spAutoFit/>
          </a:bodyPr>
          <a:lstStyle/>
          <a:p>
            <a:r>
              <a:rPr lang="es-MX" sz="2800" kern="0" dirty="0" smtClean="0">
                <a:solidFill>
                  <a:prstClr val="black"/>
                </a:solidFill>
                <a:latin typeface="Rockwell" panose="02060603020205020403" pitchFamily="18" charset="0"/>
              </a:rPr>
              <a:t>5.i. 6. e) A.M.E. general.  </a:t>
            </a:r>
            <a:endParaRPr lang="es-MX" i="1" dirty="0"/>
          </a:p>
        </p:txBody>
      </p:sp>
      <p:pic>
        <p:nvPicPr>
          <p:cNvPr id="4" name="Imagen 3"/>
          <p:cNvPicPr>
            <a:picLocks noChangeAspect="1"/>
          </p:cNvPicPr>
          <p:nvPr/>
        </p:nvPicPr>
        <p:blipFill rotWithShape="1">
          <a:blip r:embed="rId2"/>
          <a:srcRect b="3735"/>
          <a:stretch/>
        </p:blipFill>
        <p:spPr>
          <a:xfrm>
            <a:off x="1671765" y="941806"/>
            <a:ext cx="10231546" cy="5099125"/>
          </a:xfrm>
          <a:prstGeom prst="rect">
            <a:avLst/>
          </a:prstGeom>
        </p:spPr>
      </p:pic>
    </p:spTree>
    <p:extLst>
      <p:ext uri="{BB962C8B-B14F-4D97-AF65-F5344CB8AC3E}">
        <p14:creationId xmlns:p14="http://schemas.microsoft.com/office/powerpoint/2010/main" val="29939273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srcRect b="19561"/>
          <a:stretch/>
        </p:blipFill>
        <p:spPr>
          <a:xfrm>
            <a:off x="1594437" y="870858"/>
            <a:ext cx="10263818" cy="5076584"/>
          </a:xfrm>
          <a:prstGeom prst="rect">
            <a:avLst/>
          </a:prstGeom>
        </p:spPr>
      </p:pic>
    </p:spTree>
    <p:extLst>
      <p:ext uri="{BB962C8B-B14F-4D97-AF65-F5344CB8AC3E}">
        <p14:creationId xmlns:p14="http://schemas.microsoft.com/office/powerpoint/2010/main" val="3301084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998194" y="889031"/>
            <a:ext cx="9812805" cy="5479112"/>
          </a:xfrm>
          <a:prstGeom prst="rect">
            <a:avLst/>
          </a:prstGeom>
        </p:spPr>
      </p:pic>
      <p:sp>
        <p:nvSpPr>
          <p:cNvPr id="6" name="Rectángulo 5"/>
          <p:cNvSpPr/>
          <p:nvPr/>
        </p:nvSpPr>
        <p:spPr>
          <a:xfrm>
            <a:off x="1682651" y="365811"/>
            <a:ext cx="4176143" cy="523220"/>
          </a:xfrm>
          <a:prstGeom prst="rect">
            <a:avLst/>
          </a:prstGeom>
        </p:spPr>
        <p:txBody>
          <a:bodyPr wrap="none">
            <a:spAutoFit/>
          </a:bodyPr>
          <a:lstStyle/>
          <a:p>
            <a:r>
              <a:rPr lang="es-MX" sz="2800" kern="0" dirty="0" smtClean="0">
                <a:solidFill>
                  <a:prstClr val="black"/>
                </a:solidFill>
                <a:latin typeface="Rockwell" panose="02060603020205020403" pitchFamily="18" charset="0"/>
              </a:rPr>
              <a:t>5.i. 7. g) E.I.P</a:t>
            </a:r>
            <a:r>
              <a:rPr lang="es-MX" sz="2800" kern="0" dirty="0">
                <a:solidFill>
                  <a:prstClr val="black"/>
                </a:solidFill>
                <a:latin typeface="Rockwell" panose="02060603020205020403" pitchFamily="18" charset="0"/>
              </a:rPr>
              <a:t>. </a:t>
            </a:r>
            <a:r>
              <a:rPr lang="es-MX" sz="2800" kern="0" dirty="0" smtClean="0">
                <a:solidFill>
                  <a:prstClr val="black"/>
                </a:solidFill>
                <a:latin typeface="Rockwell" panose="02060603020205020403" pitchFamily="18" charset="0"/>
              </a:rPr>
              <a:t>Resumen.</a:t>
            </a:r>
            <a:endParaRPr lang="es-MX" i="1" dirty="0"/>
          </a:p>
        </p:txBody>
      </p:sp>
    </p:spTree>
    <p:extLst>
      <p:ext uri="{BB962C8B-B14F-4D97-AF65-F5344CB8AC3E}">
        <p14:creationId xmlns:p14="http://schemas.microsoft.com/office/powerpoint/2010/main" val="4090296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81565" y="794658"/>
            <a:ext cx="8730084" cy="5641806"/>
          </a:xfrm>
          <a:prstGeom prst="rect">
            <a:avLst/>
          </a:prstGeom>
        </p:spPr>
      </p:pic>
    </p:spTree>
    <p:extLst>
      <p:ext uri="{BB962C8B-B14F-4D97-AF65-F5344CB8AC3E}">
        <p14:creationId xmlns:p14="http://schemas.microsoft.com/office/powerpoint/2010/main" val="15070384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98914" y="555171"/>
            <a:ext cx="9025794" cy="5972929"/>
          </a:xfrm>
          <a:prstGeom prst="rect">
            <a:avLst/>
          </a:prstGeom>
        </p:spPr>
      </p:pic>
    </p:spTree>
    <p:extLst>
      <p:ext uri="{BB962C8B-B14F-4D97-AF65-F5344CB8AC3E}">
        <p14:creationId xmlns:p14="http://schemas.microsoft.com/office/powerpoint/2010/main" val="33228889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904999" y="715874"/>
            <a:ext cx="8798345" cy="5366041"/>
          </a:xfrm>
          <a:prstGeom prst="rect">
            <a:avLst/>
          </a:prstGeom>
        </p:spPr>
      </p:pic>
    </p:spTree>
    <p:extLst>
      <p:ext uri="{BB962C8B-B14F-4D97-AF65-F5344CB8AC3E}">
        <p14:creationId xmlns:p14="http://schemas.microsoft.com/office/powerpoint/2010/main" val="2495221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t="23843"/>
          <a:stretch/>
        </p:blipFill>
        <p:spPr>
          <a:xfrm>
            <a:off x="2062778" y="603069"/>
            <a:ext cx="8509299" cy="5329645"/>
          </a:xfrm>
          <a:prstGeom prst="rect">
            <a:avLst/>
          </a:prstGeom>
        </p:spPr>
      </p:pic>
    </p:spTree>
    <p:extLst>
      <p:ext uri="{BB962C8B-B14F-4D97-AF65-F5344CB8AC3E}">
        <p14:creationId xmlns:p14="http://schemas.microsoft.com/office/powerpoint/2010/main" val="17627770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30958" y="1534886"/>
            <a:ext cx="9306388" cy="3333207"/>
          </a:xfrm>
          <a:prstGeom prst="rect">
            <a:avLst/>
          </a:prstGeom>
        </p:spPr>
      </p:pic>
    </p:spTree>
    <p:extLst>
      <p:ext uri="{BB962C8B-B14F-4D97-AF65-F5344CB8AC3E}">
        <p14:creationId xmlns:p14="http://schemas.microsoft.com/office/powerpoint/2010/main" val="3109604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22100" y="767890"/>
            <a:ext cx="9424722" cy="5303520"/>
          </a:xfrm>
          <a:prstGeom prst="rect">
            <a:avLst/>
          </a:prstGeom>
        </p:spPr>
      </p:pic>
    </p:spTree>
    <p:extLst>
      <p:ext uri="{BB962C8B-B14F-4D97-AF65-F5344CB8AC3E}">
        <p14:creationId xmlns:p14="http://schemas.microsoft.com/office/powerpoint/2010/main" val="17431678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30957" y="1251858"/>
            <a:ext cx="9284873" cy="3904562"/>
          </a:xfrm>
          <a:prstGeom prst="rect">
            <a:avLst/>
          </a:prstGeom>
        </p:spPr>
      </p:pic>
    </p:spTree>
    <p:extLst>
      <p:ext uri="{BB962C8B-B14F-4D97-AF65-F5344CB8AC3E}">
        <p14:creationId xmlns:p14="http://schemas.microsoft.com/office/powerpoint/2010/main" val="1109828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36964" y="1458944"/>
            <a:ext cx="9675793" cy="5632311"/>
          </a:xfrm>
          <a:prstGeom prst="rect">
            <a:avLst/>
          </a:prstGeom>
        </p:spPr>
        <p:txBody>
          <a:bodyPr wrap="square">
            <a:spAutoFit/>
          </a:bodyPr>
          <a:lstStyle/>
          <a:p>
            <a:pPr>
              <a:defRPr/>
            </a:pPr>
            <a:r>
              <a:rPr lang="es-MX" sz="2800" b="1" kern="0" dirty="0" smtClean="0">
                <a:solidFill>
                  <a:prstClr val="black"/>
                </a:solidFill>
                <a:latin typeface="Rockwell" panose="02060603020205020403" pitchFamily="18" charset="0"/>
              </a:rPr>
              <a:t>5. </a:t>
            </a:r>
            <a:r>
              <a:rPr lang="es-MX" sz="2400" b="1" kern="0" dirty="0" smtClean="0">
                <a:solidFill>
                  <a:prstClr val="black"/>
                </a:solidFill>
                <a:latin typeface="Rockwell" panose="02060603020205020403" pitchFamily="18" charset="0"/>
              </a:rPr>
              <a:t>Índice de apartados del portafolio. </a:t>
            </a:r>
          </a:p>
          <a:p>
            <a:pPr>
              <a:defRPr/>
            </a:pPr>
            <a:r>
              <a:rPr lang="es-MX" sz="2800" b="1" kern="0" dirty="0" smtClean="0">
                <a:solidFill>
                  <a:prstClr val="black"/>
                </a:solidFill>
                <a:latin typeface="Rockwell" panose="02060603020205020403" pitchFamily="18" charset="0"/>
              </a:rPr>
              <a:t>5.a </a:t>
            </a:r>
          </a:p>
          <a:p>
            <a:pPr marL="914400" lvl="1" indent="-457200">
              <a:buFont typeface="Arial" panose="020B0604020202020204" pitchFamily="34" charset="0"/>
              <a:buChar char="•"/>
              <a:defRPr/>
            </a:pPr>
            <a:r>
              <a:rPr lang="es-MX" sz="2200" b="1" i="1" kern="0" dirty="0" smtClean="0">
                <a:solidFill>
                  <a:prstClr val="black"/>
                </a:solidFill>
                <a:latin typeface="Rockwell" panose="02060603020205020403" pitchFamily="18" charset="0"/>
              </a:rPr>
              <a:t>Producto 1</a:t>
            </a:r>
            <a:r>
              <a:rPr lang="es-MX" sz="2200" b="1" kern="0" dirty="0" smtClean="0">
                <a:solidFill>
                  <a:prstClr val="black"/>
                </a:solidFill>
                <a:latin typeface="Rockwell" panose="02060603020205020403" pitchFamily="18" charset="0"/>
              </a:rPr>
              <a:t>. </a:t>
            </a:r>
            <a:r>
              <a:rPr lang="es-MX" sz="2200" kern="0" dirty="0">
                <a:solidFill>
                  <a:prstClr val="black"/>
                </a:solidFill>
                <a:latin typeface="Rockwell" panose="02060603020205020403" pitchFamily="18" charset="0"/>
              </a:rPr>
              <a:t>C.A.I.A.C. </a:t>
            </a:r>
            <a:r>
              <a:rPr lang="es-MX" sz="2200" kern="0" dirty="0" smtClean="0">
                <a:solidFill>
                  <a:prstClr val="black"/>
                </a:solidFill>
                <a:latin typeface="Rockwell" panose="02060603020205020403" pitchFamily="18" charset="0"/>
              </a:rPr>
              <a:t>Conclusiones generales.       Interdisciplinariedad. </a:t>
            </a:r>
          </a:p>
          <a:p>
            <a:pPr marL="914400" lvl="1" indent="-457200">
              <a:buFont typeface="Arial" panose="020B0604020202020204" pitchFamily="34" charset="0"/>
              <a:buChar char="•"/>
              <a:defRPr/>
            </a:pPr>
            <a:r>
              <a:rPr lang="es-MX" sz="2200" b="1" i="1" kern="0" dirty="0" smtClean="0">
                <a:solidFill>
                  <a:prstClr val="black"/>
                </a:solidFill>
                <a:latin typeface="Rockwell" panose="02060603020205020403" pitchFamily="18" charset="0"/>
              </a:rPr>
              <a:t>Producto 3. </a:t>
            </a:r>
            <a:r>
              <a:rPr lang="es-MX" sz="2200" kern="0" dirty="0" smtClean="0">
                <a:solidFill>
                  <a:prstClr val="black"/>
                </a:solidFill>
                <a:latin typeface="Rockwell" panose="02060603020205020403" pitchFamily="18" charset="0"/>
              </a:rPr>
              <a:t>Fotografías de la sesión.   </a:t>
            </a:r>
          </a:p>
          <a:p>
            <a:pPr>
              <a:defRPr/>
            </a:pPr>
            <a:r>
              <a:rPr lang="es-MX" sz="2800" b="1" kern="0" dirty="0" smtClean="0">
                <a:solidFill>
                  <a:prstClr val="black"/>
                </a:solidFill>
                <a:latin typeface="Rockwell" panose="02060603020205020403" pitchFamily="18" charset="0"/>
              </a:rPr>
              <a:t>5.b</a:t>
            </a:r>
            <a:r>
              <a:rPr lang="es-MX" sz="2400" kern="0" dirty="0" smtClean="0">
                <a:solidFill>
                  <a:prstClr val="black"/>
                </a:solidFill>
                <a:latin typeface="Rockwell" panose="02060603020205020403" pitchFamily="18" charset="0"/>
              </a:rPr>
              <a:t> </a:t>
            </a:r>
          </a:p>
          <a:p>
            <a:pPr marL="914400" lvl="1" indent="-457200">
              <a:buFont typeface="Arial" panose="020B0604020202020204" pitchFamily="34" charset="0"/>
              <a:buChar char="•"/>
              <a:defRPr/>
            </a:pPr>
            <a:r>
              <a:rPr lang="es-MX" sz="2200" b="1" i="1" kern="0" dirty="0" smtClean="0">
                <a:solidFill>
                  <a:prstClr val="black"/>
                </a:solidFill>
                <a:latin typeface="Rockwell" panose="02060603020205020403" pitchFamily="18" charset="0"/>
              </a:rPr>
              <a:t>Producto 2. </a:t>
            </a:r>
            <a:r>
              <a:rPr lang="es-MX" sz="2200" kern="0" dirty="0" smtClean="0">
                <a:solidFill>
                  <a:prstClr val="black"/>
                </a:solidFill>
                <a:latin typeface="Rockwell" panose="02060603020205020403" pitchFamily="18" charset="0"/>
              </a:rPr>
              <a:t>Fotografía de Organizador gráfico.</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Conexiones.</a:t>
            </a:r>
          </a:p>
          <a:p>
            <a:pPr>
              <a:defRPr/>
            </a:pPr>
            <a:r>
              <a:rPr lang="es-MX" sz="2800" b="1" kern="0" dirty="0" smtClean="0">
                <a:solidFill>
                  <a:prstClr val="black"/>
                </a:solidFill>
                <a:latin typeface="Rockwell" panose="02060603020205020403" pitchFamily="18" charset="0"/>
              </a:rPr>
              <a:t>5.c</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Introducción o justificación. Descripción del proyecto.</a:t>
            </a:r>
          </a:p>
          <a:p>
            <a:pPr>
              <a:defRPr/>
            </a:pPr>
            <a:r>
              <a:rPr lang="es-MX" sz="2800" b="1" kern="0" dirty="0" smtClean="0">
                <a:solidFill>
                  <a:prstClr val="black"/>
                </a:solidFill>
                <a:latin typeface="Rockwell" panose="02060603020205020403" pitchFamily="18" charset="0"/>
              </a:rPr>
              <a:t>5.d </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Objetivo general del proyecto.</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Objetivo o propósitos a alcanzar, de cada asignatura involucrada.</a:t>
            </a:r>
            <a:endParaRPr lang="es-MX" sz="2200" kern="0" dirty="0">
              <a:solidFill>
                <a:prstClr val="black"/>
              </a:solidFill>
              <a:latin typeface="Rockwell" panose="02060603020205020403" pitchFamily="18" charset="0"/>
            </a:endParaRPr>
          </a:p>
          <a:p>
            <a:pPr>
              <a:defRPr/>
            </a:pPr>
            <a:endParaRPr lang="es-MX" sz="2800" kern="0" dirty="0">
              <a:solidFill>
                <a:prstClr val="black"/>
              </a:solidFill>
              <a:latin typeface="Rockwell" panose="02060603020205020403" pitchFamily="18" charset="0"/>
            </a:endParaRPr>
          </a:p>
          <a:p>
            <a:pPr>
              <a:defRPr/>
            </a:pPr>
            <a:endParaRPr lang="es-MX" sz="1200" b="1" kern="0" dirty="0">
              <a:solidFill>
                <a:sysClr val="windowText" lastClr="000000"/>
              </a:solidFill>
            </a:endParaRPr>
          </a:p>
        </p:txBody>
      </p:sp>
      <p:pic>
        <p:nvPicPr>
          <p:cNvPr id="5" name="Imagen 4"/>
          <p:cNvPicPr>
            <a:picLocks noChangeAspect="1"/>
          </p:cNvPicPr>
          <p:nvPr/>
        </p:nvPicPr>
        <p:blipFill rotWithShape="1">
          <a:blip r:embed="rId2"/>
          <a:srcRect l="7647" t="8244" r="5921" b="69670"/>
          <a:stretch/>
        </p:blipFill>
        <p:spPr>
          <a:xfrm>
            <a:off x="0" y="-22860"/>
            <a:ext cx="6810702" cy="1187890"/>
          </a:xfrm>
          <a:prstGeom prst="rect">
            <a:avLst/>
          </a:prstGeom>
        </p:spPr>
      </p:pic>
    </p:spTree>
    <p:extLst>
      <p:ext uri="{BB962C8B-B14F-4D97-AF65-F5344CB8AC3E}">
        <p14:creationId xmlns:p14="http://schemas.microsoft.com/office/powerpoint/2010/main" val="14917667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784746" y="354926"/>
            <a:ext cx="6936514" cy="523220"/>
          </a:xfrm>
          <a:prstGeom prst="rect">
            <a:avLst/>
          </a:prstGeom>
        </p:spPr>
        <p:txBody>
          <a:bodyPr wrap="none">
            <a:spAutoFit/>
          </a:bodyPr>
          <a:lstStyle/>
          <a:p>
            <a:r>
              <a:rPr lang="es-MX" sz="2800" kern="0" dirty="0" smtClean="0">
                <a:solidFill>
                  <a:prstClr val="black"/>
                </a:solidFill>
                <a:latin typeface="Rockwell" panose="02060603020205020403" pitchFamily="18" charset="0"/>
              </a:rPr>
              <a:t>5.i. 8. h) E.I.P. Elaboración del proyecto.</a:t>
            </a:r>
            <a:r>
              <a:rPr lang="es-MX" sz="2800" i="1" kern="0" dirty="0" smtClean="0">
                <a:solidFill>
                  <a:prstClr val="black"/>
                </a:solidFill>
                <a:latin typeface="Rockwell" panose="02060603020205020403" pitchFamily="18" charset="0"/>
              </a:rPr>
              <a:t> </a:t>
            </a:r>
            <a:endParaRPr lang="es-MX" i="1" dirty="0"/>
          </a:p>
        </p:txBody>
      </p:sp>
      <p:grpSp>
        <p:nvGrpSpPr>
          <p:cNvPr id="5" name="Grupo 4"/>
          <p:cNvGrpSpPr/>
          <p:nvPr/>
        </p:nvGrpSpPr>
        <p:grpSpPr>
          <a:xfrm>
            <a:off x="2198915" y="878146"/>
            <a:ext cx="9165772" cy="5671459"/>
            <a:chOff x="1861457" y="878146"/>
            <a:chExt cx="9165772" cy="5671459"/>
          </a:xfrm>
        </p:grpSpPr>
        <p:pic>
          <p:nvPicPr>
            <p:cNvPr id="2" name="Imagen 1"/>
            <p:cNvPicPr>
              <a:picLocks noChangeAspect="1"/>
            </p:cNvPicPr>
            <p:nvPr/>
          </p:nvPicPr>
          <p:blipFill rotWithShape="1">
            <a:blip r:embed="rId2"/>
            <a:srcRect l="20338" t="18413" r="21528" b="10159"/>
            <a:stretch/>
          </p:blipFill>
          <p:spPr>
            <a:xfrm>
              <a:off x="1861457" y="878146"/>
              <a:ext cx="9165772" cy="4898572"/>
            </a:xfrm>
            <a:prstGeom prst="rect">
              <a:avLst/>
            </a:prstGeom>
          </p:spPr>
        </p:pic>
        <p:pic>
          <p:nvPicPr>
            <p:cNvPr id="3" name="Imagen 2"/>
            <p:cNvPicPr>
              <a:picLocks noChangeAspect="1"/>
            </p:cNvPicPr>
            <p:nvPr/>
          </p:nvPicPr>
          <p:blipFill rotWithShape="1">
            <a:blip r:embed="rId3"/>
            <a:srcRect l="20238" t="66190" r="21627" b="23651"/>
            <a:stretch/>
          </p:blipFill>
          <p:spPr>
            <a:xfrm>
              <a:off x="1861457" y="5852918"/>
              <a:ext cx="9165772" cy="696687"/>
            </a:xfrm>
            <a:prstGeom prst="rect">
              <a:avLst/>
            </a:prstGeom>
          </p:spPr>
        </p:pic>
      </p:grpSp>
    </p:spTree>
    <p:extLst>
      <p:ext uri="{BB962C8B-B14F-4D97-AF65-F5344CB8AC3E}">
        <p14:creationId xmlns:p14="http://schemas.microsoft.com/office/powerpoint/2010/main" val="1789364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1709057" y="228598"/>
            <a:ext cx="10134600" cy="5758545"/>
            <a:chOff x="1578429" y="152398"/>
            <a:chExt cx="10134600" cy="5758545"/>
          </a:xfrm>
        </p:grpSpPr>
        <p:pic>
          <p:nvPicPr>
            <p:cNvPr id="3" name="Imagen 2"/>
            <p:cNvPicPr>
              <a:picLocks noChangeAspect="1"/>
            </p:cNvPicPr>
            <p:nvPr/>
          </p:nvPicPr>
          <p:blipFill rotWithShape="1">
            <a:blip r:embed="rId2"/>
            <a:srcRect l="19345" t="21744" r="21032" b="26571"/>
            <a:stretch/>
          </p:blipFill>
          <p:spPr>
            <a:xfrm>
              <a:off x="1578429" y="152398"/>
              <a:ext cx="10134600" cy="4191002"/>
            </a:xfrm>
            <a:prstGeom prst="rect">
              <a:avLst/>
            </a:prstGeom>
          </p:spPr>
        </p:pic>
        <p:pic>
          <p:nvPicPr>
            <p:cNvPr id="5" name="Imagen 4"/>
            <p:cNvPicPr>
              <a:picLocks noChangeAspect="1"/>
            </p:cNvPicPr>
            <p:nvPr/>
          </p:nvPicPr>
          <p:blipFill rotWithShape="1">
            <a:blip r:embed="rId3"/>
            <a:srcRect l="20574" t="48889" r="21791" b="36718"/>
            <a:stretch/>
          </p:blipFill>
          <p:spPr>
            <a:xfrm>
              <a:off x="1752601" y="4386942"/>
              <a:ext cx="9764485" cy="1524001"/>
            </a:xfrm>
            <a:prstGeom prst="rect">
              <a:avLst/>
            </a:prstGeom>
          </p:spPr>
        </p:pic>
      </p:grpSp>
    </p:spTree>
    <p:extLst>
      <p:ext uri="{BB962C8B-B14F-4D97-AF65-F5344CB8AC3E}">
        <p14:creationId xmlns:p14="http://schemas.microsoft.com/office/powerpoint/2010/main" val="22144845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958406" y="185549"/>
            <a:ext cx="9413965" cy="6128165"/>
            <a:chOff x="1980177" y="272635"/>
            <a:chExt cx="9413965" cy="6585365"/>
          </a:xfrm>
        </p:grpSpPr>
        <p:pic>
          <p:nvPicPr>
            <p:cNvPr id="3" name="Imagen 2"/>
            <p:cNvPicPr>
              <a:picLocks noChangeAspect="1"/>
            </p:cNvPicPr>
            <p:nvPr/>
          </p:nvPicPr>
          <p:blipFill>
            <a:blip r:embed="rId2"/>
            <a:stretch>
              <a:fillRect/>
            </a:stretch>
          </p:blipFill>
          <p:spPr>
            <a:xfrm>
              <a:off x="1980177" y="272635"/>
              <a:ext cx="9413964" cy="5376205"/>
            </a:xfrm>
            <a:prstGeom prst="rect">
              <a:avLst/>
            </a:prstGeom>
          </p:spPr>
        </p:pic>
        <p:pic>
          <p:nvPicPr>
            <p:cNvPr id="4" name="Imagen 3"/>
            <p:cNvPicPr>
              <a:picLocks noChangeAspect="1"/>
            </p:cNvPicPr>
            <p:nvPr/>
          </p:nvPicPr>
          <p:blipFill rotWithShape="1">
            <a:blip r:embed="rId3"/>
            <a:srcRect t="215" b="77138"/>
            <a:stretch/>
          </p:blipFill>
          <p:spPr>
            <a:xfrm>
              <a:off x="1980178" y="5624148"/>
              <a:ext cx="9413964" cy="1233852"/>
            </a:xfrm>
            <a:prstGeom prst="rect">
              <a:avLst/>
            </a:prstGeom>
          </p:spPr>
        </p:pic>
      </p:grpSp>
    </p:spTree>
    <p:extLst>
      <p:ext uri="{BB962C8B-B14F-4D97-AF65-F5344CB8AC3E}">
        <p14:creationId xmlns:p14="http://schemas.microsoft.com/office/powerpoint/2010/main" val="33194741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2405743" y="206829"/>
            <a:ext cx="9035143" cy="6444343"/>
            <a:chOff x="2884714" y="195943"/>
            <a:chExt cx="8392886" cy="6633574"/>
          </a:xfrm>
        </p:grpSpPr>
        <p:pic>
          <p:nvPicPr>
            <p:cNvPr id="4" name="Imagen 3"/>
            <p:cNvPicPr>
              <a:picLocks noChangeAspect="1"/>
            </p:cNvPicPr>
            <p:nvPr/>
          </p:nvPicPr>
          <p:blipFill rotWithShape="1">
            <a:blip r:embed="rId2"/>
            <a:srcRect l="17063" t="16032" r="17658" b="10821"/>
            <a:stretch/>
          </p:blipFill>
          <p:spPr>
            <a:xfrm>
              <a:off x="2884714" y="195943"/>
              <a:ext cx="8392886" cy="4478203"/>
            </a:xfrm>
            <a:prstGeom prst="rect">
              <a:avLst/>
            </a:prstGeom>
          </p:spPr>
        </p:pic>
        <p:pic>
          <p:nvPicPr>
            <p:cNvPr id="6" name="Imagen 5"/>
            <p:cNvPicPr>
              <a:picLocks noChangeAspect="1"/>
            </p:cNvPicPr>
            <p:nvPr/>
          </p:nvPicPr>
          <p:blipFill rotWithShape="1">
            <a:blip r:embed="rId3"/>
            <a:srcRect l="20437" t="27936" r="21825" b="40635"/>
            <a:stretch/>
          </p:blipFill>
          <p:spPr>
            <a:xfrm>
              <a:off x="2884714" y="4674146"/>
              <a:ext cx="8305800" cy="2155371"/>
            </a:xfrm>
            <a:prstGeom prst="rect">
              <a:avLst/>
            </a:prstGeom>
          </p:spPr>
        </p:pic>
      </p:grpSp>
    </p:spTree>
    <p:extLst>
      <p:ext uri="{BB962C8B-B14F-4D97-AF65-F5344CB8AC3E}">
        <p14:creationId xmlns:p14="http://schemas.microsoft.com/office/powerpoint/2010/main" val="1810253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0237" t="25238" r="21330" b="19882"/>
          <a:stretch/>
        </p:blipFill>
        <p:spPr>
          <a:xfrm>
            <a:off x="2273125" y="620486"/>
            <a:ext cx="9102445" cy="5410199"/>
          </a:xfrm>
          <a:prstGeom prst="rect">
            <a:avLst/>
          </a:prstGeom>
        </p:spPr>
      </p:pic>
    </p:spTree>
    <p:extLst>
      <p:ext uri="{BB962C8B-B14F-4D97-AF65-F5344CB8AC3E}">
        <p14:creationId xmlns:p14="http://schemas.microsoft.com/office/powerpoint/2010/main" val="4111266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022117" y="435429"/>
            <a:ext cx="9341159" cy="5775067"/>
            <a:chOff x="1956802" y="642257"/>
            <a:chExt cx="9341159" cy="5437610"/>
          </a:xfrm>
        </p:grpSpPr>
        <p:pic>
          <p:nvPicPr>
            <p:cNvPr id="3" name="Imagen 2"/>
            <p:cNvPicPr>
              <a:picLocks noChangeAspect="1"/>
            </p:cNvPicPr>
            <p:nvPr/>
          </p:nvPicPr>
          <p:blipFill rotWithShape="1">
            <a:blip r:embed="rId2"/>
            <a:srcRect t="31887"/>
            <a:stretch/>
          </p:blipFill>
          <p:spPr>
            <a:xfrm>
              <a:off x="1956802" y="642257"/>
              <a:ext cx="9341159" cy="3712029"/>
            </a:xfrm>
            <a:prstGeom prst="rect">
              <a:avLst/>
            </a:prstGeom>
          </p:spPr>
        </p:pic>
        <p:pic>
          <p:nvPicPr>
            <p:cNvPr id="4" name="Imagen 3"/>
            <p:cNvPicPr>
              <a:picLocks noChangeAspect="1"/>
            </p:cNvPicPr>
            <p:nvPr/>
          </p:nvPicPr>
          <p:blipFill rotWithShape="1">
            <a:blip r:embed="rId3"/>
            <a:srcRect t="208" b="65311"/>
            <a:stretch/>
          </p:blipFill>
          <p:spPr>
            <a:xfrm>
              <a:off x="1956802" y="4278085"/>
              <a:ext cx="9341159" cy="1801782"/>
            </a:xfrm>
            <a:prstGeom prst="rect">
              <a:avLst/>
            </a:prstGeom>
          </p:spPr>
        </p:pic>
      </p:grpSp>
    </p:spTree>
    <p:extLst>
      <p:ext uri="{BB962C8B-B14F-4D97-AF65-F5344CB8AC3E}">
        <p14:creationId xmlns:p14="http://schemas.microsoft.com/office/powerpoint/2010/main" val="28858756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33856"/>
          <a:stretch/>
        </p:blipFill>
        <p:spPr>
          <a:xfrm>
            <a:off x="1968072" y="925286"/>
            <a:ext cx="9459493" cy="4822371"/>
          </a:xfrm>
          <a:prstGeom prst="rect">
            <a:avLst/>
          </a:prstGeom>
        </p:spPr>
      </p:pic>
    </p:spTree>
    <p:extLst>
      <p:ext uri="{BB962C8B-B14F-4D97-AF65-F5344CB8AC3E}">
        <p14:creationId xmlns:p14="http://schemas.microsoft.com/office/powerpoint/2010/main" val="565891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17940" y="555171"/>
            <a:ext cx="3241780" cy="1961068"/>
          </a:xfrm>
          <a:prstGeom prst="rect">
            <a:avLst/>
          </a:prstGeom>
        </p:spPr>
      </p:pic>
      <p:pic>
        <p:nvPicPr>
          <p:cNvPr id="4" name="Imagen 3"/>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38617" y="1751958"/>
            <a:ext cx="3592011" cy="2017735"/>
          </a:xfrm>
          <a:prstGeom prst="rect">
            <a:avLst/>
          </a:prstGeom>
        </p:spPr>
      </p:pic>
      <p:pic>
        <p:nvPicPr>
          <p:cNvPr id="5" name="Imagen 4"/>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9293981" y="1001486"/>
            <a:ext cx="2765216" cy="5145275"/>
          </a:xfrm>
          <a:prstGeom prst="rect">
            <a:avLst/>
          </a:prstGeom>
        </p:spPr>
      </p:pic>
      <p:pic>
        <p:nvPicPr>
          <p:cNvPr id="6" name="Imagen 5"/>
          <p:cNvPicPr>
            <a:picLocks noChangeAspect="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89333" y="3379449"/>
            <a:ext cx="3588307" cy="2015654"/>
          </a:xfrm>
          <a:prstGeom prst="rect">
            <a:avLst/>
          </a:prstGeom>
        </p:spPr>
      </p:pic>
      <p:pic>
        <p:nvPicPr>
          <p:cNvPr id="10" name="Imagen 9"/>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25033" y="4387276"/>
            <a:ext cx="3595716" cy="2019816"/>
          </a:xfrm>
          <a:prstGeom prst="rect">
            <a:avLst/>
          </a:prstGeom>
        </p:spPr>
      </p:pic>
      <p:sp>
        <p:nvSpPr>
          <p:cNvPr id="7" name="CuadroTexto 6"/>
          <p:cNvSpPr txBox="1"/>
          <p:nvPr/>
        </p:nvSpPr>
        <p:spPr>
          <a:xfrm>
            <a:off x="1636205" y="2577806"/>
            <a:ext cx="2856872" cy="307777"/>
          </a:xfrm>
          <a:prstGeom prst="rect">
            <a:avLst/>
          </a:prstGeom>
          <a:noFill/>
        </p:spPr>
        <p:txBody>
          <a:bodyPr wrap="none" lIns="91440" tIns="45720" rIns="91440" bIns="45720">
            <a:spAutoFit/>
          </a:bodyPr>
          <a:lstStyle>
            <a:defPPr>
              <a:defRPr lang="es-MX"/>
            </a:defPPr>
            <a:lvl1pPr algn="ctr">
              <a:defRPr sz="2000" b="0" cap="none" spc="0">
                <a:ln w="0"/>
                <a:effectLst>
                  <a:outerShdw blurRad="38100" dist="19050" dir="2700000" algn="tl" rotWithShape="0">
                    <a:schemeClr val="dk1">
                      <a:alpha val="40000"/>
                    </a:schemeClr>
                  </a:outerShdw>
                </a:effectLst>
              </a:defRPr>
            </a:lvl1pPr>
          </a:lstStyle>
          <a:p>
            <a:r>
              <a:rPr lang="es-MX" sz="1400" dirty="0"/>
              <a:t>Elaboración de organizador </a:t>
            </a:r>
            <a:r>
              <a:rPr lang="es-MX" sz="1400" dirty="0" smtClean="0"/>
              <a:t>gráfico</a:t>
            </a:r>
            <a:r>
              <a:rPr lang="es-MX" sz="1400" dirty="0"/>
              <a:t>. </a:t>
            </a:r>
          </a:p>
        </p:txBody>
      </p:sp>
      <p:sp>
        <p:nvSpPr>
          <p:cNvPr id="9" name="CuadroTexto 8"/>
          <p:cNvSpPr txBox="1"/>
          <p:nvPr/>
        </p:nvSpPr>
        <p:spPr>
          <a:xfrm>
            <a:off x="5507113" y="3763931"/>
            <a:ext cx="2856872" cy="307777"/>
          </a:xfrm>
          <a:prstGeom prst="rect">
            <a:avLst/>
          </a:prstGeom>
          <a:noFill/>
        </p:spPr>
        <p:txBody>
          <a:bodyPr wrap="none" lIns="91440" tIns="45720" rIns="91440" bIns="45720">
            <a:spAutoFit/>
          </a:bodyPr>
          <a:lstStyle>
            <a:defPPr>
              <a:defRPr lang="es-MX"/>
            </a:defPPr>
            <a:lvl1pPr algn="ctr">
              <a:defRPr sz="2000" b="0" cap="none" spc="0">
                <a:ln w="0"/>
                <a:effectLst>
                  <a:outerShdw blurRad="38100" dist="19050" dir="2700000" algn="tl" rotWithShape="0">
                    <a:schemeClr val="dk1">
                      <a:alpha val="40000"/>
                    </a:schemeClr>
                  </a:outerShdw>
                </a:effectLst>
              </a:defRPr>
            </a:lvl1pPr>
          </a:lstStyle>
          <a:p>
            <a:r>
              <a:rPr lang="es-MX" sz="1400" dirty="0"/>
              <a:t>Elaboración de organizador </a:t>
            </a:r>
            <a:r>
              <a:rPr lang="es-MX" sz="1400" dirty="0" smtClean="0"/>
              <a:t>gráfico</a:t>
            </a:r>
            <a:r>
              <a:rPr lang="es-MX" sz="1400" dirty="0"/>
              <a:t>. </a:t>
            </a:r>
          </a:p>
        </p:txBody>
      </p:sp>
      <p:sp>
        <p:nvSpPr>
          <p:cNvPr id="11" name="CuadroTexto 10"/>
          <p:cNvSpPr txBox="1"/>
          <p:nvPr/>
        </p:nvSpPr>
        <p:spPr>
          <a:xfrm>
            <a:off x="1677908" y="5485006"/>
            <a:ext cx="2430857" cy="307777"/>
          </a:xfrm>
          <a:prstGeom prst="rect">
            <a:avLst/>
          </a:prstGeom>
          <a:noFill/>
        </p:spPr>
        <p:txBody>
          <a:bodyPr wrap="none" lIns="91440" tIns="45720" rIns="91440" bIns="45720">
            <a:spAutoFit/>
          </a:bodyPr>
          <a:lstStyle>
            <a:defPPr>
              <a:defRPr lang="es-MX"/>
            </a:defPPr>
            <a:lvl1pPr algn="ctr">
              <a:defRPr sz="2000" b="0" cap="none" spc="0">
                <a:ln w="0"/>
                <a:effectLst>
                  <a:outerShdw blurRad="38100" dist="19050" dir="2700000" algn="tl" rotWithShape="0">
                    <a:schemeClr val="dk1">
                      <a:alpha val="40000"/>
                    </a:schemeClr>
                  </a:outerShdw>
                </a:effectLst>
              </a:defRPr>
            </a:lvl1pPr>
          </a:lstStyle>
          <a:p>
            <a:r>
              <a:rPr lang="es-MX" sz="1400" dirty="0"/>
              <a:t>Revisión de material en portal.</a:t>
            </a:r>
          </a:p>
        </p:txBody>
      </p:sp>
      <p:sp>
        <p:nvSpPr>
          <p:cNvPr id="12" name="CuadroTexto 11"/>
          <p:cNvSpPr txBox="1"/>
          <p:nvPr/>
        </p:nvSpPr>
        <p:spPr>
          <a:xfrm>
            <a:off x="9183425" y="6192577"/>
            <a:ext cx="2986330" cy="307777"/>
          </a:xfrm>
          <a:prstGeom prst="rect">
            <a:avLst/>
          </a:prstGeom>
          <a:noFill/>
        </p:spPr>
        <p:txBody>
          <a:bodyPr wrap="none" lIns="91440" tIns="45720" rIns="91440" bIns="45720">
            <a:spAutoFit/>
          </a:bodyPr>
          <a:lstStyle>
            <a:defPPr>
              <a:defRPr lang="es-MX"/>
            </a:defPPr>
            <a:lvl1pPr algn="ctr">
              <a:defRPr sz="2000" b="0" cap="none" spc="0">
                <a:ln w="0"/>
                <a:effectLst>
                  <a:outerShdw blurRad="38100" dist="19050" dir="2700000" algn="tl" rotWithShape="0">
                    <a:schemeClr val="dk1">
                      <a:alpha val="40000"/>
                    </a:schemeClr>
                  </a:outerShdw>
                </a:effectLst>
              </a:defRPr>
            </a:lvl1pPr>
          </a:lstStyle>
          <a:p>
            <a:r>
              <a:rPr lang="es-MX" sz="1400" dirty="0"/>
              <a:t>Revisión de video “Mesa de expertos</a:t>
            </a:r>
            <a:r>
              <a:rPr lang="es-MX" sz="1400" dirty="0" smtClean="0"/>
              <a:t>”.</a:t>
            </a:r>
            <a:endParaRPr lang="es-MX" sz="1400" dirty="0"/>
          </a:p>
        </p:txBody>
      </p:sp>
      <p:sp>
        <p:nvSpPr>
          <p:cNvPr id="13" name="Rectángulo 12"/>
          <p:cNvSpPr/>
          <p:nvPr/>
        </p:nvSpPr>
        <p:spPr>
          <a:xfrm>
            <a:off x="6286344" y="254828"/>
            <a:ext cx="5606022" cy="523220"/>
          </a:xfrm>
          <a:prstGeom prst="rect">
            <a:avLst/>
          </a:prstGeom>
        </p:spPr>
        <p:txBody>
          <a:bodyPr wrap="none">
            <a:spAutoFit/>
          </a:bodyPr>
          <a:lstStyle/>
          <a:p>
            <a:pPr lvl="0" defTabSz="914400">
              <a:defRPr/>
            </a:pPr>
            <a:r>
              <a:rPr lang="es-MX" sz="2800" kern="0" dirty="0" smtClean="0">
                <a:solidFill>
                  <a:prstClr val="black"/>
                </a:solidFill>
                <a:latin typeface="Rockwell" panose="02060603020205020403" pitchFamily="18" charset="0"/>
              </a:rPr>
              <a:t>5.i. 9. </a:t>
            </a:r>
            <a:r>
              <a:rPr lang="es-MX" sz="2400" kern="0" dirty="0" smtClean="0">
                <a:solidFill>
                  <a:prstClr val="black"/>
                </a:solidFill>
                <a:latin typeface="Rockwell" panose="02060603020205020403" pitchFamily="18" charset="0"/>
              </a:rPr>
              <a:t>Evidencias fotográficas. 2ª. R.T.</a:t>
            </a:r>
            <a:endParaRPr lang="es-MX" sz="1600" i="1" kern="0" dirty="0">
              <a:solidFill>
                <a:prstClr val="black"/>
              </a:solidFill>
              <a:latin typeface="Rockwell" panose="02060603020205020403" pitchFamily="18" charset="0"/>
            </a:endParaRPr>
          </a:p>
        </p:txBody>
      </p:sp>
      <p:sp>
        <p:nvSpPr>
          <p:cNvPr id="14" name="CuadroTexto 13"/>
          <p:cNvSpPr txBox="1"/>
          <p:nvPr/>
        </p:nvSpPr>
        <p:spPr>
          <a:xfrm>
            <a:off x="5376612" y="6465416"/>
            <a:ext cx="3010760" cy="307777"/>
          </a:xfrm>
          <a:prstGeom prst="rect">
            <a:avLst/>
          </a:prstGeom>
          <a:noFill/>
        </p:spPr>
        <p:txBody>
          <a:bodyPr wrap="none" lIns="91440" tIns="45720" rIns="91440" bIns="45720">
            <a:spAutoFit/>
          </a:bodyPr>
          <a:lstStyle>
            <a:defPPr>
              <a:defRPr lang="es-MX"/>
            </a:defPPr>
            <a:lvl1pPr algn="ctr">
              <a:defRPr sz="2000" b="0" cap="none" spc="0">
                <a:ln w="0"/>
                <a:effectLst>
                  <a:outerShdw blurRad="38100" dist="19050" dir="2700000" algn="tl" rotWithShape="0">
                    <a:schemeClr val="dk1">
                      <a:alpha val="40000"/>
                    </a:schemeClr>
                  </a:outerShdw>
                </a:effectLst>
              </a:defRPr>
            </a:lvl1pPr>
          </a:lstStyle>
          <a:p>
            <a:r>
              <a:rPr lang="es-MX" sz="1400" dirty="0"/>
              <a:t>Análisis de video “Mesa de expertos” . </a:t>
            </a:r>
          </a:p>
        </p:txBody>
      </p:sp>
    </p:spTree>
    <p:extLst>
      <p:ext uri="{BB962C8B-B14F-4D97-AF65-F5344CB8AC3E}">
        <p14:creationId xmlns:p14="http://schemas.microsoft.com/office/powerpoint/2010/main" val="4061418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95876" y="520875"/>
            <a:ext cx="2749537" cy="4205055"/>
          </a:xfrm>
          <a:prstGeom prst="rect">
            <a:avLst/>
          </a:prstGeom>
        </p:spPr>
      </p:pic>
      <p:pic>
        <p:nvPicPr>
          <p:cNvPr id="6" name="Imagen 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b="53882"/>
          <a:stretch/>
        </p:blipFill>
        <p:spPr>
          <a:xfrm>
            <a:off x="4605729" y="2777266"/>
            <a:ext cx="4062774" cy="3335519"/>
          </a:xfrm>
          <a:prstGeom prst="rect">
            <a:avLst/>
          </a:prstGeom>
        </p:spPr>
      </p:pic>
      <p:pic>
        <p:nvPicPr>
          <p:cNvPr id="7" name="Imagen 6"/>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rcRect b="34539"/>
          <a:stretch/>
        </p:blipFill>
        <p:spPr>
          <a:xfrm>
            <a:off x="1566793" y="293229"/>
            <a:ext cx="2911564" cy="3313122"/>
          </a:xfrm>
          <a:prstGeom prst="rect">
            <a:avLst/>
          </a:prstGeom>
        </p:spPr>
      </p:pic>
      <p:sp>
        <p:nvSpPr>
          <p:cNvPr id="8" name="CuadroTexto 7"/>
          <p:cNvSpPr txBox="1"/>
          <p:nvPr/>
        </p:nvSpPr>
        <p:spPr>
          <a:xfrm>
            <a:off x="1304526" y="3695802"/>
            <a:ext cx="3225178" cy="369332"/>
          </a:xfrm>
          <a:prstGeom prst="rect">
            <a:avLst/>
          </a:prstGeom>
          <a:noFill/>
        </p:spPr>
        <p:txBody>
          <a:bodyPr wrap="none" lIns="91440" tIns="45720" rIns="91440" bIns="45720">
            <a:spAutoFit/>
          </a:bodyPr>
          <a:lstStyle>
            <a:defPPr>
              <a:defRPr lang="es-MX"/>
            </a:defPPr>
            <a:lvl1pPr algn="ctr">
              <a:defRPr sz="1400" b="0" cap="none" spc="0">
                <a:ln w="0"/>
                <a:effectLst>
                  <a:outerShdw blurRad="38100" dist="19050" dir="2700000" algn="tl" rotWithShape="0">
                    <a:schemeClr val="dk1">
                      <a:alpha val="40000"/>
                    </a:schemeClr>
                  </a:outerShdw>
                </a:effectLst>
              </a:defRPr>
            </a:lvl1pPr>
          </a:lstStyle>
          <a:p>
            <a:r>
              <a:rPr lang="es-MX" sz="1800" dirty="0">
                <a:effectLst>
                  <a:outerShdw blurRad="38100" dist="38100" dir="2700000" algn="tl">
                    <a:srgbClr val="000000">
                      <a:alpha val="43137"/>
                    </a:srgbClr>
                  </a:outerShdw>
                </a:effectLst>
              </a:rPr>
              <a:t>Elaboración de producto 7  </a:t>
            </a:r>
            <a:r>
              <a:rPr lang="es-MX" sz="1800" dirty="0" smtClean="0">
                <a:effectLst>
                  <a:outerShdw blurRad="38100" dist="38100" dir="2700000" algn="tl">
                    <a:srgbClr val="000000">
                      <a:alpha val="43137"/>
                    </a:srgbClr>
                  </a:outerShdw>
                </a:effectLst>
              </a:rPr>
              <a:t>E.I.P.</a:t>
            </a:r>
            <a:endParaRPr lang="es-MX" sz="1800" dirty="0">
              <a:effectLst>
                <a:outerShdw blurRad="38100" dist="38100" dir="2700000" algn="tl">
                  <a:srgbClr val="000000">
                    <a:alpha val="43137"/>
                  </a:srgbClr>
                </a:outerShdw>
              </a:effectLst>
            </a:endParaRPr>
          </a:p>
        </p:txBody>
      </p:sp>
      <p:sp>
        <p:nvSpPr>
          <p:cNvPr id="9" name="CuadroTexto 8"/>
          <p:cNvSpPr txBox="1"/>
          <p:nvPr/>
        </p:nvSpPr>
        <p:spPr>
          <a:xfrm>
            <a:off x="4921587" y="6213122"/>
            <a:ext cx="3197927" cy="369332"/>
          </a:xfrm>
          <a:prstGeom prst="rect">
            <a:avLst/>
          </a:prstGeom>
          <a:noFill/>
        </p:spPr>
        <p:txBody>
          <a:bodyPr wrap="none" lIns="91440" tIns="45720" rIns="91440" bIns="45720">
            <a:spAutoFit/>
          </a:bodyPr>
          <a:lstStyle>
            <a:defPPr>
              <a:defRPr lang="es-MX"/>
            </a:defPPr>
            <a:lvl1pPr algn="ctr">
              <a:defRPr b="0" cap="none" spc="0">
                <a:ln w="0"/>
                <a:effectLst>
                  <a:outerShdw blurRad="38100" dist="38100" dir="2700000" algn="tl">
                    <a:srgbClr val="000000">
                      <a:alpha val="43137"/>
                    </a:srgbClr>
                  </a:outerShdw>
                </a:effectLst>
              </a:defRPr>
            </a:lvl1pPr>
          </a:lstStyle>
          <a:p>
            <a:r>
              <a:rPr lang="es-MX" dirty="0"/>
              <a:t>Elaboración de producto 8 </a:t>
            </a:r>
            <a:r>
              <a:rPr lang="es-MX" dirty="0" smtClean="0"/>
              <a:t>E.I.P.</a:t>
            </a:r>
            <a:endParaRPr lang="es-MX" dirty="0"/>
          </a:p>
        </p:txBody>
      </p:sp>
    </p:spTree>
    <p:extLst>
      <p:ext uri="{BB962C8B-B14F-4D97-AF65-F5344CB8AC3E}">
        <p14:creationId xmlns:p14="http://schemas.microsoft.com/office/powerpoint/2010/main" val="26915822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06450" y="333387"/>
            <a:ext cx="9621545" cy="523220"/>
          </a:xfrm>
          <a:prstGeom prst="rect">
            <a:avLst/>
          </a:prstGeom>
        </p:spPr>
        <p:txBody>
          <a:bodyPr wrap="none">
            <a:spAutoFit/>
          </a:bodyPr>
          <a:lstStyle/>
          <a:p>
            <a:pPr lvl="0" defTabSz="914400">
              <a:defRPr/>
            </a:pPr>
            <a:r>
              <a:rPr lang="es-MX" sz="2800" kern="0" dirty="0" smtClean="0">
                <a:solidFill>
                  <a:prstClr val="black"/>
                </a:solidFill>
                <a:latin typeface="Rockwell" panose="02060603020205020403" pitchFamily="18" charset="0"/>
              </a:rPr>
              <a:t>5.i. 10. Evaluación. Tipos, herramientas y de aprendizaje.</a:t>
            </a:r>
            <a:endParaRPr lang="es-MX" sz="1600" i="1" kern="0" dirty="0">
              <a:solidFill>
                <a:prstClr val="black"/>
              </a:solidFill>
              <a:latin typeface="Rockwell" panose="02060603020205020403" pitchFamily="18" charset="0"/>
            </a:endParaRPr>
          </a:p>
        </p:txBody>
      </p:sp>
      <p:pic>
        <p:nvPicPr>
          <p:cNvPr id="5" name="Imagen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399642" y="1012372"/>
            <a:ext cx="9095783" cy="5456059"/>
          </a:xfrm>
          <a:prstGeom prst="rect">
            <a:avLst/>
          </a:prstGeom>
        </p:spPr>
      </p:pic>
    </p:spTree>
    <p:extLst>
      <p:ext uri="{BB962C8B-B14F-4D97-AF65-F5344CB8AC3E}">
        <p14:creationId xmlns:p14="http://schemas.microsoft.com/office/powerpoint/2010/main" val="103974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36963" y="1165030"/>
            <a:ext cx="9675793" cy="5139869"/>
          </a:xfrm>
          <a:prstGeom prst="rect">
            <a:avLst/>
          </a:prstGeom>
        </p:spPr>
        <p:txBody>
          <a:bodyPr wrap="square">
            <a:spAutoFit/>
          </a:bodyPr>
          <a:lstStyle/>
          <a:p>
            <a:pPr>
              <a:defRPr/>
            </a:pPr>
            <a:r>
              <a:rPr lang="es-MX" sz="2800" b="1" kern="0" dirty="0" smtClean="0">
                <a:solidFill>
                  <a:prstClr val="black"/>
                </a:solidFill>
                <a:latin typeface="Rockwell" panose="02060603020205020403" pitchFamily="18" charset="0"/>
              </a:rPr>
              <a:t>5.e</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Pregunta/s generadora/s, pregunta/s guía, problema/s a abordar, asunto a resolver o a probar, propuesta, etcétera, del proyecto a realizar.</a:t>
            </a:r>
          </a:p>
          <a:p>
            <a:pPr>
              <a:defRPr/>
            </a:pPr>
            <a:r>
              <a:rPr lang="es-MX" sz="2800" b="1" kern="0" dirty="0" smtClean="0">
                <a:solidFill>
                  <a:prstClr val="black"/>
                </a:solidFill>
                <a:latin typeface="Rockwell" panose="02060603020205020403" pitchFamily="18" charset="0"/>
              </a:rPr>
              <a:t>5.f</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Contenido. Temas y productos propuestos.</a:t>
            </a:r>
          </a:p>
          <a:p>
            <a:pPr>
              <a:defRPr/>
            </a:pPr>
            <a:r>
              <a:rPr lang="es-MX" sz="2800" b="1" kern="0" dirty="0" smtClean="0">
                <a:solidFill>
                  <a:prstClr val="black"/>
                </a:solidFill>
                <a:latin typeface="Rockwell" panose="02060603020205020403" pitchFamily="18" charset="0"/>
              </a:rPr>
              <a:t>5.g </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Planeación general.</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Planeación día a día.</a:t>
            </a:r>
          </a:p>
          <a:p>
            <a:pPr>
              <a:defRPr/>
            </a:pPr>
            <a:r>
              <a:rPr lang="es-MX" sz="2800" b="1" kern="0" dirty="0" smtClean="0">
                <a:solidFill>
                  <a:prstClr val="black"/>
                </a:solidFill>
                <a:latin typeface="Rockwell" panose="02060603020205020403" pitchFamily="18" charset="0"/>
              </a:rPr>
              <a:t>5.h </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Reflexión. Grupo interdisciplinario.</a:t>
            </a:r>
          </a:p>
          <a:p>
            <a:pPr marL="914400" lvl="1" indent="-457200">
              <a:buFont typeface="Arial" panose="020B0604020202020204" pitchFamily="34" charset="0"/>
              <a:buChar char="•"/>
              <a:defRPr/>
            </a:pPr>
            <a:r>
              <a:rPr lang="es-MX" sz="2200" kern="0" dirty="0" smtClean="0">
                <a:solidFill>
                  <a:prstClr val="black"/>
                </a:solidFill>
                <a:latin typeface="Rockwell" panose="02060603020205020403" pitchFamily="18" charset="0"/>
              </a:rPr>
              <a:t>Reflexión. Reunión de Zona.</a:t>
            </a:r>
          </a:p>
          <a:p>
            <a:pPr lvl="1">
              <a:defRPr/>
            </a:pPr>
            <a:endParaRPr lang="es-MX" sz="2800" kern="0" dirty="0">
              <a:solidFill>
                <a:prstClr val="black"/>
              </a:solidFill>
              <a:latin typeface="Rockwell" panose="02060603020205020403" pitchFamily="18" charset="0"/>
            </a:endParaRPr>
          </a:p>
          <a:p>
            <a:pPr>
              <a:defRPr/>
            </a:pPr>
            <a:endParaRPr lang="es-MX" sz="1200" b="1" kern="0" dirty="0">
              <a:solidFill>
                <a:sysClr val="windowText" lastClr="000000"/>
              </a:solidFill>
            </a:endParaRPr>
          </a:p>
        </p:txBody>
      </p:sp>
      <p:pic>
        <p:nvPicPr>
          <p:cNvPr id="5" name="Imagen 4"/>
          <p:cNvPicPr>
            <a:picLocks noChangeAspect="1"/>
          </p:cNvPicPr>
          <p:nvPr/>
        </p:nvPicPr>
        <p:blipFill rotWithShape="1">
          <a:blip r:embed="rId2"/>
          <a:srcRect l="7647" t="8244" r="5921" b="69670"/>
          <a:stretch/>
        </p:blipFill>
        <p:spPr>
          <a:xfrm>
            <a:off x="0" y="-22860"/>
            <a:ext cx="6810702" cy="1187890"/>
          </a:xfrm>
          <a:prstGeom prst="rect">
            <a:avLst/>
          </a:prstGeom>
        </p:spPr>
      </p:pic>
    </p:spTree>
    <p:extLst>
      <p:ext uri="{BB962C8B-B14F-4D97-AF65-F5344CB8AC3E}">
        <p14:creationId xmlns:p14="http://schemas.microsoft.com/office/powerpoint/2010/main" val="35657797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8323" r="22038"/>
          <a:stretch/>
        </p:blipFill>
        <p:spPr>
          <a:xfrm>
            <a:off x="2053877" y="567609"/>
            <a:ext cx="9028325" cy="5486661"/>
          </a:xfrm>
          <a:prstGeom prst="rect">
            <a:avLst/>
          </a:prstGeom>
        </p:spPr>
      </p:pic>
    </p:spTree>
    <p:extLst>
      <p:ext uri="{BB962C8B-B14F-4D97-AF65-F5344CB8AC3E}">
        <p14:creationId xmlns:p14="http://schemas.microsoft.com/office/powerpoint/2010/main" val="19870834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5281" t="18385" r="4553" b="11096"/>
          <a:stretch/>
        </p:blipFill>
        <p:spPr>
          <a:xfrm>
            <a:off x="1730566" y="847680"/>
            <a:ext cx="10078333" cy="4821599"/>
          </a:xfrm>
          <a:prstGeom prst="rect">
            <a:avLst/>
          </a:prstGeom>
        </p:spPr>
      </p:pic>
    </p:spTree>
    <p:extLst>
      <p:ext uri="{BB962C8B-B14F-4D97-AF65-F5344CB8AC3E}">
        <p14:creationId xmlns:p14="http://schemas.microsoft.com/office/powerpoint/2010/main" val="416010778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Lst>
          </a:blip>
          <a:srcRect l="3234" r="3140"/>
          <a:stretch/>
        </p:blipFill>
        <p:spPr>
          <a:xfrm>
            <a:off x="1751131" y="871011"/>
            <a:ext cx="9828142" cy="5026324"/>
          </a:xfrm>
          <a:prstGeom prst="rect">
            <a:avLst/>
          </a:prstGeom>
        </p:spPr>
      </p:pic>
    </p:spTree>
    <p:extLst>
      <p:ext uri="{BB962C8B-B14F-4D97-AF65-F5344CB8AC3E}">
        <p14:creationId xmlns:p14="http://schemas.microsoft.com/office/powerpoint/2010/main" val="7710056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9841" t="21904" r="3274" b="9206"/>
          <a:stretch/>
        </p:blipFill>
        <p:spPr>
          <a:xfrm>
            <a:off x="1894113" y="685798"/>
            <a:ext cx="9655629" cy="5407153"/>
          </a:xfrm>
          <a:prstGeom prst="rect">
            <a:avLst/>
          </a:prstGeom>
        </p:spPr>
      </p:pic>
    </p:spTree>
    <p:extLst>
      <p:ext uri="{BB962C8B-B14F-4D97-AF65-F5344CB8AC3E}">
        <p14:creationId xmlns:p14="http://schemas.microsoft.com/office/powerpoint/2010/main" val="202231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47965" y="312655"/>
            <a:ext cx="7526664" cy="523220"/>
          </a:xfrm>
          <a:prstGeom prst="rect">
            <a:avLst/>
          </a:prstGeom>
        </p:spPr>
        <p:txBody>
          <a:bodyPr wrap="square">
            <a:spAutoFit/>
          </a:bodyPr>
          <a:lstStyle/>
          <a:p>
            <a:pPr lvl="0" defTabSz="914400">
              <a:defRPr/>
            </a:pPr>
            <a:r>
              <a:rPr lang="es-MX" sz="2800" kern="0" dirty="0" smtClean="0">
                <a:solidFill>
                  <a:prstClr val="black"/>
                </a:solidFill>
                <a:latin typeface="Rockwell" panose="02060603020205020403" pitchFamily="18" charset="0"/>
              </a:rPr>
              <a:t>5.i. 11. Evaluación. Formatos. Prerrequisitos. </a:t>
            </a:r>
            <a:endParaRPr lang="es-MX" sz="2800" i="1" kern="0" dirty="0">
              <a:solidFill>
                <a:prstClr val="black"/>
              </a:solidFill>
              <a:latin typeface="Rockwell" panose="02060603020205020403" pitchFamily="18" charset="0"/>
            </a:endParaRPr>
          </a:p>
        </p:txBody>
      </p:sp>
      <p:pic>
        <p:nvPicPr>
          <p:cNvPr id="11" name="Imagen 10"/>
          <p:cNvPicPr>
            <a:picLocks noChangeAspect="1"/>
          </p:cNvPicPr>
          <p:nvPr/>
        </p:nvPicPr>
        <p:blipFill>
          <a:blip r:embed="rId2"/>
          <a:stretch>
            <a:fillRect/>
          </a:stretch>
        </p:blipFill>
        <p:spPr>
          <a:xfrm>
            <a:off x="2155370" y="922961"/>
            <a:ext cx="7979229" cy="5935039"/>
          </a:xfrm>
          <a:prstGeom prst="rect">
            <a:avLst/>
          </a:prstGeom>
        </p:spPr>
      </p:pic>
    </p:spTree>
    <p:extLst>
      <p:ext uri="{BB962C8B-B14F-4D97-AF65-F5344CB8AC3E}">
        <p14:creationId xmlns:p14="http://schemas.microsoft.com/office/powerpoint/2010/main" val="31384345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870895" y="497397"/>
            <a:ext cx="9721846" cy="5982397"/>
          </a:xfrm>
          <a:prstGeom prst="rect">
            <a:avLst/>
          </a:prstGeom>
        </p:spPr>
      </p:pic>
    </p:spTree>
    <p:extLst>
      <p:ext uri="{BB962C8B-B14F-4D97-AF65-F5344CB8AC3E}">
        <p14:creationId xmlns:p14="http://schemas.microsoft.com/office/powerpoint/2010/main" val="21920266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o 6"/>
          <p:cNvGraphicFramePr>
            <a:graphicFrameLocks noChangeAspect="1"/>
          </p:cNvGraphicFramePr>
          <p:nvPr>
            <p:extLst/>
          </p:nvPr>
        </p:nvGraphicFramePr>
        <p:xfrm>
          <a:off x="1642744" y="217170"/>
          <a:ext cx="9227185" cy="6303880"/>
        </p:xfrm>
        <a:graphic>
          <a:graphicData uri="http://schemas.openxmlformats.org/presentationml/2006/ole">
            <mc:AlternateContent xmlns:mc="http://schemas.openxmlformats.org/markup-compatibility/2006">
              <mc:Choice xmlns:v="urn:schemas-microsoft-com:vml" Requires="v">
                <p:oleObj spid="_x0000_s1093" name="Documento" r:id="rId3" imgW="8411198" imgH="6990312" progId="Word.Document.12">
                  <p:embed/>
                </p:oleObj>
              </mc:Choice>
              <mc:Fallback>
                <p:oleObj name="Documento" r:id="rId3" imgW="8411198" imgH="6990312" progId="Word.Document.12">
                  <p:embed/>
                  <p:pic>
                    <p:nvPicPr>
                      <p:cNvPr id="0" name=""/>
                      <p:cNvPicPr/>
                      <p:nvPr/>
                    </p:nvPicPr>
                    <p:blipFill>
                      <a:blip r:embed="rId4"/>
                      <a:stretch>
                        <a:fillRect/>
                      </a:stretch>
                    </p:blipFill>
                    <p:spPr>
                      <a:xfrm>
                        <a:off x="1642744" y="217170"/>
                        <a:ext cx="9227185" cy="6303880"/>
                      </a:xfrm>
                      <a:prstGeom prst="rect">
                        <a:avLst/>
                      </a:prstGeom>
                    </p:spPr>
                  </p:pic>
                </p:oleObj>
              </mc:Fallback>
            </mc:AlternateContent>
          </a:graphicData>
        </a:graphic>
      </p:graphicFrame>
    </p:spTree>
    <p:extLst>
      <p:ext uri="{BB962C8B-B14F-4D97-AF65-F5344CB8AC3E}">
        <p14:creationId xmlns:p14="http://schemas.microsoft.com/office/powerpoint/2010/main" val="1339811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396092" y="594278"/>
            <a:ext cx="10418471" cy="5940959"/>
          </a:xfrm>
          <a:prstGeom prst="rect">
            <a:avLst/>
          </a:prstGeom>
        </p:spPr>
      </p:pic>
    </p:spTree>
    <p:extLst>
      <p:ext uri="{BB962C8B-B14F-4D97-AF65-F5344CB8AC3E}">
        <p14:creationId xmlns:p14="http://schemas.microsoft.com/office/powerpoint/2010/main" val="35737718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2065878" y="2220685"/>
            <a:ext cx="8260998" cy="4100979"/>
          </a:xfrm>
          <a:prstGeom prst="rect">
            <a:avLst/>
          </a:prstGeom>
        </p:spPr>
      </p:pic>
      <p:pic>
        <p:nvPicPr>
          <p:cNvPr id="14" name="Imagen 13"/>
          <p:cNvPicPr>
            <a:picLocks noChangeAspect="1"/>
          </p:cNvPicPr>
          <p:nvPr/>
        </p:nvPicPr>
        <p:blipFill>
          <a:blip r:embed="rId3"/>
          <a:stretch>
            <a:fillRect/>
          </a:stretch>
        </p:blipFill>
        <p:spPr>
          <a:xfrm>
            <a:off x="2142079" y="1769834"/>
            <a:ext cx="8260998" cy="546169"/>
          </a:xfrm>
          <a:prstGeom prst="rect">
            <a:avLst/>
          </a:prstGeom>
        </p:spPr>
      </p:pic>
      <p:pic>
        <p:nvPicPr>
          <p:cNvPr id="15" name="Imagen 14"/>
          <p:cNvPicPr>
            <a:picLocks noChangeAspect="1"/>
          </p:cNvPicPr>
          <p:nvPr/>
        </p:nvPicPr>
        <p:blipFill>
          <a:blip r:embed="rId4"/>
          <a:stretch>
            <a:fillRect/>
          </a:stretch>
        </p:blipFill>
        <p:spPr>
          <a:xfrm>
            <a:off x="1928174" y="344646"/>
            <a:ext cx="9478492" cy="1221264"/>
          </a:xfrm>
          <a:prstGeom prst="rect">
            <a:avLst/>
          </a:prstGeom>
        </p:spPr>
      </p:pic>
    </p:spTree>
    <p:extLst>
      <p:ext uri="{BB962C8B-B14F-4D97-AF65-F5344CB8AC3E}">
        <p14:creationId xmlns:p14="http://schemas.microsoft.com/office/powerpoint/2010/main" val="11065775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715308" y="110638"/>
            <a:ext cx="8854721" cy="523220"/>
          </a:xfrm>
          <a:prstGeom prst="rect">
            <a:avLst/>
          </a:prstGeom>
        </p:spPr>
        <p:txBody>
          <a:bodyPr wrap="square">
            <a:spAutoFit/>
          </a:bodyPr>
          <a:lstStyle/>
          <a:p>
            <a:pPr lvl="0" defTabSz="914400">
              <a:defRPr/>
            </a:pPr>
            <a:r>
              <a:rPr lang="es-MX" sz="2800" kern="0" dirty="0" smtClean="0">
                <a:solidFill>
                  <a:prstClr val="black"/>
                </a:solidFill>
                <a:latin typeface="Rockwell" panose="02060603020205020403" pitchFamily="18" charset="0"/>
              </a:rPr>
              <a:t>5.i. 12. Evaluación.  Formatos. </a:t>
            </a:r>
            <a:r>
              <a:rPr lang="es-MX" sz="2800" kern="0" dirty="0">
                <a:solidFill>
                  <a:prstClr val="black"/>
                </a:solidFill>
                <a:latin typeface="Rockwell" panose="02060603020205020403" pitchFamily="18" charset="0"/>
              </a:rPr>
              <a:t>G</a:t>
            </a:r>
            <a:r>
              <a:rPr lang="es-MX" sz="2800" kern="0" dirty="0" smtClean="0">
                <a:solidFill>
                  <a:prstClr val="black"/>
                </a:solidFill>
                <a:latin typeface="Rockwell" panose="02060603020205020403" pitchFamily="18" charset="0"/>
              </a:rPr>
              <a:t>rupo heterogéneo.   </a:t>
            </a:r>
            <a:endParaRPr lang="es-MX" sz="2800" i="1" kern="0" dirty="0">
              <a:solidFill>
                <a:prstClr val="black"/>
              </a:solidFill>
              <a:latin typeface="Rockwell" panose="02060603020205020403" pitchFamily="18" charset="0"/>
            </a:endParaRPr>
          </a:p>
        </p:txBody>
      </p:sp>
      <p:graphicFrame>
        <p:nvGraphicFramePr>
          <p:cNvPr id="13" name="Tabla 12"/>
          <p:cNvGraphicFramePr>
            <a:graphicFrameLocks noGrp="1"/>
          </p:cNvGraphicFramePr>
          <p:nvPr>
            <p:extLst>
              <p:ext uri="{D42A27DB-BD31-4B8C-83A1-F6EECF244321}">
                <p14:modId xmlns:p14="http://schemas.microsoft.com/office/powerpoint/2010/main" val="1575019643"/>
              </p:ext>
            </p:extLst>
          </p:nvPr>
        </p:nvGraphicFramePr>
        <p:xfrm>
          <a:off x="2407377" y="2462318"/>
          <a:ext cx="8347710" cy="1770126"/>
        </p:xfrm>
        <a:graphic>
          <a:graphicData uri="http://schemas.openxmlformats.org/drawingml/2006/table">
            <a:tbl>
              <a:tblPr firstRow="1" firstCol="1" bandRow="1"/>
              <a:tblGrid>
                <a:gridCol w="2139315"/>
                <a:gridCol w="6208395"/>
              </a:tblGrid>
              <a:tr h="0">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RESPONSABLES</a:t>
                      </a:r>
                      <a:br>
                        <a:rPr lang="es-MX" sz="1200" b="1" dirty="0">
                          <a:effectLst/>
                          <a:latin typeface="Arial" panose="020B0604020202020204" pitchFamily="34" charset="0"/>
                          <a:ea typeface="Calibri" panose="020F0502020204030204" pitchFamily="34" charset="0"/>
                          <a:cs typeface="Times New Roman" panose="02020603050405020304" pitchFamily="18" charset="0"/>
                        </a:rPr>
                      </a:b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Carlos Reyes Xiomara Soledad</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Cruz Vargas Cristina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Silvestre Monroy José Mauricio</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r h="0">
                <a:tc>
                  <a:txBody>
                    <a:bodyPr/>
                    <a:lstStyle/>
                    <a:p>
                      <a:pPr>
                        <a:lnSpc>
                          <a:spcPct val="115000"/>
                        </a:lnSpc>
                        <a:spcAft>
                          <a:spcPts val="0"/>
                        </a:spcAft>
                      </a:pPr>
                      <a:r>
                        <a:rPr lang="es-MX" sz="1200" b="1">
                          <a:effectLst/>
                          <a:latin typeface="Arial" panose="020B0604020202020204" pitchFamily="34" charset="0"/>
                          <a:ea typeface="Calibri" panose="020F0502020204030204" pitchFamily="34" charset="0"/>
                          <a:cs typeface="Times New Roman" panose="02020603050405020304" pitchFamily="18" charset="0"/>
                        </a:rPr>
                        <a:t>NOMBRE DEL PROYECTO</a:t>
                      </a:r>
                      <a:br>
                        <a:rPr lang="es-MX" sz="1200" b="1">
                          <a:effectLst/>
                          <a:latin typeface="Arial" panose="020B0604020202020204" pitchFamily="34" charset="0"/>
                          <a:ea typeface="Calibri" panose="020F0502020204030204" pitchFamily="34" charset="0"/>
                          <a:cs typeface="Times New Roman" panose="02020603050405020304" pitchFamily="18" charset="0"/>
                        </a:rPr>
                      </a:b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sng" dirty="0">
                          <a:effectLst/>
                          <a:latin typeface="Arial" panose="020B0604020202020204" pitchFamily="34" charset="0"/>
                          <a:ea typeface="Calibri" panose="020F0502020204030204" pitchFamily="34" charset="0"/>
                          <a:cs typeface="Times New Roman" panose="02020603050405020304" pitchFamily="18" charset="0"/>
                        </a:rPr>
                        <a:t>Basura Con-ciencia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r h="0">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OBJETIVO GENERAL</a:t>
                      </a:r>
                      <a:br>
                        <a:rPr lang="es-MX" sz="1200" b="1" dirty="0">
                          <a:effectLst/>
                          <a:latin typeface="Arial" panose="020B0604020202020204" pitchFamily="34" charset="0"/>
                          <a:ea typeface="Calibri" panose="020F0502020204030204" pitchFamily="34" charset="0"/>
                          <a:cs typeface="Times New Roman" panose="02020603050405020304" pitchFamily="18" charset="0"/>
                        </a:rPr>
                      </a:b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marL="342900" marR="114300" lvl="0" indent="-342900">
                        <a:lnSpc>
                          <a:spcPct val="115000"/>
                        </a:lnSpc>
                        <a:spcBef>
                          <a:spcPts val="370"/>
                        </a:spcBef>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Realizar una reducción de la cantidad de basura generada en el Instituto San Carlos, concientizando acerca del impacto ambiental que ocasiona, para así reforzar el reciclaje y prevenir enfermedades.</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0"/>
                        </a:spcAft>
                      </a:pPr>
                      <a:r>
                        <a:rPr lang="es-ES"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563638057"/>
              </p:ext>
            </p:extLst>
          </p:nvPr>
        </p:nvGraphicFramePr>
        <p:xfrm>
          <a:off x="2407377" y="4322212"/>
          <a:ext cx="8347710" cy="2313432"/>
        </p:xfrm>
        <a:graphic>
          <a:graphicData uri="http://schemas.openxmlformats.org/drawingml/2006/table">
            <a:tbl>
              <a:tblPr firstRow="1" firstCol="1" bandRow="1"/>
              <a:tblGrid>
                <a:gridCol w="8347710"/>
              </a:tblGrid>
              <a:tr h="44450">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OBJETIVO POR ASIGNATURA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r h="0">
                <a:tc>
                  <a:txBody>
                    <a:bodyPr/>
                    <a:lstStyle/>
                    <a:p>
                      <a:pPr algn="just">
                        <a:lnSpc>
                          <a:spcPct val="115000"/>
                        </a:lnSpc>
                        <a:spcAft>
                          <a:spcPts val="0"/>
                        </a:spcAft>
                      </a:pPr>
                      <a:r>
                        <a:rPr lang="es-MX" sz="1000" b="1" dirty="0">
                          <a:effectLst/>
                          <a:latin typeface="Century Gothic" panose="020B0502020202020204" pitchFamily="34" charset="0"/>
                          <a:ea typeface="Century Gothic" panose="020B0502020202020204" pitchFamily="34" charset="0"/>
                          <a:cs typeface="Century Gothic" panose="020B0502020202020204" pitchFamily="34" charset="0"/>
                        </a:rPr>
                        <a:t>BIOLOGÍA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Generar conciencia y responsabilidad en el manejo de la basura en la localidad.</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Favorecer al reciclaje de PET en la comunidad.</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Fomentar una cultura para reducir la cantidad de basura en la comunidad.</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0"/>
                        </a:spcAft>
                      </a:pPr>
                      <a:r>
                        <a:rPr lang="es-MX" sz="1000" b="1" dirty="0">
                          <a:effectLst/>
                          <a:latin typeface="Century Gothic" panose="020B0502020202020204" pitchFamily="34" charset="0"/>
                          <a:ea typeface="Century Gothic" panose="020B0502020202020204" pitchFamily="34" charset="0"/>
                          <a:cs typeface="Century Gothic" panose="020B0502020202020204" pitchFamily="34" charset="0"/>
                        </a:rPr>
                        <a:t>QUÍMICA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Reconocer los riegos ambientales y de salud que conlleva el uso de polímeros.</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Aplicar las tres </a:t>
                      </a:r>
                      <a:r>
                        <a:rPr lang="es-ES" sz="10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Rs</a:t>
                      </a: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Fomentar la elaboración de composta para la disminución de material orgánica de desecho.</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0"/>
                        </a:spcAft>
                      </a:pPr>
                      <a:r>
                        <a:rPr lang="es-MX" sz="1000" b="1" dirty="0">
                          <a:effectLst/>
                          <a:latin typeface="Century Gothic" panose="020B0502020202020204" pitchFamily="34" charset="0"/>
                          <a:ea typeface="Century Gothic" panose="020B0502020202020204" pitchFamily="34" charset="0"/>
                          <a:cs typeface="Century Gothic" panose="020B0502020202020204" pitchFamily="34" charset="0"/>
                        </a:rPr>
                        <a:t>SALUD</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Conocer el concepto y la importancia de la salud.</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Saber la historia natural de la enfermedad y como la triada ecológica se involucra en la aparición de padecimientos.</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s-ES" sz="10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Identificar las enfermedades más frecuentes por la acumulación de basura y las medidas para prevenirlas.</a:t>
                      </a:r>
                      <a:endParaRPr lang="es-MX"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bl>
          </a:graphicData>
        </a:graphic>
      </p:graphicFrame>
      <p:pic>
        <p:nvPicPr>
          <p:cNvPr id="19" name="Imagen 1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7377" y="643520"/>
            <a:ext cx="1080135" cy="1223010"/>
          </a:xfrm>
          <a:prstGeom prst="rect">
            <a:avLst/>
          </a:prstGeom>
          <a:noFill/>
          <a:ln>
            <a:noFill/>
          </a:ln>
        </p:spPr>
      </p:pic>
      <p:pic>
        <p:nvPicPr>
          <p:cNvPr id="20" name="Imagen 19"/>
          <p:cNvPicPr/>
          <p:nvPr/>
        </p:nvPicPr>
        <p:blipFill>
          <a:blip r:embed="rId3">
            <a:extLst>
              <a:ext uri="{28A0092B-C50C-407E-A947-70E740481C1C}">
                <a14:useLocalDpi xmlns:a14="http://schemas.microsoft.com/office/drawing/2010/main" val="0"/>
              </a:ext>
            </a:extLst>
          </a:blip>
          <a:srcRect/>
          <a:stretch>
            <a:fillRect/>
          </a:stretch>
        </p:blipFill>
        <p:spPr bwMode="auto">
          <a:xfrm>
            <a:off x="9419682" y="648282"/>
            <a:ext cx="1335405" cy="1213485"/>
          </a:xfrm>
          <a:prstGeom prst="rect">
            <a:avLst/>
          </a:prstGeom>
          <a:noFill/>
        </p:spPr>
      </p:pic>
      <p:sp>
        <p:nvSpPr>
          <p:cNvPr id="15" name="Rectángulo 14"/>
          <p:cNvSpPr/>
          <p:nvPr/>
        </p:nvSpPr>
        <p:spPr>
          <a:xfrm>
            <a:off x="2993218" y="709293"/>
            <a:ext cx="6096000" cy="1304460"/>
          </a:xfrm>
          <a:prstGeom prst="rect">
            <a:avLst/>
          </a:prstGeom>
        </p:spPr>
        <p:txBody>
          <a:bodyPr>
            <a:spAutoFit/>
          </a:bodyPr>
          <a:lstStyle/>
          <a:p>
            <a:pPr algn="ctr">
              <a:lnSpc>
                <a:spcPct val="115000"/>
              </a:lnSpc>
              <a:spcAft>
                <a:spcPts val="1000"/>
              </a:spcAft>
            </a:pPr>
            <a:r>
              <a:rPr lang="es-MX" sz="2400" dirty="0">
                <a:latin typeface="Bauhaus 93" panose="04030905020B02020C02" pitchFamily="82" charset="0"/>
                <a:ea typeface="Calibri" panose="020F0502020204030204" pitchFamily="34" charset="0"/>
                <a:cs typeface="Times New Roman" panose="02020603050405020304" pitchFamily="18" charset="0"/>
              </a:rPr>
              <a:t>COLEGIO SAN CARLOS</a:t>
            </a:r>
            <a:r>
              <a:rPr lang="es-MX" dirty="0">
                <a:latin typeface="Bauhaus 93" panose="04030905020B02020C02" pitchFamily="82" charset="0"/>
                <a:ea typeface="Calibri" panose="020F0502020204030204" pitchFamily="34" charset="0"/>
                <a:cs typeface="Times New Roman" panose="02020603050405020304" pitchFamily="18" charset="0"/>
              </a:rPr>
              <a:t>            </a:t>
            </a:r>
            <a:endParaRPr lang="es-MX" dirty="0" smtClean="0">
              <a:latin typeface="Bauhaus 93" panose="04030905020B02020C02" pitchFamily="82" charset="0"/>
              <a:ea typeface="Calibri" panose="020F0502020204030204" pitchFamily="34" charset="0"/>
              <a:cs typeface="Times New Roman" panose="02020603050405020304" pitchFamily="18" charset="0"/>
            </a:endParaRPr>
          </a:p>
          <a:p>
            <a:pPr algn="ctr">
              <a:lnSpc>
                <a:spcPct val="115000"/>
              </a:lnSpc>
              <a:spcAft>
                <a:spcPts val="1000"/>
              </a:spcAft>
            </a:pPr>
            <a:r>
              <a:rPr lang="es-MX" dirty="0" smtClean="0">
                <a:latin typeface="Bauhaus 93" panose="04030905020B02020C02" pitchFamily="82" charset="0"/>
                <a:ea typeface="Calibri" panose="020F0502020204030204" pitchFamily="34" charset="0"/>
                <a:cs typeface="Times New Roman" panose="02020603050405020304" pitchFamily="18" charset="0"/>
              </a:rPr>
              <a:t> </a:t>
            </a:r>
            <a:r>
              <a:rPr lang="es-MX" dirty="0">
                <a:latin typeface="Bauhaus 93" panose="04030905020B02020C02" pitchFamily="82" charset="0"/>
                <a:ea typeface="Calibri" panose="020F0502020204030204" pitchFamily="34" charset="0"/>
                <a:cs typeface="Times New Roman" panose="02020603050405020304" pitchFamily="18" charset="0"/>
              </a:rPr>
              <a:t>PREPARATORIA UNAM</a:t>
            </a:r>
            <a:endParaRPr lang="es-MX" sz="105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s-MX" sz="1200" dirty="0">
                <a:latin typeface="Century Gothic" panose="020B0502020202020204" pitchFamily="34" charset="0"/>
                <a:ea typeface="Calibri" panose="020F0502020204030204" pitchFamily="34" charset="0"/>
                <a:cs typeface="Times New Roman" panose="02020603050405020304" pitchFamily="18" charset="0"/>
              </a:rPr>
              <a:t>     CLAVE 6890</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p:cNvSpPr/>
          <p:nvPr/>
        </p:nvSpPr>
        <p:spPr>
          <a:xfrm>
            <a:off x="4201885" y="1660544"/>
            <a:ext cx="6553201" cy="735586"/>
          </a:xfrm>
          <a:prstGeom prst="rect">
            <a:avLst/>
          </a:prstGeom>
        </p:spPr>
        <p:txBody>
          <a:bodyPr wrap="square">
            <a:spAutoFit/>
          </a:bodyPr>
          <a:lstStyle/>
          <a:p>
            <a:pPr algn="r">
              <a:spcAft>
                <a:spcPts val="0"/>
              </a:spcAft>
              <a:tabLst>
                <a:tab pos="2806065" algn="ctr"/>
                <a:tab pos="5612130" algn="r"/>
              </a:tabLst>
            </a:pPr>
            <a:endParaRPr lang="es-MX" sz="1400" b="1" dirty="0" smtClean="0">
              <a:latin typeface="Century Gothic" panose="020B0502020202020204" pitchFamily="34" charset="0"/>
              <a:ea typeface="Calibri" panose="020F0502020204030204" pitchFamily="34" charset="0"/>
              <a:cs typeface="Times New Roman" panose="02020603050405020304" pitchFamily="18" charset="0"/>
            </a:endParaRPr>
          </a:p>
          <a:p>
            <a:pPr algn="r">
              <a:spcAft>
                <a:spcPts val="0"/>
              </a:spcAft>
              <a:tabLst>
                <a:tab pos="2806065" algn="ctr"/>
                <a:tab pos="5612130" algn="r"/>
              </a:tabLst>
            </a:pPr>
            <a:r>
              <a:rPr lang="es-MX" sz="1400" b="1" dirty="0" smtClean="0">
                <a:latin typeface="Century Gothic" panose="020B0502020202020204" pitchFamily="34" charset="0"/>
                <a:ea typeface="Calibri" panose="020F0502020204030204" pitchFamily="34" charset="0"/>
                <a:cs typeface="Times New Roman" panose="02020603050405020304" pitchFamily="18" charset="0"/>
              </a:rPr>
              <a:t>     CICLO </a:t>
            </a:r>
            <a:r>
              <a:rPr lang="es-MX" sz="1400" b="1" dirty="0">
                <a:latin typeface="Century Gothic" panose="020B0502020202020204" pitchFamily="34" charset="0"/>
                <a:ea typeface="Calibri" panose="020F0502020204030204" pitchFamily="34" charset="0"/>
                <a:cs typeface="Times New Roman" panose="02020603050405020304" pitchFamily="18" charset="0"/>
              </a:rPr>
              <a:t>ESCOLAR 2017 – </a:t>
            </a:r>
            <a:r>
              <a:rPr lang="es-MX" sz="1400" b="1" dirty="0" smtClean="0">
                <a:latin typeface="Century Gothic" panose="020B0502020202020204" pitchFamily="34" charset="0"/>
                <a:ea typeface="Calibri" panose="020F0502020204030204" pitchFamily="34" charset="0"/>
                <a:cs typeface="Times New Roman" panose="02020603050405020304" pitchFamily="18" charset="0"/>
              </a:rPr>
              <a:t>2018</a:t>
            </a:r>
            <a:r>
              <a:rPr lang="es-MX" sz="1200" b="1" dirty="0">
                <a:latin typeface="Arial" panose="020B0604020202020204" pitchFamily="34" charset="0"/>
                <a:ea typeface="Calibri" panose="020F0502020204030204" pitchFamily="34" charset="0"/>
                <a:cs typeface="Times New Roman" panose="02020603050405020304" pitchFamily="18" charset="0"/>
              </a:rPr>
              <a:t> </a:t>
            </a:r>
            <a:endParaRPr lang="es-MX" sz="1200" b="1" dirty="0" smtClean="0">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MX" sz="1200" b="1" dirty="0" smtClean="0">
                <a:latin typeface="Arial" panose="020B0604020202020204" pitchFamily="34" charset="0"/>
                <a:ea typeface="Calibri" panose="020F0502020204030204" pitchFamily="34" charset="0"/>
                <a:cs typeface="Times New Roman" panose="02020603050405020304" pitchFamily="18" charset="0"/>
              </a:rPr>
              <a:t>                 </a:t>
            </a:r>
            <a:r>
              <a:rPr lang="es-MX" sz="1200" b="1" u="sng" dirty="0" smtClean="0">
                <a:latin typeface="Arial" panose="020B0604020202020204" pitchFamily="34" charset="0"/>
                <a:ea typeface="Calibri" panose="020F0502020204030204" pitchFamily="34" charset="0"/>
                <a:cs typeface="Times New Roman" panose="02020603050405020304" pitchFamily="18" charset="0"/>
              </a:rPr>
              <a:t>PLANEACIÓN </a:t>
            </a:r>
            <a:r>
              <a:rPr lang="es-MX" sz="1200" b="1" u="sng" dirty="0">
                <a:latin typeface="Arial" panose="020B0604020202020204" pitchFamily="34" charset="0"/>
                <a:ea typeface="Calibri" panose="020F0502020204030204" pitchFamily="34" charset="0"/>
                <a:cs typeface="Times New Roman" panose="02020603050405020304" pitchFamily="18" charset="0"/>
              </a:rPr>
              <a:t>GENERAL</a:t>
            </a:r>
            <a:endParaRPr lang="es-MX" sz="1100"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008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36963" y="1165030"/>
            <a:ext cx="9675793" cy="5878532"/>
          </a:xfrm>
          <a:prstGeom prst="rect">
            <a:avLst/>
          </a:prstGeom>
        </p:spPr>
        <p:txBody>
          <a:bodyPr wrap="square">
            <a:spAutoFit/>
          </a:bodyPr>
          <a:lstStyle/>
          <a:p>
            <a:pPr>
              <a:defRPr/>
            </a:pPr>
            <a:r>
              <a:rPr lang="es-MX" sz="2800" b="1" kern="0" dirty="0" smtClean="0">
                <a:solidFill>
                  <a:prstClr val="black"/>
                </a:solidFill>
                <a:latin typeface="Rockwell" panose="02060603020205020403" pitchFamily="18" charset="0"/>
              </a:rPr>
              <a:t>5.i</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Organizador gráfico. Preguntas esenciales.</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Organizador gráfico. Proceso de indagación.</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e) A.M.E. general.</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g) E.I.P. Resumen.</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h) E.I.P. Elaboración de proyecto.</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Fotografías de la sesión.</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Evaluación. Tipos, herramientas y de Aprendizaje.</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Evaluación. Formatos. Prerrequisitos.</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Evaluación. Formatos. Grupo Heterogéneo.</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Lista de pasos para realizar una infografía digital.</a:t>
            </a:r>
          </a:p>
          <a:p>
            <a:pPr marL="914400" lvl="1" indent="-457200">
              <a:buFont typeface="+mj-lt"/>
              <a:buAutoNum type="arabicPeriod" startAt="4"/>
              <a:defRPr/>
            </a:pPr>
            <a:r>
              <a:rPr lang="es-MX" sz="2200" kern="0" dirty="0">
                <a:solidFill>
                  <a:prstClr val="black"/>
                </a:solidFill>
                <a:latin typeface="Rockwell" panose="02060603020205020403" pitchFamily="18" charset="0"/>
              </a:rPr>
              <a:t>I</a:t>
            </a:r>
            <a:r>
              <a:rPr lang="es-MX" sz="2200" kern="0" dirty="0" smtClean="0">
                <a:solidFill>
                  <a:prstClr val="black"/>
                </a:solidFill>
                <a:latin typeface="Rockwell" panose="02060603020205020403" pitchFamily="18" charset="0"/>
              </a:rPr>
              <a:t>nfografía.</a:t>
            </a:r>
          </a:p>
          <a:p>
            <a:pPr marL="914400" lvl="1" indent="-457200">
              <a:buFont typeface="+mj-lt"/>
              <a:buAutoNum type="arabicPeriod" startAt="4"/>
              <a:defRPr/>
            </a:pPr>
            <a:r>
              <a:rPr lang="es-MX" sz="2200" kern="0" dirty="0" smtClean="0">
                <a:solidFill>
                  <a:prstClr val="black"/>
                </a:solidFill>
                <a:latin typeface="Rockwell" panose="02060603020205020403" pitchFamily="18" charset="0"/>
              </a:rPr>
              <a:t>Reflexiones personales.</a:t>
            </a:r>
          </a:p>
          <a:p>
            <a:pPr marL="914400" lvl="1" indent="-457200">
              <a:buFont typeface="+mj-lt"/>
              <a:buAutoNum type="arabicPeriod" startAt="4"/>
              <a:defRPr/>
            </a:pPr>
            <a:endParaRPr lang="es-MX" sz="2200" kern="0" dirty="0" smtClean="0">
              <a:solidFill>
                <a:prstClr val="black"/>
              </a:solidFill>
              <a:latin typeface="Rockwell" panose="02060603020205020403" pitchFamily="18" charset="0"/>
            </a:endParaRPr>
          </a:p>
          <a:p>
            <a:pPr marL="914400" lvl="1" indent="-457200">
              <a:buFont typeface="+mj-lt"/>
              <a:buAutoNum type="arabicPeriod" startAt="4"/>
              <a:defRPr/>
            </a:pPr>
            <a:endParaRPr lang="es-MX" sz="2200" kern="0" dirty="0" smtClean="0">
              <a:solidFill>
                <a:prstClr val="black"/>
              </a:solidFill>
              <a:latin typeface="Rockwell" panose="02060603020205020403" pitchFamily="18" charset="0"/>
            </a:endParaRPr>
          </a:p>
          <a:p>
            <a:pPr lvl="1">
              <a:defRPr/>
            </a:pPr>
            <a:endParaRPr lang="es-MX" sz="2800" kern="0" dirty="0">
              <a:solidFill>
                <a:prstClr val="black"/>
              </a:solidFill>
              <a:latin typeface="Rockwell" panose="02060603020205020403" pitchFamily="18" charset="0"/>
            </a:endParaRPr>
          </a:p>
          <a:p>
            <a:pPr>
              <a:defRPr/>
            </a:pPr>
            <a:endParaRPr lang="es-MX" sz="1200" b="1" kern="0" dirty="0">
              <a:solidFill>
                <a:sysClr val="windowText" lastClr="000000"/>
              </a:solidFill>
            </a:endParaRPr>
          </a:p>
        </p:txBody>
      </p:sp>
      <p:pic>
        <p:nvPicPr>
          <p:cNvPr id="5" name="Imagen 4"/>
          <p:cNvPicPr>
            <a:picLocks noChangeAspect="1"/>
          </p:cNvPicPr>
          <p:nvPr/>
        </p:nvPicPr>
        <p:blipFill rotWithShape="1">
          <a:blip r:embed="rId2"/>
          <a:srcRect l="7647" t="8244" r="5921" b="69670"/>
          <a:stretch/>
        </p:blipFill>
        <p:spPr>
          <a:xfrm>
            <a:off x="0" y="-22860"/>
            <a:ext cx="6810702" cy="1187890"/>
          </a:xfrm>
          <a:prstGeom prst="rect">
            <a:avLst/>
          </a:prstGeom>
        </p:spPr>
      </p:pic>
    </p:spTree>
    <p:extLst>
      <p:ext uri="{BB962C8B-B14F-4D97-AF65-F5344CB8AC3E}">
        <p14:creationId xmlns:p14="http://schemas.microsoft.com/office/powerpoint/2010/main" val="26235410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p:cNvGraphicFramePr>
            <a:graphicFrameLocks noGrp="1"/>
          </p:cNvGraphicFramePr>
          <p:nvPr>
            <p:extLst/>
          </p:nvPr>
        </p:nvGraphicFramePr>
        <p:xfrm>
          <a:off x="2025900" y="1564379"/>
          <a:ext cx="8347710" cy="1727460"/>
        </p:xfrm>
        <a:graphic>
          <a:graphicData uri="http://schemas.openxmlformats.org/drawingml/2006/table">
            <a:tbl>
              <a:tblPr firstRow="1" firstCol="1" bandRow="1"/>
              <a:tblGrid>
                <a:gridCol w="8347710">
                  <a:extLst>
                    <a:ext uri="{9D8B030D-6E8A-4147-A177-3AD203B41FA5}">
                      <a16:colId xmlns="" xmlns:a16="http://schemas.microsoft.com/office/drawing/2014/main" val="278421698"/>
                    </a:ext>
                  </a:extLst>
                </a:gridCol>
              </a:tblGrid>
              <a:tr h="575820">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Unidad.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1484433212"/>
                  </a:ext>
                </a:extLst>
              </a:tr>
              <a:tr h="575820">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Tema.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1754479659"/>
                  </a:ext>
                </a:extLst>
              </a:tr>
              <a:tr h="575820">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Sesión.</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2149800124"/>
                  </a:ext>
                </a:extLst>
              </a:tr>
            </a:tbl>
          </a:graphicData>
        </a:graphic>
      </p:graphicFrame>
      <p:graphicFrame>
        <p:nvGraphicFramePr>
          <p:cNvPr id="11" name="Tabla 10"/>
          <p:cNvGraphicFramePr>
            <a:graphicFrameLocks noGrp="1"/>
          </p:cNvGraphicFramePr>
          <p:nvPr>
            <p:extLst/>
          </p:nvPr>
        </p:nvGraphicFramePr>
        <p:xfrm>
          <a:off x="2037330" y="3682649"/>
          <a:ext cx="8347710" cy="630936"/>
        </p:xfrm>
        <a:graphic>
          <a:graphicData uri="http://schemas.openxmlformats.org/drawingml/2006/table">
            <a:tbl>
              <a:tblPr firstRow="1" firstCol="1" bandRow="1"/>
              <a:tblGrid>
                <a:gridCol w="8347710">
                  <a:extLst>
                    <a:ext uri="{9D8B030D-6E8A-4147-A177-3AD203B41FA5}">
                      <a16:colId xmlns="" xmlns:a16="http://schemas.microsoft.com/office/drawing/2014/main" val="2818792345"/>
                    </a:ext>
                  </a:extLst>
                </a:gridCol>
              </a:tblGrid>
              <a:tr h="0">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Objetivo Específico de la Unidad.</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1396860981"/>
                  </a:ext>
                </a:extLst>
              </a:tr>
              <a:tr h="0">
                <a:tc>
                  <a:txBody>
                    <a:bodyPr/>
                    <a:lstStyle/>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1890061089"/>
                  </a:ext>
                </a:extLst>
              </a:tr>
            </a:tbl>
          </a:graphicData>
        </a:graphic>
      </p:graphicFrame>
    </p:spTree>
    <p:extLst>
      <p:ext uri="{BB962C8B-B14F-4D97-AF65-F5344CB8AC3E}">
        <p14:creationId xmlns:p14="http://schemas.microsoft.com/office/powerpoint/2010/main" val="26058806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759127137"/>
              </p:ext>
            </p:extLst>
          </p:nvPr>
        </p:nvGraphicFramePr>
        <p:xfrm>
          <a:off x="2481944" y="331992"/>
          <a:ext cx="8469085" cy="6123239"/>
        </p:xfrm>
        <a:graphic>
          <a:graphicData uri="http://schemas.openxmlformats.org/drawingml/2006/table">
            <a:tbl>
              <a:tblPr firstRow="1" firstCol="1" bandRow="1"/>
              <a:tblGrid>
                <a:gridCol w="625798"/>
                <a:gridCol w="1870987"/>
                <a:gridCol w="2358430"/>
                <a:gridCol w="1229817"/>
                <a:gridCol w="1285544"/>
                <a:gridCol w="1098509"/>
              </a:tblGrid>
              <a:tr h="628024">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No. de sesión</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Arial" panose="020B0604020202020204" pitchFamily="34" charset="0"/>
                        </a:rPr>
                        <a:t>Contenido</a:t>
                      </a:r>
                      <a:endParaRPr lang="es-MX" sz="12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Arial" panose="020B0604020202020204" pitchFamily="34" charset="0"/>
                        </a:rPr>
                        <a:t>Desarrollo</a:t>
                      </a:r>
                      <a:endParaRPr lang="es-MX" sz="12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Arial" panose="020B0604020202020204" pitchFamily="34" charset="0"/>
                        </a:rPr>
                        <a:t>Tiempo</a:t>
                      </a:r>
                      <a:endParaRPr lang="es-MX" sz="12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Arial" panose="020B0604020202020204" pitchFamily="34" charset="0"/>
                        </a:rPr>
                        <a:t>Recursos Didácticos</a:t>
                      </a:r>
                      <a:endParaRPr lang="es-MX" sz="12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Fecha</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r h="1099043">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Arial" panose="020B0604020202020204" pitchFamily="34" charset="0"/>
                        </a:rPr>
                        <a:t>1</a:t>
                      </a:r>
                      <a:endParaRPr lang="es-MX" sz="12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dirty="0">
                          <a:effectLst/>
                          <a:latin typeface="Arial" panose="020B0604020202020204" pitchFamily="34" charset="0"/>
                          <a:ea typeface="Calibri" panose="020F0502020204030204" pitchFamily="34" charset="0"/>
                          <a:cs typeface="Arial" panose="020B0604020202020204" pitchFamily="34" charset="0"/>
                        </a:rPr>
                        <a:t> </a:t>
                      </a:r>
                      <a:endParaRPr lang="es-MX" sz="8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Inicio:</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smtClean="0">
                          <a:effectLst/>
                          <a:latin typeface="Arial" panose="020B0604020202020204" pitchFamily="34" charset="0"/>
                          <a:ea typeface="Calibri" panose="020F0502020204030204" pitchFamily="34" charset="0"/>
                          <a:cs typeface="Arial" panose="020B0604020202020204" pitchFamily="34" charset="0"/>
                        </a:rPr>
                        <a:t>Desarrollo</a:t>
                      </a:r>
                      <a:r>
                        <a:rPr lang="es-MX" sz="1200" b="1" dirty="0">
                          <a:effectLst/>
                          <a:latin typeface="Arial" panose="020B0604020202020204" pitchFamily="34" charset="0"/>
                          <a:ea typeface="Calibri" panose="020F0502020204030204" pitchFamily="34" charset="0"/>
                          <a:cs typeface="Arial" panose="020B0604020202020204" pitchFamily="34" charset="0"/>
                        </a:rPr>
                        <a:t>:</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Cierre:</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dirty="0">
                          <a:effectLst/>
                          <a:latin typeface="Arial" panose="020B0604020202020204" pitchFamily="34" charset="0"/>
                          <a:ea typeface="Calibri" panose="020F0502020204030204" pitchFamily="34" charset="0"/>
                          <a:cs typeface="Arial" panose="020B0604020202020204" pitchFamily="34" charset="0"/>
                        </a:rPr>
                        <a:t> </a:t>
                      </a:r>
                      <a:endParaRPr lang="es-MX" sz="8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r h="1099043">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2</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dirty="0">
                          <a:effectLst/>
                          <a:latin typeface="Arial" panose="020B0604020202020204" pitchFamily="34" charset="0"/>
                          <a:ea typeface="Calibri" panose="020F0502020204030204" pitchFamily="34" charset="0"/>
                          <a:cs typeface="Arial" panose="020B0604020202020204" pitchFamily="34" charset="0"/>
                        </a:rPr>
                        <a:t> </a:t>
                      </a:r>
                      <a:endParaRPr lang="es-MX" sz="8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Inicio:</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Desarrollo:</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Cierre:</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r h="1099043">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Arial" panose="020B0604020202020204" pitchFamily="34" charset="0"/>
                        </a:rPr>
                        <a:t>3</a:t>
                      </a:r>
                      <a:endParaRPr lang="es-MX" sz="12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Inicio:</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smtClean="0">
                          <a:effectLst/>
                          <a:latin typeface="Arial" panose="020B0604020202020204" pitchFamily="34" charset="0"/>
                          <a:ea typeface="Calibri" panose="020F0502020204030204" pitchFamily="34" charset="0"/>
                          <a:cs typeface="Arial" panose="020B0604020202020204" pitchFamily="34" charset="0"/>
                        </a:rPr>
                        <a:t>Desarrollo</a:t>
                      </a:r>
                      <a:r>
                        <a:rPr lang="es-MX" sz="1200" b="1" dirty="0">
                          <a:effectLst/>
                          <a:latin typeface="Arial" panose="020B0604020202020204" pitchFamily="34" charset="0"/>
                          <a:ea typeface="Calibri" panose="020F0502020204030204" pitchFamily="34" charset="0"/>
                          <a:cs typeface="Arial" panose="020B0604020202020204" pitchFamily="34" charset="0"/>
                        </a:rPr>
                        <a:t>:</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Cierre:</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dirty="0">
                          <a:effectLst/>
                          <a:latin typeface="Arial" panose="020B0604020202020204" pitchFamily="34" charset="0"/>
                          <a:ea typeface="Calibri" panose="020F0502020204030204" pitchFamily="34" charset="0"/>
                          <a:cs typeface="Arial" panose="020B0604020202020204" pitchFamily="34" charset="0"/>
                        </a:rPr>
                        <a:t> </a:t>
                      </a:r>
                      <a:endParaRPr lang="es-MX" sz="8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r h="1099043">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Arial" panose="020B0604020202020204" pitchFamily="34" charset="0"/>
                        </a:rPr>
                        <a:t>4</a:t>
                      </a:r>
                      <a:endParaRPr lang="es-MX" sz="12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Inicio:</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smtClean="0">
                          <a:effectLst/>
                          <a:latin typeface="Arial" panose="020B0604020202020204" pitchFamily="34" charset="0"/>
                          <a:ea typeface="Calibri" panose="020F0502020204030204" pitchFamily="34" charset="0"/>
                          <a:cs typeface="Arial" panose="020B0604020202020204" pitchFamily="34" charset="0"/>
                        </a:rPr>
                        <a:t>Desarrollo</a:t>
                      </a:r>
                      <a:r>
                        <a:rPr lang="es-MX" sz="1200" b="1" dirty="0">
                          <a:effectLst/>
                          <a:latin typeface="Arial" panose="020B0604020202020204" pitchFamily="34" charset="0"/>
                          <a:ea typeface="Calibri" panose="020F0502020204030204" pitchFamily="34" charset="0"/>
                          <a:cs typeface="Arial" panose="020B0604020202020204" pitchFamily="34" charset="0"/>
                        </a:rPr>
                        <a:t>:</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Cierre:</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dirty="0">
                          <a:effectLst/>
                          <a:latin typeface="Arial" panose="020B0604020202020204" pitchFamily="34" charset="0"/>
                          <a:ea typeface="Calibri" panose="020F0502020204030204" pitchFamily="34" charset="0"/>
                          <a:cs typeface="Arial" panose="020B0604020202020204" pitchFamily="34" charset="0"/>
                        </a:rPr>
                        <a:t> </a:t>
                      </a:r>
                      <a:endParaRPr lang="es-MX" sz="8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r h="1099043">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5</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a:effectLst/>
                          <a:latin typeface="Arial" panose="020B0604020202020204" pitchFamily="34" charset="0"/>
                          <a:ea typeface="Calibri" panose="020F0502020204030204" pitchFamily="34" charset="0"/>
                          <a:cs typeface="Arial" panose="020B0604020202020204" pitchFamily="34" charset="0"/>
                        </a:rPr>
                        <a:t> </a:t>
                      </a:r>
                      <a:endParaRPr lang="es-MX" sz="80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Inicio:</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Desarrollo:</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Arial" panose="020B0604020202020204" pitchFamily="34" charset="0"/>
                        </a:rPr>
                        <a:t> </a:t>
                      </a:r>
                      <a:endParaRPr lang="es-MX" sz="12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MX" sz="1200" b="1" dirty="0" smtClean="0">
                          <a:effectLst/>
                          <a:latin typeface="Arial" panose="020B0604020202020204" pitchFamily="34" charset="0"/>
                          <a:ea typeface="Calibri" panose="020F0502020204030204" pitchFamily="34" charset="0"/>
                          <a:cs typeface="Arial" panose="020B0604020202020204" pitchFamily="34" charset="0"/>
                        </a:rPr>
                        <a:t>Cierre</a:t>
                      </a:r>
                      <a:r>
                        <a:rPr lang="es-MX" sz="1200" b="1" dirty="0">
                          <a:effectLst/>
                          <a:latin typeface="Arial" panose="020B0604020202020204" pitchFamily="34" charset="0"/>
                          <a:ea typeface="Calibri" panose="020F0502020204030204" pitchFamily="34" charset="0"/>
                          <a:cs typeface="Arial" panose="020B0604020202020204" pitchFamily="34" charset="0"/>
                        </a:rPr>
                        <a:t>:</a:t>
                      </a:r>
                      <a:endParaRPr lang="es-MX" sz="12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dirty="0">
                          <a:effectLst/>
                          <a:latin typeface="Arial" panose="020B0604020202020204" pitchFamily="34" charset="0"/>
                          <a:ea typeface="Calibri" panose="020F0502020204030204" pitchFamily="34" charset="0"/>
                          <a:cs typeface="Arial" panose="020B0604020202020204" pitchFamily="34" charset="0"/>
                        </a:rPr>
                        <a:t> </a:t>
                      </a:r>
                      <a:endParaRPr lang="es-MX" sz="8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dirty="0">
                          <a:effectLst/>
                          <a:latin typeface="Arial" panose="020B0604020202020204" pitchFamily="34" charset="0"/>
                          <a:ea typeface="Calibri" panose="020F0502020204030204" pitchFamily="34" charset="0"/>
                          <a:cs typeface="Arial" panose="020B0604020202020204" pitchFamily="34" charset="0"/>
                        </a:rPr>
                        <a:t> </a:t>
                      </a:r>
                      <a:endParaRPr lang="es-MX" sz="8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800" b="1" dirty="0">
                          <a:effectLst/>
                          <a:latin typeface="Arial" panose="020B0604020202020204" pitchFamily="34" charset="0"/>
                          <a:ea typeface="Calibri" panose="020F0502020204030204" pitchFamily="34" charset="0"/>
                          <a:cs typeface="Arial" panose="020B0604020202020204" pitchFamily="34" charset="0"/>
                        </a:rPr>
                        <a:t> </a:t>
                      </a:r>
                      <a:endParaRPr lang="es-MX" sz="800" dirty="0">
                        <a:effectLst/>
                        <a:latin typeface="Arial" panose="020B0604020202020204" pitchFamily="34" charset="0"/>
                        <a:ea typeface="Calibri" panose="020F0502020204030204" pitchFamily="34" charset="0"/>
                        <a:cs typeface="Arial" panose="020B0604020202020204" pitchFamily="34" charset="0"/>
                      </a:endParaRPr>
                    </a:p>
                  </a:txBody>
                  <a:tcPr marL="27534" marR="27534"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758255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714562452"/>
              </p:ext>
            </p:extLst>
          </p:nvPr>
        </p:nvGraphicFramePr>
        <p:xfrm>
          <a:off x="2613728" y="192515"/>
          <a:ext cx="8347710" cy="1053622"/>
        </p:xfrm>
        <a:graphic>
          <a:graphicData uri="http://schemas.openxmlformats.org/drawingml/2006/table">
            <a:tbl>
              <a:tblPr firstRow="1" firstCol="1" bandRow="1"/>
              <a:tblGrid>
                <a:gridCol w="8347710">
                  <a:extLst>
                    <a:ext uri="{9D8B030D-6E8A-4147-A177-3AD203B41FA5}">
                      <a16:colId xmlns="" xmlns:a16="http://schemas.microsoft.com/office/drawing/2014/main" val="3016930903"/>
                    </a:ext>
                  </a:extLst>
                </a:gridCol>
              </a:tblGrid>
              <a:tr h="245533">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ACTIVIDADES DE APOYO</a:t>
                      </a:r>
                      <a:br>
                        <a:rPr lang="es-MX" sz="1200" b="1" dirty="0">
                          <a:effectLst/>
                          <a:latin typeface="Arial" panose="020B0604020202020204" pitchFamily="34" charset="0"/>
                          <a:ea typeface="Calibri" panose="020F0502020204030204" pitchFamily="34" charset="0"/>
                          <a:cs typeface="Times New Roman" panose="02020603050405020304" pitchFamily="18" charset="0"/>
                        </a:rPr>
                      </a:b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2908629208"/>
                  </a:ext>
                </a:extLst>
              </a:tr>
              <a:tr h="650524">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3463658667"/>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412678365"/>
              </p:ext>
            </p:extLst>
          </p:nvPr>
        </p:nvGraphicFramePr>
        <p:xfrm>
          <a:off x="2613728" y="1490861"/>
          <a:ext cx="8347710" cy="630936"/>
        </p:xfrm>
        <a:graphic>
          <a:graphicData uri="http://schemas.openxmlformats.org/drawingml/2006/table">
            <a:tbl>
              <a:tblPr firstRow="1" firstCol="1" bandRow="1"/>
              <a:tblGrid>
                <a:gridCol w="8347710">
                  <a:extLst>
                    <a:ext uri="{9D8B030D-6E8A-4147-A177-3AD203B41FA5}">
                      <a16:colId xmlns="" xmlns:a16="http://schemas.microsoft.com/office/drawing/2014/main" val="4238753286"/>
                    </a:ext>
                  </a:extLst>
                </a:gridCol>
              </a:tblGrid>
              <a:tr h="59654">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BIBLIOGRAFÍA BÁSICA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3758696711"/>
                  </a:ext>
                </a:extLst>
              </a:tr>
              <a:tr h="0">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3576303488"/>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175240154"/>
              </p:ext>
            </p:extLst>
          </p:nvPr>
        </p:nvGraphicFramePr>
        <p:xfrm>
          <a:off x="2613728" y="2408768"/>
          <a:ext cx="8347710" cy="630936"/>
        </p:xfrm>
        <a:graphic>
          <a:graphicData uri="http://schemas.openxmlformats.org/drawingml/2006/table">
            <a:tbl>
              <a:tblPr firstRow="1" firstCol="1" bandRow="1"/>
              <a:tblGrid>
                <a:gridCol w="8347710">
                  <a:extLst>
                    <a:ext uri="{9D8B030D-6E8A-4147-A177-3AD203B41FA5}">
                      <a16:colId xmlns="" xmlns:a16="http://schemas.microsoft.com/office/drawing/2014/main" val="853064625"/>
                    </a:ext>
                  </a:extLst>
                </a:gridCol>
              </a:tblGrid>
              <a:tr h="0">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BIBLIOGRAFÍA COMPLEMENTARIA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2488965580"/>
                  </a:ext>
                </a:extLst>
              </a:tr>
              <a:tr h="0">
                <a:tc>
                  <a:txBody>
                    <a:bodyPr/>
                    <a:lstStyle/>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873234682"/>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35009431"/>
              </p:ext>
            </p:extLst>
          </p:nvPr>
        </p:nvGraphicFramePr>
        <p:xfrm>
          <a:off x="2613728" y="3249604"/>
          <a:ext cx="8347710" cy="630936"/>
        </p:xfrm>
        <a:graphic>
          <a:graphicData uri="http://schemas.openxmlformats.org/drawingml/2006/table">
            <a:tbl>
              <a:tblPr firstRow="1" firstCol="1" bandRow="1"/>
              <a:tblGrid>
                <a:gridCol w="8347710">
                  <a:extLst>
                    <a:ext uri="{9D8B030D-6E8A-4147-A177-3AD203B41FA5}">
                      <a16:colId xmlns="" xmlns:a16="http://schemas.microsoft.com/office/drawing/2014/main" val="1580553751"/>
                    </a:ext>
                  </a:extLst>
                </a:gridCol>
              </a:tblGrid>
              <a:tr h="0">
                <a:tc>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CIBERGRAFÍA</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3500753282"/>
                  </a:ext>
                </a:extLst>
              </a:tr>
              <a:tr h="0">
                <a:tc>
                  <a:txBody>
                    <a:bodyPr/>
                    <a:lstStyle/>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32461725"/>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886011986"/>
              </p:ext>
            </p:extLst>
          </p:nvPr>
        </p:nvGraphicFramePr>
        <p:xfrm>
          <a:off x="2613728" y="3994274"/>
          <a:ext cx="8347710" cy="1261872"/>
        </p:xfrm>
        <a:graphic>
          <a:graphicData uri="http://schemas.openxmlformats.org/drawingml/2006/table">
            <a:tbl>
              <a:tblPr firstRow="1" firstCol="1" bandRow="1"/>
              <a:tblGrid>
                <a:gridCol w="2086610">
                  <a:extLst>
                    <a:ext uri="{9D8B030D-6E8A-4147-A177-3AD203B41FA5}">
                      <a16:colId xmlns="" xmlns:a16="http://schemas.microsoft.com/office/drawing/2014/main" val="2255572674"/>
                    </a:ext>
                  </a:extLst>
                </a:gridCol>
                <a:gridCol w="2086610">
                  <a:extLst>
                    <a:ext uri="{9D8B030D-6E8A-4147-A177-3AD203B41FA5}">
                      <a16:colId xmlns="" xmlns:a16="http://schemas.microsoft.com/office/drawing/2014/main" val="3846383639"/>
                    </a:ext>
                  </a:extLst>
                </a:gridCol>
                <a:gridCol w="2087245">
                  <a:extLst>
                    <a:ext uri="{9D8B030D-6E8A-4147-A177-3AD203B41FA5}">
                      <a16:colId xmlns="" xmlns:a16="http://schemas.microsoft.com/office/drawing/2014/main" val="4139273398"/>
                    </a:ext>
                  </a:extLst>
                </a:gridCol>
                <a:gridCol w="2087245">
                  <a:extLst>
                    <a:ext uri="{9D8B030D-6E8A-4147-A177-3AD203B41FA5}">
                      <a16:colId xmlns="" xmlns:a16="http://schemas.microsoft.com/office/drawing/2014/main" val="342438243"/>
                    </a:ext>
                  </a:extLst>
                </a:gridCol>
              </a:tblGrid>
              <a:tr h="0">
                <a:tc gridSpan="4">
                  <a:txBody>
                    <a:bodyPr/>
                    <a:lstStyle/>
                    <a:p>
                      <a:pPr algn="ct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EVALUACIÓN</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51499586"/>
                  </a:ext>
                </a:extLst>
              </a:tr>
              <a:tr h="0">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Times New Roman" panose="02020603050405020304" pitchFamily="18" charset="0"/>
                        </a:rPr>
                        <a:t>Parcial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Times New Roman" panose="02020603050405020304" pitchFamily="18" charset="0"/>
                        </a:rPr>
                        <a:t>Aspecto</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Times New Roman" panose="02020603050405020304" pitchFamily="18" charset="0"/>
                        </a:rPr>
                        <a:t>%</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gn="ctr">
                        <a:lnSpc>
                          <a:spcPct val="115000"/>
                        </a:lnSpc>
                        <a:spcAft>
                          <a:spcPts val="0"/>
                        </a:spcAft>
                      </a:pPr>
                      <a:r>
                        <a:rPr lang="es-MX" sz="1200" b="1">
                          <a:effectLst/>
                          <a:latin typeface="Arial" panose="020B0604020202020204" pitchFamily="34" charset="0"/>
                          <a:ea typeface="Calibri" panose="020F0502020204030204" pitchFamily="34" charset="0"/>
                          <a:cs typeface="Times New Roman" panose="02020603050405020304" pitchFamily="18" charset="0"/>
                        </a:rPr>
                        <a:t>Total</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3786449160"/>
                  </a:ext>
                </a:extLst>
              </a:tr>
              <a:tr h="0">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1615850899"/>
                  </a:ext>
                </a:extLst>
              </a:tr>
              <a:tr h="0">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1597965451"/>
                  </a:ext>
                </a:extLst>
              </a:tr>
              <a:tr h="0">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3100525359"/>
                  </a:ext>
                </a:extLst>
              </a:tr>
              <a:tr h="0">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es-MX"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tc>
                  <a:txBody>
                    <a:bodyPr/>
                    <a:lstStyle/>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2495700754"/>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45365816"/>
              </p:ext>
            </p:extLst>
          </p:nvPr>
        </p:nvGraphicFramePr>
        <p:xfrm>
          <a:off x="2613728" y="5632269"/>
          <a:ext cx="8347710" cy="1051560"/>
        </p:xfrm>
        <a:graphic>
          <a:graphicData uri="http://schemas.openxmlformats.org/drawingml/2006/table">
            <a:tbl>
              <a:tblPr firstRow="1" firstCol="1" bandRow="1"/>
              <a:tblGrid>
                <a:gridCol w="8347710">
                  <a:extLst>
                    <a:ext uri="{9D8B030D-6E8A-4147-A177-3AD203B41FA5}">
                      <a16:colId xmlns="" xmlns:a16="http://schemas.microsoft.com/office/drawing/2014/main" val="1486918206"/>
                    </a:ext>
                  </a:extLst>
                </a:gridCol>
              </a:tblGrid>
              <a:tr h="0">
                <a:tc>
                  <a:txBody>
                    <a:bodyPr/>
                    <a:lstStyle/>
                    <a:p>
                      <a:pPr>
                        <a:lnSpc>
                          <a:spcPct val="115000"/>
                        </a:lnSpc>
                        <a:spcAft>
                          <a:spcPts val="0"/>
                        </a:spcAft>
                      </a:pPr>
                      <a:r>
                        <a:rPr lang="es-MX" sz="1200" b="1" dirty="0">
                          <a:effectLst/>
                          <a:latin typeface="Arial" panose="020B0604020202020204" pitchFamily="34" charset="0"/>
                          <a:ea typeface="Calibri" panose="020F0502020204030204" pitchFamily="34" charset="0"/>
                          <a:cs typeface="Times New Roman" panose="02020603050405020304" pitchFamily="18" charset="0"/>
                        </a:rPr>
                        <a:t>Observaciones.</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2862068130"/>
                  </a:ext>
                </a:extLst>
              </a:tr>
              <a:tr h="0">
                <a:tc>
                  <a:txBody>
                    <a:bodyPr/>
                    <a:lstStyle/>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s-MX" sz="1200" b="1" u="none" strike="noStrike" dirty="0">
                          <a:effectLst/>
                          <a:latin typeface="Arial" panose="020B0604020202020204" pitchFamily="34" charset="0"/>
                          <a:ea typeface="Calibri" panose="020F0502020204030204" pitchFamily="34" charset="0"/>
                          <a:cs typeface="Times New Roman" panose="02020603050405020304" pitchFamily="18" charset="0"/>
                        </a:rPr>
                        <a:t> </a:t>
                      </a: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31750" cap="flat" cmpd="dbl" algn="ctr">
                      <a:solidFill>
                        <a:srgbClr val="948A54"/>
                      </a:solidFill>
                      <a:prstDash val="solid"/>
                      <a:round/>
                      <a:headEnd type="none" w="med" len="med"/>
                      <a:tailEnd type="none" w="med" len="med"/>
                    </a:lnL>
                    <a:lnR w="31750" cap="flat" cmpd="dbl" algn="ctr">
                      <a:solidFill>
                        <a:srgbClr val="948A54"/>
                      </a:solidFill>
                      <a:prstDash val="solid"/>
                      <a:round/>
                      <a:headEnd type="none" w="med" len="med"/>
                      <a:tailEnd type="none" w="med" len="med"/>
                    </a:lnR>
                    <a:lnT w="31750" cap="flat" cmpd="dbl" algn="ctr">
                      <a:solidFill>
                        <a:srgbClr val="948A54"/>
                      </a:solidFill>
                      <a:prstDash val="solid"/>
                      <a:round/>
                      <a:headEnd type="none" w="med" len="med"/>
                      <a:tailEnd type="none" w="med" len="med"/>
                    </a:lnT>
                    <a:lnB w="31750" cap="flat" cmpd="dbl" algn="ctr">
                      <a:solidFill>
                        <a:srgbClr val="948A54"/>
                      </a:solidFill>
                      <a:prstDash val="solid"/>
                      <a:round/>
                      <a:headEnd type="none" w="med" len="med"/>
                      <a:tailEnd type="none" w="med" len="med"/>
                    </a:lnB>
                  </a:tcPr>
                </a:tc>
                <a:extLst>
                  <a:ext uri="{0D108BD9-81ED-4DB2-BD59-A6C34878D82A}">
                    <a16:rowId xmlns="" xmlns:a16="http://schemas.microsoft.com/office/drawing/2014/main" val="2907268475"/>
                  </a:ext>
                </a:extLst>
              </a:tr>
            </a:tbl>
          </a:graphicData>
        </a:graphic>
      </p:graphicFrame>
    </p:spTree>
    <p:extLst>
      <p:ext uri="{BB962C8B-B14F-4D97-AF65-F5344CB8AC3E}">
        <p14:creationId xmlns:p14="http://schemas.microsoft.com/office/powerpoint/2010/main" val="20646187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34470" y="317972"/>
            <a:ext cx="7975587" cy="1323439"/>
          </a:xfrm>
          <a:prstGeom prst="rect">
            <a:avLst/>
          </a:prstGeom>
        </p:spPr>
        <p:txBody>
          <a:bodyPr wrap="square">
            <a:spAutoFit/>
          </a:bodyPr>
          <a:lstStyle/>
          <a:p>
            <a:pPr lvl="0" defTabSz="914400">
              <a:defRPr/>
            </a:pPr>
            <a:r>
              <a:rPr lang="es-MX" sz="2800" kern="0" dirty="0" smtClean="0">
                <a:solidFill>
                  <a:prstClr val="black"/>
                </a:solidFill>
                <a:latin typeface="Rockwell" panose="02060603020205020403" pitchFamily="18" charset="0"/>
              </a:rPr>
              <a:t>5.i. 13. Lista de pasos para realizar una infografía digital.</a:t>
            </a:r>
            <a:endParaRPr lang="es-MX" sz="2000" kern="0" dirty="0" smtClean="0">
              <a:solidFill>
                <a:prstClr val="black"/>
              </a:solidFill>
              <a:latin typeface="Rockwell" panose="02060603020205020403" pitchFamily="18" charset="0"/>
            </a:endParaRPr>
          </a:p>
          <a:p>
            <a:pPr lvl="0" defTabSz="914400">
              <a:defRPr/>
            </a:pPr>
            <a:r>
              <a:rPr lang="es-MX" sz="2400" kern="0" dirty="0" smtClean="0">
                <a:solidFill>
                  <a:prstClr val="black"/>
                </a:solidFill>
                <a:latin typeface="Rockwell" panose="02060603020205020403" pitchFamily="18" charset="0"/>
              </a:rPr>
              <a:t>            </a:t>
            </a:r>
            <a:endParaRPr lang="es-MX" sz="1600" i="1" kern="0" dirty="0">
              <a:solidFill>
                <a:prstClr val="black"/>
              </a:solidFill>
              <a:latin typeface="Rockwell" panose="02060603020205020403"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633498442"/>
              </p:ext>
            </p:extLst>
          </p:nvPr>
        </p:nvGraphicFramePr>
        <p:xfrm>
          <a:off x="1684667" y="1629510"/>
          <a:ext cx="9242564" cy="4020179"/>
        </p:xfrm>
        <a:graphic>
          <a:graphicData uri="http://schemas.openxmlformats.org/drawingml/2006/table">
            <a:tbl>
              <a:tblPr firstRow="1" bandRow="1">
                <a:tableStyleId>{5C22544A-7EE6-4342-B048-85BDC9FD1C3A}</a:tableStyleId>
              </a:tblPr>
              <a:tblGrid>
                <a:gridCol w="9242564">
                  <a:extLst>
                    <a:ext uri="{9D8B030D-6E8A-4147-A177-3AD203B41FA5}">
                      <a16:colId xmlns="" xmlns:a16="http://schemas.microsoft.com/office/drawing/2014/main" val="4225347274"/>
                    </a:ext>
                  </a:extLst>
                </a:gridCol>
              </a:tblGrid>
              <a:tr h="664203">
                <a:tc>
                  <a:txBody>
                    <a:bodyPr/>
                    <a:lstStyle/>
                    <a:p>
                      <a:r>
                        <a:rPr lang="es-MX" sz="3200" dirty="0" smtClean="0"/>
                        <a:t>Infografía.</a:t>
                      </a:r>
                      <a:endParaRPr lang="es-MX" sz="3200" dirty="0"/>
                    </a:p>
                  </a:txBody>
                  <a:tcPr/>
                </a:tc>
                <a:extLst>
                  <a:ext uri="{0D108BD9-81ED-4DB2-BD59-A6C34878D82A}">
                    <a16:rowId xmlns="" xmlns:a16="http://schemas.microsoft.com/office/drawing/2014/main" val="430816020"/>
                  </a:ext>
                </a:extLst>
              </a:tr>
              <a:tr h="419497">
                <a:tc>
                  <a:txBody>
                    <a:bodyPr/>
                    <a:lstStyle/>
                    <a:p>
                      <a:pPr algn="l"/>
                      <a:r>
                        <a:rPr lang="es-MX" sz="1800" dirty="0" smtClean="0"/>
                        <a:t>1. Establecer</a:t>
                      </a:r>
                      <a:r>
                        <a:rPr lang="es-MX" sz="1800" baseline="0" dirty="0" smtClean="0"/>
                        <a:t> el objetivo.</a:t>
                      </a:r>
                      <a:endParaRPr lang="es-MX" sz="1800" dirty="0"/>
                    </a:p>
                  </a:txBody>
                  <a:tcPr anchor="ctr"/>
                </a:tc>
                <a:extLst>
                  <a:ext uri="{0D108BD9-81ED-4DB2-BD59-A6C34878D82A}">
                    <a16:rowId xmlns="" xmlns:a16="http://schemas.microsoft.com/office/drawing/2014/main" val="1814206169"/>
                  </a:ext>
                </a:extLst>
              </a:tr>
              <a:tr h="419497">
                <a:tc>
                  <a:txBody>
                    <a:bodyPr/>
                    <a:lstStyle/>
                    <a:p>
                      <a:pPr algn="l"/>
                      <a:r>
                        <a:rPr lang="es-MX" sz="1800" dirty="0" smtClean="0"/>
                        <a:t>2. A quién va dirigido.</a:t>
                      </a:r>
                    </a:p>
                  </a:txBody>
                  <a:tcPr anchor="ctr"/>
                </a:tc>
                <a:extLst>
                  <a:ext uri="{0D108BD9-81ED-4DB2-BD59-A6C34878D82A}">
                    <a16:rowId xmlns="" xmlns:a16="http://schemas.microsoft.com/office/drawing/2014/main" val="706899275"/>
                  </a:ext>
                </a:extLst>
              </a:tr>
              <a:tr h="419497">
                <a:tc>
                  <a:txBody>
                    <a:bodyPr/>
                    <a:lstStyle/>
                    <a:p>
                      <a:pPr algn="l"/>
                      <a:r>
                        <a:rPr lang="es-MX" sz="1800" dirty="0" smtClean="0"/>
                        <a:t>3. Qué se va a comunicar,</a:t>
                      </a:r>
                      <a:r>
                        <a:rPr lang="es-MX" sz="1800" baseline="0" dirty="0" smtClean="0"/>
                        <a:t> establecer datos visuales.</a:t>
                      </a:r>
                      <a:endParaRPr lang="es-MX" sz="1800" dirty="0"/>
                    </a:p>
                  </a:txBody>
                  <a:tcPr anchor="ctr"/>
                </a:tc>
                <a:extLst>
                  <a:ext uri="{0D108BD9-81ED-4DB2-BD59-A6C34878D82A}">
                    <a16:rowId xmlns="" xmlns:a16="http://schemas.microsoft.com/office/drawing/2014/main" val="3346227363"/>
                  </a:ext>
                </a:extLst>
              </a:tr>
              <a:tr h="419497">
                <a:tc>
                  <a:txBody>
                    <a:bodyPr/>
                    <a:lstStyle/>
                    <a:p>
                      <a:pPr algn="l"/>
                      <a:r>
                        <a:rPr lang="es-MX" sz="1800" dirty="0" smtClean="0"/>
                        <a:t>4. Medio</a:t>
                      </a:r>
                      <a:r>
                        <a:rPr lang="es-MX" sz="1800" baseline="0" dirty="0" smtClean="0"/>
                        <a:t> (medio digital).</a:t>
                      </a:r>
                      <a:endParaRPr lang="es-MX" sz="1800" dirty="0" smtClean="0"/>
                    </a:p>
                  </a:txBody>
                  <a:tcPr anchor="ctr"/>
                </a:tc>
                <a:extLst>
                  <a:ext uri="{0D108BD9-81ED-4DB2-BD59-A6C34878D82A}">
                    <a16:rowId xmlns="" xmlns:a16="http://schemas.microsoft.com/office/drawing/2014/main" val="3765978646"/>
                  </a:ext>
                </a:extLst>
              </a:tr>
              <a:tr h="419497">
                <a:tc>
                  <a:txBody>
                    <a:bodyPr/>
                    <a:lstStyle/>
                    <a:p>
                      <a:pPr algn="l"/>
                      <a:r>
                        <a:rPr lang="es-MX" sz="1800" dirty="0" smtClean="0"/>
                        <a:t>5. Gráficas a usar (diagrama de flujo, </a:t>
                      </a:r>
                      <a:r>
                        <a:rPr lang="es-MX" sz="1800" dirty="0" err="1" smtClean="0"/>
                        <a:t>bullets</a:t>
                      </a:r>
                      <a:r>
                        <a:rPr lang="es-MX" sz="1800" dirty="0" smtClean="0"/>
                        <a:t>, mapas, barracas).</a:t>
                      </a:r>
                      <a:endParaRPr lang="es-MX" sz="1800" dirty="0"/>
                    </a:p>
                  </a:txBody>
                  <a:tcPr anchor="ctr"/>
                </a:tc>
                <a:extLst>
                  <a:ext uri="{0D108BD9-81ED-4DB2-BD59-A6C34878D82A}">
                    <a16:rowId xmlns="" xmlns:a16="http://schemas.microsoft.com/office/drawing/2014/main" val="784739758"/>
                  </a:ext>
                </a:extLst>
              </a:tr>
              <a:tr h="419497">
                <a:tc>
                  <a:txBody>
                    <a:bodyPr/>
                    <a:lstStyle/>
                    <a:p>
                      <a:pPr algn="l"/>
                      <a:r>
                        <a:rPr lang="es-MX" sz="1800" dirty="0" smtClean="0"/>
                        <a:t>6. Herramienta.</a:t>
                      </a:r>
                      <a:endParaRPr lang="es-MX" sz="1800" dirty="0"/>
                    </a:p>
                  </a:txBody>
                  <a:tcPr anchor="ctr"/>
                </a:tc>
                <a:extLst>
                  <a:ext uri="{0D108BD9-81ED-4DB2-BD59-A6C34878D82A}">
                    <a16:rowId xmlns="" xmlns:a16="http://schemas.microsoft.com/office/drawing/2014/main" val="2110192824"/>
                  </a:ext>
                </a:extLst>
              </a:tr>
              <a:tr h="419497">
                <a:tc>
                  <a:txBody>
                    <a:bodyPr/>
                    <a:lstStyle/>
                    <a:p>
                      <a:pPr algn="l"/>
                      <a:r>
                        <a:rPr lang="es-MX" sz="1800" dirty="0" smtClean="0"/>
                        <a:t>7. Lenguaje visual  (forma-color-textura-imágenes).</a:t>
                      </a:r>
                      <a:endParaRPr lang="es-MX" sz="1800" dirty="0"/>
                    </a:p>
                  </a:txBody>
                  <a:tcPr anchor="ctr"/>
                </a:tc>
                <a:extLst>
                  <a:ext uri="{0D108BD9-81ED-4DB2-BD59-A6C34878D82A}">
                    <a16:rowId xmlns="" xmlns:a16="http://schemas.microsoft.com/office/drawing/2014/main" val="2730429210"/>
                  </a:ext>
                </a:extLst>
              </a:tr>
              <a:tr h="419497">
                <a:tc>
                  <a:txBody>
                    <a:bodyPr/>
                    <a:lstStyle/>
                    <a:p>
                      <a:pPr algn="l"/>
                      <a:r>
                        <a:rPr lang="es-MX" sz="1800" dirty="0" smtClean="0"/>
                        <a:t>8. Viñetas</a:t>
                      </a:r>
                      <a:r>
                        <a:rPr lang="es-MX" sz="1800" baseline="0" dirty="0" smtClean="0"/>
                        <a:t> (Texto que acompaña a las imágenes).</a:t>
                      </a:r>
                      <a:endParaRPr lang="es-MX" sz="1800" dirty="0"/>
                    </a:p>
                  </a:txBody>
                  <a:tcPr anchor="ctr"/>
                </a:tc>
                <a:extLst>
                  <a:ext uri="{0D108BD9-81ED-4DB2-BD59-A6C34878D82A}">
                    <a16:rowId xmlns="" xmlns:a16="http://schemas.microsoft.com/office/drawing/2014/main" val="556078604"/>
                  </a:ext>
                </a:extLst>
              </a:tr>
            </a:tbl>
          </a:graphicData>
        </a:graphic>
      </p:graphicFrame>
    </p:spTree>
    <p:extLst>
      <p:ext uri="{BB962C8B-B14F-4D97-AF65-F5344CB8AC3E}">
        <p14:creationId xmlns:p14="http://schemas.microsoft.com/office/powerpoint/2010/main" val="26313574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45356" y="269112"/>
            <a:ext cx="3109674" cy="892552"/>
          </a:xfrm>
          <a:prstGeom prst="rect">
            <a:avLst/>
          </a:prstGeom>
        </p:spPr>
        <p:txBody>
          <a:bodyPr wrap="square">
            <a:spAutoFit/>
          </a:bodyPr>
          <a:lstStyle/>
          <a:p>
            <a:pPr lvl="0" defTabSz="914400">
              <a:defRPr/>
            </a:pPr>
            <a:r>
              <a:rPr lang="es-MX" sz="2800" kern="0" dirty="0" smtClean="0">
                <a:solidFill>
                  <a:prstClr val="black"/>
                </a:solidFill>
                <a:latin typeface="Rockwell" panose="02060603020205020403" pitchFamily="18" charset="0"/>
              </a:rPr>
              <a:t>5.i. 14. Infografía.       </a:t>
            </a:r>
          </a:p>
          <a:p>
            <a:pPr lvl="0" defTabSz="914400">
              <a:defRPr/>
            </a:pPr>
            <a:r>
              <a:rPr lang="es-MX" sz="2400" kern="0" dirty="0" smtClean="0">
                <a:solidFill>
                  <a:prstClr val="black"/>
                </a:solidFill>
                <a:latin typeface="Rockwell" panose="02060603020205020403" pitchFamily="18" charset="0"/>
              </a:rPr>
              <a:t>            </a:t>
            </a:r>
            <a:endParaRPr lang="es-MX" sz="1600" i="1" kern="0" dirty="0">
              <a:solidFill>
                <a:prstClr val="black"/>
              </a:solidFill>
              <a:latin typeface="Rockwell" panose="02060603020205020403"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613" y="133682"/>
            <a:ext cx="4641215" cy="6540074"/>
          </a:xfrm>
          <a:prstGeom prst="rect">
            <a:avLst/>
          </a:prstGeom>
        </p:spPr>
      </p:pic>
    </p:spTree>
    <p:extLst>
      <p:ext uri="{BB962C8B-B14F-4D97-AF65-F5344CB8AC3E}">
        <p14:creationId xmlns:p14="http://schemas.microsoft.com/office/powerpoint/2010/main" val="8465596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45355" y="269112"/>
            <a:ext cx="8879101" cy="523220"/>
          </a:xfrm>
          <a:prstGeom prst="rect">
            <a:avLst/>
          </a:prstGeom>
        </p:spPr>
        <p:txBody>
          <a:bodyPr wrap="square">
            <a:spAutoFit/>
          </a:bodyPr>
          <a:lstStyle/>
          <a:p>
            <a:pPr lvl="0" defTabSz="914400">
              <a:defRPr/>
            </a:pPr>
            <a:r>
              <a:rPr lang="es-MX" sz="2800" kern="0" dirty="0" smtClean="0">
                <a:solidFill>
                  <a:prstClr val="black"/>
                </a:solidFill>
                <a:latin typeface="Rockwell" panose="02060603020205020403" pitchFamily="18" charset="0"/>
              </a:rPr>
              <a:t>5.i. 15. Reflexiones personales. </a:t>
            </a:r>
            <a:endParaRPr lang="es-MX" sz="1600" i="1" kern="0" dirty="0">
              <a:solidFill>
                <a:prstClr val="black"/>
              </a:solidFill>
              <a:latin typeface="Rockwell" panose="02060603020205020403"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520758170"/>
              </p:ext>
            </p:extLst>
          </p:nvPr>
        </p:nvGraphicFramePr>
        <p:xfrm>
          <a:off x="1745355" y="1579637"/>
          <a:ext cx="10091057" cy="3962400"/>
        </p:xfrm>
        <a:graphic>
          <a:graphicData uri="http://schemas.openxmlformats.org/drawingml/2006/table">
            <a:tbl>
              <a:tblPr firstRow="1" bandRow="1">
                <a:tableStyleId>{5C22544A-7EE6-4342-B048-85BDC9FD1C3A}</a:tableStyleId>
              </a:tblPr>
              <a:tblGrid>
                <a:gridCol w="10091057">
                  <a:extLst>
                    <a:ext uri="{9D8B030D-6E8A-4147-A177-3AD203B41FA5}">
                      <a16:colId xmlns="" xmlns:a16="http://schemas.microsoft.com/office/drawing/2014/main" val="3071823606"/>
                    </a:ext>
                  </a:extLst>
                </a:gridCol>
              </a:tblGrid>
              <a:tr h="585894">
                <a:tc>
                  <a:txBody>
                    <a:bodyPr/>
                    <a:lstStyle/>
                    <a:p>
                      <a:pPr algn="l"/>
                      <a:r>
                        <a:rPr lang="es-MX" dirty="0" smtClean="0">
                          <a:latin typeface="Corbel" panose="020B0503020204020204" pitchFamily="34" charset="0"/>
                        </a:rPr>
                        <a:t>¿Cuáles</a:t>
                      </a:r>
                      <a:r>
                        <a:rPr lang="es-MX" baseline="0" dirty="0" smtClean="0">
                          <a:latin typeface="Corbel" panose="020B0503020204020204" pitchFamily="34" charset="0"/>
                        </a:rPr>
                        <a:t> fueron las tres principales dificultades propias para la construcción del proyecto interdisciplinario?</a:t>
                      </a:r>
                      <a:endParaRPr lang="es-MX" dirty="0">
                        <a:latin typeface="Corbel" panose="020B0503020204020204" pitchFamily="34" charset="0"/>
                      </a:endParaRPr>
                    </a:p>
                  </a:txBody>
                  <a:tcPr/>
                </a:tc>
                <a:extLst>
                  <a:ext uri="{0D108BD9-81ED-4DB2-BD59-A6C34878D82A}">
                    <a16:rowId xmlns="" xmlns:a16="http://schemas.microsoft.com/office/drawing/2014/main" val="3894126716"/>
                  </a:ext>
                </a:extLst>
              </a:tr>
              <a:tr h="370840">
                <a:tc>
                  <a:txBody>
                    <a:bodyPr/>
                    <a:lstStyle/>
                    <a:p>
                      <a:pPr marL="0" indent="0">
                        <a:buNone/>
                      </a:pPr>
                      <a:r>
                        <a:rPr lang="es-MX" sz="1200" b="1" dirty="0" smtClean="0"/>
                        <a:t>Prof. Xiomara S. Carlos Reyes.</a:t>
                      </a:r>
                    </a:p>
                    <a:p>
                      <a:pPr marL="174625" indent="-158750">
                        <a:buAutoNum type="arabicPeriod"/>
                      </a:pPr>
                      <a:r>
                        <a:rPr lang="es-MX" sz="1200" dirty="0" smtClean="0"/>
                        <a:t>Debido a que se juntaron varias actividades escolares y de fin de curso,</a:t>
                      </a:r>
                      <a:r>
                        <a:rPr lang="es-MX" sz="1200" baseline="0" dirty="0" smtClean="0"/>
                        <a:t> l</a:t>
                      </a:r>
                      <a:r>
                        <a:rPr lang="es-MX" sz="1200" dirty="0" smtClean="0"/>
                        <a:t>a</a:t>
                      </a:r>
                      <a:r>
                        <a:rPr lang="es-MX" sz="1200" baseline="0" dirty="0" smtClean="0"/>
                        <a:t> mayor dificultad, fue la falta de tiempo para cumplir por los requerimientos de la institución y  hacer las lectura y el desarrollo del proyecto conexiones, lo cual, me genero algo de estrés, pero se logro cumplir.</a:t>
                      </a:r>
                    </a:p>
                    <a:p>
                      <a:pPr marL="174625" indent="-158750">
                        <a:buAutoNum type="arabicPeriod"/>
                      </a:pPr>
                      <a:r>
                        <a:rPr lang="es-MX" sz="1200" dirty="0" smtClean="0"/>
                        <a:t>Coincidir con los profesores que conforman el equipo,</a:t>
                      </a:r>
                      <a:r>
                        <a:rPr lang="es-MX" sz="1200" baseline="0" dirty="0" smtClean="0"/>
                        <a:t> esto debido a los horarios y disponibilidad.</a:t>
                      </a:r>
                    </a:p>
                    <a:p>
                      <a:pPr marL="174625" indent="-158750">
                        <a:buAutoNum type="arabicPeriod"/>
                      </a:pPr>
                      <a:r>
                        <a:rPr lang="es-MX" sz="1200" dirty="0" smtClean="0"/>
                        <a:t>En algunas</a:t>
                      </a:r>
                      <a:r>
                        <a:rPr lang="es-MX" sz="1200" baseline="0" dirty="0" smtClean="0"/>
                        <a:t> lecturas los textos son muy técnicos y dificultan su comprensión o por que no son claras las indicaciones.</a:t>
                      </a:r>
                    </a:p>
                    <a:p>
                      <a:pPr marL="174625" indent="-158750">
                        <a:buAutoNum type="arabicPeriod"/>
                      </a:pPr>
                      <a:endParaRPr lang="es-MX" sz="1200" dirty="0" smtClean="0"/>
                    </a:p>
                  </a:txBody>
                  <a:tcPr/>
                </a:tc>
                <a:extLst>
                  <a:ext uri="{0D108BD9-81ED-4DB2-BD59-A6C34878D82A}">
                    <a16:rowId xmlns="" xmlns:a16="http://schemas.microsoft.com/office/drawing/2014/main" val="31259977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 Cristina Cruz Vargas.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s-MX" sz="1200" kern="1200" dirty="0" smtClean="0">
                          <a:solidFill>
                            <a:schemeClr val="dk1"/>
                          </a:solidFill>
                          <a:effectLst/>
                          <a:latin typeface="+mn-lt"/>
                          <a:ea typeface="+mn-ea"/>
                          <a:cs typeface="+mn-cs"/>
                        </a:rPr>
                        <a:t>Tiempo.</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s-MX" sz="1200" kern="1200" dirty="0" smtClean="0">
                          <a:solidFill>
                            <a:schemeClr val="dk1"/>
                          </a:solidFill>
                          <a:effectLst/>
                          <a:latin typeface="+mn-lt"/>
                          <a:ea typeface="+mn-ea"/>
                          <a:cs typeface="+mn-cs"/>
                        </a:rPr>
                        <a:t>Organización.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s-MX" sz="1200" kern="1200" dirty="0" smtClean="0">
                          <a:solidFill>
                            <a:schemeClr val="dk1"/>
                          </a:solidFill>
                          <a:effectLst/>
                          <a:latin typeface="+mn-lt"/>
                          <a:ea typeface="+mn-ea"/>
                          <a:cs typeface="+mn-cs"/>
                        </a:rPr>
                        <a:t>Diferentes ideas.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s-MX" dirty="0"/>
                    </a:p>
                  </a:txBody>
                  <a:tcPr/>
                </a:tc>
                <a:extLst>
                  <a:ext uri="{0D108BD9-81ED-4DB2-BD59-A6C34878D82A}">
                    <a16:rowId xmlns="" xmlns:a16="http://schemas.microsoft.com/office/drawing/2014/main" val="376076418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 José</a:t>
                      </a:r>
                      <a:r>
                        <a:rPr lang="es-MX" sz="1200" b="1" baseline="0" dirty="0" smtClean="0"/>
                        <a:t> </a:t>
                      </a:r>
                      <a:r>
                        <a:rPr lang="es-MX" sz="1200" b="1" dirty="0" smtClean="0"/>
                        <a:t>Mauricio</a:t>
                      </a:r>
                      <a:r>
                        <a:rPr lang="es-MX" sz="1200" b="1" baseline="0" dirty="0" smtClean="0"/>
                        <a:t> S</a:t>
                      </a:r>
                      <a:r>
                        <a:rPr lang="es-MX" sz="1200" b="1" dirty="0" smtClean="0"/>
                        <a:t>. Monroy.</a:t>
                      </a:r>
                    </a:p>
                    <a:p>
                      <a:pPr marL="174625" indent="-174625" algn="l" defTabSz="457200" rtl="0" eaLnBrk="1" latinLnBrk="0" hangingPunct="1">
                        <a:buAutoNum type="arabicPeriod"/>
                      </a:pPr>
                      <a:r>
                        <a:rPr lang="es-MX" sz="1200" kern="1200" dirty="0" smtClean="0">
                          <a:solidFill>
                            <a:schemeClr val="dk1"/>
                          </a:solidFill>
                          <a:effectLst/>
                          <a:latin typeface="+mn-lt"/>
                          <a:ea typeface="+mn-ea"/>
                          <a:cs typeface="+mn-cs"/>
                        </a:rPr>
                        <a:t>Información.</a:t>
                      </a:r>
                    </a:p>
                    <a:p>
                      <a:pPr marL="174625" indent="-174625" algn="l" defTabSz="457200" rtl="0" eaLnBrk="1" latinLnBrk="0" hangingPunct="1">
                        <a:buAutoNum type="arabicPeriod"/>
                      </a:pPr>
                      <a:r>
                        <a:rPr lang="es-MX" sz="1200" kern="1200" dirty="0" smtClean="0">
                          <a:solidFill>
                            <a:schemeClr val="dk1"/>
                          </a:solidFill>
                          <a:effectLst/>
                          <a:latin typeface="+mn-lt"/>
                          <a:ea typeface="+mn-ea"/>
                          <a:cs typeface="+mn-cs"/>
                        </a:rPr>
                        <a:t>Integración de disciplinas.</a:t>
                      </a:r>
                    </a:p>
                    <a:p>
                      <a:pPr marL="174625" indent="-174625" algn="l" defTabSz="457200" rtl="0" eaLnBrk="1" latinLnBrk="0" hangingPunct="1">
                        <a:buAutoNum type="arabicPeriod"/>
                      </a:pPr>
                      <a:r>
                        <a:rPr lang="es-MX" sz="1200" kern="1200" dirty="0" smtClean="0">
                          <a:solidFill>
                            <a:schemeClr val="dk1"/>
                          </a:solidFill>
                          <a:effectLst/>
                          <a:latin typeface="+mn-lt"/>
                          <a:ea typeface="+mn-ea"/>
                          <a:cs typeface="+mn-cs"/>
                        </a:rPr>
                        <a:t>Planeación del proyecto.</a:t>
                      </a:r>
                    </a:p>
                    <a:p>
                      <a:pPr marL="174625" indent="-174625" algn="l" defTabSz="457200" rtl="0" eaLnBrk="1" latinLnBrk="0" hangingPunct="1">
                        <a:buAutoNum type="arabicPeriod"/>
                      </a:pPr>
                      <a:endParaRPr lang="es-MX" sz="1400" dirty="0"/>
                    </a:p>
                  </a:txBody>
                  <a:tcPr/>
                </a:tc>
                <a:extLst>
                  <a:ext uri="{0D108BD9-81ED-4DB2-BD59-A6C34878D82A}">
                    <a16:rowId xmlns="" xmlns:a16="http://schemas.microsoft.com/office/drawing/2014/main" val="2785254306"/>
                  </a:ext>
                </a:extLst>
              </a:tr>
            </a:tbl>
          </a:graphicData>
        </a:graphic>
      </p:graphicFrame>
    </p:spTree>
    <p:extLst>
      <p:ext uri="{BB962C8B-B14F-4D97-AF65-F5344CB8AC3E}">
        <p14:creationId xmlns:p14="http://schemas.microsoft.com/office/powerpoint/2010/main" val="193394052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742036724"/>
              </p:ext>
            </p:extLst>
          </p:nvPr>
        </p:nvGraphicFramePr>
        <p:xfrm>
          <a:off x="2111830" y="218924"/>
          <a:ext cx="9720942" cy="6035040"/>
        </p:xfrm>
        <a:graphic>
          <a:graphicData uri="http://schemas.openxmlformats.org/drawingml/2006/table">
            <a:tbl>
              <a:tblPr firstRow="1" bandRow="1">
                <a:tableStyleId>{5C22544A-7EE6-4342-B048-85BDC9FD1C3A}</a:tableStyleId>
              </a:tblPr>
              <a:tblGrid>
                <a:gridCol w="9720942">
                  <a:extLst>
                    <a:ext uri="{9D8B030D-6E8A-4147-A177-3AD203B41FA5}">
                      <a16:colId xmlns="" xmlns:a16="http://schemas.microsoft.com/office/drawing/2014/main" val="3071823606"/>
                    </a:ext>
                  </a:extLst>
                </a:gridCol>
              </a:tblGrid>
              <a:tr h="360145">
                <a:tc>
                  <a:txBody>
                    <a:bodyPr/>
                    <a:lstStyle/>
                    <a:p>
                      <a:r>
                        <a:rPr lang="es-MX" dirty="0" smtClean="0"/>
                        <a:t>Reflexiones.</a:t>
                      </a:r>
                      <a:endParaRPr lang="es-MX" dirty="0"/>
                    </a:p>
                  </a:txBody>
                  <a:tcPr/>
                </a:tc>
                <a:extLst>
                  <a:ext uri="{0D108BD9-81ED-4DB2-BD59-A6C34878D82A}">
                    <a16:rowId xmlns="" xmlns:a16="http://schemas.microsoft.com/office/drawing/2014/main" val="874307947"/>
                  </a:ext>
                </a:extLst>
              </a:tr>
              <a:tr h="360145">
                <a:tc>
                  <a:txBody>
                    <a:bodyPr/>
                    <a:lstStyle/>
                    <a:p>
                      <a:r>
                        <a:rPr lang="es-MX" dirty="0" smtClean="0">
                          <a:latin typeface="Corbel" panose="020B0503020204020204" pitchFamily="34" charset="0"/>
                        </a:rPr>
                        <a:t>¿De que forma las resolviste?</a:t>
                      </a:r>
                      <a:endParaRPr lang="es-MX" dirty="0">
                        <a:latin typeface="Corbel" panose="020B0503020204020204" pitchFamily="34" charset="0"/>
                      </a:endParaRPr>
                    </a:p>
                  </a:txBody>
                  <a:tcPr/>
                </a:tc>
                <a:extLst>
                  <a:ext uri="{0D108BD9-81ED-4DB2-BD59-A6C34878D82A}">
                    <a16:rowId xmlns="" xmlns:a16="http://schemas.microsoft.com/office/drawing/2014/main" val="3894126716"/>
                  </a:ext>
                </a:extLst>
              </a:tr>
              <a:tr h="1170471">
                <a:tc>
                  <a:txBody>
                    <a:bodyPr/>
                    <a:lstStyle/>
                    <a:p>
                      <a:pPr marL="0" indent="0">
                        <a:buNone/>
                      </a:pPr>
                      <a:r>
                        <a:rPr lang="es-MX" sz="1200" b="1" dirty="0" smtClean="0"/>
                        <a:t>Prof. Xiomara S. Carlos Reyes.</a:t>
                      </a:r>
                    </a:p>
                    <a:p>
                      <a:pPr marL="174625" indent="-174625">
                        <a:buAutoNum type="arabicPeriod"/>
                      </a:pPr>
                      <a:r>
                        <a:rPr lang="es-MX" sz="1200" dirty="0" smtClean="0"/>
                        <a:t>Se trabajo por las tardes y fines</a:t>
                      </a:r>
                      <a:r>
                        <a:rPr lang="es-MX" sz="1200" baseline="0" dirty="0" smtClean="0"/>
                        <a:t> de semana.</a:t>
                      </a:r>
                    </a:p>
                    <a:p>
                      <a:pPr marL="174625" indent="-174625">
                        <a:buAutoNum type="arabicPeriod"/>
                      </a:pPr>
                      <a:r>
                        <a:rPr lang="es-MX" sz="1200" baseline="0" dirty="0" smtClean="0"/>
                        <a:t>Se coordino el equipo para coincidir en fechas y horarios o por vías electrónicas.</a:t>
                      </a:r>
                    </a:p>
                    <a:p>
                      <a:pPr marL="174625" indent="-174625">
                        <a:buAutoNum type="arabicPeriod" startAt="3"/>
                      </a:pPr>
                      <a:r>
                        <a:rPr lang="es-MX" sz="1200" dirty="0" smtClean="0"/>
                        <a:t>Se trabajo con diccionario en los  casos</a:t>
                      </a:r>
                      <a:r>
                        <a:rPr lang="es-MX" sz="1200" baseline="0" dirty="0" smtClean="0"/>
                        <a:t> de encontrar en textos palabras técnicas en los casos en los que las indicaciones no eran claras, se tuvo que consultar con otros profesores, en ambas situaciones estos implica invertir mas tiempo del estimado.</a:t>
                      </a:r>
                    </a:p>
                    <a:p>
                      <a:pPr marL="0" indent="0">
                        <a:buNone/>
                      </a:pPr>
                      <a:endParaRPr lang="es-MX" sz="1200" baseline="0" dirty="0" smtClean="0"/>
                    </a:p>
                  </a:txBody>
                  <a:tcPr/>
                </a:tc>
                <a:extLst>
                  <a:ext uri="{0D108BD9-81ED-4DB2-BD59-A6C34878D82A}">
                    <a16:rowId xmlns="" xmlns:a16="http://schemas.microsoft.com/office/drawing/2014/main" val="3125997700"/>
                  </a:ext>
                </a:extLst>
              </a:tr>
              <a:tr h="81032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a:t>
                      </a:r>
                      <a:r>
                        <a:rPr lang="es-MX" sz="1200" b="1" baseline="0" dirty="0" smtClean="0"/>
                        <a:t> </a:t>
                      </a:r>
                      <a:r>
                        <a:rPr lang="es-MX" sz="1200" b="1" dirty="0" smtClean="0"/>
                        <a:t>Cristina Cruz Vargas.</a:t>
                      </a:r>
                      <a:endParaRPr lang="es-MX" sz="1200" baseline="0" dirty="0" smtClean="0"/>
                    </a:p>
                    <a:p>
                      <a:pPr marL="228600" marR="0" lvl="1" indent="-228600" algn="l" defTabSz="457200" rtl="0" eaLnBrk="1" fontAlgn="auto" latinLnBrk="0" hangingPunct="1">
                        <a:lnSpc>
                          <a:spcPct val="100000"/>
                        </a:lnSpc>
                        <a:spcBef>
                          <a:spcPts val="0"/>
                        </a:spcBef>
                        <a:spcAft>
                          <a:spcPts val="0"/>
                        </a:spcAft>
                        <a:buClrTx/>
                        <a:buSzTx/>
                        <a:buFont typeface="+mj-lt"/>
                        <a:buAutoNum type="arabicPeriod"/>
                        <a:tabLst/>
                        <a:defRPr/>
                      </a:pPr>
                      <a:r>
                        <a:rPr lang="es-MX" sz="1200" kern="1200" dirty="0" smtClean="0">
                          <a:solidFill>
                            <a:schemeClr val="dk1"/>
                          </a:solidFill>
                          <a:latin typeface="+mn-lt"/>
                          <a:ea typeface="+mn-ea"/>
                          <a:cs typeface="+mn-cs"/>
                        </a:rPr>
                        <a:t>Trabajando en equipo, tolerando y recibiendo ideas nuevas para llegar a una conclusión, coordinándonos para manejar espacios, trabajar fuera del horario laboral.</a:t>
                      </a:r>
                    </a:p>
                    <a:p>
                      <a:endParaRPr lang="es-MX" sz="1200" dirty="0"/>
                    </a:p>
                  </a:txBody>
                  <a:tcPr/>
                </a:tc>
                <a:extLst>
                  <a:ext uri="{0D108BD9-81ED-4DB2-BD59-A6C34878D82A}">
                    <a16:rowId xmlns="" xmlns:a16="http://schemas.microsoft.com/office/drawing/2014/main" val="3760764180"/>
                  </a:ext>
                </a:extLst>
              </a:tr>
              <a:tr h="99039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 Prof. José</a:t>
                      </a:r>
                      <a:r>
                        <a:rPr lang="es-MX" sz="1200" b="1" baseline="0" dirty="0" smtClean="0"/>
                        <a:t> </a:t>
                      </a:r>
                      <a:r>
                        <a:rPr lang="es-MX" sz="1200" b="1" dirty="0" smtClean="0"/>
                        <a:t>Mauricio</a:t>
                      </a:r>
                      <a:r>
                        <a:rPr lang="es-MX" sz="1200" b="1" baseline="0" dirty="0" smtClean="0"/>
                        <a:t> S</a:t>
                      </a:r>
                      <a:r>
                        <a:rPr lang="es-MX" sz="1200" b="1" dirty="0" smtClean="0"/>
                        <a:t>. Monroy.</a:t>
                      </a:r>
                    </a:p>
                    <a:p>
                      <a:pPr marL="228600" indent="-228600">
                        <a:buAutoNum type="arabicPeriod"/>
                      </a:pPr>
                      <a:r>
                        <a:rPr lang="es-MX" sz="1200" dirty="0" smtClean="0"/>
                        <a:t>Buscando la información pertinente.</a:t>
                      </a:r>
                    </a:p>
                    <a:p>
                      <a:pPr marL="228600" indent="-228600">
                        <a:buAutoNum type="arabicPeriod"/>
                      </a:pPr>
                      <a:r>
                        <a:rPr lang="es-MX" sz="1200" dirty="0" smtClean="0"/>
                        <a:t>Platicando y buscando</a:t>
                      </a:r>
                      <a:r>
                        <a:rPr lang="es-MX" sz="1200" baseline="0" dirty="0" smtClean="0"/>
                        <a:t> la interacción entre las disciplinas.</a:t>
                      </a:r>
                    </a:p>
                    <a:p>
                      <a:pPr marL="228600" indent="-228600">
                        <a:buAutoNum type="arabicPeriod"/>
                      </a:pPr>
                      <a:r>
                        <a:rPr lang="es-MX" sz="1200" baseline="0" dirty="0" smtClean="0"/>
                        <a:t>Estableciendo tiempos durante la planeación.</a:t>
                      </a:r>
                      <a:endParaRPr lang="es-MX" sz="1200" dirty="0" smtClean="0"/>
                    </a:p>
                    <a:p>
                      <a:endParaRPr lang="es-MX" sz="1200" dirty="0"/>
                    </a:p>
                  </a:txBody>
                  <a:tcPr/>
                </a:tc>
                <a:extLst>
                  <a:ext uri="{0D108BD9-81ED-4DB2-BD59-A6C34878D82A}">
                    <a16:rowId xmlns="" xmlns:a16="http://schemas.microsoft.com/office/drawing/2014/main" val="2785254306"/>
                  </a:ext>
                </a:extLst>
              </a:tr>
              <a:tr h="360145">
                <a:tc>
                  <a:txBody>
                    <a:bodyPr/>
                    <a:lstStyle/>
                    <a:p>
                      <a:r>
                        <a:rPr lang="es-MX" dirty="0" smtClean="0">
                          <a:latin typeface="Corbel" panose="020B0503020204020204" pitchFamily="34" charset="0"/>
                        </a:rPr>
                        <a:t>¿Que resultados obtuviste y como se evidencian estos?</a:t>
                      </a:r>
                      <a:endParaRPr lang="es-MX" dirty="0">
                        <a:latin typeface="Corbel" panose="020B0503020204020204" pitchFamily="34" charset="0"/>
                      </a:endParaRPr>
                    </a:p>
                  </a:txBody>
                  <a:tcPr/>
                </a:tc>
                <a:extLst>
                  <a:ext uri="{0D108BD9-81ED-4DB2-BD59-A6C34878D82A}">
                    <a16:rowId xmlns="" xmlns:a16="http://schemas.microsoft.com/office/drawing/2014/main" val="221639395"/>
                  </a:ext>
                </a:extLst>
              </a:tr>
              <a:tr h="6302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 Xiomara S. Carlos Reyes.</a:t>
                      </a:r>
                    </a:p>
                    <a:p>
                      <a:pPr marL="228600" indent="-228600">
                        <a:buAutoNum type="arabicPeriod"/>
                      </a:pPr>
                      <a:r>
                        <a:rPr lang="es-MX" sz="1200" baseline="0" dirty="0" smtClean="0"/>
                        <a:t>Coordinación y trabajo en equipo, entrega en tiempo y forma de los avances del proyecto conexiones.</a:t>
                      </a:r>
                    </a:p>
                    <a:p>
                      <a:pPr marL="228600" indent="-228600">
                        <a:buAutoNum type="arabicPeriod"/>
                      </a:pPr>
                      <a:endParaRPr lang="es-MX" sz="1200" dirty="0"/>
                    </a:p>
                  </a:txBody>
                  <a:tcPr/>
                </a:tc>
                <a:extLst>
                  <a:ext uri="{0D108BD9-81ED-4DB2-BD59-A6C34878D82A}">
                    <a16:rowId xmlns="" xmlns:a16="http://schemas.microsoft.com/office/drawing/2014/main" val="3914607615"/>
                  </a:ext>
                </a:extLst>
              </a:tr>
              <a:tr h="6302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a:t>
                      </a:r>
                      <a:r>
                        <a:rPr lang="es-MX" sz="1200" b="1" baseline="0" dirty="0" smtClean="0"/>
                        <a:t> </a:t>
                      </a:r>
                      <a:r>
                        <a:rPr lang="es-MX" sz="1200" b="1" dirty="0" smtClean="0"/>
                        <a:t>Cristina Cruz Vargas.</a:t>
                      </a:r>
                      <a:endParaRPr lang="es-MX" sz="1200" baseline="0" dirty="0" smtClean="0"/>
                    </a:p>
                    <a:p>
                      <a:pPr marL="228600" marR="0" lvl="1" indent="-228600" algn="l" defTabSz="457200" rtl="0" eaLnBrk="1" fontAlgn="auto" latinLnBrk="0" hangingPunct="1">
                        <a:lnSpc>
                          <a:spcPct val="100000"/>
                        </a:lnSpc>
                        <a:spcBef>
                          <a:spcPts val="0"/>
                        </a:spcBef>
                        <a:spcAft>
                          <a:spcPts val="0"/>
                        </a:spcAft>
                        <a:buClrTx/>
                        <a:buSzTx/>
                        <a:buFontTx/>
                        <a:buAutoNum type="arabicPeriod"/>
                        <a:tabLst/>
                        <a:defRPr/>
                      </a:pPr>
                      <a:r>
                        <a:rPr lang="es-MX" sz="1200" kern="1200" dirty="0" smtClean="0">
                          <a:solidFill>
                            <a:schemeClr val="dk1"/>
                          </a:solidFill>
                          <a:effectLst/>
                          <a:latin typeface="+mn-lt"/>
                          <a:ea typeface="+mn-ea"/>
                          <a:cs typeface="+mn-cs"/>
                        </a:rPr>
                        <a:t>Entregar a tiempo el trabajo interdisciplinario, hacerlo con todas las especificaciones requeridas, portafolio virtual completo.</a:t>
                      </a:r>
                    </a:p>
                    <a:p>
                      <a:pPr marL="228600" marR="0" lvl="1" indent="-228600" algn="l" defTabSz="457200" rtl="0" eaLnBrk="1" fontAlgn="auto" latinLnBrk="0" hangingPunct="1">
                        <a:lnSpc>
                          <a:spcPct val="100000"/>
                        </a:lnSpc>
                        <a:spcBef>
                          <a:spcPts val="0"/>
                        </a:spcBef>
                        <a:spcAft>
                          <a:spcPts val="0"/>
                        </a:spcAft>
                        <a:buClrTx/>
                        <a:buSzTx/>
                        <a:buFontTx/>
                        <a:buAutoNum type="arabicPeriod"/>
                        <a:tabLst/>
                        <a:defRPr/>
                      </a:pPr>
                      <a:endParaRPr lang="es-MX" sz="1200" kern="1200" dirty="0" smtClean="0">
                        <a:solidFill>
                          <a:schemeClr val="dk1"/>
                        </a:solidFill>
                        <a:effectLst/>
                        <a:latin typeface="+mn-lt"/>
                        <a:ea typeface="+mn-ea"/>
                        <a:cs typeface="+mn-cs"/>
                      </a:endParaRPr>
                    </a:p>
                  </a:txBody>
                  <a:tcPr/>
                </a:tc>
                <a:extLst>
                  <a:ext uri="{0D108BD9-81ED-4DB2-BD59-A6C34878D82A}">
                    <a16:rowId xmlns="" xmlns:a16="http://schemas.microsoft.com/office/drawing/2014/main" val="2132468806"/>
                  </a:ext>
                </a:extLst>
              </a:tr>
              <a:tr h="6302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 Prof. José</a:t>
                      </a:r>
                      <a:r>
                        <a:rPr lang="es-MX" sz="1200" b="1" baseline="0" dirty="0" smtClean="0"/>
                        <a:t> </a:t>
                      </a:r>
                      <a:r>
                        <a:rPr lang="es-MX" sz="1200" b="1" dirty="0" smtClean="0"/>
                        <a:t>Mauricio</a:t>
                      </a:r>
                      <a:r>
                        <a:rPr lang="es-MX" sz="1200" b="1" baseline="0" dirty="0" smtClean="0"/>
                        <a:t> S</a:t>
                      </a:r>
                      <a:r>
                        <a:rPr lang="es-MX" sz="1200" b="1" dirty="0" smtClean="0"/>
                        <a:t>. Monroy.</a:t>
                      </a:r>
                    </a:p>
                    <a:p>
                      <a:pPr marL="228600" indent="-228600">
                        <a:buAutoNum type="arabicPeriod"/>
                      </a:pPr>
                      <a:r>
                        <a:rPr lang="es-MX" sz="1200" baseline="0" dirty="0" smtClean="0"/>
                        <a:t>Un proyecto sólido que integra a varias disciplinas, considero que la viabilidad del proyecto es una evidencia concreta.</a:t>
                      </a:r>
                    </a:p>
                    <a:p>
                      <a:pPr marL="228600" indent="-228600">
                        <a:buAutoNum type="arabicPeriod"/>
                      </a:pPr>
                      <a:endParaRPr lang="es-MX" sz="1200" dirty="0"/>
                    </a:p>
                  </a:txBody>
                  <a:tcPr/>
                </a:tc>
                <a:extLst>
                  <a:ext uri="{0D108BD9-81ED-4DB2-BD59-A6C34878D82A}">
                    <a16:rowId xmlns="" xmlns:a16="http://schemas.microsoft.com/office/drawing/2014/main" val="1141883529"/>
                  </a:ext>
                </a:extLst>
              </a:tr>
            </a:tbl>
          </a:graphicData>
        </a:graphic>
      </p:graphicFrame>
    </p:spTree>
    <p:extLst>
      <p:ext uri="{BB962C8B-B14F-4D97-AF65-F5344CB8AC3E}">
        <p14:creationId xmlns:p14="http://schemas.microsoft.com/office/powerpoint/2010/main" val="1461952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66625379"/>
              </p:ext>
            </p:extLst>
          </p:nvPr>
        </p:nvGraphicFramePr>
        <p:xfrm>
          <a:off x="1654629" y="1436915"/>
          <a:ext cx="10363200" cy="3017520"/>
        </p:xfrm>
        <a:graphic>
          <a:graphicData uri="http://schemas.openxmlformats.org/drawingml/2006/table">
            <a:tbl>
              <a:tblPr firstRow="1" bandRow="1">
                <a:tableStyleId>{5C22544A-7EE6-4342-B048-85BDC9FD1C3A}</a:tableStyleId>
              </a:tblPr>
              <a:tblGrid>
                <a:gridCol w="10363200">
                  <a:extLst>
                    <a:ext uri="{9D8B030D-6E8A-4147-A177-3AD203B41FA5}">
                      <a16:colId xmlns="" xmlns:a16="http://schemas.microsoft.com/office/drawing/2014/main" val="123277385"/>
                    </a:ext>
                  </a:extLst>
                </a:gridCol>
              </a:tblGrid>
              <a:tr h="349068">
                <a:tc>
                  <a:txBody>
                    <a:bodyPr/>
                    <a:lstStyle/>
                    <a:p>
                      <a:r>
                        <a:rPr lang="es-MX" dirty="0" smtClean="0"/>
                        <a:t>Reflexiones.</a:t>
                      </a:r>
                      <a:endParaRPr lang="es-MX" dirty="0"/>
                    </a:p>
                  </a:txBody>
                  <a:tcPr/>
                </a:tc>
                <a:extLst>
                  <a:ext uri="{0D108BD9-81ED-4DB2-BD59-A6C34878D82A}">
                    <a16:rowId xmlns="" xmlns:a16="http://schemas.microsoft.com/office/drawing/2014/main" val="3605338243"/>
                  </a:ext>
                </a:extLst>
              </a:tr>
              <a:tr h="281094">
                <a:tc>
                  <a:txBody>
                    <a:bodyPr/>
                    <a:lstStyle/>
                    <a:p>
                      <a:r>
                        <a:rPr lang="es-MX" sz="1800" b="0" dirty="0" smtClean="0">
                          <a:latin typeface="Corbel" panose="020B0503020204020204" pitchFamily="34" charset="0"/>
                        </a:rPr>
                        <a:t>¿Qué aspectos crees que puedes </a:t>
                      </a:r>
                      <a:r>
                        <a:rPr lang="es-MX" sz="1800" b="0" baseline="0" dirty="0" smtClean="0">
                          <a:latin typeface="Corbel" panose="020B0503020204020204" pitchFamily="34" charset="0"/>
                        </a:rPr>
                        <a:t>seguir trabajando en ti para obtener mejores resultados?</a:t>
                      </a:r>
                      <a:endParaRPr lang="es-MX" sz="1800" b="0" dirty="0">
                        <a:latin typeface="Corbel" panose="020B0503020204020204" pitchFamily="34" charset="0"/>
                      </a:endParaRPr>
                    </a:p>
                  </a:txBody>
                  <a:tcPr/>
                </a:tc>
                <a:extLst>
                  <a:ext uri="{0D108BD9-81ED-4DB2-BD59-A6C34878D82A}">
                    <a16:rowId xmlns="" xmlns:a16="http://schemas.microsoft.com/office/drawing/2014/main" val="2685447974"/>
                  </a:ext>
                </a:extLst>
              </a:tr>
              <a:tr h="370840">
                <a:tc>
                  <a:txBody>
                    <a:bodyPr/>
                    <a:lstStyle/>
                    <a:p>
                      <a:pPr marL="0" indent="0">
                        <a:buNone/>
                      </a:pPr>
                      <a:r>
                        <a:rPr lang="es-MX" sz="1200" b="1" dirty="0" smtClean="0"/>
                        <a:t>Prof. Xiomara S. Carlos Reyes.</a:t>
                      </a:r>
                    </a:p>
                    <a:p>
                      <a:pPr marL="228600" indent="-228600">
                        <a:buAutoNum type="arabicPeriod"/>
                      </a:pPr>
                      <a:r>
                        <a:rPr lang="es-MX" sz="1200" dirty="0" smtClean="0"/>
                        <a:t>Coordinación con los integrantes del equipo para la distribución de actividades</a:t>
                      </a:r>
                      <a:r>
                        <a:rPr lang="es-MX" sz="1200" baseline="0" dirty="0" smtClean="0"/>
                        <a:t> planeación y programación de las mismas. </a:t>
                      </a:r>
                      <a:r>
                        <a:rPr lang="es-MX" sz="1200" dirty="0" smtClean="0"/>
                        <a:t>Desgraciadamente</a:t>
                      </a:r>
                      <a:r>
                        <a:rPr lang="es-MX" sz="1200" baseline="0" dirty="0" smtClean="0"/>
                        <a:t> estas se </a:t>
                      </a:r>
                    </a:p>
                    <a:p>
                      <a:pPr marL="0" indent="0">
                        <a:buNone/>
                      </a:pPr>
                      <a:r>
                        <a:rPr lang="es-MX" sz="1200" baseline="0" dirty="0" smtClean="0"/>
                        <a:t>        complican cuando se junta actividades escolares y de proyecto. </a:t>
                      </a:r>
                    </a:p>
                    <a:p>
                      <a:pPr marL="0" indent="0">
                        <a:buNone/>
                      </a:pPr>
                      <a:endParaRPr lang="es-MX" sz="1200" dirty="0"/>
                    </a:p>
                  </a:txBody>
                  <a:tcPr/>
                </a:tc>
                <a:extLst>
                  <a:ext uri="{0D108BD9-81ED-4DB2-BD59-A6C34878D82A}">
                    <a16:rowId xmlns="" xmlns:a16="http://schemas.microsoft.com/office/drawing/2014/main" val="166019109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a:t>
                      </a:r>
                      <a:r>
                        <a:rPr lang="es-MX" sz="1200" b="1" baseline="0" dirty="0" smtClean="0"/>
                        <a:t> </a:t>
                      </a:r>
                      <a:r>
                        <a:rPr lang="es-MX" sz="1200" b="1" dirty="0" smtClean="0"/>
                        <a:t>Cristina Cruz Vargas.</a:t>
                      </a:r>
                      <a:endParaRPr lang="es-MX" sz="1200" baseline="0"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s-MX" sz="1200" kern="1200" dirty="0" smtClean="0">
                          <a:solidFill>
                            <a:schemeClr val="dk1"/>
                          </a:solidFill>
                          <a:effectLst/>
                          <a:latin typeface="+mn-lt"/>
                          <a:ea typeface="+mn-ea"/>
                          <a:cs typeface="+mn-cs"/>
                        </a:rPr>
                        <a:t>1. Tolerancia ante nuevas ideas, planeación de las actividades y organización.</a:t>
                      </a:r>
                    </a:p>
                    <a:p>
                      <a:pPr marL="0" marR="0" lvl="1" indent="0" algn="l" defTabSz="457200" rtl="0" eaLnBrk="1" fontAlgn="auto" latinLnBrk="0" hangingPunct="1">
                        <a:lnSpc>
                          <a:spcPct val="100000"/>
                        </a:lnSpc>
                        <a:spcBef>
                          <a:spcPts val="0"/>
                        </a:spcBef>
                        <a:spcAft>
                          <a:spcPts val="0"/>
                        </a:spcAft>
                        <a:buClrTx/>
                        <a:buSzTx/>
                        <a:buFontTx/>
                        <a:buNone/>
                        <a:tabLst/>
                        <a:defRPr/>
                      </a:pPr>
                      <a:endParaRPr lang="es-MX" sz="1200" kern="1200" dirty="0" smtClean="0">
                        <a:solidFill>
                          <a:schemeClr val="dk1"/>
                        </a:solidFill>
                        <a:effectLst/>
                        <a:latin typeface="+mn-lt"/>
                        <a:ea typeface="+mn-ea"/>
                        <a:cs typeface="+mn-cs"/>
                      </a:endParaRPr>
                    </a:p>
                  </a:txBody>
                  <a:tcPr/>
                </a:tc>
                <a:extLst>
                  <a:ext uri="{0D108BD9-81ED-4DB2-BD59-A6C34878D82A}">
                    <a16:rowId xmlns="" xmlns:a16="http://schemas.microsoft.com/office/drawing/2014/main" val="981274407"/>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 José</a:t>
                      </a:r>
                      <a:r>
                        <a:rPr lang="es-MX" sz="1200" b="1" baseline="0" dirty="0" smtClean="0"/>
                        <a:t> </a:t>
                      </a:r>
                      <a:r>
                        <a:rPr lang="es-MX" sz="1200" b="1" dirty="0" smtClean="0"/>
                        <a:t>Mauricio</a:t>
                      </a:r>
                      <a:r>
                        <a:rPr lang="es-MX" sz="1200" b="1" baseline="0" dirty="0" smtClean="0"/>
                        <a:t> S</a:t>
                      </a:r>
                      <a:r>
                        <a:rPr lang="es-MX" sz="1200" b="1" dirty="0" smtClean="0"/>
                        <a:t>. Monroy.</a:t>
                      </a:r>
                    </a:p>
                    <a:p>
                      <a:r>
                        <a:rPr lang="es-MX" sz="1200" dirty="0" smtClean="0"/>
                        <a:t>1.  Continuar buscando información que, por un lado, esté otorgándole</a:t>
                      </a:r>
                      <a:r>
                        <a:rPr lang="es-MX" sz="1200" baseline="0" dirty="0" smtClean="0"/>
                        <a:t> vigencia al proyecto, incorpore nuevas ideas y desarrolle la creatividad estableciendo nuevas interacciones con otras disciplinas.</a:t>
                      </a:r>
                      <a:endParaRPr lang="es-MX" sz="1200" dirty="0" smtClean="0"/>
                    </a:p>
                    <a:p>
                      <a:endParaRPr lang="es-MX" sz="1200" dirty="0"/>
                    </a:p>
                  </a:txBody>
                  <a:tcPr/>
                </a:tc>
                <a:extLst>
                  <a:ext uri="{0D108BD9-81ED-4DB2-BD59-A6C34878D82A}">
                    <a16:rowId xmlns="" xmlns:a16="http://schemas.microsoft.com/office/drawing/2014/main" val="1811163613"/>
                  </a:ext>
                </a:extLst>
              </a:tr>
            </a:tbl>
          </a:graphicData>
        </a:graphic>
      </p:graphicFrame>
    </p:spTree>
    <p:extLst>
      <p:ext uri="{BB962C8B-B14F-4D97-AF65-F5344CB8AC3E}">
        <p14:creationId xmlns:p14="http://schemas.microsoft.com/office/powerpoint/2010/main" val="21924958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320123953"/>
              </p:ext>
            </p:extLst>
          </p:nvPr>
        </p:nvGraphicFramePr>
        <p:xfrm>
          <a:off x="1756455" y="1404258"/>
          <a:ext cx="9847715" cy="3291840"/>
        </p:xfrm>
        <a:graphic>
          <a:graphicData uri="http://schemas.openxmlformats.org/drawingml/2006/table">
            <a:tbl>
              <a:tblPr firstRow="1" bandRow="1">
                <a:tableStyleId>{5C22544A-7EE6-4342-B048-85BDC9FD1C3A}</a:tableStyleId>
              </a:tblPr>
              <a:tblGrid>
                <a:gridCol w="9847715">
                  <a:extLst>
                    <a:ext uri="{9D8B030D-6E8A-4147-A177-3AD203B41FA5}">
                      <a16:colId xmlns="" xmlns:a16="http://schemas.microsoft.com/office/drawing/2014/main" val="1458257027"/>
                    </a:ext>
                  </a:extLst>
                </a:gridCol>
              </a:tblGrid>
              <a:tr h="305526">
                <a:tc>
                  <a:txBody>
                    <a:bodyPr/>
                    <a:lstStyle/>
                    <a:p>
                      <a:r>
                        <a:rPr lang="es-MX" dirty="0" smtClean="0"/>
                        <a:t>Reflexiones.</a:t>
                      </a:r>
                      <a:endParaRPr lang="es-MX" dirty="0"/>
                    </a:p>
                  </a:txBody>
                  <a:tcPr/>
                </a:tc>
                <a:extLst>
                  <a:ext uri="{0D108BD9-81ED-4DB2-BD59-A6C34878D82A}">
                    <a16:rowId xmlns="" xmlns:a16="http://schemas.microsoft.com/office/drawing/2014/main" val="3277995366"/>
                  </a:ext>
                </a:extLst>
              </a:tr>
              <a:tr h="281094">
                <a:tc>
                  <a:txBody>
                    <a:bodyPr/>
                    <a:lstStyle/>
                    <a:p>
                      <a:r>
                        <a:rPr lang="es-MX" sz="1800" b="0" dirty="0" smtClean="0">
                          <a:latin typeface="Corbel" panose="020B0503020204020204" pitchFamily="34" charset="0"/>
                        </a:rPr>
                        <a:t>¿Qué de lo aprendido en el proceso repercute de forma positiva en tus sesiones</a:t>
                      </a:r>
                      <a:r>
                        <a:rPr lang="es-MX" sz="1800" b="0" baseline="0" dirty="0" smtClean="0">
                          <a:latin typeface="Corbel" panose="020B0503020204020204" pitchFamily="34" charset="0"/>
                        </a:rPr>
                        <a:t>  cotidianas de trabajo? ¿de que manera?</a:t>
                      </a:r>
                      <a:endParaRPr lang="es-MX" sz="1800" b="0" dirty="0">
                        <a:latin typeface="Corbel" panose="020B0503020204020204" pitchFamily="34" charset="0"/>
                      </a:endParaRPr>
                    </a:p>
                  </a:txBody>
                  <a:tcPr/>
                </a:tc>
                <a:extLst>
                  <a:ext uri="{0D108BD9-81ED-4DB2-BD59-A6C34878D82A}">
                    <a16:rowId xmlns="" xmlns:a16="http://schemas.microsoft.com/office/drawing/2014/main" val="3948044606"/>
                  </a:ext>
                </a:extLst>
              </a:tr>
              <a:tr h="370840">
                <a:tc>
                  <a:txBody>
                    <a:bodyPr/>
                    <a:lstStyle/>
                    <a:p>
                      <a:pPr marL="0" indent="0">
                        <a:buNone/>
                      </a:pPr>
                      <a:r>
                        <a:rPr lang="es-MX" sz="1200" b="1" dirty="0" smtClean="0"/>
                        <a:t>Prof. Xiomara S. Carlos Reyes.</a:t>
                      </a:r>
                    </a:p>
                    <a:p>
                      <a:pPr marL="228600" indent="-228600">
                        <a:buAutoNum type="arabicPeriod"/>
                      </a:pPr>
                      <a:r>
                        <a:rPr lang="es-MX" sz="1200" dirty="0" smtClean="0"/>
                        <a:t>Coordinación,</a:t>
                      </a:r>
                      <a:r>
                        <a:rPr lang="es-MX" sz="1200" baseline="0" dirty="0" smtClean="0"/>
                        <a:t> cooperación.</a:t>
                      </a:r>
                    </a:p>
                    <a:p>
                      <a:pPr marL="0" indent="0">
                        <a:buNone/>
                      </a:pPr>
                      <a:endParaRPr lang="es-MX" sz="1200" dirty="0" smtClean="0"/>
                    </a:p>
                  </a:txBody>
                  <a:tcPr/>
                </a:tc>
                <a:extLst>
                  <a:ext uri="{0D108BD9-81ED-4DB2-BD59-A6C34878D82A}">
                    <a16:rowId xmlns="" xmlns:a16="http://schemas.microsoft.com/office/drawing/2014/main" val="772765915"/>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a:t>
                      </a:r>
                      <a:r>
                        <a:rPr lang="es-MX" sz="1200" b="1" baseline="0" dirty="0" smtClean="0"/>
                        <a:t> </a:t>
                      </a:r>
                      <a:r>
                        <a:rPr lang="es-MX" sz="1200" b="1" dirty="0" smtClean="0"/>
                        <a:t>Cristina Cruz Vargas.</a:t>
                      </a:r>
                      <a:endParaRPr lang="es-MX" sz="1200" baseline="0" dirty="0" smtClean="0"/>
                    </a:p>
                    <a:p>
                      <a:pPr marL="228600" marR="0" lvl="1" indent="-228600" algn="l" defTabSz="457200" rtl="0" eaLnBrk="1" fontAlgn="auto" latinLnBrk="0" hangingPunct="1">
                        <a:lnSpc>
                          <a:spcPct val="100000"/>
                        </a:lnSpc>
                        <a:spcBef>
                          <a:spcPts val="0"/>
                        </a:spcBef>
                        <a:spcAft>
                          <a:spcPts val="0"/>
                        </a:spcAft>
                        <a:buClrTx/>
                        <a:buSzTx/>
                        <a:buFontTx/>
                        <a:buAutoNum type="arabicPeriod"/>
                        <a:tabLst/>
                        <a:defRPr/>
                      </a:pPr>
                      <a:r>
                        <a:rPr lang="es-MX" sz="1200" kern="1200" dirty="0" smtClean="0">
                          <a:solidFill>
                            <a:schemeClr val="dk1"/>
                          </a:solidFill>
                          <a:effectLst/>
                          <a:latin typeface="+mn-lt"/>
                          <a:ea typeface="+mn-ea"/>
                          <a:cs typeface="+mn-cs"/>
                        </a:rPr>
                        <a:t>Tolerancia, trabajo en equipo, coordinación y planeación. En el aula con los alumnos, al haber retroalimentación; con mis compañeros de trabajo en la organización de temas; en la preparación de clases para brindar una visón interdisciplinaria a los alumnos.</a:t>
                      </a:r>
                    </a:p>
                    <a:p>
                      <a:pPr marL="0" marR="0" lvl="1" indent="0" algn="l" defTabSz="457200" rtl="0" eaLnBrk="1" fontAlgn="auto" latinLnBrk="0" hangingPunct="1">
                        <a:lnSpc>
                          <a:spcPct val="100000"/>
                        </a:lnSpc>
                        <a:spcBef>
                          <a:spcPts val="0"/>
                        </a:spcBef>
                        <a:spcAft>
                          <a:spcPts val="0"/>
                        </a:spcAft>
                        <a:buClrTx/>
                        <a:buSzTx/>
                        <a:buFontTx/>
                        <a:buNone/>
                        <a:tabLst/>
                        <a:defRPr/>
                      </a:pPr>
                      <a:endParaRPr lang="es-MX" sz="1200" kern="1200" dirty="0" smtClean="0">
                        <a:solidFill>
                          <a:schemeClr val="dk1"/>
                        </a:solidFill>
                        <a:effectLst/>
                        <a:latin typeface="+mn-lt"/>
                        <a:ea typeface="+mn-ea"/>
                        <a:cs typeface="+mn-cs"/>
                      </a:endParaRPr>
                    </a:p>
                  </a:txBody>
                  <a:tcPr/>
                </a:tc>
                <a:extLst>
                  <a:ext uri="{0D108BD9-81ED-4DB2-BD59-A6C34878D82A}">
                    <a16:rowId xmlns="" xmlns:a16="http://schemas.microsoft.com/office/drawing/2014/main" val="371690469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 José</a:t>
                      </a:r>
                      <a:r>
                        <a:rPr lang="es-MX" sz="1200" b="1" baseline="0" dirty="0" smtClean="0"/>
                        <a:t> </a:t>
                      </a:r>
                      <a:r>
                        <a:rPr lang="es-MX" sz="1200" b="1" dirty="0" smtClean="0"/>
                        <a:t>Mauricio</a:t>
                      </a:r>
                      <a:r>
                        <a:rPr lang="es-MX" sz="1200" b="1" baseline="0" dirty="0" smtClean="0"/>
                        <a:t> S</a:t>
                      </a:r>
                      <a:r>
                        <a:rPr lang="es-MX" sz="1200" b="1" dirty="0" smtClean="0"/>
                        <a:t>. Monroy.</a:t>
                      </a:r>
                    </a:p>
                    <a:p>
                      <a:pPr marL="228600" indent="-228600">
                        <a:buAutoNum type="arabicPeriod"/>
                      </a:pPr>
                      <a:r>
                        <a:rPr lang="es-MX" sz="1200" dirty="0" smtClean="0"/>
                        <a:t>Enriquece la visión</a:t>
                      </a:r>
                      <a:r>
                        <a:rPr lang="es-MX" sz="1200" baseline="0" dirty="0" smtClean="0"/>
                        <a:t> del profesor, en muchas ocasiones se aterriza la teoría con un proyecto de este tipo. El conocimiento es versátil y puede aplicarse o bien adecuarse al programa.</a:t>
                      </a:r>
                    </a:p>
                    <a:p>
                      <a:pPr marL="228600" indent="-228600">
                        <a:buAutoNum type="arabicPeriod"/>
                      </a:pPr>
                      <a:endParaRPr lang="es-MX" sz="1200" dirty="0"/>
                    </a:p>
                  </a:txBody>
                  <a:tcPr/>
                </a:tc>
                <a:extLst>
                  <a:ext uri="{0D108BD9-81ED-4DB2-BD59-A6C34878D82A}">
                    <a16:rowId xmlns="" xmlns:a16="http://schemas.microsoft.com/office/drawing/2014/main" val="2489614829"/>
                  </a:ext>
                </a:extLst>
              </a:tr>
            </a:tbl>
          </a:graphicData>
        </a:graphic>
      </p:graphicFrame>
    </p:spTree>
    <p:extLst>
      <p:ext uri="{BB962C8B-B14F-4D97-AF65-F5344CB8AC3E}">
        <p14:creationId xmlns:p14="http://schemas.microsoft.com/office/powerpoint/2010/main" val="214094783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316593992"/>
              </p:ext>
            </p:extLst>
          </p:nvPr>
        </p:nvGraphicFramePr>
        <p:xfrm>
          <a:off x="2503714" y="130629"/>
          <a:ext cx="9566265" cy="6621659"/>
        </p:xfrm>
        <a:graphic>
          <a:graphicData uri="http://schemas.openxmlformats.org/drawingml/2006/table">
            <a:tbl>
              <a:tblPr firstRow="1" bandRow="1">
                <a:tableStyleId>{5C22544A-7EE6-4342-B048-85BDC9FD1C3A}</a:tableStyleId>
              </a:tblPr>
              <a:tblGrid>
                <a:gridCol w="9566265">
                  <a:extLst>
                    <a:ext uri="{9D8B030D-6E8A-4147-A177-3AD203B41FA5}">
                      <a16:colId xmlns="" xmlns:a16="http://schemas.microsoft.com/office/drawing/2014/main" val="4100473327"/>
                    </a:ext>
                  </a:extLst>
                </a:gridCol>
              </a:tblGrid>
              <a:tr h="340997">
                <a:tc>
                  <a:txBody>
                    <a:bodyPr/>
                    <a:lstStyle/>
                    <a:p>
                      <a:r>
                        <a:rPr lang="es-MX" dirty="0" smtClean="0"/>
                        <a:t>Reflexiones de conferencias.</a:t>
                      </a:r>
                      <a:endParaRPr lang="es-MX" dirty="0"/>
                    </a:p>
                  </a:txBody>
                  <a:tcPr/>
                </a:tc>
                <a:extLst>
                  <a:ext uri="{0D108BD9-81ED-4DB2-BD59-A6C34878D82A}">
                    <a16:rowId xmlns="" xmlns:a16="http://schemas.microsoft.com/office/drawing/2014/main" val="3739900799"/>
                  </a:ext>
                </a:extLst>
              </a:tr>
              <a:tr h="366821">
                <a:tc>
                  <a:txBody>
                    <a:bodyPr/>
                    <a:lstStyle/>
                    <a:p>
                      <a:r>
                        <a:rPr lang="es-MX" sz="1800" b="0" dirty="0" smtClean="0">
                          <a:latin typeface="Corbel" panose="020B0503020204020204" pitchFamily="34" charset="0"/>
                        </a:rPr>
                        <a:t>“Violencia</a:t>
                      </a:r>
                      <a:r>
                        <a:rPr lang="es-MX" sz="1800" b="0" baseline="0" dirty="0" smtClean="0">
                          <a:latin typeface="Corbel" panose="020B0503020204020204" pitchFamily="34" charset="0"/>
                        </a:rPr>
                        <a:t> y acoso escolar”  Dra. Martha Páramo Riestra.</a:t>
                      </a:r>
                      <a:endParaRPr lang="es-MX" sz="1800" b="0" dirty="0">
                        <a:latin typeface="Corbel" panose="020B0503020204020204" pitchFamily="34" charset="0"/>
                      </a:endParaRPr>
                    </a:p>
                  </a:txBody>
                  <a:tcPr/>
                </a:tc>
                <a:extLst>
                  <a:ext uri="{0D108BD9-81ED-4DB2-BD59-A6C34878D82A}">
                    <a16:rowId xmlns="" xmlns:a16="http://schemas.microsoft.com/office/drawing/2014/main" val="141154243"/>
                  </a:ext>
                </a:extLst>
              </a:tr>
              <a:tr h="2337637">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s-MX" sz="1200" b="1" dirty="0" smtClean="0"/>
                        <a:t>Prof. Xiomara S. Carlos Reyes.</a:t>
                      </a:r>
                    </a:p>
                    <a:p>
                      <a:pPr>
                        <a:lnSpc>
                          <a:spcPct val="107000"/>
                        </a:lnSpc>
                        <a:spcAft>
                          <a:spcPts val="0"/>
                        </a:spcAft>
                      </a:pPr>
                      <a:r>
                        <a:rPr lang="es-MX" sz="1200" kern="1200" dirty="0" smtClean="0">
                          <a:solidFill>
                            <a:schemeClr val="dk1"/>
                          </a:solidFill>
                          <a:latin typeface="+mn-lt"/>
                          <a:ea typeface="+mn-ea"/>
                          <a:cs typeface="+mn-cs"/>
                        </a:rPr>
                        <a:t>El </a:t>
                      </a:r>
                      <a:r>
                        <a:rPr lang="es-MX" sz="1200" kern="1200" dirty="0">
                          <a:solidFill>
                            <a:schemeClr val="dk1"/>
                          </a:solidFill>
                          <a:latin typeface="+mn-lt"/>
                          <a:ea typeface="+mn-ea"/>
                          <a:cs typeface="+mn-cs"/>
                        </a:rPr>
                        <a:t>acoso escolar (</a:t>
                      </a:r>
                      <a:r>
                        <a:rPr lang="es-MX" sz="1200" kern="1200" dirty="0" err="1">
                          <a:solidFill>
                            <a:schemeClr val="dk1"/>
                          </a:solidFill>
                          <a:latin typeface="+mn-lt"/>
                          <a:ea typeface="+mn-ea"/>
                          <a:cs typeface="+mn-cs"/>
                        </a:rPr>
                        <a:t>bulling</a:t>
                      </a:r>
                      <a:r>
                        <a:rPr lang="es-MX" sz="1200" kern="1200" dirty="0">
                          <a:solidFill>
                            <a:schemeClr val="dk1"/>
                          </a:solidFill>
                          <a:latin typeface="+mn-lt"/>
                          <a:ea typeface="+mn-ea"/>
                          <a:cs typeface="+mn-cs"/>
                        </a:rPr>
                        <a:t>) es un síntoma y es necesario detectarlo y prevenir.</a:t>
                      </a:r>
                    </a:p>
                    <a:p>
                      <a:pPr>
                        <a:lnSpc>
                          <a:spcPct val="107000"/>
                        </a:lnSpc>
                        <a:spcAft>
                          <a:spcPts val="0"/>
                        </a:spcAft>
                      </a:pPr>
                      <a:r>
                        <a:rPr lang="es-MX" sz="1200" kern="1200" dirty="0">
                          <a:solidFill>
                            <a:schemeClr val="dk1"/>
                          </a:solidFill>
                          <a:latin typeface="+mn-lt"/>
                          <a:ea typeface="+mn-ea"/>
                          <a:cs typeface="+mn-cs"/>
                        </a:rPr>
                        <a:t>La doctora expone los diferentes contextos del </a:t>
                      </a:r>
                      <a:r>
                        <a:rPr lang="es-MX" sz="1200" kern="1200" dirty="0" err="1">
                          <a:solidFill>
                            <a:schemeClr val="dk1"/>
                          </a:solidFill>
                          <a:latin typeface="+mn-lt"/>
                          <a:ea typeface="+mn-ea"/>
                          <a:cs typeface="+mn-cs"/>
                        </a:rPr>
                        <a:t>bulling</a:t>
                      </a:r>
                      <a:r>
                        <a:rPr lang="es-MX" sz="1200" kern="1200" dirty="0">
                          <a:solidFill>
                            <a:schemeClr val="dk1"/>
                          </a:solidFill>
                          <a:latin typeface="+mn-lt"/>
                          <a:ea typeface="+mn-ea"/>
                          <a:cs typeface="+mn-cs"/>
                        </a:rPr>
                        <a:t> visto desde diferentes puntos: </a:t>
                      </a:r>
                      <a:r>
                        <a:rPr lang="es-MX" sz="1200" kern="1200" dirty="0" smtClean="0">
                          <a:solidFill>
                            <a:schemeClr val="dk1"/>
                          </a:solidFill>
                          <a:latin typeface="+mn-lt"/>
                          <a:ea typeface="+mn-ea"/>
                          <a:cs typeface="+mn-cs"/>
                        </a:rPr>
                        <a:t>alumnos/madres/directivos.   </a:t>
                      </a:r>
                      <a:endParaRPr lang="es-MX" sz="1200" kern="1200" dirty="0">
                        <a:solidFill>
                          <a:schemeClr val="dk1"/>
                        </a:solidFill>
                        <a:latin typeface="+mn-lt"/>
                        <a:ea typeface="+mn-ea"/>
                        <a:cs typeface="+mn-cs"/>
                      </a:endParaRPr>
                    </a:p>
                    <a:p>
                      <a:pPr>
                        <a:lnSpc>
                          <a:spcPct val="107000"/>
                        </a:lnSpc>
                        <a:spcAft>
                          <a:spcPts val="0"/>
                        </a:spcAft>
                      </a:pPr>
                      <a:r>
                        <a:rPr lang="es-MX" sz="1200" kern="1200" dirty="0">
                          <a:solidFill>
                            <a:schemeClr val="dk1"/>
                          </a:solidFill>
                          <a:latin typeface="+mn-lt"/>
                          <a:ea typeface="+mn-ea"/>
                          <a:cs typeface="+mn-cs"/>
                        </a:rPr>
                        <a:t>Causas:</a:t>
                      </a:r>
                    </a:p>
                    <a:p>
                      <a:pPr marL="171450" indent="-171450">
                        <a:lnSpc>
                          <a:spcPct val="107000"/>
                        </a:lnSpc>
                        <a:spcAft>
                          <a:spcPts val="0"/>
                        </a:spcAft>
                        <a:buFont typeface="Arial" panose="020B0604020202020204" pitchFamily="34" charset="0"/>
                        <a:buChar char="•"/>
                      </a:pPr>
                      <a:r>
                        <a:rPr lang="es-MX" sz="1200" kern="1200" dirty="0">
                          <a:solidFill>
                            <a:schemeClr val="dk1"/>
                          </a:solidFill>
                          <a:latin typeface="+mn-lt"/>
                          <a:ea typeface="+mn-ea"/>
                          <a:cs typeface="+mn-cs"/>
                        </a:rPr>
                        <a:t>Escuela (maestros/directivos/sistema</a:t>
                      </a:r>
                      <a:r>
                        <a:rPr lang="es-MX" sz="1200" kern="1200" dirty="0" smtClean="0">
                          <a:solidFill>
                            <a:schemeClr val="dk1"/>
                          </a:solidFill>
                          <a:latin typeface="+mn-lt"/>
                          <a:ea typeface="+mn-ea"/>
                          <a:cs typeface="+mn-cs"/>
                        </a:rPr>
                        <a:t>).</a:t>
                      </a:r>
                    </a:p>
                    <a:p>
                      <a:pPr marL="171450" indent="-171450">
                        <a:lnSpc>
                          <a:spcPct val="107000"/>
                        </a:lnSpc>
                        <a:spcAft>
                          <a:spcPts val="0"/>
                        </a:spcAft>
                        <a:buFont typeface="Arial" panose="020B0604020202020204" pitchFamily="34" charset="0"/>
                        <a:buChar char="•"/>
                      </a:pPr>
                      <a:r>
                        <a:rPr lang="es-MX" sz="1200" kern="1200" dirty="0" smtClean="0">
                          <a:solidFill>
                            <a:schemeClr val="dk1"/>
                          </a:solidFill>
                          <a:latin typeface="+mn-lt"/>
                          <a:ea typeface="+mn-ea"/>
                          <a:cs typeface="+mn-cs"/>
                        </a:rPr>
                        <a:t>Tejido </a:t>
                      </a:r>
                      <a:r>
                        <a:rPr lang="es-MX" sz="1200" kern="1200" dirty="0">
                          <a:solidFill>
                            <a:schemeClr val="dk1"/>
                          </a:solidFill>
                          <a:latin typeface="+mn-lt"/>
                          <a:ea typeface="+mn-ea"/>
                          <a:cs typeface="+mn-cs"/>
                        </a:rPr>
                        <a:t>social (violencia</a:t>
                      </a:r>
                      <a:r>
                        <a:rPr lang="es-MX" sz="1200" kern="1200" dirty="0" smtClean="0">
                          <a:solidFill>
                            <a:schemeClr val="dk1"/>
                          </a:solidFill>
                          <a:latin typeface="+mn-lt"/>
                          <a:ea typeface="+mn-ea"/>
                          <a:cs typeface="+mn-cs"/>
                        </a:rPr>
                        <a:t>).</a:t>
                      </a:r>
                    </a:p>
                    <a:p>
                      <a:pPr marL="171450" indent="-171450">
                        <a:lnSpc>
                          <a:spcPct val="107000"/>
                        </a:lnSpc>
                        <a:spcAft>
                          <a:spcPts val="0"/>
                        </a:spcAft>
                        <a:buFont typeface="Arial" panose="020B0604020202020204" pitchFamily="34" charset="0"/>
                        <a:buChar char="•"/>
                      </a:pPr>
                      <a:r>
                        <a:rPr lang="es-MX" sz="1200" kern="1200" dirty="0" smtClean="0">
                          <a:solidFill>
                            <a:schemeClr val="dk1"/>
                          </a:solidFill>
                          <a:latin typeface="+mn-lt"/>
                          <a:ea typeface="+mn-ea"/>
                          <a:cs typeface="+mn-cs"/>
                        </a:rPr>
                        <a:t>Familia </a:t>
                      </a:r>
                      <a:r>
                        <a:rPr lang="es-MX" sz="1200" kern="1200" dirty="0">
                          <a:solidFill>
                            <a:schemeClr val="dk1"/>
                          </a:solidFill>
                          <a:latin typeface="+mn-lt"/>
                          <a:ea typeface="+mn-ea"/>
                          <a:cs typeface="+mn-cs"/>
                        </a:rPr>
                        <a:t>(valores/padres</a:t>
                      </a:r>
                      <a:r>
                        <a:rPr lang="es-MX" sz="1200" kern="1200" dirty="0" smtClean="0">
                          <a:solidFill>
                            <a:schemeClr val="dk1"/>
                          </a:solidFill>
                          <a:latin typeface="+mn-lt"/>
                          <a:ea typeface="+mn-ea"/>
                          <a:cs typeface="+mn-cs"/>
                        </a:rPr>
                        <a:t>).</a:t>
                      </a:r>
                    </a:p>
                    <a:p>
                      <a:pPr marL="171450" indent="-171450">
                        <a:lnSpc>
                          <a:spcPct val="107000"/>
                        </a:lnSpc>
                        <a:spcAft>
                          <a:spcPts val="0"/>
                        </a:spcAft>
                        <a:buFont typeface="Arial" panose="020B0604020202020204" pitchFamily="34" charset="0"/>
                        <a:buChar char="•"/>
                      </a:pPr>
                      <a:r>
                        <a:rPr lang="es-MX" sz="1200" kern="1200" dirty="0" smtClean="0">
                          <a:solidFill>
                            <a:schemeClr val="dk1"/>
                          </a:solidFill>
                          <a:latin typeface="+mn-lt"/>
                          <a:ea typeface="+mn-ea"/>
                          <a:cs typeface="+mn-cs"/>
                        </a:rPr>
                        <a:t>Promesas incumplidas.</a:t>
                      </a:r>
                    </a:p>
                    <a:p>
                      <a:pPr marL="0" indent="0">
                        <a:lnSpc>
                          <a:spcPct val="107000"/>
                        </a:lnSpc>
                        <a:spcAft>
                          <a:spcPts val="0"/>
                        </a:spcAft>
                        <a:buFont typeface="Arial" panose="020B0604020202020204" pitchFamily="34" charset="0"/>
                        <a:buNone/>
                      </a:pPr>
                      <a:r>
                        <a:rPr lang="es-MX" sz="1200" kern="1200" dirty="0" smtClean="0">
                          <a:solidFill>
                            <a:schemeClr val="dk1"/>
                          </a:solidFill>
                          <a:latin typeface="+mn-lt"/>
                          <a:ea typeface="+mn-ea"/>
                          <a:cs typeface="+mn-cs"/>
                        </a:rPr>
                        <a:t>Soluciones</a:t>
                      </a:r>
                      <a:r>
                        <a:rPr lang="es-MX" sz="1200" kern="1200" dirty="0">
                          <a:solidFill>
                            <a:schemeClr val="dk1"/>
                          </a:solidFill>
                          <a:latin typeface="+mn-lt"/>
                          <a:ea typeface="+mn-ea"/>
                          <a:cs typeface="+mn-cs"/>
                        </a:rPr>
                        <a:t>:</a:t>
                      </a:r>
                    </a:p>
                    <a:p>
                      <a:pPr marL="171450" indent="-171450">
                        <a:lnSpc>
                          <a:spcPct val="107000"/>
                        </a:lnSpc>
                        <a:spcAft>
                          <a:spcPts val="0"/>
                        </a:spcAft>
                        <a:buFont typeface="Arial" panose="020B0604020202020204" pitchFamily="34" charset="0"/>
                        <a:buChar char="•"/>
                      </a:pPr>
                      <a:r>
                        <a:rPr lang="es-MX" sz="1200" kern="1200" dirty="0">
                          <a:solidFill>
                            <a:schemeClr val="dk1"/>
                          </a:solidFill>
                          <a:latin typeface="+mn-lt"/>
                          <a:ea typeface="+mn-ea"/>
                          <a:cs typeface="+mn-cs"/>
                        </a:rPr>
                        <a:t>No permitir códigos naturalizados de los </a:t>
                      </a:r>
                      <a:r>
                        <a:rPr lang="es-MX" sz="1200" kern="1200" dirty="0" smtClean="0">
                          <a:solidFill>
                            <a:schemeClr val="dk1"/>
                          </a:solidFill>
                          <a:latin typeface="+mn-lt"/>
                          <a:ea typeface="+mn-ea"/>
                          <a:cs typeface="+mn-cs"/>
                        </a:rPr>
                        <a:t>jóvenes.</a:t>
                      </a:r>
                    </a:p>
                    <a:p>
                      <a:pPr marL="171450" indent="-171450">
                        <a:lnSpc>
                          <a:spcPct val="107000"/>
                        </a:lnSpc>
                        <a:spcAft>
                          <a:spcPts val="0"/>
                        </a:spcAft>
                        <a:buFont typeface="Arial" panose="020B0604020202020204" pitchFamily="34" charset="0"/>
                        <a:buChar char="•"/>
                      </a:pPr>
                      <a:r>
                        <a:rPr lang="es-MX" sz="1200" kern="1200" dirty="0" smtClean="0">
                          <a:solidFill>
                            <a:schemeClr val="dk1"/>
                          </a:solidFill>
                          <a:latin typeface="+mn-lt"/>
                          <a:ea typeface="+mn-ea"/>
                          <a:cs typeface="+mn-cs"/>
                        </a:rPr>
                        <a:t>Identificar </a:t>
                      </a:r>
                      <a:r>
                        <a:rPr lang="es-MX" sz="1200" kern="1200" dirty="0">
                          <a:solidFill>
                            <a:schemeClr val="dk1"/>
                          </a:solidFill>
                          <a:latin typeface="+mn-lt"/>
                          <a:ea typeface="+mn-ea"/>
                          <a:cs typeface="+mn-cs"/>
                        </a:rPr>
                        <a:t>códigos para prevenir la violencia y a los individuos que lucran con esta </a:t>
                      </a:r>
                      <a:r>
                        <a:rPr lang="es-MX" sz="1200" kern="1200" dirty="0" smtClean="0">
                          <a:solidFill>
                            <a:schemeClr val="dk1"/>
                          </a:solidFill>
                          <a:latin typeface="+mn-lt"/>
                          <a:ea typeface="+mn-ea"/>
                          <a:cs typeface="+mn-cs"/>
                        </a:rPr>
                        <a:t>situación.</a:t>
                      </a:r>
                      <a:r>
                        <a:rPr lang="es-MX" sz="1100" dirty="0">
                          <a:effectLst/>
                          <a:latin typeface="Calibri" panose="020F0502020204030204" pitchFamily="34" charset="0"/>
                          <a:ea typeface="Calibri" panose="020F0502020204030204" pitchFamily="34" charset="0"/>
                          <a:cs typeface="Times New Roman" panose="02020603050405020304" pitchFamily="18" charset="0"/>
                        </a:rPr>
                        <a:t> </a:t>
                      </a:r>
                      <a:endParaRPr lang="es-MX"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spcAft>
                          <a:spcPts val="0"/>
                        </a:spcAft>
                        <a:buFont typeface="Arial" panose="020B0604020202020204" pitchFamily="34" charset="0"/>
                        <a:buChar char="•"/>
                      </a:pPr>
                      <a:endParaRPr lang="es-MX"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449198933"/>
                  </a:ext>
                </a:extLst>
              </a:tr>
              <a:tr h="371916">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s-MX" sz="1800" b="0" kern="1200" dirty="0" smtClean="0">
                          <a:solidFill>
                            <a:schemeClr val="dk1"/>
                          </a:solidFill>
                          <a:latin typeface="Corbel" panose="020B0503020204020204" pitchFamily="34" charset="0"/>
                          <a:ea typeface="+mn-ea"/>
                          <a:cs typeface="+mn-cs"/>
                        </a:rPr>
                        <a:t>“Respetando la diversidad sexual y de género” Dra. Tania Rocha Sánchez.</a:t>
                      </a:r>
                    </a:p>
                  </a:txBody>
                  <a:tcPr/>
                </a:tc>
                <a:extLst>
                  <a:ext uri="{0D108BD9-81ED-4DB2-BD59-A6C34878D82A}">
                    <a16:rowId xmlns="" xmlns:a16="http://schemas.microsoft.com/office/drawing/2014/main" val="884188184"/>
                  </a:ext>
                </a:extLst>
              </a:tr>
              <a:tr h="119216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1" dirty="0" smtClean="0"/>
                        <a:t>Prof.</a:t>
                      </a:r>
                      <a:r>
                        <a:rPr lang="es-MX" sz="1200" b="1" baseline="0" dirty="0" smtClean="0"/>
                        <a:t> </a:t>
                      </a:r>
                      <a:r>
                        <a:rPr lang="es-MX" sz="1200" b="1" dirty="0" smtClean="0"/>
                        <a:t>Cristina Cruz Vargas.</a:t>
                      </a:r>
                      <a:endParaRPr lang="es-MX" sz="1200" dirty="0" smtClean="0"/>
                    </a:p>
                    <a:p>
                      <a:pPr algn="just"/>
                      <a:r>
                        <a:rPr lang="es-MX" sz="1200" dirty="0" smtClean="0"/>
                        <a:t>Una conferencia excelente.</a:t>
                      </a:r>
                      <a:r>
                        <a:rPr lang="es-MX" sz="1200" baseline="0" dirty="0" smtClean="0"/>
                        <a:t> Me gustó mucho el tema y como lo manejó ante un público aparentemente joven; su forma de hablar y expresarse me pareció adecuada; un tema complicado, ya que nuestra sociedad aún no acepta algunas de estas situaciones, sin embargo lo supo llevar a cabo sin que me aburriera o pareciera tedioso. Aprendí mucho, ya que, de acuerdo a mi materia, se relacionan; me da pauta para poder orientar a mis alumnos acerca de la diversidad sexual. Llevarlo acabo en las aulas es de suma importancia, porque muchas de las faltas de respeto ocurren en la escuela. </a:t>
                      </a:r>
                    </a:p>
                    <a:p>
                      <a:pPr algn="just"/>
                      <a:endParaRPr lang="es-MX" sz="1200" dirty="0"/>
                    </a:p>
                  </a:txBody>
                  <a:tcPr/>
                </a:tc>
                <a:extLst>
                  <a:ext uri="{0D108BD9-81ED-4DB2-BD59-A6C34878D82A}">
                    <a16:rowId xmlns="" xmlns:a16="http://schemas.microsoft.com/office/drawing/2014/main" val="4288537473"/>
                  </a:ext>
                </a:extLst>
              </a:tr>
              <a:tr h="371916">
                <a:tc>
                  <a:txBody>
                    <a:bodyPr/>
                    <a:lstStyle/>
                    <a:p>
                      <a:r>
                        <a:rPr lang="es-MX" dirty="0" smtClean="0"/>
                        <a:t>“Escuela</a:t>
                      </a:r>
                      <a:r>
                        <a:rPr lang="es-MX" baseline="0" dirty="0" smtClean="0"/>
                        <a:t> y derechos humanos. Retos y desafíos” Dr. Alfredo Sánchez </a:t>
                      </a:r>
                      <a:r>
                        <a:rPr lang="es-MX" baseline="0" dirty="0" err="1" smtClean="0"/>
                        <a:t>Catañeda</a:t>
                      </a:r>
                      <a:r>
                        <a:rPr lang="es-MX" baseline="0" dirty="0" smtClean="0"/>
                        <a:t>.</a:t>
                      </a:r>
                      <a:endParaRPr lang="es-MX" dirty="0" smtClean="0"/>
                    </a:p>
                  </a:txBody>
                  <a:tcPr/>
                </a:tc>
                <a:extLst>
                  <a:ext uri="{0D108BD9-81ED-4DB2-BD59-A6C34878D82A}">
                    <a16:rowId xmlns="" xmlns:a16="http://schemas.microsoft.com/office/drawing/2014/main" val="2210191620"/>
                  </a:ext>
                </a:extLst>
              </a:tr>
              <a:tr h="14520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MX" sz="1200" b="1" kern="1200" dirty="0" smtClean="0">
                          <a:solidFill>
                            <a:schemeClr val="dk1"/>
                          </a:solidFill>
                          <a:latin typeface="+mn-lt"/>
                          <a:ea typeface="+mn-ea"/>
                          <a:cs typeface="+mn-cs"/>
                        </a:rPr>
                        <a:t>Prof. José Mauricio S. Monroy.</a:t>
                      </a:r>
                    </a:p>
                    <a:p>
                      <a:r>
                        <a:rPr lang="es-MX" sz="1100" kern="1200" dirty="0" smtClean="0">
                          <a:solidFill>
                            <a:schemeClr val="dk1"/>
                          </a:solidFill>
                          <a:latin typeface="+mn-lt"/>
                          <a:ea typeface="+mn-ea"/>
                          <a:cs typeface="+mn-cs"/>
                        </a:rPr>
                        <a:t>Un tema muy amplio y muy complejo,</a:t>
                      </a:r>
                      <a:r>
                        <a:rPr lang="es-MX" sz="1100" kern="1200" baseline="0" dirty="0" smtClean="0">
                          <a:solidFill>
                            <a:schemeClr val="dk1"/>
                          </a:solidFill>
                          <a:latin typeface="+mn-lt"/>
                          <a:ea typeface="+mn-ea"/>
                          <a:cs typeface="+mn-cs"/>
                        </a:rPr>
                        <a:t> no tanto su contenido si no por su trascendencia en la escuela. Si bien los derechos humanos están implícitos en la educación, se fundamentan en la Constitución (a nivel nacional), sin embargo la UNESCO a trabajado en la declaratoria a nivel internacional.</a:t>
                      </a:r>
                    </a:p>
                    <a:p>
                      <a:endParaRPr lang="es-MX" sz="1100" kern="1200" baseline="0" dirty="0" smtClean="0">
                        <a:solidFill>
                          <a:schemeClr val="dk1"/>
                        </a:solidFill>
                        <a:latin typeface="+mn-lt"/>
                        <a:ea typeface="+mn-ea"/>
                        <a:cs typeface="+mn-cs"/>
                      </a:endParaRPr>
                    </a:p>
                    <a:p>
                      <a:r>
                        <a:rPr lang="es-MX" sz="1100" kern="1200" baseline="0" dirty="0" smtClean="0">
                          <a:solidFill>
                            <a:schemeClr val="dk1"/>
                          </a:solidFill>
                          <a:latin typeface="+mn-lt"/>
                          <a:ea typeface="+mn-ea"/>
                          <a:cs typeface="+mn-cs"/>
                        </a:rPr>
                        <a:t>La escuela debe cimentar esos derechos humanos, los cuales deben ser reconocidos y valorados a cada uno de los actores en la sociedad. Los derecho humanos deben ser promovidos, debido a su relevancia, primeramente la familia y continuar en esa dinámica para crear ciudadanos.</a:t>
                      </a:r>
                    </a:p>
                    <a:p>
                      <a:endParaRPr lang="es-MX" sz="1100" kern="1200" baseline="0" dirty="0" smtClean="0">
                        <a:solidFill>
                          <a:schemeClr val="dk1"/>
                        </a:solidFill>
                        <a:latin typeface="+mn-lt"/>
                        <a:ea typeface="+mn-ea"/>
                        <a:cs typeface="+mn-cs"/>
                      </a:endParaRPr>
                    </a:p>
                    <a:p>
                      <a:r>
                        <a:rPr lang="es-MX" sz="1100" kern="1200" baseline="0" dirty="0" smtClean="0">
                          <a:solidFill>
                            <a:schemeClr val="dk1"/>
                          </a:solidFill>
                          <a:latin typeface="+mn-lt"/>
                          <a:ea typeface="+mn-ea"/>
                          <a:cs typeface="+mn-cs"/>
                        </a:rPr>
                        <a:t>La conferencia es excelente y cumple su objetivo al darle prioridad a la escuela y a los derechos humanos.</a:t>
                      </a:r>
                    </a:p>
                    <a:p>
                      <a:endParaRPr lang="es-MX" sz="1100" kern="1200" baseline="0" dirty="0" smtClean="0">
                        <a:solidFill>
                          <a:schemeClr val="dk1"/>
                        </a:solidFill>
                        <a:latin typeface="+mn-lt"/>
                        <a:ea typeface="+mn-ea"/>
                        <a:cs typeface="+mn-cs"/>
                      </a:endParaRPr>
                    </a:p>
                  </a:txBody>
                  <a:tcPr/>
                </a:tc>
              </a:tr>
            </a:tbl>
          </a:graphicData>
        </a:graphic>
      </p:graphicFrame>
    </p:spTree>
    <p:extLst>
      <p:ext uri="{BB962C8B-B14F-4D97-AF65-F5344CB8AC3E}">
        <p14:creationId xmlns:p14="http://schemas.microsoft.com/office/powerpoint/2010/main" val="643383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867682" y="1276804"/>
            <a:ext cx="9604375" cy="555625"/>
          </a:xfrm>
        </p:spPr>
        <p:txBody>
          <a:bodyPr>
            <a:normAutofit fontScale="90000"/>
          </a:bodyPr>
          <a:lstStyle/>
          <a:p>
            <a:pPr lvl="0">
              <a:lnSpc>
                <a:spcPct val="100000"/>
              </a:lnSpc>
              <a:spcBef>
                <a:spcPts val="600"/>
              </a:spcBef>
              <a:spcAft>
                <a:spcPts val="600"/>
              </a:spcAft>
              <a:defRPr/>
            </a:pPr>
            <a:r>
              <a:rPr lang="es-MX" sz="3100" kern="0" cap="none" dirty="0" smtClean="0">
                <a:solidFill>
                  <a:prstClr val="black"/>
                </a:solidFill>
                <a:latin typeface="Rockwell" panose="02060603020205020403" pitchFamily="18" charset="0"/>
              </a:rPr>
              <a:t>5.a</a:t>
            </a:r>
            <a:r>
              <a:rPr lang="es-MX" sz="3100" kern="0" cap="none" dirty="0">
                <a:solidFill>
                  <a:prstClr val="black"/>
                </a:solidFill>
                <a:latin typeface="Rockwell" panose="02060603020205020403" pitchFamily="18" charset="0"/>
              </a:rPr>
              <a:t>. </a:t>
            </a:r>
            <a:r>
              <a:rPr lang="es-MX" sz="3200" i="1" kern="0" dirty="0" smtClean="0">
                <a:solidFill>
                  <a:prstClr val="black"/>
                </a:solidFill>
                <a:latin typeface="Rockwell" panose="02060603020205020403" pitchFamily="18" charset="0"/>
              </a:rPr>
              <a:t>Producto-1. </a:t>
            </a:r>
            <a:r>
              <a:rPr lang="es-MX" sz="3100" kern="0" cap="none" dirty="0" smtClean="0">
                <a:solidFill>
                  <a:prstClr val="black"/>
                </a:solidFill>
                <a:latin typeface="Rockwell" panose="02060603020205020403" pitchFamily="18" charset="0"/>
              </a:rPr>
              <a:t>Conclusiones </a:t>
            </a:r>
            <a:r>
              <a:rPr lang="es-MX" sz="3100" kern="0" cap="none" dirty="0">
                <a:solidFill>
                  <a:prstClr val="black"/>
                </a:solidFill>
                <a:latin typeface="Rockwell" panose="02060603020205020403" pitchFamily="18" charset="0"/>
              </a:rPr>
              <a:t>generales C.A.I.A.C. </a:t>
            </a:r>
            <a:endParaRPr lang="es-MX" sz="2400" kern="0" cap="none" dirty="0">
              <a:solidFill>
                <a:prstClr val="black"/>
              </a:solidFill>
              <a:latin typeface="Rockwell" panose="02060603020205020403" pitchFamily="18" charset="0"/>
            </a:endParaRPr>
          </a:p>
        </p:txBody>
      </p:sp>
      <p:pic>
        <p:nvPicPr>
          <p:cNvPr id="4" name="Imagen 3"/>
          <p:cNvPicPr>
            <a:picLocks noChangeAspect="1"/>
          </p:cNvPicPr>
          <p:nvPr/>
        </p:nvPicPr>
        <p:blipFill rotWithShape="1">
          <a:blip r:embed="rId2"/>
          <a:srcRect l="7647" t="8244" r="5921" b="69670"/>
          <a:stretch/>
        </p:blipFill>
        <p:spPr>
          <a:xfrm>
            <a:off x="0" y="0"/>
            <a:ext cx="6810702" cy="1187890"/>
          </a:xfrm>
          <a:prstGeom prst="rect">
            <a:avLst/>
          </a:prstGeom>
        </p:spPr>
      </p:pic>
      <p:sp>
        <p:nvSpPr>
          <p:cNvPr id="8" name="Rectángulo 7"/>
          <p:cNvSpPr/>
          <p:nvPr/>
        </p:nvSpPr>
        <p:spPr>
          <a:xfrm>
            <a:off x="2001881" y="1832429"/>
            <a:ext cx="9178290" cy="1331134"/>
          </a:xfrm>
          <a:prstGeom prst="rect">
            <a:avLst/>
          </a:prstGeom>
        </p:spPr>
        <p:txBody>
          <a:bodyPr wrap="square">
            <a:spAutoFit/>
          </a:bodyPr>
          <a:lstStyle/>
          <a:p>
            <a:pPr algn="ctr">
              <a:lnSpc>
                <a:spcPct val="115000"/>
              </a:lnSpc>
              <a:spcAft>
                <a:spcPts val="0"/>
              </a:spcAft>
            </a:pPr>
            <a:r>
              <a:rPr lang="es-ES" sz="1000" b="1" dirty="0">
                <a:solidFill>
                  <a:srgbClr val="0B85B9"/>
                </a:solidFill>
                <a:latin typeface="Century Gothic" panose="020B0502020202020204" pitchFamily="34" charset="0"/>
                <a:ea typeface="Century Gothic" panose="020B0502020202020204" pitchFamily="34" charset="0"/>
                <a:cs typeface="Century Gothic" panose="020B0502020202020204" pitchFamily="34" charset="0"/>
              </a:rPr>
              <a:t>CUADRO DE ANÁLISIS DE LA INTERDISCIPLINARIEDAD </a:t>
            </a:r>
            <a:endParaRPr lang="es-MX" sz="1100" dirty="0">
              <a:solidFill>
                <a:srgbClr val="000000"/>
              </a:solidFill>
              <a:latin typeface="Arial" panose="020B0604020202020204" pitchFamily="34" charset="0"/>
              <a:ea typeface="Arial" panose="020B0604020202020204" pitchFamily="34" charset="0"/>
            </a:endParaRPr>
          </a:p>
          <a:p>
            <a:pPr algn="ctr">
              <a:lnSpc>
                <a:spcPct val="115000"/>
              </a:lnSpc>
              <a:spcAft>
                <a:spcPts val="0"/>
              </a:spcAft>
            </a:pPr>
            <a:r>
              <a:rPr lang="es-ES" sz="1000" b="1" dirty="0">
                <a:solidFill>
                  <a:srgbClr val="0B85B9"/>
                </a:solidFill>
                <a:latin typeface="Century Gothic" panose="020B0502020202020204" pitchFamily="34" charset="0"/>
                <a:ea typeface="Century Gothic" panose="020B0502020202020204" pitchFamily="34" charset="0"/>
                <a:cs typeface="Century Gothic" panose="020B0502020202020204" pitchFamily="34" charset="0"/>
              </a:rPr>
              <a:t>y   EL APRENDIZAJE COOPERATIVO</a:t>
            </a:r>
            <a:endParaRPr lang="es-MX" sz="1100" dirty="0">
              <a:solidFill>
                <a:srgbClr val="000000"/>
              </a:solidFill>
              <a:latin typeface="Arial" panose="020B0604020202020204" pitchFamily="34" charset="0"/>
              <a:ea typeface="Arial" panose="020B0604020202020204" pitchFamily="34" charset="0"/>
            </a:endParaRPr>
          </a:p>
          <a:p>
            <a:pPr algn="ctr">
              <a:spcAft>
                <a:spcPts val="0"/>
              </a:spcAft>
            </a:pPr>
            <a:r>
              <a:rPr lang="es-ES" sz="1000" b="1" dirty="0">
                <a:solidFill>
                  <a:srgbClr val="0B85B9"/>
                </a:solidFill>
                <a:latin typeface="Century Gothic" panose="020B0502020202020204" pitchFamily="34" charset="0"/>
                <a:ea typeface="Century Gothic" panose="020B0502020202020204" pitchFamily="34" charset="0"/>
                <a:cs typeface="Century Gothic" panose="020B0502020202020204" pitchFamily="34" charset="0"/>
              </a:rPr>
              <a:t> </a:t>
            </a:r>
            <a:endParaRPr lang="es-MX" sz="1100" dirty="0">
              <a:solidFill>
                <a:srgbClr val="000000"/>
              </a:solidFill>
              <a:latin typeface="Arial" panose="020B0604020202020204" pitchFamily="34" charset="0"/>
              <a:ea typeface="Arial" panose="020B0604020202020204" pitchFamily="34" charset="0"/>
            </a:endParaRPr>
          </a:p>
          <a:p>
            <a:pPr algn="ctr">
              <a:lnSpc>
                <a:spcPct val="115000"/>
              </a:lnSpc>
              <a:spcAft>
                <a:spcPts val="0"/>
              </a:spcAft>
            </a:pPr>
            <a:r>
              <a:rPr lang="es-ES" sz="1000" b="1" dirty="0">
                <a:solidFill>
                  <a:srgbClr val="0B85B9"/>
                </a:solidFill>
                <a:latin typeface="Century Gothic" panose="020B0502020202020204" pitchFamily="34" charset="0"/>
                <a:ea typeface="Century Gothic" panose="020B0502020202020204" pitchFamily="34" charset="0"/>
                <a:cs typeface="Century Gothic" panose="020B0502020202020204" pitchFamily="34" charset="0"/>
              </a:rPr>
              <a:t>CONCLUSIONES GENERALES</a:t>
            </a:r>
            <a:endParaRPr lang="es-MX" sz="1100" dirty="0">
              <a:solidFill>
                <a:srgbClr val="000000"/>
              </a:solidFill>
              <a:latin typeface="Arial" panose="020B0604020202020204" pitchFamily="34" charset="0"/>
              <a:ea typeface="Arial" panose="020B0604020202020204" pitchFamily="34" charset="0"/>
            </a:endParaRPr>
          </a:p>
          <a:p>
            <a:pPr algn="ctr">
              <a:spcAft>
                <a:spcPts val="0"/>
              </a:spcAft>
            </a:pPr>
            <a:r>
              <a:rPr lang="es-ES" sz="1000" b="1" dirty="0">
                <a:solidFill>
                  <a:srgbClr val="0B85B9"/>
                </a:solidFill>
                <a:latin typeface="Century Gothic" panose="020B0502020202020204" pitchFamily="34" charset="0"/>
                <a:ea typeface="Century Gothic" panose="020B0502020202020204" pitchFamily="34" charset="0"/>
                <a:cs typeface="Century Gothic" panose="020B0502020202020204" pitchFamily="34" charset="0"/>
              </a:rPr>
              <a:t> </a:t>
            </a:r>
            <a:endParaRPr lang="es-MX" sz="1100" dirty="0">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es-ES" sz="1000"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Una vez que se haya trabajado todos los puntos indicados en el documento </a:t>
            </a:r>
            <a:r>
              <a:rPr lang="es-ES" sz="1000"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C.A.I.A.C. Personal,</a:t>
            </a:r>
            <a:r>
              <a:rPr lang="es-ES" sz="1000"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 reflexionar en sesión plenaria,  asentar las conclusiones en la presente tabla y enviar a todos los grupos heterogéneos. </a:t>
            </a:r>
            <a:endParaRPr lang="es-MX" sz="1100" dirty="0">
              <a:solidFill>
                <a:srgbClr val="000000"/>
              </a:solidFill>
              <a:effectLst/>
              <a:latin typeface="Arial" panose="020B0604020202020204" pitchFamily="34" charset="0"/>
              <a:ea typeface="Arial" panose="020B0604020202020204" pitchFamily="34" charset="0"/>
            </a:endParaRPr>
          </a:p>
        </p:txBody>
      </p:sp>
      <p:graphicFrame>
        <p:nvGraphicFramePr>
          <p:cNvPr id="10" name="Tabla 9"/>
          <p:cNvGraphicFramePr>
            <a:graphicFrameLocks noGrp="1"/>
          </p:cNvGraphicFramePr>
          <p:nvPr>
            <p:extLst/>
          </p:nvPr>
        </p:nvGraphicFramePr>
        <p:xfrm>
          <a:off x="1788839" y="3125464"/>
          <a:ext cx="9191625" cy="2871884"/>
        </p:xfrm>
        <a:graphic>
          <a:graphicData uri="http://schemas.openxmlformats.org/drawingml/2006/table">
            <a:tbl>
              <a:tblPr/>
              <a:tblGrid>
                <a:gridCol w="1786102">
                  <a:extLst>
                    <a:ext uri="{9D8B030D-6E8A-4147-A177-3AD203B41FA5}">
                      <a16:colId xmlns="" xmlns:a16="http://schemas.microsoft.com/office/drawing/2014/main" val="1996704225"/>
                    </a:ext>
                  </a:extLst>
                </a:gridCol>
                <a:gridCol w="7405523">
                  <a:extLst>
                    <a:ext uri="{9D8B030D-6E8A-4147-A177-3AD203B41FA5}">
                      <a16:colId xmlns="" xmlns:a16="http://schemas.microsoft.com/office/drawing/2014/main" val="218565389"/>
                    </a:ext>
                  </a:extLst>
                </a:gridCol>
              </a:tblGrid>
              <a:tr h="379834">
                <a:tc gridSpan="2">
                  <a:txBody>
                    <a:bodyPr/>
                    <a:lstStyle/>
                    <a:p>
                      <a:pPr algn="ctr">
                        <a:lnSpc>
                          <a:spcPct val="115000"/>
                        </a:lnSpc>
                        <a:spcAft>
                          <a:spcPts val="0"/>
                        </a:spcAft>
                      </a:pPr>
                      <a:r>
                        <a:rPr lang="es-ES" sz="14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La Interdisciplinariedad</a:t>
                      </a:r>
                      <a:endParaRPr lang="es-MX" sz="18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tc hMerge="1">
                  <a:txBody>
                    <a:bodyPr/>
                    <a:lstStyle/>
                    <a:p>
                      <a:endParaRPr lang="es-MX"/>
                    </a:p>
                  </a:txBody>
                  <a:tcPr/>
                </a:tc>
                <a:extLst>
                  <a:ext uri="{0D108BD9-81ED-4DB2-BD59-A6C34878D82A}">
                    <a16:rowId xmlns="" xmlns:a16="http://schemas.microsoft.com/office/drawing/2014/main" val="2876155729"/>
                  </a:ext>
                </a:extLst>
              </a:tr>
              <a:tr h="557771">
                <a:tc>
                  <a:txBody>
                    <a:bodyPr/>
                    <a:lstStyle/>
                    <a:p>
                      <a:pPr>
                        <a:lnSpc>
                          <a:spcPct val="115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¿Qué es?</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Integración de distintas disciplinas que trabajando de forma cooperativa-colaborativa resuelven objetivos específicos, aprovechando las habilidades de cada uno de los miembros del grupo.</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2065237977"/>
                  </a:ext>
                </a:extLst>
              </a:tr>
              <a:tr h="1040553">
                <a:tc>
                  <a:txBody>
                    <a:bodyPr/>
                    <a:lstStyle/>
                    <a:p>
                      <a:pPr>
                        <a:lnSpc>
                          <a:spcPct val="115000"/>
                        </a:lnSpc>
                        <a:spcAft>
                          <a:spcPts val="0"/>
                        </a:spcAft>
                      </a:pPr>
                      <a:r>
                        <a:rPr lang="es-ES" sz="12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a:t>
                      </a: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¿Qué</a:t>
                      </a:r>
                      <a:endParaRPr lang="es-MX" sz="16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características </a:t>
                      </a:r>
                      <a:endParaRPr lang="es-MX" sz="16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tiene ?</a:t>
                      </a:r>
                      <a:endParaRPr lang="es-MX" sz="160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Integrativo (teórico-práctico)</a:t>
                      </a:r>
                      <a:endParaRPr lang="es-MX" sz="16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Metódico favorece la reflexión y razonamiento.</a:t>
                      </a:r>
                      <a:endParaRPr lang="es-MX" sz="16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Cooperativo aprovechando habilidades.</a:t>
                      </a:r>
                      <a:endParaRPr lang="es-MX" sz="16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Complementario-disciplinario.</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3263087342"/>
                  </a:ext>
                </a:extLst>
              </a:tr>
              <a:tr h="893726">
                <a:tc>
                  <a:txBody>
                    <a:bodyPr/>
                    <a:lstStyle/>
                    <a:p>
                      <a:pPr>
                        <a:lnSpc>
                          <a:spcPct val="115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¿Por qué es </a:t>
                      </a:r>
                      <a:endParaRPr lang="es-MX" sz="16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importante en la </a:t>
                      </a:r>
                      <a:endParaRPr lang="es-MX" sz="16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educación?</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Favorece la investigación reflexiva y el aprendizaje significativo.</a:t>
                      </a:r>
                      <a:endParaRPr lang="es-MX" sz="16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Fomenta la interacción entre los participantes y con esto se favorece la actitud cooperativa para el cumplimiento de objetivos.</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1399263633"/>
                  </a:ext>
                </a:extLst>
              </a:tr>
            </a:tbl>
          </a:graphicData>
        </a:graphic>
      </p:graphicFrame>
    </p:spTree>
    <p:extLst>
      <p:ext uri="{BB962C8B-B14F-4D97-AF65-F5344CB8AC3E}">
        <p14:creationId xmlns:p14="http://schemas.microsoft.com/office/powerpoint/2010/main" val="12163335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1788839" y="1121229"/>
          <a:ext cx="9406759" cy="4715705"/>
        </p:xfrm>
        <a:graphic>
          <a:graphicData uri="http://schemas.openxmlformats.org/drawingml/2006/table">
            <a:tbl>
              <a:tblPr/>
              <a:tblGrid>
                <a:gridCol w="2511973">
                  <a:extLst>
                    <a:ext uri="{9D8B030D-6E8A-4147-A177-3AD203B41FA5}">
                      <a16:colId xmlns="" xmlns:a16="http://schemas.microsoft.com/office/drawing/2014/main" val="1830711083"/>
                    </a:ext>
                  </a:extLst>
                </a:gridCol>
                <a:gridCol w="6894786">
                  <a:extLst>
                    <a:ext uri="{9D8B030D-6E8A-4147-A177-3AD203B41FA5}">
                      <a16:colId xmlns="" xmlns:a16="http://schemas.microsoft.com/office/drawing/2014/main" val="2189071649"/>
                    </a:ext>
                  </a:extLst>
                </a:gridCol>
              </a:tblGrid>
              <a:tr h="1543993">
                <a:tc>
                  <a:txBody>
                    <a:bodyPr/>
                    <a:lstStyle/>
                    <a:p>
                      <a:pPr>
                        <a:lnSpc>
                          <a:spcPct val="115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4.</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¿Cómo motivar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los alumnos</a:t>
                      </a:r>
                      <a:endParaRPr lang="es-MX" sz="1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para el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trabajo</a:t>
                      </a:r>
                    </a:p>
                    <a:p>
                      <a:pPr>
                        <a:lnSpc>
                          <a:spcPct val="115000"/>
                        </a:lnSpc>
                        <a:spcAft>
                          <a:spcPts val="0"/>
                        </a:spcAft>
                      </a:pPr>
                      <a:r>
                        <a:rPr lang="es-ES" sz="1200" baseline="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interdisciplinario</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es-MX" sz="1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sz="1400" dirty="0">
                        <a:solidFill>
                          <a:srgbClr val="000000"/>
                        </a:solidFill>
                        <a:effectLst/>
                        <a:latin typeface="Arial" panose="020B0604020202020204" pitchFamily="34" charset="0"/>
                        <a:ea typeface="Arial" panose="020B0604020202020204" pitchFamily="34" charset="0"/>
                      </a:endParaRPr>
                    </a:p>
                  </a:txBody>
                  <a:tcPr marL="51703" marR="51703" marT="51703" marB="51703"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Elegir temas actuales de interés, bajo ambiente favorable.</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Ofrecer apoyo docente e institucional, retroalimentación de avances con actitud positiva. </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Emplear instrumentos actuales para facilitar la investigación.</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Reconocer la cooperación de los integrantes de cada grupo.</a:t>
                      </a:r>
                      <a:endParaRPr lang="es-MX" sz="1400" dirty="0">
                        <a:solidFill>
                          <a:srgbClr val="000000"/>
                        </a:solidFill>
                        <a:effectLst/>
                        <a:latin typeface="Arial" panose="020B0604020202020204" pitchFamily="34" charset="0"/>
                        <a:ea typeface="Arial" panose="020B0604020202020204" pitchFamily="34" charset="0"/>
                      </a:endParaRPr>
                    </a:p>
                  </a:txBody>
                  <a:tcPr marL="51703" marR="51703" marT="51703" marB="51703"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4042975223"/>
                  </a:ext>
                </a:extLst>
              </a:tr>
              <a:tr h="1696007">
                <a:tc>
                  <a:txBody>
                    <a:bodyPr/>
                    <a:lstStyle/>
                    <a:p>
                      <a:pPr>
                        <a:lnSpc>
                          <a:spcPct val="115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¿Cuáles son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los p</a:t>
                      </a:r>
                      <a:r>
                        <a:rPr lang="es-ES" sz="105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rerrequisitos</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sz="1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materiales,</a:t>
                      </a:r>
                      <a:r>
                        <a:rPr lang="es-ES" sz="1200" baseline="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organizacionales </a:t>
                      </a:r>
                      <a:endParaRPr lang="es-MX" sz="1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y personales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para la</a:t>
                      </a:r>
                      <a:endParaRPr lang="es-MX" sz="1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planeación del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trabajo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p>
                    <a:p>
                      <a:pPr>
                        <a:lnSpc>
                          <a:spcPct val="115000"/>
                        </a:lnSpc>
                        <a:spcAft>
                          <a:spcPts val="0"/>
                        </a:spcAft>
                      </a:pP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interdisciplinario</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es-MX" sz="1400" dirty="0">
                        <a:solidFill>
                          <a:srgbClr val="000000"/>
                        </a:solidFill>
                        <a:effectLst/>
                        <a:latin typeface="Arial" panose="020B0604020202020204" pitchFamily="34" charset="0"/>
                        <a:ea typeface="Arial" panose="020B0604020202020204" pitchFamily="34" charset="0"/>
                      </a:endParaRPr>
                    </a:p>
                  </a:txBody>
                  <a:tcPr marL="51703" marR="51703" marT="51703" marB="51703"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Establecer objetivos alcanzables y bien delimitados.</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Identificar las disciplinar que permitan la resolución de objetivos. </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Contar con in</a:t>
                      </a:r>
                      <a:r>
                        <a:rPr lang="es-ES" sz="1200" i="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v</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estigación previa, permitiendo el uso de tecnologías actuales.</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Delimitar responsabilidades de acuerdo a las habilidades individuales. </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Monitoreo de avances en tiempo acordados (cronograma).</a:t>
                      </a:r>
                      <a:endParaRPr lang="es-MX" sz="1400" dirty="0">
                        <a:solidFill>
                          <a:srgbClr val="000000"/>
                        </a:solidFill>
                        <a:effectLst/>
                        <a:latin typeface="Arial" panose="020B0604020202020204" pitchFamily="34" charset="0"/>
                        <a:ea typeface="Arial" panose="020B0604020202020204" pitchFamily="34" charset="0"/>
                      </a:endParaRPr>
                    </a:p>
                  </a:txBody>
                  <a:tcPr marL="51703" marR="51703" marT="51703" marB="51703"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278071756"/>
                  </a:ext>
                </a:extLst>
              </a:tr>
              <a:tr h="1475705">
                <a:tc>
                  <a:txBody>
                    <a:bodyPr/>
                    <a:lstStyle/>
                    <a:p>
                      <a:pPr>
                        <a:lnSpc>
                          <a:spcPct val="115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6.</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¿Qué papel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juega la </a:t>
                      </a:r>
                      <a:endParaRPr lang="es-MX" sz="1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planeación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en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el trabajo</a:t>
                      </a:r>
                      <a:endParaRPr lang="es-MX" sz="1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interdisciplinario y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qué </a:t>
                      </a:r>
                      <a:endParaRPr lang="es-MX" sz="14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características debe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tener? </a:t>
                      </a:r>
                      <a:endParaRPr lang="es-MX" sz="1400" dirty="0">
                        <a:solidFill>
                          <a:srgbClr val="000000"/>
                        </a:solidFill>
                        <a:effectLst/>
                        <a:latin typeface="Arial" panose="020B0604020202020204" pitchFamily="34" charset="0"/>
                        <a:ea typeface="Arial" panose="020B0604020202020204" pitchFamily="34" charset="0"/>
                      </a:endParaRPr>
                    </a:p>
                  </a:txBody>
                  <a:tcPr marL="51703" marR="51703" marT="51703" marB="51703"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Organizacional para la revisión de avances por fases.</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Integración docente-alumno-grupo-disciplinas.</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Cronológico para la supervisión de avances retroalimentación y orientación concreta.</a:t>
                      </a:r>
                      <a:endParaRPr lang="es-MX" sz="1400" dirty="0">
                        <a:solidFill>
                          <a:srgbClr val="000000"/>
                        </a:solidFill>
                        <a:effectLst/>
                        <a:latin typeface="Arial" panose="020B0604020202020204" pitchFamily="34" charset="0"/>
                        <a:ea typeface="Arial" panose="020B0604020202020204" pitchFamily="34" charset="0"/>
                      </a:endParaRPr>
                    </a:p>
                    <a:p>
                      <a:pPr algn="l">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sz="1400" dirty="0">
                        <a:solidFill>
                          <a:srgbClr val="000000"/>
                        </a:solidFill>
                        <a:effectLst/>
                        <a:latin typeface="Arial" panose="020B0604020202020204" pitchFamily="34" charset="0"/>
                        <a:ea typeface="Arial" panose="020B0604020202020204" pitchFamily="34" charset="0"/>
                      </a:endParaRPr>
                    </a:p>
                  </a:txBody>
                  <a:tcPr marL="51703" marR="51703" marT="51703" marB="51703"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426294340"/>
                  </a:ext>
                </a:extLst>
              </a:tr>
            </a:tbl>
          </a:graphicData>
        </a:graphic>
      </p:graphicFrame>
    </p:spTree>
    <p:extLst>
      <p:ext uri="{BB962C8B-B14F-4D97-AF65-F5344CB8AC3E}">
        <p14:creationId xmlns:p14="http://schemas.microsoft.com/office/powerpoint/2010/main" val="1560900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947622726"/>
              </p:ext>
            </p:extLst>
          </p:nvPr>
        </p:nvGraphicFramePr>
        <p:xfrm>
          <a:off x="1863562" y="718458"/>
          <a:ext cx="9349740" cy="4317604"/>
        </p:xfrm>
        <a:graphic>
          <a:graphicData uri="http://schemas.openxmlformats.org/drawingml/2006/table">
            <a:tbl>
              <a:tblPr/>
              <a:tblGrid>
                <a:gridCol w="2250922">
                  <a:extLst>
                    <a:ext uri="{9D8B030D-6E8A-4147-A177-3AD203B41FA5}">
                      <a16:colId xmlns="" xmlns:a16="http://schemas.microsoft.com/office/drawing/2014/main" val="2383512287"/>
                    </a:ext>
                  </a:extLst>
                </a:gridCol>
                <a:gridCol w="7098818">
                  <a:extLst>
                    <a:ext uri="{9D8B030D-6E8A-4147-A177-3AD203B41FA5}">
                      <a16:colId xmlns="" xmlns:a16="http://schemas.microsoft.com/office/drawing/2014/main" val="2354265786"/>
                    </a:ext>
                  </a:extLst>
                </a:gridCol>
              </a:tblGrid>
              <a:tr h="387296">
                <a:tc gridSpan="2">
                  <a:txBody>
                    <a:bodyPr/>
                    <a:lstStyle/>
                    <a:p>
                      <a:pPr algn="ctr">
                        <a:lnSpc>
                          <a:spcPct val="115000"/>
                        </a:lnSpc>
                        <a:spcAft>
                          <a:spcPts val="0"/>
                        </a:spcAft>
                      </a:pPr>
                      <a:r>
                        <a:rPr lang="es-ES" sz="1200" b="1"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El </a:t>
                      </a: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Aprendizaje Cooperativo</a:t>
                      </a:r>
                      <a:endParaRPr lang="es-MX" sz="1200" dirty="0">
                        <a:solidFill>
                          <a:srgbClr val="000000"/>
                        </a:solidFill>
                        <a:effectLst/>
                        <a:latin typeface="Arial" panose="020B0604020202020204" pitchFamily="34" charset="0"/>
                        <a:ea typeface="Arial" panose="020B0604020202020204" pitchFamily="34" charset="0"/>
                      </a:endParaRPr>
                    </a:p>
                  </a:txBody>
                  <a:tcPr marL="48779" marR="48779" marT="48779" marB="48779">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tc hMerge="1">
                  <a:txBody>
                    <a:bodyPr/>
                    <a:lstStyle/>
                    <a:p>
                      <a:endParaRPr lang="es-MX"/>
                    </a:p>
                  </a:txBody>
                  <a:tcPr/>
                </a:tc>
                <a:extLst>
                  <a:ext uri="{0D108BD9-81ED-4DB2-BD59-A6C34878D82A}">
                    <a16:rowId xmlns="" xmlns:a16="http://schemas.microsoft.com/office/drawing/2014/main" val="1285017824"/>
                  </a:ext>
                </a:extLst>
              </a:tr>
              <a:tr h="651865">
                <a:tc>
                  <a:txBody>
                    <a:bodyPr/>
                    <a:lstStyle/>
                    <a:p>
                      <a:pPr>
                        <a:lnSpc>
                          <a:spcPct val="115000"/>
                        </a:lnSpc>
                        <a:spcAft>
                          <a:spcPts val="0"/>
                        </a:spcAft>
                      </a:pPr>
                      <a:r>
                        <a:rPr lang="es-ES" sz="12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a:t>
                      </a: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¿Qué es?</a:t>
                      </a:r>
                      <a:endParaRPr lang="es-MX" sz="1200">
                        <a:solidFill>
                          <a:srgbClr val="000000"/>
                        </a:solidFill>
                        <a:effectLst/>
                        <a:latin typeface="Arial" panose="020B0604020202020204" pitchFamily="34" charset="0"/>
                        <a:ea typeface="Arial" panose="020B0604020202020204" pitchFamily="34" charset="0"/>
                      </a:endParaRPr>
                    </a:p>
                  </a:txBody>
                  <a:tcPr marL="48779" marR="48779" marT="48779" marB="48779"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Es la estrategia didáctica en la cual trabajas en grupos pequeños, aprovechando las aptitudes de cada persona, para maximizar el aprendizaje.</a:t>
                      </a:r>
                      <a:endParaRPr lang="es-MX" sz="1200" dirty="0">
                        <a:solidFill>
                          <a:srgbClr val="000000"/>
                        </a:solidFill>
                        <a:effectLst/>
                        <a:latin typeface="Arial" panose="020B0604020202020204" pitchFamily="34" charset="0"/>
                        <a:ea typeface="Arial" panose="020B0604020202020204" pitchFamily="34" charset="0"/>
                      </a:endParaRPr>
                    </a:p>
                  </a:txBody>
                  <a:tcPr marL="48779" marR="48779" marT="48779" marB="48779">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4067435530"/>
                  </a:ext>
                </a:extLst>
              </a:tr>
              <a:tr h="916435">
                <a:tc>
                  <a:txBody>
                    <a:bodyPr/>
                    <a:lstStyle/>
                    <a:p>
                      <a:pPr>
                        <a:lnSpc>
                          <a:spcPct val="115000"/>
                        </a:lnSpc>
                        <a:spcAft>
                          <a:spcPts val="0"/>
                        </a:spcAft>
                      </a:pPr>
                      <a:r>
                        <a:rPr lang="es-ES" sz="1200" b="1"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¿Cuáles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son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sus </a:t>
                      </a:r>
                      <a:endParaRPr lang="es-MX" sz="1200" dirty="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características?</a:t>
                      </a:r>
                      <a:endParaRPr lang="es-MX" sz="1200" dirty="0">
                        <a:solidFill>
                          <a:srgbClr val="000000"/>
                        </a:solidFill>
                        <a:effectLst/>
                        <a:latin typeface="Arial" panose="020B0604020202020204" pitchFamily="34" charset="0"/>
                        <a:ea typeface="Arial" panose="020B0604020202020204" pitchFamily="34" charset="0"/>
                      </a:endParaRPr>
                    </a:p>
                  </a:txBody>
                  <a:tcPr marL="48779" marR="48779" marT="48779" marB="48779"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marL="342900" lvl="0" indent="-342900">
                        <a:lnSpc>
                          <a:spcPct val="115000"/>
                        </a:lnSpc>
                        <a:spcAft>
                          <a:spcPts val="0"/>
                        </a:spcAft>
                        <a:buFont typeface="Symbol" panose="05050102010706020507" pitchFamily="18" charset="2"/>
                        <a:buChar char=""/>
                      </a:pP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Trabajo en equipo e interacción entre los alumnos por medio del diálogo.</a:t>
                      </a:r>
                      <a:endParaRPr lang="es-MX" sz="1200">
                        <a:solidFill>
                          <a:srgbClr val="000000"/>
                        </a:solidFill>
                        <a:effectLst/>
                        <a:latin typeface="Arial" panose="020B0604020202020204" pitchFamily="34" charset="0"/>
                        <a:ea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Liderazgo compartido (habilidades interpersonales y manejo de grupos pequeños).</a:t>
                      </a:r>
                      <a:endParaRPr lang="es-MX" sz="1200">
                        <a:solidFill>
                          <a:srgbClr val="000000"/>
                        </a:solidFill>
                        <a:effectLst/>
                        <a:latin typeface="Arial" panose="020B0604020202020204" pitchFamily="34" charset="0"/>
                        <a:ea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Valoración personal y de equipo.</a:t>
                      </a:r>
                      <a:endParaRPr lang="es-MX" sz="1200">
                        <a:solidFill>
                          <a:srgbClr val="000000"/>
                        </a:solidFill>
                        <a:effectLst/>
                        <a:latin typeface="Arial" panose="020B0604020202020204" pitchFamily="34" charset="0"/>
                        <a:ea typeface="Arial" panose="020B0604020202020204" pitchFamily="34" charset="0"/>
                      </a:endParaRPr>
                    </a:p>
                  </a:txBody>
                  <a:tcPr marL="48779" marR="48779" marT="48779" marB="48779">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3098884303"/>
                  </a:ext>
                </a:extLst>
              </a:tr>
              <a:tr h="916435">
                <a:tc>
                  <a:txBody>
                    <a:bodyPr/>
                    <a:lstStyle/>
                    <a:p>
                      <a:pPr>
                        <a:lnSpc>
                          <a:spcPct val="115000"/>
                        </a:lnSpc>
                        <a:spcAft>
                          <a:spcPts val="0"/>
                        </a:spcAft>
                      </a:pPr>
                      <a:r>
                        <a:rPr lang="es-ES" sz="1200" b="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a:t>
                      </a: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 Cuáles son sus</a:t>
                      </a:r>
                      <a:endParaRPr lang="es-MX" sz="12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objetivos? </a:t>
                      </a:r>
                      <a:endParaRPr lang="es-MX" sz="1200">
                        <a:solidFill>
                          <a:srgbClr val="000000"/>
                        </a:solidFill>
                        <a:effectLst/>
                        <a:latin typeface="Arial" panose="020B0604020202020204" pitchFamily="34" charset="0"/>
                        <a:ea typeface="Arial" panose="020B0604020202020204" pitchFamily="34" charset="0"/>
                      </a:endParaRPr>
                    </a:p>
                    <a:p>
                      <a:pPr>
                        <a:lnSpc>
                          <a:spcPct val="115000"/>
                        </a:lnSpc>
                        <a:spcAft>
                          <a:spcPts val="0"/>
                        </a:spcAft>
                      </a:pPr>
                      <a:r>
                        <a:rPr lang="es-ES" sz="120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s-MX" sz="1200">
                        <a:solidFill>
                          <a:srgbClr val="000000"/>
                        </a:solidFill>
                        <a:effectLst/>
                        <a:latin typeface="Arial" panose="020B0604020202020204" pitchFamily="34" charset="0"/>
                        <a:ea typeface="Arial" panose="020B0604020202020204" pitchFamily="34" charset="0"/>
                      </a:endParaRPr>
                    </a:p>
                  </a:txBody>
                  <a:tcPr marL="48779" marR="48779" marT="48779" marB="48779"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marL="342900" lvl="0" indent="-342900">
                        <a:lnSpc>
                          <a:spcPct val="115000"/>
                        </a:lnSpc>
                        <a:spcAft>
                          <a:spcPts val="0"/>
                        </a:spcAft>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Potencializar el rendimiento académico a través de la cooperación.</a:t>
                      </a:r>
                      <a:endParaRPr lang="es-MX" sz="1200" dirty="0">
                        <a:solidFill>
                          <a:srgbClr val="000000"/>
                        </a:solidFill>
                        <a:effectLst/>
                        <a:latin typeface="Arial" panose="020B0604020202020204" pitchFamily="34" charset="0"/>
                        <a:ea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Cohesión del equipo.</a:t>
                      </a:r>
                      <a:endParaRPr lang="es-MX" sz="1200" dirty="0">
                        <a:solidFill>
                          <a:srgbClr val="000000"/>
                        </a:solidFill>
                        <a:effectLst/>
                        <a:latin typeface="Arial" panose="020B0604020202020204" pitchFamily="34" charset="0"/>
                        <a:ea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Desarrollo de habilidades.</a:t>
                      </a:r>
                      <a:endParaRPr lang="es-MX" sz="1200" dirty="0">
                        <a:solidFill>
                          <a:srgbClr val="000000"/>
                        </a:solidFill>
                        <a:effectLst/>
                        <a:latin typeface="Arial" panose="020B0604020202020204" pitchFamily="34" charset="0"/>
                        <a:ea typeface="Arial" panose="020B0604020202020204" pitchFamily="34" charset="0"/>
                      </a:endParaRPr>
                    </a:p>
                  </a:txBody>
                  <a:tcPr marL="48779" marR="48779" marT="48779" marB="48779">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99824533"/>
                  </a:ext>
                </a:extLst>
              </a:tr>
              <a:tr h="1445573">
                <a:tc>
                  <a:txBody>
                    <a:bodyPr/>
                    <a:lstStyle/>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4. ¿Cuáles son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las  acciones   </a:t>
                      </a:r>
                    </a:p>
                    <a:p>
                      <a:pPr>
                        <a:lnSpc>
                          <a:spcPct val="115000"/>
                        </a:lnSpc>
                        <a:spcAft>
                          <a:spcPts val="0"/>
                        </a:spcAft>
                      </a:pP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de planeación y</a:t>
                      </a:r>
                      <a:r>
                        <a:rPr lang="es-ES" sz="1200" baseline="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p>
                    <a:p>
                      <a:pPr>
                        <a:lnSpc>
                          <a:spcPct val="115000"/>
                        </a:lnSpc>
                        <a:spcAft>
                          <a:spcPts val="0"/>
                        </a:spcAft>
                      </a:pP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acompañamiento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más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p>
                    <a:p>
                      <a:pPr>
                        <a:lnSpc>
                          <a:spcPct val="115000"/>
                        </a:lnSpc>
                        <a:spcAft>
                          <a:spcPts val="0"/>
                        </a:spcAft>
                      </a:pP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importantes  del  </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profesor,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p>
                    <a:p>
                      <a:pPr>
                        <a:lnSpc>
                          <a:spcPct val="115000"/>
                        </a:lnSpc>
                        <a:spcAft>
                          <a:spcPts val="0"/>
                        </a:spcAft>
                      </a:pP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en éste tipo de  trabajo?</a:t>
                      </a:r>
                      <a:endParaRPr lang="es-MX" sz="1200" dirty="0" smtClean="0">
                        <a:solidFill>
                          <a:srgbClr val="000000"/>
                        </a:solidFill>
                        <a:effectLst/>
                        <a:latin typeface="Arial" panose="020B0604020202020204" pitchFamily="34" charset="0"/>
                        <a:ea typeface="Arial" panose="020B0604020202020204" pitchFamily="34" charset="0"/>
                      </a:endParaRPr>
                    </a:p>
                  </a:txBody>
                  <a:tcPr marL="48779" marR="48779" marT="48779" marB="48779"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marL="342900" lvl="0" indent="-342900">
                        <a:lnSpc>
                          <a:spcPct val="115000"/>
                        </a:lnSpc>
                        <a:spcAft>
                          <a:spcPts val="0"/>
                        </a:spcAft>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Objetivos precisos.</a:t>
                      </a:r>
                      <a:endParaRPr lang="es-MX" sz="1200" dirty="0">
                        <a:solidFill>
                          <a:srgbClr val="000000"/>
                        </a:solidFill>
                        <a:effectLst/>
                        <a:latin typeface="Arial" panose="020B0604020202020204" pitchFamily="34" charset="0"/>
                        <a:ea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Retroalimentación.</a:t>
                      </a:r>
                      <a:endParaRPr lang="es-MX" sz="1200" dirty="0">
                        <a:solidFill>
                          <a:srgbClr val="000000"/>
                        </a:solidFill>
                        <a:effectLst/>
                        <a:latin typeface="Arial" panose="020B0604020202020204" pitchFamily="34" charset="0"/>
                        <a:ea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Dominio del tema.</a:t>
                      </a:r>
                      <a:endParaRPr lang="es-MX" sz="1200" dirty="0">
                        <a:solidFill>
                          <a:srgbClr val="000000"/>
                        </a:solidFill>
                        <a:effectLst/>
                        <a:latin typeface="Arial" panose="020B0604020202020204" pitchFamily="34" charset="0"/>
                        <a:ea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Evaluación individual y de equipo.</a:t>
                      </a:r>
                      <a:endParaRPr lang="es-MX" sz="1200" dirty="0">
                        <a:solidFill>
                          <a:srgbClr val="000000"/>
                        </a:solidFill>
                        <a:effectLst/>
                        <a:latin typeface="Arial" panose="020B0604020202020204" pitchFamily="34" charset="0"/>
                        <a:ea typeface="Arial" panose="020B0604020202020204" pitchFamily="34" charset="0"/>
                      </a:endParaRPr>
                    </a:p>
                  </a:txBody>
                  <a:tcPr marL="48779" marR="48779" marT="48779" marB="48779">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1912051395"/>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058071071"/>
              </p:ext>
            </p:extLst>
          </p:nvPr>
        </p:nvGraphicFramePr>
        <p:xfrm>
          <a:off x="1863562" y="5036062"/>
          <a:ext cx="9349740" cy="950722"/>
        </p:xfrm>
        <a:graphic>
          <a:graphicData uri="http://schemas.openxmlformats.org/drawingml/2006/table">
            <a:tbl>
              <a:tblPr/>
              <a:tblGrid>
                <a:gridCol w="2240412">
                  <a:extLst>
                    <a:ext uri="{9D8B030D-6E8A-4147-A177-3AD203B41FA5}">
                      <a16:colId xmlns="" xmlns:a16="http://schemas.microsoft.com/office/drawing/2014/main" val="2346715706"/>
                    </a:ext>
                  </a:extLst>
                </a:gridCol>
                <a:gridCol w="7109328">
                  <a:extLst>
                    <a:ext uri="{9D8B030D-6E8A-4147-A177-3AD203B41FA5}">
                      <a16:colId xmlns="" xmlns:a16="http://schemas.microsoft.com/office/drawing/2014/main" val="1279757512"/>
                    </a:ext>
                  </a:extLst>
                </a:gridCol>
              </a:tblGrid>
              <a:tr h="856456">
                <a:tc>
                  <a:txBody>
                    <a:bodyPr/>
                    <a:lstStyle/>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 ¿De </a:t>
                      </a: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qué manera se  </a:t>
                      </a:r>
                    </a:p>
                    <a:p>
                      <a:pPr>
                        <a:lnSpc>
                          <a:spcPct val="115000"/>
                        </a:lnSpc>
                        <a:spcAft>
                          <a:spcPts val="0"/>
                        </a:spcAft>
                      </a:pP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vinculan el  trabajo  </a:t>
                      </a:r>
                    </a:p>
                    <a:p>
                      <a:pPr>
                        <a:lnSpc>
                          <a:spcPct val="115000"/>
                        </a:lnSpc>
                        <a:spcAft>
                          <a:spcPts val="0"/>
                        </a:spcAft>
                      </a:pPr>
                      <a:r>
                        <a:rPr lang="es-ES" sz="12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interdisciplinario</a:t>
                      </a: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s-ES" sz="11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y </a:t>
                      </a:r>
                      <a:r>
                        <a:rPr lang="es-ES" sz="1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el </a:t>
                      </a:r>
                      <a:r>
                        <a:rPr lang="es-ES" sz="11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p>
                    <a:p>
                      <a:pPr>
                        <a:lnSpc>
                          <a:spcPct val="115000"/>
                        </a:lnSpc>
                        <a:spcAft>
                          <a:spcPts val="0"/>
                        </a:spcAft>
                      </a:pPr>
                      <a:r>
                        <a:rPr lang="es-ES" sz="1100" dirty="0" smtClean="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aprendizaje cooperativo</a:t>
                      </a:r>
                      <a:r>
                        <a:rPr lang="es-ES" sz="1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es-MX" sz="1400" dirty="0">
                        <a:solidFill>
                          <a:srgbClr val="000000"/>
                        </a:solidFill>
                        <a:effectLst/>
                        <a:latin typeface="Arial" panose="020B0604020202020204" pitchFamily="34" charset="0"/>
                        <a:ea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nSpc>
                          <a:spcPct val="115000"/>
                        </a:lnSpc>
                        <a:spcAft>
                          <a:spcPts val="0"/>
                        </a:spcAft>
                      </a:pPr>
                      <a:r>
                        <a:rPr lang="es-ES" sz="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Debido a la resolución de temas de interés por medio del trabajo en equipo, vinculando ideas, habilidades y un aprendizaje significativo con base en la cooperación.</a:t>
                      </a:r>
                      <a:endParaRPr lang="es-MX" sz="1600" dirty="0">
                        <a:solidFill>
                          <a:srgbClr val="000000"/>
                        </a:solidFill>
                        <a:effectLst/>
                        <a:latin typeface="Arial" panose="020B0604020202020204" pitchFamily="34" charset="0"/>
                        <a:ea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 xmlns:a16="http://schemas.microsoft.com/office/drawing/2014/main" val="4103306264"/>
                  </a:ext>
                </a:extLst>
              </a:tr>
            </a:tbl>
          </a:graphicData>
        </a:graphic>
      </p:graphicFrame>
    </p:spTree>
    <p:extLst>
      <p:ext uri="{BB962C8B-B14F-4D97-AF65-F5344CB8AC3E}">
        <p14:creationId xmlns:p14="http://schemas.microsoft.com/office/powerpoint/2010/main" val="10825498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1_Parallax">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2_Parallax">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4.xml><?xml version="1.0" encoding="utf-8"?>
<a:theme xmlns:a="http://schemas.openxmlformats.org/drawingml/2006/main" name="3_Parallax">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1034</TotalTime>
  <Words>2566</Words>
  <Application>Microsoft Office PowerPoint</Application>
  <PresentationFormat>Panorámica</PresentationFormat>
  <Paragraphs>444</Paragraphs>
  <Slides>69</Slides>
  <Notes>3</Notes>
  <HiddenSlides>0</HiddenSlides>
  <MMClips>0</MMClips>
  <ScaleCrop>false</ScaleCrop>
  <HeadingPairs>
    <vt:vector size="8" baseType="variant">
      <vt:variant>
        <vt:lpstr>Fuentes usadas</vt:lpstr>
      </vt:variant>
      <vt:variant>
        <vt:i4>10</vt:i4>
      </vt:variant>
      <vt:variant>
        <vt:lpstr>Tema</vt:lpstr>
      </vt:variant>
      <vt:variant>
        <vt:i4>4</vt:i4>
      </vt:variant>
      <vt:variant>
        <vt:lpstr>Servidores OLE incrustados</vt:lpstr>
      </vt:variant>
      <vt:variant>
        <vt:i4>1</vt:i4>
      </vt:variant>
      <vt:variant>
        <vt:lpstr>Títulos de diapositiva</vt:lpstr>
      </vt:variant>
      <vt:variant>
        <vt:i4>69</vt:i4>
      </vt:variant>
    </vt:vector>
  </HeadingPairs>
  <TitlesOfParts>
    <vt:vector size="84" baseType="lpstr">
      <vt:lpstr>Arial</vt:lpstr>
      <vt:lpstr>Bauhaus 93</vt:lpstr>
      <vt:lpstr>Berlin Sans FB Demi</vt:lpstr>
      <vt:lpstr>Broadway</vt:lpstr>
      <vt:lpstr>Calibri</vt:lpstr>
      <vt:lpstr>Century Gothic</vt:lpstr>
      <vt:lpstr>Corbel</vt:lpstr>
      <vt:lpstr>Rockwell</vt:lpstr>
      <vt:lpstr>Symbol</vt:lpstr>
      <vt:lpstr>Times New Roman</vt:lpstr>
      <vt:lpstr>Parallax</vt:lpstr>
      <vt:lpstr>1_Parallax</vt:lpstr>
      <vt:lpstr>2_Parallax</vt:lpstr>
      <vt:lpstr>3_Parallax</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5.a. Producto-1. Conclusiones generales C.A.I.A.C.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Servicio Medico</dc:creator>
  <cp:lastModifiedBy>Servicio Medico</cp:lastModifiedBy>
  <cp:revision>106</cp:revision>
  <dcterms:created xsi:type="dcterms:W3CDTF">2018-06-21T14:22:06Z</dcterms:created>
  <dcterms:modified xsi:type="dcterms:W3CDTF">2018-06-28T13:31:48Z</dcterms:modified>
</cp:coreProperties>
</file>