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58" r:id="rId3"/>
    <p:sldId id="279" r:id="rId4"/>
    <p:sldId id="280" r:id="rId5"/>
    <p:sldId id="260" r:id="rId6"/>
    <p:sldId id="261" r:id="rId7"/>
    <p:sldId id="281" r:id="rId8"/>
    <p:sldId id="268" r:id="rId9"/>
    <p:sldId id="282" r:id="rId10"/>
    <p:sldId id="283" r:id="rId11"/>
    <p:sldId id="284" r:id="rId12"/>
    <p:sldId id="285" r:id="rId13"/>
    <p:sldId id="286" r:id="rId14"/>
    <p:sldId id="287" r:id="rId15"/>
    <p:sldId id="288" r:id="rId16"/>
    <p:sldId id="289" r:id="rId17"/>
    <p:sldId id="290" r:id="rId18"/>
    <p:sldId id="267" r:id="rId19"/>
    <p:sldId id="291" r:id="rId20"/>
    <p:sldId id="292" r:id="rId21"/>
    <p:sldId id="273" r:id="rId22"/>
    <p:sldId id="272" r:id="rId23"/>
    <p:sldId id="293" r:id="rId24"/>
    <p:sldId id="297" r:id="rId25"/>
    <p:sldId id="275" r:id="rId26"/>
    <p:sldId id="294" r:id="rId27"/>
    <p:sldId id="269" r:id="rId28"/>
    <p:sldId id="274" r:id="rId29"/>
    <p:sldId id="295" r:id="rId30"/>
    <p:sldId id="277" r:id="rId31"/>
    <p:sldId id="270" r:id="rId32"/>
    <p:sldId id="300" r:id="rId33"/>
    <p:sldId id="301" r:id="rId34"/>
    <p:sldId id="296" r:id="rId35"/>
    <p:sldId id="299" r:id="rId36"/>
    <p:sldId id="298" r:id="rId3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2BC77-2530-4F78-B7F9-6470E5BEAA3E}" type="doc">
      <dgm:prSet loTypeId="urn:microsoft.com/office/officeart/2005/8/layout/radial4" loCatId="relationship" qsTypeId="urn:microsoft.com/office/officeart/2005/8/quickstyle/simple4" qsCatId="simple" csTypeId="urn:microsoft.com/office/officeart/2005/8/colors/colorful1#1" csCatId="colorful" phldr="1"/>
      <dgm:spPr/>
      <dgm:t>
        <a:bodyPr/>
        <a:lstStyle/>
        <a:p>
          <a:endParaRPr lang="es-ES"/>
        </a:p>
      </dgm:t>
    </dgm:pt>
    <dgm:pt modelId="{3E382CD4-CB67-4224-A0AA-3B9E2A717F4D}">
      <dgm:prSet phldrT="[Texto]"/>
      <dgm:spPr/>
      <dgm:t>
        <a:bodyPr/>
        <a:lstStyle/>
        <a:p>
          <a:r>
            <a:rPr lang="es-MX" b="1" dirty="0">
              <a:solidFill>
                <a:schemeClr val="tx1"/>
              </a:solidFill>
            </a:rPr>
            <a:t>“</a:t>
          </a:r>
          <a:r>
            <a:rPr lang="es-ES" b="1" dirty="0">
              <a:solidFill>
                <a:schemeClr val="tx1"/>
              </a:solidFill>
            </a:rPr>
            <a:t>Creación de un Blog para el &lt;&lt;Desarrollo de Habilidades para la vida&gt;&gt; de los alumnos de la Preparatoria Villanueva Montaño </a:t>
          </a:r>
          <a:r>
            <a:rPr lang="es-MX" b="1" dirty="0">
              <a:solidFill>
                <a:schemeClr val="tx1"/>
              </a:solidFill>
            </a:rPr>
            <a:t>” </a:t>
          </a:r>
          <a:r>
            <a:rPr lang="es-MX" b="0" dirty="0">
              <a:solidFill>
                <a:schemeClr val="tx1"/>
              </a:solidFill>
            </a:rPr>
            <a:t> </a:t>
          </a:r>
          <a:endParaRPr lang="es-ES" b="0" dirty="0">
            <a:solidFill>
              <a:schemeClr val="tx1"/>
            </a:solidFill>
          </a:endParaRPr>
        </a:p>
      </dgm:t>
    </dgm:pt>
    <dgm:pt modelId="{10CDBAFB-27DC-4941-AAD9-470D1B2F4B6C}" type="parTrans" cxnId="{669D6905-9863-46EA-AD73-6F0D12528183}">
      <dgm:prSet/>
      <dgm:spPr/>
      <dgm:t>
        <a:bodyPr/>
        <a:lstStyle/>
        <a:p>
          <a:endParaRPr lang="es-ES"/>
        </a:p>
      </dgm:t>
    </dgm:pt>
    <dgm:pt modelId="{70DEE617-D5C9-4BBF-882C-07DE755242A9}" type="sibTrans" cxnId="{669D6905-9863-46EA-AD73-6F0D12528183}">
      <dgm:prSet/>
      <dgm:spPr/>
      <dgm:t>
        <a:bodyPr/>
        <a:lstStyle/>
        <a:p>
          <a:endParaRPr lang="es-ES"/>
        </a:p>
      </dgm:t>
    </dgm:pt>
    <dgm:pt modelId="{17C73387-2041-49B3-A6D2-1DBC1453621F}">
      <dgm:prSet phldrT="[Texto]" custT="1"/>
      <dgm:spPr/>
      <dgm:t>
        <a:bodyPr/>
        <a:lstStyle/>
        <a:p>
          <a:r>
            <a:rPr lang="es-MX" sz="1400" b="1" dirty="0">
              <a:solidFill>
                <a:schemeClr val="tx1"/>
              </a:solidFill>
            </a:rPr>
            <a:t>Educación para la Salud</a:t>
          </a:r>
        </a:p>
        <a:p>
          <a:r>
            <a:rPr lang="es-MX" sz="1400" dirty="0">
              <a:solidFill>
                <a:schemeClr val="tx1"/>
              </a:solidFill>
            </a:rPr>
            <a:t>Enseña la aplicación de hábitos higiénicos y preventivos para conservar el equilibrio de las áreas biológicas, sociales y emocionales de todo individuo</a:t>
          </a:r>
          <a:endParaRPr lang="es-ES" sz="1400" dirty="0">
            <a:solidFill>
              <a:schemeClr val="tx1"/>
            </a:solidFill>
          </a:endParaRPr>
        </a:p>
      </dgm:t>
    </dgm:pt>
    <dgm:pt modelId="{21A5DBEE-68A0-4CF4-A197-312DE82604C8}" type="parTrans" cxnId="{C112F194-D9AD-4AC8-AC86-60B502AA3D9E}">
      <dgm:prSet/>
      <dgm:spPr/>
      <dgm:t>
        <a:bodyPr/>
        <a:lstStyle/>
        <a:p>
          <a:endParaRPr lang="es-ES"/>
        </a:p>
      </dgm:t>
    </dgm:pt>
    <dgm:pt modelId="{E8F83D08-D807-46F4-AF19-B2CE52A24181}" type="sibTrans" cxnId="{C112F194-D9AD-4AC8-AC86-60B502AA3D9E}">
      <dgm:prSet/>
      <dgm:spPr/>
      <dgm:t>
        <a:bodyPr/>
        <a:lstStyle/>
        <a:p>
          <a:endParaRPr lang="es-ES"/>
        </a:p>
      </dgm:t>
    </dgm:pt>
    <dgm:pt modelId="{01F203CA-C87F-4D92-8D76-1DE5D8EF2F5F}">
      <dgm:prSet phldrT="[Texto]" custT="1"/>
      <dgm:spPr/>
      <dgm:t>
        <a:bodyPr/>
        <a:lstStyle/>
        <a:p>
          <a:r>
            <a:rPr lang="es-MX" sz="1400" b="1" i="1" dirty="0">
              <a:solidFill>
                <a:schemeClr val="tx1"/>
              </a:solidFill>
            </a:rPr>
            <a:t>Orientación Educativa</a:t>
          </a:r>
        </a:p>
        <a:p>
          <a:r>
            <a:rPr lang="es-MX" sz="1400" b="0" i="1" dirty="0">
              <a:solidFill>
                <a:schemeClr val="tx1"/>
              </a:solidFill>
            </a:rPr>
            <a:t>Ciencia que ayuda a solucionar aquellas demandas sociales que tienen que ver con  los procesos cognitivos y las relaciones interpersonales</a:t>
          </a:r>
          <a:endParaRPr lang="es-ES" sz="1400" b="0" dirty="0">
            <a:solidFill>
              <a:schemeClr val="tx1"/>
            </a:solidFill>
          </a:endParaRPr>
        </a:p>
      </dgm:t>
    </dgm:pt>
    <dgm:pt modelId="{527844A7-02AC-4A4D-917F-BD72ECB9B921}" type="parTrans" cxnId="{ED905957-F9B3-4F5E-9C59-186BC8AF38D0}">
      <dgm:prSet/>
      <dgm:spPr/>
      <dgm:t>
        <a:bodyPr/>
        <a:lstStyle/>
        <a:p>
          <a:endParaRPr lang="es-ES"/>
        </a:p>
      </dgm:t>
    </dgm:pt>
    <dgm:pt modelId="{576D1F6F-9D43-47EF-967D-8BA071EFBFE6}" type="sibTrans" cxnId="{ED905957-F9B3-4F5E-9C59-186BC8AF38D0}">
      <dgm:prSet/>
      <dgm:spPr/>
      <dgm:t>
        <a:bodyPr/>
        <a:lstStyle/>
        <a:p>
          <a:endParaRPr lang="es-ES"/>
        </a:p>
      </dgm:t>
    </dgm:pt>
    <dgm:pt modelId="{0CAA80E0-BDD7-413D-9F83-1932019A1E81}">
      <dgm:prSet phldrT="[Texto]" custT="1"/>
      <dgm:spPr/>
      <dgm:t>
        <a:bodyPr/>
        <a:lstStyle/>
        <a:p>
          <a:r>
            <a:rPr lang="es-MX" sz="1400" b="1" dirty="0">
              <a:solidFill>
                <a:schemeClr val="tx1"/>
              </a:solidFill>
            </a:rPr>
            <a:t>Informática</a:t>
          </a:r>
        </a:p>
        <a:p>
          <a:r>
            <a:rPr lang="es-MX" sz="1200" b="0" dirty="0">
              <a:solidFill>
                <a:schemeClr val="tx1"/>
              </a:solidFill>
            </a:rPr>
            <a:t>Ciencia que a través de dispositivos electrónicos y sistemas computacionales nos permite encontrar información referente a la salud en la red, así como darla a conocer en forma masiva gracias a las redes sociales </a:t>
          </a:r>
          <a:endParaRPr lang="es-ES" sz="1200" b="0" dirty="0">
            <a:solidFill>
              <a:schemeClr val="tx1"/>
            </a:solidFill>
          </a:endParaRPr>
        </a:p>
      </dgm:t>
    </dgm:pt>
    <dgm:pt modelId="{52CC5C12-521F-410A-8568-36DDBCD11869}" type="parTrans" cxnId="{8C233D05-1502-4B96-AF7A-811967F4D363}">
      <dgm:prSet/>
      <dgm:spPr/>
      <dgm:t>
        <a:bodyPr/>
        <a:lstStyle/>
        <a:p>
          <a:endParaRPr lang="es-ES"/>
        </a:p>
      </dgm:t>
    </dgm:pt>
    <dgm:pt modelId="{FB61E8E1-3F51-460F-A721-8B3870FC66F2}" type="sibTrans" cxnId="{8C233D05-1502-4B96-AF7A-811967F4D363}">
      <dgm:prSet/>
      <dgm:spPr/>
      <dgm:t>
        <a:bodyPr/>
        <a:lstStyle/>
        <a:p>
          <a:endParaRPr lang="es-ES"/>
        </a:p>
      </dgm:t>
    </dgm:pt>
    <dgm:pt modelId="{70E2466A-3AB0-4F43-8C34-B863EAA8ADD6}" type="pres">
      <dgm:prSet presAssocID="{3012BC77-2530-4F78-B7F9-6470E5BEAA3E}" presName="cycle" presStyleCnt="0">
        <dgm:presLayoutVars>
          <dgm:chMax val="1"/>
          <dgm:dir/>
          <dgm:animLvl val="ctr"/>
          <dgm:resizeHandles val="exact"/>
        </dgm:presLayoutVars>
      </dgm:prSet>
      <dgm:spPr/>
      <dgm:t>
        <a:bodyPr/>
        <a:lstStyle/>
        <a:p>
          <a:endParaRPr lang="es-MX"/>
        </a:p>
      </dgm:t>
    </dgm:pt>
    <dgm:pt modelId="{A27EC7D2-DE74-48A3-8B6C-09BF13785842}" type="pres">
      <dgm:prSet presAssocID="{3E382CD4-CB67-4224-A0AA-3B9E2A717F4D}" presName="centerShape" presStyleLbl="node0" presStyleIdx="0" presStyleCnt="1" custScaleX="120982"/>
      <dgm:spPr/>
      <dgm:t>
        <a:bodyPr/>
        <a:lstStyle/>
        <a:p>
          <a:endParaRPr lang="es-MX"/>
        </a:p>
      </dgm:t>
    </dgm:pt>
    <dgm:pt modelId="{4E96742D-CC3F-4495-8F09-4BF83BCFD399}" type="pres">
      <dgm:prSet presAssocID="{21A5DBEE-68A0-4CF4-A197-312DE82604C8}" presName="parTrans" presStyleLbl="bgSibTrans2D1" presStyleIdx="0" presStyleCnt="3" custLinFactNeighborX="3882" custLinFactNeighborY="9704"/>
      <dgm:spPr/>
      <dgm:t>
        <a:bodyPr/>
        <a:lstStyle/>
        <a:p>
          <a:endParaRPr lang="es-MX"/>
        </a:p>
      </dgm:t>
    </dgm:pt>
    <dgm:pt modelId="{0FE623F4-0E3F-4C75-A7C7-BC08FAB4982B}" type="pres">
      <dgm:prSet presAssocID="{17C73387-2041-49B3-A6D2-1DBC1453621F}" presName="node" presStyleLbl="node1" presStyleIdx="0" presStyleCnt="3" custScaleX="112286" custRadScaleRad="115497" custRadScaleInc="-7192">
        <dgm:presLayoutVars>
          <dgm:bulletEnabled val="1"/>
        </dgm:presLayoutVars>
      </dgm:prSet>
      <dgm:spPr/>
      <dgm:t>
        <a:bodyPr/>
        <a:lstStyle/>
        <a:p>
          <a:endParaRPr lang="es-MX"/>
        </a:p>
      </dgm:t>
    </dgm:pt>
    <dgm:pt modelId="{B44D304C-F81F-4252-8AAD-77F28CD64C51}" type="pres">
      <dgm:prSet presAssocID="{527844A7-02AC-4A4D-917F-BD72ECB9B921}" presName="parTrans" presStyleLbl="bgSibTrans2D1" presStyleIdx="1" presStyleCnt="3"/>
      <dgm:spPr/>
      <dgm:t>
        <a:bodyPr/>
        <a:lstStyle/>
        <a:p>
          <a:endParaRPr lang="es-MX"/>
        </a:p>
      </dgm:t>
    </dgm:pt>
    <dgm:pt modelId="{B470F5AB-969A-4089-82DA-C4FDE0381014}" type="pres">
      <dgm:prSet presAssocID="{01F203CA-C87F-4D92-8D76-1DE5D8EF2F5F}" presName="node" presStyleLbl="node1" presStyleIdx="1" presStyleCnt="3">
        <dgm:presLayoutVars>
          <dgm:bulletEnabled val="1"/>
        </dgm:presLayoutVars>
      </dgm:prSet>
      <dgm:spPr/>
      <dgm:t>
        <a:bodyPr/>
        <a:lstStyle/>
        <a:p>
          <a:endParaRPr lang="es-MX"/>
        </a:p>
      </dgm:t>
    </dgm:pt>
    <dgm:pt modelId="{E1C0BE77-65FB-41A2-8830-0F81CCF2AC73}" type="pres">
      <dgm:prSet presAssocID="{52CC5C12-521F-410A-8568-36DDBCD11869}" presName="parTrans" presStyleLbl="bgSibTrans2D1" presStyleIdx="2" presStyleCnt="3" custScaleX="109278"/>
      <dgm:spPr/>
      <dgm:t>
        <a:bodyPr/>
        <a:lstStyle/>
        <a:p>
          <a:endParaRPr lang="es-MX"/>
        </a:p>
      </dgm:t>
    </dgm:pt>
    <dgm:pt modelId="{B0F6D8E5-A0CA-4DCD-983B-17D1AA30B9ED}" type="pres">
      <dgm:prSet presAssocID="{0CAA80E0-BDD7-413D-9F83-1932019A1E81}" presName="node" presStyleLbl="node1" presStyleIdx="2" presStyleCnt="3" custScaleX="112129" custRadScaleRad="124120" custRadScaleInc="8761">
        <dgm:presLayoutVars>
          <dgm:bulletEnabled val="1"/>
        </dgm:presLayoutVars>
      </dgm:prSet>
      <dgm:spPr/>
      <dgm:t>
        <a:bodyPr/>
        <a:lstStyle/>
        <a:p>
          <a:endParaRPr lang="es-MX"/>
        </a:p>
      </dgm:t>
    </dgm:pt>
  </dgm:ptLst>
  <dgm:cxnLst>
    <dgm:cxn modelId="{5D05AE4B-B1AB-49EA-9EC1-D57DA96B61D6}" type="presOf" srcId="{3012BC77-2530-4F78-B7F9-6470E5BEAA3E}" destId="{70E2466A-3AB0-4F43-8C34-B863EAA8ADD6}" srcOrd="0" destOrd="0" presId="urn:microsoft.com/office/officeart/2005/8/layout/radial4"/>
    <dgm:cxn modelId="{6AA7D019-3F83-4518-8850-3AB94BFC7F44}" type="presOf" srcId="{3E382CD4-CB67-4224-A0AA-3B9E2A717F4D}" destId="{A27EC7D2-DE74-48A3-8B6C-09BF13785842}" srcOrd="0" destOrd="0" presId="urn:microsoft.com/office/officeart/2005/8/layout/radial4"/>
    <dgm:cxn modelId="{C112F194-D9AD-4AC8-AC86-60B502AA3D9E}" srcId="{3E382CD4-CB67-4224-A0AA-3B9E2A717F4D}" destId="{17C73387-2041-49B3-A6D2-1DBC1453621F}" srcOrd="0" destOrd="0" parTransId="{21A5DBEE-68A0-4CF4-A197-312DE82604C8}" sibTransId="{E8F83D08-D807-46F4-AF19-B2CE52A24181}"/>
    <dgm:cxn modelId="{9FF359D7-E572-4215-8EC0-99C078608762}" type="presOf" srcId="{17C73387-2041-49B3-A6D2-1DBC1453621F}" destId="{0FE623F4-0E3F-4C75-A7C7-BC08FAB4982B}" srcOrd="0" destOrd="0" presId="urn:microsoft.com/office/officeart/2005/8/layout/radial4"/>
    <dgm:cxn modelId="{ED905957-F9B3-4F5E-9C59-186BC8AF38D0}" srcId="{3E382CD4-CB67-4224-A0AA-3B9E2A717F4D}" destId="{01F203CA-C87F-4D92-8D76-1DE5D8EF2F5F}" srcOrd="1" destOrd="0" parTransId="{527844A7-02AC-4A4D-917F-BD72ECB9B921}" sibTransId="{576D1F6F-9D43-47EF-967D-8BA071EFBFE6}"/>
    <dgm:cxn modelId="{8C233D05-1502-4B96-AF7A-811967F4D363}" srcId="{3E382CD4-CB67-4224-A0AA-3B9E2A717F4D}" destId="{0CAA80E0-BDD7-413D-9F83-1932019A1E81}" srcOrd="2" destOrd="0" parTransId="{52CC5C12-521F-410A-8568-36DDBCD11869}" sibTransId="{FB61E8E1-3F51-460F-A721-8B3870FC66F2}"/>
    <dgm:cxn modelId="{E7C6F535-D85B-4B35-B3A2-76C212F514AF}" type="presOf" srcId="{52CC5C12-521F-410A-8568-36DDBCD11869}" destId="{E1C0BE77-65FB-41A2-8830-0F81CCF2AC73}" srcOrd="0" destOrd="0" presId="urn:microsoft.com/office/officeart/2005/8/layout/radial4"/>
    <dgm:cxn modelId="{CF150139-CEBB-46FA-8FA6-EDC0DC51921F}" type="presOf" srcId="{527844A7-02AC-4A4D-917F-BD72ECB9B921}" destId="{B44D304C-F81F-4252-8AAD-77F28CD64C51}" srcOrd="0" destOrd="0" presId="urn:microsoft.com/office/officeart/2005/8/layout/radial4"/>
    <dgm:cxn modelId="{669D6905-9863-46EA-AD73-6F0D12528183}" srcId="{3012BC77-2530-4F78-B7F9-6470E5BEAA3E}" destId="{3E382CD4-CB67-4224-A0AA-3B9E2A717F4D}" srcOrd="0" destOrd="0" parTransId="{10CDBAFB-27DC-4941-AAD9-470D1B2F4B6C}" sibTransId="{70DEE617-D5C9-4BBF-882C-07DE755242A9}"/>
    <dgm:cxn modelId="{78F7113B-D038-48A5-8EE3-B3D569771263}" type="presOf" srcId="{21A5DBEE-68A0-4CF4-A197-312DE82604C8}" destId="{4E96742D-CC3F-4495-8F09-4BF83BCFD399}" srcOrd="0" destOrd="0" presId="urn:microsoft.com/office/officeart/2005/8/layout/radial4"/>
    <dgm:cxn modelId="{98618EAC-A7F3-4E4C-A424-FDF2E0E9546F}" type="presOf" srcId="{0CAA80E0-BDD7-413D-9F83-1932019A1E81}" destId="{B0F6D8E5-A0CA-4DCD-983B-17D1AA30B9ED}" srcOrd="0" destOrd="0" presId="urn:microsoft.com/office/officeart/2005/8/layout/radial4"/>
    <dgm:cxn modelId="{FD12616A-2D99-4696-9E0C-18D95D65A5AE}" type="presOf" srcId="{01F203CA-C87F-4D92-8D76-1DE5D8EF2F5F}" destId="{B470F5AB-969A-4089-82DA-C4FDE0381014}" srcOrd="0" destOrd="0" presId="urn:microsoft.com/office/officeart/2005/8/layout/radial4"/>
    <dgm:cxn modelId="{7272AABD-2C03-47F5-B39D-5D82F47BFC9F}" type="presParOf" srcId="{70E2466A-3AB0-4F43-8C34-B863EAA8ADD6}" destId="{A27EC7D2-DE74-48A3-8B6C-09BF13785842}" srcOrd="0" destOrd="0" presId="urn:microsoft.com/office/officeart/2005/8/layout/radial4"/>
    <dgm:cxn modelId="{57743136-2F77-40F0-AB46-240FDBD2A9AA}" type="presParOf" srcId="{70E2466A-3AB0-4F43-8C34-B863EAA8ADD6}" destId="{4E96742D-CC3F-4495-8F09-4BF83BCFD399}" srcOrd="1" destOrd="0" presId="urn:microsoft.com/office/officeart/2005/8/layout/radial4"/>
    <dgm:cxn modelId="{65703219-AA26-479B-9BA1-CDA0499B188B}" type="presParOf" srcId="{70E2466A-3AB0-4F43-8C34-B863EAA8ADD6}" destId="{0FE623F4-0E3F-4C75-A7C7-BC08FAB4982B}" srcOrd="2" destOrd="0" presId="urn:microsoft.com/office/officeart/2005/8/layout/radial4"/>
    <dgm:cxn modelId="{01727E06-839B-45AA-B468-7B7442BEA324}" type="presParOf" srcId="{70E2466A-3AB0-4F43-8C34-B863EAA8ADD6}" destId="{B44D304C-F81F-4252-8AAD-77F28CD64C51}" srcOrd="3" destOrd="0" presId="urn:microsoft.com/office/officeart/2005/8/layout/radial4"/>
    <dgm:cxn modelId="{0858D25B-3162-4F80-B1C6-BAEC5DA8E454}" type="presParOf" srcId="{70E2466A-3AB0-4F43-8C34-B863EAA8ADD6}" destId="{B470F5AB-969A-4089-82DA-C4FDE0381014}" srcOrd="4" destOrd="0" presId="urn:microsoft.com/office/officeart/2005/8/layout/radial4"/>
    <dgm:cxn modelId="{320A607F-02BD-417B-A782-5882FE6BB478}" type="presParOf" srcId="{70E2466A-3AB0-4F43-8C34-B863EAA8ADD6}" destId="{E1C0BE77-65FB-41A2-8830-0F81CCF2AC73}" srcOrd="5" destOrd="0" presId="urn:microsoft.com/office/officeart/2005/8/layout/radial4"/>
    <dgm:cxn modelId="{E86630FE-2234-4E29-BFBF-DB1A7FD3D319}" type="presParOf" srcId="{70E2466A-3AB0-4F43-8C34-B863EAA8ADD6}" destId="{B0F6D8E5-A0CA-4DCD-983B-17D1AA30B9E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5E2D3-AFCD-4488-AAF1-9AFE8E1725E8}" type="datetimeFigureOut">
              <a:rPr lang="es-MX" smtClean="0"/>
              <a:t>25/09/2019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D5CD0-B3D5-4CE4-A102-44669831F787}" type="slidenum">
              <a:rPr lang="es-MX" smtClean="0"/>
              <a:t>‹Nº›</a:t>
            </a:fld>
            <a:endParaRPr lang="es-MX"/>
          </a:p>
        </p:txBody>
      </p:sp>
    </p:spTree>
    <p:extLst>
      <p:ext uri="{BB962C8B-B14F-4D97-AF65-F5344CB8AC3E}">
        <p14:creationId xmlns:p14="http://schemas.microsoft.com/office/powerpoint/2010/main" val="304988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8C1AC6D9-4BAD-4052-BC96-352180EE8CB3}" type="slidenum">
              <a:rPr lang="es-MX" smtClean="0"/>
              <a:pPr/>
              <a:t>7</a:t>
            </a:fld>
            <a:endParaRPr lang="es-MX"/>
          </a:p>
        </p:txBody>
      </p:sp>
    </p:spTree>
    <p:extLst>
      <p:ext uri="{BB962C8B-B14F-4D97-AF65-F5344CB8AC3E}">
        <p14:creationId xmlns:p14="http://schemas.microsoft.com/office/powerpoint/2010/main" val="1210324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3810957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827956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4F81BD">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4F81BD">
                    <a:lumMod val="60000"/>
                    <a:lumOff val="40000"/>
                  </a:srgbClr>
                </a:solidFill>
                <a:latin typeface="Arial"/>
              </a:rPr>
              <a:t>”</a:t>
            </a:r>
          </a:p>
        </p:txBody>
      </p:sp>
    </p:spTree>
    <p:extLst>
      <p:ext uri="{BB962C8B-B14F-4D97-AF65-F5344CB8AC3E}">
        <p14:creationId xmlns:p14="http://schemas.microsoft.com/office/powerpoint/2010/main" val="3270779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351781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4F81BD">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4F81BD">
                    <a:lumMod val="60000"/>
                    <a:lumOff val="40000"/>
                  </a:srgbClr>
                </a:solidFill>
                <a:latin typeface="Arial"/>
              </a:rPr>
              <a:t>”</a:t>
            </a:r>
          </a:p>
        </p:txBody>
      </p:sp>
    </p:spTree>
    <p:extLst>
      <p:ext uri="{BB962C8B-B14F-4D97-AF65-F5344CB8AC3E}">
        <p14:creationId xmlns:p14="http://schemas.microsoft.com/office/powerpoint/2010/main" val="2005183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1608167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2684951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304701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45766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420704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2483682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26297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409332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2659741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Tree>
    <p:extLst>
      <p:ext uri="{BB962C8B-B14F-4D97-AF65-F5344CB8AC3E}">
        <p14:creationId xmlns:p14="http://schemas.microsoft.com/office/powerpoint/2010/main" val="266972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61CB22BE-22A0-449A-B4AB-1C8B0E3222B5}" type="slidenum">
              <a:rPr lang="es-MX" smtClean="0">
                <a:solidFill>
                  <a:srgbClr val="4F81BD"/>
                </a:solidFill>
              </a:rPr>
              <a:pPr/>
              <a:t>‹Nº›</a:t>
            </a:fld>
            <a:endParaRPr lang="es-MX">
              <a:solidFill>
                <a:srgbClr val="4F81BD"/>
              </a:solidFill>
            </a:endParaRPr>
          </a:p>
        </p:txBody>
      </p:sp>
      <p:sp>
        <p:nvSpPr>
          <p:cNvPr id="5" name="Date Placeholder 4"/>
          <p:cNvSpPr>
            <a:spLocks noGrp="1"/>
          </p:cNvSpPr>
          <p:nvPr>
            <p:ph type="dt" sz="half" idx="10"/>
          </p:nvPr>
        </p:nvSpPr>
        <p:spPr/>
        <p:txBody>
          <a:bodyPr/>
          <a:lstStyle/>
          <a:p>
            <a:fld id="{E1E0696A-70EA-42F6-A086-B27AC8594740}" type="datetimeFigureOut">
              <a:rPr lang="es-MX" smtClean="0">
                <a:solidFill>
                  <a:prstClr val="black">
                    <a:tint val="75000"/>
                  </a:prstClr>
                </a:solidFill>
              </a:rPr>
              <a:pPr/>
              <a:t>25/09/2019</a:t>
            </a:fld>
            <a:endParaRPr lang="es-MX">
              <a:solidFill>
                <a:prstClr val="black">
                  <a:tint val="75000"/>
                </a:prstClr>
              </a:solidFill>
            </a:endParaRPr>
          </a:p>
        </p:txBody>
      </p:sp>
    </p:spTree>
    <p:extLst>
      <p:ext uri="{BB962C8B-B14F-4D97-AF65-F5344CB8AC3E}">
        <p14:creationId xmlns:p14="http://schemas.microsoft.com/office/powerpoint/2010/main" val="380970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E1E0696A-70EA-42F6-A086-B27AC8594740}" type="datetimeFigureOut">
              <a:rPr lang="es-MX" smtClean="0">
                <a:solidFill>
                  <a:prstClr val="black">
                    <a:tint val="75000"/>
                  </a:prstClr>
                </a:solidFill>
              </a:rPr>
              <a:pPr defTabSz="457200"/>
              <a:t>25/09/2019</a:t>
            </a:fld>
            <a:endParaRPr lang="es-MX">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s-MX">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61CB22BE-22A0-449A-B4AB-1C8B0E3222B5}" type="slidenum">
              <a:rPr lang="es-MX" smtClean="0">
                <a:solidFill>
                  <a:srgbClr val="4F81BD"/>
                </a:solidFill>
              </a:rPr>
              <a:pPr defTabSz="457200"/>
              <a:t>‹Nº›</a:t>
            </a:fld>
            <a:endParaRPr lang="es-MX">
              <a:solidFill>
                <a:srgbClr val="4F81BD"/>
              </a:solidFill>
            </a:endParaRPr>
          </a:p>
        </p:txBody>
      </p:sp>
    </p:spTree>
    <p:extLst>
      <p:ext uri="{BB962C8B-B14F-4D97-AF65-F5344CB8AC3E}">
        <p14:creationId xmlns:p14="http://schemas.microsoft.com/office/powerpoint/2010/main" val="3607864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ltiempo.com/archivo/documento/MAM-1012319" TargetMode="External"/><Relationship Id="rId7" Type="http://schemas.openxmlformats.org/officeDocument/2006/relationships/hyperlink" Target="https://medac.es/articulos-educacion-infantil/influyen-las-redes-sociales-la-educacion/" TargetMode="External"/><Relationship Id="rId2" Type="http://schemas.openxmlformats.org/officeDocument/2006/relationships/hyperlink" Target="http://diario.mx/Local/2013-02-02_6aff229f/mala-alimentacion-repercute-en-el-rendimiento-escolar-imss/" TargetMode="External"/><Relationship Id="rId1" Type="http://schemas.openxmlformats.org/officeDocument/2006/relationships/slideLayout" Target="../slideLayouts/slideLayout2.xml"/><Relationship Id="rId6" Type="http://schemas.openxmlformats.org/officeDocument/2006/relationships/hyperlink" Target="https://www.universidadviu.com/rendimiento-academico-consumo-drogas-la-adolescencia/" TargetMode="External"/><Relationship Id="rId5" Type="http://schemas.openxmlformats.org/officeDocument/2006/relationships/hyperlink" Target="https://www.elobservador.com.uy/nota/como-influye-la-dieta-en-el-rendimiento-escolar-201610206490" TargetMode="External"/><Relationship Id="rId4" Type="http://schemas.openxmlformats.org/officeDocument/2006/relationships/hyperlink" Target="https://www.nacion.com/el-pais/servicios/mala-nutricion-conlleva-problemas-educativos/ZEFFPJZ44NB5FIQVCECQHEWZDI/stor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51693" y="2570922"/>
            <a:ext cx="8973364" cy="996738"/>
          </a:xfrm>
        </p:spPr>
        <p:txBody>
          <a:bodyPr/>
          <a:lstStyle/>
          <a:p>
            <a:pPr algn="ctr"/>
            <a:r>
              <a:rPr lang="es-MX" sz="4400" dirty="0"/>
              <a:t>Escuela Villanueva Montaño </a:t>
            </a:r>
          </a:p>
        </p:txBody>
      </p:sp>
      <p:sp>
        <p:nvSpPr>
          <p:cNvPr id="3" name="Subtítulo 2"/>
          <p:cNvSpPr>
            <a:spLocks noGrp="1"/>
          </p:cNvSpPr>
          <p:nvPr>
            <p:ph type="subTitle" idx="1"/>
          </p:nvPr>
        </p:nvSpPr>
        <p:spPr>
          <a:xfrm>
            <a:off x="788277" y="3826924"/>
            <a:ext cx="8936780" cy="2179738"/>
          </a:xfrm>
        </p:spPr>
        <p:txBody>
          <a:bodyPr>
            <a:normAutofit fontScale="25000" lnSpcReduction="20000"/>
          </a:bodyPr>
          <a:lstStyle/>
          <a:p>
            <a:pPr algn="ctr"/>
            <a:endParaRPr lang="es-MX" dirty="0"/>
          </a:p>
          <a:p>
            <a:pPr algn="ctr"/>
            <a:r>
              <a:rPr lang="es-MX" sz="9600" b="1" dirty="0">
                <a:solidFill>
                  <a:schemeClr val="tx1"/>
                </a:solidFill>
              </a:rPr>
              <a:t>Equipo No. 2</a:t>
            </a:r>
            <a:endParaRPr lang="es-MX" sz="9600" b="1" dirty="0">
              <a:solidFill>
                <a:schemeClr val="tx1"/>
              </a:solidFill>
              <a:latin typeface="Arial Black" panose="020B0A04020102020204" pitchFamily="34" charset="0"/>
            </a:endParaRPr>
          </a:p>
          <a:p>
            <a:pPr algn="ctr"/>
            <a:r>
              <a:rPr lang="es-MX" sz="9600" dirty="0">
                <a:solidFill>
                  <a:schemeClr val="tx1"/>
                </a:solidFill>
              </a:rPr>
              <a:t>Nombre del Proyecto: </a:t>
            </a:r>
          </a:p>
          <a:p>
            <a:pPr algn="ctr"/>
            <a:r>
              <a:rPr lang="es-MX" sz="9600" b="1" dirty="0">
                <a:solidFill>
                  <a:schemeClr val="tx1"/>
                </a:solidFill>
              </a:rPr>
              <a:t>“</a:t>
            </a:r>
            <a:r>
              <a:rPr lang="es-ES" sz="9600" b="1" dirty="0">
                <a:solidFill>
                  <a:schemeClr val="tx1"/>
                </a:solidFill>
              </a:rPr>
              <a:t>Creación de un Blog para el Desarrollo de Habilidades para la vida”</a:t>
            </a:r>
          </a:p>
          <a:p>
            <a:pPr algn="ctr"/>
            <a:endParaRPr lang="es-ES" sz="3600" b="1" dirty="0">
              <a:solidFill>
                <a:schemeClr val="tx1"/>
              </a:solidFill>
            </a:endParaRPr>
          </a:p>
          <a:p>
            <a:pPr algn="ctr"/>
            <a:r>
              <a:rPr lang="es-ES" sz="9600" b="1" dirty="0">
                <a:solidFill>
                  <a:schemeClr val="tx1"/>
                </a:solidFill>
              </a:rPr>
              <a:t>Dirigido a alumnos de 4° grado de preparatoria  </a:t>
            </a:r>
            <a:endParaRPr lang="es-MX" sz="7000" b="1" dirty="0">
              <a:solidFill>
                <a:srgbClr val="CC0000"/>
              </a:solidFill>
            </a:endParaRPr>
          </a:p>
        </p:txBody>
      </p:sp>
      <p:pic>
        <p:nvPicPr>
          <p:cNvPr id="1026" name="Picture 2" descr="http://educompara.com/wp-content/uploads/2015/01/villanueva-montan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0600" y="1427921"/>
            <a:ext cx="24955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png" descr="Conexiones_Horizontal2a.png"/>
          <p:cNvPicPr/>
          <p:nvPr/>
        </p:nvPicPr>
        <p:blipFill>
          <a:blip r:embed="rId3" cstate="print"/>
          <a:srcRect b="8719"/>
          <a:stretch>
            <a:fillRect/>
          </a:stretch>
        </p:blipFill>
        <p:spPr>
          <a:xfrm>
            <a:off x="609600" y="177892"/>
            <a:ext cx="8759687" cy="710004"/>
          </a:xfrm>
          <a:prstGeom prst="rect">
            <a:avLst/>
          </a:prstGeom>
          <a:ln/>
        </p:spPr>
      </p:pic>
      <p:sp>
        <p:nvSpPr>
          <p:cNvPr id="4" name="CuadroTexto 3"/>
          <p:cNvSpPr txBox="1"/>
          <p:nvPr/>
        </p:nvSpPr>
        <p:spPr>
          <a:xfrm>
            <a:off x="9725057" y="309716"/>
            <a:ext cx="2058904"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1 </a:t>
            </a:r>
            <a:r>
              <a:rPr lang="es-MX" sz="2800" b="1" dirty="0" err="1">
                <a:solidFill>
                  <a:schemeClr val="bg1"/>
                </a:solidFill>
                <a:latin typeface="Arial Black" panose="020B0A04020102020204" pitchFamily="34" charset="0"/>
              </a:rPr>
              <a:t>a.b.c</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944257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¿Porqué crear un blog?</a:t>
            </a:r>
          </a:p>
        </p:txBody>
      </p:sp>
      <p:sp>
        <p:nvSpPr>
          <p:cNvPr id="3" name="Marcador de contenido 2"/>
          <p:cNvSpPr>
            <a:spLocks noGrp="1"/>
          </p:cNvSpPr>
          <p:nvPr>
            <p:ph idx="1"/>
          </p:nvPr>
        </p:nvSpPr>
        <p:spPr/>
        <p:txBody>
          <a:bodyPr/>
          <a:lstStyle/>
          <a:p>
            <a:pPr algn="just"/>
            <a:r>
              <a:rPr lang="es-MX" sz="2400" dirty="0"/>
              <a:t>Para los alumnos será una herramienta en la que podrán compartir conocimientos, ideas, compartir experiencias escolares como </a:t>
            </a:r>
            <a:r>
              <a:rPr lang="es-MX" sz="2400" dirty="0" err="1"/>
              <a:t>tips</a:t>
            </a:r>
            <a:r>
              <a:rPr lang="es-MX" sz="2400" dirty="0"/>
              <a:t> de ciencias de la salud, desarrollar un aprendizaje significativo en tres áreas informática, ciencias de la salud y orientación educativa.</a:t>
            </a:r>
          </a:p>
          <a:p>
            <a:pPr algn="just"/>
            <a:endParaRPr lang="es-MX" sz="2400" dirty="0"/>
          </a:p>
          <a:p>
            <a:pPr algn="just"/>
            <a:r>
              <a:rPr lang="es-MX" sz="2400" dirty="0"/>
              <a:t>Así mismo se pretende que puedan desarrollar la habilidad de redacción como un habito constante, expresar sus ideas en relación a mejorar su aprovechamiento escolar.</a:t>
            </a:r>
          </a:p>
          <a:p>
            <a:pPr algn="just"/>
            <a:endParaRPr lang="es-MX" dirty="0"/>
          </a:p>
          <a:p>
            <a:pPr algn="just"/>
            <a:endParaRPr lang="es-MX" dirty="0"/>
          </a:p>
        </p:txBody>
      </p:sp>
    </p:spTree>
    <p:extLst>
      <p:ext uri="{BB962C8B-B14F-4D97-AF65-F5344CB8AC3E}">
        <p14:creationId xmlns:p14="http://schemas.microsoft.com/office/powerpoint/2010/main" val="1222077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32546"/>
            <a:ext cx="8596668" cy="1320800"/>
          </a:xfrm>
        </p:spPr>
        <p:txBody>
          <a:bodyPr>
            <a:normAutofit fontScale="90000"/>
          </a:bodyPr>
          <a:lstStyle/>
          <a:p>
            <a:r>
              <a:rPr lang="es-MX" dirty="0"/>
              <a:t>Asignaturas participantes, temas o conceptos de cada una. (fuentes de apoyo)</a:t>
            </a:r>
          </a:p>
        </p:txBody>
      </p:sp>
      <p:sp>
        <p:nvSpPr>
          <p:cNvPr id="3" name="Marcador de contenido 2"/>
          <p:cNvSpPr>
            <a:spLocks noGrp="1"/>
          </p:cNvSpPr>
          <p:nvPr>
            <p:ph idx="1"/>
          </p:nvPr>
        </p:nvSpPr>
        <p:spPr>
          <a:xfrm>
            <a:off x="538788" y="1639455"/>
            <a:ext cx="9879830" cy="4337193"/>
          </a:xfrm>
        </p:spPr>
        <p:txBody>
          <a:bodyPr>
            <a:noAutofit/>
          </a:bodyPr>
          <a:lstStyle/>
          <a:p>
            <a:r>
              <a:rPr lang="es-MX" sz="3200" dirty="0">
                <a:solidFill>
                  <a:srgbClr val="C00000"/>
                </a:solidFill>
              </a:rPr>
              <a:t>Asignatura: Orientación educativa</a:t>
            </a:r>
          </a:p>
          <a:p>
            <a:pPr marL="457200" lvl="1" indent="0">
              <a:buNone/>
            </a:pPr>
            <a:r>
              <a:rPr lang="es-MX" sz="2800" b="1" dirty="0"/>
              <a:t>Temas: </a:t>
            </a:r>
          </a:p>
          <a:p>
            <a:pPr lvl="1"/>
            <a:r>
              <a:rPr lang="es-MX" sz="2000" b="1" dirty="0">
                <a:solidFill>
                  <a:srgbClr val="0000FF"/>
                </a:solidFill>
              </a:rPr>
              <a:t>Construcción de la identidad preparatoriana </a:t>
            </a:r>
          </a:p>
          <a:p>
            <a:pPr marL="457200" lvl="1" indent="0">
              <a:buNone/>
            </a:pPr>
            <a:r>
              <a:rPr lang="es-MX" sz="2000" dirty="0"/>
              <a:t>Aprendizaje </a:t>
            </a:r>
            <a:r>
              <a:rPr lang="es-MX" sz="2000" dirty="0" err="1"/>
              <a:t>autogestivo</a:t>
            </a:r>
            <a:r>
              <a:rPr lang="es-MX" sz="2000" dirty="0"/>
              <a:t> (aprendizaje autorregulado, monitoreo del aprendizaje, planeación, supervisión y autoevaluación)</a:t>
            </a:r>
          </a:p>
          <a:p>
            <a:pPr lvl="1"/>
            <a:r>
              <a:rPr lang="es-MX" sz="2000" dirty="0"/>
              <a:t> </a:t>
            </a:r>
            <a:r>
              <a:rPr lang="es-MX" sz="2000" b="1" dirty="0">
                <a:solidFill>
                  <a:srgbClr val="0000FF"/>
                </a:solidFill>
              </a:rPr>
              <a:t>Proyecto de vida en el bachillerato </a:t>
            </a:r>
          </a:p>
          <a:p>
            <a:pPr marL="457200" lvl="1" indent="0">
              <a:buNone/>
            </a:pPr>
            <a:r>
              <a:rPr lang="es-MX" sz="2000" dirty="0"/>
              <a:t>Habilidades para la vida: cognitivas, psicosociales, manejo de emociones y estrés</a:t>
            </a:r>
          </a:p>
          <a:p>
            <a:pPr marL="457200" lvl="1" indent="0">
              <a:buNone/>
            </a:pPr>
            <a:r>
              <a:rPr lang="es-MX" sz="2000" dirty="0"/>
              <a:t>Identificación de las conductas de riesgo que pueden afectar el proyecto de vida. </a:t>
            </a:r>
          </a:p>
        </p:txBody>
      </p:sp>
      <p:sp>
        <p:nvSpPr>
          <p:cNvPr id="4" name="CuadroTexto 3"/>
          <p:cNvSpPr txBox="1"/>
          <p:nvPr/>
        </p:nvSpPr>
        <p:spPr>
          <a:xfrm>
            <a:off x="9792928" y="315893"/>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8.2e</a:t>
            </a:r>
          </a:p>
        </p:txBody>
      </p:sp>
    </p:spTree>
    <p:extLst>
      <p:ext uri="{BB962C8B-B14F-4D97-AF65-F5344CB8AC3E}">
        <p14:creationId xmlns:p14="http://schemas.microsoft.com/office/powerpoint/2010/main" val="299895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C00000"/>
                </a:solidFill>
              </a:rPr>
              <a:t>Fuentes consultadas</a:t>
            </a:r>
            <a:br>
              <a:rPr lang="es-MX" dirty="0">
                <a:solidFill>
                  <a:srgbClr val="C00000"/>
                </a:solidFill>
              </a:rPr>
            </a:br>
            <a:r>
              <a:rPr lang="es-MX" dirty="0">
                <a:solidFill>
                  <a:srgbClr val="C00000"/>
                </a:solidFill>
              </a:rPr>
              <a:t>Orientación Educativa</a:t>
            </a:r>
          </a:p>
        </p:txBody>
      </p:sp>
      <p:sp>
        <p:nvSpPr>
          <p:cNvPr id="3" name="Marcador de contenido 2"/>
          <p:cNvSpPr>
            <a:spLocks noGrp="1"/>
          </p:cNvSpPr>
          <p:nvPr>
            <p:ph idx="1"/>
          </p:nvPr>
        </p:nvSpPr>
        <p:spPr/>
        <p:txBody>
          <a:bodyPr/>
          <a:lstStyle/>
          <a:p>
            <a:r>
              <a:rPr lang="es-MX" sz="2000" dirty="0"/>
              <a:t>Acuña, C.; </a:t>
            </a:r>
            <a:r>
              <a:rPr lang="es-MX" sz="2000" dirty="0" err="1"/>
              <a:t>Dabdoub</a:t>
            </a:r>
            <a:r>
              <a:rPr lang="es-MX" sz="2000" dirty="0"/>
              <a:t>, L.; Quesada, R. y Rojas, G. Aprendizaje autorregulado. Estrategias para bachillerato. R</a:t>
            </a:r>
          </a:p>
          <a:p>
            <a:r>
              <a:rPr lang="es-MX" sz="2000" dirty="0"/>
              <a:t>Cuenca y Vargas, S. (2010). Taller de habilidades para el aprendizaje. México: CENGAGE </a:t>
            </a:r>
            <a:r>
              <a:rPr lang="es-MX" sz="2000" dirty="0" err="1"/>
              <a:t>Learning</a:t>
            </a:r>
            <a:r>
              <a:rPr lang="es-MX" sz="2000" dirty="0"/>
              <a:t>.</a:t>
            </a:r>
          </a:p>
          <a:p>
            <a:r>
              <a:rPr lang="es-MX" sz="2000" dirty="0"/>
              <a:t>Méndez, R., Osorno, P. (2007). Habilidades para la vida. Manual para el Alumno. Dirección General de Orientación y Servicios Educativos. Universidad Nacional Autónoma de México</a:t>
            </a:r>
            <a:r>
              <a:rPr lang="es-MX" dirty="0"/>
              <a:t>. </a:t>
            </a:r>
          </a:p>
        </p:txBody>
      </p:sp>
      <p:sp>
        <p:nvSpPr>
          <p:cNvPr id="5" name="CuadroTexto 4"/>
          <p:cNvSpPr txBox="1"/>
          <p:nvPr/>
        </p:nvSpPr>
        <p:spPr>
          <a:xfrm>
            <a:off x="9792928" y="315893"/>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8.2 f</a:t>
            </a:r>
          </a:p>
        </p:txBody>
      </p:sp>
    </p:spTree>
    <p:extLst>
      <p:ext uri="{BB962C8B-B14F-4D97-AF65-F5344CB8AC3E}">
        <p14:creationId xmlns:p14="http://schemas.microsoft.com/office/powerpoint/2010/main" val="1843592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6600"/>
                </a:solidFill>
              </a:rPr>
              <a:t>Asignatura: Educación para la salud </a:t>
            </a:r>
          </a:p>
        </p:txBody>
      </p:sp>
      <p:sp>
        <p:nvSpPr>
          <p:cNvPr id="3" name="Marcador de contenido 2"/>
          <p:cNvSpPr>
            <a:spLocks noGrp="1"/>
          </p:cNvSpPr>
          <p:nvPr>
            <p:ph idx="1"/>
          </p:nvPr>
        </p:nvSpPr>
        <p:spPr>
          <a:xfrm>
            <a:off x="677334" y="1607127"/>
            <a:ext cx="9685866" cy="4599709"/>
          </a:xfrm>
        </p:spPr>
        <p:txBody>
          <a:bodyPr>
            <a:normAutofit/>
          </a:bodyPr>
          <a:lstStyle/>
          <a:p>
            <a:pPr marL="0" indent="0">
              <a:buNone/>
            </a:pPr>
            <a:r>
              <a:rPr lang="es-MX" sz="2400" b="1" dirty="0">
                <a:solidFill>
                  <a:srgbClr val="C00000"/>
                </a:solidFill>
              </a:rPr>
              <a:t>Tema</a:t>
            </a:r>
            <a:r>
              <a:rPr lang="es-MX" sz="2400" dirty="0">
                <a:solidFill>
                  <a:srgbClr val="C00000"/>
                </a:solidFill>
              </a:rPr>
              <a:t>: La prevención en el autocuidado de la salud</a:t>
            </a:r>
          </a:p>
          <a:p>
            <a:r>
              <a:rPr lang="es-MX" dirty="0"/>
              <a:t>Interacción del ambiente y los agentes causantes de las enfermedades en el individuo</a:t>
            </a:r>
          </a:p>
          <a:p>
            <a:r>
              <a:rPr lang="es-MX" dirty="0"/>
              <a:t>Impacto de la prevención, para reducir los problemas de salud en México</a:t>
            </a:r>
          </a:p>
          <a:p>
            <a:endParaRPr lang="es-MX" b="1" dirty="0"/>
          </a:p>
          <a:p>
            <a:pPr marL="0" indent="0" algn="just">
              <a:buNone/>
            </a:pPr>
            <a:r>
              <a:rPr lang="es-MX" sz="2400" b="1" dirty="0">
                <a:solidFill>
                  <a:srgbClr val="C00000"/>
                </a:solidFill>
              </a:rPr>
              <a:t>Tema: </a:t>
            </a:r>
            <a:r>
              <a:rPr lang="es-MX" sz="2400" dirty="0">
                <a:solidFill>
                  <a:srgbClr val="C00000"/>
                </a:solidFill>
              </a:rPr>
              <a:t>Estilos de vida como medida de prevención de las principales causas de morbilidad y mortalidad en México </a:t>
            </a:r>
          </a:p>
          <a:p>
            <a:pPr algn="just"/>
            <a:r>
              <a:rPr lang="es-MX" dirty="0"/>
              <a:t>Alimentación saludable como medida de prevención de los trastornos nutricionales (obesidad, desnutrición, anemia) y de las enfermedades crónicas degenerativas (hipertensión arterial, diabetes mellitus, y sus complicaciones como insuficiencia renal crónica) </a:t>
            </a:r>
          </a:p>
          <a:p>
            <a:pPr algn="just"/>
            <a:r>
              <a:rPr lang="es-MX" dirty="0"/>
              <a:t>Beneficios del ejercicio físico y la higiene en la salud, como medidas de prevención para las principales causas de </a:t>
            </a:r>
            <a:r>
              <a:rPr lang="es-MX" dirty="0" err="1"/>
              <a:t>morbi</a:t>
            </a:r>
            <a:r>
              <a:rPr lang="es-MX" dirty="0"/>
              <a:t>-mortalidad y sus complicaciones</a:t>
            </a:r>
          </a:p>
        </p:txBody>
      </p:sp>
      <p:sp>
        <p:nvSpPr>
          <p:cNvPr id="4" name="CuadroTexto 3"/>
          <p:cNvSpPr txBox="1"/>
          <p:nvPr/>
        </p:nvSpPr>
        <p:spPr>
          <a:xfrm>
            <a:off x="9792928" y="315893"/>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8.2e</a:t>
            </a:r>
          </a:p>
        </p:txBody>
      </p:sp>
    </p:spTree>
    <p:extLst>
      <p:ext uri="{BB962C8B-B14F-4D97-AF65-F5344CB8AC3E}">
        <p14:creationId xmlns:p14="http://schemas.microsoft.com/office/powerpoint/2010/main" val="387735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C00000"/>
                </a:solidFill>
              </a:rPr>
              <a:t>Fuentes consultada</a:t>
            </a:r>
            <a:br>
              <a:rPr lang="es-MX" dirty="0">
                <a:solidFill>
                  <a:srgbClr val="C00000"/>
                </a:solidFill>
              </a:rPr>
            </a:br>
            <a:r>
              <a:rPr lang="es-MX" dirty="0">
                <a:solidFill>
                  <a:srgbClr val="006600"/>
                </a:solidFill>
              </a:rPr>
              <a:t>Ciencias para la salud</a:t>
            </a:r>
          </a:p>
        </p:txBody>
      </p:sp>
      <p:sp>
        <p:nvSpPr>
          <p:cNvPr id="3" name="Marcador de contenido 2"/>
          <p:cNvSpPr>
            <a:spLocks noGrp="1"/>
          </p:cNvSpPr>
          <p:nvPr>
            <p:ph idx="1"/>
          </p:nvPr>
        </p:nvSpPr>
        <p:spPr>
          <a:xfrm>
            <a:off x="677334" y="2160589"/>
            <a:ext cx="9228666" cy="3880773"/>
          </a:xfrm>
        </p:spPr>
        <p:txBody>
          <a:bodyPr>
            <a:normAutofit fontScale="85000" lnSpcReduction="20000"/>
          </a:bodyPr>
          <a:lstStyle/>
          <a:p>
            <a:pPr fontAlgn="base"/>
            <a:r>
              <a:rPr lang="es-MX" dirty="0"/>
              <a:t>S.A. ( 2013) </a:t>
            </a:r>
            <a:r>
              <a:rPr lang="es-MX" i="1" dirty="0"/>
              <a:t>Mala alimentación repercute en el rendimiento escolar: IMSS. </a:t>
            </a:r>
            <a:r>
              <a:rPr lang="es-MX" dirty="0"/>
              <a:t>México. Recuperado de: </a:t>
            </a:r>
            <a:r>
              <a:rPr lang="es-MX" u="sng" dirty="0">
                <a:hlinkClick r:id="rId2"/>
              </a:rPr>
              <a:t>http://diario.mx/Local/2013-02-02_6aff229f/mala-alimentacion-repercute-en-el-rendimiento-escolar-imss/</a:t>
            </a:r>
            <a:endParaRPr lang="es-MX" dirty="0"/>
          </a:p>
          <a:p>
            <a:pPr fontAlgn="base"/>
            <a:r>
              <a:rPr lang="es-MX" dirty="0"/>
              <a:t>Sandoval, C. (2003) </a:t>
            </a:r>
            <a:r>
              <a:rPr lang="es-MX" i="1" dirty="0"/>
              <a:t>En el comer está el aprendizaje. </a:t>
            </a:r>
            <a:r>
              <a:rPr lang="es-MX" dirty="0"/>
              <a:t>México. Recuperado de:   </a:t>
            </a:r>
            <a:r>
              <a:rPr lang="es-MX" u="sng" dirty="0">
                <a:hlinkClick r:id="rId3"/>
              </a:rPr>
              <a:t>https://www.eltiempo.com/archivo/documento/MAM-1012319</a:t>
            </a:r>
            <a:endParaRPr lang="es-MX" dirty="0"/>
          </a:p>
          <a:p>
            <a:pPr fontAlgn="base"/>
            <a:r>
              <a:rPr lang="es-MX" dirty="0"/>
              <a:t>S.A. (2011)</a:t>
            </a:r>
            <a:r>
              <a:rPr lang="es-MX" i="1" dirty="0"/>
              <a:t> Mala nutrición conlleva problemas educativos. </a:t>
            </a:r>
            <a:r>
              <a:rPr lang="es-MX" dirty="0"/>
              <a:t>México. Recuperado de: </a:t>
            </a:r>
            <a:r>
              <a:rPr lang="es-MX" u="sng" dirty="0">
                <a:hlinkClick r:id="rId4"/>
              </a:rPr>
              <a:t>https://www.nacion.com/el-pais/servicios/mala-nutricion-conlleva-problemas-educativos/ZEFFPJZ44NB5FIQVCECQHEWZDI/story/</a:t>
            </a:r>
            <a:endParaRPr lang="es-MX" dirty="0"/>
          </a:p>
          <a:p>
            <a:pPr fontAlgn="base"/>
            <a:r>
              <a:rPr lang="es-MX" dirty="0"/>
              <a:t>S.A. (2016) </a:t>
            </a:r>
            <a:r>
              <a:rPr lang="es-MX" i="1" dirty="0"/>
              <a:t>¿Cómo influye la dieta en el rendimiento escolar?</a:t>
            </a:r>
            <a:r>
              <a:rPr lang="es-MX" dirty="0"/>
              <a:t> México. Recuperado </a:t>
            </a:r>
            <a:r>
              <a:rPr lang="es-MX" dirty="0" err="1"/>
              <a:t>de:</a:t>
            </a:r>
            <a:r>
              <a:rPr lang="es-MX" u="sng" dirty="0" err="1">
                <a:hlinkClick r:id="rId5"/>
              </a:rPr>
              <a:t>https</a:t>
            </a:r>
            <a:r>
              <a:rPr lang="es-MX" u="sng" dirty="0">
                <a:hlinkClick r:id="rId5"/>
              </a:rPr>
              <a:t>://www.elobservador.com.uy/nota/como-influye-la-dieta-en-el-rendimiento-escolar-201610206490</a:t>
            </a:r>
            <a:endParaRPr lang="es-MX" dirty="0"/>
          </a:p>
          <a:p>
            <a:pPr fontAlgn="base"/>
            <a:r>
              <a:rPr lang="es-MX" dirty="0"/>
              <a:t>Villanueva, V. (2018) </a:t>
            </a:r>
            <a:r>
              <a:rPr lang="es-MX" i="1" dirty="0"/>
              <a:t>Bajo rendimiento académico y consumo de drogas en la adolescencia.</a:t>
            </a:r>
            <a:r>
              <a:rPr lang="es-MX" dirty="0"/>
              <a:t> España. Recuperado de:</a:t>
            </a:r>
            <a:r>
              <a:rPr lang="es-MX" i="1" dirty="0"/>
              <a:t> </a:t>
            </a:r>
            <a:r>
              <a:rPr lang="es-MX" u="sng" dirty="0">
                <a:hlinkClick r:id="rId6"/>
              </a:rPr>
              <a:t>https://www.universidadviu.com/rendimiento-academico-consumo-drogas-la-adolescencia/</a:t>
            </a:r>
            <a:endParaRPr lang="es-MX" dirty="0"/>
          </a:p>
          <a:p>
            <a:pPr fontAlgn="base"/>
            <a:r>
              <a:rPr lang="es-MX" dirty="0"/>
              <a:t>Jiménez, R. (S.F.) </a:t>
            </a:r>
            <a:r>
              <a:rPr lang="es-MX" i="1" dirty="0"/>
              <a:t>¿Cómo influyen las redes sociales en la educación? </a:t>
            </a:r>
            <a:r>
              <a:rPr lang="es-MX" dirty="0"/>
              <a:t>España. Recuperado de: </a:t>
            </a:r>
            <a:r>
              <a:rPr lang="es-MX" u="sng" dirty="0">
                <a:hlinkClick r:id="rId7"/>
              </a:rPr>
              <a:t>https://medac.es/articulos-educacion-infantil/influyen-las-redes-sociales-la-educacion/</a:t>
            </a:r>
            <a:endParaRPr lang="es-MX" dirty="0"/>
          </a:p>
          <a:p>
            <a:endParaRPr lang="es-MX" dirty="0"/>
          </a:p>
        </p:txBody>
      </p:sp>
      <p:sp>
        <p:nvSpPr>
          <p:cNvPr id="4" name="CuadroTexto 3"/>
          <p:cNvSpPr txBox="1"/>
          <p:nvPr/>
        </p:nvSpPr>
        <p:spPr>
          <a:xfrm>
            <a:off x="9792928" y="315893"/>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8.2 f</a:t>
            </a:r>
          </a:p>
        </p:txBody>
      </p:sp>
    </p:spTree>
    <p:extLst>
      <p:ext uri="{BB962C8B-B14F-4D97-AF65-F5344CB8AC3E}">
        <p14:creationId xmlns:p14="http://schemas.microsoft.com/office/powerpoint/2010/main" val="228214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solidFill>
                  <a:schemeClr val="tx2">
                    <a:lumMod val="50000"/>
                  </a:schemeClr>
                </a:solidFill>
              </a:rPr>
              <a:t>Asignatura: Informática</a:t>
            </a:r>
          </a:p>
        </p:txBody>
      </p:sp>
      <p:sp>
        <p:nvSpPr>
          <p:cNvPr id="3" name="Marcador de contenido 2"/>
          <p:cNvSpPr>
            <a:spLocks noGrp="1"/>
          </p:cNvSpPr>
          <p:nvPr>
            <p:ph idx="1"/>
          </p:nvPr>
        </p:nvSpPr>
        <p:spPr>
          <a:xfrm>
            <a:off x="677334" y="1930400"/>
            <a:ext cx="8596668" cy="4470399"/>
          </a:xfrm>
        </p:spPr>
        <p:txBody>
          <a:bodyPr>
            <a:normAutofit/>
          </a:bodyPr>
          <a:lstStyle/>
          <a:p>
            <a:r>
              <a:rPr lang="es-MX" sz="2400" b="1" dirty="0">
                <a:solidFill>
                  <a:srgbClr val="C00000"/>
                </a:solidFill>
              </a:rPr>
              <a:t>Tema: Información Digital</a:t>
            </a:r>
          </a:p>
          <a:p>
            <a:pPr marL="0" indent="0">
              <a:buNone/>
            </a:pPr>
            <a:r>
              <a:rPr lang="es-MX" dirty="0">
                <a:solidFill>
                  <a:schemeClr val="tx1"/>
                </a:solidFill>
              </a:rPr>
              <a:t>Evolución del procesamiento de la información</a:t>
            </a:r>
          </a:p>
          <a:p>
            <a:pPr marL="0" indent="0">
              <a:buNone/>
            </a:pPr>
            <a:r>
              <a:rPr lang="es-MX" dirty="0">
                <a:solidFill>
                  <a:schemeClr val="tx1"/>
                </a:solidFill>
              </a:rPr>
              <a:t>Valoración del empleo, uso responsable y honesto de la información para evitar la piratería, el plagio, etc.</a:t>
            </a:r>
          </a:p>
          <a:p>
            <a:pPr marL="0" indent="0">
              <a:buNone/>
            </a:pPr>
            <a:r>
              <a:rPr lang="es-MX" dirty="0">
                <a:solidFill>
                  <a:schemeClr val="tx1"/>
                </a:solidFill>
              </a:rPr>
              <a:t>Valoración del marco normativo del uso de la web, la información (creación, desarrollo y aplicación) y las tecnologías, así como las sanciones correspondientes (policía cibernética)</a:t>
            </a:r>
          </a:p>
          <a:p>
            <a:pPr>
              <a:buSzPct val="100000"/>
              <a:buFont typeface="Wingdings" panose="05000000000000000000" pitchFamily="2" charset="2"/>
              <a:buChar char="Ø"/>
            </a:pPr>
            <a:r>
              <a:rPr lang="es-MX" sz="2400" b="1" dirty="0">
                <a:solidFill>
                  <a:srgbClr val="C00000"/>
                </a:solidFill>
              </a:rPr>
              <a:t>Tema: Procesamiento digital de la información</a:t>
            </a:r>
          </a:p>
          <a:p>
            <a:pPr marL="0" indent="0">
              <a:buSzPct val="100000"/>
              <a:buNone/>
            </a:pPr>
            <a:r>
              <a:rPr lang="es-MX" dirty="0">
                <a:solidFill>
                  <a:schemeClr val="tx1"/>
                </a:solidFill>
              </a:rPr>
              <a:t>Tipos de software </a:t>
            </a:r>
          </a:p>
          <a:p>
            <a:pPr marL="0" indent="0">
              <a:buSzPct val="100000"/>
              <a:buNone/>
            </a:pPr>
            <a:r>
              <a:rPr lang="es-MX" dirty="0">
                <a:solidFill>
                  <a:schemeClr val="tx1"/>
                </a:solidFill>
              </a:rPr>
              <a:t>Uso de software de acuerdo con las necesidades del manejo y presentación de la información: procesadores de texto, hojas de cálculo, presentaciones electrónicas, software multimedia, etc.</a:t>
            </a:r>
          </a:p>
        </p:txBody>
      </p:sp>
      <p:sp>
        <p:nvSpPr>
          <p:cNvPr id="4" name="CuadroTexto 3"/>
          <p:cNvSpPr txBox="1"/>
          <p:nvPr/>
        </p:nvSpPr>
        <p:spPr>
          <a:xfrm>
            <a:off x="9792928" y="315893"/>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8.2e</a:t>
            </a:r>
          </a:p>
        </p:txBody>
      </p:sp>
    </p:spTree>
    <p:extLst>
      <p:ext uri="{BB962C8B-B14F-4D97-AF65-F5344CB8AC3E}">
        <p14:creationId xmlns:p14="http://schemas.microsoft.com/office/powerpoint/2010/main" val="2459216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C00000"/>
                </a:solidFill>
              </a:rPr>
              <a:t>Fuentes consultada</a:t>
            </a:r>
            <a:br>
              <a:rPr lang="es-MX" dirty="0">
                <a:solidFill>
                  <a:srgbClr val="C00000"/>
                </a:solidFill>
              </a:rPr>
            </a:br>
            <a:r>
              <a:rPr lang="es-MX" b="1" dirty="0">
                <a:solidFill>
                  <a:schemeClr val="tx2">
                    <a:lumMod val="50000"/>
                  </a:schemeClr>
                </a:solidFill>
              </a:rPr>
              <a:t>Informática </a:t>
            </a:r>
          </a:p>
        </p:txBody>
      </p:sp>
      <p:sp>
        <p:nvSpPr>
          <p:cNvPr id="3" name="Marcador de contenido 2"/>
          <p:cNvSpPr>
            <a:spLocks noGrp="1"/>
          </p:cNvSpPr>
          <p:nvPr>
            <p:ph idx="1"/>
          </p:nvPr>
        </p:nvSpPr>
        <p:spPr/>
        <p:txBody>
          <a:bodyPr>
            <a:normAutofit lnSpcReduction="10000"/>
          </a:bodyPr>
          <a:lstStyle/>
          <a:p>
            <a:r>
              <a:rPr lang="es-MX" sz="2400" dirty="0" err="1">
                <a:solidFill>
                  <a:schemeClr val="tx1"/>
                </a:solidFill>
              </a:rPr>
              <a:t>Noguez</a:t>
            </a:r>
            <a:r>
              <a:rPr lang="es-MX" sz="2400" dirty="0">
                <a:solidFill>
                  <a:schemeClr val="tx1"/>
                </a:solidFill>
              </a:rPr>
              <a:t>, J., Rodríguez, R. y Cano, F. (2011). Informática. México: Santillana. </a:t>
            </a:r>
          </a:p>
          <a:p>
            <a:r>
              <a:rPr lang="es-MX" sz="2400" dirty="0" err="1">
                <a:solidFill>
                  <a:schemeClr val="tx1"/>
                </a:solidFill>
              </a:rPr>
              <a:t>Ferreyra</a:t>
            </a:r>
            <a:r>
              <a:rPr lang="es-MX" sz="2400" dirty="0">
                <a:solidFill>
                  <a:schemeClr val="tx1"/>
                </a:solidFill>
              </a:rPr>
              <a:t>, C. G. (2013). Informática paso a paso. México: </a:t>
            </a:r>
            <a:r>
              <a:rPr lang="es-MX" sz="2400" dirty="0" err="1">
                <a:solidFill>
                  <a:schemeClr val="tx1"/>
                </a:solidFill>
              </a:rPr>
              <a:t>Alfaomega</a:t>
            </a:r>
            <a:endParaRPr lang="es-MX" sz="2400" dirty="0">
              <a:solidFill>
                <a:schemeClr val="tx1"/>
              </a:solidFill>
            </a:endParaRPr>
          </a:p>
          <a:p>
            <a:r>
              <a:rPr lang="es-MX" sz="2400" dirty="0">
                <a:solidFill>
                  <a:schemeClr val="tx1"/>
                </a:solidFill>
              </a:rPr>
              <a:t>Peña, R. y Cuarteto, J. (2013). Curso completo de informática. México: </a:t>
            </a:r>
            <a:r>
              <a:rPr lang="es-MX" sz="2400" dirty="0" err="1">
                <a:solidFill>
                  <a:schemeClr val="tx1"/>
                </a:solidFill>
              </a:rPr>
              <a:t>Alfaomega</a:t>
            </a:r>
            <a:r>
              <a:rPr lang="es-MX" sz="2400" dirty="0">
                <a:solidFill>
                  <a:schemeClr val="tx1"/>
                </a:solidFill>
              </a:rPr>
              <a:t>.</a:t>
            </a:r>
          </a:p>
          <a:p>
            <a:r>
              <a:rPr lang="es-MX" sz="2400" dirty="0">
                <a:solidFill>
                  <a:schemeClr val="tx1"/>
                </a:solidFill>
              </a:rPr>
              <a:t>Wix.com</a:t>
            </a:r>
          </a:p>
          <a:p>
            <a:r>
              <a:rPr lang="es-MX" sz="2400" dirty="0">
                <a:solidFill>
                  <a:schemeClr val="tx1"/>
                </a:solidFill>
              </a:rPr>
              <a:t>Blogger.com </a:t>
            </a:r>
          </a:p>
          <a:p>
            <a:r>
              <a:rPr lang="es-MX" sz="2400" dirty="0">
                <a:solidFill>
                  <a:schemeClr val="tx1"/>
                </a:solidFill>
              </a:rPr>
              <a:t>WordPress.com</a:t>
            </a:r>
          </a:p>
          <a:p>
            <a:endParaRPr lang="es-MX" dirty="0"/>
          </a:p>
        </p:txBody>
      </p:sp>
      <p:sp>
        <p:nvSpPr>
          <p:cNvPr id="4" name="CuadroTexto 3"/>
          <p:cNvSpPr txBox="1"/>
          <p:nvPr/>
        </p:nvSpPr>
        <p:spPr>
          <a:xfrm>
            <a:off x="9792928" y="315893"/>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8.2 f</a:t>
            </a:r>
          </a:p>
        </p:txBody>
      </p:sp>
    </p:spTree>
    <p:extLst>
      <p:ext uri="{BB962C8B-B14F-4D97-AF65-F5344CB8AC3E}">
        <p14:creationId xmlns:p14="http://schemas.microsoft.com/office/powerpoint/2010/main" val="890812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443345"/>
            <a:ext cx="8596668" cy="942110"/>
          </a:xfrm>
        </p:spPr>
        <p:txBody>
          <a:bodyPr/>
          <a:lstStyle/>
          <a:p>
            <a:r>
              <a:rPr lang="es-MX" dirty="0">
                <a:solidFill>
                  <a:srgbClr val="C00000"/>
                </a:solidFill>
              </a:rPr>
              <a:t>Justificación</a:t>
            </a:r>
          </a:p>
        </p:txBody>
      </p:sp>
      <p:sp>
        <p:nvSpPr>
          <p:cNvPr id="3" name="Marcador de contenido 2"/>
          <p:cNvSpPr>
            <a:spLocks noGrp="1"/>
          </p:cNvSpPr>
          <p:nvPr>
            <p:ph idx="1"/>
          </p:nvPr>
        </p:nvSpPr>
        <p:spPr>
          <a:xfrm>
            <a:off x="303253" y="1551709"/>
            <a:ext cx="10517140" cy="4932218"/>
          </a:xfrm>
        </p:spPr>
        <p:txBody>
          <a:bodyPr>
            <a:normAutofit/>
          </a:bodyPr>
          <a:lstStyle/>
          <a:p>
            <a:pPr algn="just"/>
            <a:r>
              <a:rPr lang="es-MX" sz="2400" dirty="0">
                <a:solidFill>
                  <a:schemeClr val="tx1"/>
                </a:solidFill>
              </a:rPr>
              <a:t>El crear un blog servirá como experiencia para compartir conocimientos de temas para los jóvenes y creado por jóvenes de bachillerato, su contenido será:</a:t>
            </a:r>
          </a:p>
          <a:p>
            <a:pPr lvl="3" algn="just"/>
            <a:r>
              <a:rPr lang="es-MX" sz="2400" dirty="0">
                <a:solidFill>
                  <a:schemeClr val="tx1"/>
                </a:solidFill>
              </a:rPr>
              <a:t>La importancia de la alimentación en los jóvenes</a:t>
            </a:r>
          </a:p>
          <a:p>
            <a:pPr lvl="3" algn="just"/>
            <a:r>
              <a:rPr lang="es-MX" sz="2400" dirty="0">
                <a:solidFill>
                  <a:schemeClr val="tx1"/>
                </a:solidFill>
              </a:rPr>
              <a:t>El plato del buen comer</a:t>
            </a:r>
          </a:p>
          <a:p>
            <a:pPr lvl="3" algn="just"/>
            <a:r>
              <a:rPr lang="es-MX" sz="2400" dirty="0">
                <a:solidFill>
                  <a:schemeClr val="tx1"/>
                </a:solidFill>
              </a:rPr>
              <a:t>El manejo del estrés </a:t>
            </a:r>
          </a:p>
          <a:p>
            <a:pPr lvl="3" algn="just"/>
            <a:r>
              <a:rPr lang="es-MX" sz="2400" dirty="0">
                <a:solidFill>
                  <a:schemeClr val="tx1"/>
                </a:solidFill>
              </a:rPr>
              <a:t>El dormir 8 horas durante la noche</a:t>
            </a:r>
          </a:p>
          <a:p>
            <a:pPr lvl="3" algn="just"/>
            <a:r>
              <a:rPr lang="es-MX" sz="2400" dirty="0">
                <a:solidFill>
                  <a:schemeClr val="tx1"/>
                </a:solidFill>
              </a:rPr>
              <a:t>Realizar una actividad física</a:t>
            </a:r>
          </a:p>
          <a:p>
            <a:pPr lvl="3" algn="just"/>
            <a:r>
              <a:rPr lang="es-MX" sz="2400" dirty="0">
                <a:solidFill>
                  <a:schemeClr val="tx1"/>
                </a:solidFill>
              </a:rPr>
              <a:t>Aprovechamiento escolar</a:t>
            </a:r>
          </a:p>
          <a:p>
            <a:pPr lvl="3" algn="just"/>
            <a:r>
              <a:rPr lang="es-MX" sz="2400" dirty="0">
                <a:solidFill>
                  <a:schemeClr val="tx1"/>
                </a:solidFill>
              </a:rPr>
              <a:t>Estrategias de estudio</a:t>
            </a:r>
          </a:p>
          <a:p>
            <a:pPr lvl="1" algn="just"/>
            <a:endParaRPr lang="es-MX" dirty="0">
              <a:solidFill>
                <a:schemeClr val="tx1"/>
              </a:solidFill>
            </a:endParaRPr>
          </a:p>
        </p:txBody>
      </p:sp>
      <p:sp>
        <p:nvSpPr>
          <p:cNvPr id="4" name="CuadroTexto 3"/>
          <p:cNvSpPr txBox="1"/>
          <p:nvPr/>
        </p:nvSpPr>
        <p:spPr>
          <a:xfrm>
            <a:off x="9792928" y="315893"/>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8.3 g</a:t>
            </a:r>
          </a:p>
        </p:txBody>
      </p:sp>
    </p:spTree>
    <p:extLst>
      <p:ext uri="{BB962C8B-B14F-4D97-AF65-F5344CB8AC3E}">
        <p14:creationId xmlns:p14="http://schemas.microsoft.com/office/powerpoint/2010/main" val="76815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223" y="243080"/>
            <a:ext cx="8596668" cy="714049"/>
          </a:xfrm>
        </p:spPr>
        <p:txBody>
          <a:bodyPr/>
          <a:lstStyle/>
          <a:p>
            <a:r>
              <a:rPr lang="es-MX" dirty="0"/>
              <a:t>Presentación del Proyecto</a:t>
            </a:r>
          </a:p>
        </p:txBody>
      </p:sp>
      <p:sp>
        <p:nvSpPr>
          <p:cNvPr id="3" name="Marcador de contenido 2"/>
          <p:cNvSpPr>
            <a:spLocks noGrp="1"/>
          </p:cNvSpPr>
          <p:nvPr>
            <p:ph idx="1"/>
          </p:nvPr>
        </p:nvSpPr>
        <p:spPr>
          <a:xfrm>
            <a:off x="190224" y="1298960"/>
            <a:ext cx="7099340" cy="5230027"/>
          </a:xfrm>
        </p:spPr>
        <p:txBody>
          <a:bodyPr>
            <a:normAutofit/>
          </a:bodyPr>
          <a:lstStyle/>
          <a:p>
            <a:r>
              <a:rPr lang="es-MX" dirty="0">
                <a:solidFill>
                  <a:schemeClr val="tx1"/>
                </a:solidFill>
              </a:rPr>
              <a:t>A los alumnos del grupo 4010 de preparatoria se les planteo el proyecto interdisciplinario Conexiones y su nivel de importancia a nivel Bachillerato, donde se les expuso el generar un </a:t>
            </a:r>
            <a:r>
              <a:rPr lang="es-MX" b="1" dirty="0">
                <a:solidFill>
                  <a:schemeClr val="tx1"/>
                </a:solidFill>
              </a:rPr>
              <a:t>“Blog de habilidades para la vida”</a:t>
            </a:r>
            <a:r>
              <a:rPr lang="es-MX" dirty="0">
                <a:solidFill>
                  <a:schemeClr val="tx1"/>
                </a:solidFill>
              </a:rPr>
              <a:t> donde ellos podrían crear su propio contenido, trabajando y apoyándose de las materias de Orientación Educativa, Informática y Ciencias para la Salud:</a:t>
            </a:r>
          </a:p>
          <a:p>
            <a:pPr marL="0" indent="0">
              <a:buNone/>
            </a:pPr>
            <a:endParaRPr lang="es-MX" dirty="0">
              <a:solidFill>
                <a:schemeClr val="tx1"/>
              </a:solidFill>
            </a:endParaRPr>
          </a:p>
          <a:p>
            <a:pPr lvl="1"/>
            <a:r>
              <a:rPr lang="es-MX" b="1" dirty="0">
                <a:solidFill>
                  <a:schemeClr val="tx1"/>
                </a:solidFill>
              </a:rPr>
              <a:t>La conformación del contenido del blog sería: </a:t>
            </a:r>
          </a:p>
          <a:p>
            <a:pPr lvl="2" algn="just"/>
            <a:r>
              <a:rPr lang="es-MX" sz="1800" dirty="0">
                <a:solidFill>
                  <a:schemeClr val="tx1"/>
                </a:solidFill>
              </a:rPr>
              <a:t>Estrategias de aprendizaje generadas por los mismos alumnos</a:t>
            </a:r>
          </a:p>
          <a:p>
            <a:pPr lvl="2" algn="just"/>
            <a:r>
              <a:rPr lang="es-MX" sz="1800" dirty="0" err="1">
                <a:solidFill>
                  <a:schemeClr val="tx1"/>
                </a:solidFill>
              </a:rPr>
              <a:t>Tips</a:t>
            </a:r>
            <a:r>
              <a:rPr lang="es-MX" sz="1800" dirty="0">
                <a:solidFill>
                  <a:schemeClr val="tx1"/>
                </a:solidFill>
              </a:rPr>
              <a:t> para mejorar el rendimiento escolar a partir de sus experiencias y herramientas propias de los alumnos.</a:t>
            </a:r>
          </a:p>
          <a:p>
            <a:pPr lvl="2" algn="just"/>
            <a:r>
              <a:rPr lang="es-MX" sz="1800" dirty="0">
                <a:solidFill>
                  <a:schemeClr val="tx1"/>
                </a:solidFill>
              </a:rPr>
              <a:t>Podrán abordar temas de Ciencias de la Salud.</a:t>
            </a:r>
          </a:p>
          <a:p>
            <a:pPr lvl="2" algn="just"/>
            <a:r>
              <a:rPr lang="es-MX" sz="1800" dirty="0">
                <a:solidFill>
                  <a:schemeClr val="tx1"/>
                </a:solidFill>
              </a:rPr>
              <a:t>Se generarán propuestas de entretenimiento (cine, teatro, televisión, entre otros)</a:t>
            </a:r>
          </a:p>
        </p:txBody>
      </p:sp>
      <p:sp>
        <p:nvSpPr>
          <p:cNvPr id="4" name="CuadroTexto 3"/>
          <p:cNvSpPr txBox="1"/>
          <p:nvPr/>
        </p:nvSpPr>
        <p:spPr>
          <a:xfrm>
            <a:off x="10297680" y="1543958"/>
            <a:ext cx="738664" cy="3855356"/>
          </a:xfrm>
          <a:prstGeom prst="rect">
            <a:avLst/>
          </a:prstGeom>
          <a:noFill/>
        </p:spPr>
        <p:txBody>
          <a:bodyPr vert="vert" wrap="square" rtlCol="0">
            <a:spAutoFit/>
          </a:bodyPr>
          <a:lstStyle/>
          <a:p>
            <a:pPr algn="ctr"/>
            <a:r>
              <a:rPr lang="es-MX" b="1" dirty="0"/>
              <a:t>Actividad Interdisciplinaria para dar inicio o detonar el proyecto</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001" y="1298960"/>
            <a:ext cx="2054996" cy="4100354"/>
          </a:xfrm>
          <a:prstGeom prst="rect">
            <a:avLst/>
          </a:prstGeom>
        </p:spPr>
      </p:pic>
      <p:sp>
        <p:nvSpPr>
          <p:cNvPr id="7" name="CuadroTexto 6"/>
          <p:cNvSpPr txBox="1"/>
          <p:nvPr/>
        </p:nvSpPr>
        <p:spPr>
          <a:xfrm>
            <a:off x="9998371" y="123050"/>
            <a:ext cx="2075947" cy="1384995"/>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a:t>
            </a:r>
            <a:r>
              <a:rPr lang="es-MX" sz="2800" b="1" dirty="0" smtClean="0">
                <a:solidFill>
                  <a:schemeClr val="bg1"/>
                </a:solidFill>
                <a:latin typeface="Arial Black" panose="020B0A04020102020204" pitchFamily="34" charset="0"/>
              </a:rPr>
              <a:t>8.4 h</a:t>
            </a:r>
          </a:p>
          <a:p>
            <a:pPr algn="ctr"/>
            <a:r>
              <a:rPr lang="es-MX" sz="2800" b="1" dirty="0" smtClean="0">
                <a:solidFill>
                  <a:schemeClr val="bg1"/>
                </a:solidFill>
                <a:latin typeface="Arial Black" panose="020B0A04020102020204" pitchFamily="34" charset="0"/>
              </a:rPr>
              <a:t>8.5 i</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158014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Descripción </a:t>
            </a:r>
            <a:r>
              <a:rPr lang="es-MX" dirty="0">
                <a:solidFill>
                  <a:schemeClr val="tx1"/>
                </a:solidFill>
              </a:rPr>
              <a:t>del cierre de la actividad</a:t>
            </a:r>
            <a:r>
              <a:rPr lang="es-MX" dirty="0"/>
              <a:t>. </a:t>
            </a:r>
          </a:p>
        </p:txBody>
      </p:sp>
      <p:sp>
        <p:nvSpPr>
          <p:cNvPr id="3" name="Marcador de contenido 2"/>
          <p:cNvSpPr>
            <a:spLocks noGrp="1"/>
          </p:cNvSpPr>
          <p:nvPr>
            <p:ph idx="1"/>
          </p:nvPr>
        </p:nvSpPr>
        <p:spPr>
          <a:xfrm>
            <a:off x="677334" y="1930401"/>
            <a:ext cx="8596668" cy="4110962"/>
          </a:xfrm>
        </p:spPr>
        <p:txBody>
          <a:bodyPr/>
          <a:lstStyle/>
          <a:p>
            <a:pPr algn="just"/>
            <a:r>
              <a:rPr lang="es-MX" dirty="0" smtClean="0"/>
              <a:t>Al término de la presentación se acordó con los alumnos que el proyecto se llevaría a cabo durante el ciclo escolar, la forma de trabajo sería en clase, y se avisará con anticipación para que traigan material de trabajo, que se acordará en cada sesión de manera anticipada.</a:t>
            </a:r>
          </a:p>
          <a:p>
            <a:pPr algn="just"/>
            <a:endParaRPr lang="es-MX" dirty="0" smtClean="0"/>
          </a:p>
          <a:p>
            <a:pPr algn="just"/>
            <a:r>
              <a:rPr lang="es-MX" dirty="0" smtClean="0"/>
              <a:t>Los alumnos podrán escoger la plataforma en la que trabajarán la creación de su propio blog, ya sea </a:t>
            </a:r>
            <a:r>
              <a:rPr lang="es-MX" dirty="0" err="1" smtClean="0"/>
              <a:t>Wix</a:t>
            </a:r>
            <a:r>
              <a:rPr lang="es-MX" dirty="0" smtClean="0"/>
              <a:t>, </a:t>
            </a:r>
            <a:r>
              <a:rPr lang="es-MX" dirty="0" err="1" smtClean="0"/>
              <a:t>Blogger</a:t>
            </a:r>
            <a:r>
              <a:rPr lang="es-MX" dirty="0"/>
              <a:t> </a:t>
            </a:r>
            <a:r>
              <a:rPr lang="es-MX" dirty="0" smtClean="0"/>
              <a:t>o </a:t>
            </a:r>
            <a:r>
              <a:rPr lang="es-MX" dirty="0" err="1" smtClean="0"/>
              <a:t>Wordpress</a:t>
            </a:r>
            <a:r>
              <a:rPr lang="es-MX" dirty="0" smtClean="0"/>
              <a:t>.</a:t>
            </a:r>
          </a:p>
          <a:p>
            <a:pPr algn="just"/>
            <a:endParaRPr lang="es-MX" dirty="0" smtClean="0"/>
          </a:p>
          <a:p>
            <a:pPr algn="just"/>
            <a:r>
              <a:rPr lang="es-MX" dirty="0" smtClean="0"/>
              <a:t>Dentro del material de apoyo para las materias de Orientación Educativa y Educación para la salud se incluye el libro de texto de la materia durante el ciclo escolar.</a:t>
            </a:r>
          </a:p>
          <a:p>
            <a:pPr marL="0" indent="0">
              <a:buNone/>
            </a:pPr>
            <a:endParaRPr lang="es-MX" dirty="0"/>
          </a:p>
        </p:txBody>
      </p:sp>
      <p:sp>
        <p:nvSpPr>
          <p:cNvPr id="4" name="CuadroTexto 3"/>
          <p:cNvSpPr txBox="1"/>
          <p:nvPr/>
        </p:nvSpPr>
        <p:spPr>
          <a:xfrm>
            <a:off x="9998371" y="123050"/>
            <a:ext cx="2075947" cy="1384995"/>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a:t>
            </a:r>
            <a:r>
              <a:rPr lang="es-MX" sz="2800" b="1" dirty="0" smtClean="0">
                <a:solidFill>
                  <a:schemeClr val="bg1"/>
                </a:solidFill>
                <a:latin typeface="Arial Black" panose="020B0A04020102020204" pitchFamily="34" charset="0"/>
              </a:rPr>
              <a:t>8.6 j</a:t>
            </a:r>
          </a:p>
          <a:p>
            <a:pPr algn="ctr"/>
            <a:r>
              <a:rPr lang="es-MX" sz="2800" b="1" dirty="0" smtClean="0">
                <a:solidFill>
                  <a:schemeClr val="bg1"/>
                </a:solidFill>
                <a:latin typeface="Arial Black" panose="020B0A04020102020204" pitchFamily="34" charset="0"/>
              </a:rPr>
              <a:t>8.7 k</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732690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66252"/>
            <a:ext cx="8596668" cy="1025236"/>
          </a:xfrm>
        </p:spPr>
        <p:txBody>
          <a:bodyPr>
            <a:normAutofit fontScale="90000"/>
          </a:bodyPr>
          <a:lstStyle/>
          <a:p>
            <a:r>
              <a:rPr lang="es-MX" sz="2400" dirty="0"/>
              <a:t>Escuela Preparatoria Villanueva Montaño S.C. </a:t>
            </a:r>
            <a:br>
              <a:rPr lang="es-MX" sz="2400" dirty="0"/>
            </a:br>
            <a:r>
              <a:rPr lang="es-MX" sz="2400" dirty="0"/>
              <a:t>Clave INC. UNAM. 1188</a:t>
            </a:r>
            <a:br>
              <a:rPr lang="es-MX" sz="2400" dirty="0"/>
            </a:br>
            <a:r>
              <a:rPr lang="es-MX" sz="2400" dirty="0"/>
              <a:t>Calzada de Tlalpan No. 2441 Col. </a:t>
            </a:r>
            <a:r>
              <a:rPr lang="es-MX" sz="2400" dirty="0" err="1"/>
              <a:t>Xotepingo</a:t>
            </a:r>
            <a:r>
              <a:rPr lang="es-MX" sz="2400" dirty="0"/>
              <a:t/>
            </a:r>
            <a:br>
              <a:rPr lang="es-MX" sz="2400" dirty="0"/>
            </a:br>
            <a:endParaRPr lang="es-MX" sz="2400" dirty="0"/>
          </a:p>
        </p:txBody>
      </p:sp>
      <p:sp>
        <p:nvSpPr>
          <p:cNvPr id="3" name="Marcador de contenido 2"/>
          <p:cNvSpPr>
            <a:spLocks noGrp="1"/>
          </p:cNvSpPr>
          <p:nvPr>
            <p:ph idx="1"/>
          </p:nvPr>
        </p:nvSpPr>
        <p:spPr>
          <a:xfrm>
            <a:off x="538787" y="2340703"/>
            <a:ext cx="8596668" cy="3880773"/>
          </a:xfrm>
        </p:spPr>
        <p:txBody>
          <a:bodyPr>
            <a:normAutofit/>
          </a:bodyPr>
          <a:lstStyle/>
          <a:p>
            <a:pPr marL="0" indent="0">
              <a:buNone/>
            </a:pPr>
            <a:r>
              <a:rPr lang="es-MX" sz="2000" b="1" dirty="0">
                <a:solidFill>
                  <a:schemeClr val="tx1"/>
                </a:solidFill>
              </a:rPr>
              <a:t>INTEGRANTES:</a:t>
            </a:r>
            <a:endParaRPr lang="es-MX" dirty="0"/>
          </a:p>
          <a:p>
            <a:r>
              <a:rPr lang="es-MX" b="1" dirty="0">
                <a:solidFill>
                  <a:schemeClr val="tx1"/>
                </a:solidFill>
              </a:rPr>
              <a:t>HERAS ESPINOZA MELISA IDAVET</a:t>
            </a:r>
          </a:p>
          <a:p>
            <a:pPr marL="0" indent="0">
              <a:buNone/>
            </a:pPr>
            <a:r>
              <a:rPr lang="es-MX" sz="2000" b="1" dirty="0">
                <a:solidFill>
                  <a:schemeClr val="accent4">
                    <a:lumMod val="75000"/>
                  </a:schemeClr>
                </a:solidFill>
              </a:rPr>
              <a:t>     Asignatura impartida: Orientación Educativa</a:t>
            </a:r>
          </a:p>
          <a:p>
            <a:pPr marL="0" indent="0">
              <a:buNone/>
            </a:pPr>
            <a:endParaRPr lang="es-MX" dirty="0"/>
          </a:p>
          <a:p>
            <a:r>
              <a:rPr lang="es-MX" b="1" dirty="0">
                <a:solidFill>
                  <a:schemeClr val="tx1"/>
                </a:solidFill>
              </a:rPr>
              <a:t>MUÑOZ AVALOS IVETTE</a:t>
            </a:r>
          </a:p>
          <a:p>
            <a:pPr marL="0" indent="0">
              <a:buNone/>
            </a:pPr>
            <a:r>
              <a:rPr lang="es-MX" b="1" dirty="0">
                <a:solidFill>
                  <a:schemeClr val="tx1"/>
                </a:solidFill>
              </a:rPr>
              <a:t>     </a:t>
            </a:r>
            <a:r>
              <a:rPr lang="es-MX" sz="2000" b="1" dirty="0">
                <a:solidFill>
                  <a:srgbClr val="008000"/>
                </a:solidFill>
              </a:rPr>
              <a:t>Asignatura impartida: Educación para la salud</a:t>
            </a:r>
          </a:p>
          <a:p>
            <a:pPr marL="0" indent="0">
              <a:buNone/>
            </a:pPr>
            <a:endParaRPr lang="es-MX" dirty="0"/>
          </a:p>
          <a:p>
            <a:r>
              <a:rPr lang="es-MX" b="1" dirty="0">
                <a:solidFill>
                  <a:schemeClr val="tx1"/>
                </a:solidFill>
              </a:rPr>
              <a:t>RODRÍGUEZ SÁNCHEZ ERIKA MARGARITA </a:t>
            </a:r>
          </a:p>
          <a:p>
            <a:pPr marL="0" indent="0">
              <a:buNone/>
            </a:pPr>
            <a:r>
              <a:rPr lang="es-MX" sz="2000" b="1" dirty="0">
                <a:solidFill>
                  <a:srgbClr val="0000CC"/>
                </a:solidFill>
              </a:rPr>
              <a:t>     Asignatura impartida: Informática</a:t>
            </a:r>
          </a:p>
          <a:p>
            <a:pPr marL="0" indent="0">
              <a:buNone/>
            </a:pPr>
            <a:endParaRPr lang="es-MX" dirty="0"/>
          </a:p>
          <a:p>
            <a:pPr marL="0" indent="0">
              <a:buNone/>
            </a:pPr>
            <a:endParaRPr lang="es-MX" dirty="0"/>
          </a:p>
          <a:p>
            <a:endParaRPr lang="es-MX" dirty="0"/>
          </a:p>
          <a:p>
            <a:endParaRPr lang="es-MX" dirty="0"/>
          </a:p>
          <a:p>
            <a:pPr marL="0" indent="0">
              <a:buNone/>
            </a:pPr>
            <a:endParaRPr lang="es-MX" dirty="0"/>
          </a:p>
        </p:txBody>
      </p:sp>
      <p:sp>
        <p:nvSpPr>
          <p:cNvPr id="5" name="CuadroTexto 4"/>
          <p:cNvSpPr txBox="1"/>
          <p:nvPr/>
        </p:nvSpPr>
        <p:spPr>
          <a:xfrm>
            <a:off x="9274003" y="177892"/>
            <a:ext cx="2391972"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a:t>
            </a:r>
          </a:p>
          <a:p>
            <a:pPr algn="ctr"/>
            <a:r>
              <a:rPr lang="es-MX" sz="2800" b="1" dirty="0">
                <a:solidFill>
                  <a:schemeClr val="bg1"/>
                </a:solidFill>
                <a:latin typeface="Arial Black" panose="020B0A04020102020204" pitchFamily="34" charset="0"/>
              </a:rPr>
              <a:t>2 </a:t>
            </a:r>
            <a:r>
              <a:rPr lang="es-MX" sz="2800" b="1" dirty="0" err="1">
                <a:solidFill>
                  <a:schemeClr val="bg1"/>
                </a:solidFill>
                <a:latin typeface="Arial Black" panose="020B0A04020102020204" pitchFamily="34" charset="0"/>
              </a:rPr>
              <a:t>d.e</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80199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Análisis</a:t>
            </a:r>
            <a:r>
              <a:rPr lang="es-MX" dirty="0"/>
              <a:t>. Contrastación de lo esperado y lo sucedido. </a:t>
            </a:r>
          </a:p>
        </p:txBody>
      </p:sp>
      <p:sp>
        <p:nvSpPr>
          <p:cNvPr id="3" name="Marcador de contenido 2"/>
          <p:cNvSpPr>
            <a:spLocks noGrp="1"/>
          </p:cNvSpPr>
          <p:nvPr>
            <p:ph idx="1"/>
          </p:nvPr>
        </p:nvSpPr>
        <p:spPr/>
        <p:txBody>
          <a:bodyPr/>
          <a:lstStyle/>
          <a:p>
            <a:pPr algn="just"/>
            <a:r>
              <a:rPr lang="es-MX" b="1" dirty="0"/>
              <a:t>1. Logros </a:t>
            </a:r>
            <a:r>
              <a:rPr lang="es-MX" b="1" dirty="0" smtClean="0"/>
              <a:t>planeados y alcanzados: </a:t>
            </a:r>
            <a:r>
              <a:rPr lang="es-MX" dirty="0" smtClean="0"/>
              <a:t>Se llevó a cabo la presentación del proyecto, los alumnos estuvieron de acuerdo, les llamó la atención el trabajar de forma interdisciplinaria con las tres asignaturas informática, orientación educativa y educación para la salud.</a:t>
            </a:r>
          </a:p>
          <a:p>
            <a:pPr algn="just"/>
            <a:endParaRPr lang="es-MX" dirty="0" smtClean="0"/>
          </a:p>
          <a:p>
            <a:pPr algn="just"/>
            <a:r>
              <a:rPr lang="es-MX" b="1" dirty="0"/>
              <a:t>3. Aspectos a </a:t>
            </a:r>
            <a:r>
              <a:rPr lang="es-MX" b="1" dirty="0" smtClean="0"/>
              <a:t>mejorar: </a:t>
            </a:r>
            <a:r>
              <a:rPr lang="es-MX" dirty="0" smtClean="0"/>
              <a:t>Se espera realizar estos cambios en las sesiones que se vaya trabajando dicho proyecto, cada profesora realizará los ajustes necesarios conforme se vayan desarrollando los materiales.</a:t>
            </a:r>
            <a:endParaRPr lang="es-MX" b="1" dirty="0"/>
          </a:p>
          <a:p>
            <a:pPr algn="just"/>
            <a:endParaRPr lang="es-MX" dirty="0" smtClean="0"/>
          </a:p>
          <a:p>
            <a:endParaRPr lang="es-MX" dirty="0"/>
          </a:p>
        </p:txBody>
      </p:sp>
      <p:sp>
        <p:nvSpPr>
          <p:cNvPr id="4" name="CuadroTexto 3"/>
          <p:cNvSpPr txBox="1"/>
          <p:nvPr/>
        </p:nvSpPr>
        <p:spPr>
          <a:xfrm>
            <a:off x="9998371" y="123050"/>
            <a:ext cx="2075947" cy="1384995"/>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a:t>
            </a:r>
            <a:r>
              <a:rPr lang="es-MX" sz="2800" b="1" dirty="0" smtClean="0">
                <a:solidFill>
                  <a:schemeClr val="bg1"/>
                </a:solidFill>
                <a:latin typeface="Arial Black" panose="020B0A04020102020204" pitchFamily="34" charset="0"/>
              </a:rPr>
              <a:t>8.8 </a:t>
            </a:r>
            <a:r>
              <a:rPr lang="es-MX" sz="2800" b="1" dirty="0">
                <a:solidFill>
                  <a:schemeClr val="bg1"/>
                </a:solidFill>
                <a:latin typeface="Arial Black" panose="020B0A04020102020204" pitchFamily="34" charset="0"/>
              </a:rPr>
              <a:t>l</a:t>
            </a:r>
            <a:endParaRPr lang="es-MX" sz="2800" b="1" dirty="0" smtClean="0">
              <a:solidFill>
                <a:schemeClr val="bg1"/>
              </a:solidFill>
              <a:latin typeface="Arial Black" panose="020B0A04020102020204" pitchFamily="34" charset="0"/>
            </a:endParaRPr>
          </a:p>
          <a:p>
            <a:pPr algn="ctr"/>
            <a:r>
              <a:rPr lang="es-MX" sz="2800" b="1" dirty="0" smtClean="0">
                <a:solidFill>
                  <a:schemeClr val="bg1"/>
                </a:solidFill>
                <a:latin typeface="Arial Black" panose="020B0A04020102020204" pitchFamily="34" charset="0"/>
              </a:rPr>
              <a:t>8.9 m</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896817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777" y="247829"/>
            <a:ext cx="8596668" cy="1320800"/>
          </a:xfrm>
        </p:spPr>
        <p:txBody>
          <a:bodyPr/>
          <a:lstStyle/>
          <a:p>
            <a:r>
              <a:rPr lang="es-MX" dirty="0"/>
              <a:t>Actividades por asignatura</a:t>
            </a:r>
            <a:br>
              <a:rPr lang="es-MX" dirty="0"/>
            </a:br>
            <a:r>
              <a:rPr lang="es-MX" b="1" dirty="0">
                <a:solidFill>
                  <a:schemeClr val="accent5">
                    <a:lumMod val="75000"/>
                  </a:schemeClr>
                </a:solidFill>
              </a:rPr>
              <a:t>Orientación Educativa</a:t>
            </a:r>
          </a:p>
        </p:txBody>
      </p:sp>
      <p:sp>
        <p:nvSpPr>
          <p:cNvPr id="4" name="CuadroTexto 3"/>
          <p:cNvSpPr txBox="1"/>
          <p:nvPr/>
        </p:nvSpPr>
        <p:spPr>
          <a:xfrm>
            <a:off x="9910954" y="1800599"/>
            <a:ext cx="1015663" cy="3296743"/>
          </a:xfrm>
          <a:prstGeom prst="rect">
            <a:avLst/>
          </a:prstGeom>
          <a:noFill/>
        </p:spPr>
        <p:txBody>
          <a:bodyPr vert="vert" wrap="square" rtlCol="0">
            <a:spAutoFit/>
          </a:bodyPr>
          <a:lstStyle/>
          <a:p>
            <a:pPr algn="ctr"/>
            <a:r>
              <a:rPr lang="es-MX" b="1" dirty="0"/>
              <a:t>Una actividad por asignatura de la fase de desarrollo del proyecto </a:t>
            </a:r>
          </a:p>
        </p:txBody>
      </p:sp>
      <p:pic>
        <p:nvPicPr>
          <p:cNvPr id="8" name="Marcador de contenido 7"/>
          <p:cNvPicPr>
            <a:picLocks noGrp="1" noChangeAspect="1"/>
          </p:cNvPicPr>
          <p:nvPr>
            <p:ph idx="1"/>
          </p:nvPr>
        </p:nvPicPr>
        <p:blipFill>
          <a:blip r:embed="rId2"/>
          <a:stretch>
            <a:fillRect/>
          </a:stretch>
        </p:blipFill>
        <p:spPr>
          <a:xfrm>
            <a:off x="643680" y="1709159"/>
            <a:ext cx="8596312" cy="4277960"/>
          </a:xfrm>
          <a:prstGeom prst="rect">
            <a:avLst/>
          </a:prstGeom>
        </p:spPr>
      </p:pic>
      <p:sp>
        <p:nvSpPr>
          <p:cNvPr id="5" name="CuadroTexto 4"/>
          <p:cNvSpPr txBox="1"/>
          <p:nvPr/>
        </p:nvSpPr>
        <p:spPr>
          <a:xfrm>
            <a:off x="9537193" y="123050"/>
            <a:ext cx="2537126" cy="1384995"/>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Apartados 9.1 </a:t>
            </a:r>
            <a:r>
              <a:rPr lang="es-MX" sz="2800" b="1" dirty="0" err="1" smtClean="0">
                <a:solidFill>
                  <a:schemeClr val="bg1"/>
                </a:solidFill>
                <a:latin typeface="Arial Black" panose="020B0A04020102020204" pitchFamily="34" charset="0"/>
              </a:rPr>
              <a:t>a.b.c.d</a:t>
            </a:r>
            <a:endParaRPr lang="es-MX" sz="2800" b="1" dirty="0" smtClean="0">
              <a:solidFill>
                <a:schemeClr val="bg1"/>
              </a:solidFill>
              <a:latin typeface="Arial Black" panose="020B0A04020102020204" pitchFamily="34" charset="0"/>
            </a:endParaRPr>
          </a:p>
          <a:p>
            <a:pPr algn="ctr"/>
            <a:r>
              <a:rPr lang="es-MX" sz="2800" b="1" dirty="0" smtClean="0">
                <a:solidFill>
                  <a:schemeClr val="bg1"/>
                </a:solidFill>
                <a:latin typeface="Arial Black" panose="020B0A04020102020204" pitchFamily="34" charset="0"/>
              </a:rPr>
              <a:t>10</a:t>
            </a:r>
          </a:p>
        </p:txBody>
      </p:sp>
    </p:spTree>
    <p:extLst>
      <p:ext uri="{BB962C8B-B14F-4D97-AF65-F5344CB8AC3E}">
        <p14:creationId xmlns:p14="http://schemas.microsoft.com/office/powerpoint/2010/main" val="3779868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777" y="247829"/>
            <a:ext cx="8596668" cy="1320800"/>
          </a:xfrm>
        </p:spPr>
        <p:txBody>
          <a:bodyPr/>
          <a:lstStyle/>
          <a:p>
            <a:r>
              <a:rPr lang="es-MX" dirty="0"/>
              <a:t>Actividades por asignatura</a:t>
            </a:r>
            <a:br>
              <a:rPr lang="es-MX" dirty="0"/>
            </a:br>
            <a:r>
              <a:rPr lang="es-MX" b="1" dirty="0" smtClean="0">
                <a:solidFill>
                  <a:schemeClr val="accent3">
                    <a:lumMod val="75000"/>
                  </a:schemeClr>
                </a:solidFill>
              </a:rPr>
              <a:t>Educación para la </a:t>
            </a:r>
            <a:r>
              <a:rPr lang="es-MX" b="1" dirty="0">
                <a:solidFill>
                  <a:schemeClr val="accent3">
                    <a:lumMod val="75000"/>
                  </a:schemeClr>
                </a:solidFill>
              </a:rPr>
              <a:t>Salud</a:t>
            </a:r>
          </a:p>
        </p:txBody>
      </p:sp>
      <p:sp>
        <p:nvSpPr>
          <p:cNvPr id="4" name="CuadroTexto 3"/>
          <p:cNvSpPr txBox="1"/>
          <p:nvPr/>
        </p:nvSpPr>
        <p:spPr>
          <a:xfrm>
            <a:off x="10153524" y="1873554"/>
            <a:ext cx="738664" cy="3802963"/>
          </a:xfrm>
          <a:prstGeom prst="rect">
            <a:avLst/>
          </a:prstGeom>
          <a:noFill/>
        </p:spPr>
        <p:txBody>
          <a:bodyPr vert="vert" wrap="square" rtlCol="0">
            <a:spAutoFit/>
          </a:bodyPr>
          <a:lstStyle/>
          <a:p>
            <a:pPr algn="ctr"/>
            <a:r>
              <a:rPr lang="es-MX" b="1" dirty="0"/>
              <a:t>Una actividad por asignatura de la fase de desarrollo del proyecto </a:t>
            </a:r>
          </a:p>
        </p:txBody>
      </p:sp>
      <p:pic>
        <p:nvPicPr>
          <p:cNvPr id="5" name="Marcador de contenido 4"/>
          <p:cNvPicPr>
            <a:picLocks noGrp="1" noChangeAspect="1"/>
          </p:cNvPicPr>
          <p:nvPr>
            <p:ph idx="1"/>
          </p:nvPr>
        </p:nvPicPr>
        <p:blipFill>
          <a:blip r:embed="rId2"/>
          <a:stretch>
            <a:fillRect/>
          </a:stretch>
        </p:blipFill>
        <p:spPr>
          <a:xfrm>
            <a:off x="452927" y="1452786"/>
            <a:ext cx="9257130" cy="4589240"/>
          </a:xfrm>
          <a:prstGeom prst="rect">
            <a:avLst/>
          </a:prstGeom>
        </p:spPr>
      </p:pic>
      <p:sp>
        <p:nvSpPr>
          <p:cNvPr id="6" name="CuadroTexto 5"/>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2588840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1299882"/>
          </a:xfrm>
        </p:spPr>
        <p:txBody>
          <a:bodyPr>
            <a:normAutofit fontScale="90000"/>
          </a:bodyPr>
          <a:lstStyle/>
          <a:p>
            <a:r>
              <a:rPr lang="es-MX" sz="2700" b="1" dirty="0" smtClean="0">
                <a:solidFill>
                  <a:srgbClr val="006600"/>
                </a:solidFill>
              </a:rPr>
              <a:t>Creación de contenido para el Blog </a:t>
            </a:r>
            <a:br>
              <a:rPr lang="es-MX" sz="2700" b="1" dirty="0" smtClean="0">
                <a:solidFill>
                  <a:srgbClr val="006600"/>
                </a:solidFill>
              </a:rPr>
            </a:br>
            <a:r>
              <a:rPr lang="es-MX" sz="2700" b="1" dirty="0" smtClean="0">
                <a:solidFill>
                  <a:srgbClr val="006600"/>
                </a:solidFill>
              </a:rPr>
              <a:t>a través de las siguientes lecturas sección Educación para la salud. Sesión 1</a:t>
            </a:r>
            <a:r>
              <a:rPr lang="es-MX" dirty="0" smtClean="0"/>
              <a:t/>
            </a:r>
            <a:br>
              <a:rPr lang="es-MX" dirty="0" smtClean="0"/>
            </a:br>
            <a:r>
              <a:rPr lang="es-MX" dirty="0" smtClean="0"/>
              <a:t/>
            </a:r>
            <a:br>
              <a:rPr lang="es-MX" dirty="0" smtClean="0"/>
            </a:br>
            <a:endParaRPr lang="es-MX" dirty="0"/>
          </a:p>
        </p:txBody>
      </p:sp>
      <p:sp>
        <p:nvSpPr>
          <p:cNvPr id="3" name="Marcador de contenido 2"/>
          <p:cNvSpPr>
            <a:spLocks noGrp="1"/>
          </p:cNvSpPr>
          <p:nvPr>
            <p:ph idx="1"/>
          </p:nvPr>
        </p:nvSpPr>
        <p:spPr/>
        <p:txBody>
          <a:bodyPr>
            <a:normAutofit lnSpcReduction="10000"/>
          </a:bodyPr>
          <a:lstStyle/>
          <a:p>
            <a:r>
              <a:rPr lang="es-MX" dirty="0" smtClean="0"/>
              <a:t>El consumo de las drogas en estudiantes de México. Tendencias y magnitud del problema </a:t>
            </a:r>
          </a:p>
          <a:p>
            <a:r>
              <a:rPr lang="es-MX" dirty="0" smtClean="0"/>
              <a:t>¿Cómo influye la dieta en el rendimiento escolar?</a:t>
            </a:r>
          </a:p>
          <a:p>
            <a:r>
              <a:rPr lang="es-MX" dirty="0" smtClean="0"/>
              <a:t>¿Embarazo en el adolescente?</a:t>
            </a:r>
          </a:p>
          <a:p>
            <a:r>
              <a:rPr lang="es-MX" dirty="0" smtClean="0"/>
              <a:t>¿Están afectando las redes sociales en el rendimiento académico de universitarios?</a:t>
            </a:r>
          </a:p>
          <a:p>
            <a:r>
              <a:rPr lang="es-MX" dirty="0" smtClean="0"/>
              <a:t>El sueño irregular perjudica el rendimiento académico de los adolescentes </a:t>
            </a:r>
          </a:p>
          <a:p>
            <a:r>
              <a:rPr lang="es-MX" dirty="0" smtClean="0"/>
              <a:t>Drogadicción </a:t>
            </a:r>
          </a:p>
          <a:p>
            <a:r>
              <a:rPr lang="es-MX" dirty="0" smtClean="0"/>
              <a:t>Mala nutrición conlleva a problemas educativos</a:t>
            </a:r>
          </a:p>
          <a:p>
            <a:r>
              <a:rPr lang="es-MX" dirty="0" smtClean="0"/>
              <a:t>Estrategias de aprendizaje </a:t>
            </a:r>
          </a:p>
          <a:p>
            <a:r>
              <a:rPr lang="es-MX" dirty="0" smtClean="0"/>
              <a:t>Autoestima y los adolescentes </a:t>
            </a:r>
            <a:endParaRPr lang="es-MX" dirty="0"/>
          </a:p>
        </p:txBody>
      </p:sp>
      <p:sp>
        <p:nvSpPr>
          <p:cNvPr id="4" name="CuadroTexto 3"/>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1131431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Fuentes consultadas </a:t>
            </a:r>
            <a:endParaRPr lang="es-MX" dirty="0"/>
          </a:p>
        </p:txBody>
      </p:sp>
      <p:sp>
        <p:nvSpPr>
          <p:cNvPr id="3" name="Marcador de contenido 2"/>
          <p:cNvSpPr>
            <a:spLocks noGrp="1"/>
          </p:cNvSpPr>
          <p:nvPr>
            <p:ph idx="1"/>
          </p:nvPr>
        </p:nvSpPr>
        <p:spPr/>
        <p:txBody>
          <a:bodyPr/>
          <a:lstStyle/>
          <a:p>
            <a:r>
              <a:rPr lang="es-MX" dirty="0"/>
              <a:t>Sánchez Mora, M. (2009). Educación para la salud, cuidado personal y bienestar social. México: </a:t>
            </a:r>
            <a:r>
              <a:rPr lang="es-MX" dirty="0" smtClean="0"/>
              <a:t>Santillana</a:t>
            </a:r>
          </a:p>
          <a:p>
            <a:r>
              <a:rPr lang="es-MX" dirty="0"/>
              <a:t>Vargas Domínguez A., Palacios Álvarez A. (2010). Educación para la salud. México: Patria. </a:t>
            </a:r>
          </a:p>
          <a:p>
            <a:r>
              <a:rPr lang="es-MX" dirty="0" smtClean="0"/>
              <a:t>Rosas </a:t>
            </a:r>
            <a:r>
              <a:rPr lang="es-MX" dirty="0" err="1"/>
              <a:t>Munive</a:t>
            </a:r>
            <a:r>
              <a:rPr lang="es-MX" dirty="0"/>
              <a:t>, M. (2013). Educación para la salud. México: </a:t>
            </a:r>
            <a:r>
              <a:rPr lang="es-MX" dirty="0" smtClean="0"/>
              <a:t>Pearson</a:t>
            </a:r>
          </a:p>
          <a:p>
            <a:r>
              <a:rPr lang="es-MX" dirty="0" err="1"/>
              <a:t>Higashida</a:t>
            </a:r>
            <a:r>
              <a:rPr lang="es-MX" dirty="0"/>
              <a:t>, B. (2013). Ciencias de la salud. México: Interamericana</a:t>
            </a:r>
            <a:r>
              <a:rPr lang="es-MX" dirty="0" smtClean="0"/>
              <a:t>.</a:t>
            </a:r>
          </a:p>
        </p:txBody>
      </p:sp>
      <p:sp>
        <p:nvSpPr>
          <p:cNvPr id="4" name="CuadroTexto 3"/>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2653579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200" dirty="0">
                <a:solidFill>
                  <a:srgbClr val="002060"/>
                </a:solidFill>
              </a:rPr>
              <a:t>Rúbrica de Evaluación Sumativa</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391471970"/>
              </p:ext>
            </p:extLst>
          </p:nvPr>
        </p:nvGraphicFramePr>
        <p:xfrm>
          <a:off x="604182" y="1415487"/>
          <a:ext cx="9158865" cy="3489960"/>
        </p:xfrm>
        <a:graphic>
          <a:graphicData uri="http://schemas.openxmlformats.org/drawingml/2006/table">
            <a:tbl>
              <a:tblPr firstRow="1" bandRow="1">
                <a:tableStyleId>{00A15C55-8517-42AA-B614-E9B94910E393}</a:tableStyleId>
              </a:tblPr>
              <a:tblGrid>
                <a:gridCol w="2910464">
                  <a:extLst>
                    <a:ext uri="{9D8B030D-6E8A-4147-A177-3AD203B41FA5}">
                      <a16:colId xmlns="" xmlns:a16="http://schemas.microsoft.com/office/drawing/2014/main" val="1187643063"/>
                    </a:ext>
                  </a:extLst>
                </a:gridCol>
                <a:gridCol w="1302328">
                  <a:extLst>
                    <a:ext uri="{9D8B030D-6E8A-4147-A177-3AD203B41FA5}">
                      <a16:colId xmlns="" xmlns:a16="http://schemas.microsoft.com/office/drawing/2014/main" val="4056681589"/>
                    </a:ext>
                  </a:extLst>
                </a:gridCol>
                <a:gridCol w="1620981">
                  <a:extLst>
                    <a:ext uri="{9D8B030D-6E8A-4147-A177-3AD203B41FA5}">
                      <a16:colId xmlns="" xmlns:a16="http://schemas.microsoft.com/office/drawing/2014/main" val="3442833430"/>
                    </a:ext>
                  </a:extLst>
                </a:gridCol>
                <a:gridCol w="1468582">
                  <a:extLst>
                    <a:ext uri="{9D8B030D-6E8A-4147-A177-3AD203B41FA5}">
                      <a16:colId xmlns="" xmlns:a16="http://schemas.microsoft.com/office/drawing/2014/main" val="1054229536"/>
                    </a:ext>
                  </a:extLst>
                </a:gridCol>
                <a:gridCol w="1856510">
                  <a:extLst>
                    <a:ext uri="{9D8B030D-6E8A-4147-A177-3AD203B41FA5}">
                      <a16:colId xmlns="" xmlns:a16="http://schemas.microsoft.com/office/drawing/2014/main" val="2640543434"/>
                    </a:ext>
                  </a:extLst>
                </a:gridCol>
              </a:tblGrid>
              <a:tr h="304003">
                <a:tc>
                  <a:txBody>
                    <a:bodyPr/>
                    <a:lstStyle/>
                    <a:p>
                      <a:r>
                        <a:rPr lang="es-MX" dirty="0"/>
                        <a:t>Rubro</a:t>
                      </a:r>
                    </a:p>
                  </a:txBody>
                  <a:tcPr/>
                </a:tc>
                <a:tc>
                  <a:txBody>
                    <a:bodyPr/>
                    <a:lstStyle/>
                    <a:p>
                      <a:pPr algn="ctr" rtl="0" fontAlgn="t">
                        <a:spcBef>
                          <a:spcPts val="0"/>
                        </a:spcBef>
                        <a:spcAft>
                          <a:spcPts val="0"/>
                        </a:spcAft>
                      </a:pPr>
                      <a:r>
                        <a:rPr lang="es-MX" sz="1200" b="1" i="0" u="none" strike="noStrike" dirty="0">
                          <a:solidFill>
                            <a:schemeClr val="bg1">
                              <a:lumMod val="95000"/>
                            </a:schemeClr>
                          </a:solidFill>
                          <a:effectLst/>
                          <a:latin typeface="+mj-lt"/>
                        </a:rPr>
                        <a:t>BIEN (10-9)</a:t>
                      </a:r>
                      <a:endParaRPr lang="es-MX" sz="1200" b="1" dirty="0">
                        <a:solidFill>
                          <a:schemeClr val="bg1">
                            <a:lumMod val="95000"/>
                          </a:schemeClr>
                        </a:solidFill>
                        <a:effectLst/>
                        <a:latin typeface="+mj-lt"/>
                      </a:endParaRPr>
                    </a:p>
                  </a:txBody>
                  <a:tcPr marL="63500" marR="63500" marT="63500" marB="63500"/>
                </a:tc>
                <a:tc>
                  <a:txBody>
                    <a:bodyPr/>
                    <a:lstStyle/>
                    <a:p>
                      <a:pPr algn="ctr" rtl="0" fontAlgn="t">
                        <a:spcBef>
                          <a:spcPts val="0"/>
                        </a:spcBef>
                        <a:spcAft>
                          <a:spcPts val="0"/>
                        </a:spcAft>
                      </a:pPr>
                      <a:r>
                        <a:rPr lang="es-MX" sz="1200" b="1" i="0" u="none" strike="noStrike" dirty="0">
                          <a:solidFill>
                            <a:schemeClr val="bg1">
                              <a:lumMod val="95000"/>
                            </a:schemeClr>
                          </a:solidFill>
                          <a:effectLst/>
                          <a:latin typeface="+mj-lt"/>
                        </a:rPr>
                        <a:t>REGULAR (8-7)</a:t>
                      </a:r>
                      <a:endParaRPr lang="es-MX" sz="1200" b="1" dirty="0">
                        <a:solidFill>
                          <a:schemeClr val="bg1">
                            <a:lumMod val="95000"/>
                          </a:schemeClr>
                        </a:solidFill>
                        <a:effectLst/>
                        <a:latin typeface="+mj-lt"/>
                      </a:endParaRPr>
                    </a:p>
                  </a:txBody>
                  <a:tcPr marL="63500" marR="63500" marT="63500" marB="63500"/>
                </a:tc>
                <a:tc>
                  <a:txBody>
                    <a:bodyPr/>
                    <a:lstStyle/>
                    <a:p>
                      <a:pPr algn="ctr" rtl="0" fontAlgn="t">
                        <a:spcBef>
                          <a:spcPts val="0"/>
                        </a:spcBef>
                        <a:spcAft>
                          <a:spcPts val="0"/>
                        </a:spcAft>
                      </a:pPr>
                      <a:r>
                        <a:rPr lang="es-MX" sz="1200" b="1" i="0" u="none" strike="noStrike" dirty="0">
                          <a:solidFill>
                            <a:schemeClr val="bg1">
                              <a:lumMod val="95000"/>
                            </a:schemeClr>
                          </a:solidFill>
                          <a:effectLst/>
                          <a:latin typeface="+mj-lt"/>
                        </a:rPr>
                        <a:t>DEFICIENTE (6-5)</a:t>
                      </a:r>
                      <a:endParaRPr lang="es-MX" sz="1200" b="1" dirty="0">
                        <a:solidFill>
                          <a:schemeClr val="bg1">
                            <a:lumMod val="95000"/>
                          </a:schemeClr>
                        </a:solidFill>
                        <a:effectLst/>
                        <a:latin typeface="+mj-lt"/>
                      </a:endParaRPr>
                    </a:p>
                  </a:txBody>
                  <a:tcPr marL="63500" marR="63500" marT="63500" marB="63500"/>
                </a:tc>
                <a:tc>
                  <a:txBody>
                    <a:bodyPr/>
                    <a:lstStyle/>
                    <a:p>
                      <a:pPr algn="ctr" rtl="0" fontAlgn="t">
                        <a:spcBef>
                          <a:spcPts val="0"/>
                        </a:spcBef>
                        <a:spcAft>
                          <a:spcPts val="0"/>
                        </a:spcAft>
                      </a:pPr>
                      <a:r>
                        <a:rPr lang="es-MX" sz="1200" b="1" i="0" u="none" strike="noStrike" dirty="0">
                          <a:solidFill>
                            <a:schemeClr val="bg1">
                              <a:lumMod val="95000"/>
                            </a:schemeClr>
                          </a:solidFill>
                          <a:effectLst/>
                          <a:latin typeface="+mj-lt"/>
                        </a:rPr>
                        <a:t>OBSERVACI0NES</a:t>
                      </a:r>
                      <a:endParaRPr lang="es-MX" sz="1200" b="1" dirty="0">
                        <a:solidFill>
                          <a:schemeClr val="bg1">
                            <a:lumMod val="95000"/>
                          </a:schemeClr>
                        </a:solidFill>
                        <a:effectLst/>
                        <a:latin typeface="+mj-lt"/>
                      </a:endParaRPr>
                    </a:p>
                  </a:txBody>
                  <a:tcPr marL="63500" marR="63500" marT="63500" marB="63500"/>
                </a:tc>
                <a:extLst>
                  <a:ext uri="{0D108BD9-81ED-4DB2-BD59-A6C34878D82A}">
                    <a16:rowId xmlns="" xmlns:a16="http://schemas.microsoft.com/office/drawing/2014/main" val="1817561369"/>
                  </a:ext>
                </a:extLst>
              </a:tr>
              <a:tr h="304003">
                <a:tc>
                  <a:txBody>
                    <a:bodyPr/>
                    <a:lstStyle/>
                    <a:p>
                      <a:pPr rtl="0" fontAlgn="t">
                        <a:spcBef>
                          <a:spcPts val="0"/>
                        </a:spcBef>
                        <a:spcAft>
                          <a:spcPts val="0"/>
                        </a:spcAft>
                      </a:pPr>
                      <a:r>
                        <a:rPr lang="es-MX" sz="1200" b="1" i="0" u="none" strike="noStrike" dirty="0">
                          <a:solidFill>
                            <a:srgbClr val="000000"/>
                          </a:solidFill>
                          <a:effectLst/>
                          <a:latin typeface="Arial" panose="020B0604020202020204" pitchFamily="34" charset="0"/>
                        </a:rPr>
                        <a:t>Recopilar fuentes de información</a:t>
                      </a:r>
                      <a:endParaRPr lang="es-MX" sz="1200" b="1" dirty="0">
                        <a:effectLst/>
                      </a:endParaRPr>
                    </a:p>
                  </a:txBody>
                  <a:tcPr marL="63500" marR="63500" marT="63500" marB="63500"/>
                </a:tc>
                <a:tc>
                  <a:txBody>
                    <a:bodyPr/>
                    <a:lstStyle/>
                    <a:p>
                      <a:pPr algn="ctr"/>
                      <a:r>
                        <a:rPr lang="es-MX" dirty="0" smtClean="0"/>
                        <a:t>9</a:t>
                      </a:r>
                      <a:endParaRPr lang="es-MX" dirty="0"/>
                    </a:p>
                  </a:txBody>
                  <a:tcPr/>
                </a:tc>
                <a:tc>
                  <a:txBody>
                    <a:bodyPr/>
                    <a:lstStyle/>
                    <a:p>
                      <a:pPr algn="ctr"/>
                      <a:endParaRPr lang="es-MX" dirty="0"/>
                    </a:p>
                  </a:txBody>
                  <a:tcPr/>
                </a:tc>
                <a:tc>
                  <a:txBody>
                    <a:bodyPr/>
                    <a:lstStyle/>
                    <a:p>
                      <a:endParaRPr lang="es-MX"/>
                    </a:p>
                  </a:txBody>
                  <a:tcPr/>
                </a:tc>
                <a:tc>
                  <a:txBody>
                    <a:bodyPr/>
                    <a:lstStyle/>
                    <a:p>
                      <a:endParaRPr lang="es-MX"/>
                    </a:p>
                  </a:txBody>
                  <a:tcPr/>
                </a:tc>
                <a:extLst>
                  <a:ext uri="{0D108BD9-81ED-4DB2-BD59-A6C34878D82A}">
                    <a16:rowId xmlns="" xmlns:a16="http://schemas.microsoft.com/office/drawing/2014/main" val="3418819847"/>
                  </a:ext>
                </a:extLst>
              </a:tr>
              <a:tr h="387797">
                <a:tc>
                  <a:txBody>
                    <a:bodyPr/>
                    <a:lstStyle/>
                    <a:p>
                      <a:pPr rtl="0" fontAlgn="t">
                        <a:spcBef>
                          <a:spcPts val="0"/>
                        </a:spcBef>
                        <a:spcAft>
                          <a:spcPts val="0"/>
                        </a:spcAft>
                      </a:pPr>
                      <a:r>
                        <a:rPr lang="es-MX" sz="1200" b="1" i="0" u="none" strike="noStrike" dirty="0">
                          <a:solidFill>
                            <a:srgbClr val="000000"/>
                          </a:solidFill>
                          <a:effectLst/>
                          <a:latin typeface="Arial" panose="020B0604020202020204" pitchFamily="34" charset="0"/>
                        </a:rPr>
                        <a:t>Indagación sobre antecedentes del tema</a:t>
                      </a:r>
                      <a:endParaRPr lang="es-MX" sz="1200" b="1" dirty="0">
                        <a:effectLst/>
                      </a:endParaRPr>
                    </a:p>
                  </a:txBody>
                  <a:tcPr marL="63500" marR="63500" marT="63500" marB="63500"/>
                </a:tc>
                <a:tc>
                  <a:txBody>
                    <a:bodyPr/>
                    <a:lstStyle/>
                    <a:p>
                      <a:pPr algn="ctr"/>
                      <a:endParaRPr lang="es-MX" dirty="0"/>
                    </a:p>
                  </a:txBody>
                  <a:tcPr/>
                </a:tc>
                <a:tc>
                  <a:txBody>
                    <a:bodyPr/>
                    <a:lstStyle/>
                    <a:p>
                      <a:pPr algn="ctr"/>
                      <a:r>
                        <a:rPr lang="es-MX" dirty="0" smtClean="0"/>
                        <a:t>8</a:t>
                      </a:r>
                      <a:endParaRPr lang="es-MX" dirty="0"/>
                    </a:p>
                  </a:txBody>
                  <a:tcPr/>
                </a:tc>
                <a:tc>
                  <a:txBody>
                    <a:bodyPr/>
                    <a:lstStyle/>
                    <a:p>
                      <a:endParaRPr lang="es-MX"/>
                    </a:p>
                  </a:txBody>
                  <a:tcPr/>
                </a:tc>
                <a:tc>
                  <a:txBody>
                    <a:bodyPr/>
                    <a:lstStyle/>
                    <a:p>
                      <a:endParaRPr lang="es-MX" dirty="0"/>
                    </a:p>
                  </a:txBody>
                  <a:tcPr/>
                </a:tc>
                <a:extLst>
                  <a:ext uri="{0D108BD9-81ED-4DB2-BD59-A6C34878D82A}">
                    <a16:rowId xmlns="" xmlns:a16="http://schemas.microsoft.com/office/drawing/2014/main" val="3711230255"/>
                  </a:ext>
                </a:extLst>
              </a:tr>
              <a:tr h="304003">
                <a:tc>
                  <a:txBody>
                    <a:bodyPr/>
                    <a:lstStyle/>
                    <a:p>
                      <a:pPr rtl="0" fontAlgn="t">
                        <a:spcBef>
                          <a:spcPts val="0"/>
                        </a:spcBef>
                        <a:spcAft>
                          <a:spcPts val="0"/>
                        </a:spcAft>
                      </a:pPr>
                      <a:r>
                        <a:rPr lang="es-MX" sz="1200" b="1" i="0" u="none" strike="noStrike" dirty="0">
                          <a:solidFill>
                            <a:srgbClr val="000000"/>
                          </a:solidFill>
                          <a:effectLst/>
                          <a:latin typeface="Arial" panose="020B0604020202020204" pitchFamily="34" charset="0"/>
                        </a:rPr>
                        <a:t>Elaboración de una introducción</a:t>
                      </a:r>
                      <a:endParaRPr lang="es-MX" sz="1200" b="1" dirty="0">
                        <a:effectLst/>
                      </a:endParaRPr>
                    </a:p>
                  </a:txBody>
                  <a:tcPr marL="63500" marR="63500" marT="63500" marB="63500"/>
                </a:tc>
                <a:tc>
                  <a:txBody>
                    <a:bodyPr/>
                    <a:lstStyle/>
                    <a:p>
                      <a:pPr algn="ctr"/>
                      <a:r>
                        <a:rPr lang="es-MX" dirty="0" smtClean="0"/>
                        <a:t>9</a:t>
                      </a:r>
                      <a:endParaRPr lang="es-MX" dirty="0"/>
                    </a:p>
                  </a:txBody>
                  <a:tcPr/>
                </a:tc>
                <a:tc>
                  <a:txBody>
                    <a:bodyPr/>
                    <a:lstStyle/>
                    <a:p>
                      <a:pPr algn="ctr"/>
                      <a:endParaRPr lang="es-MX" dirty="0"/>
                    </a:p>
                  </a:txBody>
                  <a:tcPr/>
                </a:tc>
                <a:tc>
                  <a:txBody>
                    <a:bodyPr/>
                    <a:lstStyle/>
                    <a:p>
                      <a:endParaRPr lang="es-MX"/>
                    </a:p>
                  </a:txBody>
                  <a:tcPr/>
                </a:tc>
                <a:tc>
                  <a:txBody>
                    <a:bodyPr/>
                    <a:lstStyle/>
                    <a:p>
                      <a:endParaRPr lang="es-MX"/>
                    </a:p>
                  </a:txBody>
                  <a:tcPr/>
                </a:tc>
                <a:extLst>
                  <a:ext uri="{0D108BD9-81ED-4DB2-BD59-A6C34878D82A}">
                    <a16:rowId xmlns="" xmlns:a16="http://schemas.microsoft.com/office/drawing/2014/main" val="637081835"/>
                  </a:ext>
                </a:extLst>
              </a:tr>
              <a:tr h="304003">
                <a:tc>
                  <a:txBody>
                    <a:bodyPr/>
                    <a:lstStyle/>
                    <a:p>
                      <a:pPr rtl="0" fontAlgn="t">
                        <a:spcBef>
                          <a:spcPts val="0"/>
                        </a:spcBef>
                        <a:spcAft>
                          <a:spcPts val="0"/>
                        </a:spcAft>
                      </a:pPr>
                      <a:r>
                        <a:rPr lang="es-MX" sz="1200" b="1" i="0" u="none" strike="noStrike" dirty="0">
                          <a:solidFill>
                            <a:srgbClr val="000000"/>
                          </a:solidFill>
                          <a:effectLst/>
                          <a:latin typeface="Arial" panose="020B0604020202020204" pitchFamily="34" charset="0"/>
                        </a:rPr>
                        <a:t>Ortografía, citas y referencias</a:t>
                      </a:r>
                      <a:endParaRPr lang="es-MX" sz="1200" b="1" dirty="0">
                        <a:effectLst/>
                      </a:endParaRPr>
                    </a:p>
                  </a:txBody>
                  <a:tcPr marL="63500" marR="63500" marT="63500" marB="63500"/>
                </a:tc>
                <a:tc>
                  <a:txBody>
                    <a:bodyPr/>
                    <a:lstStyle/>
                    <a:p>
                      <a:pPr algn="ctr"/>
                      <a:endParaRPr lang="es-MX" dirty="0"/>
                    </a:p>
                  </a:txBody>
                  <a:tcPr/>
                </a:tc>
                <a:tc>
                  <a:txBody>
                    <a:bodyPr/>
                    <a:lstStyle/>
                    <a:p>
                      <a:pPr algn="ctr"/>
                      <a:r>
                        <a:rPr lang="es-MX" dirty="0" smtClean="0"/>
                        <a:t>8</a:t>
                      </a:r>
                      <a:endParaRPr lang="es-MX" dirty="0"/>
                    </a:p>
                  </a:txBody>
                  <a:tcPr/>
                </a:tc>
                <a:tc>
                  <a:txBody>
                    <a:bodyPr/>
                    <a:lstStyle/>
                    <a:p>
                      <a:endParaRPr lang="es-MX"/>
                    </a:p>
                  </a:txBody>
                  <a:tcPr/>
                </a:tc>
                <a:tc>
                  <a:txBody>
                    <a:bodyPr/>
                    <a:lstStyle/>
                    <a:p>
                      <a:endParaRPr lang="es-MX"/>
                    </a:p>
                  </a:txBody>
                  <a:tcPr/>
                </a:tc>
                <a:extLst>
                  <a:ext uri="{0D108BD9-81ED-4DB2-BD59-A6C34878D82A}">
                    <a16:rowId xmlns="" xmlns:a16="http://schemas.microsoft.com/office/drawing/2014/main" val="1067054443"/>
                  </a:ext>
                </a:extLst>
              </a:tr>
              <a:tr h="387797">
                <a:tc>
                  <a:txBody>
                    <a:bodyPr/>
                    <a:lstStyle/>
                    <a:p>
                      <a:pPr rtl="0" fontAlgn="t">
                        <a:spcBef>
                          <a:spcPts val="0"/>
                        </a:spcBef>
                        <a:spcAft>
                          <a:spcPts val="0"/>
                        </a:spcAft>
                      </a:pPr>
                      <a:r>
                        <a:rPr lang="es-MX" sz="1200" b="1" i="0" u="none" strike="noStrike" dirty="0">
                          <a:solidFill>
                            <a:srgbClr val="000000"/>
                          </a:solidFill>
                          <a:effectLst/>
                          <a:latin typeface="Arial" panose="020B0604020202020204" pitchFamily="34" charset="0"/>
                        </a:rPr>
                        <a:t>La realización de las actividades promovieron el trabajo colaborativo</a:t>
                      </a:r>
                      <a:endParaRPr lang="es-MX" sz="1200" b="1" dirty="0">
                        <a:effectLst/>
                      </a:endParaRPr>
                    </a:p>
                  </a:txBody>
                  <a:tcPr marL="63500" marR="63500" marT="63500" marB="63500"/>
                </a:tc>
                <a:tc>
                  <a:txBody>
                    <a:bodyPr/>
                    <a:lstStyle/>
                    <a:p>
                      <a:pPr algn="ctr"/>
                      <a:r>
                        <a:rPr lang="es-MX" dirty="0" smtClean="0"/>
                        <a:t>10</a:t>
                      </a:r>
                      <a:endParaRPr lang="es-MX" dirty="0"/>
                    </a:p>
                  </a:txBody>
                  <a:tcPr/>
                </a:tc>
                <a:tc>
                  <a:txBody>
                    <a:bodyPr/>
                    <a:lstStyle/>
                    <a:p>
                      <a:pPr algn="ctr"/>
                      <a:endParaRPr lang="es-MX" dirty="0"/>
                    </a:p>
                  </a:txBody>
                  <a:tcPr/>
                </a:tc>
                <a:tc>
                  <a:txBody>
                    <a:bodyPr/>
                    <a:lstStyle/>
                    <a:p>
                      <a:endParaRPr lang="es-MX"/>
                    </a:p>
                  </a:txBody>
                  <a:tcPr/>
                </a:tc>
                <a:tc>
                  <a:txBody>
                    <a:bodyPr/>
                    <a:lstStyle/>
                    <a:p>
                      <a:endParaRPr lang="es-MX"/>
                    </a:p>
                  </a:txBody>
                  <a:tcPr/>
                </a:tc>
                <a:extLst>
                  <a:ext uri="{0D108BD9-81ED-4DB2-BD59-A6C34878D82A}">
                    <a16:rowId xmlns="" xmlns:a16="http://schemas.microsoft.com/office/drawing/2014/main" val="2313546726"/>
                  </a:ext>
                </a:extLst>
              </a:tr>
              <a:tr h="304003">
                <a:tc>
                  <a:txBody>
                    <a:bodyPr/>
                    <a:lstStyle/>
                    <a:p>
                      <a:pPr rtl="0" fontAlgn="t">
                        <a:spcBef>
                          <a:spcPts val="0"/>
                        </a:spcBef>
                        <a:spcAft>
                          <a:spcPts val="0"/>
                        </a:spcAft>
                      </a:pPr>
                      <a:r>
                        <a:rPr lang="es-MX" sz="1200" b="1" i="0" u="none" strike="noStrike" dirty="0">
                          <a:solidFill>
                            <a:srgbClr val="000000"/>
                          </a:solidFill>
                          <a:effectLst/>
                          <a:latin typeface="Arial" panose="020B0604020202020204" pitchFamily="34" charset="0"/>
                        </a:rPr>
                        <a:t>Conclusiones</a:t>
                      </a:r>
                      <a:endParaRPr lang="es-MX" sz="1200" b="1" dirty="0">
                        <a:effectLst/>
                      </a:endParaRPr>
                    </a:p>
                  </a:txBody>
                  <a:tcPr marL="63500" marR="63500" marT="63500" marB="63500"/>
                </a:tc>
                <a:tc>
                  <a:txBody>
                    <a:bodyPr/>
                    <a:lstStyle/>
                    <a:p>
                      <a:pPr algn="ctr"/>
                      <a:endParaRPr lang="es-MX"/>
                    </a:p>
                  </a:txBody>
                  <a:tcPr/>
                </a:tc>
                <a:tc>
                  <a:txBody>
                    <a:bodyPr/>
                    <a:lstStyle/>
                    <a:p>
                      <a:pPr algn="ctr"/>
                      <a:endParaRPr lang="es-MX" dirty="0"/>
                    </a:p>
                  </a:txBody>
                  <a:tcPr/>
                </a:tc>
                <a:tc>
                  <a:txBody>
                    <a:bodyPr/>
                    <a:lstStyle/>
                    <a:p>
                      <a:endParaRPr lang="es-MX"/>
                    </a:p>
                  </a:txBody>
                  <a:tcPr/>
                </a:tc>
                <a:tc>
                  <a:txBody>
                    <a:bodyPr/>
                    <a:lstStyle/>
                    <a:p>
                      <a:endParaRPr lang="es-MX"/>
                    </a:p>
                  </a:txBody>
                  <a:tcPr/>
                </a:tc>
                <a:extLst>
                  <a:ext uri="{0D108BD9-81ED-4DB2-BD59-A6C34878D82A}">
                    <a16:rowId xmlns="" xmlns:a16="http://schemas.microsoft.com/office/drawing/2014/main" val="3415937551"/>
                  </a:ext>
                </a:extLst>
              </a:tr>
              <a:tr h="531721">
                <a:tc>
                  <a:txBody>
                    <a:bodyPr/>
                    <a:lstStyle/>
                    <a:p>
                      <a:pPr rtl="0" fontAlgn="t">
                        <a:spcBef>
                          <a:spcPts val="0"/>
                        </a:spcBef>
                        <a:spcAft>
                          <a:spcPts val="0"/>
                        </a:spcAft>
                      </a:pPr>
                      <a:r>
                        <a:rPr lang="es-MX" sz="1200" b="1" i="0" u="none" strike="noStrike" dirty="0">
                          <a:solidFill>
                            <a:srgbClr val="000000"/>
                          </a:solidFill>
                          <a:effectLst/>
                          <a:latin typeface="Arial" panose="020B0604020202020204" pitchFamily="34" charset="0"/>
                        </a:rPr>
                        <a:t>Análisis y reflexión sobre lo que el proyecto puede aportar a la comunidad</a:t>
                      </a:r>
                      <a:endParaRPr lang="es-MX" sz="1200" b="1" dirty="0">
                        <a:effectLst/>
                      </a:endParaRPr>
                    </a:p>
                  </a:txBody>
                  <a:tcPr marL="63500" marR="63500" marT="63500" marB="63500"/>
                </a:tc>
                <a:tc>
                  <a:txBody>
                    <a:bodyPr/>
                    <a:lstStyle/>
                    <a:p>
                      <a:pPr algn="ctr"/>
                      <a:endParaRPr lang="es-MX" dirty="0"/>
                    </a:p>
                  </a:txBody>
                  <a:tcPr/>
                </a:tc>
                <a:tc>
                  <a:txBody>
                    <a:bodyPr/>
                    <a:lstStyle/>
                    <a:p>
                      <a:pPr algn="ctr"/>
                      <a:r>
                        <a:rPr lang="es-MX" dirty="0" smtClean="0"/>
                        <a:t>8</a:t>
                      </a:r>
                      <a:endParaRPr lang="es-MX" dirty="0"/>
                    </a:p>
                  </a:txBody>
                  <a:tcPr/>
                </a:tc>
                <a:tc>
                  <a:txBody>
                    <a:bodyPr/>
                    <a:lstStyle/>
                    <a:p>
                      <a:endParaRPr lang="es-MX"/>
                    </a:p>
                  </a:txBody>
                  <a:tcPr/>
                </a:tc>
                <a:tc>
                  <a:txBody>
                    <a:bodyPr/>
                    <a:lstStyle/>
                    <a:p>
                      <a:endParaRPr lang="es-MX" dirty="0"/>
                    </a:p>
                  </a:txBody>
                  <a:tcPr/>
                </a:tc>
                <a:extLst>
                  <a:ext uri="{0D108BD9-81ED-4DB2-BD59-A6C34878D82A}">
                    <a16:rowId xmlns="" xmlns:a16="http://schemas.microsoft.com/office/drawing/2014/main" val="3574248707"/>
                  </a:ext>
                </a:extLst>
              </a:tr>
            </a:tbl>
          </a:graphicData>
        </a:graphic>
      </p:graphicFrame>
      <p:sp>
        <p:nvSpPr>
          <p:cNvPr id="3" name="CuadroTexto 2"/>
          <p:cNvSpPr txBox="1"/>
          <p:nvPr/>
        </p:nvSpPr>
        <p:spPr>
          <a:xfrm>
            <a:off x="677334" y="5138928"/>
            <a:ext cx="9033594" cy="646331"/>
          </a:xfrm>
          <a:prstGeom prst="rect">
            <a:avLst/>
          </a:prstGeom>
          <a:noFill/>
        </p:spPr>
        <p:txBody>
          <a:bodyPr wrap="square" rtlCol="0">
            <a:spAutoFit/>
          </a:bodyPr>
          <a:lstStyle/>
          <a:p>
            <a:pPr algn="ctr"/>
            <a:r>
              <a:rPr lang="es-MX" dirty="0" smtClean="0"/>
              <a:t>Cabe señalar que estos resultados fueron de la valoración que si hizo entre las profesoras de orientación educativa, educación para la salud e informática.</a:t>
            </a:r>
            <a:endParaRPr lang="es-MX" dirty="0"/>
          </a:p>
        </p:txBody>
      </p:sp>
      <p:sp>
        <p:nvSpPr>
          <p:cNvPr id="6" name="CuadroTexto 5"/>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356298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400" b="1" dirty="0">
                <a:solidFill>
                  <a:srgbClr val="006600"/>
                </a:solidFill>
              </a:rPr>
              <a:t>Creación de contenido para el Blog </a:t>
            </a:r>
            <a:br>
              <a:rPr lang="es-MX" sz="2400" b="1" dirty="0">
                <a:solidFill>
                  <a:srgbClr val="006600"/>
                </a:solidFill>
              </a:rPr>
            </a:br>
            <a:r>
              <a:rPr lang="es-MX" sz="2400" b="1" dirty="0">
                <a:solidFill>
                  <a:srgbClr val="006600"/>
                </a:solidFill>
              </a:rPr>
              <a:t>a través de las siguientes lecturas sección Educación para la </a:t>
            </a:r>
            <a:r>
              <a:rPr lang="es-MX" sz="2400" b="1" dirty="0" smtClean="0">
                <a:solidFill>
                  <a:srgbClr val="006600"/>
                </a:solidFill>
              </a:rPr>
              <a:t>salud y Orientación Educativa. </a:t>
            </a:r>
            <a:r>
              <a:rPr lang="es-MX" sz="2400" b="1" dirty="0">
                <a:solidFill>
                  <a:srgbClr val="006600"/>
                </a:solidFill>
              </a:rPr>
              <a:t>Sesión </a:t>
            </a:r>
            <a:r>
              <a:rPr lang="es-MX" sz="2400" b="1" dirty="0" smtClean="0">
                <a:solidFill>
                  <a:srgbClr val="006600"/>
                </a:solidFill>
              </a:rPr>
              <a:t>2</a:t>
            </a:r>
            <a:r>
              <a:rPr lang="es-MX" sz="2400" dirty="0"/>
              <a:t/>
            </a:r>
            <a:br>
              <a:rPr lang="es-MX" sz="2400" dirty="0"/>
            </a:br>
            <a:endParaRPr lang="es-MX" sz="2400" dirty="0"/>
          </a:p>
        </p:txBody>
      </p:sp>
      <p:sp>
        <p:nvSpPr>
          <p:cNvPr id="3" name="Marcador de contenido 2"/>
          <p:cNvSpPr>
            <a:spLocks noGrp="1"/>
          </p:cNvSpPr>
          <p:nvPr>
            <p:ph idx="1"/>
          </p:nvPr>
        </p:nvSpPr>
        <p:spPr/>
        <p:txBody>
          <a:bodyPr/>
          <a:lstStyle/>
          <a:p>
            <a:r>
              <a:rPr lang="es-MX" dirty="0" smtClean="0"/>
              <a:t>De los artículos leídos anteriormente los alumnos se formaron en equipos y redactaron un resumen, elaboraron una conclusión sugiriendo una medida de prevención a la problemática presentada, tomando en cuenta la opinión de cada integrante de su equipo.</a:t>
            </a:r>
          </a:p>
        </p:txBody>
      </p:sp>
      <p:pic>
        <p:nvPicPr>
          <p:cNvPr id="4" name="Imagen 3"/>
          <p:cNvPicPr>
            <a:picLocks noChangeAspect="1"/>
          </p:cNvPicPr>
          <p:nvPr/>
        </p:nvPicPr>
        <p:blipFill>
          <a:blip r:embed="rId2"/>
          <a:stretch>
            <a:fillRect/>
          </a:stretch>
        </p:blipFill>
        <p:spPr>
          <a:xfrm>
            <a:off x="808118" y="3834610"/>
            <a:ext cx="2446065" cy="2262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p:cNvPicPr>
            <a:picLocks noChangeAspect="1"/>
          </p:cNvPicPr>
          <p:nvPr/>
        </p:nvPicPr>
        <p:blipFill>
          <a:blip r:embed="rId3"/>
          <a:stretch>
            <a:fillRect/>
          </a:stretch>
        </p:blipFill>
        <p:spPr>
          <a:xfrm>
            <a:off x="3812984" y="3834610"/>
            <a:ext cx="2769731" cy="18410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agen 5"/>
          <p:cNvPicPr>
            <a:picLocks noChangeAspect="1"/>
          </p:cNvPicPr>
          <p:nvPr/>
        </p:nvPicPr>
        <p:blipFill>
          <a:blip r:embed="rId4"/>
          <a:stretch>
            <a:fillRect/>
          </a:stretch>
        </p:blipFill>
        <p:spPr>
          <a:xfrm>
            <a:off x="7269532" y="3778936"/>
            <a:ext cx="2949017" cy="22624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1649916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777" y="247829"/>
            <a:ext cx="8596668" cy="1320800"/>
          </a:xfrm>
        </p:spPr>
        <p:txBody>
          <a:bodyPr/>
          <a:lstStyle/>
          <a:p>
            <a:r>
              <a:rPr lang="es-MX" dirty="0"/>
              <a:t>Actividades por asignatura</a:t>
            </a:r>
            <a:br>
              <a:rPr lang="es-MX" dirty="0"/>
            </a:br>
            <a:r>
              <a:rPr lang="es-MX" b="1" dirty="0">
                <a:solidFill>
                  <a:schemeClr val="accent2">
                    <a:lumMod val="75000"/>
                  </a:schemeClr>
                </a:solidFill>
              </a:rPr>
              <a:t>Informática</a:t>
            </a:r>
          </a:p>
        </p:txBody>
      </p:sp>
      <p:sp>
        <p:nvSpPr>
          <p:cNvPr id="4" name="CuadroTexto 3"/>
          <p:cNvSpPr txBox="1"/>
          <p:nvPr/>
        </p:nvSpPr>
        <p:spPr>
          <a:xfrm>
            <a:off x="10105657" y="1171373"/>
            <a:ext cx="738664" cy="4132147"/>
          </a:xfrm>
          <a:prstGeom prst="rect">
            <a:avLst/>
          </a:prstGeom>
          <a:noFill/>
        </p:spPr>
        <p:txBody>
          <a:bodyPr vert="vert" wrap="square" rtlCol="0">
            <a:spAutoFit/>
          </a:bodyPr>
          <a:lstStyle/>
          <a:p>
            <a:pPr algn="ctr"/>
            <a:r>
              <a:rPr lang="es-MX" b="1" dirty="0"/>
              <a:t>Una actividad por asignatura de la fase de desarrollo del proyecto </a:t>
            </a:r>
          </a:p>
        </p:txBody>
      </p:sp>
      <p:pic>
        <p:nvPicPr>
          <p:cNvPr id="13" name="Imagen 12"/>
          <p:cNvPicPr>
            <a:picLocks noChangeAspect="1"/>
          </p:cNvPicPr>
          <p:nvPr/>
        </p:nvPicPr>
        <p:blipFill>
          <a:blip r:embed="rId2"/>
          <a:stretch>
            <a:fillRect/>
          </a:stretch>
        </p:blipFill>
        <p:spPr>
          <a:xfrm>
            <a:off x="683663" y="1723665"/>
            <a:ext cx="8665436" cy="4702772"/>
          </a:xfrm>
          <a:prstGeom prst="rect">
            <a:avLst/>
          </a:prstGeom>
        </p:spPr>
      </p:pic>
      <p:sp>
        <p:nvSpPr>
          <p:cNvPr id="5" name="CuadroTexto 4"/>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878514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777" y="247829"/>
            <a:ext cx="8596668" cy="1320800"/>
          </a:xfrm>
        </p:spPr>
        <p:txBody>
          <a:bodyPr/>
          <a:lstStyle/>
          <a:p>
            <a:r>
              <a:rPr lang="es-MX" dirty="0"/>
              <a:t>Actividades por asignatura</a:t>
            </a:r>
            <a:br>
              <a:rPr lang="es-MX" dirty="0"/>
            </a:br>
            <a:r>
              <a:rPr lang="es-MX" b="1" dirty="0">
                <a:solidFill>
                  <a:schemeClr val="accent2">
                    <a:lumMod val="75000"/>
                  </a:schemeClr>
                </a:solidFill>
              </a:rPr>
              <a:t>Informática</a:t>
            </a:r>
          </a:p>
        </p:txBody>
      </p:sp>
      <p:sp>
        <p:nvSpPr>
          <p:cNvPr id="4" name="CuadroTexto 3"/>
          <p:cNvSpPr txBox="1"/>
          <p:nvPr/>
        </p:nvSpPr>
        <p:spPr>
          <a:xfrm>
            <a:off x="9877057" y="1180517"/>
            <a:ext cx="738664" cy="4095571"/>
          </a:xfrm>
          <a:prstGeom prst="rect">
            <a:avLst/>
          </a:prstGeom>
          <a:noFill/>
        </p:spPr>
        <p:txBody>
          <a:bodyPr vert="vert" wrap="square" rtlCol="0">
            <a:spAutoFit/>
          </a:bodyPr>
          <a:lstStyle/>
          <a:p>
            <a:pPr algn="ctr"/>
            <a:r>
              <a:rPr lang="es-MX" b="1" dirty="0"/>
              <a:t>Una actividad por asignatura de la fase de desarrollo del proyecto </a:t>
            </a:r>
          </a:p>
        </p:txBody>
      </p:sp>
      <p:pic>
        <p:nvPicPr>
          <p:cNvPr id="11" name="Marcador de contenido 10"/>
          <p:cNvPicPr>
            <a:picLocks noGrp="1" noChangeAspect="1"/>
          </p:cNvPicPr>
          <p:nvPr>
            <p:ph idx="1"/>
          </p:nvPr>
        </p:nvPicPr>
        <p:blipFill>
          <a:blip r:embed="rId2"/>
          <a:stretch>
            <a:fillRect/>
          </a:stretch>
        </p:blipFill>
        <p:spPr>
          <a:xfrm>
            <a:off x="564023" y="1844394"/>
            <a:ext cx="8614160" cy="3881437"/>
          </a:xfrm>
          <a:prstGeom prst="rect">
            <a:avLst/>
          </a:prstGeom>
        </p:spPr>
      </p:pic>
      <p:sp>
        <p:nvSpPr>
          <p:cNvPr id="5" name="CuadroTexto 4"/>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2587879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smtClean="0">
                <a:solidFill>
                  <a:srgbClr val="002060"/>
                </a:solidFill>
              </a:rPr>
              <a:t>Actividad creación de un blog a través de una aplicación. Informática</a:t>
            </a:r>
            <a:endParaRPr lang="es-MX" b="1" dirty="0">
              <a:solidFill>
                <a:srgbClr val="002060"/>
              </a:solidFill>
            </a:endParaRPr>
          </a:p>
        </p:txBody>
      </p:sp>
      <p:sp>
        <p:nvSpPr>
          <p:cNvPr id="3" name="Marcador de contenido 2"/>
          <p:cNvSpPr>
            <a:spLocks noGrp="1"/>
          </p:cNvSpPr>
          <p:nvPr>
            <p:ph idx="1"/>
          </p:nvPr>
        </p:nvSpPr>
        <p:spPr/>
        <p:txBody>
          <a:bodyPr/>
          <a:lstStyle/>
          <a:p>
            <a:pPr algn="just"/>
            <a:r>
              <a:rPr lang="es-MX" dirty="0" smtClean="0">
                <a:solidFill>
                  <a:schemeClr val="tx1"/>
                </a:solidFill>
              </a:rPr>
              <a:t>En cada una de las sesiones de trabajo los alumnos pudieron ir creado su blog partiendo de una aplicación que ellos escogieron previamente como </a:t>
            </a:r>
            <a:r>
              <a:rPr lang="es-MX" dirty="0" err="1" smtClean="0">
                <a:solidFill>
                  <a:schemeClr val="tx1"/>
                </a:solidFill>
              </a:rPr>
              <a:t>Blogger</a:t>
            </a:r>
            <a:r>
              <a:rPr lang="es-MX" dirty="0" smtClean="0">
                <a:solidFill>
                  <a:schemeClr val="tx1"/>
                </a:solidFill>
              </a:rPr>
              <a:t>, </a:t>
            </a:r>
            <a:r>
              <a:rPr lang="es-MX" dirty="0" err="1" smtClean="0">
                <a:solidFill>
                  <a:schemeClr val="tx1"/>
                </a:solidFill>
              </a:rPr>
              <a:t>Wordpress</a:t>
            </a:r>
            <a:r>
              <a:rPr lang="es-MX" dirty="0">
                <a:solidFill>
                  <a:schemeClr val="tx1"/>
                </a:solidFill>
              </a:rPr>
              <a:t> </a:t>
            </a:r>
            <a:r>
              <a:rPr lang="es-MX" dirty="0" smtClean="0">
                <a:solidFill>
                  <a:schemeClr val="tx1"/>
                </a:solidFill>
              </a:rPr>
              <a:t>o </a:t>
            </a:r>
            <a:r>
              <a:rPr lang="es-MX" dirty="0" err="1" smtClean="0">
                <a:solidFill>
                  <a:schemeClr val="tx1"/>
                </a:solidFill>
              </a:rPr>
              <a:t>Wix</a:t>
            </a:r>
            <a:r>
              <a:rPr lang="es-MX" dirty="0" smtClean="0">
                <a:solidFill>
                  <a:schemeClr val="tx1"/>
                </a:solidFill>
              </a:rPr>
              <a:t>. </a:t>
            </a:r>
          </a:p>
          <a:p>
            <a:pPr algn="just"/>
            <a:r>
              <a:rPr lang="es-MX" dirty="0" smtClean="0">
                <a:solidFill>
                  <a:schemeClr val="tx1"/>
                </a:solidFill>
              </a:rPr>
              <a:t>Una vez que determinaron en que plataforma trabajar, trabajaron en equipos para subir su contenido, empezando por el diseño (logo, el nombre del blog, los colores, las imágenes, el tipo de letra).</a:t>
            </a:r>
          </a:p>
          <a:p>
            <a:pPr marL="0" indent="0" algn="just">
              <a:buNone/>
            </a:pPr>
            <a:endParaRPr lang="es-MX" dirty="0" smtClean="0">
              <a:solidFill>
                <a:schemeClr val="tx1"/>
              </a:solidFill>
            </a:endParaRPr>
          </a:p>
        </p:txBody>
      </p:sp>
      <p:sp>
        <p:nvSpPr>
          <p:cNvPr id="4" name="CuadroTexto 3"/>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91096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solidFill>
                  <a:srgbClr val="C00000"/>
                </a:solidFill>
              </a:rPr>
              <a:t>Ciclo escolar en el que se planea llevar a cabo el proyecto</a:t>
            </a:r>
          </a:p>
        </p:txBody>
      </p:sp>
      <p:sp>
        <p:nvSpPr>
          <p:cNvPr id="3" name="Marcador de contenido 2"/>
          <p:cNvSpPr>
            <a:spLocks noGrp="1"/>
          </p:cNvSpPr>
          <p:nvPr>
            <p:ph idx="1"/>
          </p:nvPr>
        </p:nvSpPr>
        <p:spPr>
          <a:xfrm>
            <a:off x="677333" y="2160589"/>
            <a:ext cx="9351569" cy="3880773"/>
          </a:xfrm>
        </p:spPr>
        <p:txBody>
          <a:bodyPr>
            <a:normAutofit/>
          </a:bodyPr>
          <a:lstStyle/>
          <a:p>
            <a:endParaRPr lang="es-MX" dirty="0"/>
          </a:p>
          <a:p>
            <a:pPr algn="ctr"/>
            <a:r>
              <a:rPr lang="es-MX" sz="4800" dirty="0">
                <a:latin typeface="Arial Black" panose="020B0A04020102020204" pitchFamily="34" charset="0"/>
              </a:rPr>
              <a:t>2018 – 2019</a:t>
            </a:r>
          </a:p>
          <a:p>
            <a:pPr marL="0" indent="0" algn="ctr">
              <a:buNone/>
            </a:pPr>
            <a:endParaRPr lang="es-MX" sz="4800" dirty="0">
              <a:latin typeface="Arial Black" panose="020B0A04020102020204" pitchFamily="34" charset="0"/>
            </a:endParaRPr>
          </a:p>
          <a:p>
            <a:pPr marL="0" indent="0" algn="ctr">
              <a:buNone/>
            </a:pPr>
            <a:r>
              <a:rPr lang="es-MX" sz="3600" b="1" dirty="0">
                <a:solidFill>
                  <a:srgbClr val="C00000"/>
                </a:solidFill>
              </a:rPr>
              <a:t>Fecha de inicio y de término del proyecto</a:t>
            </a:r>
          </a:p>
          <a:p>
            <a:pPr marL="0" indent="0" algn="ctr">
              <a:buNone/>
            </a:pPr>
            <a:r>
              <a:rPr lang="es-MX" sz="3600" b="1" dirty="0">
                <a:solidFill>
                  <a:schemeClr val="tx1"/>
                </a:solidFill>
                <a:latin typeface="Arial Black" panose="020B0A04020102020204" pitchFamily="34" charset="0"/>
              </a:rPr>
              <a:t>agosto 2018 a mayo 2019</a:t>
            </a:r>
            <a:endParaRPr lang="es-MX" sz="3600" dirty="0">
              <a:solidFill>
                <a:schemeClr val="tx1"/>
              </a:solidFill>
              <a:latin typeface="Arial Black" panose="020B0A04020102020204" pitchFamily="34" charset="0"/>
            </a:endParaRPr>
          </a:p>
        </p:txBody>
      </p:sp>
      <p:sp>
        <p:nvSpPr>
          <p:cNvPr id="4" name="CuadroTexto 3"/>
          <p:cNvSpPr txBox="1"/>
          <p:nvPr/>
        </p:nvSpPr>
        <p:spPr>
          <a:xfrm>
            <a:off x="9274003" y="177892"/>
            <a:ext cx="2391972"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3 </a:t>
            </a:r>
          </a:p>
          <a:p>
            <a:pPr algn="ctr"/>
            <a:r>
              <a:rPr lang="es-MX" sz="2800" b="1" dirty="0" err="1">
                <a:solidFill>
                  <a:schemeClr val="bg1"/>
                </a:solidFill>
                <a:latin typeface="Arial Black" panose="020B0A04020102020204" pitchFamily="34" charset="0"/>
              </a:rPr>
              <a:t>f.g</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54873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1140" y="301951"/>
            <a:ext cx="8596668" cy="1320800"/>
          </a:xfrm>
        </p:spPr>
        <p:txBody>
          <a:bodyPr/>
          <a:lstStyle/>
          <a:p>
            <a:r>
              <a:rPr lang="es-MX" dirty="0"/>
              <a:t>Evidencia de trabajo en la creación del Blog, </a:t>
            </a:r>
            <a:r>
              <a:rPr lang="es-MX" dirty="0">
                <a:solidFill>
                  <a:schemeClr val="accent2">
                    <a:lumMod val="75000"/>
                  </a:schemeClr>
                </a:solidFill>
              </a:rPr>
              <a:t>Laboratorio de Computo</a:t>
            </a:r>
          </a:p>
        </p:txBody>
      </p:sp>
      <p:pic>
        <p:nvPicPr>
          <p:cNvPr id="4" name="Marcador de contenido 3"/>
          <p:cNvPicPr>
            <a:picLocks noGrp="1" noChangeAspect="1"/>
          </p:cNvPicPr>
          <p:nvPr>
            <p:ph idx="1"/>
          </p:nvPr>
        </p:nvPicPr>
        <p:blipFill>
          <a:blip r:embed="rId2"/>
          <a:stretch>
            <a:fillRect/>
          </a:stretch>
        </p:blipFill>
        <p:spPr>
          <a:xfrm>
            <a:off x="228949" y="1821543"/>
            <a:ext cx="3457889" cy="38814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a:blip r:embed="rId3"/>
          <a:stretch>
            <a:fillRect/>
          </a:stretch>
        </p:blipFill>
        <p:spPr>
          <a:xfrm>
            <a:off x="3734837" y="3352088"/>
            <a:ext cx="2427006" cy="33748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4"/>
          <a:stretch>
            <a:fillRect/>
          </a:stretch>
        </p:blipFill>
        <p:spPr>
          <a:xfrm>
            <a:off x="6318700" y="1772203"/>
            <a:ext cx="2085174" cy="39801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5"/>
          <a:stretch>
            <a:fillRect/>
          </a:stretch>
        </p:blipFill>
        <p:spPr>
          <a:xfrm>
            <a:off x="8575307" y="3221008"/>
            <a:ext cx="2426211" cy="36369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a:blip r:embed="rId6"/>
          <a:stretch>
            <a:fillRect/>
          </a:stretch>
        </p:blipFill>
        <p:spPr>
          <a:xfrm>
            <a:off x="8459627" y="857123"/>
            <a:ext cx="2423641" cy="22548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p:cNvSpPr txBox="1"/>
          <p:nvPr/>
        </p:nvSpPr>
        <p:spPr>
          <a:xfrm>
            <a:off x="9537193" y="123050"/>
            <a:ext cx="2537126" cy="954107"/>
          </a:xfrm>
          <a:prstGeom prst="rect">
            <a:avLst/>
          </a:prstGeom>
          <a:noFill/>
        </p:spPr>
        <p:txBody>
          <a:bodyPr wrap="square" rtlCol="0">
            <a:spAutoFit/>
          </a:bodyPr>
          <a:lstStyle/>
          <a:p>
            <a:pPr algn="ctr"/>
            <a:r>
              <a:rPr lang="es-MX" sz="2800" b="1" dirty="0" smtClean="0">
                <a:solidFill>
                  <a:schemeClr val="bg1"/>
                </a:solidFill>
                <a:latin typeface="Arial Black" panose="020B0A04020102020204" pitchFamily="34" charset="0"/>
              </a:rPr>
              <a:t>Apartado</a:t>
            </a:r>
          </a:p>
          <a:p>
            <a:pPr algn="ctr"/>
            <a:r>
              <a:rPr lang="es-MX" sz="2800" b="1" dirty="0" smtClean="0">
                <a:solidFill>
                  <a:schemeClr val="bg1"/>
                </a:solidFill>
                <a:latin typeface="Arial Black" panose="020B0A04020102020204" pitchFamily="34" charset="0"/>
              </a:rPr>
              <a:t>11</a:t>
            </a:r>
          </a:p>
        </p:txBody>
      </p:sp>
    </p:spTree>
    <p:extLst>
      <p:ext uri="{BB962C8B-B14F-4D97-AF65-F5344CB8AC3E}">
        <p14:creationId xmlns:p14="http://schemas.microsoft.com/office/powerpoint/2010/main" val="3008857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Actividad interdisciplinaria</a:t>
            </a:r>
          </a:p>
        </p:txBody>
      </p:sp>
      <p:sp>
        <p:nvSpPr>
          <p:cNvPr id="3" name="Marcador de contenido 2"/>
          <p:cNvSpPr>
            <a:spLocks noGrp="1"/>
          </p:cNvSpPr>
          <p:nvPr>
            <p:ph idx="1"/>
          </p:nvPr>
        </p:nvSpPr>
        <p:spPr>
          <a:xfrm>
            <a:off x="557693" y="1579475"/>
            <a:ext cx="5995508" cy="3880773"/>
          </a:xfrm>
        </p:spPr>
        <p:txBody>
          <a:bodyPr/>
          <a:lstStyle/>
          <a:p>
            <a:r>
              <a:rPr lang="es-MX" dirty="0">
                <a:solidFill>
                  <a:schemeClr val="tx1"/>
                </a:solidFill>
              </a:rPr>
              <a:t>Se inició un trabajo colaborativo y cooperativo al trabajar en equipos, se tomo tiempo para planificar con ellos las actividades a realizar.</a:t>
            </a:r>
          </a:p>
          <a:p>
            <a:r>
              <a:rPr lang="es-MX" dirty="0">
                <a:solidFill>
                  <a:schemeClr val="tx1"/>
                </a:solidFill>
              </a:rPr>
              <a:t>Se trabajo con los alumnos en la creación y revisión de textos, aspecto visual del contenido y estructura de la plataforma.</a:t>
            </a:r>
          </a:p>
          <a:p>
            <a:r>
              <a:rPr lang="es-MX" dirty="0">
                <a:solidFill>
                  <a:schemeClr val="tx1"/>
                </a:solidFill>
              </a:rPr>
              <a:t>Se apoyó a los alumnos en la reflexión sobre su propio aprendizaje y que sus estrategias de estudio las puedan compartir con alumnos de su mismo nivel educativo (educación media superior), influir en ellos para la conformación de una comunidad de aprendizaje a través del blog.</a:t>
            </a:r>
          </a:p>
          <a:p>
            <a:pPr marL="0" indent="0">
              <a:buNone/>
            </a:pPr>
            <a:endParaRPr lang="es-MX" dirty="0"/>
          </a:p>
        </p:txBody>
      </p:sp>
      <p:pic>
        <p:nvPicPr>
          <p:cNvPr id="4" name="Imagen 3"/>
          <p:cNvPicPr>
            <a:picLocks noChangeAspect="1"/>
          </p:cNvPicPr>
          <p:nvPr/>
        </p:nvPicPr>
        <p:blipFill>
          <a:blip r:embed="rId2"/>
          <a:stretch>
            <a:fillRect/>
          </a:stretch>
        </p:blipFill>
        <p:spPr>
          <a:xfrm>
            <a:off x="6553201" y="108857"/>
            <a:ext cx="3732153" cy="5187386"/>
          </a:xfrm>
          <a:prstGeom prst="rect">
            <a:avLst/>
          </a:prstGeom>
        </p:spPr>
      </p:pic>
      <p:pic>
        <p:nvPicPr>
          <p:cNvPr id="5" name="Imagen 4"/>
          <p:cNvPicPr>
            <a:picLocks noChangeAspect="1"/>
          </p:cNvPicPr>
          <p:nvPr/>
        </p:nvPicPr>
        <p:blipFill>
          <a:blip r:embed="rId3"/>
          <a:stretch>
            <a:fillRect/>
          </a:stretch>
        </p:blipFill>
        <p:spPr>
          <a:xfrm>
            <a:off x="9663793" y="4419599"/>
            <a:ext cx="2528207" cy="2547257"/>
          </a:xfrm>
          <a:prstGeom prst="rect">
            <a:avLst/>
          </a:prstGeom>
        </p:spPr>
      </p:pic>
      <p:sp>
        <p:nvSpPr>
          <p:cNvPr id="6" name="CuadroTexto 5"/>
          <p:cNvSpPr txBox="1"/>
          <p:nvPr/>
        </p:nvSpPr>
        <p:spPr>
          <a:xfrm>
            <a:off x="9998371" y="123050"/>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a:t>
            </a:r>
            <a:r>
              <a:rPr lang="es-MX" sz="2800" b="1" dirty="0" smtClean="0">
                <a:solidFill>
                  <a:schemeClr val="bg1"/>
                </a:solidFill>
                <a:latin typeface="Arial Black" panose="020B0A04020102020204" pitchFamily="34" charset="0"/>
              </a:rPr>
              <a:t>12</a:t>
            </a:r>
          </a:p>
        </p:txBody>
      </p:sp>
    </p:spTree>
    <p:extLst>
      <p:ext uri="{BB962C8B-B14F-4D97-AF65-F5344CB8AC3E}">
        <p14:creationId xmlns:p14="http://schemas.microsoft.com/office/powerpoint/2010/main" val="76813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FINAL</a:t>
            </a:r>
            <a:br>
              <a:rPr lang="es-MX" dirty="0" smtClean="0"/>
            </a:br>
            <a:r>
              <a:rPr lang="es-MX" dirty="0" smtClean="0"/>
              <a:t>BLOG</a:t>
            </a:r>
            <a:endParaRPr lang="es-MX" dirty="0"/>
          </a:p>
        </p:txBody>
      </p:sp>
      <p:pic>
        <p:nvPicPr>
          <p:cNvPr id="5" name="Marcador de contenido 4"/>
          <p:cNvPicPr>
            <a:picLocks noGrp="1" noChangeAspect="1"/>
          </p:cNvPicPr>
          <p:nvPr>
            <p:ph idx="1"/>
          </p:nvPr>
        </p:nvPicPr>
        <p:blipFill>
          <a:blip r:embed="rId2"/>
          <a:stretch>
            <a:fillRect/>
          </a:stretch>
        </p:blipFill>
        <p:spPr>
          <a:xfrm>
            <a:off x="544843" y="2106800"/>
            <a:ext cx="2888640" cy="3881437"/>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3"/>
          <a:stretch>
            <a:fillRect/>
          </a:stretch>
        </p:blipFill>
        <p:spPr>
          <a:xfrm>
            <a:off x="3846116" y="1371601"/>
            <a:ext cx="2485751" cy="3756212"/>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a:stretch>
            <a:fillRect/>
          </a:stretch>
        </p:blipFill>
        <p:spPr>
          <a:xfrm>
            <a:off x="6744500" y="799773"/>
            <a:ext cx="2631448" cy="3134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3457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14553" y="824753"/>
            <a:ext cx="5463212" cy="545614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a:stretch>
            <a:fillRect/>
          </a:stretch>
        </p:blipFill>
        <p:spPr>
          <a:xfrm>
            <a:off x="6586114" y="277906"/>
            <a:ext cx="4578865" cy="4974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5812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Conclusión del trabajo interdisciplinario </a:t>
            </a:r>
            <a:endParaRPr lang="es-MX" dirty="0"/>
          </a:p>
        </p:txBody>
      </p:sp>
      <p:sp>
        <p:nvSpPr>
          <p:cNvPr id="3" name="Marcador de contenido 2"/>
          <p:cNvSpPr>
            <a:spLocks noGrp="1"/>
          </p:cNvSpPr>
          <p:nvPr>
            <p:ph idx="1"/>
          </p:nvPr>
        </p:nvSpPr>
        <p:spPr>
          <a:xfrm>
            <a:off x="677334" y="1773937"/>
            <a:ext cx="8596668" cy="4267426"/>
          </a:xfrm>
        </p:spPr>
        <p:txBody>
          <a:bodyPr>
            <a:normAutofit lnSpcReduction="10000"/>
          </a:bodyPr>
          <a:lstStyle/>
          <a:p>
            <a:pPr algn="just"/>
            <a:r>
              <a:rPr lang="es-MX" dirty="0" smtClean="0"/>
              <a:t>C</a:t>
            </a:r>
            <a:r>
              <a:rPr lang="es-MX" dirty="0" smtClean="0">
                <a:solidFill>
                  <a:schemeClr val="tx1"/>
                </a:solidFill>
              </a:rPr>
              <a:t>on la creación de este blog se pretende que los alumnos mejoren sus habilidades personales a través de desarrollar su propio contenido con temas de orientación educativa y educación para la salud, esta estrategia les permitirá compartir sus propias experiencias, construir nuevos aprendizajes, cambiar algún estilo de vida.</a:t>
            </a:r>
          </a:p>
          <a:p>
            <a:pPr algn="just"/>
            <a:r>
              <a:rPr lang="es-MX" dirty="0" smtClean="0">
                <a:solidFill>
                  <a:schemeClr val="tx1"/>
                </a:solidFill>
              </a:rPr>
              <a:t>Se busca por medio de la exploración de contenidos en la web o de otras fuentes de información puedan ampliar sus conocimientos, tomando como referencia el análisis, el tratamiento y la utilización de las investigaciones realizadas en temas de la vida cotidiana y que tiene un impacto en los jóvenes de su edad.</a:t>
            </a:r>
          </a:p>
          <a:p>
            <a:pPr algn="just"/>
            <a:r>
              <a:rPr lang="es-MX" dirty="0" smtClean="0">
                <a:solidFill>
                  <a:schemeClr val="tx1"/>
                </a:solidFill>
              </a:rPr>
              <a:t>Por otro lado se pondrá especial atención en el cuidado de los derechos de autor, la profundidad del contenido y el uso del lenguaje.</a:t>
            </a:r>
          </a:p>
          <a:p>
            <a:pPr algn="just"/>
            <a:r>
              <a:rPr lang="es-MX" dirty="0" smtClean="0">
                <a:solidFill>
                  <a:schemeClr val="tx1"/>
                </a:solidFill>
              </a:rPr>
              <a:t>De alguna manera se espera que el resultado de un mejor aprovechamiento escolar.</a:t>
            </a:r>
            <a:endParaRPr lang="es-MX" dirty="0">
              <a:solidFill>
                <a:schemeClr val="tx1"/>
              </a:solidFill>
            </a:endParaRPr>
          </a:p>
        </p:txBody>
      </p:sp>
      <p:sp>
        <p:nvSpPr>
          <p:cNvPr id="5" name="CuadroTexto 4"/>
          <p:cNvSpPr txBox="1"/>
          <p:nvPr/>
        </p:nvSpPr>
        <p:spPr>
          <a:xfrm>
            <a:off x="9724051" y="132546"/>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a:t>
            </a:r>
            <a:r>
              <a:rPr lang="es-MX" sz="2800" b="1" dirty="0" smtClean="0">
                <a:solidFill>
                  <a:schemeClr val="bg1"/>
                </a:solidFill>
                <a:latin typeface="Arial Black" panose="020B0A04020102020204" pitchFamily="34" charset="0"/>
              </a:rPr>
              <a:t>13</a:t>
            </a:r>
          </a:p>
        </p:txBody>
      </p:sp>
    </p:spTree>
    <p:extLst>
      <p:ext uri="{BB962C8B-B14F-4D97-AF65-F5344CB8AC3E}">
        <p14:creationId xmlns:p14="http://schemas.microsoft.com/office/powerpoint/2010/main" val="2354109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Observación</a:t>
            </a:r>
            <a:endParaRPr lang="es-MX" dirty="0"/>
          </a:p>
        </p:txBody>
      </p:sp>
      <p:sp>
        <p:nvSpPr>
          <p:cNvPr id="3" name="Marcador de contenido 2"/>
          <p:cNvSpPr>
            <a:spLocks noGrp="1"/>
          </p:cNvSpPr>
          <p:nvPr>
            <p:ph idx="1"/>
          </p:nvPr>
        </p:nvSpPr>
        <p:spPr/>
        <p:txBody>
          <a:bodyPr/>
          <a:lstStyle/>
          <a:p>
            <a:pPr algn="just"/>
            <a:r>
              <a:rPr lang="es-MX" dirty="0" smtClean="0"/>
              <a:t>Para la autoevaluación</a:t>
            </a:r>
            <a:r>
              <a:rPr lang="es-MX" dirty="0"/>
              <a:t>, </a:t>
            </a:r>
            <a:r>
              <a:rPr lang="es-MX" dirty="0" err="1"/>
              <a:t>coevaluación</a:t>
            </a:r>
            <a:r>
              <a:rPr lang="es-MX" dirty="0"/>
              <a:t> del proyecto, por parte de alumnos, maestros y autoridades / entrevistas </a:t>
            </a:r>
            <a:r>
              <a:rPr lang="es-MX" dirty="0" err="1"/>
              <a:t>videograbadas</a:t>
            </a:r>
            <a:r>
              <a:rPr lang="es-MX" dirty="0"/>
              <a:t> o </a:t>
            </a:r>
            <a:r>
              <a:rPr lang="es-MX" dirty="0" smtClean="0"/>
              <a:t>escritas, no se pudieron llevar a cabo y que las dos últimas clases que se tenían contempladas para esta actividad se vieron afectadas por la contingencia ambiental, lo que nos impidió llevarlas a cabo. </a:t>
            </a:r>
            <a:endParaRPr lang="es-MX" dirty="0"/>
          </a:p>
        </p:txBody>
      </p:sp>
    </p:spTree>
    <p:extLst>
      <p:ext uri="{BB962C8B-B14F-4D97-AF65-F5344CB8AC3E}">
        <p14:creationId xmlns:p14="http://schemas.microsoft.com/office/powerpoint/2010/main" val="3615146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Lista de cambios realizados a la estructura del proyecto interdisciplinario </a:t>
            </a:r>
            <a:endParaRPr lang="es-MX" dirty="0"/>
          </a:p>
        </p:txBody>
      </p:sp>
      <p:sp>
        <p:nvSpPr>
          <p:cNvPr id="3" name="Marcador de contenido 2"/>
          <p:cNvSpPr>
            <a:spLocks noGrp="1"/>
          </p:cNvSpPr>
          <p:nvPr>
            <p:ph idx="1"/>
          </p:nvPr>
        </p:nvSpPr>
        <p:spPr/>
        <p:txBody>
          <a:bodyPr/>
          <a:lstStyle/>
          <a:p>
            <a:pPr algn="just"/>
            <a:r>
              <a:rPr lang="es-MX" dirty="0" smtClean="0">
                <a:solidFill>
                  <a:schemeClr val="tx1"/>
                </a:solidFill>
              </a:rPr>
              <a:t>La plataforma de trabajo algunos alumnos tuvieron la dificultad en la aplicación que escogieron por lo que se opto por que todos los equipos crearon su blog en </a:t>
            </a:r>
            <a:r>
              <a:rPr lang="es-MX" dirty="0" err="1" smtClean="0">
                <a:solidFill>
                  <a:schemeClr val="tx1"/>
                </a:solidFill>
              </a:rPr>
              <a:t>Blogger</a:t>
            </a:r>
            <a:r>
              <a:rPr lang="es-MX" dirty="0" smtClean="0">
                <a:solidFill>
                  <a:schemeClr val="tx1"/>
                </a:solidFill>
              </a:rPr>
              <a:t>.</a:t>
            </a:r>
          </a:p>
          <a:p>
            <a:pPr algn="just"/>
            <a:r>
              <a:rPr lang="es-MX" dirty="0" smtClean="0">
                <a:solidFill>
                  <a:schemeClr val="tx1"/>
                </a:solidFill>
              </a:rPr>
              <a:t>Cuidado en el contenido ya que algunos alumnos querían abordar temas como el suicidio o la depresión.</a:t>
            </a:r>
          </a:p>
          <a:p>
            <a:pPr algn="just"/>
            <a:r>
              <a:rPr lang="es-MX" dirty="0" smtClean="0">
                <a:solidFill>
                  <a:schemeClr val="tx1"/>
                </a:solidFill>
              </a:rPr>
              <a:t>Mayor supervisión con los equipos de trabajo ya que en algunos solo trabajaba un solo miembro del equipo.</a:t>
            </a:r>
            <a:endParaRPr lang="es-MX" dirty="0">
              <a:solidFill>
                <a:schemeClr val="tx1"/>
              </a:solidFill>
            </a:endParaRPr>
          </a:p>
          <a:p>
            <a:pPr marL="0" indent="0">
              <a:buNone/>
            </a:pPr>
            <a:endParaRPr lang="es-MX" dirty="0"/>
          </a:p>
        </p:txBody>
      </p:sp>
      <p:sp>
        <p:nvSpPr>
          <p:cNvPr id="4" name="CuadroTexto 3"/>
          <p:cNvSpPr txBox="1"/>
          <p:nvPr/>
        </p:nvSpPr>
        <p:spPr>
          <a:xfrm>
            <a:off x="9724051" y="132546"/>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a:t>
            </a:r>
            <a:r>
              <a:rPr lang="es-MX" sz="2800" b="1" dirty="0" smtClean="0">
                <a:solidFill>
                  <a:schemeClr val="bg1"/>
                </a:solidFill>
                <a:latin typeface="Arial Black" panose="020B0A04020102020204" pitchFamily="34" charset="0"/>
              </a:rPr>
              <a:t>14</a:t>
            </a:r>
          </a:p>
        </p:txBody>
      </p:sp>
    </p:spTree>
    <p:extLst>
      <p:ext uri="{BB962C8B-B14F-4D97-AF65-F5344CB8AC3E}">
        <p14:creationId xmlns:p14="http://schemas.microsoft.com/office/powerpoint/2010/main" val="1368751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098243" y="1168706"/>
            <a:ext cx="5271044" cy="1376668"/>
          </a:xfrm>
        </p:spPr>
        <p:txBody>
          <a:bodyPr/>
          <a:lstStyle/>
          <a:p>
            <a:pPr algn="ctr"/>
            <a:r>
              <a:rPr lang="es-MX" sz="4400" dirty="0"/>
              <a:t>Escuela Villanueva Montaño </a:t>
            </a:r>
          </a:p>
        </p:txBody>
      </p:sp>
      <p:sp>
        <p:nvSpPr>
          <p:cNvPr id="3" name="Subtítulo 2"/>
          <p:cNvSpPr>
            <a:spLocks noGrp="1"/>
          </p:cNvSpPr>
          <p:nvPr>
            <p:ph type="subTitle" idx="1"/>
          </p:nvPr>
        </p:nvSpPr>
        <p:spPr>
          <a:xfrm>
            <a:off x="788277" y="2934929"/>
            <a:ext cx="8936780" cy="3071733"/>
          </a:xfrm>
        </p:spPr>
        <p:txBody>
          <a:bodyPr>
            <a:normAutofit fontScale="32500" lnSpcReduction="20000"/>
          </a:bodyPr>
          <a:lstStyle/>
          <a:p>
            <a:pPr algn="ctr"/>
            <a:endParaRPr lang="es-MX" dirty="0"/>
          </a:p>
          <a:p>
            <a:pPr algn="ctr"/>
            <a:r>
              <a:rPr lang="es-MX" sz="9600" dirty="0">
                <a:solidFill>
                  <a:schemeClr val="tx1"/>
                </a:solidFill>
              </a:rPr>
              <a:t>Nombre del Proyecto: </a:t>
            </a:r>
          </a:p>
          <a:p>
            <a:pPr algn="ctr"/>
            <a:r>
              <a:rPr lang="es-MX" sz="9600" b="1" dirty="0">
                <a:solidFill>
                  <a:schemeClr val="tx1"/>
                </a:solidFill>
              </a:rPr>
              <a:t>“</a:t>
            </a:r>
            <a:r>
              <a:rPr lang="es-ES" sz="9600" b="1" dirty="0">
                <a:solidFill>
                  <a:schemeClr val="tx1"/>
                </a:solidFill>
              </a:rPr>
              <a:t>Creación de un Blog para el Desarrollo de Habilidades para la vida”</a:t>
            </a:r>
          </a:p>
          <a:p>
            <a:pPr algn="ctr"/>
            <a:endParaRPr lang="es-ES" sz="3600" b="1" dirty="0">
              <a:solidFill>
                <a:schemeClr val="tx1"/>
              </a:solidFill>
            </a:endParaRPr>
          </a:p>
          <a:p>
            <a:pPr algn="ctr"/>
            <a:r>
              <a:rPr lang="es-ES" sz="9600" b="1" dirty="0">
                <a:solidFill>
                  <a:schemeClr val="tx1"/>
                </a:solidFill>
              </a:rPr>
              <a:t>Dirigido a alumnos de 4° grado de preparatoria  </a:t>
            </a:r>
            <a:endParaRPr lang="es-MX" sz="7000" b="1" dirty="0">
              <a:solidFill>
                <a:srgbClr val="CC0000"/>
              </a:solidFill>
            </a:endParaRPr>
          </a:p>
        </p:txBody>
      </p:sp>
      <p:pic>
        <p:nvPicPr>
          <p:cNvPr id="1026" name="Picture 2" descr="http://educompara.com/wp-content/uploads/2015/01/villanueva-montan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684" y="1051995"/>
            <a:ext cx="24955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png" descr="Conexiones_Horizontal2a.png"/>
          <p:cNvPicPr/>
          <p:nvPr/>
        </p:nvPicPr>
        <p:blipFill>
          <a:blip r:embed="rId3" cstate="print"/>
          <a:srcRect b="8719"/>
          <a:stretch>
            <a:fillRect/>
          </a:stretch>
        </p:blipFill>
        <p:spPr>
          <a:xfrm>
            <a:off x="609600" y="177892"/>
            <a:ext cx="8759687" cy="710004"/>
          </a:xfrm>
          <a:prstGeom prst="rect">
            <a:avLst/>
          </a:prstGeom>
          <a:ln/>
        </p:spPr>
      </p:pic>
      <p:sp>
        <p:nvSpPr>
          <p:cNvPr id="4" name="CuadroTexto 3"/>
          <p:cNvSpPr txBox="1"/>
          <p:nvPr/>
        </p:nvSpPr>
        <p:spPr>
          <a:xfrm>
            <a:off x="9725057" y="309716"/>
            <a:ext cx="2058904"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4 h</a:t>
            </a:r>
          </a:p>
        </p:txBody>
      </p:sp>
    </p:spTree>
    <p:extLst>
      <p:ext uri="{BB962C8B-B14F-4D97-AF65-F5344CB8AC3E}">
        <p14:creationId xmlns:p14="http://schemas.microsoft.com/office/powerpoint/2010/main" val="1995223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3459" y="540325"/>
            <a:ext cx="9291484" cy="669043"/>
          </a:xfrm>
        </p:spPr>
        <p:txBody>
          <a:bodyPr>
            <a:normAutofit/>
          </a:bodyPr>
          <a:lstStyle/>
          <a:p>
            <a:r>
              <a:rPr lang="es-MX" sz="2800" b="1" dirty="0">
                <a:solidFill>
                  <a:srgbClr val="C00000"/>
                </a:solidFill>
              </a:rPr>
              <a:t>Introducción o justificación: Descripción del proyecto</a:t>
            </a:r>
          </a:p>
        </p:txBody>
      </p:sp>
      <p:sp>
        <p:nvSpPr>
          <p:cNvPr id="3" name="Marcador de contenido 2"/>
          <p:cNvSpPr>
            <a:spLocks noGrp="1"/>
          </p:cNvSpPr>
          <p:nvPr>
            <p:ph idx="1"/>
          </p:nvPr>
        </p:nvSpPr>
        <p:spPr>
          <a:xfrm>
            <a:off x="677334" y="1745673"/>
            <a:ext cx="8596668" cy="4295689"/>
          </a:xfrm>
        </p:spPr>
        <p:txBody>
          <a:bodyPr>
            <a:normAutofit/>
          </a:bodyPr>
          <a:lstStyle/>
          <a:p>
            <a:pPr algn="just"/>
            <a:r>
              <a:rPr lang="es-MX" b="1" dirty="0">
                <a:solidFill>
                  <a:schemeClr val="tx1"/>
                </a:solidFill>
              </a:rPr>
              <a:t>Por todo lo anterior podemos partir sobre la importancia de generar un “Blog de Habilidades para la Vida” que ofrezca información como:</a:t>
            </a:r>
          </a:p>
          <a:p>
            <a:pPr algn="just"/>
            <a:endParaRPr lang="es-MX" b="1" dirty="0">
              <a:solidFill>
                <a:schemeClr val="tx1"/>
              </a:solidFill>
            </a:endParaRPr>
          </a:p>
          <a:p>
            <a:pPr marL="1441450" indent="-457200" algn="just">
              <a:buFont typeface="Wingdings" panose="05000000000000000000" pitchFamily="2" charset="2"/>
              <a:buChar char="v"/>
            </a:pPr>
            <a:r>
              <a:rPr lang="es-MX" b="1" dirty="0">
                <a:solidFill>
                  <a:schemeClr val="tx1"/>
                </a:solidFill>
              </a:rPr>
              <a:t>Asertividad, empatía, estrés</a:t>
            </a:r>
          </a:p>
          <a:p>
            <a:pPr marL="1441450" indent="-457200" algn="just">
              <a:buFont typeface="Wingdings" panose="05000000000000000000" pitchFamily="2" charset="2"/>
              <a:buChar char="v"/>
            </a:pPr>
            <a:r>
              <a:rPr lang="es-MX" b="1" dirty="0">
                <a:solidFill>
                  <a:schemeClr val="tx1"/>
                </a:solidFill>
              </a:rPr>
              <a:t>Trabajo en equipo, liderazgo</a:t>
            </a:r>
          </a:p>
          <a:p>
            <a:pPr marL="1441450" indent="-457200" algn="just">
              <a:buFont typeface="Wingdings" panose="05000000000000000000" pitchFamily="2" charset="2"/>
              <a:buChar char="v"/>
            </a:pPr>
            <a:r>
              <a:rPr lang="es-MX" b="1" dirty="0">
                <a:solidFill>
                  <a:schemeClr val="tx1"/>
                </a:solidFill>
              </a:rPr>
              <a:t>Áreas biológicas, sociales y emocionales de todo individuo</a:t>
            </a:r>
          </a:p>
          <a:p>
            <a:pPr marL="0" indent="0" algn="just">
              <a:buNone/>
            </a:pPr>
            <a:endParaRPr lang="es-MX" b="1" dirty="0">
              <a:solidFill>
                <a:schemeClr val="tx1"/>
              </a:solidFill>
            </a:endParaRPr>
          </a:p>
          <a:p>
            <a:pPr marL="0" indent="0" algn="just">
              <a:buNone/>
            </a:pPr>
            <a:r>
              <a:rPr lang="es-MX" b="1" dirty="0">
                <a:solidFill>
                  <a:schemeClr val="tx1"/>
                </a:solidFill>
              </a:rPr>
              <a:t>Desde el punto de la informática es necesario que utilicemos herramientas computacionales como un software libre que nos permita llegar al alcance de toda la sociedad para compartir información, en la que podamos generar una sociedad del conocimiento, a través de las tecnologías de la información y comunicación.  </a:t>
            </a:r>
          </a:p>
        </p:txBody>
      </p:sp>
      <p:sp>
        <p:nvSpPr>
          <p:cNvPr id="5" name="CuadroTexto 4"/>
          <p:cNvSpPr txBox="1"/>
          <p:nvPr/>
        </p:nvSpPr>
        <p:spPr>
          <a:xfrm>
            <a:off x="9725057" y="309716"/>
            <a:ext cx="2058904"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5 i</a:t>
            </a:r>
          </a:p>
        </p:txBody>
      </p:sp>
    </p:spTree>
    <p:extLst>
      <p:ext uri="{BB962C8B-B14F-4D97-AF65-F5344CB8AC3E}">
        <p14:creationId xmlns:p14="http://schemas.microsoft.com/office/powerpoint/2010/main" val="339463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67957"/>
            <a:ext cx="8596668" cy="1320800"/>
          </a:xfrm>
        </p:spPr>
        <p:txBody>
          <a:bodyPr>
            <a:normAutofit/>
          </a:bodyPr>
          <a:lstStyle/>
          <a:p>
            <a:r>
              <a:rPr lang="es-ES" sz="2000" b="1" dirty="0"/>
              <a:t>Estructura Inicial de Planeación</a:t>
            </a:r>
            <a:r>
              <a:rPr lang="es-MX" sz="2000" dirty="0"/>
              <a:t/>
            </a:r>
            <a:br>
              <a:rPr lang="es-MX" sz="2000" dirty="0"/>
            </a:br>
            <a:r>
              <a:rPr lang="es-ES" sz="2000" b="1" dirty="0"/>
              <a:t>Elaboración de Proyecto  </a:t>
            </a:r>
            <a:r>
              <a:rPr lang="es-MX" sz="2000" dirty="0"/>
              <a:t/>
            </a:r>
            <a:br>
              <a:rPr lang="es-MX" sz="2000" dirty="0"/>
            </a:br>
            <a:endParaRPr lang="es-MX" sz="2000" dirty="0"/>
          </a:p>
        </p:txBody>
      </p:sp>
      <p:sp>
        <p:nvSpPr>
          <p:cNvPr id="3" name="Marcador de contenido 2"/>
          <p:cNvSpPr>
            <a:spLocks noGrp="1"/>
          </p:cNvSpPr>
          <p:nvPr>
            <p:ph idx="1"/>
          </p:nvPr>
        </p:nvSpPr>
        <p:spPr>
          <a:xfrm>
            <a:off x="677334" y="1487313"/>
            <a:ext cx="8596668" cy="3880773"/>
          </a:xfrm>
        </p:spPr>
        <p:txBody>
          <a:bodyPr>
            <a:normAutofit/>
          </a:bodyPr>
          <a:lstStyle/>
          <a:p>
            <a:r>
              <a:rPr lang="es-ES" b="1" dirty="0">
                <a:solidFill>
                  <a:srgbClr val="C00000"/>
                </a:solidFill>
              </a:rPr>
              <a:t>OBJETIVO GENERAL DEL PROYECTO. </a:t>
            </a:r>
            <a:r>
              <a:rPr lang="es-ES" dirty="0"/>
              <a:t>Tomar en cuenta todas las asignaturas  involucradas.</a:t>
            </a:r>
            <a:endParaRPr lang="es-MX" dirty="0"/>
          </a:p>
          <a:p>
            <a:pPr marL="0" indent="0">
              <a:buNone/>
            </a:pPr>
            <a:endParaRPr lang="es-MX" dirty="0"/>
          </a:p>
        </p:txBody>
      </p:sp>
      <p:graphicFrame>
        <p:nvGraphicFramePr>
          <p:cNvPr id="6" name="Tabla 5"/>
          <p:cNvGraphicFramePr>
            <a:graphicFrameLocks noGrp="1"/>
          </p:cNvGraphicFramePr>
          <p:nvPr>
            <p:extLst/>
          </p:nvPr>
        </p:nvGraphicFramePr>
        <p:xfrm>
          <a:off x="677334" y="2808113"/>
          <a:ext cx="8596312" cy="2649146"/>
        </p:xfrm>
        <a:graphic>
          <a:graphicData uri="http://schemas.openxmlformats.org/drawingml/2006/table">
            <a:tbl>
              <a:tblPr>
                <a:tableStyleId>{5C22544A-7EE6-4342-B048-85BDC9FD1C3A}</a:tableStyleId>
              </a:tblPr>
              <a:tblGrid>
                <a:gridCol w="8596312">
                  <a:extLst>
                    <a:ext uri="{9D8B030D-6E8A-4147-A177-3AD203B41FA5}">
                      <a16:colId xmlns="" xmlns:a16="http://schemas.microsoft.com/office/drawing/2014/main" val="2416249033"/>
                    </a:ext>
                  </a:extLst>
                </a:gridCol>
              </a:tblGrid>
              <a:tr h="2649146">
                <a:tc>
                  <a:txBody>
                    <a:bodyPr/>
                    <a:lstStyle/>
                    <a:p>
                      <a:pPr marR="114300" algn="ctr">
                        <a:lnSpc>
                          <a:spcPct val="115000"/>
                        </a:lnSpc>
                        <a:spcBef>
                          <a:spcPts val="370"/>
                        </a:spcBef>
                        <a:spcAft>
                          <a:spcPts val="0"/>
                        </a:spcAft>
                      </a:pPr>
                      <a:r>
                        <a:rPr lang="es-ES" sz="2800" b="1" dirty="0">
                          <a:effectLst/>
                        </a:rPr>
                        <a:t>A través de la creación de un blog, los alumnos desarrollarán</a:t>
                      </a:r>
                      <a:r>
                        <a:rPr lang="es-ES" sz="2800" b="1" baseline="0" dirty="0">
                          <a:effectLst/>
                        </a:rPr>
                        <a:t> las habilidades necesarias en el ámbito escolar y personal para obtener y construir información que les permita tener un mejor rendimiento académico.</a:t>
                      </a:r>
                      <a:endParaRPr lang="es-MX" sz="2800" b="1" dirty="0">
                        <a:solidFill>
                          <a:srgbClr val="000000"/>
                        </a:solidFill>
                        <a:effectLst/>
                        <a:latin typeface="Arial" panose="020B0604020202020204" pitchFamily="34" charset="0"/>
                        <a:ea typeface="Arial" panose="020B0604020202020204" pitchFamily="34" charset="0"/>
                      </a:endParaRPr>
                    </a:p>
                  </a:txBody>
                  <a:tcPr marL="62701" marR="62701" marT="62701" marB="62701" anchor="ctr"/>
                </a:tc>
                <a:extLst>
                  <a:ext uri="{0D108BD9-81ED-4DB2-BD59-A6C34878D82A}">
                    <a16:rowId xmlns="" xmlns:a16="http://schemas.microsoft.com/office/drawing/2014/main" val="3400428073"/>
                  </a:ext>
                </a:extLst>
              </a:tr>
            </a:tbl>
          </a:graphicData>
        </a:graphic>
      </p:graphicFrame>
      <p:pic>
        <p:nvPicPr>
          <p:cNvPr id="4" name="Imagen 3"/>
          <p:cNvPicPr>
            <a:picLocks noChangeAspect="1"/>
          </p:cNvPicPr>
          <p:nvPr/>
        </p:nvPicPr>
        <p:blipFill>
          <a:blip r:embed="rId2"/>
          <a:stretch>
            <a:fillRect/>
          </a:stretch>
        </p:blipFill>
        <p:spPr>
          <a:xfrm>
            <a:off x="7838220" y="4975765"/>
            <a:ext cx="2903844" cy="15437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p:cNvSpPr txBox="1"/>
          <p:nvPr/>
        </p:nvSpPr>
        <p:spPr>
          <a:xfrm>
            <a:off x="9725057" y="309716"/>
            <a:ext cx="2058904"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6 j</a:t>
            </a:r>
          </a:p>
        </p:txBody>
      </p:sp>
    </p:spTree>
    <p:extLst>
      <p:ext uri="{BB962C8B-B14F-4D97-AF65-F5344CB8AC3E}">
        <p14:creationId xmlns:p14="http://schemas.microsoft.com/office/powerpoint/2010/main" val="120131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626999895"/>
              </p:ext>
            </p:extLst>
          </p:nvPr>
        </p:nvGraphicFramePr>
        <p:xfrm>
          <a:off x="205386" y="1688545"/>
          <a:ext cx="10352617" cy="4753249"/>
        </p:xfrm>
        <a:graphic>
          <a:graphicData uri="http://schemas.openxmlformats.org/drawingml/2006/table">
            <a:tbl>
              <a:tblPr>
                <a:tableStyleId>{5C22544A-7EE6-4342-B048-85BDC9FD1C3A}</a:tableStyleId>
              </a:tblPr>
              <a:tblGrid>
                <a:gridCol w="1568834">
                  <a:extLst>
                    <a:ext uri="{9D8B030D-6E8A-4147-A177-3AD203B41FA5}">
                      <a16:colId xmlns="" xmlns:a16="http://schemas.microsoft.com/office/drawing/2014/main" val="2166507761"/>
                    </a:ext>
                  </a:extLst>
                </a:gridCol>
                <a:gridCol w="2826327">
                  <a:extLst>
                    <a:ext uri="{9D8B030D-6E8A-4147-A177-3AD203B41FA5}">
                      <a16:colId xmlns="" xmlns:a16="http://schemas.microsoft.com/office/drawing/2014/main" val="394836368"/>
                    </a:ext>
                  </a:extLst>
                </a:gridCol>
                <a:gridCol w="2888979">
                  <a:extLst>
                    <a:ext uri="{9D8B030D-6E8A-4147-A177-3AD203B41FA5}">
                      <a16:colId xmlns="" xmlns:a16="http://schemas.microsoft.com/office/drawing/2014/main" val="3653999539"/>
                    </a:ext>
                  </a:extLst>
                </a:gridCol>
                <a:gridCol w="3068477">
                  <a:extLst>
                    <a:ext uri="{9D8B030D-6E8A-4147-A177-3AD203B41FA5}">
                      <a16:colId xmlns="" xmlns:a16="http://schemas.microsoft.com/office/drawing/2014/main" val="4127095551"/>
                    </a:ext>
                  </a:extLst>
                </a:gridCol>
              </a:tblGrid>
              <a:tr h="742144">
                <a:tc>
                  <a:txBody>
                    <a:bodyPr/>
                    <a:lstStyle/>
                    <a:p>
                      <a:pPr algn="ctr">
                        <a:lnSpc>
                          <a:spcPct val="115000"/>
                        </a:lnSpc>
                        <a:spcAft>
                          <a:spcPts val="0"/>
                        </a:spcAft>
                      </a:pPr>
                      <a:r>
                        <a:rPr lang="es-ES" sz="1600" b="1" dirty="0">
                          <a:effectLst/>
                        </a:rPr>
                        <a:t>Disciplinas:</a:t>
                      </a:r>
                      <a:endParaRPr lang="es-MX" sz="1600" b="1" dirty="0">
                        <a:solidFill>
                          <a:srgbClr val="000000"/>
                        </a:solidFill>
                        <a:effectLst/>
                        <a:latin typeface="Arial" panose="020B0604020202020204" pitchFamily="34" charset="0"/>
                        <a:ea typeface="Arial" panose="020B0604020202020204" pitchFamily="34" charset="0"/>
                      </a:endParaRPr>
                    </a:p>
                  </a:txBody>
                  <a:tcPr marL="62701" marR="62701" marT="62701" marB="62701"/>
                </a:tc>
                <a:tc>
                  <a:txBody>
                    <a:bodyPr/>
                    <a:lstStyle/>
                    <a:p>
                      <a:pPr algn="ctr">
                        <a:lnSpc>
                          <a:spcPct val="115000"/>
                        </a:lnSpc>
                        <a:spcAft>
                          <a:spcPts val="0"/>
                        </a:spcAft>
                      </a:pPr>
                      <a:r>
                        <a:rPr lang="es-ES" sz="1600" b="1" dirty="0">
                          <a:effectLst/>
                        </a:rPr>
                        <a:t>Disciplina 1. </a:t>
                      </a:r>
                      <a:endParaRPr lang="es-MX" sz="1600" b="1" dirty="0">
                        <a:effectLst/>
                      </a:endParaRPr>
                    </a:p>
                    <a:p>
                      <a:pPr algn="ctr">
                        <a:lnSpc>
                          <a:spcPct val="115000"/>
                        </a:lnSpc>
                        <a:spcAft>
                          <a:spcPts val="0"/>
                        </a:spcAft>
                      </a:pPr>
                      <a:r>
                        <a:rPr lang="es-ES" sz="1600" b="1" dirty="0">
                          <a:effectLst/>
                        </a:rPr>
                        <a:t>Informática</a:t>
                      </a:r>
                      <a:endParaRPr lang="es-MX" sz="1600" b="1" dirty="0">
                        <a:solidFill>
                          <a:srgbClr val="000000"/>
                        </a:solidFill>
                        <a:effectLst/>
                        <a:latin typeface="Arial" panose="020B0604020202020204" pitchFamily="34" charset="0"/>
                        <a:ea typeface="Arial" panose="020B0604020202020204" pitchFamily="34" charset="0"/>
                      </a:endParaRPr>
                    </a:p>
                  </a:txBody>
                  <a:tcPr marL="62701" marR="62701" marT="62701" marB="62701"/>
                </a:tc>
                <a:tc>
                  <a:txBody>
                    <a:bodyPr/>
                    <a:lstStyle/>
                    <a:p>
                      <a:pPr algn="ctr">
                        <a:lnSpc>
                          <a:spcPct val="115000"/>
                        </a:lnSpc>
                        <a:spcAft>
                          <a:spcPts val="0"/>
                        </a:spcAft>
                      </a:pPr>
                      <a:r>
                        <a:rPr lang="es-ES" sz="1600" b="1" dirty="0">
                          <a:effectLst/>
                        </a:rPr>
                        <a:t>Disciplina 2. </a:t>
                      </a:r>
                      <a:endParaRPr lang="es-MX" sz="1600" b="1" dirty="0">
                        <a:effectLst/>
                      </a:endParaRPr>
                    </a:p>
                    <a:p>
                      <a:pPr algn="ctr">
                        <a:lnSpc>
                          <a:spcPct val="115000"/>
                        </a:lnSpc>
                        <a:spcAft>
                          <a:spcPts val="0"/>
                        </a:spcAft>
                      </a:pPr>
                      <a:r>
                        <a:rPr lang="es-ES" sz="1600" b="1" dirty="0">
                          <a:effectLst/>
                        </a:rPr>
                        <a:t>Orientación Educativa</a:t>
                      </a:r>
                      <a:endParaRPr lang="es-MX" sz="1600" b="1" dirty="0">
                        <a:solidFill>
                          <a:srgbClr val="000000"/>
                        </a:solidFill>
                        <a:effectLst/>
                        <a:latin typeface="Arial" panose="020B0604020202020204" pitchFamily="34" charset="0"/>
                        <a:ea typeface="Arial" panose="020B0604020202020204" pitchFamily="34" charset="0"/>
                      </a:endParaRPr>
                    </a:p>
                  </a:txBody>
                  <a:tcPr marL="62701" marR="62701" marT="62701" marB="62701"/>
                </a:tc>
                <a:tc>
                  <a:txBody>
                    <a:bodyPr/>
                    <a:lstStyle/>
                    <a:p>
                      <a:pPr algn="ctr">
                        <a:lnSpc>
                          <a:spcPct val="115000"/>
                        </a:lnSpc>
                        <a:spcAft>
                          <a:spcPts val="0"/>
                        </a:spcAft>
                      </a:pPr>
                      <a:r>
                        <a:rPr lang="es-ES" sz="1600" b="1" dirty="0">
                          <a:effectLst/>
                        </a:rPr>
                        <a:t>Disciplina 3.</a:t>
                      </a:r>
                      <a:endParaRPr lang="es-MX" sz="1600" b="1" dirty="0">
                        <a:effectLst/>
                      </a:endParaRPr>
                    </a:p>
                    <a:p>
                      <a:pPr algn="ctr">
                        <a:lnSpc>
                          <a:spcPct val="115000"/>
                        </a:lnSpc>
                        <a:spcAft>
                          <a:spcPts val="0"/>
                        </a:spcAft>
                      </a:pPr>
                      <a:r>
                        <a:rPr lang="es-ES" sz="1600" b="1" dirty="0">
                          <a:effectLst/>
                        </a:rPr>
                        <a:t>Educación para la Salud</a:t>
                      </a:r>
                      <a:endParaRPr lang="es-MX" sz="1600" b="1" dirty="0">
                        <a:solidFill>
                          <a:srgbClr val="000000"/>
                        </a:solidFill>
                        <a:effectLst/>
                        <a:latin typeface="Arial" panose="020B0604020202020204" pitchFamily="34" charset="0"/>
                        <a:ea typeface="Arial" panose="020B0604020202020204" pitchFamily="34" charset="0"/>
                      </a:endParaRPr>
                    </a:p>
                  </a:txBody>
                  <a:tcPr marL="62701" marR="62701" marT="62701" marB="62701"/>
                </a:tc>
                <a:extLst>
                  <a:ext uri="{0D108BD9-81ED-4DB2-BD59-A6C34878D82A}">
                    <a16:rowId xmlns="" xmlns:a16="http://schemas.microsoft.com/office/drawing/2014/main" val="3444276334"/>
                  </a:ext>
                </a:extLst>
              </a:tr>
              <a:tr h="4011105">
                <a:tc>
                  <a:txBody>
                    <a:bodyPr/>
                    <a:lstStyle/>
                    <a:p>
                      <a:pPr marL="800100" lvl="1" indent="-342900" algn="ctr">
                        <a:lnSpc>
                          <a:spcPct val="115000"/>
                        </a:lnSpc>
                        <a:buFont typeface="+mj-lt"/>
                        <a:buAutoNum type="arabicPeriod" startAt="3"/>
                      </a:pPr>
                      <a:r>
                        <a:rPr lang="es-ES" sz="2000" b="1" kern="1200" dirty="0">
                          <a:solidFill>
                            <a:srgbClr val="002060"/>
                          </a:solidFill>
                          <a:effectLst/>
                          <a:latin typeface="+mn-lt"/>
                          <a:ea typeface="Century Gothic" panose="020B0502020202020204" pitchFamily="34" charset="0"/>
                          <a:cs typeface="Century Gothic" panose="020B0502020202020204" pitchFamily="34" charset="0"/>
                        </a:rPr>
                        <a:t>Objetivos o propósitos</a:t>
                      </a:r>
                      <a:endParaRPr lang="es-MX" sz="2000" b="1" kern="1200" dirty="0">
                        <a:solidFill>
                          <a:srgbClr val="002060"/>
                        </a:solidFill>
                        <a:effectLst/>
                        <a:latin typeface="+mn-lt"/>
                        <a:ea typeface="+mn-ea"/>
                        <a:cs typeface="+mn-cs"/>
                      </a:endParaRPr>
                    </a:p>
                    <a:p>
                      <a:pPr marL="637540" lvl="1" algn="ctr">
                        <a:lnSpc>
                          <a:spcPct val="115000"/>
                        </a:lnSpc>
                        <a:spcAft>
                          <a:spcPts val="0"/>
                        </a:spcAft>
                      </a:pPr>
                      <a:r>
                        <a:rPr lang="es-ES" sz="2000" b="1" kern="1200" dirty="0">
                          <a:solidFill>
                            <a:srgbClr val="002060"/>
                          </a:solidFill>
                          <a:effectLst/>
                          <a:latin typeface="+mn-lt"/>
                          <a:ea typeface="Century Gothic" panose="020B0502020202020204" pitchFamily="34" charset="0"/>
                          <a:cs typeface="Century Gothic" panose="020B0502020202020204" pitchFamily="34" charset="0"/>
                        </a:rPr>
                        <a:t>   a alcanzar</a:t>
                      </a:r>
                      <a:r>
                        <a:rPr lang="es-ES" sz="1600" b="1" kern="1200" dirty="0">
                          <a:solidFill>
                            <a:srgbClr val="002060"/>
                          </a:solidFill>
                          <a:effectLst/>
                          <a:latin typeface="+mn-lt"/>
                          <a:ea typeface="Century Gothic" panose="020B0502020202020204" pitchFamily="34" charset="0"/>
                          <a:cs typeface="Century Gothic" panose="020B0502020202020204" pitchFamily="34" charset="0"/>
                        </a:rPr>
                        <a:t>.</a:t>
                      </a:r>
                      <a:endParaRPr lang="es-MX" sz="1600" b="1" dirty="0">
                        <a:solidFill>
                          <a:srgbClr val="002060"/>
                        </a:solidFill>
                        <a:effectLst/>
                        <a:latin typeface="+mj-lt"/>
                        <a:ea typeface="Arial" panose="020B0604020202020204" pitchFamily="34" charset="0"/>
                      </a:endParaRPr>
                    </a:p>
                    <a:p>
                      <a:pPr algn="just">
                        <a:lnSpc>
                          <a:spcPct val="115000"/>
                        </a:lnSpc>
                        <a:spcAft>
                          <a:spcPts val="0"/>
                        </a:spcAft>
                      </a:pPr>
                      <a:r>
                        <a:rPr lang="es-ES" sz="1600" b="1" dirty="0">
                          <a:solidFill>
                            <a:srgbClr val="002060"/>
                          </a:solidFill>
                          <a:effectLst/>
                          <a:latin typeface="+mj-lt"/>
                          <a:ea typeface="Century Gothic" panose="020B0502020202020204" pitchFamily="34" charset="0"/>
                          <a:cs typeface="Century Gothic" panose="020B0502020202020204" pitchFamily="34" charset="0"/>
                        </a:rPr>
                        <a:t> </a:t>
                      </a:r>
                      <a:endParaRPr lang="es-MX" sz="1600" b="1" dirty="0">
                        <a:solidFill>
                          <a:srgbClr val="002060"/>
                        </a:solidFill>
                        <a:effectLst/>
                        <a:latin typeface="+mj-lt"/>
                        <a:ea typeface="Arial" panose="020B0604020202020204" pitchFamily="34" charset="0"/>
                      </a:endParaRPr>
                    </a:p>
                  </a:txBody>
                  <a:tcPr marL="63500" marR="63500" marT="63500" marB="63500" vert="vert270" anchor="ctr"/>
                </a:tc>
                <a:tc>
                  <a:txBody>
                    <a:bodyPr/>
                    <a:lstStyle/>
                    <a:p>
                      <a:pPr marL="342900" indent="-342900">
                        <a:lnSpc>
                          <a:spcPct val="115000"/>
                        </a:lnSpc>
                        <a:spcAft>
                          <a:spcPts val="0"/>
                        </a:spcAft>
                        <a:buFont typeface="+mj-lt"/>
                        <a:buAutoNum type="arabicPeriod"/>
                      </a:pPr>
                      <a:r>
                        <a:rPr lang="es-ES" sz="1500" dirty="0">
                          <a:solidFill>
                            <a:srgbClr val="000000"/>
                          </a:solidFill>
                          <a:effectLst/>
                          <a:latin typeface="+mj-lt"/>
                          <a:ea typeface="Century Gothic" panose="020B0502020202020204" pitchFamily="34" charset="0"/>
                          <a:cs typeface="Century Gothic" panose="020B0502020202020204" pitchFamily="34" charset="0"/>
                        </a:rPr>
                        <a:t>Valorar la importancia de del uso de  software libre y de aplicación.</a:t>
                      </a:r>
                    </a:p>
                    <a:p>
                      <a:pPr marL="342900" indent="-342900">
                        <a:lnSpc>
                          <a:spcPct val="115000"/>
                        </a:lnSpc>
                        <a:spcAft>
                          <a:spcPts val="0"/>
                        </a:spcAft>
                        <a:buFont typeface="+mj-lt"/>
                        <a:buAutoNum type="arabicPeriod"/>
                      </a:pPr>
                      <a:endParaRPr lang="es-MX" sz="1500" dirty="0">
                        <a:solidFill>
                          <a:srgbClr val="000000"/>
                        </a:solidFill>
                        <a:effectLst/>
                        <a:latin typeface="+mj-lt"/>
                        <a:ea typeface="Arial" panose="020B0604020202020204" pitchFamily="34" charset="0"/>
                      </a:endParaRPr>
                    </a:p>
                    <a:p>
                      <a:pPr marL="342900" indent="-342900">
                        <a:lnSpc>
                          <a:spcPct val="115000"/>
                        </a:lnSpc>
                        <a:spcAft>
                          <a:spcPts val="0"/>
                        </a:spcAft>
                        <a:buFont typeface="+mj-lt"/>
                        <a:buAutoNum type="arabicPeriod"/>
                      </a:pPr>
                      <a:r>
                        <a:rPr lang="es-ES" sz="1500" dirty="0">
                          <a:solidFill>
                            <a:srgbClr val="000000"/>
                          </a:solidFill>
                          <a:effectLst/>
                          <a:latin typeface="+mj-lt"/>
                          <a:ea typeface="Century Gothic" panose="020B0502020202020204" pitchFamily="34" charset="0"/>
                          <a:cs typeface="Century Gothic" panose="020B0502020202020204" pitchFamily="34" charset="0"/>
                        </a:rPr>
                        <a:t>Utilizar métodos de búsqueda información de internet.</a:t>
                      </a:r>
                    </a:p>
                    <a:p>
                      <a:pPr marL="342900" indent="-342900">
                        <a:lnSpc>
                          <a:spcPct val="115000"/>
                        </a:lnSpc>
                        <a:spcAft>
                          <a:spcPts val="0"/>
                        </a:spcAft>
                        <a:buFont typeface="+mj-lt"/>
                        <a:buAutoNum type="arabicPeriod"/>
                      </a:pPr>
                      <a:endParaRPr lang="es-MX" sz="1500" dirty="0">
                        <a:solidFill>
                          <a:srgbClr val="000000"/>
                        </a:solidFill>
                        <a:effectLst/>
                        <a:latin typeface="+mj-lt"/>
                        <a:ea typeface="Arial" panose="020B0604020202020204" pitchFamily="34" charset="0"/>
                      </a:endParaRPr>
                    </a:p>
                    <a:p>
                      <a:pPr marL="342900" indent="-342900">
                        <a:lnSpc>
                          <a:spcPct val="115000"/>
                        </a:lnSpc>
                        <a:spcAft>
                          <a:spcPts val="0"/>
                        </a:spcAft>
                        <a:buFont typeface="+mj-lt"/>
                        <a:buAutoNum type="arabicPeriod"/>
                      </a:pPr>
                      <a:r>
                        <a:rPr lang="es-ES" sz="1500" dirty="0">
                          <a:solidFill>
                            <a:srgbClr val="000000"/>
                          </a:solidFill>
                          <a:effectLst/>
                          <a:latin typeface="+mj-lt"/>
                          <a:ea typeface="Century Gothic" panose="020B0502020202020204" pitchFamily="34" charset="0"/>
                          <a:cs typeface="Century Gothic" panose="020B0502020202020204" pitchFamily="34" charset="0"/>
                        </a:rPr>
                        <a:t>Conocer los elementos que conforman internet y los servicios que ofrece.</a:t>
                      </a:r>
                      <a:endParaRPr lang="es-MX" sz="1500" dirty="0">
                        <a:solidFill>
                          <a:srgbClr val="000000"/>
                        </a:solidFill>
                        <a:effectLst/>
                        <a:latin typeface="+mj-lt"/>
                        <a:ea typeface="Arial" panose="020B0604020202020204" pitchFamily="34" charset="0"/>
                      </a:endParaRPr>
                    </a:p>
                  </a:txBody>
                  <a:tcPr marL="63500" marR="63500" marT="63500" marB="63500"/>
                </a:tc>
                <a:tc>
                  <a:txBody>
                    <a:bodyPr/>
                    <a:lstStyle/>
                    <a:p>
                      <a:pPr marL="342900" indent="-342900" algn="l">
                        <a:buFont typeface="+mj-lt"/>
                        <a:buAutoNum type="arabicPeriod"/>
                      </a:pPr>
                      <a:r>
                        <a:rPr lang="es-MX" sz="1500" b="0" i="0" kern="1200" dirty="0">
                          <a:solidFill>
                            <a:schemeClr val="dk1"/>
                          </a:solidFill>
                          <a:effectLst/>
                          <a:latin typeface="+mn-lt"/>
                          <a:ea typeface="+mn-ea"/>
                          <a:cs typeface="+mn-cs"/>
                        </a:rPr>
                        <a:t>Que el alumno identifique y describa las habilidades para la vida.</a:t>
                      </a:r>
                    </a:p>
                    <a:p>
                      <a:pPr marL="0" indent="0" algn="l">
                        <a:buFont typeface="+mj-lt"/>
                        <a:buNone/>
                      </a:pPr>
                      <a:endParaRPr lang="es-MX" sz="1500" b="0" i="0" kern="1200" dirty="0">
                        <a:solidFill>
                          <a:schemeClr val="dk1"/>
                        </a:solidFill>
                        <a:effectLst/>
                        <a:latin typeface="+mn-lt"/>
                        <a:ea typeface="+mn-ea"/>
                        <a:cs typeface="+mn-cs"/>
                      </a:endParaRPr>
                    </a:p>
                    <a:p>
                      <a:pPr marL="342900" indent="-342900" algn="l">
                        <a:buFont typeface="+mj-lt"/>
                        <a:buAutoNum type="arabicPeriod" startAt="2"/>
                      </a:pPr>
                      <a:r>
                        <a:rPr lang="es-MX" sz="1500" b="0" i="0" kern="1200" dirty="0">
                          <a:solidFill>
                            <a:schemeClr val="dk1"/>
                          </a:solidFill>
                          <a:effectLst/>
                          <a:latin typeface="+mn-lt"/>
                          <a:ea typeface="+mn-ea"/>
                          <a:cs typeface="+mn-cs"/>
                        </a:rPr>
                        <a:t>Que el alumno traslade los habilidades para la vida en su rutina diaria.</a:t>
                      </a:r>
                    </a:p>
                    <a:p>
                      <a:pPr marL="0" indent="0" algn="l">
                        <a:buFont typeface="+mj-lt"/>
                        <a:buNone/>
                      </a:pPr>
                      <a:endParaRPr lang="es-MX" sz="1500" b="0" i="0" kern="1200" dirty="0">
                        <a:solidFill>
                          <a:schemeClr val="dk1"/>
                        </a:solidFill>
                        <a:effectLst/>
                        <a:latin typeface="+mn-lt"/>
                        <a:ea typeface="+mn-ea"/>
                        <a:cs typeface="+mn-cs"/>
                      </a:endParaRPr>
                    </a:p>
                    <a:p>
                      <a:pPr marL="342900" indent="-342900" algn="l">
                        <a:buFont typeface="+mj-lt"/>
                        <a:buAutoNum type="arabicPeriod" startAt="3"/>
                      </a:pPr>
                      <a:r>
                        <a:rPr lang="es-MX" sz="1500" b="0" i="0" kern="1200" dirty="0">
                          <a:solidFill>
                            <a:schemeClr val="dk1"/>
                          </a:solidFill>
                          <a:effectLst/>
                          <a:latin typeface="+mn-lt"/>
                          <a:ea typeface="+mn-ea"/>
                          <a:cs typeface="+mn-cs"/>
                        </a:rPr>
                        <a:t>Que el alumno aplique las habilidades para la vida resolviendo problemas de su vida diaria.</a:t>
                      </a:r>
                    </a:p>
                    <a:p>
                      <a:pPr>
                        <a:lnSpc>
                          <a:spcPct val="115000"/>
                        </a:lnSpc>
                        <a:spcAft>
                          <a:spcPts val="0"/>
                        </a:spcAft>
                      </a:pPr>
                      <a:endParaRPr lang="es-MX" sz="1600" dirty="0">
                        <a:solidFill>
                          <a:srgbClr val="000000"/>
                        </a:solidFill>
                        <a:effectLst/>
                        <a:latin typeface="+mj-lt"/>
                        <a:ea typeface="Arial" panose="020B0604020202020204" pitchFamily="34" charset="0"/>
                      </a:endParaRPr>
                    </a:p>
                  </a:txBody>
                  <a:tcPr marL="63500" marR="63500" marT="63500" marB="63500"/>
                </a:tc>
                <a:tc>
                  <a:txBody>
                    <a:bodyPr/>
                    <a:lstStyle/>
                    <a:p>
                      <a:pPr marL="342900" indent="-342900" fontAlgn="base">
                        <a:buFont typeface="+mj-lt"/>
                        <a:buAutoNum type="arabicPeriod"/>
                      </a:pPr>
                      <a:r>
                        <a:rPr lang="es-MX" sz="1400" kern="1200" dirty="0">
                          <a:solidFill>
                            <a:schemeClr val="dk1"/>
                          </a:solidFill>
                          <a:latin typeface="+mn-lt"/>
                          <a:ea typeface="+mn-ea"/>
                          <a:cs typeface="+mn-cs"/>
                        </a:rPr>
                        <a:t>Que el alumno infiera la importancia de una adecuada alimentación para su óptimo desarrollo físico e intelectual.</a:t>
                      </a:r>
                    </a:p>
                    <a:p>
                      <a:pPr marL="0" indent="0" fontAlgn="base">
                        <a:buFont typeface="+mj-lt"/>
                        <a:buNone/>
                      </a:pPr>
                      <a:endParaRPr lang="es-MX" sz="1400" kern="1200" dirty="0">
                        <a:solidFill>
                          <a:schemeClr val="dk1"/>
                        </a:solidFill>
                        <a:latin typeface="+mn-lt"/>
                        <a:ea typeface="+mn-ea"/>
                        <a:cs typeface="+mn-cs"/>
                      </a:endParaRPr>
                    </a:p>
                    <a:p>
                      <a:pPr marL="342900" indent="-342900" fontAlgn="base">
                        <a:buFont typeface="+mj-lt"/>
                        <a:buAutoNum type="arabicPeriod" startAt="2"/>
                      </a:pPr>
                      <a:r>
                        <a:rPr lang="es-MX" sz="1400" kern="1200" dirty="0">
                          <a:solidFill>
                            <a:schemeClr val="dk1"/>
                          </a:solidFill>
                          <a:latin typeface="+mn-lt"/>
                          <a:ea typeface="+mn-ea"/>
                          <a:cs typeface="+mn-cs"/>
                        </a:rPr>
                        <a:t>Que el alumno reconozca la relevancia de llevar adecuados hábitos higiénicos, incluyendo el sueño, para un buen desempeño académico. </a:t>
                      </a:r>
                    </a:p>
                    <a:p>
                      <a:pPr marL="342900" indent="-342900" fontAlgn="base">
                        <a:buFont typeface="+mj-lt"/>
                        <a:buAutoNum type="arabicPeriod" startAt="2"/>
                      </a:pPr>
                      <a:endParaRPr lang="es-MX" sz="1400" kern="1200" dirty="0">
                        <a:solidFill>
                          <a:schemeClr val="dk1"/>
                        </a:solidFill>
                        <a:latin typeface="+mn-lt"/>
                        <a:ea typeface="+mn-ea"/>
                        <a:cs typeface="+mn-cs"/>
                      </a:endParaRPr>
                    </a:p>
                    <a:p>
                      <a:pPr marL="342900" indent="-342900" fontAlgn="base">
                        <a:buFont typeface="+mj-lt"/>
                        <a:buAutoNum type="arabicPeriod" startAt="2"/>
                      </a:pPr>
                      <a:r>
                        <a:rPr lang="es-MX" sz="1400" kern="1200" dirty="0">
                          <a:solidFill>
                            <a:schemeClr val="dk1"/>
                          </a:solidFill>
                          <a:latin typeface="+mn-lt"/>
                          <a:ea typeface="+mn-ea"/>
                          <a:cs typeface="+mn-cs"/>
                        </a:rPr>
                        <a:t>Que el alumno comprenda la importancia de no desarrollar adicciones. así como las consecuencias que éstas pueden generar.</a:t>
                      </a:r>
                      <a:endParaRPr lang="es-MX" sz="1800" kern="1200" dirty="0">
                        <a:solidFill>
                          <a:schemeClr val="dk1"/>
                        </a:solidFill>
                        <a:latin typeface="+mn-lt"/>
                        <a:ea typeface="+mn-ea"/>
                        <a:cs typeface="+mn-cs"/>
                      </a:endParaRPr>
                    </a:p>
                    <a:p>
                      <a:pPr>
                        <a:lnSpc>
                          <a:spcPct val="115000"/>
                        </a:lnSpc>
                        <a:spcAft>
                          <a:spcPts val="0"/>
                        </a:spcAft>
                      </a:pPr>
                      <a:endParaRPr lang="es-MX" sz="1600" dirty="0">
                        <a:solidFill>
                          <a:srgbClr val="000000"/>
                        </a:solidFill>
                        <a:effectLst/>
                        <a:latin typeface="+mj-lt"/>
                        <a:ea typeface="Arial" panose="020B0604020202020204" pitchFamily="34" charset="0"/>
                      </a:endParaRPr>
                    </a:p>
                  </a:txBody>
                  <a:tcPr marL="63500" marR="63500" marT="63500" marB="63500"/>
                </a:tc>
                <a:extLst>
                  <a:ext uri="{0D108BD9-81ED-4DB2-BD59-A6C34878D82A}">
                    <a16:rowId xmlns="" xmlns:a16="http://schemas.microsoft.com/office/drawing/2014/main" val="1017925082"/>
                  </a:ext>
                </a:extLst>
              </a:tr>
            </a:tbl>
          </a:graphicData>
        </a:graphic>
      </p:graphicFrame>
      <p:sp>
        <p:nvSpPr>
          <p:cNvPr id="6" name="CuadroTexto 5"/>
          <p:cNvSpPr txBox="1"/>
          <p:nvPr/>
        </p:nvSpPr>
        <p:spPr>
          <a:xfrm>
            <a:off x="9545781" y="288727"/>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7 k</a:t>
            </a:r>
          </a:p>
        </p:txBody>
      </p:sp>
      <p:sp>
        <p:nvSpPr>
          <p:cNvPr id="7" name="Título 6"/>
          <p:cNvSpPr>
            <a:spLocks noGrp="1"/>
          </p:cNvSpPr>
          <p:nvPr>
            <p:ph type="title"/>
          </p:nvPr>
        </p:nvSpPr>
        <p:spPr>
          <a:xfrm>
            <a:off x="205386" y="273059"/>
            <a:ext cx="8596668" cy="554556"/>
          </a:xfrm>
        </p:spPr>
        <p:txBody>
          <a:bodyPr>
            <a:normAutofit fontScale="90000"/>
          </a:bodyPr>
          <a:lstStyle/>
          <a:p>
            <a:r>
              <a:rPr lang="es-MX" dirty="0">
                <a:solidFill>
                  <a:srgbClr val="C00000"/>
                </a:solidFill>
              </a:rPr>
              <a:t>Objetivo o propósitos a alcanzar</a:t>
            </a:r>
            <a:br>
              <a:rPr lang="es-MX" dirty="0">
                <a:solidFill>
                  <a:srgbClr val="C00000"/>
                </a:solidFill>
              </a:rPr>
            </a:br>
            <a:r>
              <a:rPr lang="es-MX" dirty="0">
                <a:solidFill>
                  <a:srgbClr val="C00000"/>
                </a:solidFill>
              </a:rPr>
              <a:t>de cada asignatura involucrada</a:t>
            </a:r>
          </a:p>
        </p:txBody>
      </p:sp>
    </p:spTree>
    <p:extLst>
      <p:ext uri="{BB962C8B-B14F-4D97-AF65-F5344CB8AC3E}">
        <p14:creationId xmlns:p14="http://schemas.microsoft.com/office/powerpoint/2010/main" val="202494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313" y="314632"/>
            <a:ext cx="10458519" cy="1320800"/>
          </a:xfrm>
        </p:spPr>
        <p:txBody>
          <a:bodyPr>
            <a:normAutofit fontScale="90000"/>
          </a:bodyPr>
          <a:lstStyle/>
          <a:p>
            <a:pPr algn="ctr"/>
            <a:r>
              <a:rPr lang="es-MX" sz="2700" b="1" dirty="0">
                <a:solidFill>
                  <a:srgbClr val="C00000"/>
                </a:solidFill>
              </a:rPr>
              <a:t>Documentación de actividades y evidencias de enseñanza – aprendizaje </a:t>
            </a:r>
            <a:br>
              <a:rPr lang="es-MX" sz="2700" b="1" dirty="0">
                <a:solidFill>
                  <a:srgbClr val="C00000"/>
                </a:solidFill>
              </a:rPr>
            </a:br>
            <a:r>
              <a:rPr lang="es-MX" sz="2700" b="1" dirty="0">
                <a:solidFill>
                  <a:srgbClr val="C00000"/>
                </a:solidFill>
              </a:rPr>
              <a:t>Una actividad interdisciplinaria para dar inicio o detonar el proyecto </a:t>
            </a:r>
            <a:r>
              <a:rPr lang="es-MX" sz="2000" dirty="0">
                <a:solidFill>
                  <a:schemeClr val="tx1"/>
                </a:solidFill>
              </a:rPr>
              <a:t/>
            </a:r>
            <a:br>
              <a:rPr lang="es-MX" sz="2000" dirty="0">
                <a:solidFill>
                  <a:schemeClr val="tx1"/>
                </a:solidFill>
              </a:rPr>
            </a:br>
            <a:endParaRPr lang="es-MX" sz="2000" dirty="0">
              <a:solidFill>
                <a:schemeClr val="tx1"/>
              </a:solidFill>
            </a:endParaRPr>
          </a:p>
        </p:txBody>
      </p:sp>
      <p:sp>
        <p:nvSpPr>
          <p:cNvPr id="5" name="Marcador de contenido 4"/>
          <p:cNvSpPr>
            <a:spLocks noGrp="1"/>
          </p:cNvSpPr>
          <p:nvPr>
            <p:ph idx="1"/>
          </p:nvPr>
        </p:nvSpPr>
        <p:spPr>
          <a:xfrm>
            <a:off x="448323" y="1398589"/>
            <a:ext cx="9115595" cy="5223884"/>
          </a:xfrm>
        </p:spPr>
        <p:txBody>
          <a:bodyPr>
            <a:normAutofit/>
          </a:bodyPr>
          <a:lstStyle/>
          <a:p>
            <a:pPr algn="just"/>
            <a:r>
              <a:rPr lang="es-MX" sz="2400" b="1" dirty="0">
                <a:solidFill>
                  <a:schemeClr val="tx1"/>
                </a:solidFill>
              </a:rPr>
              <a:t>Nombre de la actividad</a:t>
            </a:r>
            <a:r>
              <a:rPr lang="es-MX" sz="2400" b="1" dirty="0"/>
              <a:t>: Presentación del proyecto interdisciplinar</a:t>
            </a:r>
          </a:p>
          <a:p>
            <a:pPr marL="0" indent="0">
              <a:buNone/>
            </a:pPr>
            <a:endParaRPr lang="es-MX" sz="2400" b="1" dirty="0"/>
          </a:p>
          <a:p>
            <a:pPr marL="0" indent="0" algn="just">
              <a:buNone/>
            </a:pPr>
            <a:r>
              <a:rPr lang="es-MX" sz="2400" b="1" dirty="0">
                <a:solidFill>
                  <a:schemeClr val="tx1"/>
                </a:solidFill>
              </a:rPr>
              <a:t>Objetivo:</a:t>
            </a:r>
            <a:r>
              <a:rPr lang="es-MX" sz="2400" b="1" dirty="0"/>
              <a:t> </a:t>
            </a:r>
            <a:r>
              <a:rPr lang="es-MX" sz="2400" dirty="0">
                <a:solidFill>
                  <a:schemeClr val="tx1"/>
                </a:solidFill>
              </a:rPr>
              <a:t>Explicar a los alumnos ¿cuál es  la interrelación de las materias de informática, Orientación educativa y Ciencias de la salud, con relación al proyecto para la elaboración de un Blog de desarrollo de habilidades para la vida y el beneficio que pueden tener en su rendimiento escolar.</a:t>
            </a:r>
          </a:p>
          <a:p>
            <a:pPr marL="0" indent="0" algn="just">
              <a:buNone/>
            </a:pPr>
            <a:r>
              <a:rPr lang="es-MX" sz="2400" b="1" dirty="0">
                <a:solidFill>
                  <a:schemeClr val="tx1"/>
                </a:solidFill>
              </a:rPr>
              <a:t>Grado al que va dirigido:</a:t>
            </a:r>
            <a:r>
              <a:rPr lang="es-MX" sz="2400" dirty="0">
                <a:solidFill>
                  <a:schemeClr val="tx1"/>
                </a:solidFill>
              </a:rPr>
              <a:t> 4º de preparatoria</a:t>
            </a:r>
          </a:p>
          <a:p>
            <a:pPr marL="0" indent="0" algn="just">
              <a:buNone/>
            </a:pPr>
            <a:r>
              <a:rPr lang="es-MX" sz="2400" b="1" dirty="0">
                <a:solidFill>
                  <a:schemeClr val="tx1"/>
                </a:solidFill>
              </a:rPr>
              <a:t>Fecha: </a:t>
            </a:r>
            <a:r>
              <a:rPr lang="es-MX" sz="2400" dirty="0">
                <a:solidFill>
                  <a:schemeClr val="tx1"/>
                </a:solidFill>
              </a:rPr>
              <a:t>24 de agosto de 2018</a:t>
            </a:r>
          </a:p>
          <a:p>
            <a:pPr marL="0" indent="0" algn="just">
              <a:buNone/>
            </a:pPr>
            <a:endParaRPr lang="es-MX" sz="2400" dirty="0">
              <a:solidFill>
                <a:schemeClr val="tx1"/>
              </a:solidFill>
            </a:endParaRPr>
          </a:p>
          <a:p>
            <a:pPr marL="0" indent="0" algn="just">
              <a:buNone/>
            </a:pPr>
            <a:endParaRPr lang="es-MX" sz="2400" dirty="0">
              <a:solidFill>
                <a:schemeClr val="tx1"/>
              </a:solidFill>
            </a:endParaRPr>
          </a:p>
          <a:p>
            <a:pPr marL="0" indent="0" algn="just">
              <a:buNone/>
            </a:pPr>
            <a:endParaRPr lang="es-MX" sz="2400" dirty="0">
              <a:solidFill>
                <a:schemeClr val="tx1"/>
              </a:solidFill>
            </a:endParaRPr>
          </a:p>
          <a:p>
            <a:pPr marL="0" indent="0" algn="just">
              <a:buNone/>
            </a:pPr>
            <a:endParaRPr lang="es-MX" sz="2400" dirty="0"/>
          </a:p>
        </p:txBody>
      </p:sp>
      <p:sp>
        <p:nvSpPr>
          <p:cNvPr id="7" name="CuadroTexto 6"/>
          <p:cNvSpPr txBox="1"/>
          <p:nvPr/>
        </p:nvSpPr>
        <p:spPr>
          <a:xfrm>
            <a:off x="9792928" y="1206482"/>
            <a:ext cx="2075947" cy="954107"/>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 I</a:t>
            </a:r>
          </a:p>
        </p:txBody>
      </p:sp>
    </p:spTree>
    <p:extLst>
      <p:ext uri="{BB962C8B-B14F-4D97-AF65-F5344CB8AC3E}">
        <p14:creationId xmlns:p14="http://schemas.microsoft.com/office/powerpoint/2010/main" val="71491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389" y="247829"/>
            <a:ext cx="9434557" cy="1320800"/>
          </a:xfrm>
        </p:spPr>
        <p:txBody>
          <a:bodyPr>
            <a:normAutofit fontScale="90000"/>
          </a:bodyPr>
          <a:lstStyle/>
          <a:p>
            <a:r>
              <a:rPr lang="es-MX" dirty="0">
                <a:solidFill>
                  <a:srgbClr val="C00000"/>
                </a:solidFill>
              </a:rPr>
              <a:t>Desarrollo del proyecto.  Primera Actividad</a:t>
            </a:r>
            <a:br>
              <a:rPr lang="es-MX" dirty="0">
                <a:solidFill>
                  <a:srgbClr val="C00000"/>
                </a:solidFill>
              </a:rPr>
            </a:br>
            <a:r>
              <a:rPr lang="es-MX" dirty="0">
                <a:solidFill>
                  <a:srgbClr val="C00000"/>
                </a:solidFill>
              </a:rPr>
              <a:t/>
            </a:r>
            <a:br>
              <a:rPr lang="es-MX" dirty="0">
                <a:solidFill>
                  <a:srgbClr val="C00000"/>
                </a:solidFill>
              </a:rPr>
            </a:br>
            <a:r>
              <a:rPr lang="es-MX" dirty="0">
                <a:solidFill>
                  <a:srgbClr val="C00000"/>
                </a:solidFill>
              </a:rPr>
              <a:t>Presentación de cada materia y su aplicación</a:t>
            </a:r>
            <a:r>
              <a:rPr lang="es-MX" sz="2000" dirty="0">
                <a:solidFill>
                  <a:schemeClr val="tx1"/>
                </a:solidFill>
              </a:rPr>
              <a:t/>
            </a:r>
            <a:br>
              <a:rPr lang="es-MX" sz="2000" dirty="0">
                <a:solidFill>
                  <a:schemeClr val="tx1"/>
                </a:solidFill>
              </a:rPr>
            </a:br>
            <a:endParaRPr lang="es-MX" sz="2000" dirty="0">
              <a:solidFill>
                <a:schemeClr val="tx1"/>
              </a:solidFill>
            </a:endParaRPr>
          </a:p>
        </p:txBody>
      </p:sp>
      <p:graphicFrame>
        <p:nvGraphicFramePr>
          <p:cNvPr id="9" name="Marcador de contenido 14"/>
          <p:cNvGraphicFramePr>
            <a:graphicFrameLocks noGrp="1"/>
          </p:cNvGraphicFramePr>
          <p:nvPr>
            <p:ph idx="1"/>
            <p:extLst/>
          </p:nvPr>
        </p:nvGraphicFramePr>
        <p:xfrm>
          <a:off x="677863" y="1995740"/>
          <a:ext cx="8596312" cy="4960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9792928" y="1206482"/>
            <a:ext cx="2075947" cy="1384995"/>
          </a:xfrm>
          <a:prstGeom prst="rect">
            <a:avLst/>
          </a:prstGeom>
          <a:noFill/>
        </p:spPr>
        <p:txBody>
          <a:bodyPr wrap="square" rtlCol="0">
            <a:spAutoFit/>
          </a:bodyPr>
          <a:lstStyle/>
          <a:p>
            <a:pPr algn="ctr"/>
            <a:r>
              <a:rPr lang="es-MX" sz="2800" b="1" dirty="0">
                <a:solidFill>
                  <a:schemeClr val="bg1"/>
                </a:solidFill>
                <a:latin typeface="Arial Black" panose="020B0A04020102020204" pitchFamily="34" charset="0"/>
              </a:rPr>
              <a:t>Apartado 8.1. </a:t>
            </a:r>
            <a:r>
              <a:rPr lang="es-MX" sz="2800" b="1" dirty="0" err="1">
                <a:solidFill>
                  <a:schemeClr val="bg1"/>
                </a:solidFill>
                <a:latin typeface="Arial Black" panose="020B0A04020102020204" pitchFamily="34" charset="0"/>
              </a:rPr>
              <a:t>a.b.c.d</a:t>
            </a:r>
            <a:endParaRPr lang="es-MX" sz="28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06091691"/>
      </p:ext>
    </p:extLst>
  </p:cSld>
  <p:clrMapOvr>
    <a:masterClrMapping/>
  </p:clrMapOvr>
</p:sld>
</file>

<file path=ppt/theme/theme1.xml><?xml version="1.0" encoding="utf-8"?>
<a:theme xmlns:a="http://schemas.openxmlformats.org/drawingml/2006/main" name="Facet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TotalTime>
  <Words>2540</Words>
  <Application>Microsoft Office PowerPoint</Application>
  <PresentationFormat>Panorámica</PresentationFormat>
  <Paragraphs>272</Paragraphs>
  <Slides>36</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36</vt:i4>
      </vt:variant>
    </vt:vector>
  </HeadingPairs>
  <TitlesOfParts>
    <vt:vector size="44" baseType="lpstr">
      <vt:lpstr>Arial</vt:lpstr>
      <vt:lpstr>Arial Black</vt:lpstr>
      <vt:lpstr>Calibri</vt:lpstr>
      <vt:lpstr>Century Gothic</vt:lpstr>
      <vt:lpstr>Trebuchet MS</vt:lpstr>
      <vt:lpstr>Wingdings</vt:lpstr>
      <vt:lpstr>Wingdings 3</vt:lpstr>
      <vt:lpstr>Faceta</vt:lpstr>
      <vt:lpstr>Escuela Villanueva Montaño </vt:lpstr>
      <vt:lpstr>Escuela Preparatoria Villanueva Montaño S.C.  Clave INC. UNAM. 1188 Calzada de Tlalpan No. 2441 Col. Xotepingo </vt:lpstr>
      <vt:lpstr>Ciclo escolar en el que se planea llevar a cabo el proyecto</vt:lpstr>
      <vt:lpstr>Escuela Villanueva Montaño </vt:lpstr>
      <vt:lpstr>Introducción o justificación: Descripción del proyecto</vt:lpstr>
      <vt:lpstr>Estructura Inicial de Planeación Elaboración de Proyecto   </vt:lpstr>
      <vt:lpstr>Objetivo o propósitos a alcanzar de cada asignatura involucrada</vt:lpstr>
      <vt:lpstr>Documentación de actividades y evidencias de enseñanza – aprendizaje  Una actividad interdisciplinaria para dar inicio o detonar el proyecto  </vt:lpstr>
      <vt:lpstr>Desarrollo del proyecto.  Primera Actividad  Presentación de cada materia y su aplicación </vt:lpstr>
      <vt:lpstr>¿Porqué crear un blog?</vt:lpstr>
      <vt:lpstr>Asignaturas participantes, temas o conceptos de cada una. (fuentes de apoyo)</vt:lpstr>
      <vt:lpstr>Fuentes consultadas Orientación Educativa</vt:lpstr>
      <vt:lpstr>Asignatura: Educación para la salud </vt:lpstr>
      <vt:lpstr>Fuentes consultada Ciencias para la salud</vt:lpstr>
      <vt:lpstr>Asignatura: Informática</vt:lpstr>
      <vt:lpstr>Fuentes consultada Informática </vt:lpstr>
      <vt:lpstr>Justificación</vt:lpstr>
      <vt:lpstr>Presentación del Proyecto</vt:lpstr>
      <vt:lpstr>Descripción del cierre de la actividad. </vt:lpstr>
      <vt:lpstr>Análisis. Contrastación de lo esperado y lo sucedido. </vt:lpstr>
      <vt:lpstr>Actividades por asignatura Orientación Educativa</vt:lpstr>
      <vt:lpstr>Actividades por asignatura Educación para la Salud</vt:lpstr>
      <vt:lpstr>Creación de contenido para el Blog  a través de las siguientes lecturas sección Educación para la salud. Sesión 1  </vt:lpstr>
      <vt:lpstr>Fuentes consultadas </vt:lpstr>
      <vt:lpstr>Rúbrica de Evaluación Sumativa</vt:lpstr>
      <vt:lpstr>Creación de contenido para el Blog  a través de las siguientes lecturas sección Educación para la salud y Orientación Educativa. Sesión 2 </vt:lpstr>
      <vt:lpstr>Actividades por asignatura Informática</vt:lpstr>
      <vt:lpstr>Actividades por asignatura Informática</vt:lpstr>
      <vt:lpstr>Actividad creación de un blog a través de una aplicación. Informática</vt:lpstr>
      <vt:lpstr>Evidencia de trabajo en la creación del Blog, Laboratorio de Computo</vt:lpstr>
      <vt:lpstr>Actividad interdisciplinaria</vt:lpstr>
      <vt:lpstr>PRODUCTO FINAL BLOG</vt:lpstr>
      <vt:lpstr>Presentación de PowerPoint</vt:lpstr>
      <vt:lpstr>Conclusión del trabajo interdisciplinario </vt:lpstr>
      <vt:lpstr>Observación</vt:lpstr>
      <vt:lpstr>Lista de cambios realizados a la estructura del proyecto interdisciplinario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Villanueva Montaño</dc:title>
  <dc:creator>JOSE OMAR RAMOS SANCHEZ</dc:creator>
  <cp:lastModifiedBy>JOSE OMAR RAMOS SANCHEZ</cp:lastModifiedBy>
  <cp:revision>63</cp:revision>
  <dcterms:created xsi:type="dcterms:W3CDTF">2019-02-24T20:45:10Z</dcterms:created>
  <dcterms:modified xsi:type="dcterms:W3CDTF">2019-09-26T02:09:15Z</dcterms:modified>
</cp:coreProperties>
</file>