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12" r:id="rId2"/>
    <p:sldId id="355" r:id="rId3"/>
    <p:sldId id="408" r:id="rId4"/>
    <p:sldId id="402" r:id="rId5"/>
    <p:sldId id="403" r:id="rId6"/>
    <p:sldId id="404" r:id="rId7"/>
    <p:sldId id="405" r:id="rId8"/>
    <p:sldId id="356" r:id="rId9"/>
    <p:sldId id="407" r:id="rId10"/>
    <p:sldId id="406" r:id="rId11"/>
    <p:sldId id="357" r:id="rId12"/>
    <p:sldId id="358" r:id="rId13"/>
    <p:sldId id="359" r:id="rId14"/>
    <p:sldId id="360" r:id="rId15"/>
    <p:sldId id="361" r:id="rId16"/>
    <p:sldId id="363" r:id="rId17"/>
    <p:sldId id="362" r:id="rId18"/>
    <p:sldId id="364" r:id="rId19"/>
    <p:sldId id="365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8" r:id="rId37"/>
    <p:sldId id="389" r:id="rId38"/>
    <p:sldId id="390" r:id="rId39"/>
    <p:sldId id="391" r:id="rId40"/>
    <p:sldId id="387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399" r:id="rId49"/>
    <p:sldId id="400" r:id="rId50"/>
    <p:sldId id="409" r:id="rId51"/>
    <p:sldId id="401" r:id="rId5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0" autoAdjust="0"/>
    <p:restoredTop sz="93250"/>
  </p:normalViewPr>
  <p:slideViewPr>
    <p:cSldViewPr>
      <p:cViewPr varScale="1">
        <p:scale>
          <a:sx n="68" d="100"/>
          <a:sy n="68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AB789-9F6D-4CCD-AD23-E3085C034F7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BE6271C-1258-4989-908E-90EF96C8B7C5}">
      <dgm:prSet phldrT="[Texto]"/>
      <dgm:spPr/>
      <dgm:t>
        <a:bodyPr/>
        <a:lstStyle/>
        <a:p>
          <a:r>
            <a:rPr lang="es-ES" dirty="0"/>
            <a:t>Elegir el tema de la infografía</a:t>
          </a:r>
        </a:p>
      </dgm:t>
    </dgm:pt>
    <dgm:pt modelId="{E4930BCC-60FF-4634-873E-998A70CDE144}" type="parTrans" cxnId="{1DD22980-8EDF-4F24-8101-4E2A97E64F22}">
      <dgm:prSet/>
      <dgm:spPr/>
      <dgm:t>
        <a:bodyPr/>
        <a:lstStyle/>
        <a:p>
          <a:endParaRPr lang="es-ES"/>
        </a:p>
      </dgm:t>
    </dgm:pt>
    <dgm:pt modelId="{AF3D429C-6210-4307-AFB6-B4D35602F909}" type="sibTrans" cxnId="{1DD22980-8EDF-4F24-8101-4E2A97E64F22}">
      <dgm:prSet/>
      <dgm:spPr/>
      <dgm:t>
        <a:bodyPr/>
        <a:lstStyle/>
        <a:p>
          <a:endParaRPr lang="es-ES"/>
        </a:p>
      </dgm:t>
    </dgm:pt>
    <dgm:pt modelId="{5227A642-4792-4AA6-9C99-DF9C88DC5728}">
      <dgm:prSet phldrT="[Texto]"/>
      <dgm:spPr/>
      <dgm:t>
        <a:bodyPr/>
        <a:lstStyle/>
        <a:p>
          <a:r>
            <a:rPr lang="es-ES" dirty="0"/>
            <a:t>Identificar las fuentes de información para la infografía</a:t>
          </a:r>
        </a:p>
      </dgm:t>
    </dgm:pt>
    <dgm:pt modelId="{DCFB58FD-BF95-4B8A-A315-7F0B0C6E3AA6}" type="parTrans" cxnId="{49EAD683-3288-42CF-81EE-134829B2A301}">
      <dgm:prSet/>
      <dgm:spPr/>
      <dgm:t>
        <a:bodyPr/>
        <a:lstStyle/>
        <a:p>
          <a:endParaRPr lang="es-ES"/>
        </a:p>
      </dgm:t>
    </dgm:pt>
    <dgm:pt modelId="{E02E67EC-F136-42E7-B147-2D1DB7254948}" type="sibTrans" cxnId="{49EAD683-3288-42CF-81EE-134829B2A301}">
      <dgm:prSet/>
      <dgm:spPr/>
      <dgm:t>
        <a:bodyPr/>
        <a:lstStyle/>
        <a:p>
          <a:endParaRPr lang="es-ES"/>
        </a:p>
      </dgm:t>
    </dgm:pt>
    <dgm:pt modelId="{A06222A0-E0D9-40F9-AFD8-9D9C4D602676}">
      <dgm:prSet phldrT="[Texto]"/>
      <dgm:spPr/>
      <dgm:t>
        <a:bodyPr/>
        <a:lstStyle/>
        <a:p>
          <a:r>
            <a:rPr lang="es-ES" dirty="0"/>
            <a:t>Organizar las ideas y filtrar información</a:t>
          </a:r>
        </a:p>
      </dgm:t>
    </dgm:pt>
    <dgm:pt modelId="{8F211758-35D2-492F-AC12-2B9AD27CF9D6}" type="parTrans" cxnId="{CD301138-4E71-42B8-860C-0AB5723D9AA8}">
      <dgm:prSet/>
      <dgm:spPr/>
      <dgm:t>
        <a:bodyPr/>
        <a:lstStyle/>
        <a:p>
          <a:endParaRPr lang="es-ES"/>
        </a:p>
      </dgm:t>
    </dgm:pt>
    <dgm:pt modelId="{E108F1F6-2978-4287-BA3A-6EC748AF9470}" type="sibTrans" cxnId="{CD301138-4E71-42B8-860C-0AB5723D9AA8}">
      <dgm:prSet/>
      <dgm:spPr/>
      <dgm:t>
        <a:bodyPr/>
        <a:lstStyle/>
        <a:p>
          <a:endParaRPr lang="es-ES"/>
        </a:p>
      </dgm:t>
    </dgm:pt>
    <dgm:pt modelId="{59632926-1070-47EA-BA92-52CA2FDB8FF0}">
      <dgm:prSet/>
      <dgm:spPr/>
      <dgm:t>
        <a:bodyPr/>
        <a:lstStyle/>
        <a:p>
          <a:r>
            <a:rPr lang="es-ES" dirty="0"/>
            <a:t>Crear un bosquejo de la infografía</a:t>
          </a:r>
        </a:p>
      </dgm:t>
    </dgm:pt>
    <dgm:pt modelId="{3F0675C6-3A89-4EFE-A405-ED1454C9F174}" type="parTrans" cxnId="{1808E9DB-5677-44E3-8561-892121A25EE6}">
      <dgm:prSet/>
      <dgm:spPr/>
      <dgm:t>
        <a:bodyPr/>
        <a:lstStyle/>
        <a:p>
          <a:endParaRPr lang="es-ES"/>
        </a:p>
      </dgm:t>
    </dgm:pt>
    <dgm:pt modelId="{626A27D2-B2E3-4050-8043-635917930745}" type="sibTrans" cxnId="{1808E9DB-5677-44E3-8561-892121A25EE6}">
      <dgm:prSet/>
      <dgm:spPr/>
      <dgm:t>
        <a:bodyPr/>
        <a:lstStyle/>
        <a:p>
          <a:endParaRPr lang="es-ES"/>
        </a:p>
      </dgm:t>
    </dgm:pt>
    <dgm:pt modelId="{93D90C50-D2DF-48A6-846E-27359454B00C}">
      <dgm:prSet/>
      <dgm:spPr/>
      <dgm:t>
        <a:bodyPr/>
        <a:lstStyle/>
        <a:p>
          <a:r>
            <a:rPr lang="es-ES" dirty="0"/>
            <a:t>Diseñar la infografía: estilo original, integración, color, fuentes,  etc.</a:t>
          </a:r>
        </a:p>
      </dgm:t>
    </dgm:pt>
    <dgm:pt modelId="{E50D03A6-166F-4E32-A3B8-D3E1C6E5F7ED}" type="parTrans" cxnId="{F80EC5D1-9A7A-4360-A507-6F1EC64496F4}">
      <dgm:prSet/>
      <dgm:spPr/>
      <dgm:t>
        <a:bodyPr/>
        <a:lstStyle/>
        <a:p>
          <a:endParaRPr lang="es-ES"/>
        </a:p>
      </dgm:t>
    </dgm:pt>
    <dgm:pt modelId="{87ABE3CD-097F-47F6-B39B-D8CF1C7292F6}" type="sibTrans" cxnId="{F80EC5D1-9A7A-4360-A507-6F1EC64496F4}">
      <dgm:prSet/>
      <dgm:spPr/>
      <dgm:t>
        <a:bodyPr/>
        <a:lstStyle/>
        <a:p>
          <a:endParaRPr lang="es-ES"/>
        </a:p>
      </dgm:t>
    </dgm:pt>
    <dgm:pt modelId="{F3CA9540-9733-4870-B6B7-3C85508020EE}">
      <dgm:prSet/>
      <dgm:spPr/>
      <dgm:t>
        <a:bodyPr/>
        <a:lstStyle/>
        <a:p>
          <a:r>
            <a:rPr lang="es-ES" dirty="0"/>
            <a:t>Utilizar herramientas para crear infografías</a:t>
          </a:r>
        </a:p>
      </dgm:t>
    </dgm:pt>
    <dgm:pt modelId="{1D11A5D0-E5DE-42C8-8A90-288FF86E75E7}" type="parTrans" cxnId="{65EDF49B-86F2-41DB-81F7-CE50B05AA6BD}">
      <dgm:prSet/>
      <dgm:spPr/>
    </dgm:pt>
    <dgm:pt modelId="{768045E5-6291-4ECD-9C78-E7A441FC329B}" type="sibTrans" cxnId="{65EDF49B-86F2-41DB-81F7-CE50B05AA6BD}">
      <dgm:prSet/>
      <dgm:spPr/>
      <dgm:t>
        <a:bodyPr/>
        <a:lstStyle/>
        <a:p>
          <a:endParaRPr lang="es-ES"/>
        </a:p>
      </dgm:t>
    </dgm:pt>
    <dgm:pt modelId="{1FAB6CE2-AE2C-441D-9AA8-1AF9AC4A1587}">
      <dgm:prSet/>
      <dgm:spPr/>
      <dgm:t>
        <a:bodyPr/>
        <a:lstStyle/>
        <a:p>
          <a:r>
            <a:rPr lang="es-ES"/>
            <a:t>Publicar infografía</a:t>
          </a:r>
        </a:p>
      </dgm:t>
    </dgm:pt>
    <dgm:pt modelId="{D8955D69-1D1B-41AF-A1E6-C53A253B6D79}" type="parTrans" cxnId="{ABFEEC52-8D04-48D1-8704-0E1EEFD2A40A}">
      <dgm:prSet/>
      <dgm:spPr/>
    </dgm:pt>
    <dgm:pt modelId="{2A5BCAA6-4DAA-4488-BEFE-122F6734F5CD}" type="sibTrans" cxnId="{ABFEEC52-8D04-48D1-8704-0E1EEFD2A40A}">
      <dgm:prSet/>
      <dgm:spPr/>
    </dgm:pt>
    <dgm:pt modelId="{4081DC86-FA19-4F54-975F-F027D6A90CEE}" type="pres">
      <dgm:prSet presAssocID="{368AB789-9F6D-4CCD-AD23-E3085C034F7B}" presName="Name0" presStyleCnt="0">
        <dgm:presLayoutVars>
          <dgm:dir/>
          <dgm:resizeHandles val="exact"/>
        </dgm:presLayoutVars>
      </dgm:prSet>
      <dgm:spPr/>
    </dgm:pt>
    <dgm:pt modelId="{0B5A8943-0C97-4716-9497-09FA106DC77D}" type="pres">
      <dgm:prSet presAssocID="{3BE6271C-1258-4989-908E-90EF96C8B7C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18E9B0-13AB-4934-B978-410FEF23B69A}" type="pres">
      <dgm:prSet presAssocID="{AF3D429C-6210-4307-AFB6-B4D35602F909}" presName="sibTrans" presStyleLbl="sibTrans2D1" presStyleIdx="0" presStyleCnt="6"/>
      <dgm:spPr/>
      <dgm:t>
        <a:bodyPr/>
        <a:lstStyle/>
        <a:p>
          <a:endParaRPr lang="es-ES"/>
        </a:p>
      </dgm:t>
    </dgm:pt>
    <dgm:pt modelId="{2A8AF9D0-3EFB-44C8-B7D4-9ED8B0F9F869}" type="pres">
      <dgm:prSet presAssocID="{AF3D429C-6210-4307-AFB6-B4D35602F909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81EF9408-7119-47E5-9978-82E302449654}" type="pres">
      <dgm:prSet presAssocID="{5227A642-4792-4AA6-9C99-DF9C88DC572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631234-E529-4235-86D9-6ACF190E6F0F}" type="pres">
      <dgm:prSet presAssocID="{E02E67EC-F136-42E7-B147-2D1DB7254948}" presName="sibTrans" presStyleLbl="sibTrans2D1" presStyleIdx="1" presStyleCnt="6"/>
      <dgm:spPr/>
      <dgm:t>
        <a:bodyPr/>
        <a:lstStyle/>
        <a:p>
          <a:endParaRPr lang="es-ES"/>
        </a:p>
      </dgm:t>
    </dgm:pt>
    <dgm:pt modelId="{652CB25C-1B79-4D5D-A7A1-FA67DCA9F269}" type="pres">
      <dgm:prSet presAssocID="{E02E67EC-F136-42E7-B147-2D1DB7254948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9BD2EEAE-2BFC-4256-A091-7F349B79C3C9}" type="pres">
      <dgm:prSet presAssocID="{A06222A0-E0D9-40F9-AFD8-9D9C4D60267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9786CE-1B22-49B9-AB44-190B026BD9AE}" type="pres">
      <dgm:prSet presAssocID="{E108F1F6-2978-4287-BA3A-6EC748AF9470}" presName="sibTrans" presStyleLbl="sibTrans2D1" presStyleIdx="2" presStyleCnt="6"/>
      <dgm:spPr/>
      <dgm:t>
        <a:bodyPr/>
        <a:lstStyle/>
        <a:p>
          <a:endParaRPr lang="es-ES"/>
        </a:p>
      </dgm:t>
    </dgm:pt>
    <dgm:pt modelId="{A473DC19-DBBF-4C50-B839-DDA3F3C13C91}" type="pres">
      <dgm:prSet presAssocID="{E108F1F6-2978-4287-BA3A-6EC748AF9470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6F8D7468-40AA-48A8-958F-D0CE3CDFD471}" type="pres">
      <dgm:prSet presAssocID="{59632926-1070-47EA-BA92-52CA2FDB8FF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297B19-BDB5-43B4-8316-66F206289677}" type="pres">
      <dgm:prSet presAssocID="{626A27D2-B2E3-4050-8043-635917930745}" presName="sibTrans" presStyleLbl="sibTrans2D1" presStyleIdx="3" presStyleCnt="6"/>
      <dgm:spPr/>
      <dgm:t>
        <a:bodyPr/>
        <a:lstStyle/>
        <a:p>
          <a:endParaRPr lang="es-ES"/>
        </a:p>
      </dgm:t>
    </dgm:pt>
    <dgm:pt modelId="{45E3653B-6CB3-48D3-8EF7-463143090A06}" type="pres">
      <dgm:prSet presAssocID="{626A27D2-B2E3-4050-8043-635917930745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84310AEE-6A48-469C-95A8-24B281A3B04E}" type="pres">
      <dgm:prSet presAssocID="{93D90C50-D2DF-48A6-846E-27359454B00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FD196A-ACC6-4562-B916-681E82CC8408}" type="pres">
      <dgm:prSet presAssocID="{87ABE3CD-097F-47F6-B39B-D8CF1C7292F6}" presName="sibTrans" presStyleLbl="sibTrans2D1" presStyleIdx="4" presStyleCnt="6"/>
      <dgm:spPr/>
      <dgm:t>
        <a:bodyPr/>
        <a:lstStyle/>
        <a:p>
          <a:endParaRPr lang="es-ES"/>
        </a:p>
      </dgm:t>
    </dgm:pt>
    <dgm:pt modelId="{2EE02BFE-09BD-4326-99C4-5E22890AA0FA}" type="pres">
      <dgm:prSet presAssocID="{87ABE3CD-097F-47F6-B39B-D8CF1C7292F6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CC7B52D8-2328-403F-8D14-713992FCAED0}" type="pres">
      <dgm:prSet presAssocID="{F3CA9540-9733-4870-B6B7-3C85508020E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1FDD41-2EF7-4BF4-AE54-A8F4084467A0}" type="pres">
      <dgm:prSet presAssocID="{768045E5-6291-4ECD-9C78-E7A441FC329B}" presName="sibTrans" presStyleLbl="sibTrans2D1" presStyleIdx="5" presStyleCnt="6"/>
      <dgm:spPr/>
      <dgm:t>
        <a:bodyPr/>
        <a:lstStyle/>
        <a:p>
          <a:endParaRPr lang="es-ES"/>
        </a:p>
      </dgm:t>
    </dgm:pt>
    <dgm:pt modelId="{4DC661F9-F6F0-40C2-9EE3-351C1A68829A}" type="pres">
      <dgm:prSet presAssocID="{768045E5-6291-4ECD-9C78-E7A441FC329B}" presName="connectorText" presStyleLbl="sibTrans2D1" presStyleIdx="5" presStyleCnt="6"/>
      <dgm:spPr/>
      <dgm:t>
        <a:bodyPr/>
        <a:lstStyle/>
        <a:p>
          <a:endParaRPr lang="es-ES"/>
        </a:p>
      </dgm:t>
    </dgm:pt>
    <dgm:pt modelId="{5A7FD4FF-7AC3-42AA-878E-77460F67FEB5}" type="pres">
      <dgm:prSet presAssocID="{1FAB6CE2-AE2C-441D-9AA8-1AF9AC4A158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5F0B31-76F5-425E-905F-46BA351B6DD7}" type="presOf" srcId="{626A27D2-B2E3-4050-8043-635917930745}" destId="{45E3653B-6CB3-48D3-8EF7-463143090A06}" srcOrd="1" destOrd="0" presId="urn:microsoft.com/office/officeart/2005/8/layout/process1"/>
    <dgm:cxn modelId="{16D8813A-FB48-4300-9E63-86262AD08E61}" type="presOf" srcId="{768045E5-6291-4ECD-9C78-E7A441FC329B}" destId="{4DC661F9-F6F0-40C2-9EE3-351C1A68829A}" srcOrd="1" destOrd="0" presId="urn:microsoft.com/office/officeart/2005/8/layout/process1"/>
    <dgm:cxn modelId="{C4A88940-B487-45B2-8C83-C7BF87F8A146}" type="presOf" srcId="{1FAB6CE2-AE2C-441D-9AA8-1AF9AC4A1587}" destId="{5A7FD4FF-7AC3-42AA-878E-77460F67FEB5}" srcOrd="0" destOrd="0" presId="urn:microsoft.com/office/officeart/2005/8/layout/process1"/>
    <dgm:cxn modelId="{061B762B-2CBA-4D50-9765-39D160445692}" type="presOf" srcId="{93D90C50-D2DF-48A6-846E-27359454B00C}" destId="{84310AEE-6A48-469C-95A8-24B281A3B04E}" srcOrd="0" destOrd="0" presId="urn:microsoft.com/office/officeart/2005/8/layout/process1"/>
    <dgm:cxn modelId="{1808E9DB-5677-44E3-8561-892121A25EE6}" srcId="{368AB789-9F6D-4CCD-AD23-E3085C034F7B}" destId="{59632926-1070-47EA-BA92-52CA2FDB8FF0}" srcOrd="3" destOrd="0" parTransId="{3F0675C6-3A89-4EFE-A405-ED1454C9F174}" sibTransId="{626A27D2-B2E3-4050-8043-635917930745}"/>
    <dgm:cxn modelId="{1DD22980-8EDF-4F24-8101-4E2A97E64F22}" srcId="{368AB789-9F6D-4CCD-AD23-E3085C034F7B}" destId="{3BE6271C-1258-4989-908E-90EF96C8B7C5}" srcOrd="0" destOrd="0" parTransId="{E4930BCC-60FF-4634-873E-998A70CDE144}" sibTransId="{AF3D429C-6210-4307-AFB6-B4D35602F909}"/>
    <dgm:cxn modelId="{7096D9D4-9311-4564-9D18-EE16B5B8C843}" type="presOf" srcId="{F3CA9540-9733-4870-B6B7-3C85508020EE}" destId="{CC7B52D8-2328-403F-8D14-713992FCAED0}" srcOrd="0" destOrd="0" presId="urn:microsoft.com/office/officeart/2005/8/layout/process1"/>
    <dgm:cxn modelId="{A8D5F690-B8B8-4589-A2EB-0052ED967064}" type="presOf" srcId="{3BE6271C-1258-4989-908E-90EF96C8B7C5}" destId="{0B5A8943-0C97-4716-9497-09FA106DC77D}" srcOrd="0" destOrd="0" presId="urn:microsoft.com/office/officeart/2005/8/layout/process1"/>
    <dgm:cxn modelId="{1801A4EB-7718-4215-B959-74E74DC5A32D}" type="presOf" srcId="{368AB789-9F6D-4CCD-AD23-E3085C034F7B}" destId="{4081DC86-FA19-4F54-975F-F027D6A90CEE}" srcOrd="0" destOrd="0" presId="urn:microsoft.com/office/officeart/2005/8/layout/process1"/>
    <dgm:cxn modelId="{47815DFB-9923-43C4-AAF3-C014D0DA23B8}" type="presOf" srcId="{AF3D429C-6210-4307-AFB6-B4D35602F909}" destId="{2A8AF9D0-3EFB-44C8-B7D4-9ED8B0F9F869}" srcOrd="1" destOrd="0" presId="urn:microsoft.com/office/officeart/2005/8/layout/process1"/>
    <dgm:cxn modelId="{6D8C6A99-BFA3-491E-9C91-B7B9452DFAB8}" type="presOf" srcId="{A06222A0-E0D9-40F9-AFD8-9D9C4D602676}" destId="{9BD2EEAE-2BFC-4256-A091-7F349B79C3C9}" srcOrd="0" destOrd="0" presId="urn:microsoft.com/office/officeart/2005/8/layout/process1"/>
    <dgm:cxn modelId="{877EB7CF-2AE1-4458-88CC-25F6EBA3986B}" type="presOf" srcId="{E02E67EC-F136-42E7-B147-2D1DB7254948}" destId="{652CB25C-1B79-4D5D-A7A1-FA67DCA9F269}" srcOrd="1" destOrd="0" presId="urn:microsoft.com/office/officeart/2005/8/layout/process1"/>
    <dgm:cxn modelId="{F80EC5D1-9A7A-4360-A507-6F1EC64496F4}" srcId="{368AB789-9F6D-4CCD-AD23-E3085C034F7B}" destId="{93D90C50-D2DF-48A6-846E-27359454B00C}" srcOrd="4" destOrd="0" parTransId="{E50D03A6-166F-4E32-A3B8-D3E1C6E5F7ED}" sibTransId="{87ABE3CD-097F-47F6-B39B-D8CF1C7292F6}"/>
    <dgm:cxn modelId="{EE4F11F2-953F-478F-9083-B1A8125EA676}" type="presOf" srcId="{87ABE3CD-097F-47F6-B39B-D8CF1C7292F6}" destId="{F6FD196A-ACC6-4562-B916-681E82CC8408}" srcOrd="0" destOrd="0" presId="urn:microsoft.com/office/officeart/2005/8/layout/process1"/>
    <dgm:cxn modelId="{65EDF49B-86F2-41DB-81F7-CE50B05AA6BD}" srcId="{368AB789-9F6D-4CCD-AD23-E3085C034F7B}" destId="{F3CA9540-9733-4870-B6B7-3C85508020EE}" srcOrd="5" destOrd="0" parTransId="{1D11A5D0-E5DE-42C8-8A90-288FF86E75E7}" sibTransId="{768045E5-6291-4ECD-9C78-E7A441FC329B}"/>
    <dgm:cxn modelId="{ABFEEC52-8D04-48D1-8704-0E1EEFD2A40A}" srcId="{368AB789-9F6D-4CCD-AD23-E3085C034F7B}" destId="{1FAB6CE2-AE2C-441D-9AA8-1AF9AC4A1587}" srcOrd="6" destOrd="0" parTransId="{D8955D69-1D1B-41AF-A1E6-C53A253B6D79}" sibTransId="{2A5BCAA6-4DAA-4488-BEFE-122F6734F5CD}"/>
    <dgm:cxn modelId="{59FFF386-9005-4062-B294-E142F7E9BC09}" type="presOf" srcId="{E108F1F6-2978-4287-BA3A-6EC748AF9470}" destId="{A473DC19-DBBF-4C50-B839-DDA3F3C13C91}" srcOrd="1" destOrd="0" presId="urn:microsoft.com/office/officeart/2005/8/layout/process1"/>
    <dgm:cxn modelId="{3958A86D-5FC8-42BC-A681-819602191DB5}" type="presOf" srcId="{E108F1F6-2978-4287-BA3A-6EC748AF9470}" destId="{C79786CE-1B22-49B9-AB44-190B026BD9AE}" srcOrd="0" destOrd="0" presId="urn:microsoft.com/office/officeart/2005/8/layout/process1"/>
    <dgm:cxn modelId="{CD301138-4E71-42B8-860C-0AB5723D9AA8}" srcId="{368AB789-9F6D-4CCD-AD23-E3085C034F7B}" destId="{A06222A0-E0D9-40F9-AFD8-9D9C4D602676}" srcOrd="2" destOrd="0" parTransId="{8F211758-35D2-492F-AC12-2B9AD27CF9D6}" sibTransId="{E108F1F6-2978-4287-BA3A-6EC748AF9470}"/>
    <dgm:cxn modelId="{7D575DFA-F3C6-4DBE-B7C6-E9C5303CABCE}" type="presOf" srcId="{87ABE3CD-097F-47F6-B39B-D8CF1C7292F6}" destId="{2EE02BFE-09BD-4326-99C4-5E22890AA0FA}" srcOrd="1" destOrd="0" presId="urn:microsoft.com/office/officeart/2005/8/layout/process1"/>
    <dgm:cxn modelId="{A0349CEA-5B41-436D-9ABF-4F07C3D35E18}" type="presOf" srcId="{59632926-1070-47EA-BA92-52CA2FDB8FF0}" destId="{6F8D7468-40AA-48A8-958F-D0CE3CDFD471}" srcOrd="0" destOrd="0" presId="urn:microsoft.com/office/officeart/2005/8/layout/process1"/>
    <dgm:cxn modelId="{005DB9C0-BC50-462E-84C9-56A393E49431}" type="presOf" srcId="{626A27D2-B2E3-4050-8043-635917930745}" destId="{A0297B19-BDB5-43B4-8316-66F206289677}" srcOrd="0" destOrd="0" presId="urn:microsoft.com/office/officeart/2005/8/layout/process1"/>
    <dgm:cxn modelId="{8B7D7FD5-902F-4C0A-A7C3-78C6111CCA89}" type="presOf" srcId="{AF3D429C-6210-4307-AFB6-B4D35602F909}" destId="{6318E9B0-13AB-4934-B978-410FEF23B69A}" srcOrd="0" destOrd="0" presId="urn:microsoft.com/office/officeart/2005/8/layout/process1"/>
    <dgm:cxn modelId="{C05A3477-2FF5-4AEE-A797-4831396A9EAE}" type="presOf" srcId="{768045E5-6291-4ECD-9C78-E7A441FC329B}" destId="{961FDD41-2EF7-4BF4-AE54-A8F4084467A0}" srcOrd="0" destOrd="0" presId="urn:microsoft.com/office/officeart/2005/8/layout/process1"/>
    <dgm:cxn modelId="{3221C8F9-B774-4B53-A5DE-673F50DCCCBA}" type="presOf" srcId="{5227A642-4792-4AA6-9C99-DF9C88DC5728}" destId="{81EF9408-7119-47E5-9978-82E302449654}" srcOrd="0" destOrd="0" presId="urn:microsoft.com/office/officeart/2005/8/layout/process1"/>
    <dgm:cxn modelId="{DE17707B-31FC-4EEF-93B3-73D6FB11B75E}" type="presOf" srcId="{E02E67EC-F136-42E7-B147-2D1DB7254948}" destId="{21631234-E529-4235-86D9-6ACF190E6F0F}" srcOrd="0" destOrd="0" presId="urn:microsoft.com/office/officeart/2005/8/layout/process1"/>
    <dgm:cxn modelId="{49EAD683-3288-42CF-81EE-134829B2A301}" srcId="{368AB789-9F6D-4CCD-AD23-E3085C034F7B}" destId="{5227A642-4792-4AA6-9C99-DF9C88DC5728}" srcOrd="1" destOrd="0" parTransId="{DCFB58FD-BF95-4B8A-A315-7F0B0C6E3AA6}" sibTransId="{E02E67EC-F136-42E7-B147-2D1DB7254948}"/>
    <dgm:cxn modelId="{40E5BDFC-3DDE-4F01-B185-35F224D60FED}" type="presParOf" srcId="{4081DC86-FA19-4F54-975F-F027D6A90CEE}" destId="{0B5A8943-0C97-4716-9497-09FA106DC77D}" srcOrd="0" destOrd="0" presId="urn:microsoft.com/office/officeart/2005/8/layout/process1"/>
    <dgm:cxn modelId="{D9CD926A-2517-44EA-B5BB-FD14999B3294}" type="presParOf" srcId="{4081DC86-FA19-4F54-975F-F027D6A90CEE}" destId="{6318E9B0-13AB-4934-B978-410FEF23B69A}" srcOrd="1" destOrd="0" presId="urn:microsoft.com/office/officeart/2005/8/layout/process1"/>
    <dgm:cxn modelId="{ED50C83D-48ED-4CEE-8528-2136EC25BEDD}" type="presParOf" srcId="{6318E9B0-13AB-4934-B978-410FEF23B69A}" destId="{2A8AF9D0-3EFB-44C8-B7D4-9ED8B0F9F869}" srcOrd="0" destOrd="0" presId="urn:microsoft.com/office/officeart/2005/8/layout/process1"/>
    <dgm:cxn modelId="{D4164FB2-D42A-45D4-8A56-94487BFF2919}" type="presParOf" srcId="{4081DC86-FA19-4F54-975F-F027D6A90CEE}" destId="{81EF9408-7119-47E5-9978-82E302449654}" srcOrd="2" destOrd="0" presId="urn:microsoft.com/office/officeart/2005/8/layout/process1"/>
    <dgm:cxn modelId="{C7DA342C-21A7-44A1-898D-CCC47855AC89}" type="presParOf" srcId="{4081DC86-FA19-4F54-975F-F027D6A90CEE}" destId="{21631234-E529-4235-86D9-6ACF190E6F0F}" srcOrd="3" destOrd="0" presId="urn:microsoft.com/office/officeart/2005/8/layout/process1"/>
    <dgm:cxn modelId="{EB9D8BAC-FA69-4C7F-AFDA-51DA9E9BF9D6}" type="presParOf" srcId="{21631234-E529-4235-86D9-6ACF190E6F0F}" destId="{652CB25C-1B79-4D5D-A7A1-FA67DCA9F269}" srcOrd="0" destOrd="0" presId="urn:microsoft.com/office/officeart/2005/8/layout/process1"/>
    <dgm:cxn modelId="{27E816BF-8ED5-4608-AB06-7A9AC6B9ADCE}" type="presParOf" srcId="{4081DC86-FA19-4F54-975F-F027D6A90CEE}" destId="{9BD2EEAE-2BFC-4256-A091-7F349B79C3C9}" srcOrd="4" destOrd="0" presId="urn:microsoft.com/office/officeart/2005/8/layout/process1"/>
    <dgm:cxn modelId="{F07C7E55-7F76-4BC7-B365-80C322EEA0CA}" type="presParOf" srcId="{4081DC86-FA19-4F54-975F-F027D6A90CEE}" destId="{C79786CE-1B22-49B9-AB44-190B026BD9AE}" srcOrd="5" destOrd="0" presId="urn:microsoft.com/office/officeart/2005/8/layout/process1"/>
    <dgm:cxn modelId="{B8C69134-01A8-4489-A1AB-2BB6B62A1785}" type="presParOf" srcId="{C79786CE-1B22-49B9-AB44-190B026BD9AE}" destId="{A473DC19-DBBF-4C50-B839-DDA3F3C13C91}" srcOrd="0" destOrd="0" presId="urn:microsoft.com/office/officeart/2005/8/layout/process1"/>
    <dgm:cxn modelId="{1FF5C512-E820-4253-84CC-B0D9443BA7A1}" type="presParOf" srcId="{4081DC86-FA19-4F54-975F-F027D6A90CEE}" destId="{6F8D7468-40AA-48A8-958F-D0CE3CDFD471}" srcOrd="6" destOrd="0" presId="urn:microsoft.com/office/officeart/2005/8/layout/process1"/>
    <dgm:cxn modelId="{764E3536-0C0D-4F11-8E42-C0C9A177A320}" type="presParOf" srcId="{4081DC86-FA19-4F54-975F-F027D6A90CEE}" destId="{A0297B19-BDB5-43B4-8316-66F206289677}" srcOrd="7" destOrd="0" presId="urn:microsoft.com/office/officeart/2005/8/layout/process1"/>
    <dgm:cxn modelId="{D863196C-CF7C-46CD-A3D2-FE490D78E6C3}" type="presParOf" srcId="{A0297B19-BDB5-43B4-8316-66F206289677}" destId="{45E3653B-6CB3-48D3-8EF7-463143090A06}" srcOrd="0" destOrd="0" presId="urn:microsoft.com/office/officeart/2005/8/layout/process1"/>
    <dgm:cxn modelId="{455EDD60-C435-4267-AC45-9D64D3CBEBEB}" type="presParOf" srcId="{4081DC86-FA19-4F54-975F-F027D6A90CEE}" destId="{84310AEE-6A48-469C-95A8-24B281A3B04E}" srcOrd="8" destOrd="0" presId="urn:microsoft.com/office/officeart/2005/8/layout/process1"/>
    <dgm:cxn modelId="{2ADBB817-324D-431E-A91E-7D507746E663}" type="presParOf" srcId="{4081DC86-FA19-4F54-975F-F027D6A90CEE}" destId="{F6FD196A-ACC6-4562-B916-681E82CC8408}" srcOrd="9" destOrd="0" presId="urn:microsoft.com/office/officeart/2005/8/layout/process1"/>
    <dgm:cxn modelId="{78298C1B-88C6-49F2-84B4-C75AAF42991A}" type="presParOf" srcId="{F6FD196A-ACC6-4562-B916-681E82CC8408}" destId="{2EE02BFE-09BD-4326-99C4-5E22890AA0FA}" srcOrd="0" destOrd="0" presId="urn:microsoft.com/office/officeart/2005/8/layout/process1"/>
    <dgm:cxn modelId="{5207A0DF-79D3-4D1A-A52D-6F4E75B989CD}" type="presParOf" srcId="{4081DC86-FA19-4F54-975F-F027D6A90CEE}" destId="{CC7B52D8-2328-403F-8D14-713992FCAED0}" srcOrd="10" destOrd="0" presId="urn:microsoft.com/office/officeart/2005/8/layout/process1"/>
    <dgm:cxn modelId="{2B4AE9D8-4E49-4A03-97FF-113CFE4C9C9D}" type="presParOf" srcId="{4081DC86-FA19-4F54-975F-F027D6A90CEE}" destId="{961FDD41-2EF7-4BF4-AE54-A8F4084467A0}" srcOrd="11" destOrd="0" presId="urn:microsoft.com/office/officeart/2005/8/layout/process1"/>
    <dgm:cxn modelId="{42D02C38-AA2C-46F3-A080-851C10C678ED}" type="presParOf" srcId="{961FDD41-2EF7-4BF4-AE54-A8F4084467A0}" destId="{4DC661F9-F6F0-40C2-9EE3-351C1A68829A}" srcOrd="0" destOrd="0" presId="urn:microsoft.com/office/officeart/2005/8/layout/process1"/>
    <dgm:cxn modelId="{F5F8A89C-D115-4E08-A48D-931A6E9ADEDA}" type="presParOf" srcId="{4081DC86-FA19-4F54-975F-F027D6A90CEE}" destId="{5A7FD4FF-7AC3-42AA-878E-77460F67FEB5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A8943-0C97-4716-9497-09FA106DC77D}">
      <dsp:nvSpPr>
        <dsp:cNvPr id="0" name=""/>
        <dsp:cNvSpPr/>
      </dsp:nvSpPr>
      <dsp:spPr>
        <a:xfrm>
          <a:off x="1711" y="1689444"/>
          <a:ext cx="648146" cy="685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/>
            <a:t>Elegir el tema de la infografía</a:t>
          </a:r>
        </a:p>
      </dsp:txBody>
      <dsp:txXfrm>
        <a:off x="1711" y="1689444"/>
        <a:ext cx="648146" cy="685111"/>
      </dsp:txXfrm>
    </dsp:sp>
    <dsp:sp modelId="{6318E9B0-13AB-4934-B978-410FEF23B69A}">
      <dsp:nvSpPr>
        <dsp:cNvPr id="0" name=""/>
        <dsp:cNvSpPr/>
      </dsp:nvSpPr>
      <dsp:spPr>
        <a:xfrm>
          <a:off x="714672" y="1951629"/>
          <a:ext cx="137407" cy="160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714672" y="1951629"/>
        <a:ext cx="137407" cy="160740"/>
      </dsp:txXfrm>
    </dsp:sp>
    <dsp:sp modelId="{81EF9408-7119-47E5-9978-82E302449654}">
      <dsp:nvSpPr>
        <dsp:cNvPr id="0" name=""/>
        <dsp:cNvSpPr/>
      </dsp:nvSpPr>
      <dsp:spPr>
        <a:xfrm>
          <a:off x="909116" y="1689444"/>
          <a:ext cx="648146" cy="685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/>
            <a:t>Identificar las fuentes de información para la infografía</a:t>
          </a:r>
        </a:p>
      </dsp:txBody>
      <dsp:txXfrm>
        <a:off x="909116" y="1689444"/>
        <a:ext cx="648146" cy="685111"/>
      </dsp:txXfrm>
    </dsp:sp>
    <dsp:sp modelId="{21631234-E529-4235-86D9-6ACF190E6F0F}">
      <dsp:nvSpPr>
        <dsp:cNvPr id="0" name=""/>
        <dsp:cNvSpPr/>
      </dsp:nvSpPr>
      <dsp:spPr>
        <a:xfrm>
          <a:off x="1622077" y="1951629"/>
          <a:ext cx="137407" cy="160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1622077" y="1951629"/>
        <a:ext cx="137407" cy="160740"/>
      </dsp:txXfrm>
    </dsp:sp>
    <dsp:sp modelId="{9BD2EEAE-2BFC-4256-A091-7F349B79C3C9}">
      <dsp:nvSpPr>
        <dsp:cNvPr id="0" name=""/>
        <dsp:cNvSpPr/>
      </dsp:nvSpPr>
      <dsp:spPr>
        <a:xfrm>
          <a:off x="1816521" y="1689444"/>
          <a:ext cx="648146" cy="685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/>
            <a:t>Organizar las ideas y filtrar información</a:t>
          </a:r>
        </a:p>
      </dsp:txBody>
      <dsp:txXfrm>
        <a:off x="1816521" y="1689444"/>
        <a:ext cx="648146" cy="685111"/>
      </dsp:txXfrm>
    </dsp:sp>
    <dsp:sp modelId="{C79786CE-1B22-49B9-AB44-190B026BD9AE}">
      <dsp:nvSpPr>
        <dsp:cNvPr id="0" name=""/>
        <dsp:cNvSpPr/>
      </dsp:nvSpPr>
      <dsp:spPr>
        <a:xfrm>
          <a:off x="2529482" y="1951629"/>
          <a:ext cx="137407" cy="160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2529482" y="1951629"/>
        <a:ext cx="137407" cy="160740"/>
      </dsp:txXfrm>
    </dsp:sp>
    <dsp:sp modelId="{6F8D7468-40AA-48A8-958F-D0CE3CDFD471}">
      <dsp:nvSpPr>
        <dsp:cNvPr id="0" name=""/>
        <dsp:cNvSpPr/>
      </dsp:nvSpPr>
      <dsp:spPr>
        <a:xfrm>
          <a:off x="2723926" y="1689444"/>
          <a:ext cx="648146" cy="685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/>
            <a:t>Crear un bosquejo de la infografía</a:t>
          </a:r>
        </a:p>
      </dsp:txBody>
      <dsp:txXfrm>
        <a:off x="2723926" y="1689444"/>
        <a:ext cx="648146" cy="685111"/>
      </dsp:txXfrm>
    </dsp:sp>
    <dsp:sp modelId="{A0297B19-BDB5-43B4-8316-66F206289677}">
      <dsp:nvSpPr>
        <dsp:cNvPr id="0" name=""/>
        <dsp:cNvSpPr/>
      </dsp:nvSpPr>
      <dsp:spPr>
        <a:xfrm>
          <a:off x="3436887" y="1951629"/>
          <a:ext cx="137407" cy="160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3436887" y="1951629"/>
        <a:ext cx="137407" cy="160740"/>
      </dsp:txXfrm>
    </dsp:sp>
    <dsp:sp modelId="{84310AEE-6A48-469C-95A8-24B281A3B04E}">
      <dsp:nvSpPr>
        <dsp:cNvPr id="0" name=""/>
        <dsp:cNvSpPr/>
      </dsp:nvSpPr>
      <dsp:spPr>
        <a:xfrm>
          <a:off x="3631331" y="1689444"/>
          <a:ext cx="648146" cy="685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/>
            <a:t>Diseñar la infografía: estilo original, integración, color, fuentes,  etc.</a:t>
          </a:r>
        </a:p>
      </dsp:txBody>
      <dsp:txXfrm>
        <a:off x="3631331" y="1689444"/>
        <a:ext cx="648146" cy="685111"/>
      </dsp:txXfrm>
    </dsp:sp>
    <dsp:sp modelId="{F6FD196A-ACC6-4562-B916-681E82CC8408}">
      <dsp:nvSpPr>
        <dsp:cNvPr id="0" name=""/>
        <dsp:cNvSpPr/>
      </dsp:nvSpPr>
      <dsp:spPr>
        <a:xfrm>
          <a:off x="4344292" y="1951629"/>
          <a:ext cx="137407" cy="160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4344292" y="1951629"/>
        <a:ext cx="137407" cy="160740"/>
      </dsp:txXfrm>
    </dsp:sp>
    <dsp:sp modelId="{CC7B52D8-2328-403F-8D14-713992FCAED0}">
      <dsp:nvSpPr>
        <dsp:cNvPr id="0" name=""/>
        <dsp:cNvSpPr/>
      </dsp:nvSpPr>
      <dsp:spPr>
        <a:xfrm>
          <a:off x="4538736" y="1689444"/>
          <a:ext cx="648146" cy="685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/>
            <a:t>Utilizar herramientas para crear infografías</a:t>
          </a:r>
        </a:p>
      </dsp:txBody>
      <dsp:txXfrm>
        <a:off x="4538736" y="1689444"/>
        <a:ext cx="648146" cy="685111"/>
      </dsp:txXfrm>
    </dsp:sp>
    <dsp:sp modelId="{961FDD41-2EF7-4BF4-AE54-A8F4084467A0}">
      <dsp:nvSpPr>
        <dsp:cNvPr id="0" name=""/>
        <dsp:cNvSpPr/>
      </dsp:nvSpPr>
      <dsp:spPr>
        <a:xfrm>
          <a:off x="5251698" y="1951629"/>
          <a:ext cx="137407" cy="160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5251698" y="1951629"/>
        <a:ext cx="137407" cy="160740"/>
      </dsp:txXfrm>
    </dsp:sp>
    <dsp:sp modelId="{5A7FD4FF-7AC3-42AA-878E-77460F67FEB5}">
      <dsp:nvSpPr>
        <dsp:cNvPr id="0" name=""/>
        <dsp:cNvSpPr/>
      </dsp:nvSpPr>
      <dsp:spPr>
        <a:xfrm>
          <a:off x="5446141" y="1689444"/>
          <a:ext cx="648146" cy="685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/>
            <a:t>Publicar infografía</a:t>
          </a:r>
        </a:p>
      </dsp:txBody>
      <dsp:txXfrm>
        <a:off x="5446141" y="1689444"/>
        <a:ext cx="648146" cy="685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AA7D-1628-42CD-A89B-6E9C759F7A2C}" type="datetimeFigureOut">
              <a:rPr lang="es-MX" smtClean="0"/>
              <a:pPr/>
              <a:t>17/10/2018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AF9FA-230D-40C1-B714-4FB536492C4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447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1600" dirty="0" err="1"/>
              <a:t>Bio</a:t>
            </a:r>
            <a:endParaRPr lang="es-ES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AF9FA-230D-40C1-B714-4FB536492C44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7849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1600" dirty="0" err="1"/>
              <a:t>Bio</a:t>
            </a:r>
            <a:endParaRPr lang="es-ES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AF9FA-230D-40C1-B714-4FB536492C44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0842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1600" dirty="0" err="1"/>
              <a:t>Bio</a:t>
            </a:r>
            <a:endParaRPr lang="es-ES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AF9FA-230D-40C1-B714-4FB536492C44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393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1600" dirty="0" err="1"/>
              <a:t>Bio</a:t>
            </a:r>
            <a:endParaRPr lang="es-ES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AF9FA-230D-40C1-B714-4FB536492C44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8321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1600" dirty="0" err="1"/>
              <a:t>Bio</a:t>
            </a:r>
            <a:endParaRPr lang="es-ES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AF9FA-230D-40C1-B714-4FB536492C44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6664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1600" dirty="0" err="1"/>
              <a:t>Bio</a:t>
            </a:r>
            <a:endParaRPr lang="es-ES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AF9FA-230D-40C1-B714-4FB536492C44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142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B006-9230-4F40-99B8-90856A683C96}" type="datetime1">
              <a:rPr lang="es-MX" smtClean="0"/>
              <a:pPr/>
              <a:t>17/10/2018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52F2-C936-4CC1-B00F-8A076EABAFD8}" type="datetime1">
              <a:rPr lang="es-MX" smtClean="0"/>
              <a:pPr/>
              <a:t>17/10/2018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69FF-F9BC-4C9B-A12A-DE118336DCDA}" type="datetime1">
              <a:rPr lang="es-MX" smtClean="0"/>
              <a:pPr/>
              <a:t>17/10/2018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83B8-A305-40AC-8724-A8F0B892C2D4}" type="datetime1">
              <a:rPr lang="es-MX" smtClean="0"/>
              <a:pPr/>
              <a:t>17/10/2018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DCC4-70D1-4F05-917D-80087D01A8AD}" type="datetime1">
              <a:rPr lang="es-MX" smtClean="0"/>
              <a:pPr/>
              <a:t>17/10/2018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FB0D-CF28-4C36-8E24-8DBAF4A1C505}" type="datetime1">
              <a:rPr lang="es-MX" smtClean="0"/>
              <a:pPr/>
              <a:t>17/10/2018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9ECF-5D47-4313-991F-C183D7EC0200}" type="datetime1">
              <a:rPr lang="es-MX" smtClean="0"/>
              <a:pPr/>
              <a:t>17/10/2018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5CBB-4829-45F2-8D57-4F17DAA6DB4E}" type="datetime1">
              <a:rPr lang="es-MX" smtClean="0"/>
              <a:pPr/>
              <a:t>17/10/2018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22C0-3F6B-49F8-BC5C-150508C67CC8}" type="datetime1">
              <a:rPr lang="es-MX" smtClean="0"/>
              <a:pPr/>
              <a:t>17/10/2018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042F-737A-47B5-B9C3-F0194DCC65EF}" type="datetime1">
              <a:rPr lang="es-MX" smtClean="0"/>
              <a:pPr/>
              <a:t>17/10/2018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0265-F190-4E42-BFCC-D2F0ABE4AD84}" type="datetime1">
              <a:rPr lang="es-MX" smtClean="0"/>
              <a:pPr/>
              <a:t>17/10/2018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D461B-C227-4F3C-BA7A-F33766068989}" type="datetime1">
              <a:rPr lang="es-MX" smtClean="0"/>
              <a:pPr/>
              <a:t>17/10/2018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6A0E3-6B3A-4198-BCD6-0CB28E38022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emf"/><Relationship Id="rId5" Type="http://schemas.openxmlformats.org/officeDocument/2006/relationships/package" Target="../embeddings/Documento_de_Microsoft_Word3.docx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emf"/><Relationship Id="rId5" Type="http://schemas.openxmlformats.org/officeDocument/2006/relationships/package" Target="../embeddings/Documento_de_Microsoft_Word4.docx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ocumento_de_Microsoft_Word.docx"/><Relationship Id="rId5" Type="http://schemas.openxmlformats.org/officeDocument/2006/relationships/image" Target="../media/image1.png"/><Relationship Id="rId4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Documento_de_Microsoft_Word1.docx"/><Relationship Id="rId5" Type="http://schemas.openxmlformats.org/officeDocument/2006/relationships/image" Target="../media/image1.png"/><Relationship Id="rId4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Documento_de_Microsoft_Word2.docx"/><Relationship Id="rId5" Type="http://schemas.openxmlformats.org/officeDocument/2006/relationships/image" Target="../media/image1.png"/><Relationship Id="rId4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 rot="5400000">
            <a:off x="3658125" y="-305272"/>
            <a:ext cx="1839812" cy="9144001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720272" y="3501008"/>
            <a:ext cx="7702623" cy="1512168"/>
          </a:xfrm>
        </p:spPr>
        <p:txBody>
          <a:bodyPr>
            <a:normAutofit fontScale="90000"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PREPARATORIA</a:t>
            </a:r>
            <a:b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BADEN POWELL</a:t>
            </a:r>
            <a:b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7</a:t>
            </a:r>
            <a:b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9512" y="188640"/>
            <a:ext cx="896448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944724"/>
            <a:ext cx="1566413" cy="178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649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12311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547664" y="611279"/>
            <a:ext cx="71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PRODUCTO 4. </a:t>
            </a:r>
            <a:r>
              <a:rPr lang="en-US" b="1" dirty="0" err="1">
                <a:solidFill>
                  <a:schemeClr val="bg1"/>
                </a:solidFill>
              </a:rPr>
              <a:t>Organizador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gráfico</a:t>
            </a:r>
            <a:r>
              <a:rPr lang="en-US" b="1" dirty="0">
                <a:solidFill>
                  <a:schemeClr val="bg1"/>
                </a:solidFill>
              </a:rPr>
              <a:t>. PREGUNTAS ESENCIALES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0080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" y="2492896"/>
            <a:ext cx="9144000" cy="355529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619672" y="62068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Organizador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Indagación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4055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t="25646" r="24443" b="11990"/>
          <a:stretch/>
        </p:blipFill>
        <p:spPr bwMode="auto">
          <a:xfrm>
            <a:off x="471720" y="1240743"/>
            <a:ext cx="7916704" cy="54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680" y="59332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6. AME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Grupal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3693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MX" b="1" dirty="0"/>
              <a:t>Producto 6. AME Grupal</a:t>
            </a: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21767" r="24027" b="12069"/>
          <a:stretch/>
        </p:blipFill>
        <p:spPr bwMode="auto">
          <a:xfrm>
            <a:off x="765036" y="1434662"/>
            <a:ext cx="7543166" cy="537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8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MX" b="1" dirty="0"/>
              <a:t>Producto 6. AME Grupal</a:t>
            </a: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0" t="18750" r="23663" b="26509"/>
          <a:stretch/>
        </p:blipFill>
        <p:spPr bwMode="auto">
          <a:xfrm>
            <a:off x="539552" y="1628800"/>
            <a:ext cx="810175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626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9" t="23431" r="25039" b="13206"/>
          <a:stretch/>
        </p:blipFill>
        <p:spPr bwMode="auto">
          <a:xfrm>
            <a:off x="899593" y="1484783"/>
            <a:ext cx="7331078" cy="523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63688" y="73668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 7.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462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 7. Resumen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8" t="22845" r="24996" b="12931"/>
          <a:stretch/>
        </p:blipFill>
        <p:spPr bwMode="auto">
          <a:xfrm>
            <a:off x="971600" y="1671144"/>
            <a:ext cx="6542689" cy="469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4014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 7. Resumen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t="22629" r="24390" b="13577"/>
          <a:stretch/>
        </p:blipFill>
        <p:spPr bwMode="auto">
          <a:xfrm>
            <a:off x="774787" y="1655379"/>
            <a:ext cx="6700345" cy="466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50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 7. Resumen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5" t="26293" r="24390" b="10345"/>
          <a:stretch/>
        </p:blipFill>
        <p:spPr bwMode="auto">
          <a:xfrm>
            <a:off x="1527792" y="1628800"/>
            <a:ext cx="6526925" cy="46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8458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8" t="23277" r="24269" b="9482"/>
          <a:stretch/>
        </p:blipFill>
        <p:spPr bwMode="auto">
          <a:xfrm>
            <a:off x="971600" y="1268760"/>
            <a:ext cx="6653048" cy="491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 7. Resumen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badenpowell.edu.mx/prepabaden/img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20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43608" y="2204864"/>
            <a:ext cx="7063561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Biología </a:t>
            </a: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</a:t>
            </a:r>
            <a:r>
              <a:rPr lang="es-E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emociones y sueño</a:t>
            </a:r>
          </a:p>
          <a:p>
            <a:pPr algn="ctr"/>
            <a:r>
              <a:rPr lang="es-E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Biology</a:t>
            </a:r>
            <a:r>
              <a:rPr lang="es-E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of </a:t>
            </a:r>
            <a:r>
              <a:rPr lang="es-E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emotions</a:t>
            </a:r>
            <a:r>
              <a:rPr lang="es-E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</a:t>
            </a:r>
            <a:r>
              <a:rPr lang="es-E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sleep</a:t>
            </a:r>
            <a:endParaRPr lang="es-E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78998" y="5301208"/>
            <a:ext cx="41656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Mercedes Eugenia Guerrero Ruiz   </a:t>
            </a:r>
            <a:r>
              <a:rPr lang="es-ES" dirty="0">
                <a:solidFill>
                  <a:srgbClr val="FF0000"/>
                </a:solidFill>
              </a:rPr>
              <a:t>Biología</a:t>
            </a:r>
          </a:p>
          <a:p>
            <a:r>
              <a:rPr lang="es-ES" dirty="0"/>
              <a:t>Karina Lisbeth Díaz Flores      </a:t>
            </a:r>
            <a:r>
              <a:rPr lang="es-ES" dirty="0">
                <a:solidFill>
                  <a:srgbClr val="FF0000"/>
                </a:solidFill>
              </a:rPr>
              <a:t>Psicología</a:t>
            </a:r>
          </a:p>
          <a:p>
            <a:r>
              <a:rPr lang="es-ES" dirty="0"/>
              <a:t>Gloria Angélica Reyes de la Rosa </a:t>
            </a:r>
            <a:r>
              <a:rPr lang="es-ES" dirty="0">
                <a:solidFill>
                  <a:srgbClr val="FF0000"/>
                </a:solidFill>
              </a:rPr>
              <a:t>Inglés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967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 7. Resumen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4" t="27802" r="25239" b="8836"/>
          <a:stretch/>
        </p:blipFill>
        <p:spPr bwMode="auto">
          <a:xfrm>
            <a:off x="1203978" y="1772816"/>
            <a:ext cx="6432332" cy="46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672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 7. Resumen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t="26077" r="24875" b="10776"/>
          <a:stretch/>
        </p:blipFill>
        <p:spPr bwMode="auto">
          <a:xfrm>
            <a:off x="917436" y="1898864"/>
            <a:ext cx="6448097" cy="461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672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 7. Resumen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t="23922" r="24511" b="12285"/>
          <a:stretch/>
        </p:blipFill>
        <p:spPr bwMode="auto">
          <a:xfrm>
            <a:off x="1403648" y="1723316"/>
            <a:ext cx="6463863" cy="466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672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 7. Resumen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0" t="22629" r="24875" b="13577"/>
          <a:stretch/>
        </p:blipFill>
        <p:spPr bwMode="auto">
          <a:xfrm>
            <a:off x="1527792" y="1655379"/>
            <a:ext cx="6400801" cy="466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672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 7. Resumen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t="25216" r="24633" b="11207"/>
          <a:stretch/>
        </p:blipFill>
        <p:spPr bwMode="auto">
          <a:xfrm>
            <a:off x="1151366" y="1700808"/>
            <a:ext cx="6479628" cy="465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672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 7. Resumen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t="26940" r="24633" b="10991"/>
          <a:stretch/>
        </p:blipFill>
        <p:spPr bwMode="auto">
          <a:xfrm>
            <a:off x="1206545" y="1700808"/>
            <a:ext cx="6479628" cy="454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672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 7. Resumen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9" t="25646" r="24512" b="21983"/>
          <a:stretch/>
        </p:blipFill>
        <p:spPr bwMode="auto">
          <a:xfrm>
            <a:off x="1206545" y="1876096"/>
            <a:ext cx="6589987" cy="383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672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 7. Resumen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t="26077" r="24753" b="25216"/>
          <a:stretch/>
        </p:blipFill>
        <p:spPr bwMode="auto">
          <a:xfrm>
            <a:off x="1206545" y="1932962"/>
            <a:ext cx="6463862" cy="356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672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 7. Resumen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4" t="25000" r="24874" b="43750"/>
          <a:stretch/>
        </p:blipFill>
        <p:spPr bwMode="auto">
          <a:xfrm>
            <a:off x="1527792" y="2348880"/>
            <a:ext cx="649539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672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19672" y="593323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 8.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Elaboración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9" t="21804" r="23664" b="11817"/>
          <a:stretch/>
        </p:blipFill>
        <p:spPr bwMode="auto">
          <a:xfrm>
            <a:off x="1206545" y="1639613"/>
            <a:ext cx="6700346" cy="485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67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MX" b="1" dirty="0"/>
              <a:t>  </a:t>
            </a:r>
            <a:r>
              <a:rPr lang="es-MX" b="1" dirty="0" err="1"/>
              <a:t>Indice</a:t>
            </a:r>
            <a:endParaRPr lang="es-MX" b="1" dirty="0"/>
          </a:p>
        </p:txBody>
      </p:sp>
      <p:pic>
        <p:nvPicPr>
          <p:cNvPr id="6" name="Picture 2" descr="http://badenpowell.edu.mx/prepabaden/img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3</a:t>
            </a:fld>
            <a:endParaRPr lang="es-MX"/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998136" y="1584802"/>
          <a:ext cx="5147727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0066">
                  <a:extLst>
                    <a:ext uri="{9D8B030D-6E8A-4147-A177-3AD203B41FA5}">
                      <a16:colId xmlns:a16="http://schemas.microsoft.com/office/drawing/2014/main" val="491291019"/>
                    </a:ext>
                  </a:extLst>
                </a:gridCol>
                <a:gridCol w="2231561">
                  <a:extLst>
                    <a:ext uri="{9D8B030D-6E8A-4147-A177-3AD203B41FA5}">
                      <a16:colId xmlns:a16="http://schemas.microsoft.com/office/drawing/2014/main" val="2782060035"/>
                    </a:ext>
                  </a:extLst>
                </a:gridCol>
                <a:gridCol w="1716100">
                  <a:extLst>
                    <a:ext uri="{9D8B030D-6E8A-4147-A177-3AD203B41FA5}">
                      <a16:colId xmlns:a16="http://schemas.microsoft.com/office/drawing/2014/main" val="1324984860"/>
                    </a:ext>
                  </a:extLst>
                </a:gridCol>
              </a:tblGrid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Producto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Tema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Diapositiva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2542644560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Portada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2193036149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Participantes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2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1062781240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Nombre del proyecto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2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1377996834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Indice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2971243702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Conclusiones generales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28599274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2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Organizador Gráfico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8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3417174993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Fotografías de la primera sesión de trabajo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9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2706954177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Organizador gráfico preguntas escenciales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10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3911838662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5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Organizador gráfico indagación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11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2456241588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6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AME Grupal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12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2598331614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7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Resumen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15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3164299561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8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Elaboración de proyecto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29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1315932388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9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Fotografías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35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1307442581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10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Tipos, herramientas y productos de aprendizaje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36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2272688966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11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Evaluación, formatos y prerrequisitos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41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863567497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12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Evaluación, formatos. Grupo heterogéneo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44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4039606123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Lista de cotejo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46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4067460381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13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Pasos para la infografía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49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2251512737"/>
                  </a:ext>
                </a:extLst>
              </a:tr>
              <a:tr h="522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15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Reflexión sobre el proceso de construcción de un Proyecto Interdisciplinario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50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1665338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003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 8. Elaboración de proyecto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20689" r="23906" b="10992"/>
          <a:stretch/>
        </p:blipFill>
        <p:spPr bwMode="auto">
          <a:xfrm>
            <a:off x="1206545" y="1514553"/>
            <a:ext cx="6716111" cy="49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672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 8. Elaboración de proyecto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5" t="20287" r="24148" b="8958"/>
          <a:stretch/>
        </p:blipFill>
        <p:spPr bwMode="auto">
          <a:xfrm>
            <a:off x="1232061" y="1240744"/>
            <a:ext cx="6558456" cy="517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672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 8. Elaboración de proyecto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7" t="23491" r="23906" b="9267"/>
          <a:stretch/>
        </p:blipFill>
        <p:spPr bwMode="auto">
          <a:xfrm>
            <a:off x="971600" y="1556792"/>
            <a:ext cx="6842235" cy="491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672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 8. Elaboración de proyecto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9" t="23707" r="23906" b="9914"/>
          <a:stretch/>
        </p:blipFill>
        <p:spPr bwMode="auto">
          <a:xfrm>
            <a:off x="1043608" y="1707551"/>
            <a:ext cx="6668815" cy="485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8117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 8. Elaboración de proyecto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1" t="21982" r="24269" b="16379"/>
          <a:stretch/>
        </p:blipFill>
        <p:spPr bwMode="auto">
          <a:xfrm>
            <a:off x="1403648" y="1608082"/>
            <a:ext cx="6605752" cy="450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8117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680" y="73668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9.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4" t="30733" b="14181"/>
          <a:stretch/>
        </p:blipFill>
        <p:spPr>
          <a:xfrm>
            <a:off x="1691680" y="1988840"/>
            <a:ext cx="5616624" cy="3990760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8117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680" y="736687"/>
            <a:ext cx="71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10.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34" t="26077" r="31055" b="29957"/>
          <a:stretch/>
        </p:blipFill>
        <p:spPr bwMode="auto">
          <a:xfrm>
            <a:off x="1194151" y="1556792"/>
            <a:ext cx="704937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2293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10.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83" t="21121" r="24268" b="25862"/>
          <a:stretch/>
        </p:blipFill>
        <p:spPr bwMode="auto">
          <a:xfrm>
            <a:off x="1043608" y="1772816"/>
            <a:ext cx="758601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37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6902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27792" y="736687"/>
            <a:ext cx="715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10. Tipos, herramientas y productos de aprendizaje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45" t="29310" r="26208" b="35345"/>
          <a:stretch/>
        </p:blipFill>
        <p:spPr bwMode="auto">
          <a:xfrm>
            <a:off x="374055" y="2060848"/>
            <a:ext cx="8462041" cy="347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6955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680" y="736687"/>
            <a:ext cx="71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10. Tipos, herramientas y productos de aprendizaje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45" y="1412776"/>
            <a:ext cx="6876256" cy="5157192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131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b="1" dirty="0"/>
              <a:t>PRODUCTO 1. C.A.I.A.C.  Conclusiones generales</a:t>
            </a:r>
          </a:p>
        </p:txBody>
      </p:sp>
      <p:pic>
        <p:nvPicPr>
          <p:cNvPr id="6" name="Picture 2" descr="http://badenpowell.edu.mx/prepabaden/img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4</a:t>
            </a:fld>
            <a:endParaRPr lang="es-MX"/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457200" y="2721288"/>
          <a:ext cx="8229600" cy="2283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683">
                  <a:extLst>
                    <a:ext uri="{9D8B030D-6E8A-4147-A177-3AD203B41FA5}">
                      <a16:colId xmlns:a16="http://schemas.microsoft.com/office/drawing/2014/main" val="3421571117"/>
                    </a:ext>
                  </a:extLst>
                </a:gridCol>
                <a:gridCol w="7054917">
                  <a:extLst>
                    <a:ext uri="{9D8B030D-6E8A-4147-A177-3AD203B41FA5}">
                      <a16:colId xmlns:a16="http://schemas.microsoft.com/office/drawing/2014/main" val="2854021020"/>
                    </a:ext>
                  </a:extLst>
                </a:gridCol>
              </a:tblGrid>
              <a:tr h="2706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La Interdisciplinariedad</a:t>
                      </a:r>
                      <a:endParaRPr lang="es-MX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6854" marR="56854" marT="56854" marB="56854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448038"/>
                  </a:ext>
                </a:extLst>
              </a:tr>
              <a:tr h="636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 ¿Qué es?</a:t>
                      </a:r>
                      <a:endParaRPr lang="es-MX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6854" marR="56854" marT="56854" marB="5685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ES LA INTERRELACIÓN DE DISTINTAS DISCIPLINAS QUE SE COMPLEMENTAN PARA LA SOLUCIÓN DE PROBLEMAS SIGNIFICATIVOS PARA EL ALUMNO.</a:t>
                      </a:r>
                      <a:endParaRPr lang="es-MX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6854" marR="56854" marT="56854" marB="56854"/>
                </a:tc>
                <a:extLst>
                  <a:ext uri="{0D108BD9-81ED-4DB2-BD59-A6C34878D82A}">
                    <a16:rowId xmlns:a16="http://schemas.microsoft.com/office/drawing/2014/main" val="3002241371"/>
                  </a:ext>
                </a:extLst>
              </a:tr>
              <a:tr h="1369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 ¿Qué</a:t>
                      </a:r>
                      <a:endParaRPr lang="es-MX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 características </a:t>
                      </a:r>
                      <a:endParaRPr lang="es-MX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 tiene ?</a:t>
                      </a:r>
                      <a:endParaRPr lang="es-MX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6854" marR="56854" marT="56854" marB="56854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</a:rPr>
                        <a:t>TRABAJO COLABORATIVO </a:t>
                      </a:r>
                      <a:endParaRPr lang="es-MX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</a:rPr>
                        <a:t>INTEGRACIÓN DE CONTENIDOS </a:t>
                      </a:r>
                      <a:endParaRPr lang="es-MX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</a:rPr>
                        <a:t>OPERACIONAL</a:t>
                      </a:r>
                      <a:endParaRPr lang="es-MX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</a:rPr>
                        <a:t>REFLEXIVO </a:t>
                      </a:r>
                      <a:endParaRPr lang="es-MX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</a:rPr>
                        <a:t>VINCULATORIO</a:t>
                      </a:r>
                      <a:endParaRPr lang="es-MX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</a:rPr>
                        <a:t>QUE GENERA UNA PROPUESTA INNOVADORA</a:t>
                      </a:r>
                      <a:endParaRPr lang="es-MX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</a:rPr>
                        <a:t>EQUIDAD DE DISCIPLINAS</a:t>
                      </a:r>
                      <a:endParaRPr lang="es-MX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</a:rPr>
                        <a:t>OBJETIVO COMUN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6854" marR="56854" marT="56854" marB="56854"/>
                </a:tc>
                <a:extLst>
                  <a:ext uri="{0D108BD9-81ED-4DB2-BD59-A6C34878D82A}">
                    <a16:rowId xmlns:a16="http://schemas.microsoft.com/office/drawing/2014/main" val="276091276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45156"/>
              </p:ext>
            </p:extLst>
          </p:nvPr>
        </p:nvGraphicFramePr>
        <p:xfrm>
          <a:off x="457200" y="1844823"/>
          <a:ext cx="8229600" cy="315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683">
                  <a:extLst>
                    <a:ext uri="{9D8B030D-6E8A-4147-A177-3AD203B41FA5}">
                      <a16:colId xmlns:a16="http://schemas.microsoft.com/office/drawing/2014/main" val="729412567"/>
                    </a:ext>
                  </a:extLst>
                </a:gridCol>
                <a:gridCol w="7054917">
                  <a:extLst>
                    <a:ext uri="{9D8B030D-6E8A-4147-A177-3AD203B41FA5}">
                      <a16:colId xmlns:a16="http://schemas.microsoft.com/office/drawing/2014/main" val="1969585643"/>
                    </a:ext>
                  </a:extLst>
                </a:gridCol>
              </a:tblGrid>
              <a:tr h="3748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La Interdisciplinariedad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6854" marR="56854" marT="56854" marB="56854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473908"/>
                  </a:ext>
                </a:extLst>
              </a:tr>
              <a:tr h="881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 ¿Qué es?</a:t>
                      </a:r>
                      <a:endParaRPr lang="es-MX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6854" marR="56854" marT="56854" marB="5685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ES LA INTERRELACIÓN DE DISTINTAS DISCIPLINAS QUE SE COMPLEMENTAN PARA LA SOLUCIÓN DE PROBLEMAS SIGNIFICATIVOS PARA EL ALUMNO.</a:t>
                      </a:r>
                      <a:endParaRPr lang="es-MX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6854" marR="56854" marT="56854" marB="56854"/>
                </a:tc>
                <a:extLst>
                  <a:ext uri="{0D108BD9-81ED-4DB2-BD59-A6C34878D82A}">
                    <a16:rowId xmlns:a16="http://schemas.microsoft.com/office/drawing/2014/main" val="1408919934"/>
                  </a:ext>
                </a:extLst>
              </a:tr>
              <a:tr h="1896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 ¿Qué</a:t>
                      </a:r>
                      <a:endParaRPr lang="es-MX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 características </a:t>
                      </a:r>
                      <a:endParaRPr lang="es-MX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 tiene ?</a:t>
                      </a:r>
                      <a:endParaRPr lang="es-MX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6854" marR="56854" marT="56854" marB="56854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</a:rPr>
                        <a:t>TRABAJO COLABORATIVO </a:t>
                      </a:r>
                      <a:endParaRPr lang="es-MX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</a:rPr>
                        <a:t>INTEGRACIÓN DE CONTENIDOS </a:t>
                      </a:r>
                      <a:endParaRPr lang="es-MX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</a:rPr>
                        <a:t>OPERACIONAL</a:t>
                      </a:r>
                      <a:endParaRPr lang="es-MX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</a:rPr>
                        <a:t>REFLEXIVO </a:t>
                      </a:r>
                      <a:endParaRPr lang="es-MX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</a:rPr>
                        <a:t>VINCULATORIO</a:t>
                      </a:r>
                      <a:endParaRPr lang="es-MX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</a:rPr>
                        <a:t>QUE GENERA UNA PROPUESTA INNOVADORA</a:t>
                      </a:r>
                      <a:endParaRPr lang="es-MX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</a:rPr>
                        <a:t>EQUIDAD DE DISCIPLINAS</a:t>
                      </a:r>
                      <a:endParaRPr lang="es-MX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dirty="0">
                          <a:effectLst/>
                        </a:rPr>
                        <a:t>OBJETIVO COMUN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6854" marR="56854" marT="56854" marB="56854"/>
                </a:tc>
                <a:extLst>
                  <a:ext uri="{0D108BD9-81ED-4DB2-BD59-A6C34878D82A}">
                    <a16:rowId xmlns:a16="http://schemas.microsoft.com/office/drawing/2014/main" val="2490618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213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680" y="736687"/>
            <a:ext cx="71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10. Tipos, herramientas y productos de aprendizaje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80" t="19828" r="24148" b="7758"/>
          <a:stretch/>
        </p:blipFill>
        <p:spPr bwMode="auto">
          <a:xfrm>
            <a:off x="971600" y="1452736"/>
            <a:ext cx="6905298" cy="52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40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6006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680" y="736687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11.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prerrequisitos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 t="21982" r="23057" b="8621"/>
          <a:stretch/>
        </p:blipFill>
        <p:spPr bwMode="auto">
          <a:xfrm>
            <a:off x="1043608" y="1608083"/>
            <a:ext cx="7126013" cy="50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41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7753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680" y="73668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11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0" t="25431" r="29721" b="9482"/>
          <a:stretch/>
        </p:blipFill>
        <p:spPr bwMode="auto">
          <a:xfrm>
            <a:off x="1835696" y="1318485"/>
            <a:ext cx="5904656" cy="53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42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131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63688" y="606693"/>
            <a:ext cx="680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12.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heterogéneo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1" t="23276" r="20270" b="20905"/>
          <a:stretch/>
        </p:blipFill>
        <p:spPr bwMode="auto">
          <a:xfrm>
            <a:off x="765036" y="1735270"/>
            <a:ext cx="7803932" cy="408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43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5709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680" y="73668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12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0" t="36207" r="19059" b="14870"/>
          <a:stretch/>
        </p:blipFill>
        <p:spPr bwMode="auto">
          <a:xfrm>
            <a:off x="732620" y="1988840"/>
            <a:ext cx="8103476" cy="357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44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85472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680" y="73668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12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t="40302" r="21603" b="14008"/>
          <a:stretch/>
        </p:blipFill>
        <p:spPr bwMode="auto">
          <a:xfrm>
            <a:off x="765036" y="2276872"/>
            <a:ext cx="7756636" cy="33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45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3398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b="1" dirty="0"/>
              <a:t>PRODUCTO</a:t>
            </a:r>
            <a:r>
              <a:rPr lang="es-MX" sz="4800" b="1" dirty="0"/>
              <a:t> </a:t>
            </a:r>
            <a:r>
              <a:rPr lang="es-MX" b="1" dirty="0"/>
              <a:t>13 Lista. Pasos para la infografía</a:t>
            </a: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412777"/>
            <a:ext cx="3865042" cy="5328592"/>
          </a:xfrm>
          <a:prstGeom prst="rect">
            <a:avLst/>
          </a:prstGeom>
        </p:spPr>
      </p:pic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46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8664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b="1" dirty="0"/>
              <a:t>PRODUCTO</a:t>
            </a:r>
            <a:r>
              <a:rPr lang="es-MX" sz="4800" b="1" dirty="0"/>
              <a:t> </a:t>
            </a:r>
            <a:r>
              <a:rPr lang="es-MX" b="1" dirty="0"/>
              <a:t>13 Lista. Pasos para la infografía</a:t>
            </a:r>
          </a:p>
        </p:txBody>
      </p:sp>
      <p:pic>
        <p:nvPicPr>
          <p:cNvPr id="3" name="Picture 2" descr="http://badenpowell.edu.mx/prepabaden/img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117940"/>
              </p:ext>
            </p:extLst>
          </p:nvPr>
        </p:nvGraphicFramePr>
        <p:xfrm>
          <a:off x="3131840" y="1772815"/>
          <a:ext cx="3528392" cy="4869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o" r:id="rId5" imgW="6809623" imgH="9398761" progId="Word.Document.12">
                  <p:embed/>
                </p:oleObj>
              </mc:Choice>
              <mc:Fallback>
                <p:oleObj name="Documento" r:id="rId5" imgW="6809623" imgH="9398761" progId="Word.Document.12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772815"/>
                        <a:ext cx="3528392" cy="48693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47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56453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b="1" dirty="0"/>
              <a:t>PRODUCTO</a:t>
            </a:r>
            <a:r>
              <a:rPr lang="es-MX" sz="4800" b="1" dirty="0"/>
              <a:t> </a:t>
            </a:r>
            <a:r>
              <a:rPr lang="es-MX" b="1" dirty="0"/>
              <a:t>13 Lista. Pasos para la infografía</a:t>
            </a:r>
          </a:p>
        </p:txBody>
      </p:sp>
      <p:pic>
        <p:nvPicPr>
          <p:cNvPr id="3" name="Picture 2" descr="http://badenpowell.edu.mx/prepabaden/img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582722"/>
              </p:ext>
            </p:extLst>
          </p:nvPr>
        </p:nvGraphicFramePr>
        <p:xfrm>
          <a:off x="2298539" y="1397000"/>
          <a:ext cx="3065549" cy="5128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ocumento" r:id="rId5" imgW="6809623" imgH="9277400" progId="Word.Document.12">
                  <p:embed/>
                </p:oleObj>
              </mc:Choice>
              <mc:Fallback>
                <p:oleObj name="Documento" r:id="rId5" imgW="6809623" imgH="9277400" progId="Word.Document.12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539" y="1397000"/>
                        <a:ext cx="3065549" cy="5128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48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19785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b="1" dirty="0"/>
              <a:t>PRODUCTO</a:t>
            </a:r>
            <a:r>
              <a:rPr lang="es-MX" sz="4800" b="1" dirty="0"/>
              <a:t> </a:t>
            </a:r>
            <a:r>
              <a:rPr lang="es-MX" b="1" dirty="0"/>
              <a:t>13 Lista. Pasos para la infografía</a:t>
            </a: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2713011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49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048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b="1" dirty="0"/>
              <a:t>PRODUCTO 1. C.A.I.A.C.  Conclusiones generales</a:t>
            </a:r>
          </a:p>
        </p:txBody>
      </p:sp>
      <p:pic>
        <p:nvPicPr>
          <p:cNvPr id="6" name="Picture 2" descr="http://badenpowell.edu.mx/prepabaden/img/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5</a:t>
            </a:fld>
            <a:endParaRPr lang="es-MX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499133"/>
              </p:ext>
            </p:extLst>
          </p:nvPr>
        </p:nvGraphicFramePr>
        <p:xfrm>
          <a:off x="849971" y="1340768"/>
          <a:ext cx="7394437" cy="439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o" r:id="rId6" imgW="8737317" imgH="4902100" progId="Word.Document.12">
                  <p:embed/>
                </p:oleObj>
              </mc:Choice>
              <mc:Fallback>
                <p:oleObj name="Documento" r:id="rId6" imgW="8737317" imgH="4902100" progId="Word.Document.12">
                  <p:embed/>
                  <p:pic>
                    <p:nvPicPr>
                      <p:cNvPr id="2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971" y="1340768"/>
                        <a:ext cx="7394437" cy="439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50892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50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 rot="5400000">
            <a:off x="4777271" y="-2844813"/>
            <a:ext cx="809345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b="1" dirty="0"/>
              <a:t>PRODUCTO</a:t>
            </a:r>
            <a:r>
              <a:rPr lang="es-MX" sz="4800" b="1" dirty="0"/>
              <a:t> </a:t>
            </a:r>
            <a:r>
              <a:rPr lang="es-MX" b="1" dirty="0"/>
              <a:t>14 Infografía</a:t>
            </a:r>
          </a:p>
        </p:txBody>
      </p:sp>
      <p:pic>
        <p:nvPicPr>
          <p:cNvPr id="4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C9220AE7-D6A0-314B-A58A-06FC1F0EB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99" y="1397000"/>
            <a:ext cx="2093685" cy="523421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622904" y="-2460247"/>
            <a:ext cx="1157823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b="1" dirty="0"/>
              <a:t>PRODUCTO</a:t>
            </a:r>
            <a:r>
              <a:rPr lang="es-MX" sz="4800" b="1" dirty="0"/>
              <a:t> </a:t>
            </a:r>
            <a:r>
              <a:rPr lang="es-MX" b="1" dirty="0"/>
              <a:t>15 . Reflexión sobre el proceso de construcción de un proyecto interdisciplinario</a:t>
            </a: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83568" y="198884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Con base en lo trabajado en el proyecto, observamos que las materias a pesar de ser diferentes, siempre tendrán algo en común.</a:t>
            </a:r>
          </a:p>
          <a:p>
            <a:r>
              <a:rPr lang="es-MX" dirty="0"/>
              <a:t>Se logró entrelazar los diferentes temas para hacer uso de ellos en un proyecto unitario.</a:t>
            </a:r>
          </a:p>
          <a:p>
            <a:endParaRPr lang="es-MX" dirty="0"/>
          </a:p>
          <a:p>
            <a:r>
              <a:rPr lang="es-MX" dirty="0"/>
              <a:t>Al parecer al ser un tema que atañe a la salud y la  vida cotidiana, los alumnos podrán identificarse con el tema e incluso podrá iniciar una reflexión sobre sus propios hábitos.</a:t>
            </a:r>
          </a:p>
          <a:p>
            <a:endParaRPr lang="es-MX" dirty="0"/>
          </a:p>
          <a:p>
            <a:r>
              <a:rPr lang="es-MX" dirty="0"/>
              <a:t>Los adolescentes tendrán la oportunidad de conocer más a fondo lo que pasa en nuestro cuerpo y con ellos poder así comprender la verdadera importancia de que el organismo tenga un verdadero descanso.</a:t>
            </a:r>
          </a:p>
          <a:p>
            <a:endParaRPr lang="es-MX" dirty="0"/>
          </a:p>
          <a:p>
            <a:r>
              <a:rPr lang="es-MX" dirty="0"/>
              <a:t>Podrá identificar y aplicar conceptos de cada una de las asignaturas involucradas, llevándolos así a la autoreflexión y la práctica de habilidades tanto académicas, como personales.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51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75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b="1" dirty="0"/>
              <a:t>PRODUCTO 1. C.A.I.A.C.  Conclusiones generales</a:t>
            </a:r>
          </a:p>
        </p:txBody>
      </p:sp>
      <p:pic>
        <p:nvPicPr>
          <p:cNvPr id="6" name="Picture 2" descr="http://badenpowell.edu.mx/prepabaden/img/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6</a:t>
            </a:fld>
            <a:endParaRPr lang="es-MX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537707"/>
              </p:ext>
            </p:extLst>
          </p:nvPr>
        </p:nvGraphicFramePr>
        <p:xfrm>
          <a:off x="314651" y="1772816"/>
          <a:ext cx="8001765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o" r:id="rId6" imgW="8737317" imgH="3498048" progId="Word.Document.12">
                  <p:embed/>
                </p:oleObj>
              </mc:Choice>
              <mc:Fallback>
                <p:oleObj name="Documento" r:id="rId6" imgW="8737317" imgH="3498048" progId="Word.Document.12">
                  <p:embed/>
                  <p:pic>
                    <p:nvPicPr>
                      <p:cNvPr id="7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51" y="1772816"/>
                        <a:ext cx="8001765" cy="38164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655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b="1" dirty="0"/>
              <a:t>PRODUCTO 1. C.A.I.A.C.  Conclusiones generales</a:t>
            </a:r>
          </a:p>
        </p:txBody>
      </p:sp>
      <p:pic>
        <p:nvPicPr>
          <p:cNvPr id="6" name="Picture 2" descr="http://badenpowell.edu.mx/prepabaden/img/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7</a:t>
            </a:fld>
            <a:endParaRPr lang="es-MX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254033"/>
              </p:ext>
            </p:extLst>
          </p:nvPr>
        </p:nvGraphicFramePr>
        <p:xfrm>
          <a:off x="267144" y="1916832"/>
          <a:ext cx="8568952" cy="2915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o" r:id="rId6" imgW="8737317" imgH="2973647" progId="Word.Document.12">
                  <p:embed/>
                </p:oleObj>
              </mc:Choice>
              <mc:Fallback>
                <p:oleObj name="Documento" r:id="rId6" imgW="8737317" imgH="2973647" progId="Word.Document.12">
                  <p:embed/>
                  <p:pic>
                    <p:nvPicPr>
                      <p:cNvPr id="2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44" y="1916832"/>
                        <a:ext cx="8568952" cy="29159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12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b="1" dirty="0"/>
              <a:t>Producto 2. Organizador Gráfico</a:t>
            </a: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8</a:t>
            </a:fld>
            <a:endParaRPr lang="es-MX"/>
          </a:p>
        </p:txBody>
      </p:sp>
      <p:pic>
        <p:nvPicPr>
          <p:cNvPr id="7" name="Imagen 6" descr="IMG_455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59" y="1363577"/>
            <a:ext cx="7142057" cy="535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b="1" dirty="0"/>
              <a:t>Producto 3. Fotografías de la primera sesión de trabajo</a:t>
            </a:r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pPr/>
              <a:t>9</a:t>
            </a:fld>
            <a:endParaRPr lang="es-MX"/>
          </a:p>
        </p:txBody>
      </p:sp>
      <p:pic>
        <p:nvPicPr>
          <p:cNvPr id="8" name="Imagen 7" descr="2017-10-26-PHOTO-0000703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5100059" cy="3060035"/>
          </a:xfrm>
          <a:prstGeom prst="rect">
            <a:avLst/>
          </a:prstGeom>
        </p:spPr>
      </p:pic>
      <p:pic>
        <p:nvPicPr>
          <p:cNvPr id="9" name="Imagen 8" descr="IMG_455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6234">
            <a:off x="4669235" y="3201252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41916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OFICIAL BADEN POWE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OFICIAL BADEN POWELL.potx</Template>
  <TotalTime>2817</TotalTime>
  <Words>780</Words>
  <Application>Microsoft Office PowerPoint</Application>
  <PresentationFormat>Presentación en pantalla (4:3)</PresentationFormat>
  <Paragraphs>221</Paragraphs>
  <Slides>51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7" baseType="lpstr">
      <vt:lpstr>Arial</vt:lpstr>
      <vt:lpstr>Calibri</vt:lpstr>
      <vt:lpstr>Symbol</vt:lpstr>
      <vt:lpstr>Times New Roman</vt:lpstr>
      <vt:lpstr>PLANTILLA OFICIAL BADEN POWELL</vt:lpstr>
      <vt:lpstr>Documento</vt:lpstr>
      <vt:lpstr>        PREPARATORIA      BADEN POWELL EQUIPO 7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Alice</dc:creator>
  <cp:lastModifiedBy>yoyisdelaro@gmail.com</cp:lastModifiedBy>
  <cp:revision>167</cp:revision>
  <dcterms:created xsi:type="dcterms:W3CDTF">2011-11-15T20:36:29Z</dcterms:created>
  <dcterms:modified xsi:type="dcterms:W3CDTF">2018-10-17T15:15:26Z</dcterms:modified>
</cp:coreProperties>
</file>