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5"/>
  </p:notesMasterIdLst>
  <p:sldIdLst>
    <p:sldId id="268" r:id="rId2"/>
    <p:sldId id="280" r:id="rId3"/>
    <p:sldId id="257" r:id="rId4"/>
    <p:sldId id="278" r:id="rId5"/>
    <p:sldId id="279"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58" r:id="rId22"/>
    <p:sldId id="296" r:id="rId23"/>
    <p:sldId id="297" r:id="rId24"/>
    <p:sldId id="298" r:id="rId25"/>
    <p:sldId id="259" r:id="rId26"/>
    <p:sldId id="299" r:id="rId27"/>
    <p:sldId id="300" r:id="rId28"/>
    <p:sldId id="343" r:id="rId29"/>
    <p:sldId id="376" r:id="rId30"/>
    <p:sldId id="344" r:id="rId31"/>
    <p:sldId id="348" r:id="rId32"/>
    <p:sldId id="345" r:id="rId33"/>
    <p:sldId id="347" r:id="rId34"/>
    <p:sldId id="346" r:id="rId35"/>
    <p:sldId id="377" r:id="rId36"/>
    <p:sldId id="381" r:id="rId37"/>
    <p:sldId id="382" r:id="rId38"/>
    <p:sldId id="301" r:id="rId39"/>
    <p:sldId id="302"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34" r:id="rId66"/>
    <p:sldId id="335" r:id="rId67"/>
    <p:sldId id="336" r:id="rId68"/>
    <p:sldId id="329" r:id="rId69"/>
    <p:sldId id="337" r:id="rId70"/>
    <p:sldId id="338" r:id="rId71"/>
    <p:sldId id="339" r:id="rId72"/>
    <p:sldId id="340" r:id="rId73"/>
    <p:sldId id="341" r:id="rId74"/>
    <p:sldId id="378" r:id="rId75"/>
    <p:sldId id="379" r:id="rId76"/>
    <p:sldId id="380" r:id="rId77"/>
    <p:sldId id="330" r:id="rId78"/>
    <p:sldId id="331" r:id="rId79"/>
    <p:sldId id="332" r:id="rId80"/>
    <p:sldId id="349" r:id="rId81"/>
    <p:sldId id="350" r:id="rId82"/>
    <p:sldId id="352" r:id="rId83"/>
    <p:sldId id="353" r:id="rId84"/>
    <p:sldId id="354" r:id="rId85"/>
    <p:sldId id="355" r:id="rId86"/>
    <p:sldId id="356" r:id="rId87"/>
    <p:sldId id="357" r:id="rId88"/>
    <p:sldId id="358" r:id="rId89"/>
    <p:sldId id="359" r:id="rId90"/>
    <p:sldId id="360" r:id="rId91"/>
    <p:sldId id="361" r:id="rId92"/>
    <p:sldId id="362" r:id="rId93"/>
    <p:sldId id="363" r:id="rId94"/>
    <p:sldId id="364" r:id="rId95"/>
    <p:sldId id="365" r:id="rId96"/>
    <p:sldId id="366" r:id="rId97"/>
    <p:sldId id="367" r:id="rId98"/>
    <p:sldId id="368" r:id="rId99"/>
    <p:sldId id="369" r:id="rId100"/>
    <p:sldId id="370" r:id="rId101"/>
    <p:sldId id="371" r:id="rId102"/>
    <p:sldId id="373" r:id="rId103"/>
    <p:sldId id="333" r:id="rId104"/>
  </p:sldIdLst>
  <p:sldSz cx="9144000" cy="6858000" type="screen4x3"/>
  <p:notesSz cx="7019925" cy="93059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383B3-1786-4F44-80ED-6D85A5CE947C}">
  <a:tblStyle styleId="{4F3383B3-1786-4F44-80ED-6D85A5CE947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BB83E4D9-B63E-4D16-8ACD-A324D7B6C612}" styleName="Table_1">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DEE9F63-1CAA-4D6D-9BF9-D17E61266B49}"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18"/>
  </p:normalViewPr>
  <p:slideViewPr>
    <p:cSldViewPr snapToGrid="0">
      <p:cViewPr varScale="1">
        <p:scale>
          <a:sx n="86" d="100"/>
          <a:sy n="86" d="100"/>
        </p:scale>
        <p:origin x="15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EE15C-199A-47A4-A4BE-9E15F586ACB1}" type="doc">
      <dgm:prSet loTypeId="urn:microsoft.com/office/officeart/2005/8/layout/hList3" loCatId="list" qsTypeId="urn:microsoft.com/office/officeart/2005/8/quickstyle/3d3" qsCatId="3D" csTypeId="urn:microsoft.com/office/officeart/2005/8/colors/accent1_2" csCatId="accent1" phldr="1"/>
      <dgm:spPr/>
      <dgm:t>
        <a:bodyPr/>
        <a:lstStyle/>
        <a:p>
          <a:endParaRPr lang="es-MX"/>
        </a:p>
      </dgm:t>
    </dgm:pt>
    <dgm:pt modelId="{2349C992-5722-4C95-A830-15C466295E62}">
      <dgm:prSet phldrT="[Texto]"/>
      <dgm:spPr/>
      <dgm:t>
        <a:bodyPr/>
        <a:lstStyle/>
        <a:p>
          <a:r>
            <a:rPr lang="es-MX" dirty="0"/>
            <a:t>Cuestionario Diagnóstico</a:t>
          </a:r>
        </a:p>
        <a:p>
          <a:r>
            <a:rPr lang="es-MX" dirty="0"/>
            <a:t>(Discusión en clase)</a:t>
          </a:r>
        </a:p>
      </dgm:t>
    </dgm:pt>
    <dgm:pt modelId="{95F86D59-964D-4656-9058-4D09943062F9}" type="parTrans" cxnId="{0744BF3C-CE2B-4014-8ACA-5F090935A6DB}">
      <dgm:prSet/>
      <dgm:spPr/>
      <dgm:t>
        <a:bodyPr/>
        <a:lstStyle/>
        <a:p>
          <a:endParaRPr lang="es-MX"/>
        </a:p>
      </dgm:t>
    </dgm:pt>
    <dgm:pt modelId="{667FAAA1-2172-4D19-8FD5-FE0D5CED6578}" type="sibTrans" cxnId="{0744BF3C-CE2B-4014-8ACA-5F090935A6DB}">
      <dgm:prSet/>
      <dgm:spPr/>
      <dgm:t>
        <a:bodyPr/>
        <a:lstStyle/>
        <a:p>
          <a:endParaRPr lang="es-MX"/>
        </a:p>
      </dgm:t>
    </dgm:pt>
    <dgm:pt modelId="{3BB02C08-8CF7-4174-81AE-DA8C7113C3C2}">
      <dgm:prSet phldrT="[Texto]"/>
      <dgm:spPr/>
      <dgm:t>
        <a:bodyPr/>
        <a:lstStyle/>
        <a:p>
          <a:pPr algn="l"/>
          <a:r>
            <a:rPr lang="es-MX" dirty="0"/>
            <a:t>- ¿La ciencia puede tener impacto a nivel económico, social, cultural? En caso afirmativo citar algunos ejemplos.</a:t>
          </a:r>
        </a:p>
        <a:p>
          <a:pPr algn="l"/>
          <a:r>
            <a:rPr lang="es-MX" b="1" dirty="0"/>
            <a:t>R: </a:t>
          </a:r>
          <a:r>
            <a:rPr lang="es-MX" b="0" dirty="0"/>
            <a:t>bomba atómica, entre muchos otros.</a:t>
          </a:r>
          <a:r>
            <a:rPr lang="es-MX" dirty="0"/>
            <a:t> </a:t>
          </a:r>
        </a:p>
      </dgm:t>
    </dgm:pt>
    <dgm:pt modelId="{08231750-FBD4-4A92-A9B2-C24BB2862CC3}" type="parTrans" cxnId="{712DECF2-E1DA-4221-BC96-7C838CA1906C}">
      <dgm:prSet/>
      <dgm:spPr/>
      <dgm:t>
        <a:bodyPr/>
        <a:lstStyle/>
        <a:p>
          <a:endParaRPr lang="es-MX"/>
        </a:p>
      </dgm:t>
    </dgm:pt>
    <dgm:pt modelId="{31CACD1F-1FA3-4180-9F47-3130F25CB855}" type="sibTrans" cxnId="{712DECF2-E1DA-4221-BC96-7C838CA1906C}">
      <dgm:prSet/>
      <dgm:spPr/>
      <dgm:t>
        <a:bodyPr/>
        <a:lstStyle/>
        <a:p>
          <a:endParaRPr lang="es-MX"/>
        </a:p>
      </dgm:t>
    </dgm:pt>
    <dgm:pt modelId="{DA851CFB-ABA6-476B-8E8A-218A0E67C302}">
      <dgm:prSet phldrT="[Texto]"/>
      <dgm:spPr/>
      <dgm:t>
        <a:bodyPr/>
        <a:lstStyle/>
        <a:p>
          <a:r>
            <a:rPr lang="es-MX" dirty="0"/>
            <a:t>- ¿Qué fenómenos y/o actividades científicas se han utilizado con fines bélicos?</a:t>
          </a:r>
        </a:p>
        <a:p>
          <a:r>
            <a:rPr lang="es-MX" b="1" dirty="0"/>
            <a:t>R:</a:t>
          </a:r>
          <a:r>
            <a:rPr lang="es-MX" dirty="0"/>
            <a:t> bombas nucleares, de hidrógeno, armas químicas, etc.</a:t>
          </a:r>
        </a:p>
      </dgm:t>
    </dgm:pt>
    <dgm:pt modelId="{53CB1D5F-F3C5-44C5-A53D-B9646B50C491}" type="parTrans" cxnId="{2D9F325D-8D32-41FF-B6B0-4C25E6133396}">
      <dgm:prSet/>
      <dgm:spPr/>
      <dgm:t>
        <a:bodyPr/>
        <a:lstStyle/>
        <a:p>
          <a:endParaRPr lang="es-MX"/>
        </a:p>
      </dgm:t>
    </dgm:pt>
    <dgm:pt modelId="{FDF71328-D521-4F38-85BD-959916642964}" type="sibTrans" cxnId="{2D9F325D-8D32-41FF-B6B0-4C25E6133396}">
      <dgm:prSet/>
      <dgm:spPr/>
      <dgm:t>
        <a:bodyPr/>
        <a:lstStyle/>
        <a:p>
          <a:endParaRPr lang="es-MX"/>
        </a:p>
      </dgm:t>
    </dgm:pt>
    <dgm:pt modelId="{03D52CC4-A2EF-44E1-8186-00DAD7145CB6}">
      <dgm:prSet phldrT="[Texto]"/>
      <dgm:spPr/>
      <dgm:t>
        <a:bodyPr/>
        <a:lstStyle/>
        <a:p>
          <a:r>
            <a:rPr lang="es-MX" dirty="0"/>
            <a:t>- ¿Qué antecedentes científicos hay en el lanzamiento de las bombas nucleares?</a:t>
          </a:r>
        </a:p>
        <a:p>
          <a:r>
            <a:rPr lang="es-MX" b="1" dirty="0"/>
            <a:t>R:</a:t>
          </a:r>
          <a:r>
            <a:rPr lang="es-MX" dirty="0"/>
            <a:t> conocimiento de reacciones nucleares de fisión y reacción en cadena.</a:t>
          </a:r>
        </a:p>
      </dgm:t>
    </dgm:pt>
    <dgm:pt modelId="{C48F10A9-8BDE-4FAC-AE18-A8C189038DD7}" type="parTrans" cxnId="{1B00586F-120B-4816-BC3E-969E91FD240B}">
      <dgm:prSet/>
      <dgm:spPr/>
      <dgm:t>
        <a:bodyPr/>
        <a:lstStyle/>
        <a:p>
          <a:endParaRPr lang="es-MX"/>
        </a:p>
      </dgm:t>
    </dgm:pt>
    <dgm:pt modelId="{1EA04FB9-AD31-4BFF-B79E-8ADC6424025F}" type="sibTrans" cxnId="{1B00586F-120B-4816-BC3E-969E91FD240B}">
      <dgm:prSet/>
      <dgm:spPr/>
      <dgm:t>
        <a:bodyPr/>
        <a:lstStyle/>
        <a:p>
          <a:endParaRPr lang="es-MX"/>
        </a:p>
      </dgm:t>
    </dgm:pt>
    <dgm:pt modelId="{682D41E7-B837-4F9E-A947-5EC2222D3012}" type="pres">
      <dgm:prSet presAssocID="{DCFEE15C-199A-47A4-A4BE-9E15F586ACB1}" presName="composite" presStyleCnt="0">
        <dgm:presLayoutVars>
          <dgm:chMax val="1"/>
          <dgm:dir/>
          <dgm:resizeHandles val="exact"/>
        </dgm:presLayoutVars>
      </dgm:prSet>
      <dgm:spPr/>
      <dgm:t>
        <a:bodyPr/>
        <a:lstStyle/>
        <a:p>
          <a:endParaRPr lang="es-ES"/>
        </a:p>
      </dgm:t>
    </dgm:pt>
    <dgm:pt modelId="{E0B619E8-1DF5-46BE-B727-DB02DC9875B8}" type="pres">
      <dgm:prSet presAssocID="{2349C992-5722-4C95-A830-15C466295E62}" presName="roof" presStyleLbl="dkBgShp" presStyleIdx="0" presStyleCnt="2"/>
      <dgm:spPr/>
      <dgm:t>
        <a:bodyPr/>
        <a:lstStyle/>
        <a:p>
          <a:endParaRPr lang="es-ES"/>
        </a:p>
      </dgm:t>
    </dgm:pt>
    <dgm:pt modelId="{F6094A00-C2DD-440F-BC08-F0DCAA23E65E}" type="pres">
      <dgm:prSet presAssocID="{2349C992-5722-4C95-A830-15C466295E62}" presName="pillars" presStyleCnt="0"/>
      <dgm:spPr/>
    </dgm:pt>
    <dgm:pt modelId="{47C1421D-1F5C-4179-B2A0-04AF4E50A0C1}" type="pres">
      <dgm:prSet presAssocID="{2349C992-5722-4C95-A830-15C466295E62}" presName="pillar1" presStyleLbl="node1" presStyleIdx="0" presStyleCnt="3">
        <dgm:presLayoutVars>
          <dgm:bulletEnabled val="1"/>
        </dgm:presLayoutVars>
      </dgm:prSet>
      <dgm:spPr/>
      <dgm:t>
        <a:bodyPr/>
        <a:lstStyle/>
        <a:p>
          <a:endParaRPr lang="es-ES"/>
        </a:p>
      </dgm:t>
    </dgm:pt>
    <dgm:pt modelId="{6621F89E-C1D4-4652-B439-F33E28C86F89}" type="pres">
      <dgm:prSet presAssocID="{DA851CFB-ABA6-476B-8E8A-218A0E67C302}" presName="pillarX" presStyleLbl="node1" presStyleIdx="1" presStyleCnt="3">
        <dgm:presLayoutVars>
          <dgm:bulletEnabled val="1"/>
        </dgm:presLayoutVars>
      </dgm:prSet>
      <dgm:spPr/>
      <dgm:t>
        <a:bodyPr/>
        <a:lstStyle/>
        <a:p>
          <a:endParaRPr lang="es-ES"/>
        </a:p>
      </dgm:t>
    </dgm:pt>
    <dgm:pt modelId="{EA2879AD-3C6C-4390-AF9B-4B72C287C26B}" type="pres">
      <dgm:prSet presAssocID="{03D52CC4-A2EF-44E1-8186-00DAD7145CB6}" presName="pillarX" presStyleLbl="node1" presStyleIdx="2" presStyleCnt="3">
        <dgm:presLayoutVars>
          <dgm:bulletEnabled val="1"/>
        </dgm:presLayoutVars>
      </dgm:prSet>
      <dgm:spPr/>
      <dgm:t>
        <a:bodyPr/>
        <a:lstStyle/>
        <a:p>
          <a:endParaRPr lang="es-ES"/>
        </a:p>
      </dgm:t>
    </dgm:pt>
    <dgm:pt modelId="{96A50C3E-8B18-4BD7-BE72-B430E84C46C5}" type="pres">
      <dgm:prSet presAssocID="{2349C992-5722-4C95-A830-15C466295E62}" presName="base" presStyleLbl="dkBgShp" presStyleIdx="1" presStyleCnt="2"/>
      <dgm:spPr/>
    </dgm:pt>
  </dgm:ptLst>
  <dgm:cxnLst>
    <dgm:cxn modelId="{D43B4122-541D-404F-BFC7-9B8A23D81631}" type="presOf" srcId="{03D52CC4-A2EF-44E1-8186-00DAD7145CB6}" destId="{EA2879AD-3C6C-4390-AF9B-4B72C287C26B}" srcOrd="0" destOrd="0" presId="urn:microsoft.com/office/officeart/2005/8/layout/hList3"/>
    <dgm:cxn modelId="{1B00586F-120B-4816-BC3E-969E91FD240B}" srcId="{2349C992-5722-4C95-A830-15C466295E62}" destId="{03D52CC4-A2EF-44E1-8186-00DAD7145CB6}" srcOrd="2" destOrd="0" parTransId="{C48F10A9-8BDE-4FAC-AE18-A8C189038DD7}" sibTransId="{1EA04FB9-AD31-4BFF-B79E-8ADC6424025F}"/>
    <dgm:cxn modelId="{712DECF2-E1DA-4221-BC96-7C838CA1906C}" srcId="{2349C992-5722-4C95-A830-15C466295E62}" destId="{3BB02C08-8CF7-4174-81AE-DA8C7113C3C2}" srcOrd="0" destOrd="0" parTransId="{08231750-FBD4-4A92-A9B2-C24BB2862CC3}" sibTransId="{31CACD1F-1FA3-4180-9F47-3130F25CB855}"/>
    <dgm:cxn modelId="{0744BF3C-CE2B-4014-8ACA-5F090935A6DB}" srcId="{DCFEE15C-199A-47A4-A4BE-9E15F586ACB1}" destId="{2349C992-5722-4C95-A830-15C466295E62}" srcOrd="0" destOrd="0" parTransId="{95F86D59-964D-4656-9058-4D09943062F9}" sibTransId="{667FAAA1-2172-4D19-8FD5-FE0D5CED6578}"/>
    <dgm:cxn modelId="{F17BD317-2EFD-4986-BF4F-512D0E02712D}" type="presOf" srcId="{DA851CFB-ABA6-476B-8E8A-218A0E67C302}" destId="{6621F89E-C1D4-4652-B439-F33E28C86F89}" srcOrd="0" destOrd="0" presId="urn:microsoft.com/office/officeart/2005/8/layout/hList3"/>
    <dgm:cxn modelId="{2D9F325D-8D32-41FF-B6B0-4C25E6133396}" srcId="{2349C992-5722-4C95-A830-15C466295E62}" destId="{DA851CFB-ABA6-476B-8E8A-218A0E67C302}" srcOrd="1" destOrd="0" parTransId="{53CB1D5F-F3C5-44C5-A53D-B9646B50C491}" sibTransId="{FDF71328-D521-4F38-85BD-959916642964}"/>
    <dgm:cxn modelId="{3C0E6531-6260-4CC5-A8BC-5F1F044EA1A7}" type="presOf" srcId="{3BB02C08-8CF7-4174-81AE-DA8C7113C3C2}" destId="{47C1421D-1F5C-4179-B2A0-04AF4E50A0C1}" srcOrd="0" destOrd="0" presId="urn:microsoft.com/office/officeart/2005/8/layout/hList3"/>
    <dgm:cxn modelId="{376A01A5-2E5D-453D-A893-92739746C8CC}" type="presOf" srcId="{2349C992-5722-4C95-A830-15C466295E62}" destId="{E0B619E8-1DF5-46BE-B727-DB02DC9875B8}" srcOrd="0" destOrd="0" presId="urn:microsoft.com/office/officeart/2005/8/layout/hList3"/>
    <dgm:cxn modelId="{F8FC6C9A-A68D-43AF-B3A0-64839828DDD7}" type="presOf" srcId="{DCFEE15C-199A-47A4-A4BE-9E15F586ACB1}" destId="{682D41E7-B837-4F9E-A947-5EC2222D3012}" srcOrd="0" destOrd="0" presId="urn:microsoft.com/office/officeart/2005/8/layout/hList3"/>
    <dgm:cxn modelId="{24B2D83B-721B-4948-BCD4-9476B16C17EF}" type="presParOf" srcId="{682D41E7-B837-4F9E-A947-5EC2222D3012}" destId="{E0B619E8-1DF5-46BE-B727-DB02DC9875B8}" srcOrd="0" destOrd="0" presId="urn:microsoft.com/office/officeart/2005/8/layout/hList3"/>
    <dgm:cxn modelId="{28DB4626-7DC0-44EF-A523-113433732F30}" type="presParOf" srcId="{682D41E7-B837-4F9E-A947-5EC2222D3012}" destId="{F6094A00-C2DD-440F-BC08-F0DCAA23E65E}" srcOrd="1" destOrd="0" presId="urn:microsoft.com/office/officeart/2005/8/layout/hList3"/>
    <dgm:cxn modelId="{77DD931C-5F9F-4E4B-8334-6ADFA8A8C44B}" type="presParOf" srcId="{F6094A00-C2DD-440F-BC08-F0DCAA23E65E}" destId="{47C1421D-1F5C-4179-B2A0-04AF4E50A0C1}" srcOrd="0" destOrd="0" presId="urn:microsoft.com/office/officeart/2005/8/layout/hList3"/>
    <dgm:cxn modelId="{8EDD64F1-980C-4D23-9846-65C166A759B1}" type="presParOf" srcId="{F6094A00-C2DD-440F-BC08-F0DCAA23E65E}" destId="{6621F89E-C1D4-4652-B439-F33E28C86F89}" srcOrd="1" destOrd="0" presId="urn:microsoft.com/office/officeart/2005/8/layout/hList3"/>
    <dgm:cxn modelId="{7D41EC8C-52EA-4782-89BB-EAF1FDBB5DDB}" type="presParOf" srcId="{F6094A00-C2DD-440F-BC08-F0DCAA23E65E}" destId="{EA2879AD-3C6C-4390-AF9B-4B72C287C26B}" srcOrd="2" destOrd="0" presId="urn:microsoft.com/office/officeart/2005/8/layout/hList3"/>
    <dgm:cxn modelId="{B4E3A7E6-B960-4A64-853A-49B5D2F2296F}" type="presParOf" srcId="{682D41E7-B837-4F9E-A947-5EC2222D3012}" destId="{96A50C3E-8B18-4BD7-BE72-B430E84C46C5}"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6D5BBC-2C3D-4049-86C3-A5E0E6491D54}" type="doc">
      <dgm:prSet loTypeId="urn:microsoft.com/office/officeart/2005/8/layout/radial5" loCatId="cycle" qsTypeId="urn:microsoft.com/office/officeart/2005/8/quickstyle/3d3" qsCatId="3D" csTypeId="urn:microsoft.com/office/officeart/2005/8/colors/colorful5" csCatId="colorful" phldr="1"/>
      <dgm:spPr/>
      <dgm:t>
        <a:bodyPr/>
        <a:lstStyle/>
        <a:p>
          <a:endParaRPr lang="es-MX"/>
        </a:p>
      </dgm:t>
    </dgm:pt>
    <dgm:pt modelId="{35F7F883-8959-4929-BC9C-14F78A6ADE21}">
      <dgm:prSet phldrT="[Texto]" custT="1"/>
      <dgm:spPr/>
      <dgm:t>
        <a:bodyPr/>
        <a:lstStyle/>
        <a:p>
          <a:r>
            <a:rPr lang="es-MX" sz="1800" dirty="0"/>
            <a:t>Bomba atómica</a:t>
          </a:r>
        </a:p>
      </dgm:t>
    </dgm:pt>
    <dgm:pt modelId="{FA1E9D26-9F8C-4439-B1CE-EA9FAEE573A8}" type="parTrans" cxnId="{67F3C0C2-190E-4020-903C-CF57C9AD7F5F}">
      <dgm:prSet/>
      <dgm:spPr/>
      <dgm:t>
        <a:bodyPr/>
        <a:lstStyle/>
        <a:p>
          <a:endParaRPr lang="es-MX" sz="2000"/>
        </a:p>
      </dgm:t>
    </dgm:pt>
    <dgm:pt modelId="{48ADF802-F026-4E66-9016-8D031DC69CBA}" type="sibTrans" cxnId="{67F3C0C2-190E-4020-903C-CF57C9AD7F5F}">
      <dgm:prSet/>
      <dgm:spPr/>
      <dgm:t>
        <a:bodyPr/>
        <a:lstStyle/>
        <a:p>
          <a:endParaRPr lang="es-MX" sz="2000"/>
        </a:p>
      </dgm:t>
    </dgm:pt>
    <dgm:pt modelId="{361A76D9-65FE-435B-83AB-219B19A1BBE8}">
      <dgm:prSet phldrT="[Texto]" custT="1"/>
      <dgm:spPr/>
      <dgm:t>
        <a:bodyPr/>
        <a:lstStyle/>
        <a:p>
          <a:r>
            <a:rPr lang="es-MX" sz="1200" dirty="0"/>
            <a:t>Fisión Nuclear</a:t>
          </a:r>
        </a:p>
      </dgm:t>
    </dgm:pt>
    <dgm:pt modelId="{D4EEE4E9-6DDC-4CA4-B23F-AF4DF1CA999C}" type="parTrans" cxnId="{395B30E1-6069-4ECB-9BDD-76AA91BCE566}">
      <dgm:prSet custT="1"/>
      <dgm:spPr/>
      <dgm:t>
        <a:bodyPr/>
        <a:lstStyle/>
        <a:p>
          <a:endParaRPr lang="es-MX" sz="1200"/>
        </a:p>
      </dgm:t>
    </dgm:pt>
    <dgm:pt modelId="{853A8D01-645A-4463-995E-DE7393F615C8}" type="sibTrans" cxnId="{395B30E1-6069-4ECB-9BDD-76AA91BCE566}">
      <dgm:prSet/>
      <dgm:spPr/>
      <dgm:t>
        <a:bodyPr/>
        <a:lstStyle/>
        <a:p>
          <a:endParaRPr lang="es-MX" sz="2000"/>
        </a:p>
      </dgm:t>
    </dgm:pt>
    <dgm:pt modelId="{5B2731ED-6E7A-4960-9709-108DC5A169D2}">
      <dgm:prSet phldrT="[Texto]" custT="1"/>
      <dgm:spPr/>
      <dgm:t>
        <a:bodyPr/>
        <a:lstStyle/>
        <a:p>
          <a:r>
            <a:rPr lang="es-MX" sz="1200" dirty="0"/>
            <a:t>Reacción en cadena</a:t>
          </a:r>
        </a:p>
      </dgm:t>
    </dgm:pt>
    <dgm:pt modelId="{74DE5CD6-84C1-4ECF-B2CA-36E4E7FC3B07}" type="parTrans" cxnId="{D656F2FD-0BA1-4B82-9690-F09948415144}">
      <dgm:prSet custT="1"/>
      <dgm:spPr/>
      <dgm:t>
        <a:bodyPr/>
        <a:lstStyle/>
        <a:p>
          <a:endParaRPr lang="es-MX" sz="1200"/>
        </a:p>
      </dgm:t>
    </dgm:pt>
    <dgm:pt modelId="{C04EB813-624A-44AA-B1D4-BAFD630B98BE}" type="sibTrans" cxnId="{D656F2FD-0BA1-4B82-9690-F09948415144}">
      <dgm:prSet/>
      <dgm:spPr/>
      <dgm:t>
        <a:bodyPr/>
        <a:lstStyle/>
        <a:p>
          <a:endParaRPr lang="es-MX" sz="2000"/>
        </a:p>
      </dgm:t>
    </dgm:pt>
    <dgm:pt modelId="{BD318D1E-D020-4339-8B3E-38B79D20FCDC}">
      <dgm:prSet phldrT="[Texto]" custT="1"/>
      <dgm:spPr/>
      <dgm:t>
        <a:bodyPr/>
        <a:lstStyle/>
        <a:p>
          <a:r>
            <a:rPr lang="es-MX" sz="1200" dirty="0"/>
            <a:t>Uranio-235</a:t>
          </a:r>
        </a:p>
      </dgm:t>
    </dgm:pt>
    <dgm:pt modelId="{0C91F7EB-9A1D-4E94-906A-06AEE3BBCFBA}" type="parTrans" cxnId="{67238428-1CAD-4A39-B8FC-1113FEE5D008}">
      <dgm:prSet custT="1"/>
      <dgm:spPr/>
      <dgm:t>
        <a:bodyPr/>
        <a:lstStyle/>
        <a:p>
          <a:endParaRPr lang="es-MX" sz="1200"/>
        </a:p>
      </dgm:t>
    </dgm:pt>
    <dgm:pt modelId="{8463617E-1EFA-4491-93B6-AEAA5F0D169A}" type="sibTrans" cxnId="{67238428-1CAD-4A39-B8FC-1113FEE5D008}">
      <dgm:prSet/>
      <dgm:spPr/>
      <dgm:t>
        <a:bodyPr/>
        <a:lstStyle/>
        <a:p>
          <a:endParaRPr lang="es-MX" sz="2000"/>
        </a:p>
      </dgm:t>
    </dgm:pt>
    <dgm:pt modelId="{E4060DE3-D12B-4534-807F-BF0A12C11802}">
      <dgm:prSet phldrT="[Texto]" custT="1"/>
      <dgm:spPr/>
      <dgm:t>
        <a:bodyPr/>
        <a:lstStyle/>
        <a:p>
          <a:r>
            <a:rPr lang="es-MX" sz="1200" dirty="0" err="1"/>
            <a:t>Radiactivi</a:t>
          </a:r>
          <a:r>
            <a:rPr lang="es-MX" sz="1200" dirty="0"/>
            <a:t>-dad</a:t>
          </a:r>
        </a:p>
      </dgm:t>
    </dgm:pt>
    <dgm:pt modelId="{0CEAFDF4-17B8-4DC1-B07B-4A17AB29FBE9}" type="parTrans" cxnId="{4E23F6DD-F40D-419C-A8AE-27146BDD7395}">
      <dgm:prSet custT="1"/>
      <dgm:spPr/>
      <dgm:t>
        <a:bodyPr/>
        <a:lstStyle/>
        <a:p>
          <a:endParaRPr lang="es-MX" sz="1200"/>
        </a:p>
      </dgm:t>
    </dgm:pt>
    <dgm:pt modelId="{EB621CDB-EBBE-48FF-B97C-AA2A79585372}" type="sibTrans" cxnId="{4E23F6DD-F40D-419C-A8AE-27146BDD7395}">
      <dgm:prSet/>
      <dgm:spPr/>
      <dgm:t>
        <a:bodyPr/>
        <a:lstStyle/>
        <a:p>
          <a:endParaRPr lang="es-MX" sz="2000"/>
        </a:p>
      </dgm:t>
    </dgm:pt>
    <dgm:pt modelId="{07510698-9BDC-4537-9338-DB79150810B5}">
      <dgm:prSet custT="1"/>
      <dgm:spPr/>
      <dgm:t>
        <a:bodyPr/>
        <a:lstStyle/>
        <a:p>
          <a:r>
            <a:rPr lang="es-MX" sz="1200" dirty="0"/>
            <a:t>Radiación gamma</a:t>
          </a:r>
        </a:p>
      </dgm:t>
    </dgm:pt>
    <dgm:pt modelId="{2E817BC8-B812-4662-982B-4782D8DD410E}" type="parTrans" cxnId="{80AEA0C9-9D1A-410A-8A79-D9546C7B512B}">
      <dgm:prSet custT="1"/>
      <dgm:spPr/>
      <dgm:t>
        <a:bodyPr/>
        <a:lstStyle/>
        <a:p>
          <a:endParaRPr lang="es-MX" sz="1200"/>
        </a:p>
      </dgm:t>
    </dgm:pt>
    <dgm:pt modelId="{A4EAC7A5-5BC1-44E8-96A3-40C9D30AA636}" type="sibTrans" cxnId="{80AEA0C9-9D1A-410A-8A79-D9546C7B512B}">
      <dgm:prSet/>
      <dgm:spPr/>
      <dgm:t>
        <a:bodyPr/>
        <a:lstStyle/>
        <a:p>
          <a:endParaRPr lang="es-MX" sz="2000"/>
        </a:p>
      </dgm:t>
    </dgm:pt>
    <dgm:pt modelId="{8A84DD1B-072B-488C-9B77-4A7AFC669E35}">
      <dgm:prSet custT="1"/>
      <dgm:spPr/>
      <dgm:t>
        <a:bodyPr/>
        <a:lstStyle/>
        <a:p>
          <a:r>
            <a:rPr lang="es-MX" sz="1200" dirty="0"/>
            <a:t>Desintegra-</a:t>
          </a:r>
          <a:r>
            <a:rPr lang="es-MX" sz="1200" dirty="0" err="1"/>
            <a:t>ción</a:t>
          </a:r>
          <a:r>
            <a:rPr lang="es-MX" sz="1200" dirty="0"/>
            <a:t> Radiactiva</a:t>
          </a:r>
        </a:p>
      </dgm:t>
    </dgm:pt>
    <dgm:pt modelId="{2ACF5520-B18B-4DB8-8545-22A880FC4BC8}" type="parTrans" cxnId="{9EA3C435-EDF6-4089-98A3-31157561960C}">
      <dgm:prSet custT="1"/>
      <dgm:spPr/>
      <dgm:t>
        <a:bodyPr/>
        <a:lstStyle/>
        <a:p>
          <a:endParaRPr lang="es-MX" sz="1200"/>
        </a:p>
      </dgm:t>
    </dgm:pt>
    <dgm:pt modelId="{55B0D95C-C4BE-4577-890C-77FFA285D4C5}" type="sibTrans" cxnId="{9EA3C435-EDF6-4089-98A3-31157561960C}">
      <dgm:prSet/>
      <dgm:spPr/>
      <dgm:t>
        <a:bodyPr/>
        <a:lstStyle/>
        <a:p>
          <a:endParaRPr lang="es-MX" sz="2000"/>
        </a:p>
      </dgm:t>
    </dgm:pt>
    <dgm:pt modelId="{DAC38928-F096-4A5D-8BE1-19A31E35C525}" type="pres">
      <dgm:prSet presAssocID="{4C6D5BBC-2C3D-4049-86C3-A5E0E6491D54}" presName="Name0" presStyleCnt="0">
        <dgm:presLayoutVars>
          <dgm:chMax val="1"/>
          <dgm:dir/>
          <dgm:animLvl val="ctr"/>
          <dgm:resizeHandles val="exact"/>
        </dgm:presLayoutVars>
      </dgm:prSet>
      <dgm:spPr/>
      <dgm:t>
        <a:bodyPr/>
        <a:lstStyle/>
        <a:p>
          <a:endParaRPr lang="es-ES"/>
        </a:p>
      </dgm:t>
    </dgm:pt>
    <dgm:pt modelId="{A6E75711-8700-4630-ACDE-7CC07136A1B5}" type="pres">
      <dgm:prSet presAssocID="{35F7F883-8959-4929-BC9C-14F78A6ADE21}" presName="centerShape" presStyleLbl="node0" presStyleIdx="0" presStyleCnt="1"/>
      <dgm:spPr/>
      <dgm:t>
        <a:bodyPr/>
        <a:lstStyle/>
        <a:p>
          <a:endParaRPr lang="es-ES"/>
        </a:p>
      </dgm:t>
    </dgm:pt>
    <dgm:pt modelId="{FA4A9541-2582-4400-8137-D9C9AE34FB79}" type="pres">
      <dgm:prSet presAssocID="{D4EEE4E9-6DDC-4CA4-B23F-AF4DF1CA999C}" presName="parTrans" presStyleLbl="sibTrans2D1" presStyleIdx="0" presStyleCnt="6"/>
      <dgm:spPr/>
      <dgm:t>
        <a:bodyPr/>
        <a:lstStyle/>
        <a:p>
          <a:endParaRPr lang="es-ES"/>
        </a:p>
      </dgm:t>
    </dgm:pt>
    <dgm:pt modelId="{9EB45235-A003-46EF-A350-71F80AED9D59}" type="pres">
      <dgm:prSet presAssocID="{D4EEE4E9-6DDC-4CA4-B23F-AF4DF1CA999C}" presName="connectorText" presStyleLbl="sibTrans2D1" presStyleIdx="0" presStyleCnt="6"/>
      <dgm:spPr/>
      <dgm:t>
        <a:bodyPr/>
        <a:lstStyle/>
        <a:p>
          <a:endParaRPr lang="es-ES"/>
        </a:p>
      </dgm:t>
    </dgm:pt>
    <dgm:pt modelId="{FD794B2F-3F2E-4BCC-A499-6EF4CBA18709}" type="pres">
      <dgm:prSet presAssocID="{361A76D9-65FE-435B-83AB-219B19A1BBE8}" presName="node" presStyleLbl="node1" presStyleIdx="0" presStyleCnt="6">
        <dgm:presLayoutVars>
          <dgm:bulletEnabled val="1"/>
        </dgm:presLayoutVars>
      </dgm:prSet>
      <dgm:spPr/>
      <dgm:t>
        <a:bodyPr/>
        <a:lstStyle/>
        <a:p>
          <a:endParaRPr lang="es-ES"/>
        </a:p>
      </dgm:t>
    </dgm:pt>
    <dgm:pt modelId="{A6C76E30-FC54-4FDB-9DA1-4377307E4786}" type="pres">
      <dgm:prSet presAssocID="{74DE5CD6-84C1-4ECF-B2CA-36E4E7FC3B07}" presName="parTrans" presStyleLbl="sibTrans2D1" presStyleIdx="1" presStyleCnt="6"/>
      <dgm:spPr/>
      <dgm:t>
        <a:bodyPr/>
        <a:lstStyle/>
        <a:p>
          <a:endParaRPr lang="es-ES"/>
        </a:p>
      </dgm:t>
    </dgm:pt>
    <dgm:pt modelId="{40E9D473-080E-48F6-BDB2-1E231145C668}" type="pres">
      <dgm:prSet presAssocID="{74DE5CD6-84C1-4ECF-B2CA-36E4E7FC3B07}" presName="connectorText" presStyleLbl="sibTrans2D1" presStyleIdx="1" presStyleCnt="6"/>
      <dgm:spPr/>
      <dgm:t>
        <a:bodyPr/>
        <a:lstStyle/>
        <a:p>
          <a:endParaRPr lang="es-ES"/>
        </a:p>
      </dgm:t>
    </dgm:pt>
    <dgm:pt modelId="{F0CCC53E-8561-4C0F-A1BC-C262CE2E4DB1}" type="pres">
      <dgm:prSet presAssocID="{5B2731ED-6E7A-4960-9709-108DC5A169D2}" presName="node" presStyleLbl="node1" presStyleIdx="1" presStyleCnt="6">
        <dgm:presLayoutVars>
          <dgm:bulletEnabled val="1"/>
        </dgm:presLayoutVars>
      </dgm:prSet>
      <dgm:spPr/>
      <dgm:t>
        <a:bodyPr/>
        <a:lstStyle/>
        <a:p>
          <a:endParaRPr lang="es-ES"/>
        </a:p>
      </dgm:t>
    </dgm:pt>
    <dgm:pt modelId="{46C2E165-CEE1-49D4-B234-B2A4CEBBEDFF}" type="pres">
      <dgm:prSet presAssocID="{0C91F7EB-9A1D-4E94-906A-06AEE3BBCFBA}" presName="parTrans" presStyleLbl="sibTrans2D1" presStyleIdx="2" presStyleCnt="6"/>
      <dgm:spPr/>
      <dgm:t>
        <a:bodyPr/>
        <a:lstStyle/>
        <a:p>
          <a:endParaRPr lang="es-ES"/>
        </a:p>
      </dgm:t>
    </dgm:pt>
    <dgm:pt modelId="{063C8122-D561-4E0B-92AF-431BD512A1E1}" type="pres">
      <dgm:prSet presAssocID="{0C91F7EB-9A1D-4E94-906A-06AEE3BBCFBA}" presName="connectorText" presStyleLbl="sibTrans2D1" presStyleIdx="2" presStyleCnt="6"/>
      <dgm:spPr/>
      <dgm:t>
        <a:bodyPr/>
        <a:lstStyle/>
        <a:p>
          <a:endParaRPr lang="es-ES"/>
        </a:p>
      </dgm:t>
    </dgm:pt>
    <dgm:pt modelId="{81D87D7C-A2B9-42E9-B83D-ECDDE8FD6FEA}" type="pres">
      <dgm:prSet presAssocID="{BD318D1E-D020-4339-8B3E-38B79D20FCDC}" presName="node" presStyleLbl="node1" presStyleIdx="2" presStyleCnt="6">
        <dgm:presLayoutVars>
          <dgm:bulletEnabled val="1"/>
        </dgm:presLayoutVars>
      </dgm:prSet>
      <dgm:spPr/>
      <dgm:t>
        <a:bodyPr/>
        <a:lstStyle/>
        <a:p>
          <a:endParaRPr lang="es-ES"/>
        </a:p>
      </dgm:t>
    </dgm:pt>
    <dgm:pt modelId="{7322CD5F-CECB-4266-BF95-17824656668F}" type="pres">
      <dgm:prSet presAssocID="{0CEAFDF4-17B8-4DC1-B07B-4A17AB29FBE9}" presName="parTrans" presStyleLbl="sibTrans2D1" presStyleIdx="3" presStyleCnt="6"/>
      <dgm:spPr/>
      <dgm:t>
        <a:bodyPr/>
        <a:lstStyle/>
        <a:p>
          <a:endParaRPr lang="es-ES"/>
        </a:p>
      </dgm:t>
    </dgm:pt>
    <dgm:pt modelId="{513109C3-9D47-42B6-B77B-B86777666939}" type="pres">
      <dgm:prSet presAssocID="{0CEAFDF4-17B8-4DC1-B07B-4A17AB29FBE9}" presName="connectorText" presStyleLbl="sibTrans2D1" presStyleIdx="3" presStyleCnt="6"/>
      <dgm:spPr/>
      <dgm:t>
        <a:bodyPr/>
        <a:lstStyle/>
        <a:p>
          <a:endParaRPr lang="es-ES"/>
        </a:p>
      </dgm:t>
    </dgm:pt>
    <dgm:pt modelId="{1BB51733-4668-4FA5-88F6-EB379F20C260}" type="pres">
      <dgm:prSet presAssocID="{E4060DE3-D12B-4534-807F-BF0A12C11802}" presName="node" presStyleLbl="node1" presStyleIdx="3" presStyleCnt="6">
        <dgm:presLayoutVars>
          <dgm:bulletEnabled val="1"/>
        </dgm:presLayoutVars>
      </dgm:prSet>
      <dgm:spPr/>
      <dgm:t>
        <a:bodyPr/>
        <a:lstStyle/>
        <a:p>
          <a:endParaRPr lang="es-ES"/>
        </a:p>
      </dgm:t>
    </dgm:pt>
    <dgm:pt modelId="{E596C952-6325-4744-9522-518CD7C320A0}" type="pres">
      <dgm:prSet presAssocID="{2E817BC8-B812-4662-982B-4782D8DD410E}" presName="parTrans" presStyleLbl="sibTrans2D1" presStyleIdx="4" presStyleCnt="6"/>
      <dgm:spPr/>
      <dgm:t>
        <a:bodyPr/>
        <a:lstStyle/>
        <a:p>
          <a:endParaRPr lang="es-ES"/>
        </a:p>
      </dgm:t>
    </dgm:pt>
    <dgm:pt modelId="{F389CC30-D087-46A7-A132-E509915EA1EC}" type="pres">
      <dgm:prSet presAssocID="{2E817BC8-B812-4662-982B-4782D8DD410E}" presName="connectorText" presStyleLbl="sibTrans2D1" presStyleIdx="4" presStyleCnt="6"/>
      <dgm:spPr/>
      <dgm:t>
        <a:bodyPr/>
        <a:lstStyle/>
        <a:p>
          <a:endParaRPr lang="es-ES"/>
        </a:p>
      </dgm:t>
    </dgm:pt>
    <dgm:pt modelId="{D78A2BAA-BD32-4BB0-A48E-A1F821E64FDA}" type="pres">
      <dgm:prSet presAssocID="{07510698-9BDC-4537-9338-DB79150810B5}" presName="node" presStyleLbl="node1" presStyleIdx="4" presStyleCnt="6">
        <dgm:presLayoutVars>
          <dgm:bulletEnabled val="1"/>
        </dgm:presLayoutVars>
      </dgm:prSet>
      <dgm:spPr/>
      <dgm:t>
        <a:bodyPr/>
        <a:lstStyle/>
        <a:p>
          <a:endParaRPr lang="es-ES"/>
        </a:p>
      </dgm:t>
    </dgm:pt>
    <dgm:pt modelId="{02082962-2DF6-46D4-B293-EEA90051D2D3}" type="pres">
      <dgm:prSet presAssocID="{2ACF5520-B18B-4DB8-8545-22A880FC4BC8}" presName="parTrans" presStyleLbl="sibTrans2D1" presStyleIdx="5" presStyleCnt="6"/>
      <dgm:spPr/>
      <dgm:t>
        <a:bodyPr/>
        <a:lstStyle/>
        <a:p>
          <a:endParaRPr lang="es-ES"/>
        </a:p>
      </dgm:t>
    </dgm:pt>
    <dgm:pt modelId="{6966350C-EC13-47BC-8D79-F198ABCF8C42}" type="pres">
      <dgm:prSet presAssocID="{2ACF5520-B18B-4DB8-8545-22A880FC4BC8}" presName="connectorText" presStyleLbl="sibTrans2D1" presStyleIdx="5" presStyleCnt="6"/>
      <dgm:spPr/>
      <dgm:t>
        <a:bodyPr/>
        <a:lstStyle/>
        <a:p>
          <a:endParaRPr lang="es-ES"/>
        </a:p>
      </dgm:t>
    </dgm:pt>
    <dgm:pt modelId="{F1A07705-88F4-4026-9648-3BF58BA897DD}" type="pres">
      <dgm:prSet presAssocID="{8A84DD1B-072B-488C-9B77-4A7AFC669E35}" presName="node" presStyleLbl="node1" presStyleIdx="5" presStyleCnt="6">
        <dgm:presLayoutVars>
          <dgm:bulletEnabled val="1"/>
        </dgm:presLayoutVars>
      </dgm:prSet>
      <dgm:spPr/>
      <dgm:t>
        <a:bodyPr/>
        <a:lstStyle/>
        <a:p>
          <a:endParaRPr lang="es-ES"/>
        </a:p>
      </dgm:t>
    </dgm:pt>
  </dgm:ptLst>
  <dgm:cxnLst>
    <dgm:cxn modelId="{D2281810-95A1-403E-8FB7-79A8C0A77A45}" type="presOf" srcId="{D4EEE4E9-6DDC-4CA4-B23F-AF4DF1CA999C}" destId="{9EB45235-A003-46EF-A350-71F80AED9D59}" srcOrd="1" destOrd="0" presId="urn:microsoft.com/office/officeart/2005/8/layout/radial5"/>
    <dgm:cxn modelId="{F617D976-3D71-41D6-8A00-3F292D953B4B}" type="presOf" srcId="{0C91F7EB-9A1D-4E94-906A-06AEE3BBCFBA}" destId="{063C8122-D561-4E0B-92AF-431BD512A1E1}" srcOrd="1" destOrd="0" presId="urn:microsoft.com/office/officeart/2005/8/layout/radial5"/>
    <dgm:cxn modelId="{67238428-1CAD-4A39-B8FC-1113FEE5D008}" srcId="{35F7F883-8959-4929-BC9C-14F78A6ADE21}" destId="{BD318D1E-D020-4339-8B3E-38B79D20FCDC}" srcOrd="2" destOrd="0" parTransId="{0C91F7EB-9A1D-4E94-906A-06AEE3BBCFBA}" sibTransId="{8463617E-1EFA-4491-93B6-AEAA5F0D169A}"/>
    <dgm:cxn modelId="{FDCF82D7-8D9C-4E46-8B72-6117AB69CF2A}" type="presOf" srcId="{0C91F7EB-9A1D-4E94-906A-06AEE3BBCFBA}" destId="{46C2E165-CEE1-49D4-B234-B2A4CEBBEDFF}" srcOrd="0" destOrd="0" presId="urn:microsoft.com/office/officeart/2005/8/layout/radial5"/>
    <dgm:cxn modelId="{4B701AF5-C039-4D0F-A335-B9FDB60AD659}" type="presOf" srcId="{0CEAFDF4-17B8-4DC1-B07B-4A17AB29FBE9}" destId="{513109C3-9D47-42B6-B77B-B86777666939}" srcOrd="1" destOrd="0" presId="urn:microsoft.com/office/officeart/2005/8/layout/radial5"/>
    <dgm:cxn modelId="{4E23F6DD-F40D-419C-A8AE-27146BDD7395}" srcId="{35F7F883-8959-4929-BC9C-14F78A6ADE21}" destId="{E4060DE3-D12B-4534-807F-BF0A12C11802}" srcOrd="3" destOrd="0" parTransId="{0CEAFDF4-17B8-4DC1-B07B-4A17AB29FBE9}" sibTransId="{EB621CDB-EBBE-48FF-B97C-AA2A79585372}"/>
    <dgm:cxn modelId="{9E6E278C-B93F-40BD-9DBC-18A4BCF72647}" type="presOf" srcId="{2ACF5520-B18B-4DB8-8545-22A880FC4BC8}" destId="{02082962-2DF6-46D4-B293-EEA90051D2D3}" srcOrd="0" destOrd="0" presId="urn:microsoft.com/office/officeart/2005/8/layout/radial5"/>
    <dgm:cxn modelId="{9DAF60B7-3539-4DAC-A634-81B67895F7A4}" type="presOf" srcId="{361A76D9-65FE-435B-83AB-219B19A1BBE8}" destId="{FD794B2F-3F2E-4BCC-A499-6EF4CBA18709}" srcOrd="0" destOrd="0" presId="urn:microsoft.com/office/officeart/2005/8/layout/radial5"/>
    <dgm:cxn modelId="{9EA3C435-EDF6-4089-98A3-31157561960C}" srcId="{35F7F883-8959-4929-BC9C-14F78A6ADE21}" destId="{8A84DD1B-072B-488C-9B77-4A7AFC669E35}" srcOrd="5" destOrd="0" parTransId="{2ACF5520-B18B-4DB8-8545-22A880FC4BC8}" sibTransId="{55B0D95C-C4BE-4577-890C-77FFA285D4C5}"/>
    <dgm:cxn modelId="{67F3C0C2-190E-4020-903C-CF57C9AD7F5F}" srcId="{4C6D5BBC-2C3D-4049-86C3-A5E0E6491D54}" destId="{35F7F883-8959-4929-BC9C-14F78A6ADE21}" srcOrd="0" destOrd="0" parTransId="{FA1E9D26-9F8C-4439-B1CE-EA9FAEE573A8}" sibTransId="{48ADF802-F026-4E66-9016-8D031DC69CBA}"/>
    <dgm:cxn modelId="{F66DE2D4-16B0-40A9-AE2E-7022A0391529}" type="presOf" srcId="{E4060DE3-D12B-4534-807F-BF0A12C11802}" destId="{1BB51733-4668-4FA5-88F6-EB379F20C260}" srcOrd="0" destOrd="0" presId="urn:microsoft.com/office/officeart/2005/8/layout/radial5"/>
    <dgm:cxn modelId="{A21BE328-1C5E-4A7D-B627-E265BEE5A27E}" type="presOf" srcId="{5B2731ED-6E7A-4960-9709-108DC5A169D2}" destId="{F0CCC53E-8561-4C0F-A1BC-C262CE2E4DB1}" srcOrd="0" destOrd="0" presId="urn:microsoft.com/office/officeart/2005/8/layout/radial5"/>
    <dgm:cxn modelId="{8A458136-3152-4797-862F-79B0588C1B40}" type="presOf" srcId="{BD318D1E-D020-4339-8B3E-38B79D20FCDC}" destId="{81D87D7C-A2B9-42E9-B83D-ECDDE8FD6FEA}" srcOrd="0" destOrd="0" presId="urn:microsoft.com/office/officeart/2005/8/layout/radial5"/>
    <dgm:cxn modelId="{2745DA7C-CF85-41D2-8DD0-F57B4A05CC50}" type="presOf" srcId="{2ACF5520-B18B-4DB8-8545-22A880FC4BC8}" destId="{6966350C-EC13-47BC-8D79-F198ABCF8C42}" srcOrd="1" destOrd="0" presId="urn:microsoft.com/office/officeart/2005/8/layout/radial5"/>
    <dgm:cxn modelId="{74D26080-17FA-498F-A7E2-9200ECC1228C}" type="presOf" srcId="{D4EEE4E9-6DDC-4CA4-B23F-AF4DF1CA999C}" destId="{FA4A9541-2582-4400-8137-D9C9AE34FB79}" srcOrd="0" destOrd="0" presId="urn:microsoft.com/office/officeart/2005/8/layout/radial5"/>
    <dgm:cxn modelId="{D656F2FD-0BA1-4B82-9690-F09948415144}" srcId="{35F7F883-8959-4929-BC9C-14F78A6ADE21}" destId="{5B2731ED-6E7A-4960-9709-108DC5A169D2}" srcOrd="1" destOrd="0" parTransId="{74DE5CD6-84C1-4ECF-B2CA-36E4E7FC3B07}" sibTransId="{C04EB813-624A-44AA-B1D4-BAFD630B98BE}"/>
    <dgm:cxn modelId="{440B2980-3636-4374-86BD-9B7FF3C0732F}" type="presOf" srcId="{4C6D5BBC-2C3D-4049-86C3-A5E0E6491D54}" destId="{DAC38928-F096-4A5D-8BE1-19A31E35C525}" srcOrd="0" destOrd="0" presId="urn:microsoft.com/office/officeart/2005/8/layout/radial5"/>
    <dgm:cxn modelId="{395B30E1-6069-4ECB-9BDD-76AA91BCE566}" srcId="{35F7F883-8959-4929-BC9C-14F78A6ADE21}" destId="{361A76D9-65FE-435B-83AB-219B19A1BBE8}" srcOrd="0" destOrd="0" parTransId="{D4EEE4E9-6DDC-4CA4-B23F-AF4DF1CA999C}" sibTransId="{853A8D01-645A-4463-995E-DE7393F615C8}"/>
    <dgm:cxn modelId="{80AEA0C9-9D1A-410A-8A79-D9546C7B512B}" srcId="{35F7F883-8959-4929-BC9C-14F78A6ADE21}" destId="{07510698-9BDC-4537-9338-DB79150810B5}" srcOrd="4" destOrd="0" parTransId="{2E817BC8-B812-4662-982B-4782D8DD410E}" sibTransId="{A4EAC7A5-5BC1-44E8-96A3-40C9D30AA636}"/>
    <dgm:cxn modelId="{ECD68253-6DAB-475A-A9A0-00CD1F1A3096}" type="presOf" srcId="{0CEAFDF4-17B8-4DC1-B07B-4A17AB29FBE9}" destId="{7322CD5F-CECB-4266-BF95-17824656668F}" srcOrd="0" destOrd="0" presId="urn:microsoft.com/office/officeart/2005/8/layout/radial5"/>
    <dgm:cxn modelId="{A4F6C509-3242-491F-B027-15EECDEEB4F3}" type="presOf" srcId="{74DE5CD6-84C1-4ECF-B2CA-36E4E7FC3B07}" destId="{A6C76E30-FC54-4FDB-9DA1-4377307E4786}" srcOrd="0" destOrd="0" presId="urn:microsoft.com/office/officeart/2005/8/layout/radial5"/>
    <dgm:cxn modelId="{1A5A5750-D141-442E-AC3A-B088B9AF8194}" type="presOf" srcId="{74DE5CD6-84C1-4ECF-B2CA-36E4E7FC3B07}" destId="{40E9D473-080E-48F6-BDB2-1E231145C668}" srcOrd="1" destOrd="0" presId="urn:microsoft.com/office/officeart/2005/8/layout/radial5"/>
    <dgm:cxn modelId="{61961CEE-D0C8-46D3-AFA3-E77E77411B15}" type="presOf" srcId="{2E817BC8-B812-4662-982B-4782D8DD410E}" destId="{E596C952-6325-4744-9522-518CD7C320A0}" srcOrd="0" destOrd="0" presId="urn:microsoft.com/office/officeart/2005/8/layout/radial5"/>
    <dgm:cxn modelId="{60A7DB37-B032-4294-A8EB-3107EC53517A}" type="presOf" srcId="{07510698-9BDC-4537-9338-DB79150810B5}" destId="{D78A2BAA-BD32-4BB0-A48E-A1F821E64FDA}" srcOrd="0" destOrd="0" presId="urn:microsoft.com/office/officeart/2005/8/layout/radial5"/>
    <dgm:cxn modelId="{DF3A121B-38B1-46B8-A5DA-5702F9480D26}" type="presOf" srcId="{2E817BC8-B812-4662-982B-4782D8DD410E}" destId="{F389CC30-D087-46A7-A132-E509915EA1EC}" srcOrd="1" destOrd="0" presId="urn:microsoft.com/office/officeart/2005/8/layout/radial5"/>
    <dgm:cxn modelId="{D49CDDA4-382D-48D0-9DAE-AD5CA62E9EFF}" type="presOf" srcId="{8A84DD1B-072B-488C-9B77-4A7AFC669E35}" destId="{F1A07705-88F4-4026-9648-3BF58BA897DD}" srcOrd="0" destOrd="0" presId="urn:microsoft.com/office/officeart/2005/8/layout/radial5"/>
    <dgm:cxn modelId="{5297D382-EB52-48C3-BE9F-34D0DBDE840B}" type="presOf" srcId="{35F7F883-8959-4929-BC9C-14F78A6ADE21}" destId="{A6E75711-8700-4630-ACDE-7CC07136A1B5}" srcOrd="0" destOrd="0" presId="urn:microsoft.com/office/officeart/2005/8/layout/radial5"/>
    <dgm:cxn modelId="{969D782E-720E-4D32-BCDD-7A4B04A2E27D}" type="presParOf" srcId="{DAC38928-F096-4A5D-8BE1-19A31E35C525}" destId="{A6E75711-8700-4630-ACDE-7CC07136A1B5}" srcOrd="0" destOrd="0" presId="urn:microsoft.com/office/officeart/2005/8/layout/radial5"/>
    <dgm:cxn modelId="{FCE28DF2-0982-418E-BDC6-D03BE3E75CA4}" type="presParOf" srcId="{DAC38928-F096-4A5D-8BE1-19A31E35C525}" destId="{FA4A9541-2582-4400-8137-D9C9AE34FB79}" srcOrd="1" destOrd="0" presId="urn:microsoft.com/office/officeart/2005/8/layout/radial5"/>
    <dgm:cxn modelId="{83F219E1-C3D7-4D83-A575-3D44180AB834}" type="presParOf" srcId="{FA4A9541-2582-4400-8137-D9C9AE34FB79}" destId="{9EB45235-A003-46EF-A350-71F80AED9D59}" srcOrd="0" destOrd="0" presId="urn:microsoft.com/office/officeart/2005/8/layout/radial5"/>
    <dgm:cxn modelId="{7B559687-76EE-47CC-ADA5-8F553EF38338}" type="presParOf" srcId="{DAC38928-F096-4A5D-8BE1-19A31E35C525}" destId="{FD794B2F-3F2E-4BCC-A499-6EF4CBA18709}" srcOrd="2" destOrd="0" presId="urn:microsoft.com/office/officeart/2005/8/layout/radial5"/>
    <dgm:cxn modelId="{64F11972-476B-4DE5-B0DB-66564B59EF5D}" type="presParOf" srcId="{DAC38928-F096-4A5D-8BE1-19A31E35C525}" destId="{A6C76E30-FC54-4FDB-9DA1-4377307E4786}" srcOrd="3" destOrd="0" presId="urn:microsoft.com/office/officeart/2005/8/layout/radial5"/>
    <dgm:cxn modelId="{2D26B2B6-E2CC-4B74-A911-0AB129C68216}" type="presParOf" srcId="{A6C76E30-FC54-4FDB-9DA1-4377307E4786}" destId="{40E9D473-080E-48F6-BDB2-1E231145C668}" srcOrd="0" destOrd="0" presId="urn:microsoft.com/office/officeart/2005/8/layout/radial5"/>
    <dgm:cxn modelId="{CD70C310-2579-446F-BFF7-96995BE15514}" type="presParOf" srcId="{DAC38928-F096-4A5D-8BE1-19A31E35C525}" destId="{F0CCC53E-8561-4C0F-A1BC-C262CE2E4DB1}" srcOrd="4" destOrd="0" presId="urn:microsoft.com/office/officeart/2005/8/layout/radial5"/>
    <dgm:cxn modelId="{8BA3644D-AB7B-40E1-9908-45FBFF65BE19}" type="presParOf" srcId="{DAC38928-F096-4A5D-8BE1-19A31E35C525}" destId="{46C2E165-CEE1-49D4-B234-B2A4CEBBEDFF}" srcOrd="5" destOrd="0" presId="urn:microsoft.com/office/officeart/2005/8/layout/radial5"/>
    <dgm:cxn modelId="{F3BB5D50-E5AD-4CA7-A419-FC6E2D7F0428}" type="presParOf" srcId="{46C2E165-CEE1-49D4-B234-B2A4CEBBEDFF}" destId="{063C8122-D561-4E0B-92AF-431BD512A1E1}" srcOrd="0" destOrd="0" presId="urn:microsoft.com/office/officeart/2005/8/layout/radial5"/>
    <dgm:cxn modelId="{69A7345C-E489-44C4-B952-3E6D1CCE5E91}" type="presParOf" srcId="{DAC38928-F096-4A5D-8BE1-19A31E35C525}" destId="{81D87D7C-A2B9-42E9-B83D-ECDDE8FD6FEA}" srcOrd="6" destOrd="0" presId="urn:microsoft.com/office/officeart/2005/8/layout/radial5"/>
    <dgm:cxn modelId="{2283BF26-5178-4E01-A33A-C8BBED9E88D4}" type="presParOf" srcId="{DAC38928-F096-4A5D-8BE1-19A31E35C525}" destId="{7322CD5F-CECB-4266-BF95-17824656668F}" srcOrd="7" destOrd="0" presId="urn:microsoft.com/office/officeart/2005/8/layout/radial5"/>
    <dgm:cxn modelId="{9B6F1DEE-2FA6-4363-9C47-22C02E34D90B}" type="presParOf" srcId="{7322CD5F-CECB-4266-BF95-17824656668F}" destId="{513109C3-9D47-42B6-B77B-B86777666939}" srcOrd="0" destOrd="0" presId="urn:microsoft.com/office/officeart/2005/8/layout/radial5"/>
    <dgm:cxn modelId="{B7AA6E3F-2F7E-42C7-BB91-231B9D4A530F}" type="presParOf" srcId="{DAC38928-F096-4A5D-8BE1-19A31E35C525}" destId="{1BB51733-4668-4FA5-88F6-EB379F20C260}" srcOrd="8" destOrd="0" presId="urn:microsoft.com/office/officeart/2005/8/layout/radial5"/>
    <dgm:cxn modelId="{FB758B2D-F238-4865-B984-A13C46251B6D}" type="presParOf" srcId="{DAC38928-F096-4A5D-8BE1-19A31E35C525}" destId="{E596C952-6325-4744-9522-518CD7C320A0}" srcOrd="9" destOrd="0" presId="urn:microsoft.com/office/officeart/2005/8/layout/radial5"/>
    <dgm:cxn modelId="{E98803F8-FAF2-4D3B-A97F-79C4A4125981}" type="presParOf" srcId="{E596C952-6325-4744-9522-518CD7C320A0}" destId="{F389CC30-D087-46A7-A132-E509915EA1EC}" srcOrd="0" destOrd="0" presId="urn:microsoft.com/office/officeart/2005/8/layout/radial5"/>
    <dgm:cxn modelId="{828513F6-20DE-456D-923B-09C8ACFA2F65}" type="presParOf" srcId="{DAC38928-F096-4A5D-8BE1-19A31E35C525}" destId="{D78A2BAA-BD32-4BB0-A48E-A1F821E64FDA}" srcOrd="10" destOrd="0" presId="urn:microsoft.com/office/officeart/2005/8/layout/radial5"/>
    <dgm:cxn modelId="{5F9AC0B2-D83A-4114-8466-E9B99DC94885}" type="presParOf" srcId="{DAC38928-F096-4A5D-8BE1-19A31E35C525}" destId="{02082962-2DF6-46D4-B293-EEA90051D2D3}" srcOrd="11" destOrd="0" presId="urn:microsoft.com/office/officeart/2005/8/layout/radial5"/>
    <dgm:cxn modelId="{3956CB29-840E-41C6-8FFF-2C0CEA071772}" type="presParOf" srcId="{02082962-2DF6-46D4-B293-EEA90051D2D3}" destId="{6966350C-EC13-47BC-8D79-F198ABCF8C42}" srcOrd="0" destOrd="0" presId="urn:microsoft.com/office/officeart/2005/8/layout/radial5"/>
    <dgm:cxn modelId="{DE279A41-CF35-4C1B-A929-6B7C9874F0A4}" type="presParOf" srcId="{DAC38928-F096-4A5D-8BE1-19A31E35C525}" destId="{F1A07705-88F4-4026-9648-3BF58BA897DD}" srcOrd="12"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619E8-1DF5-46BE-B727-DB02DC9875B8}">
      <dsp:nvSpPr>
        <dsp:cNvPr id="0" name=""/>
        <dsp:cNvSpPr/>
      </dsp:nvSpPr>
      <dsp:spPr>
        <a:xfrm>
          <a:off x="0" y="0"/>
          <a:ext cx="8182707" cy="1142413"/>
        </a:xfrm>
        <a:prstGeom prst="rect">
          <a:avLst/>
        </a:prstGeom>
        <a:solidFill>
          <a:schemeClr val="accent1">
            <a:shade val="8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a:t>Cuestionario Diagnóstico</a:t>
          </a:r>
        </a:p>
        <a:p>
          <a:pPr lvl="0" algn="ctr" defTabSz="1289050">
            <a:lnSpc>
              <a:spcPct val="90000"/>
            </a:lnSpc>
            <a:spcBef>
              <a:spcPct val="0"/>
            </a:spcBef>
            <a:spcAft>
              <a:spcPct val="35000"/>
            </a:spcAft>
          </a:pPr>
          <a:r>
            <a:rPr lang="es-MX" sz="2900" kern="1200" dirty="0"/>
            <a:t>(Discusión en clase)</a:t>
          </a:r>
        </a:p>
      </dsp:txBody>
      <dsp:txXfrm>
        <a:off x="0" y="0"/>
        <a:ext cx="8182707" cy="1142413"/>
      </dsp:txXfrm>
    </dsp:sp>
    <dsp:sp modelId="{47C1421D-1F5C-4179-B2A0-04AF4E50A0C1}">
      <dsp:nvSpPr>
        <dsp:cNvPr id="0" name=""/>
        <dsp:cNvSpPr/>
      </dsp:nvSpPr>
      <dsp:spPr>
        <a:xfrm>
          <a:off x="3995" y="1142413"/>
          <a:ext cx="2724905" cy="2399068"/>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kern="1200" dirty="0"/>
            <a:t>- ¿La ciencia puede tener impacto a nivel económico, social, cultural? En caso afirmativo citar algunos ejemplos.</a:t>
          </a:r>
        </a:p>
        <a:p>
          <a:pPr lvl="0" algn="l" defTabSz="889000">
            <a:lnSpc>
              <a:spcPct val="90000"/>
            </a:lnSpc>
            <a:spcBef>
              <a:spcPct val="0"/>
            </a:spcBef>
            <a:spcAft>
              <a:spcPct val="35000"/>
            </a:spcAft>
          </a:pPr>
          <a:r>
            <a:rPr lang="es-MX" sz="2000" b="1" kern="1200" dirty="0"/>
            <a:t>R: </a:t>
          </a:r>
          <a:r>
            <a:rPr lang="es-MX" sz="2000" b="0" kern="1200" dirty="0"/>
            <a:t>bomba atómica, entre muchos otros.</a:t>
          </a:r>
          <a:r>
            <a:rPr lang="es-MX" sz="2000" kern="1200" dirty="0"/>
            <a:t> </a:t>
          </a:r>
        </a:p>
      </dsp:txBody>
      <dsp:txXfrm>
        <a:off x="3995" y="1142413"/>
        <a:ext cx="2724905" cy="2399068"/>
      </dsp:txXfrm>
    </dsp:sp>
    <dsp:sp modelId="{6621F89E-C1D4-4652-B439-F33E28C86F89}">
      <dsp:nvSpPr>
        <dsp:cNvPr id="0" name=""/>
        <dsp:cNvSpPr/>
      </dsp:nvSpPr>
      <dsp:spPr>
        <a:xfrm>
          <a:off x="2728900" y="1142413"/>
          <a:ext cx="2724905" cy="2399068"/>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a:t>- ¿Qué fenómenos y/o actividades científicas se han utilizado con fines bélicos?</a:t>
          </a:r>
        </a:p>
        <a:p>
          <a:pPr lvl="0" algn="ctr" defTabSz="889000">
            <a:lnSpc>
              <a:spcPct val="90000"/>
            </a:lnSpc>
            <a:spcBef>
              <a:spcPct val="0"/>
            </a:spcBef>
            <a:spcAft>
              <a:spcPct val="35000"/>
            </a:spcAft>
          </a:pPr>
          <a:r>
            <a:rPr lang="es-MX" sz="2000" b="1" kern="1200" dirty="0"/>
            <a:t>R:</a:t>
          </a:r>
          <a:r>
            <a:rPr lang="es-MX" sz="2000" kern="1200" dirty="0"/>
            <a:t> bombas nucleares, de hidrógeno, armas químicas, etc.</a:t>
          </a:r>
        </a:p>
      </dsp:txBody>
      <dsp:txXfrm>
        <a:off x="2728900" y="1142413"/>
        <a:ext cx="2724905" cy="2399068"/>
      </dsp:txXfrm>
    </dsp:sp>
    <dsp:sp modelId="{EA2879AD-3C6C-4390-AF9B-4B72C287C26B}">
      <dsp:nvSpPr>
        <dsp:cNvPr id="0" name=""/>
        <dsp:cNvSpPr/>
      </dsp:nvSpPr>
      <dsp:spPr>
        <a:xfrm>
          <a:off x="5453806" y="1142413"/>
          <a:ext cx="2724905" cy="2399068"/>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a:t>- ¿Qué antecedentes científicos hay en el lanzamiento de las bombas nucleares?</a:t>
          </a:r>
        </a:p>
        <a:p>
          <a:pPr lvl="0" algn="ctr" defTabSz="889000">
            <a:lnSpc>
              <a:spcPct val="90000"/>
            </a:lnSpc>
            <a:spcBef>
              <a:spcPct val="0"/>
            </a:spcBef>
            <a:spcAft>
              <a:spcPct val="35000"/>
            </a:spcAft>
          </a:pPr>
          <a:r>
            <a:rPr lang="es-MX" sz="2000" b="1" kern="1200" dirty="0"/>
            <a:t>R:</a:t>
          </a:r>
          <a:r>
            <a:rPr lang="es-MX" sz="2000" kern="1200" dirty="0"/>
            <a:t> conocimiento de reacciones nucleares de fisión y reacción en cadena.</a:t>
          </a:r>
        </a:p>
      </dsp:txBody>
      <dsp:txXfrm>
        <a:off x="5453806" y="1142413"/>
        <a:ext cx="2724905" cy="2399068"/>
      </dsp:txXfrm>
    </dsp:sp>
    <dsp:sp modelId="{96A50C3E-8B18-4BD7-BE72-B430E84C46C5}">
      <dsp:nvSpPr>
        <dsp:cNvPr id="0" name=""/>
        <dsp:cNvSpPr/>
      </dsp:nvSpPr>
      <dsp:spPr>
        <a:xfrm>
          <a:off x="0" y="3541482"/>
          <a:ext cx="8182707" cy="266563"/>
        </a:xfrm>
        <a:prstGeom prst="rect">
          <a:avLst/>
        </a:prstGeom>
        <a:solidFill>
          <a:schemeClr val="accent1">
            <a:shade val="8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75711-8700-4630-ACDE-7CC07136A1B5}">
      <dsp:nvSpPr>
        <dsp:cNvPr id="0" name=""/>
        <dsp:cNvSpPr/>
      </dsp:nvSpPr>
      <dsp:spPr>
        <a:xfrm>
          <a:off x="3347602" y="1858771"/>
          <a:ext cx="1323379" cy="1323379"/>
        </a:xfrm>
        <a:prstGeom prst="ellipse">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kern="1200" dirty="0"/>
            <a:t>Bomba atómica</a:t>
          </a:r>
        </a:p>
      </dsp:txBody>
      <dsp:txXfrm>
        <a:off x="3541406" y="2052575"/>
        <a:ext cx="935771" cy="935771"/>
      </dsp:txXfrm>
    </dsp:sp>
    <dsp:sp modelId="{FA4A9541-2582-4400-8137-D9C9AE34FB79}">
      <dsp:nvSpPr>
        <dsp:cNvPr id="0" name=""/>
        <dsp:cNvSpPr/>
      </dsp:nvSpPr>
      <dsp:spPr>
        <a:xfrm rot="16200000">
          <a:off x="3868318" y="1375788"/>
          <a:ext cx="281947" cy="44994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a:p>
      </dsp:txBody>
      <dsp:txXfrm>
        <a:off x="3910610" y="1508070"/>
        <a:ext cx="197363" cy="269969"/>
      </dsp:txXfrm>
    </dsp:sp>
    <dsp:sp modelId="{FD794B2F-3F2E-4BCC-A499-6EF4CBA18709}">
      <dsp:nvSpPr>
        <dsp:cNvPr id="0" name=""/>
        <dsp:cNvSpPr/>
      </dsp:nvSpPr>
      <dsp:spPr>
        <a:xfrm>
          <a:off x="3347602" y="3415"/>
          <a:ext cx="1323379" cy="1323379"/>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a:t>Fisión Nuclear</a:t>
          </a:r>
        </a:p>
      </dsp:txBody>
      <dsp:txXfrm>
        <a:off x="3541406" y="197219"/>
        <a:ext cx="935771" cy="935771"/>
      </dsp:txXfrm>
    </dsp:sp>
    <dsp:sp modelId="{A6C76E30-FC54-4FDB-9DA1-4377307E4786}">
      <dsp:nvSpPr>
        <dsp:cNvPr id="0" name=""/>
        <dsp:cNvSpPr/>
      </dsp:nvSpPr>
      <dsp:spPr>
        <a:xfrm rot="19800000">
          <a:off x="4664800" y="1835637"/>
          <a:ext cx="281947" cy="449949"/>
        </a:xfrm>
        <a:prstGeom prst="rightArrow">
          <a:avLst>
            <a:gd name="adj1" fmla="val 60000"/>
            <a:gd name="adj2" fmla="val 50000"/>
          </a:avLst>
        </a:prstGeom>
        <a:solidFill>
          <a:schemeClr val="accent5">
            <a:hueOff val="-1986775"/>
            <a:satOff val="7962"/>
            <a:lumOff val="172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a:p>
      </dsp:txBody>
      <dsp:txXfrm>
        <a:off x="4670466" y="1946773"/>
        <a:ext cx="197363" cy="269969"/>
      </dsp:txXfrm>
    </dsp:sp>
    <dsp:sp modelId="{F0CCC53E-8561-4C0F-A1BC-C262CE2E4DB1}">
      <dsp:nvSpPr>
        <dsp:cNvPr id="0" name=""/>
        <dsp:cNvSpPr/>
      </dsp:nvSpPr>
      <dsp:spPr>
        <a:xfrm>
          <a:off x="4954387" y="931093"/>
          <a:ext cx="1323379" cy="1323379"/>
        </a:xfrm>
        <a:prstGeom prst="ellipse">
          <a:avLst/>
        </a:prstGeom>
        <a:solidFill>
          <a:schemeClr val="accent5">
            <a:hueOff val="-1986775"/>
            <a:satOff val="7962"/>
            <a:lumOff val="1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a:t>Reacción en cadena</a:t>
          </a:r>
        </a:p>
      </dsp:txBody>
      <dsp:txXfrm>
        <a:off x="5148191" y="1124897"/>
        <a:ext cx="935771" cy="935771"/>
      </dsp:txXfrm>
    </dsp:sp>
    <dsp:sp modelId="{46C2E165-CEE1-49D4-B234-B2A4CEBBEDFF}">
      <dsp:nvSpPr>
        <dsp:cNvPr id="0" name=""/>
        <dsp:cNvSpPr/>
      </dsp:nvSpPr>
      <dsp:spPr>
        <a:xfrm rot="1800000">
          <a:off x="4664800" y="2755336"/>
          <a:ext cx="281947" cy="449949"/>
        </a:xfrm>
        <a:prstGeom prst="rightArrow">
          <a:avLst>
            <a:gd name="adj1" fmla="val 60000"/>
            <a:gd name="adj2" fmla="val 50000"/>
          </a:avLst>
        </a:prstGeom>
        <a:solidFill>
          <a:schemeClr val="accent5">
            <a:hueOff val="-3973551"/>
            <a:satOff val="15924"/>
            <a:lumOff val="345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a:p>
      </dsp:txBody>
      <dsp:txXfrm>
        <a:off x="4670466" y="2824180"/>
        <a:ext cx="197363" cy="269969"/>
      </dsp:txXfrm>
    </dsp:sp>
    <dsp:sp modelId="{81D87D7C-A2B9-42E9-B83D-ECDDE8FD6FEA}">
      <dsp:nvSpPr>
        <dsp:cNvPr id="0" name=""/>
        <dsp:cNvSpPr/>
      </dsp:nvSpPr>
      <dsp:spPr>
        <a:xfrm>
          <a:off x="4954387" y="2786449"/>
          <a:ext cx="1323379" cy="1323379"/>
        </a:xfrm>
        <a:prstGeom prst="ellipse">
          <a:avLst/>
        </a:prstGeom>
        <a:solidFill>
          <a:schemeClr val="accent5">
            <a:hueOff val="-3973551"/>
            <a:satOff val="15924"/>
            <a:lumOff val="34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a:t>Uranio-235</a:t>
          </a:r>
        </a:p>
      </dsp:txBody>
      <dsp:txXfrm>
        <a:off x="5148191" y="2980253"/>
        <a:ext cx="935771" cy="935771"/>
      </dsp:txXfrm>
    </dsp:sp>
    <dsp:sp modelId="{7322CD5F-CECB-4266-BF95-17824656668F}">
      <dsp:nvSpPr>
        <dsp:cNvPr id="0" name=""/>
        <dsp:cNvSpPr/>
      </dsp:nvSpPr>
      <dsp:spPr>
        <a:xfrm rot="5400000">
          <a:off x="3868318" y="3215185"/>
          <a:ext cx="281947" cy="449949"/>
        </a:xfrm>
        <a:prstGeom prst="rightArrow">
          <a:avLst>
            <a:gd name="adj1" fmla="val 60000"/>
            <a:gd name="adj2" fmla="val 50000"/>
          </a:avLst>
        </a:prstGeom>
        <a:solidFill>
          <a:schemeClr val="accent5">
            <a:hueOff val="-5960326"/>
            <a:satOff val="23887"/>
            <a:lumOff val="517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a:p>
      </dsp:txBody>
      <dsp:txXfrm>
        <a:off x="3910610" y="3262883"/>
        <a:ext cx="197363" cy="269969"/>
      </dsp:txXfrm>
    </dsp:sp>
    <dsp:sp modelId="{1BB51733-4668-4FA5-88F6-EB379F20C260}">
      <dsp:nvSpPr>
        <dsp:cNvPr id="0" name=""/>
        <dsp:cNvSpPr/>
      </dsp:nvSpPr>
      <dsp:spPr>
        <a:xfrm>
          <a:off x="3347602" y="3714127"/>
          <a:ext cx="1323379" cy="1323379"/>
        </a:xfrm>
        <a:prstGeom prst="ellipse">
          <a:avLst/>
        </a:prstGeom>
        <a:solidFill>
          <a:schemeClr val="accent5">
            <a:hueOff val="-5960326"/>
            <a:satOff val="23887"/>
            <a:lumOff val="517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err="1"/>
            <a:t>Radiactivi</a:t>
          </a:r>
          <a:r>
            <a:rPr lang="es-MX" sz="1200" kern="1200" dirty="0"/>
            <a:t>-dad</a:t>
          </a:r>
        </a:p>
      </dsp:txBody>
      <dsp:txXfrm>
        <a:off x="3541406" y="3907931"/>
        <a:ext cx="935771" cy="935771"/>
      </dsp:txXfrm>
    </dsp:sp>
    <dsp:sp modelId="{E596C952-6325-4744-9522-518CD7C320A0}">
      <dsp:nvSpPr>
        <dsp:cNvPr id="0" name=""/>
        <dsp:cNvSpPr/>
      </dsp:nvSpPr>
      <dsp:spPr>
        <a:xfrm rot="9000000">
          <a:off x="3071836" y="2755336"/>
          <a:ext cx="281947" cy="449949"/>
        </a:xfrm>
        <a:prstGeom prst="rightArrow">
          <a:avLst>
            <a:gd name="adj1" fmla="val 60000"/>
            <a:gd name="adj2" fmla="val 50000"/>
          </a:avLst>
        </a:prstGeom>
        <a:solidFill>
          <a:schemeClr val="accent5">
            <a:hueOff val="-7947101"/>
            <a:satOff val="31849"/>
            <a:lumOff val="690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a:p>
      </dsp:txBody>
      <dsp:txXfrm rot="10800000">
        <a:off x="3150754" y="2824180"/>
        <a:ext cx="197363" cy="269969"/>
      </dsp:txXfrm>
    </dsp:sp>
    <dsp:sp modelId="{D78A2BAA-BD32-4BB0-A48E-A1F821E64FDA}">
      <dsp:nvSpPr>
        <dsp:cNvPr id="0" name=""/>
        <dsp:cNvSpPr/>
      </dsp:nvSpPr>
      <dsp:spPr>
        <a:xfrm>
          <a:off x="1740816" y="2786449"/>
          <a:ext cx="1323379" cy="1323379"/>
        </a:xfrm>
        <a:prstGeom prst="ellipse">
          <a:avLst/>
        </a:prstGeom>
        <a:solidFill>
          <a:schemeClr val="accent5">
            <a:hueOff val="-7947101"/>
            <a:satOff val="31849"/>
            <a:lumOff val="69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a:t>Radiación gamma</a:t>
          </a:r>
        </a:p>
      </dsp:txBody>
      <dsp:txXfrm>
        <a:off x="1934620" y="2980253"/>
        <a:ext cx="935771" cy="935771"/>
      </dsp:txXfrm>
    </dsp:sp>
    <dsp:sp modelId="{02082962-2DF6-46D4-B293-EEA90051D2D3}">
      <dsp:nvSpPr>
        <dsp:cNvPr id="0" name=""/>
        <dsp:cNvSpPr/>
      </dsp:nvSpPr>
      <dsp:spPr>
        <a:xfrm rot="12600000">
          <a:off x="3071836" y="1835637"/>
          <a:ext cx="281947" cy="449949"/>
        </a:xfrm>
        <a:prstGeom prst="rightArrow">
          <a:avLst>
            <a:gd name="adj1" fmla="val 60000"/>
            <a:gd name="adj2" fmla="val 50000"/>
          </a:avLst>
        </a:prstGeom>
        <a:solidFill>
          <a:schemeClr val="accent5">
            <a:hueOff val="-9933876"/>
            <a:satOff val="39811"/>
            <a:lumOff val="862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a:p>
      </dsp:txBody>
      <dsp:txXfrm rot="10800000">
        <a:off x="3150754" y="1946773"/>
        <a:ext cx="197363" cy="269969"/>
      </dsp:txXfrm>
    </dsp:sp>
    <dsp:sp modelId="{F1A07705-88F4-4026-9648-3BF58BA897DD}">
      <dsp:nvSpPr>
        <dsp:cNvPr id="0" name=""/>
        <dsp:cNvSpPr/>
      </dsp:nvSpPr>
      <dsp:spPr>
        <a:xfrm>
          <a:off x="1740816" y="931093"/>
          <a:ext cx="1323379" cy="1323379"/>
        </a:xfrm>
        <a:prstGeom prst="ellipse">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a:t>Desintegra-</a:t>
          </a:r>
          <a:r>
            <a:rPr lang="es-MX" sz="1200" kern="1200" dirty="0" err="1"/>
            <a:t>ción</a:t>
          </a:r>
          <a:r>
            <a:rPr lang="es-MX" sz="1200" kern="1200" dirty="0"/>
            <a:t> Radiactiva</a:t>
          </a:r>
        </a:p>
      </dsp:txBody>
      <dsp:txXfrm>
        <a:off x="1934620" y="1124897"/>
        <a:ext cx="935771" cy="935771"/>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70200" y="697925"/>
            <a:ext cx="4680175" cy="34897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98" name="Shape 9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195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98" name="Shape 9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98" name="Shape 9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dirty="0"/>
          </a:p>
        </p:txBody>
      </p:sp>
      <p:sp>
        <p:nvSpPr>
          <p:cNvPr id="107" name="Shape 107"/>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90" name="Shape 90"/>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09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297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975" y="4420300"/>
            <a:ext cx="5615925" cy="41876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98" name="Shape 9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701975" y="4420300"/>
            <a:ext cx="5616000" cy="41877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66" name="Shape 166"/>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701975" y="4420300"/>
            <a:ext cx="5616000" cy="41877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72" name="Shape 172"/>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701975" y="4420300"/>
            <a:ext cx="5616000" cy="41877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77" name="Shape 177"/>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701975" y="4420300"/>
            <a:ext cx="5616000" cy="41877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16" name="Shape 116"/>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‹Nº›</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0.JP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13.jpeg"/><Relationship Id="rId5" Type="http://schemas.openxmlformats.org/officeDocument/2006/relationships/image" Target="../media/image5.pn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jpeg"/><Relationship Id="rId1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22.jpeg"/><Relationship Id="rId5" Type="http://schemas.openxmlformats.org/officeDocument/2006/relationships/image" Target="../media/image5.pn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3.png"/><Relationship Id="rId9" Type="http://schemas.openxmlformats.org/officeDocument/2006/relationships/image" Target="../media/image20.jpeg"/><Relationship Id="rId14"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31.jpeg"/><Relationship Id="rId5" Type="http://schemas.openxmlformats.org/officeDocument/2006/relationships/image" Target="../media/image5.pn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8.jpeg"/><Relationship Id="rId12"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5.png"/><Relationship Id="rId15" Type="http://schemas.openxmlformats.org/officeDocument/2006/relationships/image" Target="../media/image41.jpe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37.jpeg"/><Relationship Id="rId1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46.jpeg"/><Relationship Id="rId5" Type="http://schemas.openxmlformats.org/officeDocument/2006/relationships/image" Target="../media/image5.png"/><Relationship Id="rId15" Type="http://schemas.openxmlformats.org/officeDocument/2006/relationships/image" Target="../media/image7.jpeg"/><Relationship Id="rId10"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44.jpeg"/><Relationship Id="rId1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diagramData" Target="../diagrams/data2.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11" Type="http://schemas.microsoft.com/office/2007/relationships/diagramDrawing" Target="../diagrams/drawing2.xml"/><Relationship Id="rId5" Type="http://schemas.openxmlformats.org/officeDocument/2006/relationships/image" Target="../media/image5.png"/><Relationship Id="rId10" Type="http://schemas.openxmlformats.org/officeDocument/2006/relationships/diagramColors" Target="../diagrams/colors2.xml"/><Relationship Id="rId4" Type="http://schemas.openxmlformats.org/officeDocument/2006/relationships/image" Target="../media/image3.png"/><Relationship Id="rId9"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emf"/><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61.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3.emf"/><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62.emf"/><Relationship Id="rId4" Type="http://schemas.openxmlformats.org/officeDocument/2006/relationships/package" Target="../embeddings/Documento_de_Microsoft_Word.docx"/><Relationship Id="rId9"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png"/><Relationship Id="rId2" Type="http://schemas.openxmlformats.org/officeDocument/2006/relationships/image" Target="../media/image64.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emf"/><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67.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9.emf"/><Relationship Id="rId7" Type="http://schemas.openxmlformats.org/officeDocument/2006/relationships/image" Target="../media/image5.png"/><Relationship Id="rId2" Type="http://schemas.openxmlformats.org/officeDocument/2006/relationships/image" Target="../media/image68.emf"/><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70.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package" Target="../embeddings/Documento_de_Microsoft_Word1.docx"/><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1.emf"/><Relationship Id="rId9" Type="http://schemas.openxmlformats.org/officeDocument/2006/relationships/image" Target="../media/image6.png"/></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package" Target="../embeddings/Documento_de_Microsoft_Word2.docx"/><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73.emf"/><Relationship Id="rId11" Type="http://schemas.openxmlformats.org/officeDocument/2006/relationships/image" Target="../media/image6.png"/><Relationship Id="rId5" Type="http://schemas.openxmlformats.org/officeDocument/2006/relationships/package" Target="../embeddings/Documento_de_Microsoft_Word3.docx"/><Relationship Id="rId10" Type="http://schemas.openxmlformats.org/officeDocument/2006/relationships/image" Target="../media/image5.png"/><Relationship Id="rId4" Type="http://schemas.openxmlformats.org/officeDocument/2006/relationships/image" Target="../media/image72.emf"/><Relationship Id="rId9"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2.pn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1.jpeg"/><Relationship Id="rId5" Type="http://schemas.openxmlformats.org/officeDocument/2006/relationships/image" Target="../media/image5.png"/><Relationship Id="rId10" Type="http://schemas.openxmlformats.org/officeDocument/2006/relationships/image" Target="../media/image80.jpeg"/><Relationship Id="rId4" Type="http://schemas.openxmlformats.org/officeDocument/2006/relationships/image" Target="../media/image3.png"/><Relationship Id="rId9" Type="http://schemas.openxmlformats.org/officeDocument/2006/relationships/image" Target="../media/image79.jpeg"/></Relationships>
</file>

<file path=ppt/slides/_rels/slide7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2.pn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7.jpeg"/><Relationship Id="rId5" Type="http://schemas.openxmlformats.org/officeDocument/2006/relationships/image" Target="../media/image5.png"/><Relationship Id="rId10" Type="http://schemas.openxmlformats.org/officeDocument/2006/relationships/image" Target="../media/image86.jpeg"/><Relationship Id="rId4" Type="http://schemas.openxmlformats.org/officeDocument/2006/relationships/image" Target="../media/image3.png"/><Relationship Id="rId9" Type="http://schemas.openxmlformats.org/officeDocument/2006/relationships/image" Target="../media/image85.jpeg"/></Relationships>
</file>

<file path=ppt/slides/_rels/slide7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2.png"/><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93.jpeg"/><Relationship Id="rId5" Type="http://schemas.openxmlformats.org/officeDocument/2006/relationships/image" Target="../media/image5.png"/><Relationship Id="rId10" Type="http://schemas.openxmlformats.org/officeDocument/2006/relationships/image" Target="../media/image92.jpeg"/><Relationship Id="rId4" Type="http://schemas.openxmlformats.org/officeDocument/2006/relationships/image" Target="../media/image3.png"/><Relationship Id="rId9"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8.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endParaRPr lang="es-ES" dirty="0"/>
          </a:p>
        </p:txBody>
      </p:sp>
      <p:sp>
        <p:nvSpPr>
          <p:cNvPr id="6" name="Subtítulo 5"/>
          <p:cNvSpPr>
            <a:spLocks noGrp="1"/>
          </p:cNvSpPr>
          <p:nvPr>
            <p:ph type="subTitle" idx="1"/>
          </p:nvPr>
        </p:nvSpPr>
        <p:spPr/>
        <p:txBody>
          <a:bodyPr/>
          <a:lstStyle/>
          <a:p>
            <a:endParaRPr lang="es-ES" dirty="0"/>
          </a:p>
        </p:txBody>
      </p:sp>
      <p:pic>
        <p:nvPicPr>
          <p:cNvPr id="4" name="Imagen 3" descr="Portada-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 y="0"/>
            <a:ext cx="9197544" cy="6858000"/>
          </a:xfrm>
          <a:prstGeom prst="rect">
            <a:avLst/>
          </a:prstGeom>
        </p:spPr>
      </p:pic>
      <p:sp>
        <p:nvSpPr>
          <p:cNvPr id="8" name="CuadroTexto 7"/>
          <p:cNvSpPr txBox="1"/>
          <p:nvPr/>
        </p:nvSpPr>
        <p:spPr>
          <a:xfrm>
            <a:off x="4456705" y="6123713"/>
            <a:ext cx="4406029" cy="584775"/>
          </a:xfrm>
          <a:prstGeom prst="rect">
            <a:avLst/>
          </a:prstGeom>
          <a:noFill/>
        </p:spPr>
        <p:txBody>
          <a:bodyPr wrap="square" rtlCol="0">
            <a:spAutoFit/>
          </a:bodyPr>
          <a:lstStyle/>
          <a:p>
            <a:pPr algn="r"/>
            <a:r>
              <a:rPr lang="es-ES" sz="1600" dirty="0">
                <a:solidFill>
                  <a:schemeClr val="bg1"/>
                </a:solidFill>
                <a:latin typeface="Times New Roman"/>
                <a:cs typeface="Times New Roman"/>
              </a:rPr>
              <a:t>CLAVE UNAM: 1009</a:t>
            </a:r>
            <a:br>
              <a:rPr lang="es-ES" sz="1600" dirty="0">
                <a:solidFill>
                  <a:schemeClr val="bg1"/>
                </a:solidFill>
                <a:latin typeface="Times New Roman"/>
                <a:cs typeface="Times New Roman"/>
              </a:rPr>
            </a:br>
            <a:r>
              <a:rPr lang="es-ES" sz="1600" dirty="0">
                <a:solidFill>
                  <a:schemeClr val="bg1"/>
                </a:solidFill>
                <a:latin typeface="Times New Roman"/>
                <a:cs typeface="Times New Roman"/>
              </a:rPr>
              <a:t>CENTRO UNIVERSITARIO MÉXICO</a:t>
            </a:r>
          </a:p>
        </p:txBody>
      </p:sp>
      <p:pic>
        <p:nvPicPr>
          <p:cNvPr id="9" name="Shape 86"/>
          <p:cNvPicPr preferRelativeResize="0"/>
          <p:nvPr/>
        </p:nvPicPr>
        <p:blipFill rotWithShape="1">
          <a:blip r:embed="rId3">
            <a:alphaModFix/>
          </a:blip>
          <a:srcRect r="47809"/>
          <a:stretch/>
        </p:blipFill>
        <p:spPr>
          <a:xfrm>
            <a:off x="-149945" y="1142138"/>
            <a:ext cx="4098490" cy="1171570"/>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2005" y="1258067"/>
            <a:ext cx="2440789" cy="1055641"/>
          </a:xfrm>
          <a:prstGeom prst="rect">
            <a:avLst/>
          </a:prstGeom>
        </p:spPr>
      </p:pic>
    </p:spTree>
    <p:extLst>
      <p:ext uri="{BB962C8B-B14F-4D97-AF65-F5344CB8AC3E}">
        <p14:creationId xmlns:p14="http://schemas.microsoft.com/office/powerpoint/2010/main" val="819090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1" y="0"/>
            <a:ext cx="9144000" cy="6867136"/>
            <a:chOff x="0" y="0"/>
            <a:chExt cx="9215819" cy="6867136"/>
          </a:xfrm>
        </p:grpSpPr>
        <p:pic>
          <p:nvPicPr>
            <p:cNvPr id="4" name="Imagen 3"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7" name="Agrupar 6"/>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2" name="Tabla 1"/>
          <p:cNvGraphicFramePr>
            <a:graphicFrameLocks noGrp="1"/>
          </p:cNvGraphicFramePr>
          <p:nvPr>
            <p:extLst>
              <p:ext uri="{D42A27DB-BD31-4B8C-83A1-F6EECF244321}">
                <p14:modId xmlns:p14="http://schemas.microsoft.com/office/powerpoint/2010/main" val="3623804737"/>
              </p:ext>
            </p:extLst>
          </p:nvPr>
        </p:nvGraphicFramePr>
        <p:xfrm>
          <a:off x="504195" y="2197050"/>
          <a:ext cx="8207427" cy="2473036"/>
        </p:xfrm>
        <a:graphic>
          <a:graphicData uri="http://schemas.openxmlformats.org/drawingml/2006/table">
            <a:tbl>
              <a:tblPr>
                <a:noFill/>
                <a:tableStyleId>{ADEE9F63-1CAA-4D6D-9BF9-D17E61266B49}</a:tableStyleId>
              </a:tblPr>
              <a:tblGrid>
                <a:gridCol w="1954146">
                  <a:extLst>
                    <a:ext uri="{9D8B030D-6E8A-4147-A177-3AD203B41FA5}">
                      <a16:colId xmlns:a16="http://schemas.microsoft.com/office/drawing/2014/main" val="2116142104"/>
                    </a:ext>
                  </a:extLst>
                </a:gridCol>
                <a:gridCol w="6253281">
                  <a:extLst>
                    <a:ext uri="{9D8B030D-6E8A-4147-A177-3AD203B41FA5}">
                      <a16:colId xmlns:a16="http://schemas.microsoft.com/office/drawing/2014/main" val="3730683647"/>
                    </a:ext>
                  </a:extLst>
                </a:gridCol>
              </a:tblGrid>
              <a:tr h="2473036">
                <a:tc>
                  <a:txBody>
                    <a:bodyPr/>
                    <a:lstStyle/>
                    <a:p>
                      <a:pPr marL="0" marR="0" lvl="0" indent="0" algn="l" rtl="0">
                        <a:spcBef>
                          <a:spcPts val="0"/>
                        </a:spcBef>
                        <a:spcAft>
                          <a:spcPts val="0"/>
                        </a:spcAft>
                        <a:buSzPct val="25000"/>
                        <a:buNone/>
                      </a:pPr>
                      <a:r>
                        <a:rPr lang="en-US" sz="1200" b="1" i="0" u="none" strike="noStrike" dirty="0">
                          <a:solidFill>
                            <a:srgbClr val="000000"/>
                          </a:solidFill>
                          <a:latin typeface="Century Gothic" panose="020B0502020202020204" pitchFamily="34" charset="0"/>
                          <a:ea typeface="Century Gothic"/>
                          <a:cs typeface="Century Gothic"/>
                          <a:sym typeface="Century Gothic"/>
                        </a:rPr>
                        <a:t>6.</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Qué</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papel</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juega</a:t>
                      </a:r>
                      <a:r>
                        <a:rPr lang="en-US" sz="1200" b="0" i="0" u="none" strike="noStrike" dirty="0">
                          <a:solidFill>
                            <a:srgbClr val="000000"/>
                          </a:solidFill>
                          <a:latin typeface="Century Gothic" panose="020B0502020202020204" pitchFamily="34" charset="0"/>
                          <a:ea typeface="Century Gothic"/>
                          <a:cs typeface="Century Gothic"/>
                          <a:sym typeface="Century Gothic"/>
                        </a:rPr>
                        <a:t> la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planeación</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en</a:t>
                      </a:r>
                      <a:r>
                        <a:rPr lang="en-US" sz="1200" b="0" i="0" u="none" strike="noStrike" dirty="0">
                          <a:solidFill>
                            <a:srgbClr val="000000"/>
                          </a:solidFill>
                          <a:latin typeface="Century Gothic" panose="020B0502020202020204" pitchFamily="34" charset="0"/>
                          <a:ea typeface="Century Gothic"/>
                          <a:cs typeface="Century Gothic"/>
                          <a:sym typeface="Century Gothic"/>
                        </a:rPr>
                        <a:t> el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trabajo</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interdisciplinario</a:t>
                      </a:r>
                      <a:r>
                        <a:rPr lang="en-US" sz="1200" b="0" i="0" u="none" strike="noStrike" dirty="0">
                          <a:solidFill>
                            <a:srgbClr val="000000"/>
                          </a:solidFill>
                          <a:latin typeface="Century Gothic" panose="020B0502020202020204" pitchFamily="34" charset="0"/>
                          <a:ea typeface="Century Gothic"/>
                          <a:cs typeface="Century Gothic"/>
                          <a:sym typeface="Century Gothic"/>
                        </a:rPr>
                        <a:t> y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qué</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características</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debe</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tener</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p>
                  </a:txBody>
                  <a:tcPr marL="30875" marR="30875" marT="30875" marB="30875" anchor="ctr">
                    <a:lnL w="12700" cap="flat" cmpd="sng">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r>
                        <a:rPr lang="es-ES" sz="1200" b="0" i="0" u="none" strike="noStrike" cap="none" dirty="0">
                          <a:solidFill>
                            <a:srgbClr val="000000"/>
                          </a:solidFill>
                          <a:effectLst/>
                          <a:latin typeface="Century Gothic" panose="020B0502020202020204" pitchFamily="34" charset="0"/>
                          <a:ea typeface="Arial"/>
                          <a:cs typeface="Arial"/>
                          <a:sym typeface="Arial"/>
                        </a:rPr>
                        <a:t>El papel fundamental de una planeación, consiste en diseñar un plan de trabajo transversal y cooperativo, facilitando así, los procesos de enseñanza-aprendizaje, alcanzando objetivos reales en un proyecto interdisciplinario. En donde la intervención de los docentes debe ser clara y oportuna,  considerando tiempos preestablecidos, organización y evaluación de los objetivos  alcanzables.</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r>
                        <a:rPr lang="es-ES" sz="1200" b="0" i="0" u="none" strike="noStrike" cap="none" dirty="0">
                          <a:solidFill>
                            <a:srgbClr val="000000"/>
                          </a:solidFill>
                          <a:effectLst/>
                          <a:latin typeface="Century Gothic" panose="020B0502020202020204" pitchFamily="34" charset="0"/>
                          <a:ea typeface="Arial"/>
                          <a:cs typeface="Arial"/>
                          <a:sym typeface="Arial"/>
                        </a:rPr>
                        <a:t> </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r>
                        <a:rPr lang="es-ES" sz="1200" b="1" i="0" u="none" strike="noStrike" cap="none" dirty="0">
                          <a:solidFill>
                            <a:srgbClr val="000000"/>
                          </a:solidFill>
                          <a:effectLst/>
                          <a:latin typeface="Century Gothic" panose="020B0502020202020204" pitchFamily="34" charset="0"/>
                          <a:ea typeface="Arial"/>
                          <a:cs typeface="Arial"/>
                          <a:sym typeface="Arial"/>
                        </a:rPr>
                        <a:t>Sus características son:</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pPr lvl="0"/>
                      <a:r>
                        <a:rPr lang="es-ES" sz="1200" u="none" strike="noStrike" dirty="0">
                          <a:effectLst/>
                          <a:latin typeface="Century Gothic" panose="020B0502020202020204" pitchFamily="34" charset="0"/>
                        </a:rPr>
                        <a:t>Está orientada a alcanzar objetivos generales y particulares.</a:t>
                      </a:r>
                      <a:endParaRPr lang="es-MX" sz="1200" u="none" strike="noStrike" dirty="0">
                        <a:effectLst/>
                        <a:latin typeface="Century Gothic" panose="020B0502020202020204" pitchFamily="34" charset="0"/>
                      </a:endParaRPr>
                    </a:p>
                    <a:p>
                      <a:pPr lvl="0"/>
                      <a:r>
                        <a:rPr lang="es-ES" sz="1200" u="none" strike="noStrike" dirty="0">
                          <a:effectLst/>
                          <a:latin typeface="Century Gothic" panose="020B0502020202020204" pitchFamily="34" charset="0"/>
                        </a:rPr>
                        <a:t>Es un proceso continuo y flexible</a:t>
                      </a:r>
                      <a:endParaRPr lang="es-MX" sz="1200" u="none" strike="noStrike" dirty="0">
                        <a:effectLst/>
                        <a:latin typeface="Century Gothic" panose="020B0502020202020204" pitchFamily="34" charset="0"/>
                      </a:endParaRPr>
                    </a:p>
                    <a:p>
                      <a:pPr lvl="0"/>
                      <a:r>
                        <a:rPr lang="es-ES" sz="1200" u="none" strike="noStrike" dirty="0">
                          <a:effectLst/>
                          <a:latin typeface="Century Gothic" panose="020B0502020202020204" pitchFamily="34" charset="0"/>
                        </a:rPr>
                        <a:t>Está diseñada para definir  y organizar tiempos y  procedimientos. (tiempo definido para el proyecto y entrega del  producto)</a:t>
                      </a:r>
                      <a:endParaRPr lang="es-MX" sz="1200" u="none" strike="noStrike" dirty="0">
                        <a:effectLst/>
                        <a:latin typeface="Century Gothic" panose="020B0502020202020204" pitchFamily="34" charset="0"/>
                      </a:endParaRPr>
                    </a:p>
                    <a:p>
                      <a:pPr lvl="0"/>
                      <a:r>
                        <a:rPr lang="es-ES" sz="1200" u="none" strike="noStrike" dirty="0">
                          <a:effectLst/>
                          <a:latin typeface="Century Gothic" panose="020B0502020202020204" pitchFamily="34" charset="0"/>
                        </a:rPr>
                        <a:t>Delimita los alcances y convergencias en el proyecto.</a:t>
                      </a:r>
                      <a:endParaRPr lang="es-MX" sz="1200" u="none" strike="noStrike" dirty="0">
                        <a:effectLst/>
                        <a:latin typeface="Century Gothic" panose="020B0502020202020204" pitchFamily="34" charset="0"/>
                      </a:endParaRPr>
                    </a:p>
                    <a:p>
                      <a:r>
                        <a:rPr lang="es-ES" sz="1200" b="0" i="0" u="none" strike="noStrike" cap="none" dirty="0">
                          <a:solidFill>
                            <a:srgbClr val="000000"/>
                          </a:solidFill>
                          <a:effectLst/>
                          <a:latin typeface="Century Gothic" panose="020B0502020202020204" pitchFamily="34" charset="0"/>
                          <a:ea typeface="Arial"/>
                          <a:cs typeface="Arial"/>
                          <a:sym typeface="Arial"/>
                        </a:rPr>
                        <a:t>Establece  un diseño de evaluación.</a:t>
                      </a:r>
                      <a:endParaRPr lang="en-US" sz="1200" b="0" i="0" u="none" strike="noStrike" dirty="0">
                        <a:solidFill>
                          <a:srgbClr val="000000"/>
                        </a:solidFill>
                        <a:latin typeface="Century Gothic" panose="020B0502020202020204" pitchFamily="34" charset="0"/>
                        <a:ea typeface="Century Gothic"/>
                        <a:cs typeface="Century Gothic"/>
                        <a:sym typeface="Century Gothic"/>
                      </a:endParaRPr>
                    </a:p>
                  </a:txBody>
                  <a:tcPr marL="30875" marR="30875" marT="30875" marB="30875">
                    <a:lnL w="12700" cap="flat" cmpd="sng" algn="ctr">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2563150310"/>
                  </a:ext>
                </a:extLst>
              </a:tr>
            </a:tbl>
          </a:graphicData>
        </a:graphic>
      </p:graphicFrame>
    </p:spTree>
    <p:extLst>
      <p:ext uri="{BB962C8B-B14F-4D97-AF65-F5344CB8AC3E}">
        <p14:creationId xmlns:p14="http://schemas.microsoft.com/office/powerpoint/2010/main" val="2295620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624539" y="1549380"/>
            <a:ext cx="8229600" cy="4293483"/>
          </a:xfrm>
          <a:prstGeom prst="rect">
            <a:avLst/>
          </a:prstGeom>
          <a:noFill/>
        </p:spPr>
        <p:txBody>
          <a:bodyPr wrap="square" rtlCol="0">
            <a:spAutoFit/>
          </a:bodyPr>
          <a:lstStyle/>
          <a:p>
            <a:pPr algn="just"/>
            <a:r>
              <a:rPr lang="es-MX" sz="1300" b="1" dirty="0">
                <a:solidFill>
                  <a:schemeClr val="bg2"/>
                </a:solidFill>
              </a:rPr>
              <a:t>PASOS PARA REALIZAR UNA INFOGRAFÍA</a:t>
            </a:r>
          </a:p>
          <a:p>
            <a:pPr lvl="0" algn="just"/>
            <a:r>
              <a:rPr lang="es-MX" sz="1300" b="1" dirty="0">
                <a:solidFill>
                  <a:schemeClr val="bg2"/>
                </a:solidFill>
              </a:rPr>
              <a:t>1. ELEGIR UN TEMA ATRACTIVO AL ALUMNADO.</a:t>
            </a:r>
          </a:p>
          <a:p>
            <a:pPr lvl="0" algn="just"/>
            <a:r>
              <a:rPr lang="es-MX" sz="1300" b="1" dirty="0">
                <a:solidFill>
                  <a:schemeClr val="bg2"/>
                </a:solidFill>
              </a:rPr>
              <a:t>2. INVESTIGAR Y RECOPILAR INFORMACIÓN RELEVANTE DEL TEMA ESCOGIDO. ESTA INFORMACIÓN PUEDE CONTENER ESTADÍSTICAS, IMÁGENES, LIBROS, ARTÍCULOS, REVISTAS, DOCUMENTALES, ETC.</a:t>
            </a:r>
          </a:p>
          <a:p>
            <a:pPr lvl="0" algn="just"/>
            <a:r>
              <a:rPr lang="es-MX" sz="1300" b="1" dirty="0">
                <a:solidFill>
                  <a:schemeClr val="bg2"/>
                </a:solidFill>
              </a:rPr>
              <a:t>3. ANÁLISIS DE LA INFORMACIÓN RECOPILADA.</a:t>
            </a:r>
          </a:p>
          <a:p>
            <a:pPr lvl="0" algn="just"/>
            <a:r>
              <a:rPr lang="es-MX" sz="1300" b="1" dirty="0">
                <a:solidFill>
                  <a:schemeClr val="bg2"/>
                </a:solidFill>
              </a:rPr>
              <a:t>4. SELECCIÓN Y SÍNTESIS DE LA INFORMACIÓN RELEVANTE PARA LA REALIZACIÓN DEL PROYECTO.</a:t>
            </a:r>
          </a:p>
          <a:p>
            <a:pPr lvl="0" algn="just"/>
            <a:r>
              <a:rPr lang="es-MX" sz="1300" b="1" dirty="0">
                <a:solidFill>
                  <a:schemeClr val="bg2"/>
                </a:solidFill>
              </a:rPr>
              <a:t>5. JERARQUIZAR LA INFORMACIÓN EN TÉRMINOS DE RELEVANCIA.</a:t>
            </a:r>
          </a:p>
          <a:p>
            <a:pPr lvl="0" algn="just"/>
            <a:r>
              <a:rPr lang="es-MX" sz="1300" b="1" dirty="0">
                <a:solidFill>
                  <a:schemeClr val="bg2"/>
                </a:solidFill>
              </a:rPr>
              <a:t>6. ESTABLECER VÍNCULOS INTERDISCIPLINARIOS ENTRE LAS MATERIAS INVOLUCRADAS A PARTIR DE LA INFORMACIÓN RECOPILADA, DE TAL MANERA QUE SEA MÁS ASEQUIBLE SU DIFUSIÓN EN TODOS LOS ASPECTOS.</a:t>
            </a:r>
          </a:p>
          <a:p>
            <a:pPr lvl="0" algn="just"/>
            <a:r>
              <a:rPr lang="es-MX" sz="1300" b="1" dirty="0">
                <a:solidFill>
                  <a:schemeClr val="bg2"/>
                </a:solidFill>
              </a:rPr>
              <a:t>7. REALIZAR UN DIAGRAMA PEDAGÓGICO, DE TAL MANERA QUE LA INFORMACIÓN SEA FÁCIL DE VISUALIZAR Y COMPRENDER POR PARTE DE LOS ALUMNOS.</a:t>
            </a:r>
          </a:p>
          <a:p>
            <a:pPr lvl="0" algn="just"/>
            <a:r>
              <a:rPr lang="es-MX" sz="1300" b="1" dirty="0">
                <a:solidFill>
                  <a:schemeClr val="bg2"/>
                </a:solidFill>
              </a:rPr>
              <a:t>8. ELEGIR UNA PALETA DE COLORES QUE ESTÉ RELACIONADA CON EL TEMA DE LA INFOGRAFÍA.</a:t>
            </a:r>
          </a:p>
          <a:p>
            <a:pPr lvl="0" algn="just"/>
            <a:r>
              <a:rPr lang="es-MX" sz="1300" b="1" dirty="0">
                <a:solidFill>
                  <a:schemeClr val="bg2"/>
                </a:solidFill>
              </a:rPr>
              <a:t>9. ELEGIR UNA TIPOGRAFÍA ADECUADA A LA INFORMACIÓN QUE SE PRETENDE TRANSMITIR.</a:t>
            </a:r>
          </a:p>
          <a:p>
            <a:pPr lvl="0" algn="just"/>
            <a:r>
              <a:rPr lang="es-MX" sz="1300" b="1" dirty="0">
                <a:solidFill>
                  <a:schemeClr val="bg2"/>
                </a:solidFill>
              </a:rPr>
              <a:t>10. SELECCIONAR UN PROGRAMA DE DISEÑO, DE TAL MANERA QUE ÉSTE AYUDE A LA CLARIDAD, LEGIBILIDAD Y COMPRENSIÓN DE LA INFORMACIÓN QUE SE DESEA TRANSMITIR.</a:t>
            </a:r>
          </a:p>
          <a:p>
            <a:pPr lvl="0" algn="just"/>
            <a:r>
              <a:rPr lang="es-MX" sz="1300" b="1" dirty="0">
                <a:solidFill>
                  <a:schemeClr val="bg2"/>
                </a:solidFill>
              </a:rPr>
              <a:t>11. MENCIONAR LA BIBLIOGRAFÍA UTILIZADA PARA LA REALIZACIÓN DEL PROYECTO.</a:t>
            </a:r>
          </a:p>
          <a:p>
            <a:pPr algn="just"/>
            <a:r>
              <a:rPr lang="es-MX" sz="1300" b="1" dirty="0">
                <a:solidFill>
                  <a:schemeClr val="bg2"/>
                </a:solidFill>
              </a:rPr>
              <a:t> </a:t>
            </a:r>
          </a:p>
          <a:p>
            <a:r>
              <a:rPr lang="es-MX" sz="1300" b="1" dirty="0">
                <a:solidFill>
                  <a:schemeClr val="bg2"/>
                </a:solidFill>
              </a:rPr>
              <a:t>	</a:t>
            </a:r>
          </a:p>
        </p:txBody>
      </p:sp>
      <p:sp>
        <p:nvSpPr>
          <p:cNvPr id="14" name="Rectángulo redondeado 12">
            <a:extLst>
              <a:ext uri="{FF2B5EF4-FFF2-40B4-BE49-F238E27FC236}">
                <a16:creationId xmlns:a16="http://schemas.microsoft.com/office/drawing/2014/main" id="{3DFE752C-75F7-409D-B136-29B4AAA0D2A1}"/>
              </a:ext>
            </a:extLst>
          </p:cNvPr>
          <p:cNvSpPr/>
          <p:nvPr/>
        </p:nvSpPr>
        <p:spPr>
          <a:xfrm>
            <a:off x="1082837" y="1261241"/>
            <a:ext cx="4644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800" dirty="0">
                <a:solidFill>
                  <a:schemeClr val="tx1"/>
                </a:solidFill>
              </a:rPr>
              <a:t>Producto 13. Lista, pasos para la infografía</a:t>
            </a:r>
          </a:p>
        </p:txBody>
      </p:sp>
    </p:spTree>
    <p:extLst>
      <p:ext uri="{BB962C8B-B14F-4D97-AF65-F5344CB8AC3E}">
        <p14:creationId xmlns:p14="http://schemas.microsoft.com/office/powerpoint/2010/main" val="25052521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Rectángulo redondeado 12">
            <a:extLst>
              <a:ext uri="{FF2B5EF4-FFF2-40B4-BE49-F238E27FC236}">
                <a16:creationId xmlns:a16="http://schemas.microsoft.com/office/drawing/2014/main" id="{2FFFBBAC-030B-40A8-989A-764DC0261F49}"/>
              </a:ext>
            </a:extLst>
          </p:cNvPr>
          <p:cNvSpPr/>
          <p:nvPr/>
        </p:nvSpPr>
        <p:spPr>
          <a:xfrm>
            <a:off x="385518" y="1076961"/>
            <a:ext cx="3358120" cy="56689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Producto 14. Infografía</a:t>
            </a:r>
          </a:p>
        </p:txBody>
      </p:sp>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0694" y="1057368"/>
            <a:ext cx="3699803" cy="5549705"/>
          </a:xfrm>
          <a:prstGeom prst="rect">
            <a:avLst/>
          </a:prstGeom>
        </p:spPr>
      </p:pic>
    </p:spTree>
    <p:extLst>
      <p:ext uri="{BB962C8B-B14F-4D97-AF65-F5344CB8AC3E}">
        <p14:creationId xmlns:p14="http://schemas.microsoft.com/office/powerpoint/2010/main" val="25052521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4" name="13 CuadroTexto"/>
          <p:cNvSpPr txBox="1"/>
          <p:nvPr/>
        </p:nvSpPr>
        <p:spPr>
          <a:xfrm>
            <a:off x="192503" y="1660359"/>
            <a:ext cx="8710863" cy="4616648"/>
          </a:xfrm>
          <a:prstGeom prst="rect">
            <a:avLst/>
          </a:prstGeom>
          <a:noFill/>
        </p:spPr>
        <p:txBody>
          <a:bodyPr wrap="square" rtlCol="0">
            <a:spAutoFit/>
          </a:bodyPr>
          <a:lstStyle/>
          <a:p>
            <a:pPr algn="just"/>
            <a:r>
              <a:rPr lang="es-MX" dirty="0"/>
              <a:t>      El equipo 11 del Centro Universitario México A.C. decidió verter en el siguiente párrafo las opiniones de los tres integrantes del equipo, de tal manera que resultara un trabajo homogéneo y mejor estructurado.</a:t>
            </a:r>
          </a:p>
          <a:p>
            <a:pPr algn="just"/>
            <a:r>
              <a:rPr lang="es-MX" dirty="0"/>
              <a:t> </a:t>
            </a:r>
          </a:p>
          <a:p>
            <a:pPr algn="just"/>
            <a:r>
              <a:rPr lang="es-MX" dirty="0"/>
              <a:t>      Las principales dificultades que el equipo encontró en la realización del trabajo interdisciplinario fueron relativas a la posibilidad de coordinar los tiempos y actividades de cada uno de los integrantes para poder realizar el proyecto, coordinar las distintas opiniones hacia un punto de acuerdo común, y la dificultad de entender ciertos “Productos”, es decir, de comprender qué era exactamente lo que se debía de realizar. La resolución de los problemas antes mencionados fue posible mediante una coordinación más exhaustiva de los miembros del equipo, así como trabajo en casa de manera individual y colectiva; también la delegación de distintas actividades del proyecto a cada uno de los participantes, ya que poder realizar un trabajo interdisciplinario requiere de trabajo de preparación previo por parte de todo el equipo implicado, la cual se tenía que desarrollar de manera individual, para posteriormente poder alcanzar un trabajo conjunto que fuera satisfactorio para los requisitos solicitados. Es importante mencionar que la aplicación de un proyecto o programa interdisciplinario de tal magnitud implica mucha logística, inversión de tiempo, tanto individual como colectivo, y programas planificados y estructurados de tal manera que se puedan realizar. El proyecto repercute de manera positiva en los integrantes al impulsar la investigación y desarrollar alternativas pedagógicas al sistema educativo en el cual nos encontramos. En el caso del alumnado, este tipo de proyectos conducen al alumno a evaluar de manera más objetiva y amplia situaciones cotidianas, así como resolver problemas personales y profesionales de manera más objetiva y/o creativa, es decir, sin tener una única perspectiva de resolución. </a:t>
            </a:r>
          </a:p>
          <a:p>
            <a:pPr algn="just"/>
            <a:endParaRPr lang="es-MX" dirty="0"/>
          </a:p>
        </p:txBody>
      </p:sp>
      <p:sp>
        <p:nvSpPr>
          <p:cNvPr id="13" name="Rectángulo redondeado 11">
            <a:extLst>
              <a:ext uri="{FF2B5EF4-FFF2-40B4-BE49-F238E27FC236}">
                <a16:creationId xmlns:a16="http://schemas.microsoft.com/office/drawing/2014/main" id="{50C46B0E-3C56-4F8C-83F8-9983F1CAABAC}"/>
              </a:ext>
            </a:extLst>
          </p:cNvPr>
          <p:cNvSpPr/>
          <p:nvPr/>
        </p:nvSpPr>
        <p:spPr>
          <a:xfrm>
            <a:off x="715784" y="1262011"/>
            <a:ext cx="4176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800" dirty="0">
                <a:solidFill>
                  <a:schemeClr val="tx1"/>
                </a:solidFill>
              </a:rPr>
              <a:t>Producto 15.  Reflexiones  personales </a:t>
            </a:r>
          </a:p>
        </p:txBody>
      </p:sp>
    </p:spTree>
    <p:extLst>
      <p:ext uri="{BB962C8B-B14F-4D97-AF65-F5344CB8AC3E}">
        <p14:creationId xmlns:p14="http://schemas.microsoft.com/office/powerpoint/2010/main" val="25052521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ierr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 y="-1"/>
            <a:ext cx="9234093" cy="6934517"/>
          </a:xfrm>
          <a:prstGeom prst="rect">
            <a:avLst/>
          </a:prstGeom>
        </p:spPr>
      </p:pic>
    </p:spTree>
    <p:extLst>
      <p:ext uri="{BB962C8B-B14F-4D97-AF65-F5344CB8AC3E}">
        <p14:creationId xmlns:p14="http://schemas.microsoft.com/office/powerpoint/2010/main" val="367368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pSp>
        <p:nvGrpSpPr>
          <p:cNvPr id="2" name="Agrupar 2"/>
          <p:cNvGrpSpPr/>
          <p:nvPr/>
        </p:nvGrpSpPr>
        <p:grpSpPr>
          <a:xfrm>
            <a:off x="1" y="0"/>
            <a:ext cx="9144000" cy="6867136"/>
            <a:chOff x="0" y="0"/>
            <a:chExt cx="9215819" cy="6867136"/>
          </a:xfrm>
        </p:grpSpPr>
        <p:pic>
          <p:nvPicPr>
            <p:cNvPr id="4" name="Imagen 3"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79" name="Shape 179"/>
          <p:cNvGraphicFramePr/>
          <p:nvPr>
            <p:extLst>
              <p:ext uri="{D42A27DB-BD31-4B8C-83A1-F6EECF244321}">
                <p14:modId xmlns:p14="http://schemas.microsoft.com/office/powerpoint/2010/main" val="165873921"/>
              </p:ext>
            </p:extLst>
          </p:nvPr>
        </p:nvGraphicFramePr>
        <p:xfrm>
          <a:off x="578834" y="1876311"/>
          <a:ext cx="8058149" cy="2970557"/>
        </p:xfrm>
        <a:graphic>
          <a:graphicData uri="http://schemas.openxmlformats.org/drawingml/2006/table">
            <a:tbl>
              <a:tblPr>
                <a:noFill/>
                <a:tableStyleId>{ADEE9F63-1CAA-4D6D-9BF9-D17E61266B49}</a:tableStyleId>
              </a:tblPr>
              <a:tblGrid>
                <a:gridCol w="1542423">
                  <a:extLst>
                    <a:ext uri="{9D8B030D-6E8A-4147-A177-3AD203B41FA5}">
                      <a16:colId xmlns:a16="http://schemas.microsoft.com/office/drawing/2014/main" val="20000"/>
                    </a:ext>
                  </a:extLst>
                </a:gridCol>
                <a:gridCol w="6515726">
                  <a:extLst>
                    <a:ext uri="{9D8B030D-6E8A-4147-A177-3AD203B41FA5}">
                      <a16:colId xmlns:a16="http://schemas.microsoft.com/office/drawing/2014/main" val="20001"/>
                    </a:ext>
                  </a:extLst>
                </a:gridCol>
              </a:tblGrid>
              <a:tr h="285901">
                <a:tc gridSpan="2">
                  <a:txBody>
                    <a:bodyPr/>
                    <a:lstStyle/>
                    <a:p>
                      <a:pPr marL="0" marR="0" lvl="0" indent="0" algn="ctr" rtl="0">
                        <a:spcBef>
                          <a:spcPts val="0"/>
                        </a:spcBef>
                        <a:spcAft>
                          <a:spcPts val="0"/>
                        </a:spcAft>
                        <a:buSzPct val="25000"/>
                        <a:buNone/>
                      </a:pPr>
                      <a:r>
                        <a:rPr lang="es-ES" sz="1400" b="1" i="0" u="none" strike="noStrike" cap="none" dirty="0">
                          <a:solidFill>
                            <a:srgbClr val="000000"/>
                          </a:solidFill>
                          <a:effectLst/>
                          <a:latin typeface="Arial"/>
                          <a:ea typeface="Arial"/>
                          <a:cs typeface="Arial"/>
                          <a:sym typeface="Arial"/>
                        </a:rPr>
                        <a:t>El Aprendizaje Cooperativo</a:t>
                      </a:r>
                      <a:endParaRPr lang="en-US" sz="1200" b="1" i="0" u="none" strike="noStrike" dirty="0">
                        <a:solidFill>
                          <a:srgbClr val="000000"/>
                        </a:solidFill>
                        <a:latin typeface="Century Gothic"/>
                        <a:ea typeface="Century Gothic"/>
                        <a:cs typeface="Century Gothic"/>
                        <a:sym typeface="Century Gothic"/>
                      </a:endParaRPr>
                    </a:p>
                  </a:txBody>
                  <a:tcPr marL="55525" marR="55525" marT="55525" marB="55525">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663978">
                <a:tc>
                  <a:txBody>
                    <a:bodyPr/>
                    <a:lstStyle/>
                    <a:p>
                      <a:pPr marL="0" marR="0" lvl="0" indent="0" algn="ctr" rtl="0">
                        <a:spcBef>
                          <a:spcPts val="0"/>
                        </a:spcBef>
                        <a:spcAft>
                          <a:spcPts val="0"/>
                        </a:spcAft>
                        <a:buSzPct val="25000"/>
                        <a:buNone/>
                      </a:pPr>
                      <a:r>
                        <a:rPr lang="en-US" sz="1200" b="1" i="0" u="none" strike="noStrike" dirty="0">
                          <a:solidFill>
                            <a:srgbClr val="000000"/>
                          </a:solidFill>
                          <a:latin typeface="Century Gothic" panose="020B0502020202020204" pitchFamily="34" charset="0"/>
                          <a:ea typeface="Century Gothic"/>
                          <a:cs typeface="Century Gothic"/>
                          <a:sym typeface="Century Gothic"/>
                        </a:rPr>
                        <a:t>1.</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Qué</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es</a:t>
                      </a:r>
                      <a:r>
                        <a:rPr lang="en-US" sz="1200" b="0" i="0" u="none" strike="noStrike" dirty="0">
                          <a:solidFill>
                            <a:srgbClr val="000000"/>
                          </a:solidFill>
                          <a:latin typeface="Century Gothic" panose="020B0502020202020204" pitchFamily="34" charset="0"/>
                          <a:ea typeface="Century Gothic"/>
                          <a:cs typeface="Century Gothic"/>
                          <a:sym typeface="Century Gothic"/>
                        </a:rPr>
                        <a:t>?</a:t>
                      </a:r>
                    </a:p>
                  </a:txBody>
                  <a:tcPr marL="55525" marR="55525" marT="55525" marB="55525" anchor="ctr">
                    <a:lnL w="12700" cap="flat" cmpd="sng">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pPr algn="just">
                        <a:lnSpc>
                          <a:spcPct val="115000"/>
                        </a:lnSpc>
                        <a:spcAft>
                          <a:spcPts val="0"/>
                        </a:spcAft>
                      </a:pPr>
                      <a:r>
                        <a:rPr lang="es-ES" sz="1200" dirty="0">
                          <a:solidFill>
                            <a:srgbClr val="000000"/>
                          </a:solidFill>
                          <a:effectLst/>
                          <a:latin typeface="Century Gothic" panose="020B0502020202020204" pitchFamily="34" charset="0"/>
                          <a:ea typeface="Arial" panose="020B0604020202020204" pitchFamily="34" charset="0"/>
                        </a:rPr>
                        <a:t>Es el trabajo conjunto que maximiza la adquisición de conocimientos y  facilita la resolución de problemas en grupos reducidos, además, los alumnos pueden profundizar en su propio aprendizaje.</a:t>
                      </a:r>
                      <a:endParaRPr lang="es-MX" sz="12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10001"/>
                  </a:ext>
                </a:extLst>
              </a:tr>
              <a:tr h="594212">
                <a:tc>
                  <a:txBody>
                    <a:bodyPr/>
                    <a:lstStyle/>
                    <a:p>
                      <a:pPr marL="0" marR="0" lvl="0" indent="0" algn="ctr" rtl="0">
                        <a:spcBef>
                          <a:spcPts val="0"/>
                        </a:spcBef>
                        <a:spcAft>
                          <a:spcPts val="0"/>
                        </a:spcAft>
                        <a:buSzPct val="25000"/>
                        <a:buNone/>
                      </a:pPr>
                      <a:r>
                        <a:rPr lang="en-US" sz="1200" b="1" i="0" u="none" strike="noStrike" dirty="0">
                          <a:solidFill>
                            <a:srgbClr val="000000"/>
                          </a:solidFill>
                          <a:latin typeface="Century Gothic" panose="020B0502020202020204" pitchFamily="34" charset="0"/>
                          <a:ea typeface="Century Gothic"/>
                          <a:cs typeface="Century Gothic"/>
                          <a:sym typeface="Century Gothic"/>
                        </a:rPr>
                        <a:t>2.</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Cuáles</a:t>
                      </a:r>
                      <a:r>
                        <a:rPr lang="en-US" sz="1200" b="0" i="0" u="none" strike="noStrike" dirty="0">
                          <a:solidFill>
                            <a:srgbClr val="000000"/>
                          </a:solidFill>
                          <a:latin typeface="Century Gothic" panose="020B0502020202020204" pitchFamily="34" charset="0"/>
                          <a:ea typeface="Century Gothic"/>
                          <a:cs typeface="Century Gothic"/>
                          <a:sym typeface="Century Gothic"/>
                        </a:rPr>
                        <a:t> son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sus</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p>
                    <a:p>
                      <a:pPr marL="0" marR="0" lvl="0" indent="0" algn="ctr" rtl="0">
                        <a:spcBef>
                          <a:spcPts val="0"/>
                        </a:spcBef>
                        <a:spcAft>
                          <a:spcPts val="0"/>
                        </a:spcAft>
                        <a:buSzPct val="25000"/>
                        <a:buNone/>
                      </a:pP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características</a:t>
                      </a:r>
                      <a:r>
                        <a:rPr lang="en-US" sz="1200" b="0" i="0" u="none" strike="noStrike" dirty="0">
                          <a:solidFill>
                            <a:srgbClr val="000000"/>
                          </a:solidFill>
                          <a:latin typeface="Century Gothic" panose="020B0502020202020204" pitchFamily="34" charset="0"/>
                          <a:ea typeface="Century Gothic"/>
                          <a:cs typeface="Century Gothic"/>
                          <a:sym typeface="Century Gothic"/>
                        </a:rPr>
                        <a:t>?</a:t>
                      </a:r>
                    </a:p>
                  </a:txBody>
                  <a:tcPr marL="55525" marR="55525" marT="55525" marB="55525"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pPr algn="just"/>
                      <a:r>
                        <a:rPr lang="es-ES" sz="1200" b="0" i="0" u="none" strike="noStrike" cap="none" dirty="0">
                          <a:solidFill>
                            <a:srgbClr val="000000"/>
                          </a:solidFill>
                          <a:effectLst/>
                          <a:latin typeface="Century Gothic" panose="020B0502020202020204" pitchFamily="34" charset="0"/>
                          <a:ea typeface="Arial"/>
                          <a:cs typeface="Arial"/>
                          <a:sym typeface="Arial"/>
                        </a:rPr>
                        <a:t>Ser grupos reducidos.</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pPr algn="just"/>
                      <a:r>
                        <a:rPr lang="es-ES" sz="1200" b="0" i="0" u="none" strike="noStrike" cap="none" dirty="0">
                          <a:solidFill>
                            <a:srgbClr val="000000"/>
                          </a:solidFill>
                          <a:effectLst/>
                          <a:latin typeface="Century Gothic" panose="020B0502020202020204" pitchFamily="34" charset="0"/>
                          <a:ea typeface="Arial"/>
                          <a:cs typeface="Arial"/>
                          <a:sym typeface="Arial"/>
                        </a:rPr>
                        <a:t>Maximizar el aprendizaje de todos.</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pPr algn="just"/>
                      <a:r>
                        <a:rPr lang="es-ES" sz="1200" b="0" i="0" u="none" strike="noStrike" cap="none" dirty="0">
                          <a:solidFill>
                            <a:srgbClr val="000000"/>
                          </a:solidFill>
                          <a:effectLst/>
                          <a:latin typeface="Century Gothic" panose="020B0502020202020204" pitchFamily="34" charset="0"/>
                          <a:ea typeface="Arial"/>
                          <a:cs typeface="Arial"/>
                          <a:sym typeface="Arial"/>
                        </a:rPr>
                        <a:t>Propiciar la interacción entre los estudiantes.</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pPr algn="just"/>
                      <a:r>
                        <a:rPr lang="es-ES" sz="1200" b="0" i="0" u="none" strike="noStrike" cap="none" dirty="0">
                          <a:solidFill>
                            <a:srgbClr val="000000"/>
                          </a:solidFill>
                          <a:effectLst/>
                          <a:latin typeface="Century Gothic" panose="020B0502020202020204" pitchFamily="34" charset="0"/>
                          <a:ea typeface="Arial"/>
                          <a:cs typeface="Arial"/>
                          <a:sym typeface="Arial"/>
                        </a:rPr>
                        <a:t>Estimular la adquisición activa del aprendizaje.</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pPr algn="just"/>
                      <a:r>
                        <a:rPr lang="es-ES" sz="1200" b="0" i="0" u="none" strike="noStrike" cap="none" dirty="0">
                          <a:solidFill>
                            <a:srgbClr val="000000"/>
                          </a:solidFill>
                          <a:effectLst/>
                          <a:latin typeface="Century Gothic" panose="020B0502020202020204" pitchFamily="34" charset="0"/>
                          <a:ea typeface="Arial"/>
                          <a:cs typeface="Arial"/>
                          <a:sym typeface="Arial"/>
                        </a:rPr>
                        <a:t>Alcanzar objetivos comunes.</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pPr algn="just"/>
                      <a:r>
                        <a:rPr lang="es-ES" sz="1200" b="0" i="0" u="none" strike="noStrike" cap="none" dirty="0">
                          <a:solidFill>
                            <a:srgbClr val="000000"/>
                          </a:solidFill>
                          <a:effectLst/>
                          <a:latin typeface="Century Gothic" panose="020B0502020202020204" pitchFamily="34" charset="0"/>
                          <a:ea typeface="Arial"/>
                          <a:cs typeface="Arial"/>
                          <a:sym typeface="Arial"/>
                        </a:rPr>
                        <a:t>Crear interdependencia positiva.</a:t>
                      </a:r>
                      <a:endParaRPr lang="en-US" sz="1200" b="0" i="0" u="none" strike="noStrike" dirty="0">
                        <a:solidFill>
                          <a:srgbClr val="000000"/>
                        </a:solidFill>
                        <a:latin typeface="Century Gothic" panose="020B0502020202020204" pitchFamily="34" charset="0"/>
                        <a:ea typeface="Century Gothic"/>
                        <a:cs typeface="Century Gothic"/>
                        <a:sym typeface="Century Gothic"/>
                      </a:endParaRPr>
                    </a:p>
                  </a:txBody>
                  <a:tcPr marL="55525" marR="55525" marT="55525" marB="55525">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10002"/>
                  </a:ext>
                </a:extLst>
              </a:tr>
              <a:tr h="698613">
                <a:tc>
                  <a:txBody>
                    <a:bodyPr/>
                    <a:lstStyle/>
                    <a:p>
                      <a:pPr marL="0" marR="0" lvl="0" indent="0" algn="ctr" rtl="0">
                        <a:spcBef>
                          <a:spcPts val="0"/>
                        </a:spcBef>
                        <a:spcAft>
                          <a:spcPts val="0"/>
                        </a:spcAft>
                        <a:buSzPct val="25000"/>
                        <a:buNone/>
                      </a:pPr>
                      <a:r>
                        <a:rPr lang="en-US" sz="1200" b="1" i="0" u="none" strike="noStrike" dirty="0">
                          <a:solidFill>
                            <a:srgbClr val="000000"/>
                          </a:solidFill>
                          <a:latin typeface="Century Gothic" panose="020B0502020202020204" pitchFamily="34" charset="0"/>
                          <a:ea typeface="Century Gothic"/>
                          <a:cs typeface="Century Gothic"/>
                          <a:sym typeface="Century Gothic"/>
                        </a:rPr>
                        <a:t>3.</a:t>
                      </a:r>
                      <a:r>
                        <a:rPr lang="en-US" sz="1200" b="0" i="0" u="none" strike="noStrike" dirty="0">
                          <a:solidFill>
                            <a:srgbClr val="000000"/>
                          </a:solidFill>
                          <a:latin typeface="Century Gothic" panose="020B0502020202020204" pitchFamily="34" charset="0"/>
                          <a:ea typeface="Century Gothic"/>
                          <a:cs typeface="Century Gothic"/>
                          <a:sym typeface="Century Gothic"/>
                        </a:rPr>
                        <a:t> ¿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Cuáles</a:t>
                      </a:r>
                      <a:r>
                        <a:rPr lang="en-US" sz="1200" b="0" i="0" u="none" strike="noStrike" dirty="0">
                          <a:solidFill>
                            <a:srgbClr val="000000"/>
                          </a:solidFill>
                          <a:latin typeface="Century Gothic" panose="020B0502020202020204" pitchFamily="34" charset="0"/>
                          <a:ea typeface="Century Gothic"/>
                          <a:cs typeface="Century Gothic"/>
                          <a:sym typeface="Century Gothic"/>
                        </a:rPr>
                        <a:t> son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sus</a:t>
                      </a:r>
                      <a:endParaRPr lang="en-US" sz="1200" b="0" i="0" u="none" strike="noStrike" dirty="0">
                        <a:solidFill>
                          <a:srgbClr val="00000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SzPct val="25000"/>
                        <a:buNone/>
                      </a:pP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objetivos</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p>
                  </a:txBody>
                  <a:tcPr marL="55525" marR="55525" marT="55525" marB="55525"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pPr marL="0" marR="0" lvl="0" indent="0" algn="just" defTabSz="914400" rtl="0" eaLnBrk="1" fontAlgn="auto" latinLnBrk="0" hangingPunct="1">
                        <a:lnSpc>
                          <a:spcPct val="100000"/>
                        </a:lnSpc>
                        <a:spcBef>
                          <a:spcPts val="0"/>
                        </a:spcBef>
                        <a:spcAft>
                          <a:spcPts val="0"/>
                        </a:spcAft>
                        <a:buClrTx/>
                        <a:buSzPct val="25000"/>
                        <a:buFontTx/>
                        <a:buNone/>
                        <a:tabLst/>
                        <a:defRPr/>
                      </a:pPr>
                      <a:r>
                        <a:rPr lang="es-ES" sz="1200" b="0" i="0" u="none" strike="noStrike" cap="none" dirty="0">
                          <a:solidFill>
                            <a:srgbClr val="000000"/>
                          </a:solidFill>
                          <a:effectLst/>
                          <a:latin typeface="Century Gothic" panose="020B0502020202020204" pitchFamily="34" charset="0"/>
                          <a:ea typeface="Arial"/>
                          <a:cs typeface="Arial"/>
                          <a:sym typeface="Arial"/>
                        </a:rPr>
                        <a:t>Generar un mismo grado de conocimiento en los alumnos, la obtención de resultados, metas, compromisos en común, además de maximizar el aprendizaje significativo y la generación  de valores y emociones.</a:t>
                      </a:r>
                      <a:endParaRPr lang="en-US" sz="1200" b="0" i="0" u="none" strike="noStrike" dirty="0">
                        <a:solidFill>
                          <a:srgbClr val="000000"/>
                        </a:solidFill>
                        <a:latin typeface="Century Gothic" panose="020B0502020202020204" pitchFamily="34" charset="0"/>
                        <a:ea typeface="Century Gothic"/>
                        <a:cs typeface="Century Gothic"/>
                        <a:sym typeface="Century Gothic"/>
                      </a:endParaRPr>
                    </a:p>
                  </a:txBody>
                  <a:tcPr marL="55525" marR="55525" marT="55525" marB="55525">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1" y="207"/>
            <a:ext cx="9144000" cy="6867136"/>
            <a:chOff x="0" y="0"/>
            <a:chExt cx="9215819" cy="6867136"/>
          </a:xfrm>
        </p:grpSpPr>
        <p:pic>
          <p:nvPicPr>
            <p:cNvPr id="4" name="Imagen 3"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7" name="Agrupar 6"/>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2" name="Tabla 1"/>
          <p:cNvGraphicFramePr>
            <a:graphicFrameLocks noGrp="1"/>
          </p:cNvGraphicFramePr>
          <p:nvPr>
            <p:extLst>
              <p:ext uri="{D42A27DB-BD31-4B8C-83A1-F6EECF244321}">
                <p14:modId xmlns:p14="http://schemas.microsoft.com/office/powerpoint/2010/main" val="579291714"/>
              </p:ext>
            </p:extLst>
          </p:nvPr>
        </p:nvGraphicFramePr>
        <p:xfrm>
          <a:off x="578834" y="1873397"/>
          <a:ext cx="8058149" cy="3585770"/>
        </p:xfrm>
        <a:graphic>
          <a:graphicData uri="http://schemas.openxmlformats.org/drawingml/2006/table">
            <a:tbl>
              <a:tblPr>
                <a:noFill/>
                <a:tableStyleId>{ADEE9F63-1CAA-4D6D-9BF9-D17E61266B49}</a:tableStyleId>
              </a:tblPr>
              <a:tblGrid>
                <a:gridCol w="1542423">
                  <a:extLst>
                    <a:ext uri="{9D8B030D-6E8A-4147-A177-3AD203B41FA5}">
                      <a16:colId xmlns:a16="http://schemas.microsoft.com/office/drawing/2014/main" val="4012848223"/>
                    </a:ext>
                  </a:extLst>
                </a:gridCol>
                <a:gridCol w="6515726">
                  <a:extLst>
                    <a:ext uri="{9D8B030D-6E8A-4147-A177-3AD203B41FA5}">
                      <a16:colId xmlns:a16="http://schemas.microsoft.com/office/drawing/2014/main" val="3998546162"/>
                    </a:ext>
                  </a:extLst>
                </a:gridCol>
              </a:tblGrid>
              <a:tr h="2361221">
                <a:tc>
                  <a:txBody>
                    <a:bodyPr/>
                    <a:lstStyle/>
                    <a:p>
                      <a:pPr marL="0" marR="0" lvl="0" indent="0" algn="ctr" rtl="0">
                        <a:spcBef>
                          <a:spcPts val="0"/>
                        </a:spcBef>
                        <a:spcAft>
                          <a:spcPts val="0"/>
                        </a:spcAft>
                        <a:buSzPct val="25000"/>
                        <a:buNone/>
                      </a:pPr>
                      <a:r>
                        <a:rPr lang="en-US" sz="1200" b="1" i="0" u="none" strike="noStrike" dirty="0">
                          <a:solidFill>
                            <a:srgbClr val="000000"/>
                          </a:solidFill>
                          <a:latin typeface="Century Gothic"/>
                          <a:ea typeface="Century Gothic"/>
                          <a:cs typeface="Century Gothic"/>
                          <a:sym typeface="Century Gothic"/>
                        </a:rPr>
                        <a:t>4</a:t>
                      </a:r>
                      <a:r>
                        <a:rPr lang="en-US" sz="1200" b="0" i="0" u="none" strike="noStrike" dirty="0">
                          <a:solidFill>
                            <a:srgbClr val="000000"/>
                          </a:solidFill>
                          <a:latin typeface="Century Gothic"/>
                          <a:ea typeface="Century Gothic"/>
                          <a:cs typeface="Century Gothic"/>
                          <a:sym typeface="Century Gothic"/>
                        </a:rPr>
                        <a:t>. ¿</a:t>
                      </a:r>
                      <a:r>
                        <a:rPr lang="en-US" sz="1200" b="0" i="0" u="none" strike="noStrike" dirty="0" err="1">
                          <a:solidFill>
                            <a:srgbClr val="000000"/>
                          </a:solidFill>
                          <a:latin typeface="Century Gothic"/>
                          <a:ea typeface="Century Gothic"/>
                          <a:cs typeface="Century Gothic"/>
                          <a:sym typeface="Century Gothic"/>
                        </a:rPr>
                        <a:t>Cuáles</a:t>
                      </a:r>
                      <a:r>
                        <a:rPr lang="en-US" sz="1200" b="0" i="0" u="none" strike="noStrike" dirty="0">
                          <a:solidFill>
                            <a:srgbClr val="000000"/>
                          </a:solidFill>
                          <a:latin typeface="Century Gothic"/>
                          <a:ea typeface="Century Gothic"/>
                          <a:cs typeface="Century Gothic"/>
                          <a:sym typeface="Century Gothic"/>
                        </a:rPr>
                        <a:t> son las  </a:t>
                      </a:r>
                      <a:r>
                        <a:rPr lang="en-US" sz="1200" b="0" i="0" u="none" strike="noStrike" dirty="0" err="1">
                          <a:solidFill>
                            <a:srgbClr val="000000"/>
                          </a:solidFill>
                          <a:latin typeface="Century Gothic"/>
                          <a:ea typeface="Century Gothic"/>
                          <a:cs typeface="Century Gothic"/>
                          <a:sym typeface="Century Gothic"/>
                        </a:rPr>
                        <a:t>acciones</a:t>
                      </a:r>
                      <a:r>
                        <a:rPr lang="en-US" sz="1200" b="0" i="0" u="none" strike="noStrike" dirty="0">
                          <a:solidFill>
                            <a:srgbClr val="000000"/>
                          </a:solidFill>
                          <a:latin typeface="Century Gothic"/>
                          <a:ea typeface="Century Gothic"/>
                          <a:cs typeface="Century Gothic"/>
                          <a:sym typeface="Century Gothic"/>
                        </a:rPr>
                        <a:t> de  </a:t>
                      </a:r>
                      <a:r>
                        <a:rPr lang="en-US" sz="1200" b="0" i="0" u="none" strike="noStrike" dirty="0" err="1">
                          <a:solidFill>
                            <a:srgbClr val="000000"/>
                          </a:solidFill>
                          <a:latin typeface="Century Gothic"/>
                          <a:ea typeface="Century Gothic"/>
                          <a:cs typeface="Century Gothic"/>
                          <a:sym typeface="Century Gothic"/>
                        </a:rPr>
                        <a:t>planeación</a:t>
                      </a:r>
                      <a:r>
                        <a:rPr lang="en-US" sz="1200" b="0" i="0" u="none" strike="noStrike" dirty="0">
                          <a:solidFill>
                            <a:srgbClr val="000000"/>
                          </a:solidFill>
                          <a:latin typeface="Century Gothic"/>
                          <a:ea typeface="Century Gothic"/>
                          <a:cs typeface="Century Gothic"/>
                          <a:sym typeface="Century Gothic"/>
                        </a:rPr>
                        <a:t> y   </a:t>
                      </a:r>
                    </a:p>
                    <a:p>
                      <a:pPr marL="0" marR="0" lvl="0" indent="0" algn="ctr" rtl="0">
                        <a:spcBef>
                          <a:spcPts val="0"/>
                        </a:spcBef>
                        <a:spcAft>
                          <a:spcPts val="0"/>
                        </a:spcAft>
                        <a:buSzPct val="25000"/>
                        <a:buNone/>
                      </a:pPr>
                      <a:r>
                        <a:rPr lang="en-US" sz="1200" b="0" i="0" u="none" strike="noStrike" dirty="0" err="1">
                          <a:solidFill>
                            <a:srgbClr val="000000"/>
                          </a:solidFill>
                          <a:latin typeface="Century Gothic"/>
                          <a:ea typeface="Century Gothic"/>
                          <a:cs typeface="Century Gothic"/>
                          <a:sym typeface="Century Gothic"/>
                        </a:rPr>
                        <a:t>acompañamiento</a:t>
                      </a:r>
                      <a:r>
                        <a:rPr lang="en-US" sz="1200" b="0" i="0" u="none" strike="noStrike" dirty="0">
                          <a:solidFill>
                            <a:srgbClr val="000000"/>
                          </a:solidFill>
                          <a:latin typeface="Century Gothic"/>
                          <a:ea typeface="Century Gothic"/>
                          <a:cs typeface="Century Gothic"/>
                          <a:sym typeface="Century Gothic"/>
                        </a:rPr>
                        <a:t> </a:t>
                      </a:r>
                      <a:r>
                        <a:rPr lang="en-US" sz="1200" b="0" i="0" u="none" strike="noStrike" dirty="0" err="1">
                          <a:solidFill>
                            <a:srgbClr val="000000"/>
                          </a:solidFill>
                          <a:latin typeface="Century Gothic"/>
                          <a:ea typeface="Century Gothic"/>
                          <a:cs typeface="Century Gothic"/>
                          <a:sym typeface="Century Gothic"/>
                        </a:rPr>
                        <a:t>más</a:t>
                      </a:r>
                      <a:r>
                        <a:rPr lang="en-US" sz="1200" b="0" i="0" u="none" strike="noStrike" dirty="0">
                          <a:solidFill>
                            <a:srgbClr val="000000"/>
                          </a:solidFill>
                          <a:latin typeface="Century Gothic"/>
                          <a:ea typeface="Century Gothic"/>
                          <a:cs typeface="Century Gothic"/>
                          <a:sym typeface="Century Gothic"/>
                        </a:rPr>
                        <a:t> </a:t>
                      </a:r>
                      <a:r>
                        <a:rPr lang="en-US" sz="1200" b="0" i="0" u="none" strike="noStrike" dirty="0" err="1">
                          <a:solidFill>
                            <a:srgbClr val="000000"/>
                          </a:solidFill>
                          <a:latin typeface="Century Gothic"/>
                          <a:ea typeface="Century Gothic"/>
                          <a:cs typeface="Century Gothic"/>
                          <a:sym typeface="Century Gothic"/>
                        </a:rPr>
                        <a:t>importantes</a:t>
                      </a:r>
                      <a:r>
                        <a:rPr lang="en-US" sz="1200" b="0" i="0" u="none" strike="noStrike" dirty="0">
                          <a:solidFill>
                            <a:srgbClr val="000000"/>
                          </a:solidFill>
                          <a:latin typeface="Century Gothic"/>
                          <a:ea typeface="Century Gothic"/>
                          <a:cs typeface="Century Gothic"/>
                          <a:sym typeface="Century Gothic"/>
                        </a:rPr>
                        <a:t>    del  </a:t>
                      </a:r>
                      <a:r>
                        <a:rPr lang="en-US" sz="1200" b="0" i="0" u="none" strike="noStrike" dirty="0" err="1">
                          <a:solidFill>
                            <a:srgbClr val="000000"/>
                          </a:solidFill>
                          <a:latin typeface="Century Gothic"/>
                          <a:ea typeface="Century Gothic"/>
                          <a:cs typeface="Century Gothic"/>
                          <a:sym typeface="Century Gothic"/>
                        </a:rPr>
                        <a:t>profesor</a:t>
                      </a:r>
                      <a:r>
                        <a:rPr lang="en-US" sz="1200" b="0" i="0" u="none" strike="noStrike" dirty="0">
                          <a:solidFill>
                            <a:srgbClr val="000000"/>
                          </a:solidFill>
                          <a:latin typeface="Century Gothic"/>
                          <a:ea typeface="Century Gothic"/>
                          <a:cs typeface="Century Gothic"/>
                          <a:sym typeface="Century Gothic"/>
                        </a:rPr>
                        <a:t>, </a:t>
                      </a:r>
                      <a:r>
                        <a:rPr lang="en-US" sz="1200" b="0" i="0" u="none" strike="noStrike" dirty="0" err="1">
                          <a:solidFill>
                            <a:srgbClr val="000000"/>
                          </a:solidFill>
                          <a:latin typeface="Century Gothic"/>
                          <a:ea typeface="Century Gothic"/>
                          <a:cs typeface="Century Gothic"/>
                          <a:sym typeface="Century Gothic"/>
                        </a:rPr>
                        <a:t>en</a:t>
                      </a:r>
                      <a:r>
                        <a:rPr lang="en-US" sz="1200" b="0" i="0" u="none" strike="noStrike" dirty="0">
                          <a:solidFill>
                            <a:srgbClr val="000000"/>
                          </a:solidFill>
                          <a:latin typeface="Century Gothic"/>
                          <a:ea typeface="Century Gothic"/>
                          <a:cs typeface="Century Gothic"/>
                          <a:sym typeface="Century Gothic"/>
                        </a:rPr>
                        <a:t>   </a:t>
                      </a:r>
                      <a:r>
                        <a:rPr lang="en-US" sz="1200" b="0" i="0" u="none" strike="noStrike" dirty="0" err="1">
                          <a:solidFill>
                            <a:srgbClr val="000000"/>
                          </a:solidFill>
                          <a:latin typeface="Century Gothic"/>
                          <a:ea typeface="Century Gothic"/>
                          <a:cs typeface="Century Gothic"/>
                          <a:sym typeface="Century Gothic"/>
                        </a:rPr>
                        <a:t>éste</a:t>
                      </a:r>
                      <a:r>
                        <a:rPr lang="en-US" sz="1200" b="0" i="0" u="none" strike="noStrike" dirty="0">
                          <a:solidFill>
                            <a:srgbClr val="000000"/>
                          </a:solidFill>
                          <a:latin typeface="Century Gothic"/>
                          <a:ea typeface="Century Gothic"/>
                          <a:cs typeface="Century Gothic"/>
                          <a:sym typeface="Century Gothic"/>
                        </a:rPr>
                        <a:t> </a:t>
                      </a:r>
                      <a:r>
                        <a:rPr lang="en-US" sz="1200" b="0" i="0" u="none" strike="noStrike" dirty="0" err="1">
                          <a:solidFill>
                            <a:srgbClr val="000000"/>
                          </a:solidFill>
                          <a:latin typeface="Century Gothic"/>
                          <a:ea typeface="Century Gothic"/>
                          <a:cs typeface="Century Gothic"/>
                          <a:sym typeface="Century Gothic"/>
                        </a:rPr>
                        <a:t>tipo</a:t>
                      </a:r>
                      <a:r>
                        <a:rPr lang="en-US" sz="1200" b="0" i="0" u="none" strike="noStrike" dirty="0">
                          <a:solidFill>
                            <a:srgbClr val="000000"/>
                          </a:solidFill>
                          <a:latin typeface="Century Gothic"/>
                          <a:ea typeface="Century Gothic"/>
                          <a:cs typeface="Century Gothic"/>
                          <a:sym typeface="Century Gothic"/>
                        </a:rPr>
                        <a:t> de    </a:t>
                      </a:r>
                      <a:r>
                        <a:rPr lang="en-US" sz="1200" b="0" i="0" u="none" strike="noStrike" dirty="0" err="1">
                          <a:solidFill>
                            <a:srgbClr val="000000"/>
                          </a:solidFill>
                          <a:latin typeface="Century Gothic"/>
                          <a:ea typeface="Century Gothic"/>
                          <a:cs typeface="Century Gothic"/>
                          <a:sym typeface="Century Gothic"/>
                        </a:rPr>
                        <a:t>trabajo</a:t>
                      </a:r>
                      <a:r>
                        <a:rPr lang="en-US" sz="1200" b="0" i="0" u="none" strike="noStrike" dirty="0">
                          <a:solidFill>
                            <a:srgbClr val="000000"/>
                          </a:solidFill>
                          <a:latin typeface="Century Gothic"/>
                          <a:ea typeface="Century Gothic"/>
                          <a:cs typeface="Century Gothic"/>
                          <a:sym typeface="Century Gothic"/>
                        </a:rPr>
                        <a:t>?</a:t>
                      </a:r>
                    </a:p>
                    <a:p>
                      <a:pPr marL="0" marR="0" lvl="0" indent="0" algn="l" rtl="0">
                        <a:spcBef>
                          <a:spcPts val="0"/>
                        </a:spcBef>
                        <a:buSzPct val="25000"/>
                        <a:buNone/>
                      </a:pPr>
                      <a:r>
                        <a:rPr lang="en-US" sz="2800" dirty="0"/>
                        <a:t/>
                      </a:r>
                      <a:br>
                        <a:rPr lang="en-US" sz="2800" dirty="0"/>
                      </a:br>
                      <a:endParaRPr lang="en-US" sz="2800" dirty="0"/>
                    </a:p>
                  </a:txBody>
                  <a:tcPr marL="55525" marR="55525" marT="55525" marB="55525"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pPr marL="0" marR="0" lvl="0" indent="0" algn="just" rtl="0">
                        <a:spcBef>
                          <a:spcPts val="0"/>
                        </a:spcBef>
                        <a:spcAft>
                          <a:spcPts val="0"/>
                        </a:spcAft>
                        <a:buSzPct val="25000"/>
                        <a:buNone/>
                      </a:pPr>
                      <a:r>
                        <a:rPr lang="es-ES" sz="1200" b="0" i="0" u="none" strike="noStrike" cap="none" dirty="0">
                          <a:solidFill>
                            <a:srgbClr val="000000"/>
                          </a:solidFill>
                          <a:effectLst/>
                          <a:latin typeface="Century Gothic" panose="020B0502020202020204" pitchFamily="34" charset="0"/>
                          <a:ea typeface="Arial"/>
                          <a:cs typeface="Arial"/>
                          <a:sym typeface="Arial"/>
                        </a:rPr>
                        <a:t>Entre las acciones que el docente debe de considerar en la planeación y acompañamiento para el aprendizaje cooperativo están tener claridad en la propuesta de los objetivos como parte de este proceso se tomará en cuenta la Congruencia y coherencia, se  Requiere de  un tema en común, objetivos específicos, material de trabajo (estrategias de andamiaje), estrategias organizacionales, modelaje de rúbricas claras, habilidades sociales y cognitivas; posteriormente formará grupos heterogéneos de alumnos para el trabajo, asimismo debe de planear los materiales de enseñanza; tomar decisiones, verificar el logro de las metas establecidas en los tiempos determinados; también el docente debe de monitorear y supervisar el aprendizaje de los alumnos, así también debe de brindarle asistencia y retroalimentación en relación a la tarea asignada, el profesor debe observar e intervenir , enseñando habilidades sociales y enfatizando la tarea asignada así como su proceso, ; evaluará los logros obtenidos de manera individual y colectiva, pero se establecen metas compartidas y alcanzables entre los integrantes del equipo; el docente identificará las habilidades de cada uno de los alumnos y les dará un acompañamiento; debe de indicar con claridad las necesidades del espacio; se define la forma de evaluar y se contribuye con estrategias para la colaboración. Es muy importante Cerrar actividades y evaluar la calidad y la cantidad del aprendizaje así como valorar el funcionamiento del grupo.</a:t>
                      </a:r>
                      <a:endParaRPr lang="en-US" sz="1200" b="0" i="0" u="none" strike="noStrike" dirty="0">
                        <a:solidFill>
                          <a:srgbClr val="000000"/>
                        </a:solidFill>
                        <a:latin typeface="Century Gothic" panose="020B0502020202020204" pitchFamily="34" charset="0"/>
                        <a:ea typeface="Century Gothic"/>
                        <a:cs typeface="Century Gothic"/>
                        <a:sym typeface="Century Gothic"/>
                      </a:endParaRPr>
                    </a:p>
                  </a:txBody>
                  <a:tcPr marL="55525" marR="55525" marT="55525" marB="55525">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4256824364"/>
                  </a:ext>
                </a:extLst>
              </a:tr>
            </a:tbl>
          </a:graphicData>
        </a:graphic>
      </p:graphicFrame>
    </p:spTree>
    <p:extLst>
      <p:ext uri="{BB962C8B-B14F-4D97-AF65-F5344CB8AC3E}">
        <p14:creationId xmlns:p14="http://schemas.microsoft.com/office/powerpoint/2010/main" val="192561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9136"/>
            <a:ext cx="9144000" cy="6867136"/>
            <a:chOff x="0" y="48128"/>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128"/>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3977671324"/>
              </p:ext>
            </p:extLst>
          </p:nvPr>
        </p:nvGraphicFramePr>
        <p:xfrm>
          <a:off x="527761" y="2454073"/>
          <a:ext cx="8058149" cy="1940717"/>
        </p:xfrm>
        <a:graphic>
          <a:graphicData uri="http://schemas.openxmlformats.org/drawingml/2006/table">
            <a:tbl>
              <a:tblPr>
                <a:noFill/>
                <a:tableStyleId>{ADEE9F63-1CAA-4D6D-9BF9-D17E61266B49}</a:tableStyleId>
              </a:tblPr>
              <a:tblGrid>
                <a:gridCol w="1542423">
                  <a:extLst>
                    <a:ext uri="{9D8B030D-6E8A-4147-A177-3AD203B41FA5}">
                      <a16:colId xmlns:a16="http://schemas.microsoft.com/office/drawing/2014/main" val="1157529325"/>
                    </a:ext>
                  </a:extLst>
                </a:gridCol>
                <a:gridCol w="6515726">
                  <a:extLst>
                    <a:ext uri="{9D8B030D-6E8A-4147-A177-3AD203B41FA5}">
                      <a16:colId xmlns:a16="http://schemas.microsoft.com/office/drawing/2014/main" val="2720038335"/>
                    </a:ext>
                  </a:extLst>
                </a:gridCol>
              </a:tblGrid>
              <a:tr h="1940717">
                <a:tc>
                  <a:txBody>
                    <a:bodyPr/>
                    <a:lstStyle/>
                    <a:p>
                      <a:pPr algn="ctr"/>
                      <a:r>
                        <a:rPr lang="es-ES" sz="1200" b="1" i="0" u="none" strike="noStrike" cap="none" dirty="0">
                          <a:solidFill>
                            <a:srgbClr val="000000"/>
                          </a:solidFill>
                          <a:effectLst/>
                          <a:latin typeface="Century Gothic" panose="020B0502020202020204" pitchFamily="34" charset="0"/>
                          <a:ea typeface="Arial"/>
                          <a:cs typeface="Arial"/>
                          <a:sym typeface="Arial"/>
                        </a:rPr>
                        <a:t>5</a:t>
                      </a:r>
                      <a:r>
                        <a:rPr lang="es-ES" sz="1200" b="0" i="0" u="none" strike="noStrike" cap="none" dirty="0">
                          <a:solidFill>
                            <a:srgbClr val="000000"/>
                          </a:solidFill>
                          <a:effectLst/>
                          <a:latin typeface="Century Gothic" panose="020B0502020202020204" pitchFamily="34" charset="0"/>
                          <a:ea typeface="Arial"/>
                          <a:cs typeface="Arial"/>
                          <a:sym typeface="Arial"/>
                        </a:rPr>
                        <a:t>. ¿De qué</a:t>
                      </a:r>
                    </a:p>
                    <a:p>
                      <a:pPr algn="ctr"/>
                      <a:r>
                        <a:rPr lang="es-ES" sz="1200" b="0" i="0" u="none" strike="noStrike" cap="none" dirty="0">
                          <a:solidFill>
                            <a:srgbClr val="000000"/>
                          </a:solidFill>
                          <a:effectLst/>
                          <a:latin typeface="Century Gothic" panose="020B0502020202020204" pitchFamily="34" charset="0"/>
                          <a:ea typeface="Arial"/>
                          <a:cs typeface="Arial"/>
                          <a:sym typeface="Arial"/>
                        </a:rPr>
                        <a:t>Manera se vincula el trabajo</a:t>
                      </a:r>
                    </a:p>
                    <a:p>
                      <a:pPr algn="ctr"/>
                      <a:r>
                        <a:rPr lang="es-ES" sz="1200" b="0" i="0" u="none" strike="noStrike" cap="none" dirty="0">
                          <a:solidFill>
                            <a:srgbClr val="000000"/>
                          </a:solidFill>
                          <a:effectLst/>
                          <a:latin typeface="Century Gothic" panose="020B0502020202020204" pitchFamily="34" charset="0"/>
                          <a:ea typeface="Arial"/>
                          <a:cs typeface="Arial"/>
                          <a:sym typeface="Arial"/>
                        </a:rPr>
                        <a:t>interdisciplinario</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pPr algn="ctr"/>
                      <a:r>
                        <a:rPr lang="es-ES" sz="1200" b="0" i="0" u="none" strike="noStrike" cap="none" dirty="0">
                          <a:solidFill>
                            <a:srgbClr val="000000"/>
                          </a:solidFill>
                          <a:effectLst/>
                          <a:latin typeface="Century Gothic" panose="020B0502020202020204" pitchFamily="34" charset="0"/>
                          <a:ea typeface="Arial"/>
                          <a:cs typeface="Arial"/>
                          <a:sym typeface="Arial"/>
                        </a:rPr>
                        <a:t>y el aprendizaje</a:t>
                      </a:r>
                    </a:p>
                    <a:p>
                      <a:pPr algn="ctr"/>
                      <a:r>
                        <a:rPr lang="es-ES" sz="1200" b="0" i="0" u="none" strike="noStrike" cap="none" dirty="0">
                          <a:solidFill>
                            <a:srgbClr val="000000"/>
                          </a:solidFill>
                          <a:effectLst/>
                          <a:latin typeface="Century Gothic" panose="020B0502020202020204" pitchFamily="34" charset="0"/>
                          <a:ea typeface="Arial"/>
                          <a:cs typeface="Arial"/>
                          <a:sym typeface="Arial"/>
                        </a:rPr>
                        <a:t>cooperativo?</a:t>
                      </a:r>
                      <a:r>
                        <a:rPr lang="en-US" sz="2800" dirty="0"/>
                        <a:t/>
                      </a:r>
                      <a:br>
                        <a:rPr lang="en-US" sz="2800" dirty="0"/>
                      </a:br>
                      <a:endParaRPr lang="en-US" sz="2800" dirty="0"/>
                    </a:p>
                  </a:txBody>
                  <a:tcPr marL="55525" marR="55525" marT="55525" marB="55525"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r>
                        <a:rPr lang="es-ES" sz="1200" b="0" i="0" u="none" strike="noStrike" cap="none" dirty="0">
                          <a:solidFill>
                            <a:srgbClr val="000000"/>
                          </a:solidFill>
                          <a:effectLst/>
                          <a:latin typeface="Century Gothic" panose="020B0502020202020204" pitchFamily="34" charset="0"/>
                          <a:ea typeface="Arial"/>
                          <a:cs typeface="Arial"/>
                          <a:sym typeface="Arial"/>
                        </a:rPr>
                        <a:t>En la formación de grupos heterogéneos se genera la interdisciplinariedad la cual requiere de la optimización de estrategias de aprendizaje cooperativo y la elaboración de metas en común para la construcción de un conocimiento nuevo que ayude a la resolución de un problema social.</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r>
                        <a:rPr lang="es-ES" sz="1200" b="0" i="0" u="none" strike="noStrike" cap="none" dirty="0">
                          <a:solidFill>
                            <a:srgbClr val="000000"/>
                          </a:solidFill>
                          <a:effectLst/>
                          <a:latin typeface="Century Gothic" panose="020B0502020202020204" pitchFamily="34" charset="0"/>
                          <a:ea typeface="Arial"/>
                          <a:cs typeface="Arial"/>
                          <a:sym typeface="Arial"/>
                        </a:rPr>
                        <a:t>El deseo de encontrar esta solución con la ayuda del trabajo y conocimiento del otro, “todos para uno, uno para todos”, produce una interdependencia positiva. Se genera un producto resultado de la interdisciplina y la cooperación. Por lo tanto, se puede dar una evaluación cualitativa y cuantitativa del grupo. Además, en consecuencia, se desarrollan los valores necesarios para el trabajo interdisciplinario y colaborativo. </a:t>
                      </a:r>
                      <a:endParaRPr lang="en-US" sz="1100" b="0" i="0" u="none" strike="noStrike" dirty="0">
                        <a:solidFill>
                          <a:srgbClr val="000000"/>
                        </a:solidFill>
                        <a:latin typeface="Century Gothic" panose="020B0502020202020204" pitchFamily="34" charset="0"/>
                        <a:ea typeface="Century Gothic"/>
                        <a:cs typeface="Century Gothic"/>
                        <a:sym typeface="Century Gothic"/>
                      </a:endParaRPr>
                    </a:p>
                  </a:txBody>
                  <a:tcPr marL="55525" marR="55525" marT="55525" marB="55525">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3165371709"/>
                  </a:ext>
                </a:extLst>
              </a:tr>
            </a:tbl>
          </a:graphicData>
        </a:graphic>
      </p:graphicFrame>
    </p:spTree>
    <p:extLst>
      <p:ext uri="{BB962C8B-B14F-4D97-AF65-F5344CB8AC3E}">
        <p14:creationId xmlns:p14="http://schemas.microsoft.com/office/powerpoint/2010/main" val="143353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pSp>
        <p:nvGrpSpPr>
          <p:cNvPr id="2" name="Agrupar 4"/>
          <p:cNvGrpSpPr/>
          <p:nvPr/>
        </p:nvGrpSpPr>
        <p:grpSpPr>
          <a:xfrm>
            <a:off x="13855" y="0"/>
            <a:ext cx="9130145" cy="6867136"/>
            <a:chOff x="0" y="0"/>
            <a:chExt cx="9215819" cy="6867136"/>
          </a:xfrm>
        </p:grpSpPr>
        <p:pic>
          <p:nvPicPr>
            <p:cNvPr id="6" name="Imagen 5"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7"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5" name="Agrupar 8"/>
            <p:cNvGrpSpPr/>
            <p:nvPr/>
          </p:nvGrpSpPr>
          <p:grpSpPr>
            <a:xfrm>
              <a:off x="4930205" y="513733"/>
              <a:ext cx="4007255" cy="620492"/>
              <a:chOff x="4756585" y="690408"/>
              <a:chExt cx="4007255" cy="620492"/>
            </a:xfrm>
          </p:grpSpPr>
          <p:sp>
            <p:nvSpPr>
              <p:cNvPr id="10" name="CuadroTexto 9"/>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2" name="Imagen 11"/>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6" name="Imagen 37" descr="C:\Users\Camilo\Desktop\INTERDICIPLINARIEDAD\REUNIÓN DE TRABAJO 1\PRESENTACIÓN\DOC PRESENTACION\MATERIAL ENVIADO A PROFESORES\FOTOS\IMG_261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573" y="2653681"/>
            <a:ext cx="3105150" cy="2511800"/>
          </a:xfrm>
          <a:prstGeom prst="rect">
            <a:avLst/>
          </a:prstGeom>
          <a:noFill/>
          <a:ln>
            <a:noFill/>
          </a:ln>
        </p:spPr>
      </p:pic>
      <p:pic>
        <p:nvPicPr>
          <p:cNvPr id="17" name="Imagen 11" descr="C:\Users\Camilo\Desktop\INTERDICIPLINARIEDAD\REUNIÓN DE TRABAJO 1\PRESENTACIÓN\DOC PRESENTACION\MATERIAL ENVIADO A PROFESORES\FOTOS\IMG_2546.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9902" y="2873685"/>
            <a:ext cx="2484000" cy="1656000"/>
          </a:xfrm>
          <a:prstGeom prst="rect">
            <a:avLst/>
          </a:prstGeom>
          <a:noFill/>
          <a:ln>
            <a:noFill/>
          </a:ln>
        </p:spPr>
      </p:pic>
      <p:sp>
        <p:nvSpPr>
          <p:cNvPr id="13" name="Rectángulo redondeado 14">
            <a:extLst>
              <a:ext uri="{FF2B5EF4-FFF2-40B4-BE49-F238E27FC236}">
                <a16:creationId xmlns:a16="http://schemas.microsoft.com/office/drawing/2014/main" id="{B22553EC-5229-4B77-9AC4-1C4A3075028B}"/>
              </a:ext>
            </a:extLst>
          </p:cNvPr>
          <p:cNvSpPr/>
          <p:nvPr/>
        </p:nvSpPr>
        <p:spPr>
          <a:xfrm>
            <a:off x="575417" y="1775629"/>
            <a:ext cx="5652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25000"/>
            </a:pPr>
            <a:r>
              <a:rPr lang="en-US" sz="1800" dirty="0">
                <a:solidFill>
                  <a:schemeClr val="tx1"/>
                </a:solidFill>
                <a:latin typeface="Calibri" panose="020F0502020204030204" pitchFamily="34" charset="0"/>
                <a:ea typeface="Calibri"/>
                <a:cs typeface="Calibri" panose="020F0502020204030204" pitchFamily="34" charset="0"/>
                <a:sym typeface="Calibri"/>
              </a:rPr>
              <a:t>5.a 2.</a:t>
            </a:r>
            <a:r>
              <a:rPr lang="en-US" sz="1800" dirty="0">
                <a:solidFill>
                  <a:schemeClr val="tx1"/>
                </a:solidFill>
                <a:latin typeface="Calibri" panose="020F0502020204030204" pitchFamily="34" charset="0"/>
                <a:ea typeface="Century Gothic"/>
                <a:cs typeface="Calibri" panose="020F0502020204030204" pitchFamily="34" charset="0"/>
                <a:sym typeface="Century Gothic"/>
              </a:rPr>
              <a:t>Producto 3: </a:t>
            </a:r>
            <a:r>
              <a:rPr lang="en-US" sz="1800" dirty="0" err="1">
                <a:solidFill>
                  <a:schemeClr val="tx1"/>
                </a:solidFill>
                <a:latin typeface="Calibri" panose="020F0502020204030204" pitchFamily="34" charset="0"/>
                <a:ea typeface="Century Gothic"/>
                <a:cs typeface="Calibri" panose="020F0502020204030204" pitchFamily="34" charset="0"/>
                <a:sym typeface="Century Gothic"/>
              </a:rPr>
              <a:t>Fotografías</a:t>
            </a:r>
            <a:r>
              <a:rPr lang="en-US" sz="1800" dirty="0">
                <a:solidFill>
                  <a:schemeClr val="tx1"/>
                </a:solidFill>
                <a:latin typeface="Calibri" panose="020F0502020204030204" pitchFamily="34" charset="0"/>
                <a:ea typeface="Century Gothic"/>
                <a:cs typeface="Calibri" panose="020F0502020204030204" pitchFamily="34" charset="0"/>
                <a:sym typeface="Century Gothic"/>
              </a:rPr>
              <a:t> de la 1a. </a:t>
            </a:r>
            <a:r>
              <a:rPr lang="en-US" sz="1800" dirty="0" err="1">
                <a:solidFill>
                  <a:schemeClr val="tx1"/>
                </a:solidFill>
                <a:latin typeface="Calibri" panose="020F0502020204030204" pitchFamily="34" charset="0"/>
                <a:ea typeface="Century Gothic"/>
                <a:cs typeface="Calibri" panose="020F0502020204030204" pitchFamily="34" charset="0"/>
                <a:sym typeface="Century Gothic"/>
              </a:rPr>
              <a:t>reunión</a:t>
            </a:r>
            <a:r>
              <a:rPr lang="en-US" sz="1800" dirty="0">
                <a:solidFill>
                  <a:schemeClr val="tx1"/>
                </a:solidFill>
                <a:latin typeface="Calibri" panose="020F0502020204030204" pitchFamily="34" charset="0"/>
                <a:ea typeface="Century Gothic"/>
                <a:cs typeface="Calibri" panose="020F0502020204030204" pitchFamily="34" charset="0"/>
                <a:sym typeface="Century Gothic"/>
              </a:rPr>
              <a:t> de </a:t>
            </a:r>
            <a:r>
              <a:rPr lang="en-US" sz="1800" dirty="0" err="1">
                <a:solidFill>
                  <a:schemeClr val="tx1"/>
                </a:solidFill>
                <a:latin typeface="Calibri" panose="020F0502020204030204" pitchFamily="34" charset="0"/>
                <a:ea typeface="Century Gothic"/>
                <a:cs typeface="Calibri" panose="020F0502020204030204" pitchFamily="34" charset="0"/>
                <a:sym typeface="Century Gothic"/>
              </a:rPr>
              <a:t>trabajo</a:t>
            </a:r>
            <a:endParaRPr lang="en-US" sz="1800" dirty="0">
              <a:solidFill>
                <a:schemeClr val="tx1"/>
              </a:solidFill>
              <a:latin typeface="Calibri" panose="020F0502020204030204" pitchFamily="34" charset="0"/>
              <a:ea typeface="Century Gothic"/>
              <a:cs typeface="Calibri" panose="020F0502020204030204" pitchFamily="34" charset="0"/>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4"/>
          <p:cNvGrpSpPr/>
          <p:nvPr/>
        </p:nvGrpSpPr>
        <p:grpSpPr>
          <a:xfrm>
            <a:off x="1" y="0"/>
            <a:ext cx="9144000" cy="6867136"/>
            <a:chOff x="0" y="0"/>
            <a:chExt cx="9215819" cy="6867136"/>
          </a:xfrm>
        </p:grpSpPr>
        <p:pic>
          <p:nvPicPr>
            <p:cNvPr id="6" name="Imagen 5"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7"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8"/>
            <p:cNvGrpSpPr/>
            <p:nvPr/>
          </p:nvGrpSpPr>
          <p:grpSpPr>
            <a:xfrm>
              <a:off x="4930205" y="513733"/>
              <a:ext cx="4007255" cy="620492"/>
              <a:chOff x="4756585" y="690408"/>
              <a:chExt cx="4007255" cy="620492"/>
            </a:xfrm>
          </p:grpSpPr>
          <p:sp>
            <p:nvSpPr>
              <p:cNvPr id="10" name="CuadroTexto 9"/>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2" name="Imagen 11"/>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3" name="Imagen 1" descr="IMG_22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144" y="1082718"/>
            <a:ext cx="248948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2" descr="IMG_22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5132" y="1122083"/>
            <a:ext cx="248948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29" descr="IMG_25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8002" y="1082718"/>
            <a:ext cx="248948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1" descr="IMG_23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638" y="2801991"/>
            <a:ext cx="260556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0" descr="IMG_23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3409" y="2855135"/>
            <a:ext cx="248948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8" descr="IMG_226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3423" y="2832253"/>
            <a:ext cx="248948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63" descr="IMG_234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2168" y="4495704"/>
            <a:ext cx="248948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42" descr="IMG_229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31815" y="4627553"/>
            <a:ext cx="2489484" cy="165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7" descr="IMG_225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1463" y="4627553"/>
            <a:ext cx="2489484" cy="16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10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4"/>
          <p:cNvGrpSpPr/>
          <p:nvPr/>
        </p:nvGrpSpPr>
        <p:grpSpPr>
          <a:xfrm>
            <a:off x="1" y="0"/>
            <a:ext cx="9144000" cy="6867136"/>
            <a:chOff x="0" y="0"/>
            <a:chExt cx="9215819" cy="6867136"/>
          </a:xfrm>
        </p:grpSpPr>
        <p:pic>
          <p:nvPicPr>
            <p:cNvPr id="6" name="Imagen 5"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7"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8"/>
            <p:cNvGrpSpPr/>
            <p:nvPr/>
          </p:nvGrpSpPr>
          <p:grpSpPr>
            <a:xfrm>
              <a:off x="4930205" y="513733"/>
              <a:ext cx="4007255" cy="620492"/>
              <a:chOff x="4756585" y="690408"/>
              <a:chExt cx="4007255" cy="620492"/>
            </a:xfrm>
          </p:grpSpPr>
          <p:sp>
            <p:nvSpPr>
              <p:cNvPr id="10" name="CuadroTexto 9"/>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2" name="Imagen 11"/>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3" name="Imagen 53" descr="IMG_23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32" y="2846882"/>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64" descr="IMG_23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4175" y="2915927"/>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25" descr="IMG_25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1989" y="2893974"/>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24" descr="IMG_25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748" y="4561995"/>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23" descr="IMG_24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4175" y="4786444"/>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22" descr="IMG_24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0018" y="4571927"/>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3" descr="IMG_22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333" y="1104637"/>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2" descr="IMG_235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38803" y="1160005"/>
            <a:ext cx="2489483" cy="165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14" descr="IMG_224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0600" y="1216021"/>
            <a:ext cx="2489483" cy="16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56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1"/>
          <p:cNvGrpSpPr/>
          <p:nvPr/>
        </p:nvGrpSpPr>
        <p:grpSpPr>
          <a:xfrm>
            <a:off x="-11494" y="-9136"/>
            <a:ext cx="9155494" cy="6867136"/>
            <a:chOff x="0" y="0"/>
            <a:chExt cx="9215819" cy="6867136"/>
          </a:xfrm>
        </p:grpSpPr>
        <p:pic>
          <p:nvPicPr>
            <p:cNvPr id="4" name="Imagen 3"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15"/>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9" name="Imagen 18" descr="C:\Users\Camilo\Desktop\INTERDICIPLINARIEDAD\REUNIÓN DE TRABAJO 1\PRESENTACIÓN\DOC PRESENTACION\MATERIAL ENVIADO A PROFESORES\FOTOS\IMG_224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5950" y="4633995"/>
            <a:ext cx="2484000" cy="1584000"/>
          </a:xfrm>
          <a:prstGeom prst="rect">
            <a:avLst/>
          </a:prstGeom>
          <a:noFill/>
          <a:ln>
            <a:noFill/>
          </a:ln>
        </p:spPr>
      </p:pic>
      <p:pic>
        <p:nvPicPr>
          <p:cNvPr id="20" name="Imagen 19" descr="C:\Users\Camilo\Desktop\INTERDICIPLINARIEDAD\REUNIÓN DE TRABAJO 1\PRESENTACIÓN\FOTOS\IMG_2498.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801" y="1105496"/>
            <a:ext cx="2484000" cy="1656000"/>
          </a:xfrm>
          <a:prstGeom prst="rect">
            <a:avLst/>
          </a:prstGeom>
          <a:noFill/>
          <a:ln>
            <a:noFill/>
          </a:ln>
        </p:spPr>
      </p:pic>
      <p:pic>
        <p:nvPicPr>
          <p:cNvPr id="21" name="Imagen 20" descr="C:\Users\Camilo\Desktop\INTERDICIPLINARIEDAD\REUNIÓN DE TRABAJO 1\PRESENTACIÓN\DOC PRESENTACION\MATERIAL ENVIADO A PROFESORES\FOTOS\IMG_2595.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9738" y="1157648"/>
            <a:ext cx="2484000" cy="1656000"/>
          </a:xfrm>
          <a:prstGeom prst="rect">
            <a:avLst/>
          </a:prstGeom>
          <a:noFill/>
          <a:ln>
            <a:noFill/>
          </a:ln>
        </p:spPr>
      </p:pic>
      <p:pic>
        <p:nvPicPr>
          <p:cNvPr id="22" name="Imagen 21" descr="C:\Users\Camilo\Desktop\INTERDICIPLINARIEDAD\REUNIÓN DE TRABAJO 1\PRESENTACIÓN\DOC PRESENTACION\MATERIAL ENVIADO A PROFESORES\FOTOS\IMG_2453.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5686" y="1187327"/>
            <a:ext cx="2484000" cy="1656000"/>
          </a:xfrm>
          <a:prstGeom prst="rect">
            <a:avLst/>
          </a:prstGeom>
          <a:noFill/>
          <a:ln>
            <a:noFill/>
          </a:ln>
        </p:spPr>
      </p:pic>
      <p:pic>
        <p:nvPicPr>
          <p:cNvPr id="23" name="Imagen 22" descr="C:\Users\Camilo\Desktop\INTERDICIPLINARIEDAD\REUNIÓN DE TRABAJO 1\PRESENTACIÓN\DOC PRESENTACION\MATERIAL ENVIADO A PROFESORES\FOTOS\IMG_2439.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2696" y="2843327"/>
            <a:ext cx="2484000" cy="1656000"/>
          </a:xfrm>
          <a:prstGeom prst="rect">
            <a:avLst/>
          </a:prstGeom>
          <a:noFill/>
          <a:ln>
            <a:noFill/>
          </a:ln>
        </p:spPr>
      </p:pic>
      <p:pic>
        <p:nvPicPr>
          <p:cNvPr id="24" name="Imagen 23" descr="C:\Users\Camilo\Desktop\INTERDICIPLINARIEDAD\REUNIÓN DE TRABAJO 1\PRESENTACIÓN\DOC PRESENTACION\MATERIAL ENVIADO A PROFESORES\FOTOS\IMG_2431.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60885" y="2907748"/>
            <a:ext cx="2484000" cy="1656000"/>
          </a:xfrm>
          <a:prstGeom prst="rect">
            <a:avLst/>
          </a:prstGeom>
          <a:noFill/>
          <a:ln>
            <a:noFill/>
          </a:ln>
        </p:spPr>
      </p:pic>
      <p:pic>
        <p:nvPicPr>
          <p:cNvPr id="25" name="Imagen 24" descr="C:\Users\Camilo\Desktop\INTERDICIPLINARIEDAD\REUNIÓN DE TRABAJO 1\PRESENTACIÓN\DOC PRESENTACION\MATERIAL ENVIADO A PROFESORES\FOTOS\IMG_2612.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27606" y="2926183"/>
            <a:ext cx="2484000" cy="1656000"/>
          </a:xfrm>
          <a:prstGeom prst="rect">
            <a:avLst/>
          </a:prstGeom>
          <a:noFill/>
          <a:ln>
            <a:noFill/>
          </a:ln>
        </p:spPr>
      </p:pic>
      <p:pic>
        <p:nvPicPr>
          <p:cNvPr id="26" name="Imagen 25" descr="C:\Users\Camilo\Desktop\INTERDICIPLINARIEDAD\REUNIÓN DE TRABAJO 1\PRESENTACIÓN\DOC PRESENTACION\MATERIAL ENVIADO A PROFESORES\FOTOS\IMG_2420.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1843" y="4582183"/>
            <a:ext cx="2484000" cy="1584000"/>
          </a:xfrm>
          <a:prstGeom prst="rect">
            <a:avLst/>
          </a:prstGeom>
          <a:noFill/>
          <a:ln>
            <a:noFill/>
          </a:ln>
        </p:spPr>
      </p:pic>
      <p:pic>
        <p:nvPicPr>
          <p:cNvPr id="27" name="Imagen 26" descr="C:\Users\Camilo\Desktop\INTERDICIPLINARIEDAD\REUNIÓN DE TRABAJO 1\PRESENTACIÓN\DOC PRESENTACION\MATERIAL ENVIADO A PROFESORES\FOTOS\IMG_2372.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46375" y="4693579"/>
            <a:ext cx="2484000" cy="1584000"/>
          </a:xfrm>
          <a:prstGeom prst="rect">
            <a:avLst/>
          </a:prstGeom>
          <a:noFill/>
          <a:ln>
            <a:noFill/>
          </a:ln>
        </p:spPr>
      </p:pic>
    </p:spTree>
    <p:extLst>
      <p:ext uri="{BB962C8B-B14F-4D97-AF65-F5344CB8AC3E}">
        <p14:creationId xmlns:p14="http://schemas.microsoft.com/office/powerpoint/2010/main" val="315605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1"/>
          <p:cNvGrpSpPr/>
          <p:nvPr/>
        </p:nvGrpSpPr>
        <p:grpSpPr>
          <a:xfrm>
            <a:off x="1" y="0"/>
            <a:ext cx="9144000" cy="6867136"/>
            <a:chOff x="0" y="0"/>
            <a:chExt cx="9215819" cy="6867136"/>
          </a:xfrm>
        </p:grpSpPr>
        <p:pic>
          <p:nvPicPr>
            <p:cNvPr id="4" name="Imagen 3"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15"/>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 name="Imagen 11" descr="C:\Users\Camilo\Desktop\INTERDICIPLINARIEDAD\REUNIÓN DE TRABAJO 1\PRESENTACIÓN\DOC PRESENTACION\MATERIAL ENVIADO A PROFESORES\FOTOS\IMG_2546.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2178" y="2873685"/>
            <a:ext cx="2484000" cy="1656000"/>
          </a:xfrm>
          <a:prstGeom prst="rect">
            <a:avLst/>
          </a:prstGeom>
          <a:noFill/>
          <a:ln>
            <a:noFill/>
          </a:ln>
        </p:spPr>
      </p:pic>
      <p:pic>
        <p:nvPicPr>
          <p:cNvPr id="13" name="Imagen 12" descr="C:\Users\Camilo\Desktop\INTERDICIPLINARIEDAD\REUNIÓN DE TRABAJO 1\PRESENTACIÓN\FOTOS\IMG_2232.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79341" y="2873685"/>
            <a:ext cx="2484000" cy="1656000"/>
          </a:xfrm>
          <a:prstGeom prst="rect">
            <a:avLst/>
          </a:prstGeom>
          <a:noFill/>
          <a:ln>
            <a:noFill/>
          </a:ln>
        </p:spPr>
      </p:pic>
      <p:pic>
        <p:nvPicPr>
          <p:cNvPr id="14" name="Imagen 13" descr="C:\Users\Camilo\Desktop\INTERDICIPLINARIEDAD\REUNIÓN DE TRABAJO 1\PRESENTACIÓN\DOC PRESENTACION\MATERIAL ENVIADO A PROFESORES\FOTOS\IMG_2523.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090" y="4571131"/>
            <a:ext cx="2484000" cy="1656000"/>
          </a:xfrm>
          <a:prstGeom prst="rect">
            <a:avLst/>
          </a:prstGeom>
          <a:noFill/>
          <a:ln>
            <a:noFill/>
          </a:ln>
        </p:spPr>
      </p:pic>
      <p:pic>
        <p:nvPicPr>
          <p:cNvPr id="15" name="Imagen 14" descr="C:\Users\Camilo\Desktop\INTERDICIPLINARIEDAD\REUNIÓN DE TRABAJO 1\PRESENTACIÓN\DOC PRESENTACION\MATERIAL ENVIADO A PROFESORES\FOTOS\IMG_2683.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6643" y="4643131"/>
            <a:ext cx="2484000" cy="1656000"/>
          </a:xfrm>
          <a:prstGeom prst="rect">
            <a:avLst/>
          </a:prstGeom>
          <a:noFill/>
          <a:ln>
            <a:noFill/>
          </a:ln>
        </p:spPr>
      </p:pic>
      <p:pic>
        <p:nvPicPr>
          <p:cNvPr id="16" name="Imagen 15" descr="C:\Users\Camilo\Desktop\INTERDICIPLINARIEDAD\REUNIÓN DE TRABAJO 1\PRESENTACIÓN\DOC PRESENTACION\MATERIAL ENVIADO A PROFESORES\FOTOS\IMG_2676.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4196" y="4640225"/>
            <a:ext cx="2484000" cy="1656000"/>
          </a:xfrm>
          <a:prstGeom prst="rect">
            <a:avLst/>
          </a:prstGeom>
          <a:noFill/>
          <a:ln>
            <a:noFill/>
          </a:ln>
        </p:spPr>
      </p:pic>
      <p:pic>
        <p:nvPicPr>
          <p:cNvPr id="17" name="Imagen 16" descr="C:\Users\Camilo\Desktop\INTERDICIPLINARIEDAD\REUNIÓN DE TRABAJO 1\PRESENTACIÓN\FOTOS\IMG_2436.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8664" y="1105433"/>
            <a:ext cx="2484000" cy="1656000"/>
          </a:xfrm>
          <a:prstGeom prst="rect">
            <a:avLst/>
          </a:prstGeom>
          <a:noFill/>
          <a:ln>
            <a:noFill/>
          </a:ln>
        </p:spPr>
      </p:pic>
      <p:pic>
        <p:nvPicPr>
          <p:cNvPr id="18" name="Imagen 17" descr="C:\Users\Camilo\Desktop\INTERDICIPLINARIEDAD\REUNIÓN DE TRABAJO 1\PRESENTACIÓN\DOC PRESENTACION\MATERIAL ENVIADO A PROFESORES\FOTOS\IMG_2372.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7216" y="1150369"/>
            <a:ext cx="2484000" cy="1656000"/>
          </a:xfrm>
          <a:prstGeom prst="rect">
            <a:avLst/>
          </a:prstGeom>
          <a:noFill/>
          <a:ln>
            <a:noFill/>
          </a:ln>
        </p:spPr>
      </p:pic>
      <p:pic>
        <p:nvPicPr>
          <p:cNvPr id="19" name="Imagen 18" descr="C:\Users\Camilo\Desktop\INTERDICIPLINARIEDAD\REUNIÓN DE TRABAJO 1\PRESENTACIÓN\DOC PRESENTACION\MATERIAL ENVIADO A PROFESORES\FOTOS\IMG_2243.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94003" y="1150455"/>
            <a:ext cx="2484000" cy="1656000"/>
          </a:xfrm>
          <a:prstGeom prst="rect">
            <a:avLst/>
          </a:prstGeom>
          <a:noFill/>
          <a:ln>
            <a:noFill/>
          </a:ln>
        </p:spPr>
      </p:pic>
      <p:pic>
        <p:nvPicPr>
          <p:cNvPr id="20" name="Imagen 19" descr="C:\Users\Camilo\Desktop\INTERDICIPLINARIEDAD\REUNIÓN DE TRABAJO 1\PRESENTACIÓN\DOC PRESENTACION\MATERIAL ENVIADO A PROFESORES\FOTOS\IMG_2528.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8042" y="2873685"/>
            <a:ext cx="2484000" cy="1656000"/>
          </a:xfrm>
          <a:prstGeom prst="rect">
            <a:avLst/>
          </a:prstGeom>
          <a:noFill/>
          <a:ln>
            <a:noFill/>
          </a:ln>
        </p:spPr>
      </p:pic>
    </p:spTree>
    <p:extLst>
      <p:ext uri="{BB962C8B-B14F-4D97-AF65-F5344CB8AC3E}">
        <p14:creationId xmlns:p14="http://schemas.microsoft.com/office/powerpoint/2010/main" val="340321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1"/>
          <p:cNvGrpSpPr/>
          <p:nvPr/>
        </p:nvGrpSpPr>
        <p:grpSpPr>
          <a:xfrm>
            <a:off x="1" y="0"/>
            <a:ext cx="9144000" cy="6867136"/>
            <a:chOff x="0" y="0"/>
            <a:chExt cx="9215819" cy="6867136"/>
          </a:xfrm>
        </p:grpSpPr>
        <p:pic>
          <p:nvPicPr>
            <p:cNvPr id="4" name="Imagen 3"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15"/>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20" name="Imagen 19" descr="C:\Users\Camilo\Desktop\INTERDICIPLINARIEDAD\REUNIÓN DE TRABAJO 1\PRESENTACIÓN\FOTOS\IMG_250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358" y="846665"/>
            <a:ext cx="2484000" cy="1656000"/>
          </a:xfrm>
          <a:prstGeom prst="rect">
            <a:avLst/>
          </a:prstGeom>
          <a:noFill/>
          <a:ln>
            <a:noFill/>
          </a:ln>
        </p:spPr>
      </p:pic>
      <p:pic>
        <p:nvPicPr>
          <p:cNvPr id="21" name="Imagen 20" descr="C:\Users\Camilo\Desktop\INTERDICIPLINARIEDAD\REUNIÓN DE TRABAJO 1\PRESENTACIÓN\DOC PRESENTACION\MATERIAL ENVIADO A PROFESORES\FOTOS\IMG_260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3880" y="1134284"/>
            <a:ext cx="2484000" cy="1656000"/>
          </a:xfrm>
          <a:prstGeom prst="rect">
            <a:avLst/>
          </a:prstGeom>
          <a:noFill/>
          <a:ln>
            <a:noFill/>
          </a:ln>
        </p:spPr>
      </p:pic>
      <p:pic>
        <p:nvPicPr>
          <p:cNvPr id="22" name="Imagen 21" descr="C:\Users\Camilo\Desktop\INTERDICIPLINARIEDAD\REUNIÓN DE TRABAJO 1\PRESENTACIÓN\DOC PRESENTACION\MATERIAL ENVIADO A PROFESORES\FOTOS\IMG_2713.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7187" y="1070950"/>
            <a:ext cx="2484000" cy="1656000"/>
          </a:xfrm>
          <a:prstGeom prst="rect">
            <a:avLst/>
          </a:prstGeom>
          <a:noFill/>
          <a:ln>
            <a:noFill/>
          </a:ln>
        </p:spPr>
      </p:pic>
      <p:pic>
        <p:nvPicPr>
          <p:cNvPr id="24" name="Imagen 23" descr="C:\Users\Camilo\Desktop\INTERDICIPLINARIEDAD\REUNIÓN DE TRABAJO 1\PRESENTACIÓN\DOC PRESENTACION\MATERIAL ENVIADO A PROFESORES\FOTOS\IMG_2596.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19498" y="2890932"/>
            <a:ext cx="2484000" cy="1656000"/>
          </a:xfrm>
          <a:prstGeom prst="rect">
            <a:avLst/>
          </a:prstGeom>
          <a:noFill/>
          <a:ln>
            <a:noFill/>
          </a:ln>
        </p:spPr>
      </p:pic>
      <p:pic>
        <p:nvPicPr>
          <p:cNvPr id="25" name="Imagen 24" descr="C:\Users\Camilo\Desktop\INTERDICIPLINARIEDAD\REUNIÓN DE TRABAJO 1\PRESENTACIÓN\FOTOS\IMG_2423.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38907" y="2822059"/>
            <a:ext cx="2484000" cy="1656000"/>
          </a:xfrm>
          <a:prstGeom prst="rect">
            <a:avLst/>
          </a:prstGeom>
          <a:noFill/>
          <a:ln>
            <a:noFill/>
          </a:ln>
        </p:spPr>
      </p:pic>
      <p:pic>
        <p:nvPicPr>
          <p:cNvPr id="26" name="Imagen 25" descr="C:\Users\Camilo\Desktop\INTERDICIPLINARIEDAD\REUNIÓN DE TRABAJO 1\PRESENTACIÓN\DOC PRESENTACION\MATERIAL ENVIADO A PROFESORES\FOTOS\IMG_2650.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9308" y="4546932"/>
            <a:ext cx="2484000" cy="1656000"/>
          </a:xfrm>
          <a:prstGeom prst="rect">
            <a:avLst/>
          </a:prstGeom>
          <a:noFill/>
          <a:ln>
            <a:noFill/>
          </a:ln>
        </p:spPr>
      </p:pic>
      <p:pic>
        <p:nvPicPr>
          <p:cNvPr id="27" name="Imagen 26" descr="C:\Users\Camilo\Desktop\INTERDICIPLINARIEDAD\REUNIÓN DE TRABAJO 1\PRESENTACIÓN\DOC PRESENTACION\MATERIAL ENVIADO A PROFESORES\FOTOS\IMG_2631.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1456" y="4750513"/>
            <a:ext cx="2484000" cy="1656000"/>
          </a:xfrm>
          <a:prstGeom prst="rect">
            <a:avLst/>
          </a:prstGeom>
          <a:noFill/>
          <a:ln>
            <a:noFill/>
          </a:ln>
        </p:spPr>
      </p:pic>
      <p:pic>
        <p:nvPicPr>
          <p:cNvPr id="28" name="Imagen 27" descr="C:\Users\Camilo\Desktop\INTERDICIPLINARIEDAD\REUNIÓN DE TRABAJO 1\PRESENTACIÓN\DOC PRESENTACION\MATERIAL ENVIADO A PROFESORES\FOTOS\IMG_2622.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14763" y="4599252"/>
            <a:ext cx="2484000" cy="1656000"/>
          </a:xfrm>
          <a:prstGeom prst="rect">
            <a:avLst/>
          </a:prstGeom>
          <a:noFill/>
          <a:ln>
            <a:noFill/>
          </a:ln>
        </p:spPr>
      </p:pic>
      <p:pic>
        <p:nvPicPr>
          <p:cNvPr id="38" name="Imagen 37" descr="C:\Users\Camilo\Desktop\INTERDICIPLINARIEDAD\REUNIÓN DE TRABAJO 1\PRESENTACIÓN\DOC PRESENTACION\MATERIAL ENVIADO A PROFESORES\FOTOS\IMG_2615.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6941" y="2726950"/>
            <a:ext cx="2520000" cy="1584000"/>
          </a:xfrm>
          <a:prstGeom prst="rect">
            <a:avLst/>
          </a:prstGeom>
          <a:noFill/>
          <a:ln>
            <a:noFill/>
          </a:ln>
        </p:spPr>
      </p:pic>
    </p:spTree>
    <p:extLst>
      <p:ext uri="{BB962C8B-B14F-4D97-AF65-F5344CB8AC3E}">
        <p14:creationId xmlns:p14="http://schemas.microsoft.com/office/powerpoint/2010/main" val="2007143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2" name="Agrupar 9"/>
          <p:cNvGrpSpPr/>
          <p:nvPr/>
        </p:nvGrpSpPr>
        <p:grpSpPr>
          <a:xfrm>
            <a:off x="0" y="8793"/>
            <a:ext cx="9143063" cy="6867136"/>
            <a:chOff x="0" y="0"/>
            <a:chExt cx="9215819" cy="6867136"/>
          </a:xfrm>
        </p:grpSpPr>
        <p:pic>
          <p:nvPicPr>
            <p:cNvPr id="5" name="Imagen 4"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86"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8"/>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7" name="Imagen 6"/>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87" name="Shape 87"/>
          <p:cNvSpPr/>
          <p:nvPr/>
        </p:nvSpPr>
        <p:spPr>
          <a:xfrm>
            <a:off x="1682300" y="3123614"/>
            <a:ext cx="5778462" cy="533531"/>
          </a:xfrm>
          <a:prstGeom prst="rect">
            <a:avLst/>
          </a:prstGeom>
          <a:noFill/>
          <a:ln>
            <a:noFill/>
          </a:ln>
        </p:spPr>
        <p:txBody>
          <a:bodyPr wrap="square" lIns="91425" tIns="45700" rIns="91425" bIns="45700" anchor="t" anchorCtr="0">
            <a:noAutofit/>
          </a:bodyPr>
          <a:lstStyle/>
          <a:p>
            <a:pPr lvl="1" algn="ctr">
              <a:buSzPct val="25000"/>
            </a:pPr>
            <a:r>
              <a:rPr lang="en-US" sz="2800" i="0" u="none" strike="noStrike" cap="none" dirty="0">
                <a:solidFill>
                  <a:schemeClr val="dk1"/>
                </a:solidFill>
                <a:latin typeface="Calibri"/>
                <a:ea typeface="Calibri"/>
                <a:cs typeface="Calibri"/>
                <a:sym typeface="Calibri"/>
              </a:rPr>
              <a:t>1)       </a:t>
            </a:r>
            <a:r>
              <a:rPr lang="en-US" sz="2800" b="1" i="0" u="none" strike="noStrike" cap="none" dirty="0">
                <a:solidFill>
                  <a:schemeClr val="dk1"/>
                </a:solidFill>
                <a:latin typeface="Calibri"/>
                <a:ea typeface="Calibri"/>
                <a:cs typeface="Calibri"/>
                <a:sym typeface="Calibri"/>
              </a:rPr>
              <a:t>E Q U I P O      </a:t>
            </a:r>
            <a:r>
              <a:rPr lang="en-US" sz="2800" b="1" i="0" u="none" strike="noStrike" cap="none" dirty="0">
                <a:solidFill>
                  <a:schemeClr val="tx1"/>
                </a:solidFill>
                <a:latin typeface="Calibri"/>
                <a:ea typeface="Calibri"/>
                <a:cs typeface="Calibri"/>
                <a:sym typeface="Calibri"/>
              </a:rPr>
              <a:t>11</a:t>
            </a:r>
            <a:endParaRPr lang="en-US" sz="4000" b="1" i="0" u="none" strike="noStrike" cap="none" dirty="0">
              <a:solidFill>
                <a:schemeClr val="tx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2" name="Agrupar 5"/>
          <p:cNvGrpSpPr/>
          <p:nvPr/>
        </p:nvGrpSpPr>
        <p:grpSpPr>
          <a:xfrm>
            <a:off x="0" y="0"/>
            <a:ext cx="9144000" cy="6867136"/>
            <a:chOff x="0" y="0"/>
            <a:chExt cx="9215819" cy="6867136"/>
          </a:xfrm>
        </p:grpSpPr>
        <p:pic>
          <p:nvPicPr>
            <p:cNvPr id="8" name="Imagen 7"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9"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10"/>
            <p:cNvGrpSpPr/>
            <p:nvPr/>
          </p:nvGrpSpPr>
          <p:grpSpPr>
            <a:xfrm>
              <a:off x="4930205" y="513733"/>
              <a:ext cx="4007255" cy="620492"/>
              <a:chOff x="4756585" y="690408"/>
              <a:chExt cx="4007255" cy="620492"/>
            </a:xfrm>
          </p:grpSpPr>
          <p:sp>
            <p:nvSpPr>
              <p:cNvPr id="12" name="CuadroTexto 11"/>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3" name="Imagen 12"/>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4" name="Imagen 13"/>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7" name="16 Imagen" descr="IMG_4057.jpg"/>
          <p:cNvPicPr>
            <a:picLocks noChangeAspect="1"/>
          </p:cNvPicPr>
          <p:nvPr/>
        </p:nvPicPr>
        <p:blipFill>
          <a:blip r:embed="rId8"/>
          <a:srcRect l="8696" r="12174" b="15362"/>
          <a:stretch>
            <a:fillRect/>
          </a:stretch>
        </p:blipFill>
        <p:spPr>
          <a:xfrm>
            <a:off x="1873619" y="2015207"/>
            <a:ext cx="5251421" cy="4212678"/>
          </a:xfrm>
          <a:prstGeom prst="rect">
            <a:avLst/>
          </a:prstGeom>
        </p:spPr>
      </p:pic>
      <p:sp>
        <p:nvSpPr>
          <p:cNvPr id="15" name="Rectángulo redondeado 48">
            <a:extLst>
              <a:ext uri="{FF2B5EF4-FFF2-40B4-BE49-F238E27FC236}">
                <a16:creationId xmlns:a16="http://schemas.microsoft.com/office/drawing/2014/main" id="{6CD38E1E-3171-42A4-9E79-77136ACC9B41}"/>
              </a:ext>
            </a:extLst>
          </p:cNvPr>
          <p:cNvSpPr/>
          <p:nvPr/>
        </p:nvSpPr>
        <p:spPr>
          <a:xfrm>
            <a:off x="736544" y="1260599"/>
            <a:ext cx="3546754"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n-US" sz="1800" dirty="0">
                <a:solidFill>
                  <a:schemeClr val="dk1"/>
                </a:solidFill>
                <a:latin typeface="Calibri"/>
                <a:ea typeface="Calibri"/>
                <a:cs typeface="Calibri"/>
                <a:sym typeface="Calibri"/>
              </a:rPr>
              <a:t>5.b </a:t>
            </a:r>
            <a:r>
              <a:rPr lang="en-US" sz="1800" dirty="0" err="1">
                <a:solidFill>
                  <a:schemeClr val="dk1"/>
                </a:solidFill>
                <a:latin typeface="Calibri"/>
                <a:ea typeface="Calibri"/>
                <a:cs typeface="Calibri"/>
                <a:sym typeface="Calibri"/>
              </a:rPr>
              <a:t>Producto</a:t>
            </a:r>
            <a:r>
              <a:rPr lang="en-US" sz="1800" dirty="0">
                <a:solidFill>
                  <a:schemeClr val="dk1"/>
                </a:solidFill>
                <a:latin typeface="Calibri"/>
                <a:ea typeface="Calibri"/>
                <a:cs typeface="Calibri"/>
                <a:sym typeface="Calibri"/>
              </a:rPr>
              <a:t> 2: </a:t>
            </a:r>
            <a:r>
              <a:rPr lang="en-US" sz="1800" dirty="0" err="1">
                <a:solidFill>
                  <a:schemeClr val="dk1"/>
                </a:solidFill>
                <a:latin typeface="Calibri"/>
                <a:ea typeface="Calibri"/>
                <a:cs typeface="Calibri"/>
                <a:sym typeface="Calibri"/>
              </a:rPr>
              <a:t>Organizador</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gráfico</a:t>
            </a: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5913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6" name="Agrupar 5"/>
          <p:cNvGrpSpPr/>
          <p:nvPr/>
        </p:nvGrpSpPr>
        <p:grpSpPr>
          <a:xfrm>
            <a:off x="0" y="0"/>
            <a:ext cx="9144000" cy="6867136"/>
            <a:chOff x="0" y="0"/>
            <a:chExt cx="9215819" cy="6867136"/>
          </a:xfrm>
        </p:grpSpPr>
        <p:pic>
          <p:nvPicPr>
            <p:cNvPr id="8" name="Imagen 7"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9"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1" name="Agrupar 10"/>
            <p:cNvGrpSpPr/>
            <p:nvPr/>
          </p:nvGrpSpPr>
          <p:grpSpPr>
            <a:xfrm>
              <a:off x="4930205" y="513733"/>
              <a:ext cx="4007255" cy="620492"/>
              <a:chOff x="4756585" y="690408"/>
              <a:chExt cx="4007255" cy="620492"/>
            </a:xfrm>
          </p:grpSpPr>
          <p:sp>
            <p:nvSpPr>
              <p:cNvPr id="12" name="CuadroTexto 11"/>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3" name="Imagen 12"/>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4" name="Imagen 13"/>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04" name="Shape 104"/>
          <p:cNvGraphicFramePr/>
          <p:nvPr>
            <p:extLst>
              <p:ext uri="{D42A27DB-BD31-4B8C-83A1-F6EECF244321}">
                <p14:modId xmlns:p14="http://schemas.microsoft.com/office/powerpoint/2010/main" val="2134202796"/>
              </p:ext>
            </p:extLst>
          </p:nvPr>
        </p:nvGraphicFramePr>
        <p:xfrm>
          <a:off x="905512" y="2125382"/>
          <a:ext cx="7332975" cy="2926020"/>
        </p:xfrm>
        <a:graphic>
          <a:graphicData uri="http://schemas.openxmlformats.org/drawingml/2006/table">
            <a:tbl>
              <a:tblPr>
                <a:noFill/>
                <a:tableStyleId>{BB83E4D9-B63E-4D16-8ACD-A324D7B6C612}</a:tableStyleId>
              </a:tblPr>
              <a:tblGrid>
                <a:gridCol w="2444325">
                  <a:extLst>
                    <a:ext uri="{9D8B030D-6E8A-4147-A177-3AD203B41FA5}">
                      <a16:colId xmlns:a16="http://schemas.microsoft.com/office/drawing/2014/main" val="20000"/>
                    </a:ext>
                  </a:extLst>
                </a:gridCol>
                <a:gridCol w="2444325">
                  <a:extLst>
                    <a:ext uri="{9D8B030D-6E8A-4147-A177-3AD203B41FA5}">
                      <a16:colId xmlns:a16="http://schemas.microsoft.com/office/drawing/2014/main" val="20001"/>
                    </a:ext>
                  </a:extLst>
                </a:gridCol>
                <a:gridCol w="2444325">
                  <a:extLst>
                    <a:ext uri="{9D8B030D-6E8A-4147-A177-3AD203B41FA5}">
                      <a16:colId xmlns:a16="http://schemas.microsoft.com/office/drawing/2014/main" val="20002"/>
                    </a:ext>
                  </a:extLst>
                </a:gridCol>
              </a:tblGrid>
              <a:tr h="381000">
                <a:tc>
                  <a:txBody>
                    <a:bodyPr/>
                    <a:lstStyle/>
                    <a:p>
                      <a:pPr lvl="0" algn="ctr">
                        <a:spcBef>
                          <a:spcPts val="0"/>
                        </a:spcBef>
                        <a:buNone/>
                      </a:pPr>
                      <a:r>
                        <a:rPr lang="en-US" dirty="0" err="1"/>
                        <a:t>Asignatura</a:t>
                      </a:r>
                      <a:r>
                        <a:rPr lang="en-US" baseline="0" dirty="0"/>
                        <a:t> I    (</a:t>
                      </a:r>
                      <a:r>
                        <a:rPr lang="en-US" baseline="0" dirty="0" err="1"/>
                        <a:t>Ética</a:t>
                      </a:r>
                      <a:r>
                        <a:rPr lang="en-US" baseline="0" dirty="0"/>
                        <a:t>)</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dirty="0" err="1"/>
                        <a:t>Asignatura</a:t>
                      </a:r>
                      <a:r>
                        <a:rPr lang="en-US" baseline="0" dirty="0"/>
                        <a:t> II    (</a:t>
                      </a:r>
                      <a:r>
                        <a:rPr lang="en-US" baseline="0" dirty="0" err="1"/>
                        <a:t>Inglés</a:t>
                      </a:r>
                      <a:r>
                        <a:rPr lang="en-US" baseline="0" dirty="0"/>
                        <a:t> V)</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dirty="0" err="1"/>
                        <a:t>Asignatura</a:t>
                      </a:r>
                      <a:r>
                        <a:rPr lang="en-US" baseline="0" dirty="0"/>
                        <a:t> III    (</a:t>
                      </a:r>
                      <a:r>
                        <a:rPr lang="en-US" baseline="0" dirty="0" err="1"/>
                        <a:t>Química</a:t>
                      </a:r>
                      <a:r>
                        <a:rPr lang="en-US" baseline="0" dirty="0"/>
                        <a:t> III)</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lvl="0">
                        <a:spcBef>
                          <a:spcPts val="0"/>
                        </a:spcBef>
                        <a:buNone/>
                      </a:pPr>
                      <a:r>
                        <a:rPr lang="en-US" dirty="0" err="1"/>
                        <a:t>Unidad</a:t>
                      </a:r>
                      <a:r>
                        <a:rPr lang="en-US" dirty="0"/>
                        <a:t> VI</a:t>
                      </a:r>
                    </a:p>
                    <a:p>
                      <a:pPr lvl="0">
                        <a:spcBef>
                          <a:spcPts val="0"/>
                        </a:spcBef>
                        <a:buNone/>
                      </a:pPr>
                      <a:endParaRPr lang="en-US" dirty="0"/>
                    </a:p>
                    <a:p>
                      <a:pPr lvl="0">
                        <a:spcBef>
                          <a:spcPts val="0"/>
                        </a:spcBef>
                        <a:buNone/>
                      </a:pPr>
                      <a:endParaRPr lang="en-US" dirty="0"/>
                    </a:p>
                    <a:p>
                      <a:pPr lvl="0">
                        <a:spcBef>
                          <a:spcPts val="0"/>
                        </a:spcBef>
                        <a:buNone/>
                      </a:pPr>
                      <a:r>
                        <a:rPr lang="en-US" dirty="0" err="1"/>
                        <a:t>Tema</a:t>
                      </a:r>
                      <a:r>
                        <a:rPr lang="en-US" dirty="0"/>
                        <a:t> “</a:t>
                      </a:r>
                      <a:r>
                        <a:rPr lang="en-US" dirty="0" err="1"/>
                        <a:t>Problemas</a:t>
                      </a:r>
                      <a:r>
                        <a:rPr lang="en-US" dirty="0"/>
                        <a:t> </a:t>
                      </a:r>
                      <a:r>
                        <a:rPr lang="en-US" dirty="0" err="1"/>
                        <a:t>morales</a:t>
                      </a:r>
                      <a:r>
                        <a:rPr lang="en-US" dirty="0"/>
                        <a:t> </a:t>
                      </a:r>
                      <a:r>
                        <a:rPr lang="en-US" dirty="0" err="1"/>
                        <a:t>específicos</a:t>
                      </a:r>
                      <a:r>
                        <a:rPr lang="en-US" dirty="0"/>
                        <a:t>”</a:t>
                      </a:r>
                    </a:p>
                    <a:p>
                      <a:pPr lvl="0">
                        <a:spcBef>
                          <a:spcPts val="0"/>
                        </a:spcBef>
                        <a:buNone/>
                      </a:pPr>
                      <a:endParaRPr lang="en-US" dirty="0"/>
                    </a:p>
                    <a:p>
                      <a:pPr lvl="0">
                        <a:spcBef>
                          <a:spcPts val="0"/>
                        </a:spcBef>
                        <a:buNone/>
                      </a:pPr>
                      <a:endParaRPr lang="en-US" dirty="0"/>
                    </a:p>
                    <a:p>
                      <a:pPr lvl="0">
                        <a:spcBef>
                          <a:spcPts val="0"/>
                        </a:spcBef>
                        <a:buNone/>
                      </a:pPr>
                      <a:r>
                        <a:rPr lang="en-US" dirty="0" err="1"/>
                        <a:t>Subtema</a:t>
                      </a:r>
                      <a:r>
                        <a:rPr lang="en-US" dirty="0"/>
                        <a:t> “</a:t>
                      </a:r>
                      <a:r>
                        <a:rPr lang="en-US" dirty="0" err="1"/>
                        <a:t>Ecología</a:t>
                      </a:r>
                      <a:r>
                        <a:rPr lang="en-US" dirty="0"/>
                        <a:t>” y “</a:t>
                      </a:r>
                      <a:r>
                        <a:rPr lang="en-US" dirty="0" err="1"/>
                        <a:t>Análisis</a:t>
                      </a:r>
                      <a:r>
                        <a:rPr lang="en-US" dirty="0"/>
                        <a:t> de </a:t>
                      </a:r>
                      <a:r>
                        <a:rPr lang="en-US" dirty="0" err="1"/>
                        <a:t>actos</a:t>
                      </a:r>
                      <a:r>
                        <a:rPr lang="en-US" dirty="0"/>
                        <a:t> </a:t>
                      </a:r>
                      <a:r>
                        <a:rPr lang="en-US" dirty="0" err="1"/>
                        <a:t>morales</a:t>
                      </a:r>
                      <a:r>
                        <a:rPr lang="en-US" dirty="0"/>
                        <a:t>”</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spcBef>
                          <a:spcPts val="0"/>
                        </a:spcBef>
                        <a:buNone/>
                      </a:pPr>
                      <a:r>
                        <a:rPr lang="en-US" dirty="0"/>
                        <a:t>Unidad I “</a:t>
                      </a:r>
                      <a:r>
                        <a:rPr lang="en-US" dirty="0" err="1"/>
                        <a:t>Usar</a:t>
                      </a:r>
                      <a:r>
                        <a:rPr lang="en-US" dirty="0"/>
                        <a:t> el </a:t>
                      </a:r>
                      <a:r>
                        <a:rPr lang="en-US" dirty="0" err="1"/>
                        <a:t>inglés</a:t>
                      </a:r>
                      <a:r>
                        <a:rPr lang="en-US" dirty="0"/>
                        <a:t> para </a:t>
                      </a:r>
                      <a:r>
                        <a:rPr lang="en-US" dirty="0" err="1"/>
                        <a:t>aprender</a:t>
                      </a:r>
                      <a:r>
                        <a:rPr lang="en-US" dirty="0"/>
                        <a:t> </a:t>
                      </a:r>
                      <a:r>
                        <a:rPr lang="en-US" dirty="0" err="1"/>
                        <a:t>más</a:t>
                      </a:r>
                      <a:r>
                        <a:rPr lang="en-US" dirty="0"/>
                        <a:t> </a:t>
                      </a:r>
                      <a:r>
                        <a:rPr lang="en-US" dirty="0" err="1"/>
                        <a:t>inglés</a:t>
                      </a:r>
                      <a:r>
                        <a:rPr lang="en-US" dirty="0"/>
                        <a:t>”</a:t>
                      </a:r>
                    </a:p>
                    <a:p>
                      <a:pPr lvl="0">
                        <a:spcBef>
                          <a:spcPts val="0"/>
                        </a:spcBef>
                        <a:buNone/>
                      </a:pPr>
                      <a:endParaRPr lang="en-US" dirty="0"/>
                    </a:p>
                    <a:p>
                      <a:pPr lvl="0">
                        <a:spcBef>
                          <a:spcPts val="0"/>
                        </a:spcBef>
                        <a:buNone/>
                      </a:pPr>
                      <a:endParaRPr lang="en-US" dirty="0"/>
                    </a:p>
                    <a:p>
                      <a:pPr lvl="0">
                        <a:spcBef>
                          <a:spcPts val="0"/>
                        </a:spcBef>
                        <a:buNone/>
                      </a:pPr>
                      <a:r>
                        <a:rPr lang="en-US" dirty="0" err="1"/>
                        <a:t>Tema</a:t>
                      </a:r>
                      <a:r>
                        <a:rPr lang="en-US" dirty="0"/>
                        <a:t> “Past Events”</a:t>
                      </a:r>
                    </a:p>
                    <a:p>
                      <a:pPr lvl="0">
                        <a:spcBef>
                          <a:spcPts val="0"/>
                        </a:spcBef>
                        <a:buNone/>
                      </a:pPr>
                      <a:endParaRPr lang="en-US" dirty="0"/>
                    </a:p>
                    <a:p>
                      <a:pPr lvl="0">
                        <a:spcBef>
                          <a:spcPts val="0"/>
                        </a:spcBef>
                        <a:buNone/>
                      </a:pPr>
                      <a:endParaRPr lang="en-US" dirty="0"/>
                    </a:p>
                    <a:p>
                      <a:pPr lvl="0">
                        <a:spcBef>
                          <a:spcPts val="0"/>
                        </a:spcBef>
                        <a:buNone/>
                      </a:pPr>
                      <a:r>
                        <a:rPr lang="en-US" dirty="0" err="1"/>
                        <a:t>Subtema</a:t>
                      </a:r>
                      <a:r>
                        <a:rPr lang="en-US" dirty="0"/>
                        <a:t> “Simple Past”, “Active voice and Passive voice”</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spcBef>
                          <a:spcPts val="0"/>
                        </a:spcBef>
                        <a:buNone/>
                      </a:pPr>
                      <a:r>
                        <a:rPr lang="en-US" dirty="0"/>
                        <a:t>Unidad I “La material, la </a:t>
                      </a:r>
                      <a:r>
                        <a:rPr lang="en-US" dirty="0" err="1"/>
                        <a:t>energía</a:t>
                      </a:r>
                      <a:r>
                        <a:rPr lang="en-US" dirty="0"/>
                        <a:t> y </a:t>
                      </a:r>
                      <a:r>
                        <a:rPr lang="en-US" dirty="0" err="1"/>
                        <a:t>los</a:t>
                      </a:r>
                      <a:r>
                        <a:rPr lang="en-US" dirty="0"/>
                        <a:t> </a:t>
                      </a:r>
                      <a:r>
                        <a:rPr lang="en-US" dirty="0" err="1"/>
                        <a:t>cambios</a:t>
                      </a:r>
                      <a:r>
                        <a:rPr lang="en-US" dirty="0"/>
                        <a:t>”</a:t>
                      </a:r>
                    </a:p>
                    <a:p>
                      <a:pPr lvl="0">
                        <a:spcBef>
                          <a:spcPts val="0"/>
                        </a:spcBef>
                        <a:buNone/>
                      </a:pPr>
                      <a:endParaRPr lang="en-US" dirty="0"/>
                    </a:p>
                    <a:p>
                      <a:pPr lvl="0">
                        <a:spcBef>
                          <a:spcPts val="0"/>
                        </a:spcBef>
                        <a:buNone/>
                      </a:pPr>
                      <a:endParaRPr lang="en-US" dirty="0"/>
                    </a:p>
                    <a:p>
                      <a:pPr lvl="0">
                        <a:spcBef>
                          <a:spcPts val="0"/>
                        </a:spcBef>
                        <a:buNone/>
                      </a:pPr>
                      <a:r>
                        <a:rPr lang="en-US" dirty="0" err="1"/>
                        <a:t>Tema</a:t>
                      </a:r>
                      <a:r>
                        <a:rPr lang="en-US" dirty="0"/>
                        <a:t> “Sol, </a:t>
                      </a:r>
                      <a:r>
                        <a:rPr lang="en-US" dirty="0" err="1"/>
                        <a:t>horno</a:t>
                      </a:r>
                      <a:r>
                        <a:rPr lang="en-US" dirty="0"/>
                        <a:t> nuclear”</a:t>
                      </a:r>
                    </a:p>
                    <a:p>
                      <a:pPr lvl="0">
                        <a:spcBef>
                          <a:spcPts val="0"/>
                        </a:spcBef>
                        <a:buNone/>
                      </a:pPr>
                      <a:endParaRPr lang="en-US" dirty="0"/>
                    </a:p>
                    <a:p>
                      <a:pPr lvl="0">
                        <a:spcBef>
                          <a:spcPts val="0"/>
                        </a:spcBef>
                        <a:buNone/>
                      </a:pPr>
                      <a:endParaRPr lang="en-US" dirty="0"/>
                    </a:p>
                    <a:p>
                      <a:pPr lvl="0">
                        <a:spcBef>
                          <a:spcPts val="0"/>
                        </a:spcBef>
                        <a:buNone/>
                      </a:pPr>
                      <a:r>
                        <a:rPr lang="en-US" dirty="0" err="1"/>
                        <a:t>Subtema</a:t>
                      </a:r>
                      <a:r>
                        <a:rPr lang="en-US" dirty="0"/>
                        <a:t> “</a:t>
                      </a:r>
                      <a:r>
                        <a:rPr lang="en-US" dirty="0" err="1"/>
                        <a:t>Radiactividad</a:t>
                      </a:r>
                      <a:r>
                        <a:rPr lang="en-US" baseline="0" dirty="0"/>
                        <a:t> y </a:t>
                      </a:r>
                      <a:r>
                        <a:rPr lang="en-US" baseline="0" dirty="0" err="1"/>
                        <a:t>Desintegración</a:t>
                      </a:r>
                      <a:r>
                        <a:rPr lang="en-US" baseline="0" dirty="0"/>
                        <a:t> Nuclear” y “</a:t>
                      </a:r>
                      <a:r>
                        <a:rPr lang="en-US" dirty="0" err="1"/>
                        <a:t>Fisión</a:t>
                      </a:r>
                      <a:r>
                        <a:rPr lang="en-US" dirty="0"/>
                        <a:t> Nuclear”</a:t>
                      </a:r>
                    </a:p>
                    <a:p>
                      <a:pPr lvl="0">
                        <a:spcBef>
                          <a:spcPts val="0"/>
                        </a:spcBef>
                        <a:buNone/>
                      </a:pP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2" name="Agrupar 5"/>
          <p:cNvGrpSpPr/>
          <p:nvPr/>
        </p:nvGrpSpPr>
        <p:grpSpPr>
          <a:xfrm>
            <a:off x="0" y="0"/>
            <a:ext cx="9144000" cy="6867136"/>
            <a:chOff x="0" y="0"/>
            <a:chExt cx="9215819" cy="6867136"/>
          </a:xfrm>
        </p:grpSpPr>
        <p:pic>
          <p:nvPicPr>
            <p:cNvPr id="8" name="Imagen 7"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9"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10"/>
            <p:cNvGrpSpPr/>
            <p:nvPr/>
          </p:nvGrpSpPr>
          <p:grpSpPr>
            <a:xfrm>
              <a:off x="4930205" y="513733"/>
              <a:ext cx="4007255" cy="620492"/>
              <a:chOff x="4756585" y="690408"/>
              <a:chExt cx="4007255" cy="620492"/>
            </a:xfrm>
          </p:grpSpPr>
          <p:sp>
            <p:nvSpPr>
              <p:cNvPr id="12" name="CuadroTexto 11"/>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3" name="Imagen 12"/>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4" name="Imagen 13"/>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04" name="Shape 104"/>
          <p:cNvGraphicFramePr/>
          <p:nvPr>
            <p:extLst>
              <p:ext uri="{D42A27DB-BD31-4B8C-83A1-F6EECF244321}">
                <p14:modId xmlns:p14="http://schemas.microsoft.com/office/powerpoint/2010/main" val="2134202796"/>
              </p:ext>
            </p:extLst>
          </p:nvPr>
        </p:nvGraphicFramePr>
        <p:xfrm>
          <a:off x="905512" y="2383288"/>
          <a:ext cx="7332975" cy="2305942"/>
        </p:xfrm>
        <a:graphic>
          <a:graphicData uri="http://schemas.openxmlformats.org/drawingml/2006/table">
            <a:tbl>
              <a:tblPr>
                <a:noFill/>
                <a:tableStyleId>{BB83E4D9-B63E-4D16-8ACD-A324D7B6C612}</a:tableStyleId>
              </a:tblPr>
              <a:tblGrid>
                <a:gridCol w="2444325">
                  <a:extLst>
                    <a:ext uri="{9D8B030D-6E8A-4147-A177-3AD203B41FA5}">
                      <a16:colId xmlns:a16="http://schemas.microsoft.com/office/drawing/2014/main" val="20000"/>
                    </a:ext>
                  </a:extLst>
                </a:gridCol>
                <a:gridCol w="2444325">
                  <a:extLst>
                    <a:ext uri="{9D8B030D-6E8A-4147-A177-3AD203B41FA5}">
                      <a16:colId xmlns:a16="http://schemas.microsoft.com/office/drawing/2014/main" val="20001"/>
                    </a:ext>
                  </a:extLst>
                </a:gridCol>
                <a:gridCol w="2444325">
                  <a:extLst>
                    <a:ext uri="{9D8B030D-6E8A-4147-A177-3AD203B41FA5}">
                      <a16:colId xmlns:a16="http://schemas.microsoft.com/office/drawing/2014/main" val="20002"/>
                    </a:ext>
                  </a:extLst>
                </a:gridCol>
              </a:tblGrid>
              <a:tr h="614358">
                <a:tc>
                  <a:txBody>
                    <a:bodyPr/>
                    <a:lstStyle/>
                    <a:p>
                      <a:pPr lvl="0" algn="ctr">
                        <a:spcBef>
                          <a:spcPts val="0"/>
                        </a:spcBef>
                        <a:buNone/>
                      </a:pPr>
                      <a:r>
                        <a:rPr lang="en-US" dirty="0" err="1"/>
                        <a:t>Asignatura</a:t>
                      </a:r>
                      <a:r>
                        <a:rPr lang="en-US" baseline="0" dirty="0"/>
                        <a:t> I    (</a:t>
                      </a:r>
                      <a:r>
                        <a:rPr lang="en-US" baseline="0" dirty="0" err="1"/>
                        <a:t>Ética</a:t>
                      </a:r>
                      <a:r>
                        <a:rPr lang="en-US" baseline="0" dirty="0"/>
                        <a:t>)</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dirty="0" err="1"/>
                        <a:t>Asignatura</a:t>
                      </a:r>
                      <a:r>
                        <a:rPr lang="en-US" baseline="0" dirty="0"/>
                        <a:t> II    (</a:t>
                      </a:r>
                      <a:r>
                        <a:rPr lang="en-US" baseline="0" dirty="0" err="1"/>
                        <a:t>Inglés</a:t>
                      </a:r>
                      <a:r>
                        <a:rPr lang="en-US" baseline="0" dirty="0"/>
                        <a:t> V)</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dirty="0" err="1"/>
                        <a:t>Asignatura</a:t>
                      </a:r>
                      <a:r>
                        <a:rPr lang="en-US" baseline="0" dirty="0"/>
                        <a:t> III    (</a:t>
                      </a:r>
                      <a:r>
                        <a:rPr lang="en-US" baseline="0" dirty="0" err="1"/>
                        <a:t>Química</a:t>
                      </a:r>
                      <a:r>
                        <a:rPr lang="en-US" baseline="0" dirty="0"/>
                        <a:t> III)</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91584">
                <a:tc>
                  <a:txBody>
                    <a:bodyPr/>
                    <a:lstStyle/>
                    <a:p>
                      <a:pPr>
                        <a:lnSpc>
                          <a:spcPct val="115000"/>
                        </a:lnSpc>
                        <a:spcAft>
                          <a:spcPts val="0"/>
                        </a:spcAft>
                      </a:pPr>
                      <a:r>
                        <a:rPr lang="es-MX" sz="1400" dirty="0">
                          <a:solidFill>
                            <a:srgbClr val="000000"/>
                          </a:solidFill>
                          <a:latin typeface="Arial"/>
                          <a:ea typeface="Arial"/>
                          <a:cs typeface="Times New Roman"/>
                        </a:rPr>
                        <a:t>1. Moralidad</a:t>
                      </a:r>
                    </a:p>
                    <a:p>
                      <a:pPr>
                        <a:lnSpc>
                          <a:spcPct val="115000"/>
                        </a:lnSpc>
                        <a:spcAft>
                          <a:spcPts val="0"/>
                        </a:spcAft>
                      </a:pPr>
                      <a:r>
                        <a:rPr lang="es-MX" sz="1400" dirty="0">
                          <a:solidFill>
                            <a:srgbClr val="000000"/>
                          </a:solidFill>
                          <a:latin typeface="Arial"/>
                          <a:ea typeface="Arial"/>
                          <a:cs typeface="Times New Roman"/>
                        </a:rPr>
                        <a:t>2. Actos morales</a:t>
                      </a:r>
                    </a:p>
                    <a:p>
                      <a:pPr>
                        <a:lnSpc>
                          <a:spcPct val="115000"/>
                        </a:lnSpc>
                        <a:spcAft>
                          <a:spcPts val="0"/>
                        </a:spcAft>
                      </a:pPr>
                      <a:r>
                        <a:rPr lang="es-MX" sz="1400" dirty="0">
                          <a:solidFill>
                            <a:srgbClr val="000000"/>
                          </a:solidFill>
                          <a:latin typeface="Arial"/>
                          <a:ea typeface="Arial"/>
                          <a:cs typeface="Times New Roman"/>
                        </a:rPr>
                        <a:t>3. Problemas éticos</a:t>
                      </a:r>
                    </a:p>
                    <a:p>
                      <a:pPr>
                        <a:lnSpc>
                          <a:spcPct val="115000"/>
                        </a:lnSpc>
                        <a:spcAft>
                          <a:spcPts val="0"/>
                        </a:spcAft>
                      </a:pPr>
                      <a:r>
                        <a:rPr lang="es-MX" sz="1400" dirty="0">
                          <a:solidFill>
                            <a:srgbClr val="000000"/>
                          </a:solidFill>
                          <a:latin typeface="Arial"/>
                          <a:ea typeface="Arial"/>
                          <a:cs typeface="Times New Roman"/>
                        </a:rPr>
                        <a:t>4. Consecuencias de actos morales</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1400" dirty="0">
                          <a:solidFill>
                            <a:srgbClr val="000000"/>
                          </a:solidFill>
                          <a:latin typeface="Arial"/>
                          <a:ea typeface="Arial"/>
                          <a:cs typeface="Times New Roman"/>
                        </a:rPr>
                        <a:t> 1. Analizar videos y textos en inglés.</a:t>
                      </a:r>
                    </a:p>
                    <a:p>
                      <a:pPr>
                        <a:lnSpc>
                          <a:spcPct val="115000"/>
                        </a:lnSpc>
                        <a:spcAft>
                          <a:spcPts val="0"/>
                        </a:spcAft>
                      </a:pPr>
                      <a:r>
                        <a:rPr lang="es-MX" sz="1400" dirty="0">
                          <a:solidFill>
                            <a:srgbClr val="000000"/>
                          </a:solidFill>
                          <a:latin typeface="Arial"/>
                          <a:ea typeface="Arial"/>
                          <a:cs typeface="Times New Roman"/>
                        </a:rPr>
                        <a:t>2. Reconocer las prácticas de poder que se llevan a cabo en diferentes culturas.</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1400" dirty="0">
                          <a:solidFill>
                            <a:srgbClr val="000000"/>
                          </a:solidFill>
                          <a:latin typeface="Arial"/>
                          <a:ea typeface="Arial"/>
                          <a:cs typeface="Times New Roman"/>
                        </a:rPr>
                        <a:t>1. Energía Nuclear</a:t>
                      </a:r>
                    </a:p>
                    <a:p>
                      <a:pPr>
                        <a:lnSpc>
                          <a:spcPct val="115000"/>
                        </a:lnSpc>
                        <a:spcAft>
                          <a:spcPts val="0"/>
                        </a:spcAft>
                      </a:pPr>
                      <a:r>
                        <a:rPr lang="es-MX" sz="1400" dirty="0">
                          <a:solidFill>
                            <a:srgbClr val="000000"/>
                          </a:solidFill>
                          <a:latin typeface="Arial"/>
                          <a:ea typeface="Arial"/>
                          <a:cs typeface="Times New Roman"/>
                        </a:rPr>
                        <a:t>2. Desintegración nuclear</a:t>
                      </a:r>
                    </a:p>
                    <a:p>
                      <a:pPr>
                        <a:lnSpc>
                          <a:spcPct val="115000"/>
                        </a:lnSpc>
                        <a:spcAft>
                          <a:spcPts val="0"/>
                        </a:spcAft>
                      </a:pPr>
                      <a:r>
                        <a:rPr lang="es-MX" sz="1400" dirty="0">
                          <a:solidFill>
                            <a:srgbClr val="000000"/>
                          </a:solidFill>
                          <a:latin typeface="Arial"/>
                          <a:ea typeface="Arial"/>
                          <a:cs typeface="Times New Roman"/>
                        </a:rPr>
                        <a:t>3. Radiactividad</a:t>
                      </a:r>
                    </a:p>
                    <a:p>
                      <a:pPr>
                        <a:lnSpc>
                          <a:spcPct val="115000"/>
                        </a:lnSpc>
                        <a:spcAft>
                          <a:spcPts val="0"/>
                        </a:spcAft>
                      </a:pPr>
                      <a:r>
                        <a:rPr lang="es-MX" sz="1400" dirty="0">
                          <a:solidFill>
                            <a:srgbClr val="000000"/>
                          </a:solidFill>
                          <a:latin typeface="Arial"/>
                          <a:ea typeface="Arial"/>
                          <a:cs typeface="Times New Roman"/>
                        </a:rPr>
                        <a:t>4.Isótopos Radiactivos</a:t>
                      </a:r>
                    </a:p>
                    <a:p>
                      <a:pPr>
                        <a:lnSpc>
                          <a:spcPct val="115000"/>
                        </a:lnSpc>
                        <a:spcAft>
                          <a:spcPts val="0"/>
                        </a:spcAft>
                      </a:pPr>
                      <a:r>
                        <a:rPr lang="es-MX" sz="1400" dirty="0">
                          <a:solidFill>
                            <a:srgbClr val="000000"/>
                          </a:solidFill>
                          <a:latin typeface="Arial"/>
                          <a:ea typeface="Arial"/>
                          <a:cs typeface="Times New Roman"/>
                        </a:rPr>
                        <a:t>5. Fisión Nuclear</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4" name="13 Tabla"/>
          <p:cNvGraphicFramePr>
            <a:graphicFrameLocks noGrp="1"/>
          </p:cNvGraphicFramePr>
          <p:nvPr/>
        </p:nvGraphicFramePr>
        <p:xfrm>
          <a:off x="1238250" y="2762250"/>
          <a:ext cx="6610350" cy="1495702"/>
        </p:xfrm>
        <a:graphic>
          <a:graphicData uri="http://schemas.openxmlformats.org/drawingml/2006/table">
            <a:tbl>
              <a:tblPr/>
              <a:tblGrid>
                <a:gridCol w="6610350">
                  <a:extLst>
                    <a:ext uri="{9D8B030D-6E8A-4147-A177-3AD203B41FA5}">
                      <a16:colId xmlns:a16="http://schemas.microsoft.com/office/drawing/2014/main" val="20000"/>
                    </a:ext>
                  </a:extLst>
                </a:gridCol>
              </a:tblGrid>
              <a:tr h="1447800">
                <a:tc>
                  <a:txBody>
                    <a:bodyPr/>
                    <a:lstStyle/>
                    <a:p>
                      <a:pPr marR="114300" algn="just">
                        <a:lnSpc>
                          <a:spcPct val="115000"/>
                        </a:lnSpc>
                        <a:spcBef>
                          <a:spcPts val="400"/>
                        </a:spcBef>
                        <a:spcAft>
                          <a:spcPts val="0"/>
                        </a:spcAft>
                      </a:pPr>
                      <a:r>
                        <a:rPr lang="es-MX" sz="1400" dirty="0">
                          <a:solidFill>
                            <a:schemeClr val="tx1"/>
                          </a:solidFill>
                          <a:latin typeface="Arial"/>
                          <a:ea typeface="Arial"/>
                          <a:cs typeface="Times New Roman"/>
                        </a:rPr>
                        <a:t>      Hacer un análisis reflexivo, integral e interdisciplinario con los alumnos a partir del lanzamiento de las bombas atómicas en Japón –mayormente enfocado a la que impactó en Hiroshima-, enfatizando las bases científicas de las detonaciones, así como las consecuencias éticas de las mismas, a partir de análisis de textos y videos en inglés y en español. </a:t>
                      </a:r>
                    </a:p>
                    <a:p>
                      <a:pPr marR="114300" algn="just">
                        <a:lnSpc>
                          <a:spcPct val="115000"/>
                        </a:lnSpc>
                        <a:spcBef>
                          <a:spcPts val="400"/>
                        </a:spcBef>
                        <a:spcAft>
                          <a:spcPts val="0"/>
                        </a:spcAft>
                      </a:pPr>
                      <a:r>
                        <a:rPr lang="es-MX" sz="800" dirty="0">
                          <a:solidFill>
                            <a:srgbClr val="6FA8DC"/>
                          </a:solidFill>
                          <a:latin typeface="Arial"/>
                          <a:ea typeface="Arial"/>
                          <a:cs typeface="Times New Roman"/>
                        </a:rPr>
                        <a:t> </a:t>
                      </a:r>
                      <a:endParaRPr lang="es-MX" sz="800" dirty="0">
                        <a:solidFill>
                          <a:srgbClr val="000000"/>
                        </a:solidFill>
                        <a:latin typeface="Arial"/>
                        <a:ea typeface="Arial"/>
                        <a:cs typeface="Times New Roman"/>
                      </a:endParaRPr>
                    </a:p>
                  </a:txBody>
                  <a:tcPr marL="44906" marR="44906" marT="44906" marB="44906">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 name="Rectángulo redondeado 17">
            <a:extLst>
              <a:ext uri="{FF2B5EF4-FFF2-40B4-BE49-F238E27FC236}">
                <a16:creationId xmlns:a16="http://schemas.microsoft.com/office/drawing/2014/main" id="{2B5F1236-A152-4EAE-A1C7-F763DE083B42}"/>
              </a:ext>
            </a:extLst>
          </p:cNvPr>
          <p:cNvSpPr/>
          <p:nvPr/>
        </p:nvSpPr>
        <p:spPr>
          <a:xfrm>
            <a:off x="872837" y="1687427"/>
            <a:ext cx="5652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n-US" sz="1800" dirty="0">
                <a:solidFill>
                  <a:schemeClr val="dk1"/>
                </a:solidFill>
                <a:latin typeface="Calibri"/>
                <a:ea typeface="Calibri"/>
                <a:cs typeface="Calibri"/>
                <a:sym typeface="Calibri"/>
              </a:rPr>
              <a:t>5.c </a:t>
            </a:r>
            <a:r>
              <a:rPr lang="en-US" sz="1800" dirty="0" err="1">
                <a:solidFill>
                  <a:schemeClr val="dk1"/>
                </a:solidFill>
                <a:latin typeface="Calibri"/>
                <a:ea typeface="Calibri"/>
                <a:cs typeface="Calibri"/>
                <a:sym typeface="Calibri"/>
              </a:rPr>
              <a:t>Introducción</a:t>
            </a:r>
            <a:r>
              <a:rPr lang="en-US" sz="1800" dirty="0">
                <a:solidFill>
                  <a:schemeClr val="dk1"/>
                </a:solidFill>
                <a:latin typeface="Calibri"/>
                <a:ea typeface="Calibri"/>
                <a:cs typeface="Calibri"/>
                <a:sym typeface="Calibri"/>
              </a:rPr>
              <a:t> o </a:t>
            </a:r>
            <a:r>
              <a:rPr lang="en-US" sz="1800" dirty="0" err="1">
                <a:solidFill>
                  <a:schemeClr val="dk1"/>
                </a:solidFill>
                <a:latin typeface="Calibri"/>
                <a:ea typeface="Calibri"/>
                <a:cs typeface="Calibri"/>
                <a:sym typeface="Calibri"/>
              </a:rPr>
              <a:t>justificación</a:t>
            </a:r>
            <a:r>
              <a:rPr lang="en-US" sz="1800" dirty="0">
                <a:solidFill>
                  <a:schemeClr val="dk1"/>
                </a:solidFill>
                <a:latin typeface="Calibri"/>
                <a:ea typeface="Calibri"/>
                <a:cs typeface="Calibri"/>
                <a:sym typeface="Calibri"/>
              </a:rPr>
              <a:t> y </a:t>
            </a:r>
            <a:r>
              <a:rPr lang="en-US" sz="1800" dirty="0" err="1">
                <a:solidFill>
                  <a:schemeClr val="dk1"/>
                </a:solidFill>
                <a:latin typeface="Calibri"/>
                <a:ea typeface="Calibri"/>
                <a:cs typeface="Calibri"/>
                <a:sym typeface="Calibri"/>
              </a:rPr>
              <a:t>descripción</a:t>
            </a:r>
            <a:r>
              <a:rPr lang="en-US" sz="1800" dirty="0">
                <a:solidFill>
                  <a:schemeClr val="dk1"/>
                </a:solidFill>
                <a:latin typeface="Calibri"/>
                <a:ea typeface="Calibri"/>
                <a:cs typeface="Calibri"/>
                <a:sym typeface="Calibri"/>
              </a:rPr>
              <a:t> del Proyecto</a:t>
            </a:r>
          </a:p>
        </p:txBody>
      </p:sp>
    </p:spTree>
    <p:extLst>
      <p:ext uri="{BB962C8B-B14F-4D97-AF65-F5344CB8AC3E}">
        <p14:creationId xmlns:p14="http://schemas.microsoft.com/office/powerpoint/2010/main" val="293893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1069"/>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object 4"/>
          <p:cNvSpPr txBox="1"/>
          <p:nvPr/>
        </p:nvSpPr>
        <p:spPr>
          <a:xfrm>
            <a:off x="783796" y="1403859"/>
            <a:ext cx="7605993" cy="1799361"/>
          </a:xfrm>
          <a:prstGeom prst="rect">
            <a:avLst/>
          </a:prstGeom>
          <a:ln w="9525">
            <a:solidFill>
              <a:schemeClr val="tx1"/>
            </a:solidFill>
          </a:ln>
        </p:spPr>
        <p:txBody>
          <a:bodyPr vert="horz" wrap="square" lIns="0" tIns="75079" rIns="0" bIns="0" rtlCol="0">
            <a:spAutoFit/>
          </a:bodyPr>
          <a:lstStyle/>
          <a:p>
            <a:r>
              <a:rPr lang="es-MX" dirty="0"/>
              <a:t> Obtener y difundir información para ampliar y desarrollar la enseñanza interdisciplinaria, como parte del programa hacia la investigación de problemas sociales, económicos, políticos, morales y de la vida cotidiana del alumnado.</a:t>
            </a:r>
          </a:p>
          <a:p>
            <a:r>
              <a:rPr lang="es-MX" dirty="0"/>
              <a:t>Las tres asignaturas convergen en el análisis del documental “Hiroshima” elaborado por la BBC, donde además de proyectarlo en inglés, se analizarán ética y moralmente los testimonios de soldados involucrados en la Segunda Guerra Mundial y se explicará la magnitud de la energía generada en una fisión nuclear en cadena del Uranio-235.</a:t>
            </a:r>
          </a:p>
          <a:p>
            <a:endParaRPr lang="es-MX" dirty="0">
              <a:solidFill>
                <a:srgbClr val="FF0000"/>
              </a:solidFill>
              <a:latin typeface="Calibri" panose="020F0502020204030204" pitchFamily="34" charset="0"/>
              <a:cs typeface="Calibri" panose="020F050202020403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444004464"/>
              </p:ext>
            </p:extLst>
          </p:nvPr>
        </p:nvGraphicFramePr>
        <p:xfrm>
          <a:off x="707596" y="4229838"/>
          <a:ext cx="7786698" cy="1515396"/>
        </p:xfrm>
        <a:graphic>
          <a:graphicData uri="http://schemas.openxmlformats.org/drawingml/2006/table">
            <a:tbl>
              <a:tblPr firstRow="1" bandRow="1">
                <a:tableStyleId>{BB83E4D9-B63E-4D16-8ACD-A324D7B6C612}</a:tableStyleId>
              </a:tblPr>
              <a:tblGrid>
                <a:gridCol w="2595566">
                  <a:extLst>
                    <a:ext uri="{9D8B030D-6E8A-4147-A177-3AD203B41FA5}">
                      <a16:colId xmlns:a16="http://schemas.microsoft.com/office/drawing/2014/main" val="410128497"/>
                    </a:ext>
                  </a:extLst>
                </a:gridCol>
                <a:gridCol w="2595566">
                  <a:extLst>
                    <a:ext uri="{9D8B030D-6E8A-4147-A177-3AD203B41FA5}">
                      <a16:colId xmlns:a16="http://schemas.microsoft.com/office/drawing/2014/main" val="4028530071"/>
                    </a:ext>
                  </a:extLst>
                </a:gridCol>
                <a:gridCol w="2595566">
                  <a:extLst>
                    <a:ext uri="{9D8B030D-6E8A-4147-A177-3AD203B41FA5}">
                      <a16:colId xmlns:a16="http://schemas.microsoft.com/office/drawing/2014/main" val="3368246732"/>
                    </a:ext>
                  </a:extLst>
                </a:gridCol>
              </a:tblGrid>
              <a:tr h="233630">
                <a:tc>
                  <a:txBody>
                    <a:bodyPr/>
                    <a:lstStyle/>
                    <a:p>
                      <a:pPr lvl="0" algn="ctr">
                        <a:spcBef>
                          <a:spcPts val="0"/>
                        </a:spcBef>
                        <a:buNone/>
                      </a:pPr>
                      <a:r>
                        <a:rPr lang="en-US" dirty="0" err="1"/>
                        <a:t>Asignatura</a:t>
                      </a:r>
                      <a:r>
                        <a:rPr lang="en-US" baseline="0" dirty="0"/>
                        <a:t> I    (</a:t>
                      </a:r>
                      <a:r>
                        <a:rPr lang="en-US" baseline="0" dirty="0" err="1"/>
                        <a:t>Ética</a:t>
                      </a:r>
                      <a:r>
                        <a:rPr lang="en-US" baseline="0" dirty="0"/>
                        <a:t>)</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dirty="0" err="1"/>
                        <a:t>Asignatura</a:t>
                      </a:r>
                      <a:r>
                        <a:rPr lang="en-US" baseline="0" dirty="0"/>
                        <a:t> II    (</a:t>
                      </a:r>
                      <a:r>
                        <a:rPr lang="en-US" baseline="0" dirty="0" err="1"/>
                        <a:t>Inglés</a:t>
                      </a:r>
                      <a:r>
                        <a:rPr lang="en-US" baseline="0" dirty="0"/>
                        <a:t> V)</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spcBef>
                          <a:spcPts val="0"/>
                        </a:spcBef>
                        <a:buNone/>
                      </a:pPr>
                      <a:r>
                        <a:rPr lang="en-US" dirty="0" err="1"/>
                        <a:t>Asignatura</a:t>
                      </a:r>
                      <a:r>
                        <a:rPr lang="en-US" baseline="0" dirty="0"/>
                        <a:t> III    (</a:t>
                      </a:r>
                      <a:r>
                        <a:rPr lang="en-US" baseline="0" dirty="0" err="1"/>
                        <a:t>Química</a:t>
                      </a:r>
                      <a:r>
                        <a:rPr lang="en-US" baseline="0" dirty="0"/>
                        <a:t> III)</a:t>
                      </a:r>
                      <a:endParaRPr lang="en-US"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438156"/>
                  </a:ext>
                </a:extLst>
              </a:tr>
              <a:tr h="1119186">
                <a:tc>
                  <a:txBody>
                    <a:bodyPr/>
                    <a:lstStyle/>
                    <a:p>
                      <a:pPr>
                        <a:lnSpc>
                          <a:spcPct val="115000"/>
                        </a:lnSpc>
                        <a:spcAft>
                          <a:spcPts val="0"/>
                        </a:spcAft>
                      </a:pPr>
                      <a:r>
                        <a:rPr lang="es-MX" sz="1100" dirty="0">
                          <a:solidFill>
                            <a:srgbClr val="000000"/>
                          </a:solidFill>
                          <a:latin typeface="Arial"/>
                          <a:ea typeface="Arial"/>
                          <a:cs typeface="Times New Roman"/>
                        </a:rPr>
                        <a:t> Analizar las problemáticas y consecuencias morales de una detonación atómica. </a:t>
                      </a:r>
                    </a:p>
                    <a:p>
                      <a:pPr>
                        <a:lnSpc>
                          <a:spcPct val="115000"/>
                        </a:lnSpc>
                        <a:spcAft>
                          <a:spcPts val="0"/>
                        </a:spcAft>
                      </a:pPr>
                      <a:r>
                        <a:rPr lang="es-MX" sz="1100" dirty="0">
                          <a:solidFill>
                            <a:srgbClr val="000000"/>
                          </a:solidFill>
                          <a:latin typeface="Arial"/>
                          <a:ea typeface="Arial"/>
                          <a:cs typeface="Times New Roman"/>
                        </a:rPr>
                        <a:t> </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1100" dirty="0">
                          <a:solidFill>
                            <a:srgbClr val="000000"/>
                          </a:solidFill>
                          <a:latin typeface="Arial"/>
                          <a:ea typeface="Arial"/>
                          <a:cs typeface="Times New Roman"/>
                        </a:rPr>
                        <a:t> Identificar las causas que originaron la problemática y sus efectos en la vida política, económica, social y moral de dicha cultura.</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1100" dirty="0">
                          <a:solidFill>
                            <a:srgbClr val="000000"/>
                          </a:solidFill>
                          <a:latin typeface="Arial"/>
                          <a:ea typeface="Arial"/>
                          <a:cs typeface="Times New Roman"/>
                        </a:rPr>
                        <a:t> Comprender las bases científicas correspondientes a la reacción nuclear de fisión y su aplicación en la bomba atómica.</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553049"/>
                  </a:ext>
                </a:extLst>
              </a:tr>
            </a:tbl>
          </a:graphicData>
        </a:graphic>
      </p:graphicFrame>
      <p:sp>
        <p:nvSpPr>
          <p:cNvPr id="16" name="Rectángulo redondeado 16">
            <a:extLst>
              <a:ext uri="{FF2B5EF4-FFF2-40B4-BE49-F238E27FC236}">
                <a16:creationId xmlns:a16="http://schemas.microsoft.com/office/drawing/2014/main" id="{8779CBA8-F8E1-40D6-AFF4-F45A184337F3}"/>
              </a:ext>
            </a:extLst>
          </p:cNvPr>
          <p:cNvSpPr/>
          <p:nvPr/>
        </p:nvSpPr>
        <p:spPr>
          <a:xfrm>
            <a:off x="834660" y="1054408"/>
            <a:ext cx="3456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1800" dirty="0">
                <a:solidFill>
                  <a:schemeClr val="dk1"/>
                </a:solidFill>
                <a:latin typeface="Calibri"/>
                <a:ea typeface="Calibri"/>
                <a:cs typeface="Calibri"/>
                <a:sym typeface="Calibri"/>
              </a:rPr>
              <a:t>5.d </a:t>
            </a:r>
            <a:r>
              <a:rPr lang="en-US" sz="1800" dirty="0" err="1">
                <a:solidFill>
                  <a:schemeClr val="dk1"/>
                </a:solidFill>
                <a:latin typeface="Calibri"/>
                <a:ea typeface="Calibri"/>
                <a:cs typeface="Calibri"/>
                <a:sym typeface="Calibri"/>
              </a:rPr>
              <a:t>Objetivo</a:t>
            </a:r>
            <a:r>
              <a:rPr lang="en-US" sz="1800" dirty="0">
                <a:solidFill>
                  <a:schemeClr val="dk1"/>
                </a:solidFill>
                <a:latin typeface="Calibri"/>
                <a:ea typeface="Calibri"/>
                <a:cs typeface="Calibri"/>
                <a:sym typeface="Calibri"/>
              </a:rPr>
              <a:t> general del Proyecto</a:t>
            </a:r>
          </a:p>
        </p:txBody>
      </p:sp>
      <p:sp>
        <p:nvSpPr>
          <p:cNvPr id="17" name="Rectángulo redondeado 14">
            <a:extLst>
              <a:ext uri="{FF2B5EF4-FFF2-40B4-BE49-F238E27FC236}">
                <a16:creationId xmlns:a16="http://schemas.microsoft.com/office/drawing/2014/main" id="{0823AD0E-CDBC-4CD5-98E7-0306E585CDEC}"/>
              </a:ext>
            </a:extLst>
          </p:cNvPr>
          <p:cNvSpPr/>
          <p:nvPr/>
        </p:nvSpPr>
        <p:spPr>
          <a:xfrm>
            <a:off x="783796" y="3815761"/>
            <a:ext cx="2844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1800" dirty="0" err="1">
                <a:solidFill>
                  <a:schemeClr val="dk1"/>
                </a:solidFill>
                <a:latin typeface="Calibri"/>
                <a:ea typeface="Calibri"/>
                <a:cs typeface="Calibri"/>
                <a:sym typeface="Calibri"/>
              </a:rPr>
              <a:t>Objetivo</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cada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asignatura</a:t>
            </a: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3897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6" name="Agrupar 5"/>
          <p:cNvGrpSpPr/>
          <p:nvPr/>
        </p:nvGrpSpPr>
        <p:grpSpPr>
          <a:xfrm>
            <a:off x="1" y="0"/>
            <a:ext cx="9144000" cy="6867136"/>
            <a:chOff x="0" y="0"/>
            <a:chExt cx="9215819" cy="6867136"/>
          </a:xfrm>
        </p:grpSpPr>
        <p:pic>
          <p:nvPicPr>
            <p:cNvPr id="8" name="Imagen 7"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9"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1" name="Agrupar 10"/>
            <p:cNvGrpSpPr/>
            <p:nvPr/>
          </p:nvGrpSpPr>
          <p:grpSpPr>
            <a:xfrm>
              <a:off x="4930205" y="513733"/>
              <a:ext cx="4007255" cy="620492"/>
              <a:chOff x="4756585" y="690408"/>
              <a:chExt cx="4007255" cy="620492"/>
            </a:xfrm>
          </p:grpSpPr>
          <p:sp>
            <p:nvSpPr>
              <p:cNvPr id="12" name="CuadroTexto 11"/>
              <p:cNvSpPr txBox="1"/>
              <p:nvPr/>
            </p:nvSpPr>
            <p:spPr>
              <a:xfrm>
                <a:off x="5277508" y="690408"/>
                <a:ext cx="2965409" cy="523220"/>
              </a:xfrm>
              <a:prstGeom prst="rect">
                <a:avLst/>
              </a:prstGeom>
              <a:noFill/>
            </p:spPr>
            <p:txBody>
              <a:bodyPr wrap="square" rtlCol="0">
                <a:spAutoFit/>
              </a:bodyPr>
              <a:lstStyle/>
              <a:p>
                <a:pPr algn="ctr"/>
                <a:r>
                  <a:rPr lang="es-MX" sz="1600" b="1">
                    <a:solidFill>
                      <a:schemeClr val="bg2">
                        <a:lumMod val="75000"/>
                      </a:schemeClr>
                    </a:solidFill>
                    <a:latin typeface="Times New Roman"/>
                    <a:cs typeface="Times New Roman"/>
                  </a:rPr>
                  <a:t>C</a:t>
                </a:r>
                <a:r>
                  <a:rPr lang="es-MX" sz="1200" b="1">
                    <a:solidFill>
                      <a:schemeClr val="bg2">
                        <a:lumMod val="75000"/>
                      </a:schemeClr>
                    </a:solidFill>
                    <a:latin typeface="Times New Roman"/>
                    <a:cs typeface="Times New Roman"/>
                  </a:rPr>
                  <a:t>ENTRO </a:t>
                </a:r>
                <a:r>
                  <a:rPr lang="es-MX" sz="1600" b="1">
                    <a:solidFill>
                      <a:schemeClr val="bg2">
                        <a:lumMod val="75000"/>
                      </a:schemeClr>
                    </a:solidFill>
                    <a:latin typeface="Times New Roman"/>
                    <a:cs typeface="Times New Roman"/>
                  </a:rPr>
                  <a:t>U</a:t>
                </a:r>
                <a:r>
                  <a:rPr lang="es-MX" sz="1200" b="1">
                    <a:solidFill>
                      <a:schemeClr val="bg2">
                        <a:lumMod val="75000"/>
                      </a:schemeClr>
                    </a:solidFill>
                    <a:latin typeface="Times New Roman"/>
                    <a:cs typeface="Times New Roman"/>
                  </a:rPr>
                  <a:t>NIVERSITARIO </a:t>
                </a:r>
                <a:r>
                  <a:rPr lang="es-MX" sz="1600" b="1">
                    <a:solidFill>
                      <a:schemeClr val="bg2">
                        <a:lumMod val="75000"/>
                      </a:schemeClr>
                    </a:solidFill>
                    <a:latin typeface="Times New Roman"/>
                    <a:cs typeface="Times New Roman"/>
                  </a:rPr>
                  <a:t>M</a:t>
                </a:r>
                <a:r>
                  <a:rPr lang="es-MX" sz="1200" b="1">
                    <a:solidFill>
                      <a:schemeClr val="bg2">
                        <a:lumMod val="75000"/>
                      </a:schemeClr>
                    </a:solidFill>
                    <a:latin typeface="Times New Roman"/>
                    <a:cs typeface="Times New Roman"/>
                  </a:rPr>
                  <a:t>ÉXICO</a:t>
                </a:r>
                <a:r>
                  <a:rPr lang="es-MX" sz="1200">
                    <a:solidFill>
                      <a:schemeClr val="bg2">
                        <a:lumMod val="75000"/>
                      </a:schemeClr>
                    </a:solidFill>
                    <a:latin typeface="Times New Roman"/>
                    <a:cs typeface="Times New Roman"/>
                  </a:rPr>
                  <a:t/>
                </a:r>
                <a:br>
                  <a:rPr lang="es-MX" sz="1200">
                    <a:solidFill>
                      <a:schemeClr val="bg2">
                        <a:lumMod val="75000"/>
                      </a:schemeClr>
                    </a:solidFill>
                    <a:latin typeface="Times New Roman"/>
                    <a:cs typeface="Times New Roman"/>
                  </a:rPr>
                </a:br>
                <a:r>
                  <a:rPr lang="es-MX" sz="1200">
                    <a:solidFill>
                      <a:schemeClr val="bg2">
                        <a:lumMod val="75000"/>
                      </a:schemeClr>
                    </a:solidFill>
                    <a:latin typeface="Times New Roman"/>
                    <a:cs typeface="Times New Roman"/>
                  </a:rPr>
                  <a:t>CLAVE UNAM: 1009</a:t>
                </a:r>
              </a:p>
            </p:txBody>
          </p:sp>
          <p:pic>
            <p:nvPicPr>
              <p:cNvPr id="13" name="Imagen 12"/>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4" name="Imagen 13"/>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13" name="Shape 113"/>
          <p:cNvSpPr txBox="1"/>
          <p:nvPr/>
        </p:nvSpPr>
        <p:spPr>
          <a:xfrm>
            <a:off x="822691" y="1873397"/>
            <a:ext cx="7452900" cy="4353981"/>
          </a:xfrm>
          <a:prstGeom prst="rect">
            <a:avLst/>
          </a:prstGeom>
          <a:noFill/>
          <a:ln>
            <a:noFill/>
          </a:ln>
        </p:spPr>
        <p:txBody>
          <a:bodyPr wrap="square" lIns="91425" tIns="91425" rIns="91425" bIns="91425" anchor="t" anchorCtr="0">
            <a:noAutofit/>
          </a:bodyPr>
          <a:lstStyle/>
          <a:p>
            <a:pPr lvl="1" algn="just"/>
            <a:r>
              <a:rPr lang="en-US" dirty="0"/>
              <a:t>       Este </a:t>
            </a:r>
            <a:r>
              <a:rPr lang="en-US" dirty="0" err="1"/>
              <a:t>proyecto</a:t>
            </a:r>
            <a:r>
              <a:rPr lang="en-US" dirty="0"/>
              <a:t> </a:t>
            </a:r>
            <a:r>
              <a:rPr lang="en-US" dirty="0" err="1"/>
              <a:t>tiene</a:t>
            </a:r>
            <a:r>
              <a:rPr lang="en-US" dirty="0"/>
              <a:t> el </a:t>
            </a:r>
            <a:r>
              <a:rPr lang="en-US" dirty="0" err="1"/>
              <a:t>objetivo</a:t>
            </a:r>
            <a:r>
              <a:rPr lang="en-US" dirty="0"/>
              <a:t> de </a:t>
            </a:r>
            <a:r>
              <a:rPr lang="en-US" dirty="0" err="1"/>
              <a:t>hacer</a:t>
            </a:r>
            <a:r>
              <a:rPr lang="en-US" dirty="0"/>
              <a:t> un </a:t>
            </a:r>
            <a:r>
              <a:rPr lang="en-US" dirty="0" err="1"/>
              <a:t>análisis</a:t>
            </a:r>
            <a:r>
              <a:rPr lang="en-US" dirty="0"/>
              <a:t> </a:t>
            </a:r>
            <a:r>
              <a:rPr lang="en-US" dirty="0" err="1"/>
              <a:t>reflexivo</a:t>
            </a:r>
            <a:r>
              <a:rPr lang="en-US" dirty="0"/>
              <a:t>, integral e </a:t>
            </a:r>
            <a:r>
              <a:rPr lang="en-US" dirty="0" err="1"/>
              <a:t>interdisciplinario</a:t>
            </a:r>
            <a:r>
              <a:rPr lang="en-US" dirty="0"/>
              <a:t> con los </a:t>
            </a:r>
            <a:r>
              <a:rPr lang="en-US" dirty="0" err="1"/>
              <a:t>alumnos</a:t>
            </a:r>
            <a:r>
              <a:rPr lang="en-US" dirty="0"/>
              <a:t> a </a:t>
            </a:r>
            <a:r>
              <a:rPr lang="en-US" dirty="0" err="1"/>
              <a:t>partir</a:t>
            </a:r>
            <a:r>
              <a:rPr lang="en-US" dirty="0"/>
              <a:t> del </a:t>
            </a:r>
            <a:r>
              <a:rPr lang="en-US" dirty="0" err="1"/>
              <a:t>lanzamiento</a:t>
            </a:r>
            <a:r>
              <a:rPr lang="en-US" dirty="0"/>
              <a:t> de </a:t>
            </a:r>
            <a:r>
              <a:rPr lang="en-US" dirty="0" err="1"/>
              <a:t>las</a:t>
            </a:r>
            <a:r>
              <a:rPr lang="en-US" dirty="0"/>
              <a:t> </a:t>
            </a:r>
            <a:r>
              <a:rPr lang="en-US" dirty="0" err="1"/>
              <a:t>bombas</a:t>
            </a:r>
            <a:r>
              <a:rPr lang="en-US" dirty="0"/>
              <a:t> </a:t>
            </a:r>
            <a:r>
              <a:rPr lang="en-US" dirty="0" err="1"/>
              <a:t>atómicas</a:t>
            </a:r>
            <a:r>
              <a:rPr lang="en-US" dirty="0"/>
              <a:t> en </a:t>
            </a:r>
            <a:r>
              <a:rPr lang="en-US" dirty="0" err="1"/>
              <a:t>Japón</a:t>
            </a:r>
            <a:r>
              <a:rPr lang="en-US" dirty="0"/>
              <a:t> –</a:t>
            </a:r>
            <a:r>
              <a:rPr lang="en-US" dirty="0" err="1"/>
              <a:t>mayormente</a:t>
            </a:r>
            <a:r>
              <a:rPr lang="en-US" dirty="0"/>
              <a:t> </a:t>
            </a:r>
            <a:r>
              <a:rPr lang="en-US" dirty="0" err="1"/>
              <a:t>enfocado</a:t>
            </a:r>
            <a:r>
              <a:rPr lang="en-US" dirty="0"/>
              <a:t> a la </a:t>
            </a:r>
            <a:r>
              <a:rPr lang="en-US" dirty="0" err="1"/>
              <a:t>que</a:t>
            </a:r>
            <a:r>
              <a:rPr lang="en-US" dirty="0"/>
              <a:t> </a:t>
            </a:r>
            <a:r>
              <a:rPr lang="en-US" dirty="0" err="1"/>
              <a:t>impactó</a:t>
            </a:r>
            <a:r>
              <a:rPr lang="en-US" dirty="0"/>
              <a:t> en Hiroshima-, </a:t>
            </a:r>
            <a:r>
              <a:rPr lang="en-US" dirty="0" err="1"/>
              <a:t>abordado</a:t>
            </a:r>
            <a:r>
              <a:rPr lang="en-US" dirty="0"/>
              <a:t> </a:t>
            </a:r>
            <a:r>
              <a:rPr lang="en-US" dirty="0" err="1"/>
              <a:t>desde</a:t>
            </a:r>
            <a:r>
              <a:rPr lang="en-US" dirty="0"/>
              <a:t> la </a:t>
            </a:r>
            <a:r>
              <a:rPr lang="en-US" dirty="0" err="1"/>
              <a:t>siguiente</a:t>
            </a:r>
            <a:r>
              <a:rPr lang="en-US" dirty="0"/>
              <a:t> </a:t>
            </a:r>
            <a:r>
              <a:rPr lang="en-US" dirty="0" err="1"/>
              <a:t>perspectiva</a:t>
            </a:r>
            <a:r>
              <a:rPr lang="en-US" dirty="0"/>
              <a:t>:</a:t>
            </a:r>
          </a:p>
          <a:p>
            <a:pPr lvl="1" algn="just"/>
            <a:endParaRPr lang="en-US" dirty="0"/>
          </a:p>
          <a:p>
            <a:pPr marL="630238" lvl="1" indent="-630238" algn="just"/>
            <a:r>
              <a:rPr lang="en-US" dirty="0"/>
              <a:t>- </a:t>
            </a:r>
            <a:r>
              <a:rPr lang="en-US" b="1" dirty="0" err="1"/>
              <a:t>Ética</a:t>
            </a:r>
            <a:r>
              <a:rPr lang="en-US" dirty="0"/>
              <a:t>: </a:t>
            </a:r>
            <a:r>
              <a:rPr lang="en-US" dirty="0" err="1"/>
              <a:t>análisis</a:t>
            </a:r>
            <a:r>
              <a:rPr lang="en-US" dirty="0"/>
              <a:t> de </a:t>
            </a:r>
            <a:r>
              <a:rPr lang="en-US" dirty="0" err="1"/>
              <a:t>las</a:t>
            </a:r>
            <a:r>
              <a:rPr lang="en-US" dirty="0"/>
              <a:t> </a:t>
            </a:r>
            <a:r>
              <a:rPr lang="en-US" dirty="0" err="1"/>
              <a:t>acciones</a:t>
            </a:r>
            <a:r>
              <a:rPr lang="en-US" dirty="0"/>
              <a:t> </a:t>
            </a:r>
            <a:r>
              <a:rPr lang="en-US" dirty="0" err="1"/>
              <a:t>realizadas</a:t>
            </a:r>
            <a:r>
              <a:rPr lang="en-US" dirty="0"/>
              <a:t> en </a:t>
            </a:r>
            <a:r>
              <a:rPr lang="en-US" dirty="0" err="1"/>
              <a:t>torno</a:t>
            </a:r>
            <a:r>
              <a:rPr lang="en-US" dirty="0"/>
              <a:t> a la </a:t>
            </a:r>
            <a:r>
              <a:rPr lang="en-US" dirty="0" err="1"/>
              <a:t>detonación</a:t>
            </a:r>
            <a:r>
              <a:rPr lang="en-US" dirty="0"/>
              <a:t> de </a:t>
            </a:r>
            <a:r>
              <a:rPr lang="en-US" dirty="0" err="1"/>
              <a:t>las</a:t>
            </a:r>
            <a:r>
              <a:rPr lang="en-US" dirty="0"/>
              <a:t> </a:t>
            </a:r>
            <a:r>
              <a:rPr lang="en-US" dirty="0" err="1"/>
              <a:t>Bombas</a:t>
            </a:r>
            <a:r>
              <a:rPr lang="en-US" dirty="0"/>
              <a:t> </a:t>
            </a:r>
            <a:r>
              <a:rPr lang="en-US" dirty="0" err="1"/>
              <a:t>atómicas</a:t>
            </a:r>
            <a:r>
              <a:rPr lang="en-US" dirty="0"/>
              <a:t>, en </a:t>
            </a:r>
            <a:r>
              <a:rPr lang="en-US" dirty="0" err="1"/>
              <a:t>cuanto</a:t>
            </a:r>
            <a:r>
              <a:rPr lang="en-US" dirty="0"/>
              <a:t> a </a:t>
            </a:r>
            <a:r>
              <a:rPr lang="en-US" dirty="0" err="1"/>
              <a:t>su</a:t>
            </a:r>
            <a:r>
              <a:rPr lang="en-US" dirty="0"/>
              <a:t> </a:t>
            </a:r>
            <a:r>
              <a:rPr lang="en-US" dirty="0" err="1"/>
              <a:t>moralidad</a:t>
            </a:r>
            <a:r>
              <a:rPr lang="en-US" dirty="0"/>
              <a:t>. </a:t>
            </a:r>
            <a:r>
              <a:rPr lang="en-US" dirty="0" err="1"/>
              <a:t>Por</a:t>
            </a:r>
            <a:r>
              <a:rPr lang="en-US" dirty="0"/>
              <a:t> </a:t>
            </a:r>
            <a:r>
              <a:rPr lang="en-US" dirty="0" err="1"/>
              <a:t>ejemplo</a:t>
            </a:r>
            <a:r>
              <a:rPr lang="en-US" dirty="0"/>
              <a:t>, </a:t>
            </a:r>
            <a:r>
              <a:rPr lang="en-US" dirty="0" err="1"/>
              <a:t>las</a:t>
            </a:r>
            <a:r>
              <a:rPr lang="en-US" dirty="0"/>
              <a:t> </a:t>
            </a:r>
            <a:r>
              <a:rPr lang="en-US" dirty="0" err="1"/>
              <a:t>experiencias</a:t>
            </a:r>
            <a:r>
              <a:rPr lang="en-US" dirty="0"/>
              <a:t> </a:t>
            </a:r>
            <a:r>
              <a:rPr lang="en-US" dirty="0" err="1"/>
              <a:t>bélicas</a:t>
            </a:r>
            <a:r>
              <a:rPr lang="en-US" dirty="0"/>
              <a:t> de </a:t>
            </a:r>
            <a:r>
              <a:rPr lang="en-US" dirty="0" err="1"/>
              <a:t>soldados</a:t>
            </a:r>
            <a:r>
              <a:rPr lang="en-US" dirty="0"/>
              <a:t> </a:t>
            </a:r>
            <a:r>
              <a:rPr lang="en-US" dirty="0" err="1"/>
              <a:t>japoneses</a:t>
            </a:r>
            <a:r>
              <a:rPr lang="en-US" dirty="0"/>
              <a:t> y </a:t>
            </a:r>
            <a:r>
              <a:rPr lang="en-US" dirty="0" err="1"/>
              <a:t>estadounidenses</a:t>
            </a:r>
            <a:r>
              <a:rPr lang="en-US" dirty="0"/>
              <a:t>.</a:t>
            </a:r>
          </a:p>
          <a:p>
            <a:pPr marL="630238" lvl="1" indent="-630238" algn="just"/>
            <a:endParaRPr lang="en-US" dirty="0"/>
          </a:p>
          <a:p>
            <a:pPr marL="630238" lvl="1" indent="-630238" algn="just"/>
            <a:r>
              <a:rPr lang="en-US" dirty="0"/>
              <a:t>- </a:t>
            </a:r>
            <a:r>
              <a:rPr lang="en-US" b="1" dirty="0" err="1"/>
              <a:t>Química</a:t>
            </a:r>
            <a:r>
              <a:rPr lang="en-US" b="1" dirty="0"/>
              <a:t> III</a:t>
            </a:r>
            <a:r>
              <a:rPr lang="en-US" dirty="0"/>
              <a:t>: </a:t>
            </a:r>
            <a:r>
              <a:rPr lang="en-US" dirty="0" err="1"/>
              <a:t>explicación</a:t>
            </a:r>
            <a:r>
              <a:rPr lang="en-US" dirty="0"/>
              <a:t> de </a:t>
            </a:r>
            <a:r>
              <a:rPr lang="en-US" dirty="0" err="1"/>
              <a:t>energía</a:t>
            </a:r>
            <a:r>
              <a:rPr lang="en-US" dirty="0"/>
              <a:t> nuclear de </a:t>
            </a:r>
            <a:r>
              <a:rPr lang="en-US" dirty="0" err="1"/>
              <a:t>fisión</a:t>
            </a:r>
            <a:r>
              <a:rPr lang="en-US" dirty="0"/>
              <a:t> y </a:t>
            </a:r>
            <a:r>
              <a:rPr lang="en-US" dirty="0" err="1"/>
              <a:t>por</a:t>
            </a:r>
            <a:r>
              <a:rPr lang="en-US" dirty="0"/>
              <a:t> lo </a:t>
            </a:r>
            <a:r>
              <a:rPr lang="en-US" dirty="0" err="1"/>
              <a:t>tanto</a:t>
            </a:r>
            <a:r>
              <a:rPr lang="en-US" dirty="0"/>
              <a:t> de </a:t>
            </a:r>
            <a:r>
              <a:rPr lang="en-US" dirty="0" err="1"/>
              <a:t>una</a:t>
            </a:r>
            <a:r>
              <a:rPr lang="en-US" dirty="0"/>
              <a:t> </a:t>
            </a:r>
            <a:r>
              <a:rPr lang="en-US" dirty="0" err="1"/>
              <a:t>reacción</a:t>
            </a:r>
            <a:r>
              <a:rPr lang="en-US" dirty="0"/>
              <a:t> en </a:t>
            </a:r>
            <a:r>
              <a:rPr lang="en-US" dirty="0" err="1"/>
              <a:t>cadena</a:t>
            </a:r>
            <a:r>
              <a:rPr lang="en-US" dirty="0"/>
              <a:t>, balance de </a:t>
            </a:r>
            <a:r>
              <a:rPr lang="en-US" dirty="0" err="1"/>
              <a:t>ecuaciones</a:t>
            </a:r>
            <a:r>
              <a:rPr lang="en-US" dirty="0"/>
              <a:t> </a:t>
            </a:r>
            <a:r>
              <a:rPr lang="en-US" dirty="0" err="1"/>
              <a:t>nucleares</a:t>
            </a:r>
            <a:r>
              <a:rPr lang="en-US" dirty="0"/>
              <a:t> y </a:t>
            </a:r>
            <a:r>
              <a:rPr lang="en-US" dirty="0" err="1"/>
              <a:t>cálculos</a:t>
            </a:r>
            <a:r>
              <a:rPr lang="en-US" dirty="0"/>
              <a:t> de </a:t>
            </a:r>
            <a:r>
              <a:rPr lang="en-US" dirty="0" err="1"/>
              <a:t>desintegración</a:t>
            </a:r>
            <a:r>
              <a:rPr lang="en-US" dirty="0"/>
              <a:t> nuclear. </a:t>
            </a:r>
            <a:r>
              <a:rPr lang="en-US" dirty="0" err="1"/>
              <a:t>Asimismo</a:t>
            </a:r>
            <a:r>
              <a:rPr lang="en-US" dirty="0"/>
              <a:t> </a:t>
            </a:r>
            <a:r>
              <a:rPr lang="en-US" dirty="0" err="1"/>
              <a:t>análisis</a:t>
            </a:r>
            <a:r>
              <a:rPr lang="en-US" dirty="0"/>
              <a:t> de los </a:t>
            </a:r>
            <a:r>
              <a:rPr lang="en-US" dirty="0" err="1"/>
              <a:t>efectos</a:t>
            </a:r>
            <a:r>
              <a:rPr lang="en-US" dirty="0"/>
              <a:t> de la </a:t>
            </a:r>
            <a:r>
              <a:rPr lang="en-US" dirty="0" err="1"/>
              <a:t>radiactividad</a:t>
            </a:r>
            <a:r>
              <a:rPr lang="en-US" dirty="0"/>
              <a:t> </a:t>
            </a:r>
            <a:r>
              <a:rPr lang="en-US" dirty="0" err="1"/>
              <a:t>sobre</a:t>
            </a:r>
            <a:r>
              <a:rPr lang="en-US" dirty="0"/>
              <a:t> el </a:t>
            </a:r>
            <a:r>
              <a:rPr lang="en-US" dirty="0" err="1"/>
              <a:t>organismo</a:t>
            </a:r>
            <a:r>
              <a:rPr lang="en-US" dirty="0"/>
              <a:t> </a:t>
            </a:r>
            <a:r>
              <a:rPr lang="en-US" dirty="0" err="1"/>
              <a:t>humano</a:t>
            </a:r>
            <a:r>
              <a:rPr lang="en-US" dirty="0"/>
              <a:t>.</a:t>
            </a:r>
          </a:p>
          <a:p>
            <a:pPr marL="630238" lvl="1" indent="-630238" algn="just"/>
            <a:endParaRPr lang="en-US" dirty="0"/>
          </a:p>
          <a:p>
            <a:pPr marL="630238" lvl="1" indent="-630238" algn="just"/>
            <a:r>
              <a:rPr lang="en-US" dirty="0"/>
              <a:t>- </a:t>
            </a:r>
            <a:r>
              <a:rPr lang="en-US" b="1" dirty="0" err="1"/>
              <a:t>Inglés</a:t>
            </a:r>
            <a:r>
              <a:rPr lang="en-US" b="1" dirty="0"/>
              <a:t> V</a:t>
            </a:r>
            <a:r>
              <a:rPr lang="en-US" dirty="0"/>
              <a:t>: </a:t>
            </a:r>
            <a:r>
              <a:rPr lang="en-US" dirty="0" err="1"/>
              <a:t>revisión</a:t>
            </a:r>
            <a:r>
              <a:rPr lang="en-US" dirty="0"/>
              <a:t> de </a:t>
            </a:r>
            <a:r>
              <a:rPr lang="en-US" dirty="0" err="1"/>
              <a:t>lecturas</a:t>
            </a:r>
            <a:r>
              <a:rPr lang="en-US" dirty="0"/>
              <a:t> -en </a:t>
            </a:r>
            <a:r>
              <a:rPr lang="en-US" dirty="0" err="1"/>
              <a:t>inglés</a:t>
            </a:r>
            <a:r>
              <a:rPr lang="en-US" dirty="0"/>
              <a:t>- con </a:t>
            </a:r>
            <a:r>
              <a:rPr lang="en-US" dirty="0" err="1"/>
              <a:t>contenido</a:t>
            </a:r>
            <a:r>
              <a:rPr lang="en-US" dirty="0"/>
              <a:t> </a:t>
            </a:r>
            <a:r>
              <a:rPr lang="en-US" dirty="0" err="1"/>
              <a:t>relacionado</a:t>
            </a:r>
            <a:r>
              <a:rPr lang="en-US" dirty="0"/>
              <a:t> a la </a:t>
            </a:r>
            <a:r>
              <a:rPr lang="en-US" dirty="0" err="1"/>
              <a:t>problemática</a:t>
            </a:r>
            <a:r>
              <a:rPr lang="en-US" dirty="0"/>
              <a:t> social </a:t>
            </a:r>
            <a:r>
              <a:rPr lang="en-US" dirty="0" err="1"/>
              <a:t>respecto</a:t>
            </a:r>
            <a:r>
              <a:rPr lang="en-US" dirty="0"/>
              <a:t> a la </a:t>
            </a:r>
            <a:r>
              <a:rPr lang="en-US" dirty="0" err="1"/>
              <a:t>detonación</a:t>
            </a:r>
            <a:r>
              <a:rPr lang="en-US" dirty="0"/>
              <a:t> de la </a:t>
            </a:r>
            <a:r>
              <a:rPr lang="en-US" dirty="0" err="1"/>
              <a:t>bomba</a:t>
            </a:r>
            <a:r>
              <a:rPr lang="en-US" dirty="0"/>
              <a:t> </a:t>
            </a:r>
            <a:r>
              <a:rPr lang="en-US" dirty="0" err="1"/>
              <a:t>atómica</a:t>
            </a:r>
            <a:r>
              <a:rPr lang="en-US" dirty="0"/>
              <a:t>.</a:t>
            </a:r>
          </a:p>
          <a:p>
            <a:pPr marL="630238" lvl="1" indent="-630238" algn="just"/>
            <a:endParaRPr lang="en-US" dirty="0"/>
          </a:p>
          <a:p>
            <a:pPr lvl="1" algn="just"/>
            <a:r>
              <a:rPr lang="en-US" dirty="0"/>
              <a:t>        Las </a:t>
            </a:r>
            <a:r>
              <a:rPr lang="en-US" dirty="0" err="1"/>
              <a:t>tres</a:t>
            </a:r>
            <a:r>
              <a:rPr lang="en-US" dirty="0"/>
              <a:t> </a:t>
            </a:r>
            <a:r>
              <a:rPr lang="en-US" dirty="0" err="1"/>
              <a:t>asignaturas</a:t>
            </a:r>
            <a:r>
              <a:rPr lang="en-US" dirty="0"/>
              <a:t> </a:t>
            </a:r>
            <a:r>
              <a:rPr lang="en-US" dirty="0" err="1"/>
              <a:t>convergen</a:t>
            </a:r>
            <a:r>
              <a:rPr lang="en-US" dirty="0"/>
              <a:t> en el </a:t>
            </a:r>
            <a:r>
              <a:rPr lang="en-US" dirty="0" err="1"/>
              <a:t>análisis</a:t>
            </a:r>
            <a:r>
              <a:rPr lang="en-US" dirty="0"/>
              <a:t> del documental “Hiroshima” </a:t>
            </a:r>
            <a:r>
              <a:rPr lang="en-US" dirty="0" err="1"/>
              <a:t>elaborado</a:t>
            </a:r>
            <a:r>
              <a:rPr lang="en-US" dirty="0"/>
              <a:t> </a:t>
            </a:r>
            <a:r>
              <a:rPr lang="en-US" dirty="0" err="1"/>
              <a:t>por</a:t>
            </a:r>
            <a:r>
              <a:rPr lang="en-US" dirty="0"/>
              <a:t> la BBC, </a:t>
            </a:r>
            <a:r>
              <a:rPr lang="en-US" dirty="0" err="1"/>
              <a:t>donde</a:t>
            </a:r>
            <a:r>
              <a:rPr lang="en-US" dirty="0"/>
              <a:t>  </a:t>
            </a:r>
            <a:r>
              <a:rPr lang="en-US" dirty="0" err="1"/>
              <a:t>además</a:t>
            </a:r>
            <a:r>
              <a:rPr lang="en-US" dirty="0"/>
              <a:t> de </a:t>
            </a:r>
            <a:r>
              <a:rPr lang="en-US" dirty="0" err="1"/>
              <a:t>proyectarlo</a:t>
            </a:r>
            <a:r>
              <a:rPr lang="en-US" dirty="0"/>
              <a:t> en </a:t>
            </a:r>
            <a:r>
              <a:rPr lang="en-US" dirty="0" err="1"/>
              <a:t>inglés</a:t>
            </a:r>
            <a:r>
              <a:rPr lang="en-US" dirty="0"/>
              <a:t>, se </a:t>
            </a:r>
            <a:r>
              <a:rPr lang="en-US" dirty="0" err="1"/>
              <a:t>analizarán</a:t>
            </a:r>
            <a:r>
              <a:rPr lang="en-US" dirty="0"/>
              <a:t> </a:t>
            </a:r>
            <a:r>
              <a:rPr lang="en-US" dirty="0" err="1"/>
              <a:t>ética</a:t>
            </a:r>
            <a:r>
              <a:rPr lang="en-US" dirty="0"/>
              <a:t> y </a:t>
            </a:r>
            <a:r>
              <a:rPr lang="en-US" dirty="0" err="1"/>
              <a:t>moralmente</a:t>
            </a:r>
            <a:r>
              <a:rPr lang="en-US" dirty="0"/>
              <a:t> los </a:t>
            </a:r>
            <a:r>
              <a:rPr lang="en-US" dirty="0" err="1"/>
              <a:t>testimonios</a:t>
            </a:r>
            <a:r>
              <a:rPr lang="en-US" dirty="0"/>
              <a:t> de </a:t>
            </a:r>
            <a:r>
              <a:rPr lang="en-US" dirty="0" err="1"/>
              <a:t>soldados</a:t>
            </a:r>
            <a:r>
              <a:rPr lang="en-US" dirty="0"/>
              <a:t> </a:t>
            </a:r>
            <a:r>
              <a:rPr lang="en-US" dirty="0" err="1"/>
              <a:t>involucrados</a:t>
            </a:r>
            <a:r>
              <a:rPr lang="en-US" dirty="0"/>
              <a:t> en la </a:t>
            </a:r>
            <a:r>
              <a:rPr lang="en-US" dirty="0" err="1"/>
              <a:t>Segunda</a:t>
            </a:r>
            <a:r>
              <a:rPr lang="en-US" dirty="0"/>
              <a:t> Guerra Mundial y se </a:t>
            </a:r>
            <a:r>
              <a:rPr lang="en-US" dirty="0" err="1"/>
              <a:t>explicará</a:t>
            </a:r>
            <a:r>
              <a:rPr lang="en-US" dirty="0"/>
              <a:t> la </a:t>
            </a:r>
            <a:r>
              <a:rPr lang="en-US" dirty="0" err="1"/>
              <a:t>magnitud</a:t>
            </a:r>
            <a:r>
              <a:rPr lang="en-US" dirty="0"/>
              <a:t> de la </a:t>
            </a:r>
            <a:r>
              <a:rPr lang="en-US" dirty="0" err="1"/>
              <a:t>energía</a:t>
            </a:r>
            <a:r>
              <a:rPr lang="en-US" dirty="0"/>
              <a:t> </a:t>
            </a:r>
            <a:r>
              <a:rPr lang="en-US" dirty="0" err="1"/>
              <a:t>generada</a:t>
            </a:r>
            <a:r>
              <a:rPr lang="en-US" dirty="0"/>
              <a:t> en </a:t>
            </a:r>
            <a:r>
              <a:rPr lang="en-US" dirty="0" err="1"/>
              <a:t>una</a:t>
            </a:r>
            <a:r>
              <a:rPr lang="en-US" dirty="0"/>
              <a:t> </a:t>
            </a:r>
            <a:r>
              <a:rPr lang="en-US" dirty="0" err="1"/>
              <a:t>fisión</a:t>
            </a:r>
            <a:r>
              <a:rPr lang="en-US" dirty="0"/>
              <a:t> nuclear en </a:t>
            </a:r>
            <a:r>
              <a:rPr lang="en-US" dirty="0" err="1"/>
              <a:t>cadena</a:t>
            </a:r>
            <a:r>
              <a:rPr lang="en-US" dirty="0"/>
              <a:t> del Uranio-235.</a:t>
            </a:r>
          </a:p>
          <a:p>
            <a:pPr marL="630238" lvl="1" indent="-630238" algn="just"/>
            <a:endParaRPr lang="es-MX" dirty="0"/>
          </a:p>
          <a:p>
            <a:pPr marL="630238" lvl="1" indent="-630238" algn="just"/>
            <a:endParaRPr lang="es-MX" dirty="0"/>
          </a:p>
          <a:p>
            <a:pPr lvl="1" algn="just"/>
            <a:endParaRPr lang="en-US" dirty="0"/>
          </a:p>
        </p:txBody>
      </p:sp>
      <p:sp>
        <p:nvSpPr>
          <p:cNvPr id="16" name="Rectángulo redondeado 12">
            <a:extLst>
              <a:ext uri="{FF2B5EF4-FFF2-40B4-BE49-F238E27FC236}">
                <a16:creationId xmlns:a16="http://schemas.microsoft.com/office/drawing/2014/main" id="{886A61F1-4BB9-4D2F-8E58-00A995A85D2B}"/>
              </a:ext>
            </a:extLst>
          </p:cNvPr>
          <p:cNvSpPr/>
          <p:nvPr/>
        </p:nvSpPr>
        <p:spPr>
          <a:xfrm>
            <a:off x="611204" y="1306596"/>
            <a:ext cx="7921591" cy="576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SzPct val="25000"/>
            </a:pPr>
            <a:r>
              <a:rPr lang="es-MX" sz="1800" dirty="0">
                <a:solidFill>
                  <a:schemeClr val="tx1"/>
                </a:solidFill>
                <a:latin typeface="Calibri" panose="020F0502020204030204" pitchFamily="34" charset="0"/>
                <a:cs typeface="Calibri" panose="020F0502020204030204" pitchFamily="34" charset="0"/>
              </a:rPr>
              <a:t>5.e  Descripción del proyecto: pregunta generadora, pregunta guía, problema a abordar, asunto a resolver o a probar,  propuesta, del proyecto a realizar, etc.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4" name="13 Tabla"/>
          <p:cNvGraphicFramePr>
            <a:graphicFrameLocks noGrp="1"/>
          </p:cNvGraphicFramePr>
          <p:nvPr/>
        </p:nvGraphicFramePr>
        <p:xfrm>
          <a:off x="346840" y="1321532"/>
          <a:ext cx="8481851" cy="4607452"/>
        </p:xfrm>
        <a:graphic>
          <a:graphicData uri="http://schemas.openxmlformats.org/drawingml/2006/table">
            <a:tbl>
              <a:tblPr/>
              <a:tblGrid>
                <a:gridCol w="2814991">
                  <a:extLst>
                    <a:ext uri="{9D8B030D-6E8A-4147-A177-3AD203B41FA5}">
                      <a16:colId xmlns:a16="http://schemas.microsoft.com/office/drawing/2014/main" val="20000"/>
                    </a:ext>
                  </a:extLst>
                </a:gridCol>
                <a:gridCol w="1793121">
                  <a:extLst>
                    <a:ext uri="{9D8B030D-6E8A-4147-A177-3AD203B41FA5}">
                      <a16:colId xmlns:a16="http://schemas.microsoft.com/office/drawing/2014/main" val="20001"/>
                    </a:ext>
                  </a:extLst>
                </a:gridCol>
                <a:gridCol w="1746245">
                  <a:extLst>
                    <a:ext uri="{9D8B030D-6E8A-4147-A177-3AD203B41FA5}">
                      <a16:colId xmlns:a16="http://schemas.microsoft.com/office/drawing/2014/main" val="20002"/>
                    </a:ext>
                  </a:extLst>
                </a:gridCol>
                <a:gridCol w="2127494">
                  <a:extLst>
                    <a:ext uri="{9D8B030D-6E8A-4147-A177-3AD203B41FA5}">
                      <a16:colId xmlns:a16="http://schemas.microsoft.com/office/drawing/2014/main" val="20003"/>
                    </a:ext>
                  </a:extLst>
                </a:gridCol>
              </a:tblGrid>
              <a:tr h="207471">
                <a:tc>
                  <a:txBody>
                    <a:bodyPr/>
                    <a:lstStyle/>
                    <a:p>
                      <a:pPr>
                        <a:lnSpc>
                          <a:spcPct val="115000"/>
                        </a:lnSpc>
                        <a:spcAft>
                          <a:spcPts val="0"/>
                        </a:spcAft>
                      </a:pPr>
                      <a:r>
                        <a:rPr lang="es-MX" sz="900" b="1" dirty="0">
                          <a:solidFill>
                            <a:srgbClr val="000000"/>
                          </a:solidFill>
                          <a:latin typeface="Arial"/>
                          <a:ea typeface="Arial"/>
                          <a:cs typeface="Times New Roman"/>
                        </a:rPr>
                        <a:t> </a:t>
                      </a:r>
                      <a:endParaRPr lang="es-MX" sz="900" dirty="0">
                        <a:solidFill>
                          <a:srgbClr val="000000"/>
                        </a:solidFill>
                        <a:latin typeface="Arial"/>
                        <a:ea typeface="Arial"/>
                        <a:cs typeface="Times New Roman"/>
                      </a:endParaRP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900" b="1">
                          <a:solidFill>
                            <a:srgbClr val="1C4587"/>
                          </a:solidFill>
                          <a:latin typeface="Arial"/>
                          <a:ea typeface="Arial"/>
                          <a:cs typeface="Times New Roman"/>
                        </a:rPr>
                        <a:t>Disciplina 1.</a:t>
                      </a:r>
                      <a:endParaRPr lang="es-MX" sz="900">
                        <a:solidFill>
                          <a:srgbClr val="000000"/>
                        </a:solidFill>
                        <a:latin typeface="Arial"/>
                        <a:ea typeface="Arial"/>
                        <a:cs typeface="Times New Roman"/>
                      </a:endParaRP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900" b="1">
                          <a:solidFill>
                            <a:srgbClr val="1C4587"/>
                          </a:solidFill>
                          <a:latin typeface="Arial"/>
                          <a:ea typeface="Arial"/>
                          <a:cs typeface="Times New Roman"/>
                        </a:rPr>
                        <a:t>Disciplina 2.</a:t>
                      </a:r>
                      <a:endParaRPr lang="es-MX" sz="900">
                        <a:solidFill>
                          <a:srgbClr val="000000"/>
                        </a:solidFill>
                        <a:latin typeface="Arial"/>
                        <a:ea typeface="Arial"/>
                        <a:cs typeface="Times New Roman"/>
                      </a:endParaRP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900" b="1">
                          <a:solidFill>
                            <a:srgbClr val="1C4587"/>
                          </a:solidFill>
                          <a:latin typeface="Arial"/>
                          <a:ea typeface="Arial"/>
                          <a:cs typeface="Times New Roman"/>
                        </a:rPr>
                        <a:t>Disciplina 3.</a:t>
                      </a:r>
                      <a:endParaRPr lang="es-MX" sz="900">
                        <a:solidFill>
                          <a:srgbClr val="000000"/>
                        </a:solidFill>
                        <a:latin typeface="Arial"/>
                        <a:ea typeface="Arial"/>
                        <a:cs typeface="Times New Roman"/>
                      </a:endParaRP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0"/>
                  </a:ext>
                </a:extLst>
              </a:tr>
              <a:tr h="2114642">
                <a:tc>
                  <a:txBody>
                    <a:bodyPr/>
                    <a:lstStyle/>
                    <a:p>
                      <a:pPr marL="457200" indent="-177800">
                        <a:lnSpc>
                          <a:spcPct val="115000"/>
                        </a:lnSpc>
                        <a:spcAft>
                          <a:spcPts val="0"/>
                        </a:spcAft>
                      </a:pPr>
                      <a:r>
                        <a:rPr lang="es-MX" sz="900" b="1">
                          <a:solidFill>
                            <a:srgbClr val="1C4587"/>
                          </a:solidFill>
                          <a:latin typeface="Arial"/>
                          <a:ea typeface="Arial"/>
                          <a:cs typeface="Times New Roman"/>
                        </a:rPr>
                        <a:t>1.  </a:t>
                      </a:r>
                      <a:r>
                        <a:rPr lang="es-MX" sz="900" b="1">
                          <a:solidFill>
                            <a:srgbClr val="1F497D"/>
                          </a:solidFill>
                          <a:latin typeface="Arial"/>
                          <a:ea typeface="Arial"/>
                          <a:cs typeface="Times New Roman"/>
                        </a:rPr>
                        <a:t>Preguntar y cuestionar.</a:t>
                      </a:r>
                      <a:endParaRPr lang="es-MX" sz="900">
                        <a:solidFill>
                          <a:srgbClr val="000000"/>
                        </a:solidFill>
                        <a:latin typeface="Arial"/>
                        <a:ea typeface="Arial"/>
                        <a:cs typeface="Times New Roman"/>
                      </a:endParaRPr>
                    </a:p>
                    <a:p>
                      <a:pPr marL="457200" indent="-177800">
                        <a:lnSpc>
                          <a:spcPct val="115000"/>
                        </a:lnSpc>
                        <a:spcAft>
                          <a:spcPts val="0"/>
                        </a:spcAft>
                      </a:pPr>
                      <a:r>
                        <a:rPr lang="es-MX" sz="900">
                          <a:solidFill>
                            <a:srgbClr val="1F497D"/>
                          </a:solidFill>
                          <a:latin typeface="Arial"/>
                          <a:ea typeface="Arial"/>
                          <a:cs typeface="Times New Roman"/>
                        </a:rPr>
                        <a:t>     Preguntas para dirigir  la Investigación Interdisciplinaria.</a:t>
                      </a:r>
                      <a:endParaRPr lang="es-MX" sz="900">
                        <a:solidFill>
                          <a:srgbClr val="000000"/>
                        </a:solidFill>
                        <a:latin typeface="Arial"/>
                        <a:ea typeface="Arial"/>
                        <a:cs typeface="Times New Roman"/>
                      </a:endParaRP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gridSpan="3">
                  <a:txBody>
                    <a:bodyPr/>
                    <a:lstStyle/>
                    <a:p>
                      <a:pPr>
                        <a:lnSpc>
                          <a:spcPct val="115000"/>
                        </a:lnSpc>
                        <a:spcAft>
                          <a:spcPts val="0"/>
                        </a:spcAft>
                      </a:pPr>
                      <a:r>
                        <a:rPr lang="es-MX" sz="900" dirty="0">
                          <a:solidFill>
                            <a:srgbClr val="000000"/>
                          </a:solidFill>
                          <a:latin typeface="Arial"/>
                          <a:ea typeface="Arial"/>
                          <a:cs typeface="Times New Roman"/>
                        </a:rPr>
                        <a:t>       1.</a:t>
                      </a:r>
                      <a:r>
                        <a:rPr lang="es-MX" sz="600" baseline="0" dirty="0">
                          <a:solidFill>
                            <a:srgbClr val="000000"/>
                          </a:solidFill>
                          <a:latin typeface="Times New Roman"/>
                          <a:ea typeface="Arial"/>
                          <a:cs typeface="Times New Roman"/>
                        </a:rPr>
                        <a:t>        </a:t>
                      </a:r>
                      <a:r>
                        <a:rPr lang="es-MX" sz="900" dirty="0">
                          <a:solidFill>
                            <a:srgbClr val="000000"/>
                          </a:solidFill>
                          <a:latin typeface="Arial"/>
                          <a:ea typeface="Arial"/>
                          <a:cs typeface="Times New Roman"/>
                        </a:rPr>
                        <a:t>Ética:</a:t>
                      </a:r>
                    </a:p>
                    <a:p>
                      <a:pPr marL="939800" indent="-228600">
                        <a:lnSpc>
                          <a:spcPct val="115000"/>
                        </a:lnSpc>
                        <a:spcAft>
                          <a:spcPts val="0"/>
                        </a:spcAft>
                      </a:pPr>
                      <a:r>
                        <a:rPr lang="es-MX" sz="900" dirty="0">
                          <a:solidFill>
                            <a:srgbClr val="000000"/>
                          </a:solidFill>
                          <a:latin typeface="Arial"/>
                          <a:ea typeface="Arial"/>
                          <a:cs typeface="Times New Roman"/>
                        </a:rPr>
                        <a:t>a.</a:t>
                      </a:r>
                      <a:r>
                        <a:rPr lang="es-MX" sz="600" dirty="0">
                          <a:solidFill>
                            <a:srgbClr val="000000"/>
                          </a:solidFill>
                          <a:latin typeface="Arial"/>
                          <a:ea typeface="Arial"/>
                          <a:cs typeface="Times New Roman"/>
                        </a:rPr>
                        <a:t>       </a:t>
                      </a:r>
                      <a:r>
                        <a:rPr lang="es-MX" sz="900" dirty="0">
                          <a:solidFill>
                            <a:srgbClr val="000000"/>
                          </a:solidFill>
                          <a:latin typeface="Arial"/>
                          <a:ea typeface="Arial"/>
                          <a:cs typeface="Times New Roman"/>
                        </a:rPr>
                        <a:t>¿Qué consecuencias e implicaciones morales estuvieron implicadas en la detonación de las bombas atómicas en Japón?</a:t>
                      </a:r>
                    </a:p>
                    <a:p>
                      <a:pPr marL="939800" indent="-228600">
                        <a:lnSpc>
                          <a:spcPct val="115000"/>
                        </a:lnSpc>
                        <a:spcAft>
                          <a:spcPts val="0"/>
                        </a:spcAft>
                      </a:pPr>
                      <a:r>
                        <a:rPr lang="es-MX" sz="900" dirty="0">
                          <a:solidFill>
                            <a:srgbClr val="000000"/>
                          </a:solidFill>
                          <a:latin typeface="Arial"/>
                          <a:ea typeface="Arial"/>
                          <a:cs typeface="Times New Roman"/>
                        </a:rPr>
                        <a:t>b.</a:t>
                      </a:r>
                      <a:r>
                        <a:rPr lang="es-MX" sz="600" dirty="0">
                          <a:solidFill>
                            <a:srgbClr val="000000"/>
                          </a:solidFill>
                          <a:latin typeface="Arial"/>
                          <a:ea typeface="Arial"/>
                          <a:cs typeface="Times New Roman"/>
                        </a:rPr>
                        <a:t>      </a:t>
                      </a:r>
                      <a:r>
                        <a:rPr lang="es-MX" sz="900" dirty="0">
                          <a:solidFill>
                            <a:srgbClr val="000000"/>
                          </a:solidFill>
                          <a:latin typeface="Arial"/>
                          <a:ea typeface="Arial"/>
                          <a:cs typeface="Times New Roman"/>
                        </a:rPr>
                        <a:t>¿Qué medidas éticas y políticas se toman o se podrían tomar para evitar sucesos como el investigado?</a:t>
                      </a:r>
                    </a:p>
                    <a:p>
                      <a:pPr marL="482600" indent="-228600">
                        <a:lnSpc>
                          <a:spcPct val="115000"/>
                        </a:lnSpc>
                        <a:spcAft>
                          <a:spcPts val="0"/>
                        </a:spcAft>
                      </a:pPr>
                      <a:r>
                        <a:rPr lang="es-MX" sz="900" dirty="0">
                          <a:solidFill>
                            <a:srgbClr val="000000"/>
                          </a:solidFill>
                          <a:latin typeface="Arial"/>
                          <a:ea typeface="Arial"/>
                          <a:cs typeface="Times New Roman"/>
                        </a:rPr>
                        <a:t>2.</a:t>
                      </a:r>
                      <a:r>
                        <a:rPr lang="es-MX" sz="600" dirty="0">
                          <a:solidFill>
                            <a:srgbClr val="000000"/>
                          </a:solidFill>
                          <a:latin typeface="Times New Roman"/>
                          <a:ea typeface="Times New Roman"/>
                          <a:cs typeface="Times New Roman"/>
                        </a:rPr>
                        <a:t>	</a:t>
                      </a:r>
                      <a:r>
                        <a:rPr lang="es-MX" sz="900" dirty="0">
                          <a:solidFill>
                            <a:srgbClr val="000000"/>
                          </a:solidFill>
                          <a:latin typeface="Arial"/>
                          <a:ea typeface="Arial"/>
                          <a:cs typeface="Times New Roman"/>
                        </a:rPr>
                        <a:t>Inglés:</a:t>
                      </a:r>
                    </a:p>
                    <a:p>
                      <a:pPr marL="939800" indent="-228600">
                        <a:lnSpc>
                          <a:spcPct val="115000"/>
                        </a:lnSpc>
                        <a:spcAft>
                          <a:spcPts val="0"/>
                        </a:spcAft>
                      </a:pPr>
                      <a:r>
                        <a:rPr lang="es-MX" sz="900" dirty="0">
                          <a:solidFill>
                            <a:srgbClr val="000000"/>
                          </a:solidFill>
                          <a:latin typeface="Arial"/>
                          <a:ea typeface="Arial"/>
                          <a:cs typeface="Times New Roman"/>
                        </a:rPr>
                        <a:t>a.</a:t>
                      </a:r>
                      <a:r>
                        <a:rPr lang="es-MX" sz="600" dirty="0">
                          <a:solidFill>
                            <a:srgbClr val="000000"/>
                          </a:solidFill>
                          <a:latin typeface="Arial"/>
                          <a:ea typeface="Arial"/>
                          <a:cs typeface="Times New Roman"/>
                        </a:rPr>
                        <a:t>       </a:t>
                      </a:r>
                      <a:r>
                        <a:rPr lang="es-MX" sz="900" dirty="0">
                          <a:solidFill>
                            <a:srgbClr val="000000"/>
                          </a:solidFill>
                          <a:latin typeface="Arial"/>
                          <a:ea typeface="Arial"/>
                          <a:cs typeface="Times New Roman"/>
                        </a:rPr>
                        <a:t>¿Cuáles fueron las consecuencias más impactantes después de la detonación de las bombas?</a:t>
                      </a:r>
                    </a:p>
                    <a:p>
                      <a:pPr marL="939800" indent="-228600">
                        <a:lnSpc>
                          <a:spcPct val="115000"/>
                        </a:lnSpc>
                        <a:spcAft>
                          <a:spcPts val="0"/>
                        </a:spcAft>
                      </a:pPr>
                      <a:r>
                        <a:rPr lang="es-MX" sz="900" dirty="0">
                          <a:solidFill>
                            <a:srgbClr val="000000"/>
                          </a:solidFill>
                          <a:latin typeface="Arial"/>
                          <a:ea typeface="Arial"/>
                          <a:cs typeface="Times New Roman"/>
                        </a:rPr>
                        <a:t>b.</a:t>
                      </a:r>
                      <a:r>
                        <a:rPr lang="es-MX" sz="600" dirty="0">
                          <a:solidFill>
                            <a:srgbClr val="000000"/>
                          </a:solidFill>
                          <a:latin typeface="Arial"/>
                          <a:ea typeface="Arial"/>
                          <a:cs typeface="Times New Roman"/>
                        </a:rPr>
                        <a:t>      </a:t>
                      </a:r>
                      <a:r>
                        <a:rPr lang="es-MX" sz="900" dirty="0">
                          <a:solidFill>
                            <a:srgbClr val="000000"/>
                          </a:solidFill>
                          <a:latin typeface="Arial"/>
                          <a:ea typeface="Arial"/>
                          <a:cs typeface="Times New Roman"/>
                        </a:rPr>
                        <a:t>¿Qué experiencia deja este hecho histórico?</a:t>
                      </a:r>
                    </a:p>
                    <a:p>
                      <a:pPr marL="711200">
                        <a:lnSpc>
                          <a:spcPct val="115000"/>
                        </a:lnSpc>
                        <a:spcAft>
                          <a:spcPts val="0"/>
                        </a:spcAft>
                      </a:pPr>
                      <a:r>
                        <a:rPr lang="es-MX" sz="900" dirty="0">
                          <a:solidFill>
                            <a:srgbClr val="000000"/>
                          </a:solidFill>
                          <a:latin typeface="Arial"/>
                          <a:ea typeface="Arial"/>
                          <a:cs typeface="Times New Roman"/>
                        </a:rPr>
                        <a:t> </a:t>
                      </a:r>
                    </a:p>
                    <a:p>
                      <a:pPr marL="482600" indent="-228600">
                        <a:lnSpc>
                          <a:spcPct val="115000"/>
                        </a:lnSpc>
                        <a:spcAft>
                          <a:spcPts val="0"/>
                        </a:spcAft>
                      </a:pPr>
                      <a:r>
                        <a:rPr lang="es-MX" sz="900" dirty="0">
                          <a:solidFill>
                            <a:srgbClr val="000000"/>
                          </a:solidFill>
                          <a:latin typeface="Arial"/>
                          <a:ea typeface="Arial"/>
                          <a:cs typeface="Times New Roman"/>
                        </a:rPr>
                        <a:t>3.</a:t>
                      </a:r>
                      <a:r>
                        <a:rPr lang="es-MX" sz="600" dirty="0">
                          <a:solidFill>
                            <a:srgbClr val="000000"/>
                          </a:solidFill>
                          <a:latin typeface="Times New Roman"/>
                          <a:ea typeface="Times New Roman"/>
                          <a:cs typeface="Times New Roman"/>
                        </a:rPr>
                        <a:t>	</a:t>
                      </a:r>
                      <a:r>
                        <a:rPr lang="es-MX" sz="900" dirty="0">
                          <a:solidFill>
                            <a:srgbClr val="000000"/>
                          </a:solidFill>
                          <a:latin typeface="Arial"/>
                          <a:ea typeface="Arial"/>
                          <a:cs typeface="Times New Roman"/>
                        </a:rPr>
                        <a:t>Química:</a:t>
                      </a:r>
                    </a:p>
                    <a:p>
                      <a:pPr marL="711200" indent="-228600">
                        <a:lnSpc>
                          <a:spcPct val="115000"/>
                        </a:lnSpc>
                        <a:spcAft>
                          <a:spcPts val="0"/>
                        </a:spcAft>
                      </a:pPr>
                      <a:r>
                        <a:rPr lang="es-MX" sz="900" dirty="0">
                          <a:solidFill>
                            <a:srgbClr val="000000"/>
                          </a:solidFill>
                          <a:latin typeface="Arial"/>
                          <a:ea typeface="Arial"/>
                          <a:cs typeface="Times New Roman"/>
                        </a:rPr>
                        <a:t>     a.</a:t>
                      </a:r>
                      <a:r>
                        <a:rPr lang="es-MX" sz="600" dirty="0">
                          <a:solidFill>
                            <a:srgbClr val="000000"/>
                          </a:solidFill>
                          <a:latin typeface="Arial"/>
                          <a:ea typeface="Arial"/>
                          <a:cs typeface="Times New Roman"/>
                        </a:rPr>
                        <a:t>      </a:t>
                      </a:r>
                      <a:r>
                        <a:rPr lang="es-MX" sz="900" dirty="0">
                          <a:solidFill>
                            <a:srgbClr val="000000"/>
                          </a:solidFill>
                          <a:latin typeface="Arial"/>
                          <a:ea typeface="Arial"/>
                          <a:cs typeface="Times New Roman"/>
                        </a:rPr>
                        <a:t>¿Cómo hacer uso de la ciencia para el desarrollo de la sociedad?</a:t>
                      </a:r>
                    </a:p>
                    <a:p>
                      <a:pPr marL="711200" indent="-228600">
                        <a:lnSpc>
                          <a:spcPct val="115000"/>
                        </a:lnSpc>
                        <a:spcAft>
                          <a:spcPts val="0"/>
                        </a:spcAft>
                      </a:pPr>
                      <a:r>
                        <a:rPr lang="es-MX" sz="900" dirty="0">
                          <a:solidFill>
                            <a:srgbClr val="000000"/>
                          </a:solidFill>
                          <a:latin typeface="Arial"/>
                          <a:ea typeface="Arial"/>
                          <a:cs typeface="Times New Roman"/>
                        </a:rPr>
                        <a:t>     b.</a:t>
                      </a:r>
                      <a:r>
                        <a:rPr lang="es-MX" sz="600" dirty="0">
                          <a:solidFill>
                            <a:srgbClr val="000000"/>
                          </a:solidFill>
                          <a:latin typeface="Arial"/>
                          <a:ea typeface="Arial"/>
                          <a:cs typeface="Times New Roman"/>
                        </a:rPr>
                        <a:t>      </a:t>
                      </a:r>
                      <a:r>
                        <a:rPr lang="es-MX" sz="900" dirty="0">
                          <a:solidFill>
                            <a:srgbClr val="000000"/>
                          </a:solidFill>
                          <a:latin typeface="Arial"/>
                          <a:ea typeface="Arial"/>
                          <a:cs typeface="Times New Roman"/>
                        </a:rPr>
                        <a:t>¿Cómo se deben vincular los avances científicos con la humanidad y con</a:t>
                      </a:r>
                    </a:p>
                    <a:p>
                      <a:pPr marL="711200" indent="-228600">
                        <a:lnSpc>
                          <a:spcPct val="115000"/>
                        </a:lnSpc>
                        <a:spcAft>
                          <a:spcPts val="0"/>
                        </a:spcAft>
                      </a:pPr>
                      <a:r>
                        <a:rPr lang="es-MX" sz="900" dirty="0">
                          <a:solidFill>
                            <a:srgbClr val="000000"/>
                          </a:solidFill>
                          <a:latin typeface="Arial"/>
                          <a:ea typeface="Arial"/>
                          <a:cs typeface="Times New Roman"/>
                        </a:rPr>
                        <a:t>            la ética?</a:t>
                      </a: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2110774">
                <a:tc>
                  <a:txBody>
                    <a:bodyPr/>
                    <a:lstStyle/>
                    <a:p>
                      <a:pPr marL="457200" indent="-177800">
                        <a:lnSpc>
                          <a:spcPct val="115000"/>
                        </a:lnSpc>
                        <a:spcAft>
                          <a:spcPts val="0"/>
                        </a:spcAft>
                      </a:pPr>
                      <a:r>
                        <a:rPr lang="es-MX" sz="900" b="1">
                          <a:solidFill>
                            <a:srgbClr val="1C4587"/>
                          </a:solidFill>
                          <a:latin typeface="Arial"/>
                          <a:ea typeface="Arial"/>
                          <a:cs typeface="Times New Roman"/>
                        </a:rPr>
                        <a:t>2. Despertar el interés </a:t>
                      </a:r>
                      <a:r>
                        <a:rPr lang="es-MX" sz="900" b="1">
                          <a:solidFill>
                            <a:srgbClr val="1F497D"/>
                          </a:solidFill>
                          <a:latin typeface="Arial"/>
                          <a:ea typeface="Arial"/>
                          <a:cs typeface="Times New Roman"/>
                        </a:rPr>
                        <a:t>(detonar).</a:t>
                      </a:r>
                      <a:endParaRPr lang="es-MX" sz="900">
                        <a:solidFill>
                          <a:srgbClr val="000000"/>
                        </a:solidFill>
                        <a:latin typeface="Arial"/>
                        <a:ea typeface="Arial"/>
                        <a:cs typeface="Times New Roman"/>
                      </a:endParaRPr>
                    </a:p>
                    <a:p>
                      <a:pPr marL="444500" indent="-177800">
                        <a:lnSpc>
                          <a:spcPct val="115000"/>
                        </a:lnSpc>
                        <a:spcAft>
                          <a:spcPts val="0"/>
                        </a:spcAft>
                      </a:pPr>
                      <a:r>
                        <a:rPr lang="es-MX" sz="900">
                          <a:solidFill>
                            <a:srgbClr val="000000"/>
                          </a:solidFill>
                          <a:latin typeface="Arial"/>
                          <a:ea typeface="Arial"/>
                          <a:cs typeface="Times New Roman"/>
                        </a:rPr>
                        <a:t>	</a:t>
                      </a:r>
                      <a:r>
                        <a:rPr lang="es-MX" sz="900">
                          <a:solidFill>
                            <a:srgbClr val="1F497D"/>
                          </a:solidFill>
                          <a:latin typeface="Arial"/>
                          <a:ea typeface="Arial"/>
                          <a:cs typeface="Times New Roman"/>
                        </a:rPr>
                        <a:t>Estrategias para involucrar a los estudiantes con la problemática planteada, en el salón de clase</a:t>
                      </a:r>
                      <a:endParaRPr lang="es-MX" sz="900">
                        <a:solidFill>
                          <a:srgbClr val="000000"/>
                        </a:solidFill>
                        <a:latin typeface="Arial"/>
                        <a:ea typeface="Arial"/>
                        <a:cs typeface="Times New Roman"/>
                      </a:endParaRPr>
                    </a:p>
                    <a:p>
                      <a:pPr marL="457200" indent="-177800">
                        <a:lnSpc>
                          <a:spcPct val="115000"/>
                        </a:lnSpc>
                        <a:spcAft>
                          <a:spcPts val="0"/>
                        </a:spcAft>
                      </a:pPr>
                      <a:r>
                        <a:rPr lang="es-MX" sz="900">
                          <a:solidFill>
                            <a:srgbClr val="1C4587"/>
                          </a:solidFill>
                          <a:latin typeface="Arial"/>
                          <a:ea typeface="Arial"/>
                          <a:cs typeface="Times New Roman"/>
                        </a:rPr>
                        <a:t>	</a:t>
                      </a:r>
                      <a:endParaRPr lang="es-MX" sz="900">
                        <a:solidFill>
                          <a:srgbClr val="000000"/>
                        </a:solidFill>
                        <a:latin typeface="Arial"/>
                        <a:ea typeface="Arial"/>
                        <a:cs typeface="Times New Roman"/>
                      </a:endParaRPr>
                    </a:p>
                    <a:p>
                      <a:pPr marL="457200" indent="-177800">
                        <a:lnSpc>
                          <a:spcPct val="115000"/>
                        </a:lnSpc>
                        <a:spcAft>
                          <a:spcPts val="0"/>
                        </a:spcAft>
                      </a:pPr>
                      <a:r>
                        <a:rPr lang="es-MX" sz="900">
                          <a:solidFill>
                            <a:srgbClr val="1C4587"/>
                          </a:solidFill>
                          <a:latin typeface="Arial"/>
                          <a:ea typeface="Arial"/>
                          <a:cs typeface="Times New Roman"/>
                        </a:rPr>
                        <a:t> </a:t>
                      </a:r>
                      <a:endParaRPr lang="es-MX" sz="900">
                        <a:solidFill>
                          <a:srgbClr val="000000"/>
                        </a:solidFill>
                        <a:latin typeface="Arial"/>
                        <a:ea typeface="Arial"/>
                        <a:cs typeface="Times New Roman"/>
                      </a:endParaRP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gridSpan="3">
                  <a:txBody>
                    <a:bodyPr/>
                    <a:lstStyle/>
                    <a:p>
                      <a:pPr marL="482600" indent="-228600">
                        <a:lnSpc>
                          <a:spcPct val="115000"/>
                        </a:lnSpc>
                        <a:spcAft>
                          <a:spcPts val="0"/>
                        </a:spcAft>
                      </a:pPr>
                      <a:r>
                        <a:rPr lang="es-MX" sz="900" dirty="0">
                          <a:solidFill>
                            <a:srgbClr val="000000"/>
                          </a:solidFill>
                          <a:latin typeface="Arial"/>
                          <a:ea typeface="Arial"/>
                          <a:cs typeface="Times New Roman"/>
                        </a:rPr>
                        <a:t>1.</a:t>
                      </a:r>
                      <a:r>
                        <a:rPr lang="es-MX" sz="600" dirty="0">
                          <a:solidFill>
                            <a:srgbClr val="000000"/>
                          </a:solidFill>
                          <a:latin typeface="Times New Roman"/>
                          <a:ea typeface="Times New Roman"/>
                          <a:cs typeface="Times New Roman"/>
                        </a:rPr>
                        <a:t>	</a:t>
                      </a:r>
                      <a:r>
                        <a:rPr lang="es-MX" sz="900" dirty="0">
                          <a:solidFill>
                            <a:srgbClr val="000000"/>
                          </a:solidFill>
                          <a:latin typeface="Arial"/>
                          <a:ea typeface="Arial"/>
                          <a:cs typeface="Times New Roman"/>
                        </a:rPr>
                        <a:t> Ética:</a:t>
                      </a:r>
                    </a:p>
                    <a:p>
                      <a:pPr marL="711200">
                        <a:lnSpc>
                          <a:spcPct val="115000"/>
                        </a:lnSpc>
                        <a:spcAft>
                          <a:spcPts val="0"/>
                        </a:spcAft>
                      </a:pPr>
                      <a:r>
                        <a:rPr lang="es-MX" sz="900" dirty="0">
                          <a:solidFill>
                            <a:srgbClr val="000000"/>
                          </a:solidFill>
                          <a:latin typeface="Arial"/>
                          <a:ea typeface="Arial"/>
                          <a:cs typeface="Times New Roman"/>
                        </a:rPr>
                        <a:t>Análisis de los actos morales del hecho histórico, a partir de las entrevistas e información analizada, tanto de los soldados japoneses como de los estadounidenses.</a:t>
                      </a:r>
                    </a:p>
                    <a:p>
                      <a:pPr marL="482600" indent="-228600">
                        <a:lnSpc>
                          <a:spcPct val="115000"/>
                        </a:lnSpc>
                        <a:spcAft>
                          <a:spcPts val="0"/>
                        </a:spcAft>
                      </a:pPr>
                      <a:r>
                        <a:rPr lang="es-MX" sz="900" dirty="0">
                          <a:solidFill>
                            <a:srgbClr val="000000"/>
                          </a:solidFill>
                          <a:latin typeface="Arial"/>
                          <a:ea typeface="Arial"/>
                          <a:cs typeface="Times New Roman"/>
                        </a:rPr>
                        <a:t>2.</a:t>
                      </a:r>
                      <a:r>
                        <a:rPr lang="es-MX" sz="600" dirty="0">
                          <a:solidFill>
                            <a:srgbClr val="000000"/>
                          </a:solidFill>
                          <a:latin typeface="Times New Roman"/>
                          <a:ea typeface="Times New Roman"/>
                          <a:cs typeface="Times New Roman"/>
                        </a:rPr>
                        <a:t>	</a:t>
                      </a:r>
                      <a:r>
                        <a:rPr lang="es-MX" sz="900" dirty="0">
                          <a:solidFill>
                            <a:srgbClr val="000000"/>
                          </a:solidFill>
                          <a:latin typeface="Arial"/>
                          <a:ea typeface="Arial"/>
                          <a:cs typeface="Times New Roman"/>
                        </a:rPr>
                        <a:t>Inglés:</a:t>
                      </a:r>
                    </a:p>
                    <a:p>
                      <a:pPr marL="711200">
                        <a:lnSpc>
                          <a:spcPct val="115000"/>
                        </a:lnSpc>
                        <a:spcAft>
                          <a:spcPts val="0"/>
                        </a:spcAft>
                      </a:pPr>
                      <a:r>
                        <a:rPr lang="es-MX" sz="900" dirty="0">
                          <a:solidFill>
                            <a:srgbClr val="000000"/>
                          </a:solidFill>
                          <a:latin typeface="Arial"/>
                          <a:ea typeface="Arial"/>
                          <a:cs typeface="Times New Roman"/>
                        </a:rPr>
                        <a:t>Confrontación de ideas acerca de los factores que llevaron a esta cultura a su crecimiento económico y tecnológico después de la devastación producida por la detonación de las bombas.</a:t>
                      </a:r>
                    </a:p>
                    <a:p>
                      <a:pPr marL="482600" indent="-228600">
                        <a:lnSpc>
                          <a:spcPct val="115000"/>
                        </a:lnSpc>
                        <a:spcAft>
                          <a:spcPts val="0"/>
                        </a:spcAft>
                      </a:pPr>
                      <a:r>
                        <a:rPr lang="es-MX" sz="900" dirty="0">
                          <a:solidFill>
                            <a:srgbClr val="000000"/>
                          </a:solidFill>
                          <a:latin typeface="Arial"/>
                          <a:ea typeface="Arial"/>
                          <a:cs typeface="Times New Roman"/>
                        </a:rPr>
                        <a:t>3.</a:t>
                      </a:r>
                      <a:r>
                        <a:rPr lang="es-MX" sz="600" dirty="0">
                          <a:solidFill>
                            <a:srgbClr val="000000"/>
                          </a:solidFill>
                          <a:latin typeface="Times New Roman"/>
                          <a:ea typeface="Times New Roman"/>
                          <a:cs typeface="Times New Roman"/>
                        </a:rPr>
                        <a:t>	</a:t>
                      </a:r>
                      <a:r>
                        <a:rPr lang="es-MX" sz="900" dirty="0">
                          <a:solidFill>
                            <a:srgbClr val="000000"/>
                          </a:solidFill>
                          <a:latin typeface="Arial"/>
                          <a:ea typeface="Arial"/>
                          <a:cs typeface="Times New Roman"/>
                        </a:rPr>
                        <a:t>Química:</a:t>
                      </a:r>
                    </a:p>
                    <a:p>
                      <a:pPr marL="482600">
                        <a:lnSpc>
                          <a:spcPct val="115000"/>
                        </a:lnSpc>
                        <a:spcAft>
                          <a:spcPts val="0"/>
                        </a:spcAft>
                      </a:pPr>
                      <a:r>
                        <a:rPr lang="es-MX" sz="900" dirty="0">
                          <a:solidFill>
                            <a:srgbClr val="000000"/>
                          </a:solidFill>
                          <a:latin typeface="Arial"/>
                          <a:ea typeface="Arial"/>
                          <a:cs typeface="Times New Roman"/>
                        </a:rPr>
                        <a:t>      Análisis de la Energía Nuclear y la magnitud de energía generada por una</a:t>
                      </a:r>
                    </a:p>
                    <a:p>
                      <a:pPr marL="482600">
                        <a:lnSpc>
                          <a:spcPct val="115000"/>
                        </a:lnSpc>
                        <a:spcAft>
                          <a:spcPts val="0"/>
                        </a:spcAft>
                      </a:pPr>
                      <a:r>
                        <a:rPr lang="es-MX" sz="900" dirty="0">
                          <a:solidFill>
                            <a:srgbClr val="000000"/>
                          </a:solidFill>
                          <a:latin typeface="Arial"/>
                          <a:ea typeface="Arial"/>
                          <a:cs typeface="Times New Roman"/>
                        </a:rPr>
                        <a:t>     fisión nuclear en cadena del Uranio-235. Además, a través de la indagación, </a:t>
                      </a:r>
                    </a:p>
                    <a:p>
                      <a:pPr marL="482600">
                        <a:lnSpc>
                          <a:spcPct val="115000"/>
                        </a:lnSpc>
                        <a:spcAft>
                          <a:spcPts val="0"/>
                        </a:spcAft>
                      </a:pPr>
                      <a:r>
                        <a:rPr lang="es-MX" sz="900" dirty="0">
                          <a:solidFill>
                            <a:srgbClr val="000000"/>
                          </a:solidFill>
                          <a:latin typeface="Arial"/>
                          <a:ea typeface="Arial"/>
                          <a:cs typeface="Times New Roman"/>
                        </a:rPr>
                        <a:t>     analizar las consecuencias de la radiación sobre la población. </a:t>
                      </a:r>
                    </a:p>
                    <a:p>
                      <a:pPr>
                        <a:lnSpc>
                          <a:spcPct val="115000"/>
                        </a:lnSpc>
                        <a:spcAft>
                          <a:spcPts val="0"/>
                        </a:spcAft>
                      </a:pPr>
                      <a:r>
                        <a:rPr lang="es-MX" sz="900" dirty="0">
                          <a:solidFill>
                            <a:srgbClr val="000000"/>
                          </a:solidFill>
                          <a:latin typeface="Arial"/>
                          <a:ea typeface="Arial"/>
                          <a:cs typeface="Times New Roman"/>
                        </a:rPr>
                        <a:t> </a:t>
                      </a:r>
                    </a:p>
                  </a:txBody>
                  <a:tcPr marL="39398" marR="39398" marT="39398" marB="39398">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21099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3" name="12 Tabla"/>
          <p:cNvGraphicFramePr>
            <a:graphicFrameLocks noGrp="1"/>
          </p:cNvGraphicFramePr>
          <p:nvPr/>
        </p:nvGraphicFramePr>
        <p:xfrm>
          <a:off x="346843" y="1481526"/>
          <a:ext cx="8529143" cy="4435748"/>
        </p:xfrm>
        <a:graphic>
          <a:graphicData uri="http://schemas.openxmlformats.org/drawingml/2006/table">
            <a:tbl>
              <a:tblPr/>
              <a:tblGrid>
                <a:gridCol w="2010664">
                  <a:extLst>
                    <a:ext uri="{9D8B030D-6E8A-4147-A177-3AD203B41FA5}">
                      <a16:colId xmlns:a16="http://schemas.microsoft.com/office/drawing/2014/main" val="20000"/>
                    </a:ext>
                  </a:extLst>
                </a:gridCol>
                <a:gridCol w="2076032">
                  <a:extLst>
                    <a:ext uri="{9D8B030D-6E8A-4147-A177-3AD203B41FA5}">
                      <a16:colId xmlns:a16="http://schemas.microsoft.com/office/drawing/2014/main" val="20001"/>
                    </a:ext>
                  </a:extLst>
                </a:gridCol>
                <a:gridCol w="2048378">
                  <a:extLst>
                    <a:ext uri="{9D8B030D-6E8A-4147-A177-3AD203B41FA5}">
                      <a16:colId xmlns:a16="http://schemas.microsoft.com/office/drawing/2014/main" val="20002"/>
                    </a:ext>
                  </a:extLst>
                </a:gridCol>
                <a:gridCol w="2394069">
                  <a:extLst>
                    <a:ext uri="{9D8B030D-6E8A-4147-A177-3AD203B41FA5}">
                      <a16:colId xmlns:a16="http://schemas.microsoft.com/office/drawing/2014/main" val="20003"/>
                    </a:ext>
                  </a:extLst>
                </a:gridCol>
              </a:tblGrid>
              <a:tr h="543070">
                <a:tc>
                  <a:txBody>
                    <a:bodyPr/>
                    <a:lstStyle/>
                    <a:p>
                      <a:pPr algn="ctr">
                        <a:lnSpc>
                          <a:spcPct val="115000"/>
                        </a:lnSpc>
                        <a:spcAft>
                          <a:spcPts val="0"/>
                        </a:spcAft>
                      </a:pPr>
                      <a:endParaRPr lang="es-MX" sz="1200" dirty="0">
                        <a:solidFill>
                          <a:srgbClr val="000000"/>
                        </a:solidFill>
                        <a:latin typeface="Arial"/>
                        <a:ea typeface="Arial"/>
                        <a:cs typeface="Times New Roman"/>
                      </a:endParaRPr>
                    </a:p>
                  </a:txBody>
                  <a:tcPr marL="44906" marR="44906" marT="44906" marB="44906">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1C4587"/>
                          </a:solidFill>
                          <a:latin typeface="Arial"/>
                          <a:ea typeface="Arial"/>
                          <a:cs typeface="Times New Roman"/>
                        </a:rPr>
                        <a:t>Disciplina 1. </a:t>
                      </a:r>
                    </a:p>
                    <a:p>
                      <a:pPr algn="ctr">
                        <a:lnSpc>
                          <a:spcPct val="115000"/>
                        </a:lnSpc>
                        <a:spcAft>
                          <a:spcPts val="0"/>
                        </a:spcAft>
                      </a:pPr>
                      <a:r>
                        <a:rPr lang="es-MX" sz="1200" b="1" dirty="0">
                          <a:solidFill>
                            <a:srgbClr val="1C4587"/>
                          </a:solidFill>
                          <a:latin typeface="Arial"/>
                          <a:ea typeface="Arial"/>
                          <a:cs typeface="Times New Roman"/>
                        </a:rPr>
                        <a:t>_____</a:t>
                      </a:r>
                      <a:r>
                        <a:rPr lang="es-MX" sz="1200" b="1" u="sng" dirty="0">
                          <a:solidFill>
                            <a:srgbClr val="1C4587"/>
                          </a:solidFill>
                          <a:latin typeface="Arial"/>
                          <a:ea typeface="Arial"/>
                          <a:cs typeface="Times New Roman"/>
                        </a:rPr>
                        <a:t>Ética</a:t>
                      </a:r>
                      <a:r>
                        <a:rPr lang="es-MX" sz="1200" b="1" dirty="0">
                          <a:solidFill>
                            <a:srgbClr val="1C4587"/>
                          </a:solidFill>
                          <a:latin typeface="Arial"/>
                          <a:ea typeface="Arial"/>
                          <a:cs typeface="Times New Roman"/>
                        </a:rPr>
                        <a:t>_____</a:t>
                      </a:r>
                      <a:endParaRPr lang="es-MX" sz="1200" dirty="0">
                        <a:solidFill>
                          <a:srgbClr val="000000"/>
                        </a:solidFill>
                        <a:latin typeface="Arial"/>
                        <a:ea typeface="Arial"/>
                        <a:cs typeface="Times New Roman"/>
                      </a:endParaRPr>
                    </a:p>
                  </a:txBody>
                  <a:tcPr marL="44906" marR="44906" marT="44906" marB="44906">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1C4587"/>
                          </a:solidFill>
                          <a:latin typeface="Arial"/>
                          <a:ea typeface="Arial"/>
                          <a:cs typeface="Times New Roman"/>
                        </a:rPr>
                        <a:t>Disciplina 2. _______</a:t>
                      </a:r>
                      <a:r>
                        <a:rPr lang="es-MX" sz="1200" b="1" u="sng" dirty="0">
                          <a:solidFill>
                            <a:srgbClr val="1C4587"/>
                          </a:solidFill>
                          <a:latin typeface="Arial"/>
                          <a:ea typeface="Arial"/>
                          <a:cs typeface="Times New Roman"/>
                        </a:rPr>
                        <a:t>Inglés</a:t>
                      </a:r>
                      <a:r>
                        <a:rPr lang="es-MX" sz="1200" b="1" dirty="0">
                          <a:solidFill>
                            <a:srgbClr val="1C4587"/>
                          </a:solidFill>
                          <a:latin typeface="Arial"/>
                          <a:ea typeface="Arial"/>
                          <a:cs typeface="Times New Roman"/>
                        </a:rPr>
                        <a:t>________</a:t>
                      </a:r>
                      <a:endParaRPr lang="es-MX" sz="1200" dirty="0">
                        <a:solidFill>
                          <a:srgbClr val="000000"/>
                        </a:solidFill>
                        <a:latin typeface="Arial"/>
                        <a:ea typeface="Arial"/>
                        <a:cs typeface="Times New Roman"/>
                      </a:endParaRPr>
                    </a:p>
                  </a:txBody>
                  <a:tcPr marL="44906" marR="44906" marT="44906" marB="44906">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1200" b="1" dirty="0">
                          <a:solidFill>
                            <a:srgbClr val="1C4587"/>
                          </a:solidFill>
                          <a:latin typeface="Arial"/>
                          <a:ea typeface="Arial"/>
                          <a:cs typeface="Times New Roman"/>
                        </a:rPr>
                        <a:t>Disciplina 3.</a:t>
                      </a:r>
                      <a:endParaRPr lang="es-MX" sz="1200" dirty="0">
                        <a:solidFill>
                          <a:srgbClr val="000000"/>
                        </a:solidFill>
                        <a:latin typeface="Arial"/>
                        <a:ea typeface="Arial"/>
                        <a:cs typeface="Times New Roman"/>
                      </a:endParaRPr>
                    </a:p>
                    <a:p>
                      <a:pPr algn="ctr">
                        <a:lnSpc>
                          <a:spcPct val="115000"/>
                        </a:lnSpc>
                        <a:spcAft>
                          <a:spcPts val="0"/>
                        </a:spcAft>
                      </a:pPr>
                      <a:r>
                        <a:rPr lang="es-MX" sz="1200" b="1" dirty="0">
                          <a:solidFill>
                            <a:srgbClr val="1C4587"/>
                          </a:solidFill>
                          <a:latin typeface="Arial"/>
                          <a:ea typeface="Arial"/>
                          <a:cs typeface="Times New Roman"/>
                        </a:rPr>
                        <a:t> _______</a:t>
                      </a:r>
                      <a:r>
                        <a:rPr lang="es-MX" sz="1200" b="1" u="sng" dirty="0">
                          <a:solidFill>
                            <a:srgbClr val="1C4587"/>
                          </a:solidFill>
                          <a:latin typeface="Arial"/>
                          <a:ea typeface="Arial"/>
                          <a:cs typeface="Times New Roman"/>
                        </a:rPr>
                        <a:t>Química</a:t>
                      </a:r>
                      <a:r>
                        <a:rPr lang="es-MX" sz="1200" b="1" dirty="0">
                          <a:solidFill>
                            <a:srgbClr val="1C4587"/>
                          </a:solidFill>
                          <a:latin typeface="Arial"/>
                          <a:ea typeface="Arial"/>
                          <a:cs typeface="Times New Roman"/>
                        </a:rPr>
                        <a:t>_______</a:t>
                      </a:r>
                      <a:endParaRPr lang="es-MX" sz="1200" dirty="0">
                        <a:solidFill>
                          <a:srgbClr val="000000"/>
                        </a:solidFill>
                        <a:latin typeface="Arial"/>
                        <a:ea typeface="Arial"/>
                        <a:cs typeface="Times New Roman"/>
                      </a:endParaRPr>
                    </a:p>
                  </a:txBody>
                  <a:tcPr marL="44906" marR="44906" marT="44906" marB="44906">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0"/>
                  </a:ext>
                </a:extLst>
              </a:tr>
              <a:tr h="1750590">
                <a:tc>
                  <a:txBody>
                    <a:bodyPr/>
                    <a:lstStyle/>
                    <a:p>
                      <a:pPr>
                        <a:lnSpc>
                          <a:spcPct val="115000"/>
                        </a:lnSpc>
                        <a:spcAft>
                          <a:spcPts val="0"/>
                        </a:spcAft>
                      </a:pPr>
                      <a:r>
                        <a:rPr lang="es-MX" sz="1400" b="1" dirty="0">
                          <a:solidFill>
                            <a:srgbClr val="1F497D"/>
                          </a:solidFill>
                          <a:latin typeface="Arial"/>
                          <a:ea typeface="Arial"/>
                          <a:cs typeface="Times New Roman"/>
                        </a:rPr>
                        <a:t>Temas y productos</a:t>
                      </a:r>
                      <a:r>
                        <a:rPr lang="es-MX" sz="1400" dirty="0">
                          <a:solidFill>
                            <a:srgbClr val="000000"/>
                          </a:solidFill>
                          <a:latin typeface="Arial"/>
                          <a:ea typeface="Arial"/>
                          <a:cs typeface="Times New Roman"/>
                        </a:rPr>
                        <a:t>	</a:t>
                      </a: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400" dirty="0">
                          <a:solidFill>
                            <a:srgbClr val="000000"/>
                          </a:solidFill>
                          <a:latin typeface="Arial"/>
                          <a:ea typeface="Arial"/>
                          <a:cs typeface="Times New Roman"/>
                        </a:rPr>
                        <a:t> Elaboración de ejercicios de análisis de actos morales, a partir de las fuentes de moralidad, de acuerdo con los personajes relevantes abordados en la información revisada.</a:t>
                      </a: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Arial"/>
                          <a:ea typeface="Arial"/>
                          <a:cs typeface="Times New Roman"/>
                        </a:rPr>
                        <a:t> Cuadros sinópticos y mapas conceptuales con relación al tema, utilizando la estructura gramatical de voz activa y pasiva.</a:t>
                      </a: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Arial"/>
                          <a:ea typeface="Arial"/>
                          <a:cs typeface="Times New Roman"/>
                        </a:rPr>
                        <a:t> Realización de cálculos sobre desintegración nuclear, balanceo de ecuaciones nucleares. Discusión con base en preguntas conceptuales complejas, es decir, argumentadas.</a:t>
                      </a: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1"/>
                  </a:ext>
                </a:extLst>
              </a:tr>
              <a:tr h="1522017">
                <a:tc>
                  <a:txBody>
                    <a:bodyPr/>
                    <a:lstStyle/>
                    <a:p>
                      <a:pPr>
                        <a:lnSpc>
                          <a:spcPct val="115000"/>
                        </a:lnSpc>
                        <a:spcAft>
                          <a:spcPts val="0"/>
                        </a:spcAft>
                      </a:pPr>
                      <a:r>
                        <a:rPr lang="es-MX" sz="1400" b="1" dirty="0">
                          <a:solidFill>
                            <a:srgbClr val="1F497D"/>
                          </a:solidFill>
                          <a:latin typeface="Arial"/>
                          <a:ea typeface="Arial"/>
                          <a:cs typeface="Times New Roman"/>
                        </a:rPr>
                        <a:t>Evidencias o herramientas</a:t>
                      </a:r>
                      <a:r>
                        <a:rPr lang="es-MX" sz="1400" dirty="0">
                          <a:solidFill>
                            <a:srgbClr val="1F497D"/>
                          </a:solidFill>
                          <a:latin typeface="Arial"/>
                          <a:ea typeface="Arial"/>
                          <a:cs typeface="Times New Roman"/>
                        </a:rPr>
                        <a:t> de</a:t>
                      </a:r>
                      <a:endParaRPr lang="es-MX" sz="1400" dirty="0">
                        <a:solidFill>
                          <a:srgbClr val="000000"/>
                        </a:solidFill>
                        <a:latin typeface="Arial"/>
                        <a:ea typeface="Arial"/>
                        <a:cs typeface="Times New Roman"/>
                      </a:endParaRPr>
                    </a:p>
                    <a:p>
                      <a:pPr>
                        <a:lnSpc>
                          <a:spcPct val="115000"/>
                        </a:lnSpc>
                        <a:spcAft>
                          <a:spcPts val="0"/>
                        </a:spcAft>
                      </a:pPr>
                      <a:r>
                        <a:rPr lang="es-MX" sz="1400" dirty="0">
                          <a:solidFill>
                            <a:srgbClr val="1F497D"/>
                          </a:solidFill>
                          <a:latin typeface="Arial"/>
                          <a:ea typeface="Arial"/>
                          <a:cs typeface="Times New Roman"/>
                        </a:rPr>
                        <a:t>evaluación.</a:t>
                      </a:r>
                      <a:endParaRPr lang="es-MX" sz="1400" dirty="0">
                        <a:solidFill>
                          <a:srgbClr val="000000"/>
                        </a:solidFill>
                        <a:latin typeface="Arial"/>
                        <a:ea typeface="Arial"/>
                        <a:cs typeface="Times New Roman"/>
                      </a:endParaRPr>
                    </a:p>
                    <a:p>
                      <a:pPr>
                        <a:lnSpc>
                          <a:spcPct val="115000"/>
                        </a:lnSpc>
                        <a:spcAft>
                          <a:spcPts val="0"/>
                        </a:spcAft>
                      </a:pPr>
                      <a:r>
                        <a:rPr lang="es-MX" sz="1400" b="1" dirty="0">
                          <a:solidFill>
                            <a:srgbClr val="1F497D"/>
                          </a:solidFill>
                          <a:latin typeface="Arial"/>
                          <a:ea typeface="Arial"/>
                          <a:cs typeface="Times New Roman"/>
                        </a:rPr>
                        <a:t> </a:t>
                      </a:r>
                      <a:endParaRPr lang="es-MX" sz="1400" dirty="0">
                        <a:solidFill>
                          <a:srgbClr val="000000"/>
                        </a:solidFill>
                        <a:latin typeface="Arial"/>
                        <a:ea typeface="Arial"/>
                        <a:cs typeface="Times New Roman"/>
                      </a:endParaRPr>
                    </a:p>
                    <a:p>
                      <a:pPr>
                        <a:lnSpc>
                          <a:spcPct val="115000"/>
                        </a:lnSpc>
                        <a:spcAft>
                          <a:spcPts val="0"/>
                        </a:spcAft>
                      </a:pPr>
                      <a:r>
                        <a:rPr lang="es-MX" sz="1400" b="1" dirty="0">
                          <a:solidFill>
                            <a:srgbClr val="1F497D"/>
                          </a:solidFill>
                          <a:latin typeface="Arial"/>
                          <a:ea typeface="Arial"/>
                          <a:cs typeface="Times New Roman"/>
                        </a:rPr>
                        <a:t> </a:t>
                      </a:r>
                      <a:endParaRPr lang="es-MX" sz="1400" dirty="0">
                        <a:solidFill>
                          <a:srgbClr val="000000"/>
                        </a:solidFill>
                        <a:latin typeface="Arial"/>
                        <a:ea typeface="Arial"/>
                        <a:cs typeface="Times New Roman"/>
                      </a:endParaRPr>
                    </a:p>
                    <a:p>
                      <a:pPr>
                        <a:lnSpc>
                          <a:spcPct val="115000"/>
                        </a:lnSpc>
                        <a:spcAft>
                          <a:spcPts val="0"/>
                        </a:spcAft>
                      </a:pPr>
                      <a:r>
                        <a:rPr lang="es-MX" sz="1400" b="1" dirty="0">
                          <a:solidFill>
                            <a:srgbClr val="1F497D"/>
                          </a:solidFill>
                          <a:latin typeface="Arial"/>
                          <a:ea typeface="Arial"/>
                          <a:cs typeface="Times New Roman"/>
                        </a:rPr>
                        <a:t> </a:t>
                      </a:r>
                      <a:endParaRPr lang="es-MX" sz="1400" dirty="0">
                        <a:solidFill>
                          <a:srgbClr val="000000"/>
                        </a:solidFill>
                        <a:latin typeface="Arial"/>
                        <a:ea typeface="Arial"/>
                        <a:cs typeface="Times New Roman"/>
                      </a:endParaRP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Arial"/>
                          <a:ea typeface="Arial"/>
                          <a:cs typeface="Times New Roman"/>
                        </a:rPr>
                        <a:t> Cuadros de fuentes de moralidad, donde se analicen actos morales presentes en el video, y su análisis bajo distintas teorías éticas.</a:t>
                      </a: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400" dirty="0">
                          <a:solidFill>
                            <a:srgbClr val="000000"/>
                          </a:solidFill>
                          <a:latin typeface="Arial"/>
                          <a:ea typeface="Arial"/>
                          <a:cs typeface="Times New Roman"/>
                        </a:rPr>
                        <a:t>Resumen del caso, conclusión y opinión personal, tanto verbal como escrita.</a:t>
                      </a: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400" dirty="0">
                          <a:solidFill>
                            <a:srgbClr val="000000"/>
                          </a:solidFill>
                          <a:latin typeface="Arial"/>
                          <a:ea typeface="Arial"/>
                          <a:cs typeface="Times New Roman"/>
                        </a:rPr>
                        <a:t> Cuestionarios, mapas</a:t>
                      </a:r>
                      <a:r>
                        <a:rPr lang="es-MX" sz="1400" baseline="0" dirty="0">
                          <a:solidFill>
                            <a:srgbClr val="000000"/>
                          </a:solidFill>
                          <a:latin typeface="Arial"/>
                          <a:ea typeface="Arial"/>
                          <a:cs typeface="Times New Roman"/>
                        </a:rPr>
                        <a:t> conceptuales</a:t>
                      </a:r>
                      <a:r>
                        <a:rPr lang="es-MX" sz="1400" dirty="0">
                          <a:solidFill>
                            <a:srgbClr val="000000"/>
                          </a:solidFill>
                          <a:latin typeface="Arial"/>
                          <a:ea typeface="Arial"/>
                          <a:cs typeface="Times New Roman"/>
                        </a:rPr>
                        <a:t>, cálculos escritos, discusión argumentada sobre las indagaciones realizadas.</a:t>
                      </a: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Rectángulo redondeado 13">
            <a:extLst>
              <a:ext uri="{FF2B5EF4-FFF2-40B4-BE49-F238E27FC236}">
                <a16:creationId xmlns:a16="http://schemas.microsoft.com/office/drawing/2014/main" id="{CFDCF443-7F27-46E1-AC4C-3430D0F8344E}"/>
              </a:ext>
            </a:extLst>
          </p:cNvPr>
          <p:cNvSpPr/>
          <p:nvPr/>
        </p:nvSpPr>
        <p:spPr>
          <a:xfrm>
            <a:off x="795338" y="973629"/>
            <a:ext cx="1512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US" sz="1800" dirty="0">
                <a:solidFill>
                  <a:schemeClr val="dk1"/>
                </a:solidFill>
                <a:latin typeface="Calibri"/>
                <a:ea typeface="Calibri"/>
                <a:cs typeface="Calibri"/>
                <a:sym typeface="Calibri"/>
              </a:rPr>
              <a:t>5.f </a:t>
            </a:r>
            <a:r>
              <a:rPr lang="en-US" sz="1800" dirty="0" err="1">
                <a:solidFill>
                  <a:schemeClr val="dk1"/>
                </a:solidFill>
                <a:latin typeface="Calibri"/>
                <a:ea typeface="Calibri"/>
                <a:cs typeface="Calibri"/>
                <a:sym typeface="Calibri"/>
              </a:rPr>
              <a:t>Contenido</a:t>
            </a: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5426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842211" y="2123105"/>
            <a:ext cx="1359877" cy="307777"/>
          </a:xfrm>
          <a:prstGeom prst="rect">
            <a:avLst/>
          </a:prstGeom>
          <a:noFill/>
        </p:spPr>
        <p:txBody>
          <a:bodyPr wrap="square" rtlCol="0">
            <a:spAutoFit/>
          </a:bodyPr>
          <a:lstStyle/>
          <a:p>
            <a:r>
              <a:rPr lang="es-MX" dirty="0">
                <a:solidFill>
                  <a:schemeClr val="bg2">
                    <a:lumMod val="60000"/>
                    <a:lumOff val="40000"/>
                  </a:schemeClr>
                </a:solidFill>
              </a:rPr>
              <a:t>Ética</a:t>
            </a:r>
          </a:p>
        </p:txBody>
      </p:sp>
      <p:sp>
        <p:nvSpPr>
          <p:cNvPr id="14" name="13 CuadroTexto"/>
          <p:cNvSpPr txBox="1"/>
          <p:nvPr/>
        </p:nvSpPr>
        <p:spPr>
          <a:xfrm>
            <a:off x="818147" y="2497282"/>
            <a:ext cx="7507705" cy="2677656"/>
          </a:xfrm>
          <a:prstGeom prst="rect">
            <a:avLst/>
          </a:prstGeom>
          <a:noFill/>
        </p:spPr>
        <p:txBody>
          <a:bodyPr wrap="square" rtlCol="0">
            <a:spAutoFit/>
          </a:bodyPr>
          <a:lstStyle/>
          <a:p>
            <a:r>
              <a:rPr lang="es-MX" dirty="0"/>
              <a:t>HERRAMIENTAS PEDAGÓGICAS DE LA MATERIA DE ÉTICA</a:t>
            </a:r>
          </a:p>
          <a:p>
            <a:endParaRPr lang="es-MX" dirty="0"/>
          </a:p>
          <a:p>
            <a:r>
              <a:rPr lang="es-MX" b="1" dirty="0">
                <a:solidFill>
                  <a:srgbClr val="7030A0"/>
                </a:solidFill>
              </a:rPr>
              <a:t>Evaluación diagnóstica </a:t>
            </a:r>
            <a:r>
              <a:rPr lang="es-MX" dirty="0"/>
              <a:t>de información acerca de eventos y personajes relativos a la Segunda Guerra Mundial.</a:t>
            </a:r>
          </a:p>
          <a:p>
            <a:r>
              <a:rPr lang="es-MX" dirty="0"/>
              <a:t> </a:t>
            </a:r>
          </a:p>
          <a:p>
            <a:pPr lvl="0"/>
            <a:r>
              <a:rPr lang="es-MX" dirty="0"/>
              <a:t>¿Qué fue la Segunda Guerra Mundial?</a:t>
            </a:r>
          </a:p>
          <a:p>
            <a:pPr lvl="0"/>
            <a:r>
              <a:rPr lang="es-MX" dirty="0"/>
              <a:t>¿Cuánto tiempo duró la Segunda Guerra Mundial?</a:t>
            </a:r>
          </a:p>
          <a:p>
            <a:pPr lvl="0"/>
            <a:r>
              <a:rPr lang="es-MX" dirty="0"/>
              <a:t>¿Qué países estuvieron involucrados en dicho evento histórico?</a:t>
            </a:r>
          </a:p>
          <a:p>
            <a:pPr lvl="0"/>
            <a:r>
              <a:rPr lang="es-MX" dirty="0"/>
              <a:t>¿Qué personajes fueron relevantes en la Segunda Guerra Mundial?</a:t>
            </a:r>
          </a:p>
          <a:p>
            <a:pPr lvl="0"/>
            <a:r>
              <a:rPr lang="es-MX" dirty="0"/>
              <a:t>¿Sabes qué aconteció en las ciudades japonesas de Hiroshima y Nagasaki en 1945, lo que condujo a que la Segunda Guerra Mundial terminara?</a:t>
            </a:r>
          </a:p>
          <a:p>
            <a:endParaRPr lang="es-MX" dirty="0"/>
          </a:p>
        </p:txBody>
      </p:sp>
      <p:sp>
        <p:nvSpPr>
          <p:cNvPr id="15" name="Rectángulo redondeado 12">
            <a:extLst>
              <a:ext uri="{FF2B5EF4-FFF2-40B4-BE49-F238E27FC236}">
                <a16:creationId xmlns:a16="http://schemas.microsoft.com/office/drawing/2014/main" id="{C1141BAA-F805-49A7-94B6-9734F7BD6426}"/>
              </a:ext>
            </a:extLst>
          </p:cNvPr>
          <p:cNvSpPr/>
          <p:nvPr/>
        </p:nvSpPr>
        <p:spPr>
          <a:xfrm>
            <a:off x="842211" y="1100990"/>
            <a:ext cx="7665146" cy="84601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latin typeface="Calibri" panose="020F0502020204030204" pitchFamily="34" charset="0"/>
                <a:cs typeface="Calibri" panose="020F0502020204030204" pitchFamily="34" charset="0"/>
              </a:rPr>
              <a:t>5.g Formatos e Instrumentos para la planeación, seguimiento, evaluación, autoevaluación y coevaluación.</a:t>
            </a:r>
          </a:p>
        </p:txBody>
      </p:sp>
    </p:spTree>
    <p:extLst>
      <p:ext uri="{BB962C8B-B14F-4D97-AF65-F5344CB8AC3E}">
        <p14:creationId xmlns:p14="http://schemas.microsoft.com/office/powerpoint/2010/main" val="3265426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518746" y="1524000"/>
            <a:ext cx="1359877" cy="307777"/>
          </a:xfrm>
          <a:prstGeom prst="rect">
            <a:avLst/>
          </a:prstGeom>
          <a:noFill/>
        </p:spPr>
        <p:txBody>
          <a:bodyPr wrap="square" rtlCol="0">
            <a:spAutoFit/>
          </a:bodyPr>
          <a:lstStyle/>
          <a:p>
            <a:r>
              <a:rPr lang="es-MX" dirty="0">
                <a:solidFill>
                  <a:schemeClr val="bg2">
                    <a:lumMod val="60000"/>
                    <a:lumOff val="40000"/>
                  </a:schemeClr>
                </a:solidFill>
              </a:rPr>
              <a:t>Ética</a:t>
            </a:r>
          </a:p>
        </p:txBody>
      </p:sp>
      <p:sp>
        <p:nvSpPr>
          <p:cNvPr id="15" name="14 CuadroTexto"/>
          <p:cNvSpPr txBox="1"/>
          <p:nvPr/>
        </p:nvSpPr>
        <p:spPr>
          <a:xfrm>
            <a:off x="360945" y="1852864"/>
            <a:ext cx="8662737" cy="4462760"/>
          </a:xfrm>
          <a:prstGeom prst="rect">
            <a:avLst/>
          </a:prstGeom>
          <a:noFill/>
        </p:spPr>
        <p:txBody>
          <a:bodyPr wrap="square" rtlCol="0">
            <a:spAutoFit/>
          </a:bodyPr>
          <a:lstStyle/>
          <a:p>
            <a:r>
              <a:rPr lang="es-MX" sz="1200" b="1" dirty="0">
                <a:solidFill>
                  <a:srgbClr val="7030A0"/>
                </a:solidFill>
              </a:rPr>
              <a:t>Evaluación formativa </a:t>
            </a:r>
            <a:r>
              <a:rPr lang="es-MX" sz="1200" dirty="0"/>
              <a:t>de información acerca de las detonaciones de las bombas atómicas ocurridas en Hiroshima y Nagasaki, relativas a la materia de ética.</a:t>
            </a:r>
          </a:p>
          <a:p>
            <a:pPr lvl="0"/>
            <a:r>
              <a:rPr lang="es-MX" sz="1200" dirty="0"/>
              <a:t>¿Quién fue Robert </a:t>
            </a:r>
            <a:r>
              <a:rPr lang="es-MX" sz="1200" dirty="0" err="1"/>
              <a:t>Oppenheimer</a:t>
            </a:r>
            <a:r>
              <a:rPr lang="es-MX" sz="1200" dirty="0"/>
              <a:t> y qué relevancia ética y científica tuvo en el proyecto </a:t>
            </a:r>
            <a:r>
              <a:rPr lang="es-MX" sz="1200" i="1" dirty="0"/>
              <a:t>Manhattan</a:t>
            </a:r>
            <a:r>
              <a:rPr lang="es-MX" sz="1200" dirty="0"/>
              <a:t>?</a:t>
            </a:r>
          </a:p>
          <a:p>
            <a:pPr lvl="0"/>
            <a:r>
              <a:rPr lang="es-MX" sz="1200" dirty="0"/>
              <a:t>¿Quién fue Harry Truman y qué relevancia tuvo para el desenvolvimiento final de la Segunda Guerra Mundial y de las detonaciones atómicas?</a:t>
            </a:r>
          </a:p>
          <a:p>
            <a:pPr lvl="0"/>
            <a:r>
              <a:rPr lang="es-MX" sz="1200" dirty="0"/>
              <a:t>¿La prueba nuclear de “Los Álamos” pudo funcionar como una prueba de E.E.U.U. para inducir la rendición de Japón? ¿Por qué? </a:t>
            </a:r>
          </a:p>
          <a:p>
            <a:pPr lvl="0"/>
            <a:r>
              <a:rPr lang="es-MX" sz="1200" dirty="0"/>
              <a:t>¿Consideras que el ultimátum de rendición que se le dio a Japón en la Conferencia de </a:t>
            </a:r>
            <a:r>
              <a:rPr lang="es-MX" sz="1200" dirty="0" err="1"/>
              <a:t>Postdam</a:t>
            </a:r>
            <a:r>
              <a:rPr lang="es-MX" sz="1200" dirty="0"/>
              <a:t> hubiera impedido la detonación de las bombas en Japón? ¿Por qué?</a:t>
            </a:r>
          </a:p>
          <a:p>
            <a:pPr lvl="0"/>
            <a:r>
              <a:rPr lang="es-MX" sz="1200" dirty="0"/>
              <a:t>¿Qué Piensas de la afirmación de Paul </a:t>
            </a:r>
            <a:r>
              <a:rPr lang="es-MX" sz="1200" dirty="0" err="1"/>
              <a:t>Tibbets</a:t>
            </a:r>
            <a:r>
              <a:rPr lang="es-MX" sz="1200" dirty="0"/>
              <a:t>, oficial comandante y piloto del </a:t>
            </a:r>
            <a:r>
              <a:rPr lang="es-MX" sz="1200" dirty="0" err="1"/>
              <a:t>Enola</a:t>
            </a:r>
            <a:r>
              <a:rPr lang="es-MX" sz="1200" dirty="0"/>
              <a:t> Gay, quien dice que la bomba verdaderamente evitó muchas más muertes tanto de lado norteamericano como japonés? ¿Es correcta tal afirmación? ¿Es juzgable moralmente como algo malo dados sus argumentos?</a:t>
            </a:r>
          </a:p>
          <a:p>
            <a:pPr lvl="0"/>
            <a:r>
              <a:rPr lang="es-MX" sz="1200" dirty="0"/>
              <a:t>¿Qué piensas de las afirmaciones japonesas, que sostienen que los E.E.U.U. sabían que Japón no tenía alimentos suficientes como para permanecer en la guerra, por lo que las detonaciones fueron innecesarias bélicamente, sino que fueron realizadas con motivos “experimentales” y como manifestación de poder? ¿Piensas que tienen razón moralmente hablando? ¿Por qué? </a:t>
            </a:r>
          </a:p>
          <a:p>
            <a:pPr lvl="0"/>
            <a:r>
              <a:rPr lang="es-MX" sz="1200" dirty="0"/>
              <a:t>¿Era necesaria la detonación de las bombas atómicas en las ciudades japonesas para evitar que la Guerra continuara?</a:t>
            </a:r>
          </a:p>
          <a:p>
            <a:pPr lvl="0"/>
            <a:r>
              <a:rPr lang="es-MX" sz="1200" dirty="0"/>
              <a:t>¿Qué piensas de la afirmación de Russell </a:t>
            </a:r>
            <a:r>
              <a:rPr lang="es-MX" sz="1200" dirty="0" err="1"/>
              <a:t>Gackenbach</a:t>
            </a:r>
            <a:r>
              <a:rPr lang="es-MX" sz="1200" dirty="0"/>
              <a:t>, de que había un odio a los japoneses a tal punto que lo único relevante era matarlos para que hubiera menos a quienes oponerse durante la invasión, en caso de haber tal?</a:t>
            </a:r>
          </a:p>
          <a:p>
            <a:pPr lvl="0"/>
            <a:r>
              <a:rPr lang="es-MX" sz="1200" dirty="0"/>
              <a:t>¿Son las consecuencias radioactivas de la explosión, las cuales eran completamente ignoradas en ese momento, una prueba de que las detonaciones fueron “experimentos” bélicos? </a:t>
            </a:r>
          </a:p>
          <a:p>
            <a:pPr lvl="0"/>
            <a:r>
              <a:rPr lang="es-MX" sz="1200" dirty="0"/>
              <a:t>¿Qué piensas de que en una guerra mueran civiles?</a:t>
            </a:r>
          </a:p>
          <a:p>
            <a:endParaRPr lang="es-MX" sz="1200" dirty="0"/>
          </a:p>
        </p:txBody>
      </p:sp>
    </p:spTree>
    <p:extLst>
      <p:ext uri="{BB962C8B-B14F-4D97-AF65-F5344CB8AC3E}">
        <p14:creationId xmlns:p14="http://schemas.microsoft.com/office/powerpoint/2010/main" val="3265426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5" name="Agrupar 4"/>
          <p:cNvGrpSpPr/>
          <p:nvPr/>
        </p:nvGrpSpPr>
        <p:grpSpPr>
          <a:xfrm>
            <a:off x="1" y="-9136"/>
            <a:ext cx="9144000" cy="6867136"/>
            <a:chOff x="0" y="0"/>
            <a:chExt cx="9215819" cy="6867136"/>
          </a:xfrm>
        </p:grpSpPr>
        <p:pic>
          <p:nvPicPr>
            <p:cNvPr id="7" name="Imagen 6"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8"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0" name="Agrupar 9"/>
            <p:cNvGrpSpPr/>
            <p:nvPr/>
          </p:nvGrpSpPr>
          <p:grpSpPr>
            <a:xfrm>
              <a:off x="4930205" y="513733"/>
              <a:ext cx="4007255" cy="620492"/>
              <a:chOff x="4756585" y="690408"/>
              <a:chExt cx="4007255" cy="620492"/>
            </a:xfrm>
          </p:grpSpPr>
          <p:sp>
            <p:nvSpPr>
              <p:cNvPr id="11" name="CuadroTexto 10"/>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2" name="Imagen 11"/>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3" name="Imagen 12"/>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95" name="Shape 95"/>
          <p:cNvGraphicFramePr/>
          <p:nvPr>
            <p:extLst>
              <p:ext uri="{D42A27DB-BD31-4B8C-83A1-F6EECF244321}">
                <p14:modId xmlns:p14="http://schemas.microsoft.com/office/powerpoint/2010/main" val="3295348774"/>
              </p:ext>
            </p:extLst>
          </p:nvPr>
        </p:nvGraphicFramePr>
        <p:xfrm>
          <a:off x="1318258" y="2447738"/>
          <a:ext cx="6287875" cy="2469200"/>
        </p:xfrm>
        <a:graphic>
          <a:graphicData uri="http://schemas.openxmlformats.org/drawingml/2006/table">
            <a:tbl>
              <a:tblPr firstRow="1" bandRow="1">
                <a:noFill/>
                <a:tableStyleId>{4F3383B3-1786-4F44-80ED-6D85A5CE947C}</a:tableStyleId>
              </a:tblPr>
              <a:tblGrid>
                <a:gridCol w="1305225">
                  <a:extLst>
                    <a:ext uri="{9D8B030D-6E8A-4147-A177-3AD203B41FA5}">
                      <a16:colId xmlns:a16="http://schemas.microsoft.com/office/drawing/2014/main" val="20000"/>
                    </a:ext>
                  </a:extLst>
                </a:gridCol>
                <a:gridCol w="1961100">
                  <a:extLst>
                    <a:ext uri="{9D8B030D-6E8A-4147-A177-3AD203B41FA5}">
                      <a16:colId xmlns:a16="http://schemas.microsoft.com/office/drawing/2014/main" val="20001"/>
                    </a:ext>
                  </a:extLst>
                </a:gridCol>
                <a:gridCol w="3021550">
                  <a:extLst>
                    <a:ext uri="{9D8B030D-6E8A-4147-A177-3AD203B41FA5}">
                      <a16:colId xmlns:a16="http://schemas.microsoft.com/office/drawing/2014/main" val="20002"/>
                    </a:ext>
                  </a:extLst>
                </a:gridCol>
              </a:tblGrid>
              <a:tr h="611900">
                <a:tc>
                  <a:txBody>
                    <a:bodyPr/>
                    <a:lstStyle/>
                    <a:p>
                      <a:pPr marL="0" marR="0" lvl="0" indent="0" algn="ctr" rtl="0">
                        <a:spcBef>
                          <a:spcPts val="0"/>
                        </a:spcBef>
                        <a:buSzPct val="25000"/>
                        <a:buNone/>
                      </a:pPr>
                      <a:r>
                        <a:rPr lang="en-US" sz="1800" u="none" strike="noStrike" cap="none" dirty="0" err="1"/>
                        <a:t>Grado</a:t>
                      </a:r>
                      <a:endParaRPr lang="en-US" sz="1800" u="none" strike="noStrike" cap="none" dirty="0"/>
                    </a:p>
                  </a:txBody>
                  <a:tcPr marL="91450" marR="91450" marT="45725" marB="45725" anchor="ctr"/>
                </a:tc>
                <a:tc>
                  <a:txBody>
                    <a:bodyPr/>
                    <a:lstStyle/>
                    <a:p>
                      <a:pPr marL="0" marR="0" lvl="0" indent="0" algn="ctr" rtl="0">
                        <a:spcBef>
                          <a:spcPts val="0"/>
                        </a:spcBef>
                        <a:spcAft>
                          <a:spcPts val="0"/>
                        </a:spcAft>
                        <a:buSzPct val="25000"/>
                        <a:buNone/>
                      </a:pPr>
                      <a:r>
                        <a:rPr lang="en-US" sz="1800" b="1" u="none" strike="noStrike" cap="none" dirty="0" err="1">
                          <a:solidFill>
                            <a:schemeClr val="lt1"/>
                          </a:solidFill>
                          <a:latin typeface="Calibri"/>
                          <a:ea typeface="Calibri"/>
                          <a:cs typeface="Calibri"/>
                          <a:sym typeface="Calibri"/>
                        </a:rPr>
                        <a:t>Asignaturas</a:t>
                      </a:r>
                      <a:r>
                        <a:rPr lang="en-US" sz="1800" b="1" u="none" strike="noStrike" cap="none" dirty="0">
                          <a:solidFill>
                            <a:schemeClr val="lt1"/>
                          </a:solidFill>
                          <a:latin typeface="Calibri"/>
                          <a:ea typeface="Calibri"/>
                          <a:cs typeface="Calibri"/>
                          <a:sym typeface="Calibri"/>
                        </a:rPr>
                        <a:t> </a:t>
                      </a:r>
                    </a:p>
                  </a:txBody>
                  <a:tcPr marL="68575" marR="68575" marT="0" marB="0" anchor="ctr"/>
                </a:tc>
                <a:tc>
                  <a:txBody>
                    <a:bodyPr/>
                    <a:lstStyle/>
                    <a:p>
                      <a:pPr marL="0" marR="0" lvl="0" indent="0" algn="ctr" rtl="0">
                        <a:spcBef>
                          <a:spcPts val="0"/>
                        </a:spcBef>
                        <a:spcAft>
                          <a:spcPts val="0"/>
                        </a:spcAft>
                        <a:buSzPct val="25000"/>
                        <a:buNone/>
                      </a:pPr>
                      <a:r>
                        <a:rPr lang="en-US" sz="1800" b="1" u="none" strike="noStrike" cap="none" dirty="0" err="1">
                          <a:solidFill>
                            <a:schemeClr val="lt1"/>
                          </a:solidFill>
                          <a:latin typeface="Calibri"/>
                          <a:ea typeface="Calibri"/>
                          <a:cs typeface="Calibri"/>
                          <a:sym typeface="Calibri"/>
                        </a:rPr>
                        <a:t>Integrantes</a:t>
                      </a:r>
                      <a:r>
                        <a:rPr lang="en-US" sz="1800" b="1" u="none" strike="noStrike" cap="none" baseline="0" dirty="0">
                          <a:solidFill>
                            <a:schemeClr val="lt1"/>
                          </a:solidFill>
                          <a:latin typeface="Calibri"/>
                          <a:ea typeface="Calibri"/>
                          <a:cs typeface="Calibri"/>
                          <a:sym typeface="Calibri"/>
                        </a:rPr>
                        <a:t> del </a:t>
                      </a:r>
                      <a:r>
                        <a:rPr lang="en-US" sz="1800" b="1" u="none" strike="noStrike" cap="none" baseline="0" dirty="0" err="1">
                          <a:solidFill>
                            <a:schemeClr val="lt1"/>
                          </a:solidFill>
                          <a:latin typeface="Calibri"/>
                          <a:ea typeface="Calibri"/>
                          <a:cs typeface="Calibri"/>
                          <a:sym typeface="Calibri"/>
                        </a:rPr>
                        <a:t>equipo</a:t>
                      </a:r>
                      <a:endParaRPr lang="en-US" sz="1800" b="1" u="none" strike="noStrike" cap="none" dirty="0">
                        <a:solidFill>
                          <a:schemeClr val="lt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619100">
                <a:tc rowSpan="3">
                  <a:txBody>
                    <a:bodyPr/>
                    <a:lstStyle/>
                    <a:p>
                      <a:pPr marL="0" marR="0" lvl="0" indent="0" algn="ctr" rtl="0">
                        <a:spcBef>
                          <a:spcPts val="0"/>
                        </a:spcBef>
                        <a:buSzPct val="25000"/>
                        <a:buNone/>
                      </a:pPr>
                      <a:r>
                        <a:rPr lang="en-US" sz="1800" u="none" strike="noStrike" cap="none" dirty="0"/>
                        <a:t>5°</a:t>
                      </a:r>
                    </a:p>
                  </a:txBody>
                  <a:tcPr marL="91450" marR="91450" marT="45725" marB="45725" anchor="ctr">
                    <a:solidFill>
                      <a:schemeClr val="bg1">
                        <a:lumMod val="85000"/>
                      </a:schemeClr>
                    </a:solidFill>
                  </a:tcPr>
                </a:tc>
                <a:tc>
                  <a:txBody>
                    <a:bodyPr/>
                    <a:lstStyle/>
                    <a:p>
                      <a:pPr marL="0" marR="0" lvl="0" indent="0" algn="l" rtl="0">
                        <a:spcBef>
                          <a:spcPts val="0"/>
                        </a:spcBef>
                        <a:spcAft>
                          <a:spcPts val="0"/>
                        </a:spcAft>
                        <a:buSzPct val="25000"/>
                        <a:buNone/>
                      </a:pPr>
                      <a:r>
                        <a:rPr lang="en-US" sz="1800" dirty="0" err="1">
                          <a:solidFill>
                            <a:schemeClr val="dk1"/>
                          </a:solidFill>
                          <a:latin typeface="Calibri"/>
                          <a:ea typeface="Calibri"/>
                          <a:cs typeface="Calibri"/>
                          <a:sym typeface="Calibri"/>
                        </a:rPr>
                        <a:t>Química</a:t>
                      </a:r>
                      <a:r>
                        <a:rPr lang="en-US" sz="1800" dirty="0">
                          <a:solidFill>
                            <a:schemeClr val="dk1"/>
                          </a:solidFill>
                          <a:latin typeface="Calibri"/>
                          <a:ea typeface="Calibri"/>
                          <a:cs typeface="Calibri"/>
                          <a:sym typeface="Calibri"/>
                        </a:rPr>
                        <a:t> III</a:t>
                      </a:r>
                    </a:p>
                  </a:txBody>
                  <a:tcPr marL="68575" marR="68575" marT="0" marB="0" anchor="ctr">
                    <a:solidFill>
                      <a:schemeClr val="bg1">
                        <a:lumMod val="85000"/>
                      </a:schemeClr>
                    </a:solidFill>
                  </a:tcPr>
                </a:tc>
                <a:tc>
                  <a:txBody>
                    <a:bodyPr/>
                    <a:lstStyle/>
                    <a:p>
                      <a:pPr marL="0" marR="0" lvl="0" indent="0" algn="l" rtl="0">
                        <a:spcBef>
                          <a:spcPts val="0"/>
                        </a:spcBef>
                        <a:spcAft>
                          <a:spcPts val="0"/>
                        </a:spcAft>
                        <a:buSzPct val="25000"/>
                        <a:buNone/>
                      </a:pPr>
                      <a:r>
                        <a:rPr lang="en-US" sz="1800" dirty="0" err="1">
                          <a:solidFill>
                            <a:schemeClr val="dk1"/>
                          </a:solidFill>
                          <a:latin typeface="Calibri"/>
                          <a:ea typeface="Calibri"/>
                          <a:cs typeface="Calibri"/>
                          <a:sym typeface="Calibri"/>
                        </a:rPr>
                        <a:t>Iskra</a:t>
                      </a:r>
                      <a:r>
                        <a:rPr lang="en-US" sz="1800" dirty="0">
                          <a:solidFill>
                            <a:schemeClr val="dk1"/>
                          </a:solidFill>
                          <a:latin typeface="Calibri"/>
                          <a:ea typeface="Calibri"/>
                          <a:cs typeface="Calibri"/>
                          <a:sym typeface="Calibri"/>
                        </a:rPr>
                        <a:t> M. Rosas </a:t>
                      </a:r>
                      <a:r>
                        <a:rPr lang="en-US" sz="1800" dirty="0" err="1">
                          <a:solidFill>
                            <a:schemeClr val="dk1"/>
                          </a:solidFill>
                          <a:latin typeface="Calibri"/>
                          <a:ea typeface="Calibri"/>
                          <a:cs typeface="Calibri"/>
                          <a:sym typeface="Calibri"/>
                        </a:rPr>
                        <a:t>Domínguez</a:t>
                      </a:r>
                      <a:endParaRPr lang="en-US" sz="1800" dirty="0">
                        <a:solidFill>
                          <a:schemeClr val="dk1"/>
                        </a:solidFill>
                        <a:latin typeface="Calibri"/>
                        <a:ea typeface="Calibri"/>
                        <a:cs typeface="Calibri"/>
                        <a:sym typeface="Calibri"/>
                      </a:endParaRPr>
                    </a:p>
                  </a:txBody>
                  <a:tcPr marL="68575" marR="68575" marT="0" marB="0" anchor="ctr">
                    <a:solidFill>
                      <a:schemeClr val="bg1">
                        <a:lumMod val="85000"/>
                      </a:schemeClr>
                    </a:solidFill>
                  </a:tcPr>
                </a:tc>
                <a:extLst>
                  <a:ext uri="{0D108BD9-81ED-4DB2-BD59-A6C34878D82A}">
                    <a16:rowId xmlns:a16="http://schemas.microsoft.com/office/drawing/2014/main" val="10001"/>
                  </a:ext>
                </a:extLst>
              </a:tr>
              <a:tr h="619100">
                <a:tc vMerge="1">
                  <a:txBody>
                    <a:bodyPr/>
                    <a:lstStyle/>
                    <a:p>
                      <a:endParaRPr lang="es-MX"/>
                    </a:p>
                  </a:txBody>
                  <a:tcPr/>
                </a:tc>
                <a:tc>
                  <a:txBody>
                    <a:bodyPr/>
                    <a:lstStyle/>
                    <a:p>
                      <a:pPr marL="0" marR="0" lvl="0" indent="0" algn="l" rtl="0">
                        <a:spcBef>
                          <a:spcPts val="0"/>
                        </a:spcBef>
                        <a:spcAft>
                          <a:spcPts val="0"/>
                        </a:spcAft>
                        <a:buSzPct val="25000"/>
                        <a:buNone/>
                      </a:pPr>
                      <a:r>
                        <a:rPr lang="en-US" sz="1800" dirty="0" err="1">
                          <a:solidFill>
                            <a:schemeClr val="dk1"/>
                          </a:solidFill>
                          <a:latin typeface="Calibri"/>
                          <a:ea typeface="Calibri"/>
                          <a:cs typeface="Calibri"/>
                          <a:sym typeface="Calibri"/>
                        </a:rPr>
                        <a:t>Ética</a:t>
                      </a:r>
                      <a:endParaRPr lang="en-US" sz="1800" dirty="0">
                        <a:solidFill>
                          <a:schemeClr val="dk1"/>
                        </a:solidFill>
                        <a:latin typeface="Calibri"/>
                        <a:ea typeface="Calibri"/>
                        <a:cs typeface="Calibri"/>
                        <a:sym typeface="Calibri"/>
                      </a:endParaRPr>
                    </a:p>
                  </a:txBody>
                  <a:tcPr marL="68575" marR="68575" marT="0" marB="0" anchor="ctr">
                    <a:solidFill>
                      <a:schemeClr val="bg1">
                        <a:lumMod val="85000"/>
                      </a:schemeClr>
                    </a:solidFill>
                  </a:tcPr>
                </a:tc>
                <a:tc>
                  <a:txBody>
                    <a:bodyPr/>
                    <a:lstStyle/>
                    <a:p>
                      <a:pPr marL="0" marR="0" lvl="0" indent="0" algn="l" rtl="0">
                        <a:spcBef>
                          <a:spcPts val="0"/>
                        </a:spcBef>
                        <a:spcAft>
                          <a:spcPts val="0"/>
                        </a:spcAft>
                        <a:buSzPct val="25000"/>
                        <a:buNone/>
                      </a:pPr>
                      <a:r>
                        <a:rPr lang="en-US" sz="1800" dirty="0">
                          <a:solidFill>
                            <a:schemeClr val="dk1"/>
                          </a:solidFill>
                          <a:latin typeface="Calibri"/>
                          <a:ea typeface="Calibri"/>
                          <a:cs typeface="Calibri"/>
                          <a:sym typeface="Calibri"/>
                        </a:rPr>
                        <a:t>Arturo</a:t>
                      </a:r>
                      <a:r>
                        <a:rPr lang="en-US" sz="1800" baseline="0" dirty="0">
                          <a:solidFill>
                            <a:schemeClr val="dk1"/>
                          </a:solidFill>
                          <a:latin typeface="Calibri"/>
                          <a:ea typeface="Calibri"/>
                          <a:cs typeface="Calibri"/>
                          <a:sym typeface="Calibri"/>
                        </a:rPr>
                        <a:t> I. </a:t>
                      </a:r>
                      <a:r>
                        <a:rPr lang="en-US" sz="1800" baseline="0" dirty="0" err="1">
                          <a:solidFill>
                            <a:schemeClr val="dk1"/>
                          </a:solidFill>
                          <a:latin typeface="Calibri"/>
                          <a:ea typeface="Calibri"/>
                          <a:cs typeface="Calibri"/>
                          <a:sym typeface="Calibri"/>
                        </a:rPr>
                        <a:t>López</a:t>
                      </a:r>
                      <a:r>
                        <a:rPr lang="en-US" sz="1800" baseline="0" dirty="0">
                          <a:solidFill>
                            <a:schemeClr val="dk1"/>
                          </a:solidFill>
                          <a:latin typeface="Calibri"/>
                          <a:ea typeface="Calibri"/>
                          <a:cs typeface="Calibri"/>
                          <a:sym typeface="Calibri"/>
                        </a:rPr>
                        <a:t> </a:t>
                      </a:r>
                      <a:r>
                        <a:rPr lang="en-US" sz="1800" baseline="0" dirty="0" err="1">
                          <a:solidFill>
                            <a:schemeClr val="dk1"/>
                          </a:solidFill>
                          <a:latin typeface="Calibri"/>
                          <a:ea typeface="Calibri"/>
                          <a:cs typeface="Calibri"/>
                          <a:sym typeface="Calibri"/>
                        </a:rPr>
                        <a:t>Bosquez</a:t>
                      </a:r>
                      <a:endParaRPr lang="en-US" sz="1800" dirty="0">
                        <a:solidFill>
                          <a:schemeClr val="dk1"/>
                        </a:solidFill>
                        <a:latin typeface="Calibri"/>
                        <a:ea typeface="Calibri"/>
                        <a:cs typeface="Calibri"/>
                        <a:sym typeface="Calibri"/>
                      </a:endParaRPr>
                    </a:p>
                  </a:txBody>
                  <a:tcPr marL="68575" marR="68575" marT="0" marB="0" anchor="ctr">
                    <a:solidFill>
                      <a:schemeClr val="bg1">
                        <a:lumMod val="85000"/>
                      </a:schemeClr>
                    </a:solidFill>
                  </a:tcPr>
                </a:tc>
                <a:extLst>
                  <a:ext uri="{0D108BD9-81ED-4DB2-BD59-A6C34878D82A}">
                    <a16:rowId xmlns:a16="http://schemas.microsoft.com/office/drawing/2014/main" val="10002"/>
                  </a:ext>
                </a:extLst>
              </a:tr>
              <a:tr h="619100">
                <a:tc vMerge="1">
                  <a:txBody>
                    <a:bodyPr/>
                    <a:lstStyle/>
                    <a:p>
                      <a:endParaRPr lang="es-MX"/>
                    </a:p>
                  </a:txBody>
                  <a:tcPr/>
                </a:tc>
                <a:tc>
                  <a:txBody>
                    <a:bodyPr/>
                    <a:lstStyle/>
                    <a:p>
                      <a:pPr marL="0" marR="0" lvl="0" indent="0" algn="l" rtl="0">
                        <a:spcBef>
                          <a:spcPts val="0"/>
                        </a:spcBef>
                        <a:spcAft>
                          <a:spcPts val="0"/>
                        </a:spcAft>
                        <a:buSzPct val="25000"/>
                        <a:buNone/>
                      </a:pPr>
                      <a:r>
                        <a:rPr lang="en-US" sz="1800" dirty="0" err="1">
                          <a:solidFill>
                            <a:schemeClr val="dk1"/>
                          </a:solidFill>
                          <a:latin typeface="Calibri"/>
                          <a:ea typeface="Calibri"/>
                          <a:cs typeface="Calibri"/>
                          <a:sym typeface="Calibri"/>
                        </a:rPr>
                        <a:t>Inglés</a:t>
                      </a:r>
                      <a:r>
                        <a:rPr lang="en-US" sz="1800" dirty="0">
                          <a:solidFill>
                            <a:schemeClr val="dk1"/>
                          </a:solidFill>
                          <a:latin typeface="Calibri"/>
                          <a:ea typeface="Calibri"/>
                          <a:cs typeface="Calibri"/>
                          <a:sym typeface="Calibri"/>
                        </a:rPr>
                        <a:t> V</a:t>
                      </a:r>
                    </a:p>
                  </a:txBody>
                  <a:tcPr marL="68575" marR="68575" marT="0" marB="0" anchor="ctr">
                    <a:solidFill>
                      <a:schemeClr val="bg1">
                        <a:lumMod val="85000"/>
                      </a:schemeClr>
                    </a:solidFill>
                  </a:tcPr>
                </a:tc>
                <a:tc>
                  <a:txBody>
                    <a:bodyPr/>
                    <a:lstStyle/>
                    <a:p>
                      <a:pPr marL="0" marR="0" lvl="0" indent="0" algn="l" rtl="0">
                        <a:spcBef>
                          <a:spcPts val="0"/>
                        </a:spcBef>
                        <a:spcAft>
                          <a:spcPts val="0"/>
                        </a:spcAft>
                        <a:buSzPct val="25000"/>
                        <a:buNone/>
                      </a:pPr>
                      <a:r>
                        <a:rPr lang="en-US" sz="1800" dirty="0">
                          <a:solidFill>
                            <a:schemeClr val="dk1"/>
                          </a:solidFill>
                          <a:latin typeface="Calibri"/>
                          <a:ea typeface="Calibri"/>
                          <a:cs typeface="Calibri"/>
                          <a:sym typeface="Calibri"/>
                        </a:rPr>
                        <a:t>Luis M. Pineda </a:t>
                      </a:r>
                      <a:r>
                        <a:rPr lang="en-US" sz="1800" dirty="0" err="1">
                          <a:solidFill>
                            <a:schemeClr val="dk1"/>
                          </a:solidFill>
                          <a:latin typeface="Calibri"/>
                          <a:ea typeface="Calibri"/>
                          <a:cs typeface="Calibri"/>
                          <a:sym typeface="Calibri"/>
                        </a:rPr>
                        <a:t>Pineda</a:t>
                      </a:r>
                      <a:endParaRPr lang="en-US" sz="1800" dirty="0">
                        <a:solidFill>
                          <a:schemeClr val="dk1"/>
                        </a:solidFill>
                        <a:latin typeface="Calibri"/>
                        <a:ea typeface="Calibri"/>
                        <a:cs typeface="Calibri"/>
                        <a:sym typeface="Calibri"/>
                      </a:endParaRPr>
                    </a:p>
                  </a:txBody>
                  <a:tcPr marL="68575" marR="68575" marT="0" marB="0" anchor="ctr">
                    <a:solidFill>
                      <a:schemeClr val="bg1">
                        <a:lumMod val="85000"/>
                      </a:schemeClr>
                    </a:solidFill>
                  </a:tcPr>
                </a:tc>
                <a:extLst>
                  <a:ext uri="{0D108BD9-81ED-4DB2-BD59-A6C34878D82A}">
                    <a16:rowId xmlns:a16="http://schemas.microsoft.com/office/drawing/2014/main" val="10003"/>
                  </a:ext>
                </a:extLst>
              </a:tr>
            </a:tbl>
          </a:graphicData>
        </a:graphic>
      </p:graphicFrame>
      <p:sp>
        <p:nvSpPr>
          <p:cNvPr id="14" name="CuadroTexto 1"/>
          <p:cNvSpPr txBox="1"/>
          <p:nvPr/>
        </p:nvSpPr>
        <p:spPr>
          <a:xfrm>
            <a:off x="960121" y="1787452"/>
            <a:ext cx="6992215" cy="461665"/>
          </a:xfrm>
          <a:prstGeom prst="rect">
            <a:avLst/>
          </a:prstGeom>
          <a:noFill/>
        </p:spPr>
        <p:txBody>
          <a:bodyPr wrap="square" rtlCol="0">
            <a:spAutoFit/>
          </a:bodyPr>
          <a:lstStyle/>
          <a:p>
            <a:r>
              <a:rPr lang="es-MX" sz="2400" dirty="0">
                <a:latin typeface="Calibri" panose="020F0502020204030204" pitchFamily="34" charset="0"/>
                <a:cs typeface="Calibri" panose="020F0502020204030204" pitchFamily="34" charset="0"/>
              </a:rPr>
              <a:t>2) Nombre de maestros participantes y sus asignaturas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97281" name="Picture 1"/>
          <p:cNvPicPr>
            <a:picLocks noChangeAspect="1" noChangeArrowheads="1"/>
          </p:cNvPicPr>
          <p:nvPr/>
        </p:nvPicPr>
        <p:blipFill>
          <a:blip r:embed="rId7"/>
          <a:srcRect/>
          <a:stretch>
            <a:fillRect/>
          </a:stretch>
        </p:blipFill>
        <p:spPr bwMode="auto">
          <a:xfrm>
            <a:off x="1527423" y="1524001"/>
            <a:ext cx="3444627" cy="4911332"/>
          </a:xfrm>
          <a:prstGeom prst="rect">
            <a:avLst/>
          </a:prstGeom>
          <a:noFill/>
          <a:ln w="9525">
            <a:noFill/>
            <a:miter lim="800000"/>
            <a:headEnd/>
            <a:tailEnd/>
          </a:ln>
        </p:spPr>
      </p:pic>
      <p:pic>
        <p:nvPicPr>
          <p:cNvPr id="97282" name="Picture 2"/>
          <p:cNvPicPr>
            <a:picLocks noChangeAspect="1" noChangeArrowheads="1"/>
          </p:cNvPicPr>
          <p:nvPr/>
        </p:nvPicPr>
        <p:blipFill>
          <a:blip r:embed="rId8"/>
          <a:srcRect/>
          <a:stretch>
            <a:fillRect/>
          </a:stretch>
        </p:blipFill>
        <p:spPr bwMode="auto">
          <a:xfrm>
            <a:off x="5200650" y="1681162"/>
            <a:ext cx="3440355" cy="4529138"/>
          </a:xfrm>
          <a:prstGeom prst="rect">
            <a:avLst/>
          </a:prstGeom>
          <a:noFill/>
          <a:ln w="9525">
            <a:noFill/>
            <a:miter lim="800000"/>
            <a:headEnd/>
            <a:tailEnd/>
          </a:ln>
        </p:spPr>
      </p:pic>
      <p:sp>
        <p:nvSpPr>
          <p:cNvPr id="13" name="12 CuadroTexto"/>
          <p:cNvSpPr txBox="1"/>
          <p:nvPr/>
        </p:nvSpPr>
        <p:spPr>
          <a:xfrm>
            <a:off x="518746" y="1524000"/>
            <a:ext cx="1359877" cy="307777"/>
          </a:xfrm>
          <a:prstGeom prst="rect">
            <a:avLst/>
          </a:prstGeom>
          <a:noFill/>
        </p:spPr>
        <p:txBody>
          <a:bodyPr wrap="square" rtlCol="0">
            <a:spAutoFit/>
          </a:bodyPr>
          <a:lstStyle/>
          <a:p>
            <a:r>
              <a:rPr lang="es-MX" dirty="0">
                <a:solidFill>
                  <a:schemeClr val="bg2">
                    <a:lumMod val="60000"/>
                    <a:lumOff val="40000"/>
                  </a:schemeClr>
                </a:solidFill>
              </a:rPr>
              <a:t>Inglés</a:t>
            </a:r>
          </a:p>
        </p:txBody>
      </p:sp>
    </p:spTree>
    <p:extLst>
      <p:ext uri="{BB962C8B-B14F-4D97-AF65-F5344CB8AC3E}">
        <p14:creationId xmlns:p14="http://schemas.microsoft.com/office/powerpoint/2010/main" val="3265426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518746" y="1524000"/>
            <a:ext cx="1359877" cy="307777"/>
          </a:xfrm>
          <a:prstGeom prst="rect">
            <a:avLst/>
          </a:prstGeom>
          <a:noFill/>
        </p:spPr>
        <p:txBody>
          <a:bodyPr wrap="square" rtlCol="0">
            <a:spAutoFit/>
          </a:bodyPr>
          <a:lstStyle/>
          <a:p>
            <a:r>
              <a:rPr lang="es-MX" dirty="0">
                <a:solidFill>
                  <a:schemeClr val="bg2">
                    <a:lumMod val="60000"/>
                    <a:lumOff val="40000"/>
                  </a:schemeClr>
                </a:solidFill>
              </a:rPr>
              <a:t>Inglés</a:t>
            </a:r>
          </a:p>
        </p:txBody>
      </p:sp>
      <p:pic>
        <p:nvPicPr>
          <p:cNvPr id="103426" name="Picture 2"/>
          <p:cNvPicPr>
            <a:picLocks noChangeAspect="1" noChangeArrowheads="1"/>
          </p:cNvPicPr>
          <p:nvPr/>
        </p:nvPicPr>
        <p:blipFill>
          <a:blip r:embed="rId7"/>
          <a:srcRect/>
          <a:stretch>
            <a:fillRect/>
          </a:stretch>
        </p:blipFill>
        <p:spPr bwMode="auto">
          <a:xfrm>
            <a:off x="1619250" y="1704975"/>
            <a:ext cx="6172200" cy="4629150"/>
          </a:xfrm>
          <a:prstGeom prst="rect">
            <a:avLst/>
          </a:prstGeom>
          <a:noFill/>
          <a:ln w="9525">
            <a:noFill/>
            <a:miter lim="800000"/>
            <a:headEnd/>
            <a:tailEnd/>
          </a:ln>
        </p:spPr>
      </p:pic>
    </p:spTree>
    <p:extLst>
      <p:ext uri="{BB962C8B-B14F-4D97-AF65-F5344CB8AC3E}">
        <p14:creationId xmlns:p14="http://schemas.microsoft.com/office/powerpoint/2010/main" val="3265426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328246" y="1524000"/>
            <a:ext cx="1359877" cy="307777"/>
          </a:xfrm>
          <a:prstGeom prst="rect">
            <a:avLst/>
          </a:prstGeom>
          <a:noFill/>
        </p:spPr>
        <p:txBody>
          <a:bodyPr wrap="square" rtlCol="0">
            <a:spAutoFit/>
          </a:bodyPr>
          <a:lstStyle/>
          <a:p>
            <a:r>
              <a:rPr lang="es-MX" dirty="0">
                <a:solidFill>
                  <a:schemeClr val="bg2">
                    <a:lumMod val="60000"/>
                    <a:lumOff val="40000"/>
                  </a:schemeClr>
                </a:solidFill>
              </a:rPr>
              <a:t>Química</a:t>
            </a:r>
          </a:p>
        </p:txBody>
      </p:sp>
      <p:graphicFrame>
        <p:nvGraphicFramePr>
          <p:cNvPr id="14" name="13 Diagrama"/>
          <p:cNvGraphicFramePr/>
          <p:nvPr/>
        </p:nvGraphicFramePr>
        <p:xfrm>
          <a:off x="539261" y="1959708"/>
          <a:ext cx="8182707" cy="38080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6542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328246" y="1619250"/>
            <a:ext cx="1359877" cy="307777"/>
          </a:xfrm>
          <a:prstGeom prst="rect">
            <a:avLst/>
          </a:prstGeom>
          <a:noFill/>
        </p:spPr>
        <p:txBody>
          <a:bodyPr wrap="square" rtlCol="0">
            <a:spAutoFit/>
          </a:bodyPr>
          <a:lstStyle/>
          <a:p>
            <a:r>
              <a:rPr lang="es-MX" dirty="0">
                <a:solidFill>
                  <a:schemeClr val="bg2">
                    <a:lumMod val="60000"/>
                    <a:lumOff val="40000"/>
                  </a:schemeClr>
                </a:solidFill>
              </a:rPr>
              <a:t>Química</a:t>
            </a:r>
          </a:p>
        </p:txBody>
      </p:sp>
      <p:sp>
        <p:nvSpPr>
          <p:cNvPr id="16" name="15 CuadroTexto"/>
          <p:cNvSpPr txBox="1"/>
          <p:nvPr/>
        </p:nvSpPr>
        <p:spPr>
          <a:xfrm rot="16200000">
            <a:off x="-172192" y="2817911"/>
            <a:ext cx="1905002" cy="307777"/>
          </a:xfrm>
          <a:prstGeom prst="rect">
            <a:avLst/>
          </a:prstGeom>
          <a:noFill/>
        </p:spPr>
        <p:txBody>
          <a:bodyPr wrap="square" rtlCol="0">
            <a:spAutoFit/>
          </a:bodyPr>
          <a:lstStyle/>
          <a:p>
            <a:r>
              <a:rPr lang="es-MX" dirty="0">
                <a:solidFill>
                  <a:srgbClr val="7030A0"/>
                </a:solidFill>
              </a:rPr>
              <a:t>Evaluación Formativa</a:t>
            </a:r>
          </a:p>
        </p:txBody>
      </p:sp>
      <p:sp>
        <p:nvSpPr>
          <p:cNvPr id="942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rgbClr val="333333"/>
                </a:solidFill>
                <a:effectLst/>
                <a:latin typeface="Century Gothic" pitchFamily="34" charset="0"/>
                <a:ea typeface="Times New Roman" pitchFamily="18" charset="0"/>
                <a:cs typeface="Arial" pitchFamily="34" charset="0"/>
              </a:rPr>
              <a:t>Expresión matemática de la ley de desintegraciones radiactivas</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94211" name="Rectangle 3"/>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942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rgbClr val="333333"/>
                </a:solidFill>
                <a:effectLst/>
                <a:latin typeface="Century Gothic" pitchFamily="34" charset="0"/>
                <a:ea typeface="Times New Roman" pitchFamily="18" charset="0"/>
                <a:cs typeface="Arial" pitchFamily="34" charset="0"/>
              </a:rPr>
              <a:t>Expresión matemática de la ley de desintegraciones radiactivas</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94214" name="Rectangle 6"/>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 name="19 CuadroTexto"/>
          <p:cNvSpPr txBox="1"/>
          <p:nvPr/>
        </p:nvSpPr>
        <p:spPr>
          <a:xfrm>
            <a:off x="1143000" y="1962150"/>
            <a:ext cx="7048500" cy="3754874"/>
          </a:xfrm>
          <a:prstGeom prst="rect">
            <a:avLst/>
          </a:prstGeom>
          <a:noFill/>
        </p:spPr>
        <p:txBody>
          <a:bodyPr wrap="square" rtlCol="0">
            <a:spAutoFit/>
          </a:bodyPr>
          <a:lstStyle/>
          <a:p>
            <a:pPr marL="342900" indent="-342900"/>
            <a:r>
              <a:rPr lang="es-MX" u="sng" dirty="0"/>
              <a:t>CUESTIONARIO </a:t>
            </a:r>
            <a:r>
              <a:rPr lang="es-MX" dirty="0"/>
              <a:t>(2 puntos por pregunta desarrollada)</a:t>
            </a:r>
          </a:p>
          <a:p>
            <a:pPr marL="342900" indent="-342900"/>
            <a:endParaRPr lang="es-MX" dirty="0"/>
          </a:p>
          <a:p>
            <a:pPr marL="342900" indent="-342900">
              <a:buAutoNum type="arabicPeriod"/>
            </a:pPr>
            <a:r>
              <a:rPr lang="es-MX" dirty="0"/>
              <a:t>Escribir la ecuación nuclear de desintegración alfa del Uranio-235</a:t>
            </a:r>
          </a:p>
          <a:p>
            <a:pPr marL="342900" indent="-342900"/>
            <a:r>
              <a:rPr lang="es-MX" dirty="0"/>
              <a:t>		</a:t>
            </a:r>
          </a:p>
          <a:p>
            <a:pPr marL="342900" indent="-342900">
              <a:buAutoNum type="arabicPeriod"/>
            </a:pPr>
            <a:endParaRPr lang="es-MX" dirty="0"/>
          </a:p>
          <a:p>
            <a:pPr marL="342900" indent="-342900"/>
            <a:r>
              <a:rPr lang="es-MX" dirty="0"/>
              <a:t>2. ¿Cuál es la ley de las Desintegraciones Radiactivas?</a:t>
            </a:r>
          </a:p>
          <a:p>
            <a:pPr marL="342900" indent="-342900">
              <a:buAutoNum type="arabicPeriod"/>
            </a:pPr>
            <a:endParaRPr lang="es-MX" dirty="0"/>
          </a:p>
          <a:p>
            <a:pPr marL="342900" indent="-342900">
              <a:buAutoNum type="arabicPeriod"/>
            </a:pPr>
            <a:endParaRPr lang="es-MX" dirty="0"/>
          </a:p>
          <a:p>
            <a:pPr marL="342900" indent="-342900"/>
            <a:r>
              <a:rPr lang="es-MX" dirty="0"/>
              <a:t>3.  Describe la Radiación gamma</a:t>
            </a:r>
          </a:p>
          <a:p>
            <a:pPr marL="342900" indent="-342900"/>
            <a:r>
              <a:rPr lang="es-MX" dirty="0"/>
              <a:t>                 Las "partículas" gamma son una radiación electromagnética (una onda) que acompaña a una emisión de partículas alfa o beta</a:t>
            </a:r>
          </a:p>
          <a:p>
            <a:pPr marL="342900" indent="-342900">
              <a:buAutoNum type="arabicPeriod"/>
            </a:pPr>
            <a:endParaRPr lang="es-MX" dirty="0"/>
          </a:p>
          <a:p>
            <a:pPr marL="342900" indent="-342900">
              <a:buAutoNum type="arabicPeriod"/>
            </a:pPr>
            <a:endParaRPr lang="es-MX" dirty="0"/>
          </a:p>
          <a:p>
            <a:pPr marL="342900" indent="-342900"/>
            <a:r>
              <a:rPr lang="es-MX" dirty="0"/>
              <a:t>4.  Esquema  y descripción de una reacción en cadena.</a:t>
            </a:r>
          </a:p>
          <a:p>
            <a:pPr marL="342900" indent="-342900"/>
            <a:endParaRPr lang="es-MX" dirty="0"/>
          </a:p>
          <a:p>
            <a:pPr marL="342900" indent="-342900"/>
            <a:r>
              <a:rPr lang="es-MX" dirty="0"/>
              <a:t>5. Elaborar un mapa conceptual  y/o palabras clave relacionadas sobre datos técnicos del lanzamiento de la bomba atómica.</a:t>
            </a:r>
          </a:p>
        </p:txBody>
      </p:sp>
    </p:spTree>
    <p:extLst>
      <p:ext uri="{BB962C8B-B14F-4D97-AF65-F5344CB8AC3E}">
        <p14:creationId xmlns:p14="http://schemas.microsoft.com/office/powerpoint/2010/main" val="3265426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328246" y="1524000"/>
            <a:ext cx="1359877" cy="307777"/>
          </a:xfrm>
          <a:prstGeom prst="rect">
            <a:avLst/>
          </a:prstGeom>
          <a:noFill/>
        </p:spPr>
        <p:txBody>
          <a:bodyPr wrap="square" rtlCol="0">
            <a:spAutoFit/>
          </a:bodyPr>
          <a:lstStyle/>
          <a:p>
            <a:r>
              <a:rPr lang="es-MX" dirty="0">
                <a:solidFill>
                  <a:schemeClr val="bg2">
                    <a:lumMod val="60000"/>
                    <a:lumOff val="40000"/>
                  </a:schemeClr>
                </a:solidFill>
              </a:rPr>
              <a:t>Química</a:t>
            </a:r>
          </a:p>
        </p:txBody>
      </p:sp>
      <p:graphicFrame>
        <p:nvGraphicFramePr>
          <p:cNvPr id="15" name="14 Diagrama"/>
          <p:cNvGraphicFramePr/>
          <p:nvPr/>
        </p:nvGraphicFramePr>
        <p:xfrm>
          <a:off x="703385" y="1500554"/>
          <a:ext cx="8018584" cy="50409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15 CuadroTexto"/>
          <p:cNvSpPr txBox="1"/>
          <p:nvPr/>
        </p:nvSpPr>
        <p:spPr>
          <a:xfrm rot="16200000">
            <a:off x="913657" y="3541812"/>
            <a:ext cx="1905002" cy="307777"/>
          </a:xfrm>
          <a:prstGeom prst="rect">
            <a:avLst/>
          </a:prstGeom>
          <a:noFill/>
        </p:spPr>
        <p:txBody>
          <a:bodyPr wrap="square" rtlCol="0">
            <a:spAutoFit/>
          </a:bodyPr>
          <a:lstStyle/>
          <a:p>
            <a:r>
              <a:rPr lang="es-MX" dirty="0">
                <a:solidFill>
                  <a:srgbClr val="7030A0"/>
                </a:solidFill>
              </a:rPr>
              <a:t>Evaluación Formativa</a:t>
            </a:r>
          </a:p>
        </p:txBody>
      </p:sp>
    </p:spTree>
    <p:extLst>
      <p:ext uri="{BB962C8B-B14F-4D97-AF65-F5344CB8AC3E}">
        <p14:creationId xmlns:p14="http://schemas.microsoft.com/office/powerpoint/2010/main" val="3265426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12 CuadroTexto"/>
          <p:cNvSpPr txBox="1"/>
          <p:nvPr/>
        </p:nvSpPr>
        <p:spPr>
          <a:xfrm>
            <a:off x="328246" y="1524000"/>
            <a:ext cx="6260813" cy="369332"/>
          </a:xfrm>
          <a:prstGeom prst="rect">
            <a:avLst/>
          </a:prstGeom>
          <a:noFill/>
        </p:spPr>
        <p:txBody>
          <a:bodyPr wrap="square" rtlCol="0">
            <a:spAutoFit/>
          </a:bodyPr>
          <a:lstStyle/>
          <a:p>
            <a:r>
              <a:rPr lang="es-MX" sz="1800" dirty="0">
                <a:solidFill>
                  <a:schemeClr val="bg2">
                    <a:lumMod val="60000"/>
                    <a:lumOff val="40000"/>
                  </a:schemeClr>
                </a:solidFill>
              </a:rPr>
              <a:t>Formato Interdisciplinario de evaluación</a:t>
            </a:r>
          </a:p>
        </p:txBody>
      </p:sp>
      <p:pic>
        <p:nvPicPr>
          <p:cNvPr id="129026" name="Picture 2"/>
          <p:cNvPicPr>
            <a:picLocks noChangeAspect="1" noChangeArrowheads="1"/>
          </p:cNvPicPr>
          <p:nvPr/>
        </p:nvPicPr>
        <p:blipFill>
          <a:blip r:embed="rId7"/>
          <a:srcRect l="19301" t="29530" r="18934" b="12117"/>
          <a:stretch>
            <a:fillRect/>
          </a:stretch>
        </p:blipFill>
        <p:spPr bwMode="auto">
          <a:xfrm>
            <a:off x="645459" y="1828800"/>
            <a:ext cx="7449670" cy="4123925"/>
          </a:xfrm>
          <a:prstGeom prst="rect">
            <a:avLst/>
          </a:prstGeom>
          <a:noFill/>
          <a:ln w="9525">
            <a:noFill/>
            <a:miter lim="800000"/>
            <a:headEnd/>
            <a:tailEnd/>
          </a:ln>
        </p:spPr>
      </p:pic>
    </p:spTree>
    <p:extLst>
      <p:ext uri="{BB962C8B-B14F-4D97-AF65-F5344CB8AC3E}">
        <p14:creationId xmlns:p14="http://schemas.microsoft.com/office/powerpoint/2010/main" val="3265426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5954" name="Picture 2"/>
          <p:cNvPicPr>
            <a:picLocks noChangeAspect="1" noChangeArrowheads="1"/>
          </p:cNvPicPr>
          <p:nvPr/>
        </p:nvPicPr>
        <p:blipFill>
          <a:blip r:embed="rId7"/>
          <a:srcRect l="20724" t="32526" r="21546" b="11053"/>
          <a:stretch>
            <a:fillRect/>
          </a:stretch>
        </p:blipFill>
        <p:spPr bwMode="auto">
          <a:xfrm>
            <a:off x="697831" y="1684421"/>
            <a:ext cx="7820527" cy="4478421"/>
          </a:xfrm>
          <a:prstGeom prst="rect">
            <a:avLst/>
          </a:prstGeom>
          <a:noFill/>
          <a:ln w="9525">
            <a:noFill/>
            <a:miter lim="800000"/>
            <a:headEnd/>
            <a:tailEnd/>
          </a:ln>
        </p:spPr>
      </p:pic>
      <p:sp>
        <p:nvSpPr>
          <p:cNvPr id="13" name="Rectángulo redondeado 12">
            <a:extLst>
              <a:ext uri="{FF2B5EF4-FFF2-40B4-BE49-F238E27FC236}">
                <a16:creationId xmlns:a16="http://schemas.microsoft.com/office/drawing/2014/main" id="{CC1D8E45-1DE3-4462-8D1B-E7371F9C89B7}"/>
              </a:ext>
            </a:extLst>
          </p:cNvPr>
          <p:cNvSpPr/>
          <p:nvPr/>
        </p:nvSpPr>
        <p:spPr>
          <a:xfrm>
            <a:off x="992105" y="1317149"/>
            <a:ext cx="6372000" cy="540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2400" dirty="0">
                <a:solidFill>
                  <a:schemeClr val="tx1"/>
                </a:solidFill>
                <a:latin typeface="Calibri" panose="020F0502020204030204" pitchFamily="34" charset="0"/>
                <a:cs typeface="Calibri" panose="020F0502020204030204" pitchFamily="34" charset="0"/>
              </a:rPr>
              <a:t>5.h Reflexión. Grupo interdisciplinario.</a:t>
            </a:r>
            <a:endParaRPr lang="en-US" sz="2400"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22136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6978" name="Picture 2"/>
          <p:cNvPicPr>
            <a:picLocks noChangeAspect="1" noChangeArrowheads="1"/>
          </p:cNvPicPr>
          <p:nvPr/>
        </p:nvPicPr>
        <p:blipFill>
          <a:blip r:embed="rId7"/>
          <a:srcRect l="28618" t="31263" r="27467" b="11895"/>
          <a:stretch>
            <a:fillRect/>
          </a:stretch>
        </p:blipFill>
        <p:spPr bwMode="auto">
          <a:xfrm>
            <a:off x="1828800" y="1581949"/>
            <a:ext cx="6448926" cy="4891041"/>
          </a:xfrm>
          <a:prstGeom prst="rect">
            <a:avLst/>
          </a:prstGeom>
          <a:noFill/>
          <a:ln w="9525">
            <a:noFill/>
            <a:miter lim="800000"/>
            <a:headEnd/>
            <a:tailEnd/>
          </a:ln>
        </p:spPr>
      </p:pic>
    </p:spTree>
    <p:extLst>
      <p:ext uri="{BB962C8B-B14F-4D97-AF65-F5344CB8AC3E}">
        <p14:creationId xmlns:p14="http://schemas.microsoft.com/office/powerpoint/2010/main" val="3922136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48164"/>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Rectángulo redondeado 12">
            <a:extLst>
              <a:ext uri="{FF2B5EF4-FFF2-40B4-BE49-F238E27FC236}">
                <a16:creationId xmlns:a16="http://schemas.microsoft.com/office/drawing/2014/main" id="{0CEFFA86-F099-4441-BE5E-FB4BC9ED1AB2}"/>
              </a:ext>
            </a:extLst>
          </p:cNvPr>
          <p:cNvSpPr/>
          <p:nvPr/>
        </p:nvSpPr>
        <p:spPr>
          <a:xfrm>
            <a:off x="1447290" y="3133728"/>
            <a:ext cx="6372000" cy="540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2400" dirty="0">
                <a:solidFill>
                  <a:schemeClr val="tx1"/>
                </a:solidFill>
                <a:latin typeface="Calibri" panose="020F0502020204030204" pitchFamily="34" charset="0"/>
                <a:cs typeface="Calibri" panose="020F0502020204030204" pitchFamily="34" charset="0"/>
              </a:rPr>
              <a:t>5.i Evidencias de proceso</a:t>
            </a:r>
            <a:endParaRPr lang="en-US" sz="2400"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22136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pSp>
        <p:nvGrpSpPr>
          <p:cNvPr id="72" name="71 Grupo"/>
          <p:cNvGrpSpPr/>
          <p:nvPr/>
        </p:nvGrpSpPr>
        <p:grpSpPr>
          <a:xfrm>
            <a:off x="179512" y="-1352128"/>
            <a:ext cx="8640960" cy="8210128"/>
            <a:chOff x="179512" y="-1352128"/>
            <a:chExt cx="8640960" cy="8210128"/>
          </a:xfrm>
        </p:grpSpPr>
        <p:sp>
          <p:nvSpPr>
            <p:cNvPr id="43" name="1 Título"/>
            <p:cNvSpPr txBox="1">
              <a:spLocks/>
            </p:cNvSpPr>
            <p:nvPr/>
          </p:nvSpPr>
          <p:spPr>
            <a:xfrm>
              <a:off x="539552" y="-1352128"/>
              <a:ext cx="8136904" cy="1828800"/>
            </a:xfrm>
            <a:prstGeom prst="rect">
              <a:avLst/>
            </a:prstGeom>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0" cap="none" spc="0" normalizeH="0" baseline="0" noProof="0">
                  <a:ln>
                    <a:noFill/>
                  </a:ln>
                  <a:solidFill>
                    <a:srgbClr val="000000"/>
                  </a:solidFill>
                  <a:effectLst/>
                  <a:uLnTx/>
                  <a:uFillTx/>
                  <a:latin typeface="Arial"/>
                  <a:ea typeface="Arial"/>
                  <a:cs typeface="Arial"/>
                  <a:sym typeface="Arial"/>
                </a:rPr>
                <a:t>Producto 4. Organizador Gráfico. Preguntas esenciales.</a:t>
              </a:r>
              <a:endParaRPr kumimoji="0" lang="es-MX"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 name="43 Rectángulo redondeado"/>
            <p:cNvSpPr/>
            <p:nvPr/>
          </p:nvSpPr>
          <p:spPr>
            <a:xfrm>
              <a:off x="2771800" y="1383822"/>
              <a:ext cx="316835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PREGUNTAS ESENCIALES</a:t>
              </a:r>
            </a:p>
            <a:p>
              <a:pPr algn="ctr"/>
              <a:r>
                <a:rPr lang="es-MX" dirty="0"/>
                <a:t>Cuestionar la estructura del pensamiento</a:t>
              </a:r>
            </a:p>
          </p:txBody>
        </p:sp>
        <p:sp>
          <p:nvSpPr>
            <p:cNvPr id="45" name="44 Rectángulo"/>
            <p:cNvSpPr/>
            <p:nvPr/>
          </p:nvSpPr>
          <p:spPr>
            <a:xfrm>
              <a:off x="251520" y="18857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Pensamiento Productivo</a:t>
              </a:r>
            </a:p>
          </p:txBody>
        </p:sp>
        <p:sp>
          <p:nvSpPr>
            <p:cNvPr id="46" name="45 Rectángulo"/>
            <p:cNvSpPr/>
            <p:nvPr/>
          </p:nvSpPr>
          <p:spPr>
            <a:xfrm>
              <a:off x="6660232" y="182268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Aprendizaje Significativo</a:t>
              </a:r>
            </a:p>
          </p:txBody>
        </p:sp>
        <p:sp>
          <p:nvSpPr>
            <p:cNvPr id="47" name="46 Rectángulo"/>
            <p:cNvSpPr/>
            <p:nvPr/>
          </p:nvSpPr>
          <p:spPr>
            <a:xfrm>
              <a:off x="755576" y="3152490"/>
              <a:ext cx="288032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PREGUNTAS ANALÍTICAS</a:t>
              </a:r>
            </a:p>
            <a:p>
              <a:pPr algn="ctr"/>
              <a:r>
                <a:rPr lang="es-MX" sz="1600" dirty="0"/>
                <a:t>Datos, hechos y experiencias</a:t>
              </a:r>
            </a:p>
          </p:txBody>
        </p:sp>
        <p:sp>
          <p:nvSpPr>
            <p:cNvPr id="48" name="47 Rectángulo"/>
            <p:cNvSpPr/>
            <p:nvPr/>
          </p:nvSpPr>
          <p:spPr>
            <a:xfrm>
              <a:off x="5364088" y="3145668"/>
              <a:ext cx="288032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PREGUNTAS CONCEPTUALES</a:t>
              </a:r>
              <a:endParaRPr lang="es-MX" sz="1600" dirty="0"/>
            </a:p>
          </p:txBody>
        </p:sp>
        <p:sp>
          <p:nvSpPr>
            <p:cNvPr id="49" name="48 Rectángulo"/>
            <p:cNvSpPr/>
            <p:nvPr/>
          </p:nvSpPr>
          <p:spPr>
            <a:xfrm>
              <a:off x="179512" y="4365104"/>
              <a:ext cx="4320480" cy="20882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dirty="0"/>
            </a:p>
          </p:txBody>
        </p:sp>
        <p:cxnSp>
          <p:nvCxnSpPr>
            <p:cNvPr id="50" name="49 Conector recto"/>
            <p:cNvCxnSpPr/>
            <p:nvPr/>
          </p:nvCxnSpPr>
          <p:spPr>
            <a:xfrm>
              <a:off x="1619672" y="4365104"/>
              <a:ext cx="0" cy="208823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50 Conector recto"/>
            <p:cNvCxnSpPr/>
            <p:nvPr/>
          </p:nvCxnSpPr>
          <p:spPr>
            <a:xfrm>
              <a:off x="2987824" y="4365104"/>
              <a:ext cx="0" cy="2016224"/>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2" name="51 CuadroTexto"/>
            <p:cNvSpPr txBox="1"/>
            <p:nvPr/>
          </p:nvSpPr>
          <p:spPr>
            <a:xfrm>
              <a:off x="251520" y="4452878"/>
              <a:ext cx="1296144" cy="1815882"/>
            </a:xfrm>
            <a:prstGeom prst="rect">
              <a:avLst/>
            </a:prstGeom>
            <a:noFill/>
          </p:spPr>
          <p:txBody>
            <a:bodyPr wrap="square" rtlCol="0">
              <a:spAutoFit/>
            </a:bodyPr>
            <a:lstStyle/>
            <a:p>
              <a:pPr algn="ctr"/>
              <a:r>
                <a:rPr lang="es-MX" sz="1200" u="sng" dirty="0"/>
                <a:t>Un Sistema</a:t>
              </a:r>
            </a:p>
            <a:p>
              <a:pPr algn="ctr"/>
              <a:endParaRPr lang="es-MX" sz="1100" u="sng" dirty="0"/>
            </a:p>
            <a:p>
              <a:pPr algn="just"/>
              <a:r>
                <a:rPr lang="es-MX" sz="1000" dirty="0"/>
                <a:t>Requiere evidencia y razonamiento para una respuesta correcta. Se evalúa el conocimiento.</a:t>
              </a:r>
            </a:p>
            <a:p>
              <a:pPr algn="ctr"/>
              <a:endParaRPr lang="es-MX" sz="1000" dirty="0"/>
            </a:p>
            <a:p>
              <a:pPr algn="ctr"/>
              <a:r>
                <a:rPr lang="es-MX" sz="1000" dirty="0"/>
                <a:t>¿En qué año cayó el muro de Berlín? 1989</a:t>
              </a:r>
              <a:endParaRPr lang="es-MX" sz="900" dirty="0"/>
            </a:p>
          </p:txBody>
        </p:sp>
        <p:sp>
          <p:nvSpPr>
            <p:cNvPr id="53" name="52 CuadroTexto"/>
            <p:cNvSpPr txBox="1"/>
            <p:nvPr/>
          </p:nvSpPr>
          <p:spPr>
            <a:xfrm>
              <a:off x="1619672" y="4437112"/>
              <a:ext cx="1296144" cy="1754326"/>
            </a:xfrm>
            <a:prstGeom prst="rect">
              <a:avLst/>
            </a:prstGeom>
            <a:noFill/>
          </p:spPr>
          <p:txBody>
            <a:bodyPr wrap="square" rtlCol="0">
              <a:spAutoFit/>
            </a:bodyPr>
            <a:lstStyle/>
            <a:p>
              <a:pPr algn="ctr"/>
              <a:r>
                <a:rPr lang="es-MX" sz="1200" u="sng" dirty="0"/>
                <a:t>Sin Sistema</a:t>
              </a:r>
            </a:p>
            <a:p>
              <a:pPr algn="ctr"/>
              <a:endParaRPr lang="es-MX" sz="1200" u="sng" dirty="0"/>
            </a:p>
            <a:p>
              <a:pPr algn="just"/>
              <a:r>
                <a:rPr lang="es-MX" sz="1050" dirty="0"/>
                <a:t>Sugiere afirmar una preferencia u opinión subjetiva. No se puede evaluar.</a:t>
              </a:r>
            </a:p>
            <a:p>
              <a:pPr algn="ctr"/>
              <a:endParaRPr lang="es-MX" sz="1050" dirty="0"/>
            </a:p>
            <a:p>
              <a:pPr algn="ctr"/>
              <a:r>
                <a:rPr lang="es-MX" sz="1050" dirty="0"/>
                <a:t>¿Cuál es tu color favorito?</a:t>
              </a:r>
              <a:endParaRPr lang="es-MX" sz="1000" dirty="0"/>
            </a:p>
          </p:txBody>
        </p:sp>
        <p:sp>
          <p:nvSpPr>
            <p:cNvPr id="54" name="53 CuadroTexto"/>
            <p:cNvSpPr txBox="1"/>
            <p:nvPr/>
          </p:nvSpPr>
          <p:spPr>
            <a:xfrm>
              <a:off x="2987824" y="4352761"/>
              <a:ext cx="1584176" cy="2100575"/>
            </a:xfrm>
            <a:prstGeom prst="rect">
              <a:avLst/>
            </a:prstGeom>
            <a:noFill/>
          </p:spPr>
          <p:txBody>
            <a:bodyPr wrap="square" rtlCol="0">
              <a:spAutoFit/>
            </a:bodyPr>
            <a:lstStyle/>
            <a:p>
              <a:pPr algn="ctr"/>
              <a:r>
                <a:rPr lang="es-MX" sz="1200" u="sng" dirty="0"/>
                <a:t>Sistemas en Conflicto</a:t>
              </a:r>
            </a:p>
            <a:p>
              <a:pPr algn="ctr"/>
              <a:endParaRPr lang="es-MX" sz="1200" u="sng" dirty="0"/>
            </a:p>
            <a:p>
              <a:pPr algn="just"/>
              <a:r>
                <a:rPr lang="es-MX" sz="1050" dirty="0"/>
                <a:t>Diferentes puntos de vista que requieren un razonamiento para una contestación convincente. Juicio.</a:t>
              </a:r>
            </a:p>
            <a:p>
              <a:pPr algn="ctr"/>
              <a:endParaRPr lang="es-MX" sz="1050" dirty="0"/>
            </a:p>
            <a:p>
              <a:pPr algn="ctr"/>
              <a:r>
                <a:rPr lang="es-MX" sz="1050" dirty="0"/>
                <a:t>¿Se debe aplicar la pena de muerte en nuestro país?</a:t>
              </a:r>
              <a:endParaRPr lang="es-MX" sz="1000" dirty="0"/>
            </a:p>
          </p:txBody>
        </p:sp>
        <p:sp>
          <p:nvSpPr>
            <p:cNvPr id="55" name="54 Rectángulo"/>
            <p:cNvSpPr/>
            <p:nvPr/>
          </p:nvSpPr>
          <p:spPr>
            <a:xfrm>
              <a:off x="5076056" y="4005064"/>
              <a:ext cx="3312368" cy="17281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dirty="0"/>
            </a:p>
          </p:txBody>
        </p:sp>
        <p:sp>
          <p:nvSpPr>
            <p:cNvPr id="56" name="55 CuadroTexto"/>
            <p:cNvSpPr txBox="1"/>
            <p:nvPr/>
          </p:nvSpPr>
          <p:spPr>
            <a:xfrm>
              <a:off x="5220072" y="4077072"/>
              <a:ext cx="1296144" cy="1592744"/>
            </a:xfrm>
            <a:prstGeom prst="rect">
              <a:avLst/>
            </a:prstGeom>
            <a:noFill/>
          </p:spPr>
          <p:txBody>
            <a:bodyPr wrap="square" rtlCol="0">
              <a:spAutoFit/>
            </a:bodyPr>
            <a:lstStyle/>
            <a:p>
              <a:pPr algn="ctr"/>
              <a:r>
                <a:rPr lang="es-MX" sz="1200" u="sng" dirty="0"/>
                <a:t>Simples</a:t>
              </a:r>
            </a:p>
            <a:p>
              <a:pPr algn="ctr"/>
              <a:endParaRPr lang="es-MX" sz="1200" u="sng" dirty="0"/>
            </a:p>
            <a:p>
              <a:pPr algn="just"/>
              <a:r>
                <a:rPr lang="es-MX" sz="1050" dirty="0"/>
                <a:t>Se contestan por medio de definiciones.</a:t>
              </a:r>
            </a:p>
            <a:p>
              <a:pPr algn="just"/>
              <a:endParaRPr lang="es-MX" sz="1050" dirty="0"/>
            </a:p>
            <a:p>
              <a:pPr algn="just"/>
              <a:r>
                <a:rPr lang="es-MX" sz="1050" dirty="0"/>
                <a:t>¿Cuáles son los significados de los conceptos?</a:t>
              </a:r>
              <a:endParaRPr lang="es-MX" sz="1000" dirty="0"/>
            </a:p>
          </p:txBody>
        </p:sp>
        <p:sp>
          <p:nvSpPr>
            <p:cNvPr id="57" name="56 CuadroTexto"/>
            <p:cNvSpPr txBox="1"/>
            <p:nvPr/>
          </p:nvSpPr>
          <p:spPr>
            <a:xfrm>
              <a:off x="6588224" y="4005064"/>
              <a:ext cx="1800200" cy="1754326"/>
            </a:xfrm>
            <a:prstGeom prst="rect">
              <a:avLst/>
            </a:prstGeom>
            <a:noFill/>
          </p:spPr>
          <p:txBody>
            <a:bodyPr wrap="square" rtlCol="0">
              <a:spAutoFit/>
            </a:bodyPr>
            <a:lstStyle/>
            <a:p>
              <a:pPr algn="ctr"/>
              <a:r>
                <a:rPr lang="es-MX" sz="1200" u="sng" dirty="0"/>
                <a:t>Complejas</a:t>
              </a:r>
            </a:p>
            <a:p>
              <a:pPr algn="ctr"/>
              <a:endParaRPr lang="es-MX" sz="1200" u="sng" dirty="0"/>
            </a:p>
            <a:p>
              <a:pPr algn="just"/>
              <a:r>
                <a:rPr lang="es-MX" sz="1050" dirty="0"/>
                <a:t>Argumentaciones que dan paso a la discusión con puntos de vista diferente y razonados.</a:t>
              </a:r>
            </a:p>
            <a:p>
              <a:pPr algn="just"/>
              <a:endParaRPr lang="es-MX" sz="1050" dirty="0"/>
            </a:p>
            <a:p>
              <a:pPr algn="just"/>
              <a:r>
                <a:rPr lang="es-MX" sz="1050" dirty="0"/>
                <a:t>¿Hasta qué punto la impartición de justicia es igualitaria?</a:t>
              </a:r>
              <a:endParaRPr lang="es-MX" sz="1000" dirty="0"/>
            </a:p>
          </p:txBody>
        </p:sp>
        <p:cxnSp>
          <p:nvCxnSpPr>
            <p:cNvPr id="58" name="57 Conector recto"/>
            <p:cNvCxnSpPr/>
            <p:nvPr/>
          </p:nvCxnSpPr>
          <p:spPr>
            <a:xfrm>
              <a:off x="6516216" y="4005064"/>
              <a:ext cx="0" cy="1728192"/>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9" name="58 Rectángulo"/>
            <p:cNvSpPr/>
            <p:nvPr/>
          </p:nvSpPr>
          <p:spPr>
            <a:xfrm>
              <a:off x="4932040" y="6165304"/>
              <a:ext cx="3888432" cy="36004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MX" sz="1200" dirty="0"/>
                <a:t>PREGUNTAS INTERDISCIPLINARIAS</a:t>
              </a:r>
            </a:p>
            <a:p>
              <a:pPr algn="ctr"/>
              <a:r>
                <a:rPr lang="es-MX" sz="1200" dirty="0"/>
                <a:t>Abarcan más de un campo de pensamiento.</a:t>
              </a:r>
            </a:p>
          </p:txBody>
        </p:sp>
        <p:cxnSp>
          <p:nvCxnSpPr>
            <p:cNvPr id="60" name="59 Conector recto"/>
            <p:cNvCxnSpPr>
              <a:stCxn id="45" idx="3"/>
              <a:endCxn id="44" idx="1"/>
            </p:cNvCxnSpPr>
            <p:nvPr/>
          </p:nvCxnSpPr>
          <p:spPr>
            <a:xfrm flipV="1">
              <a:off x="1835696" y="1815870"/>
              <a:ext cx="936104" cy="321914"/>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60 Conector recto"/>
            <p:cNvCxnSpPr>
              <a:endCxn id="46" idx="1"/>
            </p:cNvCxnSpPr>
            <p:nvPr/>
          </p:nvCxnSpPr>
          <p:spPr>
            <a:xfrm>
              <a:off x="5940152" y="1930698"/>
              <a:ext cx="720080" cy="144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61 Conector recto"/>
            <p:cNvCxnSpPr/>
            <p:nvPr/>
          </p:nvCxnSpPr>
          <p:spPr>
            <a:xfrm flipV="1">
              <a:off x="4283968" y="2247918"/>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62 Conector recto"/>
            <p:cNvCxnSpPr/>
            <p:nvPr/>
          </p:nvCxnSpPr>
          <p:spPr>
            <a:xfrm>
              <a:off x="1716390" y="2711498"/>
              <a:ext cx="5378093" cy="171"/>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63 Conector recto"/>
            <p:cNvCxnSpPr/>
            <p:nvPr/>
          </p:nvCxnSpPr>
          <p:spPr>
            <a:xfrm flipV="1">
              <a:off x="1732157" y="2695722"/>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64 Conector recto"/>
            <p:cNvCxnSpPr/>
            <p:nvPr/>
          </p:nvCxnSpPr>
          <p:spPr>
            <a:xfrm flipH="1" flipV="1">
              <a:off x="7094483" y="2727434"/>
              <a:ext cx="13562" cy="48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65 Conector recto"/>
            <p:cNvCxnSpPr/>
            <p:nvPr/>
          </p:nvCxnSpPr>
          <p:spPr>
            <a:xfrm flipV="1">
              <a:off x="1718441" y="3767960"/>
              <a:ext cx="15767" cy="567557"/>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66 Conector recto"/>
            <p:cNvCxnSpPr/>
            <p:nvPr/>
          </p:nvCxnSpPr>
          <p:spPr>
            <a:xfrm flipV="1">
              <a:off x="7094484" y="3657600"/>
              <a:ext cx="15764" cy="3468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67 Conector recto"/>
            <p:cNvCxnSpPr/>
            <p:nvPr/>
          </p:nvCxnSpPr>
          <p:spPr>
            <a:xfrm flipV="1">
              <a:off x="6732240" y="5733256"/>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68 Conector recto"/>
            <p:cNvCxnSpPr/>
            <p:nvPr/>
          </p:nvCxnSpPr>
          <p:spPr>
            <a:xfrm flipV="1">
              <a:off x="1979712" y="6497960"/>
              <a:ext cx="0" cy="2434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69 Conector recto"/>
            <p:cNvCxnSpPr/>
            <p:nvPr/>
          </p:nvCxnSpPr>
          <p:spPr>
            <a:xfrm>
              <a:off x="1979712" y="6741368"/>
              <a:ext cx="47525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70 Conector recto"/>
            <p:cNvCxnSpPr/>
            <p:nvPr/>
          </p:nvCxnSpPr>
          <p:spPr>
            <a:xfrm flipV="1">
              <a:off x="6732240" y="6614592"/>
              <a:ext cx="0" cy="243408"/>
            </a:xfrm>
            <a:prstGeom prst="line">
              <a:avLst/>
            </a:prstGeom>
          </p:spPr>
          <p:style>
            <a:lnRef idx="2">
              <a:schemeClr val="accent1"/>
            </a:lnRef>
            <a:fillRef idx="0">
              <a:schemeClr val="accent1"/>
            </a:fillRef>
            <a:effectRef idx="1">
              <a:schemeClr val="accent1"/>
            </a:effectRef>
            <a:fontRef idx="minor">
              <a:schemeClr val="tx1"/>
            </a:fontRef>
          </p:style>
        </p:cxnSp>
      </p:grpSp>
      <p:sp>
        <p:nvSpPr>
          <p:cNvPr id="41" name="Rectángulo redondeado 12">
            <a:extLst>
              <a:ext uri="{FF2B5EF4-FFF2-40B4-BE49-F238E27FC236}">
                <a16:creationId xmlns:a16="http://schemas.microsoft.com/office/drawing/2014/main" id="{F43D073C-DA85-4658-BD3E-4823A64CF63F}"/>
              </a:ext>
            </a:extLst>
          </p:cNvPr>
          <p:cNvSpPr/>
          <p:nvPr/>
        </p:nvSpPr>
        <p:spPr>
          <a:xfrm>
            <a:off x="453637" y="1045300"/>
            <a:ext cx="5509274"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Producto 4. Organizador gráfico. Preguntas esenciales.</a:t>
            </a:r>
            <a:endParaRPr lang="en-US" sz="1800" b="1"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890297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2" name="Agrupar 9"/>
          <p:cNvGrpSpPr/>
          <p:nvPr/>
        </p:nvGrpSpPr>
        <p:grpSpPr>
          <a:xfrm>
            <a:off x="0" y="-9136"/>
            <a:ext cx="9143063" cy="6867136"/>
            <a:chOff x="0" y="0"/>
            <a:chExt cx="9215819" cy="6867136"/>
          </a:xfrm>
        </p:grpSpPr>
        <p:pic>
          <p:nvPicPr>
            <p:cNvPr id="5" name="Imagen 4"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86"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8"/>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7" name="Imagen 6"/>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87" name="Shape 87"/>
          <p:cNvSpPr/>
          <p:nvPr/>
        </p:nvSpPr>
        <p:spPr>
          <a:xfrm>
            <a:off x="1121418" y="2552569"/>
            <a:ext cx="6900226" cy="1743725"/>
          </a:xfrm>
          <a:prstGeom prst="rect">
            <a:avLst/>
          </a:prstGeom>
          <a:noFill/>
          <a:ln>
            <a:noFill/>
          </a:ln>
        </p:spPr>
        <p:txBody>
          <a:bodyPr wrap="square" lIns="91425" tIns="45700" rIns="91425" bIns="45700" anchor="t" anchorCtr="0">
            <a:noAutofit/>
          </a:bodyPr>
          <a:lstStyle/>
          <a:p>
            <a:pPr lvl="1" algn="ctr">
              <a:buSzPct val="25000"/>
            </a:pPr>
            <a:r>
              <a:rPr lang="en-US" sz="2800" i="0" u="none" strike="noStrike" cap="none" dirty="0">
                <a:solidFill>
                  <a:schemeClr val="dk1"/>
                </a:solidFill>
                <a:latin typeface="Calibri"/>
                <a:ea typeface="Calibri"/>
                <a:cs typeface="Calibri"/>
                <a:sym typeface="Calibri"/>
              </a:rPr>
              <a:t>3) </a:t>
            </a:r>
            <a:r>
              <a:rPr lang="en-US" sz="2800" i="0" u="none" strike="noStrike" cap="none" dirty="0" err="1">
                <a:solidFill>
                  <a:schemeClr val="dk1"/>
                </a:solidFill>
                <a:latin typeface="Calibri"/>
                <a:ea typeface="Calibri"/>
                <a:cs typeface="Calibri"/>
                <a:sym typeface="Calibri"/>
              </a:rPr>
              <a:t>Curso</a:t>
            </a:r>
            <a:r>
              <a:rPr lang="en-US" sz="2800" i="0" u="none" strike="noStrike" cap="none" dirty="0">
                <a:solidFill>
                  <a:schemeClr val="dk1"/>
                </a:solidFill>
                <a:latin typeface="Calibri"/>
                <a:ea typeface="Calibri"/>
                <a:cs typeface="Calibri"/>
                <a:sym typeface="Calibri"/>
              </a:rPr>
              <a:t> </a:t>
            </a:r>
            <a:r>
              <a:rPr lang="en-US" sz="2800" i="0" u="none" strike="noStrike" cap="none" dirty="0" err="1">
                <a:solidFill>
                  <a:schemeClr val="dk1"/>
                </a:solidFill>
                <a:latin typeface="Calibri"/>
                <a:ea typeface="Calibri"/>
                <a:cs typeface="Calibri"/>
                <a:sym typeface="Calibri"/>
              </a:rPr>
              <a:t>en</a:t>
            </a:r>
            <a:r>
              <a:rPr lang="en-US" sz="2800" i="0" u="none" strike="noStrike" cap="none" dirty="0">
                <a:solidFill>
                  <a:schemeClr val="dk1"/>
                </a:solidFill>
                <a:latin typeface="Calibri"/>
                <a:ea typeface="Calibri"/>
                <a:cs typeface="Calibri"/>
                <a:sym typeface="Calibri"/>
              </a:rPr>
              <a:t> el que se </a:t>
            </a:r>
            <a:r>
              <a:rPr lang="en-US" sz="2800" i="0" u="none" strike="noStrike" cap="none" dirty="0" err="1">
                <a:solidFill>
                  <a:schemeClr val="dk1"/>
                </a:solidFill>
                <a:latin typeface="Calibri"/>
                <a:ea typeface="Calibri"/>
                <a:cs typeface="Calibri"/>
                <a:sym typeface="Calibri"/>
              </a:rPr>
              <a:t>planea</a:t>
            </a:r>
            <a:r>
              <a:rPr lang="en-US" sz="2800" i="0" u="none" strike="noStrike" cap="none" dirty="0">
                <a:solidFill>
                  <a:schemeClr val="dk1"/>
                </a:solidFill>
                <a:latin typeface="Calibri"/>
                <a:ea typeface="Calibri"/>
                <a:cs typeface="Calibri"/>
                <a:sym typeface="Calibri"/>
              </a:rPr>
              <a:t> </a:t>
            </a:r>
            <a:r>
              <a:rPr lang="en-US" sz="2800" i="0" u="none" strike="noStrike" cap="none" dirty="0" err="1">
                <a:solidFill>
                  <a:schemeClr val="dk1"/>
                </a:solidFill>
                <a:latin typeface="Calibri"/>
                <a:ea typeface="Calibri"/>
                <a:cs typeface="Calibri"/>
                <a:sym typeface="Calibri"/>
              </a:rPr>
              <a:t>llevar</a:t>
            </a:r>
            <a:r>
              <a:rPr lang="en-US" sz="2800" i="0" u="none" strike="noStrike" cap="none" dirty="0">
                <a:solidFill>
                  <a:schemeClr val="dk1"/>
                </a:solidFill>
                <a:latin typeface="Calibri"/>
                <a:ea typeface="Calibri"/>
                <a:cs typeface="Calibri"/>
                <a:sym typeface="Calibri"/>
              </a:rPr>
              <a:t> a </a:t>
            </a:r>
            <a:r>
              <a:rPr lang="en-US" sz="2800" i="0" u="none" strike="noStrike" cap="none" dirty="0" err="1">
                <a:solidFill>
                  <a:schemeClr val="dk1"/>
                </a:solidFill>
                <a:latin typeface="Calibri"/>
                <a:ea typeface="Calibri"/>
                <a:cs typeface="Calibri"/>
                <a:sym typeface="Calibri"/>
              </a:rPr>
              <a:t>cabo</a:t>
            </a:r>
            <a:r>
              <a:rPr lang="en-US" sz="2800" i="0" u="none" strike="noStrike" cap="none" dirty="0">
                <a:solidFill>
                  <a:schemeClr val="dk1"/>
                </a:solidFill>
                <a:latin typeface="Calibri"/>
                <a:ea typeface="Calibri"/>
                <a:cs typeface="Calibri"/>
                <a:sym typeface="Calibri"/>
              </a:rPr>
              <a:t> el </a:t>
            </a:r>
            <a:r>
              <a:rPr lang="en-US" sz="2800" i="0" u="none" strike="noStrike" cap="none" dirty="0" err="1">
                <a:solidFill>
                  <a:schemeClr val="dk1"/>
                </a:solidFill>
                <a:latin typeface="Calibri"/>
                <a:ea typeface="Calibri"/>
                <a:cs typeface="Calibri"/>
                <a:sym typeface="Calibri"/>
              </a:rPr>
              <a:t>proyecto</a:t>
            </a:r>
            <a:r>
              <a:rPr lang="en-US" sz="2800" i="0" u="none" strike="noStrike" cap="none" dirty="0">
                <a:solidFill>
                  <a:schemeClr val="dk1"/>
                </a:solidFill>
                <a:latin typeface="Calibri"/>
                <a:ea typeface="Calibri"/>
                <a:cs typeface="Calibri"/>
                <a:sym typeface="Calibri"/>
              </a:rPr>
              <a:t>:</a:t>
            </a:r>
          </a:p>
          <a:p>
            <a:pPr lvl="1" algn="ctr">
              <a:buSzPct val="25000"/>
            </a:pPr>
            <a:endParaRPr lang="en-US" sz="2800" b="1" dirty="0">
              <a:solidFill>
                <a:schemeClr val="dk1"/>
              </a:solidFill>
              <a:latin typeface="Calibri"/>
              <a:ea typeface="Calibri"/>
              <a:cs typeface="Calibri"/>
              <a:sym typeface="Calibri"/>
            </a:endParaRPr>
          </a:p>
          <a:p>
            <a:pPr lvl="1" algn="ctr">
              <a:buSzPct val="25000"/>
            </a:pPr>
            <a:r>
              <a:rPr lang="en-US" sz="2800" b="1" i="0" u="none" strike="noStrike" cap="none" dirty="0">
                <a:solidFill>
                  <a:schemeClr val="dk1"/>
                </a:solidFill>
                <a:latin typeface="Calibri"/>
                <a:ea typeface="Calibri"/>
                <a:cs typeface="Calibri"/>
                <a:sym typeface="Calibri"/>
              </a:rPr>
              <a:t>2018 – 2019</a:t>
            </a:r>
          </a:p>
          <a:p>
            <a:pPr lvl="1" algn="ctr">
              <a:buSzPct val="25000"/>
            </a:pPr>
            <a:r>
              <a:rPr lang="en-US" sz="2800" dirty="0">
                <a:solidFill>
                  <a:schemeClr val="dk1"/>
                </a:solidFill>
                <a:latin typeface="Calibri"/>
                <a:ea typeface="Calibri"/>
                <a:cs typeface="Calibri"/>
                <a:sym typeface="Calibri"/>
              </a:rPr>
              <a:t>(1 a 30 de </a:t>
            </a:r>
            <a:r>
              <a:rPr lang="en-US" sz="2800" dirty="0" err="1">
                <a:solidFill>
                  <a:schemeClr val="dk1"/>
                </a:solidFill>
                <a:latin typeface="Calibri"/>
                <a:ea typeface="Calibri"/>
                <a:cs typeface="Calibri"/>
                <a:sym typeface="Calibri"/>
              </a:rPr>
              <a:t>abril</a:t>
            </a:r>
            <a:r>
              <a:rPr lang="en-US" sz="2800" dirty="0">
                <a:solidFill>
                  <a:schemeClr val="dk1"/>
                </a:solidFill>
                <a:latin typeface="Calibri"/>
                <a:ea typeface="Calibri"/>
                <a:cs typeface="Calibri"/>
                <a:sym typeface="Calibri"/>
              </a:rPr>
              <a:t> de 2019)</a:t>
            </a:r>
            <a:endParaRPr lang="en-US" sz="400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5595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2"/>
          <p:cNvGrpSpPr/>
          <p:nvPr/>
        </p:nvGrpSpPr>
        <p:grpSpPr>
          <a:xfrm>
            <a:off x="0" y="-12068"/>
            <a:ext cx="9144000" cy="6867136"/>
            <a:chOff x="0" y="57264"/>
            <a:chExt cx="9215819" cy="6867136"/>
          </a:xfrm>
        </p:grpSpPr>
        <p:pic>
          <p:nvPicPr>
            <p:cNvPr id="21"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2"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25"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29" name="Agrupar 6"/>
            <p:cNvGrpSpPr/>
            <p:nvPr/>
          </p:nvGrpSpPr>
          <p:grpSpPr>
            <a:xfrm>
              <a:off x="4930205" y="513733"/>
              <a:ext cx="4007255" cy="620492"/>
              <a:chOff x="4756585" y="690408"/>
              <a:chExt cx="4007255" cy="620492"/>
            </a:xfrm>
          </p:grpSpPr>
          <p:sp>
            <p:nvSpPr>
              <p:cNvPr id="33"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37"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38"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2" name="Título 1"/>
          <p:cNvSpPr>
            <a:spLocks noGrp="1"/>
          </p:cNvSpPr>
          <p:nvPr>
            <p:ph type="title"/>
          </p:nvPr>
        </p:nvSpPr>
        <p:spPr>
          <a:xfrm>
            <a:off x="420248" y="1656080"/>
            <a:ext cx="8229600" cy="1143000"/>
          </a:xfrm>
        </p:spPr>
        <p:txBody>
          <a:bodyPr>
            <a:noAutofit/>
          </a:bodyPr>
          <a:lstStyle/>
          <a:p>
            <a:r>
              <a:rPr lang="es-MX" sz="2000" dirty="0">
                <a:solidFill>
                  <a:schemeClr val="bg2"/>
                </a:solidFill>
              </a:rPr>
              <a:t>Habilidades para desarrollar la indagación y promover el aprendizaje.</a:t>
            </a:r>
          </a:p>
        </p:txBody>
      </p:sp>
      <p:sp>
        <p:nvSpPr>
          <p:cNvPr id="3" name="Marcador de contenido 2"/>
          <p:cNvSpPr>
            <a:spLocks noGrp="1"/>
          </p:cNvSpPr>
          <p:nvPr>
            <p:ph idx="1"/>
          </p:nvPr>
        </p:nvSpPr>
        <p:spPr>
          <a:xfrm>
            <a:off x="395536" y="2708920"/>
            <a:ext cx="8229600" cy="4389120"/>
          </a:xfrm>
        </p:spPr>
        <p:txBody>
          <a:bodyPr>
            <a:normAutofit/>
          </a:bodyPr>
          <a:lstStyle/>
          <a:p>
            <a:r>
              <a:rPr lang="es-MX" sz="2000" dirty="0"/>
              <a:t>Indagación: utilizar instrumentos para reunir, analizar e interpretar datos, proponer propuestas, explicaciones, predicciones y comunicar los resultados.</a:t>
            </a:r>
          </a:p>
          <a:p>
            <a:r>
              <a:rPr lang="es-MX" sz="2000" dirty="0"/>
              <a:t>Indagación abierta: empieza por una pregunta que se intenta responder mediante el diseño y conducción de una investigación o experimento.</a:t>
            </a:r>
          </a:p>
          <a:p>
            <a:r>
              <a:rPr lang="es-MX" sz="2000" dirty="0"/>
              <a:t>Indagación guiada: el profesor guía y ayuda a los estudiantes a desarrollar investigaciones.</a:t>
            </a:r>
          </a:p>
          <a:p>
            <a:r>
              <a:rPr lang="es-MX" sz="2000" dirty="0"/>
              <a:t>Indagación estructurada: dirigida primordialmente por el profesor para que los alumnos lleguen a puntos finales o productos específicos. </a:t>
            </a:r>
          </a:p>
          <a:p>
            <a:endParaRPr lang="es-MX" sz="2000" dirty="0"/>
          </a:p>
        </p:txBody>
      </p:sp>
      <p:grpSp>
        <p:nvGrpSpPr>
          <p:cNvPr id="5" name="Agrupar 2"/>
          <p:cNvGrpSpPr/>
          <p:nvPr/>
        </p:nvGrpSpPr>
        <p:grpSpPr>
          <a:xfrm>
            <a:off x="0" y="444401"/>
            <a:ext cx="8867810" cy="6344267"/>
            <a:chOff x="0" y="513733"/>
            <a:chExt cx="8937460" cy="6344267"/>
          </a:xfrm>
        </p:grpSpPr>
        <p:pic>
          <p:nvPicPr>
            <p:cNvPr id="23" name="Shape 86"/>
            <p:cNvPicPr preferRelativeResize="0"/>
            <p:nvPr/>
          </p:nvPicPr>
          <p:blipFill rotWithShape="1">
            <a:blip r:embed="rId3" cstate="print">
              <a:alphaModFix/>
            </a:blip>
            <a:srcRect r="47809"/>
            <a:stretch/>
          </p:blipFill>
          <p:spPr>
            <a:xfrm>
              <a:off x="457200" y="513733"/>
              <a:ext cx="1953491" cy="591700"/>
            </a:xfrm>
            <a:prstGeom prst="rect">
              <a:avLst/>
            </a:prstGeom>
            <a:noFill/>
            <a:ln>
              <a:noFill/>
            </a:ln>
          </p:spPr>
        </p:pic>
        <p:pic>
          <p:nvPicPr>
            <p:cNvPr id="24"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6" name="Agrupar 6"/>
            <p:cNvGrpSpPr/>
            <p:nvPr/>
          </p:nvGrpSpPr>
          <p:grpSpPr>
            <a:xfrm>
              <a:off x="4930205" y="513733"/>
              <a:ext cx="4007255" cy="620492"/>
              <a:chOff x="4756585" y="690408"/>
              <a:chExt cx="4007255" cy="620492"/>
            </a:xfrm>
          </p:grpSpPr>
          <p:sp>
            <p:nvSpPr>
              <p:cNvPr id="26"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7" name="Imagen 9"/>
              <p:cNvPicPr>
                <a:picLocks noChangeAspect="1"/>
              </p:cNvPicPr>
              <p:nvPr/>
            </p:nvPicPr>
            <p:blipFill rotWithShape="1">
              <a:blip r:embed="rId8" cstate="print">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28" name="Imagen 10"/>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pSp>
        <p:nvGrpSpPr>
          <p:cNvPr id="7" name="Agrupar 2"/>
          <p:cNvGrpSpPr/>
          <p:nvPr/>
        </p:nvGrpSpPr>
        <p:grpSpPr>
          <a:xfrm>
            <a:off x="0" y="444401"/>
            <a:ext cx="8867810" cy="6344267"/>
            <a:chOff x="0" y="513733"/>
            <a:chExt cx="8937460" cy="6344267"/>
          </a:xfrm>
        </p:grpSpPr>
        <p:pic>
          <p:nvPicPr>
            <p:cNvPr id="31" name="Shape 86"/>
            <p:cNvPicPr preferRelativeResize="0"/>
            <p:nvPr/>
          </p:nvPicPr>
          <p:blipFill rotWithShape="1">
            <a:blip r:embed="rId3" cstate="print">
              <a:alphaModFix/>
            </a:blip>
            <a:srcRect r="47809"/>
            <a:stretch/>
          </p:blipFill>
          <p:spPr>
            <a:xfrm>
              <a:off x="457200" y="513733"/>
              <a:ext cx="1953491" cy="591700"/>
            </a:xfrm>
            <a:prstGeom prst="rect">
              <a:avLst/>
            </a:prstGeom>
            <a:noFill/>
            <a:ln>
              <a:noFill/>
            </a:ln>
          </p:spPr>
        </p:pic>
        <p:pic>
          <p:nvPicPr>
            <p:cNvPr id="32"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8" name="Agrupar 6"/>
            <p:cNvGrpSpPr/>
            <p:nvPr/>
          </p:nvGrpSpPr>
          <p:grpSpPr>
            <a:xfrm>
              <a:off x="4930205" y="513733"/>
              <a:ext cx="4007255" cy="620492"/>
              <a:chOff x="4756585" y="690408"/>
              <a:chExt cx="4007255" cy="620492"/>
            </a:xfrm>
          </p:grpSpPr>
          <p:sp>
            <p:nvSpPr>
              <p:cNvPr id="34"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35" name="Imagen 9"/>
              <p:cNvPicPr>
                <a:picLocks noChangeAspect="1"/>
              </p:cNvPicPr>
              <p:nvPr/>
            </p:nvPicPr>
            <p:blipFill rotWithShape="1">
              <a:blip r:embed="rId8" cstate="print">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36" name="Imagen 10"/>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30" name="Rectángulo redondeado 12">
            <a:extLst>
              <a:ext uri="{FF2B5EF4-FFF2-40B4-BE49-F238E27FC236}">
                <a16:creationId xmlns:a16="http://schemas.microsoft.com/office/drawing/2014/main" id="{ED777126-97BD-4255-80F9-A15602D1AA1E}"/>
              </a:ext>
            </a:extLst>
          </p:cNvPr>
          <p:cNvSpPr/>
          <p:nvPr/>
        </p:nvSpPr>
        <p:spPr>
          <a:xfrm>
            <a:off x="723645" y="1280090"/>
            <a:ext cx="5509274"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Producto 5. Organizador gráfico. Proceso de indagación</a:t>
            </a:r>
            <a:r>
              <a:rPr lang="es-MX" sz="1800" dirty="0">
                <a:latin typeface="Calibri" panose="020F0502020204030204" pitchFamily="34" charset="0"/>
                <a:cs typeface="Calibri" panose="020F0502020204030204" pitchFamily="34" charset="0"/>
              </a:rPr>
              <a:t>. </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742457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5669" y="1080197"/>
            <a:ext cx="8229600" cy="1143000"/>
          </a:xfrm>
        </p:spPr>
        <p:txBody>
          <a:bodyPr/>
          <a:lstStyle/>
          <a:p>
            <a:r>
              <a:rPr lang="es-MX" sz="3600" dirty="0">
                <a:solidFill>
                  <a:schemeClr val="bg2"/>
                </a:solidFill>
              </a:rPr>
              <a:t>Objetivos de la indagación.</a:t>
            </a:r>
          </a:p>
        </p:txBody>
      </p:sp>
      <p:sp>
        <p:nvSpPr>
          <p:cNvPr id="3" name="Marcador de contenido 2"/>
          <p:cNvSpPr>
            <a:spLocks noGrp="1"/>
          </p:cNvSpPr>
          <p:nvPr>
            <p:ph idx="1"/>
          </p:nvPr>
        </p:nvSpPr>
        <p:spPr>
          <a:xfrm>
            <a:off x="457200" y="2280240"/>
            <a:ext cx="8229600" cy="4389120"/>
          </a:xfrm>
        </p:spPr>
        <p:txBody>
          <a:bodyPr>
            <a:noAutofit/>
          </a:bodyPr>
          <a:lstStyle/>
          <a:p>
            <a:r>
              <a:rPr lang="es-MX" sz="2000" dirty="0"/>
              <a:t>Identificar y plantear preguntas que puedan ser respondidas mediante la indagación.</a:t>
            </a:r>
          </a:p>
          <a:p>
            <a:r>
              <a:rPr lang="es-MX" sz="2000" dirty="0"/>
              <a:t>Definir y analizar bien el problema a resolver e identificar sus aspectos relevantes.</a:t>
            </a:r>
          </a:p>
          <a:p>
            <a:r>
              <a:rPr lang="es-MX" sz="2000" dirty="0"/>
              <a:t>Plantear problemas de la vida cotidiana y tocar aspectos históricos relevantes.</a:t>
            </a:r>
          </a:p>
          <a:p>
            <a:r>
              <a:rPr lang="es-MX" sz="2000" dirty="0"/>
              <a:t>Diseñar y conducir trabajos de investigación a través de diversas acciones, y fomentar la búsqueda de patrones de información.</a:t>
            </a:r>
          </a:p>
          <a:p>
            <a:r>
              <a:rPr lang="es-MX" sz="2000" dirty="0"/>
              <a:t>Compartir con otros mediante argumentación lo que ha sido aprendido a través de la indagación.</a:t>
            </a:r>
          </a:p>
        </p:txBody>
      </p:sp>
      <p:grpSp>
        <p:nvGrpSpPr>
          <p:cNvPr id="12" name="Agrupar 2"/>
          <p:cNvGrpSpPr/>
          <p:nvPr/>
        </p:nvGrpSpPr>
        <p:grpSpPr>
          <a:xfrm>
            <a:off x="0" y="-12068"/>
            <a:ext cx="9144000" cy="6867136"/>
            <a:chOff x="0" y="57264"/>
            <a:chExt cx="9215819" cy="6867136"/>
          </a:xfrm>
        </p:grpSpPr>
        <p:pic>
          <p:nvPicPr>
            <p:cNvPr id="16"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0"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21"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22" name="Agrupar 6"/>
            <p:cNvGrpSpPr/>
            <p:nvPr/>
          </p:nvGrpSpPr>
          <p:grpSpPr>
            <a:xfrm>
              <a:off x="4930205" y="513733"/>
              <a:ext cx="4007255" cy="620492"/>
              <a:chOff x="4756585" y="690408"/>
              <a:chExt cx="4007255" cy="620492"/>
            </a:xfrm>
          </p:grpSpPr>
          <p:sp>
            <p:nvSpPr>
              <p:cNvPr id="23"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4"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25"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Rectángulo redondeado 12">
            <a:extLst>
              <a:ext uri="{FF2B5EF4-FFF2-40B4-BE49-F238E27FC236}">
                <a16:creationId xmlns:a16="http://schemas.microsoft.com/office/drawing/2014/main" id="{A47C610E-4F49-42A7-94DF-AE725E176818}"/>
              </a:ext>
            </a:extLst>
          </p:cNvPr>
          <p:cNvSpPr/>
          <p:nvPr/>
        </p:nvSpPr>
        <p:spPr>
          <a:xfrm>
            <a:off x="1525668" y="1259841"/>
            <a:ext cx="6732232"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Objetivos de la indagación.</a:t>
            </a:r>
            <a:r>
              <a:rPr lang="es-MX" sz="1800" dirty="0">
                <a:latin typeface="Calibri" panose="020F0502020204030204" pitchFamily="34" charset="0"/>
                <a:cs typeface="Calibri" panose="020F0502020204030204" pitchFamily="34" charset="0"/>
              </a:rPr>
              <a:t>. </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029399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46802"/>
            <a:ext cx="8229600" cy="1143000"/>
          </a:xfrm>
        </p:spPr>
        <p:txBody>
          <a:bodyPr>
            <a:noAutofit/>
          </a:bodyPr>
          <a:lstStyle/>
          <a:p>
            <a:r>
              <a:rPr lang="es-MX" sz="2800" dirty="0">
                <a:solidFill>
                  <a:schemeClr val="bg2"/>
                </a:solidFill>
              </a:rPr>
              <a:t>Indagación en la ciencia y en las aulas de clase.</a:t>
            </a:r>
          </a:p>
        </p:txBody>
      </p:sp>
      <p:sp>
        <p:nvSpPr>
          <p:cNvPr id="3" name="Marcador de contenido 2"/>
          <p:cNvSpPr>
            <a:spLocks noGrp="1"/>
          </p:cNvSpPr>
          <p:nvPr>
            <p:ph idx="1"/>
          </p:nvPr>
        </p:nvSpPr>
        <p:spPr>
          <a:xfrm>
            <a:off x="1166649" y="1958110"/>
            <a:ext cx="8229600" cy="4389120"/>
          </a:xfrm>
        </p:spPr>
        <p:txBody>
          <a:bodyPr>
            <a:normAutofit/>
          </a:bodyPr>
          <a:lstStyle/>
          <a:p>
            <a:r>
              <a:rPr lang="es-MX" sz="2000" dirty="0"/>
              <a:t>El educador debe conocer las actividades y procesos mentales que usan los científicos.</a:t>
            </a:r>
          </a:p>
          <a:p>
            <a:r>
              <a:rPr lang="es-MX" sz="2000" dirty="0"/>
              <a:t>Proceso:</a:t>
            </a:r>
          </a:p>
          <a:p>
            <a:pPr>
              <a:buNone/>
            </a:pPr>
            <a:r>
              <a:rPr lang="es-MX" sz="2000" dirty="0"/>
              <a:t>1. Definir preguntas a partir de conocimientos previos.</a:t>
            </a:r>
          </a:p>
          <a:p>
            <a:pPr>
              <a:buNone/>
            </a:pPr>
            <a:r>
              <a:rPr lang="es-MX" sz="2000" dirty="0"/>
              <a:t>2. Reunir evidencia (tecnología y matemáticas).</a:t>
            </a:r>
          </a:p>
          <a:p>
            <a:pPr>
              <a:buNone/>
            </a:pPr>
            <a:r>
              <a:rPr lang="es-MX" sz="2000" dirty="0"/>
              <a:t>3. Usar investigaciones previas.</a:t>
            </a:r>
          </a:p>
          <a:p>
            <a:pPr>
              <a:buNone/>
            </a:pPr>
            <a:r>
              <a:rPr lang="es-MX" sz="2000" dirty="0"/>
              <a:t>4. Hipótesis: proponer una posible explicación.</a:t>
            </a:r>
          </a:p>
          <a:p>
            <a:pPr>
              <a:buNone/>
            </a:pPr>
            <a:r>
              <a:rPr lang="es-MX" sz="2000" dirty="0"/>
              <a:t>5. Explicación fundada en la evidencia.</a:t>
            </a:r>
          </a:p>
          <a:p>
            <a:pPr>
              <a:buNone/>
            </a:pPr>
            <a:r>
              <a:rPr lang="es-MX" sz="2000" dirty="0"/>
              <a:t>6.Búsqueda de nueva evidencia.</a:t>
            </a:r>
          </a:p>
          <a:p>
            <a:pPr>
              <a:buNone/>
            </a:pPr>
            <a:r>
              <a:rPr lang="es-MX" sz="2000" dirty="0"/>
              <a:t>7. Agregar datos a la explicación.</a:t>
            </a:r>
          </a:p>
          <a:p>
            <a:pPr>
              <a:buNone/>
            </a:pPr>
            <a:r>
              <a:rPr lang="es-MX" sz="2000" dirty="0"/>
              <a:t>8. Explicación de políticas públicas.</a:t>
            </a:r>
          </a:p>
          <a:p>
            <a:endParaRPr lang="es-MX" sz="2000" dirty="0"/>
          </a:p>
        </p:txBody>
      </p:sp>
      <p:grpSp>
        <p:nvGrpSpPr>
          <p:cNvPr id="20" name="Agrupar 2"/>
          <p:cNvGrpSpPr/>
          <p:nvPr/>
        </p:nvGrpSpPr>
        <p:grpSpPr>
          <a:xfrm>
            <a:off x="0" y="-12068"/>
            <a:ext cx="9144000" cy="6867136"/>
            <a:chOff x="0" y="57264"/>
            <a:chExt cx="9215819" cy="6867136"/>
          </a:xfrm>
        </p:grpSpPr>
        <p:pic>
          <p:nvPicPr>
            <p:cNvPr id="21"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2"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23"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24" name="Agrupar 6"/>
            <p:cNvGrpSpPr/>
            <p:nvPr/>
          </p:nvGrpSpPr>
          <p:grpSpPr>
            <a:xfrm>
              <a:off x="4930205" y="513733"/>
              <a:ext cx="4007255" cy="620492"/>
              <a:chOff x="4756585" y="690408"/>
              <a:chExt cx="4007255" cy="620492"/>
            </a:xfrm>
          </p:grpSpPr>
          <p:sp>
            <p:nvSpPr>
              <p:cNvPr id="25"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6"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27"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2" name="Rectángulo redondeado 12">
            <a:extLst>
              <a:ext uri="{FF2B5EF4-FFF2-40B4-BE49-F238E27FC236}">
                <a16:creationId xmlns:a16="http://schemas.microsoft.com/office/drawing/2014/main" id="{C59FC567-930B-407F-B4E8-52AC52BEC050}"/>
              </a:ext>
            </a:extLst>
          </p:cNvPr>
          <p:cNvSpPr/>
          <p:nvPr/>
        </p:nvSpPr>
        <p:spPr>
          <a:xfrm>
            <a:off x="1166649" y="1132239"/>
            <a:ext cx="70912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Indagación en las ciencias y en las aulas de clase. </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908688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4888" y="1205880"/>
            <a:ext cx="8229600" cy="1143000"/>
          </a:xfrm>
        </p:spPr>
        <p:txBody>
          <a:bodyPr>
            <a:normAutofit/>
          </a:bodyPr>
          <a:lstStyle/>
          <a:p>
            <a:r>
              <a:rPr lang="es-MX" sz="3200" dirty="0">
                <a:solidFill>
                  <a:schemeClr val="bg2"/>
                </a:solidFill>
              </a:rPr>
              <a:t>Interdisciplinariedad y sistemas complejos.</a:t>
            </a:r>
          </a:p>
        </p:txBody>
      </p:sp>
      <p:sp>
        <p:nvSpPr>
          <p:cNvPr id="3" name="Marcador de contenido 2"/>
          <p:cNvSpPr>
            <a:spLocks noGrp="1"/>
          </p:cNvSpPr>
          <p:nvPr>
            <p:ph idx="1"/>
          </p:nvPr>
        </p:nvSpPr>
        <p:spPr>
          <a:xfrm>
            <a:off x="457200" y="2347558"/>
            <a:ext cx="8229600" cy="4389120"/>
          </a:xfrm>
        </p:spPr>
        <p:txBody>
          <a:bodyPr>
            <a:normAutofit/>
          </a:bodyPr>
          <a:lstStyle/>
          <a:p>
            <a:r>
              <a:rPr lang="es-MX" sz="2400" dirty="0"/>
              <a:t>Un sistema complejo es un sistema que funciona como una totalidad organizada; implica una interrelación de sus partes y la confluencia de múltiples procesos.</a:t>
            </a:r>
          </a:p>
          <a:p>
            <a:r>
              <a:rPr lang="es-MX" sz="2400" dirty="0"/>
              <a:t>Características: heterogeneidad de elementos, interdependencia e </a:t>
            </a:r>
            <a:r>
              <a:rPr lang="es-MX" sz="2400" dirty="0" err="1"/>
              <a:t>interdefinibilidad</a:t>
            </a:r>
            <a:r>
              <a:rPr lang="es-MX" sz="2400" dirty="0"/>
              <a:t> de sus funciones.</a:t>
            </a:r>
          </a:p>
          <a:p>
            <a:r>
              <a:rPr lang="es-MX" sz="2400" dirty="0"/>
              <a:t>Un sistema complejo no es la adición de partes, ni puede ser analizado ni estudiado a partir de la fragmentación del sistema.</a:t>
            </a:r>
          </a:p>
        </p:txBody>
      </p:sp>
      <p:grpSp>
        <p:nvGrpSpPr>
          <p:cNvPr id="12" name="Agrupar 2"/>
          <p:cNvGrpSpPr/>
          <p:nvPr/>
        </p:nvGrpSpPr>
        <p:grpSpPr>
          <a:xfrm>
            <a:off x="0" y="-12068"/>
            <a:ext cx="9144000" cy="6867136"/>
            <a:chOff x="0" y="57264"/>
            <a:chExt cx="9215819" cy="6867136"/>
          </a:xfrm>
        </p:grpSpPr>
        <p:pic>
          <p:nvPicPr>
            <p:cNvPr id="13"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14"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15"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6" name="Agrupar 6"/>
            <p:cNvGrpSpPr/>
            <p:nvPr/>
          </p:nvGrpSpPr>
          <p:grpSpPr>
            <a:xfrm>
              <a:off x="4930205" y="513733"/>
              <a:ext cx="4007255" cy="620492"/>
              <a:chOff x="4756585" y="690408"/>
              <a:chExt cx="4007255" cy="620492"/>
            </a:xfrm>
          </p:grpSpPr>
          <p:sp>
            <p:nvSpPr>
              <p:cNvPr id="17"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8"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9"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20" name="Rectángulo redondeado 12">
            <a:extLst>
              <a:ext uri="{FF2B5EF4-FFF2-40B4-BE49-F238E27FC236}">
                <a16:creationId xmlns:a16="http://schemas.microsoft.com/office/drawing/2014/main" id="{CCE198FE-EA27-4974-ACD9-C74D66214285}"/>
              </a:ext>
            </a:extLst>
          </p:cNvPr>
          <p:cNvSpPr/>
          <p:nvPr/>
        </p:nvSpPr>
        <p:spPr>
          <a:xfrm>
            <a:off x="1259695" y="1309053"/>
            <a:ext cx="70912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Interdisciplinariedad y sistemas complejos.</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41958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1061864"/>
            <a:ext cx="8229600" cy="1143000"/>
          </a:xfrm>
        </p:spPr>
        <p:txBody>
          <a:bodyPr>
            <a:normAutofit/>
          </a:bodyPr>
          <a:lstStyle/>
          <a:p>
            <a:r>
              <a:rPr lang="es-MX" sz="4400" dirty="0"/>
              <a:t>Estudio de un sistema complejo.</a:t>
            </a:r>
          </a:p>
        </p:txBody>
      </p:sp>
      <p:sp>
        <p:nvSpPr>
          <p:cNvPr id="3" name="Marcador de contenido 2"/>
          <p:cNvSpPr>
            <a:spLocks noGrp="1"/>
          </p:cNvSpPr>
          <p:nvPr>
            <p:ph idx="1"/>
          </p:nvPr>
        </p:nvSpPr>
        <p:spPr>
          <a:xfrm>
            <a:off x="457200" y="2496264"/>
            <a:ext cx="8229600" cy="4389120"/>
          </a:xfrm>
        </p:spPr>
        <p:txBody>
          <a:bodyPr>
            <a:normAutofit/>
          </a:bodyPr>
          <a:lstStyle/>
          <a:p>
            <a:r>
              <a:rPr lang="es-MX" sz="2400" dirty="0"/>
              <a:t>Un sistema complejo implica un estudio interdisciplinario.</a:t>
            </a:r>
          </a:p>
          <a:p>
            <a:r>
              <a:rPr lang="es-MX" sz="2400" dirty="0"/>
              <a:t>No se estudia por la adición de disciplinas cognoscitivas involucradas (</a:t>
            </a:r>
            <a:r>
              <a:rPr lang="es-MX" sz="2400" dirty="0" err="1"/>
              <a:t>multidisciplina</a:t>
            </a:r>
            <a:r>
              <a:rPr lang="es-MX" sz="2400" dirty="0"/>
              <a:t>), sino por la relación entre éstas, sus implicaciones y relaciones recíprocas que generan la estructura de dicho sistema complejo.</a:t>
            </a:r>
          </a:p>
          <a:p>
            <a:r>
              <a:rPr lang="es-MX" sz="2400" dirty="0"/>
              <a:t>Una investigación interdisciplinaria es el tipo de estudio que requiere un sistema complejo.</a:t>
            </a:r>
          </a:p>
        </p:txBody>
      </p:sp>
      <p:grpSp>
        <p:nvGrpSpPr>
          <p:cNvPr id="4"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cstate="print">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8"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2" name="Rectángulo redondeado 12">
            <a:extLst>
              <a:ext uri="{FF2B5EF4-FFF2-40B4-BE49-F238E27FC236}">
                <a16:creationId xmlns:a16="http://schemas.microsoft.com/office/drawing/2014/main" id="{37C0AE0F-2C54-4312-ACD8-86C6E055AEFF}"/>
              </a:ext>
            </a:extLst>
          </p:cNvPr>
          <p:cNvSpPr/>
          <p:nvPr/>
        </p:nvSpPr>
        <p:spPr>
          <a:xfrm>
            <a:off x="1166649" y="1357937"/>
            <a:ext cx="75201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Estudio de un sistema complejo.</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158847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008162"/>
            <a:ext cx="8229600" cy="1143000"/>
          </a:xfrm>
        </p:spPr>
        <p:txBody>
          <a:bodyPr/>
          <a:lstStyle/>
          <a:p>
            <a:r>
              <a:rPr lang="es-MX" sz="4000" dirty="0">
                <a:solidFill>
                  <a:schemeClr val="bg2"/>
                </a:solidFill>
              </a:rPr>
              <a:t>Investigación interdisciplinaria.</a:t>
            </a:r>
          </a:p>
        </p:txBody>
      </p:sp>
      <p:sp>
        <p:nvSpPr>
          <p:cNvPr id="3" name="Marcador de contenido 2"/>
          <p:cNvSpPr>
            <a:spLocks noGrp="1"/>
          </p:cNvSpPr>
          <p:nvPr>
            <p:ph idx="1"/>
          </p:nvPr>
        </p:nvSpPr>
        <p:spPr>
          <a:xfrm>
            <a:off x="438150" y="2271856"/>
            <a:ext cx="8229600" cy="4389120"/>
          </a:xfrm>
        </p:spPr>
        <p:txBody>
          <a:bodyPr>
            <a:normAutofit/>
          </a:bodyPr>
          <a:lstStyle/>
          <a:p>
            <a:r>
              <a:rPr lang="es-MX" sz="2000" dirty="0"/>
              <a:t>No excluye estudios </a:t>
            </a:r>
            <a:r>
              <a:rPr lang="es-MX" sz="2000" dirty="0" err="1"/>
              <a:t>intradisciplinarios</a:t>
            </a:r>
            <a:r>
              <a:rPr lang="es-MX" sz="2000" dirty="0"/>
              <a:t>, estudios parciales ni especializados.</a:t>
            </a:r>
          </a:p>
          <a:p>
            <a:r>
              <a:rPr lang="es-MX" sz="2000" dirty="0"/>
              <a:t>El estudio de un sistema complejo requiere de un estudio integrado, el cual implica distintas disciplinas cognoscitivas, así como estudios especializados y parciales; sin embargo, el correcto análisis del sistema complejo no se obtiene por simple adición de los elementos parciales o especializados que lo conforman, sino por su interrelación e implicación mutua, por su articulación correcta.</a:t>
            </a:r>
          </a:p>
          <a:p>
            <a:r>
              <a:rPr lang="es-MX" sz="2000" dirty="0"/>
              <a:t>Los grupos de trabajo de sistemas complejos involucran integrantes de diversas disciplinas cognoscitivas (</a:t>
            </a:r>
            <a:r>
              <a:rPr lang="es-MX" sz="2000" dirty="0" err="1"/>
              <a:t>multidisciplinariedad</a:t>
            </a:r>
            <a:r>
              <a:rPr lang="es-MX" sz="2000" dirty="0"/>
              <a:t>) que trabajan con una metodología en común (interdisciplinariedad).</a:t>
            </a:r>
          </a:p>
        </p:txBody>
      </p:sp>
      <p:grpSp>
        <p:nvGrpSpPr>
          <p:cNvPr id="12" name="Agrupar 2"/>
          <p:cNvGrpSpPr/>
          <p:nvPr/>
        </p:nvGrpSpPr>
        <p:grpSpPr>
          <a:xfrm>
            <a:off x="0" y="-12068"/>
            <a:ext cx="9144000" cy="6867136"/>
            <a:chOff x="0" y="57264"/>
            <a:chExt cx="9215819" cy="6867136"/>
          </a:xfrm>
        </p:grpSpPr>
        <p:pic>
          <p:nvPicPr>
            <p:cNvPr id="13"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14"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15"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6" name="Agrupar 6"/>
            <p:cNvGrpSpPr/>
            <p:nvPr/>
          </p:nvGrpSpPr>
          <p:grpSpPr>
            <a:xfrm>
              <a:off x="4930205" y="513733"/>
              <a:ext cx="4007255" cy="620492"/>
              <a:chOff x="4756585" y="690408"/>
              <a:chExt cx="4007255" cy="620492"/>
            </a:xfrm>
          </p:grpSpPr>
          <p:sp>
            <p:nvSpPr>
              <p:cNvPr id="17"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8"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9"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20" name="Rectángulo redondeado 12">
            <a:extLst>
              <a:ext uri="{FF2B5EF4-FFF2-40B4-BE49-F238E27FC236}">
                <a16:creationId xmlns:a16="http://schemas.microsoft.com/office/drawing/2014/main" id="{B1AF9997-9921-4711-ABDC-138946BB329B}"/>
              </a:ext>
            </a:extLst>
          </p:cNvPr>
          <p:cNvSpPr/>
          <p:nvPr/>
        </p:nvSpPr>
        <p:spPr>
          <a:xfrm>
            <a:off x="1102755" y="1292458"/>
            <a:ext cx="75201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Investigación interdisciplinaria.</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419189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cstate="print">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8"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3" name="Marcador de contenido 2"/>
          <p:cNvSpPr>
            <a:spLocks noGrp="1"/>
          </p:cNvSpPr>
          <p:nvPr>
            <p:ph idx="1"/>
          </p:nvPr>
        </p:nvSpPr>
        <p:spPr>
          <a:xfrm>
            <a:off x="467544" y="3360360"/>
            <a:ext cx="8229600" cy="4389120"/>
          </a:xfrm>
        </p:spPr>
        <p:txBody>
          <a:bodyPr/>
          <a:lstStyle/>
          <a:p>
            <a:r>
              <a:rPr lang="es-MX" dirty="0"/>
              <a:t>No se trata de saber más cosas, sino de pensar de otra manera los problemas de la investigación</a:t>
            </a:r>
          </a:p>
          <a:p>
            <a:endParaRPr lang="es-MX" dirty="0"/>
          </a:p>
        </p:txBody>
      </p:sp>
      <p:sp>
        <p:nvSpPr>
          <p:cNvPr id="12" name="Rectángulo redondeado 12">
            <a:extLst>
              <a:ext uri="{FF2B5EF4-FFF2-40B4-BE49-F238E27FC236}">
                <a16:creationId xmlns:a16="http://schemas.microsoft.com/office/drawing/2014/main" id="{50D57566-3493-485A-A397-585A29A84945}"/>
              </a:ext>
            </a:extLst>
          </p:cNvPr>
          <p:cNvSpPr/>
          <p:nvPr/>
        </p:nvSpPr>
        <p:spPr>
          <a:xfrm>
            <a:off x="990213" y="1684915"/>
            <a:ext cx="75201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Objetivo del estudio de los SC y de la Interdisciplinariedad.</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18816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2"/>
          <p:cNvGrpSpPr/>
          <p:nvPr/>
        </p:nvGrpSpPr>
        <p:grpSpPr>
          <a:xfrm>
            <a:off x="0" y="-12068"/>
            <a:ext cx="9144000" cy="6867136"/>
            <a:chOff x="0" y="57264"/>
            <a:chExt cx="9215819" cy="6867136"/>
          </a:xfrm>
        </p:grpSpPr>
        <p:pic>
          <p:nvPicPr>
            <p:cNvPr id="13"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14"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15"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6" name="Agrupar 6"/>
            <p:cNvGrpSpPr/>
            <p:nvPr/>
          </p:nvGrpSpPr>
          <p:grpSpPr>
            <a:xfrm>
              <a:off x="4930205" y="513733"/>
              <a:ext cx="4007255" cy="620492"/>
              <a:chOff x="4756585" y="690408"/>
              <a:chExt cx="4007255" cy="620492"/>
            </a:xfrm>
          </p:grpSpPr>
          <p:sp>
            <p:nvSpPr>
              <p:cNvPr id="17"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8"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9"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3" name="Marcador de contenido 2"/>
          <p:cNvSpPr>
            <a:spLocks noGrp="1"/>
          </p:cNvSpPr>
          <p:nvPr>
            <p:ph idx="1"/>
          </p:nvPr>
        </p:nvSpPr>
        <p:spPr>
          <a:xfrm>
            <a:off x="590550" y="1933148"/>
            <a:ext cx="8229600" cy="4389120"/>
          </a:xfrm>
        </p:spPr>
        <p:txBody>
          <a:bodyPr>
            <a:normAutofit/>
          </a:bodyPr>
          <a:lstStyle/>
          <a:p>
            <a:pPr algn="just"/>
            <a:r>
              <a:rPr lang="es-MX" sz="2400" dirty="0"/>
              <a:t>Objeto de estudio.</a:t>
            </a:r>
          </a:p>
          <a:p>
            <a:pPr algn="just"/>
            <a:r>
              <a:rPr lang="es-MX" sz="2400" dirty="0"/>
              <a:t>Marco conceptual.</a:t>
            </a:r>
          </a:p>
          <a:p>
            <a:pPr algn="just"/>
            <a:r>
              <a:rPr lang="es-MX" sz="2400" dirty="0"/>
              <a:t>Estudios disciplinarios.</a:t>
            </a:r>
          </a:p>
          <a:p>
            <a:pPr algn="just"/>
            <a:endParaRPr lang="es-MX" sz="2400" dirty="0"/>
          </a:p>
          <a:p>
            <a:pPr algn="just"/>
            <a:r>
              <a:rPr lang="es-MX" sz="2400" dirty="0"/>
              <a:t>Objetivo: Lograr un diagnóstico y estudio integrado y una fórmula sistémica, que expliquen las propiedades del sistema y su evolución. Esto mediante la concepción del sistema complejo de manera totalitaria u holista, para conceptualizar su funcionamiento de manera adecuada, y describir su estructura.</a:t>
            </a:r>
          </a:p>
        </p:txBody>
      </p:sp>
      <p:sp>
        <p:nvSpPr>
          <p:cNvPr id="20" name="Rectángulo redondeado 12">
            <a:extLst>
              <a:ext uri="{FF2B5EF4-FFF2-40B4-BE49-F238E27FC236}">
                <a16:creationId xmlns:a16="http://schemas.microsoft.com/office/drawing/2014/main" id="{760ECE1F-B101-4739-AB02-819636EBCD44}"/>
              </a:ext>
            </a:extLst>
          </p:cNvPr>
          <p:cNvSpPr/>
          <p:nvPr/>
        </p:nvSpPr>
        <p:spPr>
          <a:xfrm>
            <a:off x="945274" y="1273181"/>
            <a:ext cx="75201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Características de un SC.</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956059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2"/>
          <p:cNvGrpSpPr/>
          <p:nvPr/>
        </p:nvGrpSpPr>
        <p:grpSpPr>
          <a:xfrm>
            <a:off x="0" y="-12068"/>
            <a:ext cx="9144000" cy="6867136"/>
            <a:chOff x="0" y="57264"/>
            <a:chExt cx="9215819" cy="6867136"/>
          </a:xfrm>
        </p:grpSpPr>
        <p:pic>
          <p:nvPicPr>
            <p:cNvPr id="16"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0"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21"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22" name="Agrupar 6"/>
            <p:cNvGrpSpPr/>
            <p:nvPr/>
          </p:nvGrpSpPr>
          <p:grpSpPr>
            <a:xfrm>
              <a:off x="4930205" y="513733"/>
              <a:ext cx="4007255" cy="620492"/>
              <a:chOff x="4756585" y="690408"/>
              <a:chExt cx="4007255" cy="620492"/>
            </a:xfrm>
          </p:grpSpPr>
          <p:sp>
            <p:nvSpPr>
              <p:cNvPr id="23"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4"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25"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3" name="Marcador de contenido 2"/>
          <p:cNvSpPr>
            <a:spLocks noGrp="1"/>
          </p:cNvSpPr>
          <p:nvPr>
            <p:ph idx="1"/>
          </p:nvPr>
        </p:nvSpPr>
        <p:spPr>
          <a:xfrm>
            <a:off x="1259632" y="2053550"/>
            <a:ext cx="8229600" cy="4389120"/>
          </a:xfrm>
        </p:spPr>
        <p:txBody>
          <a:bodyPr>
            <a:normAutofit fontScale="85000" lnSpcReduction="20000"/>
          </a:bodyPr>
          <a:lstStyle/>
          <a:p>
            <a:r>
              <a:rPr lang="es-MX" dirty="0"/>
              <a:t>Reconocimiento general.</a:t>
            </a:r>
          </a:p>
          <a:p>
            <a:r>
              <a:rPr lang="es-MX" dirty="0"/>
              <a:t>Recopilación de estudios anteriores.</a:t>
            </a:r>
          </a:p>
          <a:p>
            <a:r>
              <a:rPr lang="es-MX" dirty="0"/>
              <a:t>Identificación de elementos y relaciones.</a:t>
            </a:r>
          </a:p>
          <a:p>
            <a:r>
              <a:rPr lang="es-MX" dirty="0"/>
              <a:t>Hipótesis.</a:t>
            </a:r>
          </a:p>
          <a:p>
            <a:r>
              <a:rPr lang="es-MX" dirty="0"/>
              <a:t>Planteamiento del Problema.</a:t>
            </a:r>
          </a:p>
          <a:p>
            <a:r>
              <a:rPr lang="es-MX" dirty="0"/>
              <a:t>Contextualización.</a:t>
            </a:r>
          </a:p>
          <a:p>
            <a:r>
              <a:rPr lang="es-MX" dirty="0"/>
              <a:t>Primera integración.</a:t>
            </a:r>
          </a:p>
          <a:p>
            <a:r>
              <a:rPr lang="es-MX" dirty="0"/>
              <a:t>Segunda integración después de reestructurar el problema y su contexto.</a:t>
            </a:r>
          </a:p>
          <a:p>
            <a:r>
              <a:rPr lang="es-MX" dirty="0"/>
              <a:t>Integración y diferenciación.</a:t>
            </a:r>
          </a:p>
          <a:p>
            <a:endParaRPr lang="es-MX" dirty="0"/>
          </a:p>
        </p:txBody>
      </p:sp>
      <p:sp>
        <p:nvSpPr>
          <p:cNvPr id="13" name="Rectángulo redondeado 12">
            <a:extLst>
              <a:ext uri="{FF2B5EF4-FFF2-40B4-BE49-F238E27FC236}">
                <a16:creationId xmlns:a16="http://schemas.microsoft.com/office/drawing/2014/main" id="{F9C7BF9B-6851-47A8-B086-7AD400E0078D}"/>
              </a:ext>
            </a:extLst>
          </p:cNvPr>
          <p:cNvSpPr/>
          <p:nvPr/>
        </p:nvSpPr>
        <p:spPr>
          <a:xfrm>
            <a:off x="1131708" y="1179959"/>
            <a:ext cx="75201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Fases del estudio interdisciplinario.</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084038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2"/>
          <p:cNvGrpSpPr/>
          <p:nvPr/>
        </p:nvGrpSpPr>
        <p:grpSpPr>
          <a:xfrm>
            <a:off x="0" y="-12068"/>
            <a:ext cx="9144000" cy="6867136"/>
            <a:chOff x="0" y="57264"/>
            <a:chExt cx="9215819" cy="6867136"/>
          </a:xfrm>
        </p:grpSpPr>
        <p:pic>
          <p:nvPicPr>
            <p:cNvPr id="13"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14"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15"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6" name="Agrupar 6"/>
            <p:cNvGrpSpPr/>
            <p:nvPr/>
          </p:nvGrpSpPr>
          <p:grpSpPr>
            <a:xfrm>
              <a:off x="4930205" y="513733"/>
              <a:ext cx="4007255" cy="620492"/>
              <a:chOff x="4756585" y="690408"/>
              <a:chExt cx="4007255" cy="620492"/>
            </a:xfrm>
          </p:grpSpPr>
          <p:sp>
            <p:nvSpPr>
              <p:cNvPr id="17"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8"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9"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3" name="Marcador de contenido 2"/>
          <p:cNvSpPr>
            <a:spLocks noGrp="1"/>
          </p:cNvSpPr>
          <p:nvPr>
            <p:ph idx="1"/>
          </p:nvPr>
        </p:nvSpPr>
        <p:spPr>
          <a:xfrm>
            <a:off x="914400" y="2468880"/>
            <a:ext cx="8229600" cy="4389120"/>
          </a:xfrm>
        </p:spPr>
        <p:txBody>
          <a:bodyPr/>
          <a:lstStyle/>
          <a:p>
            <a:r>
              <a:rPr lang="es-MX" dirty="0"/>
              <a:t>Estudios de diagnóstico.</a:t>
            </a:r>
          </a:p>
          <a:p>
            <a:r>
              <a:rPr lang="es-MX" dirty="0"/>
              <a:t>Estudios de propuestas alternativas.</a:t>
            </a:r>
          </a:p>
          <a:p>
            <a:r>
              <a:rPr lang="es-MX" dirty="0"/>
              <a:t>Modificación del análisis de partes del sistema.</a:t>
            </a:r>
          </a:p>
          <a:p>
            <a:r>
              <a:rPr lang="es-MX" dirty="0"/>
              <a:t>Investigación de nuevas herramientas productivas.</a:t>
            </a:r>
          </a:p>
          <a:p>
            <a:r>
              <a:rPr lang="es-MX" dirty="0"/>
              <a:t>Elaboración de propuesta final.</a:t>
            </a:r>
          </a:p>
        </p:txBody>
      </p:sp>
      <p:sp>
        <p:nvSpPr>
          <p:cNvPr id="20" name="Rectángulo redondeado 12">
            <a:extLst>
              <a:ext uri="{FF2B5EF4-FFF2-40B4-BE49-F238E27FC236}">
                <a16:creationId xmlns:a16="http://schemas.microsoft.com/office/drawing/2014/main" id="{94100FC6-8D32-4CB1-94AB-A74FCB7AB40F}"/>
              </a:ext>
            </a:extLst>
          </p:cNvPr>
          <p:cNvSpPr/>
          <p:nvPr/>
        </p:nvSpPr>
        <p:spPr>
          <a:xfrm>
            <a:off x="1131708" y="1387624"/>
            <a:ext cx="7520151" cy="66125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Acciones concretas y alternativas.</a:t>
            </a:r>
            <a:endParaRPr lang="en-US" sz="18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66585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2" name="Agrupar 9"/>
          <p:cNvGrpSpPr/>
          <p:nvPr/>
        </p:nvGrpSpPr>
        <p:grpSpPr>
          <a:xfrm>
            <a:off x="0" y="-9136"/>
            <a:ext cx="9143063" cy="6867136"/>
            <a:chOff x="0" y="0"/>
            <a:chExt cx="9215819" cy="6867136"/>
          </a:xfrm>
        </p:grpSpPr>
        <p:pic>
          <p:nvPicPr>
            <p:cNvPr id="5" name="Imagen 4"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86"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8"/>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7" name="Imagen 6"/>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87" name="Shape 87"/>
          <p:cNvSpPr/>
          <p:nvPr/>
        </p:nvSpPr>
        <p:spPr>
          <a:xfrm>
            <a:off x="1008185" y="2552569"/>
            <a:ext cx="7479323" cy="1743725"/>
          </a:xfrm>
          <a:prstGeom prst="rect">
            <a:avLst/>
          </a:prstGeom>
          <a:noFill/>
          <a:ln>
            <a:noFill/>
          </a:ln>
        </p:spPr>
        <p:txBody>
          <a:bodyPr wrap="square" lIns="91425" tIns="45700" rIns="91425" bIns="45700" anchor="t" anchorCtr="0">
            <a:noAutofit/>
          </a:bodyPr>
          <a:lstStyle/>
          <a:p>
            <a:pPr lvl="1" algn="ctr">
              <a:buSzPct val="25000"/>
            </a:pPr>
            <a:r>
              <a:rPr lang="en-US" sz="2800" i="0" u="none" strike="noStrike" cap="none" dirty="0">
                <a:solidFill>
                  <a:schemeClr val="dk1"/>
                </a:solidFill>
                <a:latin typeface="Calibri"/>
                <a:ea typeface="Calibri"/>
                <a:cs typeface="Calibri"/>
                <a:sym typeface="Calibri"/>
              </a:rPr>
              <a:t>4) </a:t>
            </a:r>
            <a:r>
              <a:rPr lang="en-US" sz="2800" i="0" u="none" strike="noStrike" cap="none" dirty="0" err="1">
                <a:solidFill>
                  <a:schemeClr val="dk1"/>
                </a:solidFill>
                <a:latin typeface="Calibri"/>
                <a:ea typeface="Calibri"/>
                <a:cs typeface="Calibri"/>
                <a:sym typeface="Calibri"/>
              </a:rPr>
              <a:t>Nombre</a:t>
            </a:r>
            <a:r>
              <a:rPr lang="en-US" sz="2800" i="0" u="none" strike="noStrike" cap="none" dirty="0">
                <a:solidFill>
                  <a:schemeClr val="dk1"/>
                </a:solidFill>
                <a:latin typeface="Calibri"/>
                <a:ea typeface="Calibri"/>
                <a:cs typeface="Calibri"/>
                <a:sym typeface="Calibri"/>
              </a:rPr>
              <a:t> del </a:t>
            </a:r>
            <a:r>
              <a:rPr lang="en-US" sz="2800" i="0" u="none" strike="noStrike" cap="none" dirty="0" err="1">
                <a:solidFill>
                  <a:schemeClr val="dk1"/>
                </a:solidFill>
                <a:latin typeface="Calibri"/>
                <a:ea typeface="Calibri"/>
                <a:cs typeface="Calibri"/>
                <a:sym typeface="Calibri"/>
              </a:rPr>
              <a:t>proyecto</a:t>
            </a:r>
            <a:r>
              <a:rPr lang="en-US" sz="2800" i="0" u="none" strike="noStrike" cap="none" dirty="0">
                <a:solidFill>
                  <a:schemeClr val="dk1"/>
                </a:solidFill>
                <a:latin typeface="Calibri"/>
                <a:ea typeface="Calibri"/>
                <a:cs typeface="Calibri"/>
                <a:sym typeface="Calibri"/>
              </a:rPr>
              <a:t>:</a:t>
            </a:r>
            <a:endParaRPr lang="en-US" sz="2800" dirty="0">
              <a:solidFill>
                <a:schemeClr val="dk1"/>
              </a:solidFill>
              <a:latin typeface="Calibri"/>
              <a:ea typeface="Calibri"/>
              <a:cs typeface="Calibri"/>
              <a:sym typeface="Calibri"/>
            </a:endParaRPr>
          </a:p>
          <a:p>
            <a:pPr lvl="1" algn="ctr">
              <a:buSzPct val="25000"/>
            </a:pPr>
            <a:endParaRPr lang="en-US" sz="1800" b="1" dirty="0">
              <a:solidFill>
                <a:schemeClr val="dk1"/>
              </a:solidFill>
              <a:latin typeface="Calibri"/>
              <a:ea typeface="Calibri"/>
              <a:cs typeface="Calibri"/>
              <a:sym typeface="Calibri"/>
            </a:endParaRPr>
          </a:p>
          <a:p>
            <a:pPr marL="0" marR="0" lvl="0" indent="0" algn="ctr" rtl="0">
              <a:spcBef>
                <a:spcPts val="0"/>
              </a:spcBef>
              <a:buSzPct val="25000"/>
              <a:buNone/>
            </a:pPr>
            <a:r>
              <a:rPr lang="en-US" sz="2800" b="1" i="0" u="none" strike="noStrike" cap="none" dirty="0" err="1">
                <a:solidFill>
                  <a:schemeClr val="tx1"/>
                </a:solidFill>
                <a:latin typeface="Calibri"/>
                <a:ea typeface="Calibri"/>
                <a:cs typeface="Calibri"/>
                <a:sym typeface="Calibri"/>
              </a:rPr>
              <a:t>Bomba</a:t>
            </a:r>
            <a:r>
              <a:rPr lang="en-US" sz="2800" b="1" i="0" u="none" strike="noStrike" cap="none" dirty="0">
                <a:solidFill>
                  <a:schemeClr val="tx1"/>
                </a:solidFill>
                <a:latin typeface="Calibri"/>
                <a:ea typeface="Calibri"/>
                <a:cs typeface="Calibri"/>
                <a:sym typeface="Calibri"/>
              </a:rPr>
              <a:t> </a:t>
            </a:r>
            <a:r>
              <a:rPr lang="en-US" sz="2800" b="1" i="0" u="none" strike="noStrike" cap="none" dirty="0" err="1">
                <a:solidFill>
                  <a:schemeClr val="tx1"/>
                </a:solidFill>
                <a:latin typeface="Calibri"/>
                <a:ea typeface="Calibri"/>
                <a:cs typeface="Calibri"/>
                <a:sym typeface="Calibri"/>
              </a:rPr>
              <a:t>Atómica</a:t>
            </a:r>
            <a:r>
              <a:rPr lang="en-US" sz="2800" b="1" i="0" u="none" strike="noStrike" cap="none" dirty="0">
                <a:solidFill>
                  <a:schemeClr val="tx1"/>
                </a:solidFill>
                <a:latin typeface="Calibri"/>
                <a:ea typeface="Calibri"/>
                <a:cs typeface="Calibri"/>
                <a:sym typeface="Calibri"/>
              </a:rPr>
              <a:t>: ¿</a:t>
            </a:r>
            <a:r>
              <a:rPr lang="en-US" sz="2800" b="1" i="0" u="none" strike="noStrike" cap="none" dirty="0" err="1">
                <a:solidFill>
                  <a:schemeClr val="tx1"/>
                </a:solidFill>
                <a:latin typeface="Calibri"/>
                <a:ea typeface="Calibri"/>
                <a:cs typeface="Calibri"/>
                <a:sym typeface="Calibri"/>
              </a:rPr>
              <a:t>Destrucción</a:t>
            </a:r>
            <a:r>
              <a:rPr lang="en-US" sz="2800" b="1" i="0" u="none" strike="noStrike" cap="none" dirty="0">
                <a:solidFill>
                  <a:schemeClr val="tx1"/>
                </a:solidFill>
                <a:latin typeface="Calibri"/>
                <a:ea typeface="Calibri"/>
                <a:cs typeface="Calibri"/>
                <a:sym typeface="Calibri"/>
              </a:rPr>
              <a:t> o </a:t>
            </a:r>
            <a:r>
              <a:rPr lang="en-US" sz="2800" b="1" i="0" u="none" strike="noStrike" cap="none" dirty="0" err="1">
                <a:solidFill>
                  <a:schemeClr val="tx1"/>
                </a:solidFill>
                <a:latin typeface="Calibri"/>
                <a:ea typeface="Calibri"/>
                <a:cs typeface="Calibri"/>
                <a:sym typeface="Calibri"/>
              </a:rPr>
              <a:t>desarrollo</a:t>
            </a:r>
            <a:r>
              <a:rPr lang="en-US" sz="2800" b="1" i="0" u="none" strike="noStrike" cap="none" dirty="0">
                <a:solidFill>
                  <a:schemeClr val="tx1"/>
                </a:solidFill>
                <a:latin typeface="Calibri"/>
                <a:ea typeface="Calibri"/>
                <a:cs typeface="Calibri"/>
                <a:sym typeface="Calibri"/>
              </a:rPr>
              <a:t>?</a:t>
            </a:r>
            <a:endParaRPr lang="en-US" sz="4000" b="1"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357692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3" name="Rectángulo redondeado 12">
            <a:extLst>
              <a:ext uri="{FF2B5EF4-FFF2-40B4-BE49-F238E27FC236}">
                <a16:creationId xmlns:a16="http://schemas.microsoft.com/office/drawing/2014/main" id="{20C3A1CF-D7D8-4892-B00F-678AE3C68F59}"/>
              </a:ext>
            </a:extLst>
          </p:cNvPr>
          <p:cNvSpPr/>
          <p:nvPr/>
        </p:nvSpPr>
        <p:spPr>
          <a:xfrm>
            <a:off x="2330133" y="3114524"/>
            <a:ext cx="5123301" cy="482426"/>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25000"/>
            </a:pPr>
            <a:r>
              <a:rPr lang="es-MX" sz="2400" dirty="0">
                <a:solidFill>
                  <a:schemeClr val="tx1"/>
                </a:solidFill>
                <a:latin typeface="Calibri" panose="020F0502020204030204" pitchFamily="34" charset="0"/>
                <a:cs typeface="Calibri" panose="020F0502020204030204" pitchFamily="34" charset="0"/>
              </a:rPr>
              <a:t>Producto 6. e) A. M. E. General</a:t>
            </a:r>
            <a:r>
              <a:rPr lang="es-MX" sz="2400" dirty="0">
                <a:latin typeface="Calibri" panose="020F0502020204030204" pitchFamily="34" charset="0"/>
                <a:cs typeface="Calibri" panose="020F0502020204030204" pitchFamily="34" charset="0"/>
              </a:rPr>
              <a:t> </a:t>
            </a:r>
            <a:endParaRPr lang="en-US" sz="2400" b="1"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220558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2" name="Tabla 1"/>
          <p:cNvGraphicFramePr>
            <a:graphicFrameLocks noGrp="1"/>
          </p:cNvGraphicFramePr>
          <p:nvPr>
            <p:extLst>
              <p:ext uri="{D42A27DB-BD31-4B8C-83A1-F6EECF244321}">
                <p14:modId xmlns:p14="http://schemas.microsoft.com/office/powerpoint/2010/main" val="574905221"/>
              </p:ext>
            </p:extLst>
          </p:nvPr>
        </p:nvGraphicFramePr>
        <p:xfrm>
          <a:off x="783796" y="1081474"/>
          <a:ext cx="7594206" cy="5002706"/>
        </p:xfrm>
        <a:graphic>
          <a:graphicData uri="http://schemas.openxmlformats.org/drawingml/2006/table">
            <a:tbl>
              <a:tblPr firstRow="1" bandRow="1">
                <a:tableStyleId>{BB83E4D9-B63E-4D16-8ACD-A324D7B6C612}</a:tableStyleId>
              </a:tblPr>
              <a:tblGrid>
                <a:gridCol w="7594206">
                  <a:extLst>
                    <a:ext uri="{9D8B030D-6E8A-4147-A177-3AD203B41FA5}">
                      <a16:colId xmlns:a16="http://schemas.microsoft.com/office/drawing/2014/main" val="3051459011"/>
                    </a:ext>
                  </a:extLst>
                </a:gridCol>
              </a:tblGrid>
              <a:tr h="339266">
                <a:tc>
                  <a:txBody>
                    <a:bodyPr/>
                    <a:lstStyle/>
                    <a:p>
                      <a:pPr algn="ctr"/>
                      <a:r>
                        <a:rPr lang="es-ES" sz="1500" b="1" i="1" u="none" strike="noStrike" cap="none" dirty="0">
                          <a:solidFill>
                            <a:srgbClr val="000000"/>
                          </a:solidFill>
                          <a:effectLst/>
                          <a:latin typeface="Calibri" panose="020F0502020204030204" pitchFamily="34" charset="0"/>
                          <a:ea typeface="Arial"/>
                          <a:cs typeface="Calibri" panose="020F0502020204030204" pitchFamily="34" charset="0"/>
                          <a:sym typeface="Arial"/>
                        </a:rPr>
                        <a:t>Planeación de proyectos Interdisciplinarios</a:t>
                      </a:r>
                      <a:endParaRPr lang="es-MX"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52336890"/>
                  </a:ext>
                </a:extLst>
              </a:tr>
              <a:tr h="4377930">
                <a:tc>
                  <a:txBody>
                    <a:bodyPr/>
                    <a:lstStyle/>
                    <a:p>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¿A qué responde la necesidad de crear proyectos interdisciplinarios como medio de aprendizaje?</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 la búsqueda de una educación adecuada al contexto del siglo XXI, que implica la utilización de tecnologías de la información, la comunicación con una comunidad global y la formación de esquemas de pensamiento complejos, dado que la realidad está compuesta por variados elementos y hechos; es necesario que la ciencia y la educación se impartan de la misma manera. por eso la mezcla de diferentes disciplinas nos permite ampliar la visión que sobre una materia se tiene.</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Generar diferentes formas de conectar las abstracciones de la enseñanza y concientizar al alumno de la integración de diferentes disciplinas en el mundo laboral. Ante la necesidad de pensar de otra manera y unir fronteras que hay entre las diferentes disciplinas; así como, hacer que el alumno realice un trabajo más autónomo y encuentre relaciones entre los aprendizajes para que descubra y genere respuestas.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¿Cuáles son los elementos fundamentales para la estructuración y planeación de los proyectos interdisciplinarios?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1) Comunicación.</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2) Programas elaborados.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3) Conocimiento de la materia.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4) Programas de la materia.      </a:t>
                      </a:r>
                      <a:endParaRPr lang="es-MX"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270939"/>
                  </a:ext>
                </a:extLst>
              </a:tr>
            </a:tbl>
          </a:graphicData>
        </a:graphic>
      </p:graphicFrame>
    </p:spTree>
    <p:extLst>
      <p:ext uri="{BB962C8B-B14F-4D97-AF65-F5344CB8AC3E}">
        <p14:creationId xmlns:p14="http://schemas.microsoft.com/office/powerpoint/2010/main" val="3088230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2969820291"/>
              </p:ext>
            </p:extLst>
          </p:nvPr>
        </p:nvGraphicFramePr>
        <p:xfrm>
          <a:off x="696897" y="1952145"/>
          <a:ext cx="7750205" cy="260604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El compromiso del docente es generar diferentes conexiones como: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0" indent="0">
                        <a:buFont typeface="Arial" panose="020B0604020202020204" pitchFamily="34" charset="0"/>
                        <a:buNone/>
                      </a:pP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Reconocer elementos y conceptos esenciales en el Programa.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0" indent="0">
                        <a:buFont typeface="Arial" panose="020B0604020202020204" pitchFamily="34" charset="0"/>
                        <a:buNone/>
                      </a:pP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Conocer el Programa.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0" indent="0">
                        <a:buFont typeface="Arial" panose="020B0604020202020204" pitchFamily="34" charset="0"/>
                        <a:buNone/>
                      </a:pP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Jerarquizar elementos del Programa.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0" indent="0">
                        <a:buFont typeface="Arial" panose="020B0604020202020204" pitchFamily="34" charset="0"/>
                        <a:buNone/>
                      </a:pP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Poner a la par Programa para reconocer elementos comunes y esenciales.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0" indent="0">
                        <a:buFont typeface="Arial" panose="020B0604020202020204" pitchFamily="34" charset="0"/>
                        <a:buNone/>
                      </a:pP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Prepararse en diferentes ejes: Conocimientos de evaluación, trabajo colaborativo, y cooperativo, indagación.</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Generar estructuras de conexión.</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Relacionarse con otros docentes para establecer vínculos.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Generar en los alumnos herramientas para conectar las materias.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r>
                        <a:rPr lang="es-ES" sz="1500" b="0" i="0" u="none" strike="noStrike" cap="none" baseline="0" dirty="0">
                          <a:solidFill>
                            <a:srgbClr val="000000"/>
                          </a:solidFill>
                          <a:effectLst/>
                          <a:latin typeface="Calibri" panose="020F0502020204030204" pitchFamily="34" charset="0"/>
                          <a:ea typeface="Arial"/>
                          <a:cs typeface="Calibri" panose="020F0502020204030204" pitchFamily="34" charset="0"/>
                          <a:sym typeface="Arial"/>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Documentación del proceso y portafolios de evidencias</a:t>
                      </a:r>
                      <a:endParaRPr lang="es-MX"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2685181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317083647"/>
              </p:ext>
            </p:extLst>
          </p:nvPr>
        </p:nvGraphicFramePr>
        <p:xfrm>
          <a:off x="627797" y="1187871"/>
          <a:ext cx="7750205" cy="443484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¿Cuál es “el método” o “los pasos” para acercarse a la Interdisciplinariedad”?</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Analizar el programa para reconocer sus significados y su relación con el mundo actual y relacionarse con los demás docentes: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 Conocer programa. Intercambiar programas.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II. Jerarquizar elementos del programa. Reconocer su importancia y trascendencia en la realidad.</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III. Encontrar vínculos.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IV. Reconocer elemento de la realidad que se puede problematizar o explicar a partir de 2 o más áreas deferentes.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V. Organizar horario (maestro-alumnos). Elegir momento en el curso.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VI. Dividir el proyecto en etapas (productos medibles).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VII. Producto final (se concreta el proyecto y se difunde).</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VIII. Retroalimentación (reflexión de la experiencia).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1923689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2021273501"/>
              </p:ext>
            </p:extLst>
          </p:nvPr>
        </p:nvGraphicFramePr>
        <p:xfrm>
          <a:off x="627797" y="1191701"/>
          <a:ext cx="7750205" cy="489204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La intención es comprobar que no es necesario resolver una problemática por un solo camino, sino que existen diferentes caminos o algoritmos para resolver un problema real. Quien debe hacerlo es un conjunto de personas que estén interesados en ese tema a resolver. Las evidencias se deben compartir para constatar la evolución y transformación en el proceso cognitivo. Al evaluar la significación del proyecto, se dan pruebas de la comprensión de lo que se está logrando para compartirla con el alumno y al hacerlo de forma cualitativa, permite analizar cómo estaban los alumnos al iniciar el proyecto, el progreso y el resultado. Es la justificación de la información el cual será avalada por el representante del equipo que en este caso serán los profesores. Todo momento es digno de documentar y los integrantes del proyecto deben hacerlo, alumnos y docentes. Reconocer el Curriculum, conocer la problemática, elaborar un cronograma, y dividir el proyecto en etapas, crear espacios de fuentes de información.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¿Qué características debe de tener el nombre del proyecto interdisciplinario?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Atractivo, que englobe los elementos importantes, que provoque interés para los participantes. No obvio. Debe ser motivante y detonante.  Con un título congruente, corto y e fácil entendimiento.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Respetar la identidad de cada una de las materias. Escuchar propuestas de los alumnos que conjugue las características esenciales de los aspectos a indagar, descriptivo y claro.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Gestión de Proyectos interdisciplinarios.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El desarrollo profesional y la formación docente</a:t>
                      </a:r>
                      <a:endParaRPr lang="es-MX"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3993899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2" name="Tabla 1"/>
          <p:cNvGraphicFramePr>
            <a:graphicFrameLocks noGrp="1"/>
          </p:cNvGraphicFramePr>
          <p:nvPr>
            <p:extLst>
              <p:ext uri="{D42A27DB-BD31-4B8C-83A1-F6EECF244321}">
                <p14:modId xmlns:p14="http://schemas.microsoft.com/office/powerpoint/2010/main" val="889964036"/>
              </p:ext>
            </p:extLst>
          </p:nvPr>
        </p:nvGraphicFramePr>
        <p:xfrm>
          <a:off x="783796" y="1230492"/>
          <a:ext cx="7594206" cy="4580700"/>
        </p:xfrm>
        <a:graphic>
          <a:graphicData uri="http://schemas.openxmlformats.org/drawingml/2006/table">
            <a:tbl>
              <a:tblPr firstRow="1" bandRow="1">
                <a:tableStyleId>{BB83E4D9-B63E-4D16-8ACD-A324D7B6C612}</a:tableStyleId>
              </a:tblPr>
              <a:tblGrid>
                <a:gridCol w="7594206">
                  <a:extLst>
                    <a:ext uri="{9D8B030D-6E8A-4147-A177-3AD203B41FA5}">
                      <a16:colId xmlns:a16="http://schemas.microsoft.com/office/drawing/2014/main" val="3051459011"/>
                    </a:ext>
                  </a:extLst>
                </a:gridCol>
              </a:tblGrid>
              <a:tr h="342780">
                <a:tc>
                  <a:txBody>
                    <a:bodyPr/>
                    <a:lstStyle/>
                    <a:p>
                      <a:pPr algn="ctr">
                        <a:lnSpc>
                          <a:spcPct val="115000"/>
                        </a:lnSpc>
                        <a:spcAft>
                          <a:spcPts val="0"/>
                        </a:spcAft>
                      </a:pPr>
                      <a:r>
                        <a:rPr lang="es-ES" sz="1500" b="1"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Documentación del proceso y portafolios de evidencias</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52336890"/>
                  </a:ext>
                </a:extLst>
              </a:tr>
              <a:tr h="4007555">
                <a:tc>
                  <a:txBody>
                    <a:bodyPr/>
                    <a:lstStyle/>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¿Qué se entiende por “Documentación”?</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lvl="0"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Son evidencias que respaldan los procesos que se lleven a cabo dentro del desarrollo del proyecto.  Pruebas físicas del trabajo de los alumnos.  </a:t>
                      </a:r>
                      <a:endParaRPr lang="es-MX" sz="1500" u="none" strike="noStrike" dirty="0">
                        <a:effectLst/>
                        <a:latin typeface="Calibri" panose="020F0502020204030204" pitchFamily="34" charset="0"/>
                        <a:cs typeface="Calibri" panose="020F0502020204030204" pitchFamily="34" charset="0"/>
                      </a:endParaRPr>
                    </a:p>
                    <a:p>
                      <a:pPr lvl="0"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Son los productos escritos o dibujados, maquetas, resultante de las actividades propuestas por los profesores.</a:t>
                      </a:r>
                      <a:endParaRPr lang="es-MX" sz="1500" u="none" strike="noStrike" dirty="0">
                        <a:effectLst/>
                        <a:latin typeface="Calibri" panose="020F0502020204030204" pitchFamily="34" charset="0"/>
                        <a:cs typeface="Calibri" panose="020F0502020204030204" pitchFamily="34" charset="0"/>
                      </a:endParaRPr>
                    </a:p>
                    <a:p>
                      <a:pPr lvl="0"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Son las evidencias que documentan todo el proceso, los docentes son observadores que reconocen del alumno lo que está aprendiendo.</a:t>
                      </a:r>
                      <a:endParaRPr lang="es-MX" sz="1500" u="none" strike="noStrike" dirty="0">
                        <a:effectLst/>
                        <a:latin typeface="Calibri" panose="020F0502020204030204" pitchFamily="34" charset="0"/>
                        <a:cs typeface="Calibri" panose="020F0502020204030204" pitchFamily="34" charset="0"/>
                      </a:endParaRPr>
                    </a:p>
                    <a:p>
                      <a:pPr lvl="0"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La información que se necesita registrar y que es indispensable para llevar a cabo la investigación</a:t>
                      </a:r>
                      <a:endParaRPr lang="es-MX" sz="1500" u="none" strike="noStrike" dirty="0">
                        <a:effectLst/>
                        <a:latin typeface="Calibri" panose="020F0502020204030204" pitchFamily="34" charset="0"/>
                        <a:cs typeface="Calibri" panose="020F0502020204030204" pitchFamily="34" charset="0"/>
                      </a:endParaRPr>
                    </a:p>
                    <a:p>
                      <a:pPr algn="just"/>
                      <a:r>
                        <a:rPr lang="es-ES" sz="1500" b="0" i="1"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¿Qué evidencias de documentación concretas se esperan cuando se trabaja de manera interdisciplinaria?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lvl="0"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Los reportes que se han recabado de cada una de las áreas Involucradas en el proyecto.</a:t>
                      </a:r>
                      <a:endParaRPr lang="es-MX" sz="1500" u="none" strike="noStrike" dirty="0">
                        <a:effectLst/>
                        <a:latin typeface="Calibri" panose="020F0502020204030204" pitchFamily="34" charset="0"/>
                        <a:cs typeface="Calibri" panose="020F0502020204030204" pitchFamily="34" charset="0"/>
                      </a:endParaRPr>
                    </a:p>
                    <a:p>
                      <a:pPr lvl="0"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Informes escritos u orales (grabaciones) sobre las conclusiones a las que se lleguen después de interactuar desde diferentes ámbitos.  Análisis cooperativo de los hechos experimentados a partir de las diferentes visiones. </a:t>
                      </a:r>
                      <a:endParaRPr lang="es-MX" sz="1500" u="none" strike="noStrike" dirty="0">
                        <a:effectLst/>
                        <a:latin typeface="Calibri" panose="020F0502020204030204" pitchFamily="34" charset="0"/>
                        <a:cs typeface="Calibri" panose="020F0502020204030204" pitchFamily="34" charset="0"/>
                      </a:endParaRPr>
                    </a:p>
                    <a:p>
                      <a:pPr lvl="0"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Evidencias del planteamiento del cuestionamiento, de cómo se organiza la información y del proceso de búsqueda de información.</a:t>
                      </a:r>
                      <a:endParaRPr lang="es-MX" sz="150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270939"/>
                  </a:ext>
                </a:extLst>
              </a:tr>
            </a:tbl>
          </a:graphicData>
        </a:graphic>
      </p:graphicFrame>
    </p:spTree>
    <p:extLst>
      <p:ext uri="{BB962C8B-B14F-4D97-AF65-F5344CB8AC3E}">
        <p14:creationId xmlns:p14="http://schemas.microsoft.com/office/powerpoint/2010/main" val="2212174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3173355277"/>
              </p:ext>
            </p:extLst>
          </p:nvPr>
        </p:nvGraphicFramePr>
        <p:xfrm>
          <a:off x="627797" y="1191701"/>
          <a:ext cx="7750205" cy="458070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pPr algn="just">
                        <a:lnSpc>
                          <a:spcPct val="115000"/>
                        </a:lnSpc>
                        <a:spcAft>
                          <a:spcPts val="0"/>
                        </a:spcAft>
                      </a:pPr>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5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¿Cuál es la intención de documentar en un proyecto y quién lo debe de hacer?</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algn="just">
                        <a:lnSpc>
                          <a:spcPct val="115000"/>
                        </a:lnSpc>
                        <a:spcAft>
                          <a:spcPts val="0"/>
                        </a:spcAft>
                      </a:pPr>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Verificar avances significativos, resolución de dudas, alcance de objetivos. Para poder evaluar la significación del proyecto en las vidas y procesos de comprensión del estudiante. Es de significación cualitativa. Se evalúa el punto de salida y llegada, y es realizada por el docente a partir de las evidencias entregadas por los estudiantes.</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algn="just">
                        <a:lnSpc>
                          <a:spcPct val="115000"/>
                        </a:lnSpc>
                        <a:spcAft>
                          <a:spcPts val="0"/>
                        </a:spcAft>
                      </a:pPr>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La intención es comprobar que no es necesario resolver una problemática por un solo camino, sino que existen diferentes caminos o algoritmos para resolver un problema real. Quien debe hacerlo es un conjunto de personas que estén interesados en ese tema a resolver.  </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algn="just">
                        <a:lnSpc>
                          <a:spcPct val="115000"/>
                        </a:lnSpc>
                        <a:spcAft>
                          <a:spcPts val="0"/>
                        </a:spcAft>
                      </a:pPr>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Las evidencias se deben compartir para constatar la evolución y transformación en el proceso cognitivo.</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algn="just">
                        <a:lnSpc>
                          <a:spcPct val="115000"/>
                        </a:lnSpc>
                        <a:spcAft>
                          <a:spcPts val="0"/>
                        </a:spcAft>
                      </a:pPr>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Al evaluar la significación del proyecto, se dan evidencias de la comprensión de lo que se está logrando para compartirla con el alumno y al hacerlo de forma cualitativa, permite analizar cómo estaban los alumnos al iniciar el proyecto, el progreso y el resultado al finalizar el proyecto.</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algn="just">
                        <a:lnSpc>
                          <a:spcPct val="115000"/>
                        </a:lnSpc>
                        <a:spcAft>
                          <a:spcPts val="0"/>
                        </a:spcAft>
                      </a:pPr>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Es la justificación de la información el cual será avalada por el representante del equipo que en este caso serán los profesores.</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algn="just">
                        <a:lnSpc>
                          <a:spcPct val="115000"/>
                        </a:lnSpc>
                        <a:spcAft>
                          <a:spcPts val="0"/>
                        </a:spcAft>
                      </a:pPr>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Todo momento es digno de documentar y los integrantes del proyecto deben hacerlo, alumnos y docentes.</a:t>
                      </a:r>
                      <a:endParaRPr lang="es-MX" sz="15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4266696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2" name="Tabla 1"/>
          <p:cNvGraphicFramePr>
            <a:graphicFrameLocks noGrp="1"/>
          </p:cNvGraphicFramePr>
          <p:nvPr>
            <p:extLst>
              <p:ext uri="{D42A27DB-BD31-4B8C-83A1-F6EECF244321}">
                <p14:modId xmlns:p14="http://schemas.microsoft.com/office/powerpoint/2010/main" val="2025197347"/>
              </p:ext>
            </p:extLst>
          </p:nvPr>
        </p:nvGraphicFramePr>
        <p:xfrm>
          <a:off x="783796" y="1230492"/>
          <a:ext cx="7594206" cy="4809300"/>
        </p:xfrm>
        <a:graphic>
          <a:graphicData uri="http://schemas.openxmlformats.org/drawingml/2006/table">
            <a:tbl>
              <a:tblPr firstRow="1" bandRow="1">
                <a:tableStyleId>{BB83E4D9-B63E-4D16-8ACD-A324D7B6C612}</a:tableStyleId>
              </a:tblPr>
              <a:tblGrid>
                <a:gridCol w="7594206">
                  <a:extLst>
                    <a:ext uri="{9D8B030D-6E8A-4147-A177-3AD203B41FA5}">
                      <a16:colId xmlns:a16="http://schemas.microsoft.com/office/drawing/2014/main" val="3051459011"/>
                    </a:ext>
                  </a:extLst>
                </a:gridCol>
              </a:tblGrid>
              <a:tr h="342780">
                <a:tc>
                  <a:txBody>
                    <a:bodyPr/>
                    <a:lstStyle/>
                    <a:p>
                      <a:pPr algn="ctr">
                        <a:lnSpc>
                          <a:spcPct val="115000"/>
                        </a:lnSpc>
                        <a:spcAft>
                          <a:spcPts val="0"/>
                        </a:spcAft>
                      </a:pPr>
                      <a:r>
                        <a:rPr lang="es-ES" sz="1500" b="1" i="1" u="none" strike="noStrike" cap="none" dirty="0">
                          <a:solidFill>
                            <a:srgbClr val="000000"/>
                          </a:solidFill>
                          <a:effectLst/>
                          <a:latin typeface="Calibri" panose="020F0502020204030204" pitchFamily="34" charset="0"/>
                          <a:ea typeface="Arial"/>
                          <a:cs typeface="Calibri" panose="020F0502020204030204" pitchFamily="34" charset="0"/>
                          <a:sym typeface="Arial"/>
                        </a:rPr>
                        <a:t>Gestión de Proyectos interdisciplinarios</a:t>
                      </a:r>
                      <a:endParaRPr lang="es-MX" sz="1500" b="1"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52336890"/>
                  </a:ext>
                </a:extLst>
              </a:tr>
              <a:tr h="4007555">
                <a:tc>
                  <a:txBody>
                    <a:bodyPr/>
                    <a:lstStyle/>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¿Qué factores se deben tomar en cuenta para hacer un proyecto? ¿Cómo se deben organizar?</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Indagación de los intereses de los estudiantes, así como las necesidades en términos de programa que se tengan para llevarlo a cabo. La viabilidad, el tiempo, el horario. Se debe planear con asignación de tareas en el tiempo para lograr los objetivos.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La viabilidad, la relación de temas, la temporalidad, la disponibilidad de los medios y recursos para su realización. Se deben de organizar intentando que la problemática elegida sea tratada por lo menos en parte por cada una de las curriculas de las materias involucradas.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Organización de horarios. Dividir el proyecto en etapas. Diseñar puntos de revisión y evidencias a entregar. Evaluación y retroalimentación. Llegar a un producto y compartirlo con la comunidad. Se debe de tener el contexto y los intereses de los alumnos, la indagación de sus motivaciones. La organización debe de cumplir con las etapas de planeación y evaluación. Siguiendo un cronograma que contenga los tiempos de ejecución. profundizando progresivamente en la aportación de su materia a la realidad del mundo. Permite construir actitudes de educación continua y flexibilidad pedagógica. Permite desarrollar el trabajo colaborativo y crear lazos entre profesionales. , por lo que la formación docente debe atreverse a cambiar los esquemas de formación, para aceptar la realidad de la interdisciplinariedad.  Fuentes bibliográficas, recursos y tiempos con apertura a salir de mi área de conocimiento y responder a los intereses y claridad en las etapas por parte del docente y un andamiaje, tiempos para reuniones y planeación de momentos para evaluar.  </a:t>
                      </a:r>
                      <a:endParaRPr lang="es-MX" sz="1600" u="none" strike="noStrike"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270939"/>
                  </a:ext>
                </a:extLst>
              </a:tr>
            </a:tbl>
          </a:graphicData>
        </a:graphic>
      </p:graphicFrame>
    </p:spTree>
    <p:extLst>
      <p:ext uri="{BB962C8B-B14F-4D97-AF65-F5344CB8AC3E}">
        <p14:creationId xmlns:p14="http://schemas.microsoft.com/office/powerpoint/2010/main" val="265983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1217003553"/>
              </p:ext>
            </p:extLst>
          </p:nvPr>
        </p:nvGraphicFramePr>
        <p:xfrm>
          <a:off x="627797" y="1191701"/>
          <a:ext cx="7750205" cy="469900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pPr algn="just"/>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¿Cómo se pueden identificar los puntos de interacción que permitan una indagación, desde situaciones complejas o la problematización?</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Analizando por parte de los docentes, de manera cooperativa, descubriendo los puntos comunes entre nuestras materias. A veces los alumnos pueden aportar situaciones que hacen conectar una o más disciplinas.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Generando preguntas de no respuesta inmediata, aprendiendo a preguntar y llegando a planteamientos conceptuales. Permitiendo la exploración y observación natural de los estudiantes como punto de inicio.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Importancia social, implicaciones para la cultura, formar personalidades capaces de disfrutar la obra del hombre y la diversas de los estudiantes.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Tener disposición a aprender mediante nuevas experiencias, con base a experiencias ya adquiridas.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Tener disposición, apertura, visión de conjunto, de ser emprendedores, enriquecimiento mutuo, desarrollo de los intereses y capacidades del alumno, retos para el docente y construcción del pensamiento.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Visiones globalizadoras. Apoyada en la experiencia. Las dimensiones que se deben favorecer son las sociales y actitudinales. Se va promover la flexibilidad del pensamiento y el enriquecimiento curricular, donde el tiempo ya no es una limitante para la identificación de los valores predominantes de su entorno.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170292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2400483441"/>
              </p:ext>
            </p:extLst>
          </p:nvPr>
        </p:nvGraphicFramePr>
        <p:xfrm>
          <a:off x="627797" y="1191701"/>
          <a:ext cx="7750205" cy="469900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pPr algn="just"/>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Cuál es el sentimiento del alumno frente a esa problemática, cómo involucrarlo y documentarlo.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Con una visión científica que nos permitan superar las dificultades, partir de situaciones cotidianas o de temas de interés actual para identificar preguntas y conceptos relevantes, diseñar y conducir, disposición de los docentes, qué materias van a intervenir, diseñar y conducir, uso de tecnologías y comunicar y defender argumentos, provocar  el diálogo entre los docentes y alumnos conceptualizando de tal manera que construya vínculos relevantes fruto del mismo trabajo interdisciplinario en los contenidos, involucrado en las diferentes materias, jerarquizarlos encontrando conexiones o elementos de integración. Platicando y debatiendo con los representantes de las distintas áreas para encontrar los vínculos necesarios y de esta forma encontrar la relación interdisciplinaria para el desarrollo correcto del alumno al observar los sentimientos e intereses del alumno frente a la problemática y las situaciones complejas que se van a analizar.</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Si se toma en cuenta lo que se hace generalmente, para el trabajo en clase ¿Qué cambios  deben  hacerse para generar un proyecto interdisciplinario?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Los cambios los determinarán el avance que tenga el proyecto.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Se debe tener disposición, creatividad y flexibilidad para adecuar cada cambio a las necesidades que se vayan teniendo.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Si el tema resulta insuficiente o demasiado complicado se redirecciona la actividad para cumplir los objetivos.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771636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2" name="Agrupar 5"/>
          <p:cNvGrpSpPr/>
          <p:nvPr/>
        </p:nvGrpSpPr>
        <p:grpSpPr>
          <a:xfrm>
            <a:off x="0" y="14068"/>
            <a:ext cx="9144000" cy="6867136"/>
            <a:chOff x="0" y="0"/>
            <a:chExt cx="9215819" cy="6867136"/>
          </a:xfrm>
        </p:grpSpPr>
        <p:pic>
          <p:nvPicPr>
            <p:cNvPr id="8" name="Imagen 7"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9"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10"/>
            <p:cNvGrpSpPr/>
            <p:nvPr/>
          </p:nvGrpSpPr>
          <p:grpSpPr>
            <a:xfrm>
              <a:off x="4930205" y="513733"/>
              <a:ext cx="4007255" cy="620492"/>
              <a:chOff x="4756585" y="690408"/>
              <a:chExt cx="4007255" cy="620492"/>
            </a:xfrm>
          </p:grpSpPr>
          <p:sp>
            <p:nvSpPr>
              <p:cNvPr id="12" name="CuadroTexto 11"/>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3" name="Imagen 12"/>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4" name="Imagen 13"/>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
        <p:nvSpPr>
          <p:cNvPr id="103" name="Shape 103"/>
          <p:cNvSpPr/>
          <p:nvPr/>
        </p:nvSpPr>
        <p:spPr>
          <a:xfrm>
            <a:off x="1840230" y="3226132"/>
            <a:ext cx="5463540" cy="414872"/>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800" dirty="0">
                <a:solidFill>
                  <a:schemeClr val="dk1"/>
                </a:solidFill>
                <a:latin typeface="Calibri"/>
                <a:ea typeface="Calibri"/>
                <a:cs typeface="Calibri"/>
                <a:sym typeface="Calibri"/>
              </a:rPr>
              <a:t>5)</a:t>
            </a:r>
            <a:r>
              <a:rPr lang="en-US" sz="2800" i="0" u="none" strike="noStrike" cap="none" dirty="0">
                <a:solidFill>
                  <a:schemeClr val="dk1"/>
                </a:solidFill>
                <a:latin typeface="Calibri"/>
                <a:ea typeface="Calibri"/>
                <a:cs typeface="Calibri"/>
                <a:sym typeface="Calibri"/>
              </a:rPr>
              <a:t> </a:t>
            </a:r>
            <a:r>
              <a:rPr lang="en-US" sz="2800" i="0" u="none" strike="noStrike" cap="none" dirty="0" err="1">
                <a:solidFill>
                  <a:schemeClr val="dk1"/>
                </a:solidFill>
                <a:latin typeface="Calibri"/>
                <a:ea typeface="Calibri"/>
                <a:cs typeface="Calibri"/>
                <a:sym typeface="Calibri"/>
              </a:rPr>
              <a:t>Apartados</a:t>
            </a:r>
            <a:r>
              <a:rPr lang="en-US" sz="2800" i="0" u="none" strike="noStrike" cap="none" dirty="0">
                <a:solidFill>
                  <a:schemeClr val="dk1"/>
                </a:solidFill>
                <a:latin typeface="Calibri"/>
                <a:ea typeface="Calibri"/>
                <a:cs typeface="Calibri"/>
                <a:sym typeface="Calibri"/>
              </a:rPr>
              <a:t> del Proyecto</a:t>
            </a:r>
          </a:p>
        </p:txBody>
      </p:sp>
      <p:sp>
        <p:nvSpPr>
          <p:cNvPr id="11" name="Rectángulo redondeado 14">
            <a:extLst>
              <a:ext uri="{FF2B5EF4-FFF2-40B4-BE49-F238E27FC236}">
                <a16:creationId xmlns:a16="http://schemas.microsoft.com/office/drawing/2014/main" id="{A77A9569-A127-463E-AAFE-A89F88D2CFFD}"/>
              </a:ext>
            </a:extLst>
          </p:cNvPr>
          <p:cNvSpPr/>
          <p:nvPr/>
        </p:nvSpPr>
        <p:spPr>
          <a:xfrm>
            <a:off x="2646000" y="3163568"/>
            <a:ext cx="3852000" cy="540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n-US" sz="2400" dirty="0">
                <a:solidFill>
                  <a:schemeClr val="dk1"/>
                </a:solidFill>
                <a:latin typeface="Calibri"/>
                <a:ea typeface="Calibri"/>
                <a:cs typeface="Calibri"/>
                <a:sym typeface="Calibri"/>
              </a:rPr>
              <a:t>5) </a:t>
            </a:r>
            <a:r>
              <a:rPr lang="en-US" sz="2400" dirty="0" err="1">
                <a:solidFill>
                  <a:schemeClr val="dk1"/>
                </a:solidFill>
                <a:latin typeface="Calibri"/>
                <a:ea typeface="Calibri"/>
                <a:cs typeface="Calibri"/>
                <a:sym typeface="Calibri"/>
              </a:rPr>
              <a:t>Apartados</a:t>
            </a:r>
            <a:r>
              <a:rPr lang="en-US" sz="2400" dirty="0">
                <a:solidFill>
                  <a:schemeClr val="dk1"/>
                </a:solidFill>
                <a:latin typeface="Calibri"/>
                <a:ea typeface="Calibri"/>
                <a:cs typeface="Calibri"/>
                <a:sym typeface="Calibri"/>
              </a:rPr>
              <a:t> del Proyecto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3315132381"/>
              </p:ext>
            </p:extLst>
          </p:nvPr>
        </p:nvGraphicFramePr>
        <p:xfrm>
          <a:off x="627797" y="1246302"/>
          <a:ext cx="7750205" cy="469900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pPr algn="just"/>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Un indicador para realizar o no los cambios en la dinámica cotidiana y en el programa es la revisión de los documentos que se dejan durante el proyecto.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Es necesario buscar temas trascendentes entre materias, sincronizar contenidos y tiempos. Así como, la forma de evaluación. Es importante poner atención en el ritmo de trabajo de cada alumno y de los grupos.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Observar si el alumno tiene la capacidad de llegar a un pensamiento crítico que le permita una visión integradora del conocimiento. Así como el desarrollo de habilidades y actitudes necesarias para la realización del proyecto y la formación integral. Se debe aprender a preguntar para saber detectar algún problema en el grupo.</a:t>
                      </a:r>
                    </a:p>
                    <a:p>
                      <a:pPr algn="just"/>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¿Cómo beneficia al aprendizaje el trabajo interdisciplinario?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Enriquece la experiencia del estudiante con respecto a su propio aprendizaje. La formación se hace más integral y completa.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Facilita la asimilación de los contenidos, con mayor motivación y amplía la visión del alumno.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Le da un punto de vista concreto a lo aprehendido durante y después del proyecto.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Suma la riqueza de varios docentes. Promueve el pensamiento crítico y la selección de mejor información por parte de los alumnos. Promueve el uso de herramientas cognitivas filosóficas generalizadoras.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Permite la construcción de un entorno social benéfico, el enriquecimiento cultural para así llegar a una transformación educativa.</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1913363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1803647301"/>
              </p:ext>
            </p:extLst>
          </p:nvPr>
        </p:nvGraphicFramePr>
        <p:xfrm>
          <a:off x="696897" y="2100700"/>
          <a:ext cx="7750205" cy="264160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pPr algn="just"/>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Ayuda a mejorar las relaciones interpersonales, enriquecer los conocimientos, fortalecer la indagación y el aprendizaje, fomenta el pensamiento crítico e innovador y el desarrollo de las habilidades del estudiante, por ejemplo, el alumno aprende a seleccionar, organizar, cuestionar, interpretar, hacer inferencias, dar soluciones y se desarrolla el pensamiento innovador.</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Genera un entendimiento más amplio de la realidad a partir de la diversidad de puntos de vista que las distintas metodologías proporcionan a la problemática a tratar</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Permite abordar problemáticas desde diferentes disciplinas, el maestro se obliga a interesarse en otras áreas del conocimiento.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El alumno se dará cuenta que todas las áreas van relacionadas entre si para un fin práctico.  Al crear las estructuras para enfrentarse a la vida moderna. Poder interactuar con otros docentes y que ellos aporten sus experiencias educativas al crear un proyecto interdisciplinario.</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2943098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2" name="Tabla 1"/>
          <p:cNvGraphicFramePr>
            <a:graphicFrameLocks noGrp="1"/>
          </p:cNvGraphicFramePr>
          <p:nvPr>
            <p:extLst>
              <p:ext uri="{D42A27DB-BD31-4B8C-83A1-F6EECF244321}">
                <p14:modId xmlns:p14="http://schemas.microsoft.com/office/powerpoint/2010/main" val="797546456"/>
              </p:ext>
            </p:extLst>
          </p:nvPr>
        </p:nvGraphicFramePr>
        <p:xfrm>
          <a:off x="756740" y="1129098"/>
          <a:ext cx="7594206" cy="5037900"/>
        </p:xfrm>
        <a:graphic>
          <a:graphicData uri="http://schemas.openxmlformats.org/drawingml/2006/table">
            <a:tbl>
              <a:tblPr firstRow="1" bandRow="1">
                <a:tableStyleId>{BB83E4D9-B63E-4D16-8ACD-A324D7B6C612}</a:tableStyleId>
              </a:tblPr>
              <a:tblGrid>
                <a:gridCol w="7594206">
                  <a:extLst>
                    <a:ext uri="{9D8B030D-6E8A-4147-A177-3AD203B41FA5}">
                      <a16:colId xmlns:a16="http://schemas.microsoft.com/office/drawing/2014/main" val="3051459011"/>
                    </a:ext>
                  </a:extLst>
                </a:gridCol>
              </a:tblGrid>
              <a:tr h="342780">
                <a:tc>
                  <a:txBody>
                    <a:bodyPr/>
                    <a:lstStyle/>
                    <a:p>
                      <a:pPr algn="ctr">
                        <a:lnSpc>
                          <a:spcPct val="115000"/>
                        </a:lnSpc>
                        <a:spcAft>
                          <a:spcPts val="0"/>
                        </a:spcAft>
                      </a:pPr>
                      <a:r>
                        <a:rPr lang="es-ES" sz="1500" b="1" i="1" u="none" strike="noStrike" cap="none" dirty="0">
                          <a:solidFill>
                            <a:srgbClr val="000000"/>
                          </a:solidFill>
                          <a:effectLst/>
                          <a:latin typeface="Calibri" panose="020F0502020204030204" pitchFamily="34" charset="0"/>
                          <a:ea typeface="Arial"/>
                          <a:cs typeface="Calibri" panose="020F0502020204030204" pitchFamily="34" charset="0"/>
                          <a:sym typeface="Arial"/>
                        </a:rPr>
                        <a:t>El desarrollo profesional y la formación docente</a:t>
                      </a:r>
                      <a:endParaRPr lang="es-MX" sz="1500" b="1"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52336890"/>
                  </a:ext>
                </a:extLst>
              </a:tr>
              <a:tr h="4007555">
                <a:tc>
                  <a:txBody>
                    <a:bodyPr/>
                    <a:lstStyle/>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¿Qué implicaciones tiene, dentro del esquema de formación docente, el trabajo orientado hacia la interdisciplinariedad?</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Enriquece la formación, incrementa las experiencias que permiten el análisis desde otras perspectivas de temas que a través de los años se han revisado y trabajado con los alumnos. A la integración de equipos docentes y crear un verdadero colegio de opiniones y métodos; con un crecimiento del docente y retroalimentación, para permitir que se desarrolle el valor agregado en su campo, profundizando progresivamente en la aportación de su materia a la realidad del mundo. Permitiendo construir actitudes de educación continua y flexibilidad pedagógica para desarrollar el trabajo colaborativo y crear lazos entre profesionales. Por lo tanto, generar distintos procesos de aprendizaje para implementarlos en las aulas con los alumnos y abarcar toda materia de enseñanza. Sobre todo, generar un cambio de mentalidad, la vida moderna obliga a actuar de manera interdisciplinaria en todo, por lo que la formación docente debe atreverse a cambiar los esquemas de formación, para aceptar la realidad de la interdisciplinariedad.</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¿Qué dimensiones deben tenerse en cuenta para proyectos interdisciplinarios?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Social, comunitaria, personal y disciplinaria. En todas estas hay que realizar un análisis exhaustivo de temas, propósitos, tiempos, carga horaria y otros aspectos de planeación para llevar a cabo estos proyectos. Cumplir con los objetivos, tiempos y programas para que el alumno analice y proponga de acuerdo a sus habilidades.</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270939"/>
                  </a:ext>
                </a:extLst>
              </a:tr>
            </a:tbl>
          </a:graphicData>
        </a:graphic>
      </p:graphicFrame>
    </p:spTree>
    <p:extLst>
      <p:ext uri="{BB962C8B-B14F-4D97-AF65-F5344CB8AC3E}">
        <p14:creationId xmlns:p14="http://schemas.microsoft.com/office/powerpoint/2010/main" val="217818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3" name="Tabla 2"/>
          <p:cNvGraphicFramePr>
            <a:graphicFrameLocks noGrp="1"/>
          </p:cNvGraphicFramePr>
          <p:nvPr>
            <p:extLst>
              <p:ext uri="{D42A27DB-BD31-4B8C-83A1-F6EECF244321}">
                <p14:modId xmlns:p14="http://schemas.microsoft.com/office/powerpoint/2010/main" val="1914319599"/>
              </p:ext>
            </p:extLst>
          </p:nvPr>
        </p:nvGraphicFramePr>
        <p:xfrm>
          <a:off x="696897" y="2100700"/>
          <a:ext cx="7750205" cy="2413000"/>
        </p:xfrm>
        <a:graphic>
          <a:graphicData uri="http://schemas.openxmlformats.org/drawingml/2006/table">
            <a:tbl>
              <a:tblPr firstRow="1" bandRow="1">
                <a:tableStyleId>{BB83E4D9-B63E-4D16-8ACD-A324D7B6C612}</a:tableStyleId>
              </a:tblPr>
              <a:tblGrid>
                <a:gridCol w="7750205">
                  <a:extLst>
                    <a:ext uri="{9D8B030D-6E8A-4147-A177-3AD203B41FA5}">
                      <a16:colId xmlns:a16="http://schemas.microsoft.com/office/drawing/2014/main" val="92568641"/>
                    </a:ext>
                  </a:extLst>
                </a:gridCol>
              </a:tblGrid>
              <a:tr h="370840">
                <a:tc>
                  <a:txBody>
                    <a:bodyPr/>
                    <a:lstStyle/>
                    <a:p>
                      <a:pPr algn="just"/>
                      <a:r>
                        <a:rPr lang="es-ES" sz="15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Los cambios los determinarán el avance que tenga el proyecto. Se debe tener disposición, creatividad y flexibilidad para adecuar cada cambio a las necesidades que se vayan teniendo. los valores de manera consciente y significativa o funcional.</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algn="just"/>
                      <a:r>
                        <a:rPr lang="es-ES"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Dimensión tanto personal como grupal, al interactuar con otros para llegar a un proyecto común. El crecimiento personal se da al confrontar y trabajar con el otro a la vez que socialmente adquieren habilidades para la vida moderna. Se entiende el alcance que se debería lograr. podríamos decir que Depende de cada proyecto y las materias que involucre, ya que hay temas que son muy afines y la interdisciplinariedad se puede lograr muy fácilmente y en una muy amplia dimensión, hay otras materias en las que esa relación se tiene que buscar muy detenidamente para lograr planear una trabajo cooperativo e interdisciplinar. </a:t>
                      </a:r>
                      <a:endParaRPr lang="es-MX" sz="15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042561"/>
                  </a:ext>
                </a:extLst>
              </a:tr>
            </a:tbl>
          </a:graphicData>
        </a:graphic>
      </p:graphicFrame>
    </p:spTree>
    <p:extLst>
      <p:ext uri="{BB962C8B-B14F-4D97-AF65-F5344CB8AC3E}">
        <p14:creationId xmlns:p14="http://schemas.microsoft.com/office/powerpoint/2010/main" val="2218593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Agrupar 2"/>
          <p:cNvGrpSpPr/>
          <p:nvPr/>
        </p:nvGrpSpPr>
        <p:grpSpPr>
          <a:xfrm>
            <a:off x="0" y="-12068"/>
            <a:ext cx="9144000" cy="6867136"/>
            <a:chOff x="0" y="57264"/>
            <a:chExt cx="9215819" cy="6867136"/>
          </a:xfrm>
        </p:grpSpPr>
        <p:pic>
          <p:nvPicPr>
            <p:cNvPr id="27" name="Imagen 26"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8"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29" name="Imagen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0" name="Agrupar 6"/>
            <p:cNvGrpSpPr/>
            <p:nvPr/>
          </p:nvGrpSpPr>
          <p:grpSpPr>
            <a:xfrm>
              <a:off x="4930205" y="513733"/>
              <a:ext cx="4007255" cy="620492"/>
              <a:chOff x="4756585" y="690408"/>
              <a:chExt cx="4007255" cy="620492"/>
            </a:xfrm>
          </p:grpSpPr>
          <p:sp>
            <p:nvSpPr>
              <p:cNvPr id="31" name="CuadroTexto 30"/>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32" name="Imagen 31"/>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33" name="Imagen 32"/>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22" name="Imagen 21"/>
          <p:cNvPicPr>
            <a:picLocks noChangeAspect="1"/>
          </p:cNvPicPr>
          <p:nvPr/>
        </p:nvPicPr>
        <p:blipFill>
          <a:blip r:embed="rId7"/>
          <a:stretch>
            <a:fillRect/>
          </a:stretch>
        </p:blipFill>
        <p:spPr>
          <a:xfrm>
            <a:off x="179550" y="3520493"/>
            <a:ext cx="8730812" cy="2939355"/>
          </a:xfrm>
          <a:prstGeom prst="rect">
            <a:avLst/>
          </a:prstGeom>
        </p:spPr>
      </p:pic>
      <p:sp>
        <p:nvSpPr>
          <p:cNvPr id="2" name="CuadroTexto 1"/>
          <p:cNvSpPr txBox="1"/>
          <p:nvPr/>
        </p:nvSpPr>
        <p:spPr>
          <a:xfrm>
            <a:off x="453637" y="1808366"/>
            <a:ext cx="8229600"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pPr marL="400050" indent="-400050" algn="just">
              <a:buAutoNum type="romanUcPeriod"/>
            </a:pPr>
            <a:r>
              <a:rPr lang="es-MX" sz="1000" b="1" dirty="0">
                <a:solidFill>
                  <a:schemeClr val="bg2"/>
                </a:solidFill>
              </a:rPr>
              <a:t>Contexto</a:t>
            </a:r>
            <a:r>
              <a:rPr lang="es-MX" sz="1000" dirty="0">
                <a:solidFill>
                  <a:schemeClr val="bg2"/>
                </a:solidFill>
              </a:rPr>
              <a:t>. Justifica las circunstancias o elementos de la realidad en la que se da el problema o propuesta.</a:t>
            </a:r>
          </a:p>
          <a:p>
            <a:pPr algn="just"/>
            <a:r>
              <a:rPr lang="es-MX" sz="1000" dirty="0">
                <a:solidFill>
                  <a:schemeClr val="bg2"/>
                </a:solidFill>
              </a:rPr>
              <a:t>Introducción y/o justificación del proyecto.</a:t>
            </a:r>
          </a:p>
          <a:p>
            <a:pPr algn="just"/>
            <a:r>
              <a:rPr lang="es-MX" sz="1000" dirty="0">
                <a:solidFill>
                  <a:schemeClr val="bg2"/>
                </a:solidFill>
              </a:rPr>
              <a:t>El proyecto tiene como contexto histórico las detonaciones atómicas acaecidas en Japón durante la Segunda Guerra Mundial, las cuales implicaron una muestra de desarrollo tecnológico paradigmática en áreas como la física y la química, así como implicaciones éticas y políticas cruciales. La propuesta radica en evaluar los aspectos científicos y morales de las detonaciones de tal manera que el alumnado, a partir del análisis crítico, pueda crear y emprender acciones contundentes que tengan un impacto significativo en la mejora de las condiciones de vida de la sociedad, a partir del fomento de redes conceptuales interdisciplinarias, construyendo una perspectiva intelectual más completa , de tal manera que pueda desarrollar método cognoscitivos que le ayuden a obtener una mayor comprensión de diversos contenidos académicos, los cuales se encuentran vinculados entre sí. </a:t>
            </a:r>
          </a:p>
        </p:txBody>
      </p:sp>
      <p:sp>
        <p:nvSpPr>
          <p:cNvPr id="13" name="Rectángulo redondeado 12">
            <a:extLst>
              <a:ext uri="{FF2B5EF4-FFF2-40B4-BE49-F238E27FC236}">
                <a16:creationId xmlns:a16="http://schemas.microsoft.com/office/drawing/2014/main" id="{F1E1895C-F4AA-4748-8BF1-C3603B100453}"/>
              </a:ext>
            </a:extLst>
          </p:cNvPr>
          <p:cNvSpPr/>
          <p:nvPr/>
        </p:nvSpPr>
        <p:spPr>
          <a:xfrm>
            <a:off x="715784" y="1322213"/>
            <a:ext cx="4176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25000"/>
            </a:pPr>
            <a:r>
              <a:rPr lang="es-MX" sz="1800" dirty="0">
                <a:solidFill>
                  <a:schemeClr val="tx1"/>
                </a:solidFill>
                <a:latin typeface="Calibri" panose="020F0502020204030204" pitchFamily="34" charset="0"/>
                <a:cs typeface="Calibri" panose="020F0502020204030204" pitchFamily="34" charset="0"/>
              </a:rPr>
              <a:t>Producto 7. g) E. I. P. Resumen (señalado). </a:t>
            </a:r>
            <a:endParaRPr lang="en-US" sz="1800" b="1"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749694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12232" y="1001497"/>
            <a:ext cx="8730812" cy="907472"/>
          </a:xfrm>
          <a:prstGeom prst="rect">
            <a:avLst/>
          </a:prstGeom>
        </p:spPr>
      </p:pic>
      <p:graphicFrame>
        <p:nvGraphicFramePr>
          <p:cNvPr id="33" name="Tabla 32"/>
          <p:cNvGraphicFramePr>
            <a:graphicFrameLocks noGrp="1"/>
          </p:cNvGraphicFramePr>
          <p:nvPr>
            <p:extLst>
              <p:ext uri="{D42A27DB-BD31-4B8C-83A1-F6EECF244321}">
                <p14:modId xmlns:p14="http://schemas.microsoft.com/office/powerpoint/2010/main" val="1148004268"/>
              </p:ext>
            </p:extLst>
          </p:nvPr>
        </p:nvGraphicFramePr>
        <p:xfrm>
          <a:off x="1226634" y="1972412"/>
          <a:ext cx="7214838" cy="4400474"/>
        </p:xfrm>
        <a:graphic>
          <a:graphicData uri="http://schemas.openxmlformats.org/drawingml/2006/table">
            <a:tbl>
              <a:tblPr/>
              <a:tblGrid>
                <a:gridCol w="1634234">
                  <a:extLst>
                    <a:ext uri="{9D8B030D-6E8A-4147-A177-3AD203B41FA5}">
                      <a16:colId xmlns:a16="http://schemas.microsoft.com/office/drawing/2014/main" val="483386091"/>
                    </a:ext>
                  </a:extLst>
                </a:gridCol>
                <a:gridCol w="1728971">
                  <a:extLst>
                    <a:ext uri="{9D8B030D-6E8A-4147-A177-3AD203B41FA5}">
                      <a16:colId xmlns:a16="http://schemas.microsoft.com/office/drawing/2014/main" val="2864836797"/>
                    </a:ext>
                  </a:extLst>
                </a:gridCol>
                <a:gridCol w="1713183">
                  <a:extLst>
                    <a:ext uri="{9D8B030D-6E8A-4147-A177-3AD203B41FA5}">
                      <a16:colId xmlns:a16="http://schemas.microsoft.com/office/drawing/2014/main" val="1724041527"/>
                    </a:ext>
                  </a:extLst>
                </a:gridCol>
                <a:gridCol w="2138450">
                  <a:extLst>
                    <a:ext uri="{9D8B030D-6E8A-4147-A177-3AD203B41FA5}">
                      <a16:colId xmlns:a16="http://schemas.microsoft.com/office/drawing/2014/main" val="177113920"/>
                    </a:ext>
                  </a:extLst>
                </a:gridCol>
              </a:tblGrid>
              <a:tr h="301484">
                <a:tc>
                  <a:txBody>
                    <a:bodyPr/>
                    <a:lstStyle/>
                    <a:p>
                      <a:pPr algn="ct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Disciplinas:</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Disciplina 1. </a:t>
                      </a:r>
                      <a:endParaRPr lang="es-MX" sz="800">
                        <a:solidFill>
                          <a:srgbClr val="000000"/>
                        </a:solidFill>
                        <a:effectLst/>
                        <a:latin typeface="Arial" panose="020B0604020202020204" pitchFamily="34" charset="0"/>
                        <a:ea typeface="Arial" panose="020B0604020202020204" pitchFamily="34" charset="0"/>
                      </a:endParaRPr>
                    </a:p>
                    <a:p>
                      <a:pPr algn="ctr">
                        <a:lnSpc>
                          <a:spcPct val="115000"/>
                        </a:lnSpc>
                        <a:spcAft>
                          <a:spcPts val="0"/>
                        </a:spcAft>
                      </a:pPr>
                      <a:r>
                        <a:rPr lang="es-MX" sz="800" b="1" u="sng">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Ciencias Sociales</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Disciplina 2. </a:t>
                      </a:r>
                      <a:endParaRPr lang="es-MX" sz="800">
                        <a:solidFill>
                          <a:srgbClr val="000000"/>
                        </a:solidFill>
                        <a:effectLst/>
                        <a:latin typeface="Arial" panose="020B0604020202020204" pitchFamily="34" charset="0"/>
                        <a:ea typeface="Arial" panose="020B0604020202020204" pitchFamily="34" charset="0"/>
                      </a:endParaRPr>
                    </a:p>
                    <a:p>
                      <a:pPr algn="ct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_</a:t>
                      </a:r>
                      <a:r>
                        <a:rPr lang="es-MX" sz="800" b="1" u="sng">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Psicología_</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gn="ct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Disciplina 3. </a:t>
                      </a:r>
                      <a:endParaRPr lang="es-MX" sz="800">
                        <a:solidFill>
                          <a:srgbClr val="000000"/>
                        </a:solidFill>
                        <a:effectLst/>
                        <a:latin typeface="Arial" panose="020B0604020202020204" pitchFamily="34" charset="0"/>
                        <a:ea typeface="Arial" panose="020B0604020202020204" pitchFamily="34" charset="0"/>
                      </a:endParaRPr>
                    </a:p>
                    <a:p>
                      <a:pPr algn="ct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___</a:t>
                      </a:r>
                      <a:r>
                        <a:rPr lang="es-MX" sz="800" b="1" u="sng">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Física</a:t>
                      </a: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_____</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3043160204"/>
                  </a:ext>
                </a:extLst>
              </a:tr>
              <a:tr h="643389">
                <a:tc>
                  <a:txBody>
                    <a:bodyPr/>
                    <a:lstStyle/>
                    <a:p>
                      <a:pP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 Contenidos / Temas</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involucrados.</a:t>
                      </a:r>
                      <a:endParaRPr lang="es-MX" sz="800">
                        <a:solidFill>
                          <a:srgbClr val="000000"/>
                        </a:solidFill>
                        <a:effectLst/>
                        <a:latin typeface="Arial" panose="020B0604020202020204" pitchFamily="34" charset="0"/>
                        <a:ea typeface="Arial" panose="020B0604020202020204" pitchFamily="34" charset="0"/>
                      </a:endParaRPr>
                    </a:p>
                    <a:p>
                      <a:pPr marL="204470">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Temas y contenidos  del  programa, que se consideran.</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Educación en nuestra sociedad.</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Motivación</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Personalidad</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Conducta del individuo</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Energía</a:t>
                      </a:r>
                      <a:endParaRPr lang="es-MX" sz="8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Fuerza</a:t>
                      </a:r>
                      <a:endParaRPr lang="es-MX" sz="800" dirty="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4361237"/>
                  </a:ext>
                </a:extLst>
              </a:tr>
              <a:tr h="1064094">
                <a:tc>
                  <a:txBody>
                    <a:bodyPr/>
                    <a:lstStyle/>
                    <a:p>
                      <a:pP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 Conceptos clave,</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trascendentales.</a:t>
                      </a:r>
                      <a:endParaRPr lang="es-MX" sz="800">
                        <a:solidFill>
                          <a:srgbClr val="000000"/>
                        </a:solidFill>
                        <a:effectLst/>
                        <a:latin typeface="Arial" panose="020B0604020202020204" pitchFamily="34" charset="0"/>
                        <a:ea typeface="Arial" panose="020B0604020202020204" pitchFamily="34" charset="0"/>
                      </a:endParaRPr>
                    </a:p>
                    <a:p>
                      <a:pPr marL="176530">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Conceptos que surgen del proyecto, permiten comprensión y pueden ser transferibles.</a:t>
                      </a:r>
                      <a:endParaRPr lang="es-MX" sz="800">
                        <a:solidFill>
                          <a:srgbClr val="000000"/>
                        </a:solidFill>
                        <a:effectLst/>
                        <a:latin typeface="Arial" panose="020B0604020202020204" pitchFamily="34" charset="0"/>
                        <a:ea typeface="Arial" panose="020B0604020202020204" pitchFamily="34" charset="0"/>
                      </a:endParaRPr>
                    </a:p>
                    <a:p>
                      <a:pPr marL="176530">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Glosario.</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Calidad de vida</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Identificar las causas de la problemática social en cuestión.</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Violencia</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Influencia del nivel socioeconómico en la sociedad. </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Energía</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Temperatura</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Fuerza</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8481"/>
                  </a:ext>
                </a:extLst>
              </a:tr>
              <a:tr h="622805">
                <a:tc>
                  <a:txBody>
                    <a:bodyPr/>
                    <a:lstStyle/>
                    <a:p>
                      <a:pPr marL="204470" indent="-180975">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 Objetivos o propósitos </a:t>
                      </a: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alcanzados. </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Comprender la importancia de la tecnología en el desarrollo social y sus componentes en el estudio de la salud.</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Identificar las causas que originan la violencia en un individuo.</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Comprender las bases de la física que se deben manejar para inventar prototipos funcionales.</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502436"/>
                  </a:ext>
                </a:extLst>
              </a:tr>
              <a:tr h="843450">
                <a:tc>
                  <a:txBody>
                    <a:bodyPr/>
                    <a:lstStyle/>
                    <a:p>
                      <a:pP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 Evaluación.</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Productos /evidencias</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 aprendizaje, que</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demuestran el avance </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en el proceso y el logro</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del objetivo   propuesto.</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Justificación social de la propuesta.</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Conforme a cada programa, evaluación de elementos concretos.</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Comprensión de la complejidad física de los sistemas.</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669682"/>
                  </a:ext>
                </a:extLst>
              </a:tr>
              <a:tr h="529421">
                <a:tc>
                  <a:txBody>
                    <a:bodyPr/>
                    <a:lstStyle/>
                    <a:p>
                      <a:pP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a:t>
                      </a: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Tipos </a:t>
                      </a:r>
                      <a:r>
                        <a:rPr lang="es-MX" sz="9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y</a:t>
                      </a: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herramientas</a:t>
                      </a: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evaluación.</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Rúbricas</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Encuesta para recabar información sobre este problema social.</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Rúbricas</a:t>
                      </a:r>
                      <a:endParaRPr lang="es-MX" sz="8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Difusión de una campaña publicitaria del problema de violencia. </a:t>
                      </a:r>
                      <a:endParaRPr lang="es-MX" sz="80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Rúbricas</a:t>
                      </a:r>
                      <a:endParaRPr lang="es-MX" sz="8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MX" sz="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Tesis sobre la tecnología y el desarrollo social.</a:t>
                      </a:r>
                      <a:endParaRPr lang="es-MX" sz="800" dirty="0">
                        <a:solidFill>
                          <a:srgbClr val="000000"/>
                        </a:solidFill>
                        <a:effectLst/>
                        <a:latin typeface="Arial" panose="020B0604020202020204" pitchFamily="34" charset="0"/>
                        <a:ea typeface="Arial" panose="020B0604020202020204" pitchFamily="34" charset="0"/>
                      </a:endParaRPr>
                    </a:p>
                  </a:txBody>
                  <a:tcPr marL="45240" marR="45240" marT="45240" marB="452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972283"/>
                  </a:ext>
                </a:extLst>
              </a:tr>
            </a:tbl>
          </a:graphicData>
        </a:graphic>
      </p:graphicFrame>
      <p:sp>
        <p:nvSpPr>
          <p:cNvPr id="34" name="Rectangle 3"/>
          <p:cNvSpPr>
            <a:spLocks noChangeArrowheads="1"/>
          </p:cNvSpPr>
          <p:nvPr/>
        </p:nvSpPr>
        <p:spPr bwMode="auto">
          <a:xfrm>
            <a:off x="312232" y="175842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dirty="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IV. Disciplinas involucradas en el  trabajo interdisciplinario.</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grpSp>
        <p:nvGrpSpPr>
          <p:cNvPr id="35" name="Agrupar 2"/>
          <p:cNvGrpSpPr/>
          <p:nvPr/>
        </p:nvGrpSpPr>
        <p:grpSpPr>
          <a:xfrm>
            <a:off x="0" y="-12068"/>
            <a:ext cx="9144000" cy="6867136"/>
            <a:chOff x="0" y="57264"/>
            <a:chExt cx="9215819" cy="6867136"/>
          </a:xfrm>
        </p:grpSpPr>
        <p:pic>
          <p:nvPicPr>
            <p:cNvPr id="36" name="Imagen 35"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37"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38" name="Imagen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9" name="Agrupar 6"/>
            <p:cNvGrpSpPr/>
            <p:nvPr/>
          </p:nvGrpSpPr>
          <p:grpSpPr>
            <a:xfrm>
              <a:off x="4930205" y="513733"/>
              <a:ext cx="4007255" cy="620492"/>
              <a:chOff x="4756585" y="690408"/>
              <a:chExt cx="4007255" cy="620492"/>
            </a:xfrm>
          </p:grpSpPr>
          <p:sp>
            <p:nvSpPr>
              <p:cNvPr id="40" name="CuadroTexto 39"/>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41" name="Imagen 40"/>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42" name="Imagen 41"/>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1010649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2863850" y="1550988"/>
            <a:ext cx="1655763" cy="966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 name="Text Box 8"/>
          <p:cNvSpPr txBox="1">
            <a:spLocks noChangeArrowheads="1"/>
          </p:cNvSpPr>
          <p:nvPr/>
        </p:nvSpPr>
        <p:spPr bwMode="auto">
          <a:xfrm>
            <a:off x="4725988" y="1550988"/>
            <a:ext cx="1655762" cy="966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 name="Text Box 9"/>
          <p:cNvSpPr txBox="1">
            <a:spLocks noChangeArrowheads="1"/>
          </p:cNvSpPr>
          <p:nvPr/>
        </p:nvSpPr>
        <p:spPr bwMode="auto">
          <a:xfrm>
            <a:off x="6650038" y="1550988"/>
            <a:ext cx="1655762" cy="966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 name="Text Box 4"/>
          <p:cNvSpPr txBox="1">
            <a:spLocks noChangeArrowheads="1"/>
          </p:cNvSpPr>
          <p:nvPr/>
        </p:nvSpPr>
        <p:spPr bwMode="auto">
          <a:xfrm>
            <a:off x="2854325" y="1541463"/>
            <a:ext cx="1655763" cy="966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 name="Text Box 5"/>
          <p:cNvSpPr txBox="1">
            <a:spLocks noChangeArrowheads="1"/>
          </p:cNvSpPr>
          <p:nvPr/>
        </p:nvSpPr>
        <p:spPr bwMode="auto">
          <a:xfrm>
            <a:off x="4678363" y="1541463"/>
            <a:ext cx="1655762" cy="966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 name="Text Box 6"/>
          <p:cNvSpPr txBox="1">
            <a:spLocks noChangeArrowheads="1"/>
          </p:cNvSpPr>
          <p:nvPr/>
        </p:nvSpPr>
        <p:spPr bwMode="auto">
          <a:xfrm>
            <a:off x="6650038" y="1541463"/>
            <a:ext cx="1655762" cy="966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 name="Text Box 3"/>
          <p:cNvSpPr txBox="1">
            <a:spLocks noChangeArrowheads="1"/>
          </p:cNvSpPr>
          <p:nvPr/>
        </p:nvSpPr>
        <p:spPr bwMode="auto">
          <a:xfrm>
            <a:off x="2916238" y="1549400"/>
            <a:ext cx="1655762" cy="966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 name="Text Box 2"/>
          <p:cNvSpPr txBox="1">
            <a:spLocks noChangeArrowheads="1"/>
          </p:cNvSpPr>
          <p:nvPr/>
        </p:nvSpPr>
        <p:spPr bwMode="auto">
          <a:xfrm>
            <a:off x="2878138" y="1539875"/>
            <a:ext cx="1655762" cy="966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 name="Text Box 1"/>
          <p:cNvSpPr txBox="1">
            <a:spLocks noChangeArrowheads="1"/>
          </p:cNvSpPr>
          <p:nvPr/>
        </p:nvSpPr>
        <p:spPr bwMode="auto">
          <a:xfrm>
            <a:off x="3106738" y="1549400"/>
            <a:ext cx="1838325" cy="966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 name="Rectangle 10"/>
          <p:cNvSpPr>
            <a:spLocks noChangeArrowheads="1"/>
          </p:cNvSpPr>
          <p:nvPr/>
        </p:nvSpPr>
        <p:spPr bwMode="auto">
          <a:xfrm>
            <a:off x="740201" y="88900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dirty="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V. Esquema del proceso de construcción del proyecto por disciplinas.</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24" name="Imagen 23"/>
          <p:cNvPicPr>
            <a:picLocks noChangeAspect="1"/>
          </p:cNvPicPr>
          <p:nvPr/>
        </p:nvPicPr>
        <p:blipFill>
          <a:blip r:embed="rId3"/>
          <a:stretch>
            <a:fillRect/>
          </a:stretch>
        </p:blipFill>
        <p:spPr>
          <a:xfrm>
            <a:off x="840580" y="1117601"/>
            <a:ext cx="7099087" cy="4078867"/>
          </a:xfrm>
          <a:prstGeom prst="rect">
            <a:avLst/>
          </a:prstGeom>
        </p:spPr>
      </p:pic>
      <p:graphicFrame>
        <p:nvGraphicFramePr>
          <p:cNvPr id="27" name="Objeto 26"/>
          <p:cNvGraphicFramePr>
            <a:graphicFrameLocks noChangeAspect="1"/>
          </p:cNvGraphicFramePr>
          <p:nvPr>
            <p:extLst>
              <p:ext uri="{D42A27DB-BD31-4B8C-83A1-F6EECF244321}">
                <p14:modId xmlns:p14="http://schemas.microsoft.com/office/powerpoint/2010/main" val="551693171"/>
              </p:ext>
            </p:extLst>
          </p:nvPr>
        </p:nvGraphicFramePr>
        <p:xfrm>
          <a:off x="840579" y="5185317"/>
          <a:ext cx="7099087" cy="1719095"/>
        </p:xfrm>
        <a:graphic>
          <a:graphicData uri="http://schemas.openxmlformats.org/presentationml/2006/ole">
            <mc:AlternateContent xmlns:mc="http://schemas.openxmlformats.org/markup-compatibility/2006">
              <mc:Choice xmlns:v="urn:schemas-microsoft-com:vml" Requires="v">
                <p:oleObj spid="_x0000_s3115" name="Documento" r:id="rId4" imgW="8713509" imgH="2312379" progId="Word.Document.12">
                  <p:embed/>
                </p:oleObj>
              </mc:Choice>
              <mc:Fallback>
                <p:oleObj name="Documento" r:id="rId4" imgW="8713509" imgH="2312379" progId="Word.Document.12">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79" y="5185317"/>
                        <a:ext cx="7099087" cy="17190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8" name="Agrupar 2"/>
          <p:cNvGrpSpPr/>
          <p:nvPr/>
        </p:nvGrpSpPr>
        <p:grpSpPr>
          <a:xfrm>
            <a:off x="0" y="-12068"/>
            <a:ext cx="9144000" cy="6867136"/>
            <a:chOff x="0" y="57264"/>
            <a:chExt cx="9215819" cy="6867136"/>
          </a:xfrm>
        </p:grpSpPr>
        <p:pic>
          <p:nvPicPr>
            <p:cNvPr id="29" name="Imagen 28" descr="Interior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30" name="Shape 86"/>
            <p:cNvPicPr preferRelativeResize="0"/>
            <p:nvPr/>
          </p:nvPicPr>
          <p:blipFill rotWithShape="1">
            <a:blip r:embed="rId7">
              <a:alphaModFix/>
            </a:blip>
            <a:srcRect r="47809"/>
            <a:stretch/>
          </p:blipFill>
          <p:spPr>
            <a:xfrm>
              <a:off x="457200" y="513733"/>
              <a:ext cx="1953491" cy="591700"/>
            </a:xfrm>
            <a:prstGeom prst="rect">
              <a:avLst/>
            </a:prstGeom>
            <a:noFill/>
            <a:ln>
              <a:noFill/>
            </a:ln>
          </p:spPr>
        </p:pic>
        <p:grpSp>
          <p:nvGrpSpPr>
            <p:cNvPr id="32" name="Agrupar 6"/>
            <p:cNvGrpSpPr/>
            <p:nvPr/>
          </p:nvGrpSpPr>
          <p:grpSpPr>
            <a:xfrm>
              <a:off x="4930205" y="513733"/>
              <a:ext cx="4007255" cy="620492"/>
              <a:chOff x="4756585" y="690408"/>
              <a:chExt cx="4007255" cy="620492"/>
            </a:xfrm>
          </p:grpSpPr>
          <p:sp>
            <p:nvSpPr>
              <p:cNvPr id="33" name="CuadroTexto 32"/>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34" name="Imagen 33"/>
              <p:cNvPicPr>
                <a:picLocks noChangeAspect="1"/>
              </p:cNvPicPr>
              <p:nvPr/>
            </p:nvPicPr>
            <p:blipFill rotWithShape="1">
              <a:blip r:embed="rId8">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35" name="Imagen 34"/>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25256603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73501" y="1079761"/>
            <a:ext cx="8730812" cy="2668946"/>
          </a:xfrm>
          <a:prstGeom prst="rect">
            <a:avLst/>
          </a:prstGeom>
        </p:spPr>
      </p:pic>
      <p:pic>
        <p:nvPicPr>
          <p:cNvPr id="14" name="Imagen 13"/>
          <p:cNvPicPr>
            <a:picLocks noChangeAspect="1"/>
          </p:cNvPicPr>
          <p:nvPr/>
        </p:nvPicPr>
        <p:blipFill>
          <a:blip r:embed="rId3"/>
          <a:stretch>
            <a:fillRect/>
          </a:stretch>
        </p:blipFill>
        <p:spPr>
          <a:xfrm>
            <a:off x="273501" y="3802774"/>
            <a:ext cx="8730812" cy="3177681"/>
          </a:xfrm>
          <a:prstGeom prst="rect">
            <a:avLst/>
          </a:prstGeom>
        </p:spPr>
      </p:pic>
      <p:grpSp>
        <p:nvGrpSpPr>
          <p:cNvPr id="15" name="Agrupar 2"/>
          <p:cNvGrpSpPr/>
          <p:nvPr/>
        </p:nvGrpSpPr>
        <p:grpSpPr>
          <a:xfrm>
            <a:off x="0" y="-12068"/>
            <a:ext cx="9144000" cy="6867136"/>
            <a:chOff x="0" y="57264"/>
            <a:chExt cx="9215819" cy="6867136"/>
          </a:xfrm>
        </p:grpSpPr>
        <p:pic>
          <p:nvPicPr>
            <p:cNvPr id="16" name="Imagen 15" descr="Interior2-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17" name="Shape 86"/>
            <p:cNvPicPr preferRelativeResize="0"/>
            <p:nvPr/>
          </p:nvPicPr>
          <p:blipFill rotWithShape="1">
            <a:blip r:embed="rId5">
              <a:alphaModFix/>
            </a:blip>
            <a:srcRect r="47809"/>
            <a:stretch/>
          </p:blipFill>
          <p:spPr>
            <a:xfrm>
              <a:off x="457200" y="513733"/>
              <a:ext cx="1953491" cy="591700"/>
            </a:xfrm>
            <a:prstGeom prst="rect">
              <a:avLst/>
            </a:prstGeom>
            <a:noFill/>
            <a:ln>
              <a:noFill/>
            </a:ln>
          </p:spPr>
        </p:pic>
        <p:grpSp>
          <p:nvGrpSpPr>
            <p:cNvPr id="18" name="Agrupar 6"/>
            <p:cNvGrpSpPr/>
            <p:nvPr/>
          </p:nvGrpSpPr>
          <p:grpSpPr>
            <a:xfrm>
              <a:off x="4930205" y="513733"/>
              <a:ext cx="4007255" cy="620492"/>
              <a:chOff x="4756585" y="690408"/>
              <a:chExt cx="4007255" cy="620492"/>
            </a:xfrm>
          </p:grpSpPr>
          <p:sp>
            <p:nvSpPr>
              <p:cNvPr id="19" name="CuadroTexto 1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0" name="Imagen 19"/>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21" name="Imagen 20"/>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3546278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Agrupar 2"/>
          <p:cNvGrpSpPr/>
          <p:nvPr/>
        </p:nvGrpSpPr>
        <p:grpSpPr>
          <a:xfrm>
            <a:off x="0" y="-12068"/>
            <a:ext cx="9144000" cy="6867136"/>
            <a:chOff x="0" y="57264"/>
            <a:chExt cx="9215819" cy="6867136"/>
          </a:xfrm>
        </p:grpSpPr>
        <p:pic>
          <p:nvPicPr>
            <p:cNvPr id="27" name="Imagen 26"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8"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29" name="Imagen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0" name="Agrupar 6"/>
            <p:cNvGrpSpPr/>
            <p:nvPr/>
          </p:nvGrpSpPr>
          <p:grpSpPr>
            <a:xfrm>
              <a:off x="4930205" y="513733"/>
              <a:ext cx="4007255" cy="620492"/>
              <a:chOff x="4756585" y="690408"/>
              <a:chExt cx="4007255" cy="620492"/>
            </a:xfrm>
          </p:grpSpPr>
          <p:sp>
            <p:nvSpPr>
              <p:cNvPr id="31" name="CuadroTexto 30"/>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32" name="Imagen 31"/>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33" name="Imagen 32"/>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8" name="Imagen 17"/>
          <p:cNvPicPr>
            <a:picLocks noChangeAspect="1"/>
          </p:cNvPicPr>
          <p:nvPr/>
        </p:nvPicPr>
        <p:blipFill>
          <a:blip r:embed="rId7"/>
          <a:stretch>
            <a:fillRect/>
          </a:stretch>
        </p:blipFill>
        <p:spPr>
          <a:xfrm>
            <a:off x="560195" y="3044941"/>
            <a:ext cx="8148907" cy="3590035"/>
          </a:xfrm>
          <a:prstGeom prst="rect">
            <a:avLst/>
          </a:prstGeom>
        </p:spPr>
      </p:pic>
      <p:sp>
        <p:nvSpPr>
          <p:cNvPr id="2" name="CuadroTexto 1"/>
          <p:cNvSpPr txBox="1"/>
          <p:nvPr/>
        </p:nvSpPr>
        <p:spPr>
          <a:xfrm>
            <a:off x="453637" y="1488461"/>
            <a:ext cx="8625340" cy="1477328"/>
          </a:xfrm>
          <a:prstGeom prst="rect">
            <a:avLst/>
          </a:prstGeom>
          <a:noFill/>
          <a:ln>
            <a:solidFill>
              <a:schemeClr val="accent1"/>
            </a:solidFill>
          </a:ln>
        </p:spPr>
        <p:txBody>
          <a:bodyPr wrap="square" rtlCol="0">
            <a:spAutoFit/>
          </a:bodyPr>
          <a:lstStyle/>
          <a:p>
            <a:pPr marL="400050" indent="-400050" algn="just">
              <a:buAutoNum type="romanUcPeriod"/>
            </a:pPr>
            <a:r>
              <a:rPr lang="es-MX" sz="1000" dirty="0">
                <a:solidFill>
                  <a:schemeClr val="bg2"/>
                </a:solidFill>
              </a:rPr>
              <a:t>Contexto. Introducción y/o justificación del proyecto.</a:t>
            </a:r>
          </a:p>
          <a:p>
            <a:pPr algn="just"/>
            <a:r>
              <a:rPr lang="es-MX" sz="1000" dirty="0">
                <a:solidFill>
                  <a:schemeClr val="bg2"/>
                </a:solidFill>
              </a:rPr>
              <a:t>El proyecto interdisciplinario gira en torno a las detonaciones atómicas acaecidas en Japón durante la Segunda Guerra Mundial. El objetivo del mismo consiste en hacer un análisis reflexivo, integral e interdisciplinario con los alumnos a partir del lanzamiento de las bombas atómicas en Japón –haciendo énfasis primordialmente en la detonación en Hiroshima-, enfatizando las bases científicas de las detonaciones, así como las consecuencias e implicaciones éticas de las mismas, a partir de textos y videos en inglés y en español.</a:t>
            </a:r>
          </a:p>
          <a:p>
            <a:pPr algn="just"/>
            <a:r>
              <a:rPr lang="es-MX" sz="1000" dirty="0">
                <a:solidFill>
                  <a:schemeClr val="bg2"/>
                </a:solidFill>
              </a:rPr>
              <a:t>La importancia del proyecto radica en el análisis profundo y amplio que el alumno aprenderá a realizar a partir de un caso específico, en este caso, de las detonaciones atómicas. Dado que varias disciplinas cognoscitivas se encuentran implicadas en el hecho histórico estudiado, el alumno es impelido mediante el caso a dejar un pensamiento preestablecido, el cual usualmente está dirigido sólo a un aspecto, y abrir paso al desarrollo de una capacidad cognoscitiva interdisciplinaria, la cual es capaz de generar en el alumno creatividad e inteligencia, así como análisis multidimensional.</a:t>
            </a:r>
          </a:p>
        </p:txBody>
      </p:sp>
      <p:sp>
        <p:nvSpPr>
          <p:cNvPr id="13" name="Rectángulo redondeado 10">
            <a:extLst>
              <a:ext uri="{FF2B5EF4-FFF2-40B4-BE49-F238E27FC236}">
                <a16:creationId xmlns:a16="http://schemas.microsoft.com/office/drawing/2014/main" id="{C80B6CCD-5ACD-43BF-BD76-B17634DF7F66}"/>
              </a:ext>
            </a:extLst>
          </p:cNvPr>
          <p:cNvSpPr/>
          <p:nvPr/>
        </p:nvSpPr>
        <p:spPr>
          <a:xfrm>
            <a:off x="453637" y="1064893"/>
            <a:ext cx="4572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Producto 8. h) E.I.P. Elaboración de Proyecto.</a:t>
            </a:r>
            <a:endParaRPr lang="en-US" sz="1800" b="1"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0537841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1680" y="2463529"/>
            <a:ext cx="8659060" cy="1730222"/>
          </a:xfrm>
          <a:prstGeom prst="rect">
            <a:avLst/>
          </a:prstGeom>
        </p:spPr>
      </p:pic>
      <p:grpSp>
        <p:nvGrpSpPr>
          <p:cNvPr id="17" name="Agrupar 2"/>
          <p:cNvGrpSpPr/>
          <p:nvPr/>
        </p:nvGrpSpPr>
        <p:grpSpPr>
          <a:xfrm>
            <a:off x="0" y="-12068"/>
            <a:ext cx="9144000" cy="6867136"/>
            <a:chOff x="0" y="57264"/>
            <a:chExt cx="9215819" cy="6867136"/>
          </a:xfrm>
        </p:grpSpPr>
        <p:pic>
          <p:nvPicPr>
            <p:cNvPr id="18" name="Imagen 17"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19"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21" name="Agrupar 6"/>
            <p:cNvGrpSpPr/>
            <p:nvPr/>
          </p:nvGrpSpPr>
          <p:grpSpPr>
            <a:xfrm>
              <a:off x="4930205" y="513733"/>
              <a:ext cx="4007255" cy="620492"/>
              <a:chOff x="4756585" y="690408"/>
              <a:chExt cx="4007255" cy="620492"/>
            </a:xfrm>
          </p:grpSpPr>
          <p:sp>
            <p:nvSpPr>
              <p:cNvPr id="22" name="CuadroTexto 21"/>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3" name="Imagen 22"/>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24" name="Imagen 23"/>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21526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2" name="Agrupar 11"/>
          <p:cNvGrpSpPr/>
          <p:nvPr/>
        </p:nvGrpSpPr>
        <p:grpSpPr>
          <a:xfrm>
            <a:off x="1" y="0"/>
            <a:ext cx="9144000" cy="6867136"/>
            <a:chOff x="0" y="0"/>
            <a:chExt cx="9215819" cy="6867136"/>
          </a:xfrm>
        </p:grpSpPr>
        <p:pic>
          <p:nvPicPr>
            <p:cNvPr id="13" name="Imagen 12"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14"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15"/>
            <p:cNvGrpSpPr/>
            <p:nvPr/>
          </p:nvGrpSpPr>
          <p:grpSpPr>
            <a:xfrm>
              <a:off x="4930205" y="513733"/>
              <a:ext cx="4007255" cy="620492"/>
              <a:chOff x="4756585" y="690408"/>
              <a:chExt cx="4007255" cy="620492"/>
            </a:xfrm>
          </p:grpSpPr>
          <p:sp>
            <p:nvSpPr>
              <p:cNvPr id="17" name="CuadroTexto 16"/>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8" name="Imagen 17"/>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9" name="Imagen 18"/>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69" name="Shape 169"/>
          <p:cNvGraphicFramePr/>
          <p:nvPr>
            <p:extLst>
              <p:ext uri="{D42A27DB-BD31-4B8C-83A1-F6EECF244321}">
                <p14:modId xmlns:p14="http://schemas.microsoft.com/office/powerpoint/2010/main" val="2496128191"/>
              </p:ext>
            </p:extLst>
          </p:nvPr>
        </p:nvGraphicFramePr>
        <p:xfrm>
          <a:off x="534700" y="2679640"/>
          <a:ext cx="8074601" cy="2862720"/>
        </p:xfrm>
        <a:graphic>
          <a:graphicData uri="http://schemas.openxmlformats.org/drawingml/2006/table">
            <a:tbl>
              <a:tblPr>
                <a:noFill/>
                <a:tableStyleId>{ADEE9F63-1CAA-4D6D-9BF9-D17E61266B49}</a:tableStyleId>
              </a:tblPr>
              <a:tblGrid>
                <a:gridCol w="1494286">
                  <a:extLst>
                    <a:ext uri="{9D8B030D-6E8A-4147-A177-3AD203B41FA5}">
                      <a16:colId xmlns:a16="http://schemas.microsoft.com/office/drawing/2014/main" val="20000"/>
                    </a:ext>
                  </a:extLst>
                </a:gridCol>
                <a:gridCol w="6580315">
                  <a:extLst>
                    <a:ext uri="{9D8B030D-6E8A-4147-A177-3AD203B41FA5}">
                      <a16:colId xmlns:a16="http://schemas.microsoft.com/office/drawing/2014/main" val="20001"/>
                    </a:ext>
                  </a:extLst>
                </a:gridCol>
              </a:tblGrid>
              <a:tr h="277479">
                <a:tc gridSpan="2">
                  <a:txBody>
                    <a:bodyPr/>
                    <a:lstStyle/>
                    <a:p>
                      <a:pPr marL="0" marR="0" lvl="0" indent="0" algn="ctr" rtl="0">
                        <a:spcBef>
                          <a:spcPts val="0"/>
                        </a:spcBef>
                        <a:spcAft>
                          <a:spcPts val="0"/>
                        </a:spcAft>
                        <a:buSzPct val="25000"/>
                        <a:buNone/>
                      </a:pPr>
                      <a:r>
                        <a:rPr lang="en-US" sz="1400" b="1" i="0" u="none" strike="noStrike" dirty="0">
                          <a:solidFill>
                            <a:srgbClr val="000000"/>
                          </a:solidFill>
                          <a:latin typeface="Century Gothic" panose="020B0502020202020204" pitchFamily="34" charset="0"/>
                          <a:ea typeface="Century Gothic"/>
                          <a:cs typeface="Century Gothic"/>
                          <a:sym typeface="Century Gothic"/>
                        </a:rPr>
                        <a:t>La </a:t>
                      </a:r>
                      <a:r>
                        <a:rPr lang="en-US" sz="1400" b="1" i="0" u="none" strike="noStrike" dirty="0" err="1">
                          <a:solidFill>
                            <a:srgbClr val="000000"/>
                          </a:solidFill>
                          <a:latin typeface="Century Gothic" panose="020B0502020202020204" pitchFamily="34" charset="0"/>
                          <a:ea typeface="Century Gothic"/>
                          <a:cs typeface="Century Gothic"/>
                          <a:sym typeface="Century Gothic"/>
                        </a:rPr>
                        <a:t>Interdisciplinariedad</a:t>
                      </a:r>
                      <a:endParaRPr lang="en-US" sz="1400" b="1" i="0" u="none" strike="noStrike" dirty="0">
                        <a:solidFill>
                          <a:srgbClr val="000000"/>
                        </a:solidFill>
                        <a:latin typeface="Century Gothic" panose="020B0502020202020204" pitchFamily="34" charset="0"/>
                        <a:ea typeface="Century Gothic"/>
                        <a:cs typeface="Century Gothic"/>
                        <a:sym typeface="Century Gothic"/>
                      </a:endParaRPr>
                    </a:p>
                  </a:txBody>
                  <a:tcPr marL="56850" marR="56850" marT="56850" marB="56850">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931394">
                <a:tc>
                  <a:txBody>
                    <a:bodyPr/>
                    <a:lstStyle/>
                    <a:p>
                      <a:pPr marL="0" marR="0" lvl="0" indent="0" algn="ctr" rtl="0">
                        <a:spcBef>
                          <a:spcPts val="0"/>
                        </a:spcBef>
                        <a:spcAft>
                          <a:spcPts val="0"/>
                        </a:spcAft>
                        <a:buSzPct val="25000"/>
                        <a:buNone/>
                      </a:pPr>
                      <a:r>
                        <a:rPr lang="en-US" sz="1200" b="1" i="0" u="none" strike="noStrike" dirty="0">
                          <a:solidFill>
                            <a:srgbClr val="000000"/>
                          </a:solidFill>
                          <a:latin typeface="Century Gothic" panose="020B0502020202020204" pitchFamily="34" charset="0"/>
                          <a:ea typeface="Century Gothic"/>
                          <a:cs typeface="Century Gothic"/>
                          <a:sym typeface="Century Gothic"/>
                        </a:rPr>
                        <a:t>1.</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Qué</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es</a:t>
                      </a:r>
                      <a:r>
                        <a:rPr lang="en-US" sz="1200" b="0" i="0" u="none" strike="noStrike" dirty="0">
                          <a:solidFill>
                            <a:srgbClr val="000000"/>
                          </a:solidFill>
                          <a:latin typeface="Century Gothic" panose="020B0502020202020204" pitchFamily="34" charset="0"/>
                          <a:ea typeface="Century Gothic"/>
                          <a:cs typeface="Century Gothic"/>
                          <a:sym typeface="Century Gothic"/>
                        </a:rPr>
                        <a:t>?</a:t>
                      </a:r>
                    </a:p>
                  </a:txBody>
                  <a:tcPr marL="56850" marR="56850" marT="56850" marB="56850"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pPr marL="0" marR="0" lvl="0" indent="0" algn="l" rtl="0">
                        <a:spcBef>
                          <a:spcPts val="0"/>
                        </a:spcBef>
                        <a:spcAft>
                          <a:spcPts val="0"/>
                        </a:spcAft>
                        <a:buSzPct val="25000"/>
                        <a:buNone/>
                      </a:pPr>
                      <a:r>
                        <a:rPr lang="es-ES" sz="1200" b="0" i="0" u="none" strike="noStrike" cap="none" dirty="0">
                          <a:solidFill>
                            <a:srgbClr val="000000"/>
                          </a:solidFill>
                          <a:effectLst/>
                          <a:latin typeface="Century Gothic" panose="020B0502020202020204" pitchFamily="34" charset="0"/>
                          <a:ea typeface="Arial"/>
                          <a:cs typeface="Arial"/>
                          <a:sym typeface="Arial"/>
                        </a:rPr>
                        <a:t>Es la búsqueda de la relación de dos o más disciplinas a nivel curricular, didáctico y pedagógico, permitiendo la formación de vínculos recíprocos de complementariedad y cooperación con el objetivo de favorecer el aprendizaje y la resolución de problemas, mediante el desarrollo e integración de un conocimiento transversal y nuevo. </a:t>
                      </a:r>
                      <a:endParaRPr lang="en-US" sz="1200" b="0" i="0" u="none" strike="noStrike" dirty="0">
                        <a:solidFill>
                          <a:srgbClr val="000000"/>
                        </a:solidFill>
                        <a:latin typeface="Century Gothic" panose="020B0502020202020204" pitchFamily="34" charset="0"/>
                        <a:ea typeface="Century Gothic"/>
                        <a:cs typeface="Century Gothic"/>
                        <a:sym typeface="Century Gothic"/>
                      </a:endParaRPr>
                    </a:p>
                  </a:txBody>
                  <a:tcPr marL="56850" marR="56850" marT="56850" marB="56850">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10001"/>
                  </a:ext>
                </a:extLst>
              </a:tr>
              <a:tr h="552999">
                <a:tc>
                  <a:txBody>
                    <a:bodyPr/>
                    <a:lstStyle/>
                    <a:p>
                      <a:pPr marL="0" marR="0" lvl="0" indent="0" algn="ctr" rtl="0">
                        <a:lnSpc>
                          <a:spcPct val="100000"/>
                        </a:lnSpc>
                        <a:spcBef>
                          <a:spcPts val="0"/>
                        </a:spcBef>
                        <a:spcAft>
                          <a:spcPts val="0"/>
                        </a:spcAft>
                        <a:buSzPct val="25000"/>
                        <a:buNone/>
                      </a:pPr>
                      <a:r>
                        <a:rPr lang="en-US" sz="1200" b="1" i="0" u="none" strike="noStrike" cap="none" dirty="0">
                          <a:solidFill>
                            <a:srgbClr val="000000"/>
                          </a:solidFill>
                          <a:latin typeface="Century Gothic" panose="020B0502020202020204" pitchFamily="34" charset="0"/>
                          <a:ea typeface="Century Gothic"/>
                          <a:cs typeface="Century Gothic"/>
                          <a:sym typeface="Century Gothic"/>
                        </a:rPr>
                        <a:t>2. </a:t>
                      </a:r>
                      <a:r>
                        <a:rPr lang="en-US" sz="1200" b="0" i="0" u="none" strike="noStrike" cap="none" dirty="0">
                          <a:solidFill>
                            <a:srgbClr val="000000"/>
                          </a:solidFill>
                          <a:latin typeface="Century Gothic" panose="020B0502020202020204" pitchFamily="34" charset="0"/>
                          <a:ea typeface="Century Gothic"/>
                          <a:cs typeface="Century Gothic"/>
                          <a:sym typeface="Century Gothic"/>
                        </a:rPr>
                        <a:t>¿</a:t>
                      </a:r>
                      <a:r>
                        <a:rPr lang="en-US" sz="1200" b="0" i="0" u="none" strike="noStrike" cap="none" dirty="0" err="1">
                          <a:solidFill>
                            <a:srgbClr val="000000"/>
                          </a:solidFill>
                          <a:latin typeface="Century Gothic" panose="020B0502020202020204" pitchFamily="34" charset="0"/>
                          <a:ea typeface="Century Gothic"/>
                          <a:cs typeface="Century Gothic"/>
                          <a:sym typeface="Century Gothic"/>
                        </a:rPr>
                        <a:t>Qué</a:t>
                      </a:r>
                      <a:r>
                        <a:rPr lang="en-US" sz="1200" b="0" i="0" u="none" strike="noStrike" cap="none" dirty="0">
                          <a:solidFill>
                            <a:srgbClr val="000000"/>
                          </a:solidFill>
                          <a:latin typeface="Century Gothic" panose="020B0502020202020204" pitchFamily="34" charset="0"/>
                          <a:ea typeface="Century Gothic"/>
                          <a:cs typeface="Century Gothic"/>
                          <a:sym typeface="Century Gothic"/>
                        </a:rPr>
                        <a:t>    </a:t>
                      </a:r>
                    </a:p>
                    <a:p>
                      <a:pPr marL="0" marR="0" lvl="0" indent="0" algn="ctr" rtl="0">
                        <a:lnSpc>
                          <a:spcPct val="100000"/>
                        </a:lnSpc>
                        <a:spcBef>
                          <a:spcPts val="0"/>
                        </a:spcBef>
                        <a:spcAft>
                          <a:spcPts val="0"/>
                        </a:spcAft>
                        <a:buSzPct val="25000"/>
                        <a:buNone/>
                      </a:pPr>
                      <a:r>
                        <a:rPr lang="en-US" sz="1200" b="0" i="0" u="none" strike="noStrike" cap="none" dirty="0" err="1">
                          <a:solidFill>
                            <a:srgbClr val="000000"/>
                          </a:solidFill>
                          <a:latin typeface="Century Gothic" panose="020B0502020202020204" pitchFamily="34" charset="0"/>
                          <a:ea typeface="Century Gothic"/>
                          <a:cs typeface="Century Gothic"/>
                          <a:sym typeface="Century Gothic"/>
                        </a:rPr>
                        <a:t>características</a:t>
                      </a:r>
                      <a:r>
                        <a:rPr lang="en-US" sz="1200" b="0" i="0" u="none" strike="noStrike" cap="none" dirty="0">
                          <a:solidFill>
                            <a:srgbClr val="000000"/>
                          </a:solidFill>
                          <a:latin typeface="Century Gothic" panose="020B0502020202020204" pitchFamily="34" charset="0"/>
                          <a:ea typeface="Century Gothic"/>
                          <a:cs typeface="Century Gothic"/>
                          <a:sym typeface="Century Gothic"/>
                        </a:rPr>
                        <a:t>   </a:t>
                      </a:r>
                    </a:p>
                    <a:p>
                      <a:pPr marL="0" marR="0" lvl="0" indent="0" algn="ctr" rtl="0">
                        <a:lnSpc>
                          <a:spcPct val="100000"/>
                        </a:lnSpc>
                        <a:spcBef>
                          <a:spcPts val="0"/>
                        </a:spcBef>
                        <a:spcAft>
                          <a:spcPts val="0"/>
                        </a:spcAft>
                        <a:buSzPct val="25000"/>
                        <a:buNone/>
                      </a:pPr>
                      <a:r>
                        <a:rPr lang="en-US" sz="1200" b="0" i="0" u="none" strike="noStrike" cap="none" dirty="0" err="1">
                          <a:solidFill>
                            <a:srgbClr val="000000"/>
                          </a:solidFill>
                          <a:latin typeface="Century Gothic" panose="020B0502020202020204" pitchFamily="34" charset="0"/>
                          <a:ea typeface="Century Gothic"/>
                          <a:cs typeface="Century Gothic"/>
                          <a:sym typeface="Century Gothic"/>
                        </a:rPr>
                        <a:t>tiene</a:t>
                      </a:r>
                      <a:r>
                        <a:rPr lang="en-US" sz="1200" b="0" i="0" u="none" strike="noStrike" cap="none" dirty="0">
                          <a:solidFill>
                            <a:srgbClr val="000000"/>
                          </a:solidFill>
                          <a:latin typeface="Century Gothic" panose="020B0502020202020204" pitchFamily="34" charset="0"/>
                          <a:ea typeface="Century Gothic"/>
                          <a:cs typeface="Century Gothic"/>
                          <a:sym typeface="Century Gothic"/>
                        </a:rPr>
                        <a:t>?</a:t>
                      </a:r>
                    </a:p>
                  </a:txBody>
                  <a:tcPr marL="56850" marR="56850" marT="56850" marB="56850"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pPr marL="0" marR="0" lvl="0" indent="0" algn="l" rtl="0">
                        <a:spcBef>
                          <a:spcPts val="0"/>
                        </a:spcBef>
                        <a:spcAft>
                          <a:spcPts val="0"/>
                        </a:spcAft>
                        <a:buSzPct val="25000"/>
                        <a:buNone/>
                      </a:pPr>
                      <a:r>
                        <a:rPr lang="es-ES" sz="1200" b="0" i="0" u="none" strike="noStrike" cap="none" dirty="0">
                          <a:solidFill>
                            <a:srgbClr val="000000"/>
                          </a:solidFill>
                          <a:effectLst/>
                          <a:latin typeface="Century Gothic" panose="020B0502020202020204" pitchFamily="34" charset="0"/>
                          <a:ea typeface="Arial"/>
                          <a:cs typeface="Arial"/>
                          <a:sym typeface="Arial"/>
                        </a:rPr>
                        <a:t>Promover el desarrollo de habilidades cognoscitivas, prácticas y humanas con un enfoque sistémico, complementario con otras disciplinas , a un mismo nivel y lenguaje, a pesar de trabajar un tema en común no hay protagonismo.</a:t>
                      </a:r>
                      <a:endParaRPr lang="en-US" sz="1200" b="0" i="0" u="none" strike="noStrike" dirty="0">
                        <a:solidFill>
                          <a:srgbClr val="000000"/>
                        </a:solidFill>
                        <a:latin typeface="Century Gothic" panose="020B0502020202020204" pitchFamily="34" charset="0"/>
                        <a:ea typeface="Century Gothic"/>
                        <a:cs typeface="Century Gothic"/>
                        <a:sym typeface="Century Gothic"/>
                      </a:endParaRPr>
                    </a:p>
                  </a:txBody>
                  <a:tcPr marL="56850" marR="56850" marT="56850" marB="56850">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10002"/>
                  </a:ext>
                </a:extLst>
              </a:tr>
              <a:tr h="811531">
                <a:tc>
                  <a:txBody>
                    <a:bodyPr/>
                    <a:lstStyle/>
                    <a:p>
                      <a:pPr marL="0" marR="0" lvl="0" indent="0" algn="ctr" rtl="0">
                        <a:spcBef>
                          <a:spcPts val="0"/>
                        </a:spcBef>
                        <a:spcAft>
                          <a:spcPts val="0"/>
                        </a:spcAft>
                        <a:buSzPct val="25000"/>
                        <a:buNone/>
                      </a:pPr>
                      <a:r>
                        <a:rPr lang="en-US" sz="1200" b="1" i="0" u="none" strike="noStrike" dirty="0">
                          <a:solidFill>
                            <a:srgbClr val="000000"/>
                          </a:solidFill>
                          <a:latin typeface="Century Gothic" panose="020B0502020202020204" pitchFamily="34" charset="0"/>
                          <a:ea typeface="Century Gothic"/>
                          <a:cs typeface="Century Gothic"/>
                          <a:sym typeface="Century Gothic"/>
                        </a:rPr>
                        <a:t>3.</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Por</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qué</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es</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p>
                    <a:p>
                      <a:pPr marL="0" marR="0" lvl="0" indent="0" algn="ctr" rtl="0">
                        <a:spcBef>
                          <a:spcPts val="0"/>
                        </a:spcBef>
                        <a:spcAft>
                          <a:spcPts val="0"/>
                        </a:spcAft>
                        <a:buSzPct val="25000"/>
                        <a:buNone/>
                      </a:pP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importante</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en</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p>
                    <a:p>
                      <a:pPr marL="0" marR="0" lvl="0" indent="0" algn="ctr" rtl="0">
                        <a:spcBef>
                          <a:spcPts val="0"/>
                        </a:spcBef>
                        <a:spcAft>
                          <a:spcPts val="0"/>
                        </a:spcAft>
                        <a:buSzPct val="25000"/>
                        <a:buNone/>
                      </a:pPr>
                      <a:r>
                        <a:rPr lang="en-US" sz="1200" b="0" i="0" u="none" strike="noStrike" dirty="0">
                          <a:solidFill>
                            <a:srgbClr val="000000"/>
                          </a:solidFill>
                          <a:latin typeface="Century Gothic" panose="020B0502020202020204" pitchFamily="34" charset="0"/>
                          <a:ea typeface="Century Gothic"/>
                          <a:cs typeface="Century Gothic"/>
                          <a:sym typeface="Century Gothic"/>
                        </a:rPr>
                        <a:t>la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educación</a:t>
                      </a:r>
                      <a:r>
                        <a:rPr lang="en-US" sz="1200" b="0" i="0" u="none" strike="noStrike" dirty="0">
                          <a:solidFill>
                            <a:srgbClr val="000000"/>
                          </a:solidFill>
                          <a:latin typeface="Century Gothic" panose="020B0502020202020204" pitchFamily="34" charset="0"/>
                          <a:ea typeface="Century Gothic"/>
                          <a:cs typeface="Century Gothic"/>
                          <a:sym typeface="Century Gothic"/>
                        </a:rPr>
                        <a:t>?</a:t>
                      </a:r>
                    </a:p>
                  </a:txBody>
                  <a:tcPr marL="56850" marR="56850" marT="56850" marB="56850"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r>
                        <a:rPr lang="es-ES" sz="1200" b="0" i="0" u="none" strike="noStrike" cap="none" dirty="0">
                          <a:solidFill>
                            <a:srgbClr val="000000"/>
                          </a:solidFill>
                          <a:effectLst/>
                          <a:latin typeface="Century Gothic" panose="020B0502020202020204" pitchFamily="34" charset="0"/>
                          <a:ea typeface="Arial"/>
                          <a:cs typeface="Arial"/>
                          <a:sym typeface="Arial"/>
                        </a:rPr>
                        <a:t>Por desarrollar capacidades: saber, hacer y ser, es decir, enriquece el conocimiento, la retroalimentación que permite un trabajo colaborativo, de apropiación individual o de conjunto, se fomentan valores como la conducta y la actitud. Por la integración de distintos saberes y métodos cognoscitivos.</a:t>
                      </a:r>
                    </a:p>
                  </a:txBody>
                  <a:tcPr marL="56850" marR="56850" marT="56850" marB="56850">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Rectángulo redondeado 10">
            <a:extLst>
              <a:ext uri="{FF2B5EF4-FFF2-40B4-BE49-F238E27FC236}">
                <a16:creationId xmlns:a16="http://schemas.microsoft.com/office/drawing/2014/main" id="{CC963FDE-DEC4-4CDA-B82C-2C7D4D681803}"/>
              </a:ext>
            </a:extLst>
          </p:cNvPr>
          <p:cNvSpPr/>
          <p:nvPr/>
        </p:nvSpPr>
        <p:spPr>
          <a:xfrm>
            <a:off x="534700" y="1939330"/>
            <a:ext cx="4176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25000"/>
            </a:pPr>
            <a:r>
              <a:rPr lang="en-US" sz="1800" dirty="0">
                <a:solidFill>
                  <a:schemeClr val="tx1"/>
                </a:solidFill>
                <a:latin typeface="Calibri" panose="020F0502020204030204" pitchFamily="34" charset="0"/>
                <a:ea typeface="Calibri"/>
                <a:cs typeface="Calibri" panose="020F0502020204030204" pitchFamily="34" charset="0"/>
                <a:sym typeface="Calibri"/>
              </a:rPr>
              <a:t>5.a 1. </a:t>
            </a:r>
            <a:r>
              <a:rPr lang="en-US" sz="1800" dirty="0" err="1">
                <a:solidFill>
                  <a:schemeClr val="tx1"/>
                </a:solidFill>
                <a:latin typeface="Calibri" panose="020F0502020204030204" pitchFamily="34" charset="0"/>
                <a:ea typeface="Calibri"/>
                <a:cs typeface="Calibri" panose="020F0502020204030204" pitchFamily="34" charset="0"/>
                <a:sym typeface="Calibri"/>
              </a:rPr>
              <a:t>Producto</a:t>
            </a:r>
            <a:r>
              <a:rPr lang="en-US" sz="1800" dirty="0">
                <a:solidFill>
                  <a:schemeClr val="tx1"/>
                </a:solidFill>
                <a:latin typeface="Calibri" panose="020F0502020204030204" pitchFamily="34" charset="0"/>
                <a:ea typeface="Calibri"/>
                <a:cs typeface="Calibri" panose="020F0502020204030204" pitchFamily="34" charset="0"/>
                <a:sym typeface="Calibri"/>
              </a:rPr>
              <a:t> 1: </a:t>
            </a:r>
            <a:r>
              <a:rPr lang="en-US" sz="1800" dirty="0" err="1">
                <a:solidFill>
                  <a:schemeClr val="tx1"/>
                </a:solidFill>
                <a:latin typeface="Calibri" panose="020F0502020204030204" pitchFamily="34" charset="0"/>
                <a:ea typeface="Century Gothic"/>
                <a:cs typeface="Calibri" panose="020F0502020204030204" pitchFamily="34" charset="0"/>
                <a:sym typeface="Century Gothic"/>
              </a:rPr>
              <a:t>Conclusiones</a:t>
            </a:r>
            <a:r>
              <a:rPr lang="en-US" sz="1800" dirty="0">
                <a:solidFill>
                  <a:schemeClr val="tx1"/>
                </a:solidFill>
                <a:latin typeface="Calibri" panose="020F0502020204030204" pitchFamily="34" charset="0"/>
                <a:ea typeface="Century Gothic"/>
                <a:cs typeface="Calibri" panose="020F0502020204030204" pitchFamily="34" charset="0"/>
                <a:sym typeface="Century Gothic"/>
              </a:rPr>
              <a:t> </a:t>
            </a:r>
            <a:r>
              <a:rPr lang="en-US" sz="1800" dirty="0" err="1">
                <a:solidFill>
                  <a:schemeClr val="tx1"/>
                </a:solidFill>
                <a:latin typeface="Calibri" panose="020F0502020204030204" pitchFamily="34" charset="0"/>
                <a:ea typeface="Century Gothic"/>
                <a:cs typeface="Calibri" panose="020F0502020204030204" pitchFamily="34" charset="0"/>
                <a:sym typeface="Century Gothic"/>
              </a:rPr>
              <a:t>generales</a:t>
            </a:r>
            <a:endParaRPr lang="en-US" sz="1800" dirty="0">
              <a:solidFill>
                <a:schemeClr val="tx1"/>
              </a:solidFill>
              <a:latin typeface="Calibri" panose="020F0502020204030204" pitchFamily="34" charset="0"/>
              <a:ea typeface="Century Gothic"/>
              <a:cs typeface="Calibri" panose="020F0502020204030204" pitchFamily="34" charset="0"/>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787457" y="1094480"/>
            <a:ext cx="5651078" cy="186249"/>
          </a:xfrm>
          <a:prstGeom prst="rect">
            <a:avLst/>
          </a:prstGeom>
        </p:spPr>
      </p:pic>
      <p:pic>
        <p:nvPicPr>
          <p:cNvPr id="15" name="Imagen 14"/>
          <p:cNvPicPr>
            <a:picLocks noChangeAspect="1"/>
          </p:cNvPicPr>
          <p:nvPr/>
        </p:nvPicPr>
        <p:blipFill>
          <a:blip r:embed="rId3"/>
          <a:stretch>
            <a:fillRect/>
          </a:stretch>
        </p:blipFill>
        <p:spPr>
          <a:xfrm>
            <a:off x="2263697" y="1375448"/>
            <a:ext cx="5242684" cy="5005024"/>
          </a:xfrm>
          <a:prstGeom prst="rect">
            <a:avLst/>
          </a:prstGeom>
        </p:spPr>
      </p:pic>
      <p:grpSp>
        <p:nvGrpSpPr>
          <p:cNvPr id="23" name="Agrupar 2"/>
          <p:cNvGrpSpPr/>
          <p:nvPr/>
        </p:nvGrpSpPr>
        <p:grpSpPr>
          <a:xfrm>
            <a:off x="0" y="-12068"/>
            <a:ext cx="9144000" cy="6867136"/>
            <a:chOff x="0" y="57264"/>
            <a:chExt cx="9215819" cy="6867136"/>
          </a:xfrm>
        </p:grpSpPr>
        <p:pic>
          <p:nvPicPr>
            <p:cNvPr id="24" name="Imagen 23" descr="Interior2-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5" name="Shape 86"/>
            <p:cNvPicPr preferRelativeResize="0"/>
            <p:nvPr/>
          </p:nvPicPr>
          <p:blipFill rotWithShape="1">
            <a:blip r:embed="rId5">
              <a:alphaModFix/>
            </a:blip>
            <a:srcRect r="47809"/>
            <a:stretch/>
          </p:blipFill>
          <p:spPr>
            <a:xfrm>
              <a:off x="457200" y="513733"/>
              <a:ext cx="1953491" cy="591700"/>
            </a:xfrm>
            <a:prstGeom prst="rect">
              <a:avLst/>
            </a:prstGeom>
            <a:noFill/>
            <a:ln>
              <a:noFill/>
            </a:ln>
          </p:spPr>
        </p:pic>
        <p:pic>
          <p:nvPicPr>
            <p:cNvPr id="26" name="Imagen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27" name="Agrupar 6"/>
            <p:cNvGrpSpPr/>
            <p:nvPr/>
          </p:nvGrpSpPr>
          <p:grpSpPr>
            <a:xfrm>
              <a:off x="4930205" y="513733"/>
              <a:ext cx="4007255" cy="620492"/>
              <a:chOff x="4756585" y="690408"/>
              <a:chExt cx="4007255" cy="620492"/>
            </a:xfrm>
          </p:grpSpPr>
          <p:sp>
            <p:nvSpPr>
              <p:cNvPr id="28" name="CuadroTexto 2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9" name="Imagen 28"/>
              <p:cNvPicPr>
                <a:picLocks noChangeAspect="1"/>
              </p:cNvPicPr>
              <p:nvPr/>
            </p:nvPicPr>
            <p:blipFill rotWithShape="1">
              <a:blip r:embed="rId7">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30" name="Imagen 29"/>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2093629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00032" y="901865"/>
            <a:ext cx="8659060" cy="370762"/>
          </a:xfrm>
          <a:prstGeom prst="rect">
            <a:avLst/>
          </a:prstGeom>
        </p:spPr>
      </p:pic>
      <p:graphicFrame>
        <p:nvGraphicFramePr>
          <p:cNvPr id="29" name="Tabla 28"/>
          <p:cNvGraphicFramePr>
            <a:graphicFrameLocks noGrp="1"/>
          </p:cNvGraphicFramePr>
          <p:nvPr>
            <p:extLst>
              <p:ext uri="{D42A27DB-BD31-4B8C-83A1-F6EECF244321}">
                <p14:modId xmlns:p14="http://schemas.microsoft.com/office/powerpoint/2010/main" val="1417269154"/>
              </p:ext>
            </p:extLst>
          </p:nvPr>
        </p:nvGraphicFramePr>
        <p:xfrm>
          <a:off x="613317" y="1390465"/>
          <a:ext cx="8040029" cy="4935588"/>
        </p:xfrm>
        <a:graphic>
          <a:graphicData uri="http://schemas.openxmlformats.org/drawingml/2006/table">
            <a:tbl>
              <a:tblPr/>
              <a:tblGrid>
                <a:gridCol w="2668358">
                  <a:extLst>
                    <a:ext uri="{9D8B030D-6E8A-4147-A177-3AD203B41FA5}">
                      <a16:colId xmlns:a16="http://schemas.microsoft.com/office/drawing/2014/main" val="1586268997"/>
                    </a:ext>
                  </a:extLst>
                </a:gridCol>
                <a:gridCol w="1699716">
                  <a:extLst>
                    <a:ext uri="{9D8B030D-6E8A-4147-A177-3AD203B41FA5}">
                      <a16:colId xmlns:a16="http://schemas.microsoft.com/office/drawing/2014/main" val="4136814340"/>
                    </a:ext>
                  </a:extLst>
                </a:gridCol>
                <a:gridCol w="1655282">
                  <a:extLst>
                    <a:ext uri="{9D8B030D-6E8A-4147-A177-3AD203B41FA5}">
                      <a16:colId xmlns:a16="http://schemas.microsoft.com/office/drawing/2014/main" val="2523862488"/>
                    </a:ext>
                  </a:extLst>
                </a:gridCol>
                <a:gridCol w="2016673">
                  <a:extLst>
                    <a:ext uri="{9D8B030D-6E8A-4147-A177-3AD203B41FA5}">
                      <a16:colId xmlns:a16="http://schemas.microsoft.com/office/drawing/2014/main" val="1917425793"/>
                    </a:ext>
                  </a:extLst>
                </a:gridCol>
              </a:tblGrid>
              <a:tr h="72368">
                <a:tc>
                  <a:txBody>
                    <a:bodyPr/>
                    <a:lstStyle/>
                    <a:p>
                      <a:pPr>
                        <a:lnSpc>
                          <a:spcPct val="115000"/>
                        </a:lnSpc>
                        <a:spcAft>
                          <a:spcPts val="0"/>
                        </a:spcAft>
                      </a:pPr>
                      <a:r>
                        <a:rPr lang="es-MX" sz="900" b="1" dirty="0">
                          <a:solidFill>
                            <a:srgbClr val="000000"/>
                          </a:solidFill>
                          <a:effectLst/>
                          <a:latin typeface="Arial" panose="020B0604020202020204" pitchFamily="34" charset="0"/>
                          <a:ea typeface="Arial" panose="020B0604020202020204" pitchFamily="34" charset="0"/>
                        </a:rPr>
                        <a:t> </a:t>
                      </a:r>
                      <a:endParaRPr lang="es-MX" sz="900" dirty="0">
                        <a:solidFill>
                          <a:srgbClr val="000000"/>
                        </a:solidFill>
                        <a:effectLst/>
                        <a:latin typeface="Arial" panose="020B0604020202020204" pitchFamily="34" charset="0"/>
                        <a:ea typeface="Arial" panose="020B0604020202020204" pitchFamily="34" charset="0"/>
                      </a:endParaRP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900" b="1">
                          <a:solidFill>
                            <a:srgbClr val="1C4587"/>
                          </a:solidFill>
                          <a:effectLst/>
                          <a:latin typeface="Arial" panose="020B0604020202020204" pitchFamily="34" charset="0"/>
                          <a:ea typeface="Arial" panose="020B0604020202020204" pitchFamily="34" charset="0"/>
                        </a:rPr>
                        <a:t>Disciplina 1.</a:t>
                      </a:r>
                      <a:endParaRPr lang="es-MX" sz="900">
                        <a:solidFill>
                          <a:srgbClr val="000000"/>
                        </a:solidFill>
                        <a:effectLst/>
                        <a:latin typeface="Arial" panose="020B0604020202020204" pitchFamily="34" charset="0"/>
                        <a:ea typeface="Arial" panose="020B0604020202020204" pitchFamily="34" charset="0"/>
                      </a:endParaRP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900" b="1">
                          <a:solidFill>
                            <a:srgbClr val="1C4587"/>
                          </a:solidFill>
                          <a:effectLst/>
                          <a:latin typeface="Arial" panose="020B0604020202020204" pitchFamily="34" charset="0"/>
                          <a:ea typeface="Arial" panose="020B0604020202020204" pitchFamily="34" charset="0"/>
                        </a:rPr>
                        <a:t>Disciplina 2.</a:t>
                      </a:r>
                      <a:endParaRPr lang="es-MX" sz="900">
                        <a:solidFill>
                          <a:srgbClr val="000000"/>
                        </a:solidFill>
                        <a:effectLst/>
                        <a:latin typeface="Arial" panose="020B0604020202020204" pitchFamily="34" charset="0"/>
                        <a:ea typeface="Arial" panose="020B0604020202020204" pitchFamily="34" charset="0"/>
                      </a:endParaRP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gn="ctr">
                        <a:lnSpc>
                          <a:spcPct val="115000"/>
                        </a:lnSpc>
                        <a:spcAft>
                          <a:spcPts val="0"/>
                        </a:spcAft>
                      </a:pPr>
                      <a:r>
                        <a:rPr lang="es-MX" sz="900" b="1">
                          <a:solidFill>
                            <a:srgbClr val="1C4587"/>
                          </a:solidFill>
                          <a:effectLst/>
                          <a:latin typeface="Arial" panose="020B0604020202020204" pitchFamily="34" charset="0"/>
                          <a:ea typeface="Arial" panose="020B0604020202020204" pitchFamily="34" charset="0"/>
                        </a:rPr>
                        <a:t>Disciplina 3.</a:t>
                      </a:r>
                      <a:endParaRPr lang="es-MX" sz="900">
                        <a:solidFill>
                          <a:srgbClr val="000000"/>
                        </a:solidFill>
                        <a:effectLst/>
                        <a:latin typeface="Arial" panose="020B0604020202020204" pitchFamily="34" charset="0"/>
                        <a:ea typeface="Arial" panose="020B0604020202020204" pitchFamily="34" charset="0"/>
                      </a:endParaRP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26554120"/>
                  </a:ext>
                </a:extLst>
              </a:tr>
              <a:tr h="639529">
                <a:tc>
                  <a:txBody>
                    <a:bodyPr/>
                    <a:lstStyle/>
                    <a:p>
                      <a:pPr marL="457200" indent="-177800">
                        <a:lnSpc>
                          <a:spcPct val="115000"/>
                        </a:lnSpc>
                        <a:spcAft>
                          <a:spcPts val="0"/>
                        </a:spcAft>
                      </a:pPr>
                      <a:r>
                        <a:rPr lang="es-MX" sz="900" b="1">
                          <a:solidFill>
                            <a:srgbClr val="1C4587"/>
                          </a:solidFill>
                          <a:effectLst/>
                          <a:latin typeface="Arial" panose="020B0604020202020204" pitchFamily="34" charset="0"/>
                          <a:ea typeface="Arial" panose="020B0604020202020204" pitchFamily="34" charset="0"/>
                        </a:rPr>
                        <a:t>1.  </a:t>
                      </a:r>
                      <a:r>
                        <a:rPr lang="es-MX" sz="900" b="1">
                          <a:solidFill>
                            <a:srgbClr val="1F497D"/>
                          </a:solidFill>
                          <a:effectLst/>
                          <a:latin typeface="Arial" panose="020B0604020202020204" pitchFamily="34" charset="0"/>
                          <a:ea typeface="Arial" panose="020B0604020202020204" pitchFamily="34" charset="0"/>
                        </a:rPr>
                        <a:t>Preguntar y cuestionar.</a:t>
                      </a:r>
                      <a:endParaRPr lang="es-MX" sz="900">
                        <a:solidFill>
                          <a:srgbClr val="000000"/>
                        </a:solidFill>
                        <a:effectLst/>
                        <a:latin typeface="Arial" panose="020B0604020202020204" pitchFamily="34" charset="0"/>
                        <a:ea typeface="Arial" panose="020B0604020202020204" pitchFamily="34" charset="0"/>
                      </a:endParaRPr>
                    </a:p>
                    <a:p>
                      <a:pPr marL="457200" indent="-177800">
                        <a:lnSpc>
                          <a:spcPct val="115000"/>
                        </a:lnSpc>
                        <a:spcAft>
                          <a:spcPts val="0"/>
                        </a:spcAft>
                      </a:pPr>
                      <a:r>
                        <a:rPr lang="es-MX" sz="900">
                          <a:solidFill>
                            <a:srgbClr val="1F497D"/>
                          </a:solidFill>
                          <a:effectLst/>
                          <a:latin typeface="Arial" panose="020B0604020202020204" pitchFamily="34" charset="0"/>
                          <a:ea typeface="Arial" panose="020B0604020202020204" pitchFamily="34" charset="0"/>
                        </a:rPr>
                        <a:t>     Preguntas para dirigir  la Investigación Interdisciplinaria.</a:t>
                      </a:r>
                      <a:endParaRPr lang="es-MX" sz="900">
                        <a:solidFill>
                          <a:srgbClr val="000000"/>
                        </a:solidFill>
                        <a:effectLst/>
                        <a:latin typeface="Arial" panose="020B0604020202020204" pitchFamily="34" charset="0"/>
                        <a:ea typeface="Arial" panose="020B0604020202020204" pitchFamily="34" charset="0"/>
                      </a:endParaRP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gridSpan="3">
                  <a:txBody>
                    <a:bodyPr/>
                    <a:lstStyle/>
                    <a:p>
                      <a:pPr>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 1.</a:t>
                      </a:r>
                      <a:r>
                        <a:rPr lang="es-MX" sz="900">
                          <a:solidFill>
                            <a:srgbClr val="000000"/>
                          </a:solidFill>
                          <a:effectLst/>
                          <a:latin typeface="Times New Roman" panose="02020603050405020304" pitchFamily="18" charset="0"/>
                          <a:ea typeface="Times New Roman" panose="02020603050405020304" pitchFamily="18" charset="0"/>
                        </a:rPr>
                        <a:t>	</a:t>
                      </a:r>
                      <a:r>
                        <a:rPr lang="es-MX" sz="900">
                          <a:solidFill>
                            <a:srgbClr val="000000"/>
                          </a:solidFill>
                          <a:effectLst/>
                          <a:latin typeface="Arial" panose="020B0604020202020204" pitchFamily="34" charset="0"/>
                          <a:ea typeface="Arial" panose="020B0604020202020204" pitchFamily="34" charset="0"/>
                        </a:rPr>
                        <a:t>Ética:</a:t>
                      </a:r>
                    </a:p>
                    <a:p>
                      <a:pPr marL="9398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a.       ¿Qué consecuencias e implicaciones morales estuvieron implicadas en la detonación de las bombas atómicas en Japón?</a:t>
                      </a:r>
                    </a:p>
                    <a:p>
                      <a:pPr marL="9398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b.      ¿Qué medidas éticas y políticas se toman o se podrían tomar para evitar sucesos como el investigado?</a:t>
                      </a:r>
                    </a:p>
                    <a:p>
                      <a:pPr marL="4826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2.</a:t>
                      </a:r>
                      <a:r>
                        <a:rPr lang="es-MX" sz="900">
                          <a:solidFill>
                            <a:srgbClr val="000000"/>
                          </a:solidFill>
                          <a:effectLst/>
                          <a:latin typeface="Times New Roman" panose="02020603050405020304" pitchFamily="18" charset="0"/>
                          <a:ea typeface="Times New Roman" panose="02020603050405020304" pitchFamily="18" charset="0"/>
                        </a:rPr>
                        <a:t>	</a:t>
                      </a:r>
                      <a:r>
                        <a:rPr lang="es-MX" sz="900">
                          <a:solidFill>
                            <a:srgbClr val="000000"/>
                          </a:solidFill>
                          <a:effectLst/>
                          <a:latin typeface="Arial" panose="020B0604020202020204" pitchFamily="34" charset="0"/>
                          <a:ea typeface="Arial" panose="020B0604020202020204" pitchFamily="34" charset="0"/>
                        </a:rPr>
                        <a:t>Inglés:</a:t>
                      </a:r>
                    </a:p>
                    <a:p>
                      <a:pPr marL="9398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a.       ¿Cuáles fueron las consecuencias más impactantes después de la detonación de las bombas?</a:t>
                      </a:r>
                    </a:p>
                    <a:p>
                      <a:pPr marL="9398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b.      ¿Qué experiencia deja este hecho histórico?</a:t>
                      </a:r>
                    </a:p>
                    <a:p>
                      <a:pPr marL="7112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 </a:t>
                      </a:r>
                    </a:p>
                    <a:p>
                      <a:pPr marL="4826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3.</a:t>
                      </a:r>
                      <a:r>
                        <a:rPr lang="es-MX" sz="900">
                          <a:solidFill>
                            <a:srgbClr val="000000"/>
                          </a:solidFill>
                          <a:effectLst/>
                          <a:latin typeface="Times New Roman" panose="02020603050405020304" pitchFamily="18" charset="0"/>
                          <a:ea typeface="Times New Roman" panose="02020603050405020304" pitchFamily="18" charset="0"/>
                        </a:rPr>
                        <a:t>	</a:t>
                      </a:r>
                      <a:r>
                        <a:rPr lang="es-MX" sz="900">
                          <a:solidFill>
                            <a:srgbClr val="000000"/>
                          </a:solidFill>
                          <a:effectLst/>
                          <a:latin typeface="Arial" panose="020B0604020202020204" pitchFamily="34" charset="0"/>
                          <a:ea typeface="Arial" panose="020B0604020202020204" pitchFamily="34" charset="0"/>
                        </a:rPr>
                        <a:t>Química:</a:t>
                      </a:r>
                    </a:p>
                    <a:p>
                      <a:pPr marL="7112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     a.      ¿Cómo hacer uso de la ciencia para el desarrollo de la sociedad?</a:t>
                      </a:r>
                    </a:p>
                    <a:p>
                      <a:pPr marL="7112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     b.      ¿Cómo se deben vincular los avances científicos con la humanidad y con</a:t>
                      </a:r>
                    </a:p>
                    <a:p>
                      <a:pPr marL="711200" indent="-2286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            la ética?</a:t>
                      </a: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361137618"/>
                  </a:ext>
                </a:extLst>
              </a:tr>
              <a:tr h="770412">
                <a:tc>
                  <a:txBody>
                    <a:bodyPr/>
                    <a:lstStyle/>
                    <a:p>
                      <a:pPr marL="457200" indent="-177800">
                        <a:lnSpc>
                          <a:spcPct val="115000"/>
                        </a:lnSpc>
                        <a:spcAft>
                          <a:spcPts val="0"/>
                        </a:spcAft>
                      </a:pPr>
                      <a:r>
                        <a:rPr lang="es-MX" sz="900" b="1">
                          <a:solidFill>
                            <a:srgbClr val="1C4587"/>
                          </a:solidFill>
                          <a:effectLst/>
                          <a:latin typeface="Arial" panose="020B0604020202020204" pitchFamily="34" charset="0"/>
                          <a:ea typeface="Arial" panose="020B0604020202020204" pitchFamily="34" charset="0"/>
                        </a:rPr>
                        <a:t>2. Despertar el interés </a:t>
                      </a:r>
                      <a:r>
                        <a:rPr lang="es-MX" sz="900" b="1">
                          <a:solidFill>
                            <a:srgbClr val="1F497D"/>
                          </a:solidFill>
                          <a:effectLst/>
                          <a:latin typeface="Arial" panose="020B0604020202020204" pitchFamily="34" charset="0"/>
                          <a:ea typeface="Arial" panose="020B0604020202020204" pitchFamily="34" charset="0"/>
                        </a:rPr>
                        <a:t>(detonar).</a:t>
                      </a:r>
                      <a:endParaRPr lang="es-MX" sz="900">
                        <a:solidFill>
                          <a:srgbClr val="000000"/>
                        </a:solidFill>
                        <a:effectLst/>
                        <a:latin typeface="Arial" panose="020B0604020202020204" pitchFamily="34" charset="0"/>
                        <a:ea typeface="Arial" panose="020B0604020202020204" pitchFamily="34" charset="0"/>
                      </a:endParaRPr>
                    </a:p>
                    <a:p>
                      <a:pPr marL="444500" indent="-177800">
                        <a:lnSpc>
                          <a:spcPct val="115000"/>
                        </a:lnSpc>
                        <a:spcAft>
                          <a:spcPts val="0"/>
                        </a:spcAft>
                      </a:pPr>
                      <a:r>
                        <a:rPr lang="es-MX" sz="900">
                          <a:solidFill>
                            <a:srgbClr val="000000"/>
                          </a:solidFill>
                          <a:effectLst/>
                          <a:latin typeface="Arial" panose="020B0604020202020204" pitchFamily="34" charset="0"/>
                          <a:ea typeface="Arial" panose="020B0604020202020204" pitchFamily="34" charset="0"/>
                        </a:rPr>
                        <a:t>	</a:t>
                      </a:r>
                      <a:r>
                        <a:rPr lang="es-MX" sz="900">
                          <a:solidFill>
                            <a:srgbClr val="1F497D"/>
                          </a:solidFill>
                          <a:effectLst/>
                          <a:latin typeface="Arial" panose="020B0604020202020204" pitchFamily="34" charset="0"/>
                          <a:ea typeface="Arial" panose="020B0604020202020204" pitchFamily="34" charset="0"/>
                        </a:rPr>
                        <a:t>Estrategias para involucrar a los estudiantes con la problemática planteada, en el salón de clase</a:t>
                      </a:r>
                      <a:endParaRPr lang="es-MX" sz="900">
                        <a:solidFill>
                          <a:srgbClr val="000000"/>
                        </a:solidFill>
                        <a:effectLst/>
                        <a:latin typeface="Arial" panose="020B0604020202020204" pitchFamily="34" charset="0"/>
                        <a:ea typeface="Arial" panose="020B0604020202020204" pitchFamily="34" charset="0"/>
                      </a:endParaRPr>
                    </a:p>
                    <a:p>
                      <a:pPr marL="457200" indent="-177800">
                        <a:lnSpc>
                          <a:spcPct val="115000"/>
                        </a:lnSpc>
                        <a:spcAft>
                          <a:spcPts val="0"/>
                        </a:spcAft>
                      </a:pPr>
                      <a:r>
                        <a:rPr lang="es-MX" sz="900">
                          <a:solidFill>
                            <a:srgbClr val="1C4587"/>
                          </a:solidFill>
                          <a:effectLst/>
                          <a:latin typeface="Arial" panose="020B0604020202020204" pitchFamily="34" charset="0"/>
                          <a:ea typeface="Arial" panose="020B0604020202020204" pitchFamily="34" charset="0"/>
                        </a:rPr>
                        <a:t>	</a:t>
                      </a:r>
                      <a:endParaRPr lang="es-MX" sz="900">
                        <a:solidFill>
                          <a:srgbClr val="000000"/>
                        </a:solidFill>
                        <a:effectLst/>
                        <a:latin typeface="Arial" panose="020B0604020202020204" pitchFamily="34" charset="0"/>
                        <a:ea typeface="Arial" panose="020B0604020202020204" pitchFamily="34" charset="0"/>
                      </a:endParaRPr>
                    </a:p>
                    <a:p>
                      <a:pPr marL="457200" indent="-177800">
                        <a:lnSpc>
                          <a:spcPct val="115000"/>
                        </a:lnSpc>
                        <a:spcAft>
                          <a:spcPts val="0"/>
                        </a:spcAft>
                      </a:pPr>
                      <a:r>
                        <a:rPr lang="es-MX" sz="900">
                          <a:solidFill>
                            <a:srgbClr val="1C4587"/>
                          </a:solidFill>
                          <a:effectLst/>
                          <a:latin typeface="Arial" panose="020B0604020202020204" pitchFamily="34" charset="0"/>
                          <a:ea typeface="Arial" panose="020B0604020202020204" pitchFamily="34" charset="0"/>
                        </a:rPr>
                        <a:t> </a:t>
                      </a:r>
                      <a:endParaRPr lang="es-MX" sz="900">
                        <a:solidFill>
                          <a:srgbClr val="000000"/>
                        </a:solidFill>
                        <a:effectLst/>
                        <a:latin typeface="Arial" panose="020B0604020202020204" pitchFamily="34" charset="0"/>
                        <a:ea typeface="Arial" panose="020B0604020202020204" pitchFamily="34" charset="0"/>
                      </a:endParaRP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gridSpan="3">
                  <a:txBody>
                    <a:bodyPr/>
                    <a:lstStyle/>
                    <a:p>
                      <a:pPr>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      Las tres asignaturas convergen en el análisis del documental “Hiroshima” elaborado por la BBC, donde  además de proyectarlo en inglés, se analizarán ética y moralmente los testimonios de soldados involucrados en la Segunda Guerra Mundial y se explicará la magnitud de la energía generada en una fisión nuclear en cadena del Uranio-235.</a:t>
                      </a:r>
                    </a:p>
                    <a:p>
                      <a:pPr marL="482600" indent="-2286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1.</a:t>
                      </a:r>
                      <a:r>
                        <a:rPr lang="es-MX" sz="900" dirty="0">
                          <a:solidFill>
                            <a:srgbClr val="000000"/>
                          </a:solidFill>
                          <a:effectLst/>
                          <a:latin typeface="Times New Roman" panose="02020603050405020304" pitchFamily="18" charset="0"/>
                          <a:ea typeface="Times New Roman" panose="02020603050405020304" pitchFamily="18" charset="0"/>
                        </a:rPr>
                        <a:t>	</a:t>
                      </a:r>
                      <a:r>
                        <a:rPr lang="es-MX" sz="900" dirty="0">
                          <a:solidFill>
                            <a:srgbClr val="000000"/>
                          </a:solidFill>
                          <a:effectLst/>
                          <a:latin typeface="Arial" panose="020B0604020202020204" pitchFamily="34" charset="0"/>
                          <a:ea typeface="Arial" panose="020B0604020202020204" pitchFamily="34" charset="0"/>
                        </a:rPr>
                        <a:t> Ética:</a:t>
                      </a:r>
                    </a:p>
                    <a:p>
                      <a:pPr marL="7112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Análisis de los actos morales del hecho histórico, a partir de las entrevistas e información analizada, tanto de los soldados japoneses como de los estadounidenses.</a:t>
                      </a:r>
                    </a:p>
                    <a:p>
                      <a:pPr marL="482600" indent="-2286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2.</a:t>
                      </a:r>
                      <a:r>
                        <a:rPr lang="es-MX" sz="900" dirty="0">
                          <a:solidFill>
                            <a:srgbClr val="000000"/>
                          </a:solidFill>
                          <a:effectLst/>
                          <a:latin typeface="Times New Roman" panose="02020603050405020304" pitchFamily="18" charset="0"/>
                          <a:ea typeface="Times New Roman" panose="02020603050405020304" pitchFamily="18" charset="0"/>
                        </a:rPr>
                        <a:t>	</a:t>
                      </a:r>
                      <a:r>
                        <a:rPr lang="es-MX" sz="900" dirty="0">
                          <a:solidFill>
                            <a:srgbClr val="000000"/>
                          </a:solidFill>
                          <a:effectLst/>
                          <a:latin typeface="Arial" panose="020B0604020202020204" pitchFamily="34" charset="0"/>
                          <a:ea typeface="Arial" panose="020B0604020202020204" pitchFamily="34" charset="0"/>
                        </a:rPr>
                        <a:t>Inglés:</a:t>
                      </a:r>
                    </a:p>
                    <a:p>
                      <a:pPr marL="7112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Confrontación de ideas acerca de los factores que llevaron a esta cultura a su crecimiento económico y tecnológico después de la devastación producida por la detonación de las bombas.</a:t>
                      </a:r>
                    </a:p>
                    <a:p>
                      <a:pPr marL="482600" indent="-2286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3.</a:t>
                      </a:r>
                      <a:r>
                        <a:rPr lang="es-MX" sz="900" dirty="0">
                          <a:solidFill>
                            <a:srgbClr val="000000"/>
                          </a:solidFill>
                          <a:effectLst/>
                          <a:latin typeface="Times New Roman" panose="02020603050405020304" pitchFamily="18" charset="0"/>
                          <a:ea typeface="Times New Roman" panose="02020603050405020304" pitchFamily="18" charset="0"/>
                        </a:rPr>
                        <a:t>	</a:t>
                      </a:r>
                      <a:r>
                        <a:rPr lang="es-MX" sz="900" dirty="0">
                          <a:solidFill>
                            <a:srgbClr val="000000"/>
                          </a:solidFill>
                          <a:effectLst/>
                          <a:latin typeface="Arial" panose="020B0604020202020204" pitchFamily="34" charset="0"/>
                          <a:ea typeface="Arial" panose="020B0604020202020204" pitchFamily="34" charset="0"/>
                        </a:rPr>
                        <a:t>Química:</a:t>
                      </a:r>
                    </a:p>
                    <a:p>
                      <a:pPr marL="4826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      Análisis de la Energía Nuclear y la magnitud de energía generada por una</a:t>
                      </a:r>
                    </a:p>
                    <a:p>
                      <a:pPr marL="4826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     fisión nuclear en cadena del Uranio-235. Además, a través de la indagación, </a:t>
                      </a:r>
                    </a:p>
                    <a:p>
                      <a:pPr marL="482600">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     analizar las consecuencias de la radiación sobre la población. </a:t>
                      </a:r>
                    </a:p>
                    <a:p>
                      <a:pPr>
                        <a:lnSpc>
                          <a:spcPct val="115000"/>
                        </a:lnSpc>
                        <a:spcAft>
                          <a:spcPts val="0"/>
                        </a:spcAft>
                      </a:pPr>
                      <a:r>
                        <a:rPr lang="es-MX" sz="900" dirty="0">
                          <a:solidFill>
                            <a:srgbClr val="000000"/>
                          </a:solidFill>
                          <a:effectLst/>
                          <a:latin typeface="Arial" panose="020B0604020202020204" pitchFamily="34" charset="0"/>
                          <a:ea typeface="Arial" panose="020B0604020202020204" pitchFamily="34" charset="0"/>
                        </a:rPr>
                        <a:t> </a:t>
                      </a:r>
                    </a:p>
                  </a:txBody>
                  <a:tcPr marL="14370" marR="14370" marT="14370" marB="1437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751328386"/>
                  </a:ext>
                </a:extLst>
              </a:tr>
            </a:tbl>
          </a:graphicData>
        </a:graphic>
      </p:graphicFrame>
      <p:grpSp>
        <p:nvGrpSpPr>
          <p:cNvPr id="30" name="Agrupar 2"/>
          <p:cNvGrpSpPr/>
          <p:nvPr/>
        </p:nvGrpSpPr>
        <p:grpSpPr>
          <a:xfrm>
            <a:off x="0" y="-12068"/>
            <a:ext cx="9144000" cy="6867136"/>
            <a:chOff x="0" y="57264"/>
            <a:chExt cx="9215819" cy="6867136"/>
          </a:xfrm>
        </p:grpSpPr>
        <p:pic>
          <p:nvPicPr>
            <p:cNvPr id="31" name="Imagen 30"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32"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33" name="Imagen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4" name="Agrupar 6"/>
            <p:cNvGrpSpPr/>
            <p:nvPr/>
          </p:nvGrpSpPr>
          <p:grpSpPr>
            <a:xfrm>
              <a:off x="4930205" y="513733"/>
              <a:ext cx="4007255" cy="620492"/>
              <a:chOff x="4756585" y="690408"/>
              <a:chExt cx="4007255" cy="620492"/>
            </a:xfrm>
          </p:grpSpPr>
          <p:sp>
            <p:nvSpPr>
              <p:cNvPr id="35" name="CuadroTexto 34"/>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36" name="Imagen 35"/>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37" name="Imagen 36"/>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4277415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p:cNvGraphicFramePr>
            <a:graphicFrameLocks noChangeAspect="1"/>
          </p:cNvGraphicFramePr>
          <p:nvPr>
            <p:extLst>
              <p:ext uri="{D42A27DB-BD31-4B8C-83A1-F6EECF244321}">
                <p14:modId xmlns:p14="http://schemas.microsoft.com/office/powerpoint/2010/main" val="4212180670"/>
              </p:ext>
            </p:extLst>
          </p:nvPr>
        </p:nvGraphicFramePr>
        <p:xfrm>
          <a:off x="338448" y="1522567"/>
          <a:ext cx="8609012" cy="4797425"/>
        </p:xfrm>
        <a:graphic>
          <a:graphicData uri="http://schemas.openxmlformats.org/presentationml/2006/ole">
            <mc:AlternateContent xmlns:mc="http://schemas.openxmlformats.org/markup-compatibility/2006">
              <mc:Choice xmlns:v="urn:schemas-microsoft-com:vml" Requires="v">
                <p:oleObj spid="_x0000_s9237" name="Documento" r:id="rId3" imgW="8627977" imgH="4815530" progId="Word.Document.12">
                  <p:embed/>
                </p:oleObj>
              </mc:Choice>
              <mc:Fallback>
                <p:oleObj name="Documento" r:id="rId3" imgW="8627977" imgH="4815530" progId="Word.Document.12">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48" y="1522567"/>
                        <a:ext cx="8609012" cy="479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Agrupar 2"/>
          <p:cNvGrpSpPr/>
          <p:nvPr/>
        </p:nvGrpSpPr>
        <p:grpSpPr>
          <a:xfrm>
            <a:off x="0" y="-12068"/>
            <a:ext cx="9144000" cy="6867136"/>
            <a:chOff x="0" y="57264"/>
            <a:chExt cx="9215819" cy="6867136"/>
          </a:xfrm>
        </p:grpSpPr>
        <p:pic>
          <p:nvPicPr>
            <p:cNvPr id="13" name="Imagen 12" descr="Interior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14" name="Shape 86"/>
            <p:cNvPicPr preferRelativeResize="0"/>
            <p:nvPr/>
          </p:nvPicPr>
          <p:blipFill rotWithShape="1">
            <a:blip r:embed="rId6">
              <a:alphaModFix/>
            </a:blip>
            <a:srcRect r="47809"/>
            <a:stretch/>
          </p:blipFill>
          <p:spPr>
            <a:xfrm>
              <a:off x="457200" y="513733"/>
              <a:ext cx="1953491" cy="591700"/>
            </a:xfrm>
            <a:prstGeom prst="rect">
              <a:avLst/>
            </a:prstGeom>
            <a:noFill/>
            <a:ln>
              <a:noFill/>
            </a:ln>
          </p:spPr>
        </p:pic>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16" name="Agrupar 6"/>
            <p:cNvGrpSpPr/>
            <p:nvPr/>
          </p:nvGrpSpPr>
          <p:grpSpPr>
            <a:xfrm>
              <a:off x="4930205" y="513733"/>
              <a:ext cx="4007255" cy="620492"/>
              <a:chOff x="4756585" y="690408"/>
              <a:chExt cx="4007255" cy="620492"/>
            </a:xfrm>
          </p:grpSpPr>
          <p:sp>
            <p:nvSpPr>
              <p:cNvPr id="17" name="CuadroTexto 16"/>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8" name="Imagen 17"/>
              <p:cNvPicPr>
                <a:picLocks noChangeAspect="1"/>
              </p:cNvPicPr>
              <p:nvPr/>
            </p:nvPicPr>
            <p:blipFill rotWithShape="1">
              <a:blip r:embed="rId8">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9" name="Imagen 18"/>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827680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602167" y="1137427"/>
            <a:ext cx="8201839" cy="6000867"/>
            <a:chOff x="273050" y="722739"/>
            <a:chExt cx="8609013" cy="6649728"/>
          </a:xfrm>
        </p:grpSpPr>
        <p:graphicFrame>
          <p:nvGraphicFramePr>
            <p:cNvPr id="2" name="Objeto 1"/>
            <p:cNvGraphicFramePr>
              <a:graphicFrameLocks noChangeAspect="1"/>
            </p:cNvGraphicFramePr>
            <p:nvPr>
              <p:extLst>
                <p:ext uri="{D42A27DB-BD31-4B8C-83A1-F6EECF244321}">
                  <p14:modId xmlns:p14="http://schemas.microsoft.com/office/powerpoint/2010/main" val="1882814376"/>
                </p:ext>
              </p:extLst>
            </p:nvPr>
          </p:nvGraphicFramePr>
          <p:xfrm>
            <a:off x="273050" y="722739"/>
            <a:ext cx="8609013" cy="3300412"/>
          </p:xfrm>
          <a:graphic>
            <a:graphicData uri="http://schemas.openxmlformats.org/presentationml/2006/ole">
              <mc:AlternateContent xmlns:mc="http://schemas.openxmlformats.org/markup-compatibility/2006">
                <mc:Choice xmlns:v="urn:schemas-microsoft-com:vml" Requires="v">
                  <p:oleObj spid="_x0000_s10282" name="Documento" r:id="rId3" imgW="8627977" imgH="3311037" progId="Word.Document.12">
                    <p:embed/>
                  </p:oleObj>
                </mc:Choice>
                <mc:Fallback>
                  <p:oleObj name="Documento" r:id="rId3" imgW="8627977" imgH="3311037" progId="Word.Document.12">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722739"/>
                          <a:ext cx="8609013" cy="3300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to 2"/>
            <p:cNvGraphicFramePr>
              <a:graphicFrameLocks noChangeAspect="1"/>
            </p:cNvGraphicFramePr>
            <p:nvPr>
              <p:extLst>
                <p:ext uri="{D42A27DB-BD31-4B8C-83A1-F6EECF244321}">
                  <p14:modId xmlns:p14="http://schemas.microsoft.com/office/powerpoint/2010/main" val="2572221601"/>
                </p:ext>
              </p:extLst>
            </p:nvPr>
          </p:nvGraphicFramePr>
          <p:xfrm>
            <a:off x="273050" y="3216392"/>
            <a:ext cx="8609013" cy="4156075"/>
          </p:xfrm>
          <a:graphic>
            <a:graphicData uri="http://schemas.openxmlformats.org/presentationml/2006/ole">
              <mc:AlternateContent xmlns:mc="http://schemas.openxmlformats.org/markup-compatibility/2006">
                <mc:Choice xmlns:v="urn:schemas-microsoft-com:vml" Requires="v">
                  <p:oleObj spid="_x0000_s10283" name="Documento" r:id="rId5" imgW="8627977" imgH="4173316" progId="Word.Document.12">
                    <p:embed/>
                  </p:oleObj>
                </mc:Choice>
                <mc:Fallback>
                  <p:oleObj name="Documento" r:id="rId5" imgW="8627977" imgH="4173316" progId="Word.Document.12">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 y="3216392"/>
                          <a:ext cx="8609013" cy="415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Agrupar 2"/>
          <p:cNvGrpSpPr/>
          <p:nvPr/>
        </p:nvGrpSpPr>
        <p:grpSpPr>
          <a:xfrm>
            <a:off x="0" y="-12068"/>
            <a:ext cx="9144000" cy="6867136"/>
            <a:chOff x="0" y="57264"/>
            <a:chExt cx="9215819" cy="6867136"/>
          </a:xfrm>
        </p:grpSpPr>
        <p:pic>
          <p:nvPicPr>
            <p:cNvPr id="22" name="Imagen 21" descr="Interior2-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23" name="Shape 86"/>
            <p:cNvPicPr preferRelativeResize="0"/>
            <p:nvPr/>
          </p:nvPicPr>
          <p:blipFill rotWithShape="1">
            <a:blip r:embed="rId8">
              <a:alphaModFix/>
            </a:blip>
            <a:srcRect r="47809"/>
            <a:stretch/>
          </p:blipFill>
          <p:spPr>
            <a:xfrm>
              <a:off x="457200" y="513733"/>
              <a:ext cx="1953491" cy="591700"/>
            </a:xfrm>
            <a:prstGeom prst="rect">
              <a:avLst/>
            </a:prstGeom>
            <a:noFill/>
            <a:ln>
              <a:noFill/>
            </a:ln>
          </p:spPr>
        </p:pic>
        <p:pic>
          <p:nvPicPr>
            <p:cNvPr id="24" name="Imagen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25" name="Agrupar 6"/>
            <p:cNvGrpSpPr/>
            <p:nvPr/>
          </p:nvGrpSpPr>
          <p:grpSpPr>
            <a:xfrm>
              <a:off x="4930205" y="513733"/>
              <a:ext cx="4007255" cy="620492"/>
              <a:chOff x="4756585" y="690408"/>
              <a:chExt cx="4007255" cy="620492"/>
            </a:xfrm>
          </p:grpSpPr>
          <p:sp>
            <p:nvSpPr>
              <p:cNvPr id="26" name="CuadroTexto 25"/>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27" name="Imagen 26"/>
              <p:cNvPicPr>
                <a:picLocks noChangeAspect="1"/>
              </p:cNvPicPr>
              <p:nvPr/>
            </p:nvPicPr>
            <p:blipFill rotWithShape="1">
              <a:blip r:embed="rId10">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28" name="Imagen 27"/>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spTree>
    <p:extLst>
      <p:ext uri="{BB962C8B-B14F-4D97-AF65-F5344CB8AC3E}">
        <p14:creationId xmlns:p14="http://schemas.microsoft.com/office/powerpoint/2010/main" val="1373587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5715" name="Picture 3"/>
          <p:cNvPicPr>
            <a:picLocks noChangeAspect="1" noChangeArrowheads="1"/>
          </p:cNvPicPr>
          <p:nvPr/>
        </p:nvPicPr>
        <p:blipFill>
          <a:blip r:embed="rId7"/>
          <a:srcRect l="24414" t="66784" r="24219" b="14667"/>
          <a:stretch>
            <a:fillRect/>
          </a:stretch>
        </p:blipFill>
        <p:spPr bwMode="auto">
          <a:xfrm>
            <a:off x="1023687" y="2959768"/>
            <a:ext cx="7353300" cy="1423737"/>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6738" name="Picture 2"/>
          <p:cNvPicPr>
            <a:picLocks noChangeAspect="1" noChangeArrowheads="1"/>
          </p:cNvPicPr>
          <p:nvPr/>
        </p:nvPicPr>
        <p:blipFill>
          <a:blip r:embed="rId7"/>
          <a:srcRect l="24219" t="31000" r="25586" b="15333"/>
          <a:stretch>
            <a:fillRect/>
          </a:stretch>
        </p:blipFill>
        <p:spPr bwMode="auto">
          <a:xfrm>
            <a:off x="762000" y="1657350"/>
            <a:ext cx="7258050" cy="4546872"/>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7762" name="Picture 2"/>
          <p:cNvPicPr>
            <a:picLocks noChangeAspect="1" noChangeArrowheads="1"/>
          </p:cNvPicPr>
          <p:nvPr/>
        </p:nvPicPr>
        <p:blipFill>
          <a:blip r:embed="rId7"/>
          <a:srcRect l="24805" t="29000" r="24219" b="12333"/>
          <a:stretch>
            <a:fillRect/>
          </a:stretch>
        </p:blipFill>
        <p:spPr bwMode="auto">
          <a:xfrm>
            <a:off x="1443314" y="1285315"/>
            <a:ext cx="7429500" cy="5009931"/>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750" y="1711094"/>
            <a:ext cx="2483202" cy="1656000"/>
          </a:xfrm>
          <a:prstGeom prst="rect">
            <a:avLst/>
          </a:prstGeom>
        </p:spPr>
      </p:pic>
      <p:pic>
        <p:nvPicPr>
          <p:cNvPr id="14" name="Imagen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0708" y="2037011"/>
            <a:ext cx="2208000" cy="1656000"/>
          </a:xfrm>
          <a:prstGeom prst="rect">
            <a:avLst/>
          </a:prstGeom>
        </p:spPr>
      </p:pic>
      <p:pic>
        <p:nvPicPr>
          <p:cNvPr id="15" name="Imagen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0002" y="1701895"/>
            <a:ext cx="2208000" cy="1656000"/>
          </a:xfrm>
          <a:prstGeom prst="rect">
            <a:avLst/>
          </a:prstGeom>
        </p:spPr>
      </p:pic>
      <p:pic>
        <p:nvPicPr>
          <p:cNvPr id="16" name="Imagen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550" y="3934446"/>
            <a:ext cx="2483202" cy="1656000"/>
          </a:xfrm>
          <a:prstGeom prst="rect">
            <a:avLst/>
          </a:prstGeom>
        </p:spPr>
      </p:pic>
      <p:pic>
        <p:nvPicPr>
          <p:cNvPr id="17" name="Imagen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542" y="4127100"/>
            <a:ext cx="2483202" cy="1656000"/>
          </a:xfrm>
          <a:prstGeom prst="rect">
            <a:avLst/>
          </a:prstGeom>
        </p:spPr>
      </p:pic>
      <p:pic>
        <p:nvPicPr>
          <p:cNvPr id="18" name="Imagen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4271" y="3934446"/>
            <a:ext cx="2483202" cy="1656000"/>
          </a:xfrm>
          <a:prstGeom prst="rect">
            <a:avLst/>
          </a:prstGeom>
        </p:spPr>
      </p:pic>
      <p:sp>
        <p:nvSpPr>
          <p:cNvPr id="19" name="Rectángulo redondeado 18">
            <a:extLst>
              <a:ext uri="{FF2B5EF4-FFF2-40B4-BE49-F238E27FC236}">
                <a16:creationId xmlns:a16="http://schemas.microsoft.com/office/drawing/2014/main" id="{24081022-3E5D-45D4-9C17-8595E7BFED1E}"/>
              </a:ext>
            </a:extLst>
          </p:cNvPr>
          <p:cNvSpPr/>
          <p:nvPr/>
        </p:nvSpPr>
        <p:spPr>
          <a:xfrm>
            <a:off x="493864" y="1075368"/>
            <a:ext cx="5292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Producto 9. Fotografías de la 2a. reunión de trabajo</a:t>
            </a:r>
            <a:endParaRPr lang="en-US" sz="1800" b="1"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505252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8"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599" y="1842886"/>
            <a:ext cx="2483202" cy="1656000"/>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0399" y="1711094"/>
            <a:ext cx="2483202" cy="1656000"/>
          </a:xfrm>
          <a:prstGeom prst="rect">
            <a:avLst/>
          </a:prstGeom>
        </p:spPr>
      </p:pic>
      <p:pic>
        <p:nvPicPr>
          <p:cNvPr id="19" name="Imagen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2177" y="1787120"/>
            <a:ext cx="2483202" cy="1656000"/>
          </a:xfrm>
          <a:prstGeom prst="rect">
            <a:avLst/>
          </a:prstGeom>
        </p:spPr>
      </p:pic>
      <p:pic>
        <p:nvPicPr>
          <p:cNvPr id="20" name="Imagen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637" y="3934977"/>
            <a:ext cx="2483202" cy="1656000"/>
          </a:xfrm>
          <a:prstGeom prst="rect">
            <a:avLst/>
          </a:prstGeom>
        </p:spPr>
      </p:pic>
      <p:pic>
        <p:nvPicPr>
          <p:cNvPr id="22" name="Imagen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2577" y="3797756"/>
            <a:ext cx="2483202" cy="1656000"/>
          </a:xfrm>
          <a:prstGeom prst="rect">
            <a:avLst/>
          </a:prstGeom>
        </p:spPr>
      </p:pic>
      <p:pic>
        <p:nvPicPr>
          <p:cNvPr id="3" name="Imagen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3107" y="3663547"/>
            <a:ext cx="2483202" cy="1656000"/>
          </a:xfrm>
          <a:prstGeom prst="rect">
            <a:avLst/>
          </a:prstGeom>
        </p:spPr>
      </p:pic>
    </p:spTree>
    <p:extLst>
      <p:ext uri="{BB962C8B-B14F-4D97-AF65-F5344CB8AC3E}">
        <p14:creationId xmlns:p14="http://schemas.microsoft.com/office/powerpoint/2010/main" val="12360868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637" y="1779574"/>
            <a:ext cx="2483202" cy="1656000"/>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0647" y="1779574"/>
            <a:ext cx="2208000" cy="1656000"/>
          </a:xfrm>
          <a:prstGeom prst="rect">
            <a:avLst/>
          </a:prstGeom>
        </p:spPr>
      </p:pic>
      <p:pic>
        <p:nvPicPr>
          <p:cNvPr id="17" name="Imagen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5796" y="1779574"/>
            <a:ext cx="2208000" cy="1656000"/>
          </a:xfrm>
          <a:prstGeom prst="rect">
            <a:avLst/>
          </a:prstGeom>
        </p:spPr>
      </p:pic>
      <p:pic>
        <p:nvPicPr>
          <p:cNvPr id="18" name="Imagen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637" y="3612225"/>
            <a:ext cx="1859380" cy="2479173"/>
          </a:xfrm>
          <a:prstGeom prst="rect">
            <a:avLst/>
          </a:prstGeom>
        </p:spPr>
      </p:pic>
      <p:pic>
        <p:nvPicPr>
          <p:cNvPr id="23" name="Imagen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3784" y="3612225"/>
            <a:ext cx="2449690" cy="1837268"/>
          </a:xfrm>
          <a:prstGeom prst="rect">
            <a:avLst/>
          </a:prstGeom>
        </p:spPr>
      </p:pic>
      <p:pic>
        <p:nvPicPr>
          <p:cNvPr id="24" name="Imagen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22888" y="3702859"/>
            <a:ext cx="1948986" cy="2598648"/>
          </a:xfrm>
          <a:prstGeom prst="rect">
            <a:avLst/>
          </a:prstGeom>
        </p:spPr>
      </p:pic>
    </p:spTree>
    <p:extLst>
      <p:ext uri="{BB962C8B-B14F-4D97-AF65-F5344CB8AC3E}">
        <p14:creationId xmlns:p14="http://schemas.microsoft.com/office/powerpoint/2010/main" val="3926640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2" name="Agrupar 2"/>
          <p:cNvGrpSpPr/>
          <p:nvPr/>
        </p:nvGrpSpPr>
        <p:grpSpPr>
          <a:xfrm>
            <a:off x="1" y="0"/>
            <a:ext cx="9144000" cy="6867136"/>
            <a:chOff x="0" y="0"/>
            <a:chExt cx="9215819" cy="6867136"/>
          </a:xfrm>
        </p:grpSpPr>
        <p:pic>
          <p:nvPicPr>
            <p:cNvPr id="4" name="Imagen 3" descr="Interio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4">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6">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74" name="Shape 174"/>
          <p:cNvGraphicFramePr/>
          <p:nvPr>
            <p:extLst>
              <p:ext uri="{D42A27DB-BD31-4B8C-83A1-F6EECF244321}">
                <p14:modId xmlns:p14="http://schemas.microsoft.com/office/powerpoint/2010/main" val="3607805709"/>
              </p:ext>
            </p:extLst>
          </p:nvPr>
        </p:nvGraphicFramePr>
        <p:xfrm>
          <a:off x="504195" y="2122533"/>
          <a:ext cx="8207427" cy="2622070"/>
        </p:xfrm>
        <a:graphic>
          <a:graphicData uri="http://schemas.openxmlformats.org/drawingml/2006/table">
            <a:tbl>
              <a:tblPr>
                <a:noFill/>
                <a:tableStyleId>{ADEE9F63-1CAA-4D6D-9BF9-D17E61266B49}</a:tableStyleId>
              </a:tblPr>
              <a:tblGrid>
                <a:gridCol w="1954146">
                  <a:extLst>
                    <a:ext uri="{9D8B030D-6E8A-4147-A177-3AD203B41FA5}">
                      <a16:colId xmlns:a16="http://schemas.microsoft.com/office/drawing/2014/main" val="20000"/>
                    </a:ext>
                  </a:extLst>
                </a:gridCol>
                <a:gridCol w="6253281">
                  <a:extLst>
                    <a:ext uri="{9D8B030D-6E8A-4147-A177-3AD203B41FA5}">
                      <a16:colId xmlns:a16="http://schemas.microsoft.com/office/drawing/2014/main" val="20001"/>
                    </a:ext>
                  </a:extLst>
                </a:gridCol>
              </a:tblGrid>
              <a:tr h="2425307">
                <a:tc>
                  <a:txBody>
                    <a:bodyPr/>
                    <a:lstStyle/>
                    <a:p>
                      <a:pPr marL="0" marR="0" lvl="0" indent="0" algn="ctr" rtl="0">
                        <a:spcBef>
                          <a:spcPts val="0"/>
                        </a:spcBef>
                        <a:spcAft>
                          <a:spcPts val="0"/>
                        </a:spcAft>
                        <a:buSzPct val="25000"/>
                        <a:buNone/>
                      </a:pPr>
                      <a:r>
                        <a:rPr lang="en-US" sz="1200" b="1" i="0" u="none" strike="noStrike" dirty="0">
                          <a:solidFill>
                            <a:srgbClr val="000000"/>
                          </a:solidFill>
                          <a:latin typeface="Century Gothic" panose="020B0502020202020204" pitchFamily="34" charset="0"/>
                          <a:ea typeface="Century Gothic"/>
                          <a:cs typeface="Century Gothic"/>
                          <a:sym typeface="Century Gothic"/>
                        </a:rPr>
                        <a:t>4.</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Cómo</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motivar</a:t>
                      </a:r>
                      <a:r>
                        <a:rPr lang="en-US" sz="1200" b="0" i="0" u="none" strike="noStrike" dirty="0">
                          <a:solidFill>
                            <a:srgbClr val="000000"/>
                          </a:solidFill>
                          <a:latin typeface="Century Gothic" panose="020B0502020202020204" pitchFamily="34" charset="0"/>
                          <a:ea typeface="Century Gothic"/>
                          <a:cs typeface="Century Gothic"/>
                          <a:sym typeface="Century Gothic"/>
                        </a:rPr>
                        <a:t> a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los</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alumnos</a:t>
                      </a:r>
                      <a:r>
                        <a:rPr lang="en-US" sz="1200" b="0" i="0" u="none" strike="noStrike" dirty="0">
                          <a:solidFill>
                            <a:srgbClr val="000000"/>
                          </a:solidFill>
                          <a:latin typeface="Century Gothic" panose="020B0502020202020204" pitchFamily="34" charset="0"/>
                          <a:ea typeface="Century Gothic"/>
                          <a:cs typeface="Century Gothic"/>
                          <a:sym typeface="Century Gothic"/>
                        </a:rPr>
                        <a:t> para el </a:t>
                      </a:r>
                      <a:r>
                        <a:rPr lang="en-US" sz="1200" b="0" i="0" u="none" strike="noStrike" dirty="0" err="1">
                          <a:solidFill>
                            <a:srgbClr val="000000"/>
                          </a:solidFill>
                          <a:latin typeface="Century Gothic" panose="020B0502020202020204" pitchFamily="34" charset="0"/>
                          <a:ea typeface="Century Gothic"/>
                          <a:cs typeface="Century Gothic"/>
                          <a:sym typeface="Century Gothic"/>
                        </a:rPr>
                        <a:t>trabajo</a:t>
                      </a:r>
                      <a:r>
                        <a:rPr lang="en-US" sz="1200" b="0" i="0" u="none" strike="noStrike" dirty="0">
                          <a:solidFill>
                            <a:srgbClr val="000000"/>
                          </a:solidFill>
                          <a:latin typeface="Century Gothic" panose="020B0502020202020204" pitchFamily="34" charset="0"/>
                          <a:ea typeface="Century Gothic"/>
                          <a:cs typeface="Century Gothic"/>
                          <a:sym typeface="Century Gothic"/>
                        </a:rPr>
                        <a:t> </a:t>
                      </a:r>
                    </a:p>
                    <a:p>
                      <a:pPr marL="0" marR="0" lvl="0" indent="0" algn="ctr" rtl="0">
                        <a:spcBef>
                          <a:spcPts val="0"/>
                        </a:spcBef>
                        <a:spcAft>
                          <a:spcPts val="0"/>
                        </a:spcAft>
                        <a:buSzPct val="25000"/>
                        <a:buNone/>
                      </a:pPr>
                      <a:r>
                        <a:rPr lang="en-US" sz="1200" b="0" i="0" u="none" strike="noStrike" dirty="0" err="1">
                          <a:solidFill>
                            <a:srgbClr val="000000"/>
                          </a:solidFill>
                          <a:latin typeface="Century Gothic" panose="020B0502020202020204" pitchFamily="34" charset="0"/>
                          <a:ea typeface="Century Gothic"/>
                          <a:cs typeface="Century Gothic"/>
                          <a:sym typeface="Century Gothic"/>
                        </a:rPr>
                        <a:t>interdisciplinario</a:t>
                      </a:r>
                      <a:r>
                        <a:rPr lang="en-US" sz="1200" b="0" i="0" u="none" strike="noStrike" dirty="0">
                          <a:solidFill>
                            <a:srgbClr val="000000"/>
                          </a:solidFill>
                          <a:latin typeface="Century Gothic" panose="020B0502020202020204" pitchFamily="34" charset="0"/>
                          <a:ea typeface="Century Gothic"/>
                          <a:cs typeface="Century Gothic"/>
                          <a:sym typeface="Century Gothic"/>
                        </a:rPr>
                        <a:t>?</a:t>
                      </a:r>
                    </a:p>
                  </a:txBody>
                  <a:tcPr marL="30875" marR="30875" marT="30875" marB="30875"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pPr algn="just"/>
                      <a:r>
                        <a:rPr lang="es-ES" sz="1200" b="0" i="0" u="none" strike="noStrike" cap="none" dirty="0">
                          <a:solidFill>
                            <a:srgbClr val="000000"/>
                          </a:solidFill>
                          <a:effectLst/>
                          <a:latin typeface="Century Gothic" panose="020B0502020202020204" pitchFamily="34" charset="0"/>
                          <a:ea typeface="Arial"/>
                          <a:cs typeface="Arial"/>
                          <a:sym typeface="Arial"/>
                        </a:rPr>
                        <a:t>Para motivar a los alumnos a que se involucren en trabajos interdisciplinarios, se sugiere el desarrollo de proyectos partiendo de sus experiencias, intereses y necesidades, resolviendo situaciones reales, permitiendo al alumno la elección de temas de su interés, previa discriminación de los mismos, partiendo de problemas reales que enfrenta su comunidad; promoviendo valores, como la responsabilidad, el trabajo en equipo y  el respeto, así como permitir que el alumno desarrolle su creatividad a partir de problemas reales en su entorno; el alumno será considerado como  el centro del proceso de enseñanza aprendizaje, dejando al maestro con el papel de generador, moderador y guía en las actividades del proceso de enseñanza;  Demostrándoles la aplicabilidad de los conocimientos adquiridos para la resolución de problemas reales; aplicando estrategias para resolver un problema propio de sus intereses utilizando el conocimiento adquirido en cada disciplina; mostrar las ventajas de trabajar con otras disciplinas ocupando la práctica.</a:t>
                      </a:r>
                    </a:p>
                  </a:txBody>
                  <a:tcPr marL="30875" marR="30875" marT="30875" marB="30875">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4"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9" name="18 Tabla"/>
          <p:cNvGraphicFramePr>
            <a:graphicFrameLocks noGrp="1"/>
          </p:cNvGraphicFramePr>
          <p:nvPr/>
        </p:nvGraphicFramePr>
        <p:xfrm>
          <a:off x="457200" y="2117471"/>
          <a:ext cx="8267700" cy="4064000"/>
        </p:xfrm>
        <a:graphic>
          <a:graphicData uri="http://schemas.openxmlformats.org/drawingml/2006/table">
            <a:tbl>
              <a:tblPr/>
              <a:tblGrid>
                <a:gridCol w="1132935">
                  <a:extLst>
                    <a:ext uri="{9D8B030D-6E8A-4147-A177-3AD203B41FA5}">
                      <a16:colId xmlns:a16="http://schemas.microsoft.com/office/drawing/2014/main" val="20000"/>
                    </a:ext>
                  </a:extLst>
                </a:gridCol>
                <a:gridCol w="7134765">
                  <a:extLst>
                    <a:ext uri="{9D8B030D-6E8A-4147-A177-3AD203B41FA5}">
                      <a16:colId xmlns:a16="http://schemas.microsoft.com/office/drawing/2014/main" val="20001"/>
                    </a:ext>
                  </a:extLst>
                </a:gridCol>
              </a:tblGrid>
              <a:tr h="290286">
                <a:tc>
                  <a:txBody>
                    <a:bodyPr/>
                    <a:lstStyle/>
                    <a:p>
                      <a:pPr algn="ctr">
                        <a:lnSpc>
                          <a:spcPct val="107000"/>
                        </a:lnSpc>
                        <a:spcAft>
                          <a:spcPts val="0"/>
                        </a:spcAft>
                      </a:pPr>
                      <a:r>
                        <a:rPr lang="es-MX" sz="900" b="1">
                          <a:latin typeface="Calibri"/>
                          <a:ea typeface="Calibri"/>
                          <a:cs typeface="Times New Roman"/>
                        </a:rPr>
                        <a:t>Evaluación</a:t>
                      </a:r>
                      <a:endParaRPr lang="es-MX" sz="900">
                        <a:latin typeface="Calibri"/>
                        <a:ea typeface="Calibri"/>
                        <a:cs typeface="Times New Roman"/>
                      </a:endParaRPr>
                    </a:p>
                  </a:txBody>
                  <a:tcPr marL="55488" marR="55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900" b="1">
                          <a:latin typeface="Calibri"/>
                          <a:ea typeface="Calibri"/>
                          <a:cs typeface="Times New Roman"/>
                        </a:rPr>
                        <a:t>Tipos de Evaluación (Díaz F. y Barriga)</a:t>
                      </a:r>
                      <a:endParaRPr lang="es-MX" sz="900">
                        <a:latin typeface="Calibri"/>
                        <a:ea typeface="Calibri"/>
                        <a:cs typeface="Times New Roman"/>
                      </a:endParaRPr>
                    </a:p>
                    <a:p>
                      <a:pPr algn="ctr">
                        <a:lnSpc>
                          <a:spcPct val="107000"/>
                        </a:lnSpc>
                        <a:spcAft>
                          <a:spcPts val="0"/>
                        </a:spcAft>
                      </a:pPr>
                      <a:r>
                        <a:rPr lang="es-MX" sz="900" b="1">
                          <a:latin typeface="Calibri"/>
                          <a:ea typeface="Calibri"/>
                          <a:cs typeface="Times New Roman"/>
                        </a:rPr>
                        <a:t>Herramientas de evaluación en el aula</a:t>
                      </a:r>
                      <a:endParaRPr lang="es-MX" sz="900">
                        <a:latin typeface="Calibri"/>
                        <a:ea typeface="Calibri"/>
                        <a:cs typeface="Times New Roman"/>
                      </a:endParaRPr>
                    </a:p>
                  </a:txBody>
                  <a:tcPr marL="55488" marR="5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6571">
                <a:tc>
                  <a:txBody>
                    <a:bodyPr/>
                    <a:lstStyle/>
                    <a:p>
                      <a:pPr algn="l">
                        <a:lnSpc>
                          <a:spcPct val="107000"/>
                        </a:lnSpc>
                        <a:spcAft>
                          <a:spcPts val="0"/>
                        </a:spcAft>
                      </a:pPr>
                      <a:r>
                        <a:rPr lang="es-MX" sz="900" b="1">
                          <a:latin typeface="Calibri"/>
                          <a:ea typeface="Calibri"/>
                          <a:cs typeface="Times New Roman"/>
                        </a:rPr>
                        <a:t>Diagnóstica</a:t>
                      </a:r>
                      <a:endParaRPr lang="es-MX" sz="900">
                        <a:latin typeface="Calibri"/>
                        <a:ea typeface="Calibri"/>
                        <a:cs typeface="Times New Roman"/>
                      </a:endParaRPr>
                    </a:p>
                  </a:txBody>
                  <a:tcPr marL="55488" marR="55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900">
                          <a:latin typeface="Calibri"/>
                          <a:ea typeface="Calibri"/>
                          <a:cs typeface="Times New Roman"/>
                        </a:rPr>
                        <a:t>1. Realiza previamente el desarrollo de un proceso educativo.</a:t>
                      </a:r>
                    </a:p>
                    <a:p>
                      <a:pPr algn="just">
                        <a:lnSpc>
                          <a:spcPct val="107000"/>
                        </a:lnSpc>
                        <a:spcAft>
                          <a:spcPts val="0"/>
                        </a:spcAft>
                      </a:pPr>
                      <a:r>
                        <a:rPr lang="es-MX" sz="900">
                          <a:latin typeface="Calibri"/>
                          <a:ea typeface="Calibri"/>
                          <a:cs typeface="Times New Roman"/>
                        </a:rPr>
                        <a:t>2. Puede ser inicial (se realiza de manera única y exclusiva antes de algún proceso educativo) y puntual (se realiza en distintos momentos antes de iniciar una secuencia o segmento de enseñanza).</a:t>
                      </a:r>
                    </a:p>
                    <a:p>
                      <a:pPr algn="just">
                        <a:lnSpc>
                          <a:spcPct val="107000"/>
                        </a:lnSpc>
                        <a:spcAft>
                          <a:spcPts val="0"/>
                        </a:spcAft>
                      </a:pPr>
                      <a:r>
                        <a:rPr lang="es-MX" sz="900">
                          <a:latin typeface="Calibri"/>
                          <a:ea typeface="Calibri"/>
                          <a:cs typeface="Times New Roman"/>
                        </a:rPr>
                        <a:t>3. El profesor o docente.</a:t>
                      </a:r>
                    </a:p>
                    <a:p>
                      <a:pPr algn="just">
                        <a:lnSpc>
                          <a:spcPct val="107000"/>
                        </a:lnSpc>
                        <a:spcAft>
                          <a:spcPts val="0"/>
                        </a:spcAft>
                      </a:pPr>
                      <a:r>
                        <a:rPr lang="es-MX" sz="900">
                          <a:latin typeface="Calibri"/>
                          <a:ea typeface="Calibri"/>
                          <a:cs typeface="Times New Roman"/>
                        </a:rPr>
                        <a:t>4. Al inicio (inicial) y/o en cualquier momento al inicio de una secuencia de enseñanza (puntual).</a:t>
                      </a:r>
                    </a:p>
                    <a:p>
                      <a:pPr algn="just">
                        <a:lnSpc>
                          <a:spcPct val="107000"/>
                        </a:lnSpc>
                        <a:spcAft>
                          <a:spcPts val="0"/>
                        </a:spcAft>
                      </a:pPr>
                      <a:r>
                        <a:rPr lang="es-MX" sz="900">
                          <a:latin typeface="Calibri"/>
                          <a:ea typeface="Calibri"/>
                          <a:cs typeface="Times New Roman"/>
                        </a:rPr>
                        <a:t>5. Identificar y utilizar continuamente los conocimientos previos de los alumnos.</a:t>
                      </a:r>
                    </a:p>
                    <a:p>
                      <a:pPr algn="just">
                        <a:lnSpc>
                          <a:spcPct val="107000"/>
                        </a:lnSpc>
                        <a:spcAft>
                          <a:spcPts val="0"/>
                        </a:spcAft>
                      </a:pPr>
                      <a:r>
                        <a:rPr lang="es-MX" sz="900">
                          <a:latin typeface="Calibri"/>
                          <a:ea typeface="Calibri"/>
                          <a:cs typeface="Times New Roman"/>
                        </a:rPr>
                        <a:t>6. Técnicas informales: Observación (por medio de listas de control), entrevistas, debates, exposición de ideas.</a:t>
                      </a:r>
                    </a:p>
                    <a:p>
                      <a:pPr algn="just">
                        <a:lnSpc>
                          <a:spcPct val="107000"/>
                        </a:lnSpc>
                        <a:spcAft>
                          <a:spcPts val="0"/>
                        </a:spcAft>
                      </a:pPr>
                      <a:r>
                        <a:rPr lang="es-MX" sz="900">
                          <a:latin typeface="Calibri"/>
                          <a:ea typeface="Calibri"/>
                          <a:cs typeface="Times New Roman"/>
                        </a:rPr>
                        <a:t>Técnicas formales: pruebas objetivas, cuestionarios abiertos y cerrados, mapas conceptuales, pruebas de desempeño, resolución de problemas, etc.</a:t>
                      </a:r>
                    </a:p>
                  </a:txBody>
                  <a:tcPr marL="55488" marR="5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77143">
                <a:tc>
                  <a:txBody>
                    <a:bodyPr/>
                    <a:lstStyle/>
                    <a:p>
                      <a:pPr algn="l">
                        <a:lnSpc>
                          <a:spcPct val="107000"/>
                        </a:lnSpc>
                        <a:spcAft>
                          <a:spcPts val="0"/>
                        </a:spcAft>
                      </a:pPr>
                      <a:r>
                        <a:rPr lang="es-MX" sz="900" b="1">
                          <a:latin typeface="Calibri"/>
                          <a:ea typeface="Calibri"/>
                          <a:cs typeface="Times New Roman"/>
                        </a:rPr>
                        <a:t>Formativa</a:t>
                      </a:r>
                      <a:endParaRPr lang="es-MX" sz="900">
                        <a:latin typeface="Calibri"/>
                        <a:ea typeface="Calibri"/>
                        <a:cs typeface="Times New Roman"/>
                      </a:endParaRPr>
                    </a:p>
                  </a:txBody>
                  <a:tcPr marL="55488" marR="55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900" dirty="0">
                          <a:latin typeface="Calibri"/>
                          <a:ea typeface="Calibri"/>
                          <a:cs typeface="Times New Roman"/>
                        </a:rPr>
                        <a:t>1. Determinar el avance de los estudiantes durante el proceso para establecer qué han aprendido y qué les falta por aprender.</a:t>
                      </a:r>
                    </a:p>
                    <a:p>
                      <a:pPr algn="just">
                        <a:lnSpc>
                          <a:spcPct val="107000"/>
                        </a:lnSpc>
                        <a:spcAft>
                          <a:spcPts val="0"/>
                        </a:spcAft>
                      </a:pPr>
                      <a:r>
                        <a:rPr lang="es-MX" sz="900" dirty="0">
                          <a:latin typeface="Calibri"/>
                          <a:ea typeface="Calibri"/>
                          <a:cs typeface="Times New Roman"/>
                        </a:rPr>
                        <a:t>2. Tiene 3 modalidades: regulación interactiva, retroactiva y proactiva. Es estrictamente pedagógica. Regula y supervisa el proceso de enseñanza-aprendizaje para adaptar o ajustar las condiciones pedagógicas. Identifica los posibles obstáculos o fallas que pudiera haber en el mismo y en qué medida es posible remediarlos con nuevas adaptaciones didácticas.</a:t>
                      </a:r>
                    </a:p>
                    <a:p>
                      <a:pPr algn="just">
                        <a:lnSpc>
                          <a:spcPct val="107000"/>
                        </a:lnSpc>
                        <a:spcAft>
                          <a:spcPts val="0"/>
                        </a:spcAft>
                      </a:pPr>
                      <a:r>
                        <a:rPr lang="es-MX" sz="900" dirty="0">
                          <a:latin typeface="Calibri"/>
                          <a:ea typeface="Calibri"/>
                          <a:cs typeface="Times New Roman"/>
                        </a:rPr>
                        <a:t>3. Los profesores para proporcionar los distintos tipos de regulación que se requiere. Los estudiantes (en una autoevaluación) y los compañeros de clase (</a:t>
                      </a:r>
                      <a:r>
                        <a:rPr lang="es-MX" sz="900" dirty="0" err="1">
                          <a:latin typeface="Calibri"/>
                          <a:ea typeface="Calibri"/>
                          <a:cs typeface="Times New Roman"/>
                        </a:rPr>
                        <a:t>hetero</a:t>
                      </a:r>
                      <a:r>
                        <a:rPr lang="es-MX" sz="900" dirty="0">
                          <a:latin typeface="Calibri"/>
                          <a:ea typeface="Calibri"/>
                          <a:cs typeface="Times New Roman"/>
                        </a:rPr>
                        <a:t> y </a:t>
                      </a:r>
                      <a:r>
                        <a:rPr lang="es-MX" sz="900" dirty="0" err="1">
                          <a:latin typeface="Calibri"/>
                          <a:ea typeface="Calibri"/>
                          <a:cs typeface="Times New Roman"/>
                        </a:rPr>
                        <a:t>coevaluación</a:t>
                      </a:r>
                      <a:r>
                        <a:rPr lang="es-MX" sz="900" dirty="0">
                          <a:latin typeface="Calibri"/>
                          <a:ea typeface="Calibri"/>
                          <a:cs typeface="Times New Roman"/>
                        </a:rPr>
                        <a:t>).</a:t>
                      </a:r>
                    </a:p>
                    <a:p>
                      <a:pPr algn="just">
                        <a:lnSpc>
                          <a:spcPct val="107000"/>
                        </a:lnSpc>
                        <a:spcAft>
                          <a:spcPts val="0"/>
                        </a:spcAft>
                      </a:pPr>
                      <a:r>
                        <a:rPr lang="es-MX" sz="900" dirty="0">
                          <a:latin typeface="Calibri"/>
                          <a:ea typeface="Calibri"/>
                          <a:cs typeface="Times New Roman"/>
                        </a:rPr>
                        <a:t>4. Durante todo el proceso.</a:t>
                      </a:r>
                    </a:p>
                    <a:p>
                      <a:pPr algn="just">
                        <a:lnSpc>
                          <a:spcPct val="107000"/>
                        </a:lnSpc>
                        <a:spcAft>
                          <a:spcPts val="0"/>
                        </a:spcAft>
                      </a:pPr>
                      <a:r>
                        <a:rPr lang="es-MX" sz="900" dirty="0">
                          <a:latin typeface="Calibri"/>
                          <a:ea typeface="Calibri"/>
                          <a:cs typeface="Times New Roman"/>
                        </a:rPr>
                        <a:t>5. Para hacer un alto en el camino y determinar los procesos de reforzamiento que deben ser aplicados para ayudar a los alumnos a alcanzar la meta propuesta y para reorientar la metodología empleada por el docente.</a:t>
                      </a:r>
                    </a:p>
                    <a:p>
                      <a:pPr algn="just">
                        <a:lnSpc>
                          <a:spcPct val="107000"/>
                        </a:lnSpc>
                        <a:spcAft>
                          <a:spcPts val="0"/>
                        </a:spcAft>
                      </a:pPr>
                      <a:r>
                        <a:rPr lang="es-MX" sz="900" dirty="0">
                          <a:latin typeface="Calibri"/>
                          <a:ea typeface="Calibri"/>
                          <a:cs typeface="Times New Roman"/>
                        </a:rPr>
                        <a:t>6. Se puede aplicar la autoevaluación, </a:t>
                      </a:r>
                      <a:r>
                        <a:rPr lang="es-MX" sz="900" dirty="0" err="1">
                          <a:latin typeface="Calibri"/>
                          <a:ea typeface="Calibri"/>
                          <a:cs typeface="Times New Roman"/>
                        </a:rPr>
                        <a:t>heteroevaluación</a:t>
                      </a:r>
                      <a:r>
                        <a:rPr lang="es-MX" sz="900" dirty="0">
                          <a:latin typeface="Calibri"/>
                          <a:ea typeface="Calibri"/>
                          <a:cs typeface="Times New Roman"/>
                        </a:rPr>
                        <a:t> y </a:t>
                      </a:r>
                      <a:r>
                        <a:rPr lang="es-MX" sz="900" dirty="0" err="1">
                          <a:latin typeface="Calibri"/>
                          <a:ea typeface="Calibri"/>
                          <a:cs typeface="Times New Roman"/>
                        </a:rPr>
                        <a:t>coevaluación</a:t>
                      </a:r>
                      <a:r>
                        <a:rPr lang="es-MX" sz="900" dirty="0">
                          <a:latin typeface="Calibri"/>
                          <a:ea typeface="Calibri"/>
                          <a:cs typeface="Times New Roman"/>
                        </a:rPr>
                        <a:t>. Trabajos más estructurados, pruebas de desempeño, portafolios, mapas conceptuales, cuestionarios, solución de problemas y ensayos, entre otros.</a:t>
                      </a:r>
                    </a:p>
                  </a:txBody>
                  <a:tcPr marL="55488" marR="5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Rectángulo redondeado 12">
            <a:extLst>
              <a:ext uri="{FF2B5EF4-FFF2-40B4-BE49-F238E27FC236}">
                <a16:creationId xmlns:a16="http://schemas.microsoft.com/office/drawing/2014/main" id="{1276C1DA-EDBF-446C-8984-0A0DE90E7660}"/>
              </a:ext>
            </a:extLst>
          </p:cNvPr>
          <p:cNvSpPr/>
          <p:nvPr/>
        </p:nvSpPr>
        <p:spPr>
          <a:xfrm>
            <a:off x="453637" y="1467026"/>
            <a:ext cx="7128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dirty="0">
                <a:solidFill>
                  <a:schemeClr val="tx1"/>
                </a:solidFill>
                <a:latin typeface="Calibri" panose="020F0502020204030204" pitchFamily="34" charset="0"/>
                <a:cs typeface="Calibri" panose="020F0502020204030204" pitchFamily="34" charset="0"/>
              </a:rPr>
              <a:t>Producto 10. </a:t>
            </a:r>
            <a:r>
              <a:rPr lang="es-ES" sz="1800" dirty="0">
                <a:solidFill>
                  <a:schemeClr val="tx1"/>
                </a:solidFill>
                <a:latin typeface="Calibri" panose="020F0502020204030204" pitchFamily="34" charset="0"/>
                <a:cs typeface="Calibri" panose="020F0502020204030204" pitchFamily="34" charset="0"/>
              </a:rPr>
              <a:t>Evaluación. Tipos, herramientas y productos de aprendizaje</a:t>
            </a:r>
          </a:p>
        </p:txBody>
      </p:sp>
    </p:spTree>
    <p:extLst>
      <p:ext uri="{BB962C8B-B14F-4D97-AF65-F5344CB8AC3E}">
        <p14:creationId xmlns:p14="http://schemas.microsoft.com/office/powerpoint/2010/main" val="25052521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12068"/>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13" name="12 Tabla"/>
          <p:cNvGraphicFramePr>
            <a:graphicFrameLocks noGrp="1"/>
          </p:cNvGraphicFramePr>
          <p:nvPr>
            <p:extLst>
              <p:ext uri="{D42A27DB-BD31-4B8C-83A1-F6EECF244321}">
                <p14:modId xmlns:p14="http://schemas.microsoft.com/office/powerpoint/2010/main" val="1133695528"/>
              </p:ext>
            </p:extLst>
          </p:nvPr>
        </p:nvGraphicFramePr>
        <p:xfrm>
          <a:off x="876300" y="1918112"/>
          <a:ext cx="6896100" cy="3357675"/>
        </p:xfrm>
        <a:graphic>
          <a:graphicData uri="http://schemas.openxmlformats.org/drawingml/2006/table">
            <a:tbl>
              <a:tblPr/>
              <a:tblGrid>
                <a:gridCol w="944982">
                  <a:extLst>
                    <a:ext uri="{9D8B030D-6E8A-4147-A177-3AD203B41FA5}">
                      <a16:colId xmlns:a16="http://schemas.microsoft.com/office/drawing/2014/main" val="20000"/>
                    </a:ext>
                  </a:extLst>
                </a:gridCol>
                <a:gridCol w="5951118">
                  <a:extLst>
                    <a:ext uri="{9D8B030D-6E8A-4147-A177-3AD203B41FA5}">
                      <a16:colId xmlns:a16="http://schemas.microsoft.com/office/drawing/2014/main" val="20001"/>
                    </a:ext>
                  </a:extLst>
                </a:gridCol>
              </a:tblGrid>
              <a:tr h="3357675">
                <a:tc>
                  <a:txBody>
                    <a:bodyPr/>
                    <a:lstStyle/>
                    <a:p>
                      <a:pPr algn="l">
                        <a:lnSpc>
                          <a:spcPct val="107000"/>
                        </a:lnSpc>
                        <a:spcAft>
                          <a:spcPts val="0"/>
                        </a:spcAft>
                      </a:pPr>
                      <a:r>
                        <a:rPr lang="es-MX" sz="1000" b="1">
                          <a:latin typeface="Calibri"/>
                          <a:ea typeface="Calibri"/>
                          <a:cs typeface="Times New Roman"/>
                        </a:rPr>
                        <a:t>Sumativa</a:t>
                      </a:r>
                      <a:endParaRPr lang="es-MX" sz="1000">
                        <a:latin typeface="Calibri"/>
                        <a:ea typeface="Calibri"/>
                        <a:cs typeface="Times New Roman"/>
                      </a:endParaRPr>
                    </a:p>
                  </a:txBody>
                  <a:tcPr marL="63623" marR="636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000" dirty="0">
                          <a:latin typeface="Calibri"/>
                          <a:ea typeface="Calibri"/>
                          <a:cs typeface="Times New Roman"/>
                        </a:rPr>
                        <a:t>1. Evaluación final. Es aquella que se realiza al término de un proceso </a:t>
                      </a:r>
                      <a:r>
                        <a:rPr lang="es-MX" sz="1000" dirty="0" err="1">
                          <a:latin typeface="Calibri"/>
                          <a:ea typeface="Calibri"/>
                          <a:cs typeface="Times New Roman"/>
                        </a:rPr>
                        <a:t>instruccional</a:t>
                      </a:r>
                      <a:r>
                        <a:rPr lang="es-MX" sz="1000" dirty="0">
                          <a:latin typeface="Calibri"/>
                          <a:ea typeface="Calibri"/>
                          <a:cs typeface="Times New Roman"/>
                        </a:rPr>
                        <a:t> o ciclo educativo cualquiera.</a:t>
                      </a:r>
                    </a:p>
                    <a:p>
                      <a:pPr algn="just">
                        <a:lnSpc>
                          <a:spcPct val="107000"/>
                        </a:lnSpc>
                        <a:spcAft>
                          <a:spcPts val="0"/>
                        </a:spcAft>
                      </a:pPr>
                      <a:r>
                        <a:rPr lang="es-MX" sz="1000" dirty="0">
                          <a:latin typeface="Calibri"/>
                          <a:ea typeface="Calibri"/>
                          <a:cs typeface="Times New Roman"/>
                        </a:rPr>
                        <a:t>2. Es un balance general de los resultados conseguidos al finalizar un proceso de enseñanza-aprendizaje, y en ella existe un marcado énfasis en la recolección de datos, así como en el diseño y empleo de instrumentos de evaluación formal confiables.</a:t>
                      </a:r>
                    </a:p>
                    <a:p>
                      <a:pPr algn="just">
                        <a:lnSpc>
                          <a:spcPct val="107000"/>
                        </a:lnSpc>
                        <a:spcAft>
                          <a:spcPts val="0"/>
                        </a:spcAft>
                      </a:pPr>
                      <a:r>
                        <a:rPr lang="es-MX" sz="1000" dirty="0">
                          <a:latin typeface="Calibri"/>
                          <a:ea typeface="Calibri"/>
                          <a:cs typeface="Times New Roman"/>
                        </a:rPr>
                        <a:t>3. El docente; le permite saber si los aprendizajes y competencias estipulados en las intenciones fueron alcanzados según los criterios y condiciones expresadas en ellas. Los estudiantes (en una autoevaluación) y los compañeros de clase (</a:t>
                      </a:r>
                      <a:r>
                        <a:rPr lang="es-MX" sz="1000" dirty="0" err="1">
                          <a:latin typeface="Calibri"/>
                          <a:ea typeface="Calibri"/>
                          <a:cs typeface="Times New Roman"/>
                        </a:rPr>
                        <a:t>hetero</a:t>
                      </a:r>
                      <a:r>
                        <a:rPr lang="es-MX" sz="1000" dirty="0">
                          <a:latin typeface="Calibri"/>
                          <a:ea typeface="Calibri"/>
                          <a:cs typeface="Times New Roman"/>
                        </a:rPr>
                        <a:t> y </a:t>
                      </a:r>
                      <a:r>
                        <a:rPr lang="es-MX" sz="1000" dirty="0" err="1">
                          <a:latin typeface="Calibri"/>
                          <a:ea typeface="Calibri"/>
                          <a:cs typeface="Times New Roman"/>
                        </a:rPr>
                        <a:t>coevaluación</a:t>
                      </a:r>
                      <a:r>
                        <a:rPr lang="es-MX" sz="1000" dirty="0">
                          <a:latin typeface="Calibri"/>
                          <a:ea typeface="Calibri"/>
                          <a:cs typeface="Times New Roman"/>
                        </a:rPr>
                        <a:t>).</a:t>
                      </a:r>
                    </a:p>
                    <a:p>
                      <a:pPr algn="just">
                        <a:lnSpc>
                          <a:spcPct val="107000"/>
                        </a:lnSpc>
                        <a:spcAft>
                          <a:spcPts val="0"/>
                        </a:spcAft>
                      </a:pPr>
                      <a:r>
                        <a:rPr lang="es-MX" sz="1000" dirty="0">
                          <a:latin typeface="Calibri"/>
                          <a:ea typeface="Calibri"/>
                          <a:cs typeface="Times New Roman"/>
                        </a:rPr>
                        <a:t>4. Al final o término de un proceso </a:t>
                      </a:r>
                      <a:r>
                        <a:rPr lang="es-MX" sz="1000" dirty="0" err="1">
                          <a:latin typeface="Calibri"/>
                          <a:ea typeface="Calibri"/>
                          <a:cs typeface="Times New Roman"/>
                        </a:rPr>
                        <a:t>instruccional</a:t>
                      </a:r>
                      <a:r>
                        <a:rPr lang="es-MX" sz="1000" dirty="0">
                          <a:latin typeface="Calibri"/>
                          <a:ea typeface="Calibri"/>
                          <a:cs typeface="Times New Roman"/>
                        </a:rPr>
                        <a:t> o ciclo educativo.</a:t>
                      </a:r>
                    </a:p>
                    <a:p>
                      <a:pPr algn="just">
                        <a:lnSpc>
                          <a:spcPct val="107000"/>
                        </a:lnSpc>
                        <a:spcAft>
                          <a:spcPts val="0"/>
                        </a:spcAft>
                      </a:pPr>
                      <a:r>
                        <a:rPr lang="es-MX" sz="1000" dirty="0">
                          <a:latin typeface="Calibri"/>
                          <a:ea typeface="Calibri"/>
                          <a:cs typeface="Times New Roman"/>
                        </a:rPr>
                        <a:t>5. Para determinar el buen perfil de egreso del grado o nivel y perfil de ingreso al siguiente grado o nivel. Al finalizar un ciclo escolar o cierto nivel educativo, la institución y el docente tienen la responsabilidad y el compromiso de expedir ciertos juicios, para acreditar el grado y el supuesto nivel de aprendizaje logrado en él.</a:t>
                      </a:r>
                    </a:p>
                    <a:p>
                      <a:pPr algn="just">
                        <a:lnSpc>
                          <a:spcPct val="107000"/>
                        </a:lnSpc>
                        <a:spcAft>
                          <a:spcPts val="0"/>
                        </a:spcAft>
                      </a:pPr>
                      <a:r>
                        <a:rPr lang="es-MX" sz="1000" dirty="0">
                          <a:latin typeface="Calibri"/>
                          <a:ea typeface="Calibri"/>
                          <a:cs typeface="Times New Roman"/>
                        </a:rPr>
                        <a:t>6. Los alumnos pueden participar junto con el profesor en la elaboración de pruebas o diseño de experiencias de evaluación, la definición de criterios, la corrección y valoración, el uso de técnicas de autoevaluación o </a:t>
                      </a:r>
                      <a:r>
                        <a:rPr lang="es-MX" sz="1000" dirty="0" err="1">
                          <a:latin typeface="Calibri"/>
                          <a:ea typeface="Calibri"/>
                          <a:cs typeface="Times New Roman"/>
                        </a:rPr>
                        <a:t>coevaluación</a:t>
                      </a:r>
                      <a:r>
                        <a:rPr lang="es-MX" sz="1000" dirty="0">
                          <a:latin typeface="Calibri"/>
                          <a:ea typeface="Calibri"/>
                          <a:cs typeface="Times New Roman"/>
                        </a:rPr>
                        <a:t>, el diseño y definición de estrategias como la evaluación del desempeño, los portafolios, etc.</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5252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07523" name="Picture 3"/>
          <p:cNvPicPr>
            <a:picLocks noChangeAspect="1" noChangeArrowheads="1"/>
          </p:cNvPicPr>
          <p:nvPr/>
        </p:nvPicPr>
        <p:blipFill>
          <a:blip r:embed="rId7"/>
          <a:srcRect l="20898" t="41666" r="22461" b="15667"/>
          <a:stretch>
            <a:fillRect/>
          </a:stretch>
        </p:blipFill>
        <p:spPr bwMode="auto">
          <a:xfrm>
            <a:off x="323849" y="2000250"/>
            <a:ext cx="7984629" cy="3524250"/>
          </a:xfrm>
          <a:prstGeom prst="rect">
            <a:avLst/>
          </a:prstGeom>
          <a:noFill/>
          <a:ln w="9525">
            <a:noFill/>
            <a:miter lim="800000"/>
            <a:headEnd/>
            <a:tailEnd/>
          </a:ln>
        </p:spPr>
      </p:pic>
      <p:sp>
        <p:nvSpPr>
          <p:cNvPr id="13" name="Rectángulo redondeado 10">
            <a:extLst>
              <a:ext uri="{FF2B5EF4-FFF2-40B4-BE49-F238E27FC236}">
                <a16:creationId xmlns:a16="http://schemas.microsoft.com/office/drawing/2014/main" id="{CEBA04FC-71BB-43AA-9A80-856B3DB5F746}"/>
              </a:ext>
            </a:extLst>
          </p:cNvPr>
          <p:cNvSpPr/>
          <p:nvPr/>
        </p:nvSpPr>
        <p:spPr>
          <a:xfrm>
            <a:off x="723645" y="1327249"/>
            <a:ext cx="4968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s-MX" sz="1800" dirty="0">
                <a:solidFill>
                  <a:schemeClr val="tx1"/>
                </a:solidFill>
                <a:latin typeface="Calibri" panose="020F0502020204030204" pitchFamily="34" charset="0"/>
                <a:cs typeface="Calibri" panose="020F0502020204030204" pitchFamily="34" charset="0"/>
              </a:rPr>
              <a:t>Producto 11. Evaluación. Formatos. Prerrequisitos</a:t>
            </a:r>
            <a:endParaRPr lang="en-US" sz="1800" b="1"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505252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08546" name="Picture 2"/>
          <p:cNvPicPr>
            <a:picLocks noChangeAspect="1" noChangeArrowheads="1"/>
          </p:cNvPicPr>
          <p:nvPr/>
        </p:nvPicPr>
        <p:blipFill>
          <a:blip r:embed="rId7"/>
          <a:srcRect l="24219" t="29168" r="25781" b="10000"/>
          <a:stretch>
            <a:fillRect/>
          </a:stretch>
        </p:blipFill>
        <p:spPr bwMode="auto">
          <a:xfrm>
            <a:off x="914400" y="1619250"/>
            <a:ext cx="7086600" cy="5051822"/>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09570" name="Picture 2"/>
          <p:cNvPicPr>
            <a:picLocks noChangeAspect="1" noChangeArrowheads="1"/>
          </p:cNvPicPr>
          <p:nvPr/>
        </p:nvPicPr>
        <p:blipFill>
          <a:blip r:embed="rId7"/>
          <a:srcRect l="25000" t="28666" r="25586" b="10334"/>
          <a:stretch>
            <a:fillRect/>
          </a:stretch>
        </p:blipFill>
        <p:spPr bwMode="auto">
          <a:xfrm>
            <a:off x="1619250" y="1695449"/>
            <a:ext cx="6667500" cy="4822737"/>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0594" name="Picture 2"/>
          <p:cNvPicPr>
            <a:picLocks noChangeAspect="1" noChangeArrowheads="1"/>
          </p:cNvPicPr>
          <p:nvPr/>
        </p:nvPicPr>
        <p:blipFill>
          <a:blip r:embed="rId7"/>
          <a:srcRect l="24609" t="30000" r="25781" b="19000"/>
          <a:stretch>
            <a:fillRect/>
          </a:stretch>
        </p:blipFill>
        <p:spPr bwMode="auto">
          <a:xfrm>
            <a:off x="762000" y="1619249"/>
            <a:ext cx="7105650" cy="4280175"/>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1618" name="Picture 2"/>
          <p:cNvPicPr>
            <a:picLocks noChangeAspect="1" noChangeArrowheads="1"/>
          </p:cNvPicPr>
          <p:nvPr/>
        </p:nvPicPr>
        <p:blipFill>
          <a:blip r:embed="rId7"/>
          <a:srcRect l="24023" t="27334" r="24219" b="10666"/>
          <a:stretch>
            <a:fillRect/>
          </a:stretch>
        </p:blipFill>
        <p:spPr bwMode="auto">
          <a:xfrm>
            <a:off x="971550" y="1600199"/>
            <a:ext cx="6877050" cy="4826911"/>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2642" name="Picture 2"/>
          <p:cNvPicPr>
            <a:picLocks noChangeAspect="1" noChangeArrowheads="1"/>
          </p:cNvPicPr>
          <p:nvPr/>
        </p:nvPicPr>
        <p:blipFill>
          <a:blip r:embed="rId7"/>
          <a:srcRect l="24414" t="27666" r="24414" b="18334"/>
          <a:stretch>
            <a:fillRect/>
          </a:stretch>
        </p:blipFill>
        <p:spPr bwMode="auto">
          <a:xfrm>
            <a:off x="857250" y="1619249"/>
            <a:ext cx="7391400" cy="4570255"/>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3666" name="Picture 2"/>
          <p:cNvPicPr>
            <a:picLocks noChangeAspect="1" noChangeArrowheads="1"/>
          </p:cNvPicPr>
          <p:nvPr/>
        </p:nvPicPr>
        <p:blipFill>
          <a:blip r:embed="rId7"/>
          <a:srcRect l="24414" t="28334" r="24609" b="14666"/>
          <a:stretch>
            <a:fillRect/>
          </a:stretch>
        </p:blipFill>
        <p:spPr bwMode="auto">
          <a:xfrm>
            <a:off x="704850" y="1619249"/>
            <a:ext cx="7486650" cy="4438651"/>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4690" name="Picture 2"/>
          <p:cNvPicPr>
            <a:picLocks noChangeAspect="1" noChangeArrowheads="1"/>
          </p:cNvPicPr>
          <p:nvPr/>
        </p:nvPicPr>
        <p:blipFill>
          <a:blip r:embed="rId7"/>
          <a:srcRect l="23438" t="30000" r="25781" b="38000"/>
          <a:stretch>
            <a:fillRect/>
          </a:stretch>
        </p:blipFill>
        <p:spPr bwMode="auto">
          <a:xfrm>
            <a:off x="419100" y="1943100"/>
            <a:ext cx="7790656" cy="2876550"/>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1" y="0"/>
            <a:ext cx="9144000" cy="6867136"/>
            <a:chOff x="0" y="0"/>
            <a:chExt cx="9215819" cy="6867136"/>
          </a:xfrm>
        </p:grpSpPr>
        <p:pic>
          <p:nvPicPr>
            <p:cNvPr id="4" name="Imagen 3"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5819" cy="6867136"/>
            </a:xfrm>
            <a:prstGeom prst="rect">
              <a:avLst/>
            </a:prstGeom>
          </p:spPr>
        </p:pic>
        <p:pic>
          <p:nvPicPr>
            <p:cNvPr id="5"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7" name="Agrupar 6"/>
            <p:cNvGrpSpPr/>
            <p:nvPr/>
          </p:nvGrpSpPr>
          <p:grpSpPr>
            <a:xfrm>
              <a:off x="4930205" y="513733"/>
              <a:ext cx="4007255" cy="620492"/>
              <a:chOff x="4756585" y="690408"/>
              <a:chExt cx="4007255" cy="620492"/>
            </a:xfrm>
          </p:grpSpPr>
          <p:sp>
            <p:nvSpPr>
              <p:cNvPr id="8" name="CuadroTexto 7"/>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0" name="Imagen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graphicFrame>
        <p:nvGraphicFramePr>
          <p:cNvPr id="2" name="Tabla 1"/>
          <p:cNvGraphicFramePr>
            <a:graphicFrameLocks noGrp="1"/>
          </p:cNvGraphicFramePr>
          <p:nvPr>
            <p:extLst>
              <p:ext uri="{D42A27DB-BD31-4B8C-83A1-F6EECF244321}">
                <p14:modId xmlns:p14="http://schemas.microsoft.com/office/powerpoint/2010/main" val="2475450775"/>
              </p:ext>
            </p:extLst>
          </p:nvPr>
        </p:nvGraphicFramePr>
        <p:xfrm>
          <a:off x="415480" y="1192535"/>
          <a:ext cx="8207427" cy="4757889"/>
        </p:xfrm>
        <a:graphic>
          <a:graphicData uri="http://schemas.openxmlformats.org/drawingml/2006/table">
            <a:tbl>
              <a:tblPr>
                <a:noFill/>
                <a:tableStyleId>{ADEE9F63-1CAA-4D6D-9BF9-D17E61266B49}</a:tableStyleId>
              </a:tblPr>
              <a:tblGrid>
                <a:gridCol w="1954146">
                  <a:extLst>
                    <a:ext uri="{9D8B030D-6E8A-4147-A177-3AD203B41FA5}">
                      <a16:colId xmlns:a16="http://schemas.microsoft.com/office/drawing/2014/main" val="3485605100"/>
                    </a:ext>
                  </a:extLst>
                </a:gridCol>
                <a:gridCol w="6253281">
                  <a:extLst>
                    <a:ext uri="{9D8B030D-6E8A-4147-A177-3AD203B41FA5}">
                      <a16:colId xmlns:a16="http://schemas.microsoft.com/office/drawing/2014/main" val="1508539770"/>
                    </a:ext>
                  </a:extLst>
                </a:gridCol>
              </a:tblGrid>
              <a:tr h="4757889">
                <a:tc>
                  <a:txBody>
                    <a:bodyPr/>
                    <a:lstStyle/>
                    <a:p>
                      <a:pPr marL="0" marR="0" lvl="0" indent="0" algn="l" rtl="0">
                        <a:spcBef>
                          <a:spcPts val="0"/>
                        </a:spcBef>
                        <a:spcAft>
                          <a:spcPts val="0"/>
                        </a:spcAft>
                        <a:buSzPct val="25000"/>
                        <a:buNone/>
                      </a:pPr>
                      <a:r>
                        <a:rPr lang="en-US" sz="1200" b="1" i="0" u="none" strike="noStrike">
                          <a:solidFill>
                            <a:srgbClr val="000000"/>
                          </a:solidFill>
                          <a:latin typeface="Century Gothic" panose="020B0502020202020204" pitchFamily="34" charset="0"/>
                          <a:ea typeface="Century Gothic"/>
                          <a:cs typeface="Century Gothic"/>
                          <a:sym typeface="Century Gothic"/>
                        </a:rPr>
                        <a:t>5.</a:t>
                      </a:r>
                      <a:r>
                        <a:rPr lang="en-US" sz="1200" b="0" i="0" u="none" strike="noStrike">
                          <a:solidFill>
                            <a:srgbClr val="000000"/>
                          </a:solidFill>
                          <a:latin typeface="Century Gothic" panose="020B0502020202020204" pitchFamily="34" charset="0"/>
                          <a:ea typeface="Century Gothic"/>
                          <a:cs typeface="Century Gothic"/>
                          <a:sym typeface="Century Gothic"/>
                        </a:rPr>
                        <a:t> ¿Cuáles son los prerrequisitos materiales, organizacionales y personales para la planeación del  trabajo interdisciplinario?</a:t>
                      </a:r>
                    </a:p>
                  </a:txBody>
                  <a:tcPr marL="30875" marR="30875" marT="30875" marB="30875" anchor="ctr">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solidFill>
                      <a:srgbClr val="C6D9F1"/>
                    </a:solidFill>
                  </a:tcPr>
                </a:tc>
                <a:tc>
                  <a:txBody>
                    <a:bodyPr/>
                    <a:lstStyle/>
                    <a:p>
                      <a:r>
                        <a:rPr lang="es-ES" sz="1100" b="1" i="0" u="none" strike="noStrike" cap="none" dirty="0">
                          <a:solidFill>
                            <a:srgbClr val="000000"/>
                          </a:solidFill>
                          <a:effectLst/>
                          <a:latin typeface="Century Gothic" panose="020B0502020202020204" pitchFamily="34" charset="0"/>
                          <a:ea typeface="Arial"/>
                          <a:cs typeface="Arial"/>
                          <a:sym typeface="Arial"/>
                        </a:rPr>
                        <a:t>Materiales.</a:t>
                      </a:r>
                      <a:endParaRPr lang="es-MX" sz="1100" b="1"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Una buena comunicación que se vea reflejada en la comprensión de las instrucciones dadas para la optimización de los recursos como internet, bibliografía, uso de la biblioteca, libros propios y el tiempo del que se dispone para la realización del proyecto. Además, de la disponibilidad de mobiliario, equipo y espacios adecuados para el trabajo cooperativo.</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r>
                        <a:rPr lang="es-ES" sz="500" b="0" i="0" u="none" strike="noStrike" cap="none" dirty="0">
                          <a:solidFill>
                            <a:srgbClr val="000000"/>
                          </a:solidFill>
                          <a:effectLst/>
                          <a:latin typeface="Century Gothic" panose="020B0502020202020204" pitchFamily="34" charset="0"/>
                          <a:ea typeface="Arial"/>
                          <a:cs typeface="Arial"/>
                          <a:sym typeface="Arial"/>
                        </a:rPr>
                        <a:t> </a:t>
                      </a:r>
                      <a:endParaRPr lang="es-MX" sz="300" b="0" i="0" u="none" strike="noStrike" cap="none" dirty="0">
                        <a:solidFill>
                          <a:srgbClr val="000000"/>
                        </a:solidFill>
                        <a:effectLst/>
                        <a:latin typeface="Century Gothic" panose="020B0502020202020204" pitchFamily="34" charset="0"/>
                        <a:ea typeface="Arial"/>
                        <a:cs typeface="Arial"/>
                        <a:sym typeface="Arial"/>
                      </a:endParaRPr>
                    </a:p>
                    <a:p>
                      <a:r>
                        <a:rPr lang="es-ES" sz="1100" b="1" i="0" u="none" strike="noStrike" cap="none" dirty="0">
                          <a:solidFill>
                            <a:srgbClr val="000000"/>
                          </a:solidFill>
                          <a:effectLst/>
                          <a:latin typeface="Century Gothic" panose="020B0502020202020204" pitchFamily="34" charset="0"/>
                          <a:ea typeface="Arial"/>
                          <a:cs typeface="Arial"/>
                          <a:sym typeface="Arial"/>
                        </a:rPr>
                        <a:t>Organizacionales.</a:t>
                      </a:r>
                      <a:endParaRPr lang="es-MX" sz="1100" b="1"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Conocimiento de los Programas Operativos de las otras materias con las que se trabaja para buscar conjuntamente la conectividad entre las diferentes áreas y así proceder a la delimitación del tema, el marco de referencia y el establecimiento de metas y propósitos comunes. Además, buscar en conjunto la aplicación del resultado en la solución de alguna problemática social.</a:t>
                      </a:r>
                      <a:endParaRPr lang="es-MX" sz="1100" b="0"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Esto apoyado en el uso de estrategias de andamiaje y una buena organización de equipos con base en criterios específicos: estilos de aprendizaje, hemisferios cerebrales, habilidades, conocimientos.</a:t>
                      </a:r>
                      <a:endParaRPr lang="es-MX" sz="1100" b="0"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De este modo generar una rúbrica general y particular para llevar un adecuado seguimiento del trabajo, así como una evaluación completa y proporcional al trabajo realizado por cada estudiante. </a:t>
                      </a:r>
                      <a:endParaRPr lang="es-MX" sz="1200" b="0" i="0" u="none" strike="noStrike" cap="none" dirty="0">
                        <a:solidFill>
                          <a:srgbClr val="000000"/>
                        </a:solidFill>
                        <a:effectLst/>
                        <a:latin typeface="Century Gothic" panose="020B0502020202020204" pitchFamily="34" charset="0"/>
                        <a:ea typeface="Arial"/>
                        <a:cs typeface="Arial"/>
                        <a:sym typeface="Arial"/>
                      </a:endParaRPr>
                    </a:p>
                    <a:p>
                      <a:r>
                        <a:rPr lang="es-ES" sz="600" b="0" i="0" u="none" strike="noStrike" cap="none" dirty="0">
                          <a:solidFill>
                            <a:srgbClr val="000000"/>
                          </a:solidFill>
                          <a:effectLst/>
                          <a:latin typeface="Century Gothic" panose="020B0502020202020204" pitchFamily="34" charset="0"/>
                          <a:ea typeface="Arial"/>
                          <a:cs typeface="Arial"/>
                          <a:sym typeface="Arial"/>
                        </a:rPr>
                        <a:t> </a:t>
                      </a:r>
                      <a:endParaRPr lang="es-MX" sz="300" b="0" i="0" u="none" strike="noStrike" cap="none" dirty="0">
                        <a:solidFill>
                          <a:srgbClr val="000000"/>
                        </a:solidFill>
                        <a:effectLst/>
                        <a:latin typeface="Century Gothic" panose="020B0502020202020204" pitchFamily="34" charset="0"/>
                        <a:ea typeface="Arial"/>
                        <a:cs typeface="Arial"/>
                        <a:sym typeface="Arial"/>
                      </a:endParaRPr>
                    </a:p>
                    <a:p>
                      <a:r>
                        <a:rPr lang="es-ES" sz="1100" b="1" i="0" u="none" strike="noStrike" cap="none" dirty="0">
                          <a:solidFill>
                            <a:srgbClr val="000000"/>
                          </a:solidFill>
                          <a:effectLst/>
                          <a:latin typeface="Century Gothic" panose="020B0502020202020204" pitchFamily="34" charset="0"/>
                          <a:ea typeface="Arial"/>
                          <a:cs typeface="Arial"/>
                          <a:sym typeface="Arial"/>
                        </a:rPr>
                        <a:t>Personales.</a:t>
                      </a:r>
                      <a:endParaRPr lang="es-MX" sz="1100" b="1"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Tener una buena disposición por parte de los docentes y de las instancias educativas para realizar el trabajo interdisciplinario y colaborativo, con una mentalidad abierta al cambio y a la ruptura de paradigmas, así como al intercambio de información.</a:t>
                      </a:r>
                      <a:endParaRPr lang="es-MX" sz="1100" b="0"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Tener convicción, voluntad y pasión para desarrollar esta nueva forma de trabajo.</a:t>
                      </a:r>
                      <a:endParaRPr lang="es-MX" sz="1100" b="0"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Saber identificar las acciones o actitudes útiles o apropiadas para la integración de procesos de aprendizaje.</a:t>
                      </a:r>
                      <a:endParaRPr lang="es-MX" sz="1100" b="0" i="0" u="none" strike="noStrike" cap="none" dirty="0">
                        <a:solidFill>
                          <a:srgbClr val="000000"/>
                        </a:solidFill>
                        <a:effectLst/>
                        <a:latin typeface="Century Gothic" panose="020B0502020202020204" pitchFamily="34" charset="0"/>
                        <a:ea typeface="Arial"/>
                        <a:cs typeface="Arial"/>
                        <a:sym typeface="Arial"/>
                      </a:endParaRPr>
                    </a:p>
                    <a:p>
                      <a:r>
                        <a:rPr lang="es-ES" sz="1100" b="0" i="0" u="none" strike="noStrike" cap="none" dirty="0">
                          <a:solidFill>
                            <a:srgbClr val="000000"/>
                          </a:solidFill>
                          <a:effectLst/>
                          <a:latin typeface="Century Gothic" panose="020B0502020202020204" pitchFamily="34" charset="0"/>
                          <a:ea typeface="Arial"/>
                          <a:cs typeface="Arial"/>
                          <a:sym typeface="Arial"/>
                        </a:rPr>
                        <a:t>Buscar la comunicación efectiva con los otros profesores para lograr acuerdos, siempre un “ganar-ganar”.</a:t>
                      </a:r>
                      <a:endParaRPr lang="es-MX" sz="1100" b="0" i="0" u="none" strike="noStrike" cap="none" dirty="0">
                        <a:solidFill>
                          <a:srgbClr val="000000"/>
                        </a:solidFill>
                        <a:effectLst/>
                        <a:latin typeface="Century Gothic" panose="020B0502020202020204" pitchFamily="34" charset="0"/>
                        <a:ea typeface="Arial"/>
                        <a:cs typeface="Arial"/>
                        <a:sym typeface="Arial"/>
                      </a:endParaRPr>
                    </a:p>
                  </a:txBody>
                  <a:tcPr marL="30875" marR="30875" marT="30875" marB="30875">
                    <a:lnL w="12700" cap="flat" cmpd="sng">
                      <a:solidFill>
                        <a:srgbClr val="F1592A"/>
                      </a:solidFill>
                      <a:prstDash val="solid"/>
                      <a:round/>
                      <a:headEnd type="none" w="med" len="med"/>
                      <a:tailEnd type="none" w="med" len="med"/>
                    </a:lnL>
                    <a:lnR w="12700" cap="flat" cmpd="sng">
                      <a:solidFill>
                        <a:srgbClr val="F1592A"/>
                      </a:solidFill>
                      <a:prstDash val="solid"/>
                      <a:round/>
                      <a:headEnd type="none" w="med" len="med"/>
                      <a:tailEnd type="none" w="med" len="med"/>
                    </a:lnR>
                    <a:lnT w="12700" cap="flat" cmpd="sng">
                      <a:solidFill>
                        <a:srgbClr val="F1592A"/>
                      </a:solidFill>
                      <a:prstDash val="solid"/>
                      <a:round/>
                      <a:headEnd type="none" w="med" len="med"/>
                      <a:tailEnd type="none" w="med" len="med"/>
                    </a:lnT>
                    <a:lnB w="12700" cap="flat" cmpd="sng">
                      <a:solidFill>
                        <a:srgbClr val="F1592A"/>
                      </a:solidFill>
                      <a:prstDash val="solid"/>
                      <a:round/>
                      <a:headEnd type="none" w="med" len="med"/>
                      <a:tailEnd type="none" w="med" len="med"/>
                    </a:lnB>
                  </a:tcPr>
                </a:tc>
                <a:extLst>
                  <a:ext uri="{0D108BD9-81ED-4DB2-BD59-A6C34878D82A}">
                    <a16:rowId xmlns:a16="http://schemas.microsoft.com/office/drawing/2014/main" val="2812104188"/>
                  </a:ext>
                </a:extLst>
              </a:tr>
            </a:tbl>
          </a:graphicData>
        </a:graphic>
      </p:graphicFrame>
    </p:spTree>
    <p:extLst>
      <p:ext uri="{BB962C8B-B14F-4D97-AF65-F5344CB8AC3E}">
        <p14:creationId xmlns:p14="http://schemas.microsoft.com/office/powerpoint/2010/main" val="409392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5715" name="Picture 3"/>
          <p:cNvPicPr>
            <a:picLocks noChangeAspect="1" noChangeArrowheads="1"/>
          </p:cNvPicPr>
          <p:nvPr/>
        </p:nvPicPr>
        <p:blipFill>
          <a:blip r:embed="rId7"/>
          <a:srcRect l="24414" t="28000" r="24219" b="14667"/>
          <a:stretch>
            <a:fillRect/>
          </a:stretch>
        </p:blipFill>
        <p:spPr bwMode="auto">
          <a:xfrm>
            <a:off x="590550" y="1619250"/>
            <a:ext cx="7353300" cy="4400550"/>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6738" name="Picture 2"/>
          <p:cNvPicPr>
            <a:picLocks noChangeAspect="1" noChangeArrowheads="1"/>
          </p:cNvPicPr>
          <p:nvPr/>
        </p:nvPicPr>
        <p:blipFill>
          <a:blip r:embed="rId7"/>
          <a:srcRect l="24219" t="31000" r="25586" b="15333"/>
          <a:stretch>
            <a:fillRect/>
          </a:stretch>
        </p:blipFill>
        <p:spPr bwMode="auto">
          <a:xfrm>
            <a:off x="762000" y="1657350"/>
            <a:ext cx="7258050" cy="4546872"/>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7762" name="Picture 2"/>
          <p:cNvPicPr>
            <a:picLocks noChangeAspect="1" noChangeArrowheads="1"/>
          </p:cNvPicPr>
          <p:nvPr/>
        </p:nvPicPr>
        <p:blipFill>
          <a:blip r:embed="rId7"/>
          <a:srcRect l="24805" t="29000" r="24219" b="12333"/>
          <a:stretch>
            <a:fillRect/>
          </a:stretch>
        </p:blipFill>
        <p:spPr bwMode="auto">
          <a:xfrm>
            <a:off x="609600" y="1581149"/>
            <a:ext cx="7429500" cy="5009931"/>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8786" name="Picture 2"/>
          <p:cNvPicPr>
            <a:picLocks noChangeAspect="1" noChangeArrowheads="1"/>
          </p:cNvPicPr>
          <p:nvPr/>
        </p:nvPicPr>
        <p:blipFill>
          <a:blip r:embed="rId7"/>
          <a:srcRect l="26367" t="29667" r="26367" b="9666"/>
          <a:stretch>
            <a:fillRect/>
          </a:stretch>
        </p:blipFill>
        <p:spPr bwMode="auto">
          <a:xfrm>
            <a:off x="1581150" y="1543049"/>
            <a:ext cx="6667500" cy="5014401"/>
          </a:xfrm>
          <a:prstGeom prst="rect">
            <a:avLst/>
          </a:prstGeom>
          <a:noFill/>
          <a:ln w="9525">
            <a:noFill/>
            <a:miter lim="800000"/>
            <a:headEnd/>
            <a:tailEnd/>
          </a:ln>
        </p:spPr>
      </p:pic>
      <p:sp>
        <p:nvSpPr>
          <p:cNvPr id="13" name="Rectángulo redondeado 12">
            <a:extLst>
              <a:ext uri="{FF2B5EF4-FFF2-40B4-BE49-F238E27FC236}">
                <a16:creationId xmlns:a16="http://schemas.microsoft.com/office/drawing/2014/main" id="{AEA878A3-58DF-4548-A377-C4CD3FC6C8CD}"/>
              </a:ext>
            </a:extLst>
          </p:cNvPr>
          <p:cNvSpPr/>
          <p:nvPr/>
        </p:nvSpPr>
        <p:spPr>
          <a:xfrm>
            <a:off x="685800" y="1330569"/>
            <a:ext cx="5868000" cy="2880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800" dirty="0">
                <a:solidFill>
                  <a:schemeClr val="tx1"/>
                </a:solidFill>
              </a:rPr>
              <a:t>Producto 12. Evaluación.  Formatos grupo heterogéneo</a:t>
            </a:r>
          </a:p>
        </p:txBody>
      </p:sp>
    </p:spTree>
    <p:extLst>
      <p:ext uri="{BB962C8B-B14F-4D97-AF65-F5344CB8AC3E}">
        <p14:creationId xmlns:p14="http://schemas.microsoft.com/office/powerpoint/2010/main" val="25052521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19810" name="Picture 2"/>
          <p:cNvPicPr>
            <a:picLocks noChangeAspect="1" noChangeArrowheads="1"/>
          </p:cNvPicPr>
          <p:nvPr/>
        </p:nvPicPr>
        <p:blipFill>
          <a:blip r:embed="rId7"/>
          <a:srcRect l="26563" t="30333" r="26953" b="12000"/>
          <a:stretch>
            <a:fillRect/>
          </a:stretch>
        </p:blipFill>
        <p:spPr bwMode="auto">
          <a:xfrm>
            <a:off x="1447800" y="1619250"/>
            <a:ext cx="6724650" cy="4888086"/>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0834" name="Picture 2"/>
          <p:cNvPicPr>
            <a:picLocks noChangeAspect="1" noChangeArrowheads="1"/>
          </p:cNvPicPr>
          <p:nvPr/>
        </p:nvPicPr>
        <p:blipFill>
          <a:blip r:embed="rId7"/>
          <a:srcRect l="26367" t="27667" r="25977" b="12667"/>
          <a:stretch>
            <a:fillRect/>
          </a:stretch>
        </p:blipFill>
        <p:spPr bwMode="auto">
          <a:xfrm>
            <a:off x="1541043" y="1657349"/>
            <a:ext cx="6736682" cy="4942074"/>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1858" name="Picture 2"/>
          <p:cNvPicPr>
            <a:picLocks noChangeAspect="1" noChangeArrowheads="1"/>
          </p:cNvPicPr>
          <p:nvPr/>
        </p:nvPicPr>
        <p:blipFill>
          <a:blip r:embed="rId7"/>
          <a:srcRect l="26151" t="27895" r="25494" b="10632"/>
          <a:stretch>
            <a:fillRect/>
          </a:stretch>
        </p:blipFill>
        <p:spPr bwMode="auto">
          <a:xfrm>
            <a:off x="1515976" y="1708484"/>
            <a:ext cx="6785810" cy="5054736"/>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2882" name="Picture 2"/>
          <p:cNvPicPr>
            <a:picLocks noChangeAspect="1" noChangeArrowheads="1"/>
          </p:cNvPicPr>
          <p:nvPr/>
        </p:nvPicPr>
        <p:blipFill>
          <a:blip r:embed="rId7"/>
          <a:srcRect l="25905" t="27941" r="25000" b="11053"/>
          <a:stretch>
            <a:fillRect/>
          </a:stretch>
        </p:blipFill>
        <p:spPr bwMode="auto">
          <a:xfrm>
            <a:off x="1564105" y="1588168"/>
            <a:ext cx="6809873" cy="4958219"/>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3906" name="Picture 2"/>
          <p:cNvPicPr>
            <a:picLocks noChangeAspect="1" noChangeArrowheads="1"/>
          </p:cNvPicPr>
          <p:nvPr/>
        </p:nvPicPr>
        <p:blipFill>
          <a:blip r:embed="rId7"/>
          <a:srcRect l="26151" t="28737" r="25247" b="11053"/>
          <a:stretch>
            <a:fillRect/>
          </a:stretch>
        </p:blipFill>
        <p:spPr bwMode="auto">
          <a:xfrm>
            <a:off x="1852863" y="1588168"/>
            <a:ext cx="6713621" cy="4873338"/>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
          <p:cNvGrpSpPr/>
          <p:nvPr/>
        </p:nvGrpSpPr>
        <p:grpSpPr>
          <a:xfrm>
            <a:off x="0" y="0"/>
            <a:ext cx="9144000" cy="6867136"/>
            <a:chOff x="0" y="57264"/>
            <a:chExt cx="9215819" cy="6867136"/>
          </a:xfrm>
        </p:grpSpPr>
        <p:pic>
          <p:nvPicPr>
            <p:cNvPr id="5" name="Imagen 4" descr="Interior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4"/>
              <a:ext cx="9215819" cy="6867136"/>
            </a:xfrm>
            <a:prstGeom prst="rect">
              <a:avLst/>
            </a:prstGeom>
          </p:spPr>
        </p:pic>
        <p:pic>
          <p:nvPicPr>
            <p:cNvPr id="6" name="Shape 86"/>
            <p:cNvPicPr preferRelativeResize="0"/>
            <p:nvPr/>
          </p:nvPicPr>
          <p:blipFill rotWithShape="1">
            <a:blip r:embed="rId3">
              <a:alphaModFix/>
            </a:blip>
            <a:srcRect r="47809"/>
            <a:stretch/>
          </p:blipFill>
          <p:spPr>
            <a:xfrm>
              <a:off x="457200" y="513733"/>
              <a:ext cx="1953491" cy="591700"/>
            </a:xfrm>
            <a:prstGeom prst="rect">
              <a:avLst/>
            </a:prstGeom>
            <a:noFill/>
            <a:ln>
              <a:no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7131"/>
              <a:ext cx="1458657" cy="630869"/>
            </a:xfrm>
            <a:prstGeom prst="rect">
              <a:avLst/>
            </a:prstGeom>
          </p:spPr>
        </p:pic>
        <p:grpSp>
          <p:nvGrpSpPr>
            <p:cNvPr id="3" name="Agrupar 6"/>
            <p:cNvGrpSpPr/>
            <p:nvPr/>
          </p:nvGrpSpPr>
          <p:grpSpPr>
            <a:xfrm>
              <a:off x="4930205" y="513733"/>
              <a:ext cx="4007255" cy="620492"/>
              <a:chOff x="4756585" y="690408"/>
              <a:chExt cx="4007255" cy="620492"/>
            </a:xfrm>
          </p:grpSpPr>
          <p:sp>
            <p:nvSpPr>
              <p:cNvPr id="9" name="CuadroTexto 8"/>
              <p:cNvSpPr txBox="1"/>
              <p:nvPr/>
            </p:nvSpPr>
            <p:spPr>
              <a:xfrm>
                <a:off x="5277508" y="690408"/>
                <a:ext cx="2965409" cy="523220"/>
              </a:xfrm>
              <a:prstGeom prst="rect">
                <a:avLst/>
              </a:prstGeom>
              <a:noFill/>
            </p:spPr>
            <p:txBody>
              <a:bodyPr wrap="square" rtlCol="0">
                <a:spAutoFit/>
              </a:bodyPr>
              <a:lstStyle/>
              <a:p>
                <a:pPr algn="ctr"/>
                <a:r>
                  <a:rPr lang="es-ES" sz="1600" b="1" dirty="0">
                    <a:solidFill>
                      <a:schemeClr val="bg2">
                        <a:lumMod val="75000"/>
                      </a:schemeClr>
                    </a:solidFill>
                    <a:latin typeface="Times New Roman"/>
                    <a:cs typeface="Times New Roman"/>
                  </a:rPr>
                  <a:t>C</a:t>
                </a:r>
                <a:r>
                  <a:rPr lang="es-ES" sz="1200" b="1" dirty="0">
                    <a:solidFill>
                      <a:schemeClr val="bg2">
                        <a:lumMod val="75000"/>
                      </a:schemeClr>
                    </a:solidFill>
                    <a:latin typeface="Times New Roman"/>
                    <a:cs typeface="Times New Roman"/>
                  </a:rPr>
                  <a:t>ENTRO </a:t>
                </a:r>
                <a:r>
                  <a:rPr lang="es-ES" sz="1600" b="1" dirty="0">
                    <a:solidFill>
                      <a:schemeClr val="bg2">
                        <a:lumMod val="75000"/>
                      </a:schemeClr>
                    </a:solidFill>
                    <a:latin typeface="Times New Roman"/>
                    <a:cs typeface="Times New Roman"/>
                  </a:rPr>
                  <a:t>U</a:t>
                </a:r>
                <a:r>
                  <a:rPr lang="es-ES" sz="1200" b="1" dirty="0">
                    <a:solidFill>
                      <a:schemeClr val="bg2">
                        <a:lumMod val="75000"/>
                      </a:schemeClr>
                    </a:solidFill>
                    <a:latin typeface="Times New Roman"/>
                    <a:cs typeface="Times New Roman"/>
                  </a:rPr>
                  <a:t>NIVERSITARIO </a:t>
                </a:r>
                <a:r>
                  <a:rPr lang="es-ES" sz="1600" b="1" dirty="0">
                    <a:solidFill>
                      <a:schemeClr val="bg2">
                        <a:lumMod val="75000"/>
                      </a:schemeClr>
                    </a:solidFill>
                    <a:latin typeface="Times New Roman"/>
                    <a:cs typeface="Times New Roman"/>
                  </a:rPr>
                  <a:t>M</a:t>
                </a:r>
                <a:r>
                  <a:rPr lang="es-ES" sz="1200" b="1" dirty="0">
                    <a:solidFill>
                      <a:schemeClr val="bg2">
                        <a:lumMod val="75000"/>
                      </a:schemeClr>
                    </a:solidFill>
                    <a:latin typeface="Times New Roman"/>
                    <a:cs typeface="Times New Roman"/>
                  </a:rPr>
                  <a:t>ÉXICO</a:t>
                </a:r>
                <a:r>
                  <a:rPr lang="es-ES" sz="1200" dirty="0">
                    <a:solidFill>
                      <a:schemeClr val="bg2">
                        <a:lumMod val="75000"/>
                      </a:schemeClr>
                    </a:solidFill>
                    <a:latin typeface="Times New Roman"/>
                    <a:cs typeface="Times New Roman"/>
                  </a:rPr>
                  <a:t/>
                </a:r>
                <a:br>
                  <a:rPr lang="es-ES" sz="1200" dirty="0">
                    <a:solidFill>
                      <a:schemeClr val="bg2">
                        <a:lumMod val="75000"/>
                      </a:schemeClr>
                    </a:solidFill>
                    <a:latin typeface="Times New Roman"/>
                    <a:cs typeface="Times New Roman"/>
                  </a:rPr>
                </a:br>
                <a:r>
                  <a:rPr lang="es-ES" sz="1200" dirty="0">
                    <a:solidFill>
                      <a:schemeClr val="bg2">
                        <a:lumMod val="75000"/>
                      </a:schemeClr>
                    </a:solidFill>
                    <a:latin typeface="Times New Roman"/>
                    <a:cs typeface="Times New Roman"/>
                  </a:rPr>
                  <a:t>CLAVE UNAM: 1009</a:t>
                </a:r>
              </a:p>
            </p:txBody>
          </p:sp>
          <p:pic>
            <p:nvPicPr>
              <p:cNvPr id="10" name="Imagen 9"/>
              <p:cNvPicPr>
                <a:picLocks noChangeAspect="1"/>
              </p:cNvPicPr>
              <p:nvPr/>
            </p:nvPicPr>
            <p:blipFill rotWithShape="1">
              <a:blip r:embed="rId5">
                <a:extLst>
                  <a:ext uri="{28A0092B-C50C-407E-A947-70E740481C1C}">
                    <a14:useLocalDpi xmlns:a14="http://schemas.microsoft.com/office/drawing/2010/main" val="0"/>
                  </a:ext>
                </a:extLst>
              </a:blip>
              <a:srcRect l="6170" t="14799" r="4802" b="11825"/>
              <a:stretch/>
            </p:blipFill>
            <p:spPr>
              <a:xfrm>
                <a:off x="4756585" y="735781"/>
                <a:ext cx="520923" cy="555526"/>
              </a:xfrm>
              <a:prstGeom prst="rect">
                <a:avLst/>
              </a:prstGeom>
            </p:spPr>
          </p:pic>
          <p:pic>
            <p:nvPicPr>
              <p:cNvPr id="11" name="Imagen 1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185" y="735781"/>
                <a:ext cx="493655" cy="575119"/>
              </a:xfrm>
              <a:prstGeom prst="rect">
                <a:avLst/>
              </a:prstGeom>
            </p:spPr>
          </p:pic>
        </p:grpSp>
      </p:grpSp>
      <p:pic>
        <p:nvPicPr>
          <p:cNvPr id="124930" name="Picture 2"/>
          <p:cNvPicPr>
            <a:picLocks noChangeAspect="1" noChangeArrowheads="1"/>
          </p:cNvPicPr>
          <p:nvPr/>
        </p:nvPicPr>
        <p:blipFill>
          <a:blip r:embed="rId7"/>
          <a:srcRect l="26151" t="28737" r="26234" b="11474"/>
          <a:stretch>
            <a:fillRect/>
          </a:stretch>
        </p:blipFill>
        <p:spPr bwMode="auto">
          <a:xfrm>
            <a:off x="1636295" y="1660355"/>
            <a:ext cx="6906126" cy="5081191"/>
          </a:xfrm>
          <a:prstGeom prst="rect">
            <a:avLst/>
          </a:prstGeom>
          <a:noFill/>
          <a:ln w="9525">
            <a:noFill/>
            <a:miter lim="800000"/>
            <a:headEnd/>
            <a:tailEnd/>
          </a:ln>
        </p:spPr>
      </p:pic>
    </p:spTree>
    <p:extLst>
      <p:ext uri="{BB962C8B-B14F-4D97-AF65-F5344CB8AC3E}">
        <p14:creationId xmlns:p14="http://schemas.microsoft.com/office/powerpoint/2010/main" val="2505252163"/>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TotalTime>
  <Words>6571</Words>
  <Application>Microsoft Office PowerPoint</Application>
  <PresentationFormat>Presentación en pantalla (4:3)</PresentationFormat>
  <Paragraphs>714</Paragraphs>
  <Slides>103</Slides>
  <Notes>13</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103</vt:i4>
      </vt:variant>
    </vt:vector>
  </HeadingPairs>
  <TitlesOfParts>
    <vt:vector size="109" baseType="lpstr">
      <vt:lpstr>Arial</vt:lpstr>
      <vt:lpstr>Calibri</vt:lpstr>
      <vt:lpstr>Century Gothic</vt:lpstr>
      <vt:lpstr>Times New Roman</vt:lpstr>
      <vt:lpstr>Tema de Office</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Habilidades para desarrollar la indagación y promover el aprendizaje.</vt:lpstr>
      <vt:lpstr>Objetivos de la indagación.</vt:lpstr>
      <vt:lpstr>Indagación en la ciencia y en las aulas de clase.</vt:lpstr>
      <vt:lpstr>Interdisciplinariedad y sistemas complejos.</vt:lpstr>
      <vt:lpstr>Estudio de un sistema complejo.</vt:lpstr>
      <vt:lpstr>Investigación interdisciplinaria.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Tere Ramirez</dc:creator>
  <cp:lastModifiedBy>Arturo Itzcoatl Lopez Bosquez</cp:lastModifiedBy>
  <cp:revision>90</cp:revision>
  <dcterms:modified xsi:type="dcterms:W3CDTF">2018-06-27T12:40:11Z</dcterms:modified>
</cp:coreProperties>
</file>