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0" r:id="rId1"/>
  </p:sldMasterIdLst>
  <p:notesMasterIdLst>
    <p:notesMasterId r:id="rId52"/>
  </p:notesMasterIdLst>
  <p:sldIdLst>
    <p:sldId id="256" r:id="rId2"/>
    <p:sldId id="393" r:id="rId3"/>
    <p:sldId id="395" r:id="rId4"/>
    <p:sldId id="396" r:id="rId5"/>
    <p:sldId id="549" r:id="rId6"/>
    <p:sldId id="605" r:id="rId7"/>
    <p:sldId id="550" r:id="rId8"/>
    <p:sldId id="551" r:id="rId9"/>
    <p:sldId id="545" r:id="rId10"/>
    <p:sldId id="552" r:id="rId11"/>
    <p:sldId id="563" r:id="rId12"/>
    <p:sldId id="565" r:id="rId13"/>
    <p:sldId id="566" r:id="rId14"/>
    <p:sldId id="567" r:id="rId15"/>
    <p:sldId id="568" r:id="rId16"/>
    <p:sldId id="569" r:id="rId17"/>
    <p:sldId id="570" r:id="rId18"/>
    <p:sldId id="571" r:id="rId19"/>
    <p:sldId id="572" r:id="rId20"/>
    <p:sldId id="573" r:id="rId21"/>
    <p:sldId id="574" r:id="rId22"/>
    <p:sldId id="575" r:id="rId23"/>
    <p:sldId id="576" r:id="rId24"/>
    <p:sldId id="577" r:id="rId25"/>
    <p:sldId id="578" r:id="rId26"/>
    <p:sldId id="579" r:id="rId27"/>
    <p:sldId id="580" r:id="rId28"/>
    <p:sldId id="581" r:id="rId29"/>
    <p:sldId id="582" r:id="rId30"/>
    <p:sldId id="583" r:id="rId31"/>
    <p:sldId id="584" r:id="rId32"/>
    <p:sldId id="585" r:id="rId33"/>
    <p:sldId id="586" r:id="rId34"/>
    <p:sldId id="587" r:id="rId35"/>
    <p:sldId id="604" r:id="rId36"/>
    <p:sldId id="590" r:id="rId37"/>
    <p:sldId id="591" r:id="rId38"/>
    <p:sldId id="592" r:id="rId39"/>
    <p:sldId id="593" r:id="rId40"/>
    <p:sldId id="594" r:id="rId41"/>
    <p:sldId id="595" r:id="rId42"/>
    <p:sldId id="596" r:id="rId43"/>
    <p:sldId id="597" r:id="rId44"/>
    <p:sldId id="598" r:id="rId45"/>
    <p:sldId id="599" r:id="rId46"/>
    <p:sldId id="600" r:id="rId47"/>
    <p:sldId id="601" r:id="rId48"/>
    <p:sldId id="537" r:id="rId49"/>
    <p:sldId id="521" r:id="rId50"/>
    <p:sldId id="60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416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B4C8E-8A68-493D-8770-AC074BD11A3A}" type="datetimeFigureOut">
              <a:rPr lang="es-MX" smtClean="0"/>
              <a:t>07/05/2020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7B6E5-811B-483D-8BC2-9CF5CBB635AF}" type="slidenum">
              <a:rPr lang="es-MX" smtClean="0"/>
              <a:t>‹Nº›</a:t>
            </a:fld>
            <a:endParaRPr lang="es-MX"/>
          </a:p>
        </p:txBody>
      </p:sp>
    </p:spTree>
    <p:extLst>
      <p:ext uri="{BB962C8B-B14F-4D97-AF65-F5344CB8AC3E}">
        <p14:creationId xmlns:p14="http://schemas.microsoft.com/office/powerpoint/2010/main" val="81018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3E7B6E5-811B-483D-8BC2-9CF5CBB635AF}" type="slidenum">
              <a:rPr lang="es-MX" smtClean="0"/>
              <a:t>1</a:t>
            </a:fld>
            <a:endParaRPr lang="es-MX"/>
          </a:p>
        </p:txBody>
      </p:sp>
    </p:spTree>
    <p:extLst>
      <p:ext uri="{BB962C8B-B14F-4D97-AF65-F5344CB8AC3E}">
        <p14:creationId xmlns:p14="http://schemas.microsoft.com/office/powerpoint/2010/main" val="249378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0651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0650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9410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1434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02157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499035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206c3cb3_27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d206c3cb3_27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98649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60421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0646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705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206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665708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0815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39917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3" name="Shape 2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060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44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3" name="Shape 2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59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8413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1842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3861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10454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3172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14744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A5749E6-F8C7-41F6-B2CA-E2BD2FBEA5BB}" type="datetime1">
              <a:rPr lang="en-US" smtClean="0"/>
              <a:t>5/7/2020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286687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735EECC-76B5-4D9A-8E31-878EE3EB6C43}" type="datetime1">
              <a:rPr lang="en-US" smtClean="0"/>
              <a:t>5/7/2020</a:t>
            </a:fld>
            <a:endParaRPr lang="en-US" dirty="0"/>
          </a:p>
        </p:txBody>
      </p:sp>
      <p:sp>
        <p:nvSpPr>
          <p:cNvPr id="6" name="Footer Placeholder 5"/>
          <p:cNvSpPr>
            <a:spLocks noGrp="1"/>
          </p:cNvSpPr>
          <p:nvPr>
            <p:ph type="ftr" sz="quarter" idx="11"/>
          </p:nvPr>
        </p:nvSpPr>
        <p:spPr/>
        <p:txBody>
          <a:bodyPr/>
          <a:lstStyle/>
          <a:p>
            <a:r>
              <a:rPr lang="es-MX"/>
              <a:t>Centro Educativo Jean Piaget. Clave 1277.</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4671606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AE20EDC-79CA-4CB9-B719-E963A50DA2BD}"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771592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12B6B2B-942D-4231-A48F-BA488080B867}"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771113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03B8799-4E50-4654-9B5C-6ABB61C169D2}"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4274300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09C8901-8CA7-46D4-94A3-BA7F5CD6DCC0}"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2640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5CFFD0F-CC40-4FAE-993A-BBC7508B4C61}"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390396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AB6A78F-5D42-4CAC-8D98-917C436C9465}"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59922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2B4D941-480C-4471-955E-09C7F8E8D856}"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2626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28840" y="2671851"/>
            <a:ext cx="6031600" cy="1546400"/>
          </a:xfrm>
          <a:prstGeom prst="rect">
            <a:avLst/>
          </a:prstGeom>
        </p:spPr>
        <p:txBody>
          <a:bodyPr spcFirstLastPara="1" wrap="square" lIns="91425" tIns="91425" rIns="91425" bIns="91425" anchor="b" anchorCtr="0"/>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cxnSp>
        <p:nvCxnSpPr>
          <p:cNvPr id="11" name="Google Shape;11;p2"/>
          <p:cNvCxnSpPr/>
          <p:nvPr/>
        </p:nvCxnSpPr>
        <p:spPr>
          <a:xfrm>
            <a:off x="-8033" y="4902016"/>
            <a:ext cx="12216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490600" y="4524000"/>
            <a:ext cx="756000" cy="756000"/>
          </a:xfrm>
          <a:prstGeom prst="ellipse">
            <a:avLst/>
          </a:prstGeom>
          <a:solidFill>
            <a:srgbClr val="FFCD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Tree>
    <p:extLst>
      <p:ext uri="{BB962C8B-B14F-4D97-AF65-F5344CB8AC3E}">
        <p14:creationId xmlns:p14="http://schemas.microsoft.com/office/powerpoint/2010/main" val="2931590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95105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9988048-1EFD-481E-8791-9ECBAE9CD828}"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‹Nº›</a:t>
            </a:fld>
            <a:endParaRPr lang="en-US" dirty="0"/>
          </a:p>
        </p:txBody>
      </p:sp>
    </p:spTree>
    <p:extLst>
      <p:ext uri="{BB962C8B-B14F-4D97-AF65-F5344CB8AC3E}">
        <p14:creationId xmlns:p14="http://schemas.microsoft.com/office/powerpoint/2010/main" val="38489455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841667" y="1230224"/>
            <a:ext cx="5171200" cy="5808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3" name="Google Shape;43;p7"/>
          <p:cNvSpPr txBox="1">
            <a:spLocks noGrp="1"/>
          </p:cNvSpPr>
          <p:nvPr>
            <p:ph type="body" idx="1"/>
          </p:nvPr>
        </p:nvSpPr>
        <p:spPr>
          <a:xfrm>
            <a:off x="1841667" y="2201433"/>
            <a:ext cx="3112000" cy="416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4" name="Google Shape;44;p7"/>
          <p:cNvSpPr txBox="1">
            <a:spLocks noGrp="1"/>
          </p:cNvSpPr>
          <p:nvPr>
            <p:ph type="body" idx="2"/>
          </p:nvPr>
        </p:nvSpPr>
        <p:spPr>
          <a:xfrm>
            <a:off x="5113216" y="2201433"/>
            <a:ext cx="3112000" cy="416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5" name="Google Shape;45;p7"/>
          <p:cNvSpPr txBox="1">
            <a:spLocks noGrp="1"/>
          </p:cNvSpPr>
          <p:nvPr>
            <p:ph type="body" idx="3"/>
          </p:nvPr>
        </p:nvSpPr>
        <p:spPr>
          <a:xfrm>
            <a:off x="8384764" y="2201433"/>
            <a:ext cx="3112000" cy="41632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cxnSp>
        <p:nvCxnSpPr>
          <p:cNvPr id="46" name="Google Shape;46;p7"/>
          <p:cNvCxnSpPr/>
          <p:nvPr/>
        </p:nvCxnSpPr>
        <p:spPr>
          <a:xfrm>
            <a:off x="0" y="1508967"/>
            <a:ext cx="1834400" cy="0"/>
          </a:xfrm>
          <a:prstGeom prst="straightConnector1">
            <a:avLst/>
          </a:prstGeom>
          <a:noFill/>
          <a:ln w="9525" cap="flat" cmpd="sng">
            <a:solidFill>
              <a:srgbClr val="CCCCCC"/>
            </a:solidFill>
            <a:prstDash val="solid"/>
            <a:round/>
            <a:headEnd type="none" w="med" len="med"/>
            <a:tailEnd type="none" w="med" len="med"/>
          </a:ln>
        </p:spPr>
      </p:cxnSp>
      <p:sp>
        <p:nvSpPr>
          <p:cNvPr id="47" name="Google Shape;47;p7"/>
          <p:cNvSpPr/>
          <p:nvPr/>
        </p:nvSpPr>
        <p:spPr>
          <a:xfrm>
            <a:off x="1089967" y="1238356"/>
            <a:ext cx="541200" cy="541200"/>
          </a:xfrm>
          <a:prstGeom prst="ellipse">
            <a:avLst/>
          </a:prstGeom>
          <a:solidFill>
            <a:srgbClr val="FFCD00"/>
          </a:solidFill>
          <a:ln>
            <a:noFill/>
          </a:ln>
        </p:spPr>
        <p:txBody>
          <a:bodyPr spcFirstLastPara="1" wrap="square" lIns="121900" tIns="121900" rIns="121900" bIns="121900" anchor="ctr" anchorCtr="0">
            <a:noAutofit/>
          </a:bodyPr>
          <a:lstStyle/>
          <a:p>
            <a:pPr marL="0" lvl="0" indent="0" rtl="0">
              <a:spcBef>
                <a:spcPts val="0"/>
              </a:spcBef>
              <a:spcAft>
                <a:spcPts val="0"/>
              </a:spcAft>
              <a:buNone/>
            </a:pPr>
            <a:endParaRPr sz="2400"/>
          </a:p>
        </p:txBody>
      </p:sp>
      <p:cxnSp>
        <p:nvCxnSpPr>
          <p:cNvPr id="48" name="Google Shape;48;p7"/>
          <p:cNvCxnSpPr/>
          <p:nvPr/>
        </p:nvCxnSpPr>
        <p:spPr>
          <a:xfrm>
            <a:off x="7020867" y="1508967"/>
            <a:ext cx="5171200" cy="0"/>
          </a:xfrm>
          <a:prstGeom prst="straightConnector1">
            <a:avLst/>
          </a:prstGeom>
          <a:noFill/>
          <a:ln w="9525" cap="flat" cmpd="sng">
            <a:solidFill>
              <a:srgbClr val="CCCCCC"/>
            </a:solidFill>
            <a:prstDash val="solid"/>
            <a:round/>
            <a:headEnd type="none" w="med" len="med"/>
            <a:tailEnd type="none" w="med" len="med"/>
          </a:ln>
        </p:spPr>
      </p:cxnSp>
      <p:sp>
        <p:nvSpPr>
          <p:cNvPr id="49" name="Google Shape;49;p7"/>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3255094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1508967"/>
            <a:ext cx="18344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967" y="1238356"/>
            <a:ext cx="541200" cy="541200"/>
          </a:xfrm>
          <a:prstGeom prst="ellipse">
            <a:avLst/>
          </a:prstGeom>
          <a:solidFill>
            <a:srgbClr val="FFCD00"/>
          </a:solidFill>
          <a:ln>
            <a:noFill/>
          </a:ln>
        </p:spPr>
        <p:txBody>
          <a:bodyPr spcFirstLastPara="1" wrap="square" lIns="121900" tIns="121900" rIns="121900" bIns="121900" anchor="ctr" anchorCtr="0">
            <a:noAutofit/>
          </a:bodyPr>
          <a:lstStyle/>
          <a:p>
            <a:pPr marL="0" lvl="0" indent="0" rtl="0">
              <a:spcBef>
                <a:spcPts val="0"/>
              </a:spcBef>
              <a:spcAft>
                <a:spcPts val="0"/>
              </a:spcAft>
              <a:buNone/>
            </a:pPr>
            <a:endParaRPr sz="2400"/>
          </a:p>
        </p:txBody>
      </p:sp>
      <p:sp>
        <p:nvSpPr>
          <p:cNvPr id="29" name="Google Shape;29;p5"/>
          <p:cNvSpPr txBox="1">
            <a:spLocks noGrp="1"/>
          </p:cNvSpPr>
          <p:nvPr>
            <p:ph type="title"/>
          </p:nvPr>
        </p:nvSpPr>
        <p:spPr>
          <a:xfrm>
            <a:off x="1841667" y="1230224"/>
            <a:ext cx="5171200" cy="5808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667" b="1">
                <a:latin typeface="Lora"/>
                <a:ea typeface="Lora"/>
                <a:cs typeface="Lora"/>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667" y="2155293"/>
            <a:ext cx="9079600" cy="4149600"/>
          </a:xfrm>
          <a:prstGeom prst="rect">
            <a:avLst/>
          </a:prstGeom>
        </p:spPr>
        <p:txBody>
          <a:bodyPr spcFirstLastPara="1" wrap="square" lIns="91425" tIns="91425" rIns="91425" bIns="91425" anchor="t" anchorCtr="0"/>
          <a:lstStyle>
            <a:lvl1pPr marL="609585" lvl="0" indent="-507987" rtl="0">
              <a:spcBef>
                <a:spcPts val="800"/>
              </a:spcBef>
              <a:spcAft>
                <a:spcPts val="0"/>
              </a:spcAft>
              <a:buClr>
                <a:srgbClr val="FFCD00"/>
              </a:buClr>
              <a:buSzPts val="2400"/>
              <a:buFont typeface="Quattrocento Sans"/>
              <a:buChar char="◉"/>
              <a:defRPr sz="3200">
                <a:latin typeface="Quattrocento Sans"/>
                <a:ea typeface="Quattrocento Sans"/>
                <a:cs typeface="Quattrocento Sans"/>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7020867" y="1508967"/>
            <a:ext cx="51712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3297803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806733" y="2984000"/>
            <a:ext cx="6578400" cy="1093200"/>
          </a:xfrm>
          <a:prstGeom prst="rect">
            <a:avLst/>
          </a:prstGeom>
        </p:spPr>
        <p:txBody>
          <a:bodyPr spcFirstLastPara="1" wrap="square" lIns="91425" tIns="91425" rIns="91425" bIns="91425" anchor="b" anchorCtr="0"/>
          <a:lstStyle>
            <a:lvl1pPr marL="609585" lvl="0" indent="-507987" algn="ctr" rtl="0">
              <a:spcBef>
                <a:spcPts val="800"/>
              </a:spcBef>
              <a:spcAft>
                <a:spcPts val="0"/>
              </a:spcAft>
              <a:buSzPts val="2400"/>
              <a:buFont typeface="Lora"/>
              <a:buChar char="◉"/>
              <a:defRPr sz="3200" i="1">
                <a:latin typeface="Lora"/>
                <a:ea typeface="Lora"/>
                <a:cs typeface="Lora"/>
                <a:sym typeface="Lora"/>
              </a:defRPr>
            </a:lvl1pPr>
            <a:lvl2pPr marL="1219170" lvl="1" indent="-474121" algn="ctr" rtl="0">
              <a:spcBef>
                <a:spcPts val="0"/>
              </a:spcBef>
              <a:spcAft>
                <a:spcPts val="0"/>
              </a:spcAft>
              <a:buSzPts val="2000"/>
              <a:buFont typeface="Lora"/>
              <a:buChar char="○"/>
              <a:defRPr i="1">
                <a:latin typeface="Lora"/>
                <a:ea typeface="Lora"/>
                <a:cs typeface="Lora"/>
                <a:sym typeface="Lora"/>
              </a:defRPr>
            </a:lvl2pPr>
            <a:lvl3pPr marL="1828754" lvl="2" indent="-474121" algn="ctr" rtl="0">
              <a:spcBef>
                <a:spcPts val="0"/>
              </a:spcBef>
              <a:spcAft>
                <a:spcPts val="0"/>
              </a:spcAft>
              <a:buSzPts val="2000"/>
              <a:buFont typeface="Lora"/>
              <a:buChar char="■"/>
              <a:defRPr i="1">
                <a:latin typeface="Lora"/>
                <a:ea typeface="Lora"/>
                <a:cs typeface="Lora"/>
                <a:sym typeface="Lora"/>
              </a:defRPr>
            </a:lvl3pPr>
            <a:lvl4pPr marL="2438339" lvl="3" indent="-507987" algn="ctr" rtl="0">
              <a:spcBef>
                <a:spcPts val="0"/>
              </a:spcBef>
              <a:spcAft>
                <a:spcPts val="0"/>
              </a:spcAft>
              <a:buSzPts val="2400"/>
              <a:buFont typeface="Lora"/>
              <a:buChar char="●"/>
              <a:defRPr sz="3200" i="1">
                <a:latin typeface="Lora"/>
                <a:ea typeface="Lora"/>
                <a:cs typeface="Lora"/>
                <a:sym typeface="Lora"/>
              </a:defRPr>
            </a:lvl4pPr>
            <a:lvl5pPr marL="3047924" lvl="4" indent="-507987" algn="ctr" rtl="0">
              <a:spcBef>
                <a:spcPts val="0"/>
              </a:spcBef>
              <a:spcAft>
                <a:spcPts val="0"/>
              </a:spcAft>
              <a:buSzPts val="2400"/>
              <a:buFont typeface="Lora"/>
              <a:buChar char="○"/>
              <a:defRPr sz="3200" i="1">
                <a:latin typeface="Lora"/>
                <a:ea typeface="Lora"/>
                <a:cs typeface="Lora"/>
                <a:sym typeface="Lora"/>
              </a:defRPr>
            </a:lvl5pPr>
            <a:lvl6pPr marL="3657509" lvl="5" indent="-507987" algn="ctr" rtl="0">
              <a:spcBef>
                <a:spcPts val="0"/>
              </a:spcBef>
              <a:spcAft>
                <a:spcPts val="0"/>
              </a:spcAft>
              <a:buSzPts val="2400"/>
              <a:buFont typeface="Lora"/>
              <a:buChar char="■"/>
              <a:defRPr sz="3200" i="1">
                <a:latin typeface="Lora"/>
                <a:ea typeface="Lora"/>
                <a:cs typeface="Lora"/>
                <a:sym typeface="Lora"/>
              </a:defRPr>
            </a:lvl6pPr>
            <a:lvl7pPr marL="4267093" lvl="6" indent="-507987" algn="ctr" rtl="0">
              <a:spcBef>
                <a:spcPts val="0"/>
              </a:spcBef>
              <a:spcAft>
                <a:spcPts val="0"/>
              </a:spcAft>
              <a:buSzPts val="2400"/>
              <a:buFont typeface="Lora"/>
              <a:buChar char="●"/>
              <a:defRPr sz="3200" i="1">
                <a:latin typeface="Lora"/>
                <a:ea typeface="Lora"/>
                <a:cs typeface="Lora"/>
                <a:sym typeface="Lora"/>
              </a:defRPr>
            </a:lvl7pPr>
            <a:lvl8pPr marL="4876678" lvl="7" indent="-507987" algn="ctr" rtl="0">
              <a:spcBef>
                <a:spcPts val="0"/>
              </a:spcBef>
              <a:spcAft>
                <a:spcPts val="0"/>
              </a:spcAft>
              <a:buSzPts val="2400"/>
              <a:buFont typeface="Lora"/>
              <a:buChar char="○"/>
              <a:defRPr sz="3200" i="1">
                <a:latin typeface="Lora"/>
                <a:ea typeface="Lora"/>
                <a:cs typeface="Lora"/>
                <a:sym typeface="Lora"/>
              </a:defRPr>
            </a:lvl8pPr>
            <a:lvl9pPr marL="5486263" lvl="8" indent="-507987" algn="ctr">
              <a:spcBef>
                <a:spcPts val="0"/>
              </a:spcBef>
              <a:spcAft>
                <a:spcPts val="0"/>
              </a:spcAft>
              <a:buSzPts val="2400"/>
              <a:buFont typeface="Lora"/>
              <a:buChar char="■"/>
              <a:defRPr sz="3200" i="1">
                <a:latin typeface="Lora"/>
                <a:ea typeface="Lora"/>
                <a:cs typeface="Lora"/>
                <a:sym typeface="Lora"/>
              </a:defRPr>
            </a:lvl9pPr>
          </a:lstStyle>
          <a:p>
            <a:endParaRPr/>
          </a:p>
        </p:txBody>
      </p:sp>
      <p:cxnSp>
        <p:nvCxnSpPr>
          <p:cNvPr id="22" name="Google Shape;22;p4"/>
          <p:cNvCxnSpPr/>
          <p:nvPr/>
        </p:nvCxnSpPr>
        <p:spPr>
          <a:xfrm>
            <a:off x="6112100" y="4902000"/>
            <a:ext cx="0" cy="19740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5718000" y="4524000"/>
            <a:ext cx="756000" cy="756000"/>
          </a:xfrm>
          <a:prstGeom prst="ellipse">
            <a:avLst/>
          </a:prstGeom>
          <a:solidFill>
            <a:srgbClr val="FFCD00"/>
          </a:solidFill>
          <a:ln>
            <a:noFill/>
          </a:ln>
        </p:spPr>
        <p:txBody>
          <a:bodyPr spcFirstLastPara="1" wrap="square" lIns="121900" tIns="121900" rIns="121900" bIns="121900" anchor="ctr" anchorCtr="0">
            <a:noAutofit/>
          </a:bodyPr>
          <a:lstStyle/>
          <a:p>
            <a:pPr marL="0" lvl="0" indent="0" rtl="0">
              <a:spcBef>
                <a:spcPts val="0"/>
              </a:spcBef>
              <a:spcAft>
                <a:spcPts val="0"/>
              </a:spcAft>
              <a:buNone/>
            </a:pPr>
            <a:endParaRPr sz="2400"/>
          </a:p>
        </p:txBody>
      </p:sp>
      <p:sp>
        <p:nvSpPr>
          <p:cNvPr id="24" name="Google Shape;24;p4"/>
          <p:cNvSpPr txBox="1"/>
          <p:nvPr/>
        </p:nvSpPr>
        <p:spPr>
          <a:xfrm>
            <a:off x="4791200" y="4550203"/>
            <a:ext cx="2609600" cy="871600"/>
          </a:xfrm>
          <a:prstGeom prst="rect">
            <a:avLst/>
          </a:prstGeom>
          <a:noFill/>
          <a:ln>
            <a:noFill/>
          </a:ln>
        </p:spPr>
        <p:txBody>
          <a:bodyPr spcFirstLastPara="1" wrap="square" lIns="121900" tIns="121900" rIns="121900" bIns="121900" anchor="t" anchorCtr="0">
            <a:noAutofit/>
          </a:bodyPr>
          <a:lstStyle/>
          <a:p>
            <a:pPr marL="0" lvl="0" indent="0" algn="ctr">
              <a:spcBef>
                <a:spcPts val="0"/>
              </a:spcBef>
              <a:spcAft>
                <a:spcPts val="0"/>
              </a:spcAft>
              <a:buNone/>
            </a:pPr>
            <a:r>
              <a:rPr lang="en" sz="4800" b="1">
                <a:latin typeface="Lora"/>
                <a:ea typeface="Lora"/>
                <a:cs typeface="Lora"/>
                <a:sym typeface="Lora"/>
              </a:rPr>
              <a:t>“</a:t>
            </a:r>
            <a:endParaRPr sz="4800" b="1">
              <a:latin typeface="Lora"/>
              <a:ea typeface="Lora"/>
              <a:cs typeface="Lora"/>
              <a:sym typeface="Lora"/>
            </a:endParaRPr>
          </a:p>
        </p:txBody>
      </p:sp>
      <p:sp>
        <p:nvSpPr>
          <p:cNvPr id="25" name="Google Shape;25;p4"/>
          <p:cNvSpPr txBox="1">
            <a:spLocks noGrp="1"/>
          </p:cNvSpPr>
          <p:nvPr>
            <p:ph type="sldNum" idx="12"/>
          </p:nvPr>
        </p:nvSpPr>
        <p:spPr>
          <a:xfrm>
            <a:off x="5730200" y="1"/>
            <a:ext cx="731600" cy="5248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1004489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
        <p:cNvGrpSpPr/>
        <p:nvPr/>
      </p:nvGrpSpPr>
      <p:grpSpPr>
        <a:xfrm>
          <a:off x="0" y="0"/>
          <a:ext cx="0" cy="0"/>
          <a:chOff x="0" y="0"/>
          <a:chExt cx="0" cy="0"/>
        </a:xfrm>
      </p:grpSpPr>
      <p:sp>
        <p:nvSpPr>
          <p:cNvPr id="57" name="Google Shape;57;p9"/>
          <p:cNvSpPr txBox="1">
            <a:spLocks noGrp="1"/>
          </p:cNvSpPr>
          <p:nvPr>
            <p:ph type="body" idx="1"/>
          </p:nvPr>
        </p:nvSpPr>
        <p:spPr>
          <a:xfrm>
            <a:off x="2653933" y="5383167"/>
            <a:ext cx="6884000" cy="692800"/>
          </a:xfrm>
          <a:prstGeom prst="rect">
            <a:avLst/>
          </a:prstGeom>
        </p:spPr>
        <p:txBody>
          <a:bodyPr spcFirstLastPara="1" wrap="square" lIns="91425" tIns="91425" rIns="91425" bIns="91425" anchor="b" anchorCtr="0"/>
          <a:lstStyle>
            <a:lvl1pPr marL="609585" lvl="0" indent="-304792" algn="ctr">
              <a:spcBef>
                <a:spcPts val="480"/>
              </a:spcBef>
              <a:spcAft>
                <a:spcPts val="0"/>
              </a:spcAft>
              <a:buSzPts val="1400"/>
              <a:buFont typeface="Lora"/>
              <a:buNone/>
              <a:defRPr sz="1867" i="1">
                <a:latin typeface="Lora"/>
                <a:ea typeface="Lora"/>
                <a:cs typeface="Lora"/>
                <a:sym typeface="Lora"/>
              </a:defRPr>
            </a:lvl1pPr>
          </a:lstStyle>
          <a:p>
            <a:endParaRPr/>
          </a:p>
        </p:txBody>
      </p:sp>
      <p:cxnSp>
        <p:nvCxnSpPr>
          <p:cNvPr id="58" name="Google Shape;58;p9"/>
          <p:cNvCxnSpPr/>
          <p:nvPr/>
        </p:nvCxnSpPr>
        <p:spPr>
          <a:xfrm>
            <a:off x="-8033" y="6221505"/>
            <a:ext cx="12216000" cy="0"/>
          </a:xfrm>
          <a:prstGeom prst="straightConnector1">
            <a:avLst/>
          </a:prstGeom>
          <a:noFill/>
          <a:ln w="9525" cap="flat" cmpd="sng">
            <a:solidFill>
              <a:srgbClr val="CCCCCC"/>
            </a:solidFill>
            <a:prstDash val="solid"/>
            <a:round/>
            <a:headEnd type="none" w="med" len="med"/>
            <a:tailEnd type="none" w="med" len="med"/>
          </a:ln>
        </p:spPr>
      </p:cxnSp>
      <p:sp>
        <p:nvSpPr>
          <p:cNvPr id="59" name="Google Shape;59;p9"/>
          <p:cNvSpPr/>
          <p:nvPr/>
        </p:nvSpPr>
        <p:spPr>
          <a:xfrm>
            <a:off x="5943200" y="6068661"/>
            <a:ext cx="305600" cy="305600"/>
          </a:xfrm>
          <a:prstGeom prst="ellipse">
            <a:avLst/>
          </a:prstGeom>
          <a:solidFill>
            <a:srgbClr val="FFCD00"/>
          </a:solidFill>
          <a:ln>
            <a:noFill/>
          </a:ln>
        </p:spPr>
        <p:txBody>
          <a:bodyPr spcFirstLastPara="1" wrap="square" lIns="121900" tIns="121900" rIns="121900" bIns="121900" anchor="ctr" anchorCtr="0">
            <a:noAutofit/>
          </a:bodyPr>
          <a:lstStyle/>
          <a:p>
            <a:pPr marL="0" lvl="0" indent="0" rtl="0">
              <a:spcBef>
                <a:spcPts val="0"/>
              </a:spcBef>
              <a:spcAft>
                <a:spcPts val="0"/>
              </a:spcAft>
              <a:buNone/>
            </a:pPr>
            <a:endParaRPr sz="2400"/>
          </a:p>
        </p:txBody>
      </p:sp>
      <p:sp>
        <p:nvSpPr>
          <p:cNvPr id="60" name="Google Shape;60;p9"/>
          <p:cNvSpPr txBox="1">
            <a:spLocks noGrp="1"/>
          </p:cNvSpPr>
          <p:nvPr>
            <p:ph type="sldNum" idx="12"/>
          </p:nvPr>
        </p:nvSpPr>
        <p:spPr>
          <a:xfrm>
            <a:off x="5730200" y="6374267"/>
            <a:ext cx="731600" cy="4836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2545600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667" y="1230224"/>
            <a:ext cx="5171200" cy="5808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841667" y="2158267"/>
            <a:ext cx="4567200" cy="43080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6" name="Google Shape;36;p6"/>
          <p:cNvSpPr txBox="1">
            <a:spLocks noGrp="1"/>
          </p:cNvSpPr>
          <p:nvPr>
            <p:ph type="body" idx="2"/>
          </p:nvPr>
        </p:nvSpPr>
        <p:spPr>
          <a:xfrm>
            <a:off x="6683888" y="2158267"/>
            <a:ext cx="4567200" cy="43080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cxnSp>
        <p:nvCxnSpPr>
          <p:cNvPr id="37" name="Google Shape;37;p6"/>
          <p:cNvCxnSpPr/>
          <p:nvPr/>
        </p:nvCxnSpPr>
        <p:spPr>
          <a:xfrm>
            <a:off x="0" y="1508967"/>
            <a:ext cx="1834400"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1089967" y="1238356"/>
            <a:ext cx="541200" cy="541200"/>
          </a:xfrm>
          <a:prstGeom prst="ellipse">
            <a:avLst/>
          </a:prstGeom>
          <a:solidFill>
            <a:srgbClr val="FFCD00"/>
          </a:solidFill>
          <a:ln>
            <a:noFill/>
          </a:ln>
        </p:spPr>
        <p:txBody>
          <a:bodyPr spcFirstLastPara="1" wrap="square" lIns="121900" tIns="121900" rIns="121900" bIns="121900" anchor="ctr" anchorCtr="0">
            <a:noAutofit/>
          </a:bodyPr>
          <a:lstStyle/>
          <a:p>
            <a:pPr marL="0" lvl="0" indent="0" rtl="0">
              <a:spcBef>
                <a:spcPts val="0"/>
              </a:spcBef>
              <a:spcAft>
                <a:spcPts val="0"/>
              </a:spcAft>
              <a:buNone/>
            </a:pPr>
            <a:endParaRPr sz="2400"/>
          </a:p>
        </p:txBody>
      </p:sp>
      <p:cxnSp>
        <p:nvCxnSpPr>
          <p:cNvPr id="39" name="Google Shape;39;p6"/>
          <p:cNvCxnSpPr/>
          <p:nvPr/>
        </p:nvCxnSpPr>
        <p:spPr>
          <a:xfrm>
            <a:off x="7020867" y="1508967"/>
            <a:ext cx="5171200"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119118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6B84F25-EBD2-4FC5-B6ED-934751C9886A}" type="datetime1">
              <a:rPr lang="en-US" smtClean="0"/>
              <a:t>5/7/2020</a:t>
            </a:fld>
            <a:endParaRPr lang="en-US" dirty="0"/>
          </a:p>
        </p:txBody>
      </p:sp>
      <p:sp>
        <p:nvSpPr>
          <p:cNvPr id="5" name="Footer Placeholder 4"/>
          <p:cNvSpPr>
            <a:spLocks noGrp="1"/>
          </p:cNvSpPr>
          <p:nvPr>
            <p:ph type="ftr" sz="quarter" idx="11"/>
          </p:nvPr>
        </p:nvSpPr>
        <p:spPr/>
        <p:txBody>
          <a:bodyPr/>
          <a:lstStyle/>
          <a:p>
            <a:r>
              <a:rPr lang="es-MX"/>
              <a:t>Centro Educativo Jean Piaget. Clave 1277.</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455587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A4B725B-6959-4C33-93E5-13DA3BCAE80A}" type="datetime1">
              <a:rPr lang="en-US" smtClean="0"/>
              <a:t>5/7/2020</a:t>
            </a:fld>
            <a:endParaRPr lang="en-US" dirty="0"/>
          </a:p>
        </p:txBody>
      </p:sp>
      <p:sp>
        <p:nvSpPr>
          <p:cNvPr id="6" name="Footer Placeholder 5"/>
          <p:cNvSpPr>
            <a:spLocks noGrp="1"/>
          </p:cNvSpPr>
          <p:nvPr>
            <p:ph type="ftr" sz="quarter" idx="11"/>
          </p:nvPr>
        </p:nvSpPr>
        <p:spPr/>
        <p:txBody>
          <a:bodyPr/>
          <a:lstStyle/>
          <a:p>
            <a:r>
              <a:rPr lang="es-MX"/>
              <a:t>Centro Educativo Jean Piaget. Clave 1277.</a:t>
            </a:r>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‹Nº›</a:t>
            </a:fld>
            <a:endParaRPr lang="en-US" dirty="0"/>
          </a:p>
        </p:txBody>
      </p:sp>
    </p:spTree>
    <p:extLst>
      <p:ext uri="{BB962C8B-B14F-4D97-AF65-F5344CB8AC3E}">
        <p14:creationId xmlns:p14="http://schemas.microsoft.com/office/powerpoint/2010/main" val="345226022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0380D8-295E-4706-9CBA-899ED7681FA7}" type="datetime1">
              <a:rPr lang="en-US" smtClean="0"/>
              <a:t>5/7/2020</a:t>
            </a:fld>
            <a:endParaRPr lang="en-US" dirty="0"/>
          </a:p>
        </p:txBody>
      </p:sp>
      <p:sp>
        <p:nvSpPr>
          <p:cNvPr id="8" name="Footer Placeholder 7"/>
          <p:cNvSpPr>
            <a:spLocks noGrp="1"/>
          </p:cNvSpPr>
          <p:nvPr>
            <p:ph type="ftr" sz="quarter" idx="11"/>
          </p:nvPr>
        </p:nvSpPr>
        <p:spPr/>
        <p:txBody>
          <a:bodyPr/>
          <a:lstStyle/>
          <a:p>
            <a:r>
              <a:rPr lang="es-MX"/>
              <a:t>Centro Educativo Jean Piaget. Clave 1277.</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62613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BF5C862-0845-4677-9BE1-10ECEF90EAF0}" type="datetime1">
              <a:rPr lang="en-US" smtClean="0"/>
              <a:t>5/7/2020</a:t>
            </a:fld>
            <a:endParaRPr lang="en-US" dirty="0"/>
          </a:p>
        </p:txBody>
      </p:sp>
      <p:sp>
        <p:nvSpPr>
          <p:cNvPr id="4" name="Footer Placeholder 3"/>
          <p:cNvSpPr>
            <a:spLocks noGrp="1"/>
          </p:cNvSpPr>
          <p:nvPr>
            <p:ph type="ftr" sz="quarter" idx="11"/>
          </p:nvPr>
        </p:nvSpPr>
        <p:spPr/>
        <p:txBody>
          <a:bodyPr/>
          <a:lstStyle/>
          <a:p>
            <a:r>
              <a:rPr lang="es-MX"/>
              <a:t>Centro Educativo Jean Piaget. Clave 1277.</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70718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4F978-856F-46FB-B5B9-8361EC08DF18}" type="datetime1">
              <a:rPr lang="en-US" smtClean="0"/>
              <a:t>5/7/2020</a:t>
            </a:fld>
            <a:endParaRPr lang="en-US" dirty="0"/>
          </a:p>
        </p:txBody>
      </p:sp>
      <p:sp>
        <p:nvSpPr>
          <p:cNvPr id="3" name="Footer Placeholder 2"/>
          <p:cNvSpPr>
            <a:spLocks noGrp="1"/>
          </p:cNvSpPr>
          <p:nvPr>
            <p:ph type="ftr" sz="quarter" idx="11"/>
          </p:nvPr>
        </p:nvSpPr>
        <p:spPr/>
        <p:txBody>
          <a:bodyPr/>
          <a:lstStyle/>
          <a:p>
            <a:r>
              <a:rPr lang="es-MX"/>
              <a:t>Centro Educativo Jean Piaget. Clave 1277.</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750489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D4E60-4C7A-443E-93A6-8E6E22B51B27}" type="datetime1">
              <a:rPr lang="en-US" smtClean="0"/>
              <a:t>5/7/2020</a:t>
            </a:fld>
            <a:endParaRPr lang="en-US" dirty="0"/>
          </a:p>
        </p:txBody>
      </p:sp>
      <p:sp>
        <p:nvSpPr>
          <p:cNvPr id="6" name="Footer Placeholder 5"/>
          <p:cNvSpPr>
            <a:spLocks noGrp="1"/>
          </p:cNvSpPr>
          <p:nvPr>
            <p:ph type="ftr" sz="quarter" idx="11"/>
          </p:nvPr>
        </p:nvSpPr>
        <p:spPr/>
        <p:txBody>
          <a:bodyPr/>
          <a:lstStyle/>
          <a:p>
            <a:r>
              <a:rPr lang="es-MX"/>
              <a:t>Centro Educativo Jean Piaget. Clave 1277.</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83397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FD448D9-C336-4AE4-AA88-BDB5A9B233DC}" type="datetime1">
              <a:rPr lang="en-US" smtClean="0"/>
              <a:t>5/7/2020</a:t>
            </a:fld>
            <a:endParaRPr lang="en-US" dirty="0"/>
          </a:p>
        </p:txBody>
      </p:sp>
      <p:sp>
        <p:nvSpPr>
          <p:cNvPr id="6" name="Footer Placeholder 5"/>
          <p:cNvSpPr>
            <a:spLocks noGrp="1"/>
          </p:cNvSpPr>
          <p:nvPr>
            <p:ph type="ftr" sz="quarter" idx="11"/>
          </p:nvPr>
        </p:nvSpPr>
        <p:spPr/>
        <p:txBody>
          <a:bodyPr/>
          <a:lstStyle/>
          <a:p>
            <a:r>
              <a:rPr lang="es-MX"/>
              <a:t>Centro Educativo Jean Piaget. Clave 1277.</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4396110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30E58D-6BC7-478C-841D-25375E5E4E84}" type="datetime1">
              <a:rPr lang="en-US" smtClean="0"/>
              <a:t>5/7/2020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s-MX"/>
              <a:t>Centro Educativo Jean Piaget. Clave 1277.</a:t>
            </a:r>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752373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transition spd="slow">
    <p:wipe/>
  </p:transition>
  <p:hf sldNum="0"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notesSlide" Target="../notesSlides/notesSlide4.xml"/><Relationship Id="rId7" Type="http://schemas.openxmlformats.org/officeDocument/2006/relationships/image" Target="../media/image5.e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microsoft.com/office/2007/relationships/hdphoto" Target="../media/hdphoto1.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5.xml"/><Relationship Id="rId7"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vmlDrawing" Target="../drawings/vmlDrawing9.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6.jpg"/></Relationships>
</file>

<file path=ppt/slides/_rels/slide1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6.xml"/><Relationship Id="rId7" Type="http://schemas.openxmlformats.org/officeDocument/2006/relationships/oleObject" Target="../embeddings/oleObject10.bin"/><Relationship Id="rId2" Type="http://schemas.openxmlformats.org/officeDocument/2006/relationships/slideLayout" Target="../slideLayouts/slideLayout20.xml"/><Relationship Id="rId1" Type="http://schemas.openxmlformats.org/officeDocument/2006/relationships/vmlDrawing" Target="../drawings/vmlDrawing10.v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jpg"/><Relationship Id="rId2" Type="http://schemas.openxmlformats.org/officeDocument/2006/relationships/slideLayout" Target="../slideLayouts/slideLayout21.xml"/><Relationship Id="rId1" Type="http://schemas.openxmlformats.org/officeDocument/2006/relationships/vmlDrawing" Target="../drawings/vmlDrawing11.vml"/><Relationship Id="rId6" Type="http://schemas.openxmlformats.org/officeDocument/2006/relationships/image" Target="../media/image5.emf"/><Relationship Id="rId5" Type="http://schemas.openxmlformats.org/officeDocument/2006/relationships/oleObject" Target="../embeddings/oleObject11.bin"/><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10.xml"/><Relationship Id="rId7" Type="http://schemas.openxmlformats.org/officeDocument/2006/relationships/oleObject" Target="../embeddings/oleObject12.bin"/><Relationship Id="rId2" Type="http://schemas.openxmlformats.org/officeDocument/2006/relationships/slideLayout" Target="../slideLayouts/slideLayout19.xml"/><Relationship Id="rId1" Type="http://schemas.openxmlformats.org/officeDocument/2006/relationships/vmlDrawing" Target="../drawings/vmlDrawing12.v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12.xml"/><Relationship Id="rId7" Type="http://schemas.openxmlformats.org/officeDocument/2006/relationships/oleObject" Target="../embeddings/oleObject13.bin"/><Relationship Id="rId2" Type="http://schemas.openxmlformats.org/officeDocument/2006/relationships/slideLayout" Target="../slideLayouts/slideLayout24.xml"/><Relationship Id="rId1" Type="http://schemas.openxmlformats.org/officeDocument/2006/relationships/vmlDrawing" Target="../drawings/vmlDrawing13.v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6.jp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3.xml"/><Relationship Id="rId7" Type="http://schemas.openxmlformats.org/officeDocument/2006/relationships/image" Target="../media/image28.jpg"/><Relationship Id="rId2" Type="http://schemas.openxmlformats.org/officeDocument/2006/relationships/slideLayout" Target="../slideLayouts/slideLayout21.xml"/><Relationship Id="rId1" Type="http://schemas.openxmlformats.org/officeDocument/2006/relationships/vmlDrawing" Target="../drawings/vmlDrawing14.vml"/><Relationship Id="rId6"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6.jpg"/><Relationship Id="rId4" Type="http://schemas.openxmlformats.org/officeDocument/2006/relationships/image" Target="../media/image26.jpg"/><Relationship Id="rId9"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6.jpg"/><Relationship Id="rId2" Type="http://schemas.openxmlformats.org/officeDocument/2006/relationships/slideLayout" Target="../slideLayouts/slideLayout23.xml"/><Relationship Id="rId1" Type="http://schemas.openxmlformats.org/officeDocument/2006/relationships/vmlDrawing" Target="../drawings/vmlDrawing15.vml"/><Relationship Id="rId6" Type="http://schemas.openxmlformats.org/officeDocument/2006/relationships/image" Target="../media/image5.emf"/><Relationship Id="rId5" Type="http://schemas.openxmlformats.org/officeDocument/2006/relationships/oleObject" Target="../embeddings/oleObject15.bin"/><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4.xml"/><Relationship Id="rId7" Type="http://schemas.openxmlformats.org/officeDocument/2006/relationships/image" Target="../media/image33.jpg"/><Relationship Id="rId2" Type="http://schemas.openxmlformats.org/officeDocument/2006/relationships/slideLayout" Target="../slideLayouts/slideLayout19.xml"/><Relationship Id="rId1" Type="http://schemas.openxmlformats.org/officeDocument/2006/relationships/vmlDrawing" Target="../drawings/vmlDrawing16.vml"/><Relationship Id="rId6" Type="http://schemas.openxmlformats.org/officeDocument/2006/relationships/image" Target="../media/image32.jpg"/><Relationship Id="rId5" Type="http://schemas.microsoft.com/office/2007/relationships/hdphoto" Target="../media/hdphoto5.wdp"/><Relationship Id="rId10" Type="http://schemas.openxmlformats.org/officeDocument/2006/relationships/image" Target="../media/image6.jpg"/><Relationship Id="rId4" Type="http://schemas.openxmlformats.org/officeDocument/2006/relationships/image" Target="../media/image31.png"/><Relationship Id="rId9"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jpg"/><Relationship Id="rId2" Type="http://schemas.openxmlformats.org/officeDocument/2006/relationships/slideLayout" Target="../slideLayouts/slideLayout23.xml"/><Relationship Id="rId1" Type="http://schemas.openxmlformats.org/officeDocument/2006/relationships/vmlDrawing" Target="../drawings/vmlDrawing17.vml"/><Relationship Id="rId6" Type="http://schemas.openxmlformats.org/officeDocument/2006/relationships/image" Target="../media/image5.emf"/><Relationship Id="rId5" Type="http://schemas.openxmlformats.org/officeDocument/2006/relationships/oleObject" Target="../embeddings/oleObject17.bin"/><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6.xml"/><Relationship Id="rId7" Type="http://schemas.openxmlformats.org/officeDocument/2006/relationships/image" Target="../media/image38.png"/><Relationship Id="rId12"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37.png"/><Relationship Id="rId11" Type="http://schemas.openxmlformats.org/officeDocument/2006/relationships/image" Target="../media/image5.emf"/><Relationship Id="rId5" Type="http://schemas.openxmlformats.org/officeDocument/2006/relationships/image" Target="../media/image36.png"/><Relationship Id="rId10" Type="http://schemas.openxmlformats.org/officeDocument/2006/relationships/oleObject" Target="../embeddings/oleObject18.bin"/><Relationship Id="rId4" Type="http://schemas.openxmlformats.org/officeDocument/2006/relationships/image" Target="../media/image3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17.xml"/><Relationship Id="rId7" Type="http://schemas.openxmlformats.org/officeDocument/2006/relationships/oleObject" Target="../embeddings/oleObject19.bin"/><Relationship Id="rId2" Type="http://schemas.openxmlformats.org/officeDocument/2006/relationships/slideLayout" Target="../slideLayouts/slideLayout20.xml"/><Relationship Id="rId1" Type="http://schemas.openxmlformats.org/officeDocument/2006/relationships/vmlDrawing" Target="../drawings/vmlDrawing19.v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jpg"/><Relationship Id="rId2" Type="http://schemas.openxmlformats.org/officeDocument/2006/relationships/slideLayout" Target="../slideLayouts/slideLayout19.xml"/><Relationship Id="rId1" Type="http://schemas.openxmlformats.org/officeDocument/2006/relationships/vmlDrawing" Target="../drawings/vmlDrawing20.vml"/><Relationship Id="rId6" Type="http://schemas.openxmlformats.org/officeDocument/2006/relationships/image" Target="../media/image5.emf"/><Relationship Id="rId5" Type="http://schemas.openxmlformats.org/officeDocument/2006/relationships/oleObject" Target="../embeddings/oleObject20.bin"/><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jpg"/><Relationship Id="rId2" Type="http://schemas.openxmlformats.org/officeDocument/2006/relationships/slideLayout" Target="../slideLayouts/slideLayout19.xml"/><Relationship Id="rId1" Type="http://schemas.openxmlformats.org/officeDocument/2006/relationships/vmlDrawing" Target="../drawings/vmlDrawing21.vml"/><Relationship Id="rId6" Type="http://schemas.openxmlformats.org/officeDocument/2006/relationships/image" Target="../media/image5.emf"/><Relationship Id="rId5" Type="http://schemas.openxmlformats.org/officeDocument/2006/relationships/oleObject" Target="../embeddings/oleObject21.bin"/><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jpg"/><Relationship Id="rId2" Type="http://schemas.openxmlformats.org/officeDocument/2006/relationships/slideLayout" Target="../slideLayouts/slideLayout23.xml"/><Relationship Id="rId1" Type="http://schemas.openxmlformats.org/officeDocument/2006/relationships/vmlDrawing" Target="../drawings/vmlDrawing22.vml"/><Relationship Id="rId6" Type="http://schemas.openxmlformats.org/officeDocument/2006/relationships/image" Target="../media/image5.emf"/><Relationship Id="rId5" Type="http://schemas.openxmlformats.org/officeDocument/2006/relationships/oleObject" Target="../embeddings/oleObject22.bin"/><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6.jpg"/><Relationship Id="rId5" Type="http://schemas.openxmlformats.org/officeDocument/2006/relationships/image" Target="../media/image5.emf"/><Relationship Id="rId4" Type="http://schemas.openxmlformats.org/officeDocument/2006/relationships/oleObject" Target="../embeddings/oleObject2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jpg"/><Relationship Id="rId2" Type="http://schemas.openxmlformats.org/officeDocument/2006/relationships/slideLayout" Target="../slideLayouts/slideLayout19.xml"/><Relationship Id="rId1" Type="http://schemas.openxmlformats.org/officeDocument/2006/relationships/vmlDrawing" Target="../drawings/vmlDrawing24.vml"/><Relationship Id="rId6" Type="http://schemas.openxmlformats.org/officeDocument/2006/relationships/image" Target="../media/image5.emf"/><Relationship Id="rId5" Type="http://schemas.openxmlformats.org/officeDocument/2006/relationships/oleObject" Target="../embeddings/oleObject24.bin"/><Relationship Id="rId4" Type="http://schemas.openxmlformats.org/officeDocument/2006/relationships/image" Target="../media/image49.gif"/></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1.jp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50.jpg"/><Relationship Id="rId5" Type="http://schemas.openxmlformats.org/officeDocument/2006/relationships/image" Target="../media/image5.emf"/><Relationship Id="rId4" Type="http://schemas.openxmlformats.org/officeDocument/2006/relationships/oleObject" Target="../embeddings/oleObject25.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5.emf"/><Relationship Id="rId5" Type="http://schemas.openxmlformats.org/officeDocument/2006/relationships/oleObject" Target="../embeddings/oleObject26.bin"/><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5.emf"/><Relationship Id="rId5" Type="http://schemas.openxmlformats.org/officeDocument/2006/relationships/oleObject" Target="../embeddings/oleObject27.bin"/><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5.emf"/><Relationship Id="rId5" Type="http://schemas.openxmlformats.org/officeDocument/2006/relationships/oleObject" Target="../embeddings/oleObject28.bin"/><Relationship Id="rId4" Type="http://schemas.openxmlformats.org/officeDocument/2006/relationships/image" Target="../media/image6.jpg"/></Relationships>
</file>

<file path=ppt/slides/_rels/slide39.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image" Target="../media/image6.jpg"/><Relationship Id="rId4" Type="http://schemas.openxmlformats.org/officeDocument/2006/relationships/image" Target="../media/image57.tif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5.emf"/><Relationship Id="rId5" Type="http://schemas.openxmlformats.org/officeDocument/2006/relationships/oleObject" Target="../embeddings/oleObject30.bin"/><Relationship Id="rId4" Type="http://schemas.openxmlformats.org/officeDocument/2006/relationships/image" Target="../media/image6.jpg"/></Relationships>
</file>

<file path=ppt/slides/_rels/slide4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5.emf"/><Relationship Id="rId5" Type="http://schemas.openxmlformats.org/officeDocument/2006/relationships/oleObject" Target="../embeddings/oleObject31.bin"/><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5.emf"/><Relationship Id="rId5" Type="http://schemas.openxmlformats.org/officeDocument/2006/relationships/oleObject" Target="../embeddings/oleObject32.bin"/><Relationship Id="rId4" Type="http://schemas.openxmlformats.org/officeDocument/2006/relationships/image" Target="../media/image6.jpg"/></Relationships>
</file>

<file path=ppt/slides/_rels/slide4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60.tiff"/><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6.jpg"/><Relationship Id="rId5" Type="http://schemas.openxmlformats.org/officeDocument/2006/relationships/image" Target="../media/image62.tiff"/><Relationship Id="rId4" Type="http://schemas.openxmlformats.org/officeDocument/2006/relationships/image" Target="../media/image61.tif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63.tiff"/><Relationship Id="rId7"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 Id="rId9" Type="http://schemas.openxmlformats.org/officeDocument/2006/relationships/image" Target="../media/image5.emf"/></Relationships>
</file>

<file path=ppt/slides/_rels/slide45.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35.bin"/><Relationship Id="rId5" Type="http://schemas.openxmlformats.org/officeDocument/2006/relationships/image" Target="../media/image6.jpg"/><Relationship Id="rId4" Type="http://schemas.openxmlformats.org/officeDocument/2006/relationships/image" Target="../media/image68.tiff"/></Relationships>
</file>

<file path=ppt/slides/_rels/slide46.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image" Target="../media/image69.tiff"/><Relationship Id="rId7" Type="http://schemas.openxmlformats.org/officeDocument/2006/relationships/hyperlink" Target="https://www.amazon.es/" TargetMode="External"/><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71.tiff"/><Relationship Id="rId11" Type="http://schemas.openxmlformats.org/officeDocument/2006/relationships/image" Target="../media/image5.emf"/><Relationship Id="rId5" Type="http://schemas.openxmlformats.org/officeDocument/2006/relationships/hyperlink" Target="http://www.ansaldideportes.cl/producto/" TargetMode="External"/><Relationship Id="rId10" Type="http://schemas.openxmlformats.org/officeDocument/2006/relationships/oleObject" Target="../embeddings/oleObject36.bin"/><Relationship Id="rId4" Type="http://schemas.openxmlformats.org/officeDocument/2006/relationships/image" Target="../media/image70.tiff"/><Relationship Id="rId9" Type="http://schemas.openxmlformats.org/officeDocument/2006/relationships/image" Target="../media/image6.jp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image" Target="../media/image73.tiff"/><Relationship Id="rId7"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 Id="rId9" Type="http://schemas.openxmlformats.org/officeDocument/2006/relationships/image" Target="../media/image5.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8.vml"/><Relationship Id="rId5" Type="http://schemas.openxmlformats.org/officeDocument/2006/relationships/image" Target="../media/image6.jp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5.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98037" y="2399366"/>
            <a:ext cx="6003210" cy="2871440"/>
            <a:chOff x="2742815" y="3520779"/>
            <a:chExt cx="6032162" cy="2147738"/>
          </a:xfrm>
        </p:grpSpPr>
        <p:sp>
          <p:nvSpPr>
            <p:cNvPr id="2" name="Rectángulo 1"/>
            <p:cNvSpPr/>
            <p:nvPr/>
          </p:nvSpPr>
          <p:spPr>
            <a:xfrm>
              <a:off x="2742815" y="4448424"/>
              <a:ext cx="6032162" cy="122009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500" b="1" cap="none" spc="0" dirty="0">
                  <a:ln/>
                  <a:solidFill>
                    <a:srgbClr val="C00000"/>
                  </a:solidFill>
                  <a:effectLst/>
                  <a:latin typeface="Arial Rounded MT Bold" panose="020F0704030504030204" pitchFamily="34" charset="0"/>
                </a:rPr>
                <a:t>CLAVE:  1277      </a:t>
              </a:r>
            </a:p>
            <a:p>
              <a:pPr algn="ctr"/>
              <a:r>
                <a:rPr lang="es-ES" sz="2500" b="1" cap="none" spc="0" dirty="0">
                  <a:ln/>
                  <a:solidFill>
                    <a:srgbClr val="C00000"/>
                  </a:solidFill>
                  <a:effectLst/>
                  <a:latin typeface="Arial Rounded MT Bold" panose="020F0704030504030204" pitchFamily="34" charset="0"/>
                </a:rPr>
                <a:t>   </a:t>
              </a:r>
            </a:p>
            <a:p>
              <a:pPr algn="ctr"/>
              <a:r>
                <a:rPr lang="es-ES" sz="2500" b="1" dirty="0">
                  <a:ln/>
                  <a:solidFill>
                    <a:srgbClr val="C00000"/>
                  </a:solidFill>
                  <a:latin typeface="Arial Rounded MT Bold" panose="020F0704030504030204" pitchFamily="34" charset="0"/>
                </a:rPr>
                <a:t>Proyecto CONEXIONES</a:t>
              </a:r>
            </a:p>
            <a:p>
              <a:pPr algn="ctr"/>
              <a:r>
                <a:rPr lang="es-ES" sz="2500" b="1" dirty="0">
                  <a:ln/>
                  <a:solidFill>
                    <a:srgbClr val="C00000"/>
                  </a:solidFill>
                  <a:latin typeface="Arial Rounded MT Bold" panose="020F0704030504030204" pitchFamily="34" charset="0"/>
                </a:rPr>
                <a:t>Equipo Uno   		6° de Preparatoria</a:t>
              </a:r>
              <a:endParaRPr lang="es-ES" sz="2500" b="1" cap="none" spc="0" dirty="0">
                <a:ln/>
                <a:solidFill>
                  <a:srgbClr val="C00000"/>
                </a:solidFill>
                <a:effectLst/>
                <a:latin typeface="Arial Rounded MT Bold" panose="020F0704030504030204" pitchFamily="34" charset="0"/>
              </a:endParaRPr>
            </a:p>
          </p:txBody>
        </p:sp>
        <p:sp>
          <p:nvSpPr>
            <p:cNvPr id="8" name="Rectángulo 7"/>
            <p:cNvSpPr/>
            <p:nvPr/>
          </p:nvSpPr>
          <p:spPr>
            <a:xfrm>
              <a:off x="2870224" y="3520779"/>
              <a:ext cx="5777344" cy="98988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chemeClr val="accent3"/>
                  </a:solidFill>
                  <a:latin typeface="Arial" panose="020B0604020202020204" pitchFamily="34" charset="0"/>
                  <a:cs typeface="Arial" panose="020B0604020202020204" pitchFamily="34" charset="0"/>
                </a:rPr>
                <a:t>CENTRO EDUCATIVO</a:t>
              </a:r>
            </a:p>
            <a:p>
              <a:pPr algn="ctr"/>
              <a:r>
                <a:rPr lang="es-ES" sz="4000" b="1" dirty="0">
                  <a:ln/>
                  <a:solidFill>
                    <a:srgbClr val="416B47"/>
                  </a:solidFill>
                  <a:latin typeface="Arial Rounded MT Bold" panose="020F0704030504030204" pitchFamily="34" charset="0"/>
                </a:rPr>
                <a:t>JEAN PIAGET </a:t>
              </a:r>
              <a:endParaRPr lang="es-ES" sz="4000" b="1" cap="none" spc="0" dirty="0">
                <a:ln/>
                <a:solidFill>
                  <a:srgbClr val="416B47"/>
                </a:solidFill>
                <a:effectLst/>
                <a:latin typeface="Arial Rounded MT Bold" panose="020F0704030504030204" pitchFamily="34" charset="0"/>
              </a:endParaRPr>
            </a:p>
          </p:txBody>
        </p:sp>
      </p:grpSp>
      <p:sp>
        <p:nvSpPr>
          <p:cNvPr id="10" name="Marcador de pie de página 1"/>
          <p:cNvSpPr txBox="1">
            <a:spLocks/>
          </p:cNvSpPr>
          <p:nvPr/>
        </p:nvSpPr>
        <p:spPr>
          <a:xfrm>
            <a:off x="839695" y="5844693"/>
            <a:ext cx="1888500" cy="59574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dirty="0">
                <a:latin typeface="Tw Cen MT Condensed" panose="020B0606020104020203" pitchFamily="34" charset="0"/>
              </a:rPr>
              <a:t>Centro Educativo Jean Piaget. Clave 1277</a:t>
            </a:r>
            <a:r>
              <a:rPr lang="es-MX" dirty="0"/>
              <a:t>.</a:t>
            </a:r>
            <a:endParaRPr lang="en-US" dirty="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845" y="5525918"/>
            <a:ext cx="4508189" cy="741716"/>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606639977"/>
              </p:ext>
            </p:extLst>
          </p:nvPr>
        </p:nvGraphicFramePr>
        <p:xfrm>
          <a:off x="4518684" y="532297"/>
          <a:ext cx="2357380" cy="1867069"/>
        </p:xfrm>
        <a:graphic>
          <a:graphicData uri="http://schemas.openxmlformats.org/presentationml/2006/ole">
            <mc:AlternateContent xmlns:mc="http://schemas.openxmlformats.org/markup-compatibility/2006">
              <mc:Choice xmlns:v="urn:schemas-microsoft-com:vml" Requires="v">
                <p:oleObj spid="_x0000_s1461" name="CorelDRAW" r:id="rId5" imgW="2504179" imgH="1982433" progId="CorelDraw.Graphic.19">
                  <p:embed/>
                </p:oleObj>
              </mc:Choice>
              <mc:Fallback>
                <p:oleObj name="CorelDRAW" r:id="rId5" imgW="2504179" imgH="1982433" progId="CorelDraw.Graphic.19">
                  <p:embed/>
                  <p:pic>
                    <p:nvPicPr>
                      <p:cNvPr id="0" name=""/>
                      <p:cNvPicPr/>
                      <p:nvPr/>
                    </p:nvPicPr>
                    <p:blipFill>
                      <a:blip r:embed="rId6"/>
                      <a:stretch>
                        <a:fillRect/>
                      </a:stretch>
                    </p:blipFill>
                    <p:spPr>
                      <a:xfrm>
                        <a:off x="4518684" y="532297"/>
                        <a:ext cx="2357380" cy="1867069"/>
                      </a:xfrm>
                      <a:prstGeom prst="rect">
                        <a:avLst/>
                      </a:prstGeom>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289469782"/>
              </p:ext>
            </p:extLst>
          </p:nvPr>
        </p:nvGraphicFramePr>
        <p:xfrm>
          <a:off x="10520879" y="5621389"/>
          <a:ext cx="658043" cy="521177"/>
        </p:xfrm>
        <a:graphic>
          <a:graphicData uri="http://schemas.openxmlformats.org/presentationml/2006/ole">
            <mc:AlternateContent xmlns:mc="http://schemas.openxmlformats.org/markup-compatibility/2006">
              <mc:Choice xmlns:v="urn:schemas-microsoft-com:vml" Requires="v">
                <p:oleObj spid="_x0000_s1462" name="CorelDRAW" r:id="rId7" imgW="2504179" imgH="1982433" progId="CorelDraw.Graphic.19">
                  <p:embed/>
                </p:oleObj>
              </mc:Choice>
              <mc:Fallback>
                <p:oleObj name="CorelDRAW" r:id="rId7" imgW="2504179" imgH="1982433" progId="CorelDraw.Graphic.19">
                  <p:embed/>
                  <p:pic>
                    <p:nvPicPr>
                      <p:cNvPr id="0" name=""/>
                      <p:cNvPicPr/>
                      <p:nvPr/>
                    </p:nvPicPr>
                    <p:blipFill>
                      <a:blip r:embed="rId6"/>
                      <a:stretch>
                        <a:fillRect/>
                      </a:stretch>
                    </p:blipFill>
                    <p:spPr>
                      <a:xfrm>
                        <a:off x="10520879" y="5621389"/>
                        <a:ext cx="658043" cy="521177"/>
                      </a:xfrm>
                      <a:prstGeom prst="rect">
                        <a:avLst/>
                      </a:prstGeom>
                    </p:spPr>
                  </p:pic>
                </p:oleObj>
              </mc:Fallback>
            </mc:AlternateContent>
          </a:graphicData>
        </a:graphic>
      </p:graphicFrame>
    </p:spTree>
    <p:extLst>
      <p:ext uri="{BB962C8B-B14F-4D97-AF65-F5344CB8AC3E}">
        <p14:creationId xmlns:p14="http://schemas.microsoft.com/office/powerpoint/2010/main" val="289806753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p:nvPr/>
        </p:nvSpPr>
        <p:spPr>
          <a:xfrm>
            <a:off x="1524000" y="595424"/>
            <a:ext cx="9144000" cy="138223"/>
          </a:xfrm>
          <a:prstGeom prst="rect">
            <a:avLst/>
          </a:prstGeom>
          <a:solidFill>
            <a:srgbClr val="F4B081"/>
          </a:solidFill>
          <a:ln>
            <a:noFill/>
          </a:ln>
        </p:spPr>
        <p:txBody>
          <a:bodyPr spcFirstLastPara="1" wrap="square" lIns="91425" tIns="45700" rIns="91425" bIns="45700" anchor="ctr" anchorCtr="0">
            <a:noAutofit/>
          </a:bodyPr>
          <a:lstStyle/>
          <a:p>
            <a:pPr algn="ctr"/>
            <a:endParaRPr>
              <a:solidFill>
                <a:srgbClr val="0070C0"/>
              </a:solidFill>
              <a:latin typeface="Calibri"/>
              <a:ea typeface="Calibri"/>
              <a:cs typeface="Calibri"/>
              <a:sym typeface="Calibri"/>
            </a:endParaRPr>
          </a:p>
        </p:txBody>
      </p:sp>
      <p:grpSp>
        <p:nvGrpSpPr>
          <p:cNvPr id="236" name="Shape 236"/>
          <p:cNvGrpSpPr/>
          <p:nvPr/>
        </p:nvGrpSpPr>
        <p:grpSpPr>
          <a:xfrm>
            <a:off x="2799013" y="1603528"/>
            <a:ext cx="2648455" cy="1020842"/>
            <a:chOff x="573033" y="242942"/>
            <a:chExt cx="2672363" cy="987869"/>
          </a:xfrm>
        </p:grpSpPr>
        <p:sp>
          <p:nvSpPr>
            <p:cNvPr id="238" name="Shape 238"/>
            <p:cNvSpPr/>
            <p:nvPr/>
          </p:nvSpPr>
          <p:spPr>
            <a:xfrm>
              <a:off x="573033" y="242942"/>
              <a:ext cx="1145298" cy="680238"/>
            </a:xfrm>
            <a:prstGeom prst="rect">
              <a:avLst/>
            </a:prstGeom>
            <a:noFill/>
            <a:ln>
              <a:noFill/>
            </a:ln>
          </p:spPr>
          <p:txBody>
            <a:bodyPr spcFirstLastPara="1" wrap="square" lIns="91425" tIns="91425" rIns="91425" bIns="91425" anchor="ctr" anchorCtr="0">
              <a:noAutofit/>
            </a:bodyPr>
            <a:lstStyle/>
            <a:p>
              <a:endParaRPr/>
            </a:p>
          </p:txBody>
        </p:sp>
        <p:sp>
          <p:nvSpPr>
            <p:cNvPr id="239" name="Shape 239"/>
            <p:cNvSpPr txBox="1"/>
            <p:nvPr/>
          </p:nvSpPr>
          <p:spPr>
            <a:xfrm>
              <a:off x="573033" y="242942"/>
              <a:ext cx="1145298" cy="680238"/>
            </a:xfrm>
            <a:prstGeom prst="rect">
              <a:avLst/>
            </a:prstGeom>
            <a:noFill/>
            <a:ln>
              <a:noFill/>
            </a:ln>
          </p:spPr>
          <p:txBody>
            <a:bodyPr spcFirstLastPara="1" wrap="square" lIns="0" tIns="92450" rIns="0" bIns="99050" anchor="ctr" anchorCtr="0">
              <a:noAutofit/>
            </a:bodyPr>
            <a:lstStyle/>
            <a:p>
              <a:pPr algn="ctr">
                <a:lnSpc>
                  <a:spcPct val="90000"/>
                </a:lnSpc>
                <a:buClr>
                  <a:schemeClr val="lt1"/>
                </a:buClr>
                <a:buSzPts val="2600"/>
              </a:pPr>
              <a:r>
                <a:rPr lang="es-MX" sz="2600" dirty="0">
                  <a:solidFill>
                    <a:schemeClr val="lt1"/>
                  </a:solidFill>
                  <a:latin typeface="Calibri"/>
                  <a:ea typeface="Calibri"/>
                  <a:cs typeface="Calibri"/>
                  <a:sym typeface="Calibri"/>
                </a:rPr>
                <a:t>Sesión 1</a:t>
              </a:r>
              <a:endParaRPr dirty="0"/>
            </a:p>
          </p:txBody>
        </p:sp>
        <p:sp>
          <p:nvSpPr>
            <p:cNvPr id="240" name="Shape 240"/>
            <p:cNvSpPr/>
            <p:nvPr/>
          </p:nvSpPr>
          <p:spPr>
            <a:xfrm>
              <a:off x="1891862" y="550573"/>
              <a:ext cx="1353534" cy="680238"/>
            </a:xfrm>
            <a:prstGeom prst="rect">
              <a:avLst/>
            </a:prstGeom>
            <a:noFill/>
            <a:ln>
              <a:noFill/>
            </a:ln>
          </p:spPr>
          <p:txBody>
            <a:bodyPr spcFirstLastPara="1" wrap="square" lIns="91425" tIns="91425" rIns="91425" bIns="91425" anchor="ctr" anchorCtr="0">
              <a:noAutofit/>
            </a:bodyPr>
            <a:lstStyle/>
            <a:p>
              <a:endParaRPr/>
            </a:p>
          </p:txBody>
        </p:sp>
        <p:sp>
          <p:nvSpPr>
            <p:cNvPr id="241" name="Shape 241"/>
            <p:cNvSpPr txBox="1"/>
            <p:nvPr/>
          </p:nvSpPr>
          <p:spPr>
            <a:xfrm>
              <a:off x="1891862" y="550573"/>
              <a:ext cx="1353534" cy="680238"/>
            </a:xfrm>
            <a:prstGeom prst="rect">
              <a:avLst/>
            </a:prstGeom>
            <a:noFill/>
            <a:ln>
              <a:noFill/>
            </a:ln>
          </p:spPr>
          <p:txBody>
            <a:bodyPr spcFirstLastPara="1" wrap="square" lIns="0" tIns="56875" rIns="0" bIns="60950" anchor="ctr" anchorCtr="0">
              <a:noAutofit/>
            </a:bodyPr>
            <a:lstStyle/>
            <a:p>
              <a:pPr algn="ctr">
                <a:lnSpc>
                  <a:spcPct val="90000"/>
                </a:lnSpc>
                <a:buClr>
                  <a:schemeClr val="lt1"/>
                </a:buClr>
                <a:buSzPts val="1600"/>
              </a:pPr>
              <a:r>
                <a:rPr lang="es-MX" sz="1600" dirty="0">
                  <a:solidFill>
                    <a:schemeClr val="lt1"/>
                  </a:solidFill>
                  <a:latin typeface="Calibri"/>
                  <a:ea typeface="Calibri"/>
                  <a:cs typeface="Calibri"/>
                  <a:sym typeface="Calibri"/>
                </a:rPr>
                <a:t>Inicio</a:t>
              </a:r>
              <a:endParaRPr dirty="0"/>
            </a:p>
            <a:p>
              <a:pPr algn="ctr">
                <a:lnSpc>
                  <a:spcPct val="90000"/>
                </a:lnSpc>
                <a:spcBef>
                  <a:spcPts val="560"/>
                </a:spcBef>
                <a:buClr>
                  <a:schemeClr val="lt1"/>
                </a:buClr>
                <a:buSzPts val="800"/>
              </a:pPr>
              <a:r>
                <a:rPr lang="es-MX" sz="800" dirty="0">
                  <a:solidFill>
                    <a:schemeClr val="lt1"/>
                  </a:solidFill>
                  <a:latin typeface="Calibri"/>
                  <a:ea typeface="Calibri"/>
                  <a:cs typeface="Calibri"/>
                  <a:sym typeface="Calibri"/>
                </a:rPr>
                <a:t>Sesión de carácter Interdisciplinario</a:t>
              </a:r>
              <a:endParaRPr dirty="0"/>
            </a:p>
            <a:p>
              <a:pPr algn="ctr">
                <a:lnSpc>
                  <a:spcPct val="90000"/>
                </a:lnSpc>
                <a:spcBef>
                  <a:spcPts val="280"/>
                </a:spcBef>
                <a:buClr>
                  <a:schemeClr val="dk1"/>
                </a:buClr>
                <a:buSzPts val="1200"/>
              </a:pPr>
              <a:endParaRPr sz="1200" dirty="0">
                <a:solidFill>
                  <a:schemeClr val="lt1"/>
                </a:solidFill>
                <a:latin typeface="Calibri"/>
                <a:ea typeface="Calibri"/>
                <a:cs typeface="Calibri"/>
                <a:sym typeface="Calibri"/>
              </a:endParaRPr>
            </a:p>
          </p:txBody>
        </p:sp>
      </p:grpSp>
      <p:sp>
        <p:nvSpPr>
          <p:cNvPr id="243" name="Shape 243"/>
          <p:cNvSpPr txBox="1"/>
          <p:nvPr/>
        </p:nvSpPr>
        <p:spPr>
          <a:xfrm>
            <a:off x="8069958" y="983118"/>
            <a:ext cx="3029392" cy="967460"/>
          </a:xfrm>
          <a:prstGeom prst="rect">
            <a:avLst/>
          </a:prstGeom>
          <a:noFill/>
          <a:ln>
            <a:noFill/>
          </a:ln>
        </p:spPr>
        <p:txBody>
          <a:bodyPr spcFirstLastPara="1" wrap="square" lIns="91425" tIns="45700" rIns="91425" bIns="45700" anchor="b" anchorCtr="0">
            <a:noAutofit/>
          </a:bodyPr>
          <a:lstStyle/>
          <a:p>
            <a:pPr algn="ctr">
              <a:lnSpc>
                <a:spcPct val="75000"/>
              </a:lnSpc>
              <a:buClr>
                <a:srgbClr val="262626"/>
              </a:buClr>
              <a:buSzPts val="1480"/>
            </a:pPr>
            <a:endParaRPr sz="1480" b="1" dirty="0">
              <a:solidFill>
                <a:srgbClr val="262626"/>
              </a:solidFill>
              <a:latin typeface="Calibri"/>
              <a:ea typeface="Calibri"/>
              <a:cs typeface="Calibri"/>
              <a:sym typeface="Calibri"/>
            </a:endParaRPr>
          </a:p>
          <a:p>
            <a:pPr>
              <a:lnSpc>
                <a:spcPct val="75000"/>
              </a:lnSpc>
              <a:buClr>
                <a:srgbClr val="262626"/>
              </a:buClr>
              <a:buSzPts val="1480"/>
            </a:pPr>
            <a:endParaRPr sz="1480" b="1" dirty="0">
              <a:solidFill>
                <a:srgbClr val="262626"/>
              </a:solidFill>
              <a:latin typeface="Calibri"/>
              <a:ea typeface="Calibri"/>
              <a:cs typeface="Calibri"/>
              <a:sym typeface="Calibri"/>
            </a:endParaRPr>
          </a:p>
          <a:p>
            <a:pPr>
              <a:lnSpc>
                <a:spcPct val="75000"/>
              </a:lnSpc>
              <a:buClr>
                <a:srgbClr val="262626"/>
              </a:buClr>
              <a:buSzPts val="1480"/>
            </a:pPr>
            <a:endParaRPr sz="1480" b="1" dirty="0">
              <a:solidFill>
                <a:srgbClr val="262626"/>
              </a:solidFill>
              <a:latin typeface="Calibri"/>
              <a:ea typeface="Calibri"/>
              <a:cs typeface="Calibri"/>
              <a:sym typeface="Calibri"/>
            </a:endParaRPr>
          </a:p>
        </p:txBody>
      </p:sp>
      <p:sp>
        <p:nvSpPr>
          <p:cNvPr id="244" name="Shape 244"/>
          <p:cNvSpPr txBox="1"/>
          <p:nvPr/>
        </p:nvSpPr>
        <p:spPr>
          <a:xfrm>
            <a:off x="4035972" y="6314612"/>
            <a:ext cx="4241436" cy="402425"/>
          </a:xfrm>
          <a:prstGeom prst="rect">
            <a:avLst/>
          </a:prstGeom>
          <a:noFill/>
          <a:ln>
            <a:noFill/>
          </a:ln>
        </p:spPr>
        <p:txBody>
          <a:bodyPr spcFirstLastPara="1" wrap="square" lIns="91425" tIns="45700" rIns="91425" bIns="45700" anchor="b" anchorCtr="0">
            <a:noAutofit/>
          </a:bodyPr>
          <a:lstStyle/>
          <a:p>
            <a:pPr algn="ctr">
              <a:lnSpc>
                <a:spcPct val="85000"/>
              </a:lnSpc>
              <a:buClr>
                <a:srgbClr val="3F3F3F"/>
              </a:buClr>
              <a:buSzPts val="1200"/>
            </a:pPr>
            <a:r>
              <a:rPr lang="es-MX" sz="1200" i="1">
                <a:solidFill>
                  <a:srgbClr val="3F3F3F"/>
                </a:solidFill>
                <a:latin typeface="Calibri"/>
                <a:ea typeface="Calibri"/>
                <a:cs typeface="Calibri"/>
                <a:sym typeface="Calibri"/>
              </a:rPr>
              <a:t>CONEXIONES III- Centro Educativo Jean Piaget</a:t>
            </a:r>
            <a:endParaRPr/>
          </a:p>
        </p:txBody>
      </p:sp>
      <p:sp>
        <p:nvSpPr>
          <p:cNvPr id="246" name="Shape 246"/>
          <p:cNvSpPr txBox="1"/>
          <p:nvPr/>
        </p:nvSpPr>
        <p:spPr>
          <a:xfrm>
            <a:off x="2547978" y="542620"/>
            <a:ext cx="5407572" cy="440622"/>
          </a:xfrm>
          <a:prstGeom prst="rect">
            <a:avLst/>
          </a:prstGeom>
          <a:noFill/>
          <a:ln>
            <a:noFill/>
          </a:ln>
        </p:spPr>
        <p:txBody>
          <a:bodyPr spcFirstLastPara="1" wrap="square" lIns="91425" tIns="45700" rIns="91425" bIns="45700" anchor="b" anchorCtr="0">
            <a:noAutofit/>
          </a:bodyPr>
          <a:lstStyle/>
          <a:p>
            <a:pPr algn="r">
              <a:lnSpc>
                <a:spcPct val="85000"/>
              </a:lnSpc>
              <a:buClr>
                <a:srgbClr val="262626"/>
              </a:buClr>
              <a:buSzPts val="1100"/>
            </a:pPr>
            <a:endParaRPr dirty="0"/>
          </a:p>
        </p:txBody>
      </p:sp>
      <p:pic>
        <p:nvPicPr>
          <p:cNvPr id="247" name="Shape 247" descr="Resultado de imagen para radiografÃ­as de fracturas"/>
          <p:cNvPicPr preferRelativeResize="0"/>
          <p:nvPr/>
        </p:nvPicPr>
        <p:blipFill rotWithShape="1">
          <a:blip r:embed="rId3">
            <a:alphaModFix/>
          </a:blip>
          <a:srcRect/>
          <a:stretch/>
        </p:blipFill>
        <p:spPr>
          <a:xfrm>
            <a:off x="6443637" y="1799078"/>
            <a:ext cx="2756178" cy="2670413"/>
          </a:xfrm>
          <a:prstGeom prst="rect">
            <a:avLst/>
          </a:prstGeom>
          <a:noFill/>
          <a:ln>
            <a:noFill/>
          </a:ln>
        </p:spPr>
      </p:pic>
      <p:sp>
        <p:nvSpPr>
          <p:cNvPr id="252" name="Shape 252"/>
          <p:cNvSpPr txBox="1"/>
          <p:nvPr/>
        </p:nvSpPr>
        <p:spPr>
          <a:xfrm>
            <a:off x="3008022" y="2528781"/>
            <a:ext cx="2055900" cy="2720400"/>
          </a:xfrm>
          <a:prstGeom prst="rect">
            <a:avLst/>
          </a:prstGeom>
          <a:noFill/>
          <a:ln>
            <a:noFill/>
          </a:ln>
        </p:spPr>
        <p:txBody>
          <a:bodyPr spcFirstLastPara="1" wrap="square" lIns="91425" tIns="45700" rIns="91425" bIns="45700" anchor="b" anchorCtr="0">
            <a:noAutofit/>
          </a:bodyPr>
          <a:lstStyle/>
          <a:p>
            <a:pPr algn="ctr">
              <a:lnSpc>
                <a:spcPct val="75000"/>
              </a:lnSpc>
              <a:buClr>
                <a:srgbClr val="262626"/>
              </a:buClr>
              <a:buSzPts val="1360"/>
            </a:pPr>
            <a:endParaRPr sz="1360" b="1" dirty="0">
              <a:solidFill>
                <a:srgbClr val="262626"/>
              </a:solidFill>
              <a:latin typeface="Calibri"/>
              <a:ea typeface="Calibri"/>
              <a:cs typeface="Calibri"/>
              <a:sym typeface="Calibri"/>
            </a:endParaRPr>
          </a:p>
          <a:p>
            <a:pPr>
              <a:lnSpc>
                <a:spcPct val="75000"/>
              </a:lnSpc>
              <a:buClr>
                <a:srgbClr val="262626"/>
              </a:buClr>
              <a:buSzPts val="1360"/>
            </a:pPr>
            <a:r>
              <a:rPr lang="es-MX" sz="1360" b="1" dirty="0">
                <a:solidFill>
                  <a:srgbClr val="C00000"/>
                </a:solidFill>
                <a:latin typeface="Calibri"/>
                <a:ea typeface="Calibri"/>
                <a:cs typeface="Calibri"/>
                <a:sym typeface="Calibri"/>
              </a:rPr>
              <a:t>Materia: Física</a:t>
            </a:r>
          </a:p>
          <a:p>
            <a:pPr>
              <a:lnSpc>
                <a:spcPct val="75000"/>
              </a:lnSpc>
              <a:buClr>
                <a:srgbClr val="262626"/>
              </a:buClr>
              <a:buSzPts val="1360"/>
            </a:pPr>
            <a:endParaRPr dirty="0">
              <a:solidFill>
                <a:srgbClr val="C00000"/>
              </a:solidFill>
            </a:endParaRPr>
          </a:p>
          <a:p>
            <a:pPr>
              <a:lnSpc>
                <a:spcPct val="75000"/>
              </a:lnSpc>
              <a:buClr>
                <a:srgbClr val="262626"/>
              </a:buClr>
              <a:buSzPts val="1360"/>
            </a:pPr>
            <a:r>
              <a:rPr lang="es-MX" sz="1360" b="1" dirty="0">
                <a:solidFill>
                  <a:srgbClr val="262626"/>
                </a:solidFill>
                <a:latin typeface="Calibri"/>
                <a:ea typeface="Calibri"/>
                <a:cs typeface="Calibri"/>
                <a:sym typeface="Calibri"/>
              </a:rPr>
              <a:t>Trabajo a realizar: </a:t>
            </a:r>
            <a:endParaRPr dirty="0"/>
          </a:p>
          <a:p>
            <a:pPr>
              <a:lnSpc>
                <a:spcPct val="75000"/>
              </a:lnSpc>
              <a:buClr>
                <a:srgbClr val="262626"/>
              </a:buClr>
              <a:buSzPts val="1360"/>
            </a:pPr>
            <a:endParaRPr sz="1360" b="1" dirty="0">
              <a:solidFill>
                <a:srgbClr val="262626"/>
              </a:solidFill>
              <a:latin typeface="Calibri"/>
              <a:ea typeface="Calibri"/>
              <a:cs typeface="Calibri"/>
              <a:sym typeface="Calibri"/>
            </a:endParaRPr>
          </a:p>
          <a:p>
            <a:pPr>
              <a:lnSpc>
                <a:spcPct val="75000"/>
              </a:lnSpc>
              <a:buClr>
                <a:srgbClr val="262626"/>
              </a:buClr>
              <a:buSzPts val="1190"/>
            </a:pPr>
            <a:r>
              <a:rPr lang="es-MX" sz="1000" dirty="0">
                <a:solidFill>
                  <a:srgbClr val="262626"/>
                </a:solidFill>
                <a:latin typeface="Calibri"/>
                <a:ea typeface="Calibri"/>
                <a:cs typeface="Calibri"/>
                <a:sym typeface="Calibri"/>
              </a:rPr>
              <a:t>Desarrollo de un trabajo de investigación (que será presentado como una exposición al resto de sus compañeros) acerca de los conceptos de la Física que se ven involucrados en la ocurrencia de una fractura.</a:t>
            </a:r>
          </a:p>
          <a:p>
            <a:pPr>
              <a:lnSpc>
                <a:spcPct val="75000"/>
              </a:lnSpc>
              <a:buClr>
                <a:srgbClr val="262626"/>
              </a:buClr>
              <a:buSzPts val="1190"/>
            </a:pPr>
            <a:endParaRPr lang="es-MX" sz="1000" dirty="0">
              <a:solidFill>
                <a:srgbClr val="262626"/>
              </a:solidFill>
              <a:latin typeface="Calibri"/>
              <a:ea typeface="Calibri"/>
              <a:cs typeface="Calibri"/>
              <a:sym typeface="Calibri"/>
            </a:endParaRPr>
          </a:p>
          <a:p>
            <a:pPr>
              <a:lnSpc>
                <a:spcPct val="75000"/>
              </a:lnSpc>
              <a:buClr>
                <a:srgbClr val="262626"/>
              </a:buClr>
              <a:buSzPts val="1190"/>
            </a:pPr>
            <a:r>
              <a:rPr lang="es-MX" sz="1000" dirty="0">
                <a:solidFill>
                  <a:srgbClr val="262626"/>
                </a:solidFill>
                <a:latin typeface="Calibri"/>
                <a:ea typeface="Calibri"/>
                <a:cs typeface="Calibri"/>
                <a:sym typeface="Calibri"/>
              </a:rPr>
              <a:t>Realización de una práctica, simulando una fractura en la tibia de un borrego</a:t>
            </a:r>
            <a:endParaRPr sz="1000" dirty="0">
              <a:solidFill>
                <a:srgbClr val="262626"/>
              </a:solidFill>
              <a:latin typeface="Calibri"/>
              <a:ea typeface="Calibri"/>
              <a:cs typeface="Calibri"/>
              <a:sym typeface="Calibri"/>
            </a:endParaRPr>
          </a:p>
          <a:p>
            <a:pPr>
              <a:lnSpc>
                <a:spcPct val="75000"/>
              </a:lnSpc>
              <a:buClr>
                <a:srgbClr val="262626"/>
              </a:buClr>
              <a:buSzPts val="1190"/>
            </a:pPr>
            <a:endParaRPr sz="1000" dirty="0">
              <a:solidFill>
                <a:srgbClr val="262626"/>
              </a:solidFill>
              <a:latin typeface="Calibri"/>
              <a:ea typeface="Calibri"/>
              <a:cs typeface="Calibri"/>
              <a:sym typeface="Calibri"/>
            </a:endParaRPr>
          </a:p>
          <a:p>
            <a:pPr>
              <a:lnSpc>
                <a:spcPct val="75000"/>
              </a:lnSpc>
              <a:buClr>
                <a:srgbClr val="262626"/>
              </a:buClr>
              <a:buSzPts val="1275"/>
            </a:pPr>
            <a:endParaRPr sz="1000" dirty="0">
              <a:solidFill>
                <a:srgbClr val="262626"/>
              </a:solidFill>
              <a:latin typeface="Calibri"/>
              <a:ea typeface="Calibri"/>
              <a:cs typeface="Calibri"/>
              <a:sym typeface="Calibri"/>
            </a:endParaRPr>
          </a:p>
          <a:p>
            <a:pPr algn="ctr">
              <a:lnSpc>
                <a:spcPct val="75000"/>
              </a:lnSpc>
              <a:buClr>
                <a:srgbClr val="262626"/>
              </a:buClr>
              <a:buSzPts val="1275"/>
            </a:pPr>
            <a:r>
              <a:rPr lang="es-MX" sz="1000" i="1" dirty="0">
                <a:solidFill>
                  <a:srgbClr val="262626"/>
                </a:solidFill>
                <a:latin typeface="Calibri"/>
                <a:ea typeface="Calibri"/>
                <a:cs typeface="Calibri"/>
                <a:sym typeface="Calibri"/>
              </a:rPr>
              <a:t> </a:t>
            </a:r>
            <a:endParaRPr sz="1000" dirty="0"/>
          </a:p>
          <a:p>
            <a:pPr algn="ctr">
              <a:lnSpc>
                <a:spcPct val="75000"/>
              </a:lnSpc>
              <a:buClr>
                <a:srgbClr val="262626"/>
              </a:buClr>
              <a:buSzPts val="1275"/>
            </a:pPr>
            <a:endParaRPr sz="1275" i="1" dirty="0">
              <a:solidFill>
                <a:srgbClr val="262626"/>
              </a:solidFill>
              <a:latin typeface="Calibri"/>
              <a:ea typeface="Calibri"/>
              <a:cs typeface="Calibri"/>
              <a:sym typeface="Calibri"/>
            </a:endParaRPr>
          </a:p>
        </p:txBody>
      </p:sp>
      <p:sp>
        <p:nvSpPr>
          <p:cNvPr id="23" name="Rectángulo 22">
            <a:extLst>
              <a:ext uri="{FF2B5EF4-FFF2-40B4-BE49-F238E27FC236}">
                <a16:creationId xmlns:a16="http://schemas.microsoft.com/office/drawing/2014/main" id="{95E5A9CA-6624-4FF4-983E-182708BEEC02}"/>
              </a:ext>
            </a:extLst>
          </p:cNvPr>
          <p:cNvSpPr/>
          <p:nvPr/>
        </p:nvSpPr>
        <p:spPr>
          <a:xfrm>
            <a:off x="1433382" y="-42442"/>
            <a:ext cx="9120461" cy="1477328"/>
          </a:xfrm>
          <a:prstGeom prst="rect">
            <a:avLst/>
          </a:prstGeom>
        </p:spPr>
        <p:txBody>
          <a:bodyPr wrap="square">
            <a:spAutoFit/>
          </a:bodyPr>
          <a:lstStyle/>
          <a:p>
            <a:pPr algn="ctr"/>
            <a:r>
              <a:rPr lang="es-MX" sz="4500" b="1" dirty="0">
                <a:ln w="3175" cmpd="sng">
                  <a:noFill/>
                </a:ln>
                <a:solidFill>
                  <a:srgbClr val="C00000"/>
                </a:solidFill>
                <a:latin typeface="Tw Cen MT Condensed Extra Bold" panose="020B0803020202020204" pitchFamily="34" charset="0"/>
                <a:ea typeface="+mj-ea"/>
                <a:cs typeface="+mj-cs"/>
              </a:rPr>
              <a:t>Actividad por asignatura de la fase de Desarrollo del proyecto</a:t>
            </a:r>
          </a:p>
        </p:txBody>
      </p:sp>
    </p:spTree>
    <p:extLst>
      <p:ext uri="{BB962C8B-B14F-4D97-AF65-F5344CB8AC3E}">
        <p14:creationId xmlns:p14="http://schemas.microsoft.com/office/powerpoint/2010/main" val="30682049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2" name="Google Shape;72;p12"/>
          <p:cNvGrpSpPr/>
          <p:nvPr/>
        </p:nvGrpSpPr>
        <p:grpSpPr>
          <a:xfrm>
            <a:off x="1732220" y="4681899"/>
            <a:ext cx="287955" cy="456532"/>
            <a:chOff x="6718575" y="2318625"/>
            <a:chExt cx="256950" cy="407375"/>
          </a:xfrm>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3" name="Subtítulo 2">
            <a:extLst>
              <a:ext uri="{FF2B5EF4-FFF2-40B4-BE49-F238E27FC236}">
                <a16:creationId xmlns:a16="http://schemas.microsoft.com/office/drawing/2014/main" id="{4AFFEF07-B1E0-4584-AE86-89D28E738204}"/>
              </a:ext>
            </a:extLst>
          </p:cNvPr>
          <p:cNvSpPr txBox="1">
            <a:spLocks/>
          </p:cNvSpPr>
          <p:nvPr/>
        </p:nvSpPr>
        <p:spPr>
          <a:xfrm>
            <a:off x="1584434" y="1684227"/>
            <a:ext cx="3306737" cy="2534024"/>
          </a:xfrm>
          <a:prstGeom prst="rect">
            <a:avLst/>
          </a:prstGeom>
        </p:spPr>
        <p:txBody>
          <a:bodyPr vert="horz" lIns="121920" tIns="60960" rIns="121920" bIns="60960" rtlCol="0">
            <a:normAutofit fontScale="700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just" defTabSz="1219170">
              <a:defRPr/>
            </a:pPr>
            <a:r>
              <a:rPr lang="es-MX" sz="3067" dirty="0" err="1">
                <a:solidFill>
                  <a:srgbClr val="191B0E"/>
                </a:solidFill>
                <a:latin typeface="Tw Cen MT Condensed" panose="020B0606020104020203" pitchFamily="34" charset="0"/>
              </a:rPr>
              <a:t>Sebastian</a:t>
            </a:r>
            <a:r>
              <a:rPr lang="es-MX" sz="3067" dirty="0">
                <a:solidFill>
                  <a:srgbClr val="191B0E"/>
                </a:solidFill>
                <a:latin typeface="Tw Cen MT Condensed" panose="020B0606020104020203" pitchFamily="34" charset="0"/>
              </a:rPr>
              <a:t> </a:t>
            </a:r>
            <a:r>
              <a:rPr lang="es-MX" sz="3067" dirty="0" err="1">
                <a:solidFill>
                  <a:srgbClr val="191B0E"/>
                </a:solidFill>
                <a:latin typeface="Tw Cen MT Condensed" panose="020B0606020104020203" pitchFamily="34" charset="0"/>
              </a:rPr>
              <a:t>Dulong</a:t>
            </a:r>
            <a:r>
              <a:rPr lang="es-MX" sz="3067" dirty="0">
                <a:solidFill>
                  <a:srgbClr val="191B0E"/>
                </a:solidFill>
                <a:latin typeface="Tw Cen MT Condensed" panose="020B0606020104020203" pitchFamily="34" charset="0"/>
              </a:rPr>
              <a:t> Salazar</a:t>
            </a:r>
          </a:p>
          <a:p>
            <a:pPr algn="just" defTabSz="1219170">
              <a:defRPr/>
            </a:pPr>
            <a:r>
              <a:rPr lang="es-MX" sz="3067" dirty="0">
                <a:solidFill>
                  <a:srgbClr val="191B0E"/>
                </a:solidFill>
                <a:latin typeface="Tw Cen MT Condensed" panose="020B0606020104020203" pitchFamily="34" charset="0"/>
              </a:rPr>
              <a:t>Isabel De Larrañaga Velasco</a:t>
            </a:r>
          </a:p>
          <a:p>
            <a:pPr algn="just" defTabSz="1219170">
              <a:defRPr/>
            </a:pPr>
            <a:r>
              <a:rPr lang="es-MX" sz="3067" dirty="0">
                <a:solidFill>
                  <a:srgbClr val="191B0E"/>
                </a:solidFill>
                <a:latin typeface="Tw Cen MT Condensed" panose="020B0606020104020203" pitchFamily="34" charset="0"/>
              </a:rPr>
              <a:t>Ana Paula Hernández</a:t>
            </a:r>
          </a:p>
          <a:p>
            <a:pPr algn="just" defTabSz="1219170">
              <a:defRPr/>
            </a:pPr>
            <a:r>
              <a:rPr lang="es-MX" sz="3067" dirty="0">
                <a:solidFill>
                  <a:srgbClr val="191B0E"/>
                </a:solidFill>
                <a:latin typeface="Tw Cen MT Condensed" panose="020B0606020104020203" pitchFamily="34" charset="0"/>
              </a:rPr>
              <a:t>Rodrigo Fernández </a:t>
            </a:r>
            <a:r>
              <a:rPr lang="es-MX" sz="3067" dirty="0" err="1">
                <a:solidFill>
                  <a:srgbClr val="191B0E"/>
                </a:solidFill>
                <a:latin typeface="Tw Cen MT Condensed" panose="020B0606020104020203" pitchFamily="34" charset="0"/>
              </a:rPr>
              <a:t>Grandizo</a:t>
            </a:r>
            <a:endParaRPr lang="es-MX" sz="3067" dirty="0">
              <a:solidFill>
                <a:srgbClr val="191B0E"/>
              </a:solidFill>
              <a:latin typeface="Tw Cen MT Condensed" panose="020B0606020104020203" pitchFamily="34" charset="0"/>
            </a:endParaRPr>
          </a:p>
          <a:p>
            <a:pPr algn="just" defTabSz="1219170">
              <a:defRPr/>
            </a:pPr>
            <a:r>
              <a:rPr lang="es-MX" sz="3067" dirty="0">
                <a:solidFill>
                  <a:srgbClr val="191B0E"/>
                </a:solidFill>
                <a:latin typeface="Tw Cen MT Condensed" panose="020B0606020104020203" pitchFamily="34" charset="0"/>
              </a:rPr>
              <a:t>José Carlos Gutiérrez Palma</a:t>
            </a:r>
          </a:p>
          <a:p>
            <a:pPr algn="just" defTabSz="1219170">
              <a:defRPr/>
            </a:pPr>
            <a:r>
              <a:rPr lang="es-MX" sz="3067" dirty="0">
                <a:solidFill>
                  <a:srgbClr val="191B0E"/>
                </a:solidFill>
                <a:latin typeface="Tw Cen MT Condensed" panose="020B0606020104020203" pitchFamily="34" charset="0"/>
              </a:rPr>
              <a:t>Mariana López Bonilla</a:t>
            </a:r>
          </a:p>
          <a:p>
            <a:pPr algn="just" defTabSz="1219170">
              <a:defRPr/>
            </a:pPr>
            <a:r>
              <a:rPr lang="es-MX" sz="3067" dirty="0">
                <a:solidFill>
                  <a:srgbClr val="191B0E"/>
                </a:solidFill>
                <a:latin typeface="Tw Cen MT Condensed" panose="020B0606020104020203" pitchFamily="34" charset="0"/>
              </a:rPr>
              <a:t>Mauricio Moscoso Mandujano</a:t>
            </a:r>
          </a:p>
          <a:p>
            <a:pPr algn="just" defTabSz="1219170">
              <a:defRPr/>
            </a:pPr>
            <a:r>
              <a:rPr lang="es-MX" sz="3067" dirty="0">
                <a:solidFill>
                  <a:srgbClr val="191B0E"/>
                </a:solidFill>
                <a:latin typeface="Tw Cen MT Condensed" panose="020B0606020104020203" pitchFamily="34" charset="0"/>
              </a:rPr>
              <a:t>Roberto Vargas Salgado</a:t>
            </a:r>
            <a:endParaRPr lang="es-ES" sz="3067" dirty="0">
              <a:solidFill>
                <a:srgbClr val="191B0E"/>
              </a:solidFill>
              <a:latin typeface="Tw Cen MT Condensed" panose="020B0606020104020203" pitchFamily="34" charset="0"/>
            </a:endParaRPr>
          </a:p>
          <a:p>
            <a:pPr algn="just" defTabSz="1219170">
              <a:defRPr/>
            </a:pPr>
            <a:endParaRPr lang="es-ES" sz="3067" dirty="0">
              <a:solidFill>
                <a:srgbClr val="191B0E"/>
              </a:solidFill>
              <a:latin typeface="Franklin Gothic Book" panose="020B0503020102020204"/>
            </a:endParaRPr>
          </a:p>
        </p:txBody>
      </p:sp>
      <p:pic>
        <p:nvPicPr>
          <p:cNvPr id="3" name="Imagen 2">
            <a:extLst>
              <a:ext uri="{FF2B5EF4-FFF2-40B4-BE49-F238E27FC236}">
                <a16:creationId xmlns:a16="http://schemas.microsoft.com/office/drawing/2014/main" id="{3570DE22-FCEF-40C5-82D9-65DC671AA2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72" b="98242" l="1563" r="97461">
                        <a14:foregroundMark x1="1563" y1="30469" x2="7422" y2="37695"/>
                        <a14:foregroundMark x1="2930" y1="23047" x2="10742" y2="15430"/>
                        <a14:foregroundMark x1="14453" y1="13672" x2="23242" y2="1367"/>
                        <a14:foregroundMark x1="31836" y1="2148" x2="40430" y2="12891"/>
                        <a14:foregroundMark x1="37695" y1="24609" x2="49219" y2="37109"/>
                        <a14:foregroundMark x1="50000" y1="62891" x2="58398" y2="70508"/>
                        <a14:foregroundMark x1="65234" y1="95898" x2="67969" y2="96875"/>
                        <a14:foregroundMark x1="71875" y1="92383" x2="72461" y2="91797"/>
                        <a14:foregroundMark x1="77539" y1="89453" x2="77734" y2="88477"/>
                        <a14:foregroundMark x1="94336" y1="81055" x2="97461" y2="75781"/>
                        <a14:foregroundMark x1="52539" y1="59180" x2="53125" y2="54297"/>
                        <a14:foregroundMark x1="56836" y1="50195" x2="58398" y2="50586"/>
                        <a14:foregroundMark x1="59570" y1="45898" x2="73633" y2="59570"/>
                        <a14:foregroundMark x1="76172" y1="62695" x2="82617" y2="60352"/>
                        <a14:foregroundMark x1="86523" y1="59180" x2="94336" y2="62695"/>
                        <a14:foregroundMark x1="93359" y1="81836" x2="85938" y2="84570"/>
                        <a14:foregroundMark x1="8203" y1="38281" x2="13086" y2="40039"/>
                        <a14:foregroundMark x1="24805" y1="37109" x2="35156" y2="47852"/>
                        <a14:foregroundMark x1="36328" y1="49609" x2="41992" y2="53906"/>
                        <a14:foregroundMark x1="42773" y1="55469" x2="47852" y2="52930"/>
                        <a14:foregroundMark x1="47852" y1="52148" x2="47656" y2="47070"/>
                        <a14:foregroundMark x1="59180" y1="72656" x2="61523" y2="75781"/>
                        <a14:foregroundMark x1="62305" y1="76172" x2="59961" y2="82617"/>
                        <a14:foregroundMark x1="60352" y1="88281" x2="63477" y2="93164"/>
                        <a14:foregroundMark x1="71289" y1="98242" x2="82031" y2="94141"/>
                        <a14:backgroundMark x1="18555" y1="22656" x2="20313" y2="24609"/>
                      </a14:backgroundRemoval>
                    </a14:imgEffect>
                  </a14:imgLayer>
                </a14:imgProps>
              </a:ext>
            </a:extLst>
          </a:blip>
          <a:stretch>
            <a:fillRect/>
          </a:stretch>
        </p:blipFill>
        <p:spPr>
          <a:xfrm rot="5400000">
            <a:off x="5967063" y="880253"/>
            <a:ext cx="3952460" cy="3952460"/>
          </a:xfrm>
          <a:prstGeom prst="rect">
            <a:avLst/>
          </a:prstGeom>
        </p:spPr>
      </p:pic>
      <p:sp>
        <p:nvSpPr>
          <p:cNvPr id="14" name="Título 1"/>
          <p:cNvSpPr txBox="1">
            <a:spLocks/>
          </p:cNvSpPr>
          <p:nvPr/>
        </p:nvSpPr>
        <p:spPr>
          <a:xfrm rot="16200000">
            <a:off x="-3653158" y="2658680"/>
            <a:ext cx="9144000" cy="1040884"/>
          </a:xfrm>
          <a:prstGeom prst="rect">
            <a:avLst/>
          </a:prstGeom>
          <a:effectLst/>
        </p:spPr>
        <p:txBody>
          <a:bodyPr spcFirstLastPara="1" vert="horz" wrap="square" lIns="91425" tIns="91425" rIns="91425" bIns="91425" rtlCol="0" anchor="b" anchorCtr="0">
            <a:normAutofit fontScale="77500" lnSpcReduction="20000"/>
          </a:bodyPr>
          <a:lstStyle>
            <a:lvl1pPr lvl="0" algn="ctr" defTabSz="457200" rtl="0" eaLnBrk="1" latinLnBrk="0" hangingPunct="1">
              <a:spcBef>
                <a:spcPts val="0"/>
              </a:spcBef>
              <a:spcAft>
                <a:spcPts val="0"/>
              </a:spcAft>
              <a:buSzPts val="3600"/>
              <a:buNone/>
              <a:defRPr sz="4800" kern="1200" cap="none">
                <a:ln w="3175" cmpd="sng">
                  <a:noFill/>
                </a:ln>
                <a:solidFill>
                  <a:schemeClr val="tx1">
                    <a:lumMod val="85000"/>
                    <a:lumOff val="15000"/>
                  </a:schemeClr>
                </a:solidFill>
                <a:effectLst/>
                <a:latin typeface="+mj-lt"/>
                <a:ea typeface="+mj-ea"/>
                <a:cs typeface="+mj-cs"/>
              </a:defRPr>
            </a:lvl1pPr>
            <a:lvl2pPr lvl="1" eaLnBrk="1" hangingPunct="1">
              <a:spcBef>
                <a:spcPts val="0"/>
              </a:spcBef>
              <a:spcAft>
                <a:spcPts val="0"/>
              </a:spcAft>
              <a:buSzPts val="3600"/>
              <a:buNone/>
              <a:defRPr sz="4800">
                <a:solidFill>
                  <a:schemeClr val="tx2"/>
                </a:solidFill>
              </a:defRPr>
            </a:lvl2pPr>
            <a:lvl3pPr lvl="2" eaLnBrk="1" hangingPunct="1">
              <a:spcBef>
                <a:spcPts val="0"/>
              </a:spcBef>
              <a:spcAft>
                <a:spcPts val="0"/>
              </a:spcAft>
              <a:buSzPts val="3600"/>
              <a:buNone/>
              <a:defRPr sz="4800">
                <a:solidFill>
                  <a:schemeClr val="tx2"/>
                </a:solidFill>
              </a:defRPr>
            </a:lvl3pPr>
            <a:lvl4pPr lvl="3" eaLnBrk="1" hangingPunct="1">
              <a:spcBef>
                <a:spcPts val="0"/>
              </a:spcBef>
              <a:spcAft>
                <a:spcPts val="0"/>
              </a:spcAft>
              <a:buSzPts val="3600"/>
              <a:buNone/>
              <a:defRPr sz="4800">
                <a:solidFill>
                  <a:schemeClr val="tx2"/>
                </a:solidFill>
              </a:defRPr>
            </a:lvl4pPr>
            <a:lvl5pPr lvl="4" eaLnBrk="1" hangingPunct="1">
              <a:spcBef>
                <a:spcPts val="0"/>
              </a:spcBef>
              <a:spcAft>
                <a:spcPts val="0"/>
              </a:spcAft>
              <a:buSzPts val="3600"/>
              <a:buNone/>
              <a:defRPr sz="4800">
                <a:solidFill>
                  <a:schemeClr val="tx2"/>
                </a:solidFill>
              </a:defRPr>
            </a:lvl5pPr>
            <a:lvl6pPr lvl="5" eaLnBrk="1" hangingPunct="1">
              <a:spcBef>
                <a:spcPts val="0"/>
              </a:spcBef>
              <a:spcAft>
                <a:spcPts val="0"/>
              </a:spcAft>
              <a:buSzPts val="3600"/>
              <a:buNone/>
              <a:defRPr sz="4800">
                <a:solidFill>
                  <a:schemeClr val="tx2"/>
                </a:solidFill>
              </a:defRPr>
            </a:lvl6pPr>
            <a:lvl7pPr lvl="6" eaLnBrk="1" hangingPunct="1">
              <a:spcBef>
                <a:spcPts val="0"/>
              </a:spcBef>
              <a:spcAft>
                <a:spcPts val="0"/>
              </a:spcAft>
              <a:buSzPts val="3600"/>
              <a:buNone/>
              <a:defRPr sz="4800">
                <a:solidFill>
                  <a:schemeClr val="tx2"/>
                </a:solidFill>
              </a:defRPr>
            </a:lvl7pPr>
            <a:lvl8pPr lvl="7" eaLnBrk="1" hangingPunct="1">
              <a:spcBef>
                <a:spcPts val="0"/>
              </a:spcBef>
              <a:spcAft>
                <a:spcPts val="0"/>
              </a:spcAft>
              <a:buSzPts val="3600"/>
              <a:buNone/>
              <a:defRPr sz="4800">
                <a:solidFill>
                  <a:schemeClr val="tx2"/>
                </a:solidFill>
              </a:defRPr>
            </a:lvl8pPr>
            <a:lvl9pPr lvl="8" eaLnBrk="1" hangingPunct="1">
              <a:spcBef>
                <a:spcPts val="0"/>
              </a:spcBef>
              <a:spcAft>
                <a:spcPts val="0"/>
              </a:spcAft>
              <a:buSzPts val="3600"/>
              <a:buNone/>
              <a:defRPr sz="4800">
                <a:solidFill>
                  <a:schemeClr val="tx2"/>
                </a:solidFill>
              </a:defRPr>
            </a:lvl9pPr>
          </a:lstStyle>
          <a:p>
            <a:endParaRPr lang="en-GB" sz="4400" b="1" dirty="0">
              <a:solidFill>
                <a:schemeClr val="tx1">
                  <a:lumMod val="50000"/>
                  <a:lumOff val="50000"/>
                </a:schemeClr>
              </a:solidFill>
              <a:latin typeface="Tw Cen MT" panose="020B0602020104020603" pitchFamily="34" charset="0"/>
            </a:endParaRPr>
          </a:p>
          <a:p>
            <a:r>
              <a:rPr lang="en-GB" sz="4400" b="1" dirty="0" err="1">
                <a:solidFill>
                  <a:schemeClr val="tx1">
                    <a:lumMod val="50000"/>
                    <a:lumOff val="50000"/>
                  </a:schemeClr>
                </a:solidFill>
                <a:latin typeface="Tw Cen MT" panose="020B0602020104020603" pitchFamily="34" charset="0"/>
              </a:rPr>
              <a:t>Alumnos</a:t>
            </a:r>
            <a:r>
              <a:rPr lang="en-GB" sz="4400" b="1" dirty="0">
                <a:solidFill>
                  <a:schemeClr val="tx1">
                    <a:lumMod val="50000"/>
                    <a:lumOff val="50000"/>
                  </a:schemeClr>
                </a:solidFill>
                <a:latin typeface="Tw Cen MT" panose="020B0602020104020603" pitchFamily="34" charset="0"/>
              </a:rPr>
              <a:t> </a:t>
            </a:r>
            <a:r>
              <a:rPr lang="en-GB" sz="4400" b="1" dirty="0" err="1">
                <a:solidFill>
                  <a:schemeClr val="tx1">
                    <a:lumMod val="50000"/>
                    <a:lumOff val="50000"/>
                  </a:schemeClr>
                </a:solidFill>
                <a:latin typeface="Tw Cen MT" panose="020B0602020104020603" pitchFamily="34" charset="0"/>
              </a:rPr>
              <a:t>participantes</a:t>
            </a:r>
            <a:endParaRPr lang="en-GB" sz="4400" b="1" dirty="0">
              <a:solidFill>
                <a:schemeClr val="tx1">
                  <a:lumMod val="50000"/>
                  <a:lumOff val="50000"/>
                </a:schemeClr>
              </a:solidFill>
              <a:latin typeface="Tw Cen MT" panose="020B0602020104020603" pitchFamily="34" charset="0"/>
            </a:endParaRPr>
          </a:p>
        </p:txBody>
      </p:sp>
      <p:grpSp>
        <p:nvGrpSpPr>
          <p:cNvPr id="15" name="Grupo 14"/>
          <p:cNvGrpSpPr/>
          <p:nvPr/>
        </p:nvGrpSpPr>
        <p:grpSpPr>
          <a:xfrm>
            <a:off x="5395880" y="5092343"/>
            <a:ext cx="5843023" cy="838233"/>
            <a:chOff x="5637618" y="5100304"/>
            <a:chExt cx="5843023" cy="838233"/>
          </a:xfrm>
        </p:grpSpPr>
        <p:graphicFrame>
          <p:nvGraphicFramePr>
            <p:cNvPr id="16" name="Objeto 15"/>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1794" name="CorelDRAW" r:id="rId6" imgW="2504179" imgH="1982433" progId="CorelDraw.Graphic.19">
                    <p:embed/>
                  </p:oleObj>
                </mc:Choice>
                <mc:Fallback>
                  <p:oleObj name="CorelDRAW" r:id="rId6" imgW="2504179" imgH="1982433" progId="CorelDraw.Graphic.19">
                    <p:embed/>
                    <p:pic>
                      <p:nvPicPr>
                        <p:cNvPr id="16" name="Objeto 15"/>
                        <p:cNvPicPr/>
                        <p:nvPr/>
                      </p:nvPicPr>
                      <p:blipFill>
                        <a:blip r:embed="rId7"/>
                        <a:stretch>
                          <a:fillRect/>
                        </a:stretch>
                      </p:blipFill>
                      <p:spPr>
                        <a:xfrm>
                          <a:off x="10732445" y="5220483"/>
                          <a:ext cx="748196" cy="592579"/>
                        </a:xfrm>
                        <a:prstGeom prst="rect">
                          <a:avLst/>
                        </a:prstGeom>
                      </p:spPr>
                    </p:pic>
                  </p:oleObj>
                </mc:Fallback>
              </mc:AlternateContent>
            </a:graphicData>
          </a:graphic>
        </p:graphicFrame>
        <p:pic>
          <p:nvPicPr>
            <p:cNvPr id="17" name="Imagen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
        <p:nvSpPr>
          <p:cNvPr id="2" name="Título 1"/>
          <p:cNvSpPr>
            <a:spLocks noGrp="1"/>
          </p:cNvSpPr>
          <p:nvPr>
            <p:ph type="ctrTitle"/>
          </p:nvPr>
        </p:nvSpPr>
        <p:spPr/>
        <p:txBody>
          <a:bodyPr>
            <a:normAutofit fontScale="90000"/>
          </a:bodyPr>
          <a:lstStyle/>
          <a:p>
            <a:br>
              <a:rPr lang="es-MX" dirty="0"/>
            </a:br>
            <a:endParaRPr lang="es-MX" dirty="0"/>
          </a:p>
        </p:txBody>
      </p:sp>
      <p:sp>
        <p:nvSpPr>
          <p:cNvPr id="4" name="CuadroTexto 3"/>
          <p:cNvSpPr txBox="1"/>
          <p:nvPr/>
        </p:nvSpPr>
        <p:spPr>
          <a:xfrm rot="16200000">
            <a:off x="560167" y="2418194"/>
            <a:ext cx="1837266" cy="369332"/>
          </a:xfrm>
          <a:prstGeom prst="rect">
            <a:avLst/>
          </a:prstGeom>
          <a:noFill/>
        </p:spPr>
        <p:txBody>
          <a:bodyPr wrap="square" rtlCol="0">
            <a:spAutoFit/>
          </a:bodyPr>
          <a:lstStyle/>
          <a:p>
            <a:r>
              <a:rPr lang="es-MX" b="1" dirty="0">
                <a:solidFill>
                  <a:srgbClr val="C00000"/>
                </a:solidFill>
              </a:rPr>
              <a:t>(Área 1)</a:t>
            </a:r>
          </a:p>
        </p:txBody>
      </p:sp>
    </p:spTree>
    <p:extLst>
      <p:ext uri="{BB962C8B-B14F-4D97-AF65-F5344CB8AC3E}">
        <p14:creationId xmlns:p14="http://schemas.microsoft.com/office/powerpoint/2010/main" val="3230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5509734" y="2135620"/>
            <a:ext cx="3297935" cy="1997155"/>
          </a:xfrm>
          <a:prstGeom prst="rect">
            <a:avLst/>
          </a:prstGeom>
        </p:spPr>
        <p:txBody>
          <a:bodyPr spcFirstLastPara="1" vert="horz" wrap="square" lIns="121900" tIns="121900" rIns="121900" bIns="121900" rtlCol="0" anchor="t" anchorCtr="0">
            <a:noAutofit/>
          </a:bodyPr>
          <a:lstStyle/>
          <a:p>
            <a:pPr marL="0" indent="0">
              <a:buNone/>
            </a:pPr>
            <a:r>
              <a:rPr lang="es-ES" dirty="0">
                <a:latin typeface="Tw Cen MT Condensed" panose="020B0606020104020203" pitchFamily="34" charset="0"/>
              </a:rPr>
              <a:t>Influencia que tiende a cambiar el estado de movimiento o reposo de un objeto, o deformarlo. </a:t>
            </a:r>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pic>
        <p:nvPicPr>
          <p:cNvPr id="102" name="Google Shape;102;p14"/>
          <p:cNvPicPr preferRelativeResize="0"/>
          <p:nvPr/>
        </p:nvPicPr>
        <p:blipFill>
          <a:blip r:embed="rId4">
            <a:alphaModFix/>
          </a:blip>
          <a:stretch>
            <a:fillRect/>
          </a:stretch>
        </p:blipFill>
        <p:spPr>
          <a:xfrm>
            <a:off x="1112800" y="1149197"/>
            <a:ext cx="1511600" cy="1511600"/>
          </a:xfrm>
          <a:prstGeom prst="ellipse">
            <a:avLst/>
          </a:prstGeom>
          <a:noFill/>
          <a:ln>
            <a:noFill/>
          </a:ln>
        </p:spPr>
      </p:pic>
      <p:sp>
        <p:nvSpPr>
          <p:cNvPr id="103" name="Google Shape;103;p14"/>
          <p:cNvSpPr txBox="1">
            <a:spLocks noGrp="1"/>
          </p:cNvSpPr>
          <p:nvPr>
            <p:ph type="ctrTitle" idx="4294967295"/>
          </p:nvPr>
        </p:nvSpPr>
        <p:spPr>
          <a:xfrm>
            <a:off x="5337543" y="675803"/>
            <a:ext cx="2848167" cy="1546400"/>
          </a:xfrm>
          <a:prstGeom prst="rect">
            <a:avLst/>
          </a:prstGeom>
        </p:spPr>
        <p:txBody>
          <a:bodyPr spcFirstLastPara="1" vert="horz" wrap="square" lIns="121900" tIns="121900" rIns="121900" bIns="121900" rtlCol="0" anchor="ctr" anchorCtr="0">
            <a:noAutofit/>
          </a:bodyPr>
          <a:lstStyle/>
          <a:p>
            <a:pPr>
              <a:spcBef>
                <a:spcPts val="0"/>
              </a:spcBef>
            </a:pPr>
            <a:r>
              <a:rPr lang="es-ES" sz="7200" dirty="0">
                <a:latin typeface="Tw Cen MT Condensed" panose="020B0606020104020203" pitchFamily="34" charset="0"/>
              </a:rPr>
              <a:t>Fuerza</a:t>
            </a:r>
            <a:endParaRPr sz="7200" dirty="0">
              <a:latin typeface="Tw Cen MT Condensed" panose="020B0606020104020203" pitchFamily="34" charset="0"/>
            </a:endParaRPr>
          </a:p>
        </p:txBody>
      </p: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sp>
        <p:nvSpPr>
          <p:cNvPr id="4" name="Elipse 3">
            <a:extLst>
              <a:ext uri="{FF2B5EF4-FFF2-40B4-BE49-F238E27FC236}">
                <a16:creationId xmlns:a16="http://schemas.microsoft.com/office/drawing/2014/main" id="{8336BDD4-8F37-4E62-BC71-0D40703B7F16}"/>
              </a:ext>
            </a:extLst>
          </p:cNvPr>
          <p:cNvSpPr/>
          <p:nvPr/>
        </p:nvSpPr>
        <p:spPr>
          <a:xfrm>
            <a:off x="1102690" y="1114412"/>
            <a:ext cx="1511600" cy="15463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3" name="Imagen 2">
            <a:extLst>
              <a:ext uri="{FF2B5EF4-FFF2-40B4-BE49-F238E27FC236}">
                <a16:creationId xmlns:a16="http://schemas.microsoft.com/office/drawing/2014/main" id="{A81CD8F2-6C4E-4A14-AD30-F586C9727D2D}"/>
              </a:ext>
            </a:extLst>
          </p:cNvPr>
          <p:cNvPicPr>
            <a:picLocks noChangeAspect="1"/>
          </p:cNvPicPr>
          <p:nvPr/>
        </p:nvPicPr>
        <p:blipFill>
          <a:blip r:embed="rId5"/>
          <a:stretch>
            <a:fillRect/>
          </a:stretch>
        </p:blipFill>
        <p:spPr>
          <a:xfrm>
            <a:off x="9254867" y="2573569"/>
            <a:ext cx="1354940" cy="1354940"/>
          </a:xfrm>
          <a:prstGeom prst="rect">
            <a:avLst/>
          </a:prstGeom>
        </p:spPr>
      </p:pic>
      <p:pic>
        <p:nvPicPr>
          <p:cNvPr id="6" name="Imagen 5">
            <a:extLst>
              <a:ext uri="{FF2B5EF4-FFF2-40B4-BE49-F238E27FC236}">
                <a16:creationId xmlns:a16="http://schemas.microsoft.com/office/drawing/2014/main" id="{B7968F97-DC37-426F-9866-0EF943876A89}"/>
              </a:ext>
            </a:extLst>
          </p:cNvPr>
          <p:cNvPicPr>
            <a:picLocks noChangeAspect="1"/>
          </p:cNvPicPr>
          <p:nvPr/>
        </p:nvPicPr>
        <p:blipFill>
          <a:blip r:embed="rId6"/>
          <a:stretch>
            <a:fillRect/>
          </a:stretch>
        </p:blipFill>
        <p:spPr>
          <a:xfrm>
            <a:off x="1361442" y="1641880"/>
            <a:ext cx="3760751" cy="2425573"/>
          </a:xfrm>
          <a:prstGeom prst="rect">
            <a:avLst/>
          </a:prstGeom>
        </p:spPr>
      </p:pic>
      <p:grpSp>
        <p:nvGrpSpPr>
          <p:cNvPr id="10" name="Grupo 9"/>
          <p:cNvGrpSpPr/>
          <p:nvPr/>
        </p:nvGrpSpPr>
        <p:grpSpPr>
          <a:xfrm>
            <a:off x="5637618" y="5100304"/>
            <a:ext cx="5843023" cy="838233"/>
            <a:chOff x="5637618" y="5100304"/>
            <a:chExt cx="5843023" cy="838233"/>
          </a:xfrm>
        </p:grpSpPr>
        <p:graphicFrame>
          <p:nvGraphicFramePr>
            <p:cNvPr id="11" name="Objeto 10"/>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2818" name="CorelDRAW" r:id="rId7" imgW="2504179" imgH="1982433" progId="CorelDraw.Graphic.19">
                    <p:embed/>
                  </p:oleObj>
                </mc:Choice>
                <mc:Fallback>
                  <p:oleObj name="CorelDRAW" r:id="rId7" imgW="2504179" imgH="1982433" progId="CorelDraw.Graphic.19">
                    <p:embed/>
                    <p:pic>
                      <p:nvPicPr>
                        <p:cNvPr id="11" name="Objeto 10"/>
                        <p:cNvPicPr/>
                        <p:nvPr/>
                      </p:nvPicPr>
                      <p:blipFill>
                        <a:blip r:embed="rId8"/>
                        <a:stretch>
                          <a:fillRect/>
                        </a:stretch>
                      </p:blipFill>
                      <p:spPr>
                        <a:xfrm>
                          <a:off x="10732445" y="5220483"/>
                          <a:ext cx="748196" cy="592579"/>
                        </a:xfrm>
                        <a:prstGeom prst="rect">
                          <a:avLst/>
                        </a:prstGeom>
                      </p:spPr>
                    </p:pic>
                  </p:oleObj>
                </mc:Fallback>
              </mc:AlternateContent>
            </a:graphicData>
          </a:graphic>
        </p:graphicFrame>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136323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1036895" y="1232961"/>
            <a:ext cx="5171200" cy="580800"/>
          </a:xfrm>
          <a:prstGeom prst="rect">
            <a:avLst/>
          </a:prstGeom>
        </p:spPr>
        <p:txBody>
          <a:bodyPr spcFirstLastPara="1" vert="horz" wrap="square" lIns="121900" tIns="121900" rIns="121900" bIns="121900" rtlCol="0" anchor="ctr" anchorCtr="0">
            <a:noAutofit/>
          </a:bodyPr>
          <a:lstStyle/>
          <a:p>
            <a:r>
              <a:rPr lang="en" dirty="0">
                <a:latin typeface="Tw Cen MT Condensed" panose="020B0606020104020203" pitchFamily="34" charset="0"/>
              </a:rPr>
              <a:t>Leyes de Newton</a:t>
            </a:r>
            <a:endParaRPr dirty="0">
              <a:latin typeface="Tw Cen MT Condensed" panose="020B0606020104020203" pitchFamily="34" charset="0"/>
            </a:endParaRPr>
          </a:p>
        </p:txBody>
      </p:sp>
      <p:sp>
        <p:nvSpPr>
          <p:cNvPr id="171" name="Google Shape;171;p20"/>
          <p:cNvSpPr txBox="1">
            <a:spLocks noGrp="1"/>
          </p:cNvSpPr>
          <p:nvPr>
            <p:ph type="body" idx="1"/>
          </p:nvPr>
        </p:nvSpPr>
        <p:spPr>
          <a:xfrm>
            <a:off x="2225168" y="2300506"/>
            <a:ext cx="1455289" cy="888608"/>
          </a:xfrm>
          <a:prstGeom prst="rect">
            <a:avLst/>
          </a:prstGeom>
        </p:spPr>
        <p:txBody>
          <a:bodyPr spcFirstLastPara="1" vert="horz" wrap="square" lIns="121900" tIns="121900" rIns="121900" bIns="121900" rtlCol="0" anchor="t" anchorCtr="0">
            <a:noAutofit/>
          </a:bodyPr>
          <a:lstStyle/>
          <a:p>
            <a:pPr marL="0" indent="0">
              <a:buNone/>
            </a:pPr>
            <a:r>
              <a:rPr lang="en" b="1" dirty="0">
                <a:highlight>
                  <a:srgbClr val="FFCD00"/>
                </a:highlight>
                <a:latin typeface="Tw Cen MT Condensed" panose="020B0606020104020203" pitchFamily="34" charset="0"/>
              </a:rPr>
              <a:t>1. Inercia</a:t>
            </a:r>
          </a:p>
        </p:txBody>
      </p:sp>
      <p:sp>
        <p:nvSpPr>
          <p:cNvPr id="172" name="Google Shape;172;p20"/>
          <p:cNvSpPr txBox="1">
            <a:spLocks noGrp="1"/>
          </p:cNvSpPr>
          <p:nvPr>
            <p:ph type="body" idx="2"/>
          </p:nvPr>
        </p:nvSpPr>
        <p:spPr>
          <a:xfrm>
            <a:off x="5051552" y="2025341"/>
            <a:ext cx="1326979" cy="710644"/>
          </a:xfrm>
          <a:prstGeom prst="rect">
            <a:avLst/>
          </a:prstGeom>
        </p:spPr>
        <p:txBody>
          <a:bodyPr spcFirstLastPara="1" vert="horz" wrap="square" lIns="121900" tIns="121900" rIns="121900" bIns="121900" rtlCol="0" anchor="t" anchorCtr="0">
            <a:noAutofit/>
          </a:bodyPr>
          <a:lstStyle/>
          <a:p>
            <a:pPr marL="0" indent="0">
              <a:buNone/>
            </a:pPr>
            <a:r>
              <a:rPr lang="en" b="1" dirty="0">
                <a:highlight>
                  <a:srgbClr val="FFCD00"/>
                </a:highlight>
                <a:latin typeface="Tw Cen MT Condensed" panose="020B0606020104020203" pitchFamily="34" charset="0"/>
              </a:rPr>
              <a:t>2. </a:t>
            </a:r>
            <a:r>
              <a:rPr lang="es-ES" b="1" dirty="0">
                <a:highlight>
                  <a:srgbClr val="FFCD00"/>
                </a:highlight>
                <a:latin typeface="Tw Cen MT Condensed" panose="020B0606020104020203" pitchFamily="34" charset="0"/>
              </a:rPr>
              <a:t>F=</a:t>
            </a:r>
            <a:r>
              <a:rPr lang="es-ES" b="1" dirty="0" err="1">
                <a:highlight>
                  <a:srgbClr val="FFCD00"/>
                </a:highlight>
                <a:latin typeface="Tw Cen MT Condensed" panose="020B0606020104020203" pitchFamily="34" charset="0"/>
              </a:rPr>
              <a:t>m⋅a</a:t>
            </a:r>
            <a:endParaRPr lang="es-ES" b="1" dirty="0">
              <a:highlight>
                <a:srgbClr val="FFCD00"/>
              </a:highlight>
              <a:latin typeface="Tw Cen MT Condensed" panose="020B0606020104020203" pitchFamily="34" charset="0"/>
            </a:endParaRPr>
          </a:p>
        </p:txBody>
      </p:sp>
      <p:sp>
        <p:nvSpPr>
          <p:cNvPr id="173" name="Google Shape;173;p20"/>
          <p:cNvSpPr txBox="1">
            <a:spLocks noGrp="1"/>
          </p:cNvSpPr>
          <p:nvPr>
            <p:ph type="body" idx="3"/>
          </p:nvPr>
        </p:nvSpPr>
        <p:spPr>
          <a:xfrm>
            <a:off x="8261437" y="1453318"/>
            <a:ext cx="2322480" cy="673704"/>
          </a:xfrm>
          <a:prstGeom prst="rect">
            <a:avLst/>
          </a:prstGeom>
        </p:spPr>
        <p:txBody>
          <a:bodyPr spcFirstLastPara="1" vert="horz" wrap="square" lIns="121900" tIns="121900" rIns="121900" bIns="121900" rtlCol="0" anchor="t" anchorCtr="0">
            <a:noAutofit/>
          </a:bodyPr>
          <a:lstStyle/>
          <a:p>
            <a:pPr marL="0" indent="0">
              <a:buNone/>
            </a:pPr>
            <a:r>
              <a:rPr lang="en" b="1" dirty="0">
                <a:highlight>
                  <a:srgbClr val="FFCD00"/>
                </a:highlight>
                <a:latin typeface="Tw Cen MT Condensed" panose="020B0606020104020203" pitchFamily="34" charset="0"/>
              </a:rPr>
              <a:t>3. Acción Reacción</a:t>
            </a:r>
            <a:endParaRPr b="1" dirty="0">
              <a:highlight>
                <a:srgbClr val="FFCD00"/>
              </a:highlight>
              <a:latin typeface="Tw Cen MT Condensed" panose="020B0606020104020203" pitchFamily="34" charset="0"/>
            </a:endParaRPr>
          </a:p>
          <a:p>
            <a:pPr marL="0" indent="0">
              <a:buNone/>
            </a:pPr>
            <a:endParaRPr dirty="0"/>
          </a:p>
        </p:txBody>
      </p:sp>
      <p:grpSp>
        <p:nvGrpSpPr>
          <p:cNvPr id="174" name="Google Shape;174;p20"/>
          <p:cNvGrpSpPr/>
          <p:nvPr/>
        </p:nvGrpSpPr>
        <p:grpSpPr>
          <a:xfrm>
            <a:off x="1221945" y="1359667"/>
            <a:ext cx="286167" cy="286167"/>
            <a:chOff x="2594050" y="1631825"/>
            <a:chExt cx="439625" cy="439625"/>
          </a:xfrm>
        </p:grpSpPr>
        <p:sp>
          <p:nvSpPr>
            <p:cNvPr id="175" name="Google Shape;175;p20"/>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6" name="Google Shape;176;p20"/>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7" name="Google Shape;177;p20"/>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8" name="Google Shape;178;p20"/>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3" name="Imagen 2">
            <a:extLst>
              <a:ext uri="{FF2B5EF4-FFF2-40B4-BE49-F238E27FC236}">
                <a16:creationId xmlns:a16="http://schemas.microsoft.com/office/drawing/2014/main" id="{BD4BF42A-8241-4AE5-8CF5-68EA9110D533}"/>
              </a:ext>
            </a:extLst>
          </p:cNvPr>
          <p:cNvPicPr>
            <a:picLocks noChangeAspect="1"/>
          </p:cNvPicPr>
          <p:nvPr/>
        </p:nvPicPr>
        <p:blipFill>
          <a:blip r:embed="rId4"/>
          <a:stretch>
            <a:fillRect/>
          </a:stretch>
        </p:blipFill>
        <p:spPr>
          <a:xfrm>
            <a:off x="1083089" y="3137829"/>
            <a:ext cx="2801340" cy="1938224"/>
          </a:xfrm>
          <a:prstGeom prst="rect">
            <a:avLst/>
          </a:prstGeom>
        </p:spPr>
      </p:pic>
      <p:pic>
        <p:nvPicPr>
          <p:cNvPr id="5" name="Imagen 4">
            <a:extLst>
              <a:ext uri="{FF2B5EF4-FFF2-40B4-BE49-F238E27FC236}">
                <a16:creationId xmlns:a16="http://schemas.microsoft.com/office/drawing/2014/main" id="{F1659505-1C90-48C2-A8E7-D4E2E048618C}"/>
              </a:ext>
            </a:extLst>
          </p:cNvPr>
          <p:cNvPicPr>
            <a:picLocks noChangeAspect="1"/>
          </p:cNvPicPr>
          <p:nvPr/>
        </p:nvPicPr>
        <p:blipFill>
          <a:blip r:embed="rId5"/>
          <a:stretch>
            <a:fillRect/>
          </a:stretch>
        </p:blipFill>
        <p:spPr>
          <a:xfrm>
            <a:off x="4343083" y="2735985"/>
            <a:ext cx="3573124" cy="2032000"/>
          </a:xfrm>
          <a:prstGeom prst="rect">
            <a:avLst/>
          </a:prstGeom>
        </p:spPr>
      </p:pic>
      <p:pic>
        <p:nvPicPr>
          <p:cNvPr id="10" name="Imagen 9">
            <a:extLst>
              <a:ext uri="{FF2B5EF4-FFF2-40B4-BE49-F238E27FC236}">
                <a16:creationId xmlns:a16="http://schemas.microsoft.com/office/drawing/2014/main" id="{453D9D02-E6EC-4CA8-979E-B2E8021D7385}"/>
              </a:ext>
            </a:extLst>
          </p:cNvPr>
          <p:cNvPicPr>
            <a:picLocks noChangeAspect="1"/>
          </p:cNvPicPr>
          <p:nvPr/>
        </p:nvPicPr>
        <p:blipFill>
          <a:blip r:embed="rId6"/>
          <a:stretch>
            <a:fillRect/>
          </a:stretch>
        </p:blipFill>
        <p:spPr>
          <a:xfrm>
            <a:off x="8459448" y="2468664"/>
            <a:ext cx="2607945" cy="2527877"/>
          </a:xfrm>
          <a:prstGeom prst="rect">
            <a:avLst/>
          </a:prstGeom>
        </p:spPr>
      </p:pic>
      <p:grpSp>
        <p:nvGrpSpPr>
          <p:cNvPr id="15" name="Grupo 14"/>
          <p:cNvGrpSpPr/>
          <p:nvPr/>
        </p:nvGrpSpPr>
        <p:grpSpPr>
          <a:xfrm>
            <a:off x="5563363" y="5338183"/>
            <a:ext cx="5429775" cy="862484"/>
            <a:chOff x="5637618" y="5100304"/>
            <a:chExt cx="5843023" cy="838233"/>
          </a:xfrm>
        </p:grpSpPr>
        <p:graphicFrame>
          <p:nvGraphicFramePr>
            <p:cNvPr id="16" name="Objeto 15"/>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3842" name="CorelDRAW" r:id="rId7" imgW="2504179" imgH="1982433" progId="CorelDraw.Graphic.19">
                    <p:embed/>
                  </p:oleObj>
                </mc:Choice>
                <mc:Fallback>
                  <p:oleObj name="CorelDRAW" r:id="rId7" imgW="2504179" imgH="1982433" progId="CorelDraw.Graphic.19">
                    <p:embed/>
                    <p:pic>
                      <p:nvPicPr>
                        <p:cNvPr id="16" name="Objeto 15"/>
                        <p:cNvPicPr/>
                        <p:nvPr/>
                      </p:nvPicPr>
                      <p:blipFill>
                        <a:blip r:embed="rId8"/>
                        <a:stretch>
                          <a:fillRect/>
                        </a:stretch>
                      </p:blipFill>
                      <p:spPr>
                        <a:xfrm>
                          <a:off x="10732445" y="5220483"/>
                          <a:ext cx="748196" cy="592579"/>
                        </a:xfrm>
                        <a:prstGeom prst="rect">
                          <a:avLst/>
                        </a:prstGeom>
                      </p:spPr>
                    </p:pic>
                  </p:oleObj>
                </mc:Fallback>
              </mc:AlternateContent>
            </a:graphicData>
          </a:graphic>
        </p:graphicFrame>
        <p:pic>
          <p:nvPicPr>
            <p:cNvPr id="17" name="Imagen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345333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632978" y="1020250"/>
            <a:ext cx="5171200" cy="580800"/>
          </a:xfrm>
          <a:prstGeom prst="rect">
            <a:avLst/>
          </a:prstGeom>
        </p:spPr>
        <p:txBody>
          <a:bodyPr spcFirstLastPara="1" vert="horz" wrap="square" lIns="121900" tIns="121900" rIns="121900" bIns="121900" rtlCol="0" anchor="ctr" anchorCtr="0">
            <a:noAutofit/>
          </a:bodyPr>
          <a:lstStyle/>
          <a:p>
            <a:r>
              <a:rPr lang="en" dirty="0">
                <a:latin typeface="Tw Cen MT Condensed" panose="020B0606020104020203" pitchFamily="34" charset="0"/>
              </a:rPr>
              <a:t>Fuerza </a:t>
            </a:r>
            <a:r>
              <a:rPr lang="en" dirty="0">
                <a:highlight>
                  <a:srgbClr val="FFCD00"/>
                </a:highlight>
                <a:latin typeface="Tw Cen MT Condensed" panose="020B0606020104020203" pitchFamily="34" charset="0"/>
              </a:rPr>
              <a:t>Deformante:</a:t>
            </a:r>
            <a:endParaRPr dirty="0">
              <a:highlight>
                <a:srgbClr val="FFCD00"/>
              </a:highlight>
              <a:latin typeface="Tw Cen MT Condensed" panose="020B0606020104020203" pitchFamily="34" charset="0"/>
            </a:endParaRPr>
          </a:p>
        </p:txBody>
      </p:sp>
      <p:sp>
        <p:nvSpPr>
          <p:cNvPr id="125" name="Google Shape;125;p17"/>
          <p:cNvSpPr txBox="1">
            <a:spLocks noGrp="1"/>
          </p:cNvSpPr>
          <p:nvPr>
            <p:ph type="body" idx="1"/>
          </p:nvPr>
        </p:nvSpPr>
        <p:spPr>
          <a:xfrm>
            <a:off x="1105943" y="1974860"/>
            <a:ext cx="9079600" cy="4149600"/>
          </a:xfrm>
          <a:prstGeom prst="rect">
            <a:avLst/>
          </a:prstGeom>
        </p:spPr>
        <p:txBody>
          <a:bodyPr spcFirstLastPara="1" vert="horz" wrap="square" lIns="121900" tIns="121900" rIns="121900" bIns="121900" rtlCol="0" anchor="t" anchorCtr="0">
            <a:noAutofit/>
          </a:bodyPr>
          <a:lstStyle/>
          <a:p>
            <a:pPr marL="101597" indent="0">
              <a:buNone/>
            </a:pPr>
            <a:r>
              <a:rPr lang="es-MX" dirty="0">
                <a:latin typeface="Tw Cen MT Condensed" panose="020B0606020104020203" pitchFamily="34" charset="0"/>
              </a:rPr>
              <a:t>Provoca el cambio en alguna o de algunas de las dimensiones de un cuerpo.</a:t>
            </a:r>
            <a:endParaRPr dirty="0">
              <a:latin typeface="Tw Cen MT Condensed" panose="020B0606020104020203" pitchFamily="34" charset="0"/>
            </a:endParaRPr>
          </a:p>
          <a:p>
            <a:pPr>
              <a:spcBef>
                <a:spcPts val="0"/>
              </a:spcBef>
            </a:pPr>
            <a:r>
              <a:rPr lang="x-none" dirty="0">
                <a:latin typeface="Tw Cen MT Condensed" panose="020B0606020104020203" pitchFamily="34" charset="0"/>
              </a:rPr>
              <a:t>Longitud</a:t>
            </a:r>
          </a:p>
          <a:p>
            <a:pPr>
              <a:spcBef>
                <a:spcPts val="0"/>
              </a:spcBef>
            </a:pPr>
            <a:r>
              <a:rPr lang="x-none" dirty="0">
                <a:latin typeface="Tw Cen MT Condensed" panose="020B0606020104020203" pitchFamily="34" charset="0"/>
              </a:rPr>
              <a:t>Área</a:t>
            </a:r>
          </a:p>
          <a:p>
            <a:pPr>
              <a:spcBef>
                <a:spcPts val="0"/>
              </a:spcBef>
            </a:pPr>
            <a:r>
              <a:rPr lang="x-none" dirty="0">
                <a:latin typeface="Tw Cen MT Condensed" panose="020B0606020104020203" pitchFamily="34" charset="0"/>
              </a:rPr>
              <a:t>Volumen</a:t>
            </a:r>
            <a:endParaRPr dirty="0">
              <a:latin typeface="Tw Cen MT Condensed" panose="020B0606020104020203" pitchFamily="34" charset="0"/>
            </a:endParaRPr>
          </a:p>
          <a:p>
            <a:pPr marL="0" indent="0">
              <a:buClr>
                <a:schemeClr val="dk1"/>
              </a:buClr>
              <a:buSzPts val="1100"/>
              <a:buNone/>
            </a:pPr>
            <a:endParaRPr dirty="0"/>
          </a:p>
          <a:p>
            <a:pPr marL="0" indent="0">
              <a:buNone/>
            </a:pPr>
            <a:endParaRPr dirty="0"/>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3" name="Imagen 2">
            <a:extLst>
              <a:ext uri="{FF2B5EF4-FFF2-40B4-BE49-F238E27FC236}">
                <a16:creationId xmlns:a16="http://schemas.microsoft.com/office/drawing/2014/main" id="{90D625AE-0F40-4646-9EFA-E9728211709F}"/>
              </a:ext>
            </a:extLst>
          </p:cNvPr>
          <p:cNvPicPr>
            <a:picLocks noChangeAspect="1"/>
          </p:cNvPicPr>
          <p:nvPr/>
        </p:nvPicPr>
        <p:blipFill rotWithShape="1">
          <a:blip r:embed="rId4"/>
          <a:srcRect l="2897" r="37241"/>
          <a:stretch/>
        </p:blipFill>
        <p:spPr>
          <a:xfrm>
            <a:off x="5899837" y="2733527"/>
            <a:ext cx="2716055" cy="2552700"/>
          </a:xfrm>
          <a:prstGeom prst="rect">
            <a:avLst/>
          </a:prstGeom>
        </p:spPr>
      </p:pic>
      <p:grpSp>
        <p:nvGrpSpPr>
          <p:cNvPr id="10" name="Grupo 9"/>
          <p:cNvGrpSpPr/>
          <p:nvPr/>
        </p:nvGrpSpPr>
        <p:grpSpPr>
          <a:xfrm>
            <a:off x="5332818" y="5491553"/>
            <a:ext cx="5843023" cy="838233"/>
            <a:chOff x="5637618" y="5100304"/>
            <a:chExt cx="5843023" cy="838233"/>
          </a:xfrm>
        </p:grpSpPr>
        <p:graphicFrame>
          <p:nvGraphicFramePr>
            <p:cNvPr id="11" name="Objeto 10"/>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4866" name="CorelDRAW" r:id="rId5" imgW="2504179" imgH="1982433" progId="CorelDraw.Graphic.19">
                    <p:embed/>
                  </p:oleObj>
                </mc:Choice>
                <mc:Fallback>
                  <p:oleObj name="CorelDRAW" r:id="rId5" imgW="2504179" imgH="1982433" progId="CorelDraw.Graphic.19">
                    <p:embed/>
                    <p:pic>
                      <p:nvPicPr>
                        <p:cNvPr id="11" name="Objeto 10"/>
                        <p:cNvPicPr/>
                        <p:nvPr/>
                      </p:nvPicPr>
                      <p:blipFill>
                        <a:blip r:embed="rId6"/>
                        <a:stretch>
                          <a:fillRect/>
                        </a:stretch>
                      </p:blipFill>
                      <p:spPr>
                        <a:xfrm>
                          <a:off x="10732445" y="5220483"/>
                          <a:ext cx="748196" cy="592579"/>
                        </a:xfrm>
                        <a:prstGeom prst="rect">
                          <a:avLst/>
                        </a:prstGeom>
                      </p:spPr>
                    </p:pic>
                  </p:oleObj>
                </mc:Fallback>
              </mc:AlternateContent>
            </a:graphicData>
          </a:graphic>
        </p:graphicFrame>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350549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2806733" y="2984000"/>
            <a:ext cx="6578400" cy="1093200"/>
          </a:xfrm>
          <a:prstGeom prst="rect">
            <a:avLst/>
          </a:prstGeom>
        </p:spPr>
        <p:txBody>
          <a:bodyPr spcFirstLastPara="1" vert="horz" wrap="square" lIns="121900" tIns="121900" rIns="121900" bIns="121900" rtlCol="0" anchor="b" anchorCtr="0">
            <a:noAutofit/>
          </a:bodyPr>
          <a:lstStyle/>
          <a:p>
            <a:pPr marL="0" indent="0">
              <a:buNone/>
            </a:pPr>
            <a:r>
              <a:rPr lang="es-MX" i="0" dirty="0">
                <a:latin typeface="Tw Cen MT Condensed" panose="020B0606020104020203" pitchFamily="34" charset="0"/>
              </a:rPr>
              <a:t>El alargamiento unitario que experimenta un material elástico es directamente proporcional a la fuerza aplicada sobre el mismo</a:t>
            </a:r>
            <a:endParaRPr i="0" dirty="0">
              <a:latin typeface="Tw Cen MT Condensed" panose="020B0606020104020203" pitchFamily="34" charset="0"/>
            </a:endParaRPr>
          </a:p>
        </p:txBody>
      </p:sp>
      <p:sp>
        <p:nvSpPr>
          <p:cNvPr id="2" name="CuadroTexto 1">
            <a:extLst>
              <a:ext uri="{FF2B5EF4-FFF2-40B4-BE49-F238E27FC236}">
                <a16:creationId xmlns:a16="http://schemas.microsoft.com/office/drawing/2014/main" id="{182666F3-85C0-4CD7-881A-3611AB143DC2}"/>
              </a:ext>
            </a:extLst>
          </p:cNvPr>
          <p:cNvSpPr txBox="1"/>
          <p:nvPr/>
        </p:nvSpPr>
        <p:spPr>
          <a:xfrm>
            <a:off x="978325" y="628503"/>
            <a:ext cx="7641265" cy="666786"/>
          </a:xfrm>
          <a:prstGeom prst="rect">
            <a:avLst/>
          </a:prstGeom>
          <a:noFill/>
        </p:spPr>
        <p:txBody>
          <a:bodyPr wrap="square" rtlCol="0">
            <a:spAutoFit/>
          </a:bodyPr>
          <a:lstStyle/>
          <a:p>
            <a:pPr>
              <a:buSzPts val="2000"/>
            </a:pPr>
            <a:r>
              <a:rPr lang="es-ES" sz="3733" b="1" dirty="0">
                <a:latin typeface="Tw Cen MT Condensed" panose="020B0606020104020203" pitchFamily="34" charset="0"/>
                <a:sym typeface="Lora"/>
              </a:rPr>
              <a:t>Ley de Hooke</a:t>
            </a:r>
          </a:p>
        </p:txBody>
      </p:sp>
      <p:pic>
        <p:nvPicPr>
          <p:cNvPr id="5" name="officeArt object">
            <a:extLst>
              <a:ext uri="{FF2B5EF4-FFF2-40B4-BE49-F238E27FC236}">
                <a16:creationId xmlns:a16="http://schemas.microsoft.com/office/drawing/2014/main" id="{4B967C02-D6DE-439B-8198-BEF8C1106EBA}"/>
              </a:ext>
            </a:extLst>
          </p:cNvPr>
          <p:cNvPicPr/>
          <p:nvPr/>
        </p:nvPicPr>
        <p:blipFill>
          <a:blip r:embed="rId3"/>
          <a:stretch>
            <a:fillRect/>
          </a:stretch>
        </p:blipFill>
        <p:spPr>
          <a:xfrm>
            <a:off x="8917172" y="3651897"/>
            <a:ext cx="2415165" cy="2780800"/>
          </a:xfrm>
          <a:prstGeom prst="rect">
            <a:avLst/>
          </a:prstGeom>
          <a:ln w="12700" cap="flat">
            <a:noFill/>
            <a:miter lim="400000"/>
          </a:ln>
          <a:effectLst/>
        </p:spPr>
      </p:pic>
    </p:spTree>
    <p:extLst>
      <p:ext uri="{BB962C8B-B14F-4D97-AF65-F5344CB8AC3E}">
        <p14:creationId xmlns:p14="http://schemas.microsoft.com/office/powerpoint/2010/main" val="1554376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0C0C5BB-A588-4574-A04B-B832CD9C1A38}"/>
              </a:ext>
            </a:extLst>
          </p:cNvPr>
          <p:cNvSpPr txBox="1">
            <a:spLocks noGrp="1"/>
          </p:cNvSpPr>
          <p:nvPr>
            <p:ph type="body" idx="1"/>
          </p:nvPr>
        </p:nvSpPr>
        <p:spPr>
          <a:xfrm>
            <a:off x="2654300" y="5359871"/>
            <a:ext cx="6883400" cy="823208"/>
          </a:xfrm>
          <a:prstGeom prst="rect">
            <a:avLst/>
          </a:prstGeom>
          <a:noFill/>
        </p:spPr>
        <p:txBody>
          <a:bodyPr wrap="square" rtlCol="0">
            <a:spAutoFit/>
          </a:bodyPr>
          <a:lstStyle/>
          <a:p>
            <a:pPr>
              <a:buSzPts val="2000"/>
            </a:pPr>
            <a:r>
              <a:rPr lang="es-ES" sz="3733" b="1" i="0" dirty="0">
                <a:latin typeface="Tw Cen MT" panose="020B0602020104020603" pitchFamily="34" charset="0"/>
              </a:rPr>
              <a:t>Ley de Hooke</a:t>
            </a:r>
          </a:p>
        </p:txBody>
      </p:sp>
      <p:pic>
        <p:nvPicPr>
          <p:cNvPr id="5" name="officeArt object">
            <a:extLst>
              <a:ext uri="{FF2B5EF4-FFF2-40B4-BE49-F238E27FC236}">
                <a16:creationId xmlns:a16="http://schemas.microsoft.com/office/drawing/2014/main" id="{1EB7BC97-D98A-4F95-8EA7-312E47275A5E}"/>
              </a:ext>
            </a:extLst>
          </p:cNvPr>
          <p:cNvPicPr/>
          <p:nvPr/>
        </p:nvPicPr>
        <p:blipFill rotWithShape="1">
          <a:blip r:embed="rId2"/>
          <a:srcRect b="66139"/>
          <a:stretch/>
        </p:blipFill>
        <p:spPr>
          <a:xfrm>
            <a:off x="2573082" y="854077"/>
            <a:ext cx="7045837" cy="1569955"/>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EF3D13D0-3864-4BB9-BF24-6A8E33A0E03C}"/>
                  </a:ext>
                </a:extLst>
              </p:cNvPr>
              <p:cNvSpPr txBox="1"/>
              <p:nvPr/>
            </p:nvSpPr>
            <p:spPr>
              <a:xfrm>
                <a:off x="3203051" y="2952558"/>
                <a:ext cx="6883400" cy="1990288"/>
              </a:xfrm>
              <a:prstGeom prst="rect">
                <a:avLst/>
              </a:prstGeom>
              <a:noFill/>
            </p:spPr>
            <p:txBody>
              <a:bodyPr wrap="square" rtlCol="0">
                <a:spAutoFit/>
              </a:bodyPr>
              <a:lstStyle/>
              <a:p>
                <a:pPr>
                  <a:lnSpc>
                    <a:spcPts val="3733"/>
                  </a:lnSpc>
                </a:pPr>
                <a:r>
                  <a:rPr lang="es-ES" sz="2667" b="1" dirty="0">
                    <a:latin typeface="Tw Cen MT Condensed" panose="020B0606020104020203" pitchFamily="34" charset="0"/>
                    <a:sym typeface="Quattrocento Sans"/>
                  </a:rPr>
                  <a:t>F la fuerza en Newton (N)</a:t>
                </a:r>
              </a:p>
              <a:p>
                <a:pPr>
                  <a:lnSpc>
                    <a:spcPts val="3733"/>
                  </a:lnSpc>
                </a:pPr>
                <a:r>
                  <a:rPr lang="es-ES" sz="2667" b="1" dirty="0">
                    <a:latin typeface="Tw Cen MT Condensed" panose="020B0606020104020203" pitchFamily="34" charset="0"/>
                    <a:sym typeface="Quattrocento Sans"/>
                  </a:rPr>
                  <a:t>K la constante elástica</a:t>
                </a:r>
              </a:p>
              <a:p>
                <a:pPr>
                  <a:lnSpc>
                    <a:spcPts val="3733"/>
                  </a:lnSpc>
                </a:pPr>
                <a14:m>
                  <m:oMath xmlns:m="http://schemas.openxmlformats.org/officeDocument/2006/math">
                    <m:r>
                      <a:rPr lang="es-ES" sz="2667" b="1" i="1">
                        <a:latin typeface="Cambria Math" panose="02040503050406030204" pitchFamily="18" charset="0"/>
                        <a:ea typeface="Cambria Math" panose="02040503050406030204" pitchFamily="18" charset="0"/>
                        <a:sym typeface="Quattrocento Sans"/>
                      </a:rPr>
                      <m:t>𝔁</m:t>
                    </m:r>
                  </m:oMath>
                </a14:m>
                <a:r>
                  <a:rPr lang="es-ES" sz="2667" b="1" dirty="0">
                    <a:latin typeface="Tw Cen MT Condensed" panose="020B0606020104020203" pitchFamily="34" charset="0"/>
                    <a:sym typeface="Quattrocento Sans"/>
                  </a:rPr>
                  <a:t> el alargamiento en metros</a:t>
                </a:r>
              </a:p>
              <a:p>
                <a:pPr>
                  <a:lnSpc>
                    <a:spcPts val="3733"/>
                  </a:lnSpc>
                </a:pPr>
                <a14:m>
                  <m:oMath xmlns:m="http://schemas.openxmlformats.org/officeDocument/2006/math">
                    <m:r>
                      <a:rPr lang="es-ES" sz="2667" b="1" i="1">
                        <a:latin typeface="Cambria Math" panose="02040503050406030204" pitchFamily="18" charset="0"/>
                        <a:ea typeface="Cambria Math" panose="02040503050406030204" pitchFamily="18" charset="0"/>
                        <a:sym typeface="Quattrocento Sans"/>
                      </a:rPr>
                      <m:t>𝔁</m:t>
                    </m:r>
                    <m:r>
                      <a:rPr lang="x-none" sz="2667" b="1" i="1">
                        <a:latin typeface="Cambria Math" panose="02040503050406030204" pitchFamily="18" charset="0"/>
                        <a:ea typeface="Cambria Math" panose="02040503050406030204" pitchFamily="18" charset="0"/>
                        <a:sym typeface="Quattrocento Sans"/>
                      </a:rPr>
                      <m:t>=</m:t>
                    </m:r>
                    <m:r>
                      <a:rPr lang="x-none" sz="2667" b="1" i="1">
                        <a:latin typeface="Cambria Math" panose="02040503050406030204" pitchFamily="18" charset="0"/>
                        <a:ea typeface="Cambria Math" panose="02040503050406030204" pitchFamily="18" charset="0"/>
                        <a:sym typeface="Quattrocento Sans"/>
                      </a:rPr>
                      <m:t>𝒍</m:t>
                    </m:r>
                    <m:r>
                      <a:rPr lang="x-none" sz="2667" b="1" i="1">
                        <a:latin typeface="Cambria Math" panose="02040503050406030204" pitchFamily="18" charset="0"/>
                        <a:ea typeface="Cambria Math" panose="02040503050406030204" pitchFamily="18" charset="0"/>
                        <a:sym typeface="Quattrocento Sans"/>
                      </a:rPr>
                      <m:t>−</m:t>
                    </m:r>
                    <m:r>
                      <a:rPr lang="x-none" sz="2667" b="1" i="1">
                        <a:latin typeface="Cambria Math" panose="02040503050406030204" pitchFamily="18" charset="0"/>
                        <a:ea typeface="Cambria Math" panose="02040503050406030204" pitchFamily="18" charset="0"/>
                        <a:sym typeface="Quattrocento Sans"/>
                      </a:rPr>
                      <m:t>𝒍𝒐</m:t>
                    </m:r>
                  </m:oMath>
                </a14:m>
                <a:r>
                  <a:rPr lang="es-ES" sz="2667" b="1" dirty="0">
                    <a:latin typeface="Tw Cen MT Condensed" panose="020B0606020104020203" pitchFamily="34" charset="0"/>
                    <a:sym typeface="Quattrocento Sans"/>
                  </a:rPr>
                  <a:t> (longitud final </a:t>
                </a:r>
                <a14:m>
                  <m:oMath xmlns:m="http://schemas.openxmlformats.org/officeDocument/2006/math">
                    <m:r>
                      <a:rPr lang="x-none" sz="2667" b="1" i="1">
                        <a:latin typeface="Cambria Math" panose="02040503050406030204" pitchFamily="18" charset="0"/>
                        <a:ea typeface="Cambria Math" panose="02040503050406030204" pitchFamily="18" charset="0"/>
                        <a:sym typeface="Quattrocento Sans"/>
                      </a:rPr>
                      <m:t>−</m:t>
                    </m:r>
                  </m:oMath>
                </a14:m>
                <a:r>
                  <a:rPr lang="es-ES" sz="2667" b="1" dirty="0">
                    <a:latin typeface="Tw Cen MT Condensed" panose="020B0606020104020203" pitchFamily="34" charset="0"/>
                    <a:sym typeface="Quattrocento Sans"/>
                  </a:rPr>
                  <a:t> longitud inicial)</a:t>
                </a:r>
              </a:p>
            </p:txBody>
          </p:sp>
        </mc:Choice>
        <mc:Fallback xmlns="">
          <p:sp>
            <p:nvSpPr>
              <p:cNvPr id="2" name="CuadroTexto 1">
                <a:extLst>
                  <a:ext uri="{FF2B5EF4-FFF2-40B4-BE49-F238E27FC236}">
                    <a16:creationId xmlns:a16="http://schemas.microsoft.com/office/drawing/2014/main" xmlns:a14="http://schemas.microsoft.com/office/drawing/2010/main" xmlns="" id="{EF3D13D0-3864-4BB9-BF24-6A8E33A0E03C}"/>
                  </a:ext>
                </a:extLst>
              </p:cNvPr>
              <p:cNvSpPr txBox="1">
                <a:spLocks noRot="1" noChangeAspect="1" noMove="1" noResize="1" noEditPoints="1" noAdjustHandles="1" noChangeArrowheads="1" noChangeShapeType="1" noTextEdit="1"/>
              </p:cNvSpPr>
              <p:nvPr/>
            </p:nvSpPr>
            <p:spPr>
              <a:xfrm>
                <a:off x="3203051" y="2952558"/>
                <a:ext cx="6883400" cy="1990288"/>
              </a:xfrm>
              <a:prstGeom prst="rect">
                <a:avLst/>
              </a:prstGeom>
              <a:blipFill rotWithShape="0">
                <a:blip r:embed="rId3"/>
                <a:stretch>
                  <a:fillRect l="-1681" t="-612" b="-6116"/>
                </a:stretch>
              </a:blipFill>
            </p:spPr>
            <p:txBody>
              <a:bodyPr/>
              <a:lstStyle/>
              <a:p>
                <a:r>
                  <a:rPr lang="es-MX">
                    <a:noFill/>
                  </a:rPr>
                  <a:t> </a:t>
                </a:r>
              </a:p>
            </p:txBody>
          </p:sp>
        </mc:Fallback>
      </mc:AlternateContent>
    </p:spTree>
    <p:extLst>
      <p:ext uri="{BB962C8B-B14F-4D97-AF65-F5344CB8AC3E}">
        <p14:creationId xmlns:p14="http://schemas.microsoft.com/office/powerpoint/2010/main" val="301225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7" y="1230224"/>
            <a:ext cx="5171200" cy="580800"/>
          </a:xfrm>
          <a:prstGeom prst="rect">
            <a:avLst/>
          </a:prstGeom>
        </p:spPr>
        <p:txBody>
          <a:bodyPr spcFirstLastPara="1" vert="horz" wrap="square" lIns="121900" tIns="121900" rIns="121900" bIns="121900" rtlCol="0" anchor="ctr" anchorCtr="0">
            <a:noAutofit/>
          </a:bodyPr>
          <a:lstStyle/>
          <a:p>
            <a:r>
              <a:rPr lang="en" dirty="0">
                <a:latin typeface="Tw Cen MT Condensed" panose="020B0606020104020203" pitchFamily="34" charset="0"/>
              </a:rPr>
              <a:t>Constante </a:t>
            </a:r>
            <a:r>
              <a:rPr lang="en" dirty="0">
                <a:highlight>
                  <a:srgbClr val="FFCD00"/>
                </a:highlight>
                <a:latin typeface="Tw Cen MT Condensed" panose="020B0606020104020203" pitchFamily="34" charset="0"/>
              </a:rPr>
              <a:t>Elástica:</a:t>
            </a:r>
            <a:endParaRPr dirty="0">
              <a:highlight>
                <a:srgbClr val="FFCD00"/>
              </a:highlight>
              <a:latin typeface="Tw Cen MT Condensed" panose="020B0606020104020203" pitchFamily="34" charset="0"/>
            </a:endParaRPr>
          </a:p>
        </p:txBody>
      </p:sp>
      <p:pic>
        <p:nvPicPr>
          <p:cNvPr id="10" name="Imagen 9">
            <a:extLst>
              <a:ext uri="{FF2B5EF4-FFF2-40B4-BE49-F238E27FC236}">
                <a16:creationId xmlns:a16="http://schemas.microsoft.com/office/drawing/2014/main" id="{A68F12CC-F5C8-44F4-8D4D-8543853DC2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63" b="98750" l="8716" r="96789">
                        <a14:foregroundMark x1="48165" y1="94063" x2="48165" y2="93438"/>
                        <a14:foregroundMark x1="48165" y1="91563" x2="53211" y2="98750"/>
                        <a14:foregroundMark x1="62385" y1="10938" x2="68807" y2="72188"/>
                        <a14:foregroundMark x1="83945" y1="12812" x2="81193" y2="81563"/>
                        <a14:foregroundMark x1="47706" y1="74375" x2="96789" y2="68125"/>
                        <a14:foregroundMark x1="44954" y1="59375" x2="88532" y2="59062"/>
                        <a14:foregroundMark x1="21101" y1="9688" x2="91284" y2="19063"/>
                        <a14:foregroundMark x1="90826" y1="18750" x2="93578" y2="69375"/>
                        <a14:foregroundMark x1="87615" y1="33125" x2="94495" y2="18125"/>
                        <a14:foregroundMark x1="28899" y1="12812" x2="46789" y2="44688"/>
                        <a14:foregroundMark x1="44954" y1="45000" x2="78899" y2="54063"/>
                      </a14:backgroundRemoval>
                    </a14:imgEffect>
                  </a14:imgLayer>
                </a14:imgProps>
              </a:ext>
            </a:extLst>
          </a:blip>
          <a:stretch>
            <a:fillRect/>
          </a:stretch>
        </p:blipFill>
        <p:spPr>
          <a:xfrm>
            <a:off x="4752825" y="1811025"/>
            <a:ext cx="3096380" cy="4545145"/>
          </a:xfrm>
          <a:prstGeom prst="rect">
            <a:avLst/>
          </a:prstGeom>
        </p:spPr>
      </p:pic>
      <p:sp>
        <p:nvSpPr>
          <p:cNvPr id="13" name="CuadroTexto 12">
            <a:extLst>
              <a:ext uri="{FF2B5EF4-FFF2-40B4-BE49-F238E27FC236}">
                <a16:creationId xmlns:a16="http://schemas.microsoft.com/office/drawing/2014/main" id="{DD74A014-AEF1-4A7D-A875-5DD790317095}"/>
              </a:ext>
            </a:extLst>
          </p:cNvPr>
          <p:cNvSpPr txBox="1"/>
          <p:nvPr/>
        </p:nvSpPr>
        <p:spPr>
          <a:xfrm>
            <a:off x="1210932" y="2207107"/>
            <a:ext cx="3394480" cy="1446550"/>
          </a:xfrm>
          <a:prstGeom prst="rect">
            <a:avLst/>
          </a:prstGeom>
          <a:noFill/>
        </p:spPr>
        <p:txBody>
          <a:bodyPr wrap="square" rtlCol="0">
            <a:spAutoFit/>
          </a:bodyPr>
          <a:lstStyle/>
          <a:p>
            <a:pPr>
              <a:spcBef>
                <a:spcPts val="800"/>
              </a:spcBef>
              <a:buClr>
                <a:srgbClr val="FFCD00"/>
              </a:buClr>
              <a:buSzPts val="2400"/>
            </a:pPr>
            <a:r>
              <a:rPr lang="es-MX" sz="3200" dirty="0">
                <a:latin typeface="Tw Cen MT Condensed" panose="020B0606020104020203" pitchFamily="34" charset="0"/>
                <a:sym typeface="Lora"/>
              </a:rPr>
              <a:t>De acuerdo al Módulo  de Young:</a:t>
            </a:r>
          </a:p>
          <a:p>
            <a:endParaRPr lang="es-ES" sz="2400" dirty="0"/>
          </a:p>
        </p:txBody>
      </p:sp>
      <p:pic>
        <p:nvPicPr>
          <p:cNvPr id="14" name="Imagen 13">
            <a:extLst>
              <a:ext uri="{FF2B5EF4-FFF2-40B4-BE49-F238E27FC236}">
                <a16:creationId xmlns:a16="http://schemas.microsoft.com/office/drawing/2014/main" id="{01112E8A-64D2-46E1-85C3-E8C07191E9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72" b="98242" l="1563" r="97461">
                        <a14:foregroundMark x1="1563" y1="30469" x2="7422" y2="37695"/>
                        <a14:foregroundMark x1="2930" y1="23047" x2="10742" y2="15430"/>
                        <a14:foregroundMark x1="14453" y1="13672" x2="23242" y2="1367"/>
                        <a14:foregroundMark x1="31836" y1="2148" x2="40430" y2="12891"/>
                        <a14:foregroundMark x1="37695" y1="24609" x2="49219" y2="37109"/>
                        <a14:foregroundMark x1="50000" y1="62891" x2="58398" y2="70508"/>
                        <a14:foregroundMark x1="65234" y1="95898" x2="67969" y2="96875"/>
                        <a14:foregroundMark x1="71875" y1="92383" x2="72461" y2="91797"/>
                        <a14:foregroundMark x1="77539" y1="89453" x2="77734" y2="88477"/>
                        <a14:foregroundMark x1="94336" y1="81055" x2="97461" y2="75781"/>
                        <a14:foregroundMark x1="52539" y1="59180" x2="53125" y2="54297"/>
                        <a14:foregroundMark x1="56836" y1="50195" x2="58398" y2="50586"/>
                        <a14:foregroundMark x1="59570" y1="45898" x2="73633" y2="59570"/>
                        <a14:foregroundMark x1="76172" y1="62695" x2="82617" y2="60352"/>
                        <a14:foregroundMark x1="86523" y1="59180" x2="94336" y2="62695"/>
                        <a14:foregroundMark x1="93359" y1="81836" x2="85938" y2="84570"/>
                        <a14:foregroundMark x1="8203" y1="38281" x2="13086" y2="40039"/>
                        <a14:foregroundMark x1="24805" y1="37109" x2="35156" y2="47852"/>
                        <a14:foregroundMark x1="36328" y1="49609" x2="41992" y2="53906"/>
                        <a14:foregroundMark x1="42773" y1="55469" x2="47852" y2="52930"/>
                        <a14:foregroundMark x1="47852" y1="52148" x2="47656" y2="47070"/>
                        <a14:foregroundMark x1="59180" y1="72656" x2="61523" y2="75781"/>
                        <a14:foregroundMark x1="62305" y1="76172" x2="59961" y2="82617"/>
                        <a14:foregroundMark x1="60352" y1="88281" x2="63477" y2="93164"/>
                        <a14:foregroundMark x1="71289" y1="98242" x2="82031" y2="94141"/>
                        <a14:backgroundMark x1="18555" y1="22656" x2="20313" y2="24609"/>
                      </a14:backgroundRemoval>
                    </a14:imgEffect>
                  </a14:imgLayer>
                </a14:imgProps>
              </a:ext>
            </a:extLst>
          </a:blip>
          <a:stretch>
            <a:fillRect/>
          </a:stretch>
        </p:blipFill>
        <p:spPr>
          <a:xfrm rot="5400000">
            <a:off x="1210933" y="1364581"/>
            <a:ext cx="312087" cy="312087"/>
          </a:xfrm>
          <a:prstGeom prst="rect">
            <a:avLst/>
          </a:prstGeom>
        </p:spPr>
      </p:pic>
      <p:sp>
        <p:nvSpPr>
          <p:cNvPr id="5" name="CuadroTexto 4">
            <a:extLst>
              <a:ext uri="{FF2B5EF4-FFF2-40B4-BE49-F238E27FC236}">
                <a16:creationId xmlns:a16="http://schemas.microsoft.com/office/drawing/2014/main" id="{7AD31DA6-9DDA-41B5-8BFC-41E6C2325D83}"/>
              </a:ext>
            </a:extLst>
          </p:cNvPr>
          <p:cNvSpPr txBox="1"/>
          <p:nvPr/>
        </p:nvSpPr>
        <p:spPr>
          <a:xfrm>
            <a:off x="7684105" y="4541531"/>
            <a:ext cx="2624468" cy="502766"/>
          </a:xfrm>
          <a:prstGeom prst="rect">
            <a:avLst/>
          </a:prstGeom>
          <a:noFill/>
        </p:spPr>
        <p:txBody>
          <a:bodyPr wrap="square" rtlCol="0">
            <a:spAutoFit/>
          </a:bodyPr>
          <a:lstStyle/>
          <a:p>
            <a:r>
              <a:rPr lang="es-ES" sz="2667" dirty="0">
                <a:latin typeface="Tw Cen MT Condensed" panose="020B0606020104020203" pitchFamily="34" charset="0"/>
              </a:rPr>
              <a:t>179 ∙ 10</a:t>
            </a:r>
            <a:r>
              <a:rPr lang="es-ES" sz="2667" baseline="30000" dirty="0">
                <a:latin typeface="Tw Cen MT Condensed" panose="020B0606020104020203" pitchFamily="34" charset="0"/>
              </a:rPr>
              <a:t> 2</a:t>
            </a:r>
            <a:r>
              <a:rPr lang="es-ES" sz="2667" dirty="0">
                <a:latin typeface="Tw Cen MT Condensed" panose="020B0606020104020203" pitchFamily="34" charset="0"/>
              </a:rPr>
              <a:t> N/mm</a:t>
            </a:r>
            <a:r>
              <a:rPr lang="es-ES" sz="2667" baseline="30000" dirty="0">
                <a:latin typeface="Tw Cen MT Condensed" panose="020B0606020104020203" pitchFamily="34" charset="0"/>
              </a:rPr>
              <a:t>2</a:t>
            </a:r>
          </a:p>
        </p:txBody>
      </p:sp>
      <p:sp>
        <p:nvSpPr>
          <p:cNvPr id="16" name="CuadroTexto 15">
            <a:extLst>
              <a:ext uri="{FF2B5EF4-FFF2-40B4-BE49-F238E27FC236}">
                <a16:creationId xmlns:a16="http://schemas.microsoft.com/office/drawing/2014/main" id="{04DD6AD3-CD6D-49E1-99B1-8CFC2AA98769}"/>
              </a:ext>
            </a:extLst>
          </p:cNvPr>
          <p:cNvSpPr txBox="1"/>
          <p:nvPr/>
        </p:nvSpPr>
        <p:spPr>
          <a:xfrm>
            <a:off x="7849203" y="2726894"/>
            <a:ext cx="2624468" cy="502766"/>
          </a:xfrm>
          <a:prstGeom prst="rect">
            <a:avLst/>
          </a:prstGeom>
          <a:noFill/>
        </p:spPr>
        <p:txBody>
          <a:bodyPr wrap="square" rtlCol="0">
            <a:spAutoFit/>
          </a:bodyPr>
          <a:lstStyle/>
          <a:p>
            <a:r>
              <a:rPr lang="es-ES" sz="2667" dirty="0">
                <a:latin typeface="Tw Cen MT Condensed" panose="020B0606020104020203" pitchFamily="34" charset="0"/>
              </a:rPr>
              <a:t>0.76 ∙ 10</a:t>
            </a:r>
            <a:r>
              <a:rPr lang="es-ES" sz="2667" baseline="30000" dirty="0">
                <a:latin typeface="Tw Cen MT Condensed" panose="020B0606020104020203" pitchFamily="34" charset="0"/>
              </a:rPr>
              <a:t> 2</a:t>
            </a:r>
            <a:r>
              <a:rPr lang="es-ES" sz="2667" dirty="0">
                <a:latin typeface="Tw Cen MT Condensed" panose="020B0606020104020203" pitchFamily="34" charset="0"/>
              </a:rPr>
              <a:t> N/mm</a:t>
            </a:r>
            <a:r>
              <a:rPr lang="es-ES" sz="2667" baseline="30000" dirty="0">
                <a:latin typeface="Tw Cen MT Condensed" panose="020B0606020104020203" pitchFamily="34" charset="0"/>
              </a:rPr>
              <a:t>2</a:t>
            </a:r>
          </a:p>
        </p:txBody>
      </p:sp>
    </p:spTree>
    <p:extLst>
      <p:ext uri="{BB962C8B-B14F-4D97-AF65-F5344CB8AC3E}">
        <p14:creationId xmlns:p14="http://schemas.microsoft.com/office/powerpoint/2010/main" val="70611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5209225" y="2539404"/>
            <a:ext cx="6181744" cy="1997155"/>
          </a:xfrm>
          <a:prstGeom prst="rect">
            <a:avLst/>
          </a:prstGeom>
        </p:spPr>
        <p:txBody>
          <a:bodyPr spcFirstLastPara="1" vert="horz" wrap="square" lIns="121900" tIns="121900" rIns="121900" bIns="121900" rtlCol="0" anchor="t" anchorCtr="0">
            <a:noAutofit/>
          </a:bodyPr>
          <a:lstStyle/>
          <a:p>
            <a:pPr marL="0" indent="0">
              <a:buNone/>
            </a:pPr>
            <a:r>
              <a:rPr lang="es-ES" b="1" dirty="0">
                <a:latin typeface="Tw Cen MT Condensed" panose="020B0606020104020203" pitchFamily="34" charset="0"/>
              </a:rPr>
              <a:t>Fuerza que actúa sobre un cuerpo para deformarlo </a:t>
            </a:r>
          </a:p>
          <a:p>
            <a:pPr marL="0" indent="0">
              <a:buNone/>
            </a:pPr>
            <a:endParaRPr lang="es-ES" b="1" dirty="0">
              <a:latin typeface="Tw Cen MT Condensed" panose="020B0606020104020203" pitchFamily="34" charset="0"/>
            </a:endParaRPr>
          </a:p>
          <a:p>
            <a:pPr marL="0" indent="0">
              <a:buNone/>
            </a:pPr>
            <a:r>
              <a:rPr lang="es-ES" dirty="0">
                <a:latin typeface="Tw Cen MT Condensed" panose="020B0606020104020203" pitchFamily="34" charset="0"/>
              </a:rPr>
              <a:t>Es la razón de una fuerza aplicada entre el área sobre la que actúa. </a:t>
            </a:r>
          </a:p>
          <a:p>
            <a:pPr marL="0" indent="0">
              <a:buNone/>
            </a:pPr>
            <a:endParaRPr lang="es-ES" dirty="0">
              <a:latin typeface="Corbel" panose="020B0503020204020204" pitchFamily="34" charset="0"/>
            </a:endParaRPr>
          </a:p>
          <a:p>
            <a:pPr marL="0" indent="0">
              <a:spcBef>
                <a:spcPts val="800"/>
              </a:spcBef>
              <a:spcAft>
                <a:spcPts val="0"/>
              </a:spcAft>
              <a:buNone/>
            </a:pPr>
            <a:endParaRPr b="1" dirty="0"/>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3034571" y="1088733"/>
            <a:ext cx="6544000" cy="1546400"/>
          </a:xfrm>
          <a:prstGeom prst="rect">
            <a:avLst/>
          </a:prstGeom>
        </p:spPr>
        <p:txBody>
          <a:bodyPr spcFirstLastPara="1" vert="horz" wrap="square" lIns="121900" tIns="121900" rIns="121900" bIns="121900" rtlCol="0" anchor="ctr" anchorCtr="0">
            <a:noAutofit/>
          </a:bodyPr>
          <a:lstStyle/>
          <a:p>
            <a:pPr>
              <a:spcBef>
                <a:spcPts val="0"/>
              </a:spcBef>
            </a:pPr>
            <a:r>
              <a:rPr lang="es-ES" sz="5867" dirty="0">
                <a:latin typeface="Tw Cen MT" panose="020B0602020104020603" pitchFamily="34" charset="0"/>
              </a:rPr>
              <a:t>Esfuerzo</a:t>
            </a:r>
            <a:endParaRPr sz="5867" dirty="0">
              <a:latin typeface="Tw Cen MT" panose="020B0602020104020603" pitchFamily="34" charset="0"/>
            </a:endParaRPr>
          </a:p>
        </p:txBody>
      </p: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sp>
        <p:nvSpPr>
          <p:cNvPr id="18" name="Elipse 17">
            <a:extLst>
              <a:ext uri="{FF2B5EF4-FFF2-40B4-BE49-F238E27FC236}">
                <a16:creationId xmlns:a16="http://schemas.microsoft.com/office/drawing/2014/main" id="{C1B379AB-B7AA-4DCA-9536-707291780E95}"/>
              </a:ext>
            </a:extLst>
          </p:cNvPr>
          <p:cNvSpPr/>
          <p:nvPr/>
        </p:nvSpPr>
        <p:spPr>
          <a:xfrm>
            <a:off x="1360463" y="1525577"/>
            <a:ext cx="711556" cy="723016"/>
          </a:xfrm>
          <a:prstGeom prst="ellipse">
            <a:avLst/>
          </a:prstGeom>
          <a:solidFill>
            <a:srgbClr val="FFCD00"/>
          </a:solidFill>
          <a:ln>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19" name="officeArt object">
            <a:extLst>
              <a:ext uri="{FF2B5EF4-FFF2-40B4-BE49-F238E27FC236}">
                <a16:creationId xmlns:a16="http://schemas.microsoft.com/office/drawing/2014/main" id="{1091F9D0-0639-45F1-B26D-8489C7B3B5CA}"/>
              </a:ext>
            </a:extLst>
          </p:cNvPr>
          <p:cNvPicPr/>
          <p:nvPr/>
        </p:nvPicPr>
        <p:blipFill>
          <a:blip r:embed="rId4"/>
          <a:stretch>
            <a:fillRect/>
          </a:stretch>
        </p:blipFill>
        <p:spPr>
          <a:xfrm>
            <a:off x="447952" y="3140399"/>
            <a:ext cx="4408195" cy="2192024"/>
          </a:xfrm>
          <a:prstGeom prst="rect">
            <a:avLst/>
          </a:prstGeom>
          <a:ln w="12700" cap="flat">
            <a:noFill/>
            <a:miter lim="400000"/>
          </a:ln>
          <a:effectLst/>
        </p:spPr>
      </p:pic>
      <p:pic>
        <p:nvPicPr>
          <p:cNvPr id="24" name="Imagen 23">
            <a:extLst>
              <a:ext uri="{FF2B5EF4-FFF2-40B4-BE49-F238E27FC236}">
                <a16:creationId xmlns:a16="http://schemas.microsoft.com/office/drawing/2014/main" id="{CFE56A80-6905-4AF3-A9C9-4FB2D9E467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5556" y1="11111" x2="17333" y2="7556"/>
                        <a14:foregroundMark x1="39111" y1="26222" x2="39111" y2="26222"/>
                        <a14:foregroundMark x1="37778" y1="27111" x2="45778" y2="33778"/>
                        <a14:foregroundMark x1="37333" y1="23556" x2="39111" y2="20000"/>
                        <a14:foregroundMark x1="34222" y1="4444" x2="37778" y2="6222"/>
                        <a14:foregroundMark x1="23556" y1="2667" x2="28889" y2="1778"/>
                        <a14:foregroundMark x1="24889" y1="1333" x2="30222" y2="444"/>
                        <a14:foregroundMark x1="16000" y1="10667" x2="14222" y2="14222"/>
                        <a14:foregroundMark x1="12444" y1="15556" x2="6222" y2="17333"/>
                        <a14:foregroundMark x1="5333" y1="19111" x2="1333" y2="28000"/>
                        <a14:foregroundMark x1="1333" y1="28000" x2="4444" y2="36889"/>
                        <a14:foregroundMark x1="5778" y1="37333" x2="13333" y2="39556"/>
                        <a14:foregroundMark x1="14222" y1="40889" x2="23556" y2="36889"/>
                        <a14:foregroundMark x1="24889" y1="38222" x2="43556" y2="54667"/>
                        <a14:foregroundMark x1="43556" y1="54667" x2="46222" y2="54222"/>
                        <a14:foregroundMark x1="48000" y1="54667" x2="48000" y2="47111"/>
                        <a14:foregroundMark x1="49778" y1="46222" x2="52444" y2="45333"/>
                        <a14:foregroundMark x1="52444" y1="45333" x2="52000" y2="40444"/>
                        <a14:foregroundMark x1="49333" y1="61333" x2="61333" y2="74667"/>
                        <a14:foregroundMark x1="53778" y1="60000" x2="53778" y2="52000"/>
                        <a14:foregroundMark x1="58222" y1="52000" x2="58222" y2="46667"/>
                        <a14:foregroundMark x1="61333" y1="48444" x2="76000" y2="63556"/>
                        <a14:foregroundMark x1="79111" y1="87111" x2="78222" y2="88000"/>
                        <a14:foregroundMark x1="72000" y1="92000" x2="72000" y2="92000"/>
                        <a14:foregroundMark x1="63111" y1="77333" x2="60000" y2="80889"/>
                        <a14:foregroundMark x1="59556" y1="86667" x2="63111" y2="94667"/>
                        <a14:foregroundMark x1="67111" y1="96444" x2="76000" y2="97778"/>
                        <a14:foregroundMark x1="79556" y1="96444" x2="85333" y2="88000"/>
                        <a14:foregroundMark x1="85333" y1="85778" x2="88889" y2="84000"/>
                        <a14:foregroundMark x1="92889" y1="82667" x2="99111" y2="73333"/>
                        <a14:foregroundMark x1="88000" y1="60000" x2="92000" y2="62222"/>
                        <a14:backgroundMark x1="21778" y1="26222" x2="33778" y2="30667"/>
                      </a14:backgroundRemoval>
                    </a14:imgEffect>
                  </a14:imgLayer>
                </a14:imgProps>
              </a:ext>
            </a:extLst>
          </a:blip>
          <a:stretch>
            <a:fillRect/>
          </a:stretch>
        </p:blipFill>
        <p:spPr>
          <a:xfrm flipH="1" flipV="1">
            <a:off x="1445384" y="1634144"/>
            <a:ext cx="541713" cy="541713"/>
          </a:xfrm>
          <a:prstGeom prst="rect">
            <a:avLst/>
          </a:prstGeom>
        </p:spPr>
      </p:pic>
      <p:grpSp>
        <p:nvGrpSpPr>
          <p:cNvPr id="9" name="Grupo 8"/>
          <p:cNvGrpSpPr/>
          <p:nvPr/>
        </p:nvGrpSpPr>
        <p:grpSpPr>
          <a:xfrm>
            <a:off x="5637618" y="5100304"/>
            <a:ext cx="5843023" cy="838233"/>
            <a:chOff x="5637618" y="5100304"/>
            <a:chExt cx="5843023" cy="838233"/>
          </a:xfrm>
        </p:grpSpPr>
        <p:graphicFrame>
          <p:nvGraphicFramePr>
            <p:cNvPr id="10" name="Objeto 9"/>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5890" name="CorelDRAW" r:id="rId7" imgW="2504179" imgH="1982433" progId="CorelDraw.Graphic.19">
                    <p:embed/>
                  </p:oleObj>
                </mc:Choice>
                <mc:Fallback>
                  <p:oleObj name="CorelDRAW" r:id="rId7" imgW="2504179" imgH="1982433" progId="CorelDraw.Graphic.19">
                    <p:embed/>
                    <p:pic>
                      <p:nvPicPr>
                        <p:cNvPr id="10" name="Objeto 9"/>
                        <p:cNvPicPr/>
                        <p:nvPr/>
                      </p:nvPicPr>
                      <p:blipFill>
                        <a:blip r:embed="rId8"/>
                        <a:stretch>
                          <a:fillRect/>
                        </a:stretch>
                      </p:blipFill>
                      <p:spPr>
                        <a:xfrm>
                          <a:off x="10732445" y="5220483"/>
                          <a:ext cx="748196" cy="592579"/>
                        </a:xfrm>
                        <a:prstGeom prst="rect">
                          <a:avLst/>
                        </a:prstGeom>
                      </p:spPr>
                    </p:pic>
                  </p:oleObj>
                </mc:Fallback>
              </mc:AlternateContent>
            </a:graphicData>
          </a:graphic>
        </p:graphicFrame>
        <p:pic>
          <p:nvPicPr>
            <p:cNvPr id="11" name="Imagen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3972073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653131" y="2182981"/>
            <a:ext cx="7249491" cy="1628079"/>
          </a:xfrm>
          <a:prstGeom prst="rect">
            <a:avLst/>
          </a:prstGeom>
        </p:spPr>
        <p:txBody>
          <a:bodyPr spcFirstLastPara="1" vert="horz" wrap="square" lIns="121900" tIns="121900" rIns="121900" bIns="121900" rtlCol="0" anchor="t" anchorCtr="0">
            <a:noAutofit/>
          </a:bodyPr>
          <a:lstStyle/>
          <a:p>
            <a:pPr marL="101597" indent="0">
              <a:buNone/>
            </a:pPr>
            <a:r>
              <a:rPr lang="es-ES" sz="2667" dirty="0">
                <a:latin typeface="Tw Cen MT Condensed" panose="020B0606020104020203" pitchFamily="34" charset="0"/>
              </a:rPr>
              <a:t>Se genera al aplicarse una fuerza en el eje de la cuerpo y otra igual y opuesta para mantenerla en equilibrio</a:t>
            </a:r>
            <a:r>
              <a:rPr lang="en" sz="2667" dirty="0">
                <a:latin typeface="Tw Cen MT Condensed" panose="020B0606020104020203" pitchFamily="34" charset="0"/>
              </a:rPr>
              <a:t>. </a:t>
            </a:r>
            <a:endParaRPr sz="2667" dirty="0">
              <a:latin typeface="Tw Cen MT Condensed" panose="020B0606020104020203" pitchFamily="34" charset="0"/>
            </a:endParaRPr>
          </a:p>
          <a:p>
            <a:pPr marL="0" indent="0">
              <a:buNone/>
            </a:pPr>
            <a:endParaRPr dirty="0"/>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2" name="Google Shape;124;p17">
            <a:extLst>
              <a:ext uri="{FF2B5EF4-FFF2-40B4-BE49-F238E27FC236}">
                <a16:creationId xmlns:a16="http://schemas.microsoft.com/office/drawing/2014/main" id="{0B46BC39-DEBC-4CE0-98D1-C3A0BCB1583C}"/>
              </a:ext>
            </a:extLst>
          </p:cNvPr>
          <p:cNvSpPr txBox="1">
            <a:spLocks/>
          </p:cNvSpPr>
          <p:nvPr/>
        </p:nvSpPr>
        <p:spPr>
          <a:xfrm>
            <a:off x="1855844" y="1232960"/>
            <a:ext cx="5260881" cy="58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9pPr>
          </a:lstStyle>
          <a:p>
            <a:r>
              <a:rPr lang="es-ES" sz="3733" b="0" dirty="0">
                <a:latin typeface="Tw Cen MT Condensed" panose="020B0606020104020203" pitchFamily="34" charset="0"/>
              </a:rPr>
              <a:t>Esfuerzo</a:t>
            </a:r>
            <a:r>
              <a:rPr lang="es-ES" sz="3733" dirty="0">
                <a:latin typeface="Tw Cen MT Condensed" panose="020B0606020104020203" pitchFamily="34" charset="0"/>
              </a:rPr>
              <a:t> Longitudinal</a:t>
            </a:r>
            <a:endParaRPr lang="es-ES" sz="3733" dirty="0">
              <a:highlight>
                <a:srgbClr val="FFCD00"/>
              </a:highlight>
              <a:latin typeface="Tw Cen MT Condensed" panose="020B0606020104020203" pitchFamily="34" charset="0"/>
            </a:endParaRPr>
          </a:p>
        </p:txBody>
      </p:sp>
      <p:sp>
        <p:nvSpPr>
          <p:cNvPr id="14" name="Google Shape;139;p18">
            <a:extLst>
              <a:ext uri="{FF2B5EF4-FFF2-40B4-BE49-F238E27FC236}">
                <a16:creationId xmlns:a16="http://schemas.microsoft.com/office/drawing/2014/main" id="{4CFCCCA2-3003-4187-A80D-AB9F7ADB3BC6}"/>
              </a:ext>
            </a:extLst>
          </p:cNvPr>
          <p:cNvSpPr/>
          <p:nvPr/>
        </p:nvSpPr>
        <p:spPr>
          <a:xfrm>
            <a:off x="9002233" y="2646610"/>
            <a:ext cx="3697327" cy="3643189"/>
          </a:xfrm>
          <a:prstGeom prst="ellipse">
            <a:avLst/>
          </a:prstGeom>
          <a:solidFill>
            <a:srgbClr val="FFCD00"/>
          </a:solidFill>
          <a:ln>
            <a:noFill/>
          </a:ln>
        </p:spPr>
        <p:txBody>
          <a:bodyPr spcFirstLastPara="1" wrap="square" lIns="121900" tIns="121900" rIns="121900" bIns="121900" anchor="ctr" anchorCtr="0">
            <a:noAutofit/>
          </a:bodyPr>
          <a:lstStyle/>
          <a:p>
            <a:endParaRPr sz="2400"/>
          </a:p>
        </p:txBody>
      </p:sp>
      <p:sp>
        <p:nvSpPr>
          <p:cNvPr id="4" name="CuadroTexto 3">
            <a:extLst>
              <a:ext uri="{FF2B5EF4-FFF2-40B4-BE49-F238E27FC236}">
                <a16:creationId xmlns:a16="http://schemas.microsoft.com/office/drawing/2014/main" id="{50A21FB4-CFD1-4194-BC5A-618831487359}"/>
              </a:ext>
            </a:extLst>
          </p:cNvPr>
          <p:cNvSpPr txBox="1"/>
          <p:nvPr/>
        </p:nvSpPr>
        <p:spPr>
          <a:xfrm>
            <a:off x="9640174" y="3721416"/>
            <a:ext cx="2565991" cy="1404231"/>
          </a:xfrm>
          <a:prstGeom prst="rect">
            <a:avLst/>
          </a:prstGeom>
          <a:noFill/>
        </p:spPr>
        <p:txBody>
          <a:bodyPr wrap="square" rtlCol="0">
            <a:spAutoFit/>
          </a:bodyPr>
          <a:lstStyle/>
          <a:p>
            <a:pPr>
              <a:lnSpc>
                <a:spcPct val="94000"/>
              </a:lnSpc>
              <a:spcBef>
                <a:spcPts val="1333"/>
              </a:spcBef>
              <a:spcAft>
                <a:spcPts val="267"/>
              </a:spcAft>
            </a:pPr>
            <a:r>
              <a:rPr lang="es-MX" sz="2267" dirty="0">
                <a:solidFill>
                  <a:srgbClr val="191B0E"/>
                </a:solidFill>
                <a:latin typeface="Tw Cen MT Condensed" panose="020B0606020104020203" pitchFamily="34" charset="0"/>
              </a:rPr>
              <a:t>También se llama esfuerzo normal por ser perpendicular a las fuerzas aplicadas</a:t>
            </a:r>
            <a:endParaRPr lang="es-ES" sz="2400" dirty="0">
              <a:latin typeface="Tw Cen MT Condensed" panose="020B0606020104020203" pitchFamily="34" charset="0"/>
            </a:endParaRPr>
          </a:p>
        </p:txBody>
      </p:sp>
      <p:pic>
        <p:nvPicPr>
          <p:cNvPr id="5" name="Imagen 4">
            <a:extLst>
              <a:ext uri="{FF2B5EF4-FFF2-40B4-BE49-F238E27FC236}">
                <a16:creationId xmlns:a16="http://schemas.microsoft.com/office/drawing/2014/main" id="{F7F50865-BF1D-40AA-BAE2-38512590D828}"/>
              </a:ext>
            </a:extLst>
          </p:cNvPr>
          <p:cNvPicPr>
            <a:picLocks noChangeAspect="1"/>
          </p:cNvPicPr>
          <p:nvPr/>
        </p:nvPicPr>
        <p:blipFill rotWithShape="1">
          <a:blip r:embed="rId3"/>
          <a:srcRect l="5420" t="21460" r="52635" b="36978"/>
          <a:stretch/>
        </p:blipFill>
        <p:spPr>
          <a:xfrm>
            <a:off x="3929152" y="3605087"/>
            <a:ext cx="3335529" cy="2478740"/>
          </a:xfrm>
          <a:prstGeom prst="rect">
            <a:avLst/>
          </a:prstGeom>
        </p:spPr>
      </p:pic>
      <mc:AlternateContent xmlns:mc="http://schemas.openxmlformats.org/markup-compatibility/2006" xmlns:a14="http://schemas.microsoft.com/office/drawing/2010/main">
        <mc:Choice Requires="a14">
          <p:sp>
            <p:nvSpPr>
              <p:cNvPr id="15" name="Bocadillo: rectángulo 14">
                <a:extLst>
                  <a:ext uri="{FF2B5EF4-FFF2-40B4-BE49-F238E27FC236}">
                    <a16:creationId xmlns:a16="http://schemas.microsoft.com/office/drawing/2014/main" id="{31390BB1-1F92-4EBE-A753-7E2DB03CFDFD}"/>
                  </a:ext>
                </a:extLst>
              </p:cNvPr>
              <p:cNvSpPr/>
              <p:nvPr/>
            </p:nvSpPr>
            <p:spPr>
              <a:xfrm>
                <a:off x="843996" y="4423532"/>
                <a:ext cx="2695205" cy="821568"/>
              </a:xfrm>
              <a:prstGeom prst="wedgeRectCallout">
                <a:avLst>
                  <a:gd name="adj1" fmla="val 34452"/>
                  <a:gd name="adj2" fmla="val -94939"/>
                </a:avLst>
              </a:prstGeom>
              <a:solidFill>
                <a:srgbClr val="FFCD00"/>
              </a:solidFill>
              <a:ln>
                <a:solidFill>
                  <a:srgbClr val="FFCD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2667" b="1" dirty="0">
                    <a:latin typeface="Franklin Gothic Medium Cond" panose="020B0606030402020204" pitchFamily="34" charset="0"/>
                  </a:rPr>
                  <a:t> </a:t>
                </a:r>
                <a:r>
                  <a:rPr lang="es-ES" sz="4267" b="1" dirty="0">
                    <a:latin typeface="Franklin Gothic Medium Cond" panose="020B0606030402020204" pitchFamily="34" charset="0"/>
                  </a:rPr>
                  <a:t>E </a:t>
                </a:r>
                <a:r>
                  <a:rPr lang="es-ES" sz="3733" dirty="0">
                    <a:latin typeface="Franklin Gothic Medium Cond" panose="020B0606030402020204" pitchFamily="34" charset="0"/>
                  </a:rPr>
                  <a:t>= </a:t>
                </a:r>
                <a14:m>
                  <m:oMath xmlns:m="http://schemas.openxmlformats.org/officeDocument/2006/math">
                    <m:f>
                      <m:fPr>
                        <m:ctrlPr>
                          <a:rPr lang="es-ES" sz="3733" i="1">
                            <a:latin typeface="Cambria Math" panose="02040503050406030204" pitchFamily="18" charset="0"/>
                          </a:rPr>
                        </m:ctrlPr>
                      </m:fPr>
                      <m:num>
                        <m:r>
                          <a:rPr lang="x-none" sz="3733" i="1">
                            <a:latin typeface="Cambria Math" panose="02040503050406030204" pitchFamily="18" charset="0"/>
                          </a:rPr>
                          <m:t> </m:t>
                        </m:r>
                      </m:num>
                      <m:den>
                        <m:r>
                          <a:rPr lang="x-none" sz="3733" i="1">
                            <a:latin typeface="Cambria Math" panose="02040503050406030204" pitchFamily="18" charset="0"/>
                          </a:rPr>
                          <m:t>      </m:t>
                        </m:r>
                      </m:den>
                    </m:f>
                  </m:oMath>
                </a14:m>
                <a:endParaRPr lang="el-GR" sz="2400" dirty="0">
                  <a:latin typeface="Franklin Gothic Medium Cond" panose="020B0606030402020204" pitchFamily="34" charset="0"/>
                </a:endParaRPr>
              </a:p>
            </p:txBody>
          </p:sp>
        </mc:Choice>
        <mc:Fallback xmlns="">
          <p:sp>
            <p:nvSpPr>
              <p:cNvPr id="15" name="Bocadillo: rectángulo 14">
                <a:extLst>
                  <a:ext uri="{FF2B5EF4-FFF2-40B4-BE49-F238E27FC236}">
                    <a16:creationId xmlns:a16="http://schemas.microsoft.com/office/drawing/2014/main" xmlns:a14="http://schemas.microsoft.com/office/drawing/2010/main" xmlns="" id="{31390BB1-1F92-4EBE-A753-7E2DB03CFDFD}"/>
                  </a:ext>
                </a:extLst>
              </p:cNvPr>
              <p:cNvSpPr>
                <a:spLocks noRot="1" noChangeAspect="1" noMove="1" noResize="1" noEditPoints="1" noAdjustHandles="1" noChangeArrowheads="1" noChangeShapeType="1" noTextEdit="1"/>
              </p:cNvSpPr>
              <p:nvPr/>
            </p:nvSpPr>
            <p:spPr>
              <a:xfrm>
                <a:off x="843996" y="4423532"/>
                <a:ext cx="2695205" cy="821568"/>
              </a:xfrm>
              <a:prstGeom prst="wedgeRectCallout">
                <a:avLst>
                  <a:gd name="adj1" fmla="val 34452"/>
                  <a:gd name="adj2" fmla="val -94939"/>
                </a:avLst>
              </a:prstGeom>
              <a:blipFill rotWithShape="0">
                <a:blip r:embed="rId4"/>
                <a:stretch>
                  <a:fillRect b="-13131"/>
                </a:stretch>
              </a:blipFill>
              <a:ln>
                <a:solidFill>
                  <a:srgbClr val="FFCD00"/>
                </a:solidFill>
              </a:ln>
            </p:spPr>
            <p:txBody>
              <a:bodyPr/>
              <a:lstStyle/>
              <a:p>
                <a:r>
                  <a:rPr lang="es-MX">
                    <a:noFill/>
                  </a:rPr>
                  <a:t> </a:t>
                </a:r>
              </a:p>
            </p:txBody>
          </p:sp>
        </mc:Fallback>
      </mc:AlternateContent>
      <p:sp>
        <p:nvSpPr>
          <p:cNvPr id="2" name="CuadroTexto 1">
            <a:extLst>
              <a:ext uri="{FF2B5EF4-FFF2-40B4-BE49-F238E27FC236}">
                <a16:creationId xmlns:a16="http://schemas.microsoft.com/office/drawing/2014/main" id="{B2FF8A1F-E92C-4F92-8C92-71F6AA1EE5AC}"/>
              </a:ext>
            </a:extLst>
          </p:cNvPr>
          <p:cNvSpPr txBox="1"/>
          <p:nvPr/>
        </p:nvSpPr>
        <p:spPr>
          <a:xfrm>
            <a:off x="2336091" y="4333198"/>
            <a:ext cx="495300" cy="584775"/>
          </a:xfrm>
          <a:prstGeom prst="rect">
            <a:avLst/>
          </a:prstGeom>
          <a:noFill/>
        </p:spPr>
        <p:txBody>
          <a:bodyPr wrap="square" rtlCol="0">
            <a:spAutoFit/>
          </a:bodyPr>
          <a:lstStyle/>
          <a:p>
            <a:r>
              <a:rPr lang="es-ES" sz="3200" dirty="0">
                <a:solidFill>
                  <a:schemeClr val="dk1"/>
                </a:solidFill>
                <a:latin typeface="Franklin Gothic Medium Cond" panose="020B0606030402020204" pitchFamily="34" charset="0"/>
              </a:rPr>
              <a:t>F</a:t>
            </a:r>
          </a:p>
        </p:txBody>
      </p:sp>
      <p:sp>
        <p:nvSpPr>
          <p:cNvPr id="16" name="CuadroTexto 15">
            <a:extLst>
              <a:ext uri="{FF2B5EF4-FFF2-40B4-BE49-F238E27FC236}">
                <a16:creationId xmlns:a16="http://schemas.microsoft.com/office/drawing/2014/main" id="{F05D1D82-DE6F-4544-B263-8102C1CFAAD3}"/>
              </a:ext>
            </a:extLst>
          </p:cNvPr>
          <p:cNvSpPr txBox="1"/>
          <p:nvPr/>
        </p:nvSpPr>
        <p:spPr>
          <a:xfrm>
            <a:off x="2336091" y="4693041"/>
            <a:ext cx="495300" cy="584775"/>
          </a:xfrm>
          <a:prstGeom prst="rect">
            <a:avLst/>
          </a:prstGeom>
          <a:noFill/>
        </p:spPr>
        <p:txBody>
          <a:bodyPr wrap="square" rtlCol="0">
            <a:spAutoFit/>
          </a:bodyPr>
          <a:lstStyle/>
          <a:p>
            <a:r>
              <a:rPr lang="es-ES" sz="3200" dirty="0">
                <a:solidFill>
                  <a:schemeClr val="dk1"/>
                </a:solidFill>
                <a:latin typeface="Franklin Gothic Medium Cond" panose="020B0606030402020204" pitchFamily="34" charset="0"/>
              </a:rPr>
              <a:t>A</a:t>
            </a:r>
          </a:p>
        </p:txBody>
      </p:sp>
    </p:spTree>
    <p:extLst>
      <p:ext uri="{BB962C8B-B14F-4D97-AF65-F5344CB8AC3E}">
        <p14:creationId xmlns:p14="http://schemas.microsoft.com/office/powerpoint/2010/main" val="102738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4625" y="693145"/>
            <a:ext cx="3859621" cy="1041470"/>
          </a:xfrm>
        </p:spPr>
        <p:txBody>
          <a:bodyPr anchor="ctr">
            <a:normAutofit/>
          </a:bodyPr>
          <a:lstStyle/>
          <a:p>
            <a:r>
              <a:rPr lang="es-MX" sz="3200" b="1" dirty="0">
                <a:solidFill>
                  <a:schemeClr val="accent2">
                    <a:lumMod val="75000"/>
                  </a:schemeClr>
                </a:solidFill>
                <a:latin typeface="Tw Cen MT Condensed Extra Bold" panose="020B0803020202020204" pitchFamily="34" charset="0"/>
              </a:rPr>
              <a:t>PARTICIPANTES</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408" y="5498249"/>
            <a:ext cx="5094827" cy="838233"/>
          </a:xfrm>
          <a:prstGeom prst="rect">
            <a:avLst/>
          </a:prstGeom>
        </p:spPr>
      </p:pic>
      <p:graphicFrame>
        <p:nvGraphicFramePr>
          <p:cNvPr id="17" name="Objeto 16"/>
          <p:cNvGraphicFramePr>
            <a:graphicFrameLocks noChangeAspect="1"/>
          </p:cNvGraphicFramePr>
          <p:nvPr>
            <p:extLst>
              <p:ext uri="{D42A27DB-BD31-4B8C-83A1-F6EECF244321}">
                <p14:modId xmlns:p14="http://schemas.microsoft.com/office/powerpoint/2010/main" val="2764108347"/>
              </p:ext>
            </p:extLst>
          </p:nvPr>
        </p:nvGraphicFramePr>
        <p:xfrm>
          <a:off x="10216235" y="5564229"/>
          <a:ext cx="748196" cy="592579"/>
        </p:xfrm>
        <a:graphic>
          <a:graphicData uri="http://schemas.openxmlformats.org/presentationml/2006/ole">
            <mc:AlternateContent xmlns:mc="http://schemas.openxmlformats.org/markup-compatibility/2006">
              <mc:Choice xmlns:v="urn:schemas-microsoft-com:vml" Requires="v">
                <p:oleObj spid="_x0000_s57554" name="CorelDRAW" r:id="rId4" imgW="2504179" imgH="1982433" progId="CorelDraw.Graphic.19">
                  <p:embed/>
                </p:oleObj>
              </mc:Choice>
              <mc:Fallback>
                <p:oleObj name="CorelDRAW" r:id="rId4" imgW="2504179" imgH="1982433" progId="CorelDraw.Graphic.19">
                  <p:embed/>
                  <p:pic>
                    <p:nvPicPr>
                      <p:cNvPr id="0" name=""/>
                      <p:cNvPicPr/>
                      <p:nvPr/>
                    </p:nvPicPr>
                    <p:blipFill>
                      <a:blip r:embed="rId5"/>
                      <a:stretch>
                        <a:fillRect/>
                      </a:stretch>
                    </p:blipFill>
                    <p:spPr>
                      <a:xfrm>
                        <a:off x="10216235" y="5564229"/>
                        <a:ext cx="748196" cy="592579"/>
                      </a:xfrm>
                      <a:prstGeom prst="rect">
                        <a:avLst/>
                      </a:prstGeom>
                    </p:spPr>
                  </p:pic>
                </p:oleObj>
              </mc:Fallback>
            </mc:AlternateContent>
          </a:graphicData>
        </a:graphic>
      </p:graphicFrame>
      <p:sp>
        <p:nvSpPr>
          <p:cNvPr id="16" name="Marcador de contenido 4"/>
          <p:cNvSpPr txBox="1">
            <a:spLocks/>
          </p:cNvSpPr>
          <p:nvPr/>
        </p:nvSpPr>
        <p:spPr>
          <a:xfrm>
            <a:off x="4839629" y="833782"/>
            <a:ext cx="6454986" cy="1974077"/>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l"/>
            <a:r>
              <a:rPr lang="es-MX" sz="2000" b="1" dirty="0">
                <a:latin typeface="Tw Cen MT Condensed" panose="020B0606020104020203" pitchFamily="34" charset="0"/>
              </a:rPr>
              <a:t>Yolanda Guzmán Castro:</a:t>
            </a:r>
            <a:r>
              <a:rPr lang="es-MX" sz="2000" dirty="0">
                <a:latin typeface="Tw Cen MT Condensed" panose="020B0606020104020203" pitchFamily="34" charset="0"/>
              </a:rPr>
              <a:t> (Física IV)</a:t>
            </a:r>
          </a:p>
          <a:p>
            <a:pPr algn="l"/>
            <a:r>
              <a:rPr lang="es-MX" sz="2000" b="1" dirty="0">
                <a:latin typeface="Tw Cen MT Condensed" panose="020B0606020104020203" pitchFamily="34" charset="0"/>
              </a:rPr>
              <a:t>Josué Abraham Pérez Escobar</a:t>
            </a:r>
            <a:r>
              <a:rPr lang="es-MX" sz="2000" dirty="0">
                <a:latin typeface="Tw Cen MT Condensed" panose="020B0606020104020203" pitchFamily="34" charset="0"/>
              </a:rPr>
              <a:t> (Temas selectos de </a:t>
            </a:r>
            <a:r>
              <a:rPr lang="es-MX" sz="2000" dirty="0" err="1">
                <a:latin typeface="Tw Cen MT Condensed" panose="020B0606020104020203" pitchFamily="34" charset="0"/>
              </a:rPr>
              <a:t>Morfofisiología</a:t>
            </a:r>
            <a:r>
              <a:rPr lang="es-MX" sz="2000" dirty="0">
                <a:latin typeface="Tw Cen MT Condensed" panose="020B0606020104020203" pitchFamily="34" charset="0"/>
              </a:rPr>
              <a:t>)</a:t>
            </a:r>
          </a:p>
          <a:p>
            <a:pPr algn="l"/>
            <a:r>
              <a:rPr lang="es-MX" sz="2000" b="1" dirty="0" err="1">
                <a:latin typeface="Tw Cen MT Condensed" panose="020B0606020104020203" pitchFamily="34" charset="0"/>
              </a:rPr>
              <a:t>Antony</a:t>
            </a:r>
            <a:r>
              <a:rPr lang="es-MX" sz="2000" b="1" dirty="0">
                <a:latin typeface="Tw Cen MT Condensed" panose="020B0606020104020203" pitchFamily="34" charset="0"/>
              </a:rPr>
              <a:t> </a:t>
            </a:r>
            <a:r>
              <a:rPr lang="es-MX" sz="2000" b="1" dirty="0" err="1">
                <a:latin typeface="Tw Cen MT Condensed" panose="020B0606020104020203" pitchFamily="34" charset="0"/>
              </a:rPr>
              <a:t>Jhonnatan</a:t>
            </a:r>
            <a:r>
              <a:rPr lang="es-MX" sz="2000" b="1" dirty="0">
                <a:latin typeface="Tw Cen MT Condensed" panose="020B0606020104020203" pitchFamily="34" charset="0"/>
              </a:rPr>
              <a:t> Flores Mondragón </a:t>
            </a:r>
            <a:r>
              <a:rPr lang="es-MX" sz="2000" dirty="0">
                <a:latin typeface="Tw Cen MT Condensed" panose="020B0606020104020203" pitchFamily="34" charset="0"/>
              </a:rPr>
              <a:t>(Educación Física)</a:t>
            </a:r>
          </a:p>
          <a:p>
            <a:pPr algn="l"/>
            <a:r>
              <a:rPr lang="es-MX" sz="2000" b="1" dirty="0">
                <a:latin typeface="Tw Cen MT Condensed" panose="020B0606020104020203" pitchFamily="34" charset="0"/>
              </a:rPr>
              <a:t>Gabriela Velasco Canales </a:t>
            </a:r>
            <a:r>
              <a:rPr lang="es-MX" sz="2000" dirty="0">
                <a:latin typeface="Tw Cen MT Condensed" panose="020B0606020104020203" pitchFamily="34" charset="0"/>
              </a:rPr>
              <a:t>(Psicología)</a:t>
            </a:r>
          </a:p>
        </p:txBody>
      </p:sp>
      <p:sp>
        <p:nvSpPr>
          <p:cNvPr id="18" name="Marcador de pie de página 1"/>
          <p:cNvSpPr txBox="1">
            <a:spLocks/>
          </p:cNvSpPr>
          <p:nvPr/>
        </p:nvSpPr>
        <p:spPr>
          <a:xfrm>
            <a:off x="813938" y="5858935"/>
            <a:ext cx="1888500" cy="59574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dirty="0">
                <a:latin typeface="Tw Cen MT Condensed" panose="020B0606020104020203" pitchFamily="34" charset="0"/>
              </a:rPr>
              <a:t>Centro Educativo Jean Piaget. Clave 1277</a:t>
            </a:r>
            <a:r>
              <a:rPr lang="es-MX" dirty="0"/>
              <a:t>.</a:t>
            </a:r>
            <a:endParaRPr lang="en-US" dirty="0"/>
          </a:p>
        </p:txBody>
      </p:sp>
      <p:sp>
        <p:nvSpPr>
          <p:cNvPr id="7" name="Marcador de contenido 4"/>
          <p:cNvSpPr txBox="1">
            <a:spLocks/>
          </p:cNvSpPr>
          <p:nvPr/>
        </p:nvSpPr>
        <p:spPr>
          <a:xfrm>
            <a:off x="584625" y="2225748"/>
            <a:ext cx="4949378" cy="2195922"/>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l"/>
            <a:r>
              <a:rPr lang="es-MX" sz="2300" b="1" dirty="0">
                <a:latin typeface="Tw Cen MT Condensed" panose="020B0606020104020203" pitchFamily="34" charset="0"/>
              </a:rPr>
              <a:t>Directora general:</a:t>
            </a:r>
          </a:p>
          <a:p>
            <a:pPr algn="l"/>
            <a:r>
              <a:rPr lang="es-MX" sz="2300" dirty="0">
                <a:latin typeface="Tw Cen MT Condensed" panose="020B0606020104020203" pitchFamily="34" charset="0"/>
              </a:rPr>
              <a:t>Mtra. Gabriela Velasco Canales</a:t>
            </a:r>
          </a:p>
          <a:p>
            <a:pPr algn="l"/>
            <a:r>
              <a:rPr lang="es-MX" sz="2300" b="1" dirty="0">
                <a:latin typeface="Tw Cen MT Condensed" panose="020B0606020104020203" pitchFamily="34" charset="0"/>
              </a:rPr>
              <a:t>Directora académica:</a:t>
            </a:r>
          </a:p>
          <a:p>
            <a:pPr algn="l"/>
            <a:r>
              <a:rPr lang="es-MX" sz="2300" dirty="0" err="1">
                <a:latin typeface="Tw Cen MT Condensed" panose="020B0606020104020203" pitchFamily="34" charset="0"/>
              </a:rPr>
              <a:t>Psic</a:t>
            </a:r>
            <a:r>
              <a:rPr lang="es-MX" sz="2300" dirty="0">
                <a:latin typeface="Tw Cen MT Condensed" panose="020B0606020104020203" pitchFamily="34" charset="0"/>
              </a:rPr>
              <a:t>. Fanny </a:t>
            </a:r>
            <a:r>
              <a:rPr lang="es-MX" sz="2300" dirty="0" err="1">
                <a:latin typeface="Tw Cen MT Condensed" panose="020B0606020104020203" pitchFamily="34" charset="0"/>
              </a:rPr>
              <a:t>Haydeé</a:t>
            </a:r>
            <a:r>
              <a:rPr lang="es-MX" sz="2300" dirty="0">
                <a:latin typeface="Tw Cen MT Condensed" panose="020B0606020104020203" pitchFamily="34" charset="0"/>
              </a:rPr>
              <a:t> Martínez Campos</a:t>
            </a:r>
          </a:p>
          <a:p>
            <a:pPr algn="l"/>
            <a:r>
              <a:rPr lang="es-MX" sz="2300" b="1" dirty="0">
                <a:latin typeface="Tw Cen MT Condensed" panose="020B0606020104020203" pitchFamily="34" charset="0"/>
              </a:rPr>
              <a:t>Coordinador:</a:t>
            </a:r>
          </a:p>
          <a:p>
            <a:pPr algn="l"/>
            <a:r>
              <a:rPr lang="es-MX" sz="2300" dirty="0">
                <a:latin typeface="Tw Cen MT Condensed" panose="020B0606020104020203" pitchFamily="34" charset="0"/>
              </a:rPr>
              <a:t>Prof. Gerardo Sánchez Juárez</a:t>
            </a:r>
          </a:p>
          <a:p>
            <a:pPr algn="l"/>
            <a:endParaRPr lang="es-MX" sz="2300" b="1" dirty="0">
              <a:latin typeface="Tw Cen MT Condensed" panose="020B0606020104020203" pitchFamily="34" charset="0"/>
            </a:endParaRPr>
          </a:p>
        </p:txBody>
      </p:sp>
      <p:sp>
        <p:nvSpPr>
          <p:cNvPr id="9" name="Marcador de contenido 4"/>
          <p:cNvSpPr txBox="1">
            <a:spLocks/>
          </p:cNvSpPr>
          <p:nvPr/>
        </p:nvSpPr>
        <p:spPr>
          <a:xfrm>
            <a:off x="5534003" y="3011574"/>
            <a:ext cx="5907078" cy="1745727"/>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es-MX" sz="2200" b="1" dirty="0">
                <a:latin typeface="Tw Cen MT Condensed" panose="020B0606020104020203" pitchFamily="34" charset="0"/>
              </a:rPr>
              <a:t>Materias de apoyo:</a:t>
            </a:r>
          </a:p>
          <a:p>
            <a:pPr algn="l"/>
            <a:r>
              <a:rPr lang="es-MX" sz="2200" dirty="0">
                <a:latin typeface="Tw Cen MT Condensed" panose="020B0606020104020203" pitchFamily="34" charset="0"/>
              </a:rPr>
              <a:t>Adriana Felisa Chávez De la Peña:  </a:t>
            </a:r>
            <a:r>
              <a:rPr lang="es-MX" sz="2200" b="1" dirty="0">
                <a:latin typeface="Tw Cen MT Condensed" panose="020B0606020104020203" pitchFamily="34" charset="0"/>
              </a:rPr>
              <a:t>Taller de Metodología de la Investigación</a:t>
            </a:r>
          </a:p>
          <a:p>
            <a:pPr algn="l"/>
            <a:r>
              <a:rPr lang="es-MX" sz="2200" dirty="0">
                <a:latin typeface="Tw Cen MT Condensed" panose="020B0606020104020203" pitchFamily="34" charset="0"/>
              </a:rPr>
              <a:t>Fernando Iván Galindo Valdez: 	   </a:t>
            </a:r>
            <a:r>
              <a:rPr lang="es-MX" sz="2200" b="1" dirty="0">
                <a:latin typeface="Tw Cen MT Condensed" panose="020B0606020104020203" pitchFamily="34" charset="0"/>
              </a:rPr>
              <a:t>Taller de Redacción VI</a:t>
            </a:r>
          </a:p>
          <a:p>
            <a:pPr algn="l"/>
            <a:r>
              <a:rPr lang="es-MX" sz="2000" dirty="0">
                <a:latin typeface="Tw Cen MT Condensed" panose="020B0606020104020203" pitchFamily="34" charset="0"/>
              </a:rPr>
              <a:t>Almendra Renda-LI Jiménez:            </a:t>
            </a:r>
            <a:r>
              <a:rPr lang="es-MX" sz="2000" b="1" dirty="0" err="1">
                <a:latin typeface="Tw Cen MT Condensed" panose="020B0606020104020203" pitchFamily="34" charset="0"/>
              </a:rPr>
              <a:t>Philosophy</a:t>
            </a:r>
            <a:endParaRPr lang="es-MX" sz="2200" b="1" dirty="0">
              <a:latin typeface="Tw Cen MT Condensed" panose="020B0606020104020203" pitchFamily="34" charset="0"/>
            </a:endParaRPr>
          </a:p>
        </p:txBody>
      </p:sp>
    </p:spTree>
    <p:extLst>
      <p:ext uri="{BB962C8B-B14F-4D97-AF65-F5344CB8AC3E}">
        <p14:creationId xmlns:p14="http://schemas.microsoft.com/office/powerpoint/2010/main" val="278925293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body" idx="1"/>
          </p:nvPr>
        </p:nvSpPr>
        <p:spPr>
          <a:xfrm>
            <a:off x="1164691" y="1872700"/>
            <a:ext cx="4567200" cy="4308000"/>
          </a:xfrm>
          <a:prstGeom prst="rect">
            <a:avLst/>
          </a:prstGeom>
        </p:spPr>
        <p:txBody>
          <a:bodyPr spcFirstLastPara="1" vert="horz" wrap="square" lIns="121900" tIns="121900" rIns="121900" bIns="121900" rtlCol="0" anchor="t" anchorCtr="0">
            <a:noAutofit/>
          </a:bodyPr>
          <a:lstStyle/>
          <a:p>
            <a:pPr marL="0" indent="0">
              <a:buNone/>
            </a:pPr>
            <a:r>
              <a:rPr lang="en" dirty="0">
                <a:highlight>
                  <a:srgbClr val="FFCD00"/>
                </a:highlight>
                <a:latin typeface="Franklin Gothic Demi Cond" panose="020B0706030402020204" pitchFamily="34" charset="0"/>
              </a:rPr>
              <a:t> </a:t>
            </a:r>
            <a:r>
              <a:rPr lang="en" dirty="0">
                <a:highlight>
                  <a:srgbClr val="FFCD00"/>
                </a:highlight>
                <a:latin typeface="Tw Cen MT Condensed" panose="020B0606020104020203" pitchFamily="34" charset="0"/>
              </a:rPr>
              <a:t>Tensión</a:t>
            </a:r>
          </a:p>
          <a:p>
            <a:pPr marL="0" indent="0">
              <a:buNone/>
            </a:pPr>
            <a:r>
              <a:rPr lang="es-MX" dirty="0">
                <a:latin typeface="Tw Cen MT Condensed" panose="020B0606020104020203" pitchFamily="34" charset="0"/>
              </a:rPr>
              <a:t>Se presenta cuando las fuerza iguales y opuestas se apartan entre sí.</a:t>
            </a:r>
            <a:endParaRPr lang="es-ES" dirty="0">
              <a:latin typeface="Tw Cen MT Condensed" panose="020B0606020104020203" pitchFamily="34" charset="0"/>
            </a:endParaRPr>
          </a:p>
        </p:txBody>
      </p:sp>
      <p:sp>
        <p:nvSpPr>
          <p:cNvPr id="159" name="Google Shape;159;p19"/>
          <p:cNvSpPr txBox="1">
            <a:spLocks noGrp="1"/>
          </p:cNvSpPr>
          <p:nvPr>
            <p:ph type="body" idx="2"/>
          </p:nvPr>
        </p:nvSpPr>
        <p:spPr>
          <a:xfrm>
            <a:off x="6360969" y="912312"/>
            <a:ext cx="4567200" cy="4308000"/>
          </a:xfrm>
          <a:prstGeom prst="rect">
            <a:avLst/>
          </a:prstGeom>
        </p:spPr>
        <p:txBody>
          <a:bodyPr spcFirstLastPara="1" vert="horz" wrap="square" lIns="121900" tIns="121900" rIns="121900" bIns="121900" rtlCol="0" anchor="t" anchorCtr="0">
            <a:noAutofit/>
          </a:bodyPr>
          <a:lstStyle/>
          <a:p>
            <a:pPr marL="0" indent="0">
              <a:buNone/>
            </a:pPr>
            <a:r>
              <a:rPr lang="en" dirty="0">
                <a:highlight>
                  <a:srgbClr val="FFCD00"/>
                </a:highlight>
                <a:latin typeface="Tw Cen MT Condensed" panose="020B0606020104020203" pitchFamily="34" charset="0"/>
              </a:rPr>
              <a:t> Compresión</a:t>
            </a:r>
          </a:p>
          <a:p>
            <a:pPr marL="0" indent="0">
              <a:buNone/>
            </a:pPr>
            <a:r>
              <a:rPr lang="es-ES" dirty="0">
                <a:latin typeface="Tw Cen MT Condensed" panose="020B0606020104020203" pitchFamily="34" charset="0"/>
              </a:rPr>
              <a:t>Las fuerzas son iguales y opuestas y se acercan entre sí.</a:t>
            </a:r>
          </a:p>
          <a:p>
            <a:pPr marL="0" indent="0">
              <a:buNone/>
            </a:pPr>
            <a:endParaRPr b="1" dirty="0">
              <a:highlight>
                <a:srgbClr val="FFCD00"/>
              </a:highlight>
            </a:endParaRPr>
          </a:p>
        </p:txBody>
      </p:sp>
      <p:grpSp>
        <p:nvGrpSpPr>
          <p:cNvPr id="160" name="Google Shape;160;p19"/>
          <p:cNvGrpSpPr/>
          <p:nvPr/>
        </p:nvGrpSpPr>
        <p:grpSpPr>
          <a:xfrm>
            <a:off x="1221945" y="1359667"/>
            <a:ext cx="286167" cy="286167"/>
            <a:chOff x="2594050" y="1631825"/>
            <a:chExt cx="439625" cy="439625"/>
          </a:xfrm>
        </p:grpSpPr>
        <p:sp>
          <p:nvSpPr>
            <p:cNvPr id="161" name="Google Shape;161;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2" name="Google Shape;162;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3" name="Google Shape;163;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4" name="Google Shape;164;p19"/>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3" name="Google Shape;124;p17">
            <a:extLst>
              <a:ext uri="{FF2B5EF4-FFF2-40B4-BE49-F238E27FC236}">
                <a16:creationId xmlns:a16="http://schemas.microsoft.com/office/drawing/2014/main" id="{2DAEDCD2-BDB6-4B09-96C7-96069D121372}"/>
              </a:ext>
            </a:extLst>
          </p:cNvPr>
          <p:cNvSpPr txBox="1">
            <a:spLocks/>
          </p:cNvSpPr>
          <p:nvPr/>
        </p:nvSpPr>
        <p:spPr>
          <a:xfrm>
            <a:off x="2014929" y="1178467"/>
            <a:ext cx="5171200" cy="58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9pPr>
          </a:lstStyle>
          <a:p>
            <a:r>
              <a:rPr lang="es-ES" sz="3733" dirty="0">
                <a:latin typeface="Tw Cen MT Condensed" panose="020B0606020104020203" pitchFamily="34" charset="0"/>
              </a:rPr>
              <a:t>Esfuerzo de:</a:t>
            </a:r>
          </a:p>
        </p:txBody>
      </p:sp>
      <p:pic>
        <p:nvPicPr>
          <p:cNvPr id="7" name="Imagen 6">
            <a:extLst>
              <a:ext uri="{FF2B5EF4-FFF2-40B4-BE49-F238E27FC236}">
                <a16:creationId xmlns:a16="http://schemas.microsoft.com/office/drawing/2014/main" id="{0225CA03-AE4F-4F52-A5E4-086419D03068}"/>
              </a:ext>
            </a:extLst>
          </p:cNvPr>
          <p:cNvPicPr>
            <a:picLocks noChangeAspect="1"/>
          </p:cNvPicPr>
          <p:nvPr/>
        </p:nvPicPr>
        <p:blipFill>
          <a:blip r:embed="rId4"/>
          <a:stretch>
            <a:fillRect/>
          </a:stretch>
        </p:blipFill>
        <p:spPr>
          <a:xfrm>
            <a:off x="5238963" y="2964829"/>
            <a:ext cx="2445339" cy="2031960"/>
          </a:xfrm>
          <a:prstGeom prst="rect">
            <a:avLst/>
          </a:prstGeom>
        </p:spPr>
      </p:pic>
      <p:pic>
        <p:nvPicPr>
          <p:cNvPr id="3" name="Imagen 2">
            <a:extLst>
              <a:ext uri="{FF2B5EF4-FFF2-40B4-BE49-F238E27FC236}">
                <a16:creationId xmlns:a16="http://schemas.microsoft.com/office/drawing/2014/main" id="{6A8F1BD9-BD73-4027-9CAA-00A2B36D73DD}"/>
              </a:ext>
            </a:extLst>
          </p:cNvPr>
          <p:cNvPicPr>
            <a:picLocks noChangeAspect="1"/>
          </p:cNvPicPr>
          <p:nvPr/>
        </p:nvPicPr>
        <p:blipFill>
          <a:blip r:embed="rId5"/>
          <a:stretch>
            <a:fillRect/>
          </a:stretch>
        </p:blipFill>
        <p:spPr>
          <a:xfrm>
            <a:off x="8287457" y="2635635"/>
            <a:ext cx="3027965" cy="2509756"/>
          </a:xfrm>
          <a:prstGeom prst="rect">
            <a:avLst/>
          </a:prstGeom>
        </p:spPr>
      </p:pic>
      <p:pic>
        <p:nvPicPr>
          <p:cNvPr id="6" name="Imagen 5">
            <a:extLst>
              <a:ext uri="{FF2B5EF4-FFF2-40B4-BE49-F238E27FC236}">
                <a16:creationId xmlns:a16="http://schemas.microsoft.com/office/drawing/2014/main" id="{D33DD2A4-A89C-44F6-A010-82E5F7D3CB91}"/>
              </a:ext>
            </a:extLst>
          </p:cNvPr>
          <p:cNvPicPr>
            <a:picLocks noChangeAspect="1"/>
          </p:cNvPicPr>
          <p:nvPr/>
        </p:nvPicPr>
        <p:blipFill>
          <a:blip r:embed="rId6"/>
          <a:stretch>
            <a:fillRect/>
          </a:stretch>
        </p:blipFill>
        <p:spPr>
          <a:xfrm>
            <a:off x="1969801" y="3619029"/>
            <a:ext cx="2218148" cy="2120671"/>
          </a:xfrm>
          <a:prstGeom prst="rect">
            <a:avLst/>
          </a:prstGeom>
        </p:spPr>
      </p:pic>
      <p:cxnSp>
        <p:nvCxnSpPr>
          <p:cNvPr id="4" name="Conector recto de flecha 3">
            <a:extLst>
              <a:ext uri="{FF2B5EF4-FFF2-40B4-BE49-F238E27FC236}">
                <a16:creationId xmlns:a16="http://schemas.microsoft.com/office/drawing/2014/main" id="{E0CAFF8A-9DD9-473D-8BC1-593922FA7181}"/>
              </a:ext>
            </a:extLst>
          </p:cNvPr>
          <p:cNvCxnSpPr>
            <a:cxnSpLocks/>
          </p:cNvCxnSpPr>
          <p:nvPr/>
        </p:nvCxnSpPr>
        <p:spPr>
          <a:xfrm flipH="1">
            <a:off x="1493236" y="3679406"/>
            <a:ext cx="324053" cy="837547"/>
          </a:xfrm>
          <a:prstGeom prst="straightConnector1">
            <a:avLst/>
          </a:prstGeom>
          <a:ln w="38100">
            <a:solidFill>
              <a:srgbClr val="FFCD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8533989" y="2560714"/>
            <a:ext cx="1002538" cy="1316348"/>
            <a:chOff x="6969383" y="3909561"/>
            <a:chExt cx="1002538" cy="1316348"/>
          </a:xfrm>
        </p:grpSpPr>
        <p:cxnSp>
          <p:nvCxnSpPr>
            <p:cNvPr id="9" name="Conector recto de flecha 8">
              <a:extLst>
                <a:ext uri="{FF2B5EF4-FFF2-40B4-BE49-F238E27FC236}">
                  <a16:creationId xmlns:a16="http://schemas.microsoft.com/office/drawing/2014/main" id="{822135A0-486E-429C-9806-33D30F75E185}"/>
                </a:ext>
              </a:extLst>
            </p:cNvPr>
            <p:cNvCxnSpPr>
              <a:cxnSpLocks/>
            </p:cNvCxnSpPr>
            <p:nvPr/>
          </p:nvCxnSpPr>
          <p:spPr>
            <a:xfrm flipH="1">
              <a:off x="7511338" y="3909561"/>
              <a:ext cx="460583" cy="552717"/>
            </a:xfrm>
            <a:prstGeom prst="straightConnector1">
              <a:avLst/>
            </a:prstGeom>
            <a:ln w="28575">
              <a:solidFill>
                <a:srgbClr val="FFCD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D8E2AA75-EA12-467A-B382-C0D04E461137}"/>
                </a:ext>
              </a:extLst>
            </p:cNvPr>
            <p:cNvCxnSpPr>
              <a:cxnSpLocks/>
            </p:cNvCxnSpPr>
            <p:nvPr/>
          </p:nvCxnSpPr>
          <p:spPr>
            <a:xfrm rot="10800000" flipH="1">
              <a:off x="6969383" y="4656949"/>
              <a:ext cx="433493" cy="568960"/>
            </a:xfrm>
            <a:prstGeom prst="straightConnector1">
              <a:avLst/>
            </a:prstGeom>
            <a:ln w="28575">
              <a:solidFill>
                <a:srgbClr val="FFCD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upo 16"/>
          <p:cNvGrpSpPr/>
          <p:nvPr/>
        </p:nvGrpSpPr>
        <p:grpSpPr>
          <a:xfrm>
            <a:off x="5096608" y="5364118"/>
            <a:ext cx="5843023" cy="838233"/>
            <a:chOff x="5637618" y="5100304"/>
            <a:chExt cx="5843023" cy="838233"/>
          </a:xfrm>
        </p:grpSpPr>
        <p:graphicFrame>
          <p:nvGraphicFramePr>
            <p:cNvPr id="18" name="Objeto 17"/>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6914" name="CorelDRAW" r:id="rId7" imgW="2504179" imgH="1982433" progId="CorelDraw.Graphic.19">
                    <p:embed/>
                  </p:oleObj>
                </mc:Choice>
                <mc:Fallback>
                  <p:oleObj name="CorelDRAW" r:id="rId7" imgW="2504179" imgH="1982433" progId="CorelDraw.Graphic.19">
                    <p:embed/>
                    <p:pic>
                      <p:nvPicPr>
                        <p:cNvPr id="18" name="Objeto 17"/>
                        <p:cNvPicPr/>
                        <p:nvPr/>
                      </p:nvPicPr>
                      <p:blipFill>
                        <a:blip r:embed="rId8"/>
                        <a:stretch>
                          <a:fillRect/>
                        </a:stretch>
                      </p:blipFill>
                      <p:spPr>
                        <a:xfrm>
                          <a:off x="10732445" y="5220483"/>
                          <a:ext cx="748196" cy="592579"/>
                        </a:xfrm>
                        <a:prstGeom prst="rect">
                          <a:avLst/>
                        </a:prstGeom>
                      </p:spPr>
                    </p:pic>
                  </p:oleObj>
                </mc:Fallback>
              </mc:AlternateContent>
            </a:graphicData>
          </a:graphic>
        </p:graphicFrame>
        <p:pic>
          <p:nvPicPr>
            <p:cNvPr id="19" name="Imagen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4002774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6" name="Imagen 15">
            <a:extLst>
              <a:ext uri="{FF2B5EF4-FFF2-40B4-BE49-F238E27FC236}">
                <a16:creationId xmlns:a16="http://schemas.microsoft.com/office/drawing/2014/main" id="{709354D1-4436-4B9F-9333-7A2CCCBB1CDA}"/>
              </a:ext>
            </a:extLst>
          </p:cNvPr>
          <p:cNvPicPr>
            <a:picLocks noChangeAspect="1"/>
          </p:cNvPicPr>
          <p:nvPr/>
        </p:nvPicPr>
        <p:blipFill rotWithShape="1">
          <a:blip r:embed="rId4"/>
          <a:srcRect l="9999" r="63056"/>
          <a:stretch/>
        </p:blipFill>
        <p:spPr>
          <a:xfrm>
            <a:off x="7238124" y="2337238"/>
            <a:ext cx="665765" cy="1800999"/>
          </a:xfrm>
          <a:prstGeom prst="rect">
            <a:avLst/>
          </a:prstGeom>
        </p:spPr>
      </p:pic>
      <p:sp>
        <p:nvSpPr>
          <p:cNvPr id="14" name="Google Shape;139;p18">
            <a:extLst>
              <a:ext uri="{FF2B5EF4-FFF2-40B4-BE49-F238E27FC236}">
                <a16:creationId xmlns:a16="http://schemas.microsoft.com/office/drawing/2014/main" id="{4CFCCCA2-3003-4187-A80D-AB9F7ADB3BC6}"/>
              </a:ext>
            </a:extLst>
          </p:cNvPr>
          <p:cNvSpPr/>
          <p:nvPr/>
        </p:nvSpPr>
        <p:spPr>
          <a:xfrm>
            <a:off x="336248" y="3395134"/>
            <a:ext cx="3335529" cy="3197052"/>
          </a:xfrm>
          <a:prstGeom prst="ellipse">
            <a:avLst/>
          </a:prstGeom>
          <a:solidFill>
            <a:srgbClr val="FFCD00"/>
          </a:solidFill>
          <a:ln>
            <a:noFill/>
          </a:ln>
        </p:spPr>
        <p:txBody>
          <a:bodyPr spcFirstLastPara="1" wrap="square" lIns="121900" tIns="121900" rIns="121900" bIns="121900" anchor="ctr" anchorCtr="0">
            <a:noAutofit/>
          </a:bodyPr>
          <a:lstStyle/>
          <a:p>
            <a:endParaRPr sz="2400"/>
          </a:p>
        </p:txBody>
      </p:sp>
      <p:sp>
        <p:nvSpPr>
          <p:cNvPr id="125" name="Google Shape;125;p17"/>
          <p:cNvSpPr txBox="1">
            <a:spLocks noGrp="1"/>
          </p:cNvSpPr>
          <p:nvPr>
            <p:ph type="body" idx="1"/>
          </p:nvPr>
        </p:nvSpPr>
        <p:spPr>
          <a:xfrm>
            <a:off x="2810183" y="1456899"/>
            <a:ext cx="7249491" cy="1628079"/>
          </a:xfrm>
          <a:prstGeom prst="rect">
            <a:avLst/>
          </a:prstGeom>
        </p:spPr>
        <p:txBody>
          <a:bodyPr spcFirstLastPara="1" vert="horz" wrap="square" lIns="121900" tIns="121900" rIns="121900" bIns="121900" rtlCol="0" anchor="t" anchorCtr="0">
            <a:noAutofit/>
          </a:bodyPr>
          <a:lstStyle/>
          <a:p>
            <a:pPr marL="101597" indent="0">
              <a:buNone/>
            </a:pPr>
            <a:r>
              <a:rPr lang="es-ES" sz="2667" dirty="0">
                <a:latin typeface="Tw Cen MT Condensed" panose="020B0606020104020203" pitchFamily="34" charset="0"/>
              </a:rPr>
              <a:t>Fuerzas iguales y opuestas no tienen la misma línea de acción y alteran la forma del cuerpo</a:t>
            </a:r>
            <a:r>
              <a:rPr lang="en" sz="2667" dirty="0">
                <a:latin typeface="Tw Cen MT Condensed" panose="020B0606020104020203" pitchFamily="34" charset="0"/>
              </a:rPr>
              <a:t>. </a:t>
            </a:r>
            <a:endParaRPr sz="2667" dirty="0">
              <a:latin typeface="Tw Cen MT Condensed" panose="020B0606020104020203" pitchFamily="34" charset="0"/>
            </a:endParaRPr>
          </a:p>
          <a:p>
            <a:pPr marL="0" indent="0">
              <a:buNone/>
            </a:pPr>
            <a:endParaRPr dirty="0"/>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2" name="Google Shape;124;p17">
            <a:extLst>
              <a:ext uri="{FF2B5EF4-FFF2-40B4-BE49-F238E27FC236}">
                <a16:creationId xmlns:a16="http://schemas.microsoft.com/office/drawing/2014/main" id="{0B46BC39-DEBC-4CE0-98D1-C3A0BCB1583C}"/>
              </a:ext>
            </a:extLst>
          </p:cNvPr>
          <p:cNvSpPr txBox="1">
            <a:spLocks/>
          </p:cNvSpPr>
          <p:nvPr/>
        </p:nvSpPr>
        <p:spPr>
          <a:xfrm>
            <a:off x="3308832" y="688197"/>
            <a:ext cx="5171200" cy="58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9pPr>
          </a:lstStyle>
          <a:p>
            <a:r>
              <a:rPr lang="es-ES" sz="3733" b="0" dirty="0">
                <a:latin typeface="Tw Cen MT Condensed" panose="020B0606020104020203" pitchFamily="34" charset="0"/>
              </a:rPr>
              <a:t>Esfuerzo</a:t>
            </a:r>
            <a:r>
              <a:rPr lang="es-ES" sz="3733" dirty="0">
                <a:latin typeface="Tw Cen MT Condensed" panose="020B0606020104020203" pitchFamily="34" charset="0"/>
              </a:rPr>
              <a:t> Cortante</a:t>
            </a:r>
            <a:endParaRPr lang="es-ES" sz="3733" dirty="0">
              <a:highlight>
                <a:srgbClr val="FFCD00"/>
              </a:highlight>
              <a:latin typeface="Tw Cen MT Condensed" panose="020B0606020104020203" pitchFamily="34" charset="0"/>
            </a:endParaRPr>
          </a:p>
        </p:txBody>
      </p:sp>
      <p:sp>
        <p:nvSpPr>
          <p:cNvPr id="4" name="CuadroTexto 3">
            <a:extLst>
              <a:ext uri="{FF2B5EF4-FFF2-40B4-BE49-F238E27FC236}">
                <a16:creationId xmlns:a16="http://schemas.microsoft.com/office/drawing/2014/main" id="{50A21FB4-CFD1-4194-BC5A-618831487359}"/>
              </a:ext>
            </a:extLst>
          </p:cNvPr>
          <p:cNvSpPr txBox="1"/>
          <p:nvPr/>
        </p:nvSpPr>
        <p:spPr>
          <a:xfrm>
            <a:off x="721015" y="3698312"/>
            <a:ext cx="2565991" cy="2480103"/>
          </a:xfrm>
          <a:prstGeom prst="rect">
            <a:avLst/>
          </a:prstGeom>
          <a:noFill/>
        </p:spPr>
        <p:txBody>
          <a:bodyPr wrap="square" rtlCol="0">
            <a:spAutoFit/>
          </a:bodyPr>
          <a:lstStyle/>
          <a:p>
            <a:pPr algn="ctr">
              <a:lnSpc>
                <a:spcPct val="94000"/>
              </a:lnSpc>
              <a:spcBef>
                <a:spcPts val="1333"/>
              </a:spcBef>
              <a:spcAft>
                <a:spcPts val="267"/>
              </a:spcAft>
            </a:pPr>
            <a:r>
              <a:rPr lang="es-MX" sz="3200" dirty="0">
                <a:solidFill>
                  <a:srgbClr val="191B0E"/>
                </a:solidFill>
                <a:latin typeface="Tw Cen MT Condensed" panose="020B0606020104020203" pitchFamily="34" charset="0"/>
              </a:rPr>
              <a:t>τ = F/A</a:t>
            </a:r>
          </a:p>
          <a:p>
            <a:pPr>
              <a:lnSpc>
                <a:spcPct val="94000"/>
              </a:lnSpc>
              <a:spcBef>
                <a:spcPts val="1333"/>
              </a:spcBef>
              <a:spcAft>
                <a:spcPts val="267"/>
              </a:spcAft>
            </a:pPr>
            <a:r>
              <a:rPr lang="es-MX" sz="2267" dirty="0">
                <a:solidFill>
                  <a:srgbClr val="191B0E"/>
                </a:solidFill>
                <a:latin typeface="Tw Cen MT Condensed" panose="020B0606020104020203" pitchFamily="34" charset="0"/>
              </a:rPr>
              <a:t>τ = esfuerzo cortante</a:t>
            </a:r>
            <a:br>
              <a:rPr lang="es-MX" sz="2267" dirty="0">
                <a:solidFill>
                  <a:srgbClr val="191B0E"/>
                </a:solidFill>
                <a:latin typeface="Tw Cen MT Condensed" panose="020B0606020104020203" pitchFamily="34" charset="0"/>
              </a:rPr>
            </a:br>
            <a:r>
              <a:rPr lang="es-MX" sz="2267" dirty="0">
                <a:solidFill>
                  <a:srgbClr val="191B0E"/>
                </a:solidFill>
                <a:latin typeface="Tw Cen MT Condensed" panose="020B0606020104020203" pitchFamily="34" charset="0"/>
              </a:rPr>
              <a:t>F = fuerza de corte</a:t>
            </a:r>
            <a:br>
              <a:rPr lang="es-MX" sz="2267" dirty="0">
                <a:solidFill>
                  <a:srgbClr val="191B0E"/>
                </a:solidFill>
                <a:latin typeface="Tw Cen MT Condensed" panose="020B0606020104020203" pitchFamily="34" charset="0"/>
              </a:rPr>
            </a:br>
            <a:r>
              <a:rPr lang="es-MX" sz="2267" dirty="0">
                <a:solidFill>
                  <a:srgbClr val="191B0E"/>
                </a:solidFill>
                <a:latin typeface="Tw Cen MT Condensed" panose="020B0606020104020203" pitchFamily="34" charset="0"/>
              </a:rPr>
              <a:t>A= Superficie en la que actúa la fuerza de corte</a:t>
            </a:r>
            <a:endParaRPr lang="es-ES" sz="2267" dirty="0">
              <a:solidFill>
                <a:srgbClr val="191B0E"/>
              </a:solidFill>
              <a:latin typeface="Tw Cen MT Condensed" panose="020B0606020104020203" pitchFamily="34" charset="0"/>
            </a:endParaRPr>
          </a:p>
          <a:p>
            <a:endParaRPr lang="es-ES" sz="2400" dirty="0"/>
          </a:p>
        </p:txBody>
      </p:sp>
      <p:grpSp>
        <p:nvGrpSpPr>
          <p:cNvPr id="2" name="Grupo 1"/>
          <p:cNvGrpSpPr/>
          <p:nvPr/>
        </p:nvGrpSpPr>
        <p:grpSpPr>
          <a:xfrm>
            <a:off x="6752156" y="2270938"/>
            <a:ext cx="3307518" cy="3153061"/>
            <a:chOff x="6551549" y="3313162"/>
            <a:chExt cx="3455751" cy="3667831"/>
          </a:xfrm>
        </p:grpSpPr>
        <p:pic>
          <p:nvPicPr>
            <p:cNvPr id="6" name="Imagen 5">
              <a:extLst>
                <a:ext uri="{FF2B5EF4-FFF2-40B4-BE49-F238E27FC236}">
                  <a16:creationId xmlns:a16="http://schemas.microsoft.com/office/drawing/2014/main" id="{D5591A59-CC93-426B-9C95-57AED2D471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72" b="98814" l="521" r="100000">
                          <a14:foregroundMark x1="4514" y1="40119" x2="12500" y2="40514"/>
                          <a14:foregroundMark x1="35938" y1="43676" x2="49479" y2="42490"/>
                          <a14:foregroundMark x1="36632" y1="79051" x2="55729" y2="81028"/>
                          <a14:foregroundMark x1="62674" y1="77470" x2="65625" y2="77668"/>
                          <a14:foregroundMark x1="31250" y1="79249" x2="66146" y2="80830"/>
                          <a14:foregroundMark x1="18576" y1="94071" x2="83681" y2="94664"/>
                          <a14:foregroundMark x1="21875" y1="91700" x2="77778" y2="93083"/>
                          <a14:foregroundMark x1="21528" y1="96245" x2="79340" y2="97233"/>
                          <a14:foregroundMark x1="34549" y1="76680" x2="49826" y2="84585"/>
                          <a14:foregroundMark x1="43403" y1="80830" x2="60764" y2="78063"/>
                          <a14:foregroundMark x1="63021" y1="79051" x2="64931" y2="81028"/>
                          <a14:foregroundMark x1="55556" y1="81028" x2="57465" y2="84783"/>
                          <a14:foregroundMark x1="59896" y1="76482" x2="68403" y2="75692"/>
                          <a14:foregroundMark x1="31424" y1="79249" x2="31076" y2="76877"/>
                          <a14:foregroundMark x1="30729" y1="77075" x2="36632" y2="74704"/>
                          <a14:foregroundMark x1="37153" y1="75296" x2="53472" y2="79447"/>
                          <a14:backgroundMark x1="20486" y1="8498" x2="20313" y2="31423"/>
                          <a14:backgroundMark x1="84722" y1="6324" x2="78299" y2="66798"/>
                          <a14:backgroundMark x1="29688" y1="6324" x2="24479" y2="56126"/>
                          <a14:backgroundMark x1="33681" y1="9684" x2="33507" y2="30830"/>
                          <a14:backgroundMark x1="19965" y1="33992" x2="19097" y2="63834"/>
                          <a14:backgroundMark x1="34028" y1="34190" x2="31771" y2="63834"/>
                          <a14:backgroundMark x1="92361" y1="22530" x2="86285" y2="55336"/>
                          <a14:backgroundMark x1="13542" y1="14625" x2="14583" y2="15217"/>
                          <a14:backgroundMark x1="14583" y1="15217" x2="16667" y2="18182"/>
                          <a14:backgroundMark x1="9549" y1="26877" x2="26389" y2="33794"/>
                          <a14:backgroundMark x1="12847" y1="31818" x2="15972" y2="33399"/>
                          <a14:backgroundMark x1="12153" y1="48024" x2="18576" y2="45652"/>
                          <a14:backgroundMark x1="12847" y1="45652" x2="18229" y2="41107"/>
                          <a14:backgroundMark x1="13542" y1="37945" x2="15972" y2="38538"/>
                          <a14:backgroundMark x1="67708" y1="36166" x2="69965" y2="44269"/>
                          <a14:backgroundMark x1="77257" y1="70949" x2="79514" y2="73913"/>
                          <a14:backgroundMark x1="79167" y1="73913" x2="84722" y2="72530"/>
                          <a14:backgroundMark x1="81771" y1="72925" x2="87847" y2="70158"/>
                          <a14:backgroundMark x1="90625" y1="26877" x2="86458" y2="44269"/>
                          <a14:backgroundMark x1="14063" y1="71739" x2="26910" y2="71739"/>
                          <a14:backgroundMark x1="68924" y1="73123" x2="71701" y2="73715"/>
                          <a14:backgroundMark x1="16667" y1="71937" x2="17014" y2="73715"/>
                          <a14:backgroundMark x1="16840" y1="73320" x2="15972" y2="66206"/>
                        </a14:backgroundRemoval>
                      </a14:imgEffect>
                    </a14:imgLayer>
                  </a14:imgProps>
                </a:ext>
              </a:extLst>
            </a:blip>
            <a:srcRect/>
            <a:stretch/>
          </p:blipFill>
          <p:spPr>
            <a:xfrm>
              <a:off x="6551549" y="3954346"/>
              <a:ext cx="3455751" cy="3026647"/>
            </a:xfrm>
            <a:prstGeom prst="rect">
              <a:avLst/>
            </a:prstGeom>
          </p:spPr>
        </p:pic>
        <p:pic>
          <p:nvPicPr>
            <p:cNvPr id="9" name="Imagen 8">
              <a:extLst>
                <a:ext uri="{FF2B5EF4-FFF2-40B4-BE49-F238E27FC236}">
                  <a16:creationId xmlns:a16="http://schemas.microsoft.com/office/drawing/2014/main" id="{A5DCB64D-6623-4D4D-A63E-10B1BB31815A}"/>
                </a:ext>
              </a:extLst>
            </p:cNvPr>
            <p:cNvPicPr>
              <a:picLocks noChangeAspect="1"/>
            </p:cNvPicPr>
            <p:nvPr/>
          </p:nvPicPr>
          <p:blipFill rotWithShape="1">
            <a:blip r:embed="rId7"/>
            <a:srcRect l="64779" t="7086" b="4519"/>
            <a:stretch/>
          </p:blipFill>
          <p:spPr>
            <a:xfrm flipH="1">
              <a:off x="8279425" y="3313162"/>
              <a:ext cx="663027" cy="2086921"/>
            </a:xfrm>
            <a:prstGeom prst="rect">
              <a:avLst/>
            </a:prstGeom>
          </p:spPr>
        </p:pic>
      </p:grpSp>
      <p:grpSp>
        <p:nvGrpSpPr>
          <p:cNvPr id="15" name="Grupo 14"/>
          <p:cNvGrpSpPr/>
          <p:nvPr/>
        </p:nvGrpSpPr>
        <p:grpSpPr>
          <a:xfrm>
            <a:off x="5484403" y="5489778"/>
            <a:ext cx="5843023" cy="838233"/>
            <a:chOff x="5637618" y="5100304"/>
            <a:chExt cx="5843023" cy="838233"/>
          </a:xfrm>
        </p:grpSpPr>
        <p:graphicFrame>
          <p:nvGraphicFramePr>
            <p:cNvPr id="17" name="Objeto 16"/>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7938" name="CorelDRAW" r:id="rId8" imgW="2504179" imgH="1982433" progId="CorelDraw.Graphic.19">
                    <p:embed/>
                  </p:oleObj>
                </mc:Choice>
                <mc:Fallback>
                  <p:oleObj name="CorelDRAW" r:id="rId8" imgW="2504179" imgH="1982433" progId="CorelDraw.Graphic.19">
                    <p:embed/>
                    <p:pic>
                      <p:nvPicPr>
                        <p:cNvPr id="17" name="Objeto 16"/>
                        <p:cNvPicPr/>
                        <p:nvPr/>
                      </p:nvPicPr>
                      <p:blipFill>
                        <a:blip r:embed="rId9"/>
                        <a:stretch>
                          <a:fillRect/>
                        </a:stretch>
                      </p:blipFill>
                      <p:spPr>
                        <a:xfrm>
                          <a:off x="10732445" y="5220483"/>
                          <a:ext cx="748196" cy="592579"/>
                        </a:xfrm>
                        <a:prstGeom prst="rect">
                          <a:avLst/>
                        </a:prstGeom>
                      </p:spPr>
                    </p:pic>
                  </p:oleObj>
                </mc:Fallback>
              </mc:AlternateContent>
            </a:graphicData>
          </a:graphic>
        </p:graphicFrame>
        <p:pic>
          <p:nvPicPr>
            <p:cNvPr id="18" name="Imagen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3956525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p17">
            <a:extLst>
              <a:ext uri="{FF2B5EF4-FFF2-40B4-BE49-F238E27FC236}">
                <a16:creationId xmlns:a16="http://schemas.microsoft.com/office/drawing/2014/main" id="{60AEA700-6E65-4104-B177-33891915D5C4}"/>
              </a:ext>
            </a:extLst>
          </p:cNvPr>
          <p:cNvSpPr txBox="1">
            <a:spLocks noGrp="1"/>
          </p:cNvSpPr>
          <p:nvPr>
            <p:ph type="body" idx="1"/>
          </p:nvPr>
        </p:nvSpPr>
        <p:spPr>
          <a:xfrm>
            <a:off x="876579" y="5247837"/>
            <a:ext cx="4586177" cy="694267"/>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9pPr>
          </a:lstStyle>
          <a:p>
            <a:pPr algn="ctr"/>
            <a:r>
              <a:rPr lang="es-ES" sz="4800" dirty="0">
                <a:latin typeface="Tw Cen MT Condensed" panose="020B0606020104020203" pitchFamily="34" charset="0"/>
              </a:rPr>
              <a:t>Deformación</a:t>
            </a:r>
          </a:p>
          <a:p>
            <a:pPr algn="ctr"/>
            <a:r>
              <a:rPr lang="es-ES" b="0" dirty="0">
                <a:latin typeface="Tw Cen MT Condensed" panose="020B0606020104020203" pitchFamily="34" charset="0"/>
                <a:sym typeface="Quattrocento Sans"/>
              </a:rPr>
              <a:t>Y Deformación Longitudinal</a:t>
            </a:r>
          </a:p>
        </p:txBody>
      </p:sp>
      <p:sp>
        <p:nvSpPr>
          <p:cNvPr id="5" name="Bocadillo: rectángulo 4">
            <a:extLst>
              <a:ext uri="{FF2B5EF4-FFF2-40B4-BE49-F238E27FC236}">
                <a16:creationId xmlns:a16="http://schemas.microsoft.com/office/drawing/2014/main" id="{5A8F3D0A-E494-4D47-AD8C-E799FCDB9AA5}"/>
              </a:ext>
            </a:extLst>
          </p:cNvPr>
          <p:cNvSpPr/>
          <p:nvPr/>
        </p:nvSpPr>
        <p:spPr>
          <a:xfrm>
            <a:off x="6378785" y="1015972"/>
            <a:ext cx="3186227" cy="1683736"/>
          </a:xfrm>
          <a:prstGeom prst="wedgeRectCallout">
            <a:avLst>
              <a:gd name="adj1" fmla="val -35160"/>
              <a:gd name="adj2" fmla="val 76727"/>
            </a:avLst>
          </a:prstGeom>
          <a:solidFill>
            <a:srgbClr val="FFCD00"/>
          </a:solidFill>
          <a:ln>
            <a:solidFill>
              <a:srgbClr val="FFCD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2400" dirty="0">
                <a:latin typeface="Tw Cen MT Condensed" panose="020B0606020104020203" pitchFamily="34" charset="0"/>
              </a:rPr>
              <a:t>Cambio relativo en las dimensiones o en la forma de un cuerpo.</a:t>
            </a:r>
          </a:p>
        </p:txBody>
      </p:sp>
      <p:pic>
        <p:nvPicPr>
          <p:cNvPr id="7" name="Imagen 6">
            <a:extLst>
              <a:ext uri="{FF2B5EF4-FFF2-40B4-BE49-F238E27FC236}">
                <a16:creationId xmlns:a16="http://schemas.microsoft.com/office/drawing/2014/main" id="{FC1599E1-7EA7-457A-AB34-CD7B0BC21067}"/>
              </a:ext>
            </a:extLst>
          </p:cNvPr>
          <p:cNvPicPr>
            <a:picLocks noChangeAspect="1"/>
          </p:cNvPicPr>
          <p:nvPr/>
        </p:nvPicPr>
        <p:blipFill>
          <a:blip r:embed="rId3"/>
          <a:stretch>
            <a:fillRect/>
          </a:stretch>
        </p:blipFill>
        <p:spPr>
          <a:xfrm>
            <a:off x="1121933" y="714941"/>
            <a:ext cx="4293583" cy="3563139"/>
          </a:xfrm>
          <a:prstGeom prst="rect">
            <a:avLst/>
          </a:prstGeom>
        </p:spPr>
      </p:pic>
      <p:pic>
        <p:nvPicPr>
          <p:cNvPr id="3" name="Imagen 2">
            <a:extLst>
              <a:ext uri="{FF2B5EF4-FFF2-40B4-BE49-F238E27FC236}">
                <a16:creationId xmlns:a16="http://schemas.microsoft.com/office/drawing/2014/main" id="{695CCA48-D01D-4A09-ADAA-2019E61A03C0}"/>
              </a:ext>
            </a:extLst>
          </p:cNvPr>
          <p:cNvPicPr>
            <a:picLocks noChangeAspect="1"/>
          </p:cNvPicPr>
          <p:nvPr/>
        </p:nvPicPr>
        <p:blipFill rotWithShape="1">
          <a:blip r:embed="rId4"/>
          <a:srcRect r="29054"/>
          <a:stretch/>
        </p:blipFill>
        <p:spPr>
          <a:xfrm>
            <a:off x="968705" y="714943"/>
            <a:ext cx="4494051" cy="3563139"/>
          </a:xfrm>
          <a:prstGeom prst="rect">
            <a:avLst/>
          </a:prstGeom>
        </p:spPr>
      </p:pic>
      <p:grpSp>
        <p:nvGrpSpPr>
          <p:cNvPr id="6" name="Grupo 5"/>
          <p:cNvGrpSpPr/>
          <p:nvPr/>
        </p:nvGrpSpPr>
        <p:grpSpPr>
          <a:xfrm>
            <a:off x="5842013" y="5103871"/>
            <a:ext cx="5843023" cy="838233"/>
            <a:chOff x="5637618" y="5100304"/>
            <a:chExt cx="5843023" cy="838233"/>
          </a:xfrm>
        </p:grpSpPr>
        <p:graphicFrame>
          <p:nvGraphicFramePr>
            <p:cNvPr id="8" name="Objeto 7"/>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8962" name="CorelDRAW" r:id="rId5" imgW="2504179" imgH="1982433" progId="CorelDraw.Graphic.19">
                    <p:embed/>
                  </p:oleObj>
                </mc:Choice>
                <mc:Fallback>
                  <p:oleObj name="CorelDRAW" r:id="rId5" imgW="2504179" imgH="1982433" progId="CorelDraw.Graphic.19">
                    <p:embed/>
                    <p:pic>
                      <p:nvPicPr>
                        <p:cNvPr id="8" name="Objeto 7"/>
                        <p:cNvPicPr/>
                        <p:nvPr/>
                      </p:nvPicPr>
                      <p:blipFill>
                        <a:blip r:embed="rId6"/>
                        <a:stretch>
                          <a:fillRect/>
                        </a:stretch>
                      </p:blipFill>
                      <p:spPr>
                        <a:xfrm>
                          <a:off x="10732445" y="5220483"/>
                          <a:ext cx="748196" cy="592579"/>
                        </a:xfrm>
                        <a:prstGeom prst="rect">
                          <a:avLst/>
                        </a:prstGeom>
                      </p:spPr>
                    </p:pic>
                  </p:oleObj>
                </mc:Fallback>
              </mc:AlternateContent>
            </a:graphicData>
          </a:graphic>
        </p:graphicFrame>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56501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4661885" y="1887085"/>
            <a:ext cx="2066126" cy="1997155"/>
          </a:xfrm>
          <a:prstGeom prst="rect">
            <a:avLst/>
          </a:prstGeom>
        </p:spPr>
        <p:txBody>
          <a:bodyPr spcFirstLastPara="1" vert="horz" wrap="square" lIns="121900" tIns="121900" rIns="121900" bIns="121900" rtlCol="0" anchor="t" anchorCtr="0">
            <a:noAutofit/>
          </a:bodyPr>
          <a:lstStyle/>
          <a:p>
            <a:pPr marL="0" indent="0">
              <a:buNone/>
            </a:pPr>
            <a:r>
              <a:rPr lang="es-ES" dirty="0">
                <a:latin typeface="Tw Cen MT Condensed" panose="020B0606020104020203" pitchFamily="34" charset="0"/>
              </a:rPr>
              <a:t>Capacidad</a:t>
            </a:r>
            <a:r>
              <a:rPr lang="es-ES" b="1" dirty="0">
                <a:latin typeface="Tw Cen MT Condensed" panose="020B0606020104020203" pitchFamily="34" charset="0"/>
              </a:rPr>
              <a:t> </a:t>
            </a:r>
            <a:r>
              <a:rPr lang="es-ES" dirty="0">
                <a:latin typeface="Tw Cen MT Condensed" panose="020B0606020104020203" pitchFamily="34" charset="0"/>
              </a:rPr>
              <a:t>de una fuerza para producir un giro alrededor de un punto. </a:t>
            </a:r>
          </a:p>
          <a:p>
            <a:pPr marL="0" indent="0">
              <a:buNone/>
            </a:pPr>
            <a:endParaRPr lang="es-ES" b="1" dirty="0">
              <a:latin typeface="Corbel" panose="020B0503020204020204" pitchFamily="34" charset="0"/>
            </a:endParaRPr>
          </a:p>
          <a:p>
            <a:pPr marL="0" indent="0">
              <a:buNone/>
            </a:pPr>
            <a:endParaRPr lang="es-ES" dirty="0">
              <a:latin typeface="Corbel" panose="020B0503020204020204" pitchFamily="34" charset="0"/>
            </a:endParaRPr>
          </a:p>
          <a:p>
            <a:pPr marL="0" indent="0">
              <a:spcBef>
                <a:spcPts val="800"/>
              </a:spcBef>
              <a:spcAft>
                <a:spcPts val="0"/>
              </a:spcAft>
              <a:buNone/>
            </a:pPr>
            <a:endParaRPr b="1" dirty="0"/>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1862918" y="1203045"/>
            <a:ext cx="3283296" cy="1546400"/>
          </a:xfrm>
          <a:prstGeom prst="rect">
            <a:avLst/>
          </a:prstGeom>
        </p:spPr>
        <p:txBody>
          <a:bodyPr spcFirstLastPara="1" vert="horz" wrap="square" lIns="121900" tIns="121900" rIns="121900" bIns="121900" rtlCol="0" anchor="ctr" anchorCtr="0">
            <a:noAutofit/>
          </a:bodyPr>
          <a:lstStyle/>
          <a:p>
            <a:pPr>
              <a:spcBef>
                <a:spcPts val="0"/>
              </a:spcBef>
            </a:pPr>
            <a:r>
              <a:rPr lang="es-ES" sz="3733" dirty="0">
                <a:latin typeface="Tw Cen MT Condensed" panose="020B0606020104020203" pitchFamily="34" charset="0"/>
              </a:rPr>
              <a:t>Momento de </a:t>
            </a:r>
            <a:br>
              <a:rPr lang="es-ES" sz="3200" dirty="0">
                <a:latin typeface="Tw Cen MT Condensed" panose="020B0606020104020203" pitchFamily="34" charset="0"/>
              </a:rPr>
            </a:br>
            <a:r>
              <a:rPr lang="es-ES" sz="5867" dirty="0">
                <a:latin typeface="Tw Cen MT Condensed" panose="020B0606020104020203" pitchFamily="34" charset="0"/>
              </a:rPr>
              <a:t>Torsión</a:t>
            </a:r>
            <a:endParaRPr sz="5867" dirty="0">
              <a:latin typeface="Tw Cen MT Condensed" panose="020B0606020104020203" pitchFamily="34" charset="0"/>
            </a:endParaRPr>
          </a:p>
        </p:txBody>
      </p: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sp>
        <p:nvSpPr>
          <p:cNvPr id="18" name="Elipse 17">
            <a:extLst>
              <a:ext uri="{FF2B5EF4-FFF2-40B4-BE49-F238E27FC236}">
                <a16:creationId xmlns:a16="http://schemas.microsoft.com/office/drawing/2014/main" id="{C1B379AB-B7AA-4DCA-9536-707291780E95}"/>
              </a:ext>
            </a:extLst>
          </p:cNvPr>
          <p:cNvSpPr/>
          <p:nvPr/>
        </p:nvSpPr>
        <p:spPr>
          <a:xfrm>
            <a:off x="1360463" y="1525577"/>
            <a:ext cx="711556" cy="723016"/>
          </a:xfrm>
          <a:prstGeom prst="ellipse">
            <a:avLst/>
          </a:prstGeom>
          <a:solidFill>
            <a:srgbClr val="FFCD00"/>
          </a:solidFill>
          <a:ln>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1" name="Google Shape;608;p39">
            <a:extLst>
              <a:ext uri="{FF2B5EF4-FFF2-40B4-BE49-F238E27FC236}">
                <a16:creationId xmlns:a16="http://schemas.microsoft.com/office/drawing/2014/main" id="{5AF0DBB7-F97B-4E95-BCE9-BCBE38C61FD0}"/>
              </a:ext>
            </a:extLst>
          </p:cNvPr>
          <p:cNvSpPr/>
          <p:nvPr/>
        </p:nvSpPr>
        <p:spPr>
          <a:xfrm>
            <a:off x="1478771" y="1667531"/>
            <a:ext cx="474939" cy="474939"/>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Bocadillo: rectángulo 21">
            <a:extLst>
              <a:ext uri="{FF2B5EF4-FFF2-40B4-BE49-F238E27FC236}">
                <a16:creationId xmlns:a16="http://schemas.microsoft.com/office/drawing/2014/main" id="{AB20F289-30E8-4A7A-B77D-692155478275}"/>
              </a:ext>
            </a:extLst>
          </p:cNvPr>
          <p:cNvSpPr/>
          <p:nvPr/>
        </p:nvSpPr>
        <p:spPr>
          <a:xfrm>
            <a:off x="1047455" y="3272389"/>
            <a:ext cx="2695205" cy="841848"/>
          </a:xfrm>
          <a:prstGeom prst="wedgeRectCallout">
            <a:avLst>
              <a:gd name="adj1" fmla="val 34452"/>
              <a:gd name="adj2" fmla="val -94939"/>
            </a:avLst>
          </a:prstGeom>
          <a:solidFill>
            <a:srgbClr val="FFCD00"/>
          </a:solidFill>
          <a:ln>
            <a:solidFill>
              <a:srgbClr val="FFCD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2667" b="1" dirty="0">
                <a:latin typeface="Tw Cen MT Condensed" panose="020B0606020104020203" pitchFamily="34" charset="0"/>
              </a:rPr>
              <a:t> </a:t>
            </a:r>
            <a:r>
              <a:rPr lang="es-ES" sz="3733" b="1" dirty="0">
                <a:latin typeface="Tw Cen MT Condensed" panose="020B0606020104020203" pitchFamily="34" charset="0"/>
              </a:rPr>
              <a:t>M </a:t>
            </a:r>
            <a:r>
              <a:rPr lang="es-ES" sz="3200" dirty="0">
                <a:latin typeface="Tw Cen MT Condensed" panose="020B0606020104020203" pitchFamily="34" charset="0"/>
              </a:rPr>
              <a:t>= r ∙ F ∙ sen </a:t>
            </a:r>
            <a:r>
              <a:rPr lang="el-GR" sz="3200" dirty="0">
                <a:latin typeface="Franklin Gothic Medium Cond" panose="020B0606030402020204" pitchFamily="34" charset="0"/>
              </a:rPr>
              <a:t>α</a:t>
            </a:r>
            <a:endParaRPr lang="el-GR" sz="2400" dirty="0">
              <a:latin typeface="Franklin Gothic Medium Cond" panose="020B0606030402020204" pitchFamily="34" charset="0"/>
            </a:endParaRPr>
          </a:p>
        </p:txBody>
      </p:sp>
      <p:pic>
        <p:nvPicPr>
          <p:cNvPr id="23" name="Imagen 22" descr="Momento de torsión">
            <a:extLst>
              <a:ext uri="{FF2B5EF4-FFF2-40B4-BE49-F238E27FC236}">
                <a16:creationId xmlns:a16="http://schemas.microsoft.com/office/drawing/2014/main" id="{8EBC486A-73F1-4EBD-BFA2-548222DF4063}"/>
              </a:ext>
            </a:extLst>
          </p:cNvPr>
          <p:cNvPicPr/>
          <p:nvPr/>
        </p:nvPicPr>
        <p:blipFill>
          <a:blip r:embed="rId4">
            <a:extLst>
              <a:ext uri="{BEBA8EAE-BF5A-486C-A8C5-ECC9F3942E4B}">
                <a14:imgProps xmlns:a14="http://schemas.microsoft.com/office/drawing/2010/main">
                  <a14:imgLayer r:embed="rId5">
                    <a14:imgEffect>
                      <a14:backgroundRemoval t="6250" b="96250" l="10000" r="91000">
                        <a14:foregroundMark x1="35667" y1="20625" x2="41000" y2="27500"/>
                        <a14:foregroundMark x1="40333" y1="11875" x2="40333" y2="73750"/>
                        <a14:foregroundMark x1="25000" y1="83750" x2="75667" y2="13750"/>
                        <a14:foregroundMark x1="15333" y1="86250" x2="53333" y2="9375"/>
                        <a14:foregroundMark x1="48333" y1="86250" x2="82000" y2="15625"/>
                        <a14:foregroundMark x1="32667" y1="81250" x2="56333" y2="53750"/>
                        <a14:foregroundMark x1="11333" y1="92500" x2="49333" y2="92500"/>
                        <a14:foregroundMark x1="12000" y1="89375" x2="48333" y2="12500"/>
                        <a14:foregroundMark x1="48333" y1="13750" x2="90333" y2="8125"/>
                        <a14:foregroundMark x1="51333" y1="90625" x2="90333" y2="8750"/>
                        <a14:foregroundMark x1="51000" y1="9375" x2="91000" y2="7500"/>
                      </a14:backgroundRemoval>
                    </a14:imgEffect>
                  </a14:imgLayer>
                </a14:imgProps>
              </a:ext>
              <a:ext uri="{28A0092B-C50C-407E-A947-70E740481C1C}">
                <a14:useLocalDpi xmlns:a14="http://schemas.microsoft.com/office/drawing/2010/main" val="0"/>
              </a:ext>
            </a:extLst>
          </a:blip>
          <a:srcRect/>
          <a:stretch>
            <a:fillRect/>
          </a:stretch>
        </p:blipFill>
        <p:spPr bwMode="auto">
          <a:xfrm>
            <a:off x="8418786" y="2037247"/>
            <a:ext cx="3268717" cy="2422193"/>
          </a:xfrm>
          <a:prstGeom prst="rect">
            <a:avLst/>
          </a:prstGeom>
          <a:noFill/>
          <a:ln>
            <a:noFill/>
          </a:ln>
        </p:spPr>
      </p:pic>
      <p:grpSp>
        <p:nvGrpSpPr>
          <p:cNvPr id="2" name="Grupo 1"/>
          <p:cNvGrpSpPr/>
          <p:nvPr/>
        </p:nvGrpSpPr>
        <p:grpSpPr>
          <a:xfrm>
            <a:off x="1177687" y="4575300"/>
            <a:ext cx="2379863" cy="1376277"/>
            <a:chOff x="1957037" y="4916108"/>
            <a:chExt cx="2379863" cy="1376277"/>
          </a:xfrm>
        </p:grpSpPr>
        <p:pic>
          <p:nvPicPr>
            <p:cNvPr id="7" name="Imagen 6">
              <a:extLst>
                <a:ext uri="{FF2B5EF4-FFF2-40B4-BE49-F238E27FC236}">
                  <a16:creationId xmlns:a16="http://schemas.microsoft.com/office/drawing/2014/main" id="{3A8EEBA3-33B1-47C1-B25A-72D69DA464AC}"/>
                </a:ext>
              </a:extLst>
            </p:cNvPr>
            <p:cNvPicPr>
              <a:picLocks noChangeAspect="1"/>
            </p:cNvPicPr>
            <p:nvPr/>
          </p:nvPicPr>
          <p:blipFill>
            <a:blip r:embed="rId6"/>
            <a:stretch>
              <a:fillRect/>
            </a:stretch>
          </p:blipFill>
          <p:spPr>
            <a:xfrm rot="19881475">
              <a:off x="1957037" y="5161348"/>
              <a:ext cx="1040555" cy="1131037"/>
            </a:xfrm>
            <a:prstGeom prst="rect">
              <a:avLst/>
            </a:prstGeom>
          </p:spPr>
        </p:pic>
        <p:pic>
          <p:nvPicPr>
            <p:cNvPr id="74" name="Imagen 73">
              <a:extLst>
                <a:ext uri="{FF2B5EF4-FFF2-40B4-BE49-F238E27FC236}">
                  <a16:creationId xmlns:a16="http://schemas.microsoft.com/office/drawing/2014/main" id="{B25B90CA-589C-4BC4-95E4-1BEF45FA9EC4}"/>
                </a:ext>
              </a:extLst>
            </p:cNvPr>
            <p:cNvPicPr>
              <a:picLocks noChangeAspect="1"/>
            </p:cNvPicPr>
            <p:nvPr/>
          </p:nvPicPr>
          <p:blipFill>
            <a:blip r:embed="rId6"/>
            <a:stretch>
              <a:fillRect/>
            </a:stretch>
          </p:blipFill>
          <p:spPr>
            <a:xfrm rot="1347325" flipH="1">
              <a:off x="3296345" y="4916108"/>
              <a:ext cx="1040555" cy="1131037"/>
            </a:xfrm>
            <a:prstGeom prst="rect">
              <a:avLst/>
            </a:prstGeom>
          </p:spPr>
        </p:pic>
        <p:sp>
          <p:nvSpPr>
            <p:cNvPr id="10" name="CuadroTexto 9">
              <a:extLst>
                <a:ext uri="{FF2B5EF4-FFF2-40B4-BE49-F238E27FC236}">
                  <a16:creationId xmlns:a16="http://schemas.microsoft.com/office/drawing/2014/main" id="{DE1F5090-CEB6-4FED-A806-6D785900BDCA}"/>
                </a:ext>
              </a:extLst>
            </p:cNvPr>
            <p:cNvSpPr txBox="1"/>
            <p:nvPr/>
          </p:nvSpPr>
          <p:spPr>
            <a:xfrm>
              <a:off x="2225747" y="5424917"/>
              <a:ext cx="425303" cy="666786"/>
            </a:xfrm>
            <a:prstGeom prst="rect">
              <a:avLst/>
            </a:prstGeom>
            <a:noFill/>
          </p:spPr>
          <p:txBody>
            <a:bodyPr wrap="square" rtlCol="0">
              <a:spAutoFit/>
            </a:bodyPr>
            <a:lstStyle/>
            <a:p>
              <a:r>
                <a:rPr lang="es-ES" sz="3733" dirty="0">
                  <a:latin typeface="Franklin Gothic Demi Cond" panose="020B0706030402020204" pitchFamily="34" charset="0"/>
                </a:rPr>
                <a:t>+</a:t>
              </a:r>
            </a:p>
          </p:txBody>
        </p:sp>
        <p:sp>
          <p:nvSpPr>
            <p:cNvPr id="76" name="CuadroTexto 75">
              <a:extLst>
                <a:ext uri="{FF2B5EF4-FFF2-40B4-BE49-F238E27FC236}">
                  <a16:creationId xmlns:a16="http://schemas.microsoft.com/office/drawing/2014/main" id="{ED2ED04A-2A31-48CA-9953-655FF752A628}"/>
                </a:ext>
              </a:extLst>
            </p:cNvPr>
            <p:cNvSpPr txBox="1"/>
            <p:nvPr/>
          </p:nvSpPr>
          <p:spPr>
            <a:xfrm>
              <a:off x="3595905" y="5049813"/>
              <a:ext cx="425303" cy="830997"/>
            </a:xfrm>
            <a:prstGeom prst="rect">
              <a:avLst/>
            </a:prstGeom>
            <a:noFill/>
          </p:spPr>
          <p:txBody>
            <a:bodyPr wrap="square" rtlCol="0">
              <a:spAutoFit/>
            </a:bodyPr>
            <a:lstStyle/>
            <a:p>
              <a:r>
                <a:rPr lang="es-ES" sz="4800" dirty="0">
                  <a:latin typeface="Franklin Gothic Demi Cond" panose="020B0706030402020204" pitchFamily="34" charset="0"/>
                </a:rPr>
                <a:t>-</a:t>
              </a:r>
            </a:p>
          </p:txBody>
        </p:sp>
      </p:grpSp>
      <p:pic>
        <p:nvPicPr>
          <p:cNvPr id="5" name="Imagen 4">
            <a:extLst>
              <a:ext uri="{FF2B5EF4-FFF2-40B4-BE49-F238E27FC236}">
                <a16:creationId xmlns:a16="http://schemas.microsoft.com/office/drawing/2014/main" id="{8018EF29-EE6A-4CAF-A649-6FED4B0AC22B}"/>
              </a:ext>
            </a:extLst>
          </p:cNvPr>
          <p:cNvPicPr>
            <a:picLocks noChangeAspect="1"/>
          </p:cNvPicPr>
          <p:nvPr/>
        </p:nvPicPr>
        <p:blipFill rotWithShape="1">
          <a:blip r:embed="rId7"/>
          <a:srcRect l="52237"/>
          <a:stretch/>
        </p:blipFill>
        <p:spPr>
          <a:xfrm>
            <a:off x="6640989" y="1992678"/>
            <a:ext cx="1615194" cy="2342213"/>
          </a:xfrm>
          <a:prstGeom prst="rect">
            <a:avLst/>
          </a:prstGeom>
        </p:spPr>
      </p:pic>
      <p:grpSp>
        <p:nvGrpSpPr>
          <p:cNvPr id="16" name="Grupo 15"/>
          <p:cNvGrpSpPr/>
          <p:nvPr/>
        </p:nvGrpSpPr>
        <p:grpSpPr>
          <a:xfrm>
            <a:off x="5227714" y="5179961"/>
            <a:ext cx="5843023" cy="838233"/>
            <a:chOff x="5637618" y="5100304"/>
            <a:chExt cx="5843023" cy="838233"/>
          </a:xfrm>
        </p:grpSpPr>
        <p:graphicFrame>
          <p:nvGraphicFramePr>
            <p:cNvPr id="17" name="Objeto 16"/>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69986" name="CorelDRAW" r:id="rId8" imgW="2504179" imgH="1982433" progId="CorelDraw.Graphic.19">
                    <p:embed/>
                  </p:oleObj>
                </mc:Choice>
                <mc:Fallback>
                  <p:oleObj name="CorelDRAW" r:id="rId8" imgW="2504179" imgH="1982433" progId="CorelDraw.Graphic.19">
                    <p:embed/>
                    <p:pic>
                      <p:nvPicPr>
                        <p:cNvPr id="17" name="Objeto 16"/>
                        <p:cNvPicPr/>
                        <p:nvPr/>
                      </p:nvPicPr>
                      <p:blipFill>
                        <a:blip r:embed="rId9"/>
                        <a:stretch>
                          <a:fillRect/>
                        </a:stretch>
                      </p:blipFill>
                      <p:spPr>
                        <a:xfrm>
                          <a:off x="10732445" y="5220483"/>
                          <a:ext cx="748196" cy="592579"/>
                        </a:xfrm>
                        <a:prstGeom prst="rect">
                          <a:avLst/>
                        </a:prstGeom>
                      </p:spPr>
                    </p:pic>
                  </p:oleObj>
                </mc:Fallback>
              </mc:AlternateContent>
            </a:graphicData>
          </a:graphic>
        </p:graphicFrame>
        <p:pic>
          <p:nvPicPr>
            <p:cNvPr id="19" name="Imagen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232582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p17">
            <a:extLst>
              <a:ext uri="{FF2B5EF4-FFF2-40B4-BE49-F238E27FC236}">
                <a16:creationId xmlns:a16="http://schemas.microsoft.com/office/drawing/2014/main" id="{60AEA700-6E65-4104-B177-33891915D5C4}"/>
              </a:ext>
            </a:extLst>
          </p:cNvPr>
          <p:cNvSpPr txBox="1">
            <a:spLocks noGrp="1"/>
          </p:cNvSpPr>
          <p:nvPr>
            <p:ph type="body" idx="1"/>
          </p:nvPr>
        </p:nvSpPr>
        <p:spPr>
          <a:xfrm>
            <a:off x="3259245" y="5579936"/>
            <a:ext cx="3172048" cy="694267"/>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9pPr>
          </a:lstStyle>
          <a:p>
            <a:r>
              <a:rPr lang="es-ES" sz="4800" dirty="0">
                <a:latin typeface="Tw Cen MT Condensed" panose="020B0606020104020203" pitchFamily="34" charset="0"/>
              </a:rPr>
              <a:t>Palanca</a:t>
            </a:r>
            <a:endParaRPr lang="es-ES" b="0" dirty="0">
              <a:latin typeface="Tw Cen MT Condensed" panose="020B0606020104020203" pitchFamily="34" charset="0"/>
              <a:sym typeface="Quattrocento Sans"/>
            </a:endParaRPr>
          </a:p>
        </p:txBody>
      </p:sp>
      <p:sp>
        <p:nvSpPr>
          <p:cNvPr id="5" name="Bocadillo: rectángulo 4">
            <a:extLst>
              <a:ext uri="{FF2B5EF4-FFF2-40B4-BE49-F238E27FC236}">
                <a16:creationId xmlns:a16="http://schemas.microsoft.com/office/drawing/2014/main" id="{5A8F3D0A-E494-4D47-AD8C-E799FCDB9AA5}"/>
              </a:ext>
            </a:extLst>
          </p:cNvPr>
          <p:cNvSpPr/>
          <p:nvPr/>
        </p:nvSpPr>
        <p:spPr>
          <a:xfrm>
            <a:off x="2248724" y="1320636"/>
            <a:ext cx="2723707" cy="1148588"/>
          </a:xfrm>
          <a:prstGeom prst="wedgeRectCallout">
            <a:avLst>
              <a:gd name="adj1" fmla="val 35676"/>
              <a:gd name="adj2" fmla="val 75029"/>
            </a:avLst>
          </a:prstGeom>
          <a:solidFill>
            <a:srgbClr val="FFCD00"/>
          </a:solidFill>
          <a:ln>
            <a:solidFill>
              <a:srgbClr val="FFCD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2133" dirty="0">
                <a:latin typeface="Tw Cen MT Condensed" panose="020B0606020104020203" pitchFamily="34" charset="0"/>
              </a:rPr>
              <a:t>Su función es </a:t>
            </a:r>
            <a:r>
              <a:rPr lang="es-ES" sz="2400" dirty="0">
                <a:latin typeface="Tw Cen MT Condensed" panose="020B0606020104020203" pitchFamily="34" charset="0"/>
              </a:rPr>
              <a:t>transmitir fuerza</a:t>
            </a:r>
            <a:r>
              <a:rPr lang="es-ES" sz="2133" dirty="0">
                <a:latin typeface="Tw Cen MT Condensed" panose="020B0606020104020203" pitchFamily="34" charset="0"/>
              </a:rPr>
              <a:t> y variar desplazamiento. </a:t>
            </a:r>
            <a:endParaRPr lang="es-ES" sz="2400" dirty="0">
              <a:latin typeface="Tw Cen MT Condensed" panose="020B0606020104020203" pitchFamily="34" charset="0"/>
            </a:endParaRPr>
          </a:p>
        </p:txBody>
      </p:sp>
      <p:pic>
        <p:nvPicPr>
          <p:cNvPr id="6" name="Imagen 5">
            <a:extLst>
              <a:ext uri="{FF2B5EF4-FFF2-40B4-BE49-F238E27FC236}">
                <a16:creationId xmlns:a16="http://schemas.microsoft.com/office/drawing/2014/main" id="{3F3A7337-69F3-4FED-94B2-B5B35FD32859}"/>
              </a:ext>
            </a:extLst>
          </p:cNvPr>
          <p:cNvPicPr>
            <a:picLocks noChangeAspect="1"/>
          </p:cNvPicPr>
          <p:nvPr/>
        </p:nvPicPr>
        <p:blipFill>
          <a:blip r:embed="rId4"/>
          <a:stretch>
            <a:fillRect/>
          </a:stretch>
        </p:blipFill>
        <p:spPr>
          <a:xfrm>
            <a:off x="6113844" y="1129302"/>
            <a:ext cx="4053993" cy="3214579"/>
          </a:xfrm>
          <a:prstGeom prst="rect">
            <a:avLst/>
          </a:prstGeom>
        </p:spPr>
      </p:pic>
      <p:grpSp>
        <p:nvGrpSpPr>
          <p:cNvPr id="7" name="Grupo 6"/>
          <p:cNvGrpSpPr/>
          <p:nvPr/>
        </p:nvGrpSpPr>
        <p:grpSpPr>
          <a:xfrm>
            <a:off x="5595576" y="4921628"/>
            <a:ext cx="5843023" cy="838233"/>
            <a:chOff x="5637618" y="5100304"/>
            <a:chExt cx="5843023" cy="838233"/>
          </a:xfrm>
        </p:grpSpPr>
        <p:graphicFrame>
          <p:nvGraphicFramePr>
            <p:cNvPr id="8" name="Objeto 7"/>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1010" name="CorelDRAW" r:id="rId5" imgW="2504179" imgH="1982433" progId="CorelDraw.Graphic.19">
                    <p:embed/>
                  </p:oleObj>
                </mc:Choice>
                <mc:Fallback>
                  <p:oleObj name="CorelDRAW" r:id="rId5" imgW="2504179" imgH="1982433" progId="CorelDraw.Graphic.19">
                    <p:embed/>
                    <p:pic>
                      <p:nvPicPr>
                        <p:cNvPr id="8" name="Objeto 7"/>
                        <p:cNvPicPr/>
                        <p:nvPr/>
                      </p:nvPicPr>
                      <p:blipFill>
                        <a:blip r:embed="rId6"/>
                        <a:stretch>
                          <a:fillRect/>
                        </a:stretch>
                      </p:blipFill>
                      <p:spPr>
                        <a:xfrm>
                          <a:off x="10732445" y="5220483"/>
                          <a:ext cx="748196" cy="592579"/>
                        </a:xfrm>
                        <a:prstGeom prst="rect">
                          <a:avLst/>
                        </a:prstGeom>
                      </p:spPr>
                    </p:pic>
                  </p:oleObj>
                </mc:Fallback>
              </mc:AlternateContent>
            </a:graphicData>
          </a:graphic>
        </p:graphicFrame>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3090872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42" name="Imagen 41">
            <a:extLst>
              <a:ext uri="{FF2B5EF4-FFF2-40B4-BE49-F238E27FC236}">
                <a16:creationId xmlns:a16="http://schemas.microsoft.com/office/drawing/2014/main" id="{A77215FE-907D-48DB-892E-9BDCC8CBDF75}"/>
              </a:ext>
            </a:extLst>
          </p:cNvPr>
          <p:cNvPicPr>
            <a:picLocks noChangeAspect="1"/>
          </p:cNvPicPr>
          <p:nvPr/>
        </p:nvPicPr>
        <p:blipFill>
          <a:blip r:embed="rId4"/>
          <a:stretch>
            <a:fillRect/>
          </a:stretch>
        </p:blipFill>
        <p:spPr>
          <a:xfrm>
            <a:off x="719273" y="3916114"/>
            <a:ext cx="3859779" cy="1731685"/>
          </a:xfrm>
          <a:prstGeom prst="rect">
            <a:avLst/>
          </a:prstGeom>
        </p:spPr>
      </p:pic>
      <p:grpSp>
        <p:nvGrpSpPr>
          <p:cNvPr id="226" name="Google Shape;226;p24"/>
          <p:cNvGrpSpPr/>
          <p:nvPr/>
        </p:nvGrpSpPr>
        <p:grpSpPr>
          <a:xfrm>
            <a:off x="1666257" y="972008"/>
            <a:ext cx="7821239" cy="3872136"/>
            <a:chOff x="1641825" y="1470659"/>
            <a:chExt cx="6382253" cy="3159723"/>
          </a:xfrm>
        </p:grpSpPr>
        <p:sp>
          <p:nvSpPr>
            <p:cNvPr id="227" name="Google Shape;227;p24"/>
            <p:cNvSpPr/>
            <p:nvPr/>
          </p:nvSpPr>
          <p:spPr>
            <a:xfrm>
              <a:off x="5666561" y="1572690"/>
              <a:ext cx="2261100" cy="2487300"/>
            </a:xfrm>
            <a:custGeom>
              <a:avLst/>
              <a:gdLst/>
              <a:ahLst/>
              <a:cxnLst/>
              <a:rect l="l" t="t" r="r" b="b"/>
              <a:pathLst>
                <a:path w="120000" h="120000" extrusionOk="0">
                  <a:moveTo>
                    <a:pt x="86825" y="0"/>
                  </a:moveTo>
                  <a:lnTo>
                    <a:pt x="90435" y="0"/>
                  </a:lnTo>
                  <a:lnTo>
                    <a:pt x="94107" y="339"/>
                  </a:lnTo>
                  <a:lnTo>
                    <a:pt x="97655" y="1074"/>
                  </a:lnTo>
                  <a:lnTo>
                    <a:pt x="101141" y="2149"/>
                  </a:lnTo>
                  <a:lnTo>
                    <a:pt x="104564" y="3734"/>
                  </a:lnTo>
                  <a:lnTo>
                    <a:pt x="107676" y="5657"/>
                  </a:lnTo>
                  <a:lnTo>
                    <a:pt x="110663" y="7920"/>
                  </a:lnTo>
                  <a:lnTo>
                    <a:pt x="113278" y="10579"/>
                  </a:lnTo>
                  <a:lnTo>
                    <a:pt x="115456" y="13408"/>
                  </a:lnTo>
                  <a:lnTo>
                    <a:pt x="117199" y="16407"/>
                  </a:lnTo>
                  <a:lnTo>
                    <a:pt x="118568" y="19519"/>
                  </a:lnTo>
                  <a:lnTo>
                    <a:pt x="119502" y="22800"/>
                  </a:lnTo>
                  <a:lnTo>
                    <a:pt x="120000" y="26082"/>
                  </a:lnTo>
                  <a:lnTo>
                    <a:pt x="120000" y="29420"/>
                  </a:lnTo>
                  <a:lnTo>
                    <a:pt x="119564" y="32701"/>
                  </a:lnTo>
                  <a:lnTo>
                    <a:pt x="118755" y="35983"/>
                  </a:lnTo>
                  <a:lnTo>
                    <a:pt x="117572" y="39207"/>
                  </a:lnTo>
                  <a:lnTo>
                    <a:pt x="115892" y="42206"/>
                  </a:lnTo>
                  <a:lnTo>
                    <a:pt x="113775" y="45148"/>
                  </a:lnTo>
                  <a:lnTo>
                    <a:pt x="111286" y="47751"/>
                  </a:lnTo>
                  <a:lnTo>
                    <a:pt x="108236" y="50240"/>
                  </a:lnTo>
                  <a:lnTo>
                    <a:pt x="105062" y="52220"/>
                  </a:lnTo>
                  <a:lnTo>
                    <a:pt x="101514" y="53861"/>
                  </a:lnTo>
                  <a:lnTo>
                    <a:pt x="97904" y="55162"/>
                  </a:lnTo>
                  <a:lnTo>
                    <a:pt x="94232" y="55898"/>
                  </a:lnTo>
                  <a:lnTo>
                    <a:pt x="90435" y="56237"/>
                  </a:lnTo>
                  <a:lnTo>
                    <a:pt x="86576" y="56181"/>
                  </a:lnTo>
                  <a:lnTo>
                    <a:pt x="82780" y="55728"/>
                  </a:lnTo>
                  <a:lnTo>
                    <a:pt x="82780" y="55785"/>
                  </a:lnTo>
                  <a:lnTo>
                    <a:pt x="79107" y="55332"/>
                  </a:lnTo>
                  <a:lnTo>
                    <a:pt x="75497" y="55445"/>
                  </a:lnTo>
                  <a:lnTo>
                    <a:pt x="71950" y="56067"/>
                  </a:lnTo>
                  <a:lnTo>
                    <a:pt x="68775" y="57142"/>
                  </a:lnTo>
                  <a:lnTo>
                    <a:pt x="65726" y="58613"/>
                  </a:lnTo>
                  <a:lnTo>
                    <a:pt x="63049" y="60537"/>
                  </a:lnTo>
                  <a:lnTo>
                    <a:pt x="60746" y="62743"/>
                  </a:lnTo>
                  <a:lnTo>
                    <a:pt x="58755" y="65176"/>
                  </a:lnTo>
                  <a:lnTo>
                    <a:pt x="57136" y="67949"/>
                  </a:lnTo>
                  <a:lnTo>
                    <a:pt x="56016" y="70834"/>
                  </a:lnTo>
                  <a:lnTo>
                    <a:pt x="55331" y="73946"/>
                  </a:lnTo>
                  <a:lnTo>
                    <a:pt x="55207" y="77114"/>
                  </a:lnTo>
                  <a:lnTo>
                    <a:pt x="55643" y="80396"/>
                  </a:lnTo>
                  <a:lnTo>
                    <a:pt x="56763" y="83677"/>
                  </a:lnTo>
                  <a:lnTo>
                    <a:pt x="57821" y="86902"/>
                  </a:lnTo>
                  <a:lnTo>
                    <a:pt x="58568" y="90183"/>
                  </a:lnTo>
                  <a:lnTo>
                    <a:pt x="58755" y="93578"/>
                  </a:lnTo>
                  <a:lnTo>
                    <a:pt x="58443" y="96859"/>
                  </a:lnTo>
                  <a:lnTo>
                    <a:pt x="57759" y="100141"/>
                  </a:lnTo>
                  <a:lnTo>
                    <a:pt x="56639" y="103309"/>
                  </a:lnTo>
                  <a:lnTo>
                    <a:pt x="55020" y="106308"/>
                  </a:lnTo>
                  <a:lnTo>
                    <a:pt x="52904" y="109250"/>
                  </a:lnTo>
                  <a:lnTo>
                    <a:pt x="50414" y="111852"/>
                  </a:lnTo>
                  <a:lnTo>
                    <a:pt x="47427" y="114342"/>
                  </a:lnTo>
                  <a:lnTo>
                    <a:pt x="44190" y="116322"/>
                  </a:lnTo>
                  <a:lnTo>
                    <a:pt x="40829" y="117906"/>
                  </a:lnTo>
                  <a:lnTo>
                    <a:pt x="37219" y="118981"/>
                  </a:lnTo>
                  <a:lnTo>
                    <a:pt x="33485" y="119717"/>
                  </a:lnTo>
                  <a:lnTo>
                    <a:pt x="29751" y="120000"/>
                  </a:lnTo>
                  <a:lnTo>
                    <a:pt x="25954" y="119830"/>
                  </a:lnTo>
                  <a:lnTo>
                    <a:pt x="22282" y="119151"/>
                  </a:lnTo>
                  <a:lnTo>
                    <a:pt x="18672" y="118189"/>
                  </a:lnTo>
                  <a:lnTo>
                    <a:pt x="15124" y="116718"/>
                  </a:lnTo>
                  <a:lnTo>
                    <a:pt x="11825" y="114794"/>
                  </a:lnTo>
                  <a:lnTo>
                    <a:pt x="8838" y="112418"/>
                  </a:lnTo>
                  <a:lnTo>
                    <a:pt x="6099" y="109702"/>
                  </a:lnTo>
                  <a:lnTo>
                    <a:pt x="4045" y="106760"/>
                  </a:lnTo>
                  <a:lnTo>
                    <a:pt x="2240" y="103649"/>
                  </a:lnTo>
                  <a:lnTo>
                    <a:pt x="995" y="100367"/>
                  </a:lnTo>
                  <a:lnTo>
                    <a:pt x="186" y="97029"/>
                  </a:lnTo>
                  <a:lnTo>
                    <a:pt x="0" y="93635"/>
                  </a:lnTo>
                  <a:lnTo>
                    <a:pt x="124" y="90240"/>
                  </a:lnTo>
                  <a:lnTo>
                    <a:pt x="809" y="86902"/>
                  </a:lnTo>
                  <a:lnTo>
                    <a:pt x="1929" y="83620"/>
                  </a:lnTo>
                  <a:lnTo>
                    <a:pt x="3609" y="80396"/>
                  </a:lnTo>
                  <a:lnTo>
                    <a:pt x="5601" y="77397"/>
                  </a:lnTo>
                  <a:lnTo>
                    <a:pt x="8215" y="74681"/>
                  </a:lnTo>
                  <a:lnTo>
                    <a:pt x="11016" y="72418"/>
                  </a:lnTo>
                  <a:lnTo>
                    <a:pt x="14066" y="70495"/>
                  </a:lnTo>
                  <a:lnTo>
                    <a:pt x="17240" y="68910"/>
                  </a:lnTo>
                  <a:lnTo>
                    <a:pt x="20663" y="67722"/>
                  </a:lnTo>
                  <a:lnTo>
                    <a:pt x="24087" y="66930"/>
                  </a:lnTo>
                  <a:lnTo>
                    <a:pt x="27697" y="66534"/>
                  </a:lnTo>
                  <a:lnTo>
                    <a:pt x="31182" y="66534"/>
                  </a:lnTo>
                  <a:lnTo>
                    <a:pt x="34668" y="66987"/>
                  </a:lnTo>
                  <a:lnTo>
                    <a:pt x="38464" y="67383"/>
                  </a:lnTo>
                  <a:lnTo>
                    <a:pt x="42074" y="67213"/>
                  </a:lnTo>
                  <a:lnTo>
                    <a:pt x="45497" y="66534"/>
                  </a:lnTo>
                  <a:lnTo>
                    <a:pt x="48734" y="65346"/>
                  </a:lnTo>
                  <a:lnTo>
                    <a:pt x="51721" y="63818"/>
                  </a:lnTo>
                  <a:lnTo>
                    <a:pt x="54460" y="61895"/>
                  </a:lnTo>
                  <a:lnTo>
                    <a:pt x="56763" y="59745"/>
                  </a:lnTo>
                  <a:lnTo>
                    <a:pt x="58630" y="57142"/>
                  </a:lnTo>
                  <a:lnTo>
                    <a:pt x="60248" y="54427"/>
                  </a:lnTo>
                  <a:lnTo>
                    <a:pt x="61244" y="51485"/>
                  </a:lnTo>
                  <a:lnTo>
                    <a:pt x="61867" y="48429"/>
                  </a:lnTo>
                  <a:lnTo>
                    <a:pt x="61929" y="45205"/>
                  </a:lnTo>
                  <a:lnTo>
                    <a:pt x="61369" y="41923"/>
                  </a:lnTo>
                  <a:lnTo>
                    <a:pt x="60248" y="38642"/>
                  </a:lnTo>
                  <a:lnTo>
                    <a:pt x="59066" y="35304"/>
                  </a:lnTo>
                  <a:lnTo>
                    <a:pt x="58257" y="31739"/>
                  </a:lnTo>
                  <a:lnTo>
                    <a:pt x="58008" y="28231"/>
                  </a:lnTo>
                  <a:lnTo>
                    <a:pt x="58257" y="24724"/>
                  </a:lnTo>
                  <a:lnTo>
                    <a:pt x="59066" y="21159"/>
                  </a:lnTo>
                  <a:lnTo>
                    <a:pt x="60248" y="17765"/>
                  </a:lnTo>
                  <a:lnTo>
                    <a:pt x="61929" y="14483"/>
                  </a:lnTo>
                  <a:lnTo>
                    <a:pt x="64170" y="11371"/>
                  </a:lnTo>
                  <a:lnTo>
                    <a:pt x="66846" y="8486"/>
                  </a:lnTo>
                  <a:lnTo>
                    <a:pt x="69771" y="6110"/>
                  </a:lnTo>
                  <a:lnTo>
                    <a:pt x="72883" y="4073"/>
                  </a:lnTo>
                  <a:lnTo>
                    <a:pt x="76182" y="2545"/>
                  </a:lnTo>
                  <a:lnTo>
                    <a:pt x="79605" y="1244"/>
                  </a:lnTo>
                  <a:lnTo>
                    <a:pt x="83215" y="452"/>
                  </a:lnTo>
                  <a:lnTo>
                    <a:pt x="86825" y="0"/>
                  </a:lnTo>
                  <a:close/>
                </a:path>
              </a:pathLst>
            </a:custGeom>
            <a:solidFill>
              <a:srgbClr val="000000"/>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29" name="Google Shape;229;p24"/>
            <p:cNvSpPr/>
            <p:nvPr/>
          </p:nvSpPr>
          <p:spPr>
            <a:xfrm>
              <a:off x="5637463" y="1572694"/>
              <a:ext cx="2334300" cy="2568000"/>
            </a:xfrm>
            <a:custGeom>
              <a:avLst/>
              <a:gdLst/>
              <a:ahLst/>
              <a:cxnLst/>
              <a:rect l="l" t="t" r="r" b="b"/>
              <a:pathLst>
                <a:path w="120000" h="120000" extrusionOk="0">
                  <a:moveTo>
                    <a:pt x="86825" y="0"/>
                  </a:moveTo>
                  <a:lnTo>
                    <a:pt x="90435" y="0"/>
                  </a:lnTo>
                  <a:lnTo>
                    <a:pt x="94107" y="339"/>
                  </a:lnTo>
                  <a:lnTo>
                    <a:pt x="97655" y="1074"/>
                  </a:lnTo>
                  <a:lnTo>
                    <a:pt x="101141" y="2149"/>
                  </a:lnTo>
                  <a:lnTo>
                    <a:pt x="104564" y="3734"/>
                  </a:lnTo>
                  <a:lnTo>
                    <a:pt x="107676" y="5657"/>
                  </a:lnTo>
                  <a:lnTo>
                    <a:pt x="110663" y="7920"/>
                  </a:lnTo>
                  <a:lnTo>
                    <a:pt x="113278" y="10579"/>
                  </a:lnTo>
                  <a:lnTo>
                    <a:pt x="115456" y="13408"/>
                  </a:lnTo>
                  <a:lnTo>
                    <a:pt x="117199" y="16407"/>
                  </a:lnTo>
                  <a:lnTo>
                    <a:pt x="118568" y="19519"/>
                  </a:lnTo>
                  <a:lnTo>
                    <a:pt x="119502" y="22800"/>
                  </a:lnTo>
                  <a:lnTo>
                    <a:pt x="120000" y="26082"/>
                  </a:lnTo>
                  <a:lnTo>
                    <a:pt x="120000" y="29420"/>
                  </a:lnTo>
                  <a:lnTo>
                    <a:pt x="119564" y="32701"/>
                  </a:lnTo>
                  <a:lnTo>
                    <a:pt x="118755" y="35983"/>
                  </a:lnTo>
                  <a:lnTo>
                    <a:pt x="117572" y="39207"/>
                  </a:lnTo>
                  <a:lnTo>
                    <a:pt x="115892" y="42206"/>
                  </a:lnTo>
                  <a:lnTo>
                    <a:pt x="113775" y="45148"/>
                  </a:lnTo>
                  <a:lnTo>
                    <a:pt x="111286" y="47751"/>
                  </a:lnTo>
                  <a:lnTo>
                    <a:pt x="108236" y="50240"/>
                  </a:lnTo>
                  <a:lnTo>
                    <a:pt x="105062" y="52220"/>
                  </a:lnTo>
                  <a:lnTo>
                    <a:pt x="101514" y="53861"/>
                  </a:lnTo>
                  <a:lnTo>
                    <a:pt x="97904" y="55162"/>
                  </a:lnTo>
                  <a:lnTo>
                    <a:pt x="94232" y="55898"/>
                  </a:lnTo>
                  <a:lnTo>
                    <a:pt x="90435" y="56237"/>
                  </a:lnTo>
                  <a:lnTo>
                    <a:pt x="86576" y="56181"/>
                  </a:lnTo>
                  <a:lnTo>
                    <a:pt x="82780" y="55728"/>
                  </a:lnTo>
                  <a:lnTo>
                    <a:pt x="82780" y="55785"/>
                  </a:lnTo>
                  <a:lnTo>
                    <a:pt x="79107" y="55332"/>
                  </a:lnTo>
                  <a:lnTo>
                    <a:pt x="75497" y="55445"/>
                  </a:lnTo>
                  <a:lnTo>
                    <a:pt x="71950" y="56067"/>
                  </a:lnTo>
                  <a:lnTo>
                    <a:pt x="68775" y="57142"/>
                  </a:lnTo>
                  <a:lnTo>
                    <a:pt x="65726" y="58613"/>
                  </a:lnTo>
                  <a:lnTo>
                    <a:pt x="63049" y="60537"/>
                  </a:lnTo>
                  <a:lnTo>
                    <a:pt x="60746" y="62743"/>
                  </a:lnTo>
                  <a:lnTo>
                    <a:pt x="58755" y="65176"/>
                  </a:lnTo>
                  <a:lnTo>
                    <a:pt x="57136" y="67949"/>
                  </a:lnTo>
                  <a:lnTo>
                    <a:pt x="56016" y="70834"/>
                  </a:lnTo>
                  <a:lnTo>
                    <a:pt x="55331" y="73946"/>
                  </a:lnTo>
                  <a:lnTo>
                    <a:pt x="55207" y="77114"/>
                  </a:lnTo>
                  <a:lnTo>
                    <a:pt x="55643" y="80396"/>
                  </a:lnTo>
                  <a:lnTo>
                    <a:pt x="56763" y="83677"/>
                  </a:lnTo>
                  <a:lnTo>
                    <a:pt x="57821" y="86902"/>
                  </a:lnTo>
                  <a:lnTo>
                    <a:pt x="58568" y="90183"/>
                  </a:lnTo>
                  <a:lnTo>
                    <a:pt x="58755" y="93578"/>
                  </a:lnTo>
                  <a:lnTo>
                    <a:pt x="58443" y="96859"/>
                  </a:lnTo>
                  <a:lnTo>
                    <a:pt x="57759" y="100141"/>
                  </a:lnTo>
                  <a:lnTo>
                    <a:pt x="56639" y="103309"/>
                  </a:lnTo>
                  <a:lnTo>
                    <a:pt x="55020" y="106308"/>
                  </a:lnTo>
                  <a:lnTo>
                    <a:pt x="52904" y="109250"/>
                  </a:lnTo>
                  <a:lnTo>
                    <a:pt x="50414" y="111852"/>
                  </a:lnTo>
                  <a:lnTo>
                    <a:pt x="47427" y="114342"/>
                  </a:lnTo>
                  <a:lnTo>
                    <a:pt x="44190" y="116322"/>
                  </a:lnTo>
                  <a:lnTo>
                    <a:pt x="40829" y="117906"/>
                  </a:lnTo>
                  <a:lnTo>
                    <a:pt x="37219" y="118981"/>
                  </a:lnTo>
                  <a:lnTo>
                    <a:pt x="33485" y="119717"/>
                  </a:lnTo>
                  <a:lnTo>
                    <a:pt x="29751" y="120000"/>
                  </a:lnTo>
                  <a:lnTo>
                    <a:pt x="25954" y="119830"/>
                  </a:lnTo>
                  <a:lnTo>
                    <a:pt x="22282" y="119151"/>
                  </a:lnTo>
                  <a:lnTo>
                    <a:pt x="18672" y="118189"/>
                  </a:lnTo>
                  <a:lnTo>
                    <a:pt x="15124" y="116718"/>
                  </a:lnTo>
                  <a:lnTo>
                    <a:pt x="11825" y="114794"/>
                  </a:lnTo>
                  <a:lnTo>
                    <a:pt x="8838" y="112418"/>
                  </a:lnTo>
                  <a:lnTo>
                    <a:pt x="6099" y="109702"/>
                  </a:lnTo>
                  <a:lnTo>
                    <a:pt x="4045" y="106760"/>
                  </a:lnTo>
                  <a:lnTo>
                    <a:pt x="2240" y="103649"/>
                  </a:lnTo>
                  <a:lnTo>
                    <a:pt x="995" y="100367"/>
                  </a:lnTo>
                  <a:lnTo>
                    <a:pt x="186" y="97029"/>
                  </a:lnTo>
                  <a:lnTo>
                    <a:pt x="0" y="93635"/>
                  </a:lnTo>
                  <a:lnTo>
                    <a:pt x="124" y="90240"/>
                  </a:lnTo>
                  <a:lnTo>
                    <a:pt x="809" y="86902"/>
                  </a:lnTo>
                  <a:lnTo>
                    <a:pt x="1929" y="83620"/>
                  </a:lnTo>
                  <a:lnTo>
                    <a:pt x="3609" y="80396"/>
                  </a:lnTo>
                  <a:lnTo>
                    <a:pt x="5601" y="77397"/>
                  </a:lnTo>
                  <a:lnTo>
                    <a:pt x="8215" y="74681"/>
                  </a:lnTo>
                  <a:lnTo>
                    <a:pt x="11016" y="72418"/>
                  </a:lnTo>
                  <a:lnTo>
                    <a:pt x="14066" y="70495"/>
                  </a:lnTo>
                  <a:lnTo>
                    <a:pt x="17240" y="68910"/>
                  </a:lnTo>
                  <a:lnTo>
                    <a:pt x="20663" y="67722"/>
                  </a:lnTo>
                  <a:lnTo>
                    <a:pt x="24087" y="66930"/>
                  </a:lnTo>
                  <a:lnTo>
                    <a:pt x="27697" y="66534"/>
                  </a:lnTo>
                  <a:lnTo>
                    <a:pt x="31182" y="66534"/>
                  </a:lnTo>
                  <a:lnTo>
                    <a:pt x="34668" y="66987"/>
                  </a:lnTo>
                  <a:lnTo>
                    <a:pt x="38464" y="67383"/>
                  </a:lnTo>
                  <a:lnTo>
                    <a:pt x="42074" y="67213"/>
                  </a:lnTo>
                  <a:lnTo>
                    <a:pt x="45497" y="66534"/>
                  </a:lnTo>
                  <a:lnTo>
                    <a:pt x="48734" y="65346"/>
                  </a:lnTo>
                  <a:lnTo>
                    <a:pt x="51721" y="63818"/>
                  </a:lnTo>
                  <a:lnTo>
                    <a:pt x="54460" y="61895"/>
                  </a:lnTo>
                  <a:lnTo>
                    <a:pt x="56763" y="59745"/>
                  </a:lnTo>
                  <a:lnTo>
                    <a:pt x="58630" y="57142"/>
                  </a:lnTo>
                  <a:lnTo>
                    <a:pt x="60248" y="54427"/>
                  </a:lnTo>
                  <a:lnTo>
                    <a:pt x="61244" y="51485"/>
                  </a:lnTo>
                  <a:lnTo>
                    <a:pt x="61867" y="48429"/>
                  </a:lnTo>
                  <a:lnTo>
                    <a:pt x="61929" y="45205"/>
                  </a:lnTo>
                  <a:lnTo>
                    <a:pt x="61369" y="41923"/>
                  </a:lnTo>
                  <a:lnTo>
                    <a:pt x="60248" y="38642"/>
                  </a:lnTo>
                  <a:lnTo>
                    <a:pt x="59066" y="35304"/>
                  </a:lnTo>
                  <a:lnTo>
                    <a:pt x="58257" y="31739"/>
                  </a:lnTo>
                  <a:lnTo>
                    <a:pt x="58008" y="28231"/>
                  </a:lnTo>
                  <a:lnTo>
                    <a:pt x="58257" y="24724"/>
                  </a:lnTo>
                  <a:lnTo>
                    <a:pt x="59066" y="21159"/>
                  </a:lnTo>
                  <a:lnTo>
                    <a:pt x="60248" y="17765"/>
                  </a:lnTo>
                  <a:lnTo>
                    <a:pt x="61929" y="14483"/>
                  </a:lnTo>
                  <a:lnTo>
                    <a:pt x="64170" y="11371"/>
                  </a:lnTo>
                  <a:lnTo>
                    <a:pt x="66846" y="8486"/>
                  </a:lnTo>
                  <a:lnTo>
                    <a:pt x="69771" y="6110"/>
                  </a:lnTo>
                  <a:lnTo>
                    <a:pt x="72883" y="4073"/>
                  </a:lnTo>
                  <a:lnTo>
                    <a:pt x="76182" y="2545"/>
                  </a:lnTo>
                  <a:lnTo>
                    <a:pt x="79605" y="1244"/>
                  </a:lnTo>
                  <a:lnTo>
                    <a:pt x="83215" y="452"/>
                  </a:lnTo>
                  <a:lnTo>
                    <a:pt x="86825" y="0"/>
                  </a:lnTo>
                  <a:close/>
                </a:path>
              </a:pathLst>
            </a:custGeom>
            <a:solidFill>
              <a:srgbClr val="5E5E5E">
                <a:alpha val="13920"/>
              </a:srgbClr>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30" name="Google Shape;230;p24"/>
            <p:cNvSpPr/>
            <p:nvPr/>
          </p:nvSpPr>
          <p:spPr>
            <a:xfrm>
              <a:off x="3074969" y="1841674"/>
              <a:ext cx="2785200" cy="2685000"/>
            </a:xfrm>
            <a:custGeom>
              <a:avLst/>
              <a:gdLst/>
              <a:ahLst/>
              <a:cxnLst/>
              <a:rect l="l" t="t" r="r" b="b"/>
              <a:pathLst>
                <a:path w="120000" h="120000" extrusionOk="0">
                  <a:moveTo>
                    <a:pt x="79841" y="0"/>
                  </a:moveTo>
                  <a:lnTo>
                    <a:pt x="84005" y="164"/>
                  </a:lnTo>
                  <a:lnTo>
                    <a:pt x="88274" y="765"/>
                  </a:lnTo>
                  <a:lnTo>
                    <a:pt x="92437" y="1913"/>
                  </a:lnTo>
                  <a:lnTo>
                    <a:pt x="96495" y="3498"/>
                  </a:lnTo>
                  <a:lnTo>
                    <a:pt x="100237" y="5521"/>
                  </a:lnTo>
                  <a:lnTo>
                    <a:pt x="103715" y="7817"/>
                  </a:lnTo>
                  <a:lnTo>
                    <a:pt x="106930" y="10551"/>
                  </a:lnTo>
                  <a:lnTo>
                    <a:pt x="109828" y="13558"/>
                  </a:lnTo>
                  <a:lnTo>
                    <a:pt x="112358" y="16783"/>
                  </a:lnTo>
                  <a:lnTo>
                    <a:pt x="114571" y="20337"/>
                  </a:lnTo>
                  <a:lnTo>
                    <a:pt x="116416" y="24054"/>
                  </a:lnTo>
                  <a:lnTo>
                    <a:pt x="117891" y="27990"/>
                  </a:lnTo>
                  <a:lnTo>
                    <a:pt x="118998" y="32036"/>
                  </a:lnTo>
                  <a:lnTo>
                    <a:pt x="119631" y="36191"/>
                  </a:lnTo>
                  <a:lnTo>
                    <a:pt x="120000" y="40510"/>
                  </a:lnTo>
                  <a:lnTo>
                    <a:pt x="119841" y="44829"/>
                  </a:lnTo>
                  <a:lnTo>
                    <a:pt x="119209" y="49148"/>
                  </a:lnTo>
                  <a:lnTo>
                    <a:pt x="118155" y="53466"/>
                  </a:lnTo>
                  <a:lnTo>
                    <a:pt x="116679" y="57403"/>
                  </a:lnTo>
                  <a:lnTo>
                    <a:pt x="114888" y="61230"/>
                  </a:lnTo>
                  <a:lnTo>
                    <a:pt x="112779" y="64674"/>
                  </a:lnTo>
                  <a:lnTo>
                    <a:pt x="110408" y="67899"/>
                  </a:lnTo>
                  <a:lnTo>
                    <a:pt x="107667" y="70797"/>
                  </a:lnTo>
                  <a:lnTo>
                    <a:pt x="104822" y="73366"/>
                  </a:lnTo>
                  <a:lnTo>
                    <a:pt x="101554" y="75662"/>
                  </a:lnTo>
                  <a:lnTo>
                    <a:pt x="98287" y="77685"/>
                  </a:lnTo>
                  <a:lnTo>
                    <a:pt x="94808" y="79271"/>
                  </a:lnTo>
                  <a:lnTo>
                    <a:pt x="91119" y="80583"/>
                  </a:lnTo>
                  <a:lnTo>
                    <a:pt x="87325" y="81457"/>
                  </a:lnTo>
                  <a:lnTo>
                    <a:pt x="83478" y="82004"/>
                  </a:lnTo>
                  <a:lnTo>
                    <a:pt x="79578" y="82113"/>
                  </a:lnTo>
                  <a:lnTo>
                    <a:pt x="75625" y="81731"/>
                  </a:lnTo>
                  <a:lnTo>
                    <a:pt x="71620" y="81020"/>
                  </a:lnTo>
                  <a:lnTo>
                    <a:pt x="68722" y="80583"/>
                  </a:lnTo>
                  <a:lnTo>
                    <a:pt x="65928" y="80692"/>
                  </a:lnTo>
                  <a:lnTo>
                    <a:pt x="63241" y="81129"/>
                  </a:lnTo>
                  <a:lnTo>
                    <a:pt x="60606" y="82004"/>
                  </a:lnTo>
                  <a:lnTo>
                    <a:pt x="58234" y="83261"/>
                  </a:lnTo>
                  <a:lnTo>
                    <a:pt x="55915" y="84902"/>
                  </a:lnTo>
                  <a:lnTo>
                    <a:pt x="53965" y="86870"/>
                  </a:lnTo>
                  <a:lnTo>
                    <a:pt x="52279" y="89056"/>
                  </a:lnTo>
                  <a:lnTo>
                    <a:pt x="51014" y="91517"/>
                  </a:lnTo>
                  <a:lnTo>
                    <a:pt x="49960" y="94250"/>
                  </a:lnTo>
                  <a:lnTo>
                    <a:pt x="49380" y="97257"/>
                  </a:lnTo>
                  <a:lnTo>
                    <a:pt x="48959" y="99717"/>
                  </a:lnTo>
                  <a:lnTo>
                    <a:pt x="48379" y="102123"/>
                  </a:lnTo>
                  <a:lnTo>
                    <a:pt x="47167" y="105348"/>
                  </a:lnTo>
                  <a:lnTo>
                    <a:pt x="45586" y="108355"/>
                  </a:lnTo>
                  <a:lnTo>
                    <a:pt x="43636" y="110979"/>
                  </a:lnTo>
                  <a:lnTo>
                    <a:pt x="41422" y="113384"/>
                  </a:lnTo>
                  <a:lnTo>
                    <a:pt x="38945" y="115407"/>
                  </a:lnTo>
                  <a:lnTo>
                    <a:pt x="36258" y="117102"/>
                  </a:lnTo>
                  <a:lnTo>
                    <a:pt x="33359" y="118414"/>
                  </a:lnTo>
                  <a:lnTo>
                    <a:pt x="30303" y="119398"/>
                  </a:lnTo>
                  <a:lnTo>
                    <a:pt x="27088" y="119890"/>
                  </a:lnTo>
                  <a:lnTo>
                    <a:pt x="23820" y="120000"/>
                  </a:lnTo>
                  <a:lnTo>
                    <a:pt x="20606" y="119617"/>
                  </a:lnTo>
                  <a:lnTo>
                    <a:pt x="17285" y="118851"/>
                  </a:lnTo>
                  <a:lnTo>
                    <a:pt x="14176" y="117539"/>
                  </a:lnTo>
                  <a:lnTo>
                    <a:pt x="11277" y="115845"/>
                  </a:lnTo>
                  <a:lnTo>
                    <a:pt x="8642" y="113931"/>
                  </a:lnTo>
                  <a:lnTo>
                    <a:pt x="6376" y="111526"/>
                  </a:lnTo>
                  <a:lnTo>
                    <a:pt x="4426" y="108956"/>
                  </a:lnTo>
                  <a:lnTo>
                    <a:pt x="2793" y="106168"/>
                  </a:lnTo>
                  <a:lnTo>
                    <a:pt x="1528" y="103161"/>
                  </a:lnTo>
                  <a:lnTo>
                    <a:pt x="579" y="99990"/>
                  </a:lnTo>
                  <a:lnTo>
                    <a:pt x="105" y="96656"/>
                  </a:lnTo>
                  <a:lnTo>
                    <a:pt x="0" y="93266"/>
                  </a:lnTo>
                  <a:lnTo>
                    <a:pt x="421" y="89931"/>
                  </a:lnTo>
                  <a:lnTo>
                    <a:pt x="1159" y="86487"/>
                  </a:lnTo>
                  <a:lnTo>
                    <a:pt x="2371" y="83425"/>
                  </a:lnTo>
                  <a:lnTo>
                    <a:pt x="3794" y="80583"/>
                  </a:lnTo>
                  <a:lnTo>
                    <a:pt x="5691" y="78068"/>
                  </a:lnTo>
                  <a:lnTo>
                    <a:pt x="7694" y="75662"/>
                  </a:lnTo>
                  <a:lnTo>
                    <a:pt x="10013" y="73749"/>
                  </a:lnTo>
                  <a:lnTo>
                    <a:pt x="12542" y="71945"/>
                  </a:lnTo>
                  <a:lnTo>
                    <a:pt x="15177" y="70633"/>
                  </a:lnTo>
                  <a:lnTo>
                    <a:pt x="18076" y="69594"/>
                  </a:lnTo>
                  <a:lnTo>
                    <a:pt x="20974" y="68883"/>
                  </a:lnTo>
                  <a:lnTo>
                    <a:pt x="24031" y="68610"/>
                  </a:lnTo>
                  <a:lnTo>
                    <a:pt x="26877" y="68282"/>
                  </a:lnTo>
                  <a:lnTo>
                    <a:pt x="29512" y="67462"/>
                  </a:lnTo>
                  <a:lnTo>
                    <a:pt x="31989" y="66259"/>
                  </a:lnTo>
                  <a:lnTo>
                    <a:pt x="34255" y="64728"/>
                  </a:lnTo>
                  <a:lnTo>
                    <a:pt x="36310" y="62815"/>
                  </a:lnTo>
                  <a:lnTo>
                    <a:pt x="37997" y="60683"/>
                  </a:lnTo>
                  <a:lnTo>
                    <a:pt x="39472" y="58332"/>
                  </a:lnTo>
                  <a:lnTo>
                    <a:pt x="40474" y="55763"/>
                  </a:lnTo>
                  <a:lnTo>
                    <a:pt x="41159" y="52920"/>
                  </a:lnTo>
                  <a:lnTo>
                    <a:pt x="41475" y="50132"/>
                  </a:lnTo>
                  <a:lnTo>
                    <a:pt x="41317" y="47125"/>
                  </a:lnTo>
                  <a:lnTo>
                    <a:pt x="40895" y="42533"/>
                  </a:lnTo>
                  <a:lnTo>
                    <a:pt x="41001" y="37940"/>
                  </a:lnTo>
                  <a:lnTo>
                    <a:pt x="41581" y="33293"/>
                  </a:lnTo>
                  <a:lnTo>
                    <a:pt x="42687" y="28592"/>
                  </a:lnTo>
                  <a:lnTo>
                    <a:pt x="44216" y="24382"/>
                  </a:lnTo>
                  <a:lnTo>
                    <a:pt x="46166" y="20501"/>
                  </a:lnTo>
                  <a:lnTo>
                    <a:pt x="48379" y="16892"/>
                  </a:lnTo>
                  <a:lnTo>
                    <a:pt x="51014" y="13558"/>
                  </a:lnTo>
                  <a:lnTo>
                    <a:pt x="53860" y="10551"/>
                  </a:lnTo>
                  <a:lnTo>
                    <a:pt x="57022" y="7927"/>
                  </a:lnTo>
                  <a:lnTo>
                    <a:pt x="60395" y="5630"/>
                  </a:lnTo>
                  <a:lnTo>
                    <a:pt x="63978" y="3662"/>
                  </a:lnTo>
                  <a:lnTo>
                    <a:pt x="67826" y="2077"/>
                  </a:lnTo>
                  <a:lnTo>
                    <a:pt x="71725" y="929"/>
                  </a:lnTo>
                  <a:lnTo>
                    <a:pt x="75783" y="218"/>
                  </a:lnTo>
                  <a:lnTo>
                    <a:pt x="79841" y="0"/>
                  </a:lnTo>
                  <a:close/>
                </a:path>
              </a:pathLst>
            </a:custGeom>
            <a:solidFill>
              <a:srgbClr val="5E5E5E">
                <a:alpha val="13920"/>
              </a:srgbClr>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31" name="Google Shape;231;p24"/>
            <p:cNvSpPr/>
            <p:nvPr/>
          </p:nvSpPr>
          <p:spPr>
            <a:xfrm>
              <a:off x="1641825" y="1470659"/>
              <a:ext cx="1894500" cy="2117400"/>
            </a:xfrm>
            <a:custGeom>
              <a:avLst/>
              <a:gdLst/>
              <a:ahLst/>
              <a:cxnLst/>
              <a:rect l="l" t="t" r="r" b="b"/>
              <a:pathLst>
                <a:path w="120000" h="120000" extrusionOk="0">
                  <a:moveTo>
                    <a:pt x="43414" y="0"/>
                  </a:moveTo>
                  <a:lnTo>
                    <a:pt x="48456" y="350"/>
                  </a:lnTo>
                  <a:lnTo>
                    <a:pt x="53263" y="1263"/>
                  </a:lnTo>
                  <a:lnTo>
                    <a:pt x="58148" y="2736"/>
                  </a:lnTo>
                  <a:lnTo>
                    <a:pt x="62797" y="4771"/>
                  </a:lnTo>
                  <a:lnTo>
                    <a:pt x="67209" y="7368"/>
                  </a:lnTo>
                  <a:lnTo>
                    <a:pt x="71149" y="10385"/>
                  </a:lnTo>
                  <a:lnTo>
                    <a:pt x="74694" y="13684"/>
                  </a:lnTo>
                  <a:lnTo>
                    <a:pt x="77688" y="17263"/>
                  </a:lnTo>
                  <a:lnTo>
                    <a:pt x="80052" y="21263"/>
                  </a:lnTo>
                  <a:lnTo>
                    <a:pt x="81943" y="25333"/>
                  </a:lnTo>
                  <a:lnTo>
                    <a:pt x="83204" y="29543"/>
                  </a:lnTo>
                  <a:lnTo>
                    <a:pt x="83992" y="33824"/>
                  </a:lnTo>
                  <a:lnTo>
                    <a:pt x="84149" y="38245"/>
                  </a:lnTo>
                  <a:lnTo>
                    <a:pt x="83755" y="42666"/>
                  </a:lnTo>
                  <a:lnTo>
                    <a:pt x="82889" y="46947"/>
                  </a:lnTo>
                  <a:lnTo>
                    <a:pt x="81234" y="51228"/>
                  </a:lnTo>
                  <a:lnTo>
                    <a:pt x="79185" y="55298"/>
                  </a:lnTo>
                  <a:lnTo>
                    <a:pt x="76349" y="59228"/>
                  </a:lnTo>
                  <a:lnTo>
                    <a:pt x="76349" y="59157"/>
                  </a:lnTo>
                  <a:lnTo>
                    <a:pt x="74852" y="61614"/>
                  </a:lnTo>
                  <a:lnTo>
                    <a:pt x="74064" y="64140"/>
                  </a:lnTo>
                  <a:lnTo>
                    <a:pt x="73985" y="66736"/>
                  </a:lnTo>
                  <a:lnTo>
                    <a:pt x="74458" y="69122"/>
                  </a:lnTo>
                  <a:lnTo>
                    <a:pt x="75482" y="71368"/>
                  </a:lnTo>
                  <a:lnTo>
                    <a:pt x="76979" y="73403"/>
                  </a:lnTo>
                  <a:lnTo>
                    <a:pt x="79028" y="75087"/>
                  </a:lnTo>
                  <a:lnTo>
                    <a:pt x="81470" y="76421"/>
                  </a:lnTo>
                  <a:lnTo>
                    <a:pt x="84149" y="77263"/>
                  </a:lnTo>
                  <a:lnTo>
                    <a:pt x="87065" y="77614"/>
                  </a:lnTo>
                  <a:lnTo>
                    <a:pt x="90059" y="77263"/>
                  </a:lnTo>
                  <a:lnTo>
                    <a:pt x="93525" y="76701"/>
                  </a:lnTo>
                  <a:lnTo>
                    <a:pt x="96913" y="76701"/>
                  </a:lnTo>
                  <a:lnTo>
                    <a:pt x="100380" y="77052"/>
                  </a:lnTo>
                  <a:lnTo>
                    <a:pt x="103768" y="77894"/>
                  </a:lnTo>
                  <a:lnTo>
                    <a:pt x="107078" y="79157"/>
                  </a:lnTo>
                  <a:lnTo>
                    <a:pt x="110229" y="80982"/>
                  </a:lnTo>
                  <a:lnTo>
                    <a:pt x="113145" y="83368"/>
                  </a:lnTo>
                  <a:lnTo>
                    <a:pt x="115587" y="85964"/>
                  </a:lnTo>
                  <a:lnTo>
                    <a:pt x="117478" y="88912"/>
                  </a:lnTo>
                  <a:lnTo>
                    <a:pt x="118896" y="91929"/>
                  </a:lnTo>
                  <a:lnTo>
                    <a:pt x="119763" y="95228"/>
                  </a:lnTo>
                  <a:lnTo>
                    <a:pt x="120000" y="98526"/>
                  </a:lnTo>
                  <a:lnTo>
                    <a:pt x="119684" y="101754"/>
                  </a:lnTo>
                  <a:lnTo>
                    <a:pt x="118739" y="105052"/>
                  </a:lnTo>
                  <a:lnTo>
                    <a:pt x="117242" y="108210"/>
                  </a:lnTo>
                  <a:lnTo>
                    <a:pt x="115193" y="111157"/>
                  </a:lnTo>
                  <a:lnTo>
                    <a:pt x="112514" y="113754"/>
                  </a:lnTo>
                  <a:lnTo>
                    <a:pt x="109599" y="116070"/>
                  </a:lnTo>
                  <a:lnTo>
                    <a:pt x="106290" y="117754"/>
                  </a:lnTo>
                  <a:lnTo>
                    <a:pt x="102902" y="118947"/>
                  </a:lnTo>
                  <a:lnTo>
                    <a:pt x="99198" y="119789"/>
                  </a:lnTo>
                  <a:lnTo>
                    <a:pt x="95574" y="120000"/>
                  </a:lnTo>
                  <a:lnTo>
                    <a:pt x="91713" y="119649"/>
                  </a:lnTo>
                  <a:lnTo>
                    <a:pt x="88089" y="118877"/>
                  </a:lnTo>
                  <a:lnTo>
                    <a:pt x="84464" y="117543"/>
                  </a:lnTo>
                  <a:lnTo>
                    <a:pt x="81234" y="115719"/>
                  </a:lnTo>
                  <a:lnTo>
                    <a:pt x="78319" y="113333"/>
                  </a:lnTo>
                  <a:lnTo>
                    <a:pt x="75718" y="110736"/>
                  </a:lnTo>
                  <a:lnTo>
                    <a:pt x="73827" y="107789"/>
                  </a:lnTo>
                  <a:lnTo>
                    <a:pt x="72567" y="104701"/>
                  </a:lnTo>
                  <a:lnTo>
                    <a:pt x="71700" y="101473"/>
                  </a:lnTo>
                  <a:lnTo>
                    <a:pt x="71464" y="98175"/>
                  </a:lnTo>
                  <a:lnTo>
                    <a:pt x="71700" y="94877"/>
                  </a:lnTo>
                  <a:lnTo>
                    <a:pt x="72567" y="91578"/>
                  </a:lnTo>
                  <a:lnTo>
                    <a:pt x="74064" y="88421"/>
                  </a:lnTo>
                  <a:lnTo>
                    <a:pt x="75246" y="85824"/>
                  </a:lnTo>
                  <a:lnTo>
                    <a:pt x="75640" y="83228"/>
                  </a:lnTo>
                  <a:lnTo>
                    <a:pt x="75246" y="80771"/>
                  </a:lnTo>
                  <a:lnTo>
                    <a:pt x="74379" y="78385"/>
                  </a:lnTo>
                  <a:lnTo>
                    <a:pt x="72961" y="76350"/>
                  </a:lnTo>
                  <a:lnTo>
                    <a:pt x="71070" y="74526"/>
                  </a:lnTo>
                  <a:lnTo>
                    <a:pt x="68864" y="73052"/>
                  </a:lnTo>
                  <a:lnTo>
                    <a:pt x="66342" y="72070"/>
                  </a:lnTo>
                  <a:lnTo>
                    <a:pt x="63585" y="71578"/>
                  </a:lnTo>
                  <a:lnTo>
                    <a:pt x="60669" y="71719"/>
                  </a:lnTo>
                  <a:lnTo>
                    <a:pt x="57596" y="72350"/>
                  </a:lnTo>
                  <a:lnTo>
                    <a:pt x="53184" y="73754"/>
                  </a:lnTo>
                  <a:lnTo>
                    <a:pt x="48614" y="74526"/>
                  </a:lnTo>
                  <a:lnTo>
                    <a:pt x="43887" y="74947"/>
                  </a:lnTo>
                  <a:lnTo>
                    <a:pt x="39238" y="74947"/>
                  </a:lnTo>
                  <a:lnTo>
                    <a:pt x="34668" y="74385"/>
                  </a:lnTo>
                  <a:lnTo>
                    <a:pt x="29940" y="73403"/>
                  </a:lnTo>
                  <a:lnTo>
                    <a:pt x="25528" y="71929"/>
                  </a:lnTo>
                  <a:lnTo>
                    <a:pt x="21195" y="70035"/>
                  </a:lnTo>
                  <a:lnTo>
                    <a:pt x="17019" y="67508"/>
                  </a:lnTo>
                  <a:lnTo>
                    <a:pt x="12921" y="64491"/>
                  </a:lnTo>
                  <a:lnTo>
                    <a:pt x="9376" y="61052"/>
                  </a:lnTo>
                  <a:lnTo>
                    <a:pt x="6460" y="57473"/>
                  </a:lnTo>
                  <a:lnTo>
                    <a:pt x="4097" y="53473"/>
                  </a:lnTo>
                  <a:lnTo>
                    <a:pt x="2127" y="49333"/>
                  </a:lnTo>
                  <a:lnTo>
                    <a:pt x="866" y="45122"/>
                  </a:lnTo>
                  <a:lnTo>
                    <a:pt x="157" y="40701"/>
                  </a:lnTo>
                  <a:lnTo>
                    <a:pt x="0" y="36280"/>
                  </a:lnTo>
                  <a:lnTo>
                    <a:pt x="472" y="31789"/>
                  </a:lnTo>
                  <a:lnTo>
                    <a:pt x="1497" y="27508"/>
                  </a:lnTo>
                  <a:lnTo>
                    <a:pt x="3151" y="23157"/>
                  </a:lnTo>
                  <a:lnTo>
                    <a:pt x="5436" y="19017"/>
                  </a:lnTo>
                  <a:lnTo>
                    <a:pt x="8351" y="15017"/>
                  </a:lnTo>
                  <a:lnTo>
                    <a:pt x="11818" y="11438"/>
                  </a:lnTo>
                  <a:lnTo>
                    <a:pt x="15600" y="8350"/>
                  </a:lnTo>
                  <a:lnTo>
                    <a:pt x="19697" y="5614"/>
                  </a:lnTo>
                  <a:lnTo>
                    <a:pt x="24110" y="3508"/>
                  </a:lnTo>
                  <a:lnTo>
                    <a:pt x="28837" y="1894"/>
                  </a:lnTo>
                  <a:lnTo>
                    <a:pt x="33486" y="701"/>
                  </a:lnTo>
                  <a:lnTo>
                    <a:pt x="38450" y="70"/>
                  </a:lnTo>
                  <a:lnTo>
                    <a:pt x="43414" y="0"/>
                  </a:lnTo>
                  <a:close/>
                </a:path>
              </a:pathLst>
            </a:custGeom>
            <a:solidFill>
              <a:srgbClr val="5E5E5E">
                <a:alpha val="13920"/>
              </a:srgbClr>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32" name="Google Shape;232;p24"/>
            <p:cNvSpPr/>
            <p:nvPr/>
          </p:nvSpPr>
          <p:spPr>
            <a:xfrm>
              <a:off x="3147411" y="1881133"/>
              <a:ext cx="2670600" cy="2574300"/>
            </a:xfrm>
            <a:custGeom>
              <a:avLst/>
              <a:gdLst/>
              <a:ahLst/>
              <a:cxnLst/>
              <a:rect l="l" t="t" r="r" b="b"/>
              <a:pathLst>
                <a:path w="120000" h="120000" extrusionOk="0">
                  <a:moveTo>
                    <a:pt x="79841" y="0"/>
                  </a:moveTo>
                  <a:lnTo>
                    <a:pt x="84005" y="164"/>
                  </a:lnTo>
                  <a:lnTo>
                    <a:pt x="88274" y="765"/>
                  </a:lnTo>
                  <a:lnTo>
                    <a:pt x="92437" y="1913"/>
                  </a:lnTo>
                  <a:lnTo>
                    <a:pt x="96495" y="3498"/>
                  </a:lnTo>
                  <a:lnTo>
                    <a:pt x="100237" y="5521"/>
                  </a:lnTo>
                  <a:lnTo>
                    <a:pt x="103715" y="7817"/>
                  </a:lnTo>
                  <a:lnTo>
                    <a:pt x="106930" y="10551"/>
                  </a:lnTo>
                  <a:lnTo>
                    <a:pt x="109828" y="13558"/>
                  </a:lnTo>
                  <a:lnTo>
                    <a:pt x="112358" y="16783"/>
                  </a:lnTo>
                  <a:lnTo>
                    <a:pt x="114571" y="20337"/>
                  </a:lnTo>
                  <a:lnTo>
                    <a:pt x="116416" y="24054"/>
                  </a:lnTo>
                  <a:lnTo>
                    <a:pt x="117891" y="27990"/>
                  </a:lnTo>
                  <a:lnTo>
                    <a:pt x="118998" y="32036"/>
                  </a:lnTo>
                  <a:lnTo>
                    <a:pt x="119631" y="36191"/>
                  </a:lnTo>
                  <a:lnTo>
                    <a:pt x="120000" y="40510"/>
                  </a:lnTo>
                  <a:lnTo>
                    <a:pt x="119841" y="44829"/>
                  </a:lnTo>
                  <a:lnTo>
                    <a:pt x="119209" y="49148"/>
                  </a:lnTo>
                  <a:lnTo>
                    <a:pt x="118155" y="53466"/>
                  </a:lnTo>
                  <a:lnTo>
                    <a:pt x="116679" y="57403"/>
                  </a:lnTo>
                  <a:lnTo>
                    <a:pt x="114888" y="61230"/>
                  </a:lnTo>
                  <a:lnTo>
                    <a:pt x="112779" y="64674"/>
                  </a:lnTo>
                  <a:lnTo>
                    <a:pt x="110408" y="67899"/>
                  </a:lnTo>
                  <a:lnTo>
                    <a:pt x="107667" y="70797"/>
                  </a:lnTo>
                  <a:lnTo>
                    <a:pt x="104822" y="73366"/>
                  </a:lnTo>
                  <a:lnTo>
                    <a:pt x="101554" y="75662"/>
                  </a:lnTo>
                  <a:lnTo>
                    <a:pt x="98287" y="77685"/>
                  </a:lnTo>
                  <a:lnTo>
                    <a:pt x="94808" y="79271"/>
                  </a:lnTo>
                  <a:lnTo>
                    <a:pt x="91119" y="80583"/>
                  </a:lnTo>
                  <a:lnTo>
                    <a:pt x="87325" y="81457"/>
                  </a:lnTo>
                  <a:lnTo>
                    <a:pt x="83478" y="82004"/>
                  </a:lnTo>
                  <a:lnTo>
                    <a:pt x="79578" y="82113"/>
                  </a:lnTo>
                  <a:lnTo>
                    <a:pt x="75625" y="81731"/>
                  </a:lnTo>
                  <a:lnTo>
                    <a:pt x="71620" y="81020"/>
                  </a:lnTo>
                  <a:lnTo>
                    <a:pt x="68722" y="80583"/>
                  </a:lnTo>
                  <a:lnTo>
                    <a:pt x="65928" y="80692"/>
                  </a:lnTo>
                  <a:lnTo>
                    <a:pt x="63241" y="81129"/>
                  </a:lnTo>
                  <a:lnTo>
                    <a:pt x="60606" y="82004"/>
                  </a:lnTo>
                  <a:lnTo>
                    <a:pt x="58234" y="83261"/>
                  </a:lnTo>
                  <a:lnTo>
                    <a:pt x="55915" y="84902"/>
                  </a:lnTo>
                  <a:lnTo>
                    <a:pt x="53965" y="86870"/>
                  </a:lnTo>
                  <a:lnTo>
                    <a:pt x="52279" y="89056"/>
                  </a:lnTo>
                  <a:lnTo>
                    <a:pt x="51014" y="91517"/>
                  </a:lnTo>
                  <a:lnTo>
                    <a:pt x="49960" y="94250"/>
                  </a:lnTo>
                  <a:lnTo>
                    <a:pt x="49380" y="97257"/>
                  </a:lnTo>
                  <a:lnTo>
                    <a:pt x="48959" y="99717"/>
                  </a:lnTo>
                  <a:lnTo>
                    <a:pt x="48379" y="102123"/>
                  </a:lnTo>
                  <a:lnTo>
                    <a:pt x="47167" y="105348"/>
                  </a:lnTo>
                  <a:lnTo>
                    <a:pt x="45586" y="108355"/>
                  </a:lnTo>
                  <a:lnTo>
                    <a:pt x="43636" y="110979"/>
                  </a:lnTo>
                  <a:lnTo>
                    <a:pt x="41422" y="113384"/>
                  </a:lnTo>
                  <a:lnTo>
                    <a:pt x="38945" y="115407"/>
                  </a:lnTo>
                  <a:lnTo>
                    <a:pt x="36258" y="117102"/>
                  </a:lnTo>
                  <a:lnTo>
                    <a:pt x="33359" y="118414"/>
                  </a:lnTo>
                  <a:lnTo>
                    <a:pt x="30303" y="119398"/>
                  </a:lnTo>
                  <a:lnTo>
                    <a:pt x="27088" y="119890"/>
                  </a:lnTo>
                  <a:lnTo>
                    <a:pt x="23820" y="120000"/>
                  </a:lnTo>
                  <a:lnTo>
                    <a:pt x="20606" y="119617"/>
                  </a:lnTo>
                  <a:lnTo>
                    <a:pt x="17285" y="118851"/>
                  </a:lnTo>
                  <a:lnTo>
                    <a:pt x="14176" y="117539"/>
                  </a:lnTo>
                  <a:lnTo>
                    <a:pt x="11277" y="115845"/>
                  </a:lnTo>
                  <a:lnTo>
                    <a:pt x="8642" y="113931"/>
                  </a:lnTo>
                  <a:lnTo>
                    <a:pt x="6376" y="111526"/>
                  </a:lnTo>
                  <a:lnTo>
                    <a:pt x="4426" y="108956"/>
                  </a:lnTo>
                  <a:lnTo>
                    <a:pt x="2793" y="106168"/>
                  </a:lnTo>
                  <a:lnTo>
                    <a:pt x="1528" y="103161"/>
                  </a:lnTo>
                  <a:lnTo>
                    <a:pt x="579" y="99990"/>
                  </a:lnTo>
                  <a:lnTo>
                    <a:pt x="105" y="96656"/>
                  </a:lnTo>
                  <a:lnTo>
                    <a:pt x="0" y="93266"/>
                  </a:lnTo>
                  <a:lnTo>
                    <a:pt x="421" y="89931"/>
                  </a:lnTo>
                  <a:lnTo>
                    <a:pt x="1159" y="86487"/>
                  </a:lnTo>
                  <a:lnTo>
                    <a:pt x="2371" y="83425"/>
                  </a:lnTo>
                  <a:lnTo>
                    <a:pt x="3794" y="80583"/>
                  </a:lnTo>
                  <a:lnTo>
                    <a:pt x="5691" y="78068"/>
                  </a:lnTo>
                  <a:lnTo>
                    <a:pt x="7694" y="75662"/>
                  </a:lnTo>
                  <a:lnTo>
                    <a:pt x="10013" y="73749"/>
                  </a:lnTo>
                  <a:lnTo>
                    <a:pt x="12542" y="71945"/>
                  </a:lnTo>
                  <a:lnTo>
                    <a:pt x="15177" y="70633"/>
                  </a:lnTo>
                  <a:lnTo>
                    <a:pt x="18076" y="69594"/>
                  </a:lnTo>
                  <a:lnTo>
                    <a:pt x="20974" y="68883"/>
                  </a:lnTo>
                  <a:lnTo>
                    <a:pt x="24031" y="68610"/>
                  </a:lnTo>
                  <a:lnTo>
                    <a:pt x="26877" y="68282"/>
                  </a:lnTo>
                  <a:lnTo>
                    <a:pt x="29512" y="67462"/>
                  </a:lnTo>
                  <a:lnTo>
                    <a:pt x="31989" y="66259"/>
                  </a:lnTo>
                  <a:lnTo>
                    <a:pt x="34255" y="64728"/>
                  </a:lnTo>
                  <a:lnTo>
                    <a:pt x="36310" y="62815"/>
                  </a:lnTo>
                  <a:lnTo>
                    <a:pt x="37997" y="60683"/>
                  </a:lnTo>
                  <a:lnTo>
                    <a:pt x="39472" y="58332"/>
                  </a:lnTo>
                  <a:lnTo>
                    <a:pt x="40474" y="55763"/>
                  </a:lnTo>
                  <a:lnTo>
                    <a:pt x="41159" y="52920"/>
                  </a:lnTo>
                  <a:lnTo>
                    <a:pt x="41475" y="50132"/>
                  </a:lnTo>
                  <a:lnTo>
                    <a:pt x="41317" y="47125"/>
                  </a:lnTo>
                  <a:lnTo>
                    <a:pt x="40895" y="42533"/>
                  </a:lnTo>
                  <a:lnTo>
                    <a:pt x="41001" y="37940"/>
                  </a:lnTo>
                  <a:lnTo>
                    <a:pt x="41581" y="33293"/>
                  </a:lnTo>
                  <a:lnTo>
                    <a:pt x="42687" y="28592"/>
                  </a:lnTo>
                  <a:lnTo>
                    <a:pt x="44216" y="24382"/>
                  </a:lnTo>
                  <a:lnTo>
                    <a:pt x="46166" y="20501"/>
                  </a:lnTo>
                  <a:lnTo>
                    <a:pt x="48379" y="16892"/>
                  </a:lnTo>
                  <a:lnTo>
                    <a:pt x="51014" y="13558"/>
                  </a:lnTo>
                  <a:lnTo>
                    <a:pt x="53860" y="10551"/>
                  </a:lnTo>
                  <a:lnTo>
                    <a:pt x="57022" y="7927"/>
                  </a:lnTo>
                  <a:lnTo>
                    <a:pt x="60395" y="5630"/>
                  </a:lnTo>
                  <a:lnTo>
                    <a:pt x="63978" y="3662"/>
                  </a:lnTo>
                  <a:lnTo>
                    <a:pt x="67826" y="2077"/>
                  </a:lnTo>
                  <a:lnTo>
                    <a:pt x="71725" y="929"/>
                  </a:lnTo>
                  <a:lnTo>
                    <a:pt x="75783" y="218"/>
                  </a:lnTo>
                  <a:lnTo>
                    <a:pt x="79841" y="0"/>
                  </a:lnTo>
                  <a:close/>
                </a:path>
              </a:pathLst>
            </a:custGeom>
            <a:solidFill>
              <a:srgbClr val="FFCD00"/>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33" name="Google Shape;233;p24"/>
            <p:cNvSpPr/>
            <p:nvPr/>
          </p:nvSpPr>
          <p:spPr>
            <a:xfrm>
              <a:off x="1715780" y="1502667"/>
              <a:ext cx="1785900" cy="2005500"/>
            </a:xfrm>
            <a:custGeom>
              <a:avLst/>
              <a:gdLst/>
              <a:ahLst/>
              <a:cxnLst/>
              <a:rect l="l" t="t" r="r" b="b"/>
              <a:pathLst>
                <a:path w="120000" h="120000" extrusionOk="0">
                  <a:moveTo>
                    <a:pt x="43414" y="0"/>
                  </a:moveTo>
                  <a:lnTo>
                    <a:pt x="48456" y="350"/>
                  </a:lnTo>
                  <a:lnTo>
                    <a:pt x="53263" y="1263"/>
                  </a:lnTo>
                  <a:lnTo>
                    <a:pt x="58148" y="2736"/>
                  </a:lnTo>
                  <a:lnTo>
                    <a:pt x="62797" y="4771"/>
                  </a:lnTo>
                  <a:lnTo>
                    <a:pt x="67209" y="7368"/>
                  </a:lnTo>
                  <a:lnTo>
                    <a:pt x="71149" y="10385"/>
                  </a:lnTo>
                  <a:lnTo>
                    <a:pt x="74694" y="13684"/>
                  </a:lnTo>
                  <a:lnTo>
                    <a:pt x="77688" y="17263"/>
                  </a:lnTo>
                  <a:lnTo>
                    <a:pt x="80052" y="21263"/>
                  </a:lnTo>
                  <a:lnTo>
                    <a:pt x="81943" y="25333"/>
                  </a:lnTo>
                  <a:lnTo>
                    <a:pt x="83204" y="29543"/>
                  </a:lnTo>
                  <a:lnTo>
                    <a:pt x="83992" y="33824"/>
                  </a:lnTo>
                  <a:lnTo>
                    <a:pt x="84149" y="38245"/>
                  </a:lnTo>
                  <a:lnTo>
                    <a:pt x="83755" y="42666"/>
                  </a:lnTo>
                  <a:lnTo>
                    <a:pt x="82889" y="46947"/>
                  </a:lnTo>
                  <a:lnTo>
                    <a:pt x="81234" y="51228"/>
                  </a:lnTo>
                  <a:lnTo>
                    <a:pt x="79185" y="55298"/>
                  </a:lnTo>
                  <a:lnTo>
                    <a:pt x="76349" y="59228"/>
                  </a:lnTo>
                  <a:lnTo>
                    <a:pt x="76349" y="59157"/>
                  </a:lnTo>
                  <a:lnTo>
                    <a:pt x="74852" y="61614"/>
                  </a:lnTo>
                  <a:lnTo>
                    <a:pt x="74064" y="64140"/>
                  </a:lnTo>
                  <a:lnTo>
                    <a:pt x="73985" y="66736"/>
                  </a:lnTo>
                  <a:lnTo>
                    <a:pt x="74458" y="69122"/>
                  </a:lnTo>
                  <a:lnTo>
                    <a:pt x="75482" y="71368"/>
                  </a:lnTo>
                  <a:lnTo>
                    <a:pt x="76979" y="73403"/>
                  </a:lnTo>
                  <a:lnTo>
                    <a:pt x="79028" y="75087"/>
                  </a:lnTo>
                  <a:lnTo>
                    <a:pt x="81470" y="76421"/>
                  </a:lnTo>
                  <a:lnTo>
                    <a:pt x="84149" y="77263"/>
                  </a:lnTo>
                  <a:lnTo>
                    <a:pt x="87065" y="77614"/>
                  </a:lnTo>
                  <a:lnTo>
                    <a:pt x="90059" y="77263"/>
                  </a:lnTo>
                  <a:lnTo>
                    <a:pt x="93525" y="76701"/>
                  </a:lnTo>
                  <a:lnTo>
                    <a:pt x="96913" y="76701"/>
                  </a:lnTo>
                  <a:lnTo>
                    <a:pt x="100380" y="77052"/>
                  </a:lnTo>
                  <a:lnTo>
                    <a:pt x="103768" y="77894"/>
                  </a:lnTo>
                  <a:lnTo>
                    <a:pt x="107078" y="79157"/>
                  </a:lnTo>
                  <a:lnTo>
                    <a:pt x="110229" y="80982"/>
                  </a:lnTo>
                  <a:lnTo>
                    <a:pt x="113145" y="83368"/>
                  </a:lnTo>
                  <a:lnTo>
                    <a:pt x="115587" y="85964"/>
                  </a:lnTo>
                  <a:lnTo>
                    <a:pt x="117478" y="88912"/>
                  </a:lnTo>
                  <a:lnTo>
                    <a:pt x="118896" y="91929"/>
                  </a:lnTo>
                  <a:lnTo>
                    <a:pt x="119763" y="95228"/>
                  </a:lnTo>
                  <a:lnTo>
                    <a:pt x="120000" y="98526"/>
                  </a:lnTo>
                  <a:lnTo>
                    <a:pt x="119684" y="101754"/>
                  </a:lnTo>
                  <a:lnTo>
                    <a:pt x="118739" y="105052"/>
                  </a:lnTo>
                  <a:lnTo>
                    <a:pt x="117242" y="108210"/>
                  </a:lnTo>
                  <a:lnTo>
                    <a:pt x="115193" y="111157"/>
                  </a:lnTo>
                  <a:lnTo>
                    <a:pt x="112514" y="113754"/>
                  </a:lnTo>
                  <a:lnTo>
                    <a:pt x="109599" y="116070"/>
                  </a:lnTo>
                  <a:lnTo>
                    <a:pt x="106290" y="117754"/>
                  </a:lnTo>
                  <a:lnTo>
                    <a:pt x="102902" y="118947"/>
                  </a:lnTo>
                  <a:lnTo>
                    <a:pt x="99198" y="119789"/>
                  </a:lnTo>
                  <a:lnTo>
                    <a:pt x="95574" y="120000"/>
                  </a:lnTo>
                  <a:lnTo>
                    <a:pt x="91713" y="119649"/>
                  </a:lnTo>
                  <a:lnTo>
                    <a:pt x="88089" y="118877"/>
                  </a:lnTo>
                  <a:lnTo>
                    <a:pt x="84464" y="117543"/>
                  </a:lnTo>
                  <a:lnTo>
                    <a:pt x="81234" y="115719"/>
                  </a:lnTo>
                  <a:lnTo>
                    <a:pt x="78319" y="113333"/>
                  </a:lnTo>
                  <a:lnTo>
                    <a:pt x="75718" y="110736"/>
                  </a:lnTo>
                  <a:lnTo>
                    <a:pt x="73827" y="107789"/>
                  </a:lnTo>
                  <a:lnTo>
                    <a:pt x="72567" y="104701"/>
                  </a:lnTo>
                  <a:lnTo>
                    <a:pt x="71700" y="101473"/>
                  </a:lnTo>
                  <a:lnTo>
                    <a:pt x="71464" y="98175"/>
                  </a:lnTo>
                  <a:lnTo>
                    <a:pt x="71700" y="94877"/>
                  </a:lnTo>
                  <a:lnTo>
                    <a:pt x="72567" y="91578"/>
                  </a:lnTo>
                  <a:lnTo>
                    <a:pt x="74064" y="88421"/>
                  </a:lnTo>
                  <a:lnTo>
                    <a:pt x="75246" y="85824"/>
                  </a:lnTo>
                  <a:lnTo>
                    <a:pt x="75640" y="83228"/>
                  </a:lnTo>
                  <a:lnTo>
                    <a:pt x="75246" y="80771"/>
                  </a:lnTo>
                  <a:lnTo>
                    <a:pt x="74379" y="78385"/>
                  </a:lnTo>
                  <a:lnTo>
                    <a:pt x="72961" y="76350"/>
                  </a:lnTo>
                  <a:lnTo>
                    <a:pt x="71070" y="74526"/>
                  </a:lnTo>
                  <a:lnTo>
                    <a:pt x="68864" y="73052"/>
                  </a:lnTo>
                  <a:lnTo>
                    <a:pt x="66342" y="72070"/>
                  </a:lnTo>
                  <a:lnTo>
                    <a:pt x="63585" y="71578"/>
                  </a:lnTo>
                  <a:lnTo>
                    <a:pt x="60669" y="71719"/>
                  </a:lnTo>
                  <a:lnTo>
                    <a:pt x="57596" y="72350"/>
                  </a:lnTo>
                  <a:lnTo>
                    <a:pt x="53184" y="73754"/>
                  </a:lnTo>
                  <a:lnTo>
                    <a:pt x="48614" y="74526"/>
                  </a:lnTo>
                  <a:lnTo>
                    <a:pt x="43887" y="74947"/>
                  </a:lnTo>
                  <a:lnTo>
                    <a:pt x="39238" y="74947"/>
                  </a:lnTo>
                  <a:lnTo>
                    <a:pt x="34668" y="74385"/>
                  </a:lnTo>
                  <a:lnTo>
                    <a:pt x="29940" y="73403"/>
                  </a:lnTo>
                  <a:lnTo>
                    <a:pt x="25528" y="71929"/>
                  </a:lnTo>
                  <a:lnTo>
                    <a:pt x="21195" y="70035"/>
                  </a:lnTo>
                  <a:lnTo>
                    <a:pt x="17019" y="67508"/>
                  </a:lnTo>
                  <a:lnTo>
                    <a:pt x="12921" y="64491"/>
                  </a:lnTo>
                  <a:lnTo>
                    <a:pt x="9376" y="61052"/>
                  </a:lnTo>
                  <a:lnTo>
                    <a:pt x="6460" y="57473"/>
                  </a:lnTo>
                  <a:lnTo>
                    <a:pt x="4097" y="53473"/>
                  </a:lnTo>
                  <a:lnTo>
                    <a:pt x="2127" y="49333"/>
                  </a:lnTo>
                  <a:lnTo>
                    <a:pt x="866" y="45122"/>
                  </a:lnTo>
                  <a:lnTo>
                    <a:pt x="157" y="40701"/>
                  </a:lnTo>
                  <a:lnTo>
                    <a:pt x="0" y="36280"/>
                  </a:lnTo>
                  <a:lnTo>
                    <a:pt x="472" y="31789"/>
                  </a:lnTo>
                  <a:lnTo>
                    <a:pt x="1497" y="27508"/>
                  </a:lnTo>
                  <a:lnTo>
                    <a:pt x="3151" y="23157"/>
                  </a:lnTo>
                  <a:lnTo>
                    <a:pt x="5436" y="19017"/>
                  </a:lnTo>
                  <a:lnTo>
                    <a:pt x="8351" y="15017"/>
                  </a:lnTo>
                  <a:lnTo>
                    <a:pt x="11818" y="11438"/>
                  </a:lnTo>
                  <a:lnTo>
                    <a:pt x="15600" y="8350"/>
                  </a:lnTo>
                  <a:lnTo>
                    <a:pt x="19697" y="5614"/>
                  </a:lnTo>
                  <a:lnTo>
                    <a:pt x="24110" y="3508"/>
                  </a:lnTo>
                  <a:lnTo>
                    <a:pt x="28837" y="1894"/>
                  </a:lnTo>
                  <a:lnTo>
                    <a:pt x="33486" y="701"/>
                  </a:lnTo>
                  <a:lnTo>
                    <a:pt x="38450" y="70"/>
                  </a:lnTo>
                  <a:lnTo>
                    <a:pt x="43414" y="0"/>
                  </a:lnTo>
                  <a:close/>
                </a:path>
              </a:pathLst>
            </a:custGeom>
            <a:solidFill>
              <a:srgbClr val="F6921D"/>
            </a:solidFill>
            <a:ln w="9525" cap="flat" cmpd="sng">
              <a:solidFill>
                <a:srgbClr val="000000">
                  <a:alpha val="0"/>
                </a:srgbClr>
              </a:solidFill>
              <a:prstDash val="solid"/>
              <a:round/>
              <a:headEnd type="none" w="sm" len="sm"/>
              <a:tailEnd type="none" w="sm" len="sm"/>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35" name="Google Shape;235;p24"/>
            <p:cNvSpPr txBox="1"/>
            <p:nvPr/>
          </p:nvSpPr>
          <p:spPr>
            <a:xfrm>
              <a:off x="1897741" y="1898634"/>
              <a:ext cx="894300" cy="436500"/>
            </a:xfrm>
            <a:prstGeom prst="rect">
              <a:avLst/>
            </a:prstGeom>
            <a:noFill/>
            <a:ln>
              <a:noFill/>
            </a:ln>
          </p:spPr>
          <p:txBody>
            <a:bodyPr spcFirstLastPara="1" wrap="square" lIns="121900" tIns="60933" rIns="121900" bIns="60933" anchor="t" anchorCtr="0">
              <a:noAutofit/>
            </a:bodyPr>
            <a:lstStyle/>
            <a:p>
              <a:pPr algn="ctr">
                <a:lnSpc>
                  <a:spcPct val="90000"/>
                </a:lnSpc>
              </a:pPr>
              <a:r>
                <a:rPr lang="x-none" sz="2400" dirty="0">
                  <a:solidFill>
                    <a:srgbClr val="FFFFFF"/>
                  </a:solidFill>
                  <a:latin typeface="Tw Cen MT Condensed" panose="020B0606020104020203" pitchFamily="34" charset="0"/>
                  <a:ea typeface="Quattrocento Sans"/>
                  <a:cs typeface="Quattrocento Sans"/>
                  <a:sym typeface="Quattrocento Sans"/>
                </a:rPr>
                <a:t>Máquina simple</a:t>
              </a:r>
              <a:endParaRPr sz="2400" dirty="0">
                <a:solidFill>
                  <a:srgbClr val="FFFFFF"/>
                </a:solidFill>
                <a:latin typeface="Tw Cen MT Condensed" panose="020B0606020104020203" pitchFamily="34" charset="0"/>
                <a:ea typeface="Quattrocento Sans"/>
                <a:cs typeface="Quattrocento Sans"/>
                <a:sym typeface="Quattrocento Sans"/>
              </a:endParaRPr>
            </a:p>
          </p:txBody>
        </p:sp>
        <p:sp>
          <p:nvSpPr>
            <p:cNvPr id="237" name="Google Shape;237;p24"/>
            <p:cNvSpPr txBox="1"/>
            <p:nvPr/>
          </p:nvSpPr>
          <p:spPr>
            <a:xfrm>
              <a:off x="6719802" y="1775705"/>
              <a:ext cx="1304276" cy="436500"/>
            </a:xfrm>
            <a:prstGeom prst="rect">
              <a:avLst/>
            </a:prstGeom>
            <a:noFill/>
            <a:ln>
              <a:noFill/>
            </a:ln>
          </p:spPr>
          <p:txBody>
            <a:bodyPr spcFirstLastPara="1" wrap="square" lIns="121900" tIns="60933" rIns="121900" bIns="60933" anchor="t" anchorCtr="0">
              <a:noAutofit/>
            </a:bodyPr>
            <a:lstStyle/>
            <a:p>
              <a:pPr marL="228594" indent="-228594">
                <a:lnSpc>
                  <a:spcPct val="90000"/>
                </a:lnSpc>
                <a:buClr>
                  <a:srgbClr val="FFCD00"/>
                </a:buClr>
                <a:buFont typeface="Wingdings" panose="05000000000000000000" pitchFamily="2" charset="2"/>
                <a:buChar char="ü"/>
              </a:pPr>
              <a:r>
                <a:rPr lang="x-none" sz="1600" b="1" dirty="0">
                  <a:solidFill>
                    <a:schemeClr val="bg1"/>
                  </a:solidFill>
                  <a:latin typeface="Tw Cen MT Condensed" panose="020B0606020104020203" pitchFamily="34" charset="0"/>
                  <a:ea typeface="Quattrocento Sans"/>
                  <a:cs typeface="Quattrocento Sans"/>
                  <a:sym typeface="Quattrocento Sans"/>
                </a:rPr>
                <a:t>Potencia</a:t>
              </a:r>
            </a:p>
            <a:p>
              <a:pPr marL="228594" indent="-228594">
                <a:lnSpc>
                  <a:spcPct val="90000"/>
                </a:lnSpc>
                <a:buClr>
                  <a:srgbClr val="FFCD00"/>
                </a:buClr>
                <a:buFont typeface="Wingdings" panose="05000000000000000000" pitchFamily="2" charset="2"/>
                <a:buChar char="ü"/>
              </a:pPr>
              <a:r>
                <a:rPr lang="x-none" sz="1600" b="1" dirty="0">
                  <a:solidFill>
                    <a:schemeClr val="bg1"/>
                  </a:solidFill>
                  <a:latin typeface="Tw Cen MT Condensed" panose="020B0606020104020203" pitchFamily="34" charset="0"/>
                  <a:sym typeface="Quattrocento Sans"/>
                </a:rPr>
                <a:t>Resistencia</a:t>
              </a:r>
            </a:p>
            <a:p>
              <a:pPr marL="228594" indent="-228594">
                <a:lnSpc>
                  <a:spcPct val="90000"/>
                </a:lnSpc>
                <a:buClr>
                  <a:srgbClr val="FFCD00"/>
                </a:buClr>
                <a:buFont typeface="Wingdings" panose="05000000000000000000" pitchFamily="2" charset="2"/>
                <a:buChar char="ü"/>
              </a:pPr>
              <a:r>
                <a:rPr lang="x-none" sz="1600" b="1" dirty="0">
                  <a:solidFill>
                    <a:schemeClr val="bg1"/>
                  </a:solidFill>
                  <a:latin typeface="Tw Cen MT Condensed" panose="020B0606020104020203" pitchFamily="34" charset="0"/>
                  <a:sym typeface="Quattrocento Sans"/>
                </a:rPr>
                <a:t>Fuerza normal</a:t>
              </a:r>
              <a:endParaRPr sz="1600" b="1" dirty="0">
                <a:solidFill>
                  <a:schemeClr val="bg1"/>
                </a:solidFill>
                <a:latin typeface="Tw Cen MT Condensed" panose="020B0606020104020203" pitchFamily="34" charset="0"/>
                <a:sym typeface="Quattrocento Sans"/>
              </a:endParaRPr>
            </a:p>
          </p:txBody>
        </p:sp>
        <p:pic>
          <p:nvPicPr>
            <p:cNvPr id="241" name="Google Shape;241;p24"/>
            <p:cNvPicPr preferRelativeResize="0"/>
            <p:nvPr/>
          </p:nvPicPr>
          <p:blipFill>
            <a:blip r:embed="rId5">
              <a:alphaModFix/>
            </a:blip>
            <a:stretch>
              <a:fillRect/>
            </a:stretch>
          </p:blipFill>
          <p:spPr>
            <a:xfrm>
              <a:off x="2707615" y="2719920"/>
              <a:ext cx="844556" cy="844555"/>
            </a:xfrm>
            <a:prstGeom prst="rect">
              <a:avLst/>
            </a:prstGeom>
            <a:noFill/>
            <a:ln>
              <a:noFill/>
            </a:ln>
          </p:spPr>
        </p:pic>
        <p:pic>
          <p:nvPicPr>
            <p:cNvPr id="242" name="Google Shape;242;p24"/>
            <p:cNvPicPr preferRelativeResize="0"/>
            <p:nvPr/>
          </p:nvPicPr>
          <p:blipFill>
            <a:blip r:embed="rId6">
              <a:alphaModFix/>
            </a:blip>
            <a:stretch>
              <a:fillRect/>
            </a:stretch>
          </p:blipFill>
          <p:spPr>
            <a:xfrm>
              <a:off x="2971502" y="3208963"/>
              <a:ext cx="1421420" cy="1421419"/>
            </a:xfrm>
            <a:prstGeom prst="rect">
              <a:avLst/>
            </a:prstGeom>
            <a:noFill/>
            <a:ln>
              <a:noFill/>
            </a:ln>
          </p:spPr>
        </p:pic>
        <p:sp>
          <p:nvSpPr>
            <p:cNvPr id="243" name="Google Shape;243;p24"/>
            <p:cNvSpPr/>
            <p:nvPr/>
          </p:nvSpPr>
          <p:spPr>
            <a:xfrm>
              <a:off x="2832396" y="2843275"/>
              <a:ext cx="1359300" cy="1538700"/>
            </a:xfrm>
            <a:custGeom>
              <a:avLst/>
              <a:gdLst/>
              <a:ahLst/>
              <a:cxnLst/>
              <a:rect l="l" t="t" r="r" b="b"/>
              <a:pathLst>
                <a:path w="120000" h="120000" extrusionOk="0">
                  <a:moveTo>
                    <a:pt x="28162" y="0"/>
                  </a:moveTo>
                  <a:lnTo>
                    <a:pt x="32821" y="548"/>
                  </a:lnTo>
                  <a:lnTo>
                    <a:pt x="37480" y="1920"/>
                  </a:lnTo>
                  <a:lnTo>
                    <a:pt x="41311" y="3658"/>
                  </a:lnTo>
                  <a:lnTo>
                    <a:pt x="44624" y="5853"/>
                  </a:lnTo>
                  <a:lnTo>
                    <a:pt x="47627" y="8506"/>
                  </a:lnTo>
                  <a:lnTo>
                    <a:pt x="50008" y="11341"/>
                  </a:lnTo>
                  <a:lnTo>
                    <a:pt x="51872" y="14542"/>
                  </a:lnTo>
                  <a:lnTo>
                    <a:pt x="53114" y="18109"/>
                  </a:lnTo>
                  <a:lnTo>
                    <a:pt x="53839" y="21676"/>
                  </a:lnTo>
                  <a:lnTo>
                    <a:pt x="53839" y="25335"/>
                  </a:lnTo>
                  <a:lnTo>
                    <a:pt x="54150" y="29176"/>
                  </a:lnTo>
                  <a:lnTo>
                    <a:pt x="55185" y="32560"/>
                  </a:lnTo>
                  <a:lnTo>
                    <a:pt x="56945" y="35762"/>
                  </a:lnTo>
                  <a:lnTo>
                    <a:pt x="59637" y="38597"/>
                  </a:lnTo>
                  <a:lnTo>
                    <a:pt x="62640" y="40792"/>
                  </a:lnTo>
                  <a:lnTo>
                    <a:pt x="66367" y="42530"/>
                  </a:lnTo>
                  <a:lnTo>
                    <a:pt x="70198" y="43445"/>
                  </a:lnTo>
                  <a:lnTo>
                    <a:pt x="74547" y="43719"/>
                  </a:lnTo>
                  <a:lnTo>
                    <a:pt x="79309" y="43719"/>
                  </a:lnTo>
                  <a:lnTo>
                    <a:pt x="84176" y="44176"/>
                  </a:lnTo>
                  <a:lnTo>
                    <a:pt x="89042" y="45182"/>
                  </a:lnTo>
                  <a:lnTo>
                    <a:pt x="93805" y="46737"/>
                  </a:lnTo>
                  <a:lnTo>
                    <a:pt x="98981" y="49024"/>
                  </a:lnTo>
                  <a:lnTo>
                    <a:pt x="103641" y="51859"/>
                  </a:lnTo>
                  <a:lnTo>
                    <a:pt x="107886" y="55243"/>
                  </a:lnTo>
                  <a:lnTo>
                    <a:pt x="111509" y="59085"/>
                  </a:lnTo>
                  <a:lnTo>
                    <a:pt x="114512" y="63201"/>
                  </a:lnTo>
                  <a:lnTo>
                    <a:pt x="116893" y="67500"/>
                  </a:lnTo>
                  <a:lnTo>
                    <a:pt x="118654" y="72164"/>
                  </a:lnTo>
                  <a:lnTo>
                    <a:pt x="119689" y="76920"/>
                  </a:lnTo>
                  <a:lnTo>
                    <a:pt x="120000" y="81951"/>
                  </a:lnTo>
                  <a:lnTo>
                    <a:pt x="119689" y="86798"/>
                  </a:lnTo>
                  <a:lnTo>
                    <a:pt x="118550" y="91829"/>
                  </a:lnTo>
                  <a:lnTo>
                    <a:pt x="116686" y="96676"/>
                  </a:lnTo>
                  <a:lnTo>
                    <a:pt x="113994" y="101250"/>
                  </a:lnTo>
                  <a:lnTo>
                    <a:pt x="110888" y="105548"/>
                  </a:lnTo>
                  <a:lnTo>
                    <a:pt x="107057" y="109207"/>
                  </a:lnTo>
                  <a:lnTo>
                    <a:pt x="102709" y="112317"/>
                  </a:lnTo>
                  <a:lnTo>
                    <a:pt x="98050" y="114969"/>
                  </a:lnTo>
                  <a:lnTo>
                    <a:pt x="93183" y="117164"/>
                  </a:lnTo>
                  <a:lnTo>
                    <a:pt x="87799" y="118628"/>
                  </a:lnTo>
                  <a:lnTo>
                    <a:pt x="82519" y="119542"/>
                  </a:lnTo>
                  <a:lnTo>
                    <a:pt x="76824" y="120000"/>
                  </a:lnTo>
                  <a:lnTo>
                    <a:pt x="71337" y="119542"/>
                  </a:lnTo>
                  <a:lnTo>
                    <a:pt x="65642" y="118628"/>
                  </a:lnTo>
                  <a:lnTo>
                    <a:pt x="60155" y="116890"/>
                  </a:lnTo>
                  <a:lnTo>
                    <a:pt x="54874" y="114329"/>
                  </a:lnTo>
                  <a:lnTo>
                    <a:pt x="49801" y="111402"/>
                  </a:lnTo>
                  <a:lnTo>
                    <a:pt x="45660" y="107835"/>
                  </a:lnTo>
                  <a:lnTo>
                    <a:pt x="42036" y="104085"/>
                  </a:lnTo>
                  <a:lnTo>
                    <a:pt x="38826" y="99786"/>
                  </a:lnTo>
                  <a:lnTo>
                    <a:pt x="36445" y="95030"/>
                  </a:lnTo>
                  <a:lnTo>
                    <a:pt x="34788" y="90365"/>
                  </a:lnTo>
                  <a:lnTo>
                    <a:pt x="33960" y="85335"/>
                  </a:lnTo>
                  <a:lnTo>
                    <a:pt x="33856" y="80121"/>
                  </a:lnTo>
                  <a:lnTo>
                    <a:pt x="34477" y="75000"/>
                  </a:lnTo>
                  <a:lnTo>
                    <a:pt x="36031" y="69878"/>
                  </a:lnTo>
                  <a:lnTo>
                    <a:pt x="36859" y="66128"/>
                  </a:lnTo>
                  <a:lnTo>
                    <a:pt x="36859" y="62469"/>
                  </a:lnTo>
                  <a:lnTo>
                    <a:pt x="36031" y="58902"/>
                  </a:lnTo>
                  <a:lnTo>
                    <a:pt x="34270" y="55701"/>
                  </a:lnTo>
                  <a:lnTo>
                    <a:pt x="31993" y="52774"/>
                  </a:lnTo>
                  <a:lnTo>
                    <a:pt x="28990" y="50213"/>
                  </a:lnTo>
                  <a:lnTo>
                    <a:pt x="25263" y="48292"/>
                  </a:lnTo>
                  <a:lnTo>
                    <a:pt x="21328" y="47103"/>
                  </a:lnTo>
                  <a:lnTo>
                    <a:pt x="16358" y="45823"/>
                  </a:lnTo>
                  <a:lnTo>
                    <a:pt x="12010" y="43719"/>
                  </a:lnTo>
                  <a:lnTo>
                    <a:pt x="8283" y="41250"/>
                  </a:lnTo>
                  <a:lnTo>
                    <a:pt x="5280" y="38140"/>
                  </a:lnTo>
                  <a:lnTo>
                    <a:pt x="2795" y="34573"/>
                  </a:lnTo>
                  <a:lnTo>
                    <a:pt x="1138" y="30914"/>
                  </a:lnTo>
                  <a:lnTo>
                    <a:pt x="103" y="26981"/>
                  </a:lnTo>
                  <a:lnTo>
                    <a:pt x="0" y="22774"/>
                  </a:lnTo>
                  <a:lnTo>
                    <a:pt x="517" y="18658"/>
                  </a:lnTo>
                  <a:lnTo>
                    <a:pt x="1967" y="14542"/>
                  </a:lnTo>
                  <a:lnTo>
                    <a:pt x="4348" y="10701"/>
                  </a:lnTo>
                  <a:lnTo>
                    <a:pt x="7144" y="7500"/>
                  </a:lnTo>
                  <a:lnTo>
                    <a:pt x="10664" y="4664"/>
                  </a:lnTo>
                  <a:lnTo>
                    <a:pt x="14598" y="2469"/>
                  </a:lnTo>
                  <a:lnTo>
                    <a:pt x="18947" y="1006"/>
                  </a:lnTo>
                  <a:lnTo>
                    <a:pt x="23503" y="91"/>
                  </a:lnTo>
                  <a:lnTo>
                    <a:pt x="28162" y="0"/>
                  </a:lnTo>
                  <a:close/>
                </a:path>
              </a:pathLst>
            </a:custGeom>
            <a:solidFill>
              <a:srgbClr val="FFFFFF"/>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44" name="Google Shape;244;p24"/>
            <p:cNvSpPr txBox="1"/>
            <p:nvPr/>
          </p:nvSpPr>
          <p:spPr>
            <a:xfrm flipH="1">
              <a:off x="2808503" y="2936942"/>
              <a:ext cx="736293" cy="363600"/>
            </a:xfrm>
            <a:prstGeom prst="rect">
              <a:avLst/>
            </a:prstGeom>
            <a:noFill/>
            <a:ln>
              <a:noFill/>
            </a:ln>
          </p:spPr>
          <p:txBody>
            <a:bodyPr spcFirstLastPara="1" wrap="square" lIns="121900" tIns="60933" rIns="121900" bIns="60933" anchor="t" anchorCtr="0">
              <a:noAutofit/>
            </a:bodyPr>
            <a:lstStyle/>
            <a:p>
              <a:pPr algn="ctr"/>
              <a:r>
                <a:rPr lang="x-none" sz="1333" dirty="0">
                  <a:latin typeface="Tw Cen MT Condensed" panose="020B0606020104020203" pitchFamily="34" charset="0"/>
                  <a:ea typeface="Quattrocento Sans"/>
                  <a:cs typeface="Quattrocento Sans"/>
                  <a:sym typeface="Quattrocento Sans"/>
                </a:rPr>
                <a:t>Formada por:</a:t>
              </a:r>
              <a:endParaRPr sz="1333" dirty="0">
                <a:latin typeface="Tw Cen MT Condensed" panose="020B0606020104020203" pitchFamily="34" charset="0"/>
                <a:ea typeface="Quattrocento Sans"/>
                <a:cs typeface="Quattrocento Sans"/>
                <a:sym typeface="Quattrocento Sans"/>
              </a:endParaRPr>
            </a:p>
          </p:txBody>
        </p:sp>
        <p:sp>
          <p:nvSpPr>
            <p:cNvPr id="245" name="Google Shape;245;p24"/>
            <p:cNvSpPr txBox="1"/>
            <p:nvPr/>
          </p:nvSpPr>
          <p:spPr>
            <a:xfrm>
              <a:off x="3320854" y="3567634"/>
              <a:ext cx="922273" cy="386112"/>
            </a:xfrm>
            <a:prstGeom prst="rect">
              <a:avLst/>
            </a:prstGeom>
            <a:noFill/>
            <a:ln>
              <a:noFill/>
            </a:ln>
          </p:spPr>
          <p:txBody>
            <a:bodyPr spcFirstLastPara="1" wrap="square" lIns="121900" tIns="60933" rIns="121900" bIns="60933" anchor="t" anchorCtr="0">
              <a:noAutofit/>
            </a:bodyPr>
            <a:lstStyle/>
            <a:p>
              <a:pPr>
                <a:lnSpc>
                  <a:spcPct val="90000"/>
                </a:lnSpc>
              </a:pPr>
              <a:r>
                <a:rPr lang="es-ES" sz="1600" b="1" dirty="0">
                  <a:highlight>
                    <a:srgbClr val="FFCD00"/>
                  </a:highlight>
                  <a:latin typeface="Tw Cen MT Condensed" panose="020B0606020104020203" pitchFamily="34" charset="0"/>
                  <a:ea typeface="Quattrocento Sans"/>
                  <a:cs typeface="Quattrocento Sans"/>
                  <a:sym typeface="Quattrocento Sans"/>
                </a:rPr>
                <a:t>Barra rígida y fulcro</a:t>
              </a:r>
              <a:endParaRPr sz="1600" b="1" dirty="0">
                <a:highlight>
                  <a:srgbClr val="FFCD00"/>
                </a:highlight>
                <a:latin typeface="Tw Cen MT Condensed" panose="020B0606020104020203" pitchFamily="34" charset="0"/>
                <a:ea typeface="Quattrocento Sans"/>
                <a:cs typeface="Quattrocento Sans"/>
                <a:sym typeface="Quattrocento Sans"/>
              </a:endParaRPr>
            </a:p>
          </p:txBody>
        </p:sp>
        <p:pic>
          <p:nvPicPr>
            <p:cNvPr id="247" name="Google Shape;247;p24"/>
            <p:cNvPicPr preferRelativeResize="0"/>
            <p:nvPr/>
          </p:nvPicPr>
          <p:blipFill>
            <a:blip r:embed="rId7">
              <a:alphaModFix/>
            </a:blip>
            <a:stretch>
              <a:fillRect/>
            </a:stretch>
          </p:blipFill>
          <p:spPr>
            <a:xfrm>
              <a:off x="5564022" y="2851716"/>
              <a:ext cx="1352161" cy="1352160"/>
            </a:xfrm>
            <a:prstGeom prst="rect">
              <a:avLst/>
            </a:prstGeom>
            <a:noFill/>
            <a:ln>
              <a:noFill/>
            </a:ln>
          </p:spPr>
        </p:pic>
        <p:pic>
          <p:nvPicPr>
            <p:cNvPr id="248" name="Google Shape;248;p24"/>
            <p:cNvPicPr preferRelativeResize="0"/>
            <p:nvPr/>
          </p:nvPicPr>
          <p:blipFill>
            <a:blip r:embed="rId8">
              <a:alphaModFix/>
            </a:blip>
            <a:stretch>
              <a:fillRect/>
            </a:stretch>
          </p:blipFill>
          <p:spPr>
            <a:xfrm>
              <a:off x="3877154" y="1679537"/>
              <a:ext cx="2167148" cy="2157191"/>
            </a:xfrm>
            <a:prstGeom prst="rect">
              <a:avLst/>
            </a:prstGeom>
            <a:noFill/>
            <a:ln>
              <a:noFill/>
            </a:ln>
          </p:spPr>
        </p:pic>
        <p:sp>
          <p:nvSpPr>
            <p:cNvPr id="249" name="Google Shape;249;p24"/>
            <p:cNvSpPr/>
            <p:nvPr/>
          </p:nvSpPr>
          <p:spPr>
            <a:xfrm>
              <a:off x="4177304" y="1986754"/>
              <a:ext cx="2513400" cy="1993800"/>
            </a:xfrm>
            <a:custGeom>
              <a:avLst/>
              <a:gdLst/>
              <a:ahLst/>
              <a:cxnLst/>
              <a:rect l="l" t="t" r="r" b="b"/>
              <a:pathLst>
                <a:path w="120000" h="120000" extrusionOk="0">
                  <a:moveTo>
                    <a:pt x="37125" y="0"/>
                  </a:moveTo>
                  <a:lnTo>
                    <a:pt x="41437" y="423"/>
                  </a:lnTo>
                  <a:lnTo>
                    <a:pt x="45692" y="1482"/>
                  </a:lnTo>
                  <a:lnTo>
                    <a:pt x="49668" y="3035"/>
                  </a:lnTo>
                  <a:lnTo>
                    <a:pt x="53532" y="5223"/>
                  </a:lnTo>
                  <a:lnTo>
                    <a:pt x="57060" y="7835"/>
                  </a:lnTo>
                  <a:lnTo>
                    <a:pt x="60307" y="11011"/>
                  </a:lnTo>
                  <a:lnTo>
                    <a:pt x="63275" y="14541"/>
                  </a:lnTo>
                  <a:lnTo>
                    <a:pt x="65907" y="18494"/>
                  </a:lnTo>
                  <a:lnTo>
                    <a:pt x="68259" y="22870"/>
                  </a:lnTo>
                  <a:lnTo>
                    <a:pt x="70107" y="27529"/>
                  </a:lnTo>
                  <a:lnTo>
                    <a:pt x="71563" y="32400"/>
                  </a:lnTo>
                  <a:lnTo>
                    <a:pt x="72571" y="37623"/>
                  </a:lnTo>
                  <a:lnTo>
                    <a:pt x="73131" y="42988"/>
                  </a:lnTo>
                  <a:lnTo>
                    <a:pt x="73579" y="46658"/>
                  </a:lnTo>
                  <a:lnTo>
                    <a:pt x="74475" y="50047"/>
                  </a:lnTo>
                  <a:lnTo>
                    <a:pt x="75818" y="53223"/>
                  </a:lnTo>
                  <a:lnTo>
                    <a:pt x="77498" y="55976"/>
                  </a:lnTo>
                  <a:lnTo>
                    <a:pt x="79570" y="58376"/>
                  </a:lnTo>
                  <a:lnTo>
                    <a:pt x="81866" y="60282"/>
                  </a:lnTo>
                  <a:lnTo>
                    <a:pt x="84386" y="61623"/>
                  </a:lnTo>
                  <a:lnTo>
                    <a:pt x="87186" y="62541"/>
                  </a:lnTo>
                  <a:lnTo>
                    <a:pt x="89986" y="62894"/>
                  </a:lnTo>
                  <a:lnTo>
                    <a:pt x="92953" y="62541"/>
                  </a:lnTo>
                  <a:lnTo>
                    <a:pt x="95081" y="62188"/>
                  </a:lnTo>
                  <a:lnTo>
                    <a:pt x="97377" y="62117"/>
                  </a:lnTo>
                  <a:lnTo>
                    <a:pt x="100681" y="62470"/>
                  </a:lnTo>
                  <a:lnTo>
                    <a:pt x="103929" y="63458"/>
                  </a:lnTo>
                  <a:lnTo>
                    <a:pt x="107008" y="64941"/>
                  </a:lnTo>
                  <a:lnTo>
                    <a:pt x="109808" y="66988"/>
                  </a:lnTo>
                  <a:lnTo>
                    <a:pt x="112328" y="69529"/>
                  </a:lnTo>
                  <a:lnTo>
                    <a:pt x="114568" y="72352"/>
                  </a:lnTo>
                  <a:lnTo>
                    <a:pt x="116472" y="75670"/>
                  </a:lnTo>
                  <a:lnTo>
                    <a:pt x="117984" y="79270"/>
                  </a:lnTo>
                  <a:lnTo>
                    <a:pt x="119104" y="83152"/>
                  </a:lnTo>
                  <a:lnTo>
                    <a:pt x="119832" y="87105"/>
                  </a:lnTo>
                  <a:lnTo>
                    <a:pt x="119999" y="91482"/>
                  </a:lnTo>
                  <a:lnTo>
                    <a:pt x="119720" y="95788"/>
                  </a:lnTo>
                  <a:lnTo>
                    <a:pt x="118936" y="99882"/>
                  </a:lnTo>
                  <a:lnTo>
                    <a:pt x="117760" y="103623"/>
                  </a:lnTo>
                  <a:lnTo>
                    <a:pt x="116136" y="107152"/>
                  </a:lnTo>
                  <a:lnTo>
                    <a:pt x="114120" y="110329"/>
                  </a:lnTo>
                  <a:lnTo>
                    <a:pt x="111880" y="113223"/>
                  </a:lnTo>
                  <a:lnTo>
                    <a:pt x="109248" y="115552"/>
                  </a:lnTo>
                  <a:lnTo>
                    <a:pt x="106392" y="117529"/>
                  </a:lnTo>
                  <a:lnTo>
                    <a:pt x="103313" y="118870"/>
                  </a:lnTo>
                  <a:lnTo>
                    <a:pt x="100177" y="119788"/>
                  </a:lnTo>
                  <a:lnTo>
                    <a:pt x="96705" y="120000"/>
                  </a:lnTo>
                  <a:lnTo>
                    <a:pt x="93457" y="119647"/>
                  </a:lnTo>
                  <a:lnTo>
                    <a:pt x="90321" y="118800"/>
                  </a:lnTo>
                  <a:lnTo>
                    <a:pt x="87466" y="117317"/>
                  </a:lnTo>
                  <a:lnTo>
                    <a:pt x="84666" y="115482"/>
                  </a:lnTo>
                  <a:lnTo>
                    <a:pt x="82202" y="113082"/>
                  </a:lnTo>
                  <a:lnTo>
                    <a:pt x="79962" y="110329"/>
                  </a:lnTo>
                  <a:lnTo>
                    <a:pt x="78058" y="107364"/>
                  </a:lnTo>
                  <a:lnTo>
                    <a:pt x="76434" y="103976"/>
                  </a:lnTo>
                  <a:lnTo>
                    <a:pt x="75258" y="100305"/>
                  </a:lnTo>
                  <a:lnTo>
                    <a:pt x="74195" y="97270"/>
                  </a:lnTo>
                  <a:lnTo>
                    <a:pt x="72739" y="94517"/>
                  </a:lnTo>
                  <a:lnTo>
                    <a:pt x="71115" y="92117"/>
                  </a:lnTo>
                  <a:lnTo>
                    <a:pt x="69211" y="90070"/>
                  </a:lnTo>
                  <a:lnTo>
                    <a:pt x="67083" y="88517"/>
                  </a:lnTo>
                  <a:lnTo>
                    <a:pt x="64787" y="87247"/>
                  </a:lnTo>
                  <a:lnTo>
                    <a:pt x="62379" y="86470"/>
                  </a:lnTo>
                  <a:lnTo>
                    <a:pt x="59860" y="86117"/>
                  </a:lnTo>
                  <a:lnTo>
                    <a:pt x="57340" y="86258"/>
                  </a:lnTo>
                  <a:lnTo>
                    <a:pt x="54820" y="86823"/>
                  </a:lnTo>
                  <a:lnTo>
                    <a:pt x="52300" y="87952"/>
                  </a:lnTo>
                  <a:lnTo>
                    <a:pt x="48492" y="89858"/>
                  </a:lnTo>
                  <a:lnTo>
                    <a:pt x="44517" y="91341"/>
                  </a:lnTo>
                  <a:lnTo>
                    <a:pt x="40373" y="92117"/>
                  </a:lnTo>
                  <a:lnTo>
                    <a:pt x="36117" y="92470"/>
                  </a:lnTo>
                  <a:lnTo>
                    <a:pt x="31917" y="92047"/>
                  </a:lnTo>
                  <a:lnTo>
                    <a:pt x="27774" y="91129"/>
                  </a:lnTo>
                  <a:lnTo>
                    <a:pt x="23798" y="89505"/>
                  </a:lnTo>
                  <a:lnTo>
                    <a:pt x="20102" y="87458"/>
                  </a:lnTo>
                  <a:lnTo>
                    <a:pt x="16574" y="84847"/>
                  </a:lnTo>
                  <a:lnTo>
                    <a:pt x="13327" y="81882"/>
                  </a:lnTo>
                  <a:lnTo>
                    <a:pt x="10359" y="78494"/>
                  </a:lnTo>
                  <a:lnTo>
                    <a:pt x="7727" y="74611"/>
                  </a:lnTo>
                  <a:lnTo>
                    <a:pt x="5375" y="70376"/>
                  </a:lnTo>
                  <a:lnTo>
                    <a:pt x="3471" y="66000"/>
                  </a:lnTo>
                  <a:lnTo>
                    <a:pt x="1959" y="61200"/>
                  </a:lnTo>
                  <a:lnTo>
                    <a:pt x="783" y="56188"/>
                  </a:lnTo>
                  <a:lnTo>
                    <a:pt x="167" y="50964"/>
                  </a:lnTo>
                  <a:lnTo>
                    <a:pt x="0" y="45600"/>
                  </a:lnTo>
                  <a:lnTo>
                    <a:pt x="223" y="40235"/>
                  </a:lnTo>
                  <a:lnTo>
                    <a:pt x="1063" y="35011"/>
                  </a:lnTo>
                  <a:lnTo>
                    <a:pt x="2295" y="30000"/>
                  </a:lnTo>
                  <a:lnTo>
                    <a:pt x="3919" y="25341"/>
                  </a:lnTo>
                  <a:lnTo>
                    <a:pt x="5935" y="20894"/>
                  </a:lnTo>
                  <a:lnTo>
                    <a:pt x="8343" y="16800"/>
                  </a:lnTo>
                  <a:lnTo>
                    <a:pt x="11087" y="13058"/>
                  </a:lnTo>
                  <a:lnTo>
                    <a:pt x="14111" y="9741"/>
                  </a:lnTo>
                  <a:lnTo>
                    <a:pt x="17358" y="6776"/>
                  </a:lnTo>
                  <a:lnTo>
                    <a:pt x="20998" y="4447"/>
                  </a:lnTo>
                  <a:lnTo>
                    <a:pt x="24750" y="2470"/>
                  </a:lnTo>
                  <a:lnTo>
                    <a:pt x="28726" y="988"/>
                  </a:lnTo>
                  <a:lnTo>
                    <a:pt x="32869" y="211"/>
                  </a:lnTo>
                  <a:lnTo>
                    <a:pt x="37125" y="0"/>
                  </a:lnTo>
                  <a:close/>
                </a:path>
              </a:pathLst>
            </a:custGeom>
            <a:solidFill>
              <a:srgbClr val="FFFFFF"/>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52" name="Google Shape;252;p24"/>
            <p:cNvSpPr/>
            <p:nvPr/>
          </p:nvSpPr>
          <p:spPr>
            <a:xfrm>
              <a:off x="5608175" y="3078672"/>
              <a:ext cx="1002600" cy="1421400"/>
            </a:xfrm>
            <a:custGeom>
              <a:avLst/>
              <a:gdLst/>
              <a:ahLst/>
              <a:cxnLst/>
              <a:rect l="l" t="t" r="r" b="b"/>
              <a:pathLst>
                <a:path w="120000" h="120000" extrusionOk="0">
                  <a:moveTo>
                    <a:pt x="72561" y="0"/>
                  </a:moveTo>
                  <a:lnTo>
                    <a:pt x="80421" y="792"/>
                  </a:lnTo>
                  <a:lnTo>
                    <a:pt x="88000" y="2475"/>
                  </a:lnTo>
                  <a:lnTo>
                    <a:pt x="95017" y="4851"/>
                  </a:lnTo>
                  <a:lnTo>
                    <a:pt x="101333" y="7821"/>
                  </a:lnTo>
                  <a:lnTo>
                    <a:pt x="106947" y="11485"/>
                  </a:lnTo>
                  <a:lnTo>
                    <a:pt x="111719" y="15841"/>
                  </a:lnTo>
                  <a:lnTo>
                    <a:pt x="115508" y="20594"/>
                  </a:lnTo>
                  <a:lnTo>
                    <a:pt x="118175" y="25940"/>
                  </a:lnTo>
                  <a:lnTo>
                    <a:pt x="119859" y="31683"/>
                  </a:lnTo>
                  <a:lnTo>
                    <a:pt x="120000" y="37029"/>
                  </a:lnTo>
                  <a:lnTo>
                    <a:pt x="119157" y="42475"/>
                  </a:lnTo>
                  <a:lnTo>
                    <a:pt x="117052" y="47425"/>
                  </a:lnTo>
                  <a:lnTo>
                    <a:pt x="114105" y="52178"/>
                  </a:lnTo>
                  <a:lnTo>
                    <a:pt x="110315" y="56732"/>
                  </a:lnTo>
                  <a:lnTo>
                    <a:pt x="105543" y="60495"/>
                  </a:lnTo>
                  <a:lnTo>
                    <a:pt x="99929" y="64059"/>
                  </a:lnTo>
                  <a:lnTo>
                    <a:pt x="93614" y="66732"/>
                  </a:lnTo>
                  <a:lnTo>
                    <a:pt x="86877" y="69009"/>
                  </a:lnTo>
                  <a:lnTo>
                    <a:pt x="79298" y="70396"/>
                  </a:lnTo>
                  <a:lnTo>
                    <a:pt x="74666" y="71485"/>
                  </a:lnTo>
                  <a:lnTo>
                    <a:pt x="70315" y="73168"/>
                  </a:lnTo>
                  <a:lnTo>
                    <a:pt x="66947" y="75346"/>
                  </a:lnTo>
                  <a:lnTo>
                    <a:pt x="64000" y="78118"/>
                  </a:lnTo>
                  <a:lnTo>
                    <a:pt x="61894" y="81089"/>
                  </a:lnTo>
                  <a:lnTo>
                    <a:pt x="60771" y="84257"/>
                  </a:lnTo>
                  <a:lnTo>
                    <a:pt x="60631" y="87821"/>
                  </a:lnTo>
                  <a:lnTo>
                    <a:pt x="61473" y="91287"/>
                  </a:lnTo>
                  <a:lnTo>
                    <a:pt x="62456" y="93366"/>
                  </a:lnTo>
                  <a:lnTo>
                    <a:pt x="62877" y="95445"/>
                  </a:lnTo>
                  <a:lnTo>
                    <a:pt x="62877" y="99900"/>
                  </a:lnTo>
                  <a:lnTo>
                    <a:pt x="61754" y="104257"/>
                  </a:lnTo>
                  <a:lnTo>
                    <a:pt x="59508" y="108217"/>
                  </a:lnTo>
                  <a:lnTo>
                    <a:pt x="56140" y="111881"/>
                  </a:lnTo>
                  <a:lnTo>
                    <a:pt x="51789" y="114950"/>
                  </a:lnTo>
                  <a:lnTo>
                    <a:pt x="46877" y="117326"/>
                  </a:lnTo>
                  <a:lnTo>
                    <a:pt x="41122" y="119108"/>
                  </a:lnTo>
                  <a:lnTo>
                    <a:pt x="35087" y="120000"/>
                  </a:lnTo>
                  <a:lnTo>
                    <a:pt x="28771" y="120000"/>
                  </a:lnTo>
                  <a:lnTo>
                    <a:pt x="22596" y="119207"/>
                  </a:lnTo>
                  <a:lnTo>
                    <a:pt x="16982" y="117623"/>
                  </a:lnTo>
                  <a:lnTo>
                    <a:pt x="11789" y="115247"/>
                  </a:lnTo>
                  <a:lnTo>
                    <a:pt x="7438" y="112277"/>
                  </a:lnTo>
                  <a:lnTo>
                    <a:pt x="4070" y="108712"/>
                  </a:lnTo>
                  <a:lnTo>
                    <a:pt x="1543" y="104752"/>
                  </a:lnTo>
                  <a:lnTo>
                    <a:pt x="280" y="100297"/>
                  </a:lnTo>
                  <a:lnTo>
                    <a:pt x="0" y="96237"/>
                  </a:lnTo>
                  <a:lnTo>
                    <a:pt x="982" y="92277"/>
                  </a:lnTo>
                  <a:lnTo>
                    <a:pt x="2807" y="88613"/>
                  </a:lnTo>
                  <a:lnTo>
                    <a:pt x="5473" y="85247"/>
                  </a:lnTo>
                  <a:lnTo>
                    <a:pt x="9122" y="82376"/>
                  </a:lnTo>
                  <a:lnTo>
                    <a:pt x="13192" y="79801"/>
                  </a:lnTo>
                  <a:lnTo>
                    <a:pt x="17824" y="77920"/>
                  </a:lnTo>
                  <a:lnTo>
                    <a:pt x="22175" y="76039"/>
                  </a:lnTo>
                  <a:lnTo>
                    <a:pt x="25543" y="73564"/>
                  </a:lnTo>
                  <a:lnTo>
                    <a:pt x="28070" y="70693"/>
                  </a:lnTo>
                  <a:lnTo>
                    <a:pt x="29894" y="67722"/>
                  </a:lnTo>
                  <a:lnTo>
                    <a:pt x="30736" y="64356"/>
                  </a:lnTo>
                  <a:lnTo>
                    <a:pt x="30596" y="61188"/>
                  </a:lnTo>
                  <a:lnTo>
                    <a:pt x="29473" y="57821"/>
                  </a:lnTo>
                  <a:lnTo>
                    <a:pt x="27368" y="54653"/>
                  </a:lnTo>
                  <a:lnTo>
                    <a:pt x="23719" y="50000"/>
                  </a:lnTo>
                  <a:lnTo>
                    <a:pt x="21333" y="44851"/>
                  </a:lnTo>
                  <a:lnTo>
                    <a:pt x="19929" y="39504"/>
                  </a:lnTo>
                  <a:lnTo>
                    <a:pt x="19649" y="33663"/>
                  </a:lnTo>
                  <a:lnTo>
                    <a:pt x="20631" y="28118"/>
                  </a:lnTo>
                  <a:lnTo>
                    <a:pt x="22877" y="22673"/>
                  </a:lnTo>
                  <a:lnTo>
                    <a:pt x="26245" y="17722"/>
                  </a:lnTo>
                  <a:lnTo>
                    <a:pt x="30736" y="13267"/>
                  </a:lnTo>
                  <a:lnTo>
                    <a:pt x="35929" y="9306"/>
                  </a:lnTo>
                  <a:lnTo>
                    <a:pt x="42105" y="5940"/>
                  </a:lnTo>
                  <a:lnTo>
                    <a:pt x="48842" y="3267"/>
                  </a:lnTo>
                  <a:lnTo>
                    <a:pt x="56280" y="1287"/>
                  </a:lnTo>
                  <a:lnTo>
                    <a:pt x="64421" y="198"/>
                  </a:lnTo>
                  <a:lnTo>
                    <a:pt x="72561" y="0"/>
                  </a:lnTo>
                  <a:close/>
                </a:path>
              </a:pathLst>
            </a:custGeom>
            <a:solidFill>
              <a:srgbClr val="FFFFFF"/>
            </a:solidFill>
            <a:ln>
              <a:noFill/>
            </a:ln>
          </p:spPr>
          <p:txBody>
            <a:bodyPr spcFirstLastPara="1" wrap="square" lIns="121900" tIns="60933" rIns="121900" bIns="60933" anchor="t" anchorCtr="0">
              <a:noAutofit/>
            </a:bodyPr>
            <a:lstStyle/>
            <a:p>
              <a:endParaRPr sz="3200">
                <a:solidFill>
                  <a:srgbClr val="000000"/>
                </a:solidFill>
                <a:latin typeface="Calibri"/>
                <a:ea typeface="Calibri"/>
                <a:cs typeface="Calibri"/>
                <a:sym typeface="Calibri"/>
              </a:endParaRPr>
            </a:p>
          </p:txBody>
        </p:sp>
        <p:sp>
          <p:nvSpPr>
            <p:cNvPr id="255" name="Google Shape;255;p24"/>
            <p:cNvSpPr txBox="1"/>
            <p:nvPr/>
          </p:nvSpPr>
          <p:spPr>
            <a:xfrm>
              <a:off x="5564022" y="3186395"/>
              <a:ext cx="1142314" cy="438084"/>
            </a:xfrm>
            <a:prstGeom prst="rect">
              <a:avLst/>
            </a:prstGeom>
            <a:noFill/>
            <a:ln>
              <a:noFill/>
            </a:ln>
          </p:spPr>
          <p:txBody>
            <a:bodyPr spcFirstLastPara="1" wrap="square" lIns="121900" tIns="60933" rIns="121900" bIns="60933" anchor="t" anchorCtr="0">
              <a:noAutofit/>
            </a:bodyPr>
            <a:lstStyle/>
            <a:p>
              <a:pPr algn="ctr">
                <a:lnSpc>
                  <a:spcPct val="90000"/>
                </a:lnSpc>
              </a:pPr>
              <a:r>
                <a:rPr lang="es-ES" sz="2000" dirty="0">
                  <a:latin typeface="Tw Cen MT Condensed" panose="020B0606020104020203" pitchFamily="34" charset="0"/>
                  <a:sym typeface="Quattrocento Sans"/>
                </a:rPr>
                <a:t>Fuerzas que intervienen</a:t>
              </a:r>
              <a:endParaRPr sz="2000" dirty="0">
                <a:latin typeface="Tw Cen MT Condensed" panose="020B0606020104020203" pitchFamily="34" charset="0"/>
                <a:sym typeface="Quattrocento Sans"/>
              </a:endParaRPr>
            </a:p>
          </p:txBody>
        </p:sp>
      </p:grpSp>
      <p:sp>
        <p:nvSpPr>
          <p:cNvPr id="3" name="Título 2">
            <a:extLst>
              <a:ext uri="{FF2B5EF4-FFF2-40B4-BE49-F238E27FC236}">
                <a16:creationId xmlns:a16="http://schemas.microsoft.com/office/drawing/2014/main" id="{807AE0F1-9BB8-4AE8-A02F-AA92DB69B587}"/>
              </a:ext>
            </a:extLst>
          </p:cNvPr>
          <p:cNvSpPr>
            <a:spLocks noGrp="1"/>
          </p:cNvSpPr>
          <p:nvPr>
            <p:ph type="title"/>
          </p:nvPr>
        </p:nvSpPr>
        <p:spPr>
          <a:xfrm>
            <a:off x="2003268" y="1194357"/>
            <a:ext cx="5171200" cy="580800"/>
          </a:xfrm>
        </p:spPr>
        <p:txBody>
          <a:bodyPr>
            <a:normAutofit fontScale="90000"/>
          </a:bodyPr>
          <a:lstStyle/>
          <a:p>
            <a:r>
              <a:rPr lang="es-ES" sz="4267" dirty="0">
                <a:latin typeface="Tw Cen MT Condensed" panose="020B0606020104020203" pitchFamily="34" charset="0"/>
              </a:rPr>
              <a:t>Palanca</a:t>
            </a:r>
          </a:p>
        </p:txBody>
      </p:sp>
      <p:sp>
        <p:nvSpPr>
          <p:cNvPr id="7" name="Rectángulo 6">
            <a:extLst>
              <a:ext uri="{FF2B5EF4-FFF2-40B4-BE49-F238E27FC236}">
                <a16:creationId xmlns:a16="http://schemas.microsoft.com/office/drawing/2014/main" id="{5BA0BD75-3B54-4CF7-8B2C-579C4A9A3CC1}"/>
              </a:ext>
            </a:extLst>
          </p:cNvPr>
          <p:cNvSpPr/>
          <p:nvPr/>
        </p:nvSpPr>
        <p:spPr>
          <a:xfrm>
            <a:off x="4870188" y="2203513"/>
            <a:ext cx="2008563" cy="835165"/>
          </a:xfrm>
          <a:prstGeom prst="rect">
            <a:avLst/>
          </a:prstGeom>
        </p:spPr>
        <p:txBody>
          <a:bodyPr wrap="square">
            <a:spAutoFit/>
          </a:bodyPr>
          <a:lstStyle/>
          <a:p>
            <a:pPr algn="ctr">
              <a:lnSpc>
                <a:spcPct val="90000"/>
              </a:lnSpc>
            </a:pPr>
            <a:r>
              <a:rPr lang="es-ES" sz="2400" dirty="0">
                <a:latin typeface="Tw Cen MT Condensed" panose="020B0606020104020203" pitchFamily="34" charset="0"/>
              </a:rPr>
              <a:t>Ley de la Palanca</a:t>
            </a:r>
          </a:p>
          <a:p>
            <a:r>
              <a:rPr lang="es-ES" sz="2667" b="1" dirty="0" err="1">
                <a:highlight>
                  <a:srgbClr val="FFCD00"/>
                </a:highlight>
                <a:latin typeface="Tw Cen MT Condensed" panose="020B0606020104020203" pitchFamily="34" charset="0"/>
              </a:rPr>
              <a:t>P⋅Bp</a:t>
            </a:r>
            <a:r>
              <a:rPr lang="es-ES" sz="2667" b="1" dirty="0">
                <a:highlight>
                  <a:srgbClr val="FFCD00"/>
                </a:highlight>
                <a:latin typeface="Tw Cen MT Condensed" panose="020B0606020104020203" pitchFamily="34" charset="0"/>
              </a:rPr>
              <a:t>=</a:t>
            </a:r>
            <a:r>
              <a:rPr lang="es-ES" sz="2667" b="1" dirty="0" err="1">
                <a:highlight>
                  <a:srgbClr val="FFCD00"/>
                </a:highlight>
                <a:latin typeface="Tw Cen MT Condensed" panose="020B0606020104020203" pitchFamily="34" charset="0"/>
              </a:rPr>
              <a:t>R⋅Br</a:t>
            </a:r>
            <a:endParaRPr lang="es-ES" sz="2667" b="1" dirty="0">
              <a:highlight>
                <a:srgbClr val="FFCD00"/>
              </a:highlight>
              <a:latin typeface="Tw Cen MT Condensed" panose="020B0606020104020203" pitchFamily="34" charset="0"/>
            </a:endParaRPr>
          </a:p>
        </p:txBody>
      </p:sp>
      <p:pic>
        <p:nvPicPr>
          <p:cNvPr id="48" name="Imagen 47" descr="Palanca en la que se muestra el fulcro, los puntos de aplicación de las fuerzas de potencia y resistencia, así como los brazos de potencia y de resistencia.">
            <a:extLst>
              <a:ext uri="{FF2B5EF4-FFF2-40B4-BE49-F238E27FC236}">
                <a16:creationId xmlns:a16="http://schemas.microsoft.com/office/drawing/2014/main" id="{2BD0EA50-1FD2-43EB-8910-35B8B5DB654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188589" y="2768889"/>
            <a:ext cx="4093357" cy="2334686"/>
          </a:xfrm>
          <a:prstGeom prst="rect">
            <a:avLst/>
          </a:prstGeom>
          <a:noFill/>
          <a:ln>
            <a:noFill/>
          </a:ln>
        </p:spPr>
      </p:pic>
      <p:sp>
        <p:nvSpPr>
          <p:cNvPr id="49" name="Google Shape;608;p39">
            <a:extLst>
              <a:ext uri="{FF2B5EF4-FFF2-40B4-BE49-F238E27FC236}">
                <a16:creationId xmlns:a16="http://schemas.microsoft.com/office/drawing/2014/main" id="{1CBCE341-12DF-4490-BBD9-A4CE2EAED254}"/>
              </a:ext>
            </a:extLst>
          </p:cNvPr>
          <p:cNvSpPr/>
          <p:nvPr/>
        </p:nvSpPr>
        <p:spPr>
          <a:xfrm>
            <a:off x="1176137" y="1315279"/>
            <a:ext cx="368116" cy="367312"/>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6" name="Grupo 25"/>
          <p:cNvGrpSpPr/>
          <p:nvPr/>
        </p:nvGrpSpPr>
        <p:grpSpPr>
          <a:xfrm>
            <a:off x="5574556" y="5153483"/>
            <a:ext cx="5843023" cy="838233"/>
            <a:chOff x="5637618" y="5100304"/>
            <a:chExt cx="5843023" cy="838233"/>
          </a:xfrm>
        </p:grpSpPr>
        <p:graphicFrame>
          <p:nvGraphicFramePr>
            <p:cNvPr id="27" name="Objeto 26"/>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2034" name="CorelDRAW" r:id="rId10" imgW="2504179" imgH="1982433" progId="CorelDraw.Graphic.19">
                    <p:embed/>
                  </p:oleObj>
                </mc:Choice>
                <mc:Fallback>
                  <p:oleObj name="CorelDRAW" r:id="rId10" imgW="2504179" imgH="1982433" progId="CorelDraw.Graphic.19">
                    <p:embed/>
                    <p:pic>
                      <p:nvPicPr>
                        <p:cNvPr id="27" name="Objeto 26"/>
                        <p:cNvPicPr/>
                        <p:nvPr/>
                      </p:nvPicPr>
                      <p:blipFill>
                        <a:blip r:embed="rId11"/>
                        <a:stretch>
                          <a:fillRect/>
                        </a:stretch>
                      </p:blipFill>
                      <p:spPr>
                        <a:xfrm>
                          <a:off x="10732445" y="5220483"/>
                          <a:ext cx="748196" cy="592579"/>
                        </a:xfrm>
                        <a:prstGeom prst="rect">
                          <a:avLst/>
                        </a:prstGeom>
                      </p:spPr>
                    </p:pic>
                  </p:oleObj>
                </mc:Fallback>
              </mc:AlternateContent>
            </a:graphicData>
          </a:graphic>
        </p:graphicFrame>
        <p:pic>
          <p:nvPicPr>
            <p:cNvPr id="28" name="Imagen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250443532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20"/>
          <p:cNvSpPr txBox="1">
            <a:spLocks noGrp="1"/>
          </p:cNvSpPr>
          <p:nvPr>
            <p:ph type="body" idx="1"/>
          </p:nvPr>
        </p:nvSpPr>
        <p:spPr>
          <a:xfrm>
            <a:off x="1030672" y="1818543"/>
            <a:ext cx="3112000" cy="4163200"/>
          </a:xfrm>
          <a:prstGeom prst="rect">
            <a:avLst/>
          </a:prstGeom>
        </p:spPr>
        <p:txBody>
          <a:bodyPr spcFirstLastPara="1" vert="horz" wrap="square" lIns="121900" tIns="121900" rIns="121900" bIns="121900" rtlCol="0" anchor="t" anchorCtr="0">
            <a:noAutofit/>
          </a:bodyPr>
          <a:lstStyle/>
          <a:p>
            <a:pPr marL="0" indent="0">
              <a:buNone/>
            </a:pPr>
            <a:r>
              <a:rPr lang="en" b="1" dirty="0">
                <a:highlight>
                  <a:srgbClr val="FFCD00"/>
                </a:highlight>
                <a:latin typeface="Corbel" panose="020B0503020204020204" pitchFamily="34" charset="0"/>
              </a:rPr>
              <a:t>1°</a:t>
            </a:r>
          </a:p>
          <a:p>
            <a:pPr marL="0" indent="0">
              <a:buNone/>
            </a:pPr>
            <a:r>
              <a:rPr lang="es-ES" dirty="0">
                <a:latin typeface="Tw Cen MT Condensed" panose="020B0606020104020203" pitchFamily="34" charset="0"/>
              </a:rPr>
              <a:t>El punto de apoyo está entre la fuerza aplicada y la fuerza resistente.</a:t>
            </a:r>
            <a:endParaRPr lang="en-US" dirty="0">
              <a:latin typeface="Tw Cen MT Condensed" panose="020B0606020104020203" pitchFamily="34" charset="0"/>
            </a:endParaRPr>
          </a:p>
        </p:txBody>
      </p:sp>
      <p:sp>
        <p:nvSpPr>
          <p:cNvPr id="172" name="Google Shape;172;p20"/>
          <p:cNvSpPr txBox="1">
            <a:spLocks noGrp="1"/>
          </p:cNvSpPr>
          <p:nvPr>
            <p:ph type="body" idx="2"/>
          </p:nvPr>
        </p:nvSpPr>
        <p:spPr>
          <a:xfrm>
            <a:off x="4707718" y="1818543"/>
            <a:ext cx="3112000" cy="4163200"/>
          </a:xfrm>
          <a:prstGeom prst="rect">
            <a:avLst/>
          </a:prstGeom>
        </p:spPr>
        <p:txBody>
          <a:bodyPr spcFirstLastPara="1" vert="horz" wrap="square" lIns="121900" tIns="121900" rIns="121900" bIns="121900" rtlCol="0" anchor="t" anchorCtr="0">
            <a:noAutofit/>
          </a:bodyPr>
          <a:lstStyle/>
          <a:p>
            <a:pPr marL="0" indent="0">
              <a:buNone/>
            </a:pPr>
            <a:r>
              <a:rPr lang="en" b="1" dirty="0">
                <a:highlight>
                  <a:srgbClr val="FFCD00"/>
                </a:highlight>
                <a:latin typeface="Corbel" panose="020B0503020204020204" pitchFamily="34" charset="0"/>
              </a:rPr>
              <a:t>2°</a:t>
            </a:r>
            <a:endParaRPr b="1" dirty="0">
              <a:highlight>
                <a:srgbClr val="FFCD00"/>
              </a:highlight>
              <a:latin typeface="Corbel" panose="020B0503020204020204" pitchFamily="34" charset="0"/>
            </a:endParaRPr>
          </a:p>
          <a:p>
            <a:pPr marL="0" indent="0">
              <a:buNone/>
            </a:pPr>
            <a:r>
              <a:rPr lang="es-ES" dirty="0">
                <a:latin typeface="Tw Cen MT Condensed" panose="020B0606020104020203" pitchFamily="34" charset="0"/>
              </a:rPr>
              <a:t>La fuerza resistente se aplica entre el punto de apoyo y la fuerza aplicada.</a:t>
            </a:r>
            <a:endParaRPr dirty="0">
              <a:latin typeface="Tw Cen MT Condensed" panose="020B0606020104020203" pitchFamily="34" charset="0"/>
            </a:endParaRPr>
          </a:p>
        </p:txBody>
      </p:sp>
      <p:sp>
        <p:nvSpPr>
          <p:cNvPr id="173" name="Google Shape;173;p20"/>
          <p:cNvSpPr txBox="1">
            <a:spLocks noGrp="1"/>
          </p:cNvSpPr>
          <p:nvPr>
            <p:ph type="body" idx="3"/>
          </p:nvPr>
        </p:nvSpPr>
        <p:spPr>
          <a:xfrm>
            <a:off x="8384764" y="1818543"/>
            <a:ext cx="3112000" cy="4163200"/>
          </a:xfrm>
          <a:prstGeom prst="rect">
            <a:avLst/>
          </a:prstGeom>
        </p:spPr>
        <p:txBody>
          <a:bodyPr spcFirstLastPara="1" vert="horz" wrap="square" lIns="121900" tIns="121900" rIns="121900" bIns="121900" rtlCol="0" anchor="t" anchorCtr="0">
            <a:noAutofit/>
          </a:bodyPr>
          <a:lstStyle/>
          <a:p>
            <a:pPr marL="0" indent="0">
              <a:buNone/>
            </a:pPr>
            <a:r>
              <a:rPr lang="es-ES" b="1" dirty="0">
                <a:highlight>
                  <a:srgbClr val="FFCD00"/>
                </a:highlight>
                <a:latin typeface="Corbel" panose="020B0503020204020204" pitchFamily="34" charset="0"/>
              </a:rPr>
              <a:t>3°</a:t>
            </a:r>
          </a:p>
          <a:p>
            <a:pPr marL="0" indent="0">
              <a:buNone/>
            </a:pPr>
            <a:r>
              <a:rPr lang="es-ES" dirty="0">
                <a:latin typeface="Tw Cen MT Condensed" panose="020B0606020104020203" pitchFamily="34" charset="0"/>
              </a:rPr>
              <a:t>La fuerza aplicada está entre el punto de apoyo y la fuerza resistente.</a:t>
            </a:r>
          </a:p>
        </p:txBody>
      </p:sp>
      <p:sp>
        <p:nvSpPr>
          <p:cNvPr id="12" name="Google Shape;124;p17">
            <a:extLst>
              <a:ext uri="{FF2B5EF4-FFF2-40B4-BE49-F238E27FC236}">
                <a16:creationId xmlns:a16="http://schemas.microsoft.com/office/drawing/2014/main" id="{C5F7D045-D11E-4166-A756-E468C4719FF5}"/>
              </a:ext>
            </a:extLst>
          </p:cNvPr>
          <p:cNvSpPr txBox="1">
            <a:spLocks/>
          </p:cNvSpPr>
          <p:nvPr/>
        </p:nvSpPr>
        <p:spPr>
          <a:xfrm>
            <a:off x="2368067" y="1211951"/>
            <a:ext cx="5171200" cy="58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9pPr>
          </a:lstStyle>
          <a:p>
            <a:r>
              <a:rPr lang="es-ES" sz="3733" b="0" dirty="0">
                <a:latin typeface="Tw Cen MT Condensed" panose="020B0606020104020203" pitchFamily="34" charset="0"/>
              </a:rPr>
              <a:t>Tipos de</a:t>
            </a:r>
            <a:r>
              <a:rPr lang="es-ES" sz="3733" dirty="0">
                <a:latin typeface="Tw Cen MT Condensed" panose="020B0606020104020203" pitchFamily="34" charset="0"/>
              </a:rPr>
              <a:t> Palanca</a:t>
            </a:r>
            <a:endParaRPr lang="es-ES" sz="3733" dirty="0">
              <a:highlight>
                <a:srgbClr val="FFCD00"/>
              </a:highlight>
              <a:latin typeface="Tw Cen MT Condensed" panose="020B0606020104020203" pitchFamily="34" charset="0"/>
            </a:endParaRPr>
          </a:p>
        </p:txBody>
      </p:sp>
      <p:pic>
        <p:nvPicPr>
          <p:cNvPr id="15" name="Imagen 14" descr="Imagen de ejemplo de una palanca de 1º género.">
            <a:extLst>
              <a:ext uri="{FF2B5EF4-FFF2-40B4-BE49-F238E27FC236}">
                <a16:creationId xmlns:a16="http://schemas.microsoft.com/office/drawing/2014/main" id="{3426C346-E5A3-4B13-9953-4860A53888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2278" y="4030848"/>
            <a:ext cx="2855104" cy="978323"/>
          </a:xfrm>
          <a:prstGeom prst="rect">
            <a:avLst/>
          </a:prstGeom>
          <a:noFill/>
          <a:ln>
            <a:noFill/>
          </a:ln>
        </p:spPr>
      </p:pic>
      <p:pic>
        <p:nvPicPr>
          <p:cNvPr id="16" name="Imagen 15" descr="Imagen de ejemplo de una palanca de 2º género.">
            <a:extLst>
              <a:ext uri="{FF2B5EF4-FFF2-40B4-BE49-F238E27FC236}">
                <a16:creationId xmlns:a16="http://schemas.microsoft.com/office/drawing/2014/main" id="{7C75C189-71D4-42A4-AF88-94E5E14D100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145" y="4030848"/>
            <a:ext cx="2749455" cy="1271532"/>
          </a:xfrm>
          <a:prstGeom prst="rect">
            <a:avLst/>
          </a:prstGeom>
          <a:noFill/>
          <a:ln>
            <a:noFill/>
          </a:ln>
        </p:spPr>
      </p:pic>
      <p:pic>
        <p:nvPicPr>
          <p:cNvPr id="17" name="Imagen 16" descr="Imagen de ejemplo de una palanca de 3º género.">
            <a:extLst>
              <a:ext uri="{FF2B5EF4-FFF2-40B4-BE49-F238E27FC236}">
                <a16:creationId xmlns:a16="http://schemas.microsoft.com/office/drawing/2014/main" id="{798E547D-EB48-47F8-88DD-B5A30424F97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0977" y="3911214"/>
            <a:ext cx="3219573" cy="1271271"/>
          </a:xfrm>
          <a:prstGeom prst="rect">
            <a:avLst/>
          </a:prstGeom>
          <a:noFill/>
          <a:ln>
            <a:noFill/>
          </a:ln>
        </p:spPr>
      </p:pic>
      <p:sp>
        <p:nvSpPr>
          <p:cNvPr id="18" name="Google Shape;608;p39">
            <a:extLst>
              <a:ext uri="{FF2B5EF4-FFF2-40B4-BE49-F238E27FC236}">
                <a16:creationId xmlns:a16="http://schemas.microsoft.com/office/drawing/2014/main" id="{6DB5677A-2913-452B-898D-147ACF5A4BE2}"/>
              </a:ext>
            </a:extLst>
          </p:cNvPr>
          <p:cNvSpPr/>
          <p:nvPr/>
        </p:nvSpPr>
        <p:spPr>
          <a:xfrm>
            <a:off x="1176137" y="1329456"/>
            <a:ext cx="368116" cy="367312"/>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0" name="Grupo 9"/>
          <p:cNvGrpSpPr/>
          <p:nvPr/>
        </p:nvGrpSpPr>
        <p:grpSpPr>
          <a:xfrm>
            <a:off x="5280266" y="5483191"/>
            <a:ext cx="5843023" cy="838233"/>
            <a:chOff x="5637618" y="5100304"/>
            <a:chExt cx="5843023" cy="838233"/>
          </a:xfrm>
        </p:grpSpPr>
        <p:graphicFrame>
          <p:nvGraphicFramePr>
            <p:cNvPr id="11" name="Objeto 10"/>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3058" name="CorelDRAW" r:id="rId7" imgW="2504179" imgH="1982433" progId="CorelDraw.Graphic.19">
                    <p:embed/>
                  </p:oleObj>
                </mc:Choice>
                <mc:Fallback>
                  <p:oleObj name="CorelDRAW" r:id="rId7" imgW="2504179" imgH="1982433" progId="CorelDraw.Graphic.19">
                    <p:embed/>
                    <p:pic>
                      <p:nvPicPr>
                        <p:cNvPr id="11" name="Objeto 10"/>
                        <p:cNvPicPr/>
                        <p:nvPr/>
                      </p:nvPicPr>
                      <p:blipFill>
                        <a:blip r:embed="rId8"/>
                        <a:stretch>
                          <a:fillRect/>
                        </a:stretch>
                      </p:blipFill>
                      <p:spPr>
                        <a:xfrm>
                          <a:off x="10732445" y="5220483"/>
                          <a:ext cx="748196" cy="592579"/>
                        </a:xfrm>
                        <a:prstGeom prst="rect">
                          <a:avLst/>
                        </a:prstGeom>
                      </p:spPr>
                    </p:pic>
                  </p:oleObj>
                </mc:Fallback>
              </mc:AlternateContent>
            </a:graphicData>
          </a:graphic>
        </p:graphicFrame>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1857252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body" idx="4294967295"/>
          </p:nvPr>
        </p:nvSpPr>
        <p:spPr>
          <a:xfrm>
            <a:off x="5815967" y="1171800"/>
            <a:ext cx="5564000" cy="4872400"/>
          </a:xfrm>
          <a:prstGeom prst="rect">
            <a:avLst/>
          </a:prstGeom>
        </p:spPr>
        <p:txBody>
          <a:bodyPr spcFirstLastPara="1" vert="horz" wrap="square" lIns="121900" tIns="121900" rIns="121900" bIns="121900" rtlCol="0" anchor="ctr" anchorCtr="0">
            <a:noAutofit/>
          </a:bodyPr>
          <a:lstStyle/>
          <a:p>
            <a:pPr marL="0" indent="0">
              <a:spcBef>
                <a:spcPts val="0"/>
              </a:spcBef>
              <a:buClr>
                <a:schemeClr val="dk1"/>
              </a:buClr>
              <a:buSzPts val="1100"/>
              <a:buNone/>
            </a:pPr>
            <a:r>
              <a:rPr lang="es-ES" sz="2667" b="1" dirty="0">
                <a:solidFill>
                  <a:schemeClr val="dk1"/>
                </a:solidFill>
                <a:latin typeface="Tw Cen MT Condensed" panose="020B0606020104020203" pitchFamily="34" charset="0"/>
                <a:ea typeface="Lora"/>
                <a:cs typeface="Lora"/>
                <a:sym typeface="Lora"/>
              </a:rPr>
              <a:t>Se define la cantidad de movimiento lineal como el producto de la masa por la velocidad:</a:t>
            </a:r>
          </a:p>
          <a:p>
            <a:pPr marL="0" indent="0" algn="ctr">
              <a:spcBef>
                <a:spcPts val="0"/>
              </a:spcBef>
              <a:buClr>
                <a:schemeClr val="dk1"/>
              </a:buClr>
              <a:buSzPts val="1100"/>
              <a:buNone/>
            </a:pPr>
            <a:r>
              <a:rPr lang="es-ES" sz="4800" b="1" dirty="0">
                <a:highlight>
                  <a:srgbClr val="FFCD00"/>
                </a:highlight>
                <a:latin typeface="Tw Cen MT Condensed" panose="020B0606020104020203" pitchFamily="34" charset="0"/>
                <a:sym typeface="Lora"/>
              </a:rPr>
              <a:t>p=mv</a:t>
            </a:r>
          </a:p>
        </p:txBody>
      </p:sp>
      <p:cxnSp>
        <p:nvCxnSpPr>
          <p:cNvPr id="185" name="Google Shape;185;p21"/>
          <p:cNvCxnSpPr/>
          <p:nvPr/>
        </p:nvCxnSpPr>
        <p:spPr>
          <a:xfrm>
            <a:off x="-8600" y="1508967"/>
            <a:ext cx="12200800" cy="0"/>
          </a:xfrm>
          <a:prstGeom prst="straightConnector1">
            <a:avLst/>
          </a:prstGeom>
          <a:noFill/>
          <a:ln w="9525" cap="flat" cmpd="sng">
            <a:solidFill>
              <a:srgbClr val="CCCCCC"/>
            </a:solidFill>
            <a:prstDash val="solid"/>
            <a:round/>
            <a:headEnd type="none" w="med" len="med"/>
            <a:tailEnd type="none" w="med" len="med"/>
          </a:ln>
        </p:spPr>
      </p:cxnSp>
      <p:pic>
        <p:nvPicPr>
          <p:cNvPr id="7" name="Imagen 6">
            <a:extLst>
              <a:ext uri="{FF2B5EF4-FFF2-40B4-BE49-F238E27FC236}">
                <a16:creationId xmlns:a16="http://schemas.microsoft.com/office/drawing/2014/main" id="{038C851F-56A2-4788-A92C-DA6A617155AF}"/>
              </a:ext>
            </a:extLst>
          </p:cNvPr>
          <p:cNvPicPr>
            <a:picLocks noChangeAspect="1"/>
          </p:cNvPicPr>
          <p:nvPr/>
        </p:nvPicPr>
        <p:blipFill rotWithShape="1">
          <a:blip r:embed="rId4"/>
          <a:srcRect l="11311" t="130" r="25538"/>
          <a:stretch/>
        </p:blipFill>
        <p:spPr>
          <a:xfrm>
            <a:off x="512934" y="1171800"/>
            <a:ext cx="4808381" cy="4893464"/>
          </a:xfrm>
          <a:prstGeom prst="ellipse">
            <a:avLst/>
          </a:prstGeom>
        </p:spPr>
      </p:pic>
      <p:sp>
        <p:nvSpPr>
          <p:cNvPr id="187" name="Google Shape;187;p21"/>
          <p:cNvSpPr/>
          <p:nvPr/>
        </p:nvSpPr>
        <p:spPr>
          <a:xfrm>
            <a:off x="833867" y="982267"/>
            <a:ext cx="1053600" cy="1053600"/>
          </a:xfrm>
          <a:prstGeom prst="ellipse">
            <a:avLst/>
          </a:prstGeom>
          <a:solidFill>
            <a:srgbClr val="FFCD00"/>
          </a:solidFill>
          <a:ln>
            <a:noFill/>
          </a:ln>
        </p:spPr>
        <p:txBody>
          <a:bodyPr spcFirstLastPara="1" wrap="square" lIns="121900" tIns="121900" rIns="121900" bIns="121900" anchor="ctr" anchorCtr="0">
            <a:noAutofit/>
          </a:bodyPr>
          <a:lstStyle/>
          <a:p>
            <a:endParaRPr sz="2400"/>
          </a:p>
        </p:txBody>
      </p:sp>
      <p:sp>
        <p:nvSpPr>
          <p:cNvPr id="19" name="Google Shape;124;p17">
            <a:extLst>
              <a:ext uri="{FF2B5EF4-FFF2-40B4-BE49-F238E27FC236}">
                <a16:creationId xmlns:a16="http://schemas.microsoft.com/office/drawing/2014/main" id="{3C8A8208-7E04-455F-B76C-184D6AE3D1DA}"/>
              </a:ext>
            </a:extLst>
          </p:cNvPr>
          <p:cNvSpPr txBox="1">
            <a:spLocks/>
          </p:cNvSpPr>
          <p:nvPr/>
        </p:nvSpPr>
        <p:spPr>
          <a:xfrm>
            <a:off x="4168511" y="716579"/>
            <a:ext cx="7510556" cy="58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highlight>
                  <a:srgbClr val="FFFFFF"/>
                </a:highlight>
                <a:latin typeface="Lora"/>
                <a:ea typeface="Lora"/>
                <a:cs typeface="Lora"/>
                <a:sym typeface="Lora"/>
              </a:defRPr>
            </a:lvl9pPr>
          </a:lstStyle>
          <a:p>
            <a:r>
              <a:rPr lang="es-ES" sz="4267" b="0" dirty="0">
                <a:latin typeface="Tw Cen MT Condensed" panose="020B0606020104020203" pitchFamily="34" charset="0"/>
              </a:rPr>
              <a:t>Cantidad de</a:t>
            </a:r>
            <a:r>
              <a:rPr lang="es-ES" sz="4800" dirty="0">
                <a:latin typeface="Tw Cen MT Condensed" panose="020B0606020104020203" pitchFamily="34" charset="0"/>
              </a:rPr>
              <a:t> Movimiento</a:t>
            </a:r>
            <a:endParaRPr lang="es-ES" sz="4800" dirty="0">
              <a:highlight>
                <a:srgbClr val="FFCD00"/>
              </a:highlight>
              <a:latin typeface="Tw Cen MT Condensed" panose="020B0606020104020203" pitchFamily="34" charset="0"/>
            </a:endParaRPr>
          </a:p>
        </p:txBody>
      </p:sp>
      <p:grpSp>
        <p:nvGrpSpPr>
          <p:cNvPr id="20" name="Google Shape;683;p39">
            <a:extLst>
              <a:ext uri="{FF2B5EF4-FFF2-40B4-BE49-F238E27FC236}">
                <a16:creationId xmlns:a16="http://schemas.microsoft.com/office/drawing/2014/main" id="{8D816B28-39EC-4FDE-A601-4FA155515877}"/>
              </a:ext>
            </a:extLst>
          </p:cNvPr>
          <p:cNvGrpSpPr/>
          <p:nvPr/>
        </p:nvGrpSpPr>
        <p:grpSpPr>
          <a:xfrm>
            <a:off x="1097955" y="1297379"/>
            <a:ext cx="525424" cy="434007"/>
            <a:chOff x="5268225" y="4341925"/>
            <a:chExt cx="468850" cy="387275"/>
          </a:xfrm>
        </p:grpSpPr>
        <p:sp>
          <p:nvSpPr>
            <p:cNvPr id="21" name="Google Shape;684;p39">
              <a:extLst>
                <a:ext uri="{FF2B5EF4-FFF2-40B4-BE49-F238E27FC236}">
                  <a16:creationId xmlns:a16="http://schemas.microsoft.com/office/drawing/2014/main" id="{37EC8D11-B0F9-47F5-914F-29A37A03133F}"/>
                </a:ext>
              </a:extLst>
            </p:cNvPr>
            <p:cNvSpPr/>
            <p:nvPr/>
          </p:nvSpPr>
          <p:spPr>
            <a:xfrm>
              <a:off x="5652425" y="4676800"/>
              <a:ext cx="65775" cy="52400"/>
            </a:xfrm>
            <a:custGeom>
              <a:avLst/>
              <a:gdLst/>
              <a:ahLst/>
              <a:cxnLst/>
              <a:rect l="l" t="t" r="r" b="b"/>
              <a:pathLst>
                <a:path w="2631" h="2096" fill="none" extrusionOk="0">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Google Shape;685;p39">
              <a:extLst>
                <a:ext uri="{FF2B5EF4-FFF2-40B4-BE49-F238E27FC236}">
                  <a16:creationId xmlns:a16="http://schemas.microsoft.com/office/drawing/2014/main" id="{A9C247ED-4A90-4AA6-9932-5F5CF0EBE62E}"/>
                </a:ext>
              </a:extLst>
            </p:cNvPr>
            <p:cNvSpPr/>
            <p:nvPr/>
          </p:nvSpPr>
          <p:spPr>
            <a:xfrm>
              <a:off x="5287100" y="4676800"/>
              <a:ext cx="65775" cy="52400"/>
            </a:xfrm>
            <a:custGeom>
              <a:avLst/>
              <a:gdLst/>
              <a:ahLst/>
              <a:cxnLst/>
              <a:rect l="l" t="t" r="r" b="b"/>
              <a:pathLst>
                <a:path w="2631" h="2096" fill="none" extrusionOk="0">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 name="Google Shape;686;p39">
              <a:extLst>
                <a:ext uri="{FF2B5EF4-FFF2-40B4-BE49-F238E27FC236}">
                  <a16:creationId xmlns:a16="http://schemas.microsoft.com/office/drawing/2014/main" id="{3FCFF710-218D-4728-9CCF-208BFB40602F}"/>
                </a:ext>
              </a:extLst>
            </p:cNvPr>
            <p:cNvSpPr/>
            <p:nvPr/>
          </p:nvSpPr>
          <p:spPr>
            <a:xfrm>
              <a:off x="5268225" y="4341925"/>
              <a:ext cx="468850" cy="333075"/>
            </a:xfrm>
            <a:custGeom>
              <a:avLst/>
              <a:gdLst/>
              <a:ahLst/>
              <a:cxnLst/>
              <a:rect l="l" t="t" r="r" b="b"/>
              <a:pathLst>
                <a:path w="18754" h="13323" fill="none" extrusionOk="0">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 name="Google Shape;687;p39">
              <a:extLst>
                <a:ext uri="{FF2B5EF4-FFF2-40B4-BE49-F238E27FC236}">
                  <a16:creationId xmlns:a16="http://schemas.microsoft.com/office/drawing/2014/main" id="{65181ABF-21BC-4473-86E4-8AD4B323EF24}"/>
                </a:ext>
              </a:extLst>
            </p:cNvPr>
            <p:cNvSpPr/>
            <p:nvPr/>
          </p:nvSpPr>
          <p:spPr>
            <a:xfrm>
              <a:off x="5351025" y="4375400"/>
              <a:ext cx="303250" cy="149825"/>
            </a:xfrm>
            <a:custGeom>
              <a:avLst/>
              <a:gdLst/>
              <a:ahLst/>
              <a:cxnLst/>
              <a:rect l="l" t="t" r="r" b="b"/>
              <a:pathLst>
                <a:path w="12130" h="5993" fill="none" extrusionOk="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 name="Google Shape;688;p39">
              <a:extLst>
                <a:ext uri="{FF2B5EF4-FFF2-40B4-BE49-F238E27FC236}">
                  <a16:creationId xmlns:a16="http://schemas.microsoft.com/office/drawing/2014/main" id="{E237A9C0-78E0-4B72-B41B-684623DEFD8C}"/>
                </a:ext>
              </a:extLst>
            </p:cNvPr>
            <p:cNvSpPr/>
            <p:nvPr/>
          </p:nvSpPr>
          <p:spPr>
            <a:xfrm>
              <a:off x="5326675" y="4569025"/>
              <a:ext cx="81000" cy="65175"/>
            </a:xfrm>
            <a:custGeom>
              <a:avLst/>
              <a:gdLst/>
              <a:ahLst/>
              <a:cxnLst/>
              <a:rect l="l" t="t" r="r" b="b"/>
              <a:pathLst>
                <a:path w="3240" h="2607" fill="none" extrusionOk="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 name="Google Shape;689;p39">
              <a:extLst>
                <a:ext uri="{FF2B5EF4-FFF2-40B4-BE49-F238E27FC236}">
                  <a16:creationId xmlns:a16="http://schemas.microsoft.com/office/drawing/2014/main" id="{BC5DEE90-57EC-4C60-A2F2-7F49B457202A}"/>
                </a:ext>
              </a:extLst>
            </p:cNvPr>
            <p:cNvSpPr/>
            <p:nvPr/>
          </p:nvSpPr>
          <p:spPr>
            <a:xfrm>
              <a:off x="5447225" y="4615925"/>
              <a:ext cx="110850" cy="25"/>
            </a:xfrm>
            <a:custGeom>
              <a:avLst/>
              <a:gdLst/>
              <a:ahLst/>
              <a:cxnLst/>
              <a:rect l="l" t="t" r="r" b="b"/>
              <a:pathLst>
                <a:path w="4434" h="1" fill="none" extrusionOk="0">
                  <a:moveTo>
                    <a:pt x="1" y="0"/>
                  </a:moveTo>
                  <a:lnTo>
                    <a:pt x="4434"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 name="Google Shape;690;p39">
              <a:extLst>
                <a:ext uri="{FF2B5EF4-FFF2-40B4-BE49-F238E27FC236}">
                  <a16:creationId xmlns:a16="http://schemas.microsoft.com/office/drawing/2014/main" id="{4D67ECED-2988-4452-8797-5D4C3AC7593F}"/>
                </a:ext>
              </a:extLst>
            </p:cNvPr>
            <p:cNvSpPr/>
            <p:nvPr/>
          </p:nvSpPr>
          <p:spPr>
            <a:xfrm>
              <a:off x="5439925" y="4589125"/>
              <a:ext cx="125450" cy="25"/>
            </a:xfrm>
            <a:custGeom>
              <a:avLst/>
              <a:gdLst/>
              <a:ahLst/>
              <a:cxnLst/>
              <a:rect l="l" t="t" r="r" b="b"/>
              <a:pathLst>
                <a:path w="5018" h="1" fill="none" extrusionOk="0">
                  <a:moveTo>
                    <a:pt x="1" y="0"/>
                  </a:moveTo>
                  <a:lnTo>
                    <a:pt x="501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Google Shape;691;p39">
              <a:extLst>
                <a:ext uri="{FF2B5EF4-FFF2-40B4-BE49-F238E27FC236}">
                  <a16:creationId xmlns:a16="http://schemas.microsoft.com/office/drawing/2014/main" id="{FFE0F045-14C4-4AE6-B00F-F8369AA019D5}"/>
                </a:ext>
              </a:extLst>
            </p:cNvPr>
            <p:cNvSpPr/>
            <p:nvPr/>
          </p:nvSpPr>
          <p:spPr>
            <a:xfrm>
              <a:off x="5597625" y="4569025"/>
              <a:ext cx="81000" cy="65175"/>
            </a:xfrm>
            <a:custGeom>
              <a:avLst/>
              <a:gdLst/>
              <a:ahLst/>
              <a:cxnLst/>
              <a:rect l="l" t="t" r="r" b="b"/>
              <a:pathLst>
                <a:path w="3240" h="2607" fill="none" extrusionOk="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6" name="Grupo 15"/>
          <p:cNvGrpSpPr/>
          <p:nvPr/>
        </p:nvGrpSpPr>
        <p:grpSpPr>
          <a:xfrm>
            <a:off x="5536944" y="5238687"/>
            <a:ext cx="5843023" cy="838233"/>
            <a:chOff x="5637618" y="5100304"/>
            <a:chExt cx="5843023" cy="838233"/>
          </a:xfrm>
        </p:grpSpPr>
        <p:graphicFrame>
          <p:nvGraphicFramePr>
            <p:cNvPr id="17" name="Objeto 16"/>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4082" name="CorelDRAW" r:id="rId5" imgW="2504179" imgH="1982433" progId="CorelDraw.Graphic.19">
                    <p:embed/>
                  </p:oleObj>
                </mc:Choice>
                <mc:Fallback>
                  <p:oleObj name="CorelDRAW" r:id="rId5" imgW="2504179" imgH="1982433" progId="CorelDraw.Graphic.19">
                    <p:embed/>
                    <p:pic>
                      <p:nvPicPr>
                        <p:cNvPr id="17" name="Objeto 16"/>
                        <p:cNvPicPr/>
                        <p:nvPr/>
                      </p:nvPicPr>
                      <p:blipFill>
                        <a:blip r:embed="rId6"/>
                        <a:stretch>
                          <a:fillRect/>
                        </a:stretch>
                      </p:blipFill>
                      <p:spPr>
                        <a:xfrm>
                          <a:off x="10732445" y="5220483"/>
                          <a:ext cx="748196" cy="592579"/>
                        </a:xfrm>
                        <a:prstGeom prst="rect">
                          <a:avLst/>
                        </a:prstGeom>
                      </p:spPr>
                    </p:pic>
                  </p:oleObj>
                </mc:Fallback>
              </mc:AlternateContent>
            </a:graphicData>
          </a:graphic>
        </p:graphicFrame>
        <p:pic>
          <p:nvPicPr>
            <p:cNvPr id="18" name="Imagen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427280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5506548" y="1857726"/>
            <a:ext cx="6181744" cy="3117103"/>
          </a:xfrm>
          <a:prstGeom prst="rect">
            <a:avLst/>
          </a:prstGeom>
        </p:spPr>
        <p:txBody>
          <a:bodyPr spcFirstLastPara="1" vert="horz" wrap="square" lIns="121900" tIns="121900" rIns="121900" bIns="121900" rtlCol="0" anchor="t" anchorCtr="0">
            <a:noAutofit/>
          </a:bodyPr>
          <a:lstStyle/>
          <a:p>
            <a:pPr marL="0" indent="0">
              <a:buNone/>
            </a:pPr>
            <a:r>
              <a:rPr lang="es-ES" dirty="0">
                <a:latin typeface="Tw Cen MT Condensed" panose="020B0606020104020203" pitchFamily="34" charset="0"/>
              </a:rPr>
              <a:t>Variación en el momento lineal que experimenta un objeto físico en un sistema cerrado.</a:t>
            </a:r>
          </a:p>
          <a:p>
            <a:pPr marL="0" indent="0" algn="ctr">
              <a:buNone/>
            </a:pPr>
            <a:r>
              <a:rPr lang="es-ES" sz="4267" b="1" dirty="0">
                <a:latin typeface="Tw Cen MT Condensed" panose="020B0606020104020203" pitchFamily="34" charset="0"/>
              </a:rPr>
              <a:t>I=</a:t>
            </a:r>
            <a:r>
              <a:rPr lang="es-ES" sz="4267" b="1" dirty="0" err="1">
                <a:latin typeface="Tw Cen MT Condensed" panose="020B0606020104020203" pitchFamily="34" charset="0"/>
              </a:rPr>
              <a:t>F⋅t</a:t>
            </a:r>
            <a:endParaRPr lang="es-ES" sz="4267" b="1" dirty="0">
              <a:latin typeface="Tw Cen MT Condensed" panose="020B0606020104020203" pitchFamily="34" charset="0"/>
            </a:endParaRPr>
          </a:p>
          <a:p>
            <a:pPr marL="0" indent="0">
              <a:buNone/>
            </a:pPr>
            <a:endParaRPr lang="es-ES" b="1" dirty="0">
              <a:latin typeface="Corbel" panose="020B0503020204020204" pitchFamily="34" charset="0"/>
            </a:endParaRPr>
          </a:p>
          <a:p>
            <a:pPr marL="0" indent="0">
              <a:buNone/>
            </a:pPr>
            <a:endParaRPr lang="es-ES" dirty="0">
              <a:latin typeface="Corbel" panose="020B0503020204020204" pitchFamily="34" charset="0"/>
            </a:endParaRPr>
          </a:p>
          <a:p>
            <a:pPr marL="0" indent="0">
              <a:spcBef>
                <a:spcPts val="800"/>
              </a:spcBef>
              <a:spcAft>
                <a:spcPts val="0"/>
              </a:spcAft>
              <a:buNone/>
            </a:pPr>
            <a:endParaRPr b="1" dirty="0"/>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2028422" y="811502"/>
            <a:ext cx="2610212" cy="1546400"/>
          </a:xfrm>
          <a:prstGeom prst="rect">
            <a:avLst/>
          </a:prstGeom>
        </p:spPr>
        <p:txBody>
          <a:bodyPr spcFirstLastPara="1" vert="horz" wrap="square" lIns="121900" tIns="121900" rIns="121900" bIns="121900" rtlCol="0" anchor="ctr" anchorCtr="0">
            <a:noAutofit/>
          </a:bodyPr>
          <a:lstStyle/>
          <a:p>
            <a:pPr>
              <a:spcBef>
                <a:spcPts val="0"/>
              </a:spcBef>
            </a:pPr>
            <a:r>
              <a:rPr lang="es-ES" sz="5867" dirty="0">
                <a:latin typeface="Tw Cen MT Condensed" panose="020B0606020104020203" pitchFamily="34" charset="0"/>
              </a:rPr>
              <a:t>Impulso</a:t>
            </a:r>
            <a:endParaRPr sz="5867" dirty="0">
              <a:latin typeface="Tw Cen MT Condensed" panose="020B0606020104020203" pitchFamily="34" charset="0"/>
            </a:endParaRPr>
          </a:p>
        </p:txBody>
      </p: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sp>
        <p:nvSpPr>
          <p:cNvPr id="18" name="Elipse 17">
            <a:extLst>
              <a:ext uri="{FF2B5EF4-FFF2-40B4-BE49-F238E27FC236}">
                <a16:creationId xmlns:a16="http://schemas.microsoft.com/office/drawing/2014/main" id="{C1B379AB-B7AA-4DCA-9536-707291780E95}"/>
              </a:ext>
            </a:extLst>
          </p:cNvPr>
          <p:cNvSpPr/>
          <p:nvPr/>
        </p:nvSpPr>
        <p:spPr>
          <a:xfrm>
            <a:off x="1360463" y="1525577"/>
            <a:ext cx="711556" cy="723016"/>
          </a:xfrm>
          <a:prstGeom prst="ellipse">
            <a:avLst/>
          </a:prstGeom>
          <a:solidFill>
            <a:srgbClr val="FFCD00"/>
          </a:solidFill>
          <a:ln>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grpSp>
        <p:nvGrpSpPr>
          <p:cNvPr id="20" name="Google Shape;674;p39">
            <a:extLst>
              <a:ext uri="{FF2B5EF4-FFF2-40B4-BE49-F238E27FC236}">
                <a16:creationId xmlns:a16="http://schemas.microsoft.com/office/drawing/2014/main" id="{6516D99D-5378-46A0-B506-9ACC7BB0AB25}"/>
              </a:ext>
            </a:extLst>
          </p:cNvPr>
          <p:cNvGrpSpPr/>
          <p:nvPr/>
        </p:nvGrpSpPr>
        <p:grpSpPr>
          <a:xfrm>
            <a:off x="1506898" y="1700523"/>
            <a:ext cx="418684" cy="408955"/>
            <a:chOff x="576250" y="4319400"/>
            <a:chExt cx="442075" cy="442050"/>
          </a:xfrm>
        </p:grpSpPr>
        <p:sp>
          <p:nvSpPr>
            <p:cNvPr id="21" name="Google Shape;675;p39">
              <a:extLst>
                <a:ext uri="{FF2B5EF4-FFF2-40B4-BE49-F238E27FC236}">
                  <a16:creationId xmlns:a16="http://schemas.microsoft.com/office/drawing/2014/main" id="{83FB00AA-C0E5-46A4-AD45-3ED73640D8A8}"/>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Google Shape;676;p39">
              <a:extLst>
                <a:ext uri="{FF2B5EF4-FFF2-40B4-BE49-F238E27FC236}">
                  <a16:creationId xmlns:a16="http://schemas.microsoft.com/office/drawing/2014/main" id="{87D495AF-B8E0-4646-8ACC-E79B39793D24}"/>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 name="Google Shape;677;p39">
              <a:extLst>
                <a:ext uri="{FF2B5EF4-FFF2-40B4-BE49-F238E27FC236}">
                  <a16:creationId xmlns:a16="http://schemas.microsoft.com/office/drawing/2014/main" id="{7863E2C2-B375-416C-A11C-2AE6DDABCE66}"/>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 name="Google Shape;678;p39">
              <a:extLst>
                <a:ext uri="{FF2B5EF4-FFF2-40B4-BE49-F238E27FC236}">
                  <a16:creationId xmlns:a16="http://schemas.microsoft.com/office/drawing/2014/main" id="{B50552EB-AC33-4EC0-8782-98D6AFC23A89}"/>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3" name="Imagen 2">
            <a:extLst>
              <a:ext uri="{FF2B5EF4-FFF2-40B4-BE49-F238E27FC236}">
                <a16:creationId xmlns:a16="http://schemas.microsoft.com/office/drawing/2014/main" id="{ED1D2CBC-6EBE-40C5-88D8-CEBB523DE562}"/>
              </a:ext>
            </a:extLst>
          </p:cNvPr>
          <p:cNvPicPr>
            <a:picLocks noChangeAspect="1"/>
          </p:cNvPicPr>
          <p:nvPr/>
        </p:nvPicPr>
        <p:blipFill>
          <a:blip r:embed="rId4"/>
          <a:stretch>
            <a:fillRect/>
          </a:stretch>
        </p:blipFill>
        <p:spPr>
          <a:xfrm>
            <a:off x="1300000" y="2628016"/>
            <a:ext cx="3810000" cy="2984500"/>
          </a:xfrm>
          <a:prstGeom prst="rect">
            <a:avLst/>
          </a:prstGeom>
        </p:spPr>
      </p:pic>
      <p:grpSp>
        <p:nvGrpSpPr>
          <p:cNvPr id="13" name="Grupo 12"/>
          <p:cNvGrpSpPr/>
          <p:nvPr/>
        </p:nvGrpSpPr>
        <p:grpSpPr>
          <a:xfrm>
            <a:off x="5637618" y="5100304"/>
            <a:ext cx="5843023" cy="838233"/>
            <a:chOff x="5637618" y="5100304"/>
            <a:chExt cx="5843023" cy="838233"/>
          </a:xfrm>
        </p:grpSpPr>
        <p:graphicFrame>
          <p:nvGraphicFramePr>
            <p:cNvPr id="14" name="Objeto 13"/>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5106" name="CorelDRAW" r:id="rId5" imgW="2504179" imgH="1982433" progId="CorelDraw.Graphic.19">
                    <p:embed/>
                  </p:oleObj>
                </mc:Choice>
                <mc:Fallback>
                  <p:oleObj name="CorelDRAW" r:id="rId5" imgW="2504179" imgH="1982433" progId="CorelDraw.Graphic.19">
                    <p:embed/>
                    <p:pic>
                      <p:nvPicPr>
                        <p:cNvPr id="14" name="Objeto 13"/>
                        <p:cNvPicPr/>
                        <p:nvPr/>
                      </p:nvPicPr>
                      <p:blipFill>
                        <a:blip r:embed="rId6"/>
                        <a:stretch>
                          <a:fillRect/>
                        </a:stretch>
                      </p:blipFill>
                      <p:spPr>
                        <a:xfrm>
                          <a:off x="10732445" y="5220483"/>
                          <a:ext cx="748196" cy="592579"/>
                        </a:xfrm>
                        <a:prstGeom prst="rect">
                          <a:avLst/>
                        </a:prstGeom>
                      </p:spPr>
                    </p:pic>
                  </p:oleObj>
                </mc:Fallback>
              </mc:AlternateContent>
            </a:graphicData>
          </a:graphic>
        </p:graphicFrame>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3902533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3C46CA6-0D7F-4908-BDB9-3E3262E56100}"/>
              </a:ext>
            </a:extLst>
          </p:cNvPr>
          <p:cNvPicPr>
            <a:picLocks noChangeAspect="1"/>
          </p:cNvPicPr>
          <p:nvPr/>
        </p:nvPicPr>
        <p:blipFill rotWithShape="1">
          <a:blip r:embed="rId4"/>
          <a:srcRect l="15979" t="2204" r="21616" b="20870"/>
          <a:stretch/>
        </p:blipFill>
        <p:spPr>
          <a:xfrm>
            <a:off x="7067331" y="1117922"/>
            <a:ext cx="4406899" cy="3066655"/>
          </a:xfrm>
          <a:prstGeom prst="rect">
            <a:avLst/>
          </a:prstGeom>
        </p:spPr>
      </p:pic>
      <p:sp>
        <p:nvSpPr>
          <p:cNvPr id="2" name="Rectángulo 1">
            <a:extLst>
              <a:ext uri="{FF2B5EF4-FFF2-40B4-BE49-F238E27FC236}">
                <a16:creationId xmlns:a16="http://schemas.microsoft.com/office/drawing/2014/main" id="{61A02435-0B18-4BFA-A45A-23B5BBCBD8A9}"/>
              </a:ext>
            </a:extLst>
          </p:cNvPr>
          <p:cNvSpPr/>
          <p:nvPr/>
        </p:nvSpPr>
        <p:spPr>
          <a:xfrm>
            <a:off x="1609565" y="4442383"/>
            <a:ext cx="4406899" cy="1077218"/>
          </a:xfrm>
          <a:prstGeom prst="rect">
            <a:avLst/>
          </a:prstGeom>
        </p:spPr>
        <p:txBody>
          <a:bodyPr wrap="square">
            <a:spAutoFit/>
          </a:bodyPr>
          <a:lstStyle/>
          <a:p>
            <a:pPr algn="ctr">
              <a:buSzPts val="2000"/>
            </a:pPr>
            <a:r>
              <a:rPr lang="es-ES" sz="3200" b="1" dirty="0">
                <a:latin typeface="Tw Cen MT Condensed" panose="020B0606020104020203" pitchFamily="34" charset="0"/>
                <a:sym typeface="Lora"/>
              </a:rPr>
              <a:t>Ley </a:t>
            </a:r>
            <a:r>
              <a:rPr lang="es-ES" sz="2133" dirty="0">
                <a:latin typeface="Tw Cen MT Condensed" panose="020B0606020104020203" pitchFamily="34" charset="0"/>
                <a:sym typeface="Lora"/>
              </a:rPr>
              <a:t>de </a:t>
            </a:r>
            <a:r>
              <a:rPr lang="es-ES" sz="2667" b="1" dirty="0">
                <a:highlight>
                  <a:srgbClr val="FFCD00"/>
                </a:highlight>
                <a:latin typeface="Tw Cen MT Condensed" panose="020B0606020104020203" pitchFamily="34" charset="0"/>
                <a:sym typeface="Lora"/>
              </a:rPr>
              <a:t>Conservación</a:t>
            </a:r>
            <a:r>
              <a:rPr lang="es-ES" sz="2133" dirty="0">
                <a:latin typeface="Tw Cen MT Condensed" panose="020B0606020104020203" pitchFamily="34" charset="0"/>
                <a:sym typeface="Lora"/>
              </a:rPr>
              <a:t> de la</a:t>
            </a:r>
            <a:r>
              <a:rPr lang="es-ES" sz="2667" b="1" dirty="0">
                <a:latin typeface="Tw Cen MT Condensed" panose="020B0606020104020203" pitchFamily="34" charset="0"/>
                <a:sym typeface="Lora"/>
              </a:rPr>
              <a:t> </a:t>
            </a:r>
            <a:r>
              <a:rPr lang="es-ES" sz="3200" b="1" dirty="0">
                <a:latin typeface="Tw Cen MT Condensed" panose="020B0606020104020203" pitchFamily="34" charset="0"/>
                <a:sym typeface="Lora"/>
              </a:rPr>
              <a:t>Cantidad </a:t>
            </a:r>
            <a:r>
              <a:rPr lang="es-ES" sz="2667" dirty="0">
                <a:latin typeface="Tw Cen MT Condensed" panose="020B0606020104020203" pitchFamily="34" charset="0"/>
                <a:sym typeface="Lora"/>
              </a:rPr>
              <a:t>de</a:t>
            </a:r>
            <a:r>
              <a:rPr lang="es-ES" sz="3200" b="1" dirty="0">
                <a:latin typeface="Tw Cen MT Condensed" panose="020B0606020104020203" pitchFamily="34" charset="0"/>
                <a:sym typeface="Lora"/>
              </a:rPr>
              <a:t> Movimiento</a:t>
            </a:r>
            <a:endParaRPr lang="es-ES" sz="4267" b="1" dirty="0">
              <a:latin typeface="Tw Cen MT Condensed" panose="020B0606020104020203" pitchFamily="34" charset="0"/>
              <a:sym typeface="Lora"/>
            </a:endParaRPr>
          </a:p>
        </p:txBody>
      </p:sp>
      <p:grpSp>
        <p:nvGrpSpPr>
          <p:cNvPr id="10" name="Grupo 9">
            <a:extLst>
              <a:ext uri="{FF2B5EF4-FFF2-40B4-BE49-F238E27FC236}">
                <a16:creationId xmlns:a16="http://schemas.microsoft.com/office/drawing/2014/main" id="{F4AE7F77-7DAD-447E-9F3F-BAFE108988F5}"/>
              </a:ext>
            </a:extLst>
          </p:cNvPr>
          <p:cNvGrpSpPr/>
          <p:nvPr/>
        </p:nvGrpSpPr>
        <p:grpSpPr>
          <a:xfrm>
            <a:off x="2140696" y="2239128"/>
            <a:ext cx="3102637" cy="824242"/>
            <a:chOff x="974597" y="2475801"/>
            <a:chExt cx="3087041" cy="618181"/>
          </a:xfrm>
        </p:grpSpPr>
        <p:sp>
          <p:nvSpPr>
            <p:cNvPr id="5" name="Bocadillo: rectángulo 4">
              <a:extLst>
                <a:ext uri="{FF2B5EF4-FFF2-40B4-BE49-F238E27FC236}">
                  <a16:creationId xmlns:a16="http://schemas.microsoft.com/office/drawing/2014/main" id="{5A8F3D0A-E494-4D47-AD8C-E799FCDB9AA5}"/>
                </a:ext>
              </a:extLst>
            </p:cNvPr>
            <p:cNvSpPr/>
            <p:nvPr/>
          </p:nvSpPr>
          <p:spPr>
            <a:xfrm>
              <a:off x="974597" y="2475801"/>
              <a:ext cx="3087041" cy="618181"/>
            </a:xfrm>
            <a:prstGeom prst="wedgeRectCallout">
              <a:avLst>
                <a:gd name="adj1" fmla="val 37734"/>
                <a:gd name="adj2" fmla="val 92672"/>
              </a:avLst>
            </a:prstGeom>
            <a:solidFill>
              <a:srgbClr val="FFCD00"/>
            </a:solidFill>
            <a:ln>
              <a:solidFill>
                <a:srgbClr val="FFCD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sz="2400" dirty="0">
                <a:latin typeface="Gill Sans MT" panose="020B0502020104020203" pitchFamily="34" charset="0"/>
              </a:endParaRPr>
            </a:p>
          </p:txBody>
        </p:sp>
        <p:sp>
          <p:nvSpPr>
            <p:cNvPr id="9" name="Rectángulo 8">
              <a:extLst>
                <a:ext uri="{FF2B5EF4-FFF2-40B4-BE49-F238E27FC236}">
                  <a16:creationId xmlns:a16="http://schemas.microsoft.com/office/drawing/2014/main" id="{734421F5-37DB-4832-A852-BAAECD125A94}"/>
                </a:ext>
              </a:extLst>
            </p:cNvPr>
            <p:cNvSpPr/>
            <p:nvPr/>
          </p:nvSpPr>
          <p:spPr>
            <a:xfrm>
              <a:off x="1070654" y="2571750"/>
              <a:ext cx="2872116" cy="438581"/>
            </a:xfrm>
            <a:prstGeom prst="rect">
              <a:avLst/>
            </a:prstGeom>
          </p:spPr>
          <p:txBody>
            <a:bodyPr wrap="square">
              <a:spAutoFit/>
            </a:bodyPr>
            <a:lstStyle/>
            <a:p>
              <a:r>
                <a:rPr lang="es-ES" sz="3200" b="1" dirty="0">
                  <a:solidFill>
                    <a:srgbClr val="21242C"/>
                  </a:solidFill>
                  <a:latin typeface="Tw Cen MT Condensed" panose="020B0606020104020203" pitchFamily="34" charset="0"/>
                </a:rPr>
                <a:t>p</a:t>
              </a:r>
              <a:r>
                <a:rPr lang="es-ES" sz="3733" b="1" baseline="-25000" dirty="0">
                  <a:solidFill>
                    <a:srgbClr val="21242C"/>
                  </a:solidFill>
                  <a:latin typeface="Tw Cen MT Condensed" panose="020B0606020104020203" pitchFamily="34" charset="0"/>
                </a:rPr>
                <a:t>1i</a:t>
              </a:r>
              <a:r>
                <a:rPr lang="es-ES" sz="3200" b="1" dirty="0">
                  <a:solidFill>
                    <a:srgbClr val="21242C"/>
                  </a:solidFill>
                  <a:latin typeface="Tw Cen MT Condensed" panose="020B0606020104020203" pitchFamily="34" charset="0"/>
                </a:rPr>
                <a:t>​+p</a:t>
              </a:r>
              <a:r>
                <a:rPr lang="es-ES" sz="3733" b="1" baseline="-25000" dirty="0">
                  <a:solidFill>
                    <a:srgbClr val="21242C"/>
                  </a:solidFill>
                  <a:latin typeface="Tw Cen MT Condensed" panose="020B0606020104020203" pitchFamily="34" charset="0"/>
                </a:rPr>
                <a:t>2i</a:t>
              </a:r>
              <a:r>
                <a:rPr lang="es-ES" sz="3200" b="1" dirty="0">
                  <a:solidFill>
                    <a:srgbClr val="21242C"/>
                  </a:solidFill>
                  <a:latin typeface="Tw Cen MT Condensed" panose="020B0606020104020203" pitchFamily="34" charset="0"/>
                </a:rPr>
                <a:t>​=p</a:t>
              </a:r>
              <a:r>
                <a:rPr lang="es-ES" sz="3733" b="1" baseline="-25000" dirty="0">
                  <a:solidFill>
                    <a:srgbClr val="21242C"/>
                  </a:solidFill>
                  <a:latin typeface="Tw Cen MT Condensed" panose="020B0606020104020203" pitchFamily="34" charset="0"/>
                </a:rPr>
                <a:t>1f</a:t>
              </a:r>
              <a:r>
                <a:rPr lang="es-ES" sz="3200" b="1" dirty="0">
                  <a:solidFill>
                    <a:srgbClr val="21242C"/>
                  </a:solidFill>
                  <a:latin typeface="Tw Cen MT Condensed" panose="020B0606020104020203" pitchFamily="34" charset="0"/>
                </a:rPr>
                <a:t>​+p</a:t>
              </a:r>
              <a:r>
                <a:rPr lang="es-ES" sz="3733" b="1" baseline="-25000" dirty="0">
                  <a:solidFill>
                    <a:srgbClr val="21242C"/>
                  </a:solidFill>
                  <a:latin typeface="Tw Cen MT Condensed" panose="020B0606020104020203" pitchFamily="34" charset="0"/>
                </a:rPr>
                <a:t>2f</a:t>
              </a:r>
              <a:r>
                <a:rPr lang="es-ES" sz="3200" b="1" dirty="0">
                  <a:solidFill>
                    <a:srgbClr val="21242C"/>
                  </a:solidFill>
                  <a:latin typeface="Tw Cen MT Condensed" panose="020B0606020104020203" pitchFamily="34" charset="0"/>
                </a:rPr>
                <a:t>​</a:t>
              </a:r>
            </a:p>
          </p:txBody>
        </p:sp>
      </p:grpSp>
      <p:sp>
        <p:nvSpPr>
          <p:cNvPr id="11" name="Rectángulo 10">
            <a:extLst>
              <a:ext uri="{FF2B5EF4-FFF2-40B4-BE49-F238E27FC236}">
                <a16:creationId xmlns:a16="http://schemas.microsoft.com/office/drawing/2014/main" id="{45BC22DB-DA45-4582-A565-6BDC4DCC852D}"/>
              </a:ext>
            </a:extLst>
          </p:cNvPr>
          <p:cNvSpPr/>
          <p:nvPr/>
        </p:nvSpPr>
        <p:spPr>
          <a:xfrm>
            <a:off x="1609565" y="1001202"/>
            <a:ext cx="4764446" cy="584775"/>
          </a:xfrm>
          <a:prstGeom prst="rect">
            <a:avLst/>
          </a:prstGeom>
        </p:spPr>
        <p:txBody>
          <a:bodyPr wrap="none">
            <a:spAutoFit/>
          </a:bodyPr>
          <a:lstStyle/>
          <a:p>
            <a:r>
              <a:rPr lang="es-ES" sz="3200" dirty="0">
                <a:solidFill>
                  <a:srgbClr val="21242C"/>
                </a:solidFill>
                <a:latin typeface="Tw Cen MT Condensed" panose="020B0606020104020203" pitchFamily="34" charset="0"/>
              </a:rPr>
              <a:t>(m</a:t>
            </a:r>
            <a:r>
              <a:rPr lang="es-ES" sz="3200" baseline="-25000" dirty="0">
                <a:solidFill>
                  <a:srgbClr val="21242C"/>
                </a:solidFill>
                <a:latin typeface="Tw Cen MT Condensed" panose="020B0606020104020203" pitchFamily="34" charset="0"/>
              </a:rPr>
              <a:t>1​</a:t>
            </a:r>
            <a:r>
              <a:rPr lang="es-ES" sz="3200" dirty="0">
                <a:solidFill>
                  <a:srgbClr val="21242C"/>
                </a:solidFill>
                <a:latin typeface="Tw Cen MT Condensed" panose="020B0606020104020203" pitchFamily="34" charset="0"/>
              </a:rPr>
              <a:t>⋅v</a:t>
            </a:r>
            <a:r>
              <a:rPr lang="es-ES" sz="3200" baseline="-25000" dirty="0">
                <a:solidFill>
                  <a:srgbClr val="21242C"/>
                </a:solidFill>
                <a:latin typeface="Tw Cen MT Condensed" panose="020B0606020104020203" pitchFamily="34" charset="0"/>
              </a:rPr>
              <a:t>1i</a:t>
            </a:r>
            <a:r>
              <a:rPr lang="es-ES" sz="3200" dirty="0">
                <a:solidFill>
                  <a:srgbClr val="21242C"/>
                </a:solidFill>
                <a:latin typeface="Tw Cen MT Condensed" panose="020B0606020104020203" pitchFamily="34" charset="0"/>
              </a:rPr>
              <a:t>)+(m</a:t>
            </a:r>
            <a:r>
              <a:rPr lang="es-ES" sz="3200" baseline="-25000" dirty="0">
                <a:solidFill>
                  <a:srgbClr val="21242C"/>
                </a:solidFill>
                <a:latin typeface="Tw Cen MT Condensed" panose="020B0606020104020203" pitchFamily="34" charset="0"/>
              </a:rPr>
              <a:t>2​</a:t>
            </a:r>
            <a:r>
              <a:rPr lang="es-ES" sz="3200" dirty="0">
                <a:solidFill>
                  <a:srgbClr val="21242C"/>
                </a:solidFill>
                <a:latin typeface="Tw Cen MT Condensed" panose="020B0606020104020203" pitchFamily="34" charset="0"/>
              </a:rPr>
              <a:t>⋅v</a:t>
            </a:r>
            <a:r>
              <a:rPr lang="es-ES" sz="3200" baseline="-25000" dirty="0">
                <a:solidFill>
                  <a:srgbClr val="21242C"/>
                </a:solidFill>
                <a:latin typeface="Tw Cen MT Condensed" panose="020B0606020104020203" pitchFamily="34" charset="0"/>
              </a:rPr>
              <a:t>2i</a:t>
            </a:r>
            <a:r>
              <a:rPr lang="es-ES" sz="3200" dirty="0">
                <a:solidFill>
                  <a:srgbClr val="21242C"/>
                </a:solidFill>
                <a:latin typeface="Tw Cen MT Condensed" panose="020B0606020104020203" pitchFamily="34" charset="0"/>
              </a:rPr>
              <a:t>)= (m</a:t>
            </a:r>
            <a:r>
              <a:rPr lang="es-ES" sz="3200" baseline="-25000" dirty="0">
                <a:solidFill>
                  <a:srgbClr val="21242C"/>
                </a:solidFill>
                <a:latin typeface="Tw Cen MT Condensed" panose="020B0606020104020203" pitchFamily="34" charset="0"/>
              </a:rPr>
              <a:t>1​</a:t>
            </a:r>
            <a:r>
              <a:rPr lang="es-ES" sz="3200" dirty="0">
                <a:solidFill>
                  <a:srgbClr val="21242C"/>
                </a:solidFill>
                <a:latin typeface="Tw Cen MT Condensed" panose="020B0606020104020203" pitchFamily="34" charset="0"/>
              </a:rPr>
              <a:t>⋅v</a:t>
            </a:r>
            <a:r>
              <a:rPr lang="es-ES" sz="3200" baseline="-25000" dirty="0">
                <a:solidFill>
                  <a:srgbClr val="21242C"/>
                </a:solidFill>
                <a:latin typeface="Tw Cen MT Condensed" panose="020B0606020104020203" pitchFamily="34" charset="0"/>
              </a:rPr>
              <a:t>1f</a:t>
            </a:r>
            <a:r>
              <a:rPr lang="es-ES" sz="3200" dirty="0">
                <a:solidFill>
                  <a:srgbClr val="21242C"/>
                </a:solidFill>
                <a:latin typeface="Tw Cen MT Condensed" panose="020B0606020104020203" pitchFamily="34" charset="0"/>
              </a:rPr>
              <a:t>)+(m</a:t>
            </a:r>
            <a:r>
              <a:rPr lang="es-ES" sz="3200" baseline="-25000" dirty="0">
                <a:solidFill>
                  <a:srgbClr val="21242C"/>
                </a:solidFill>
                <a:latin typeface="Tw Cen MT Condensed" panose="020B0606020104020203" pitchFamily="34" charset="0"/>
              </a:rPr>
              <a:t>2​</a:t>
            </a:r>
            <a:r>
              <a:rPr lang="es-ES" sz="3200" dirty="0">
                <a:solidFill>
                  <a:srgbClr val="21242C"/>
                </a:solidFill>
                <a:latin typeface="Tw Cen MT Condensed" panose="020B0606020104020203" pitchFamily="34" charset="0"/>
              </a:rPr>
              <a:t>⋅v</a:t>
            </a:r>
            <a:r>
              <a:rPr lang="es-ES" sz="3200" baseline="-25000" dirty="0">
                <a:solidFill>
                  <a:srgbClr val="21242C"/>
                </a:solidFill>
                <a:latin typeface="Tw Cen MT Condensed" panose="020B0606020104020203" pitchFamily="34" charset="0"/>
              </a:rPr>
              <a:t>2f</a:t>
            </a:r>
            <a:r>
              <a:rPr lang="es-ES" sz="3200" dirty="0">
                <a:solidFill>
                  <a:srgbClr val="21242C"/>
                </a:solidFill>
                <a:latin typeface="Tw Cen MT Condensed" panose="020B0606020104020203" pitchFamily="34" charset="0"/>
              </a:rPr>
              <a:t>)​ </a:t>
            </a:r>
          </a:p>
        </p:txBody>
      </p:sp>
      <p:grpSp>
        <p:nvGrpSpPr>
          <p:cNvPr id="8" name="Grupo 7"/>
          <p:cNvGrpSpPr/>
          <p:nvPr/>
        </p:nvGrpSpPr>
        <p:grpSpPr>
          <a:xfrm>
            <a:off x="5763742" y="4980992"/>
            <a:ext cx="5843023" cy="838233"/>
            <a:chOff x="5637618" y="5100304"/>
            <a:chExt cx="5843023" cy="838233"/>
          </a:xfrm>
        </p:grpSpPr>
        <p:graphicFrame>
          <p:nvGraphicFramePr>
            <p:cNvPr id="12" name="Objeto 11"/>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6130" name="CorelDRAW" r:id="rId5" imgW="2504179" imgH="1982433" progId="CorelDraw.Graphic.19">
                    <p:embed/>
                  </p:oleObj>
                </mc:Choice>
                <mc:Fallback>
                  <p:oleObj name="CorelDRAW" r:id="rId5" imgW="2504179" imgH="1982433" progId="CorelDraw.Graphic.19">
                    <p:embed/>
                    <p:pic>
                      <p:nvPicPr>
                        <p:cNvPr id="12" name="Objeto 11"/>
                        <p:cNvPicPr/>
                        <p:nvPr/>
                      </p:nvPicPr>
                      <p:blipFill>
                        <a:blip r:embed="rId6"/>
                        <a:stretch>
                          <a:fillRect/>
                        </a:stretch>
                      </p:blipFill>
                      <p:spPr>
                        <a:xfrm>
                          <a:off x="10732445" y="5220483"/>
                          <a:ext cx="748196" cy="592579"/>
                        </a:xfrm>
                        <a:prstGeom prst="rect">
                          <a:avLst/>
                        </a:prstGeom>
                      </p:spPr>
                    </p:pic>
                  </p:oleObj>
                </mc:Fallback>
              </mc:AlternateContent>
            </a:graphicData>
          </a:graphic>
        </p:graphicFrame>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1797424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1307" y="928347"/>
            <a:ext cx="10288520" cy="1575938"/>
          </a:xfrm>
        </p:spPr>
        <p:txBody>
          <a:bodyPr>
            <a:noAutofit/>
          </a:bodyPr>
          <a:lstStyle/>
          <a:p>
            <a:r>
              <a:rPr lang="es-MX" sz="4000" b="1" dirty="0">
                <a:ln/>
                <a:solidFill>
                  <a:schemeClr val="accent3"/>
                </a:solidFill>
                <a:latin typeface="Arial" panose="020B0604020202020204" pitchFamily="34" charset="0"/>
                <a:ea typeface="+mn-ea"/>
                <a:cs typeface="Arial" panose="020B0604020202020204" pitchFamily="34" charset="0"/>
              </a:rPr>
              <a:t>CICLO ESCOLAR EN EL QUE SE PLANEA LLEVAR A CABO EL PROYECTO</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003" y="5268222"/>
            <a:ext cx="5094827" cy="838233"/>
          </a:xfrm>
          <a:prstGeom prst="rect">
            <a:avLst/>
          </a:prstGeom>
        </p:spPr>
      </p:pic>
      <p:graphicFrame>
        <p:nvGraphicFramePr>
          <p:cNvPr id="17" name="Objeto 16"/>
          <p:cNvGraphicFramePr>
            <a:graphicFrameLocks noChangeAspect="1"/>
          </p:cNvGraphicFramePr>
          <p:nvPr>
            <p:extLst>
              <p:ext uri="{D42A27DB-BD31-4B8C-83A1-F6EECF244321}">
                <p14:modId xmlns:p14="http://schemas.microsoft.com/office/powerpoint/2010/main" val="123802649"/>
              </p:ext>
            </p:extLst>
          </p:nvPr>
        </p:nvGraphicFramePr>
        <p:xfrm>
          <a:off x="10521631" y="5324787"/>
          <a:ext cx="748196" cy="592579"/>
        </p:xfrm>
        <a:graphic>
          <a:graphicData uri="http://schemas.openxmlformats.org/presentationml/2006/ole">
            <mc:AlternateContent xmlns:mc="http://schemas.openxmlformats.org/markup-compatibility/2006">
              <mc:Choice xmlns:v="urn:schemas-microsoft-com:vml" Requires="v">
                <p:oleObj spid="_x0000_s58566" name="CorelDRAW" r:id="rId4" imgW="2504179" imgH="1982433" progId="CorelDraw.Graphic.19">
                  <p:embed/>
                </p:oleObj>
              </mc:Choice>
              <mc:Fallback>
                <p:oleObj name="CorelDRAW" r:id="rId4" imgW="2504179" imgH="1982433" progId="CorelDraw.Graphic.19">
                  <p:embed/>
                  <p:pic>
                    <p:nvPicPr>
                      <p:cNvPr id="0" name=""/>
                      <p:cNvPicPr/>
                      <p:nvPr/>
                    </p:nvPicPr>
                    <p:blipFill>
                      <a:blip r:embed="rId5"/>
                      <a:stretch>
                        <a:fillRect/>
                      </a:stretch>
                    </p:blipFill>
                    <p:spPr>
                      <a:xfrm>
                        <a:off x="10521631" y="5324787"/>
                        <a:ext cx="748196" cy="592579"/>
                      </a:xfrm>
                      <a:prstGeom prst="rect">
                        <a:avLst/>
                      </a:prstGeom>
                    </p:spPr>
                  </p:pic>
                </p:oleObj>
              </mc:Fallback>
            </mc:AlternateContent>
          </a:graphicData>
        </a:graphic>
      </p:graphicFrame>
      <p:sp>
        <p:nvSpPr>
          <p:cNvPr id="16" name="Marcador de contenido 4"/>
          <p:cNvSpPr txBox="1">
            <a:spLocks/>
          </p:cNvSpPr>
          <p:nvPr/>
        </p:nvSpPr>
        <p:spPr>
          <a:xfrm>
            <a:off x="3166946" y="2947963"/>
            <a:ext cx="5597912" cy="162897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es-MX" sz="4000" dirty="0">
                <a:latin typeface="Tw Cen MT Condensed" panose="020B0606020104020203" pitchFamily="34" charset="0"/>
              </a:rPr>
              <a:t>2018-2019 / I</a:t>
            </a:r>
            <a:endParaRPr lang="es-MX" sz="1800" u="sng" dirty="0">
              <a:latin typeface="Tw Cen MT Condensed" panose="020B0606020104020203" pitchFamily="34" charset="0"/>
            </a:endParaRPr>
          </a:p>
          <a:p>
            <a:r>
              <a:rPr lang="es-MX" sz="1800" u="sng" dirty="0">
                <a:latin typeface="Tw Cen MT Condensed" panose="020B0606020104020203" pitchFamily="34" charset="0"/>
              </a:rPr>
              <a:t>19 de Marzo 2019</a:t>
            </a:r>
            <a:r>
              <a:rPr lang="es-MX" sz="1800" dirty="0">
                <a:latin typeface="Tw Cen MT Condensed" panose="020B0606020104020203" pitchFamily="34" charset="0"/>
              </a:rPr>
              <a:t> al </a:t>
            </a:r>
            <a:r>
              <a:rPr lang="es-MX" sz="1800" u="sng" dirty="0">
                <a:latin typeface="Tw Cen MT Condensed" panose="020B0606020104020203" pitchFamily="34" charset="0"/>
              </a:rPr>
              <a:t>15 de Abril 2019</a:t>
            </a:r>
            <a:br>
              <a:rPr lang="es-MX" sz="1800" u="sng" dirty="0">
                <a:latin typeface="Tw Cen MT Condensed" panose="020B0606020104020203" pitchFamily="34" charset="0"/>
              </a:rPr>
            </a:br>
            <a:endParaRPr lang="es-MX" sz="1800" u="sng" dirty="0">
              <a:latin typeface="Tw Cen MT Condensed" panose="020B0606020104020203" pitchFamily="34" charset="0"/>
            </a:endParaRPr>
          </a:p>
          <a:p>
            <a:endParaRPr lang="es-MX" sz="1800" u="sng" dirty="0">
              <a:latin typeface="Tw Cen MT Condensed" panose="020B0606020104020203" pitchFamily="34" charset="0"/>
            </a:endParaRPr>
          </a:p>
          <a:p>
            <a:r>
              <a:rPr lang="es-MX" sz="1800" u="sng" dirty="0">
                <a:latin typeface="Tw Cen MT Condensed" panose="020B0606020104020203" pitchFamily="34" charset="0"/>
              </a:rPr>
              <a:t>10 de Febrero 2020 </a:t>
            </a:r>
            <a:r>
              <a:rPr lang="es-MX" sz="1800" dirty="0">
                <a:latin typeface="Tw Cen MT Condensed" panose="020B0606020104020203" pitchFamily="34" charset="0"/>
              </a:rPr>
              <a:t>al </a:t>
            </a:r>
            <a:r>
              <a:rPr lang="es-MX" sz="1800" u="sng" dirty="0">
                <a:latin typeface="Tw Cen MT Condensed" panose="020B0606020104020203" pitchFamily="34" charset="0"/>
              </a:rPr>
              <a:t>28 de Febrero del 2020</a:t>
            </a:r>
          </a:p>
          <a:p>
            <a:endParaRPr lang="es-MX" sz="1800" u="sng" dirty="0">
              <a:latin typeface="Tw Cen MT Condensed" panose="020B0606020104020203" pitchFamily="34" charset="0"/>
            </a:endParaRPr>
          </a:p>
          <a:p>
            <a:endParaRPr lang="es-MX" sz="1800" u="sng" dirty="0">
              <a:latin typeface="Tw Cen MT Condensed" panose="020B0606020104020203" pitchFamily="34" charset="0"/>
            </a:endParaRPr>
          </a:p>
        </p:txBody>
      </p:sp>
      <p:sp>
        <p:nvSpPr>
          <p:cNvPr id="9" name="Marcador de pie de página 1"/>
          <p:cNvSpPr txBox="1">
            <a:spLocks/>
          </p:cNvSpPr>
          <p:nvPr/>
        </p:nvSpPr>
        <p:spPr>
          <a:xfrm>
            <a:off x="746005" y="5846056"/>
            <a:ext cx="1888500" cy="59574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dirty="0">
                <a:latin typeface="Tw Cen MT Condensed" panose="020B0606020104020203" pitchFamily="34" charset="0"/>
              </a:rPr>
              <a:t>Centro Educativo Jean Piaget. Clave 1277</a:t>
            </a:r>
            <a:r>
              <a:rPr lang="es-MX" dirty="0"/>
              <a:t>.</a:t>
            </a:r>
            <a:endParaRPr lang="en-US" dirty="0"/>
          </a:p>
        </p:txBody>
      </p:sp>
      <p:sp>
        <p:nvSpPr>
          <p:cNvPr id="4" name="Rectángulo 3"/>
          <p:cNvSpPr/>
          <p:nvPr/>
        </p:nvSpPr>
        <p:spPr>
          <a:xfrm>
            <a:off x="4170556" y="4337139"/>
            <a:ext cx="3590692" cy="39029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tx1"/>
                </a:solidFill>
              </a:rPr>
              <a:t>Adecuaciones en el 2019-2020</a:t>
            </a:r>
            <a:endParaRPr lang="es-MX" sz="2200" dirty="0">
              <a:solidFill>
                <a:schemeClr val="tx1"/>
              </a:solidFill>
            </a:endParaRPr>
          </a:p>
        </p:txBody>
      </p:sp>
    </p:spTree>
    <p:extLst>
      <p:ext uri="{BB962C8B-B14F-4D97-AF65-F5344CB8AC3E}">
        <p14:creationId xmlns:p14="http://schemas.microsoft.com/office/powerpoint/2010/main" val="221437406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3074691" y="3472936"/>
            <a:ext cx="6578400" cy="1093200"/>
          </a:xfrm>
          <a:prstGeom prst="rect">
            <a:avLst/>
          </a:prstGeom>
        </p:spPr>
        <p:txBody>
          <a:bodyPr spcFirstLastPara="1" vert="horz" wrap="square" lIns="121900" tIns="121900" rIns="121900" bIns="121900" rtlCol="0" anchor="b" anchorCtr="0">
            <a:noAutofit/>
          </a:bodyPr>
          <a:lstStyle/>
          <a:p>
            <a:pPr marL="0" indent="0">
              <a:buNone/>
            </a:pPr>
            <a:r>
              <a:rPr lang="es-MX" sz="3733" i="0" dirty="0">
                <a:latin typeface="Tw Cen MT Condensed" panose="020B0606020104020203" pitchFamily="34" charset="0"/>
              </a:rPr>
              <a:t>Colisión entre dos o más cuerpos</a:t>
            </a:r>
            <a:endParaRPr sz="3733" i="0" dirty="0">
              <a:latin typeface="Tw Cen MT Condensed" panose="020B0606020104020203" pitchFamily="34" charset="0"/>
            </a:endParaRPr>
          </a:p>
        </p:txBody>
      </p:sp>
      <p:sp>
        <p:nvSpPr>
          <p:cNvPr id="2" name="CuadroTexto 1">
            <a:extLst>
              <a:ext uri="{FF2B5EF4-FFF2-40B4-BE49-F238E27FC236}">
                <a16:creationId xmlns:a16="http://schemas.microsoft.com/office/drawing/2014/main" id="{182666F3-85C0-4CD7-881A-3611AB143DC2}"/>
              </a:ext>
            </a:extLst>
          </p:cNvPr>
          <p:cNvSpPr txBox="1"/>
          <p:nvPr/>
        </p:nvSpPr>
        <p:spPr>
          <a:xfrm>
            <a:off x="2141034" y="1122489"/>
            <a:ext cx="2462498" cy="913007"/>
          </a:xfrm>
          <a:prstGeom prst="rect">
            <a:avLst/>
          </a:prstGeom>
          <a:noFill/>
        </p:spPr>
        <p:txBody>
          <a:bodyPr wrap="square" rtlCol="0">
            <a:spAutoFit/>
          </a:bodyPr>
          <a:lstStyle/>
          <a:p>
            <a:pPr>
              <a:buSzPts val="2000"/>
            </a:pPr>
            <a:r>
              <a:rPr lang="es-ES" sz="5333" b="1" dirty="0">
                <a:latin typeface="Tw Cen MT Condensed" panose="020B0606020104020203" pitchFamily="34" charset="0"/>
                <a:sym typeface="Lora"/>
              </a:rPr>
              <a:t>Choque</a:t>
            </a:r>
          </a:p>
        </p:txBody>
      </p:sp>
      <p:pic>
        <p:nvPicPr>
          <p:cNvPr id="4" name="Imagen 3">
            <a:extLst>
              <a:ext uri="{FF2B5EF4-FFF2-40B4-BE49-F238E27FC236}">
                <a16:creationId xmlns:a16="http://schemas.microsoft.com/office/drawing/2014/main" id="{1BEC7D68-9F7C-48B9-9C8A-26B88962D2BD}"/>
              </a:ext>
            </a:extLst>
          </p:cNvPr>
          <p:cNvPicPr>
            <a:picLocks noChangeAspect="1"/>
          </p:cNvPicPr>
          <p:nvPr/>
        </p:nvPicPr>
        <p:blipFill>
          <a:blip r:embed="rId3"/>
          <a:stretch>
            <a:fillRect/>
          </a:stretch>
        </p:blipFill>
        <p:spPr>
          <a:xfrm>
            <a:off x="5891508" y="893965"/>
            <a:ext cx="4450672" cy="2503504"/>
          </a:xfrm>
          <a:prstGeom prst="rect">
            <a:avLst/>
          </a:prstGeom>
        </p:spPr>
      </p:pic>
    </p:spTree>
    <p:extLst>
      <p:ext uri="{BB962C8B-B14F-4D97-AF65-F5344CB8AC3E}">
        <p14:creationId xmlns:p14="http://schemas.microsoft.com/office/powerpoint/2010/main" val="508023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424CA780-BD34-4C5B-9682-AE62209DD59C}"/>
              </a:ext>
            </a:extLst>
          </p:cNvPr>
          <p:cNvPicPr>
            <a:picLocks noChangeAspect="1"/>
          </p:cNvPicPr>
          <p:nvPr/>
        </p:nvPicPr>
        <p:blipFill rotWithShape="1">
          <a:blip r:embed="rId3"/>
          <a:srcRect l="-1" t="2502" r="15477"/>
          <a:stretch/>
        </p:blipFill>
        <p:spPr>
          <a:xfrm>
            <a:off x="621284" y="2078871"/>
            <a:ext cx="3173476" cy="3168678"/>
          </a:xfrm>
          <a:prstGeom prst="ellipse">
            <a:avLst/>
          </a:prstGeom>
        </p:spPr>
      </p:pic>
      <p:sp>
        <p:nvSpPr>
          <p:cNvPr id="4" name="Google Shape;207;p23">
            <a:extLst>
              <a:ext uri="{FF2B5EF4-FFF2-40B4-BE49-F238E27FC236}">
                <a16:creationId xmlns:a16="http://schemas.microsoft.com/office/drawing/2014/main" id="{9C9C6DA1-8308-4BC0-BB69-A012477257AB}"/>
              </a:ext>
            </a:extLst>
          </p:cNvPr>
          <p:cNvSpPr/>
          <p:nvPr/>
        </p:nvSpPr>
        <p:spPr>
          <a:xfrm>
            <a:off x="5676778" y="2078871"/>
            <a:ext cx="3067829" cy="3112581"/>
          </a:xfrm>
          <a:prstGeom prst="ellipse">
            <a:avLst/>
          </a:prstGeom>
          <a:solidFill>
            <a:srgbClr val="FFCD00"/>
          </a:solidFill>
          <a:ln>
            <a:noFill/>
          </a:ln>
        </p:spPr>
        <p:txBody>
          <a:bodyPr spcFirstLastPara="1" wrap="square" lIns="121900" tIns="121900" rIns="121900" bIns="121900" anchor="ctr" anchorCtr="0">
            <a:noAutofit/>
          </a:bodyPr>
          <a:lstStyle/>
          <a:p>
            <a:pPr lvl="0" algn="ctr"/>
            <a:r>
              <a:rPr lang="es-ES" sz="2400" b="1" dirty="0">
                <a:latin typeface="Tw Cen MT Condensed" panose="020B0606020104020203" pitchFamily="34" charset="0"/>
              </a:rPr>
              <a:t>Conserva</a:t>
            </a:r>
            <a:r>
              <a:rPr lang="es-ES" sz="2400" dirty="0">
                <a:latin typeface="Tw Cen MT Condensed" panose="020B0606020104020203" pitchFamily="34" charset="0"/>
              </a:rPr>
              <a:t> el momento lineal y la energía cinética</a:t>
            </a:r>
            <a:endParaRPr sz="2400" dirty="0">
              <a:latin typeface="Tw Cen MT Condensed" panose="020B0606020104020203" pitchFamily="34" charset="0"/>
              <a:ea typeface="Quattrocento Sans"/>
              <a:cs typeface="Quattrocento Sans"/>
              <a:sym typeface="Quattrocento Sans"/>
            </a:endParaRPr>
          </a:p>
        </p:txBody>
      </p:sp>
      <p:sp>
        <p:nvSpPr>
          <p:cNvPr id="5" name="Google Shape;208;p23">
            <a:extLst>
              <a:ext uri="{FF2B5EF4-FFF2-40B4-BE49-F238E27FC236}">
                <a16:creationId xmlns:a16="http://schemas.microsoft.com/office/drawing/2014/main" id="{FAA0D8A4-73B4-4E74-8F52-DB756242D4D1}"/>
              </a:ext>
            </a:extLst>
          </p:cNvPr>
          <p:cNvSpPr/>
          <p:nvPr/>
        </p:nvSpPr>
        <p:spPr>
          <a:xfrm>
            <a:off x="3259657" y="2063811"/>
            <a:ext cx="3183184" cy="3090482"/>
          </a:xfrm>
          <a:prstGeom prst="ellipse">
            <a:avLst/>
          </a:prstGeom>
          <a:solidFill>
            <a:srgbClr val="000000">
              <a:alpha val="7310"/>
            </a:srgbClr>
          </a:solidFill>
          <a:ln>
            <a:noFill/>
          </a:ln>
        </p:spPr>
        <p:txBody>
          <a:bodyPr spcFirstLastPara="1" wrap="square" lIns="121900" tIns="121900" rIns="121900" bIns="121900" anchor="ctr" anchorCtr="0">
            <a:noAutofit/>
          </a:bodyPr>
          <a:lstStyle/>
          <a:p>
            <a:pPr lvl="0" algn="ctr"/>
            <a:r>
              <a:rPr lang="es-ES" sz="2400" b="1" dirty="0">
                <a:latin typeface="Tw Cen MT Condensed" panose="020B0606020104020203" pitchFamily="34" charset="0"/>
              </a:rPr>
              <a:t>No</a:t>
            </a:r>
            <a:r>
              <a:rPr lang="es-ES" sz="2400" dirty="0">
                <a:latin typeface="Tw Cen MT Condensed" panose="020B0606020104020203" pitchFamily="34" charset="0"/>
              </a:rPr>
              <a:t> hay deformaciones permanentes</a:t>
            </a:r>
            <a:endParaRPr sz="2400" dirty="0">
              <a:latin typeface="Tw Cen MT Condensed" panose="020B0606020104020203" pitchFamily="34" charset="0"/>
              <a:ea typeface="Quattrocento Sans"/>
              <a:cs typeface="Quattrocento Sans"/>
              <a:sym typeface="Quattrocento Sans"/>
            </a:endParaRPr>
          </a:p>
        </p:txBody>
      </p:sp>
      <p:sp>
        <p:nvSpPr>
          <p:cNvPr id="6" name="Google Shape;209;p23">
            <a:extLst>
              <a:ext uri="{FF2B5EF4-FFF2-40B4-BE49-F238E27FC236}">
                <a16:creationId xmlns:a16="http://schemas.microsoft.com/office/drawing/2014/main" id="{924F637C-218B-49E0-88E5-2B2BDB7A2FBB}"/>
              </a:ext>
            </a:extLst>
          </p:cNvPr>
          <p:cNvSpPr/>
          <p:nvPr/>
        </p:nvSpPr>
        <p:spPr>
          <a:xfrm>
            <a:off x="8430496" y="1953396"/>
            <a:ext cx="2899656" cy="3152334"/>
          </a:xfrm>
          <a:prstGeom prst="ellipse">
            <a:avLst/>
          </a:prstGeom>
          <a:solidFill>
            <a:srgbClr val="000000">
              <a:alpha val="7310"/>
            </a:srgbClr>
          </a:solidFill>
          <a:ln>
            <a:noFill/>
          </a:ln>
        </p:spPr>
        <p:txBody>
          <a:bodyPr spcFirstLastPara="1" wrap="square" lIns="121900" tIns="121900" rIns="121900" bIns="121900" anchor="ctr" anchorCtr="0">
            <a:noAutofit/>
          </a:bodyPr>
          <a:lstStyle/>
          <a:p>
            <a:pPr algn="ctr"/>
            <a:r>
              <a:rPr lang="es-ES" sz="2400" b="1" dirty="0">
                <a:latin typeface="Tw Cen MT Condensed" panose="020B0606020104020203" pitchFamily="34" charset="0"/>
              </a:rPr>
              <a:t>No</a:t>
            </a:r>
            <a:r>
              <a:rPr lang="es-ES" sz="2400" dirty="0">
                <a:latin typeface="Tw Cen MT Condensed" panose="020B0606020104020203" pitchFamily="34" charset="0"/>
              </a:rPr>
              <a:t> hay intercambio de masa.</a:t>
            </a:r>
          </a:p>
        </p:txBody>
      </p:sp>
      <p:grpSp>
        <p:nvGrpSpPr>
          <p:cNvPr id="7" name="Google Shape;210;p23">
            <a:extLst>
              <a:ext uri="{FF2B5EF4-FFF2-40B4-BE49-F238E27FC236}">
                <a16:creationId xmlns:a16="http://schemas.microsoft.com/office/drawing/2014/main" id="{683DF670-4A93-45B6-B15C-7EE0FA1CCAA4}"/>
              </a:ext>
            </a:extLst>
          </p:cNvPr>
          <p:cNvGrpSpPr/>
          <p:nvPr/>
        </p:nvGrpSpPr>
        <p:grpSpPr>
          <a:xfrm>
            <a:off x="1221945" y="1359667"/>
            <a:ext cx="286167" cy="286167"/>
            <a:chOff x="2594050" y="1631825"/>
            <a:chExt cx="439625" cy="439625"/>
          </a:xfrm>
        </p:grpSpPr>
        <p:sp>
          <p:nvSpPr>
            <p:cNvPr id="8" name="Google Shape;211;p23">
              <a:extLst>
                <a:ext uri="{FF2B5EF4-FFF2-40B4-BE49-F238E27FC236}">
                  <a16:creationId xmlns:a16="http://schemas.microsoft.com/office/drawing/2014/main" id="{753A1909-0428-4E09-B445-7CA2B3932663}"/>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212;p23">
              <a:extLst>
                <a:ext uri="{FF2B5EF4-FFF2-40B4-BE49-F238E27FC236}">
                  <a16:creationId xmlns:a16="http://schemas.microsoft.com/office/drawing/2014/main" id="{E6276F60-6BF7-42CA-AA4B-A4E5D5C91529}"/>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213;p23">
              <a:extLst>
                <a:ext uri="{FF2B5EF4-FFF2-40B4-BE49-F238E27FC236}">
                  <a16:creationId xmlns:a16="http://schemas.microsoft.com/office/drawing/2014/main" id="{2B3E4230-C712-48D3-8F01-DE5EF7764484}"/>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 name="Google Shape;214;p23">
              <a:extLst>
                <a:ext uri="{FF2B5EF4-FFF2-40B4-BE49-F238E27FC236}">
                  <a16:creationId xmlns:a16="http://schemas.microsoft.com/office/drawing/2014/main" id="{D499FB71-CDFC-4EEA-BE31-6652FD353549}"/>
                </a:ext>
              </a:extLst>
            </p:cNvPr>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7" name="Google Shape;124;p17">
            <a:extLst>
              <a:ext uri="{FF2B5EF4-FFF2-40B4-BE49-F238E27FC236}">
                <a16:creationId xmlns:a16="http://schemas.microsoft.com/office/drawing/2014/main" id="{2978145C-1461-4D8A-A659-CBAA3D8002C1}"/>
              </a:ext>
            </a:extLst>
          </p:cNvPr>
          <p:cNvSpPr txBox="1">
            <a:spLocks noGrp="1"/>
          </p:cNvSpPr>
          <p:nvPr>
            <p:ph type="title"/>
          </p:nvPr>
        </p:nvSpPr>
        <p:spPr>
          <a:xfrm>
            <a:off x="1063736" y="1124428"/>
            <a:ext cx="5171017" cy="582084"/>
          </a:xfrm>
          <a:prstGeom prst="rect">
            <a:avLst/>
          </a:prstGeom>
        </p:spPr>
        <p:txBody>
          <a:bodyPr spcFirstLastPara="1" vert="horz" wrap="square" lIns="121900" tIns="121900" rIns="121900" bIns="121900" rtlCol="0" anchor="ctr" anchorCtr="0">
            <a:noAutofit/>
          </a:bodyPr>
          <a:lstStyle/>
          <a:p>
            <a:pPr>
              <a:spcBef>
                <a:spcPts val="0"/>
              </a:spcBef>
            </a:pPr>
            <a:r>
              <a:rPr lang="es-ES" sz="3733" dirty="0">
                <a:latin typeface="Tw Cen MT Condensed" panose="020B0606020104020203" pitchFamily="34" charset="0"/>
              </a:rPr>
              <a:t>Choque</a:t>
            </a:r>
            <a:r>
              <a:rPr lang="en" sz="3733" dirty="0">
                <a:latin typeface="Tw Cen MT Condensed" panose="020B0606020104020203" pitchFamily="34" charset="0"/>
              </a:rPr>
              <a:t> </a:t>
            </a:r>
            <a:r>
              <a:rPr lang="es-ES" sz="3733" dirty="0">
                <a:highlight>
                  <a:srgbClr val="FFCD00"/>
                </a:highlight>
                <a:latin typeface="Tw Cen MT Condensed" panose="020B0606020104020203" pitchFamily="34" charset="0"/>
              </a:rPr>
              <a:t>Elástico:</a:t>
            </a:r>
            <a:endParaRPr sz="3733" dirty="0">
              <a:highlight>
                <a:srgbClr val="FFCD00"/>
              </a:highlight>
              <a:latin typeface="Tw Cen MT Condensed" panose="020B0606020104020203" pitchFamily="34" charset="0"/>
            </a:endParaRPr>
          </a:p>
        </p:txBody>
      </p:sp>
      <p:grpSp>
        <p:nvGrpSpPr>
          <p:cNvPr id="15" name="Grupo 14"/>
          <p:cNvGrpSpPr/>
          <p:nvPr/>
        </p:nvGrpSpPr>
        <p:grpSpPr>
          <a:xfrm>
            <a:off x="5165582" y="5463029"/>
            <a:ext cx="5843023" cy="838233"/>
            <a:chOff x="5637618" y="5100304"/>
            <a:chExt cx="5843023" cy="838233"/>
          </a:xfrm>
        </p:grpSpPr>
        <p:graphicFrame>
          <p:nvGraphicFramePr>
            <p:cNvPr id="16" name="Objeto 15"/>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7154" name="CorelDRAW" r:id="rId4" imgW="2504179" imgH="1982433" progId="CorelDraw.Graphic.19">
                    <p:embed/>
                  </p:oleObj>
                </mc:Choice>
                <mc:Fallback>
                  <p:oleObj name="CorelDRAW" r:id="rId4" imgW="2504179" imgH="1982433" progId="CorelDraw.Graphic.19">
                    <p:embed/>
                    <p:pic>
                      <p:nvPicPr>
                        <p:cNvPr id="16" name="Objeto 15"/>
                        <p:cNvPicPr/>
                        <p:nvPr/>
                      </p:nvPicPr>
                      <p:blipFill>
                        <a:blip r:embed="rId5"/>
                        <a:stretch>
                          <a:fillRect/>
                        </a:stretch>
                      </p:blipFill>
                      <p:spPr>
                        <a:xfrm>
                          <a:off x="10732445" y="5220483"/>
                          <a:ext cx="748196" cy="592579"/>
                        </a:xfrm>
                        <a:prstGeom prst="rect">
                          <a:avLst/>
                        </a:prstGeom>
                      </p:spPr>
                    </p:pic>
                  </p:oleObj>
                </mc:Fallback>
              </mc:AlternateContent>
            </a:graphicData>
          </a:graphic>
        </p:graphicFrame>
        <p:pic>
          <p:nvPicPr>
            <p:cNvPr id="18" name="Imagen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132140197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n 6">
            <a:extLst>
              <a:ext uri="{FF2B5EF4-FFF2-40B4-BE49-F238E27FC236}">
                <a16:creationId xmlns:a16="http://schemas.microsoft.com/office/drawing/2014/main" id="{8FCBEA3A-09A0-4908-88AE-2DD784DA282C}"/>
              </a:ext>
            </a:extLst>
          </p:cNvPr>
          <p:cNvPicPr>
            <a:picLocks noChangeAspect="1"/>
          </p:cNvPicPr>
          <p:nvPr/>
        </p:nvPicPr>
        <p:blipFill>
          <a:blip r:embed="rId4"/>
          <a:stretch>
            <a:fillRect/>
          </a:stretch>
        </p:blipFill>
        <p:spPr>
          <a:xfrm>
            <a:off x="430260" y="939487"/>
            <a:ext cx="7397701" cy="5304552"/>
          </a:xfrm>
          <a:prstGeom prst="rect">
            <a:avLst/>
          </a:prstGeom>
        </p:spPr>
      </p:pic>
      <p:sp>
        <p:nvSpPr>
          <p:cNvPr id="31" name="Rectángulo 30">
            <a:extLst>
              <a:ext uri="{FF2B5EF4-FFF2-40B4-BE49-F238E27FC236}">
                <a16:creationId xmlns:a16="http://schemas.microsoft.com/office/drawing/2014/main" id="{29EE149E-5F6A-43B1-86B5-5502E9D3B321}"/>
              </a:ext>
            </a:extLst>
          </p:cNvPr>
          <p:cNvSpPr/>
          <p:nvPr/>
        </p:nvSpPr>
        <p:spPr>
          <a:xfrm>
            <a:off x="5482022" y="1582987"/>
            <a:ext cx="3436859" cy="472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84" name="Google Shape;184;p21"/>
          <p:cNvSpPr txBox="1">
            <a:spLocks noGrp="1"/>
          </p:cNvSpPr>
          <p:nvPr>
            <p:ph type="body" idx="4294967295"/>
          </p:nvPr>
        </p:nvSpPr>
        <p:spPr>
          <a:xfrm>
            <a:off x="6096000" y="1696609"/>
            <a:ext cx="4834760" cy="3350617"/>
          </a:xfrm>
          <a:prstGeom prst="rect">
            <a:avLst/>
          </a:prstGeom>
        </p:spPr>
        <p:txBody>
          <a:bodyPr spcFirstLastPara="1" vert="horz" wrap="square" lIns="121900" tIns="121900" rIns="121900" bIns="121900" rtlCol="0" anchor="ctr" anchorCtr="0">
            <a:noAutofit/>
          </a:bodyPr>
          <a:lstStyle/>
          <a:p>
            <a:pPr marL="0" indent="0" algn="just">
              <a:spcBef>
                <a:spcPts val="0"/>
              </a:spcBef>
              <a:buClr>
                <a:schemeClr val="dk1"/>
              </a:buClr>
              <a:buSzPts val="1100"/>
              <a:buNone/>
            </a:pPr>
            <a:r>
              <a:rPr lang="es-ES" sz="2667" dirty="0">
                <a:solidFill>
                  <a:schemeClr val="dk1"/>
                </a:solidFill>
                <a:latin typeface="Tw Cen MT Condensed" panose="020B0606020104020203" pitchFamily="34" charset="0"/>
                <a:ea typeface="Lora"/>
                <a:cs typeface="Lora"/>
                <a:sym typeface="Lora"/>
              </a:rPr>
              <a:t>Choque en el que la energía cinética no se conserva, y los cuerpos que colisionan pueden sufrir deformaciones y aumento de su temperatura</a:t>
            </a:r>
            <a:r>
              <a:rPr lang="es-ES" sz="2667" dirty="0">
                <a:solidFill>
                  <a:schemeClr val="dk1"/>
                </a:solidFill>
                <a:latin typeface="Corbel" panose="020B0503020204020204" pitchFamily="34" charset="0"/>
                <a:ea typeface="Lora"/>
                <a:cs typeface="Lora"/>
                <a:sym typeface="Lora"/>
              </a:rPr>
              <a:t>.</a:t>
            </a:r>
            <a:endParaRPr lang="es-ES" sz="4800" dirty="0">
              <a:highlight>
                <a:srgbClr val="FFCD00"/>
              </a:highlight>
              <a:latin typeface="Franklin Gothic Medium Cond" panose="020B0606030402020204" pitchFamily="34" charset="0"/>
              <a:sym typeface="Lora"/>
            </a:endParaRPr>
          </a:p>
        </p:txBody>
      </p:sp>
      <p:sp>
        <p:nvSpPr>
          <p:cNvPr id="10" name="Rectángulo 9">
            <a:extLst>
              <a:ext uri="{FF2B5EF4-FFF2-40B4-BE49-F238E27FC236}">
                <a16:creationId xmlns:a16="http://schemas.microsoft.com/office/drawing/2014/main" id="{F7C5788A-077C-458B-946B-6EA622C2CAA9}"/>
              </a:ext>
            </a:extLst>
          </p:cNvPr>
          <p:cNvSpPr/>
          <p:nvPr/>
        </p:nvSpPr>
        <p:spPr>
          <a:xfrm>
            <a:off x="375020" y="498931"/>
            <a:ext cx="566777" cy="1360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0" name="Rectángulo 29">
            <a:extLst>
              <a:ext uri="{FF2B5EF4-FFF2-40B4-BE49-F238E27FC236}">
                <a16:creationId xmlns:a16="http://schemas.microsoft.com/office/drawing/2014/main" id="{39999E7D-D471-42C4-ADD0-F19718B92C5B}"/>
              </a:ext>
            </a:extLst>
          </p:cNvPr>
          <p:cNvSpPr/>
          <p:nvPr/>
        </p:nvSpPr>
        <p:spPr>
          <a:xfrm>
            <a:off x="4794709" y="498931"/>
            <a:ext cx="3436859" cy="1360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8" name="Círculo: vacío 7">
            <a:extLst>
              <a:ext uri="{FF2B5EF4-FFF2-40B4-BE49-F238E27FC236}">
                <a16:creationId xmlns:a16="http://schemas.microsoft.com/office/drawing/2014/main" id="{295A8B22-2987-4647-B423-2D76D5538481}"/>
              </a:ext>
            </a:extLst>
          </p:cNvPr>
          <p:cNvSpPr/>
          <p:nvPr/>
        </p:nvSpPr>
        <p:spPr>
          <a:xfrm>
            <a:off x="-231741" y="517949"/>
            <a:ext cx="6393464" cy="6545579"/>
          </a:xfrm>
          <a:prstGeom prst="donut">
            <a:avLst>
              <a:gd name="adj" fmla="val 114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chemeClr val="tx1"/>
              </a:solidFill>
            </a:endParaRPr>
          </a:p>
        </p:txBody>
      </p:sp>
      <p:sp>
        <p:nvSpPr>
          <p:cNvPr id="37" name="Rectángulo 36">
            <a:extLst>
              <a:ext uri="{FF2B5EF4-FFF2-40B4-BE49-F238E27FC236}">
                <a16:creationId xmlns:a16="http://schemas.microsoft.com/office/drawing/2014/main" id="{68479767-1CA5-41B8-A1BB-4CA609E3910E}"/>
              </a:ext>
            </a:extLst>
          </p:cNvPr>
          <p:cNvSpPr/>
          <p:nvPr/>
        </p:nvSpPr>
        <p:spPr>
          <a:xfrm>
            <a:off x="711415" y="591446"/>
            <a:ext cx="852232" cy="1175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185" name="Google Shape;185;p21"/>
          <p:cNvCxnSpPr>
            <a:cxnSpLocks/>
          </p:cNvCxnSpPr>
          <p:nvPr/>
        </p:nvCxnSpPr>
        <p:spPr>
          <a:xfrm>
            <a:off x="4035426" y="1497381"/>
            <a:ext cx="8156775"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185;p21">
            <a:extLst>
              <a:ext uri="{FF2B5EF4-FFF2-40B4-BE49-F238E27FC236}">
                <a16:creationId xmlns:a16="http://schemas.microsoft.com/office/drawing/2014/main" id="{CF9D5219-F3B2-4D5D-8042-46DDC0ACB4FD}"/>
              </a:ext>
            </a:extLst>
          </p:cNvPr>
          <p:cNvCxnSpPr>
            <a:cxnSpLocks/>
          </p:cNvCxnSpPr>
          <p:nvPr/>
        </p:nvCxnSpPr>
        <p:spPr>
          <a:xfrm>
            <a:off x="-39437" y="1508967"/>
            <a:ext cx="1938088" cy="0"/>
          </a:xfrm>
          <a:prstGeom prst="straightConnector1">
            <a:avLst/>
          </a:prstGeom>
          <a:noFill/>
          <a:ln w="9525" cap="flat" cmpd="sng">
            <a:solidFill>
              <a:srgbClr val="CCCCCC"/>
            </a:solidFill>
            <a:prstDash val="solid"/>
            <a:round/>
            <a:headEnd type="none" w="med" len="med"/>
            <a:tailEnd type="none" w="med" len="med"/>
          </a:ln>
        </p:spPr>
      </p:cxnSp>
      <p:sp>
        <p:nvSpPr>
          <p:cNvPr id="187" name="Google Shape;187;p21"/>
          <p:cNvSpPr/>
          <p:nvPr/>
        </p:nvSpPr>
        <p:spPr>
          <a:xfrm>
            <a:off x="727429" y="1022709"/>
            <a:ext cx="1053600" cy="10536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grpSp>
        <p:nvGrpSpPr>
          <p:cNvPr id="20" name="Google Shape;683;p39">
            <a:extLst>
              <a:ext uri="{FF2B5EF4-FFF2-40B4-BE49-F238E27FC236}">
                <a16:creationId xmlns:a16="http://schemas.microsoft.com/office/drawing/2014/main" id="{8D816B28-39EC-4FDE-A601-4FA155515877}"/>
              </a:ext>
            </a:extLst>
          </p:cNvPr>
          <p:cNvGrpSpPr/>
          <p:nvPr/>
        </p:nvGrpSpPr>
        <p:grpSpPr>
          <a:xfrm>
            <a:off x="991517" y="1291963"/>
            <a:ext cx="525424" cy="434007"/>
            <a:chOff x="5268225" y="4341925"/>
            <a:chExt cx="468850" cy="387275"/>
          </a:xfrm>
        </p:grpSpPr>
        <p:sp>
          <p:nvSpPr>
            <p:cNvPr id="21" name="Google Shape;684;p39">
              <a:extLst>
                <a:ext uri="{FF2B5EF4-FFF2-40B4-BE49-F238E27FC236}">
                  <a16:creationId xmlns:a16="http://schemas.microsoft.com/office/drawing/2014/main" id="{37EC8D11-B0F9-47F5-914F-29A37A03133F}"/>
                </a:ext>
              </a:extLst>
            </p:cNvPr>
            <p:cNvSpPr/>
            <p:nvPr/>
          </p:nvSpPr>
          <p:spPr>
            <a:xfrm>
              <a:off x="5652425" y="4676800"/>
              <a:ext cx="65775" cy="52400"/>
            </a:xfrm>
            <a:custGeom>
              <a:avLst/>
              <a:gdLst/>
              <a:ahLst/>
              <a:cxnLst/>
              <a:rect l="l" t="t" r="r" b="b"/>
              <a:pathLst>
                <a:path w="2631" h="2096" fill="none" extrusionOk="0">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Google Shape;685;p39">
              <a:extLst>
                <a:ext uri="{FF2B5EF4-FFF2-40B4-BE49-F238E27FC236}">
                  <a16:creationId xmlns:a16="http://schemas.microsoft.com/office/drawing/2014/main" id="{A9C247ED-4A90-4AA6-9932-5F5CF0EBE62E}"/>
                </a:ext>
              </a:extLst>
            </p:cNvPr>
            <p:cNvSpPr/>
            <p:nvPr/>
          </p:nvSpPr>
          <p:spPr>
            <a:xfrm>
              <a:off x="5287100" y="4676800"/>
              <a:ext cx="65775" cy="52400"/>
            </a:xfrm>
            <a:custGeom>
              <a:avLst/>
              <a:gdLst/>
              <a:ahLst/>
              <a:cxnLst/>
              <a:rect l="l" t="t" r="r" b="b"/>
              <a:pathLst>
                <a:path w="2631" h="2096" fill="none" extrusionOk="0">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 name="Google Shape;686;p39">
              <a:extLst>
                <a:ext uri="{FF2B5EF4-FFF2-40B4-BE49-F238E27FC236}">
                  <a16:creationId xmlns:a16="http://schemas.microsoft.com/office/drawing/2014/main" id="{3FCFF710-218D-4728-9CCF-208BFB40602F}"/>
                </a:ext>
              </a:extLst>
            </p:cNvPr>
            <p:cNvSpPr/>
            <p:nvPr/>
          </p:nvSpPr>
          <p:spPr>
            <a:xfrm>
              <a:off x="5268225" y="4341925"/>
              <a:ext cx="468850" cy="333075"/>
            </a:xfrm>
            <a:custGeom>
              <a:avLst/>
              <a:gdLst/>
              <a:ahLst/>
              <a:cxnLst/>
              <a:rect l="l" t="t" r="r" b="b"/>
              <a:pathLst>
                <a:path w="18754" h="13323" fill="none" extrusionOk="0">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 name="Google Shape;687;p39">
              <a:extLst>
                <a:ext uri="{FF2B5EF4-FFF2-40B4-BE49-F238E27FC236}">
                  <a16:creationId xmlns:a16="http://schemas.microsoft.com/office/drawing/2014/main" id="{65181ABF-21BC-4473-86E4-8AD4B323EF24}"/>
                </a:ext>
              </a:extLst>
            </p:cNvPr>
            <p:cNvSpPr/>
            <p:nvPr/>
          </p:nvSpPr>
          <p:spPr>
            <a:xfrm>
              <a:off x="5351025" y="4375400"/>
              <a:ext cx="303250" cy="149825"/>
            </a:xfrm>
            <a:custGeom>
              <a:avLst/>
              <a:gdLst/>
              <a:ahLst/>
              <a:cxnLst/>
              <a:rect l="l" t="t" r="r" b="b"/>
              <a:pathLst>
                <a:path w="12130" h="5993" fill="none" extrusionOk="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5" name="Google Shape;688;p39">
              <a:extLst>
                <a:ext uri="{FF2B5EF4-FFF2-40B4-BE49-F238E27FC236}">
                  <a16:creationId xmlns:a16="http://schemas.microsoft.com/office/drawing/2014/main" id="{E237A9C0-78E0-4B72-B41B-684623DEFD8C}"/>
                </a:ext>
              </a:extLst>
            </p:cNvPr>
            <p:cNvSpPr/>
            <p:nvPr/>
          </p:nvSpPr>
          <p:spPr>
            <a:xfrm>
              <a:off x="5326675" y="4569025"/>
              <a:ext cx="81000" cy="65175"/>
            </a:xfrm>
            <a:custGeom>
              <a:avLst/>
              <a:gdLst/>
              <a:ahLst/>
              <a:cxnLst/>
              <a:rect l="l" t="t" r="r" b="b"/>
              <a:pathLst>
                <a:path w="3240" h="2607" fill="none" extrusionOk="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 name="Google Shape;689;p39">
              <a:extLst>
                <a:ext uri="{FF2B5EF4-FFF2-40B4-BE49-F238E27FC236}">
                  <a16:creationId xmlns:a16="http://schemas.microsoft.com/office/drawing/2014/main" id="{BC5DEE90-57EC-4C60-A2F2-7F49B457202A}"/>
                </a:ext>
              </a:extLst>
            </p:cNvPr>
            <p:cNvSpPr/>
            <p:nvPr/>
          </p:nvSpPr>
          <p:spPr>
            <a:xfrm>
              <a:off x="5447225" y="4615925"/>
              <a:ext cx="110850" cy="25"/>
            </a:xfrm>
            <a:custGeom>
              <a:avLst/>
              <a:gdLst/>
              <a:ahLst/>
              <a:cxnLst/>
              <a:rect l="l" t="t" r="r" b="b"/>
              <a:pathLst>
                <a:path w="4434" h="1" fill="none" extrusionOk="0">
                  <a:moveTo>
                    <a:pt x="1" y="0"/>
                  </a:moveTo>
                  <a:lnTo>
                    <a:pt x="4434"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 name="Google Shape;690;p39">
              <a:extLst>
                <a:ext uri="{FF2B5EF4-FFF2-40B4-BE49-F238E27FC236}">
                  <a16:creationId xmlns:a16="http://schemas.microsoft.com/office/drawing/2014/main" id="{4D67ECED-2988-4452-8797-5D4C3AC7593F}"/>
                </a:ext>
              </a:extLst>
            </p:cNvPr>
            <p:cNvSpPr/>
            <p:nvPr/>
          </p:nvSpPr>
          <p:spPr>
            <a:xfrm>
              <a:off x="5439925" y="4589125"/>
              <a:ext cx="125450" cy="25"/>
            </a:xfrm>
            <a:custGeom>
              <a:avLst/>
              <a:gdLst/>
              <a:ahLst/>
              <a:cxnLst/>
              <a:rect l="l" t="t" r="r" b="b"/>
              <a:pathLst>
                <a:path w="5018" h="1" fill="none" extrusionOk="0">
                  <a:moveTo>
                    <a:pt x="1" y="0"/>
                  </a:moveTo>
                  <a:lnTo>
                    <a:pt x="501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Google Shape;691;p39">
              <a:extLst>
                <a:ext uri="{FF2B5EF4-FFF2-40B4-BE49-F238E27FC236}">
                  <a16:creationId xmlns:a16="http://schemas.microsoft.com/office/drawing/2014/main" id="{FFE0F045-14C4-4AE6-B00F-F8369AA019D5}"/>
                </a:ext>
              </a:extLst>
            </p:cNvPr>
            <p:cNvSpPr/>
            <p:nvPr/>
          </p:nvSpPr>
          <p:spPr>
            <a:xfrm>
              <a:off x="5597625" y="4569025"/>
              <a:ext cx="81000" cy="65175"/>
            </a:xfrm>
            <a:custGeom>
              <a:avLst/>
              <a:gdLst/>
              <a:ahLst/>
              <a:cxnLst/>
              <a:rect l="l" t="t" r="r" b="b"/>
              <a:pathLst>
                <a:path w="3240" h="2607" fill="none" extrusionOk="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7" name="Google Shape;124;p17">
            <a:extLst>
              <a:ext uri="{FF2B5EF4-FFF2-40B4-BE49-F238E27FC236}">
                <a16:creationId xmlns:a16="http://schemas.microsoft.com/office/drawing/2014/main" id="{09D79BE6-AB37-4984-9C46-54E5FE6F5EB3}"/>
              </a:ext>
            </a:extLst>
          </p:cNvPr>
          <p:cNvSpPr txBox="1">
            <a:spLocks/>
          </p:cNvSpPr>
          <p:nvPr/>
        </p:nvSpPr>
        <p:spPr>
          <a:xfrm>
            <a:off x="5187213" y="785993"/>
            <a:ext cx="5171017" cy="582084"/>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3733" dirty="0">
                <a:latin typeface="Tw Cen MT Condensed" panose="020B0606020104020203" pitchFamily="34" charset="0"/>
              </a:rPr>
              <a:t>Choque </a:t>
            </a:r>
            <a:r>
              <a:rPr lang="es-ES" sz="3733" dirty="0">
                <a:highlight>
                  <a:srgbClr val="FFCD00"/>
                </a:highlight>
                <a:latin typeface="Tw Cen MT Condensed" panose="020B0606020104020203" pitchFamily="34" charset="0"/>
              </a:rPr>
              <a:t>Inelástico</a:t>
            </a:r>
            <a:r>
              <a:rPr lang="es-ES" sz="3733" dirty="0">
                <a:highlight>
                  <a:srgbClr val="FFCD00"/>
                </a:highlight>
                <a:latin typeface="Rockwell" panose="02060603020205020403" pitchFamily="18" charset="0"/>
              </a:rPr>
              <a:t>:</a:t>
            </a:r>
          </a:p>
        </p:txBody>
      </p:sp>
      <p:sp>
        <p:nvSpPr>
          <p:cNvPr id="29" name="Rectángulo 28">
            <a:extLst>
              <a:ext uri="{FF2B5EF4-FFF2-40B4-BE49-F238E27FC236}">
                <a16:creationId xmlns:a16="http://schemas.microsoft.com/office/drawing/2014/main" id="{A98BAFCC-EB08-4CA5-80BC-EA9F1265C316}"/>
              </a:ext>
            </a:extLst>
          </p:cNvPr>
          <p:cNvSpPr/>
          <p:nvPr/>
        </p:nvSpPr>
        <p:spPr>
          <a:xfrm>
            <a:off x="245723" y="5534066"/>
            <a:ext cx="852232" cy="1175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2" name="Rectángulo 31">
            <a:extLst>
              <a:ext uri="{FF2B5EF4-FFF2-40B4-BE49-F238E27FC236}">
                <a16:creationId xmlns:a16="http://schemas.microsoft.com/office/drawing/2014/main" id="{E2427389-67B1-441B-A6C4-8F8C0F5E2A9A}"/>
              </a:ext>
            </a:extLst>
          </p:cNvPr>
          <p:cNvSpPr/>
          <p:nvPr/>
        </p:nvSpPr>
        <p:spPr>
          <a:xfrm>
            <a:off x="4772487" y="5637811"/>
            <a:ext cx="852232" cy="1175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8" name="Rectángulo 37">
            <a:extLst>
              <a:ext uri="{FF2B5EF4-FFF2-40B4-BE49-F238E27FC236}">
                <a16:creationId xmlns:a16="http://schemas.microsoft.com/office/drawing/2014/main" id="{B7EC5A70-C707-4B78-8820-CF865C220F2F}"/>
              </a:ext>
            </a:extLst>
          </p:cNvPr>
          <p:cNvSpPr/>
          <p:nvPr/>
        </p:nvSpPr>
        <p:spPr>
          <a:xfrm>
            <a:off x="4362155" y="327667"/>
            <a:ext cx="771699" cy="10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 name="Bocadillo: rectángulo 1">
            <a:extLst>
              <a:ext uri="{FF2B5EF4-FFF2-40B4-BE49-F238E27FC236}">
                <a16:creationId xmlns:a16="http://schemas.microsoft.com/office/drawing/2014/main" id="{7BD3A4E8-D8D2-41ED-9DE0-F5EB3FB48E61}"/>
              </a:ext>
            </a:extLst>
          </p:cNvPr>
          <p:cNvSpPr/>
          <p:nvPr/>
        </p:nvSpPr>
        <p:spPr>
          <a:xfrm>
            <a:off x="7973558" y="4238483"/>
            <a:ext cx="3727237" cy="890377"/>
          </a:xfrm>
          <a:prstGeom prst="wedgeRectCallout">
            <a:avLst>
              <a:gd name="adj1" fmla="val -36279"/>
              <a:gd name="adj2" fmla="val -1124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6" name="Rectángulo 35">
            <a:extLst>
              <a:ext uri="{FF2B5EF4-FFF2-40B4-BE49-F238E27FC236}">
                <a16:creationId xmlns:a16="http://schemas.microsoft.com/office/drawing/2014/main" id="{251AAAE7-87CC-493C-9FA9-BD9CDF6953A0}"/>
              </a:ext>
            </a:extLst>
          </p:cNvPr>
          <p:cNvSpPr/>
          <p:nvPr/>
        </p:nvSpPr>
        <p:spPr>
          <a:xfrm>
            <a:off x="8177387" y="4391283"/>
            <a:ext cx="3494867" cy="584775"/>
          </a:xfrm>
          <a:prstGeom prst="rect">
            <a:avLst/>
          </a:prstGeom>
        </p:spPr>
        <p:txBody>
          <a:bodyPr wrap="none">
            <a:spAutoFit/>
          </a:bodyPr>
          <a:lstStyle/>
          <a:p>
            <a:r>
              <a:rPr lang="es-ES" sz="3200" dirty="0">
                <a:solidFill>
                  <a:srgbClr val="21242C"/>
                </a:solidFill>
                <a:latin typeface="Tw Cen MT Condensed" panose="020B0606020104020203" pitchFamily="34" charset="0"/>
              </a:rPr>
              <a:t>m</a:t>
            </a:r>
            <a:r>
              <a:rPr lang="es-ES" sz="3200" baseline="-25000" dirty="0">
                <a:solidFill>
                  <a:srgbClr val="21242C"/>
                </a:solidFill>
                <a:latin typeface="Tw Cen MT Condensed" panose="020B0606020104020203" pitchFamily="34" charset="0"/>
              </a:rPr>
              <a:t>1​</a:t>
            </a:r>
            <a:r>
              <a:rPr lang="es-ES" sz="3200" dirty="0">
                <a:solidFill>
                  <a:srgbClr val="21242C"/>
                </a:solidFill>
                <a:latin typeface="Tw Cen MT Condensed" panose="020B0606020104020203" pitchFamily="34" charset="0"/>
              </a:rPr>
              <a:t>⋅v</a:t>
            </a:r>
            <a:r>
              <a:rPr lang="es-ES" sz="3200" baseline="-25000" dirty="0">
                <a:solidFill>
                  <a:srgbClr val="21242C"/>
                </a:solidFill>
                <a:latin typeface="Tw Cen MT Condensed" panose="020B0606020104020203" pitchFamily="34" charset="0"/>
              </a:rPr>
              <a:t>1</a:t>
            </a:r>
            <a:r>
              <a:rPr lang="es-ES" sz="3200" dirty="0">
                <a:solidFill>
                  <a:srgbClr val="21242C"/>
                </a:solidFill>
                <a:latin typeface="Tw Cen MT Condensed" panose="020B0606020104020203" pitchFamily="34" charset="0"/>
              </a:rPr>
              <a:t>+m</a:t>
            </a:r>
            <a:r>
              <a:rPr lang="es-ES" sz="3200" baseline="-25000" dirty="0">
                <a:solidFill>
                  <a:srgbClr val="21242C"/>
                </a:solidFill>
                <a:latin typeface="Tw Cen MT Condensed" panose="020B0606020104020203" pitchFamily="34" charset="0"/>
              </a:rPr>
              <a:t>2</a:t>
            </a:r>
            <a:r>
              <a:rPr lang="es-ES" sz="3200" dirty="0">
                <a:solidFill>
                  <a:srgbClr val="21242C"/>
                </a:solidFill>
                <a:latin typeface="Tw Cen MT Condensed" panose="020B0606020104020203" pitchFamily="34" charset="0"/>
              </a:rPr>
              <a:t>​⋅v</a:t>
            </a:r>
            <a:r>
              <a:rPr lang="es-ES" sz="3200" baseline="-25000" dirty="0">
                <a:solidFill>
                  <a:srgbClr val="21242C"/>
                </a:solidFill>
                <a:latin typeface="Tw Cen MT Condensed" panose="020B0606020104020203" pitchFamily="34" charset="0"/>
              </a:rPr>
              <a:t>2</a:t>
            </a:r>
            <a:r>
              <a:rPr lang="es-ES" sz="3200" dirty="0">
                <a:solidFill>
                  <a:srgbClr val="21242C"/>
                </a:solidFill>
                <a:latin typeface="Tw Cen MT Condensed" panose="020B0606020104020203" pitchFamily="34" charset="0"/>
              </a:rPr>
              <a:t>=(​ m</a:t>
            </a:r>
            <a:r>
              <a:rPr lang="es-ES" sz="3200" baseline="-25000" dirty="0">
                <a:solidFill>
                  <a:srgbClr val="21242C"/>
                </a:solidFill>
                <a:latin typeface="Tw Cen MT Condensed" panose="020B0606020104020203" pitchFamily="34" charset="0"/>
              </a:rPr>
              <a:t>1</a:t>
            </a:r>
            <a:r>
              <a:rPr lang="es-ES" sz="3200" dirty="0">
                <a:solidFill>
                  <a:srgbClr val="21242C"/>
                </a:solidFill>
                <a:latin typeface="Tw Cen MT Condensed" panose="020B0606020104020203" pitchFamily="34" charset="0"/>
              </a:rPr>
              <a:t>+m</a:t>
            </a:r>
            <a:r>
              <a:rPr lang="es-ES" sz="3200" baseline="-25000" dirty="0">
                <a:solidFill>
                  <a:srgbClr val="21242C"/>
                </a:solidFill>
                <a:latin typeface="Tw Cen MT Condensed" panose="020B0606020104020203" pitchFamily="34" charset="0"/>
              </a:rPr>
              <a:t>2</a:t>
            </a:r>
            <a:r>
              <a:rPr lang="es-ES" sz="3200" dirty="0">
                <a:solidFill>
                  <a:srgbClr val="21242C"/>
                </a:solidFill>
                <a:latin typeface="Tw Cen MT Condensed" panose="020B0606020104020203" pitchFamily="34" charset="0"/>
              </a:rPr>
              <a:t>)v </a:t>
            </a:r>
          </a:p>
        </p:txBody>
      </p:sp>
      <p:grpSp>
        <p:nvGrpSpPr>
          <p:cNvPr id="34" name="Grupo 33"/>
          <p:cNvGrpSpPr/>
          <p:nvPr/>
        </p:nvGrpSpPr>
        <p:grpSpPr>
          <a:xfrm>
            <a:off x="5309910" y="5362748"/>
            <a:ext cx="5843023" cy="838233"/>
            <a:chOff x="5637618" y="5100304"/>
            <a:chExt cx="5843023" cy="838233"/>
          </a:xfrm>
        </p:grpSpPr>
        <p:graphicFrame>
          <p:nvGraphicFramePr>
            <p:cNvPr id="35" name="Objeto 34"/>
            <p:cNvGraphicFramePr>
              <a:graphicFrameLocks noChangeAspect="1"/>
            </p:cNvGraphicFramePr>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78178" name="CorelDRAW" r:id="rId5" imgW="2504179" imgH="1982433" progId="CorelDraw.Graphic.19">
                    <p:embed/>
                  </p:oleObj>
                </mc:Choice>
                <mc:Fallback>
                  <p:oleObj name="CorelDRAW" r:id="rId5" imgW="2504179" imgH="1982433" progId="CorelDraw.Graphic.19">
                    <p:embed/>
                    <p:pic>
                      <p:nvPicPr>
                        <p:cNvPr id="35" name="Objeto 34"/>
                        <p:cNvPicPr/>
                        <p:nvPr/>
                      </p:nvPicPr>
                      <p:blipFill>
                        <a:blip r:embed="rId6"/>
                        <a:stretch>
                          <a:fillRect/>
                        </a:stretch>
                      </p:blipFill>
                      <p:spPr>
                        <a:xfrm>
                          <a:off x="10732445" y="5220483"/>
                          <a:ext cx="748196" cy="592579"/>
                        </a:xfrm>
                        <a:prstGeom prst="rect">
                          <a:avLst/>
                        </a:prstGeom>
                      </p:spPr>
                    </p:pic>
                  </p:oleObj>
                </mc:Fallback>
              </mc:AlternateContent>
            </a:graphicData>
          </a:graphic>
        </p:graphicFrame>
        <p:pic>
          <p:nvPicPr>
            <p:cNvPr id="39" name="Imagen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Tree>
    <p:extLst>
      <p:ext uri="{BB962C8B-B14F-4D97-AF65-F5344CB8AC3E}">
        <p14:creationId xmlns:p14="http://schemas.microsoft.com/office/powerpoint/2010/main" val="1170393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834" y="5771918"/>
            <a:ext cx="4508189" cy="741716"/>
          </a:xfrm>
          <a:prstGeom prst="rect">
            <a:avLst/>
          </a:prstGeom>
        </p:spPr>
      </p:pic>
      <p:graphicFrame>
        <p:nvGraphicFramePr>
          <p:cNvPr id="51" name="Objeto 50"/>
          <p:cNvGraphicFramePr>
            <a:graphicFrameLocks noChangeAspect="1"/>
          </p:cNvGraphicFramePr>
          <p:nvPr/>
        </p:nvGraphicFramePr>
        <p:xfrm>
          <a:off x="10188023" y="5992457"/>
          <a:ext cx="658043" cy="521177"/>
        </p:xfrm>
        <a:graphic>
          <a:graphicData uri="http://schemas.openxmlformats.org/presentationml/2006/ole">
            <mc:AlternateContent xmlns:mc="http://schemas.openxmlformats.org/markup-compatibility/2006">
              <mc:Choice xmlns:v="urn:schemas-microsoft-com:vml" Requires="v">
                <p:oleObj spid="_x0000_s179202" name="CorelDRAW" r:id="rId4" imgW="2504179" imgH="1982433" progId="CorelDraw.Graphic.19">
                  <p:embed/>
                </p:oleObj>
              </mc:Choice>
              <mc:Fallback>
                <p:oleObj name="CorelDRAW" r:id="rId4" imgW="2504179" imgH="1982433" progId="CorelDraw.Graphic.19">
                  <p:embed/>
                  <p:pic>
                    <p:nvPicPr>
                      <p:cNvPr id="51" name="Objeto 50"/>
                      <p:cNvPicPr/>
                      <p:nvPr/>
                    </p:nvPicPr>
                    <p:blipFill>
                      <a:blip r:embed="rId5"/>
                      <a:stretch>
                        <a:fillRect/>
                      </a:stretch>
                    </p:blipFill>
                    <p:spPr>
                      <a:xfrm>
                        <a:off x="10188023" y="5992457"/>
                        <a:ext cx="658043" cy="521177"/>
                      </a:xfrm>
                      <a:prstGeom prst="rect">
                        <a:avLst/>
                      </a:prstGeom>
                    </p:spPr>
                  </p:pic>
                </p:oleObj>
              </mc:Fallback>
            </mc:AlternateContent>
          </a:graphicData>
        </a:graphic>
      </p:graphicFrame>
      <p:sp>
        <p:nvSpPr>
          <p:cNvPr id="52" name="Rectángulo 51"/>
          <p:cNvSpPr/>
          <p:nvPr/>
        </p:nvSpPr>
        <p:spPr>
          <a:xfrm>
            <a:off x="3623171" y="0"/>
            <a:ext cx="4945658" cy="584775"/>
          </a:xfrm>
          <a:prstGeom prst="rect">
            <a:avLst/>
          </a:prstGeom>
        </p:spPr>
        <p:txBody>
          <a:bodyPr wrap="square">
            <a:spAutoFit/>
          </a:bodyPr>
          <a:lstStyle/>
          <a:p>
            <a:pPr algn="r"/>
            <a:r>
              <a:rPr lang="es-MX" sz="3200" dirty="0">
                <a:ln w="3175" cmpd="sng">
                  <a:noFill/>
                </a:ln>
                <a:solidFill>
                  <a:schemeClr val="tx1">
                    <a:lumMod val="50000"/>
                    <a:lumOff val="50000"/>
                  </a:schemeClr>
                </a:solidFill>
                <a:latin typeface="Tw Cen MT Condensed Extra Bold" panose="020B0803020202020204" pitchFamily="34" charset="0"/>
                <a:ea typeface="+mj-ea"/>
                <a:cs typeface="+mj-cs"/>
              </a:rPr>
              <a:t> </a:t>
            </a:r>
          </a:p>
        </p:txBody>
      </p:sp>
      <p:sp>
        <p:nvSpPr>
          <p:cNvPr id="7" name="Rectángulo 6">
            <a:extLst>
              <a:ext uri="{FF2B5EF4-FFF2-40B4-BE49-F238E27FC236}">
                <a16:creationId xmlns:a16="http://schemas.microsoft.com/office/drawing/2014/main" id="{36F90DF8-D38A-4C09-9FDD-DFC2F1C0902F}"/>
              </a:ext>
            </a:extLst>
          </p:cNvPr>
          <p:cNvSpPr/>
          <p:nvPr/>
        </p:nvSpPr>
        <p:spPr>
          <a:xfrm>
            <a:off x="3223938" y="-22131"/>
            <a:ext cx="4945658" cy="584775"/>
          </a:xfrm>
          <a:prstGeom prst="rect">
            <a:avLst/>
          </a:prstGeom>
        </p:spPr>
        <p:txBody>
          <a:bodyPr wrap="square">
            <a:spAutoFit/>
          </a:bodyPr>
          <a:lstStyle/>
          <a:p>
            <a:pPr algn="ctr"/>
            <a:r>
              <a:rPr lang="es-MX" sz="3200" dirty="0">
                <a:ln w="3175" cmpd="sng">
                  <a:noFill/>
                </a:ln>
                <a:solidFill>
                  <a:srgbClr val="C00000"/>
                </a:solidFill>
                <a:latin typeface="Tw Cen MT Condensed Extra Bold" panose="020B0803020202020204" pitchFamily="34" charset="0"/>
                <a:ea typeface="+mj-ea"/>
                <a:cs typeface="+mj-cs"/>
              </a:rPr>
              <a:t>FOTOGRAFÍAS  </a:t>
            </a:r>
          </a:p>
        </p:txBody>
      </p:sp>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953282" y="-2980247"/>
            <a:ext cx="2285435" cy="9776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925266" y="-593412"/>
            <a:ext cx="2341466" cy="10168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377885453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91;p39">
            <a:extLst>
              <a:ext uri="{FF2B5EF4-FFF2-40B4-BE49-F238E27FC236}">
                <a16:creationId xmlns:a16="http://schemas.microsoft.com/office/drawing/2014/main" id="{D824AB31-AD38-4762-A233-31872B095F6D}"/>
              </a:ext>
            </a:extLst>
          </p:cNvPr>
          <p:cNvGrpSpPr/>
          <p:nvPr/>
        </p:nvGrpSpPr>
        <p:grpSpPr>
          <a:xfrm>
            <a:off x="1362725" y="930444"/>
            <a:ext cx="325783" cy="278951"/>
            <a:chOff x="1934025" y="1001650"/>
            <a:chExt cx="415300" cy="355600"/>
          </a:xfrm>
        </p:grpSpPr>
        <p:sp>
          <p:nvSpPr>
            <p:cNvPr id="5" name="Google Shape;492;p39">
              <a:extLst>
                <a:ext uri="{FF2B5EF4-FFF2-40B4-BE49-F238E27FC236}">
                  <a16:creationId xmlns:a16="http://schemas.microsoft.com/office/drawing/2014/main" id="{1011602B-6524-4987-B686-91A006DC0A7B}"/>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493;p39">
              <a:extLst>
                <a:ext uri="{FF2B5EF4-FFF2-40B4-BE49-F238E27FC236}">
                  <a16:creationId xmlns:a16="http://schemas.microsoft.com/office/drawing/2014/main" id="{0667C2C6-4CB4-4BA4-A2EC-A80D530045BF}"/>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494;p39">
              <a:extLst>
                <a:ext uri="{FF2B5EF4-FFF2-40B4-BE49-F238E27FC236}">
                  <a16:creationId xmlns:a16="http://schemas.microsoft.com/office/drawing/2014/main" id="{6CC91036-4CD1-47E5-91AA-0A8262337C47}"/>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495;p39">
              <a:extLst>
                <a:ext uri="{FF2B5EF4-FFF2-40B4-BE49-F238E27FC236}">
                  <a16:creationId xmlns:a16="http://schemas.microsoft.com/office/drawing/2014/main" id="{ABAA4AEA-45EC-4AC8-8A1C-1E63D5A634FD}"/>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9" name="Google Shape;124;p17">
            <a:extLst>
              <a:ext uri="{FF2B5EF4-FFF2-40B4-BE49-F238E27FC236}">
                <a16:creationId xmlns:a16="http://schemas.microsoft.com/office/drawing/2014/main" id="{14583A66-C737-4627-AC1A-EC58A7379653}"/>
              </a:ext>
            </a:extLst>
          </p:cNvPr>
          <p:cNvSpPr txBox="1">
            <a:spLocks/>
          </p:cNvSpPr>
          <p:nvPr/>
        </p:nvSpPr>
        <p:spPr>
          <a:xfrm>
            <a:off x="2079128" y="778878"/>
            <a:ext cx="5171017" cy="5820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es-ES" sz="3733" dirty="0">
                <a:latin typeface="Tw Cen MT Condensed" panose="020B0606020104020203" pitchFamily="34" charset="0"/>
              </a:rPr>
              <a:t>Bibliografía:</a:t>
            </a:r>
            <a:endParaRPr lang="es-ES" sz="3733" dirty="0">
              <a:highlight>
                <a:srgbClr val="FFCD00"/>
              </a:highlight>
              <a:latin typeface="Tw Cen MT Condensed" panose="020B0606020104020203" pitchFamily="34" charset="0"/>
            </a:endParaRPr>
          </a:p>
        </p:txBody>
      </p:sp>
      <p:sp>
        <p:nvSpPr>
          <p:cNvPr id="10" name="Rectángulo 9">
            <a:extLst>
              <a:ext uri="{FF2B5EF4-FFF2-40B4-BE49-F238E27FC236}">
                <a16:creationId xmlns:a16="http://schemas.microsoft.com/office/drawing/2014/main" id="{3EF6479C-7D16-4F0D-84B5-E6D4C093C3BA}"/>
              </a:ext>
            </a:extLst>
          </p:cNvPr>
          <p:cNvSpPr/>
          <p:nvPr/>
        </p:nvSpPr>
        <p:spPr>
          <a:xfrm>
            <a:off x="939999" y="2018831"/>
            <a:ext cx="10734551" cy="3480440"/>
          </a:xfrm>
          <a:prstGeom prst="rect">
            <a:avLst/>
          </a:prstGeom>
        </p:spPr>
        <p:txBody>
          <a:bodyPr wrap="square">
            <a:spAutoFit/>
          </a:bodyPr>
          <a:lstStyle/>
          <a:p>
            <a:pPr marL="380990" indent="-380990">
              <a:spcAft>
                <a:spcPts val="1067"/>
              </a:spcAft>
              <a:buClr>
                <a:srgbClr val="FFCD00"/>
              </a:buClr>
              <a:buFont typeface="Wingdings" panose="05000000000000000000" pitchFamily="2" charset="2"/>
              <a:buChar char="ü"/>
            </a:pPr>
            <a:r>
              <a:rPr lang="es-MX" sz="1200" dirty="0">
                <a:latin typeface="Tw Cen MT" panose="020B0602020104020603" pitchFamily="34" charset="0"/>
                <a:ea typeface="Calibri" panose="020F0502020204030204" pitchFamily="34" charset="0"/>
                <a:cs typeface="Times New Roman" panose="02020603050405020304" pitchFamily="18" charset="0"/>
              </a:rPr>
              <a:t>Caballero, J. (No especificado</a:t>
            </a:r>
            <a:r>
              <a:rPr lang="es-MX" sz="1200" i="1" dirty="0">
                <a:latin typeface="Tw Cen MT" panose="020B0602020104020603" pitchFamily="34" charset="0"/>
                <a:ea typeface="Calibri" panose="020F0502020204030204" pitchFamily="34" charset="0"/>
                <a:cs typeface="Times New Roman" panose="02020603050405020304" pitchFamily="18" charset="0"/>
              </a:rPr>
              <a:t>). Momento de Torsión: Características y</a:t>
            </a:r>
            <a:r>
              <a:rPr lang="es-ES" sz="1200" i="1" dirty="0">
                <a:latin typeface="Tw Cen MT" panose="020B0602020104020603" pitchFamily="34" charset="0"/>
                <a:ea typeface="Calibri" panose="020F0502020204030204" pitchFamily="34" charset="0"/>
                <a:cs typeface="Times New Roman" panose="02020603050405020304" pitchFamily="18" charset="0"/>
              </a:rPr>
              <a:t> </a:t>
            </a:r>
            <a:r>
              <a:rPr lang="es-MX" sz="1200" i="1" dirty="0">
                <a:latin typeface="Tw Cen MT" panose="020B0602020104020603" pitchFamily="34" charset="0"/>
                <a:ea typeface="Calibri" panose="020F0502020204030204" pitchFamily="34" charset="0"/>
                <a:cs typeface="Times New Roman" panose="02020603050405020304" pitchFamily="18" charset="0"/>
              </a:rPr>
              <a:t>Fórmulas, Ejercicios Resueltos. </a:t>
            </a:r>
            <a:r>
              <a:rPr lang="es-MX" sz="1200" dirty="0">
                <a:latin typeface="Tw Cen MT" panose="020B0602020104020603" pitchFamily="34" charset="0"/>
                <a:ea typeface="Calibri" panose="020F0502020204030204" pitchFamily="34" charset="0"/>
                <a:cs typeface="Times New Roman" panose="02020603050405020304" pitchFamily="18" charset="0"/>
              </a:rPr>
              <a:t>Recuperado: septiembre 04, 2018, de</a:t>
            </a:r>
            <a:r>
              <a:rPr lang="es-ES" sz="1200" dirty="0">
                <a:latin typeface="Tw Cen MT" panose="020B0602020104020603" pitchFamily="34" charset="0"/>
                <a:ea typeface="Calibri" panose="020F0502020204030204" pitchFamily="34" charset="0"/>
                <a:cs typeface="Times New Roman" panose="02020603050405020304" pitchFamily="18" charset="0"/>
              </a:rPr>
              <a:t> </a:t>
            </a:r>
            <a:r>
              <a:rPr lang="es-MX" sz="1200" dirty="0">
                <a:latin typeface="Tw Cen MT" panose="020B0602020104020603" pitchFamily="34" charset="0"/>
                <a:ea typeface="Calibri" panose="020F0502020204030204" pitchFamily="34" charset="0"/>
                <a:cs typeface="Times New Roman" panose="02020603050405020304" pitchFamily="18" charset="0"/>
              </a:rPr>
              <a:t>https://www.lifeder.com/momento-torsion/</a:t>
            </a:r>
            <a:endParaRPr lang="es-ES" sz="1200" dirty="0">
              <a:latin typeface="Tw Cen MT" panose="020B0602020104020603" pitchFamily="34" charset="0"/>
              <a:ea typeface="Calibri" panose="020F0502020204030204" pitchFamily="34" charset="0"/>
              <a:cs typeface="Times New Roman" panose="02020603050405020304" pitchFamily="18" charset="0"/>
            </a:endParaRPr>
          </a:p>
          <a:p>
            <a:pPr marL="380990" indent="-380990">
              <a:spcAft>
                <a:spcPts val="1067"/>
              </a:spcAft>
              <a:buClr>
                <a:srgbClr val="FFCD00"/>
              </a:buClr>
              <a:buFont typeface="Wingdings" panose="05000000000000000000" pitchFamily="2" charset="2"/>
              <a:buChar char="ü"/>
            </a:pPr>
            <a:r>
              <a:rPr lang="es-MX" sz="1200" dirty="0">
                <a:latin typeface="Tw Cen MT" panose="020B0602020104020603" pitchFamily="34" charset="0"/>
                <a:ea typeface="Calibri" panose="020F0502020204030204" pitchFamily="34" charset="0"/>
                <a:cs typeface="Times New Roman" panose="02020603050405020304" pitchFamily="18" charset="0"/>
              </a:rPr>
              <a:t>Profesor en línea. (No especificado.). </a:t>
            </a:r>
            <a:r>
              <a:rPr lang="es-MX" sz="1200" i="1" dirty="0">
                <a:latin typeface="Tw Cen MT" panose="020B0602020104020603" pitchFamily="34" charset="0"/>
                <a:cs typeface="Times New Roman" panose="02020603050405020304" pitchFamily="18" charset="0"/>
              </a:rPr>
              <a:t>Torque o Momento de una fuerza.</a:t>
            </a:r>
            <a:r>
              <a:rPr lang="es-ES" sz="1200" i="1" dirty="0">
                <a:latin typeface="Tw Cen MT" panose="020B0602020104020603" pitchFamily="34" charset="0"/>
                <a:cs typeface="Times New Roman" panose="02020603050405020304" pitchFamily="18" charset="0"/>
              </a:rPr>
              <a:t> </a:t>
            </a:r>
            <a:r>
              <a:rPr lang="es-MX" sz="1200" dirty="0">
                <a:latin typeface="Tw Cen MT" panose="020B0602020104020603" pitchFamily="34" charset="0"/>
                <a:ea typeface="Calibri" panose="020F0502020204030204" pitchFamily="34" charset="0"/>
                <a:cs typeface="Times New Roman" panose="02020603050405020304" pitchFamily="18" charset="0"/>
              </a:rPr>
              <a:t>Recuperado: septiembre 04, 2018, de</a:t>
            </a:r>
            <a:r>
              <a:rPr lang="es-ES" sz="1200" dirty="0">
                <a:latin typeface="Tw Cen MT" panose="020B0602020104020603" pitchFamily="34" charset="0"/>
                <a:ea typeface="Calibri" panose="020F0502020204030204" pitchFamily="34" charset="0"/>
                <a:cs typeface="Times New Roman" panose="02020603050405020304" pitchFamily="18" charset="0"/>
              </a:rPr>
              <a:t> </a:t>
            </a:r>
            <a:r>
              <a:rPr lang="es-MX" sz="1200" dirty="0">
                <a:latin typeface="Tw Cen MT" panose="020B0602020104020603" pitchFamily="34" charset="0"/>
                <a:ea typeface="Calibri" panose="020F0502020204030204" pitchFamily="34" charset="0"/>
                <a:cs typeface="Times New Roman" panose="02020603050405020304" pitchFamily="18" charset="0"/>
              </a:rPr>
              <a:t>http://www.profesorenlinea.com.mx/fisica/ Fuerzas_Torque_momento.html</a:t>
            </a:r>
            <a:endParaRPr lang="es-ES" sz="1200" dirty="0">
              <a:latin typeface="Tw Cen MT" panose="020B0602020104020603" pitchFamily="34" charset="0"/>
              <a:ea typeface="Calibri" panose="020F0502020204030204" pitchFamily="34" charset="0"/>
              <a:cs typeface="Times New Roman" panose="02020603050405020304" pitchFamily="18" charset="0"/>
            </a:endParaRPr>
          </a:p>
          <a:p>
            <a:pPr marL="380990" indent="-380990">
              <a:spcAft>
                <a:spcPts val="1067"/>
              </a:spcAft>
              <a:buClr>
                <a:srgbClr val="FFCD00"/>
              </a:buClr>
              <a:buFont typeface="Wingdings" panose="05000000000000000000" pitchFamily="2" charset="2"/>
              <a:buChar char="ü"/>
            </a:pPr>
            <a:r>
              <a:rPr lang="es-MX" sz="1200" dirty="0">
                <a:latin typeface="Tw Cen MT" panose="020B0602020104020603" pitchFamily="34" charset="0"/>
                <a:ea typeface="Calibri" panose="020F0502020204030204" pitchFamily="34" charset="0"/>
                <a:cs typeface="Times New Roman" panose="02020603050405020304" pitchFamily="18" charset="0"/>
              </a:rPr>
              <a:t>Torres, M. (No especificado.). </a:t>
            </a:r>
            <a:r>
              <a:rPr lang="es-MX" sz="1200" i="1" dirty="0">
                <a:latin typeface="Tw Cen MT" panose="020B0602020104020603" pitchFamily="34" charset="0"/>
                <a:cs typeface="Times New Roman" panose="02020603050405020304" pitchFamily="18" charset="0"/>
              </a:rPr>
              <a:t>Palanca</a:t>
            </a:r>
            <a:r>
              <a:rPr lang="es-MX" sz="1200" dirty="0">
                <a:latin typeface="Tw Cen MT" panose="020B0602020104020603" pitchFamily="34" charset="0"/>
                <a:ea typeface="Calibri" panose="020F0502020204030204" pitchFamily="34" charset="0"/>
                <a:cs typeface="Times New Roman" panose="02020603050405020304" pitchFamily="18" charset="0"/>
              </a:rPr>
              <a:t>. Recuperado: septiembre 04, 2018, de</a:t>
            </a:r>
            <a:r>
              <a:rPr lang="es-ES" sz="1200" dirty="0">
                <a:latin typeface="Tw Cen MT" panose="020B0602020104020603" pitchFamily="34" charset="0"/>
                <a:ea typeface="Calibri" panose="020F0502020204030204" pitchFamily="34" charset="0"/>
                <a:cs typeface="Times New Roman" panose="02020603050405020304" pitchFamily="18" charset="0"/>
              </a:rPr>
              <a:t> </a:t>
            </a:r>
            <a:r>
              <a:rPr lang="es-MX" sz="1200" dirty="0">
                <a:latin typeface="Tw Cen MT" panose="020B0602020104020603" pitchFamily="34" charset="0"/>
                <a:ea typeface="Calibri" panose="020F0502020204030204" pitchFamily="34" charset="0"/>
                <a:cs typeface="Times New Roman" panose="02020603050405020304" pitchFamily="18" charset="0"/>
              </a:rPr>
              <a:t>https://www.edu.xunta.es/espazoAbalar/sites/espazoAbalar/files/datos/1464947673/contido/21_la_palanca.html</a:t>
            </a:r>
            <a:endParaRPr lang="es-ES" sz="1200" dirty="0">
              <a:latin typeface="Tw Cen MT" panose="020B0602020104020603" pitchFamily="34" charset="0"/>
              <a:ea typeface="Calibri" panose="020F0502020204030204" pitchFamily="34" charset="0"/>
              <a:cs typeface="Times New Roman" panose="02020603050405020304" pitchFamily="18" charset="0"/>
            </a:endParaRPr>
          </a:p>
          <a:p>
            <a:pPr marL="380990" indent="-380990">
              <a:spcAft>
                <a:spcPts val="1067"/>
              </a:spcAft>
              <a:buClr>
                <a:srgbClr val="FFCD00"/>
              </a:buClr>
              <a:buFont typeface="Wingdings" panose="05000000000000000000" pitchFamily="2" charset="2"/>
              <a:buChar char="ü"/>
            </a:pPr>
            <a:r>
              <a:rPr lang="es-MX" sz="1200" dirty="0">
                <a:latin typeface="Tw Cen MT" panose="020B0602020104020603" pitchFamily="34" charset="0"/>
                <a:ea typeface="Calibri" panose="020F0502020204030204" pitchFamily="34" charset="0"/>
                <a:cs typeface="Times New Roman" panose="02020603050405020304" pitchFamily="18" charset="0"/>
              </a:rPr>
              <a:t>Fernández, J. L. &amp;; Coronado, G. (No especificado.). </a:t>
            </a:r>
            <a:r>
              <a:rPr lang="es-MX" sz="1200" i="1" dirty="0">
                <a:latin typeface="Tw Cen MT" panose="020B0602020104020603" pitchFamily="34" charset="0"/>
                <a:cs typeface="Times New Roman" panose="02020603050405020304" pitchFamily="18" charset="0"/>
              </a:rPr>
              <a:t>Palancas.</a:t>
            </a:r>
            <a:r>
              <a:rPr lang="es-MX" sz="1200" dirty="0">
                <a:latin typeface="Tw Cen MT" panose="020B0602020104020603" pitchFamily="34" charset="0"/>
                <a:ea typeface="Calibri" panose="020F0502020204030204" pitchFamily="34" charset="0"/>
                <a:cs typeface="Times New Roman" panose="02020603050405020304" pitchFamily="18" charset="0"/>
              </a:rPr>
              <a:t> Recuperado:</a:t>
            </a:r>
            <a:r>
              <a:rPr lang="es-ES" sz="1200" dirty="0">
                <a:latin typeface="Tw Cen MT" panose="020B0602020104020603" pitchFamily="34" charset="0"/>
                <a:ea typeface="Calibri" panose="020F0502020204030204" pitchFamily="34" charset="0"/>
                <a:cs typeface="Times New Roman" panose="02020603050405020304" pitchFamily="18" charset="0"/>
              </a:rPr>
              <a:t> </a:t>
            </a:r>
            <a:r>
              <a:rPr lang="es-MX" sz="1200" dirty="0">
                <a:latin typeface="Tw Cen MT" panose="020B0602020104020603" pitchFamily="34" charset="0"/>
                <a:ea typeface="Calibri" panose="020F0502020204030204" pitchFamily="34" charset="0"/>
                <a:cs typeface="Times New Roman" panose="02020603050405020304" pitchFamily="18" charset="0"/>
              </a:rPr>
              <a:t>septiembre 04, 2018, de https://www.fisicalab.com/apartado/ley-palanca#contenidos</a:t>
            </a:r>
            <a:endParaRPr lang="es-ES" sz="1200" dirty="0">
              <a:latin typeface="Tw Cen MT" panose="020B0602020104020603" pitchFamily="34" charset="0"/>
              <a:ea typeface="Calibri" panose="020F0502020204030204" pitchFamily="34" charset="0"/>
              <a:cs typeface="Times New Roman" panose="02020603050405020304" pitchFamily="18" charset="0"/>
            </a:endParaRPr>
          </a:p>
          <a:p>
            <a:pPr marL="380990" indent="-380990">
              <a:spcAft>
                <a:spcPts val="1067"/>
              </a:spcAft>
              <a:buClr>
                <a:srgbClr val="FFCD00"/>
              </a:buClr>
              <a:buFont typeface="Wingdings" panose="05000000000000000000" pitchFamily="2" charset="2"/>
              <a:buChar char="ü"/>
            </a:pPr>
            <a:r>
              <a:rPr lang="es-MX" sz="1200" dirty="0">
                <a:latin typeface="Tw Cen MT" panose="020B0602020104020603" pitchFamily="34" charset="0"/>
                <a:ea typeface="Calibri" panose="020F0502020204030204" pitchFamily="34" charset="0"/>
                <a:cs typeface="Times New Roman" panose="02020603050405020304" pitchFamily="18" charset="0"/>
              </a:rPr>
              <a:t>Tippens. E. Paul. (2011</a:t>
            </a:r>
            <a:r>
              <a:rPr lang="es-MX" sz="1200" dirty="0">
                <a:latin typeface="Tw Cen MT" panose="020B0602020104020603" pitchFamily="34" charset="0"/>
                <a:cs typeface="Times New Roman" panose="02020603050405020304" pitchFamily="18" charset="0"/>
              </a:rPr>
              <a:t>).</a:t>
            </a:r>
            <a:r>
              <a:rPr lang="es-MX" sz="1200" i="1" dirty="0">
                <a:latin typeface="Tw Cen MT" panose="020B0602020104020603" pitchFamily="34" charset="0"/>
                <a:cs typeface="Times New Roman" panose="02020603050405020304" pitchFamily="18" charset="0"/>
              </a:rPr>
              <a:t> Física Conceptos y Aplicaciones.</a:t>
            </a:r>
            <a:r>
              <a:rPr lang="es-MX" sz="1200" dirty="0">
                <a:latin typeface="Tw Cen MT" panose="020B0602020104020603" pitchFamily="34" charset="0"/>
                <a:ea typeface="Calibri" panose="020F0502020204030204" pitchFamily="34" charset="0"/>
                <a:cs typeface="Times New Roman" panose="02020603050405020304" pitchFamily="18" charset="0"/>
              </a:rPr>
              <a:t> México: McGraw Hill.</a:t>
            </a:r>
            <a:endParaRPr lang="es-ES" sz="1200" dirty="0">
              <a:latin typeface="Tw Cen MT" panose="020B0602020104020603" pitchFamily="34" charset="0"/>
              <a:ea typeface="Calibri" panose="020F0502020204030204" pitchFamily="34" charset="0"/>
              <a:cs typeface="Times New Roman" panose="02020603050405020304" pitchFamily="18" charset="0"/>
            </a:endParaRPr>
          </a:p>
          <a:p>
            <a:pPr marL="380990" indent="-380990">
              <a:spcAft>
                <a:spcPts val="1067"/>
              </a:spcAft>
              <a:buClr>
                <a:srgbClr val="FFCD00"/>
              </a:buClr>
              <a:buFont typeface="Wingdings" panose="05000000000000000000" pitchFamily="2" charset="2"/>
              <a:buChar char="ü"/>
            </a:pPr>
            <a:r>
              <a:rPr lang="es-MX" sz="1200" dirty="0" err="1">
                <a:latin typeface="Tw Cen MT" panose="020B0602020104020603" pitchFamily="34" charset="0"/>
                <a:ea typeface="Calibri" panose="020F0502020204030204" pitchFamily="34" charset="0"/>
                <a:cs typeface="Times New Roman" panose="02020603050405020304" pitchFamily="18" charset="0"/>
              </a:rPr>
              <a:t>Castrillon</a:t>
            </a:r>
            <a:r>
              <a:rPr lang="es-MX" sz="1200" dirty="0">
                <a:latin typeface="Tw Cen MT" panose="020B0602020104020603" pitchFamily="34" charset="0"/>
                <a:ea typeface="Calibri" panose="020F0502020204030204" pitchFamily="34" charset="0"/>
                <a:cs typeface="Times New Roman" panose="02020603050405020304" pitchFamily="18" charset="0"/>
              </a:rPr>
              <a:t> Julio, Luna Ambrosio, Pierre </a:t>
            </a:r>
            <a:r>
              <a:rPr lang="es-MX" sz="1200" dirty="0" err="1">
                <a:latin typeface="Tw Cen MT" panose="020B0602020104020603" pitchFamily="34" charset="0"/>
                <a:ea typeface="Calibri" panose="020F0502020204030204" pitchFamily="34" charset="0"/>
                <a:cs typeface="Times New Roman" panose="02020603050405020304" pitchFamily="18" charset="0"/>
              </a:rPr>
              <a:t>Ayel</a:t>
            </a:r>
            <a:r>
              <a:rPr lang="es-MX" sz="1200" dirty="0">
                <a:latin typeface="Tw Cen MT" panose="020B0602020104020603" pitchFamily="34" charset="0"/>
                <a:ea typeface="Calibri" panose="020F0502020204030204" pitchFamily="34" charset="0"/>
                <a:cs typeface="Times New Roman" panose="02020603050405020304" pitchFamily="18" charset="0"/>
              </a:rPr>
              <a:t> Jean, </a:t>
            </a:r>
            <a:r>
              <a:rPr lang="es-MX" sz="1200" dirty="0" err="1">
                <a:latin typeface="Tw Cen MT" panose="020B0602020104020603" pitchFamily="34" charset="0"/>
                <a:ea typeface="Calibri" panose="020F0502020204030204" pitchFamily="34" charset="0"/>
                <a:cs typeface="Times New Roman" panose="02020603050405020304" pitchFamily="18" charset="0"/>
              </a:rPr>
              <a:t>et.al</a:t>
            </a:r>
            <a:r>
              <a:rPr lang="es-MX" sz="1200" dirty="0">
                <a:latin typeface="Tw Cen MT" panose="020B0602020104020603" pitchFamily="34" charset="0"/>
                <a:ea typeface="Calibri" panose="020F0502020204030204" pitchFamily="34" charset="0"/>
                <a:cs typeface="Times New Roman" panose="02020603050405020304" pitchFamily="18" charset="0"/>
              </a:rPr>
              <a:t>. (1967). Física. México: Enseñanza S.A.</a:t>
            </a:r>
          </a:p>
          <a:p>
            <a:pPr marL="380990" indent="-380990">
              <a:spcAft>
                <a:spcPts val="1067"/>
              </a:spcAft>
              <a:buClr>
                <a:srgbClr val="FFCD00"/>
              </a:buClr>
              <a:buFont typeface="Wingdings" panose="05000000000000000000" pitchFamily="2" charset="2"/>
              <a:buChar char="ü"/>
            </a:pPr>
            <a:r>
              <a:rPr lang="es-ES" sz="1200" dirty="0">
                <a:latin typeface="Tw Cen MT" panose="020B0602020104020603" pitchFamily="34" charset="0"/>
                <a:cs typeface="Times New Roman" panose="02020603050405020304" pitchFamily="18" charset="0"/>
              </a:rPr>
              <a:t>Khan </a:t>
            </a:r>
            <a:r>
              <a:rPr lang="es-ES" sz="1200" dirty="0" err="1">
                <a:latin typeface="Tw Cen MT" panose="020B0602020104020603" pitchFamily="34" charset="0"/>
                <a:cs typeface="Times New Roman" panose="02020603050405020304" pitchFamily="18" charset="0"/>
              </a:rPr>
              <a:t>Academy</a:t>
            </a:r>
            <a:r>
              <a:rPr lang="es-MX" sz="1200" dirty="0">
                <a:latin typeface="Tw Cen MT" panose="020B0602020104020603" pitchFamily="34" charset="0"/>
                <a:ea typeface="Calibri" panose="020F0502020204030204" pitchFamily="34" charset="0"/>
                <a:cs typeface="Times New Roman" panose="02020603050405020304" pitchFamily="18" charset="0"/>
              </a:rPr>
              <a:t> . (No especificado</a:t>
            </a:r>
            <a:r>
              <a:rPr lang="es-MX" sz="1200" i="1" dirty="0">
                <a:latin typeface="Tw Cen MT" panose="020B0602020104020603" pitchFamily="34" charset="0"/>
                <a:ea typeface="Calibri" panose="020F0502020204030204" pitchFamily="34" charset="0"/>
                <a:cs typeface="Times New Roman" panose="02020603050405020304" pitchFamily="18" charset="0"/>
              </a:rPr>
              <a:t>). </a:t>
            </a:r>
            <a:r>
              <a:rPr lang="es-ES" sz="1200" i="1" dirty="0">
                <a:latin typeface="Tw Cen MT" panose="020B0602020104020603" pitchFamily="34" charset="0"/>
                <a:cs typeface="Times New Roman" panose="02020603050405020304" pitchFamily="18" charset="0"/>
              </a:rPr>
              <a:t>¿Qué es la conservación del momento? </a:t>
            </a:r>
            <a:r>
              <a:rPr lang="es-ES" sz="1200" dirty="0">
                <a:latin typeface="Tw Cen MT" panose="020B0602020104020603" pitchFamily="34" charset="0"/>
                <a:cs typeface="Times New Roman" panose="02020603050405020304" pitchFamily="18" charset="0"/>
              </a:rPr>
              <a:t>Recuperado octubre 3, 2018, de https://es.khanacademy.org/science/physics/linear-momentum/momentum-tutorial/a/what-is-conservation-of-momentum</a:t>
            </a:r>
          </a:p>
          <a:p>
            <a:pPr marL="380990" indent="-380990">
              <a:spcAft>
                <a:spcPts val="1067"/>
              </a:spcAft>
              <a:buClr>
                <a:srgbClr val="FFCD00"/>
              </a:buClr>
              <a:buFont typeface="Wingdings" panose="05000000000000000000" pitchFamily="2" charset="2"/>
              <a:buChar char="ü"/>
            </a:pPr>
            <a:r>
              <a:rPr lang="es-ES" sz="1200" dirty="0">
                <a:latin typeface="Tw Cen MT" panose="020B0602020104020603" pitchFamily="34" charset="0"/>
                <a:cs typeface="Times New Roman" panose="02020603050405020304" pitchFamily="18" charset="0"/>
              </a:rPr>
              <a:t>Carrera, A. (2013). </a:t>
            </a:r>
            <a:r>
              <a:rPr lang="es-ES" sz="1200" i="1" dirty="0">
                <a:latin typeface="Tw Cen MT" panose="020B0602020104020603" pitchFamily="34" charset="0"/>
                <a:cs typeface="Times New Roman" panose="02020603050405020304" pitchFamily="18" charset="0"/>
              </a:rPr>
              <a:t>Elasticidad Y Dureza De Los Huesos. </a:t>
            </a:r>
            <a:r>
              <a:rPr lang="es-ES" sz="1200" dirty="0">
                <a:latin typeface="Tw Cen MT" panose="020B0602020104020603" pitchFamily="34" charset="0"/>
                <a:cs typeface="Times New Roman" panose="02020603050405020304" pitchFamily="18" charset="0"/>
              </a:rPr>
              <a:t>Recuperado octubre 3, 2018, de http://www.academia.edu/4972682/ELASTICIDAD_Y_DUREZA_DE_LOS_HUESOS</a:t>
            </a:r>
          </a:p>
        </p:txBody>
      </p:sp>
    </p:spTree>
    <p:extLst>
      <p:ext uri="{BB962C8B-B14F-4D97-AF65-F5344CB8AC3E}">
        <p14:creationId xmlns:p14="http://schemas.microsoft.com/office/powerpoint/2010/main" val="101472984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p:nvPr/>
        </p:nvSpPr>
        <p:spPr>
          <a:xfrm>
            <a:off x="1524000" y="595424"/>
            <a:ext cx="9144000" cy="138223"/>
          </a:xfrm>
          <a:prstGeom prst="rect">
            <a:avLst/>
          </a:prstGeom>
          <a:solidFill>
            <a:srgbClr val="F4B081"/>
          </a:solidFill>
          <a:ln>
            <a:noFill/>
          </a:ln>
        </p:spPr>
        <p:txBody>
          <a:bodyPr spcFirstLastPara="1" wrap="square" lIns="91425" tIns="45700" rIns="91425" bIns="45700" anchor="ctr" anchorCtr="0">
            <a:noAutofit/>
          </a:bodyPr>
          <a:lstStyle/>
          <a:p>
            <a:pPr algn="ctr"/>
            <a:endParaRPr>
              <a:solidFill>
                <a:srgbClr val="0070C0"/>
              </a:solidFill>
              <a:latin typeface="Calibri"/>
              <a:ea typeface="Calibri"/>
              <a:cs typeface="Calibri"/>
              <a:sym typeface="Calibri"/>
            </a:endParaRPr>
          </a:p>
        </p:txBody>
      </p:sp>
      <p:grpSp>
        <p:nvGrpSpPr>
          <p:cNvPr id="236" name="Shape 236"/>
          <p:cNvGrpSpPr/>
          <p:nvPr/>
        </p:nvGrpSpPr>
        <p:grpSpPr>
          <a:xfrm>
            <a:off x="2799013" y="1603528"/>
            <a:ext cx="2648455" cy="1020842"/>
            <a:chOff x="573033" y="242942"/>
            <a:chExt cx="2672363" cy="987869"/>
          </a:xfrm>
        </p:grpSpPr>
        <p:sp>
          <p:nvSpPr>
            <p:cNvPr id="238" name="Shape 238"/>
            <p:cNvSpPr/>
            <p:nvPr/>
          </p:nvSpPr>
          <p:spPr>
            <a:xfrm>
              <a:off x="573033" y="242942"/>
              <a:ext cx="1145298" cy="680238"/>
            </a:xfrm>
            <a:prstGeom prst="rect">
              <a:avLst/>
            </a:prstGeom>
            <a:noFill/>
            <a:ln>
              <a:noFill/>
            </a:ln>
          </p:spPr>
          <p:txBody>
            <a:bodyPr spcFirstLastPara="1" wrap="square" lIns="91425" tIns="91425" rIns="91425" bIns="91425" anchor="ctr" anchorCtr="0">
              <a:noAutofit/>
            </a:bodyPr>
            <a:lstStyle/>
            <a:p>
              <a:endParaRPr/>
            </a:p>
          </p:txBody>
        </p:sp>
        <p:sp>
          <p:nvSpPr>
            <p:cNvPr id="239" name="Shape 239"/>
            <p:cNvSpPr txBox="1"/>
            <p:nvPr/>
          </p:nvSpPr>
          <p:spPr>
            <a:xfrm>
              <a:off x="573033" y="242942"/>
              <a:ext cx="1145298" cy="680238"/>
            </a:xfrm>
            <a:prstGeom prst="rect">
              <a:avLst/>
            </a:prstGeom>
            <a:noFill/>
            <a:ln>
              <a:noFill/>
            </a:ln>
          </p:spPr>
          <p:txBody>
            <a:bodyPr spcFirstLastPara="1" wrap="square" lIns="0" tIns="92450" rIns="0" bIns="99050" anchor="ctr" anchorCtr="0">
              <a:noAutofit/>
            </a:bodyPr>
            <a:lstStyle/>
            <a:p>
              <a:pPr algn="ctr">
                <a:lnSpc>
                  <a:spcPct val="90000"/>
                </a:lnSpc>
                <a:buClr>
                  <a:schemeClr val="lt1"/>
                </a:buClr>
                <a:buSzPts val="2600"/>
              </a:pPr>
              <a:r>
                <a:rPr lang="es-MX" sz="2600" dirty="0">
                  <a:solidFill>
                    <a:schemeClr val="lt1"/>
                  </a:solidFill>
                  <a:latin typeface="Calibri"/>
                  <a:ea typeface="Calibri"/>
                  <a:cs typeface="Calibri"/>
                  <a:sym typeface="Calibri"/>
                </a:rPr>
                <a:t>Sesión 1</a:t>
              </a:r>
              <a:endParaRPr dirty="0"/>
            </a:p>
          </p:txBody>
        </p:sp>
        <p:sp>
          <p:nvSpPr>
            <p:cNvPr id="240" name="Shape 240"/>
            <p:cNvSpPr/>
            <p:nvPr/>
          </p:nvSpPr>
          <p:spPr>
            <a:xfrm>
              <a:off x="1891862" y="550573"/>
              <a:ext cx="1353534" cy="680238"/>
            </a:xfrm>
            <a:prstGeom prst="rect">
              <a:avLst/>
            </a:prstGeom>
            <a:noFill/>
            <a:ln>
              <a:noFill/>
            </a:ln>
          </p:spPr>
          <p:txBody>
            <a:bodyPr spcFirstLastPara="1" wrap="square" lIns="91425" tIns="91425" rIns="91425" bIns="91425" anchor="ctr" anchorCtr="0">
              <a:noAutofit/>
            </a:bodyPr>
            <a:lstStyle/>
            <a:p>
              <a:endParaRPr/>
            </a:p>
          </p:txBody>
        </p:sp>
        <p:sp>
          <p:nvSpPr>
            <p:cNvPr id="241" name="Shape 241"/>
            <p:cNvSpPr txBox="1"/>
            <p:nvPr/>
          </p:nvSpPr>
          <p:spPr>
            <a:xfrm>
              <a:off x="1891862" y="550573"/>
              <a:ext cx="1353534" cy="680238"/>
            </a:xfrm>
            <a:prstGeom prst="rect">
              <a:avLst/>
            </a:prstGeom>
            <a:noFill/>
            <a:ln>
              <a:noFill/>
            </a:ln>
          </p:spPr>
          <p:txBody>
            <a:bodyPr spcFirstLastPara="1" wrap="square" lIns="0" tIns="56875" rIns="0" bIns="60950" anchor="ctr" anchorCtr="0">
              <a:noAutofit/>
            </a:bodyPr>
            <a:lstStyle/>
            <a:p>
              <a:pPr algn="ctr">
                <a:lnSpc>
                  <a:spcPct val="90000"/>
                </a:lnSpc>
                <a:buClr>
                  <a:schemeClr val="lt1"/>
                </a:buClr>
                <a:buSzPts val="1600"/>
              </a:pPr>
              <a:r>
                <a:rPr lang="es-MX" sz="1600" dirty="0">
                  <a:solidFill>
                    <a:schemeClr val="lt1"/>
                  </a:solidFill>
                  <a:latin typeface="Calibri"/>
                  <a:ea typeface="Calibri"/>
                  <a:cs typeface="Calibri"/>
                  <a:sym typeface="Calibri"/>
                </a:rPr>
                <a:t>Inicio</a:t>
              </a:r>
              <a:endParaRPr dirty="0"/>
            </a:p>
            <a:p>
              <a:pPr algn="ctr">
                <a:lnSpc>
                  <a:spcPct val="90000"/>
                </a:lnSpc>
                <a:spcBef>
                  <a:spcPts val="560"/>
                </a:spcBef>
                <a:buClr>
                  <a:schemeClr val="lt1"/>
                </a:buClr>
                <a:buSzPts val="800"/>
              </a:pPr>
              <a:r>
                <a:rPr lang="es-MX" sz="800" dirty="0">
                  <a:solidFill>
                    <a:schemeClr val="lt1"/>
                  </a:solidFill>
                  <a:latin typeface="Calibri"/>
                  <a:ea typeface="Calibri"/>
                  <a:cs typeface="Calibri"/>
                  <a:sym typeface="Calibri"/>
                </a:rPr>
                <a:t>Sesión de carácter Interdisciplinario</a:t>
              </a:r>
              <a:endParaRPr dirty="0"/>
            </a:p>
            <a:p>
              <a:pPr algn="ctr">
                <a:lnSpc>
                  <a:spcPct val="90000"/>
                </a:lnSpc>
                <a:spcBef>
                  <a:spcPts val="280"/>
                </a:spcBef>
                <a:buClr>
                  <a:schemeClr val="dk1"/>
                </a:buClr>
                <a:buSzPts val="1200"/>
              </a:pPr>
              <a:endParaRPr sz="1200" dirty="0">
                <a:solidFill>
                  <a:schemeClr val="lt1"/>
                </a:solidFill>
                <a:latin typeface="Calibri"/>
                <a:ea typeface="Calibri"/>
                <a:cs typeface="Calibri"/>
                <a:sym typeface="Calibri"/>
              </a:endParaRPr>
            </a:p>
          </p:txBody>
        </p:sp>
      </p:grpSp>
      <p:sp>
        <p:nvSpPr>
          <p:cNvPr id="243" name="Shape 243"/>
          <p:cNvSpPr txBox="1"/>
          <p:nvPr/>
        </p:nvSpPr>
        <p:spPr>
          <a:xfrm>
            <a:off x="8069958" y="983118"/>
            <a:ext cx="3029392" cy="967460"/>
          </a:xfrm>
          <a:prstGeom prst="rect">
            <a:avLst/>
          </a:prstGeom>
          <a:noFill/>
          <a:ln>
            <a:noFill/>
          </a:ln>
        </p:spPr>
        <p:txBody>
          <a:bodyPr spcFirstLastPara="1" wrap="square" lIns="91425" tIns="45700" rIns="91425" bIns="45700" anchor="b" anchorCtr="0">
            <a:noAutofit/>
          </a:bodyPr>
          <a:lstStyle/>
          <a:p>
            <a:pPr algn="ctr">
              <a:lnSpc>
                <a:spcPct val="75000"/>
              </a:lnSpc>
              <a:buClr>
                <a:srgbClr val="262626"/>
              </a:buClr>
              <a:buSzPts val="1480"/>
            </a:pPr>
            <a:endParaRPr sz="1480" b="1" dirty="0">
              <a:solidFill>
                <a:srgbClr val="262626"/>
              </a:solidFill>
              <a:latin typeface="Calibri"/>
              <a:ea typeface="Calibri"/>
              <a:cs typeface="Calibri"/>
              <a:sym typeface="Calibri"/>
            </a:endParaRPr>
          </a:p>
          <a:p>
            <a:pPr>
              <a:lnSpc>
                <a:spcPct val="75000"/>
              </a:lnSpc>
              <a:buClr>
                <a:srgbClr val="262626"/>
              </a:buClr>
              <a:buSzPts val="1480"/>
            </a:pPr>
            <a:endParaRPr sz="1480" b="1" dirty="0">
              <a:solidFill>
                <a:srgbClr val="262626"/>
              </a:solidFill>
              <a:latin typeface="Calibri"/>
              <a:ea typeface="Calibri"/>
              <a:cs typeface="Calibri"/>
              <a:sym typeface="Calibri"/>
            </a:endParaRPr>
          </a:p>
          <a:p>
            <a:pPr>
              <a:lnSpc>
                <a:spcPct val="75000"/>
              </a:lnSpc>
              <a:buClr>
                <a:srgbClr val="262626"/>
              </a:buClr>
              <a:buSzPts val="1480"/>
            </a:pPr>
            <a:endParaRPr sz="1480" b="1" dirty="0">
              <a:solidFill>
                <a:srgbClr val="262626"/>
              </a:solidFill>
              <a:latin typeface="Calibri"/>
              <a:ea typeface="Calibri"/>
              <a:cs typeface="Calibri"/>
              <a:sym typeface="Calibri"/>
            </a:endParaRPr>
          </a:p>
        </p:txBody>
      </p:sp>
      <p:sp>
        <p:nvSpPr>
          <p:cNvPr id="244" name="Shape 244"/>
          <p:cNvSpPr txBox="1"/>
          <p:nvPr/>
        </p:nvSpPr>
        <p:spPr>
          <a:xfrm>
            <a:off x="4035972" y="6314612"/>
            <a:ext cx="4241436" cy="402425"/>
          </a:xfrm>
          <a:prstGeom prst="rect">
            <a:avLst/>
          </a:prstGeom>
          <a:noFill/>
          <a:ln>
            <a:noFill/>
          </a:ln>
        </p:spPr>
        <p:txBody>
          <a:bodyPr spcFirstLastPara="1" wrap="square" lIns="91425" tIns="45700" rIns="91425" bIns="45700" anchor="b" anchorCtr="0">
            <a:noAutofit/>
          </a:bodyPr>
          <a:lstStyle/>
          <a:p>
            <a:pPr algn="ctr">
              <a:lnSpc>
                <a:spcPct val="85000"/>
              </a:lnSpc>
              <a:buClr>
                <a:srgbClr val="3F3F3F"/>
              </a:buClr>
              <a:buSzPts val="1200"/>
            </a:pPr>
            <a:r>
              <a:rPr lang="es-MX" sz="1200" i="1">
                <a:solidFill>
                  <a:srgbClr val="3F3F3F"/>
                </a:solidFill>
                <a:latin typeface="Calibri"/>
                <a:ea typeface="Calibri"/>
                <a:cs typeface="Calibri"/>
                <a:sym typeface="Calibri"/>
              </a:rPr>
              <a:t>CONEXIONES III- Centro Educativo Jean Piaget</a:t>
            </a:r>
            <a:endParaRPr/>
          </a:p>
        </p:txBody>
      </p:sp>
      <p:sp>
        <p:nvSpPr>
          <p:cNvPr id="246" name="Shape 246"/>
          <p:cNvSpPr txBox="1"/>
          <p:nvPr/>
        </p:nvSpPr>
        <p:spPr>
          <a:xfrm>
            <a:off x="2547978" y="542620"/>
            <a:ext cx="5407572" cy="440622"/>
          </a:xfrm>
          <a:prstGeom prst="rect">
            <a:avLst/>
          </a:prstGeom>
          <a:noFill/>
          <a:ln>
            <a:noFill/>
          </a:ln>
        </p:spPr>
        <p:txBody>
          <a:bodyPr spcFirstLastPara="1" wrap="square" lIns="91425" tIns="45700" rIns="91425" bIns="45700" anchor="b" anchorCtr="0">
            <a:noAutofit/>
          </a:bodyPr>
          <a:lstStyle/>
          <a:p>
            <a:pPr algn="r">
              <a:lnSpc>
                <a:spcPct val="85000"/>
              </a:lnSpc>
              <a:buClr>
                <a:srgbClr val="262626"/>
              </a:buClr>
              <a:buSzPts val="1100"/>
            </a:pPr>
            <a:endParaRPr dirty="0"/>
          </a:p>
        </p:txBody>
      </p:sp>
      <p:sp>
        <p:nvSpPr>
          <p:cNvPr id="252" name="Shape 252"/>
          <p:cNvSpPr txBox="1"/>
          <p:nvPr/>
        </p:nvSpPr>
        <p:spPr>
          <a:xfrm>
            <a:off x="3008022" y="2528781"/>
            <a:ext cx="2055900" cy="2720400"/>
          </a:xfrm>
          <a:prstGeom prst="rect">
            <a:avLst/>
          </a:prstGeom>
          <a:noFill/>
          <a:ln>
            <a:noFill/>
          </a:ln>
        </p:spPr>
        <p:txBody>
          <a:bodyPr spcFirstLastPara="1" wrap="square" lIns="91425" tIns="45700" rIns="91425" bIns="45700" anchor="b" anchorCtr="0">
            <a:noAutofit/>
          </a:bodyPr>
          <a:lstStyle/>
          <a:p>
            <a:pPr algn="ctr">
              <a:lnSpc>
                <a:spcPct val="75000"/>
              </a:lnSpc>
              <a:buClr>
                <a:srgbClr val="262626"/>
              </a:buClr>
              <a:buSzPts val="1360"/>
            </a:pPr>
            <a:endParaRPr sz="1360" b="1" dirty="0">
              <a:solidFill>
                <a:srgbClr val="262626"/>
              </a:solidFill>
              <a:latin typeface="Calibri"/>
              <a:ea typeface="Calibri"/>
              <a:cs typeface="Calibri"/>
              <a:sym typeface="Calibri"/>
            </a:endParaRPr>
          </a:p>
          <a:p>
            <a:pPr>
              <a:lnSpc>
                <a:spcPct val="75000"/>
              </a:lnSpc>
              <a:buClr>
                <a:srgbClr val="262626"/>
              </a:buClr>
              <a:buSzPts val="1360"/>
            </a:pPr>
            <a:r>
              <a:rPr lang="es-MX" sz="1360" b="1" dirty="0">
                <a:solidFill>
                  <a:srgbClr val="C00000"/>
                </a:solidFill>
                <a:latin typeface="Calibri"/>
                <a:ea typeface="Calibri"/>
                <a:cs typeface="Calibri"/>
                <a:sym typeface="Calibri"/>
              </a:rPr>
              <a:t>Materia: Educación Física</a:t>
            </a:r>
          </a:p>
          <a:p>
            <a:pPr>
              <a:lnSpc>
                <a:spcPct val="75000"/>
              </a:lnSpc>
              <a:buClr>
                <a:srgbClr val="262626"/>
              </a:buClr>
              <a:buSzPts val="1360"/>
            </a:pPr>
            <a:endParaRPr dirty="0">
              <a:solidFill>
                <a:srgbClr val="C00000"/>
              </a:solidFill>
            </a:endParaRPr>
          </a:p>
          <a:p>
            <a:pPr>
              <a:lnSpc>
                <a:spcPct val="75000"/>
              </a:lnSpc>
              <a:buClr>
                <a:srgbClr val="262626"/>
              </a:buClr>
              <a:buSzPts val="1360"/>
            </a:pPr>
            <a:r>
              <a:rPr lang="es-MX" sz="1360" b="1" dirty="0">
                <a:solidFill>
                  <a:srgbClr val="262626"/>
                </a:solidFill>
                <a:latin typeface="Calibri"/>
                <a:ea typeface="Calibri"/>
                <a:cs typeface="Calibri"/>
                <a:sym typeface="Calibri"/>
              </a:rPr>
              <a:t>Trabajo a realizar: </a:t>
            </a:r>
            <a:endParaRPr dirty="0"/>
          </a:p>
          <a:p>
            <a:pPr>
              <a:lnSpc>
                <a:spcPct val="75000"/>
              </a:lnSpc>
              <a:buClr>
                <a:srgbClr val="262626"/>
              </a:buClr>
              <a:buSzPts val="1360"/>
            </a:pPr>
            <a:endParaRPr sz="1360" b="1" dirty="0">
              <a:solidFill>
                <a:srgbClr val="262626"/>
              </a:solidFill>
              <a:latin typeface="Calibri"/>
              <a:ea typeface="Calibri"/>
              <a:cs typeface="Calibri"/>
              <a:sym typeface="Calibri"/>
            </a:endParaRPr>
          </a:p>
          <a:p>
            <a:pPr>
              <a:lnSpc>
                <a:spcPct val="75000"/>
              </a:lnSpc>
              <a:buClr>
                <a:srgbClr val="262626"/>
              </a:buClr>
              <a:buSzPts val="1190"/>
            </a:pPr>
            <a:r>
              <a:rPr lang="es-MX" sz="1000" dirty="0">
                <a:solidFill>
                  <a:srgbClr val="262626"/>
                </a:solidFill>
                <a:latin typeface="Calibri"/>
                <a:ea typeface="Calibri"/>
                <a:cs typeface="Calibri"/>
                <a:sym typeface="Calibri"/>
              </a:rPr>
              <a:t>Realizar una exposición al resto de la comunidad del Centro Educativo Jean Piaget para dar difusión a las distintas medidas de prevención de fracturas que se pueden seguir antes y durante el ejercicio de la actividad deportiva, así como el equipo de seguridad y reglas generales para el correcto uso del equipo deportivo.</a:t>
            </a:r>
            <a:endParaRPr sz="1000" dirty="0">
              <a:solidFill>
                <a:srgbClr val="262626"/>
              </a:solidFill>
              <a:latin typeface="Calibri"/>
              <a:ea typeface="Calibri"/>
              <a:cs typeface="Calibri"/>
              <a:sym typeface="Calibri"/>
            </a:endParaRPr>
          </a:p>
          <a:p>
            <a:pPr>
              <a:lnSpc>
                <a:spcPct val="75000"/>
              </a:lnSpc>
              <a:buClr>
                <a:srgbClr val="262626"/>
              </a:buClr>
              <a:buSzPts val="1190"/>
            </a:pPr>
            <a:endParaRPr sz="1000" dirty="0">
              <a:solidFill>
                <a:srgbClr val="262626"/>
              </a:solidFill>
              <a:latin typeface="Calibri"/>
              <a:ea typeface="Calibri"/>
              <a:cs typeface="Calibri"/>
              <a:sym typeface="Calibri"/>
            </a:endParaRPr>
          </a:p>
          <a:p>
            <a:pPr>
              <a:lnSpc>
                <a:spcPct val="75000"/>
              </a:lnSpc>
              <a:buClr>
                <a:srgbClr val="262626"/>
              </a:buClr>
              <a:buSzPts val="1275"/>
            </a:pPr>
            <a:endParaRPr sz="1000" dirty="0">
              <a:solidFill>
                <a:srgbClr val="262626"/>
              </a:solidFill>
              <a:latin typeface="Calibri"/>
              <a:ea typeface="Calibri"/>
              <a:cs typeface="Calibri"/>
              <a:sym typeface="Calibri"/>
            </a:endParaRPr>
          </a:p>
          <a:p>
            <a:pPr algn="ctr">
              <a:lnSpc>
                <a:spcPct val="75000"/>
              </a:lnSpc>
              <a:buClr>
                <a:srgbClr val="262626"/>
              </a:buClr>
              <a:buSzPts val="1275"/>
            </a:pPr>
            <a:r>
              <a:rPr lang="es-MX" sz="1000" i="1" dirty="0">
                <a:solidFill>
                  <a:srgbClr val="262626"/>
                </a:solidFill>
                <a:latin typeface="Calibri"/>
                <a:ea typeface="Calibri"/>
                <a:cs typeface="Calibri"/>
                <a:sym typeface="Calibri"/>
              </a:rPr>
              <a:t> </a:t>
            </a:r>
            <a:endParaRPr sz="1000" dirty="0"/>
          </a:p>
          <a:p>
            <a:pPr algn="ctr">
              <a:lnSpc>
                <a:spcPct val="75000"/>
              </a:lnSpc>
              <a:buClr>
                <a:srgbClr val="262626"/>
              </a:buClr>
              <a:buSzPts val="1275"/>
            </a:pPr>
            <a:endParaRPr sz="1275" i="1" dirty="0">
              <a:solidFill>
                <a:srgbClr val="262626"/>
              </a:solidFill>
              <a:latin typeface="Calibri"/>
              <a:ea typeface="Calibri"/>
              <a:cs typeface="Calibri"/>
              <a:sym typeface="Calibri"/>
            </a:endParaRPr>
          </a:p>
        </p:txBody>
      </p:sp>
      <p:sp>
        <p:nvSpPr>
          <p:cNvPr id="23" name="Rectángulo 22">
            <a:extLst>
              <a:ext uri="{FF2B5EF4-FFF2-40B4-BE49-F238E27FC236}">
                <a16:creationId xmlns:a16="http://schemas.microsoft.com/office/drawing/2014/main" id="{95E5A9CA-6624-4FF4-983E-182708BEEC02}"/>
              </a:ext>
            </a:extLst>
          </p:cNvPr>
          <p:cNvSpPr/>
          <p:nvPr/>
        </p:nvSpPr>
        <p:spPr>
          <a:xfrm>
            <a:off x="1433382" y="-42442"/>
            <a:ext cx="9120461" cy="1477328"/>
          </a:xfrm>
          <a:prstGeom prst="rect">
            <a:avLst/>
          </a:prstGeom>
        </p:spPr>
        <p:txBody>
          <a:bodyPr wrap="square">
            <a:spAutoFit/>
          </a:bodyPr>
          <a:lstStyle/>
          <a:p>
            <a:pPr algn="ctr"/>
            <a:r>
              <a:rPr lang="es-MX" sz="4500" b="1" dirty="0">
                <a:ln w="3175" cmpd="sng">
                  <a:noFill/>
                </a:ln>
                <a:solidFill>
                  <a:srgbClr val="C00000"/>
                </a:solidFill>
                <a:latin typeface="Tw Cen MT Condensed Extra Bold" panose="020B0803020202020204" pitchFamily="34" charset="0"/>
                <a:ea typeface="+mj-ea"/>
                <a:cs typeface="+mj-cs"/>
              </a:rPr>
              <a:t>Actividad por asignatura de la fase de Desarrollo del proyecto</a:t>
            </a:r>
          </a:p>
        </p:txBody>
      </p:sp>
      <p:pic>
        <p:nvPicPr>
          <p:cNvPr id="14" name="Imagen 13"/>
          <p:cNvPicPr>
            <a:picLocks noChangeAspect="1"/>
          </p:cNvPicPr>
          <p:nvPr/>
        </p:nvPicPr>
        <p:blipFill>
          <a:blip r:embed="rId3"/>
          <a:stretch>
            <a:fillRect/>
          </a:stretch>
        </p:blipFill>
        <p:spPr>
          <a:xfrm>
            <a:off x="6660125" y="2019483"/>
            <a:ext cx="2450008" cy="2450008"/>
          </a:xfrm>
          <a:prstGeom prst="rect">
            <a:avLst/>
          </a:prstGeom>
        </p:spPr>
      </p:pic>
    </p:spTree>
    <p:extLst>
      <p:ext uri="{BB962C8B-B14F-4D97-AF65-F5344CB8AC3E}">
        <p14:creationId xmlns:p14="http://schemas.microsoft.com/office/powerpoint/2010/main" val="35565458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rot="16200000">
            <a:off x="-3572088" y="2701013"/>
            <a:ext cx="9144000" cy="1040884"/>
          </a:xfrm>
        </p:spPr>
        <p:txBody>
          <a:bodyPr/>
          <a:lstStyle/>
          <a:p>
            <a:r>
              <a:rPr lang="en-GB" sz="4400" b="1" dirty="0" err="1">
                <a:solidFill>
                  <a:schemeClr val="tx1">
                    <a:lumMod val="50000"/>
                    <a:lumOff val="50000"/>
                  </a:schemeClr>
                </a:solidFill>
                <a:latin typeface="Tw Cen MT" panose="020B0602020104020603" pitchFamily="34" charset="0"/>
              </a:rPr>
              <a:t>Prevención</a:t>
            </a:r>
            <a:r>
              <a:rPr lang="en-GB" sz="4400" b="1" dirty="0">
                <a:solidFill>
                  <a:schemeClr val="tx1">
                    <a:lumMod val="50000"/>
                    <a:lumOff val="50000"/>
                  </a:schemeClr>
                </a:solidFill>
                <a:latin typeface="Tw Cen MT" panose="020B0602020104020603" pitchFamily="34" charset="0"/>
              </a:rPr>
              <a:t> de </a:t>
            </a:r>
            <a:r>
              <a:rPr lang="en-GB" sz="4400" b="1" dirty="0" err="1">
                <a:solidFill>
                  <a:schemeClr val="tx1">
                    <a:lumMod val="50000"/>
                    <a:lumOff val="50000"/>
                  </a:schemeClr>
                </a:solidFill>
                <a:latin typeface="Tw Cen MT" panose="020B0602020104020603" pitchFamily="34" charset="0"/>
              </a:rPr>
              <a:t>Fracturas</a:t>
            </a:r>
            <a:endParaRPr lang="en-GB" sz="4400" b="1" dirty="0">
              <a:solidFill>
                <a:schemeClr val="tx1">
                  <a:lumMod val="50000"/>
                  <a:lumOff val="50000"/>
                </a:schemeClr>
              </a:solidFill>
              <a:latin typeface="Tw Cen MT" panose="020B0602020104020603" pitchFamily="34" charset="0"/>
            </a:endParaRPr>
          </a:p>
        </p:txBody>
      </p:sp>
      <p:pic>
        <p:nvPicPr>
          <p:cNvPr id="4" name="Imagen 3"/>
          <p:cNvPicPr>
            <a:picLocks noChangeAspect="1"/>
          </p:cNvPicPr>
          <p:nvPr/>
        </p:nvPicPr>
        <p:blipFill>
          <a:blip r:embed="rId3"/>
          <a:stretch>
            <a:fillRect/>
          </a:stretch>
        </p:blipFill>
        <p:spPr>
          <a:xfrm>
            <a:off x="3817425" y="1580693"/>
            <a:ext cx="4965068" cy="2674784"/>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511" y="4365635"/>
            <a:ext cx="4508189" cy="741716"/>
          </a:xfrm>
          <a:prstGeom prst="rect">
            <a:avLst/>
          </a:prstGeom>
        </p:spPr>
      </p:pic>
      <p:graphicFrame>
        <p:nvGraphicFramePr>
          <p:cNvPr id="7" name="Objeto 6"/>
          <p:cNvGraphicFramePr>
            <a:graphicFrameLocks noChangeAspect="1"/>
          </p:cNvGraphicFramePr>
          <p:nvPr/>
        </p:nvGraphicFramePr>
        <p:xfrm>
          <a:off x="8895145" y="4365636"/>
          <a:ext cx="936498" cy="741716"/>
        </p:xfrm>
        <a:graphic>
          <a:graphicData uri="http://schemas.openxmlformats.org/presentationml/2006/ole">
            <mc:AlternateContent xmlns:mc="http://schemas.openxmlformats.org/markup-compatibility/2006">
              <mc:Choice xmlns:v="urn:schemas-microsoft-com:vml" Requires="v">
                <p:oleObj spid="_x0000_s180226" name="CorelDRAW" r:id="rId5" imgW="2504179" imgH="1982433" progId="CorelDraw.Graphic.19">
                  <p:embed/>
                </p:oleObj>
              </mc:Choice>
              <mc:Fallback>
                <p:oleObj name="CorelDRAW" r:id="rId5" imgW="2504179" imgH="1982433" progId="CorelDraw.Graphic.19">
                  <p:embed/>
                  <p:pic>
                    <p:nvPicPr>
                      <p:cNvPr id="7" name="Objeto 6"/>
                      <p:cNvPicPr/>
                      <p:nvPr/>
                    </p:nvPicPr>
                    <p:blipFill>
                      <a:blip r:embed="rId6"/>
                      <a:stretch>
                        <a:fillRect/>
                      </a:stretch>
                    </p:blipFill>
                    <p:spPr>
                      <a:xfrm>
                        <a:off x="8895145" y="4365636"/>
                        <a:ext cx="936498" cy="741716"/>
                      </a:xfrm>
                      <a:prstGeom prst="rect">
                        <a:avLst/>
                      </a:prstGeom>
                    </p:spPr>
                  </p:pic>
                </p:oleObj>
              </mc:Fallback>
            </mc:AlternateContent>
          </a:graphicData>
        </a:graphic>
      </p:graphicFrame>
      <p:sp>
        <p:nvSpPr>
          <p:cNvPr id="8" name="Marcador de contenido 2"/>
          <p:cNvSpPr txBox="1">
            <a:spLocks/>
          </p:cNvSpPr>
          <p:nvPr/>
        </p:nvSpPr>
        <p:spPr>
          <a:xfrm>
            <a:off x="2581739" y="433519"/>
            <a:ext cx="5234796" cy="641329"/>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spcBef>
                <a:spcPts val="0"/>
              </a:spcBef>
            </a:pPr>
            <a:r>
              <a:rPr lang="en-GB" dirty="0">
                <a:latin typeface="Tw Cen MT Condensed" panose="020B0606020104020203" pitchFamily="34" charset="0"/>
                <a:ea typeface="Arial" charset="0"/>
                <a:cs typeface="Arial" charset="0"/>
              </a:rPr>
              <a:t>GRUPO: PREPARATORIA SEXTO </a:t>
            </a:r>
          </a:p>
        </p:txBody>
      </p:sp>
    </p:spTree>
    <p:extLst>
      <p:ext uri="{BB962C8B-B14F-4D97-AF65-F5344CB8AC3E}">
        <p14:creationId xmlns:p14="http://schemas.microsoft.com/office/powerpoint/2010/main" val="1896423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edge">
                                      <p:cBhvr>
                                        <p:cTn id="18"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04526"/>
            <a:ext cx="9601196" cy="1303867"/>
          </a:xfrm>
        </p:spPr>
        <p:txBody>
          <a:bodyPr>
            <a:normAutofit/>
          </a:bodyPr>
          <a:lstStyle/>
          <a:p>
            <a:r>
              <a:rPr lang="en-GB" b="1" dirty="0" err="1">
                <a:solidFill>
                  <a:schemeClr val="tx1">
                    <a:lumMod val="50000"/>
                    <a:lumOff val="50000"/>
                  </a:schemeClr>
                </a:solidFill>
                <a:latin typeface="Tw Cen MT" panose="020B0602020104020603" pitchFamily="34" charset="0"/>
              </a:rPr>
              <a:t>Prevenir</a:t>
            </a:r>
            <a:r>
              <a:rPr lang="en-GB" b="1" dirty="0">
                <a:solidFill>
                  <a:schemeClr val="tx1">
                    <a:lumMod val="50000"/>
                    <a:lumOff val="50000"/>
                  </a:schemeClr>
                </a:solidFill>
                <a:latin typeface="Tw Cen MT" panose="020B0602020104020603" pitchFamily="34" charset="0"/>
              </a:rPr>
              <a:t> </a:t>
            </a:r>
            <a:r>
              <a:rPr lang="en-GB" b="1" dirty="0" err="1">
                <a:solidFill>
                  <a:schemeClr val="tx1">
                    <a:lumMod val="50000"/>
                    <a:lumOff val="50000"/>
                  </a:schemeClr>
                </a:solidFill>
                <a:latin typeface="Tw Cen MT" panose="020B0602020104020603" pitchFamily="34" charset="0"/>
              </a:rPr>
              <a:t>fracturas</a:t>
            </a:r>
            <a:r>
              <a:rPr lang="en-GB" b="1" dirty="0">
                <a:solidFill>
                  <a:schemeClr val="tx1">
                    <a:lumMod val="50000"/>
                    <a:lumOff val="50000"/>
                  </a:schemeClr>
                </a:solidFill>
                <a:latin typeface="Tw Cen MT" panose="020B0602020104020603" pitchFamily="34" charset="0"/>
              </a:rPr>
              <a:t> en la </a:t>
            </a:r>
            <a:r>
              <a:rPr lang="en-GB" b="1" dirty="0" err="1">
                <a:solidFill>
                  <a:schemeClr val="tx1">
                    <a:lumMod val="50000"/>
                    <a:lumOff val="50000"/>
                  </a:schemeClr>
                </a:solidFill>
                <a:latin typeface="Tw Cen MT" panose="020B0602020104020603" pitchFamily="34" charset="0"/>
              </a:rPr>
              <a:t>vida</a:t>
            </a:r>
            <a:r>
              <a:rPr lang="en-GB" b="1" dirty="0">
                <a:solidFill>
                  <a:schemeClr val="tx1">
                    <a:lumMod val="50000"/>
                    <a:lumOff val="50000"/>
                  </a:schemeClr>
                </a:solidFill>
                <a:latin typeface="Tw Cen MT" panose="020B0602020104020603" pitchFamily="34" charset="0"/>
              </a:rPr>
              <a:t> </a:t>
            </a:r>
            <a:r>
              <a:rPr lang="en-GB" b="1" dirty="0" err="1">
                <a:solidFill>
                  <a:schemeClr val="tx1">
                    <a:lumMod val="50000"/>
                    <a:lumOff val="50000"/>
                  </a:schemeClr>
                </a:solidFill>
                <a:latin typeface="Tw Cen MT" panose="020B0602020104020603" pitchFamily="34" charset="0"/>
              </a:rPr>
              <a:t>cotidiana</a:t>
            </a:r>
            <a:endParaRPr lang="en-GB" b="1" dirty="0">
              <a:solidFill>
                <a:schemeClr val="tx1">
                  <a:lumMod val="50000"/>
                  <a:lumOff val="50000"/>
                </a:schemeClr>
              </a:solidFill>
              <a:latin typeface="Tw Cen MT" panose="020B0602020104020603" pitchFamily="34" charset="0"/>
            </a:endParaRPr>
          </a:p>
        </p:txBody>
      </p:sp>
      <p:sp>
        <p:nvSpPr>
          <p:cNvPr id="3" name="Marcador de contenido 2"/>
          <p:cNvSpPr>
            <a:spLocks noGrp="1"/>
          </p:cNvSpPr>
          <p:nvPr>
            <p:ph idx="1"/>
          </p:nvPr>
        </p:nvSpPr>
        <p:spPr>
          <a:xfrm>
            <a:off x="976222" y="1963648"/>
            <a:ext cx="5234796" cy="3401984"/>
          </a:xfrm>
        </p:spPr>
        <p:txBody>
          <a:bodyPr>
            <a:normAutofit/>
          </a:bodyPr>
          <a:lstStyle/>
          <a:p>
            <a:pPr>
              <a:lnSpc>
                <a:spcPct val="100000"/>
              </a:lnSpc>
              <a:spcBef>
                <a:spcPts val="0"/>
              </a:spcBef>
            </a:pPr>
            <a:r>
              <a:rPr lang="en-GB" dirty="0" err="1">
                <a:solidFill>
                  <a:schemeClr val="tx1"/>
                </a:solidFill>
                <a:latin typeface="Tw Cen MT Condensed" panose="020B0606020104020203" pitchFamily="34" charset="0"/>
                <a:ea typeface="Arial" charset="0"/>
                <a:cs typeface="Arial" charset="0"/>
              </a:rPr>
              <a:t>Seguir</a:t>
            </a:r>
            <a:r>
              <a:rPr lang="en-GB" dirty="0">
                <a:solidFill>
                  <a:schemeClr val="tx1"/>
                </a:solidFill>
                <a:latin typeface="Tw Cen MT Condensed" panose="020B0606020104020203" pitchFamily="34" charset="0"/>
                <a:ea typeface="Arial" charset="0"/>
                <a:cs typeface="Arial" charset="0"/>
              </a:rPr>
              <a:t> un </a:t>
            </a:r>
            <a:r>
              <a:rPr lang="en-GB" dirty="0" err="1">
                <a:solidFill>
                  <a:schemeClr val="tx1"/>
                </a:solidFill>
                <a:latin typeface="Tw Cen MT Condensed" panose="020B0606020104020203" pitchFamily="34" charset="0"/>
                <a:ea typeface="Arial" charset="0"/>
                <a:cs typeface="Arial" charset="0"/>
              </a:rPr>
              <a:t>programa</a:t>
            </a:r>
            <a:r>
              <a:rPr lang="en-GB" dirty="0">
                <a:solidFill>
                  <a:schemeClr val="tx1"/>
                </a:solidFill>
                <a:latin typeface="Tw Cen MT Condensed" panose="020B0606020104020203" pitchFamily="34" charset="0"/>
                <a:ea typeface="Arial" charset="0"/>
                <a:cs typeface="Arial" charset="0"/>
              </a:rPr>
              <a:t> de </a:t>
            </a:r>
            <a:r>
              <a:rPr lang="en-GB" dirty="0" err="1">
                <a:solidFill>
                  <a:schemeClr val="tx1"/>
                </a:solidFill>
                <a:latin typeface="Tw Cen MT Condensed" panose="020B0606020104020203" pitchFamily="34" charset="0"/>
                <a:ea typeface="Arial" charset="0"/>
                <a:cs typeface="Arial" charset="0"/>
              </a:rPr>
              <a:t>ejercicios</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adecuado</a:t>
            </a:r>
            <a:r>
              <a:rPr lang="en-GB" dirty="0">
                <a:solidFill>
                  <a:schemeClr val="tx1"/>
                </a:solidFill>
                <a:latin typeface="Tw Cen MT Condensed" panose="020B0606020104020203" pitchFamily="34" charset="0"/>
                <a:ea typeface="Arial" charset="0"/>
                <a:cs typeface="Arial" charset="0"/>
              </a:rPr>
              <a:t> a las </a:t>
            </a:r>
            <a:r>
              <a:rPr lang="en-GB" dirty="0" err="1">
                <a:solidFill>
                  <a:schemeClr val="tx1"/>
                </a:solidFill>
                <a:latin typeface="Tw Cen MT Condensed" panose="020B0606020104020203" pitchFamily="34" charset="0"/>
                <a:ea typeface="Arial" charset="0"/>
                <a:cs typeface="Arial" charset="0"/>
              </a:rPr>
              <a:t>necesidades</a:t>
            </a:r>
            <a:r>
              <a:rPr lang="en-GB" dirty="0">
                <a:solidFill>
                  <a:schemeClr val="tx1"/>
                </a:solidFill>
                <a:latin typeface="Tw Cen MT Condensed" panose="020B0606020104020203" pitchFamily="34" charset="0"/>
                <a:ea typeface="Arial" charset="0"/>
                <a:cs typeface="Arial" charset="0"/>
              </a:rPr>
              <a:t> de </a:t>
            </a:r>
            <a:r>
              <a:rPr lang="en-GB" dirty="0" err="1">
                <a:solidFill>
                  <a:schemeClr val="tx1"/>
                </a:solidFill>
                <a:latin typeface="Tw Cen MT Condensed" panose="020B0606020104020203" pitchFamily="34" charset="0"/>
                <a:ea typeface="Arial" charset="0"/>
                <a:cs typeface="Arial" charset="0"/>
              </a:rPr>
              <a:t>cada</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quien</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ayuda</a:t>
            </a:r>
            <a:r>
              <a:rPr lang="en-GB" dirty="0">
                <a:solidFill>
                  <a:schemeClr val="tx1"/>
                </a:solidFill>
                <a:latin typeface="Tw Cen MT Condensed" panose="020B0606020104020203" pitchFamily="34" charset="0"/>
                <a:ea typeface="Arial" charset="0"/>
                <a:cs typeface="Arial" charset="0"/>
              </a:rPr>
              <a:t> a </a:t>
            </a:r>
            <a:r>
              <a:rPr lang="en-GB" dirty="0" err="1">
                <a:solidFill>
                  <a:schemeClr val="tx1"/>
                </a:solidFill>
                <a:latin typeface="Tw Cen MT Condensed" panose="020B0606020104020203" pitchFamily="34" charset="0"/>
                <a:ea typeface="Arial" charset="0"/>
                <a:cs typeface="Arial" charset="0"/>
              </a:rPr>
              <a:t>prevenir</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fracturas</a:t>
            </a:r>
            <a:r>
              <a:rPr lang="en-GB" dirty="0">
                <a:solidFill>
                  <a:schemeClr val="tx1"/>
                </a:solidFill>
                <a:latin typeface="Tw Cen MT Condensed" panose="020B0606020104020203" pitchFamily="34" charset="0"/>
                <a:ea typeface="Arial" charset="0"/>
                <a:cs typeface="Arial" charset="0"/>
              </a:rPr>
              <a:t>. De </a:t>
            </a:r>
            <a:r>
              <a:rPr lang="en-GB" dirty="0" err="1">
                <a:solidFill>
                  <a:schemeClr val="tx1"/>
                </a:solidFill>
                <a:latin typeface="Tw Cen MT Condensed" panose="020B0606020104020203" pitchFamily="34" charset="0"/>
                <a:ea typeface="Arial" charset="0"/>
                <a:cs typeface="Arial" charset="0"/>
              </a:rPr>
              <a:t>esta</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manera</a:t>
            </a:r>
            <a:r>
              <a:rPr lang="en-GB" dirty="0">
                <a:solidFill>
                  <a:schemeClr val="tx1"/>
                </a:solidFill>
                <a:latin typeface="Tw Cen MT Condensed" panose="020B0606020104020203" pitchFamily="34" charset="0"/>
                <a:ea typeface="Arial" charset="0"/>
                <a:cs typeface="Arial" charset="0"/>
              </a:rPr>
              <a:t>, se </a:t>
            </a:r>
            <a:r>
              <a:rPr lang="en-GB" dirty="0" err="1">
                <a:solidFill>
                  <a:schemeClr val="tx1"/>
                </a:solidFill>
                <a:latin typeface="Tw Cen MT Condensed" panose="020B0606020104020203" pitchFamily="34" charset="0"/>
                <a:ea typeface="Arial" charset="0"/>
                <a:cs typeface="Arial" charset="0"/>
              </a:rPr>
              <a:t>fortalecen</a:t>
            </a:r>
            <a:r>
              <a:rPr lang="en-GB" dirty="0">
                <a:solidFill>
                  <a:schemeClr val="tx1"/>
                </a:solidFill>
                <a:latin typeface="Tw Cen MT Condensed" panose="020B0606020104020203" pitchFamily="34" charset="0"/>
                <a:ea typeface="Arial" charset="0"/>
                <a:cs typeface="Arial" charset="0"/>
              </a:rPr>
              <a:t> los </a:t>
            </a:r>
            <a:r>
              <a:rPr lang="en-GB" dirty="0" err="1">
                <a:solidFill>
                  <a:schemeClr val="tx1"/>
                </a:solidFill>
                <a:latin typeface="Tw Cen MT Condensed" panose="020B0606020104020203" pitchFamily="34" charset="0"/>
                <a:ea typeface="Arial" charset="0"/>
                <a:cs typeface="Arial" charset="0"/>
              </a:rPr>
              <a:t>músculos</a:t>
            </a:r>
            <a:r>
              <a:rPr lang="en-GB" dirty="0">
                <a:solidFill>
                  <a:schemeClr val="tx1"/>
                </a:solidFill>
                <a:latin typeface="Tw Cen MT Condensed" panose="020B0606020104020203" pitchFamily="34" charset="0"/>
                <a:ea typeface="Arial" charset="0"/>
                <a:cs typeface="Arial" charset="0"/>
              </a:rPr>
              <a:t> y se </a:t>
            </a:r>
            <a:r>
              <a:rPr lang="en-GB" dirty="0" err="1">
                <a:solidFill>
                  <a:schemeClr val="tx1"/>
                </a:solidFill>
                <a:latin typeface="Tw Cen MT Condensed" panose="020B0606020104020203" pitchFamily="34" charset="0"/>
                <a:ea typeface="Arial" charset="0"/>
                <a:cs typeface="Arial" charset="0"/>
              </a:rPr>
              <a:t>mantienen</a:t>
            </a:r>
            <a:r>
              <a:rPr lang="en-GB" dirty="0">
                <a:solidFill>
                  <a:schemeClr val="tx1"/>
                </a:solidFill>
                <a:latin typeface="Tw Cen MT Condensed" panose="020B0606020104020203" pitchFamily="34" charset="0"/>
                <a:ea typeface="Arial" charset="0"/>
                <a:cs typeface="Arial" charset="0"/>
              </a:rPr>
              <a:t> flexibles las </a:t>
            </a:r>
            <a:r>
              <a:rPr lang="en-GB" dirty="0" err="1">
                <a:solidFill>
                  <a:schemeClr val="tx1"/>
                </a:solidFill>
                <a:latin typeface="Tw Cen MT Condensed" panose="020B0606020104020203" pitchFamily="34" charset="0"/>
                <a:ea typeface="Arial" charset="0"/>
                <a:cs typeface="Arial" charset="0"/>
              </a:rPr>
              <a:t>articulaciones</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ligamentos</a:t>
            </a:r>
            <a:r>
              <a:rPr lang="en-GB" dirty="0">
                <a:solidFill>
                  <a:schemeClr val="tx1"/>
                </a:solidFill>
                <a:latin typeface="Tw Cen MT Condensed" panose="020B0606020104020203" pitchFamily="34" charset="0"/>
                <a:ea typeface="Arial" charset="0"/>
                <a:cs typeface="Arial" charset="0"/>
              </a:rPr>
              <a:t> y </a:t>
            </a:r>
            <a:r>
              <a:rPr lang="en-GB" dirty="0" err="1">
                <a:solidFill>
                  <a:schemeClr val="tx1"/>
                </a:solidFill>
                <a:latin typeface="Tw Cen MT Condensed" panose="020B0606020104020203" pitchFamily="34" charset="0"/>
                <a:ea typeface="Arial" charset="0"/>
                <a:cs typeface="Arial" charset="0"/>
              </a:rPr>
              <a:t>tendones</a:t>
            </a:r>
            <a:r>
              <a:rPr lang="en-GB" dirty="0">
                <a:solidFill>
                  <a:schemeClr val="tx1"/>
                </a:solidFill>
                <a:latin typeface="Tw Cen MT Condensed" panose="020B0606020104020203" pitchFamily="34" charset="0"/>
                <a:ea typeface="Arial" charset="0"/>
                <a:cs typeface="Arial" charset="0"/>
              </a:rPr>
              <a:t>.</a:t>
            </a:r>
          </a:p>
          <a:p>
            <a:pPr>
              <a:lnSpc>
                <a:spcPct val="100000"/>
              </a:lnSpc>
              <a:spcBef>
                <a:spcPts val="0"/>
              </a:spcBef>
            </a:pPr>
            <a:endParaRPr lang="en-GB" dirty="0">
              <a:solidFill>
                <a:schemeClr val="tx1"/>
              </a:solidFill>
              <a:latin typeface="Tw Cen MT Condensed" panose="020B0606020104020203" pitchFamily="34" charset="0"/>
              <a:ea typeface="Arial" charset="0"/>
              <a:cs typeface="Arial" charset="0"/>
            </a:endParaRPr>
          </a:p>
          <a:p>
            <a:pPr>
              <a:lnSpc>
                <a:spcPct val="100000"/>
              </a:lnSpc>
              <a:spcBef>
                <a:spcPts val="0"/>
              </a:spcBef>
            </a:pPr>
            <a:r>
              <a:rPr lang="en-GB" dirty="0" err="1">
                <a:solidFill>
                  <a:schemeClr val="tx1"/>
                </a:solidFill>
                <a:latin typeface="Tw Cen MT Condensed" panose="020B0606020104020203" pitchFamily="34" charset="0"/>
                <a:ea typeface="Arial" charset="0"/>
                <a:cs typeface="Arial" charset="0"/>
              </a:rPr>
              <a:t>Es</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recomendable</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realizarse</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revisiones</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generales</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físicas</a:t>
            </a:r>
            <a:r>
              <a:rPr lang="en-GB" dirty="0">
                <a:solidFill>
                  <a:schemeClr val="tx1"/>
                </a:solidFill>
                <a:latin typeface="Tw Cen MT Condensed" panose="020B0606020104020203" pitchFamily="34" charset="0"/>
                <a:ea typeface="Arial" charset="0"/>
                <a:cs typeface="Arial" charset="0"/>
              </a:rPr>
              <a:t> para </a:t>
            </a:r>
            <a:r>
              <a:rPr lang="en-GB" dirty="0" err="1">
                <a:solidFill>
                  <a:schemeClr val="tx1"/>
                </a:solidFill>
                <a:latin typeface="Tw Cen MT Condensed" panose="020B0606020104020203" pitchFamily="34" charset="0"/>
                <a:ea typeface="Arial" charset="0"/>
                <a:cs typeface="Arial" charset="0"/>
              </a:rPr>
              <a:t>prevenir</a:t>
            </a:r>
            <a:r>
              <a:rPr lang="en-GB" dirty="0">
                <a:solidFill>
                  <a:schemeClr val="tx1"/>
                </a:solidFill>
                <a:latin typeface="Tw Cen MT Condensed" panose="020B0606020104020203" pitchFamily="34" charset="0"/>
                <a:ea typeface="Arial" charset="0"/>
                <a:cs typeface="Arial" charset="0"/>
              </a:rPr>
              <a:t> </a:t>
            </a:r>
            <a:r>
              <a:rPr lang="en-GB" dirty="0" err="1">
                <a:solidFill>
                  <a:schemeClr val="tx1"/>
                </a:solidFill>
                <a:latin typeface="Tw Cen MT Condensed" panose="020B0606020104020203" pitchFamily="34" charset="0"/>
                <a:ea typeface="Arial" charset="0"/>
                <a:cs typeface="Arial" charset="0"/>
              </a:rPr>
              <a:t>caídas</a:t>
            </a:r>
            <a:r>
              <a:rPr lang="en-GB" dirty="0">
                <a:solidFill>
                  <a:schemeClr val="tx1"/>
                </a:solidFill>
                <a:latin typeface="Tw Cen MT Condensed" panose="020B0606020104020203" pitchFamily="34" charset="0"/>
                <a:ea typeface="Arial" charset="0"/>
                <a:cs typeface="Arial" charset="0"/>
              </a:rPr>
              <a:t>.</a:t>
            </a:r>
          </a:p>
        </p:txBody>
      </p:sp>
      <p:pic>
        <p:nvPicPr>
          <p:cNvPr id="4" name="Imagen 3"/>
          <p:cNvPicPr>
            <a:picLocks noChangeAspect="1"/>
          </p:cNvPicPr>
          <p:nvPr/>
        </p:nvPicPr>
        <p:blipFill>
          <a:blip r:embed="rId3"/>
          <a:stretch>
            <a:fillRect/>
          </a:stretch>
        </p:blipFill>
        <p:spPr>
          <a:xfrm>
            <a:off x="6353908" y="2206503"/>
            <a:ext cx="5201199" cy="346746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620887"/>
            <a:ext cx="4508189" cy="741716"/>
          </a:xfrm>
          <a:prstGeom prst="rect">
            <a:avLst/>
          </a:prstGeom>
        </p:spPr>
      </p:pic>
      <p:graphicFrame>
        <p:nvGraphicFramePr>
          <p:cNvPr id="7" name="Objeto 6"/>
          <p:cNvGraphicFramePr>
            <a:graphicFrameLocks noChangeAspect="1"/>
          </p:cNvGraphicFramePr>
          <p:nvPr/>
        </p:nvGraphicFramePr>
        <p:xfrm>
          <a:off x="5099834" y="5620888"/>
          <a:ext cx="936498" cy="741716"/>
        </p:xfrm>
        <a:graphic>
          <a:graphicData uri="http://schemas.openxmlformats.org/presentationml/2006/ole">
            <mc:AlternateContent xmlns:mc="http://schemas.openxmlformats.org/markup-compatibility/2006">
              <mc:Choice xmlns:v="urn:schemas-microsoft-com:vml" Requires="v">
                <p:oleObj spid="_x0000_s181250" name="CorelDRAW" r:id="rId5" imgW="2504179" imgH="1982433" progId="CorelDraw.Graphic.19">
                  <p:embed/>
                </p:oleObj>
              </mc:Choice>
              <mc:Fallback>
                <p:oleObj name="CorelDRAW" r:id="rId5" imgW="2504179" imgH="1982433" progId="CorelDraw.Graphic.19">
                  <p:embed/>
                  <p:pic>
                    <p:nvPicPr>
                      <p:cNvPr id="7" name="Objeto 6"/>
                      <p:cNvPicPr/>
                      <p:nvPr/>
                    </p:nvPicPr>
                    <p:blipFill>
                      <a:blip r:embed="rId6"/>
                      <a:stretch>
                        <a:fillRect/>
                      </a:stretch>
                    </p:blipFill>
                    <p:spPr>
                      <a:xfrm>
                        <a:off x="5099834" y="5620888"/>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8463811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edg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583757"/>
            <a:ext cx="9601196" cy="1076768"/>
          </a:xfrm>
        </p:spPr>
        <p:txBody>
          <a:bodyPr>
            <a:normAutofit fontScale="90000"/>
          </a:bodyPr>
          <a:lstStyle/>
          <a:p>
            <a:r>
              <a:rPr lang="en-GB" b="1" dirty="0" err="1">
                <a:solidFill>
                  <a:schemeClr val="tx1">
                    <a:lumMod val="50000"/>
                    <a:lumOff val="50000"/>
                  </a:schemeClr>
                </a:solidFill>
                <a:latin typeface="Tw Cen MT" panose="020B0602020104020603" pitchFamily="34" charset="0"/>
              </a:rPr>
              <a:t>Prevenir</a:t>
            </a:r>
            <a:r>
              <a:rPr lang="en-GB" b="1" dirty="0">
                <a:solidFill>
                  <a:schemeClr val="tx1">
                    <a:lumMod val="50000"/>
                    <a:lumOff val="50000"/>
                  </a:schemeClr>
                </a:solidFill>
                <a:latin typeface="Tw Cen MT" panose="020B0602020104020603" pitchFamily="34" charset="0"/>
              </a:rPr>
              <a:t> </a:t>
            </a:r>
            <a:r>
              <a:rPr lang="en-GB" b="1" dirty="0" err="1">
                <a:solidFill>
                  <a:schemeClr val="tx1">
                    <a:lumMod val="50000"/>
                    <a:lumOff val="50000"/>
                  </a:schemeClr>
                </a:solidFill>
                <a:latin typeface="Tw Cen MT" panose="020B0602020104020603" pitchFamily="34" charset="0"/>
              </a:rPr>
              <a:t>fracturas</a:t>
            </a:r>
            <a:r>
              <a:rPr lang="en-GB" b="1" dirty="0">
                <a:solidFill>
                  <a:schemeClr val="tx1">
                    <a:lumMod val="50000"/>
                    <a:lumOff val="50000"/>
                  </a:schemeClr>
                </a:solidFill>
                <a:latin typeface="Tw Cen MT" panose="020B0602020104020603" pitchFamily="34" charset="0"/>
              </a:rPr>
              <a:t> en el </a:t>
            </a:r>
            <a:r>
              <a:rPr lang="en-GB" b="1" dirty="0" err="1">
                <a:solidFill>
                  <a:schemeClr val="tx1">
                    <a:lumMod val="50000"/>
                    <a:lumOff val="50000"/>
                  </a:schemeClr>
                </a:solidFill>
                <a:latin typeface="Tw Cen MT" panose="020B0602020104020603" pitchFamily="34" charset="0"/>
              </a:rPr>
              <a:t>ámbito</a:t>
            </a:r>
            <a:r>
              <a:rPr lang="en-GB" b="1" dirty="0">
                <a:solidFill>
                  <a:schemeClr val="tx1">
                    <a:lumMod val="50000"/>
                    <a:lumOff val="50000"/>
                  </a:schemeClr>
                </a:solidFill>
                <a:latin typeface="Tw Cen MT" panose="020B0602020104020603" pitchFamily="34" charset="0"/>
              </a:rPr>
              <a:t> </a:t>
            </a:r>
            <a:r>
              <a:rPr lang="en-GB" b="1" dirty="0" err="1">
                <a:solidFill>
                  <a:schemeClr val="tx1">
                    <a:lumMod val="50000"/>
                    <a:lumOff val="50000"/>
                  </a:schemeClr>
                </a:solidFill>
                <a:latin typeface="Tw Cen MT" panose="020B0602020104020603" pitchFamily="34" charset="0"/>
              </a:rPr>
              <a:t>deportivo</a:t>
            </a:r>
            <a:endParaRPr lang="en-GB" b="1" dirty="0">
              <a:solidFill>
                <a:schemeClr val="tx1">
                  <a:lumMod val="50000"/>
                  <a:lumOff val="50000"/>
                </a:schemeClr>
              </a:solidFill>
              <a:latin typeface="Tw Cen MT" panose="020B0602020104020603" pitchFamily="34" charset="0"/>
            </a:endParaRPr>
          </a:p>
        </p:txBody>
      </p:sp>
      <p:sp>
        <p:nvSpPr>
          <p:cNvPr id="3" name="Marcador de contenido 2"/>
          <p:cNvSpPr>
            <a:spLocks noGrp="1"/>
          </p:cNvSpPr>
          <p:nvPr>
            <p:ph idx="1"/>
          </p:nvPr>
        </p:nvSpPr>
        <p:spPr>
          <a:xfrm>
            <a:off x="838200" y="1660525"/>
            <a:ext cx="10515600" cy="1184275"/>
          </a:xfrm>
        </p:spPr>
        <p:txBody>
          <a:bodyPr>
            <a:normAutofit/>
          </a:bodyPr>
          <a:lstStyle/>
          <a:p>
            <a:pPr marL="0" indent="0">
              <a:buNone/>
            </a:pPr>
            <a:r>
              <a:rPr lang="en-GB" dirty="0" err="1">
                <a:solidFill>
                  <a:schemeClr val="tx1"/>
                </a:solidFill>
                <a:latin typeface="Tw Cen MT Condensed" panose="020B0606020104020203" pitchFamily="34" charset="0"/>
              </a:rPr>
              <a:t>Utilizar</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equipo</a:t>
            </a:r>
            <a:r>
              <a:rPr lang="en-GB" dirty="0">
                <a:solidFill>
                  <a:schemeClr val="tx1"/>
                </a:solidFill>
                <a:latin typeface="Tw Cen MT Condensed" panose="020B0606020104020203" pitchFamily="34" charset="0"/>
              </a:rPr>
              <a:t> protector </a:t>
            </a:r>
            <a:r>
              <a:rPr lang="en-GB" dirty="0" err="1">
                <a:solidFill>
                  <a:schemeClr val="tx1"/>
                </a:solidFill>
                <a:latin typeface="Tw Cen MT Condensed" panose="020B0606020104020203" pitchFamily="34" charset="0"/>
              </a:rPr>
              <a:t>acorde</a:t>
            </a:r>
            <a:r>
              <a:rPr lang="en-GB" dirty="0">
                <a:solidFill>
                  <a:schemeClr val="tx1"/>
                </a:solidFill>
                <a:latin typeface="Tw Cen MT Condensed" panose="020B0606020104020203" pitchFamily="34" charset="0"/>
              </a:rPr>
              <a:t> al </a:t>
            </a:r>
            <a:r>
              <a:rPr lang="en-GB" dirty="0" err="1">
                <a:solidFill>
                  <a:schemeClr val="tx1"/>
                </a:solidFill>
                <a:latin typeface="Tw Cen MT Condensed" panose="020B0606020104020203" pitchFamily="34" charset="0"/>
              </a:rPr>
              <a:t>deporte</a:t>
            </a:r>
            <a:r>
              <a:rPr lang="en-GB" dirty="0">
                <a:solidFill>
                  <a:schemeClr val="tx1"/>
                </a:solidFill>
                <a:latin typeface="Tw Cen MT Condensed" panose="020B0606020104020203" pitchFamily="34" charset="0"/>
              </a:rPr>
              <a:t> que se </a:t>
            </a:r>
            <a:r>
              <a:rPr lang="en-GB" dirty="0" err="1">
                <a:solidFill>
                  <a:schemeClr val="tx1"/>
                </a:solidFill>
                <a:latin typeface="Tw Cen MT Condensed" panose="020B0606020104020203" pitchFamily="34" charset="0"/>
              </a:rPr>
              <a:t>practica</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casco</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guantes</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rodilleras,vendaje</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muñequeras</a:t>
            </a:r>
            <a:r>
              <a:rPr lang="en-GB" dirty="0">
                <a:solidFill>
                  <a:schemeClr val="tx1"/>
                </a:solidFill>
                <a:latin typeface="Tw Cen MT Condensed" panose="020B0606020104020203" pitchFamily="34" charset="0"/>
              </a:rPr>
              <a:t>, entre </a:t>
            </a:r>
            <a:r>
              <a:rPr lang="en-GB" dirty="0" err="1">
                <a:solidFill>
                  <a:schemeClr val="tx1"/>
                </a:solidFill>
                <a:latin typeface="Tw Cen MT Condensed" panose="020B0606020104020203" pitchFamily="34" charset="0"/>
              </a:rPr>
              <a:t>otros</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equipos</a:t>
            </a:r>
            <a:r>
              <a:rPr lang="en-GB" dirty="0">
                <a:solidFill>
                  <a:schemeClr val="tx1"/>
                </a:solidFill>
                <a:latin typeface="Tw Cen MT Condensed" panose="020B0606020104020203" pitchFamily="34" charset="0"/>
              </a:rPr>
              <a:t>) reduce </a:t>
            </a:r>
            <a:r>
              <a:rPr lang="en-GB" dirty="0" err="1">
                <a:solidFill>
                  <a:schemeClr val="tx1"/>
                </a:solidFill>
                <a:latin typeface="Tw Cen MT Condensed" panose="020B0606020104020203" pitchFamily="34" charset="0"/>
              </a:rPr>
              <a:t>drásticamente</a:t>
            </a:r>
            <a:r>
              <a:rPr lang="en-GB" dirty="0">
                <a:solidFill>
                  <a:schemeClr val="tx1"/>
                </a:solidFill>
                <a:latin typeface="Tw Cen MT Condensed" panose="020B0606020104020203" pitchFamily="34" charset="0"/>
              </a:rPr>
              <a:t> el </a:t>
            </a:r>
            <a:r>
              <a:rPr lang="en-GB" dirty="0" err="1">
                <a:solidFill>
                  <a:schemeClr val="tx1"/>
                </a:solidFill>
                <a:latin typeface="Tw Cen MT Condensed" panose="020B0606020104020203" pitchFamily="34" charset="0"/>
              </a:rPr>
              <a:t>riesgo</a:t>
            </a:r>
            <a:r>
              <a:rPr lang="en-GB" dirty="0">
                <a:solidFill>
                  <a:schemeClr val="tx1"/>
                </a:solidFill>
                <a:latin typeface="Tw Cen MT Condensed" panose="020B0606020104020203" pitchFamily="34" charset="0"/>
              </a:rPr>
              <a:t> de </a:t>
            </a:r>
            <a:r>
              <a:rPr lang="en-GB" dirty="0" err="1">
                <a:solidFill>
                  <a:schemeClr val="tx1"/>
                </a:solidFill>
                <a:latin typeface="Tw Cen MT Condensed" panose="020B0606020104020203" pitchFamily="34" charset="0"/>
              </a:rPr>
              <a:t>sufrir</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una</a:t>
            </a:r>
            <a:r>
              <a:rPr lang="en-GB" dirty="0">
                <a:solidFill>
                  <a:schemeClr val="tx1"/>
                </a:solidFill>
                <a:latin typeface="Tw Cen MT Condensed" panose="020B0606020104020203" pitchFamily="34" charset="0"/>
              </a:rPr>
              <a:t> </a:t>
            </a:r>
            <a:r>
              <a:rPr lang="en-GB" dirty="0" err="1">
                <a:solidFill>
                  <a:schemeClr val="tx1"/>
                </a:solidFill>
                <a:latin typeface="Tw Cen MT Condensed" panose="020B0606020104020203" pitchFamily="34" charset="0"/>
              </a:rPr>
              <a:t>fractura</a:t>
            </a:r>
            <a:r>
              <a:rPr lang="en-GB" dirty="0">
                <a:solidFill>
                  <a:schemeClr val="tx1"/>
                </a:solidFill>
                <a:latin typeface="Tw Cen MT Condensed" panose="020B0606020104020203" pitchFamily="34" charset="0"/>
              </a:rPr>
              <a:t> grave.</a:t>
            </a:r>
          </a:p>
          <a:p>
            <a:endParaRPr lang="en-GB" dirty="0"/>
          </a:p>
        </p:txBody>
      </p:sp>
      <p:sp>
        <p:nvSpPr>
          <p:cNvPr id="4" name="CuadroTexto 3"/>
          <p:cNvSpPr txBox="1"/>
          <p:nvPr/>
        </p:nvSpPr>
        <p:spPr>
          <a:xfrm>
            <a:off x="961034" y="2767406"/>
            <a:ext cx="4945185" cy="2308324"/>
          </a:xfrm>
          <a:prstGeom prst="rect">
            <a:avLst/>
          </a:prstGeom>
          <a:noFill/>
        </p:spPr>
        <p:txBody>
          <a:bodyPr wrap="square" rtlCol="0">
            <a:spAutoFit/>
          </a:bodyPr>
          <a:lstStyle/>
          <a:p>
            <a:pPr marL="285750" indent="-285750">
              <a:buFont typeface="Arial" charset="0"/>
              <a:buChar char="•"/>
            </a:pPr>
            <a:r>
              <a:rPr lang="en-GB" sz="2400" dirty="0" err="1">
                <a:latin typeface="Tw Cen MT Condensed" panose="020B0606020104020203" pitchFamily="34" charset="0"/>
              </a:rPr>
              <a:t>Vendaje</a:t>
            </a:r>
            <a:r>
              <a:rPr lang="en-GB" sz="2400" dirty="0">
                <a:latin typeface="Tw Cen MT Condensed" panose="020B0606020104020203" pitchFamily="34" charset="0"/>
              </a:rPr>
              <a:t> </a:t>
            </a:r>
            <a:r>
              <a:rPr lang="en-GB" sz="2400" dirty="0" err="1">
                <a:latin typeface="Tw Cen MT Condensed" panose="020B0606020104020203" pitchFamily="34" charset="0"/>
              </a:rPr>
              <a:t>funcional</a:t>
            </a:r>
            <a:r>
              <a:rPr lang="en-GB" sz="2400" dirty="0">
                <a:latin typeface="Tw Cen MT Condensed" panose="020B0606020104020203" pitchFamily="34" charset="0"/>
              </a:rPr>
              <a:t>: Es </a:t>
            </a:r>
            <a:r>
              <a:rPr lang="en-GB" sz="2400" dirty="0" err="1">
                <a:latin typeface="Tw Cen MT Condensed" panose="020B0606020104020203" pitchFamily="34" charset="0"/>
              </a:rPr>
              <a:t>una</a:t>
            </a:r>
            <a:r>
              <a:rPr lang="en-GB" sz="2400" dirty="0">
                <a:latin typeface="Tw Cen MT Condensed" panose="020B0606020104020203" pitchFamily="34" charset="0"/>
              </a:rPr>
              <a:t> </a:t>
            </a:r>
            <a:r>
              <a:rPr lang="en-GB" sz="2400" dirty="0" err="1">
                <a:latin typeface="Tw Cen MT Condensed" panose="020B0606020104020203" pitchFamily="34" charset="0"/>
              </a:rPr>
              <a:t>técnica</a:t>
            </a:r>
            <a:r>
              <a:rPr lang="en-GB" sz="2400" dirty="0">
                <a:latin typeface="Tw Cen MT Condensed" panose="020B0606020104020203" pitchFamily="34" charset="0"/>
              </a:rPr>
              <a:t> de </a:t>
            </a:r>
            <a:r>
              <a:rPr lang="en-GB" sz="2400" dirty="0" err="1">
                <a:latin typeface="Tw Cen MT Condensed" panose="020B0606020104020203" pitchFamily="34" charset="0"/>
              </a:rPr>
              <a:t>inmovilización</a:t>
            </a:r>
            <a:r>
              <a:rPr lang="en-GB" sz="2400" dirty="0">
                <a:latin typeface="Tw Cen MT Condensed" panose="020B0606020104020203" pitchFamily="34" charset="0"/>
              </a:rPr>
              <a:t> </a:t>
            </a:r>
            <a:r>
              <a:rPr lang="en-GB" sz="2400" dirty="0" err="1">
                <a:latin typeface="Tw Cen MT Condensed" panose="020B0606020104020203" pitchFamily="34" charset="0"/>
              </a:rPr>
              <a:t>parcial</a:t>
            </a:r>
            <a:r>
              <a:rPr lang="en-GB" sz="2400" dirty="0">
                <a:latin typeface="Tw Cen MT Condensed" panose="020B0606020104020203" pitchFamily="34" charset="0"/>
              </a:rPr>
              <a:t> </a:t>
            </a:r>
            <a:r>
              <a:rPr lang="en-GB" sz="2400" dirty="0" err="1">
                <a:latin typeface="Tw Cen MT Condensed" panose="020B0606020104020203" pitchFamily="34" charset="0"/>
              </a:rPr>
              <a:t>empleada</a:t>
            </a:r>
            <a:r>
              <a:rPr lang="en-GB" sz="2400" dirty="0">
                <a:latin typeface="Tw Cen MT Condensed" panose="020B0606020104020203" pitchFamily="34" charset="0"/>
              </a:rPr>
              <a:t> en </a:t>
            </a:r>
            <a:r>
              <a:rPr lang="en-GB" sz="2400" dirty="0" err="1">
                <a:latin typeface="Tw Cen MT Condensed" panose="020B0606020104020203" pitchFamily="34" charset="0"/>
              </a:rPr>
              <a:t>lesiones</a:t>
            </a:r>
            <a:r>
              <a:rPr lang="en-GB" sz="2400" dirty="0">
                <a:latin typeface="Tw Cen MT Condensed" panose="020B0606020104020203" pitchFamily="34" charset="0"/>
              </a:rPr>
              <a:t> de </a:t>
            </a:r>
            <a:r>
              <a:rPr lang="en-GB" sz="2400" dirty="0" err="1">
                <a:latin typeface="Tw Cen MT Condensed" panose="020B0606020104020203" pitchFamily="34" charset="0"/>
              </a:rPr>
              <a:t>músculo</a:t>
            </a:r>
            <a:r>
              <a:rPr lang="en-GB" sz="2400" dirty="0">
                <a:latin typeface="Tw Cen MT Condensed" panose="020B0606020104020203" pitchFamily="34" charset="0"/>
              </a:rPr>
              <a:t>, </a:t>
            </a:r>
            <a:r>
              <a:rPr lang="en-GB" sz="2400" dirty="0" err="1">
                <a:latin typeface="Tw Cen MT Condensed" panose="020B0606020104020203" pitchFamily="34" charset="0"/>
              </a:rPr>
              <a:t>tendón</a:t>
            </a:r>
            <a:r>
              <a:rPr lang="en-GB" sz="2400" dirty="0">
                <a:latin typeface="Tw Cen MT Condensed" panose="020B0606020104020203" pitchFamily="34" charset="0"/>
              </a:rPr>
              <a:t> y </a:t>
            </a:r>
            <a:r>
              <a:rPr lang="en-GB" sz="2400" dirty="0" err="1">
                <a:latin typeface="Tw Cen MT Condensed" panose="020B0606020104020203" pitchFamily="34" charset="0"/>
              </a:rPr>
              <a:t>ligamentos</a:t>
            </a:r>
            <a:r>
              <a:rPr lang="en-GB" sz="2400" dirty="0">
                <a:latin typeface="Tw Cen MT Condensed" panose="020B0606020104020203" pitchFamily="34" charset="0"/>
              </a:rPr>
              <a:t>. Este </a:t>
            </a:r>
            <a:r>
              <a:rPr lang="en-GB" sz="2400" dirty="0" err="1">
                <a:latin typeface="Tw Cen MT Condensed" panose="020B0606020104020203" pitchFamily="34" charset="0"/>
              </a:rPr>
              <a:t>tipo</a:t>
            </a:r>
            <a:r>
              <a:rPr lang="en-GB" sz="2400" dirty="0">
                <a:latin typeface="Tw Cen MT Condensed" panose="020B0606020104020203" pitchFamily="34" charset="0"/>
              </a:rPr>
              <a:t> de </a:t>
            </a:r>
            <a:r>
              <a:rPr lang="en-GB" sz="2400" dirty="0" err="1">
                <a:latin typeface="Tw Cen MT Condensed" panose="020B0606020104020203" pitchFamily="34" charset="0"/>
              </a:rPr>
              <a:t>vendaje</a:t>
            </a:r>
            <a:r>
              <a:rPr lang="en-GB" sz="2400" dirty="0">
                <a:latin typeface="Tw Cen MT Condensed" panose="020B0606020104020203" pitchFamily="34" charset="0"/>
              </a:rPr>
              <a:t> </a:t>
            </a:r>
            <a:r>
              <a:rPr lang="en-GB" sz="2400" dirty="0" err="1">
                <a:latin typeface="Tw Cen MT Condensed" panose="020B0606020104020203" pitchFamily="34" charset="0"/>
              </a:rPr>
              <a:t>permite</a:t>
            </a:r>
            <a:r>
              <a:rPr lang="en-GB" sz="2400" dirty="0">
                <a:latin typeface="Tw Cen MT Condensed" panose="020B0606020104020203" pitchFamily="34" charset="0"/>
              </a:rPr>
              <a:t> la </a:t>
            </a:r>
            <a:r>
              <a:rPr lang="en-GB" sz="2400" dirty="0" err="1">
                <a:latin typeface="Tw Cen MT Condensed" panose="020B0606020104020203" pitchFamily="34" charset="0"/>
              </a:rPr>
              <a:t>movilidad</a:t>
            </a:r>
            <a:r>
              <a:rPr lang="en-GB" sz="2400" dirty="0">
                <a:latin typeface="Tw Cen MT Condensed" panose="020B0606020104020203" pitchFamily="34" charset="0"/>
              </a:rPr>
              <a:t>, except </a:t>
            </a:r>
            <a:r>
              <a:rPr lang="en-GB" sz="2400" dirty="0" err="1">
                <a:latin typeface="Tw Cen MT Condensed" panose="020B0606020104020203" pitchFamily="34" charset="0"/>
              </a:rPr>
              <a:t>en</a:t>
            </a:r>
            <a:r>
              <a:rPr lang="en-GB" sz="2400" dirty="0">
                <a:latin typeface="Tw Cen MT Condensed" panose="020B0606020104020203" pitchFamily="34" charset="0"/>
              </a:rPr>
              <a:t> la forma o </a:t>
            </a:r>
            <a:r>
              <a:rPr lang="en-GB" sz="2400" dirty="0" err="1">
                <a:latin typeface="Tw Cen MT Condensed" panose="020B0606020104020203" pitchFamily="34" charset="0"/>
              </a:rPr>
              <a:t>dirección</a:t>
            </a:r>
            <a:r>
              <a:rPr lang="en-GB" sz="2400" dirty="0">
                <a:latin typeface="Tw Cen MT Condensed" panose="020B0606020104020203" pitchFamily="34" charset="0"/>
              </a:rPr>
              <a:t> que </a:t>
            </a:r>
            <a:r>
              <a:rPr lang="en-GB" sz="2400" dirty="0" err="1">
                <a:latin typeface="Tw Cen MT Condensed" panose="020B0606020104020203" pitchFamily="34" charset="0"/>
              </a:rPr>
              <a:t>puede</a:t>
            </a:r>
            <a:r>
              <a:rPr lang="en-GB" sz="2400" dirty="0">
                <a:latin typeface="Tw Cen MT Condensed" panose="020B0606020104020203" pitchFamily="34" charset="0"/>
              </a:rPr>
              <a:t> </a:t>
            </a:r>
            <a:r>
              <a:rPr lang="en-GB" sz="2400" dirty="0" err="1">
                <a:latin typeface="Tw Cen MT Condensed" panose="020B0606020104020203" pitchFamily="34" charset="0"/>
              </a:rPr>
              <a:t>resultar</a:t>
            </a:r>
            <a:r>
              <a:rPr lang="en-GB" sz="2400" dirty="0">
                <a:latin typeface="Tw Cen MT Condensed" panose="020B0606020104020203" pitchFamily="34" charset="0"/>
              </a:rPr>
              <a:t> doloroso o </a:t>
            </a:r>
            <a:r>
              <a:rPr lang="en-GB" sz="2400" dirty="0" err="1">
                <a:latin typeface="Tw Cen MT Condensed" panose="020B0606020104020203" pitchFamily="34" charset="0"/>
              </a:rPr>
              <a:t>en</a:t>
            </a:r>
            <a:r>
              <a:rPr lang="en-GB" sz="2400" dirty="0">
                <a:latin typeface="Tw Cen MT Condensed" panose="020B0606020104020203" pitchFamily="34" charset="0"/>
              </a:rPr>
              <a:t> </a:t>
            </a:r>
            <a:r>
              <a:rPr lang="en-GB" sz="2400" dirty="0" err="1">
                <a:latin typeface="Tw Cen MT Condensed" panose="020B0606020104020203" pitchFamily="34" charset="0"/>
              </a:rPr>
              <a:t>una</a:t>
            </a:r>
            <a:r>
              <a:rPr lang="en-GB" sz="2400" dirty="0">
                <a:latin typeface="Tw Cen MT Condensed" panose="020B0606020104020203" pitchFamily="34" charset="0"/>
              </a:rPr>
              <a:t> lesion mayor.</a:t>
            </a:r>
          </a:p>
        </p:txBody>
      </p:sp>
      <p:pic>
        <p:nvPicPr>
          <p:cNvPr id="5" name="Imagen 4"/>
          <p:cNvPicPr>
            <a:picLocks noChangeAspect="1"/>
          </p:cNvPicPr>
          <p:nvPr/>
        </p:nvPicPr>
        <p:blipFill>
          <a:blip r:embed="rId3"/>
          <a:stretch>
            <a:fillRect/>
          </a:stretch>
        </p:blipFill>
        <p:spPr>
          <a:xfrm>
            <a:off x="6640599" y="3009900"/>
            <a:ext cx="4131350" cy="276030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34" y="5399342"/>
            <a:ext cx="4508189" cy="741716"/>
          </a:xfrm>
          <a:prstGeom prst="rect">
            <a:avLst/>
          </a:prstGeom>
        </p:spPr>
      </p:pic>
      <p:graphicFrame>
        <p:nvGraphicFramePr>
          <p:cNvPr id="8" name="Objeto 7"/>
          <p:cNvGraphicFramePr>
            <a:graphicFrameLocks noChangeAspect="1"/>
          </p:cNvGraphicFramePr>
          <p:nvPr/>
        </p:nvGraphicFramePr>
        <p:xfrm>
          <a:off x="5222668" y="5399343"/>
          <a:ext cx="936498" cy="741716"/>
        </p:xfrm>
        <a:graphic>
          <a:graphicData uri="http://schemas.openxmlformats.org/presentationml/2006/ole">
            <mc:AlternateContent xmlns:mc="http://schemas.openxmlformats.org/markup-compatibility/2006">
              <mc:Choice xmlns:v="urn:schemas-microsoft-com:vml" Requires="v">
                <p:oleObj spid="_x0000_s182274" name="CorelDRAW" r:id="rId5" imgW="2504179" imgH="1982433" progId="CorelDraw.Graphic.19">
                  <p:embed/>
                </p:oleObj>
              </mc:Choice>
              <mc:Fallback>
                <p:oleObj name="CorelDRAW" r:id="rId5" imgW="2504179" imgH="1982433" progId="CorelDraw.Graphic.19">
                  <p:embed/>
                  <p:pic>
                    <p:nvPicPr>
                      <p:cNvPr id="8" name="Objeto 7"/>
                      <p:cNvPicPr/>
                      <p:nvPr/>
                    </p:nvPicPr>
                    <p:blipFill>
                      <a:blip r:embed="rId6"/>
                      <a:stretch>
                        <a:fillRect/>
                      </a:stretch>
                    </p:blipFill>
                    <p:spPr>
                      <a:xfrm>
                        <a:off x="5222668" y="5399343"/>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14207742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651967"/>
            <a:ext cx="11049000" cy="5032375"/>
          </a:xfrm>
        </p:spPr>
        <p:txBody>
          <a:bodyPr>
            <a:normAutofit/>
          </a:bodyPr>
          <a:lstStyle/>
          <a:p>
            <a:r>
              <a:rPr lang="en-GB" dirty="0" err="1">
                <a:latin typeface="Tw Cen MT Condensed" panose="020B0606020104020203" pitchFamily="34" charset="0"/>
              </a:rPr>
              <a:t>Vendaje</a:t>
            </a:r>
            <a:r>
              <a:rPr lang="en-GB" dirty="0">
                <a:latin typeface="Tw Cen MT Condensed" panose="020B0606020104020203" pitchFamily="34" charset="0"/>
              </a:rPr>
              <a:t> </a:t>
            </a:r>
            <a:r>
              <a:rPr lang="en-GB" dirty="0" err="1">
                <a:latin typeface="Tw Cen MT Condensed" panose="020B0606020104020203" pitchFamily="34" charset="0"/>
              </a:rPr>
              <a:t>terapéutico</a:t>
            </a:r>
            <a:r>
              <a:rPr lang="en-GB" dirty="0">
                <a:latin typeface="Tw Cen MT Condensed" panose="020B0606020104020203" pitchFamily="34" charset="0"/>
              </a:rPr>
              <a:t> o </a:t>
            </a:r>
            <a:r>
              <a:rPr lang="en-GB" dirty="0" err="1">
                <a:latin typeface="Tw Cen MT Condensed" panose="020B0606020104020203" pitchFamily="34" charset="0"/>
              </a:rPr>
              <a:t>preventivo</a:t>
            </a:r>
            <a:r>
              <a:rPr lang="en-GB" dirty="0">
                <a:latin typeface="Tw Cen MT Condensed" panose="020B0606020104020203" pitchFamily="34" charset="0"/>
              </a:rPr>
              <a:t>: Este </a:t>
            </a:r>
            <a:r>
              <a:rPr lang="en-GB" dirty="0" err="1">
                <a:latin typeface="Tw Cen MT Condensed" panose="020B0606020104020203" pitchFamily="34" charset="0"/>
              </a:rPr>
              <a:t>tipo</a:t>
            </a:r>
            <a:r>
              <a:rPr lang="en-GB" dirty="0">
                <a:latin typeface="Tw Cen MT Condensed" panose="020B0606020104020203" pitchFamily="34" charset="0"/>
              </a:rPr>
              <a:t> de </a:t>
            </a:r>
            <a:r>
              <a:rPr lang="en-GB" dirty="0" err="1">
                <a:latin typeface="Tw Cen MT Condensed" panose="020B0606020104020203" pitchFamily="34" charset="0"/>
              </a:rPr>
              <a:t>vendaje</a:t>
            </a:r>
            <a:r>
              <a:rPr lang="en-GB" dirty="0">
                <a:latin typeface="Tw Cen MT Condensed" panose="020B0606020104020203" pitchFamily="34" charset="0"/>
              </a:rPr>
              <a:t> </a:t>
            </a:r>
            <a:r>
              <a:rPr lang="en-GB" dirty="0" err="1">
                <a:latin typeface="Tw Cen MT Condensed" panose="020B0606020104020203" pitchFamily="34" charset="0"/>
              </a:rPr>
              <a:t>previene</a:t>
            </a:r>
            <a:r>
              <a:rPr lang="en-GB" dirty="0">
                <a:latin typeface="Tw Cen MT Condensed" panose="020B0606020104020203" pitchFamily="34" charset="0"/>
              </a:rPr>
              <a:t> </a:t>
            </a:r>
            <a:r>
              <a:rPr lang="en-GB" dirty="0" err="1">
                <a:latin typeface="Tw Cen MT Condensed" panose="020B0606020104020203" pitchFamily="34" charset="0"/>
              </a:rPr>
              <a:t>posibles</a:t>
            </a:r>
            <a:r>
              <a:rPr lang="en-GB" dirty="0">
                <a:latin typeface="Tw Cen MT Condensed" panose="020B0606020104020203" pitchFamily="34" charset="0"/>
              </a:rPr>
              <a:t> </a:t>
            </a:r>
            <a:r>
              <a:rPr lang="en-GB" dirty="0" err="1">
                <a:latin typeface="Tw Cen MT Condensed" panose="020B0606020104020203" pitchFamily="34" charset="0"/>
              </a:rPr>
              <a:t>lesiones</a:t>
            </a:r>
            <a:r>
              <a:rPr lang="en-GB" dirty="0">
                <a:latin typeface="Tw Cen MT Condensed" panose="020B0606020104020203" pitchFamily="34" charset="0"/>
              </a:rPr>
              <a:t> al </a:t>
            </a:r>
            <a:r>
              <a:rPr lang="en-GB" dirty="0" err="1">
                <a:latin typeface="Tw Cen MT Condensed" panose="020B0606020104020203" pitchFamily="34" charset="0"/>
              </a:rPr>
              <a:t>realizar</a:t>
            </a:r>
            <a:r>
              <a:rPr lang="en-GB" dirty="0">
                <a:latin typeface="Tw Cen MT Condensed" panose="020B0606020104020203" pitchFamily="34" charset="0"/>
              </a:rPr>
              <a:t> </a:t>
            </a:r>
            <a:r>
              <a:rPr lang="en-GB" dirty="0" err="1">
                <a:latin typeface="Tw Cen MT Condensed" panose="020B0606020104020203" pitchFamily="34" charset="0"/>
              </a:rPr>
              <a:t>algún</a:t>
            </a:r>
            <a:r>
              <a:rPr lang="en-GB" dirty="0">
                <a:latin typeface="Tw Cen MT Condensed" panose="020B0606020104020203" pitchFamily="34" charset="0"/>
              </a:rPr>
              <a:t> </a:t>
            </a:r>
            <a:r>
              <a:rPr lang="en-GB" dirty="0" err="1">
                <a:latin typeface="Tw Cen MT Condensed" panose="020B0606020104020203" pitchFamily="34" charset="0"/>
              </a:rPr>
              <a:t>deporte</a:t>
            </a:r>
            <a:r>
              <a:rPr lang="en-GB" dirty="0">
                <a:latin typeface="Tw Cen MT Condensed" panose="020B0606020104020203" pitchFamily="34" charset="0"/>
              </a:rPr>
              <a:t>, </a:t>
            </a:r>
            <a:r>
              <a:rPr lang="en-GB" dirty="0" err="1">
                <a:latin typeface="Tw Cen MT Condensed" panose="020B0606020104020203" pitchFamily="34" charset="0"/>
              </a:rPr>
              <a:t>ya</a:t>
            </a:r>
            <a:r>
              <a:rPr lang="en-GB" dirty="0">
                <a:latin typeface="Tw Cen MT Condensed" panose="020B0606020104020203" pitchFamily="34" charset="0"/>
              </a:rPr>
              <a:t> que </a:t>
            </a:r>
            <a:r>
              <a:rPr lang="en-GB" dirty="0" err="1">
                <a:latin typeface="Tw Cen MT Condensed" panose="020B0606020104020203" pitchFamily="34" charset="0"/>
              </a:rPr>
              <a:t>descarga</a:t>
            </a:r>
            <a:r>
              <a:rPr lang="en-GB" dirty="0">
                <a:latin typeface="Tw Cen MT Condensed" panose="020B0606020104020203" pitchFamily="34" charset="0"/>
              </a:rPr>
              <a:t> </a:t>
            </a:r>
            <a:r>
              <a:rPr lang="en-GB" dirty="0" err="1">
                <a:latin typeface="Tw Cen MT Condensed" panose="020B0606020104020203" pitchFamily="34" charset="0"/>
              </a:rPr>
              <a:t>una</a:t>
            </a:r>
            <a:r>
              <a:rPr lang="en-GB" dirty="0">
                <a:latin typeface="Tw Cen MT Condensed" panose="020B0606020104020203" pitchFamily="34" charset="0"/>
              </a:rPr>
              <a:t> parte del </a:t>
            </a:r>
            <a:r>
              <a:rPr lang="en-GB" dirty="0" err="1">
                <a:latin typeface="Tw Cen MT Condensed" panose="020B0606020104020203" pitchFamily="34" charset="0"/>
              </a:rPr>
              <a:t>esfuerzo</a:t>
            </a:r>
            <a:r>
              <a:rPr lang="en-GB" dirty="0">
                <a:latin typeface="Tw Cen MT Condensed" panose="020B0606020104020203" pitchFamily="34" charset="0"/>
              </a:rPr>
              <a:t> </a:t>
            </a:r>
            <a:r>
              <a:rPr lang="en-GB" dirty="0" err="1">
                <a:latin typeface="Tw Cen MT Condensed" panose="020B0606020104020203" pitchFamily="34" charset="0"/>
              </a:rPr>
              <a:t>requerido</a:t>
            </a:r>
            <a:r>
              <a:rPr lang="en-GB" dirty="0">
                <a:latin typeface="Tw Cen MT Condensed" panose="020B0606020104020203" pitchFamily="34" charset="0"/>
              </a:rPr>
              <a:t> al </a:t>
            </a:r>
            <a:r>
              <a:rPr lang="en-GB" dirty="0" err="1">
                <a:latin typeface="Tw Cen MT Condensed" panose="020B0606020104020203" pitchFamily="34" charset="0"/>
              </a:rPr>
              <a:t>practicar</a:t>
            </a:r>
            <a:r>
              <a:rPr lang="en-GB" dirty="0">
                <a:latin typeface="Tw Cen MT Condensed" panose="020B0606020104020203" pitchFamily="34" charset="0"/>
              </a:rPr>
              <a:t> </a:t>
            </a:r>
            <a:r>
              <a:rPr lang="en-GB" dirty="0" err="1">
                <a:latin typeface="Tw Cen MT Condensed" panose="020B0606020104020203" pitchFamily="34" charset="0"/>
              </a:rPr>
              <a:t>algún</a:t>
            </a:r>
            <a:r>
              <a:rPr lang="en-GB" dirty="0">
                <a:latin typeface="Tw Cen MT Condensed" panose="020B0606020104020203" pitchFamily="34" charset="0"/>
              </a:rPr>
              <a:t> </a:t>
            </a:r>
            <a:r>
              <a:rPr lang="en-GB" dirty="0" err="1">
                <a:latin typeface="Tw Cen MT Condensed" panose="020B0606020104020203" pitchFamily="34" charset="0"/>
              </a:rPr>
              <a:t>deporte</a:t>
            </a:r>
            <a:r>
              <a:rPr lang="en-GB" dirty="0">
                <a:latin typeface="Tw Cen MT Condensed" panose="020B0606020104020203" pitchFamily="34" charset="0"/>
              </a:rPr>
              <a:t>, </a:t>
            </a:r>
            <a:r>
              <a:rPr lang="en-GB" dirty="0" err="1">
                <a:latin typeface="Tw Cen MT Condensed" panose="020B0606020104020203" pitchFamily="34" charset="0"/>
              </a:rPr>
              <a:t>ayudando</a:t>
            </a:r>
            <a:r>
              <a:rPr lang="en-GB" dirty="0">
                <a:latin typeface="Tw Cen MT Condensed" panose="020B0606020104020203" pitchFamily="34" charset="0"/>
              </a:rPr>
              <a:t> a que el </a:t>
            </a:r>
            <a:r>
              <a:rPr lang="en-GB" dirty="0" err="1">
                <a:latin typeface="Tw Cen MT Condensed" panose="020B0606020104020203" pitchFamily="34" charset="0"/>
              </a:rPr>
              <a:t>área</a:t>
            </a:r>
            <a:r>
              <a:rPr lang="en-GB" dirty="0">
                <a:latin typeface="Tw Cen MT Condensed" panose="020B0606020104020203" pitchFamily="34" charset="0"/>
              </a:rPr>
              <a:t> </a:t>
            </a:r>
            <a:r>
              <a:rPr lang="en-GB" dirty="0" err="1">
                <a:latin typeface="Tw Cen MT Condensed" panose="020B0606020104020203" pitchFamily="34" charset="0"/>
              </a:rPr>
              <a:t>donde</a:t>
            </a:r>
            <a:r>
              <a:rPr lang="en-GB" dirty="0">
                <a:latin typeface="Tw Cen MT Condensed" panose="020B0606020104020203" pitchFamily="34" charset="0"/>
              </a:rPr>
              <a:t> se </a:t>
            </a:r>
            <a:r>
              <a:rPr lang="en-GB" dirty="0" err="1">
                <a:latin typeface="Tw Cen MT Condensed" panose="020B0606020104020203" pitchFamily="34" charset="0"/>
              </a:rPr>
              <a:t>aplica</a:t>
            </a:r>
            <a:r>
              <a:rPr lang="en-GB" dirty="0">
                <a:latin typeface="Tw Cen MT Condensed" panose="020B0606020104020203" pitchFamily="34" charset="0"/>
              </a:rPr>
              <a:t> el </a:t>
            </a:r>
            <a:r>
              <a:rPr lang="en-GB" dirty="0" err="1">
                <a:latin typeface="Tw Cen MT Condensed" panose="020B0606020104020203" pitchFamily="34" charset="0"/>
              </a:rPr>
              <a:t>vendaje</a:t>
            </a:r>
            <a:r>
              <a:rPr lang="en-GB" dirty="0">
                <a:latin typeface="Tw Cen MT Condensed" panose="020B0606020104020203" pitchFamily="34" charset="0"/>
              </a:rPr>
              <a:t> sea </a:t>
            </a:r>
            <a:r>
              <a:rPr lang="en-GB" dirty="0" err="1">
                <a:latin typeface="Tw Cen MT Condensed" panose="020B0606020104020203" pitchFamily="34" charset="0"/>
              </a:rPr>
              <a:t>menos</a:t>
            </a:r>
            <a:r>
              <a:rPr lang="en-GB" dirty="0">
                <a:latin typeface="Tw Cen MT Condensed" panose="020B0606020104020203" pitchFamily="34" charset="0"/>
              </a:rPr>
              <a:t> </a:t>
            </a:r>
            <a:r>
              <a:rPr lang="en-GB" dirty="0" err="1">
                <a:latin typeface="Tw Cen MT Condensed" panose="020B0606020104020203" pitchFamily="34" charset="0"/>
              </a:rPr>
              <a:t>propensa</a:t>
            </a:r>
            <a:r>
              <a:rPr lang="en-GB" dirty="0">
                <a:latin typeface="Tw Cen MT Condensed" panose="020B0606020104020203" pitchFamily="34" charset="0"/>
              </a:rPr>
              <a:t> a </a:t>
            </a:r>
            <a:r>
              <a:rPr lang="en-GB" dirty="0" err="1">
                <a:latin typeface="Tw Cen MT Condensed" panose="020B0606020104020203" pitchFamily="34" charset="0"/>
              </a:rPr>
              <a:t>sufrir</a:t>
            </a:r>
            <a:r>
              <a:rPr lang="en-GB" dirty="0">
                <a:latin typeface="Tw Cen MT Condensed" panose="020B0606020104020203" pitchFamily="34" charset="0"/>
              </a:rPr>
              <a:t> </a:t>
            </a:r>
            <a:r>
              <a:rPr lang="en-GB" dirty="0" err="1">
                <a:latin typeface="Tw Cen MT Condensed" panose="020B0606020104020203" pitchFamily="34" charset="0"/>
              </a:rPr>
              <a:t>lesiones</a:t>
            </a:r>
            <a:r>
              <a:rPr lang="en-GB" dirty="0">
                <a:latin typeface="Tw Cen MT Condensed" panose="020B0606020104020203" pitchFamily="34" charset="0"/>
              </a:rPr>
              <a:t>. </a:t>
            </a:r>
          </a:p>
        </p:txBody>
      </p:sp>
      <p:pic>
        <p:nvPicPr>
          <p:cNvPr id="4" name="Imagen 3"/>
          <p:cNvPicPr>
            <a:picLocks noChangeAspect="1"/>
          </p:cNvPicPr>
          <p:nvPr/>
        </p:nvPicPr>
        <p:blipFill>
          <a:blip r:embed="rId3"/>
          <a:stretch>
            <a:fillRect/>
          </a:stretch>
        </p:blipFill>
        <p:spPr>
          <a:xfrm>
            <a:off x="6362700" y="1105866"/>
            <a:ext cx="4178779" cy="2701872"/>
          </a:xfrm>
          <a:prstGeom prst="rect">
            <a:avLst/>
          </a:prstGeom>
        </p:spPr>
      </p:pic>
      <p:pic>
        <p:nvPicPr>
          <p:cNvPr id="5" name="Imagen 4"/>
          <p:cNvPicPr>
            <a:picLocks noChangeAspect="1"/>
          </p:cNvPicPr>
          <p:nvPr/>
        </p:nvPicPr>
        <p:blipFill>
          <a:blip r:embed="rId4"/>
          <a:stretch>
            <a:fillRect/>
          </a:stretch>
        </p:blipFill>
        <p:spPr>
          <a:xfrm>
            <a:off x="1159100" y="682055"/>
            <a:ext cx="4186907" cy="2792667"/>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994" y="5133464"/>
            <a:ext cx="4508189" cy="741716"/>
          </a:xfrm>
          <a:prstGeom prst="rect">
            <a:avLst/>
          </a:prstGeom>
        </p:spPr>
      </p:pic>
      <p:graphicFrame>
        <p:nvGraphicFramePr>
          <p:cNvPr id="7" name="Objeto 6"/>
          <p:cNvGraphicFramePr>
            <a:graphicFrameLocks noChangeAspect="1"/>
          </p:cNvGraphicFramePr>
          <p:nvPr/>
        </p:nvGraphicFramePr>
        <p:xfrm>
          <a:off x="10459628" y="5133465"/>
          <a:ext cx="936498" cy="741716"/>
        </p:xfrm>
        <a:graphic>
          <a:graphicData uri="http://schemas.openxmlformats.org/presentationml/2006/ole">
            <mc:AlternateContent xmlns:mc="http://schemas.openxmlformats.org/markup-compatibility/2006">
              <mc:Choice xmlns:v="urn:schemas-microsoft-com:vml" Requires="v">
                <p:oleObj spid="_x0000_s183298" name="CorelDRAW" r:id="rId6" imgW="2504179" imgH="1982433" progId="CorelDraw.Graphic.19">
                  <p:embed/>
                </p:oleObj>
              </mc:Choice>
              <mc:Fallback>
                <p:oleObj name="CorelDRAW" r:id="rId6" imgW="2504179" imgH="1982433" progId="CorelDraw.Graphic.19">
                  <p:embed/>
                  <p:pic>
                    <p:nvPicPr>
                      <p:cNvPr id="7" name="Objeto 6"/>
                      <p:cNvPicPr/>
                      <p:nvPr/>
                    </p:nvPicPr>
                    <p:blipFill>
                      <a:blip r:embed="rId7"/>
                      <a:stretch>
                        <a:fillRect/>
                      </a:stretch>
                    </p:blipFill>
                    <p:spPr>
                      <a:xfrm>
                        <a:off x="10459628" y="5133465"/>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3572578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6157" y="932995"/>
            <a:ext cx="9205474" cy="646771"/>
          </a:xfrm>
        </p:spPr>
        <p:txBody>
          <a:bodyPr>
            <a:noAutofit/>
          </a:bodyPr>
          <a:lstStyle/>
          <a:p>
            <a:r>
              <a:rPr lang="es-MX" sz="4000" b="1" dirty="0">
                <a:ln/>
                <a:solidFill>
                  <a:schemeClr val="accent3"/>
                </a:solidFill>
                <a:latin typeface="Arial" panose="020B0604020202020204" pitchFamily="34" charset="0"/>
                <a:ea typeface="+mn-ea"/>
                <a:cs typeface="Arial" panose="020B0604020202020204" pitchFamily="34" charset="0"/>
              </a:rPr>
              <a:t>NOMBRE DEL PROYECTO</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003" y="5268222"/>
            <a:ext cx="5094827" cy="838233"/>
          </a:xfrm>
          <a:prstGeom prst="rect">
            <a:avLst/>
          </a:prstGeom>
        </p:spPr>
      </p:pic>
      <p:graphicFrame>
        <p:nvGraphicFramePr>
          <p:cNvPr id="17" name="Objeto 16"/>
          <p:cNvGraphicFramePr>
            <a:graphicFrameLocks noChangeAspect="1"/>
          </p:cNvGraphicFramePr>
          <p:nvPr>
            <p:extLst>
              <p:ext uri="{D42A27DB-BD31-4B8C-83A1-F6EECF244321}">
                <p14:modId xmlns:p14="http://schemas.microsoft.com/office/powerpoint/2010/main" val="123802649"/>
              </p:ext>
            </p:extLst>
          </p:nvPr>
        </p:nvGraphicFramePr>
        <p:xfrm>
          <a:off x="10521631" y="5324787"/>
          <a:ext cx="748196" cy="592579"/>
        </p:xfrm>
        <a:graphic>
          <a:graphicData uri="http://schemas.openxmlformats.org/presentationml/2006/ole">
            <mc:AlternateContent xmlns:mc="http://schemas.openxmlformats.org/markup-compatibility/2006">
              <mc:Choice xmlns:v="urn:schemas-microsoft-com:vml" Requires="v">
                <p:oleObj spid="_x0000_s60615" name="CorelDRAW" r:id="rId4" imgW="2504179" imgH="1982433" progId="CorelDraw.Graphic.19">
                  <p:embed/>
                </p:oleObj>
              </mc:Choice>
              <mc:Fallback>
                <p:oleObj name="CorelDRAW" r:id="rId4" imgW="2504179" imgH="1982433" progId="CorelDraw.Graphic.19">
                  <p:embed/>
                  <p:pic>
                    <p:nvPicPr>
                      <p:cNvPr id="0" name=""/>
                      <p:cNvPicPr/>
                      <p:nvPr/>
                    </p:nvPicPr>
                    <p:blipFill>
                      <a:blip r:embed="rId5"/>
                      <a:stretch>
                        <a:fillRect/>
                      </a:stretch>
                    </p:blipFill>
                    <p:spPr>
                      <a:xfrm>
                        <a:off x="10521631" y="5324787"/>
                        <a:ext cx="748196" cy="592579"/>
                      </a:xfrm>
                      <a:prstGeom prst="rect">
                        <a:avLst/>
                      </a:prstGeom>
                    </p:spPr>
                  </p:pic>
                </p:oleObj>
              </mc:Fallback>
            </mc:AlternateContent>
          </a:graphicData>
        </a:graphic>
      </p:graphicFrame>
      <p:sp>
        <p:nvSpPr>
          <p:cNvPr id="9" name="Shape 111"/>
          <p:cNvSpPr txBox="1"/>
          <p:nvPr/>
        </p:nvSpPr>
        <p:spPr>
          <a:xfrm>
            <a:off x="1862254" y="2216857"/>
            <a:ext cx="8535647" cy="2090889"/>
          </a:xfrm>
          <a:prstGeom prst="rect">
            <a:avLst/>
          </a:prstGeom>
          <a:noFill/>
          <a:ln>
            <a:noFill/>
          </a:ln>
        </p:spPr>
        <p:txBody>
          <a:bodyPr spcFirstLastPara="1" wrap="square" lIns="91425" tIns="45700" rIns="91425" bIns="45700" anchor="t" anchorCtr="0">
            <a:noAutofit/>
          </a:bodyPr>
          <a:lstStyle/>
          <a:p>
            <a:pPr algn="r">
              <a:lnSpc>
                <a:spcPct val="85000"/>
              </a:lnSpc>
              <a:buClr>
                <a:srgbClr val="3F3F3F"/>
              </a:buClr>
              <a:buSzPts val="2000"/>
            </a:pPr>
            <a:r>
              <a:rPr lang="es-ES" sz="2800" b="1" dirty="0">
                <a:solidFill>
                  <a:srgbClr val="3F3F3F"/>
                </a:solidFill>
                <a:latin typeface="Tw Cen MT Condensed" panose="020B0606020104020203" pitchFamily="34" charset="0"/>
                <a:ea typeface="Calibri"/>
                <a:cs typeface="Arial" panose="020B0604020202020204" pitchFamily="34" charset="0"/>
                <a:sym typeface="Calibri"/>
              </a:rPr>
              <a:t>Equipo Uno:</a:t>
            </a:r>
            <a:endParaRPr sz="2800" dirty="0">
              <a:latin typeface="Tw Cen MT Condensed" panose="020B0606020104020203" pitchFamily="34" charset="0"/>
              <a:cs typeface="Arial" panose="020B0604020202020204" pitchFamily="34" charset="0"/>
            </a:endParaRPr>
          </a:p>
          <a:p>
            <a:pPr algn="r">
              <a:lnSpc>
                <a:spcPct val="85000"/>
              </a:lnSpc>
              <a:buClr>
                <a:srgbClr val="3F3F3F"/>
              </a:buClr>
              <a:buSzPts val="2000"/>
            </a:pPr>
            <a:r>
              <a:rPr lang="es-MX" sz="4000" i="1" dirty="0">
                <a:solidFill>
                  <a:srgbClr val="3F3F3F"/>
                </a:solidFill>
                <a:latin typeface="Tw Cen MT Condensed" panose="020B0606020104020203" pitchFamily="34" charset="0"/>
                <a:ea typeface="Calibri"/>
                <a:cs typeface="Arial" panose="020B0604020202020204" pitchFamily="34" charset="0"/>
                <a:sym typeface="Calibri"/>
              </a:rPr>
              <a:t>¿Qué tan preparados estamos para prevenir una fractura?</a:t>
            </a:r>
          </a:p>
          <a:p>
            <a:pPr algn="r">
              <a:lnSpc>
                <a:spcPct val="85000"/>
              </a:lnSpc>
              <a:buClr>
                <a:srgbClr val="3F3F3F"/>
              </a:buClr>
              <a:buSzPts val="2000"/>
            </a:pPr>
            <a:endParaRPr lang="es-ES" sz="4000" i="1" dirty="0">
              <a:solidFill>
                <a:srgbClr val="3F3F3F"/>
              </a:solidFill>
              <a:latin typeface="Tw Cen MT Condensed" panose="020B0606020104020203" pitchFamily="34" charset="0"/>
              <a:cs typeface="Arial" panose="020B0604020202020204" pitchFamily="34" charset="0"/>
              <a:sym typeface="Calibri"/>
            </a:endParaRPr>
          </a:p>
          <a:p>
            <a:pPr algn="r">
              <a:lnSpc>
                <a:spcPct val="85000"/>
              </a:lnSpc>
              <a:buClr>
                <a:srgbClr val="3F3F3F"/>
              </a:buClr>
              <a:buSzPts val="2000"/>
            </a:pPr>
            <a:r>
              <a:rPr lang="es-ES" sz="2800" dirty="0">
                <a:solidFill>
                  <a:srgbClr val="3F3F3F"/>
                </a:solidFill>
                <a:latin typeface="Tw Cen MT Condensed" panose="020B0606020104020203" pitchFamily="34" charset="0"/>
                <a:cs typeface="Arial" panose="020B0604020202020204" pitchFamily="34" charset="0"/>
                <a:sym typeface="Calibri"/>
              </a:rPr>
              <a:t>6° año de Preparatoria</a:t>
            </a:r>
          </a:p>
          <a:p>
            <a:pPr algn="r">
              <a:lnSpc>
                <a:spcPct val="85000"/>
              </a:lnSpc>
              <a:buClr>
                <a:srgbClr val="3F3F3F"/>
              </a:buClr>
              <a:buSzPts val="2000"/>
            </a:pPr>
            <a:r>
              <a:rPr lang="es-ES" sz="2800" dirty="0">
                <a:solidFill>
                  <a:srgbClr val="3F3F3F"/>
                </a:solidFill>
                <a:latin typeface="Tw Cen MT Condensed" panose="020B0606020104020203" pitchFamily="34" charset="0"/>
                <a:cs typeface="Arial" panose="020B0604020202020204" pitchFamily="34" charset="0"/>
                <a:sym typeface="Calibri"/>
              </a:rPr>
              <a:t>Ciclo Escolar 2019 - 2020</a:t>
            </a:r>
            <a:endParaRPr sz="2800" dirty="0">
              <a:latin typeface="Tw Cen MT Condensed" panose="020B0606020104020203" pitchFamily="34" charset="0"/>
              <a:cs typeface="Arial" panose="020B0604020202020204" pitchFamily="34" charset="0"/>
            </a:endParaRPr>
          </a:p>
        </p:txBody>
      </p:sp>
      <p:sp>
        <p:nvSpPr>
          <p:cNvPr id="10" name="Marcador de pie de página 1"/>
          <p:cNvSpPr txBox="1">
            <a:spLocks/>
          </p:cNvSpPr>
          <p:nvPr/>
        </p:nvSpPr>
        <p:spPr>
          <a:xfrm>
            <a:off x="775302" y="5847848"/>
            <a:ext cx="1888500" cy="59574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dirty="0">
                <a:latin typeface="Tw Cen MT Condensed" panose="020B0606020104020203" pitchFamily="34" charset="0"/>
              </a:rPr>
              <a:t>Centro Educativo Jean Piaget. Clave 1277</a:t>
            </a:r>
            <a:r>
              <a:rPr lang="es-MX" dirty="0"/>
              <a:t>.</a:t>
            </a:r>
            <a:endParaRPr lang="en-US" dirty="0"/>
          </a:p>
        </p:txBody>
      </p:sp>
    </p:spTree>
    <p:extLst>
      <p:ext uri="{BB962C8B-B14F-4D97-AF65-F5344CB8AC3E}">
        <p14:creationId xmlns:p14="http://schemas.microsoft.com/office/powerpoint/2010/main" val="142522045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6103" y="1860265"/>
            <a:ext cx="4274388" cy="2851599"/>
          </a:xfrm>
        </p:spPr>
        <p:txBody>
          <a:bodyPr>
            <a:normAutofit/>
          </a:bodyPr>
          <a:lstStyle/>
          <a:p>
            <a:r>
              <a:rPr lang="en-GB" dirty="0" err="1">
                <a:latin typeface="Tw Cen MT Condensed" panose="020B0606020104020203" pitchFamily="34" charset="0"/>
              </a:rPr>
              <a:t>Muñequera</a:t>
            </a:r>
            <a:r>
              <a:rPr lang="en-GB" dirty="0">
                <a:latin typeface="Tw Cen MT Condensed" panose="020B0606020104020203" pitchFamily="34" charset="0"/>
              </a:rPr>
              <a:t>: </a:t>
            </a:r>
            <a:r>
              <a:rPr lang="en-GB" dirty="0" err="1">
                <a:latin typeface="Tw Cen MT Condensed" panose="020B0606020104020203" pitchFamily="34" charset="0"/>
              </a:rPr>
              <a:t>Una</a:t>
            </a:r>
            <a:r>
              <a:rPr lang="en-GB" dirty="0">
                <a:latin typeface="Tw Cen MT Condensed" panose="020B0606020104020203" pitchFamily="34" charset="0"/>
              </a:rPr>
              <a:t> </a:t>
            </a:r>
            <a:r>
              <a:rPr lang="en-GB" dirty="0" err="1">
                <a:latin typeface="Tw Cen MT Condensed" panose="020B0606020104020203" pitchFamily="34" charset="0"/>
              </a:rPr>
              <a:t>buena</a:t>
            </a:r>
            <a:r>
              <a:rPr lang="en-GB" dirty="0">
                <a:latin typeface="Tw Cen MT Condensed" panose="020B0606020104020203" pitchFamily="34" charset="0"/>
              </a:rPr>
              <a:t> </a:t>
            </a:r>
            <a:r>
              <a:rPr lang="en-GB" dirty="0" err="1">
                <a:latin typeface="Tw Cen MT Condensed" panose="020B0606020104020203" pitchFamily="34" charset="0"/>
              </a:rPr>
              <a:t>muñequera</a:t>
            </a:r>
            <a:r>
              <a:rPr lang="en-GB" dirty="0">
                <a:latin typeface="Tw Cen MT Condensed" panose="020B0606020104020203" pitchFamily="34" charset="0"/>
              </a:rPr>
              <a:t> </a:t>
            </a:r>
            <a:r>
              <a:rPr lang="en-GB" dirty="0" err="1">
                <a:latin typeface="Tw Cen MT Condensed" panose="020B0606020104020203" pitchFamily="34" charset="0"/>
              </a:rPr>
              <a:t>mantiene</a:t>
            </a:r>
            <a:r>
              <a:rPr lang="en-GB" dirty="0">
                <a:latin typeface="Tw Cen MT Condensed" panose="020B0606020104020203" pitchFamily="34" charset="0"/>
              </a:rPr>
              <a:t> </a:t>
            </a:r>
            <a:r>
              <a:rPr lang="en-GB" dirty="0" err="1">
                <a:latin typeface="Tw Cen MT Condensed" panose="020B0606020104020203" pitchFamily="34" charset="0"/>
              </a:rPr>
              <a:t>nuestra</a:t>
            </a:r>
            <a:r>
              <a:rPr lang="en-GB" dirty="0">
                <a:latin typeface="Tw Cen MT Condensed" panose="020B0606020104020203" pitchFamily="34" charset="0"/>
              </a:rPr>
              <a:t> </a:t>
            </a:r>
            <a:r>
              <a:rPr lang="en-GB" dirty="0" err="1">
                <a:latin typeface="Tw Cen MT Condensed" panose="020B0606020104020203" pitchFamily="34" charset="0"/>
              </a:rPr>
              <a:t>muñeca</a:t>
            </a:r>
            <a:r>
              <a:rPr lang="en-GB" dirty="0">
                <a:latin typeface="Tw Cen MT Condensed" panose="020B0606020104020203" pitchFamily="34" charset="0"/>
              </a:rPr>
              <a:t> </a:t>
            </a:r>
            <a:r>
              <a:rPr lang="en-GB" dirty="0" err="1">
                <a:latin typeface="Tw Cen MT Condensed" panose="020B0606020104020203" pitchFamily="34" charset="0"/>
              </a:rPr>
              <a:t>firme</a:t>
            </a:r>
            <a:r>
              <a:rPr lang="en-GB" dirty="0">
                <a:latin typeface="Tw Cen MT Condensed" panose="020B0606020104020203" pitchFamily="34" charset="0"/>
              </a:rPr>
              <a:t> y </a:t>
            </a:r>
            <a:r>
              <a:rPr lang="en-GB" dirty="0" err="1">
                <a:latin typeface="Tw Cen MT Condensed" panose="020B0606020104020203" pitchFamily="34" charset="0"/>
              </a:rPr>
              <a:t>evita</a:t>
            </a:r>
            <a:r>
              <a:rPr lang="en-GB" dirty="0">
                <a:latin typeface="Tw Cen MT Condensed" panose="020B0606020104020203" pitchFamily="34" charset="0"/>
              </a:rPr>
              <a:t> que </a:t>
            </a:r>
            <a:r>
              <a:rPr lang="en-GB" dirty="0" err="1">
                <a:latin typeface="Tw Cen MT Condensed" panose="020B0606020104020203" pitchFamily="34" charset="0"/>
              </a:rPr>
              <a:t>suframos</a:t>
            </a:r>
            <a:r>
              <a:rPr lang="en-GB" dirty="0">
                <a:latin typeface="Tw Cen MT Condensed" panose="020B0606020104020203" pitchFamily="34" charset="0"/>
              </a:rPr>
              <a:t> </a:t>
            </a:r>
            <a:r>
              <a:rPr lang="en-GB" dirty="0" err="1">
                <a:latin typeface="Tw Cen MT Condensed" panose="020B0606020104020203" pitchFamily="34" charset="0"/>
              </a:rPr>
              <a:t>torceduras</a:t>
            </a:r>
            <a:r>
              <a:rPr lang="en-GB" dirty="0">
                <a:latin typeface="Tw Cen MT Condensed" panose="020B0606020104020203" pitchFamily="34" charset="0"/>
              </a:rPr>
              <a:t> o </a:t>
            </a:r>
            <a:r>
              <a:rPr lang="en-GB" dirty="0" err="1">
                <a:latin typeface="Tw Cen MT Condensed" panose="020B0606020104020203" pitchFamily="34" charset="0"/>
              </a:rPr>
              <a:t>lesiones</a:t>
            </a:r>
            <a:r>
              <a:rPr lang="en-GB" dirty="0">
                <a:latin typeface="Tw Cen MT Condensed" panose="020B0606020104020203" pitchFamily="34" charset="0"/>
              </a:rPr>
              <a:t>. Este </a:t>
            </a:r>
            <a:r>
              <a:rPr lang="en-GB" dirty="0" err="1">
                <a:latin typeface="Tw Cen MT Condensed" panose="020B0606020104020203" pitchFamily="34" charset="0"/>
              </a:rPr>
              <a:t>elemento</a:t>
            </a:r>
            <a:r>
              <a:rPr lang="en-GB" dirty="0">
                <a:latin typeface="Tw Cen MT Condensed" panose="020B0606020104020203" pitchFamily="34" charset="0"/>
              </a:rPr>
              <a:t> </a:t>
            </a:r>
            <a:r>
              <a:rPr lang="en-GB" dirty="0" err="1">
                <a:latin typeface="Tw Cen MT Condensed" panose="020B0606020104020203" pitchFamily="34" charset="0"/>
              </a:rPr>
              <a:t>ayuda</a:t>
            </a:r>
            <a:r>
              <a:rPr lang="en-GB" dirty="0">
                <a:latin typeface="Tw Cen MT Condensed" panose="020B0606020104020203" pitchFamily="34" charset="0"/>
              </a:rPr>
              <a:t> </a:t>
            </a:r>
            <a:r>
              <a:rPr lang="en-GB" dirty="0" err="1">
                <a:latin typeface="Tw Cen MT Condensed" panose="020B0606020104020203" pitchFamily="34" charset="0"/>
              </a:rPr>
              <a:t>prevenir</a:t>
            </a:r>
            <a:r>
              <a:rPr lang="en-GB" dirty="0">
                <a:latin typeface="Tw Cen MT Condensed" panose="020B0606020104020203" pitchFamily="34" charset="0"/>
              </a:rPr>
              <a:t> el </a:t>
            </a:r>
            <a:r>
              <a:rPr lang="en-GB" dirty="0" err="1">
                <a:latin typeface="Tw Cen MT Condensed" panose="020B0606020104020203" pitchFamily="34" charset="0"/>
              </a:rPr>
              <a:t>dolor</a:t>
            </a:r>
            <a:r>
              <a:rPr lang="en-GB" dirty="0">
                <a:latin typeface="Tw Cen MT Condensed" panose="020B0606020104020203" pitchFamily="34" charset="0"/>
              </a:rPr>
              <a:t>, </a:t>
            </a:r>
            <a:r>
              <a:rPr lang="en-GB" dirty="0" err="1">
                <a:latin typeface="Tw Cen MT Condensed" panose="020B0606020104020203" pitchFamily="34" charset="0"/>
              </a:rPr>
              <a:t>pero</a:t>
            </a:r>
            <a:r>
              <a:rPr lang="en-GB" dirty="0">
                <a:latin typeface="Tw Cen MT Condensed" panose="020B0606020104020203" pitchFamily="34" charset="0"/>
              </a:rPr>
              <a:t> no </a:t>
            </a:r>
            <a:r>
              <a:rPr lang="en-GB" dirty="0" err="1">
                <a:latin typeface="Tw Cen MT Condensed" panose="020B0606020104020203" pitchFamily="34" charset="0"/>
              </a:rPr>
              <a:t>funciona</a:t>
            </a:r>
            <a:r>
              <a:rPr lang="en-GB" dirty="0">
                <a:latin typeface="Tw Cen MT Condensed" panose="020B0606020104020203" pitchFamily="34" charset="0"/>
              </a:rPr>
              <a:t> </a:t>
            </a:r>
            <a:r>
              <a:rPr lang="en-GB" dirty="0" err="1">
                <a:latin typeface="Tw Cen MT Condensed" panose="020B0606020104020203" pitchFamily="34" charset="0"/>
              </a:rPr>
              <a:t>cuando</a:t>
            </a:r>
            <a:r>
              <a:rPr lang="en-GB" dirty="0">
                <a:latin typeface="Tw Cen MT Condensed" panose="020B0606020104020203" pitchFamily="34" charset="0"/>
              </a:rPr>
              <a:t> la </a:t>
            </a:r>
            <a:r>
              <a:rPr lang="en-GB" dirty="0" err="1">
                <a:latin typeface="Tw Cen MT Condensed" panose="020B0606020104020203" pitchFamily="34" charset="0"/>
              </a:rPr>
              <a:t>muñeca</a:t>
            </a:r>
            <a:r>
              <a:rPr lang="en-GB" dirty="0">
                <a:latin typeface="Tw Cen MT Condensed" panose="020B0606020104020203" pitchFamily="34" charset="0"/>
              </a:rPr>
              <a:t> ya </a:t>
            </a:r>
            <a:r>
              <a:rPr lang="en-GB" dirty="0" err="1">
                <a:latin typeface="Tw Cen MT Condensed" panose="020B0606020104020203" pitchFamily="34" charset="0"/>
              </a:rPr>
              <a:t>está</a:t>
            </a:r>
            <a:r>
              <a:rPr lang="en-GB" dirty="0">
                <a:latin typeface="Tw Cen MT Condensed" panose="020B0606020104020203" pitchFamily="34" charset="0"/>
              </a:rPr>
              <a:t> </a:t>
            </a:r>
            <a:r>
              <a:rPr lang="en-GB" dirty="0" err="1">
                <a:latin typeface="Tw Cen MT Condensed" panose="020B0606020104020203" pitchFamily="34" charset="0"/>
              </a:rPr>
              <a:t>adolorida</a:t>
            </a:r>
            <a:r>
              <a:rPr lang="en-GB" dirty="0">
                <a:latin typeface="Tw Cen MT Condensed" panose="020B0606020104020203" pitchFamily="34" charset="0"/>
              </a:rPr>
              <a:t>. </a:t>
            </a:r>
          </a:p>
        </p:txBody>
      </p:sp>
      <p:pic>
        <p:nvPicPr>
          <p:cNvPr id="6" name="Imagen 5"/>
          <p:cNvPicPr>
            <a:picLocks noChangeAspect="1"/>
          </p:cNvPicPr>
          <p:nvPr/>
        </p:nvPicPr>
        <p:blipFill>
          <a:blip r:embed="rId3"/>
          <a:stretch>
            <a:fillRect/>
          </a:stretch>
        </p:blipFill>
        <p:spPr>
          <a:xfrm>
            <a:off x="1757925" y="1086906"/>
            <a:ext cx="3624958" cy="3624958"/>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03" y="5025856"/>
            <a:ext cx="4508189" cy="741716"/>
          </a:xfrm>
          <a:prstGeom prst="rect">
            <a:avLst/>
          </a:prstGeom>
        </p:spPr>
      </p:pic>
      <p:graphicFrame>
        <p:nvGraphicFramePr>
          <p:cNvPr id="5" name="Objeto 4"/>
          <p:cNvGraphicFramePr>
            <a:graphicFrameLocks noChangeAspect="1"/>
          </p:cNvGraphicFramePr>
          <p:nvPr/>
        </p:nvGraphicFramePr>
        <p:xfrm>
          <a:off x="10597737" y="5025857"/>
          <a:ext cx="936498" cy="741716"/>
        </p:xfrm>
        <a:graphic>
          <a:graphicData uri="http://schemas.openxmlformats.org/presentationml/2006/ole">
            <mc:AlternateContent xmlns:mc="http://schemas.openxmlformats.org/markup-compatibility/2006">
              <mc:Choice xmlns:v="urn:schemas-microsoft-com:vml" Requires="v">
                <p:oleObj spid="_x0000_s184322" name="CorelDRAW" r:id="rId5" imgW="2504179" imgH="1982433" progId="CorelDraw.Graphic.19">
                  <p:embed/>
                </p:oleObj>
              </mc:Choice>
              <mc:Fallback>
                <p:oleObj name="CorelDRAW" r:id="rId5" imgW="2504179" imgH="1982433" progId="CorelDraw.Graphic.19">
                  <p:embed/>
                  <p:pic>
                    <p:nvPicPr>
                      <p:cNvPr id="5" name="Objeto 4"/>
                      <p:cNvPicPr/>
                      <p:nvPr/>
                    </p:nvPicPr>
                    <p:blipFill>
                      <a:blip r:embed="rId6"/>
                      <a:stretch>
                        <a:fillRect/>
                      </a:stretch>
                    </p:blipFill>
                    <p:spPr>
                      <a:xfrm>
                        <a:off x="10597737" y="5025857"/>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2724315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5447" y="1355622"/>
            <a:ext cx="4238999" cy="4408320"/>
          </a:xfrm>
        </p:spPr>
        <p:txBody>
          <a:bodyPr/>
          <a:lstStyle/>
          <a:p>
            <a:r>
              <a:rPr lang="en-GB" dirty="0" err="1">
                <a:latin typeface="Tw Cen MT Condensed" panose="020B0606020104020203" pitchFamily="34" charset="0"/>
              </a:rPr>
              <a:t>Rodilleras</a:t>
            </a:r>
            <a:r>
              <a:rPr lang="en-GB" dirty="0">
                <a:latin typeface="Tw Cen MT Condensed" panose="020B0606020104020203" pitchFamily="34" charset="0"/>
              </a:rPr>
              <a:t>: </a:t>
            </a:r>
            <a:r>
              <a:rPr lang="en-GB" dirty="0" err="1">
                <a:latin typeface="Tw Cen MT Condensed" panose="020B0606020104020203" pitchFamily="34" charset="0"/>
              </a:rPr>
              <a:t>Esta</a:t>
            </a:r>
            <a:r>
              <a:rPr lang="en-GB" dirty="0">
                <a:latin typeface="Tw Cen MT Condensed" panose="020B0606020104020203" pitchFamily="34" charset="0"/>
              </a:rPr>
              <a:t> </a:t>
            </a:r>
            <a:r>
              <a:rPr lang="en-GB" dirty="0" err="1">
                <a:latin typeface="Tw Cen MT Condensed" panose="020B0606020104020203" pitchFamily="34" charset="0"/>
              </a:rPr>
              <a:t>protección</a:t>
            </a:r>
            <a:r>
              <a:rPr lang="en-GB" dirty="0">
                <a:latin typeface="Tw Cen MT Condensed" panose="020B0606020104020203" pitchFamily="34" charset="0"/>
              </a:rPr>
              <a:t> es </a:t>
            </a:r>
            <a:r>
              <a:rPr lang="en-GB" dirty="0" err="1">
                <a:latin typeface="Tw Cen MT Condensed" panose="020B0606020104020203" pitchFamily="34" charset="0"/>
              </a:rPr>
              <a:t>muy</a:t>
            </a:r>
            <a:r>
              <a:rPr lang="en-GB" dirty="0">
                <a:latin typeface="Tw Cen MT Condensed" panose="020B0606020104020203" pitchFamily="34" charset="0"/>
              </a:rPr>
              <a:t> </a:t>
            </a:r>
            <a:r>
              <a:rPr lang="en-GB" dirty="0" err="1">
                <a:latin typeface="Tw Cen MT Condensed" panose="020B0606020104020203" pitchFamily="34" charset="0"/>
              </a:rPr>
              <a:t>común</a:t>
            </a:r>
            <a:r>
              <a:rPr lang="en-GB" dirty="0">
                <a:latin typeface="Tw Cen MT Condensed" panose="020B0606020104020203" pitchFamily="34" charset="0"/>
              </a:rPr>
              <a:t> </a:t>
            </a:r>
            <a:r>
              <a:rPr lang="en-GB" dirty="0" err="1">
                <a:latin typeface="Tw Cen MT Condensed" panose="020B0606020104020203" pitchFamily="34" charset="0"/>
              </a:rPr>
              <a:t>en</a:t>
            </a:r>
            <a:r>
              <a:rPr lang="en-GB" dirty="0">
                <a:latin typeface="Tw Cen MT Condensed" panose="020B0606020104020203" pitchFamily="34" charset="0"/>
              </a:rPr>
              <a:t> </a:t>
            </a:r>
            <a:r>
              <a:rPr lang="en-GB" dirty="0" err="1">
                <a:latin typeface="Tw Cen MT Condensed" panose="020B0606020104020203" pitchFamily="34" charset="0"/>
              </a:rPr>
              <a:t>deportistas</a:t>
            </a:r>
            <a:r>
              <a:rPr lang="en-GB" dirty="0">
                <a:latin typeface="Tw Cen MT Condensed" panose="020B0606020104020203" pitchFamily="34" charset="0"/>
              </a:rPr>
              <a:t>. </a:t>
            </a:r>
            <a:r>
              <a:rPr lang="en-GB" dirty="0" err="1">
                <a:latin typeface="Tw Cen MT Condensed" panose="020B0606020104020203" pitchFamily="34" charset="0"/>
              </a:rPr>
              <a:t>Existen</a:t>
            </a:r>
            <a:r>
              <a:rPr lang="en-GB" dirty="0">
                <a:latin typeface="Tw Cen MT Condensed" panose="020B0606020104020203" pitchFamily="34" charset="0"/>
              </a:rPr>
              <a:t> </a:t>
            </a:r>
            <a:r>
              <a:rPr lang="en-GB" dirty="0" err="1">
                <a:latin typeface="Tw Cen MT Condensed" panose="020B0606020104020203" pitchFamily="34" charset="0"/>
              </a:rPr>
              <a:t>varios</a:t>
            </a:r>
            <a:r>
              <a:rPr lang="en-GB" dirty="0">
                <a:latin typeface="Tw Cen MT Condensed" panose="020B0606020104020203" pitchFamily="34" charset="0"/>
              </a:rPr>
              <a:t> </a:t>
            </a:r>
            <a:r>
              <a:rPr lang="en-GB" dirty="0" err="1">
                <a:latin typeface="Tw Cen MT Condensed" panose="020B0606020104020203" pitchFamily="34" charset="0"/>
              </a:rPr>
              <a:t>tipos</a:t>
            </a:r>
            <a:r>
              <a:rPr lang="en-GB" dirty="0">
                <a:latin typeface="Tw Cen MT Condensed" panose="020B0606020104020203" pitchFamily="34" charset="0"/>
              </a:rPr>
              <a:t> y </a:t>
            </a:r>
            <a:r>
              <a:rPr lang="en-GB" dirty="0" err="1">
                <a:latin typeface="Tw Cen MT Condensed" panose="020B0606020104020203" pitchFamily="34" charset="0"/>
              </a:rPr>
              <a:t>cada</a:t>
            </a:r>
            <a:r>
              <a:rPr lang="en-GB" dirty="0">
                <a:latin typeface="Tw Cen MT Condensed" panose="020B0606020104020203" pitchFamily="34" charset="0"/>
              </a:rPr>
              <a:t> </a:t>
            </a:r>
            <a:r>
              <a:rPr lang="en-GB" dirty="0" err="1">
                <a:latin typeface="Tw Cen MT Condensed" panose="020B0606020104020203" pitchFamily="34" charset="0"/>
              </a:rPr>
              <a:t>uno</a:t>
            </a:r>
            <a:r>
              <a:rPr lang="en-GB" dirty="0">
                <a:latin typeface="Tw Cen MT Condensed" panose="020B0606020104020203" pitchFamily="34" charset="0"/>
              </a:rPr>
              <a:t> </a:t>
            </a:r>
            <a:r>
              <a:rPr lang="en-GB" dirty="0" err="1">
                <a:latin typeface="Tw Cen MT Condensed" panose="020B0606020104020203" pitchFamily="34" charset="0"/>
              </a:rPr>
              <a:t>tiene</a:t>
            </a:r>
            <a:r>
              <a:rPr lang="en-GB" dirty="0">
                <a:latin typeface="Tw Cen MT Condensed" panose="020B0606020104020203" pitchFamily="34" charset="0"/>
              </a:rPr>
              <a:t> </a:t>
            </a:r>
            <a:r>
              <a:rPr lang="en-GB" dirty="0" err="1">
                <a:latin typeface="Tw Cen MT Condensed" panose="020B0606020104020203" pitchFamily="34" charset="0"/>
              </a:rPr>
              <a:t>su</a:t>
            </a:r>
            <a:r>
              <a:rPr lang="en-GB" dirty="0">
                <a:latin typeface="Tw Cen MT Condensed" panose="020B0606020104020203" pitchFamily="34" charset="0"/>
              </a:rPr>
              <a:t> </a:t>
            </a:r>
            <a:r>
              <a:rPr lang="en-GB" dirty="0" err="1">
                <a:latin typeface="Tw Cen MT Condensed" panose="020B0606020104020203" pitchFamily="34" charset="0"/>
              </a:rPr>
              <a:t>propia</a:t>
            </a:r>
            <a:r>
              <a:rPr lang="en-GB" dirty="0">
                <a:latin typeface="Tw Cen MT Condensed" panose="020B0606020104020203" pitchFamily="34" charset="0"/>
              </a:rPr>
              <a:t> </a:t>
            </a:r>
            <a:r>
              <a:rPr lang="en-GB" dirty="0" err="1">
                <a:latin typeface="Tw Cen MT Condensed" panose="020B0606020104020203" pitchFamily="34" charset="0"/>
              </a:rPr>
              <a:t>función</a:t>
            </a:r>
            <a:r>
              <a:rPr lang="en-GB" dirty="0">
                <a:latin typeface="Tw Cen MT Condensed" panose="020B0606020104020203" pitchFamily="34" charset="0"/>
              </a:rPr>
              <a:t>. La </a:t>
            </a:r>
            <a:r>
              <a:rPr lang="en-GB" dirty="0" err="1">
                <a:latin typeface="Tw Cen MT Condensed" panose="020B0606020104020203" pitchFamily="34" charset="0"/>
              </a:rPr>
              <a:t>mayoría</a:t>
            </a:r>
            <a:r>
              <a:rPr lang="en-GB" dirty="0">
                <a:latin typeface="Tw Cen MT Condensed" panose="020B0606020104020203" pitchFamily="34" charset="0"/>
              </a:rPr>
              <a:t> de las </a:t>
            </a:r>
            <a:r>
              <a:rPr lang="en-GB" dirty="0" err="1">
                <a:latin typeface="Tw Cen MT Condensed" panose="020B0606020104020203" pitchFamily="34" charset="0"/>
              </a:rPr>
              <a:t>rodilleras</a:t>
            </a:r>
            <a:r>
              <a:rPr lang="en-GB" dirty="0">
                <a:latin typeface="Tw Cen MT Condensed" panose="020B0606020104020203" pitchFamily="34" charset="0"/>
              </a:rPr>
              <a:t> tienen un </a:t>
            </a:r>
            <a:r>
              <a:rPr lang="en-GB" dirty="0" err="1">
                <a:latin typeface="Tw Cen MT Condensed" panose="020B0606020104020203" pitchFamily="34" charset="0"/>
              </a:rPr>
              <a:t>buen</a:t>
            </a:r>
            <a:r>
              <a:rPr lang="en-GB" dirty="0">
                <a:latin typeface="Tw Cen MT Condensed" panose="020B0606020104020203" pitchFamily="34" charset="0"/>
              </a:rPr>
              <a:t> </a:t>
            </a:r>
            <a:r>
              <a:rPr lang="en-GB" dirty="0" err="1">
                <a:latin typeface="Tw Cen MT Condensed" panose="020B0606020104020203" pitchFamily="34" charset="0"/>
              </a:rPr>
              <a:t>efecto</a:t>
            </a:r>
            <a:r>
              <a:rPr lang="en-GB" dirty="0">
                <a:latin typeface="Tw Cen MT Condensed" panose="020B0606020104020203" pitchFamily="34" charset="0"/>
              </a:rPr>
              <a:t> de </a:t>
            </a:r>
            <a:r>
              <a:rPr lang="en-GB" dirty="0" err="1">
                <a:latin typeface="Tw Cen MT Condensed" panose="020B0606020104020203" pitchFamily="34" charset="0"/>
              </a:rPr>
              <a:t>presión</a:t>
            </a:r>
            <a:r>
              <a:rPr lang="en-GB" dirty="0">
                <a:latin typeface="Tw Cen MT Condensed" panose="020B0606020104020203" pitchFamily="34" charset="0"/>
              </a:rPr>
              <a:t> </a:t>
            </a:r>
            <a:r>
              <a:rPr lang="en-GB" dirty="0" err="1">
                <a:latin typeface="Tw Cen MT Condensed" panose="020B0606020104020203" pitchFamily="34" charset="0"/>
              </a:rPr>
              <a:t>sobre</a:t>
            </a:r>
            <a:r>
              <a:rPr lang="en-GB" dirty="0">
                <a:latin typeface="Tw Cen MT Condensed" panose="020B0606020104020203" pitchFamily="34" charset="0"/>
              </a:rPr>
              <a:t> la </a:t>
            </a:r>
            <a:r>
              <a:rPr lang="en-GB" dirty="0" err="1">
                <a:latin typeface="Tw Cen MT Condensed" panose="020B0606020104020203" pitchFamily="34" charset="0"/>
              </a:rPr>
              <a:t>articulación</a:t>
            </a:r>
            <a:r>
              <a:rPr lang="en-GB" dirty="0">
                <a:latin typeface="Tw Cen MT Condensed" panose="020B0606020104020203" pitchFamily="34" charset="0"/>
              </a:rPr>
              <a:t> y </a:t>
            </a:r>
            <a:r>
              <a:rPr lang="en-GB" dirty="0" err="1">
                <a:latin typeface="Tw Cen MT Condensed" panose="020B0606020104020203" pitchFamily="34" charset="0"/>
              </a:rPr>
              <a:t>ayudan</a:t>
            </a:r>
            <a:r>
              <a:rPr lang="en-GB" dirty="0">
                <a:latin typeface="Tw Cen MT Condensed" panose="020B0606020104020203" pitchFamily="34" charset="0"/>
              </a:rPr>
              <a:t> a </a:t>
            </a:r>
            <a:r>
              <a:rPr lang="en-GB" dirty="0" err="1">
                <a:latin typeface="Tw Cen MT Condensed" panose="020B0606020104020203" pitchFamily="34" charset="0"/>
              </a:rPr>
              <a:t>mantener</a:t>
            </a:r>
            <a:r>
              <a:rPr lang="en-GB" dirty="0">
                <a:latin typeface="Tw Cen MT Condensed" panose="020B0606020104020203" pitchFamily="34" charset="0"/>
              </a:rPr>
              <a:t> </a:t>
            </a:r>
            <a:r>
              <a:rPr lang="en-GB" dirty="0" err="1">
                <a:latin typeface="Tw Cen MT Condensed" panose="020B0606020104020203" pitchFamily="34" charset="0"/>
              </a:rPr>
              <a:t>una</a:t>
            </a:r>
            <a:r>
              <a:rPr lang="en-GB" dirty="0">
                <a:latin typeface="Tw Cen MT Condensed" panose="020B0606020104020203" pitchFamily="34" charset="0"/>
              </a:rPr>
              <a:t> </a:t>
            </a:r>
            <a:r>
              <a:rPr lang="en-GB" dirty="0" err="1">
                <a:latin typeface="Tw Cen MT Condensed" panose="020B0606020104020203" pitchFamily="34" charset="0"/>
              </a:rPr>
              <a:t>temperatura</a:t>
            </a:r>
            <a:r>
              <a:rPr lang="en-GB" dirty="0">
                <a:latin typeface="Tw Cen MT Condensed" panose="020B0606020104020203" pitchFamily="34" charset="0"/>
              </a:rPr>
              <a:t> </a:t>
            </a:r>
            <a:r>
              <a:rPr lang="en-GB" dirty="0" err="1">
                <a:latin typeface="Tw Cen MT Condensed" panose="020B0606020104020203" pitchFamily="34" charset="0"/>
              </a:rPr>
              <a:t>adecuada</a:t>
            </a:r>
            <a:r>
              <a:rPr lang="en-GB" dirty="0">
                <a:latin typeface="Tw Cen MT Condensed" panose="020B0606020104020203" pitchFamily="34" charset="0"/>
              </a:rPr>
              <a:t> en la zona </a:t>
            </a:r>
            <a:r>
              <a:rPr lang="en-GB" dirty="0" err="1">
                <a:latin typeface="Tw Cen MT Condensed" panose="020B0606020104020203" pitchFamily="34" charset="0"/>
              </a:rPr>
              <a:t>lesionada</a:t>
            </a:r>
            <a:r>
              <a:rPr lang="en-GB" dirty="0">
                <a:latin typeface="Tw Cen MT Condensed" panose="020B0606020104020203" pitchFamily="34" charset="0"/>
              </a:rPr>
              <a:t>. </a:t>
            </a:r>
          </a:p>
        </p:txBody>
      </p:sp>
      <p:pic>
        <p:nvPicPr>
          <p:cNvPr id="4" name="Imagen 3"/>
          <p:cNvPicPr>
            <a:picLocks noChangeAspect="1"/>
          </p:cNvPicPr>
          <p:nvPr/>
        </p:nvPicPr>
        <p:blipFill>
          <a:blip r:embed="rId3"/>
          <a:stretch>
            <a:fillRect/>
          </a:stretch>
        </p:blipFill>
        <p:spPr>
          <a:xfrm>
            <a:off x="1159478" y="1173192"/>
            <a:ext cx="4124922" cy="412492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447" y="4927256"/>
            <a:ext cx="4508189" cy="741716"/>
          </a:xfrm>
          <a:prstGeom prst="rect">
            <a:avLst/>
          </a:prstGeom>
        </p:spPr>
      </p:pic>
      <p:graphicFrame>
        <p:nvGraphicFramePr>
          <p:cNvPr id="6" name="Objeto 5"/>
          <p:cNvGraphicFramePr>
            <a:graphicFrameLocks noChangeAspect="1"/>
          </p:cNvGraphicFramePr>
          <p:nvPr/>
        </p:nvGraphicFramePr>
        <p:xfrm>
          <a:off x="10357081" y="4927257"/>
          <a:ext cx="936498" cy="741716"/>
        </p:xfrm>
        <a:graphic>
          <a:graphicData uri="http://schemas.openxmlformats.org/presentationml/2006/ole">
            <mc:AlternateContent xmlns:mc="http://schemas.openxmlformats.org/markup-compatibility/2006">
              <mc:Choice xmlns:v="urn:schemas-microsoft-com:vml" Requires="v">
                <p:oleObj spid="_x0000_s185346" name="CorelDRAW" r:id="rId5" imgW="2504179" imgH="1982433" progId="CorelDraw.Graphic.19">
                  <p:embed/>
                </p:oleObj>
              </mc:Choice>
              <mc:Fallback>
                <p:oleObj name="CorelDRAW" r:id="rId5" imgW="2504179" imgH="1982433" progId="CorelDraw.Graphic.19">
                  <p:embed/>
                  <p:pic>
                    <p:nvPicPr>
                      <p:cNvPr id="6" name="Objeto 5"/>
                      <p:cNvPicPr/>
                      <p:nvPr/>
                    </p:nvPicPr>
                    <p:blipFill>
                      <a:blip r:embed="rId6"/>
                      <a:stretch>
                        <a:fillRect/>
                      </a:stretch>
                    </p:blipFill>
                    <p:spPr>
                      <a:xfrm>
                        <a:off x="10357081" y="4927257"/>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495504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81000" y="1205139"/>
            <a:ext cx="3613030" cy="4351338"/>
          </a:xfrm>
        </p:spPr>
        <p:txBody>
          <a:bodyPr/>
          <a:lstStyle/>
          <a:p>
            <a:r>
              <a:rPr lang="en-GB" dirty="0">
                <a:latin typeface="Tw Cen MT Condensed" panose="020B0606020104020203" pitchFamily="34" charset="0"/>
              </a:rPr>
              <a:t>Al </a:t>
            </a:r>
            <a:r>
              <a:rPr lang="en-GB" dirty="0" err="1">
                <a:latin typeface="Tw Cen MT Condensed" panose="020B0606020104020203" pitchFamily="34" charset="0"/>
              </a:rPr>
              <a:t>entrenar</a:t>
            </a:r>
            <a:r>
              <a:rPr lang="en-GB" dirty="0">
                <a:latin typeface="Tw Cen MT Condensed" panose="020B0606020104020203" pitchFamily="34" charset="0"/>
              </a:rPr>
              <a:t>, se </a:t>
            </a:r>
            <a:r>
              <a:rPr lang="en-GB" dirty="0" err="1">
                <a:latin typeface="Tw Cen MT Condensed" panose="020B0606020104020203" pitchFamily="34" charset="0"/>
              </a:rPr>
              <a:t>debe</a:t>
            </a:r>
            <a:r>
              <a:rPr lang="en-GB" dirty="0">
                <a:latin typeface="Tw Cen MT Condensed" panose="020B0606020104020203" pitchFamily="34" charset="0"/>
              </a:rPr>
              <a:t> contra con la </a:t>
            </a:r>
            <a:r>
              <a:rPr lang="en-GB" dirty="0" err="1">
                <a:latin typeface="Tw Cen MT Condensed" panose="020B0606020104020203" pitchFamily="34" charset="0"/>
              </a:rPr>
              <a:t>supervisión</a:t>
            </a:r>
            <a:r>
              <a:rPr lang="en-GB" dirty="0">
                <a:latin typeface="Tw Cen MT Condensed" panose="020B0606020104020203" pitchFamily="34" charset="0"/>
              </a:rPr>
              <a:t> de un instructor </a:t>
            </a:r>
            <a:r>
              <a:rPr lang="en-GB" dirty="0" err="1">
                <a:latin typeface="Tw Cen MT Condensed" panose="020B0606020104020203" pitchFamily="34" charset="0"/>
              </a:rPr>
              <a:t>experto</a:t>
            </a:r>
            <a:r>
              <a:rPr lang="en-GB" dirty="0">
                <a:latin typeface="Tw Cen MT Condensed" panose="020B0606020104020203" pitchFamily="34" charset="0"/>
              </a:rPr>
              <a:t> en el </a:t>
            </a:r>
            <a:r>
              <a:rPr lang="en-GB" dirty="0" err="1">
                <a:latin typeface="Tw Cen MT Condensed" panose="020B0606020104020203" pitchFamily="34" charset="0"/>
              </a:rPr>
              <a:t>deporte</a:t>
            </a:r>
            <a:r>
              <a:rPr lang="en-GB" dirty="0">
                <a:latin typeface="Tw Cen MT Condensed" panose="020B0606020104020203" pitchFamily="34" charset="0"/>
              </a:rPr>
              <a:t>. </a:t>
            </a:r>
            <a:r>
              <a:rPr lang="en-GB" dirty="0" err="1">
                <a:latin typeface="Tw Cen MT Condensed" panose="020B0606020104020203" pitchFamily="34" charset="0"/>
              </a:rPr>
              <a:t>Esto</a:t>
            </a:r>
            <a:r>
              <a:rPr lang="en-GB" dirty="0">
                <a:latin typeface="Tw Cen MT Condensed" panose="020B0606020104020203" pitchFamily="34" charset="0"/>
              </a:rPr>
              <a:t> </a:t>
            </a:r>
            <a:r>
              <a:rPr lang="en-GB" dirty="0" err="1">
                <a:latin typeface="Tw Cen MT Condensed" panose="020B0606020104020203" pitchFamily="34" charset="0"/>
              </a:rPr>
              <a:t>ayuda</a:t>
            </a:r>
            <a:r>
              <a:rPr lang="en-GB" dirty="0">
                <a:latin typeface="Tw Cen MT Condensed" panose="020B0606020104020203" pitchFamily="34" charset="0"/>
              </a:rPr>
              <a:t> a </a:t>
            </a:r>
            <a:r>
              <a:rPr lang="en-GB" dirty="0" err="1">
                <a:latin typeface="Tw Cen MT Condensed" panose="020B0606020104020203" pitchFamily="34" charset="0"/>
              </a:rPr>
              <a:t>preveer</a:t>
            </a:r>
            <a:r>
              <a:rPr lang="en-GB" dirty="0">
                <a:latin typeface="Tw Cen MT Condensed" panose="020B0606020104020203" pitchFamily="34" charset="0"/>
              </a:rPr>
              <a:t> que </a:t>
            </a:r>
            <a:r>
              <a:rPr lang="en-GB" dirty="0" err="1">
                <a:latin typeface="Tw Cen MT Condensed" panose="020B0606020104020203" pitchFamily="34" charset="0"/>
              </a:rPr>
              <a:t>existan</a:t>
            </a:r>
            <a:r>
              <a:rPr lang="en-GB" dirty="0">
                <a:latin typeface="Tw Cen MT Condensed" panose="020B0606020104020203" pitchFamily="34" charset="0"/>
              </a:rPr>
              <a:t> </a:t>
            </a:r>
            <a:r>
              <a:rPr lang="en-GB" dirty="0" err="1">
                <a:latin typeface="Tw Cen MT Condensed" panose="020B0606020104020203" pitchFamily="34" charset="0"/>
              </a:rPr>
              <a:t>sobrecargos</a:t>
            </a:r>
            <a:r>
              <a:rPr lang="en-GB" dirty="0">
                <a:latin typeface="Tw Cen MT Condensed" panose="020B0606020104020203" pitchFamily="34" charset="0"/>
              </a:rPr>
              <a:t> de peso, </a:t>
            </a:r>
            <a:r>
              <a:rPr lang="en-GB" dirty="0" err="1">
                <a:latin typeface="Tw Cen MT Condensed" panose="020B0606020104020203" pitchFamily="34" charset="0"/>
              </a:rPr>
              <a:t>entrenamientos</a:t>
            </a:r>
            <a:r>
              <a:rPr lang="en-GB" dirty="0">
                <a:latin typeface="Tw Cen MT Condensed" panose="020B0606020104020203" pitchFamily="34" charset="0"/>
              </a:rPr>
              <a:t> </a:t>
            </a:r>
            <a:r>
              <a:rPr lang="en-GB" dirty="0" err="1">
                <a:latin typeface="Tw Cen MT Condensed" panose="020B0606020104020203" pitchFamily="34" charset="0"/>
              </a:rPr>
              <a:t>excesivos</a:t>
            </a:r>
            <a:r>
              <a:rPr lang="en-GB" dirty="0">
                <a:latin typeface="Tw Cen MT Condensed" panose="020B0606020104020203" pitchFamily="34" charset="0"/>
              </a:rPr>
              <a:t> o el </a:t>
            </a:r>
            <a:r>
              <a:rPr lang="en-GB" dirty="0" err="1">
                <a:latin typeface="Tw Cen MT Condensed" panose="020B0606020104020203" pitchFamily="34" charset="0"/>
              </a:rPr>
              <a:t>uso</a:t>
            </a:r>
            <a:r>
              <a:rPr lang="en-GB" dirty="0">
                <a:latin typeface="Tw Cen MT Condensed" panose="020B0606020104020203" pitchFamily="34" charset="0"/>
              </a:rPr>
              <a:t> de </a:t>
            </a:r>
            <a:r>
              <a:rPr lang="en-GB" dirty="0" err="1">
                <a:latin typeface="Tw Cen MT Condensed" panose="020B0606020104020203" pitchFamily="34" charset="0"/>
              </a:rPr>
              <a:t>técnicas</a:t>
            </a:r>
            <a:r>
              <a:rPr lang="en-GB" dirty="0">
                <a:latin typeface="Tw Cen MT Condensed" panose="020B0606020104020203" pitchFamily="34" charset="0"/>
              </a:rPr>
              <a:t> </a:t>
            </a:r>
            <a:r>
              <a:rPr lang="en-GB" dirty="0" err="1">
                <a:latin typeface="Tw Cen MT Condensed" panose="020B0606020104020203" pitchFamily="34" charset="0"/>
              </a:rPr>
              <a:t>incorrectas</a:t>
            </a:r>
            <a:r>
              <a:rPr lang="en-GB" dirty="0">
                <a:latin typeface="Tw Cen MT Condensed" panose="020B0606020104020203" pitchFamily="34" charset="0"/>
              </a:rPr>
              <a:t> al </a:t>
            </a:r>
            <a:r>
              <a:rPr lang="en-GB" dirty="0" err="1">
                <a:latin typeface="Tw Cen MT Condensed" panose="020B0606020104020203" pitchFamily="34" charset="0"/>
              </a:rPr>
              <a:t>realizar</a:t>
            </a:r>
            <a:r>
              <a:rPr lang="en-GB" dirty="0">
                <a:latin typeface="Tw Cen MT Condensed" panose="020B0606020104020203" pitchFamily="34" charset="0"/>
              </a:rPr>
              <a:t> el </a:t>
            </a:r>
            <a:r>
              <a:rPr lang="en-GB" dirty="0" err="1">
                <a:latin typeface="Tw Cen MT Condensed" panose="020B0606020104020203" pitchFamily="34" charset="0"/>
              </a:rPr>
              <a:t>ejercicio</a:t>
            </a:r>
            <a:r>
              <a:rPr lang="en-GB" dirty="0">
                <a:latin typeface="Tw Cen MT Condensed" panose="020B0606020104020203" pitchFamily="34" charset="0"/>
              </a:rPr>
              <a:t>.</a:t>
            </a:r>
          </a:p>
          <a:p>
            <a:endParaRPr lang="en-GB" dirty="0"/>
          </a:p>
        </p:txBody>
      </p:sp>
      <p:pic>
        <p:nvPicPr>
          <p:cNvPr id="4" name="Imagen 3"/>
          <p:cNvPicPr>
            <a:picLocks noChangeAspect="1"/>
          </p:cNvPicPr>
          <p:nvPr/>
        </p:nvPicPr>
        <p:blipFill>
          <a:blip r:embed="rId3"/>
          <a:stretch>
            <a:fillRect/>
          </a:stretch>
        </p:blipFill>
        <p:spPr>
          <a:xfrm>
            <a:off x="5321929" y="1205139"/>
            <a:ext cx="4783363" cy="327152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302" y="5185619"/>
            <a:ext cx="4508189" cy="741716"/>
          </a:xfrm>
          <a:prstGeom prst="rect">
            <a:avLst/>
          </a:prstGeom>
        </p:spPr>
      </p:pic>
      <p:graphicFrame>
        <p:nvGraphicFramePr>
          <p:cNvPr id="6" name="Objeto 5"/>
          <p:cNvGraphicFramePr>
            <a:graphicFrameLocks noChangeAspect="1"/>
          </p:cNvGraphicFramePr>
          <p:nvPr/>
        </p:nvGraphicFramePr>
        <p:xfrm>
          <a:off x="9479936" y="5185620"/>
          <a:ext cx="936498" cy="741716"/>
        </p:xfrm>
        <a:graphic>
          <a:graphicData uri="http://schemas.openxmlformats.org/presentationml/2006/ole">
            <mc:AlternateContent xmlns:mc="http://schemas.openxmlformats.org/markup-compatibility/2006">
              <mc:Choice xmlns:v="urn:schemas-microsoft-com:vml" Requires="v">
                <p:oleObj spid="_x0000_s186370" name="CorelDRAW" r:id="rId5" imgW="2504179" imgH="1982433" progId="CorelDraw.Graphic.19">
                  <p:embed/>
                </p:oleObj>
              </mc:Choice>
              <mc:Fallback>
                <p:oleObj name="CorelDRAW" r:id="rId5" imgW="2504179" imgH="1982433" progId="CorelDraw.Graphic.19">
                  <p:embed/>
                  <p:pic>
                    <p:nvPicPr>
                      <p:cNvPr id="6" name="Objeto 5"/>
                      <p:cNvPicPr/>
                      <p:nvPr/>
                    </p:nvPicPr>
                    <p:blipFill>
                      <a:blip r:embed="rId6"/>
                      <a:stretch>
                        <a:fillRect/>
                      </a:stretch>
                    </p:blipFill>
                    <p:spPr>
                      <a:xfrm>
                        <a:off x="9479936" y="5185620"/>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864568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74397" y="1332954"/>
            <a:ext cx="2629315" cy="701007"/>
          </a:xfrm>
        </p:spPr>
        <p:txBody>
          <a:bodyPr>
            <a:normAutofit fontScale="92500" lnSpcReduction="10000"/>
          </a:bodyPr>
          <a:lstStyle/>
          <a:p>
            <a:pPr marL="0" indent="0">
              <a:buNone/>
            </a:pPr>
            <a:r>
              <a:rPr lang="en-GB" dirty="0" err="1">
                <a:latin typeface="Tw Cen MT Condensed" panose="020B0606020104020203" pitchFamily="34" charset="0"/>
              </a:rPr>
              <a:t>Espinilleras</a:t>
            </a:r>
            <a:r>
              <a:rPr lang="en-GB" dirty="0">
                <a:latin typeface="Tw Cen MT Condensed" panose="020B0606020104020203" pitchFamily="34" charset="0"/>
              </a:rPr>
              <a:t> con </a:t>
            </a:r>
            <a:r>
              <a:rPr lang="en-GB" dirty="0" err="1">
                <a:latin typeface="Tw Cen MT Condensed" panose="020B0606020104020203" pitchFamily="34" charset="0"/>
              </a:rPr>
              <a:t>cintas</a:t>
            </a:r>
            <a:r>
              <a:rPr lang="en-GB" dirty="0">
                <a:latin typeface="Tw Cen MT Condensed" panose="020B0606020104020203" pitchFamily="34" charset="0"/>
              </a:rPr>
              <a:t> </a:t>
            </a:r>
            <a:r>
              <a:rPr lang="en-GB" dirty="0" err="1">
                <a:latin typeface="Tw Cen MT Condensed" panose="020B0606020104020203" pitchFamily="34" charset="0"/>
              </a:rPr>
              <a:t>elásticas</a:t>
            </a:r>
            <a:endParaRPr lang="en-GB" dirty="0">
              <a:latin typeface="Tw Cen MT Condensed" panose="020B0606020104020203" pitchFamily="34" charset="0"/>
            </a:endParaRPr>
          </a:p>
        </p:txBody>
      </p:sp>
      <p:sp>
        <p:nvSpPr>
          <p:cNvPr id="2" name="Título 1"/>
          <p:cNvSpPr>
            <a:spLocks noGrp="1"/>
          </p:cNvSpPr>
          <p:nvPr>
            <p:ph type="title"/>
          </p:nvPr>
        </p:nvSpPr>
        <p:spPr>
          <a:xfrm rot="16200000">
            <a:off x="-3658256" y="2788623"/>
            <a:ext cx="9601196" cy="1303867"/>
          </a:xfrm>
        </p:spPr>
        <p:txBody>
          <a:bodyPr>
            <a:normAutofit/>
          </a:bodyPr>
          <a:lstStyle/>
          <a:p>
            <a:r>
              <a:rPr lang="en-GB" sz="3400" b="1" dirty="0" err="1">
                <a:solidFill>
                  <a:schemeClr val="tx1">
                    <a:lumMod val="50000"/>
                    <a:lumOff val="50000"/>
                  </a:schemeClr>
                </a:solidFill>
                <a:latin typeface="Tw Cen MT" panose="020B0602020104020603" pitchFamily="34" charset="0"/>
              </a:rPr>
              <a:t>Elementos</a:t>
            </a:r>
            <a:r>
              <a:rPr lang="en-GB" sz="3400" b="1" dirty="0">
                <a:solidFill>
                  <a:schemeClr val="tx1">
                    <a:lumMod val="50000"/>
                    <a:lumOff val="50000"/>
                  </a:schemeClr>
                </a:solidFill>
                <a:latin typeface="Tw Cen MT" panose="020B0602020104020603" pitchFamily="34" charset="0"/>
              </a:rPr>
              <a:t> de </a:t>
            </a:r>
            <a:r>
              <a:rPr lang="en-GB" sz="3400" b="1" dirty="0" err="1">
                <a:solidFill>
                  <a:schemeClr val="tx1">
                    <a:lumMod val="50000"/>
                    <a:lumOff val="50000"/>
                  </a:schemeClr>
                </a:solidFill>
                <a:latin typeface="Tw Cen MT" panose="020B0602020104020603" pitchFamily="34" charset="0"/>
              </a:rPr>
              <a:t>protección</a:t>
            </a:r>
            <a:r>
              <a:rPr lang="en-GB" sz="3400" b="1" dirty="0">
                <a:solidFill>
                  <a:schemeClr val="tx1">
                    <a:lumMod val="50000"/>
                    <a:lumOff val="50000"/>
                  </a:schemeClr>
                </a:solidFill>
                <a:latin typeface="Tw Cen MT" panose="020B0602020104020603" pitchFamily="34" charset="0"/>
              </a:rPr>
              <a:t>: </a:t>
            </a:r>
            <a:r>
              <a:rPr lang="en-GB" sz="3400" b="1" dirty="0" err="1">
                <a:solidFill>
                  <a:schemeClr val="tx1">
                    <a:lumMod val="50000"/>
                    <a:lumOff val="50000"/>
                  </a:schemeClr>
                </a:solidFill>
                <a:latin typeface="Tw Cen MT" panose="020B0602020104020603" pitchFamily="34" charset="0"/>
              </a:rPr>
              <a:t>Fútbol</a:t>
            </a:r>
            <a:endParaRPr lang="en-GB" sz="3400" b="1" dirty="0">
              <a:solidFill>
                <a:schemeClr val="tx1">
                  <a:lumMod val="50000"/>
                  <a:lumOff val="50000"/>
                </a:schemeClr>
              </a:solidFill>
              <a:latin typeface="Tw Cen MT" panose="020B0602020104020603" pitchFamily="34" charset="0"/>
            </a:endParaRPr>
          </a:p>
        </p:txBody>
      </p:sp>
      <p:sp>
        <p:nvSpPr>
          <p:cNvPr id="4" name="CuadroTexto 3"/>
          <p:cNvSpPr txBox="1"/>
          <p:nvPr/>
        </p:nvSpPr>
        <p:spPr>
          <a:xfrm>
            <a:off x="8013128" y="2908577"/>
            <a:ext cx="3276607" cy="523220"/>
          </a:xfrm>
          <a:prstGeom prst="rect">
            <a:avLst/>
          </a:prstGeom>
          <a:noFill/>
        </p:spPr>
        <p:txBody>
          <a:bodyPr wrap="square" rtlCol="0">
            <a:spAutoFit/>
          </a:bodyPr>
          <a:lstStyle/>
          <a:p>
            <a:r>
              <a:rPr lang="en-GB" sz="2800" dirty="0" err="1">
                <a:latin typeface="Tw Cen MT Condensed" panose="020B0606020104020203" pitchFamily="34" charset="0"/>
              </a:rPr>
              <a:t>Guantes</a:t>
            </a:r>
            <a:r>
              <a:rPr lang="en-GB" sz="2800" dirty="0">
                <a:latin typeface="Tw Cen MT Condensed" panose="020B0606020104020203" pitchFamily="34" charset="0"/>
              </a:rPr>
              <a:t> (para el </a:t>
            </a:r>
            <a:r>
              <a:rPr lang="en-GB" sz="2800" dirty="0" err="1">
                <a:latin typeface="Tw Cen MT Condensed" panose="020B0606020104020203" pitchFamily="34" charset="0"/>
              </a:rPr>
              <a:t>portero</a:t>
            </a:r>
            <a:r>
              <a:rPr lang="en-GB" sz="2800" dirty="0">
                <a:latin typeface="Tw Cen MT Condensed" panose="020B0606020104020203" pitchFamily="34" charset="0"/>
              </a:rPr>
              <a:t>)</a:t>
            </a:r>
          </a:p>
        </p:txBody>
      </p:sp>
      <p:sp>
        <p:nvSpPr>
          <p:cNvPr id="5" name="CuadroTexto 4"/>
          <p:cNvSpPr txBox="1"/>
          <p:nvPr/>
        </p:nvSpPr>
        <p:spPr>
          <a:xfrm>
            <a:off x="6091603" y="3737965"/>
            <a:ext cx="2794390" cy="707886"/>
          </a:xfrm>
          <a:prstGeom prst="rect">
            <a:avLst/>
          </a:prstGeom>
          <a:noFill/>
        </p:spPr>
        <p:txBody>
          <a:bodyPr wrap="square" rtlCol="0">
            <a:spAutoFit/>
          </a:bodyPr>
          <a:lstStyle/>
          <a:p>
            <a:r>
              <a:rPr lang="en-GB" sz="2000" dirty="0" err="1">
                <a:latin typeface="Tw Cen MT Condensed" panose="020B0606020104020203" pitchFamily="34" charset="0"/>
              </a:rPr>
              <a:t>Vendajes</a:t>
            </a:r>
            <a:r>
              <a:rPr lang="en-GB" sz="2000" dirty="0">
                <a:latin typeface="Tw Cen MT Condensed" panose="020B0606020104020203" pitchFamily="34" charset="0"/>
              </a:rPr>
              <a:t> </a:t>
            </a:r>
            <a:r>
              <a:rPr lang="en-GB" sz="2000" dirty="0" err="1">
                <a:latin typeface="Tw Cen MT Condensed" panose="020B0606020104020203" pitchFamily="34" charset="0"/>
              </a:rPr>
              <a:t>preventivos</a:t>
            </a:r>
            <a:r>
              <a:rPr lang="en-GB" sz="2000" dirty="0">
                <a:latin typeface="Tw Cen MT Condensed" panose="020B0606020104020203" pitchFamily="34" charset="0"/>
              </a:rPr>
              <a:t> para </a:t>
            </a:r>
            <a:r>
              <a:rPr lang="en-GB" sz="2000" dirty="0" err="1">
                <a:latin typeface="Tw Cen MT Condensed" panose="020B0606020104020203" pitchFamily="34" charset="0"/>
              </a:rPr>
              <a:t>evitar</a:t>
            </a:r>
            <a:r>
              <a:rPr lang="en-GB" sz="2000" dirty="0">
                <a:latin typeface="Tw Cen MT Condensed" panose="020B0606020104020203" pitchFamily="34" charset="0"/>
              </a:rPr>
              <a:t> </a:t>
            </a:r>
            <a:r>
              <a:rPr lang="en-GB" sz="2000" dirty="0" err="1">
                <a:latin typeface="Tw Cen MT Condensed" panose="020B0606020104020203" pitchFamily="34" charset="0"/>
              </a:rPr>
              <a:t>daño</a:t>
            </a:r>
            <a:r>
              <a:rPr lang="en-GB" sz="2000" dirty="0">
                <a:latin typeface="Tw Cen MT Condensed" panose="020B0606020104020203" pitchFamily="34" charset="0"/>
              </a:rPr>
              <a:t> en los pies al </a:t>
            </a:r>
            <a:r>
              <a:rPr lang="en-GB" sz="2000" dirty="0" err="1">
                <a:latin typeface="Tw Cen MT Condensed" panose="020B0606020104020203" pitchFamily="34" charset="0"/>
              </a:rPr>
              <a:t>patear</a:t>
            </a:r>
            <a:r>
              <a:rPr lang="en-GB" sz="2000" dirty="0">
                <a:latin typeface="Tw Cen MT Condensed" panose="020B0606020104020203" pitchFamily="34" charset="0"/>
              </a:rPr>
              <a:t> el </a:t>
            </a:r>
            <a:r>
              <a:rPr lang="en-GB" sz="2000" dirty="0" err="1">
                <a:latin typeface="Tw Cen MT Condensed" panose="020B0606020104020203" pitchFamily="34" charset="0"/>
              </a:rPr>
              <a:t>balón</a:t>
            </a:r>
            <a:endParaRPr lang="en-GB" sz="2000" dirty="0">
              <a:latin typeface="Tw Cen MT Condensed" panose="020B0606020104020203" pitchFamily="34" charset="0"/>
            </a:endParaRPr>
          </a:p>
        </p:txBody>
      </p:sp>
      <p:pic>
        <p:nvPicPr>
          <p:cNvPr id="6" name="Imagen 5"/>
          <p:cNvPicPr>
            <a:picLocks noChangeAspect="1"/>
          </p:cNvPicPr>
          <p:nvPr/>
        </p:nvPicPr>
        <p:blipFill>
          <a:blip r:embed="rId3"/>
          <a:stretch>
            <a:fillRect/>
          </a:stretch>
        </p:blipFill>
        <p:spPr>
          <a:xfrm>
            <a:off x="4233891" y="863451"/>
            <a:ext cx="2715126" cy="2715126"/>
          </a:xfrm>
          <a:prstGeom prst="rect">
            <a:avLst/>
          </a:prstGeom>
        </p:spPr>
      </p:pic>
      <p:pic>
        <p:nvPicPr>
          <p:cNvPr id="7" name="Imagen 6"/>
          <p:cNvPicPr>
            <a:picLocks noChangeAspect="1"/>
          </p:cNvPicPr>
          <p:nvPr/>
        </p:nvPicPr>
        <p:blipFill>
          <a:blip r:embed="rId4"/>
          <a:stretch>
            <a:fillRect/>
          </a:stretch>
        </p:blipFill>
        <p:spPr>
          <a:xfrm>
            <a:off x="8013128" y="470947"/>
            <a:ext cx="2425022" cy="2425022"/>
          </a:xfrm>
          <a:prstGeom prst="rect">
            <a:avLst/>
          </a:prstGeom>
        </p:spPr>
      </p:pic>
      <p:pic>
        <p:nvPicPr>
          <p:cNvPr id="11" name="Imagen 10"/>
          <p:cNvPicPr>
            <a:picLocks noChangeAspect="1"/>
          </p:cNvPicPr>
          <p:nvPr/>
        </p:nvPicPr>
        <p:blipFill>
          <a:blip r:embed="rId5"/>
          <a:stretch>
            <a:fillRect/>
          </a:stretch>
        </p:blipFill>
        <p:spPr>
          <a:xfrm>
            <a:off x="2565961" y="3578577"/>
            <a:ext cx="3475502" cy="2351251"/>
          </a:xfrm>
          <a:prstGeom prst="rect">
            <a:avLst/>
          </a:prstGeom>
        </p:spPr>
      </p:pic>
      <p:sp>
        <p:nvSpPr>
          <p:cNvPr id="12" name="Rectángulo 11"/>
          <p:cNvSpPr/>
          <p:nvPr/>
        </p:nvSpPr>
        <p:spPr>
          <a:xfrm>
            <a:off x="9998413" y="6322376"/>
            <a:ext cx="2305878" cy="461665"/>
          </a:xfrm>
          <a:prstGeom prst="rect">
            <a:avLst/>
          </a:prstGeom>
        </p:spPr>
        <p:txBody>
          <a:bodyPr wrap="square">
            <a:spAutoFit/>
          </a:bodyPr>
          <a:lstStyle/>
          <a:p>
            <a:r>
              <a:rPr lang="en-GB" sz="800" dirty="0" err="1"/>
              <a:t>Imagen</a:t>
            </a:r>
            <a:r>
              <a:rPr lang="en-GB" sz="800" dirty="0"/>
              <a:t> </a:t>
            </a:r>
            <a:r>
              <a:rPr lang="en-GB" sz="800" dirty="0" err="1"/>
              <a:t>recuperada</a:t>
            </a:r>
            <a:r>
              <a:rPr lang="en-GB" sz="800" dirty="0"/>
              <a:t> de https://</a:t>
            </a:r>
            <a:r>
              <a:rPr lang="en-GB" sz="800" dirty="0" err="1"/>
              <a:t>www.foroatletismo.com</a:t>
            </a:r>
            <a:r>
              <a:rPr lang="en-GB" sz="800" dirty="0"/>
              <a:t>/</a:t>
            </a:r>
            <a:r>
              <a:rPr lang="en-GB" sz="800" dirty="0" err="1"/>
              <a:t>lesiones</a:t>
            </a:r>
            <a:r>
              <a:rPr lang="en-GB" sz="800" dirty="0"/>
              <a:t>/</a:t>
            </a:r>
            <a:r>
              <a:rPr lang="en-GB" sz="800" dirty="0" err="1"/>
              <a:t>vendaje-funcional-tobillo</a:t>
            </a:r>
            <a:r>
              <a:rPr lang="en-GB" sz="800" dirty="0"/>
              <a:t>/</a:t>
            </a:r>
          </a:p>
        </p:txBody>
      </p:sp>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603" y="5188111"/>
            <a:ext cx="4508189" cy="741716"/>
          </a:xfrm>
          <a:prstGeom prst="rect">
            <a:avLst/>
          </a:prstGeom>
        </p:spPr>
      </p:pic>
      <p:graphicFrame>
        <p:nvGraphicFramePr>
          <p:cNvPr id="13" name="Objeto 12"/>
          <p:cNvGraphicFramePr>
            <a:graphicFrameLocks noChangeAspect="1"/>
          </p:cNvGraphicFramePr>
          <p:nvPr/>
        </p:nvGraphicFramePr>
        <p:xfrm>
          <a:off x="10353237" y="5188112"/>
          <a:ext cx="936498" cy="741716"/>
        </p:xfrm>
        <a:graphic>
          <a:graphicData uri="http://schemas.openxmlformats.org/presentationml/2006/ole">
            <mc:AlternateContent xmlns:mc="http://schemas.openxmlformats.org/markup-compatibility/2006">
              <mc:Choice xmlns:v="urn:schemas-microsoft-com:vml" Requires="v">
                <p:oleObj spid="_x0000_s187394" name="CorelDRAW" r:id="rId7" imgW="2504179" imgH="1982433" progId="CorelDraw.Graphic.19">
                  <p:embed/>
                </p:oleObj>
              </mc:Choice>
              <mc:Fallback>
                <p:oleObj name="CorelDRAW" r:id="rId7" imgW="2504179" imgH="1982433" progId="CorelDraw.Graphic.19">
                  <p:embed/>
                  <p:pic>
                    <p:nvPicPr>
                      <p:cNvPr id="13" name="Objeto 12"/>
                      <p:cNvPicPr/>
                      <p:nvPr/>
                    </p:nvPicPr>
                    <p:blipFill>
                      <a:blip r:embed="rId8"/>
                      <a:stretch>
                        <a:fillRect/>
                      </a:stretch>
                    </p:blipFill>
                    <p:spPr>
                      <a:xfrm>
                        <a:off x="10353237" y="5188112"/>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686574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P spid="5"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455808" y="546781"/>
            <a:ext cx="1240404" cy="523220"/>
          </a:xfrm>
          <a:prstGeom prst="rect">
            <a:avLst/>
          </a:prstGeom>
          <a:noFill/>
        </p:spPr>
        <p:txBody>
          <a:bodyPr wrap="none" rtlCol="0">
            <a:spAutoFit/>
          </a:bodyPr>
          <a:lstStyle/>
          <a:p>
            <a:r>
              <a:rPr lang="en-GB" sz="2800" dirty="0" err="1">
                <a:latin typeface="Tw Cen MT Condensed" panose="020B0606020104020203" pitchFamily="34" charset="0"/>
              </a:rPr>
              <a:t>Rodilleras</a:t>
            </a:r>
            <a:endParaRPr lang="en-GB" sz="2800" dirty="0">
              <a:latin typeface="Tw Cen MT Condensed" panose="020B0606020104020203" pitchFamily="34" charset="0"/>
            </a:endParaRPr>
          </a:p>
        </p:txBody>
      </p:sp>
      <p:sp>
        <p:nvSpPr>
          <p:cNvPr id="5" name="CuadroTexto 4"/>
          <p:cNvSpPr txBox="1"/>
          <p:nvPr/>
        </p:nvSpPr>
        <p:spPr>
          <a:xfrm>
            <a:off x="4163956" y="3687497"/>
            <a:ext cx="1047338" cy="523220"/>
          </a:xfrm>
          <a:prstGeom prst="rect">
            <a:avLst/>
          </a:prstGeom>
          <a:noFill/>
        </p:spPr>
        <p:txBody>
          <a:bodyPr wrap="none" rtlCol="0">
            <a:spAutoFit/>
          </a:bodyPr>
          <a:lstStyle/>
          <a:p>
            <a:r>
              <a:rPr lang="en-GB" sz="2800" dirty="0" err="1">
                <a:latin typeface="Tw Cen MT Condensed" panose="020B0606020104020203" pitchFamily="34" charset="0"/>
              </a:rPr>
              <a:t>Coderas</a:t>
            </a:r>
            <a:endParaRPr lang="en-GB" sz="2800" dirty="0">
              <a:latin typeface="Tw Cen MT Condensed" panose="020B0606020104020203" pitchFamily="34" charset="0"/>
            </a:endParaRPr>
          </a:p>
        </p:txBody>
      </p:sp>
      <p:sp>
        <p:nvSpPr>
          <p:cNvPr id="7" name="CuadroTexto 6"/>
          <p:cNvSpPr txBox="1"/>
          <p:nvPr/>
        </p:nvSpPr>
        <p:spPr>
          <a:xfrm>
            <a:off x="9769608" y="3898854"/>
            <a:ext cx="1414426" cy="523220"/>
          </a:xfrm>
          <a:prstGeom prst="rect">
            <a:avLst/>
          </a:prstGeom>
          <a:noFill/>
        </p:spPr>
        <p:txBody>
          <a:bodyPr wrap="none" rtlCol="0">
            <a:spAutoFit/>
          </a:bodyPr>
          <a:lstStyle/>
          <a:p>
            <a:r>
              <a:rPr lang="en-GB" sz="2800" dirty="0" err="1">
                <a:latin typeface="Tw Cen MT Condensed" panose="020B0606020104020203" pitchFamily="34" charset="0"/>
              </a:rPr>
              <a:t>Espinilleras</a:t>
            </a:r>
            <a:endParaRPr lang="en-GB" sz="2800" dirty="0">
              <a:latin typeface="Tw Cen MT Condensed" panose="020B0606020104020203" pitchFamily="34" charset="0"/>
            </a:endParaRPr>
          </a:p>
        </p:txBody>
      </p:sp>
      <p:pic>
        <p:nvPicPr>
          <p:cNvPr id="9" name="Imagen 8"/>
          <p:cNvPicPr>
            <a:picLocks noChangeAspect="1"/>
          </p:cNvPicPr>
          <p:nvPr/>
        </p:nvPicPr>
        <p:blipFill>
          <a:blip r:embed="rId3"/>
          <a:stretch>
            <a:fillRect/>
          </a:stretch>
        </p:blipFill>
        <p:spPr>
          <a:xfrm>
            <a:off x="1161500" y="1263571"/>
            <a:ext cx="2635283" cy="2635283"/>
          </a:xfrm>
          <a:prstGeom prst="rect">
            <a:avLst/>
          </a:prstGeom>
        </p:spPr>
      </p:pic>
      <p:sp>
        <p:nvSpPr>
          <p:cNvPr id="10" name="CuadroTexto 9"/>
          <p:cNvSpPr txBox="1"/>
          <p:nvPr/>
        </p:nvSpPr>
        <p:spPr>
          <a:xfrm>
            <a:off x="1298308" y="4327234"/>
            <a:ext cx="2312894" cy="46166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https://</a:t>
            </a:r>
            <a:r>
              <a:rPr lang="en-GB" sz="800" dirty="0" err="1"/>
              <a:t>www.amazon.es</a:t>
            </a:r>
            <a:r>
              <a:rPr lang="en-GB" sz="800" dirty="0"/>
              <a:t>/</a:t>
            </a:r>
            <a:r>
              <a:rPr lang="en-GB" sz="800" dirty="0" err="1"/>
              <a:t>voleibol</a:t>
            </a:r>
            <a:r>
              <a:rPr lang="en-GB" sz="800" dirty="0"/>
              <a:t>-</a:t>
            </a:r>
            <a:r>
              <a:rPr lang="en-GB" sz="800" dirty="0" err="1"/>
              <a:t>rodilleras</a:t>
            </a:r>
            <a:r>
              <a:rPr lang="en-GB" sz="800" dirty="0"/>
              <a:t>-</a:t>
            </a:r>
            <a:r>
              <a:rPr lang="en-GB" sz="800" dirty="0" err="1"/>
              <a:t>protección</a:t>
            </a:r>
            <a:r>
              <a:rPr lang="en-GB" sz="800" dirty="0"/>
              <a:t>-</a:t>
            </a:r>
            <a:r>
              <a:rPr lang="en-GB" sz="800" dirty="0" err="1"/>
              <a:t>Deportes</a:t>
            </a:r>
            <a:r>
              <a:rPr lang="en-GB" sz="800" dirty="0"/>
              <a:t>-protector/</a:t>
            </a:r>
            <a:r>
              <a:rPr lang="en-GB" sz="800" dirty="0" err="1"/>
              <a:t>dp</a:t>
            </a:r>
            <a:r>
              <a:rPr lang="en-GB" sz="800" dirty="0"/>
              <a:t>/B01JYZ7L76</a:t>
            </a:r>
          </a:p>
        </p:txBody>
      </p:sp>
      <p:pic>
        <p:nvPicPr>
          <p:cNvPr id="11" name="Imagen 10"/>
          <p:cNvPicPr>
            <a:picLocks noChangeAspect="1"/>
          </p:cNvPicPr>
          <p:nvPr/>
        </p:nvPicPr>
        <p:blipFill>
          <a:blip r:embed="rId4"/>
          <a:stretch>
            <a:fillRect/>
          </a:stretch>
        </p:blipFill>
        <p:spPr>
          <a:xfrm>
            <a:off x="4163956" y="1243390"/>
            <a:ext cx="2288269" cy="2288269"/>
          </a:xfrm>
          <a:prstGeom prst="rect">
            <a:avLst/>
          </a:prstGeom>
        </p:spPr>
      </p:pic>
      <p:sp>
        <p:nvSpPr>
          <p:cNvPr id="12" name="Rectángulo 11"/>
          <p:cNvSpPr/>
          <p:nvPr/>
        </p:nvSpPr>
        <p:spPr>
          <a:xfrm>
            <a:off x="3627119" y="4327234"/>
            <a:ext cx="3030071" cy="461665"/>
          </a:xfrm>
          <a:prstGeom prst="rect">
            <a:avLst/>
          </a:prstGeom>
        </p:spPr>
        <p:txBody>
          <a:bodyPr wrap="square">
            <a:spAutoFit/>
          </a:bodyPr>
          <a:lstStyle/>
          <a:p>
            <a:r>
              <a:rPr lang="en-GB" sz="800" dirty="0" err="1"/>
              <a:t>Imagen</a:t>
            </a:r>
            <a:r>
              <a:rPr lang="en-GB" sz="800" dirty="0"/>
              <a:t> </a:t>
            </a:r>
            <a:r>
              <a:rPr lang="en-GB" sz="800" dirty="0" err="1"/>
              <a:t>recuperada</a:t>
            </a:r>
            <a:r>
              <a:rPr lang="en-GB" sz="800" dirty="0"/>
              <a:t> de https://</a:t>
            </a:r>
            <a:r>
              <a:rPr lang="en-GB" sz="800" dirty="0" err="1"/>
              <a:t>es.aliexpress.com</a:t>
            </a:r>
            <a:r>
              <a:rPr lang="en-GB" sz="800" dirty="0"/>
              <a:t>/item/1PC-Warm-Durable-Breathable-Armband-Elbow-Protector-for-Gym-Sports-XTJ/32778891771.html</a:t>
            </a:r>
          </a:p>
        </p:txBody>
      </p:sp>
      <p:pic>
        <p:nvPicPr>
          <p:cNvPr id="13" name="Imagen 12"/>
          <p:cNvPicPr>
            <a:picLocks noChangeAspect="1"/>
          </p:cNvPicPr>
          <p:nvPr/>
        </p:nvPicPr>
        <p:blipFill>
          <a:blip r:embed="rId5"/>
          <a:stretch>
            <a:fillRect/>
          </a:stretch>
        </p:blipFill>
        <p:spPr>
          <a:xfrm>
            <a:off x="9215330" y="1579383"/>
            <a:ext cx="2242527" cy="2242527"/>
          </a:xfrm>
          <a:prstGeom prst="rect">
            <a:avLst/>
          </a:prstGeom>
        </p:spPr>
      </p:pic>
      <p:sp>
        <p:nvSpPr>
          <p:cNvPr id="14" name="CuadroTexto 13"/>
          <p:cNvSpPr txBox="1"/>
          <p:nvPr/>
        </p:nvSpPr>
        <p:spPr>
          <a:xfrm>
            <a:off x="9769608" y="852147"/>
            <a:ext cx="2049139" cy="46166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a:t>
            </a:r>
            <a:r>
              <a:rPr lang="en-GB" sz="800" dirty="0" err="1"/>
              <a:t>dressyourwod.com</a:t>
            </a:r>
            <a:r>
              <a:rPr lang="en-GB" sz="800" dirty="0"/>
              <a:t>/</a:t>
            </a:r>
            <a:r>
              <a:rPr lang="en-GB" sz="800" dirty="0" err="1"/>
              <a:t>espinillera-pantorrillera-rosa</a:t>
            </a:r>
            <a:endParaRPr lang="en-GB" sz="800" dirty="0"/>
          </a:p>
        </p:txBody>
      </p:sp>
      <p:pic>
        <p:nvPicPr>
          <p:cNvPr id="15" name="Imagen 14"/>
          <p:cNvPicPr>
            <a:picLocks noChangeAspect="1"/>
          </p:cNvPicPr>
          <p:nvPr/>
        </p:nvPicPr>
        <p:blipFill>
          <a:blip r:embed="rId6"/>
          <a:stretch>
            <a:fillRect/>
          </a:stretch>
        </p:blipFill>
        <p:spPr>
          <a:xfrm>
            <a:off x="7142219" y="1502439"/>
            <a:ext cx="2068579" cy="2045308"/>
          </a:xfrm>
          <a:prstGeom prst="rect">
            <a:avLst/>
          </a:prstGeom>
        </p:spPr>
      </p:pic>
      <p:sp>
        <p:nvSpPr>
          <p:cNvPr id="16" name="CuadroTexto 15"/>
          <p:cNvSpPr txBox="1"/>
          <p:nvPr/>
        </p:nvSpPr>
        <p:spPr>
          <a:xfrm>
            <a:off x="6765227" y="3821909"/>
            <a:ext cx="1864658" cy="1200329"/>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https://</a:t>
            </a:r>
            <a:r>
              <a:rPr lang="en-GB" sz="800" dirty="0" err="1"/>
              <a:t>articulo.mercadolibre.com.mx</a:t>
            </a:r>
            <a:r>
              <a:rPr lang="en-GB" sz="800" dirty="0"/>
              <a:t>/MLM-632700961-guarda-dental-proteccion-de-dientes-moldeable-_JM?matt_tool=76380468&amp;matt_word&amp;gclid=CjwKCAiAkrTjBRAoEiwAXpf9CXciIZTyNHBHioqI87X42R8w1QrQW4RvlpYTdOUqwSUSZ7a647E69hoC9JoQAvD_BwE&amp;quantity=1</a:t>
            </a:r>
          </a:p>
        </p:txBody>
      </p:sp>
      <p:sp>
        <p:nvSpPr>
          <p:cNvPr id="8" name="CuadroTexto 7"/>
          <p:cNvSpPr txBox="1"/>
          <p:nvPr/>
        </p:nvSpPr>
        <p:spPr>
          <a:xfrm>
            <a:off x="6365098" y="759491"/>
            <a:ext cx="2264787" cy="523220"/>
          </a:xfrm>
          <a:prstGeom prst="rect">
            <a:avLst/>
          </a:prstGeom>
          <a:noFill/>
        </p:spPr>
        <p:txBody>
          <a:bodyPr wrap="none" rtlCol="0">
            <a:spAutoFit/>
          </a:bodyPr>
          <a:lstStyle/>
          <a:p>
            <a:r>
              <a:rPr lang="en-GB" sz="2800" dirty="0" err="1">
                <a:latin typeface="Tw Cen MT Condensed" panose="020B0606020104020203" pitchFamily="34" charset="0"/>
              </a:rPr>
              <a:t>Protectores</a:t>
            </a:r>
            <a:r>
              <a:rPr lang="en-GB" sz="2800" dirty="0">
                <a:latin typeface="Tw Cen MT Condensed" panose="020B0606020104020203" pitchFamily="34" charset="0"/>
              </a:rPr>
              <a:t> </a:t>
            </a:r>
            <a:r>
              <a:rPr lang="en-GB" sz="2800" dirty="0" err="1">
                <a:latin typeface="Tw Cen MT Condensed" panose="020B0606020104020203" pitchFamily="34" charset="0"/>
              </a:rPr>
              <a:t>bucales</a:t>
            </a:r>
            <a:endParaRPr lang="en-GB" sz="2800" dirty="0">
              <a:latin typeface="Tw Cen MT Condensed" panose="020B0606020104020203" pitchFamily="34" charset="0"/>
            </a:endParaRPr>
          </a:p>
        </p:txBody>
      </p:sp>
      <p:sp>
        <p:nvSpPr>
          <p:cNvPr id="2" name="Título 1"/>
          <p:cNvSpPr>
            <a:spLocks noGrp="1"/>
          </p:cNvSpPr>
          <p:nvPr>
            <p:ph type="title"/>
          </p:nvPr>
        </p:nvSpPr>
        <p:spPr>
          <a:xfrm rot="16200000">
            <a:off x="-1473469" y="2607840"/>
            <a:ext cx="4902765" cy="1303867"/>
          </a:xfrm>
        </p:spPr>
        <p:txBody>
          <a:bodyPr>
            <a:normAutofit/>
          </a:bodyPr>
          <a:lstStyle/>
          <a:p>
            <a:pPr algn="l"/>
            <a:r>
              <a:rPr lang="en-GB" sz="4000" dirty="0" err="1">
                <a:solidFill>
                  <a:schemeClr val="tx1">
                    <a:lumMod val="50000"/>
                    <a:lumOff val="50000"/>
                  </a:schemeClr>
                </a:solidFill>
                <a:latin typeface="Tw Cen MT Condensed" panose="020B0606020104020203" pitchFamily="34" charset="0"/>
                <a:ea typeface="+mn-ea"/>
                <a:cs typeface="+mn-cs"/>
              </a:rPr>
              <a:t>Equipo</a:t>
            </a:r>
            <a:r>
              <a:rPr lang="en-GB" sz="4000" dirty="0">
                <a:solidFill>
                  <a:schemeClr val="tx1">
                    <a:lumMod val="50000"/>
                    <a:lumOff val="50000"/>
                  </a:schemeClr>
                </a:solidFill>
                <a:latin typeface="Tw Cen MT Condensed" panose="020B0606020104020203" pitchFamily="34" charset="0"/>
                <a:ea typeface="+mn-ea"/>
                <a:cs typeface="+mn-cs"/>
              </a:rPr>
              <a:t> de </a:t>
            </a:r>
            <a:r>
              <a:rPr lang="en-GB" sz="4000" dirty="0" err="1">
                <a:solidFill>
                  <a:schemeClr val="tx1">
                    <a:lumMod val="50000"/>
                    <a:lumOff val="50000"/>
                  </a:schemeClr>
                </a:solidFill>
                <a:latin typeface="Tw Cen MT Condensed" panose="020B0606020104020203" pitchFamily="34" charset="0"/>
                <a:ea typeface="+mn-ea"/>
                <a:cs typeface="+mn-cs"/>
              </a:rPr>
              <a:t>Protección</a:t>
            </a:r>
            <a:r>
              <a:rPr lang="en-GB" sz="4000" dirty="0">
                <a:solidFill>
                  <a:schemeClr val="tx1">
                    <a:lumMod val="50000"/>
                    <a:lumOff val="50000"/>
                  </a:schemeClr>
                </a:solidFill>
                <a:latin typeface="Tw Cen MT Condensed" panose="020B0606020104020203" pitchFamily="34" charset="0"/>
                <a:ea typeface="+mn-ea"/>
                <a:cs typeface="+mn-cs"/>
              </a:rPr>
              <a:t>: </a:t>
            </a:r>
            <a:r>
              <a:rPr lang="en-GB" sz="4000" dirty="0" err="1">
                <a:solidFill>
                  <a:schemeClr val="tx1">
                    <a:lumMod val="50000"/>
                    <a:lumOff val="50000"/>
                  </a:schemeClr>
                </a:solidFill>
                <a:latin typeface="Tw Cen MT Condensed" panose="020B0606020104020203" pitchFamily="34" charset="0"/>
                <a:ea typeface="+mn-ea"/>
                <a:cs typeface="+mn-cs"/>
              </a:rPr>
              <a:t>Voleibol</a:t>
            </a:r>
            <a:endParaRPr lang="en-GB" sz="4000" dirty="0">
              <a:solidFill>
                <a:schemeClr val="tx1">
                  <a:lumMod val="50000"/>
                  <a:lumOff val="50000"/>
                </a:schemeClr>
              </a:solidFill>
              <a:latin typeface="Tw Cen MT Condensed" panose="020B0606020104020203" pitchFamily="34" charset="0"/>
              <a:ea typeface="+mn-ea"/>
              <a:cs typeface="+mn-cs"/>
            </a:endParaRPr>
          </a:p>
        </p:txBody>
      </p:sp>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5988" y="5296400"/>
            <a:ext cx="4508189" cy="741716"/>
          </a:xfrm>
          <a:prstGeom prst="rect">
            <a:avLst/>
          </a:prstGeom>
        </p:spPr>
      </p:pic>
      <p:graphicFrame>
        <p:nvGraphicFramePr>
          <p:cNvPr id="18" name="Objeto 17"/>
          <p:cNvGraphicFramePr>
            <a:graphicFrameLocks noChangeAspect="1"/>
          </p:cNvGraphicFramePr>
          <p:nvPr/>
        </p:nvGraphicFramePr>
        <p:xfrm>
          <a:off x="10547622" y="5296401"/>
          <a:ext cx="936498" cy="741716"/>
        </p:xfrm>
        <a:graphic>
          <a:graphicData uri="http://schemas.openxmlformats.org/presentationml/2006/ole">
            <mc:AlternateContent xmlns:mc="http://schemas.openxmlformats.org/markup-compatibility/2006">
              <mc:Choice xmlns:v="urn:schemas-microsoft-com:vml" Requires="v">
                <p:oleObj spid="_x0000_s188418" name="CorelDRAW" r:id="rId8" imgW="2504179" imgH="1982433" progId="CorelDraw.Graphic.19">
                  <p:embed/>
                </p:oleObj>
              </mc:Choice>
              <mc:Fallback>
                <p:oleObj name="CorelDRAW" r:id="rId8" imgW="2504179" imgH="1982433" progId="CorelDraw.Graphic.19">
                  <p:embed/>
                  <p:pic>
                    <p:nvPicPr>
                      <p:cNvPr id="18" name="Objeto 17"/>
                      <p:cNvPicPr/>
                      <p:nvPr/>
                    </p:nvPicPr>
                    <p:blipFill>
                      <a:blip r:embed="rId9"/>
                      <a:stretch>
                        <a:fillRect/>
                      </a:stretch>
                    </p:blipFill>
                    <p:spPr>
                      <a:xfrm>
                        <a:off x="10547622" y="5296401"/>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199365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linds(horizontal)">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2" grpId="0"/>
      <p:bldP spid="14" grpId="0"/>
      <p:bldP spid="16" grpId="0"/>
      <p:bldP spid="8"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8142564" y="2460154"/>
            <a:ext cx="2602565" cy="2602565"/>
          </a:xfrm>
          <a:prstGeom prst="rect">
            <a:avLst/>
          </a:prstGeom>
        </p:spPr>
      </p:pic>
      <p:sp>
        <p:nvSpPr>
          <p:cNvPr id="8" name="CuadroTexto 7"/>
          <p:cNvSpPr txBox="1"/>
          <p:nvPr/>
        </p:nvSpPr>
        <p:spPr>
          <a:xfrm>
            <a:off x="8238015" y="1857702"/>
            <a:ext cx="2749440" cy="46166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https://</a:t>
            </a:r>
            <a:r>
              <a:rPr lang="en-GB" sz="800" dirty="0" err="1"/>
              <a:t>articulo.mercadolibre.com.ar</a:t>
            </a:r>
            <a:r>
              <a:rPr lang="en-GB" sz="800" dirty="0"/>
              <a:t>/MLA-628428869-protector-bucal-dual-flash-rugby-hockey-artes-marciales-_JM </a:t>
            </a:r>
          </a:p>
        </p:txBody>
      </p:sp>
      <p:pic>
        <p:nvPicPr>
          <p:cNvPr id="10" name="Imagen 9"/>
          <p:cNvPicPr>
            <a:picLocks noChangeAspect="1"/>
          </p:cNvPicPr>
          <p:nvPr/>
        </p:nvPicPr>
        <p:blipFill>
          <a:blip r:embed="rId4"/>
          <a:stretch>
            <a:fillRect/>
          </a:stretch>
        </p:blipFill>
        <p:spPr>
          <a:xfrm>
            <a:off x="997690" y="1091354"/>
            <a:ext cx="3177092" cy="3971365"/>
          </a:xfrm>
          <a:prstGeom prst="rect">
            <a:avLst/>
          </a:prstGeom>
        </p:spPr>
      </p:pic>
      <p:sp>
        <p:nvSpPr>
          <p:cNvPr id="11" name="CuadroTexto 10"/>
          <p:cNvSpPr txBox="1"/>
          <p:nvPr/>
        </p:nvSpPr>
        <p:spPr>
          <a:xfrm>
            <a:off x="3718350" y="3966712"/>
            <a:ext cx="1690242" cy="46166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https://</a:t>
            </a:r>
            <a:r>
              <a:rPr lang="en-GB" sz="800" dirty="0" err="1"/>
              <a:t>www.nike.com</a:t>
            </a:r>
            <a:r>
              <a:rPr lang="en-GB" sz="800" dirty="0"/>
              <a:t>/mx/t/calzado-de-básquetbol-pg-3-dxhmjL</a:t>
            </a:r>
          </a:p>
        </p:txBody>
      </p:sp>
      <p:sp>
        <p:nvSpPr>
          <p:cNvPr id="4" name="CuadroTexto 3"/>
          <p:cNvSpPr txBox="1"/>
          <p:nvPr/>
        </p:nvSpPr>
        <p:spPr>
          <a:xfrm>
            <a:off x="802753" y="1826925"/>
            <a:ext cx="4149406" cy="523220"/>
          </a:xfrm>
          <a:prstGeom prst="rect">
            <a:avLst/>
          </a:prstGeom>
          <a:noFill/>
        </p:spPr>
        <p:txBody>
          <a:bodyPr wrap="none" rtlCol="0">
            <a:spAutoFit/>
          </a:bodyPr>
          <a:lstStyle/>
          <a:p>
            <a:r>
              <a:rPr lang="en-GB" sz="2800" dirty="0" err="1">
                <a:latin typeface="Tw Cen MT Condensed" panose="020B0606020104020203" pitchFamily="34" charset="0"/>
              </a:rPr>
              <a:t>Zapatillas</a:t>
            </a:r>
            <a:r>
              <a:rPr lang="en-GB" sz="2800" dirty="0">
                <a:latin typeface="Tw Cen MT Condensed" panose="020B0606020104020203" pitchFamily="34" charset="0"/>
              </a:rPr>
              <a:t> </a:t>
            </a:r>
            <a:r>
              <a:rPr lang="en-GB" sz="2800" dirty="0" err="1">
                <a:latin typeface="Tw Cen MT Condensed" panose="020B0606020104020203" pitchFamily="34" charset="0"/>
              </a:rPr>
              <a:t>adecuadas</a:t>
            </a:r>
            <a:r>
              <a:rPr lang="en-GB" sz="2800" dirty="0">
                <a:latin typeface="Tw Cen MT Condensed" panose="020B0606020104020203" pitchFamily="34" charset="0"/>
              </a:rPr>
              <a:t> para el </a:t>
            </a:r>
            <a:r>
              <a:rPr lang="en-GB" sz="2800" dirty="0" err="1">
                <a:latin typeface="Tw Cen MT Condensed" panose="020B0606020104020203" pitchFamily="34" charset="0"/>
              </a:rPr>
              <a:t>deporte</a:t>
            </a:r>
            <a:endParaRPr lang="en-GB" sz="2800" dirty="0">
              <a:latin typeface="Tw Cen MT Condensed" panose="020B0606020104020203" pitchFamily="34" charset="0"/>
            </a:endParaRPr>
          </a:p>
        </p:txBody>
      </p:sp>
      <p:sp>
        <p:nvSpPr>
          <p:cNvPr id="2" name="Título 1"/>
          <p:cNvSpPr>
            <a:spLocks noGrp="1"/>
          </p:cNvSpPr>
          <p:nvPr>
            <p:ph type="title"/>
          </p:nvPr>
        </p:nvSpPr>
        <p:spPr>
          <a:xfrm>
            <a:off x="1667542" y="426822"/>
            <a:ext cx="9601196" cy="1303867"/>
          </a:xfrm>
        </p:spPr>
        <p:txBody>
          <a:bodyPr/>
          <a:lstStyle/>
          <a:p>
            <a:r>
              <a:rPr lang="en-GB" dirty="0" err="1">
                <a:solidFill>
                  <a:schemeClr val="tx1">
                    <a:lumMod val="50000"/>
                    <a:lumOff val="50000"/>
                  </a:schemeClr>
                </a:solidFill>
                <a:latin typeface="Tw Cen MT Condensed" panose="020B0606020104020203" pitchFamily="34" charset="0"/>
              </a:rPr>
              <a:t>Equipo</a:t>
            </a:r>
            <a:r>
              <a:rPr lang="en-GB" dirty="0">
                <a:solidFill>
                  <a:schemeClr val="tx1">
                    <a:lumMod val="50000"/>
                    <a:lumOff val="50000"/>
                  </a:schemeClr>
                </a:solidFill>
                <a:latin typeface="Tw Cen MT Condensed" panose="020B0606020104020203" pitchFamily="34" charset="0"/>
              </a:rPr>
              <a:t> de </a:t>
            </a:r>
            <a:r>
              <a:rPr lang="en-GB" dirty="0" err="1">
                <a:solidFill>
                  <a:schemeClr val="tx1">
                    <a:lumMod val="50000"/>
                    <a:lumOff val="50000"/>
                  </a:schemeClr>
                </a:solidFill>
                <a:latin typeface="Tw Cen MT Condensed" panose="020B0606020104020203" pitchFamily="34" charset="0"/>
              </a:rPr>
              <a:t>protección</a:t>
            </a:r>
            <a:r>
              <a:rPr lang="en-GB" dirty="0">
                <a:solidFill>
                  <a:schemeClr val="tx1">
                    <a:lumMod val="50000"/>
                    <a:lumOff val="50000"/>
                  </a:schemeClr>
                </a:solidFill>
                <a:latin typeface="Tw Cen MT Condensed" panose="020B0606020104020203" pitchFamily="34" charset="0"/>
              </a:rPr>
              <a:t>: </a:t>
            </a:r>
            <a:r>
              <a:rPr lang="en-GB" dirty="0" err="1">
                <a:solidFill>
                  <a:schemeClr val="tx1">
                    <a:lumMod val="50000"/>
                    <a:lumOff val="50000"/>
                  </a:schemeClr>
                </a:solidFill>
                <a:latin typeface="Tw Cen MT Condensed" panose="020B0606020104020203" pitchFamily="34" charset="0"/>
              </a:rPr>
              <a:t>Baloncesto</a:t>
            </a:r>
            <a:endParaRPr lang="en-GB" dirty="0">
              <a:solidFill>
                <a:schemeClr val="tx1">
                  <a:lumMod val="50000"/>
                  <a:lumOff val="50000"/>
                </a:schemeClr>
              </a:solidFill>
              <a:latin typeface="Tw Cen MT Condensed" panose="020B0606020104020203" pitchFamily="34" charset="0"/>
            </a:endParaRPr>
          </a:p>
        </p:txBody>
      </p:sp>
      <p:sp>
        <p:nvSpPr>
          <p:cNvPr id="5" name="CuadroTexto 4"/>
          <p:cNvSpPr txBox="1"/>
          <p:nvPr/>
        </p:nvSpPr>
        <p:spPr>
          <a:xfrm>
            <a:off x="8395281" y="4801109"/>
            <a:ext cx="2264787" cy="523220"/>
          </a:xfrm>
          <a:prstGeom prst="rect">
            <a:avLst/>
          </a:prstGeom>
          <a:noFill/>
        </p:spPr>
        <p:txBody>
          <a:bodyPr wrap="none" rtlCol="0">
            <a:spAutoFit/>
          </a:bodyPr>
          <a:lstStyle/>
          <a:p>
            <a:r>
              <a:rPr lang="en-GB" sz="2800" dirty="0" err="1">
                <a:latin typeface="Tw Cen MT Condensed" panose="020B0606020104020203" pitchFamily="34" charset="0"/>
              </a:rPr>
              <a:t>Protectores</a:t>
            </a:r>
            <a:r>
              <a:rPr lang="en-GB" sz="2800" dirty="0">
                <a:latin typeface="Tw Cen MT Condensed" panose="020B0606020104020203" pitchFamily="34" charset="0"/>
              </a:rPr>
              <a:t> </a:t>
            </a:r>
            <a:r>
              <a:rPr lang="en-GB" sz="2800" dirty="0" err="1">
                <a:latin typeface="Tw Cen MT Condensed" panose="020B0606020104020203" pitchFamily="34" charset="0"/>
              </a:rPr>
              <a:t>bucales</a:t>
            </a:r>
            <a:endParaRPr lang="en-GB" sz="2800" dirty="0">
              <a:latin typeface="Tw Cen MT Condensed" panose="020B0606020104020203" pitchFamily="34" charset="0"/>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988" y="5296400"/>
            <a:ext cx="4508189" cy="741716"/>
          </a:xfrm>
          <a:prstGeom prst="rect">
            <a:avLst/>
          </a:prstGeom>
        </p:spPr>
      </p:pic>
      <p:graphicFrame>
        <p:nvGraphicFramePr>
          <p:cNvPr id="13" name="Objeto 12"/>
          <p:cNvGraphicFramePr>
            <a:graphicFrameLocks noChangeAspect="1"/>
          </p:cNvGraphicFramePr>
          <p:nvPr/>
        </p:nvGraphicFramePr>
        <p:xfrm>
          <a:off x="10547622" y="5296401"/>
          <a:ext cx="936498" cy="741716"/>
        </p:xfrm>
        <a:graphic>
          <a:graphicData uri="http://schemas.openxmlformats.org/presentationml/2006/ole">
            <mc:AlternateContent xmlns:mc="http://schemas.openxmlformats.org/markup-compatibility/2006">
              <mc:Choice xmlns:v="urn:schemas-microsoft-com:vml" Requires="v">
                <p:oleObj spid="_x0000_s189442" name="CorelDRAW" r:id="rId6" imgW="2504179" imgH="1982433" progId="CorelDraw.Graphic.19">
                  <p:embed/>
                </p:oleObj>
              </mc:Choice>
              <mc:Fallback>
                <p:oleObj name="CorelDRAW" r:id="rId6" imgW="2504179" imgH="1982433" progId="CorelDraw.Graphic.19">
                  <p:embed/>
                  <p:pic>
                    <p:nvPicPr>
                      <p:cNvPr id="13" name="Objeto 12"/>
                      <p:cNvPicPr/>
                      <p:nvPr/>
                    </p:nvPicPr>
                    <p:blipFill>
                      <a:blip r:embed="rId7"/>
                      <a:stretch>
                        <a:fillRect/>
                      </a:stretch>
                    </p:blipFill>
                    <p:spPr>
                      <a:xfrm>
                        <a:off x="10547622" y="5296401"/>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1231302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1"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4" grpId="0"/>
      <p:bldP spid="2" grpId="0"/>
      <p:bldP spid="5" grpId="0"/>
      <p:bldP spid="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9147" y="315815"/>
            <a:ext cx="9601196" cy="1303867"/>
          </a:xfrm>
        </p:spPr>
        <p:txBody>
          <a:bodyPr>
            <a:normAutofit/>
          </a:bodyPr>
          <a:lstStyle/>
          <a:p>
            <a:r>
              <a:rPr lang="en-GB" sz="4000" dirty="0" err="1">
                <a:solidFill>
                  <a:schemeClr val="tx1">
                    <a:lumMod val="50000"/>
                    <a:lumOff val="50000"/>
                  </a:schemeClr>
                </a:solidFill>
                <a:latin typeface="Tw Cen MT Condensed" panose="020B0606020104020203" pitchFamily="34" charset="0"/>
              </a:rPr>
              <a:t>Equipo</a:t>
            </a:r>
            <a:r>
              <a:rPr lang="en-GB" sz="4000" dirty="0">
                <a:solidFill>
                  <a:schemeClr val="tx1">
                    <a:lumMod val="50000"/>
                    <a:lumOff val="50000"/>
                  </a:schemeClr>
                </a:solidFill>
                <a:latin typeface="Tw Cen MT Condensed" panose="020B0606020104020203" pitchFamily="34" charset="0"/>
              </a:rPr>
              <a:t> de </a:t>
            </a:r>
            <a:r>
              <a:rPr lang="en-GB" sz="4000" dirty="0" err="1">
                <a:solidFill>
                  <a:schemeClr val="tx1">
                    <a:lumMod val="50000"/>
                    <a:lumOff val="50000"/>
                  </a:schemeClr>
                </a:solidFill>
                <a:latin typeface="Tw Cen MT Condensed" panose="020B0606020104020203" pitchFamily="34" charset="0"/>
              </a:rPr>
              <a:t>protección</a:t>
            </a:r>
            <a:r>
              <a:rPr lang="en-GB" sz="4000" dirty="0">
                <a:solidFill>
                  <a:schemeClr val="tx1">
                    <a:lumMod val="50000"/>
                    <a:lumOff val="50000"/>
                  </a:schemeClr>
                </a:solidFill>
                <a:latin typeface="Tw Cen MT Condensed" panose="020B0606020104020203" pitchFamily="34" charset="0"/>
              </a:rPr>
              <a:t>: </a:t>
            </a:r>
            <a:r>
              <a:rPr lang="en-GB" sz="4000" dirty="0" err="1">
                <a:solidFill>
                  <a:schemeClr val="tx1">
                    <a:lumMod val="50000"/>
                    <a:lumOff val="50000"/>
                  </a:schemeClr>
                </a:solidFill>
                <a:latin typeface="Tw Cen MT Condensed" panose="020B0606020104020203" pitchFamily="34" charset="0"/>
              </a:rPr>
              <a:t>Boxeo</a:t>
            </a:r>
            <a:endParaRPr lang="en-GB" sz="4000" dirty="0">
              <a:solidFill>
                <a:schemeClr val="tx1">
                  <a:lumMod val="50000"/>
                  <a:lumOff val="50000"/>
                </a:schemeClr>
              </a:solidFill>
              <a:latin typeface="Tw Cen MT Condensed" panose="020B0606020104020203" pitchFamily="34" charset="0"/>
            </a:endParaRPr>
          </a:p>
        </p:txBody>
      </p:sp>
      <p:sp>
        <p:nvSpPr>
          <p:cNvPr id="4" name="CuadroTexto 3"/>
          <p:cNvSpPr txBox="1"/>
          <p:nvPr/>
        </p:nvSpPr>
        <p:spPr>
          <a:xfrm>
            <a:off x="672499" y="1192214"/>
            <a:ext cx="2213363" cy="523220"/>
          </a:xfrm>
          <a:prstGeom prst="rect">
            <a:avLst/>
          </a:prstGeom>
          <a:noFill/>
        </p:spPr>
        <p:txBody>
          <a:bodyPr wrap="none" rtlCol="0">
            <a:spAutoFit/>
          </a:bodyPr>
          <a:lstStyle/>
          <a:p>
            <a:r>
              <a:rPr lang="en-GB" sz="2800" dirty="0" err="1">
                <a:latin typeface="Tw Cen MT Condensed" panose="020B0606020104020203" pitchFamily="34" charset="0"/>
              </a:rPr>
              <a:t>Vendaje</a:t>
            </a:r>
            <a:r>
              <a:rPr lang="en-GB" sz="2800" dirty="0">
                <a:latin typeface="Tw Cen MT Condensed" panose="020B0606020104020203" pitchFamily="34" charset="0"/>
              </a:rPr>
              <a:t> </a:t>
            </a:r>
            <a:r>
              <a:rPr lang="en-GB" sz="2800" dirty="0" err="1">
                <a:latin typeface="Tw Cen MT Condensed" panose="020B0606020104020203" pitchFamily="34" charset="0"/>
              </a:rPr>
              <a:t>preventivo</a:t>
            </a:r>
            <a:endParaRPr lang="en-GB" sz="2800" dirty="0">
              <a:latin typeface="Tw Cen MT Condensed" panose="020B0606020104020203" pitchFamily="34" charset="0"/>
            </a:endParaRPr>
          </a:p>
        </p:txBody>
      </p:sp>
      <p:sp>
        <p:nvSpPr>
          <p:cNvPr id="5" name="CuadroTexto 4"/>
          <p:cNvSpPr txBox="1"/>
          <p:nvPr/>
        </p:nvSpPr>
        <p:spPr>
          <a:xfrm>
            <a:off x="3743592" y="3885292"/>
            <a:ext cx="1056700" cy="523220"/>
          </a:xfrm>
          <a:prstGeom prst="rect">
            <a:avLst/>
          </a:prstGeom>
          <a:noFill/>
        </p:spPr>
        <p:txBody>
          <a:bodyPr wrap="none" rtlCol="0">
            <a:spAutoFit/>
          </a:bodyPr>
          <a:lstStyle/>
          <a:p>
            <a:r>
              <a:rPr lang="en-GB" sz="2800" dirty="0" err="1">
                <a:latin typeface="Tw Cen MT Condensed" panose="020B0606020104020203" pitchFamily="34" charset="0"/>
              </a:rPr>
              <a:t>Guantes</a:t>
            </a:r>
            <a:endParaRPr lang="en-GB" sz="2800" dirty="0">
              <a:latin typeface="Tw Cen MT Condensed" panose="020B0606020104020203" pitchFamily="34" charset="0"/>
            </a:endParaRPr>
          </a:p>
        </p:txBody>
      </p:sp>
      <p:sp>
        <p:nvSpPr>
          <p:cNvPr id="6" name="CuadroTexto 5"/>
          <p:cNvSpPr txBox="1"/>
          <p:nvPr/>
        </p:nvSpPr>
        <p:spPr>
          <a:xfrm>
            <a:off x="3867508" y="1441573"/>
            <a:ext cx="1783180" cy="523220"/>
          </a:xfrm>
          <a:prstGeom prst="rect">
            <a:avLst/>
          </a:prstGeom>
          <a:noFill/>
        </p:spPr>
        <p:txBody>
          <a:bodyPr wrap="none" rtlCol="0">
            <a:spAutoFit/>
          </a:bodyPr>
          <a:lstStyle/>
          <a:p>
            <a:r>
              <a:rPr lang="en-GB" sz="2800" dirty="0">
                <a:latin typeface="Tw Cen MT Condensed" panose="020B0606020104020203" pitchFamily="34" charset="0"/>
              </a:rPr>
              <a:t>Protector </a:t>
            </a:r>
            <a:r>
              <a:rPr lang="en-GB" sz="2800" dirty="0" err="1">
                <a:latin typeface="Tw Cen MT Condensed" panose="020B0606020104020203" pitchFamily="34" charset="0"/>
              </a:rPr>
              <a:t>bucal</a:t>
            </a:r>
            <a:endParaRPr lang="en-GB" sz="2800" dirty="0">
              <a:latin typeface="Tw Cen MT Condensed" panose="020B0606020104020203" pitchFamily="34" charset="0"/>
            </a:endParaRPr>
          </a:p>
        </p:txBody>
      </p:sp>
      <p:sp>
        <p:nvSpPr>
          <p:cNvPr id="7" name="CuadroTexto 6"/>
          <p:cNvSpPr txBox="1"/>
          <p:nvPr/>
        </p:nvSpPr>
        <p:spPr>
          <a:xfrm>
            <a:off x="8956061" y="415326"/>
            <a:ext cx="1104405" cy="523220"/>
          </a:xfrm>
          <a:prstGeom prst="rect">
            <a:avLst/>
          </a:prstGeom>
          <a:noFill/>
        </p:spPr>
        <p:txBody>
          <a:bodyPr wrap="none" rtlCol="0">
            <a:spAutoFit/>
          </a:bodyPr>
          <a:lstStyle/>
          <a:p>
            <a:r>
              <a:rPr lang="en-GB" sz="2800" dirty="0" err="1">
                <a:latin typeface="Tw Cen MT Condensed" panose="020B0606020104020203" pitchFamily="34" charset="0"/>
              </a:rPr>
              <a:t>Tobillera</a:t>
            </a:r>
            <a:endParaRPr lang="en-GB" sz="2800" dirty="0">
              <a:latin typeface="Tw Cen MT Condensed" panose="020B0606020104020203" pitchFamily="34" charset="0"/>
            </a:endParaRPr>
          </a:p>
        </p:txBody>
      </p:sp>
      <p:pic>
        <p:nvPicPr>
          <p:cNvPr id="8" name="Imagen 7"/>
          <p:cNvPicPr>
            <a:picLocks noChangeAspect="1"/>
          </p:cNvPicPr>
          <p:nvPr/>
        </p:nvPicPr>
        <p:blipFill>
          <a:blip r:embed="rId3"/>
          <a:stretch>
            <a:fillRect/>
          </a:stretch>
        </p:blipFill>
        <p:spPr>
          <a:xfrm>
            <a:off x="672499" y="1882691"/>
            <a:ext cx="1976239" cy="1976239"/>
          </a:xfrm>
          <a:prstGeom prst="rect">
            <a:avLst/>
          </a:prstGeom>
        </p:spPr>
      </p:pic>
      <p:sp>
        <p:nvSpPr>
          <p:cNvPr id="9" name="CuadroTexto 8"/>
          <p:cNvSpPr txBox="1"/>
          <p:nvPr/>
        </p:nvSpPr>
        <p:spPr>
          <a:xfrm>
            <a:off x="672499" y="4350604"/>
            <a:ext cx="3003130" cy="338554"/>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a:t>
            </a:r>
          </a:p>
          <a:p>
            <a:r>
              <a:rPr lang="en-GB" sz="800" dirty="0" err="1"/>
              <a:t>boxeo.tips</a:t>
            </a:r>
            <a:r>
              <a:rPr lang="en-GB" sz="800" dirty="0"/>
              <a:t>/las-</a:t>
            </a:r>
            <a:r>
              <a:rPr lang="en-GB" sz="800" dirty="0" err="1"/>
              <a:t>mejores</a:t>
            </a:r>
            <a:r>
              <a:rPr lang="en-GB" sz="800" dirty="0"/>
              <a:t>-</a:t>
            </a:r>
            <a:r>
              <a:rPr lang="en-GB" sz="800" dirty="0" err="1"/>
              <a:t>vendas</a:t>
            </a:r>
            <a:r>
              <a:rPr lang="en-GB" sz="800" dirty="0"/>
              <a:t>-para-</a:t>
            </a:r>
            <a:r>
              <a:rPr lang="en-GB" sz="800" dirty="0" err="1"/>
              <a:t>boxeo</a:t>
            </a:r>
            <a:r>
              <a:rPr lang="en-GB" sz="800" dirty="0"/>
              <a:t>/</a:t>
            </a:r>
          </a:p>
        </p:txBody>
      </p:sp>
      <p:pic>
        <p:nvPicPr>
          <p:cNvPr id="10" name="Imagen 9"/>
          <p:cNvPicPr>
            <a:picLocks noChangeAspect="1"/>
          </p:cNvPicPr>
          <p:nvPr/>
        </p:nvPicPr>
        <p:blipFill>
          <a:blip r:embed="rId4"/>
          <a:stretch>
            <a:fillRect/>
          </a:stretch>
        </p:blipFill>
        <p:spPr>
          <a:xfrm>
            <a:off x="3817965" y="2233923"/>
            <a:ext cx="1682708" cy="1682708"/>
          </a:xfrm>
          <a:prstGeom prst="rect">
            <a:avLst/>
          </a:prstGeom>
        </p:spPr>
      </p:pic>
      <p:sp>
        <p:nvSpPr>
          <p:cNvPr id="11" name="CuadroTexto 10"/>
          <p:cNvSpPr txBox="1"/>
          <p:nvPr/>
        </p:nvSpPr>
        <p:spPr>
          <a:xfrm>
            <a:off x="2569786" y="5662875"/>
            <a:ext cx="1870278" cy="46166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a:t>
            </a:r>
          </a:p>
          <a:p>
            <a:r>
              <a:rPr lang="en-GB" sz="800" dirty="0">
                <a:hlinkClick r:id="rId5"/>
              </a:rPr>
              <a:t>www.ansaldideportes.cl/producto/</a:t>
            </a:r>
            <a:endParaRPr lang="en-GB" sz="800" dirty="0"/>
          </a:p>
          <a:p>
            <a:r>
              <a:rPr lang="en-GB" sz="800" dirty="0"/>
              <a:t>protector-</a:t>
            </a:r>
            <a:r>
              <a:rPr lang="en-GB" sz="800" dirty="0" err="1"/>
              <a:t>bucal</a:t>
            </a:r>
            <a:r>
              <a:rPr lang="en-GB" sz="800" dirty="0"/>
              <a:t>-simple-senior-</a:t>
            </a:r>
            <a:r>
              <a:rPr lang="en-GB" sz="800" dirty="0" err="1"/>
              <a:t>everlast</a:t>
            </a:r>
            <a:r>
              <a:rPr lang="en-GB" sz="800" dirty="0"/>
              <a:t>/</a:t>
            </a:r>
          </a:p>
        </p:txBody>
      </p:sp>
      <p:pic>
        <p:nvPicPr>
          <p:cNvPr id="12" name="Imagen 11"/>
          <p:cNvPicPr>
            <a:picLocks noChangeAspect="1"/>
          </p:cNvPicPr>
          <p:nvPr/>
        </p:nvPicPr>
        <p:blipFill>
          <a:blip r:embed="rId6"/>
          <a:stretch>
            <a:fillRect/>
          </a:stretch>
        </p:blipFill>
        <p:spPr>
          <a:xfrm>
            <a:off x="8228975" y="1077329"/>
            <a:ext cx="2619255" cy="2619255"/>
          </a:xfrm>
          <a:prstGeom prst="rect">
            <a:avLst/>
          </a:prstGeom>
        </p:spPr>
      </p:pic>
      <p:sp>
        <p:nvSpPr>
          <p:cNvPr id="13" name="CuadroTexto 12"/>
          <p:cNvSpPr txBox="1"/>
          <p:nvPr/>
        </p:nvSpPr>
        <p:spPr>
          <a:xfrm>
            <a:off x="8332368" y="3689653"/>
            <a:ext cx="3021432" cy="46166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a:t>
            </a:r>
            <a:r>
              <a:rPr lang="en-GB" sz="800" dirty="0">
                <a:hlinkClick r:id="rId7"/>
              </a:rPr>
              <a:t>https://www.amazon.es</a:t>
            </a:r>
            <a:endParaRPr lang="en-GB" sz="800" dirty="0"/>
          </a:p>
          <a:p>
            <a:r>
              <a:rPr lang="en-GB" sz="800" dirty="0"/>
              <a:t>/</a:t>
            </a:r>
            <a:r>
              <a:rPr lang="en-GB" sz="800" dirty="0" err="1"/>
              <a:t>Kuangmi-Tobillera-laterales-estabilizadores-fijación</a:t>
            </a:r>
            <a:r>
              <a:rPr lang="en-GB" sz="800" dirty="0"/>
              <a:t>/</a:t>
            </a:r>
            <a:r>
              <a:rPr lang="en-GB" sz="800" dirty="0" err="1"/>
              <a:t>dp</a:t>
            </a:r>
            <a:r>
              <a:rPr lang="en-GB" sz="800" dirty="0"/>
              <a:t>/B01LFADF4Q</a:t>
            </a:r>
          </a:p>
        </p:txBody>
      </p:sp>
      <p:pic>
        <p:nvPicPr>
          <p:cNvPr id="14" name="Imagen 13"/>
          <p:cNvPicPr>
            <a:picLocks noChangeAspect="1"/>
          </p:cNvPicPr>
          <p:nvPr/>
        </p:nvPicPr>
        <p:blipFill>
          <a:blip r:embed="rId8"/>
          <a:stretch>
            <a:fillRect/>
          </a:stretch>
        </p:blipFill>
        <p:spPr>
          <a:xfrm>
            <a:off x="3786929" y="4306928"/>
            <a:ext cx="1744780" cy="1720244"/>
          </a:xfrm>
          <a:prstGeom prst="rect">
            <a:avLst/>
          </a:prstGeom>
        </p:spPr>
      </p:pic>
      <p:sp>
        <p:nvSpPr>
          <p:cNvPr id="15" name="CuadroTexto 14"/>
          <p:cNvSpPr txBox="1"/>
          <p:nvPr/>
        </p:nvSpPr>
        <p:spPr>
          <a:xfrm>
            <a:off x="5500673" y="2259554"/>
            <a:ext cx="1099209" cy="830997"/>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a:t>
            </a:r>
            <a:r>
              <a:rPr lang="en-GB" sz="800" dirty="0" err="1"/>
              <a:t>izquierdazo.com</a:t>
            </a:r>
            <a:r>
              <a:rPr lang="en-GB" sz="800" dirty="0"/>
              <a:t>/la-super-</a:t>
            </a:r>
            <a:r>
              <a:rPr lang="en-GB" sz="800" dirty="0" err="1"/>
              <a:t>guia</a:t>
            </a:r>
            <a:r>
              <a:rPr lang="en-GB" sz="800" dirty="0"/>
              <a:t>-de-</a:t>
            </a:r>
            <a:r>
              <a:rPr lang="en-GB" sz="800" dirty="0" err="1"/>
              <a:t>las</a:t>
            </a:r>
            <a:r>
              <a:rPr lang="en-GB" sz="800" dirty="0"/>
              <a:t>-</a:t>
            </a:r>
            <a:r>
              <a:rPr lang="en-GB" sz="800" dirty="0" err="1"/>
              <a:t>marcas</a:t>
            </a:r>
            <a:r>
              <a:rPr lang="en-GB" sz="800" dirty="0"/>
              <a:t>-de-</a:t>
            </a:r>
            <a:r>
              <a:rPr lang="en-GB" sz="800" dirty="0" err="1"/>
              <a:t>guantes</a:t>
            </a:r>
            <a:r>
              <a:rPr lang="en-GB" sz="800" dirty="0"/>
              <a:t>/2615</a:t>
            </a:r>
          </a:p>
        </p:txBody>
      </p:sp>
      <p:pic>
        <p:nvPicPr>
          <p:cNvPr id="16" name="Imagen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0041" y="5024838"/>
            <a:ext cx="4508189" cy="741716"/>
          </a:xfrm>
          <a:prstGeom prst="rect">
            <a:avLst/>
          </a:prstGeom>
        </p:spPr>
      </p:pic>
      <p:graphicFrame>
        <p:nvGraphicFramePr>
          <p:cNvPr id="17" name="Objeto 16"/>
          <p:cNvGraphicFramePr>
            <a:graphicFrameLocks noChangeAspect="1"/>
          </p:cNvGraphicFramePr>
          <p:nvPr/>
        </p:nvGraphicFramePr>
        <p:xfrm>
          <a:off x="10601675" y="5024839"/>
          <a:ext cx="936498" cy="741716"/>
        </p:xfrm>
        <a:graphic>
          <a:graphicData uri="http://schemas.openxmlformats.org/presentationml/2006/ole">
            <mc:AlternateContent xmlns:mc="http://schemas.openxmlformats.org/markup-compatibility/2006">
              <mc:Choice xmlns:v="urn:schemas-microsoft-com:vml" Requires="v">
                <p:oleObj spid="_x0000_s190466" name="CorelDRAW" r:id="rId10" imgW="2504179" imgH="1982433" progId="CorelDraw.Graphic.19">
                  <p:embed/>
                </p:oleObj>
              </mc:Choice>
              <mc:Fallback>
                <p:oleObj name="CorelDRAW" r:id="rId10" imgW="2504179" imgH="1982433" progId="CorelDraw.Graphic.19">
                  <p:embed/>
                  <p:pic>
                    <p:nvPicPr>
                      <p:cNvPr id="17" name="Objeto 16"/>
                      <p:cNvPicPr/>
                      <p:nvPr/>
                    </p:nvPicPr>
                    <p:blipFill>
                      <a:blip r:embed="rId11"/>
                      <a:stretch>
                        <a:fillRect/>
                      </a:stretch>
                    </p:blipFill>
                    <p:spPr>
                      <a:xfrm>
                        <a:off x="10601675" y="5024839"/>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3691237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linds(horizont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dissolv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P spid="11" grpId="0"/>
      <p:bldP spid="1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553" y="269230"/>
            <a:ext cx="7110806" cy="1325563"/>
          </a:xfrm>
        </p:spPr>
        <p:txBody>
          <a:bodyPr>
            <a:normAutofit/>
          </a:bodyPr>
          <a:lstStyle/>
          <a:p>
            <a:r>
              <a:rPr lang="en-GB" sz="4000" dirty="0" err="1">
                <a:solidFill>
                  <a:schemeClr val="tx1">
                    <a:lumMod val="50000"/>
                    <a:lumOff val="50000"/>
                  </a:schemeClr>
                </a:solidFill>
                <a:latin typeface="Tw Cen MT Condensed" panose="020B0606020104020203" pitchFamily="34" charset="0"/>
              </a:rPr>
              <a:t>Equipo</a:t>
            </a:r>
            <a:r>
              <a:rPr lang="en-GB" sz="4000" dirty="0">
                <a:solidFill>
                  <a:schemeClr val="tx1">
                    <a:lumMod val="50000"/>
                    <a:lumOff val="50000"/>
                  </a:schemeClr>
                </a:solidFill>
                <a:latin typeface="Tw Cen MT Condensed" panose="020B0606020104020203" pitchFamily="34" charset="0"/>
              </a:rPr>
              <a:t> de </a:t>
            </a:r>
            <a:r>
              <a:rPr lang="en-GB" sz="4000" dirty="0" err="1">
                <a:solidFill>
                  <a:schemeClr val="tx1">
                    <a:lumMod val="50000"/>
                    <a:lumOff val="50000"/>
                  </a:schemeClr>
                </a:solidFill>
                <a:latin typeface="Tw Cen MT Condensed" panose="020B0606020104020203" pitchFamily="34" charset="0"/>
              </a:rPr>
              <a:t>protección</a:t>
            </a:r>
            <a:r>
              <a:rPr lang="en-GB" sz="4000" dirty="0">
                <a:solidFill>
                  <a:schemeClr val="tx1">
                    <a:lumMod val="50000"/>
                    <a:lumOff val="50000"/>
                  </a:schemeClr>
                </a:solidFill>
                <a:latin typeface="Tw Cen MT Condensed" panose="020B0606020104020203" pitchFamily="34" charset="0"/>
              </a:rPr>
              <a:t>: </a:t>
            </a:r>
            <a:r>
              <a:rPr lang="en-GB" sz="4000" dirty="0" err="1">
                <a:solidFill>
                  <a:schemeClr val="tx1">
                    <a:lumMod val="50000"/>
                    <a:lumOff val="50000"/>
                  </a:schemeClr>
                </a:solidFill>
                <a:latin typeface="Tw Cen MT Condensed" panose="020B0606020104020203" pitchFamily="34" charset="0"/>
              </a:rPr>
              <a:t>Futbol</a:t>
            </a:r>
            <a:r>
              <a:rPr lang="en-GB" sz="4000" dirty="0">
                <a:solidFill>
                  <a:schemeClr val="tx1">
                    <a:lumMod val="50000"/>
                    <a:lumOff val="50000"/>
                  </a:schemeClr>
                </a:solidFill>
                <a:latin typeface="Tw Cen MT Condensed" panose="020B0606020104020203" pitchFamily="34" charset="0"/>
              </a:rPr>
              <a:t> </a:t>
            </a:r>
            <a:r>
              <a:rPr lang="en-GB" sz="4000" dirty="0" err="1">
                <a:solidFill>
                  <a:schemeClr val="tx1">
                    <a:lumMod val="50000"/>
                    <a:lumOff val="50000"/>
                  </a:schemeClr>
                </a:solidFill>
                <a:latin typeface="Tw Cen MT Condensed" panose="020B0606020104020203" pitchFamily="34" charset="0"/>
              </a:rPr>
              <a:t>americano</a:t>
            </a:r>
            <a:endParaRPr lang="en-GB" sz="4000" dirty="0">
              <a:solidFill>
                <a:schemeClr val="tx1">
                  <a:lumMod val="50000"/>
                  <a:lumOff val="50000"/>
                </a:schemeClr>
              </a:solidFill>
              <a:latin typeface="Tw Cen MT Condensed" panose="020B0606020104020203" pitchFamily="34" charset="0"/>
            </a:endParaRPr>
          </a:p>
        </p:txBody>
      </p:sp>
      <p:sp>
        <p:nvSpPr>
          <p:cNvPr id="4" name="CuadroTexto 3"/>
          <p:cNvSpPr txBox="1"/>
          <p:nvPr/>
        </p:nvSpPr>
        <p:spPr>
          <a:xfrm>
            <a:off x="597975" y="1302405"/>
            <a:ext cx="790601" cy="523220"/>
          </a:xfrm>
          <a:prstGeom prst="rect">
            <a:avLst/>
          </a:prstGeom>
          <a:noFill/>
        </p:spPr>
        <p:txBody>
          <a:bodyPr wrap="none" rtlCol="0">
            <a:spAutoFit/>
          </a:bodyPr>
          <a:lstStyle/>
          <a:p>
            <a:r>
              <a:rPr lang="en-GB" sz="2800" dirty="0">
                <a:latin typeface="Tw Cen MT Condensed" panose="020B0606020104020203" pitchFamily="34" charset="0"/>
              </a:rPr>
              <a:t>Casco</a:t>
            </a:r>
          </a:p>
        </p:txBody>
      </p:sp>
      <p:sp>
        <p:nvSpPr>
          <p:cNvPr id="7" name="CuadroTexto 6"/>
          <p:cNvSpPr txBox="1"/>
          <p:nvPr/>
        </p:nvSpPr>
        <p:spPr>
          <a:xfrm>
            <a:off x="2718895" y="3518677"/>
            <a:ext cx="1352614" cy="523220"/>
          </a:xfrm>
          <a:prstGeom prst="rect">
            <a:avLst/>
          </a:prstGeom>
          <a:noFill/>
        </p:spPr>
        <p:txBody>
          <a:bodyPr wrap="none" rtlCol="0">
            <a:spAutoFit/>
          </a:bodyPr>
          <a:lstStyle/>
          <a:p>
            <a:r>
              <a:rPr lang="en-GB" sz="2800" dirty="0" err="1">
                <a:latin typeface="Tw Cen MT Condensed" panose="020B0606020104020203" pitchFamily="34" charset="0"/>
              </a:rPr>
              <a:t>Hombreras</a:t>
            </a:r>
            <a:endParaRPr lang="en-GB" sz="2800" dirty="0">
              <a:latin typeface="Tw Cen MT Condensed" panose="020B0606020104020203" pitchFamily="34" charset="0"/>
            </a:endParaRPr>
          </a:p>
        </p:txBody>
      </p:sp>
      <p:sp>
        <p:nvSpPr>
          <p:cNvPr id="9" name="CuadroTexto 8"/>
          <p:cNvSpPr txBox="1"/>
          <p:nvPr/>
        </p:nvSpPr>
        <p:spPr>
          <a:xfrm>
            <a:off x="6768799" y="1825625"/>
            <a:ext cx="1056700" cy="523220"/>
          </a:xfrm>
          <a:prstGeom prst="rect">
            <a:avLst/>
          </a:prstGeom>
          <a:noFill/>
        </p:spPr>
        <p:txBody>
          <a:bodyPr wrap="none" rtlCol="0">
            <a:spAutoFit/>
          </a:bodyPr>
          <a:lstStyle/>
          <a:p>
            <a:r>
              <a:rPr lang="en-GB" sz="2800" dirty="0" err="1">
                <a:latin typeface="Tw Cen MT Condensed" panose="020B0606020104020203" pitchFamily="34" charset="0"/>
              </a:rPr>
              <a:t>Guantes</a:t>
            </a:r>
            <a:endParaRPr lang="en-GB" sz="2800" dirty="0">
              <a:latin typeface="Tw Cen MT Condensed" panose="020B0606020104020203" pitchFamily="34" charset="0"/>
            </a:endParaRPr>
          </a:p>
        </p:txBody>
      </p:sp>
      <p:pic>
        <p:nvPicPr>
          <p:cNvPr id="10" name="Imagen 9"/>
          <p:cNvPicPr>
            <a:picLocks noChangeAspect="1"/>
          </p:cNvPicPr>
          <p:nvPr/>
        </p:nvPicPr>
        <p:blipFill>
          <a:blip r:embed="rId3"/>
          <a:stretch>
            <a:fillRect/>
          </a:stretch>
        </p:blipFill>
        <p:spPr>
          <a:xfrm>
            <a:off x="868553" y="1714051"/>
            <a:ext cx="1950364" cy="1825216"/>
          </a:xfrm>
          <a:prstGeom prst="rect">
            <a:avLst/>
          </a:prstGeom>
        </p:spPr>
      </p:pic>
      <p:pic>
        <p:nvPicPr>
          <p:cNvPr id="11" name="Imagen 10"/>
          <p:cNvPicPr>
            <a:picLocks noChangeAspect="1"/>
          </p:cNvPicPr>
          <p:nvPr/>
        </p:nvPicPr>
        <p:blipFill>
          <a:blip r:embed="rId4"/>
          <a:stretch>
            <a:fillRect/>
          </a:stretch>
        </p:blipFill>
        <p:spPr>
          <a:xfrm>
            <a:off x="1210230" y="4035592"/>
            <a:ext cx="2173176" cy="2183136"/>
          </a:xfrm>
          <a:prstGeom prst="rect">
            <a:avLst/>
          </a:prstGeom>
        </p:spPr>
      </p:pic>
      <p:pic>
        <p:nvPicPr>
          <p:cNvPr id="12" name="Imagen 11"/>
          <p:cNvPicPr>
            <a:picLocks noChangeAspect="1"/>
          </p:cNvPicPr>
          <p:nvPr/>
        </p:nvPicPr>
        <p:blipFill>
          <a:blip r:embed="rId5"/>
          <a:stretch>
            <a:fillRect/>
          </a:stretch>
        </p:blipFill>
        <p:spPr>
          <a:xfrm>
            <a:off x="4222908" y="1943932"/>
            <a:ext cx="2297906" cy="2297906"/>
          </a:xfrm>
          <a:prstGeom prst="rect">
            <a:avLst/>
          </a:prstGeom>
        </p:spPr>
      </p:pic>
      <p:sp>
        <p:nvSpPr>
          <p:cNvPr id="13" name="CuadroTexto 12"/>
          <p:cNvSpPr txBox="1"/>
          <p:nvPr/>
        </p:nvSpPr>
        <p:spPr>
          <a:xfrm>
            <a:off x="9124338" y="1628216"/>
            <a:ext cx="1954305" cy="523220"/>
          </a:xfrm>
          <a:prstGeom prst="rect">
            <a:avLst/>
          </a:prstGeom>
          <a:noFill/>
        </p:spPr>
        <p:txBody>
          <a:bodyPr wrap="square" rtlCol="0">
            <a:spAutoFit/>
          </a:bodyPr>
          <a:lstStyle/>
          <a:p>
            <a:r>
              <a:rPr lang="en-GB" sz="2800" dirty="0">
                <a:latin typeface="Tw Cen MT Condensed" panose="020B0606020104020203" pitchFamily="34" charset="0"/>
              </a:rPr>
              <a:t>Protector </a:t>
            </a:r>
            <a:r>
              <a:rPr lang="en-GB" sz="2800" dirty="0" err="1">
                <a:latin typeface="Tw Cen MT Condensed" panose="020B0606020104020203" pitchFamily="34" charset="0"/>
              </a:rPr>
              <a:t>bucal</a:t>
            </a:r>
            <a:endParaRPr lang="en-GB" sz="2800" dirty="0">
              <a:latin typeface="Tw Cen MT Condensed" panose="020B0606020104020203" pitchFamily="34" charset="0"/>
            </a:endParaRPr>
          </a:p>
        </p:txBody>
      </p:sp>
      <p:pic>
        <p:nvPicPr>
          <p:cNvPr id="14" name="Imagen 13"/>
          <p:cNvPicPr>
            <a:picLocks noChangeAspect="1"/>
          </p:cNvPicPr>
          <p:nvPr/>
        </p:nvPicPr>
        <p:blipFill>
          <a:blip r:embed="rId6"/>
          <a:stretch>
            <a:fillRect/>
          </a:stretch>
        </p:blipFill>
        <p:spPr>
          <a:xfrm>
            <a:off x="9124338" y="2191055"/>
            <a:ext cx="1950093" cy="1650266"/>
          </a:xfrm>
          <a:prstGeom prst="rect">
            <a:avLst/>
          </a:prstGeom>
        </p:spPr>
      </p:pic>
      <p:sp>
        <p:nvSpPr>
          <p:cNvPr id="15" name="CuadroTexto 14"/>
          <p:cNvSpPr txBox="1"/>
          <p:nvPr/>
        </p:nvSpPr>
        <p:spPr>
          <a:xfrm>
            <a:off x="725450" y="3658525"/>
            <a:ext cx="1703294" cy="58477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https://</a:t>
            </a:r>
            <a:r>
              <a:rPr lang="en-GB" sz="800" dirty="0" err="1"/>
              <a:t>articulo.mercadolibre.com.mx</a:t>
            </a:r>
            <a:r>
              <a:rPr lang="en-GB" sz="800" dirty="0"/>
              <a:t>/MLM-562730202-casco-dallas-cowboys-_JM</a:t>
            </a:r>
          </a:p>
        </p:txBody>
      </p:sp>
      <p:sp>
        <p:nvSpPr>
          <p:cNvPr id="16" name="CuadroTexto 15"/>
          <p:cNvSpPr txBox="1"/>
          <p:nvPr/>
        </p:nvSpPr>
        <p:spPr>
          <a:xfrm>
            <a:off x="3928060" y="5449415"/>
            <a:ext cx="2167940" cy="58477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https://</a:t>
            </a:r>
            <a:r>
              <a:rPr lang="en-GB" sz="800" dirty="0" err="1"/>
              <a:t>articulo.mercadolibre.com.mx</a:t>
            </a:r>
            <a:r>
              <a:rPr lang="en-GB" sz="800" dirty="0"/>
              <a:t>/MLM-561062053-hombreras-futbol-americano-riddell-rival-varsity-shoulder-_JM?quantity=1</a:t>
            </a:r>
          </a:p>
        </p:txBody>
      </p:sp>
      <p:sp>
        <p:nvSpPr>
          <p:cNvPr id="17" name="CuadroTexto 16"/>
          <p:cNvSpPr txBox="1"/>
          <p:nvPr/>
        </p:nvSpPr>
        <p:spPr>
          <a:xfrm>
            <a:off x="6649765" y="2477248"/>
            <a:ext cx="1810870" cy="58477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a:t>
            </a:r>
            <a:r>
              <a:rPr lang="en-GB" sz="800" dirty="0" err="1"/>
              <a:t>guantesdefutbolamericano.com</a:t>
            </a:r>
            <a:r>
              <a:rPr lang="en-GB" sz="800" dirty="0"/>
              <a:t>/</a:t>
            </a:r>
            <a:r>
              <a:rPr lang="en-GB" sz="800" dirty="0" err="1"/>
              <a:t>guantes</a:t>
            </a:r>
            <a:r>
              <a:rPr lang="en-GB" sz="800" dirty="0"/>
              <a:t>-de-receptor-de-</a:t>
            </a:r>
            <a:r>
              <a:rPr lang="en-GB" sz="800" dirty="0" err="1"/>
              <a:t>futbol</a:t>
            </a:r>
            <a:r>
              <a:rPr lang="en-GB" sz="800" dirty="0"/>
              <a:t>-</a:t>
            </a:r>
            <a:r>
              <a:rPr lang="en-GB" sz="800" dirty="0" err="1"/>
              <a:t>americano</a:t>
            </a:r>
            <a:r>
              <a:rPr lang="en-GB" sz="800" dirty="0"/>
              <a:t>-reebok-</a:t>
            </a:r>
            <a:r>
              <a:rPr lang="en-GB" sz="800" dirty="0" err="1"/>
              <a:t>color</a:t>
            </a:r>
            <a:r>
              <a:rPr lang="en-GB" sz="800" dirty="0"/>
              <a:t>-</a:t>
            </a:r>
            <a:r>
              <a:rPr lang="en-GB" sz="800" dirty="0" err="1"/>
              <a:t>gris</a:t>
            </a:r>
            <a:r>
              <a:rPr lang="en-GB" sz="800" dirty="0"/>
              <a:t>/</a:t>
            </a:r>
          </a:p>
        </p:txBody>
      </p:sp>
      <p:sp>
        <p:nvSpPr>
          <p:cNvPr id="18" name="CuadroTexto 17"/>
          <p:cNvSpPr txBox="1"/>
          <p:nvPr/>
        </p:nvSpPr>
        <p:spPr>
          <a:xfrm>
            <a:off x="9120126" y="3712960"/>
            <a:ext cx="1954305" cy="584775"/>
          </a:xfrm>
          <a:prstGeom prst="rect">
            <a:avLst/>
          </a:prstGeom>
          <a:noFill/>
        </p:spPr>
        <p:txBody>
          <a:bodyPr wrap="square" rtlCol="0">
            <a:spAutoFit/>
          </a:bodyPr>
          <a:lstStyle/>
          <a:p>
            <a:r>
              <a:rPr lang="en-GB" sz="800" dirty="0" err="1"/>
              <a:t>Imagen</a:t>
            </a:r>
            <a:r>
              <a:rPr lang="en-GB" sz="800" dirty="0"/>
              <a:t> </a:t>
            </a:r>
            <a:r>
              <a:rPr lang="en-GB" sz="800" dirty="0" err="1"/>
              <a:t>recuperada</a:t>
            </a:r>
            <a:r>
              <a:rPr lang="en-GB" sz="800" dirty="0"/>
              <a:t> de https://</a:t>
            </a:r>
            <a:r>
              <a:rPr lang="en-GB" sz="800" dirty="0" err="1"/>
              <a:t>www.ferulasdentales.net</a:t>
            </a:r>
            <a:r>
              <a:rPr lang="en-GB" sz="800" dirty="0"/>
              <a:t>/</a:t>
            </a:r>
            <a:r>
              <a:rPr lang="en-GB" sz="800" dirty="0" err="1"/>
              <a:t>tienda</a:t>
            </a:r>
            <a:r>
              <a:rPr lang="en-GB" sz="800" dirty="0"/>
              <a:t>/</a:t>
            </a:r>
            <a:r>
              <a:rPr lang="en-GB" sz="800" dirty="0" err="1"/>
              <a:t>product_info.php</a:t>
            </a:r>
            <a:r>
              <a:rPr lang="en-GB" sz="800" dirty="0"/>
              <a:t>/ferula-protector-bucal-contra-bruxismo-rechinamiento-p-133</a:t>
            </a:r>
          </a:p>
        </p:txBody>
      </p:sp>
      <p:pic>
        <p:nvPicPr>
          <p:cNvPr id="19" name="Imagen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5988" y="5296400"/>
            <a:ext cx="4508189" cy="741716"/>
          </a:xfrm>
          <a:prstGeom prst="rect">
            <a:avLst/>
          </a:prstGeom>
        </p:spPr>
      </p:pic>
      <p:graphicFrame>
        <p:nvGraphicFramePr>
          <p:cNvPr id="20" name="Objeto 19"/>
          <p:cNvGraphicFramePr>
            <a:graphicFrameLocks noChangeAspect="1"/>
          </p:cNvGraphicFramePr>
          <p:nvPr/>
        </p:nvGraphicFramePr>
        <p:xfrm>
          <a:off x="10547622" y="5296401"/>
          <a:ext cx="936498" cy="741716"/>
        </p:xfrm>
        <a:graphic>
          <a:graphicData uri="http://schemas.openxmlformats.org/presentationml/2006/ole">
            <mc:AlternateContent xmlns:mc="http://schemas.openxmlformats.org/markup-compatibility/2006">
              <mc:Choice xmlns:v="urn:schemas-microsoft-com:vml" Requires="v">
                <p:oleObj spid="_x0000_s191490" name="CorelDRAW" r:id="rId8" imgW="2504179" imgH="1982433" progId="CorelDraw.Graphic.19">
                  <p:embed/>
                </p:oleObj>
              </mc:Choice>
              <mc:Fallback>
                <p:oleObj name="CorelDRAW" r:id="rId8" imgW="2504179" imgH="1982433" progId="CorelDraw.Graphic.19">
                  <p:embed/>
                  <p:pic>
                    <p:nvPicPr>
                      <p:cNvPr id="20" name="Objeto 19"/>
                      <p:cNvPicPr/>
                      <p:nvPr/>
                    </p:nvPicPr>
                    <p:blipFill>
                      <a:blip r:embed="rId9"/>
                      <a:stretch>
                        <a:fillRect/>
                      </a:stretch>
                    </p:blipFill>
                    <p:spPr>
                      <a:xfrm>
                        <a:off x="10547622" y="5296401"/>
                        <a:ext cx="936498" cy="741716"/>
                      </a:xfrm>
                      <a:prstGeom prst="rect">
                        <a:avLst/>
                      </a:prstGeom>
                    </p:spPr>
                  </p:pic>
                </p:oleObj>
              </mc:Fallback>
            </mc:AlternateContent>
          </a:graphicData>
        </a:graphic>
      </p:graphicFrame>
    </p:spTree>
    <p:extLst>
      <p:ext uri="{BB962C8B-B14F-4D97-AF65-F5344CB8AC3E}">
        <p14:creationId xmlns:p14="http://schemas.microsoft.com/office/powerpoint/2010/main" val="2056168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dissolv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3" grpId="0"/>
      <p:bldP spid="15" grpId="0"/>
      <p:bldP spid="16"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3" name="Rectángulo 2">
            <a:extLst>
              <a:ext uri="{FF2B5EF4-FFF2-40B4-BE49-F238E27FC236}">
                <a16:creationId xmlns:a16="http://schemas.microsoft.com/office/drawing/2014/main" id="{95E5A9CA-6624-4FF4-983E-182708BEEC02}"/>
              </a:ext>
            </a:extLst>
          </p:cNvPr>
          <p:cNvSpPr/>
          <p:nvPr/>
        </p:nvSpPr>
        <p:spPr>
          <a:xfrm>
            <a:off x="1564995" y="-62852"/>
            <a:ext cx="9120461" cy="660181"/>
          </a:xfrm>
          <a:prstGeom prst="rect">
            <a:avLst/>
          </a:prstGeom>
        </p:spPr>
        <p:txBody>
          <a:bodyPr wrap="square">
            <a:spAutoFit/>
          </a:bodyPr>
          <a:lstStyle/>
          <a:p>
            <a:pPr algn="ctr">
              <a:lnSpc>
                <a:spcPct val="90000"/>
              </a:lnSpc>
              <a:spcBef>
                <a:spcPct val="0"/>
              </a:spcBef>
            </a:pPr>
            <a:r>
              <a:rPr lang="es-MX" sz="4100" b="1" dirty="0">
                <a:ln/>
                <a:solidFill>
                  <a:schemeClr val="accent3"/>
                </a:solidFill>
                <a:latin typeface="Arial" panose="020B0604020202020204" pitchFamily="34" charset="0"/>
                <a:ea typeface="+mj-ea"/>
                <a:cs typeface="Arial" panose="020B0604020202020204" pitchFamily="34" charset="0"/>
              </a:rPr>
              <a:t>Evaluación</a:t>
            </a:r>
          </a:p>
        </p:txBody>
      </p:sp>
      <p:graphicFrame>
        <p:nvGraphicFramePr>
          <p:cNvPr id="4" name="Tabla 3"/>
          <p:cNvGraphicFramePr>
            <a:graphicFrameLocks noGrp="1"/>
          </p:cNvGraphicFramePr>
          <p:nvPr/>
        </p:nvGraphicFramePr>
        <p:xfrm>
          <a:off x="1318435" y="946920"/>
          <a:ext cx="9612325" cy="4244203"/>
        </p:xfrm>
        <a:graphic>
          <a:graphicData uri="http://schemas.openxmlformats.org/drawingml/2006/table">
            <a:tbl>
              <a:tblPr firstRow="1" bandRow="1">
                <a:tableStyleId>{5C22544A-7EE6-4342-B048-85BDC9FD1C3A}</a:tableStyleId>
              </a:tblPr>
              <a:tblGrid>
                <a:gridCol w="1908241">
                  <a:extLst>
                    <a:ext uri="{9D8B030D-6E8A-4147-A177-3AD203B41FA5}">
                      <a16:colId xmlns:a16="http://schemas.microsoft.com/office/drawing/2014/main" val="2761506850"/>
                    </a:ext>
                  </a:extLst>
                </a:gridCol>
                <a:gridCol w="3531476">
                  <a:extLst>
                    <a:ext uri="{9D8B030D-6E8A-4147-A177-3AD203B41FA5}">
                      <a16:colId xmlns:a16="http://schemas.microsoft.com/office/drawing/2014/main" val="1491678901"/>
                    </a:ext>
                  </a:extLst>
                </a:gridCol>
                <a:gridCol w="4172608">
                  <a:extLst>
                    <a:ext uri="{9D8B030D-6E8A-4147-A177-3AD203B41FA5}">
                      <a16:colId xmlns:a16="http://schemas.microsoft.com/office/drawing/2014/main" val="2018051399"/>
                    </a:ext>
                  </a:extLst>
                </a:gridCol>
              </a:tblGrid>
              <a:tr h="713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500" b="1" kern="1200" spc="-4" dirty="0">
                          <a:solidFill>
                            <a:schemeClr val="bg1"/>
                          </a:solidFill>
                          <a:latin typeface="Tw Cen MT Condensed" panose="020B0606020104020203" pitchFamily="34" charset="0"/>
                          <a:ea typeface="+mn-ea"/>
                          <a:cs typeface="Century Gothic"/>
                        </a:rPr>
                        <a:t>Disciplinas:</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500" b="1" kern="1200" spc="-4" dirty="0">
                          <a:solidFill>
                            <a:schemeClr val="bg1"/>
                          </a:solidFill>
                          <a:latin typeface="Tw Cen MT Condensed" panose="020B0606020104020203" pitchFamily="34" charset="0"/>
                          <a:ea typeface="+mn-ea"/>
                          <a:cs typeface="Century Gothic"/>
                        </a:rPr>
                        <a:t>Resultados por equipo</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500" b="1" kern="1200" spc="-4" dirty="0">
                          <a:solidFill>
                            <a:schemeClr val="bg1"/>
                          </a:solidFill>
                          <a:latin typeface="Tw Cen MT Condensed" panose="020B0606020104020203" pitchFamily="34" charset="0"/>
                          <a:ea typeface="+mn-ea"/>
                          <a:cs typeface="Century Gothic"/>
                        </a:rPr>
                        <a:t>Desempeño de los integrantes del equipo</a:t>
                      </a:r>
                    </a:p>
                  </a:txBody>
                  <a:tcPr anchor="ctr">
                    <a:solidFill>
                      <a:schemeClr val="accent1">
                        <a:lumMod val="50000"/>
                      </a:schemeClr>
                    </a:solidFill>
                  </a:tcPr>
                </a:tc>
                <a:extLst>
                  <a:ext uri="{0D108BD9-81ED-4DB2-BD59-A6C34878D82A}">
                    <a16:rowId xmlns:a16="http://schemas.microsoft.com/office/drawing/2014/main" val="530354539"/>
                  </a:ext>
                </a:extLst>
              </a:tr>
              <a:tr h="962861">
                <a:tc>
                  <a:txBody>
                    <a:bodyPr/>
                    <a:lstStyle/>
                    <a:p>
                      <a:pPr marL="229956" marR="331361" indent="-173475" algn="ctr">
                        <a:lnSpc>
                          <a:spcPts val="1189"/>
                        </a:lnSpc>
                      </a:pPr>
                      <a:r>
                        <a:rPr lang="es-MX" sz="1800" b="1" kern="1200" dirty="0">
                          <a:solidFill>
                            <a:schemeClr val="bg1"/>
                          </a:solidFill>
                          <a:latin typeface="Tw Cen MT Condensed" panose="020B0606020104020203" pitchFamily="34" charset="0"/>
                          <a:ea typeface="+mn-ea"/>
                          <a:cs typeface="Century Gothic"/>
                        </a:rPr>
                        <a:t>Educación Física</a:t>
                      </a:r>
                    </a:p>
                  </a:txBody>
                  <a:tcPr anchor="ctr">
                    <a:solidFill>
                      <a:schemeClr val="accent1">
                        <a:lumMod val="75000"/>
                      </a:schemeClr>
                    </a:solidFill>
                  </a:tcPr>
                </a:tc>
                <a:tc>
                  <a:txBody>
                    <a:bodyPr/>
                    <a:lstStyle/>
                    <a:p>
                      <a:pPr algn="l"/>
                      <a:r>
                        <a:rPr lang="es-MX" sz="1200" b="0" kern="1200" dirty="0">
                          <a:solidFill>
                            <a:schemeClr val="tx1"/>
                          </a:solidFill>
                          <a:latin typeface="Tw Cen MT Condensed" panose="020B0606020104020203" pitchFamily="34" charset="0"/>
                          <a:ea typeface="+mn-ea"/>
                          <a:cs typeface="Century Gothic"/>
                        </a:rPr>
                        <a:t>Se consiguió</a:t>
                      </a:r>
                      <a:r>
                        <a:rPr lang="es-MX" sz="1200" b="0" kern="1200" baseline="0" dirty="0">
                          <a:solidFill>
                            <a:schemeClr val="tx1"/>
                          </a:solidFill>
                          <a:latin typeface="Tw Cen MT Condensed" panose="020B0606020104020203" pitchFamily="34" charset="0"/>
                          <a:ea typeface="+mn-ea"/>
                          <a:cs typeface="Century Gothic"/>
                        </a:rPr>
                        <a:t> representar adecuadamente las técnicas de calentamiento y rehabilitación recomendadas para prevenir y tratar una lesión deportiva (</a:t>
                      </a:r>
                      <a:r>
                        <a:rPr lang="es-MX" sz="1200" b="0" kern="1200" baseline="0" dirty="0" err="1">
                          <a:solidFill>
                            <a:schemeClr val="tx1"/>
                          </a:solidFill>
                          <a:latin typeface="Tw Cen MT Condensed" panose="020B0606020104020203" pitchFamily="34" charset="0"/>
                          <a:ea typeface="+mn-ea"/>
                          <a:cs typeface="Century Gothic"/>
                        </a:rPr>
                        <a:t>fractra</a:t>
                      </a:r>
                      <a:r>
                        <a:rPr lang="es-MX" sz="1200" b="0" kern="1200" baseline="0" dirty="0">
                          <a:solidFill>
                            <a:schemeClr val="tx1"/>
                          </a:solidFill>
                          <a:latin typeface="Tw Cen MT Condensed" panose="020B0606020104020203" pitchFamily="34" charset="0"/>
                          <a:ea typeface="+mn-ea"/>
                          <a:cs typeface="Century Gothic"/>
                        </a:rPr>
                        <a:t>).</a:t>
                      </a:r>
                      <a:endParaRPr lang="es-MX" sz="1200" b="0" kern="1200" dirty="0">
                        <a:solidFill>
                          <a:schemeClr val="tx1"/>
                        </a:solidFill>
                        <a:latin typeface="Tw Cen MT Condensed" panose="020B0606020104020203" pitchFamily="34" charset="0"/>
                        <a:ea typeface="+mn-ea"/>
                        <a:cs typeface="Century Gothic"/>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0" kern="1200" dirty="0">
                          <a:solidFill>
                            <a:schemeClr val="tx1"/>
                          </a:solidFill>
                          <a:latin typeface="Tw Cen MT Condensed" panose="020B0606020104020203" pitchFamily="34" charset="0"/>
                          <a:ea typeface="+mn-ea"/>
                          <a:cs typeface="Century Gothic"/>
                        </a:rPr>
                        <a:t>Buen manejo de la información y mucha disposición para realizar los ejercicios. Hubo cooperación en todo momento para ayudar a los integrantes.</a:t>
                      </a:r>
                    </a:p>
                  </a:txBody>
                  <a:tcPr anchor="ctr"/>
                </a:tc>
                <a:extLst>
                  <a:ext uri="{0D108BD9-81ED-4DB2-BD59-A6C34878D82A}">
                    <a16:rowId xmlns:a16="http://schemas.microsoft.com/office/drawing/2014/main" val="3998965239"/>
                  </a:ext>
                </a:extLst>
              </a:tr>
              <a:tr h="689106">
                <a:tc>
                  <a:txBody>
                    <a:bodyPr/>
                    <a:lstStyle/>
                    <a:p>
                      <a:pPr algn="ctr"/>
                      <a:r>
                        <a:rPr lang="es-MX" sz="1800" b="1" kern="1200" dirty="0">
                          <a:solidFill>
                            <a:schemeClr val="bg1"/>
                          </a:solidFill>
                          <a:latin typeface="Tw Cen MT Condensed" panose="020B0606020104020203" pitchFamily="34" charset="0"/>
                          <a:ea typeface="+mn-ea"/>
                          <a:cs typeface="Century Gothic"/>
                        </a:rPr>
                        <a:t>Psicología</a:t>
                      </a:r>
                    </a:p>
                  </a:txBody>
                  <a:tcPr anchor="ctr">
                    <a:solidFill>
                      <a:schemeClr val="accent1">
                        <a:lumMod val="75000"/>
                      </a:schemeClr>
                    </a:solidFill>
                  </a:tcPr>
                </a:tc>
                <a:tc>
                  <a:txBody>
                    <a:bodyPr/>
                    <a:lstStyle/>
                    <a:p>
                      <a:pPr algn="l"/>
                      <a:r>
                        <a:rPr lang="es-MX" sz="1200" b="0" u="none" kern="1200" dirty="0">
                          <a:solidFill>
                            <a:schemeClr val="tx1"/>
                          </a:solidFill>
                          <a:latin typeface="Tw Cen MT Condensed" panose="020B0606020104020203" pitchFamily="34" charset="0"/>
                          <a:ea typeface="+mn-ea"/>
                          <a:cs typeface="Century Gothic"/>
                        </a:rPr>
                        <a:t>Se identificaron</a:t>
                      </a:r>
                      <a:r>
                        <a:rPr lang="es-MX" sz="1200" b="0" u="none" kern="1200" baseline="0" dirty="0">
                          <a:solidFill>
                            <a:schemeClr val="tx1"/>
                          </a:solidFill>
                          <a:latin typeface="Tw Cen MT Condensed" panose="020B0606020104020203" pitchFamily="34" charset="0"/>
                          <a:ea typeface="+mn-ea"/>
                          <a:cs typeface="Century Gothic"/>
                        </a:rPr>
                        <a:t> los principales procesos psicológicos involucrados en las prácticas deportivas</a:t>
                      </a:r>
                      <a:endParaRPr lang="es-MX" sz="1200" b="0" u="none" kern="1200" dirty="0">
                        <a:solidFill>
                          <a:schemeClr val="tx1"/>
                        </a:solidFill>
                        <a:latin typeface="Tw Cen MT Condensed" panose="020B0606020104020203" pitchFamily="34" charset="0"/>
                        <a:ea typeface="+mn-ea"/>
                        <a:cs typeface="Century Gothic"/>
                      </a:endParaRPr>
                    </a:p>
                  </a:txBody>
                  <a:tcPr anchor="ctr"/>
                </a:tc>
                <a:tc>
                  <a:txBody>
                    <a:bodyPr/>
                    <a:lstStyle/>
                    <a:p>
                      <a:pPr algn="l"/>
                      <a:r>
                        <a:rPr lang="es-MX" sz="1200" b="0" kern="1200" dirty="0">
                          <a:solidFill>
                            <a:schemeClr val="tx1"/>
                          </a:solidFill>
                          <a:latin typeface="Tw Cen MT Condensed" panose="020B0606020104020203" pitchFamily="34" charset="0"/>
                          <a:ea typeface="+mn-ea"/>
                          <a:cs typeface="Century Gothic"/>
                        </a:rPr>
                        <a:t>Buena disposición al trabajo y el</a:t>
                      </a:r>
                      <a:r>
                        <a:rPr lang="es-MX" sz="1200" b="0" kern="1200" baseline="0" dirty="0">
                          <a:solidFill>
                            <a:schemeClr val="tx1"/>
                          </a:solidFill>
                          <a:latin typeface="Tw Cen MT Condensed" panose="020B0606020104020203" pitchFamily="34" charset="0"/>
                          <a:ea typeface="+mn-ea"/>
                          <a:cs typeface="Century Gothic"/>
                        </a:rPr>
                        <a:t> intercambio de información. </a:t>
                      </a:r>
                      <a:endParaRPr lang="es-MX" sz="1200" b="0" kern="1200" dirty="0">
                        <a:solidFill>
                          <a:schemeClr val="tx1"/>
                        </a:solidFill>
                        <a:latin typeface="Tw Cen MT Condensed" panose="020B0606020104020203" pitchFamily="34" charset="0"/>
                        <a:ea typeface="+mn-ea"/>
                        <a:cs typeface="Century Gothic"/>
                      </a:endParaRPr>
                    </a:p>
                  </a:txBody>
                  <a:tcPr anchor="ctr"/>
                </a:tc>
                <a:extLst>
                  <a:ext uri="{0D108BD9-81ED-4DB2-BD59-A6C34878D82A}">
                    <a16:rowId xmlns:a16="http://schemas.microsoft.com/office/drawing/2014/main" val="2031064983"/>
                  </a:ext>
                </a:extLst>
              </a:tr>
              <a:tr h="689106">
                <a:tc>
                  <a:txBody>
                    <a:bodyPr/>
                    <a:lstStyle/>
                    <a:p>
                      <a:pPr marL="0" algn="ctr" defTabSz="457200" rtl="0" eaLnBrk="1" latinLnBrk="0" hangingPunct="1"/>
                      <a:r>
                        <a:rPr lang="es-MX" sz="1800" b="1" kern="1200" dirty="0">
                          <a:solidFill>
                            <a:schemeClr val="bg1"/>
                          </a:solidFill>
                          <a:latin typeface="Tw Cen MT Condensed" panose="020B0606020104020203" pitchFamily="34" charset="0"/>
                          <a:ea typeface="+mn-ea"/>
                          <a:cs typeface="Century Gothic"/>
                        </a:rPr>
                        <a:t>Educación para la salud</a:t>
                      </a:r>
                    </a:p>
                  </a:txBody>
                  <a:tcPr anchor="ctr">
                    <a:solidFill>
                      <a:schemeClr val="accent1">
                        <a:lumMod val="75000"/>
                      </a:schemeClr>
                    </a:solidFill>
                  </a:tcPr>
                </a:tc>
                <a:tc>
                  <a:txBody>
                    <a:bodyPr/>
                    <a:lstStyle/>
                    <a:p>
                      <a:pPr algn="l"/>
                      <a:r>
                        <a:rPr lang="es-MX" sz="1200" b="0" kern="1200" dirty="0">
                          <a:solidFill>
                            <a:schemeClr val="tx1"/>
                          </a:solidFill>
                          <a:latin typeface="Tw Cen MT Condensed" panose="020B0606020104020203" pitchFamily="34" charset="0"/>
                          <a:ea typeface="+mn-ea"/>
                          <a:cs typeface="Century Gothic"/>
                        </a:rPr>
                        <a:t>Se expuso</a:t>
                      </a:r>
                      <a:r>
                        <a:rPr lang="es-MX" sz="1200" b="0" kern="1200" baseline="0" dirty="0">
                          <a:solidFill>
                            <a:schemeClr val="tx1"/>
                          </a:solidFill>
                          <a:latin typeface="Tw Cen MT Condensed" panose="020B0606020104020203" pitchFamily="34" charset="0"/>
                          <a:ea typeface="+mn-ea"/>
                          <a:cs typeface="Century Gothic"/>
                        </a:rPr>
                        <a:t> con detalle cuáles son los sistemas </a:t>
                      </a:r>
                      <a:r>
                        <a:rPr lang="es-MX" sz="1200" b="0" kern="1200" baseline="0" dirty="0" err="1">
                          <a:solidFill>
                            <a:schemeClr val="tx1"/>
                          </a:solidFill>
                          <a:latin typeface="Tw Cen MT Condensed" panose="020B0606020104020203" pitchFamily="34" charset="0"/>
                          <a:ea typeface="+mn-ea"/>
                          <a:cs typeface="Century Gothic"/>
                        </a:rPr>
                        <a:t>morfofisiológicos</a:t>
                      </a:r>
                      <a:r>
                        <a:rPr lang="es-MX" sz="1200" b="0" kern="1200" baseline="0" dirty="0">
                          <a:solidFill>
                            <a:schemeClr val="tx1"/>
                          </a:solidFill>
                          <a:latin typeface="Tw Cen MT Condensed" panose="020B0606020104020203" pitchFamily="34" charset="0"/>
                          <a:ea typeface="+mn-ea"/>
                          <a:cs typeface="Century Gothic"/>
                        </a:rPr>
                        <a:t> involucrados en una fractura</a:t>
                      </a:r>
                      <a:endParaRPr lang="es-MX" sz="1200" b="0" kern="1200" dirty="0">
                        <a:solidFill>
                          <a:schemeClr val="tx1"/>
                        </a:solidFill>
                        <a:latin typeface="Tw Cen MT Condensed" panose="020B0606020104020203" pitchFamily="34" charset="0"/>
                        <a:ea typeface="+mn-ea"/>
                        <a:cs typeface="Century Gothic"/>
                      </a:endParaRPr>
                    </a:p>
                  </a:txBody>
                  <a:tcPr anchor="ctr"/>
                </a:tc>
                <a:tc>
                  <a:txBody>
                    <a:bodyPr/>
                    <a:lstStyle/>
                    <a:p>
                      <a:pPr algn="l"/>
                      <a:r>
                        <a:rPr lang="es-MX" sz="1200" b="0" kern="1200" dirty="0">
                          <a:solidFill>
                            <a:schemeClr val="tx1"/>
                          </a:solidFill>
                          <a:latin typeface="Tw Cen MT Condensed" panose="020B0606020104020203" pitchFamily="34" charset="0"/>
                          <a:ea typeface="+mn-ea"/>
                          <a:cs typeface="Century Gothic"/>
                        </a:rPr>
                        <a:t>Buena disposición</a:t>
                      </a:r>
                      <a:r>
                        <a:rPr lang="es-MX" sz="1200" b="0" kern="1200" baseline="0" dirty="0">
                          <a:solidFill>
                            <a:schemeClr val="tx1"/>
                          </a:solidFill>
                          <a:latin typeface="Tw Cen MT Condensed" panose="020B0606020104020203" pitchFamily="34" charset="0"/>
                          <a:ea typeface="+mn-ea"/>
                          <a:cs typeface="Century Gothic"/>
                        </a:rPr>
                        <a:t> e interés en investigar, armar e integrar nuevos aprendizajes de sistemas </a:t>
                      </a:r>
                      <a:r>
                        <a:rPr lang="es-MX" sz="1200" b="0" kern="1200" baseline="0" dirty="0" err="1">
                          <a:solidFill>
                            <a:schemeClr val="tx1"/>
                          </a:solidFill>
                          <a:latin typeface="Tw Cen MT Condensed" panose="020B0606020104020203" pitchFamily="34" charset="0"/>
                          <a:ea typeface="+mn-ea"/>
                          <a:cs typeface="Century Gothic"/>
                        </a:rPr>
                        <a:t>morfofisiológicos</a:t>
                      </a:r>
                      <a:r>
                        <a:rPr lang="es-MX" sz="1200" b="0" kern="1200" baseline="0" dirty="0">
                          <a:solidFill>
                            <a:schemeClr val="tx1"/>
                          </a:solidFill>
                          <a:latin typeface="Tw Cen MT Condensed" panose="020B0606020104020203" pitchFamily="34" charset="0"/>
                          <a:ea typeface="+mn-ea"/>
                          <a:cs typeface="Century Gothic"/>
                        </a:rPr>
                        <a:t>.</a:t>
                      </a:r>
                      <a:endParaRPr lang="es-MX" sz="1200" b="0" kern="1200" dirty="0">
                        <a:solidFill>
                          <a:schemeClr val="tx1"/>
                        </a:solidFill>
                        <a:latin typeface="Tw Cen MT Condensed" panose="020B0606020104020203" pitchFamily="34" charset="0"/>
                        <a:ea typeface="+mn-ea"/>
                        <a:cs typeface="Century Gothic"/>
                      </a:endParaRPr>
                    </a:p>
                  </a:txBody>
                  <a:tcPr anchor="ctr"/>
                </a:tc>
                <a:extLst>
                  <a:ext uri="{0D108BD9-81ED-4DB2-BD59-A6C34878D82A}">
                    <a16:rowId xmlns:a16="http://schemas.microsoft.com/office/drawing/2014/main" val="381982596"/>
                  </a:ext>
                </a:extLst>
              </a:tr>
              <a:tr h="1189416">
                <a:tc>
                  <a:txBody>
                    <a:bodyPr/>
                    <a:lstStyle/>
                    <a:p>
                      <a:pPr marL="0" algn="ctr" defTabSz="457200" rtl="0" eaLnBrk="1" latinLnBrk="0" hangingPunct="1"/>
                      <a:r>
                        <a:rPr lang="es-MX" sz="1800" b="1" kern="1200" dirty="0">
                          <a:solidFill>
                            <a:schemeClr val="bg1"/>
                          </a:solidFill>
                          <a:latin typeface="Tw Cen MT Condensed" panose="020B0606020104020203" pitchFamily="34" charset="0"/>
                          <a:ea typeface="+mn-ea"/>
                          <a:cs typeface="Century Gothic"/>
                        </a:rPr>
                        <a:t>Física</a:t>
                      </a:r>
                    </a:p>
                  </a:txBody>
                  <a:tcPr anchor="ctr">
                    <a:solidFill>
                      <a:schemeClr val="accent1">
                        <a:lumMod val="75000"/>
                      </a:schemeClr>
                    </a:solidFill>
                  </a:tcPr>
                </a:tc>
                <a:tc>
                  <a:txBody>
                    <a:bodyPr/>
                    <a:lstStyle/>
                    <a:p>
                      <a:pPr algn="l"/>
                      <a:r>
                        <a:rPr lang="es-MX" sz="1200" b="0" kern="1200" dirty="0">
                          <a:solidFill>
                            <a:schemeClr val="tx1"/>
                          </a:solidFill>
                          <a:latin typeface="Tw Cen MT Condensed" panose="020B0606020104020203" pitchFamily="34" charset="0"/>
                          <a:ea typeface="+mn-ea"/>
                          <a:cs typeface="Century Gothic"/>
                        </a:rPr>
                        <a:t>La práctica y el reporte de investigación fueron realizados con éxito.</a:t>
                      </a:r>
                    </a:p>
                  </a:txBody>
                  <a:tcPr anchor="ctr"/>
                </a:tc>
                <a:tc>
                  <a:txBody>
                    <a:bodyPr/>
                    <a:lstStyle/>
                    <a:p>
                      <a:pPr algn="l"/>
                      <a:r>
                        <a:rPr lang="es-MX" sz="1200" b="0" kern="1200" dirty="0">
                          <a:solidFill>
                            <a:schemeClr val="tx1"/>
                          </a:solidFill>
                          <a:latin typeface="Tw Cen MT Condensed" panose="020B0606020104020203" pitchFamily="34" charset="0"/>
                          <a:ea typeface="+mn-ea"/>
                          <a:cs typeface="Century Gothic"/>
                        </a:rPr>
                        <a:t>Se alcanzaron la metas propuestas.</a:t>
                      </a:r>
                    </a:p>
                  </a:txBody>
                  <a:tcPr anchor="ctr"/>
                </a:tc>
                <a:extLst>
                  <a:ext uri="{0D108BD9-81ED-4DB2-BD59-A6C34878D82A}">
                    <a16:rowId xmlns:a16="http://schemas.microsoft.com/office/drawing/2014/main" val="1900499374"/>
                  </a:ext>
                </a:extLst>
              </a:tr>
            </a:tbl>
          </a:graphicData>
        </a:graphic>
      </p:graphicFrame>
    </p:spTree>
    <p:extLst>
      <p:ext uri="{BB962C8B-B14F-4D97-AF65-F5344CB8AC3E}">
        <p14:creationId xmlns:p14="http://schemas.microsoft.com/office/powerpoint/2010/main" val="388288399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1095743" y="1271753"/>
            <a:ext cx="9696337" cy="4133352"/>
          </a:xfrm>
        </p:spPr>
        <p:txBody>
          <a:bodyPr>
            <a:normAutofit/>
          </a:bodyPr>
          <a:lstStyle/>
          <a:p>
            <a:pPr marL="0" indent="0" algn="just">
              <a:buNone/>
            </a:pPr>
            <a:r>
              <a:rPr lang="es-MX" dirty="0">
                <a:solidFill>
                  <a:schemeClr val="tx1"/>
                </a:solidFill>
                <a:latin typeface="Tw Cen MT Condensed" panose="020B0606020104020203" pitchFamily="34" charset="0"/>
              </a:rPr>
              <a:t>Hay algo intrínsecamente desafiante al desarrollo de un proyecto interdisciplinario: el abandonar la comodidad que brinda el pensar en el conocimiento como algo segregado por cada disciplina, para reconocer que todos los fenómenos de nuestra realidad requieren que se les aborde desde una mirada interdispliplinaria que capture su complejidad. </a:t>
            </a:r>
          </a:p>
          <a:p>
            <a:pPr marL="0" indent="0" algn="just">
              <a:buNone/>
            </a:pPr>
            <a:r>
              <a:rPr lang="es-MX" dirty="0">
                <a:solidFill>
                  <a:schemeClr val="tx1"/>
                </a:solidFill>
                <a:latin typeface="Tw Cen MT Condensed" panose="020B0606020104020203" pitchFamily="34" charset="0"/>
              </a:rPr>
              <a:t>Los participantes del proyecto se divirtieron trabajando como un equipo ecuánime y siempre activo, que estuvo dando revisión constante al cartel. Se reconoce enfáticamente la importancia de la participación del maestro de dibujo, pues al ser experto en el manejo de Corel, hizo posible la realización del cartel.</a:t>
            </a:r>
          </a:p>
          <a:p>
            <a:pPr marL="0" indent="0" algn="just">
              <a:buNone/>
            </a:pPr>
            <a:r>
              <a:rPr lang="es-MX" dirty="0">
                <a:solidFill>
                  <a:schemeClr val="tx1"/>
                </a:solidFill>
                <a:latin typeface="Tw Cen MT Condensed" panose="020B0606020104020203" pitchFamily="34" charset="0"/>
              </a:rPr>
              <a:t>El cartel se imprimió para que el próximo ciclo escolar toda la comunidad de la preparatoria se involucre en este proyecto del cual tenemos grandes expectativas.</a:t>
            </a:r>
          </a:p>
          <a:p>
            <a:pPr marL="0" indent="0" algn="just">
              <a:buNone/>
            </a:pPr>
            <a:endParaRPr lang="es-MX" dirty="0">
              <a:solidFill>
                <a:srgbClr val="CC0000"/>
              </a:solidFill>
            </a:endParaRPr>
          </a:p>
        </p:txBody>
      </p:sp>
      <p:grpSp>
        <p:nvGrpSpPr>
          <p:cNvPr id="2" name="Grupo 1"/>
          <p:cNvGrpSpPr/>
          <p:nvPr/>
        </p:nvGrpSpPr>
        <p:grpSpPr>
          <a:xfrm>
            <a:off x="5637618" y="5100304"/>
            <a:ext cx="5843023" cy="838233"/>
            <a:chOff x="5637618" y="5100304"/>
            <a:chExt cx="5843023" cy="838233"/>
          </a:xfrm>
        </p:grpSpPr>
        <p:graphicFrame>
          <p:nvGraphicFramePr>
            <p:cNvPr id="5" name="Objeto 4"/>
            <p:cNvGraphicFramePr>
              <a:graphicFrameLocks noChangeAspect="1"/>
            </p:cNvGraphicFramePr>
            <p:nvPr>
              <p:extLst>
                <p:ext uri="{D42A27DB-BD31-4B8C-83A1-F6EECF244321}">
                  <p14:modId xmlns:p14="http://schemas.microsoft.com/office/powerpoint/2010/main" val="664381837"/>
                </p:ext>
              </p:extLst>
            </p:nvPr>
          </p:nvGraphicFramePr>
          <p:xfrm>
            <a:off x="10732445" y="5220483"/>
            <a:ext cx="748196" cy="592579"/>
          </p:xfrm>
          <a:graphic>
            <a:graphicData uri="http://schemas.openxmlformats.org/presentationml/2006/ole">
              <mc:AlternateContent xmlns:mc="http://schemas.openxmlformats.org/markup-compatibility/2006">
                <mc:Choice xmlns:v="urn:schemas-microsoft-com:vml" Requires="v">
                  <p:oleObj spid="_x0000_s128108" name="CorelDRAW" r:id="rId3" imgW="2504179" imgH="1982433" progId="CorelDraw.Graphic.19">
                    <p:embed/>
                  </p:oleObj>
                </mc:Choice>
                <mc:Fallback>
                  <p:oleObj name="CorelDRAW" r:id="rId3" imgW="2504179" imgH="1982433" progId="CorelDraw.Graphic.19">
                    <p:embed/>
                    <p:pic>
                      <p:nvPicPr>
                        <p:cNvPr id="5" name="Objeto 4"/>
                        <p:cNvPicPr/>
                        <p:nvPr/>
                      </p:nvPicPr>
                      <p:blipFill>
                        <a:blip r:embed="rId4"/>
                        <a:stretch>
                          <a:fillRect/>
                        </a:stretch>
                      </p:blipFill>
                      <p:spPr>
                        <a:xfrm>
                          <a:off x="10732445" y="5220483"/>
                          <a:ext cx="748196" cy="592579"/>
                        </a:xfrm>
                        <a:prstGeom prst="rect">
                          <a:avLst/>
                        </a:prstGeom>
                      </p:spPr>
                    </p:pic>
                  </p:oleObj>
                </mc:Fallback>
              </mc:AlternateContent>
            </a:graphicData>
          </a:graphic>
        </p:graphicFrame>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618" y="5100304"/>
              <a:ext cx="5094827" cy="838233"/>
            </a:xfrm>
            <a:prstGeom prst="rect">
              <a:avLst/>
            </a:prstGeom>
          </p:spPr>
        </p:pic>
      </p:grpSp>
      <p:sp>
        <p:nvSpPr>
          <p:cNvPr id="7" name="Título 2"/>
          <p:cNvSpPr txBox="1">
            <a:spLocks/>
          </p:cNvSpPr>
          <p:nvPr/>
        </p:nvSpPr>
        <p:spPr>
          <a:xfrm>
            <a:off x="1278467" y="286730"/>
            <a:ext cx="9601196" cy="680223"/>
          </a:xfrm>
          <a:prstGeom prst="rect">
            <a:avLst/>
          </a:prstGeom>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500" b="1" dirty="0">
                <a:ln/>
                <a:solidFill>
                  <a:schemeClr val="accent3"/>
                </a:solidFill>
                <a:latin typeface="Arial" panose="020B0604020202020204" pitchFamily="34" charset="0"/>
                <a:cs typeface="Arial" panose="020B0604020202020204" pitchFamily="34" charset="0"/>
              </a:rPr>
              <a:t>Reflexión General</a:t>
            </a:r>
            <a:endParaRPr lang="es-MX" sz="4500" dirty="0"/>
          </a:p>
        </p:txBody>
      </p:sp>
      <p:sp>
        <p:nvSpPr>
          <p:cNvPr id="8" name="Título 7"/>
          <p:cNvSpPr>
            <a:spLocks noGrp="1"/>
          </p:cNvSpPr>
          <p:nvPr>
            <p:ph type="title"/>
          </p:nvPr>
        </p:nvSpPr>
        <p:spPr/>
        <p:txBody>
          <a:bodyPr>
            <a:normAutofit fontScale="90000"/>
          </a:bodyPr>
          <a:lstStyle/>
          <a:p>
            <a:br>
              <a:rPr lang="es-MX" dirty="0"/>
            </a:br>
            <a:endParaRPr lang="es-MX" dirty="0"/>
          </a:p>
        </p:txBody>
      </p:sp>
    </p:spTree>
    <p:extLst>
      <p:ext uri="{BB962C8B-B14F-4D97-AF65-F5344CB8AC3E}">
        <p14:creationId xmlns:p14="http://schemas.microsoft.com/office/powerpoint/2010/main" val="33906615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777432"/>
            <a:ext cx="9601196" cy="1303867"/>
          </a:xfrm>
        </p:spPr>
        <p:txBody>
          <a:bodyPr>
            <a:normAutofit/>
          </a:bodyPr>
          <a:lstStyle/>
          <a:p>
            <a:br>
              <a:rPr lang="es-ES" sz="3600" dirty="0">
                <a:solidFill>
                  <a:schemeClr val="tx1">
                    <a:lumMod val="50000"/>
                    <a:lumOff val="50000"/>
                  </a:schemeClr>
                </a:solidFill>
                <a:latin typeface="Tw Cen MT Condensed Extra Bold" panose="020B0803020202020204" pitchFamily="34" charset="0"/>
              </a:rPr>
            </a:br>
            <a:endParaRPr lang="es-MX" sz="3600" dirty="0">
              <a:solidFill>
                <a:schemeClr val="tx1">
                  <a:lumMod val="50000"/>
                  <a:lumOff val="50000"/>
                </a:schemeClr>
              </a:solidFill>
              <a:latin typeface="Tw Cen MT Condensed Extra Bold" panose="020B0803020202020204" pitchFamily="34"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211" y="5313297"/>
            <a:ext cx="5094827" cy="838233"/>
          </a:xfrm>
          <a:prstGeom prst="rect">
            <a:avLst/>
          </a:prstGeom>
        </p:spPr>
      </p:pic>
      <p:graphicFrame>
        <p:nvGraphicFramePr>
          <p:cNvPr id="10" name="Objeto 9"/>
          <p:cNvGraphicFramePr>
            <a:graphicFrameLocks noChangeAspect="1"/>
          </p:cNvGraphicFramePr>
          <p:nvPr/>
        </p:nvGraphicFramePr>
        <p:xfrm>
          <a:off x="10522499" y="5421120"/>
          <a:ext cx="748196" cy="592579"/>
        </p:xfrm>
        <a:graphic>
          <a:graphicData uri="http://schemas.openxmlformats.org/presentationml/2006/ole">
            <mc:AlternateContent xmlns:mc="http://schemas.openxmlformats.org/markup-compatibility/2006">
              <mc:Choice xmlns:v="urn:schemas-microsoft-com:vml" Requires="v">
                <p:oleObj spid="_x0000_s158722" name="CorelDRAW" r:id="rId4" imgW="2504179" imgH="1982433" progId="CorelDraw.Graphic.19">
                  <p:embed/>
                </p:oleObj>
              </mc:Choice>
              <mc:Fallback>
                <p:oleObj name="CorelDRAW" r:id="rId4" imgW="2504179" imgH="1982433" progId="CorelDraw.Graphic.19">
                  <p:embed/>
                  <p:pic>
                    <p:nvPicPr>
                      <p:cNvPr id="10" name="Objeto 9"/>
                      <p:cNvPicPr/>
                      <p:nvPr/>
                    </p:nvPicPr>
                    <p:blipFill>
                      <a:blip r:embed="rId5"/>
                      <a:stretch>
                        <a:fillRect/>
                      </a:stretch>
                    </p:blipFill>
                    <p:spPr>
                      <a:xfrm>
                        <a:off x="10522499" y="5421120"/>
                        <a:ext cx="748196" cy="592579"/>
                      </a:xfrm>
                      <a:prstGeom prst="rect">
                        <a:avLst/>
                      </a:prstGeom>
                    </p:spPr>
                  </p:pic>
                </p:oleObj>
              </mc:Fallback>
            </mc:AlternateContent>
          </a:graphicData>
        </a:graphic>
      </p:graphicFrame>
      <p:sp>
        <p:nvSpPr>
          <p:cNvPr id="4" name="Marcador de contenido 3"/>
          <p:cNvSpPr>
            <a:spLocks noGrp="1"/>
          </p:cNvSpPr>
          <p:nvPr>
            <p:ph idx="1"/>
          </p:nvPr>
        </p:nvSpPr>
        <p:spPr>
          <a:xfrm>
            <a:off x="1295401" y="2556932"/>
            <a:ext cx="9601196" cy="2388555"/>
          </a:xfrm>
        </p:spPr>
        <p:txBody>
          <a:bodyPr>
            <a:normAutofit fontScale="92500" lnSpcReduction="10000"/>
          </a:bodyPr>
          <a:lstStyle/>
          <a:p>
            <a:pPr marL="0" lvl="0" indent="0" algn="just">
              <a:spcBef>
                <a:spcPts val="0"/>
              </a:spcBef>
              <a:spcAft>
                <a:spcPts val="0"/>
              </a:spcAft>
              <a:buClrTx/>
              <a:buSzTx/>
              <a:buNone/>
              <a:defRPr/>
            </a:pPr>
            <a:r>
              <a:rPr lang="es-MX" dirty="0">
                <a:latin typeface="Tw Cen MT Condensed" panose="020B0606020104020203" pitchFamily="34" charset="0"/>
              </a:rPr>
              <a:t>El Centro Educativo Jean Piaget busca promover el desarrollo integral de sus estudiantes, desde el ámbito académico, hasta el artístico, deportivo y cultural. En cuanto al ámbito deportivo, es importante contar con protocolos bien establecidos para prevenir que los jóvenes deportistas del colegio sufran fracturas. El objetivo principal del presente proyecto es el desarrollo de un protocolo interdisciplinario para la prevención de fracturas.</a:t>
            </a:r>
          </a:p>
          <a:p>
            <a:pPr marL="0" lvl="0" indent="0" algn="just">
              <a:spcBef>
                <a:spcPts val="0"/>
              </a:spcBef>
              <a:spcAft>
                <a:spcPts val="0"/>
              </a:spcAft>
              <a:buClrTx/>
              <a:buSzTx/>
              <a:buNone/>
              <a:defRPr/>
            </a:pPr>
            <a:endParaRPr lang="es-ES" dirty="0">
              <a:latin typeface="Tw Cen MT Condensed" panose="020B0606020104020203" pitchFamily="34" charset="0"/>
            </a:endParaRPr>
          </a:p>
          <a:p>
            <a:pPr marL="0" lvl="0" indent="0" algn="just">
              <a:spcBef>
                <a:spcPts val="0"/>
              </a:spcBef>
              <a:spcAft>
                <a:spcPts val="0"/>
              </a:spcAft>
              <a:buClrTx/>
              <a:buSzTx/>
              <a:buNone/>
              <a:defRPr/>
            </a:pPr>
            <a:r>
              <a:rPr lang="es-ES" dirty="0">
                <a:latin typeface="Tw Cen MT Condensed" panose="020B0606020104020203" pitchFamily="34" charset="0"/>
              </a:rPr>
              <a:t>En el presente trabajo colaboran los profesores titulares de cuatro distintas asignaturas, todas ellas impartidas en sexto grado de preparatoria (Educación Física, Física, Temas Selectos de </a:t>
            </a:r>
            <a:r>
              <a:rPr lang="es-ES" dirty="0" err="1">
                <a:latin typeface="Tw Cen MT Condensed" panose="020B0606020104020203" pitchFamily="34" charset="0"/>
              </a:rPr>
              <a:t>Morfofisiología</a:t>
            </a:r>
            <a:r>
              <a:rPr lang="es-ES" dirty="0">
                <a:latin typeface="Tw Cen MT Condensed" panose="020B0606020104020203" pitchFamily="34" charset="0"/>
              </a:rPr>
              <a:t> y Psicología).</a:t>
            </a:r>
            <a:endParaRPr lang="es-MX" dirty="0">
              <a:latin typeface="Tw Cen MT Condensed" panose="020B0606020104020203" pitchFamily="34" charset="0"/>
            </a:endParaRPr>
          </a:p>
          <a:p>
            <a:pPr marL="0" lvl="0" indent="0" algn="just">
              <a:spcBef>
                <a:spcPts val="0"/>
              </a:spcBef>
              <a:spcAft>
                <a:spcPts val="0"/>
              </a:spcAft>
              <a:buClrTx/>
              <a:buSzTx/>
              <a:buNone/>
              <a:defRPr/>
            </a:pPr>
            <a:endParaRPr lang="es-MX" dirty="0">
              <a:latin typeface="Tw Cen MT Condensed" panose="020B0606020104020203" pitchFamily="34" charset="0"/>
            </a:endParaRPr>
          </a:p>
          <a:p>
            <a:endParaRPr lang="es-MX" dirty="0"/>
          </a:p>
        </p:txBody>
      </p:sp>
      <p:sp>
        <p:nvSpPr>
          <p:cNvPr id="6" name="Título 1"/>
          <p:cNvSpPr txBox="1">
            <a:spLocks/>
          </p:cNvSpPr>
          <p:nvPr/>
        </p:nvSpPr>
        <p:spPr>
          <a:xfrm>
            <a:off x="788179" y="563636"/>
            <a:ext cx="10108418" cy="646771"/>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b="1" dirty="0">
                <a:ln/>
                <a:solidFill>
                  <a:schemeClr val="accent3"/>
                </a:solidFill>
                <a:latin typeface="Arial" panose="020B0604020202020204" pitchFamily="34" charset="0"/>
                <a:ea typeface="+mn-ea"/>
                <a:cs typeface="Arial" panose="020B0604020202020204" pitchFamily="34" charset="0"/>
              </a:rPr>
              <a:t>Introducción al Proyecto</a:t>
            </a:r>
          </a:p>
          <a:p>
            <a:r>
              <a:rPr lang="es-MX" b="1" dirty="0">
                <a:ln/>
                <a:solidFill>
                  <a:schemeClr val="accent3"/>
                </a:solidFill>
                <a:latin typeface="Arial" panose="020B0604020202020204" pitchFamily="34" charset="0"/>
                <a:ea typeface="+mn-ea"/>
                <a:cs typeface="Arial" panose="020B0604020202020204" pitchFamily="34" charset="0"/>
              </a:rPr>
              <a:t>(Justificación y Descripción)</a:t>
            </a:r>
          </a:p>
        </p:txBody>
      </p:sp>
    </p:spTree>
    <p:extLst>
      <p:ext uri="{BB962C8B-B14F-4D97-AF65-F5344CB8AC3E}">
        <p14:creationId xmlns:p14="http://schemas.microsoft.com/office/powerpoint/2010/main" val="137673566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Centro Educativo Jean Piaget. Clave 1277.</a:t>
            </a:r>
            <a:endParaRPr lang="en-US" dirty="0"/>
          </a:p>
        </p:txBody>
      </p:sp>
      <p:pic>
        <p:nvPicPr>
          <p:cNvPr id="3" name="Shape 248"/>
          <p:cNvPicPr preferRelativeResize="0"/>
          <p:nvPr/>
        </p:nvPicPr>
        <p:blipFill rotWithShape="1">
          <a:blip r:embed="rId2"/>
          <a:srcRect/>
          <a:stretch/>
        </p:blipFill>
        <p:spPr>
          <a:xfrm>
            <a:off x="909987" y="1185333"/>
            <a:ext cx="3018545" cy="4204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5" name="Título 2"/>
          <p:cNvSpPr txBox="1">
            <a:spLocks/>
          </p:cNvSpPr>
          <p:nvPr/>
        </p:nvSpPr>
        <p:spPr>
          <a:xfrm>
            <a:off x="1278467" y="286730"/>
            <a:ext cx="9601196" cy="680223"/>
          </a:xfrm>
          <a:prstGeom prst="rect">
            <a:avLst/>
          </a:prstGeom>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500" b="1" dirty="0">
                <a:ln/>
                <a:solidFill>
                  <a:schemeClr val="accent3"/>
                </a:solidFill>
                <a:latin typeface="Arial" panose="020B0604020202020204" pitchFamily="34" charset="0"/>
                <a:cs typeface="Arial" panose="020B0604020202020204" pitchFamily="34" charset="0"/>
              </a:rPr>
              <a:t>Cierre del proyecto</a:t>
            </a:r>
            <a:endParaRPr lang="es-MX" sz="4500" dirty="0"/>
          </a:p>
        </p:txBody>
      </p:sp>
      <p:pic>
        <p:nvPicPr>
          <p:cNvPr id="7" name="Shape 249"/>
          <p:cNvPicPr preferRelativeResize="0"/>
          <p:nvPr/>
        </p:nvPicPr>
        <p:blipFill rotWithShape="1">
          <a:blip r:embed="rId3"/>
          <a:srcRect/>
          <a:stretch/>
        </p:blipFill>
        <p:spPr>
          <a:xfrm>
            <a:off x="8151542" y="4139219"/>
            <a:ext cx="3192088" cy="2109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8" name="CuadroTexto 7"/>
          <p:cNvSpPr txBox="1"/>
          <p:nvPr/>
        </p:nvSpPr>
        <p:spPr>
          <a:xfrm>
            <a:off x="4237463" y="1185333"/>
            <a:ext cx="6980664" cy="3477875"/>
          </a:xfrm>
          <a:prstGeom prst="rect">
            <a:avLst/>
          </a:prstGeom>
          <a:noFill/>
        </p:spPr>
        <p:txBody>
          <a:bodyPr wrap="square" rtlCol="0">
            <a:spAutoFit/>
          </a:bodyPr>
          <a:lstStyle/>
          <a:p>
            <a:pPr algn="just"/>
            <a:r>
              <a:rPr lang="es-ES" sz="2200" dirty="0">
                <a:latin typeface="Bahnschrift" panose="020B0502040204020203" pitchFamily="34" charset="0"/>
              </a:rPr>
              <a:t>Al cierre del ciclo escolar 2018-2019, sólo se consiguió llevar a cabo las actividades planificadas para las asignaturas de Física y Educación Física. Permitiendo desarrollar, parcialmente, los dos grandes ejes considerados como parte de este proyecto: la difusión de herramientas y estrategias que promuevan el correcto ejercicio de las actividades deportivas, y la educación en torno a las causas intrínsecas a </a:t>
            </a:r>
            <a:r>
              <a:rPr lang="es-ES" sz="2200">
                <a:latin typeface="Bahnschrift" panose="020B0502040204020203" pitchFamily="34" charset="0"/>
              </a:rPr>
              <a:t>la </a:t>
            </a:r>
          </a:p>
          <a:p>
            <a:pPr algn="just"/>
            <a:r>
              <a:rPr lang="es-ES" sz="2200">
                <a:latin typeface="Bahnschrift" panose="020B0502040204020203" pitchFamily="34" charset="0"/>
              </a:rPr>
              <a:t>ocurrencia </a:t>
            </a:r>
            <a:r>
              <a:rPr lang="es-ES" sz="2200" dirty="0">
                <a:latin typeface="Bahnschrift" panose="020B0502040204020203" pitchFamily="34" charset="0"/>
              </a:rPr>
              <a:t>de una fractura.</a:t>
            </a:r>
            <a:endParaRPr lang="es-MX" sz="2200" dirty="0">
              <a:latin typeface="Bahnschrift" panose="020B0502040204020203" pitchFamily="34" charset="0"/>
            </a:endParaRPr>
          </a:p>
        </p:txBody>
      </p:sp>
    </p:spTree>
    <p:extLst>
      <p:ext uri="{BB962C8B-B14F-4D97-AF65-F5344CB8AC3E}">
        <p14:creationId xmlns:p14="http://schemas.microsoft.com/office/powerpoint/2010/main" val="234772438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777432"/>
            <a:ext cx="9601196" cy="1303867"/>
          </a:xfrm>
        </p:spPr>
        <p:txBody>
          <a:bodyPr>
            <a:normAutofit/>
          </a:bodyPr>
          <a:lstStyle/>
          <a:p>
            <a:br>
              <a:rPr lang="es-ES" sz="3600" dirty="0">
                <a:solidFill>
                  <a:schemeClr val="tx1">
                    <a:lumMod val="50000"/>
                    <a:lumOff val="50000"/>
                  </a:schemeClr>
                </a:solidFill>
                <a:latin typeface="Tw Cen MT Condensed Extra Bold" panose="020B0803020202020204" pitchFamily="34" charset="0"/>
              </a:rPr>
            </a:br>
            <a:endParaRPr lang="es-MX" sz="3600" dirty="0">
              <a:solidFill>
                <a:schemeClr val="tx1">
                  <a:lumMod val="50000"/>
                  <a:lumOff val="50000"/>
                </a:schemeClr>
              </a:solidFill>
              <a:latin typeface="Tw Cen MT Condensed Extra Bold" panose="020B0803020202020204" pitchFamily="34"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211" y="5313297"/>
            <a:ext cx="5094827" cy="838233"/>
          </a:xfrm>
          <a:prstGeom prst="rect">
            <a:avLst/>
          </a:prstGeom>
        </p:spPr>
      </p:pic>
      <p:graphicFrame>
        <p:nvGraphicFramePr>
          <p:cNvPr id="10" name="Objeto 9"/>
          <p:cNvGraphicFramePr>
            <a:graphicFrameLocks noChangeAspect="1"/>
          </p:cNvGraphicFramePr>
          <p:nvPr/>
        </p:nvGraphicFramePr>
        <p:xfrm>
          <a:off x="10522499" y="5421120"/>
          <a:ext cx="748196" cy="592579"/>
        </p:xfrm>
        <a:graphic>
          <a:graphicData uri="http://schemas.openxmlformats.org/presentationml/2006/ole">
            <mc:AlternateContent xmlns:mc="http://schemas.openxmlformats.org/markup-compatibility/2006">
              <mc:Choice xmlns:v="urn:schemas-microsoft-com:vml" Requires="v">
                <p:oleObj spid="_x0000_s159746" name="CorelDRAW" r:id="rId4" imgW="2504179" imgH="1982433" progId="CorelDraw.Graphic.19">
                  <p:embed/>
                </p:oleObj>
              </mc:Choice>
              <mc:Fallback>
                <p:oleObj name="CorelDRAW" r:id="rId4" imgW="2504179" imgH="1982433" progId="CorelDraw.Graphic.19">
                  <p:embed/>
                  <p:pic>
                    <p:nvPicPr>
                      <p:cNvPr id="10" name="Objeto 9"/>
                      <p:cNvPicPr/>
                      <p:nvPr/>
                    </p:nvPicPr>
                    <p:blipFill>
                      <a:blip r:embed="rId5"/>
                      <a:stretch>
                        <a:fillRect/>
                      </a:stretch>
                    </p:blipFill>
                    <p:spPr>
                      <a:xfrm>
                        <a:off x="10522499" y="5421120"/>
                        <a:ext cx="748196" cy="592579"/>
                      </a:xfrm>
                      <a:prstGeom prst="rect">
                        <a:avLst/>
                      </a:prstGeom>
                    </p:spPr>
                  </p:pic>
                </p:oleObj>
              </mc:Fallback>
            </mc:AlternateContent>
          </a:graphicData>
        </a:graphic>
      </p:graphicFrame>
      <p:sp>
        <p:nvSpPr>
          <p:cNvPr id="4" name="Marcador de contenido 3"/>
          <p:cNvSpPr>
            <a:spLocks noGrp="1"/>
          </p:cNvSpPr>
          <p:nvPr>
            <p:ph idx="1"/>
          </p:nvPr>
        </p:nvSpPr>
        <p:spPr>
          <a:xfrm>
            <a:off x="2713644" y="3032566"/>
            <a:ext cx="7604815" cy="1380044"/>
          </a:xfrm>
          <a:solidFill>
            <a:schemeClr val="accent2">
              <a:lumMod val="20000"/>
              <a:lumOff val="80000"/>
            </a:schemeClr>
          </a:solidFill>
          <a:ln>
            <a:solidFill>
              <a:schemeClr val="accent1"/>
            </a:solidFill>
          </a:ln>
        </p:spPr>
        <p:txBody>
          <a:bodyPr anchor="ctr">
            <a:normAutofit/>
          </a:bodyPr>
          <a:lstStyle/>
          <a:p>
            <a:pPr marL="457200" lvl="1" indent="0" algn="just">
              <a:spcBef>
                <a:spcPts val="0"/>
              </a:spcBef>
              <a:spcAft>
                <a:spcPts val="0"/>
              </a:spcAft>
              <a:buClr>
                <a:prstClr val="black"/>
              </a:buClr>
              <a:buSzPts val="1200"/>
              <a:buNone/>
              <a:defRPr/>
            </a:pPr>
            <a:r>
              <a:rPr lang="es-ES" dirty="0">
                <a:solidFill>
                  <a:schemeClr val="dk1"/>
                </a:solidFill>
                <a:latin typeface="Tw Cen MT Condensed" panose="020B0606020104020203" pitchFamily="34" charset="0"/>
                <a:ea typeface="Calibri"/>
                <a:cs typeface="Calibri"/>
                <a:sym typeface="Calibri"/>
              </a:rPr>
              <a:t>Desarrollar un protocolo institucional interdisciplinario para educar y preparar a nuestros estudiantes deportistas con las herramientas y estrategias necesarias para prevenir una fractura</a:t>
            </a:r>
            <a:r>
              <a:rPr lang="es-MX" dirty="0">
                <a:solidFill>
                  <a:schemeClr val="dk1"/>
                </a:solidFill>
                <a:latin typeface="Tw Cen MT Condensed" panose="020B0606020104020203" pitchFamily="34" charset="0"/>
                <a:ea typeface="Calibri"/>
                <a:cs typeface="Calibri"/>
                <a:sym typeface="Calibri"/>
              </a:rPr>
              <a:t>.  </a:t>
            </a:r>
            <a:endParaRPr lang="es-MX" dirty="0"/>
          </a:p>
        </p:txBody>
      </p:sp>
      <p:sp>
        <p:nvSpPr>
          <p:cNvPr id="6" name="Título 1"/>
          <p:cNvSpPr txBox="1">
            <a:spLocks/>
          </p:cNvSpPr>
          <p:nvPr/>
        </p:nvSpPr>
        <p:spPr>
          <a:xfrm>
            <a:off x="955958" y="1402871"/>
            <a:ext cx="10108418" cy="646771"/>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b="1" dirty="0">
                <a:ln/>
                <a:solidFill>
                  <a:schemeClr val="accent3"/>
                </a:solidFill>
                <a:latin typeface="Arial" panose="020B0604020202020204" pitchFamily="34" charset="0"/>
                <a:ea typeface="+mn-ea"/>
                <a:cs typeface="Arial" panose="020B0604020202020204" pitchFamily="34" charset="0"/>
              </a:rPr>
              <a:t>Objetivo General del Proyecto</a:t>
            </a:r>
          </a:p>
        </p:txBody>
      </p:sp>
    </p:spTree>
    <p:extLst>
      <p:ext uri="{BB962C8B-B14F-4D97-AF65-F5344CB8AC3E}">
        <p14:creationId xmlns:p14="http://schemas.microsoft.com/office/powerpoint/2010/main" val="120379462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766" y="5659688"/>
            <a:ext cx="4141667" cy="681413"/>
          </a:xfrm>
          <a:prstGeom prst="rect">
            <a:avLst/>
          </a:prstGeom>
        </p:spPr>
      </p:pic>
      <p:graphicFrame>
        <p:nvGraphicFramePr>
          <p:cNvPr id="10" name="Objeto 9"/>
          <p:cNvGraphicFramePr>
            <a:graphicFrameLocks noChangeAspect="1"/>
          </p:cNvGraphicFramePr>
          <p:nvPr/>
        </p:nvGraphicFramePr>
        <p:xfrm>
          <a:off x="10522499" y="5776332"/>
          <a:ext cx="657000" cy="520351"/>
        </p:xfrm>
        <a:graphic>
          <a:graphicData uri="http://schemas.openxmlformats.org/presentationml/2006/ole">
            <mc:AlternateContent xmlns:mc="http://schemas.openxmlformats.org/markup-compatibility/2006">
              <mc:Choice xmlns:v="urn:schemas-microsoft-com:vml" Requires="v">
                <p:oleObj spid="_x0000_s160770" name="CorelDRAW" r:id="rId4" imgW="2504179" imgH="1982433" progId="CorelDraw.Graphic.19">
                  <p:embed/>
                </p:oleObj>
              </mc:Choice>
              <mc:Fallback>
                <p:oleObj name="CorelDRAW" r:id="rId4" imgW="2504179" imgH="1982433" progId="CorelDraw.Graphic.19">
                  <p:embed/>
                  <p:pic>
                    <p:nvPicPr>
                      <p:cNvPr id="10" name="Objeto 9"/>
                      <p:cNvPicPr/>
                      <p:nvPr/>
                    </p:nvPicPr>
                    <p:blipFill>
                      <a:blip r:embed="rId5"/>
                      <a:stretch>
                        <a:fillRect/>
                      </a:stretch>
                    </p:blipFill>
                    <p:spPr>
                      <a:xfrm>
                        <a:off x="10522499" y="5776332"/>
                        <a:ext cx="657000" cy="520351"/>
                      </a:xfrm>
                      <a:prstGeom prst="rect">
                        <a:avLst/>
                      </a:prstGeom>
                    </p:spPr>
                  </p:pic>
                </p:oleObj>
              </mc:Fallback>
            </mc:AlternateContent>
          </a:graphicData>
        </a:graphic>
      </p:graphicFrame>
      <p:sp>
        <p:nvSpPr>
          <p:cNvPr id="4" name="Marcador de contenido 3"/>
          <p:cNvSpPr>
            <a:spLocks noGrp="1"/>
          </p:cNvSpPr>
          <p:nvPr>
            <p:ph idx="1"/>
          </p:nvPr>
        </p:nvSpPr>
        <p:spPr>
          <a:xfrm>
            <a:off x="936702" y="1215482"/>
            <a:ext cx="10242797" cy="4533415"/>
          </a:xfrm>
        </p:spPr>
        <p:txBody>
          <a:bodyPr>
            <a:normAutofit fontScale="92500"/>
          </a:bodyPr>
          <a:lstStyle/>
          <a:p>
            <a:pPr marL="0" lvl="0" indent="0" algn="just">
              <a:spcBef>
                <a:spcPts val="0"/>
              </a:spcBef>
              <a:spcAft>
                <a:spcPts val="0"/>
              </a:spcAft>
              <a:buClr>
                <a:prstClr val="black"/>
              </a:buClr>
              <a:buSzPts val="1200"/>
              <a:buNone/>
              <a:defRPr/>
            </a:pPr>
            <a:endParaRPr lang="es-ES" sz="2600" b="1" dirty="0">
              <a:solidFill>
                <a:schemeClr val="dk1"/>
              </a:solidFill>
              <a:latin typeface="Tw Cen MT Condensed" panose="020B0606020104020203" pitchFamily="34" charset="0"/>
              <a:ea typeface="Calibri"/>
              <a:cs typeface="Calibri"/>
              <a:sym typeface="Calibri"/>
            </a:endParaRPr>
          </a:p>
          <a:p>
            <a:pPr marL="0" lvl="0" indent="0" algn="just">
              <a:spcBef>
                <a:spcPts val="0"/>
              </a:spcBef>
              <a:spcAft>
                <a:spcPts val="0"/>
              </a:spcAft>
              <a:buClr>
                <a:prstClr val="black"/>
              </a:buClr>
              <a:buSzPts val="1200"/>
              <a:buNone/>
              <a:defRPr/>
            </a:pPr>
            <a:endParaRPr lang="es-ES" sz="2600" b="1" dirty="0">
              <a:solidFill>
                <a:schemeClr val="dk1"/>
              </a:solidFill>
              <a:latin typeface="Tw Cen MT Condensed" panose="020B0606020104020203" pitchFamily="34" charset="0"/>
              <a:ea typeface="Calibri"/>
              <a:cs typeface="Calibri"/>
              <a:sym typeface="Calibri"/>
            </a:endParaRPr>
          </a:p>
          <a:p>
            <a:pPr marL="0" lvl="0" indent="0" algn="just">
              <a:spcBef>
                <a:spcPts val="0"/>
              </a:spcBef>
              <a:spcAft>
                <a:spcPts val="0"/>
              </a:spcAft>
              <a:buClr>
                <a:prstClr val="black"/>
              </a:buClr>
              <a:buSzPts val="1200"/>
              <a:buNone/>
              <a:defRPr/>
            </a:pPr>
            <a:endParaRPr lang="es-ES" sz="2600" b="1" dirty="0">
              <a:solidFill>
                <a:schemeClr val="dk1"/>
              </a:solidFill>
              <a:latin typeface="Tw Cen MT Condensed" panose="020B0606020104020203" pitchFamily="34" charset="0"/>
              <a:ea typeface="Calibri"/>
              <a:cs typeface="Calibri"/>
              <a:sym typeface="Calibri"/>
            </a:endParaRPr>
          </a:p>
          <a:p>
            <a:pPr marL="0" lvl="0" indent="0" algn="just">
              <a:spcBef>
                <a:spcPts val="0"/>
              </a:spcBef>
              <a:spcAft>
                <a:spcPts val="0"/>
              </a:spcAft>
              <a:buClr>
                <a:prstClr val="black"/>
              </a:buClr>
              <a:buSzPts val="1200"/>
              <a:buNone/>
              <a:defRPr/>
            </a:pPr>
            <a:endParaRPr lang="es-ES" sz="2600" b="1" dirty="0">
              <a:solidFill>
                <a:schemeClr val="dk1"/>
              </a:solidFill>
              <a:latin typeface="Tw Cen MT Condensed" panose="020B0606020104020203" pitchFamily="34" charset="0"/>
              <a:ea typeface="Calibri"/>
              <a:cs typeface="Calibri"/>
              <a:sym typeface="Calibri"/>
            </a:endParaRPr>
          </a:p>
          <a:p>
            <a:pPr marL="628650" lvl="1" indent="-171450" algn="just">
              <a:spcBef>
                <a:spcPts val="0"/>
              </a:spcBef>
              <a:spcAft>
                <a:spcPts val="0"/>
              </a:spcAft>
              <a:buClr>
                <a:schemeClr val="dk1"/>
              </a:buClr>
              <a:buSzPts val="1200"/>
              <a:buFont typeface="Arial" panose="020B0604020202020204" pitchFamily="34" charset="0"/>
              <a:buChar char="•"/>
            </a:pPr>
            <a:r>
              <a:rPr lang="es-MX" sz="2200" b="1" dirty="0">
                <a:solidFill>
                  <a:schemeClr val="dk1"/>
                </a:solidFill>
                <a:latin typeface="Tw Cen MT Condensed" panose="020B0606020104020203" pitchFamily="34" charset="0"/>
                <a:ea typeface="Calibri"/>
                <a:cs typeface="Calibri"/>
                <a:sym typeface="Calibri"/>
              </a:rPr>
              <a:t>Física:</a:t>
            </a:r>
            <a:r>
              <a:rPr lang="es-MX" sz="2200" dirty="0">
                <a:solidFill>
                  <a:schemeClr val="dk1"/>
                </a:solidFill>
                <a:latin typeface="Tw Cen MT Condensed" panose="020B0606020104020203" pitchFamily="34" charset="0"/>
                <a:ea typeface="Calibri"/>
                <a:cs typeface="Calibri"/>
                <a:sym typeface="Calibri"/>
              </a:rPr>
              <a:t> Identificar los factores que influyen en una fractura, en términos de leyes y conceptos principales en la Física (la fuerza, la resistencia, la torca), de manera que logren prevenir que los factores sucedan. </a:t>
            </a:r>
          </a:p>
          <a:p>
            <a:pPr marL="628650" lvl="1" indent="-171450" algn="just">
              <a:spcBef>
                <a:spcPts val="0"/>
              </a:spcBef>
              <a:spcAft>
                <a:spcPts val="0"/>
              </a:spcAft>
              <a:buClr>
                <a:schemeClr val="dk1"/>
              </a:buClr>
              <a:buSzPts val="1200"/>
              <a:buFont typeface="Arial" panose="020B0604020202020204" pitchFamily="34" charset="0"/>
              <a:buChar char="•"/>
            </a:pPr>
            <a:r>
              <a:rPr lang="es-MX" sz="2200" b="1" dirty="0">
                <a:solidFill>
                  <a:schemeClr val="dk1"/>
                </a:solidFill>
                <a:latin typeface="Tw Cen MT Condensed" panose="020B0606020104020203" pitchFamily="34" charset="0"/>
                <a:ea typeface="Calibri"/>
                <a:cs typeface="Calibri"/>
                <a:sym typeface="Calibri"/>
              </a:rPr>
              <a:t>Temas Selectos de Morfología y Fisiología: </a:t>
            </a:r>
            <a:r>
              <a:rPr lang="es-MX" sz="2200" dirty="0">
                <a:solidFill>
                  <a:schemeClr val="dk1"/>
                </a:solidFill>
                <a:latin typeface="Tw Cen MT Condensed" panose="020B0606020104020203" pitchFamily="34" charset="0"/>
                <a:ea typeface="Calibri"/>
                <a:cs typeface="Calibri"/>
                <a:sym typeface="Calibri"/>
              </a:rPr>
              <a:t>Comprender el papel que juega la alimentación en el riesgo de presentar fracturas y la clasificación. </a:t>
            </a:r>
          </a:p>
          <a:p>
            <a:pPr marL="628650" lvl="1" indent="-171450" algn="just">
              <a:spcBef>
                <a:spcPts val="0"/>
              </a:spcBef>
              <a:spcAft>
                <a:spcPts val="0"/>
              </a:spcAft>
              <a:buClr>
                <a:schemeClr val="dk1"/>
              </a:buClr>
              <a:buSzPts val="1200"/>
              <a:buFont typeface="Arial" panose="020B0604020202020204" pitchFamily="34" charset="0"/>
              <a:buChar char="•"/>
            </a:pPr>
            <a:r>
              <a:rPr lang="es-MX" sz="2200" b="1" dirty="0">
                <a:solidFill>
                  <a:schemeClr val="dk1"/>
                </a:solidFill>
                <a:latin typeface="Tw Cen MT Condensed" panose="020B0606020104020203" pitchFamily="34" charset="0"/>
                <a:ea typeface="Calibri"/>
                <a:cs typeface="Calibri"/>
                <a:sym typeface="Calibri"/>
              </a:rPr>
              <a:t>Psicología:</a:t>
            </a:r>
            <a:r>
              <a:rPr lang="es-MX" sz="2200" dirty="0">
                <a:solidFill>
                  <a:schemeClr val="dk1"/>
                </a:solidFill>
                <a:latin typeface="Tw Cen MT Condensed" panose="020B0606020104020203" pitchFamily="34" charset="0"/>
                <a:ea typeface="Calibri"/>
                <a:cs typeface="Calibri"/>
                <a:sym typeface="Calibri"/>
              </a:rPr>
              <a:t> Desde la Psicología Deporte, preparar a los estudiantes deportistas para enfrentar las demandas psicológicas (el estrés, la ansiedad y las demandas atencionales) asociadas con la participación en actividades deportivas, que pueden mermar su desempeño y ponerlos en riesgo de sufrir una fractura. </a:t>
            </a:r>
          </a:p>
          <a:p>
            <a:pPr marL="628650" lvl="1" indent="-171450" algn="just">
              <a:spcBef>
                <a:spcPts val="0"/>
              </a:spcBef>
              <a:spcAft>
                <a:spcPts val="0"/>
              </a:spcAft>
              <a:buClr>
                <a:schemeClr val="dk1"/>
              </a:buClr>
              <a:buSzPts val="1200"/>
              <a:buFont typeface="Arial" panose="020B0604020202020204" pitchFamily="34" charset="0"/>
              <a:buChar char="•"/>
            </a:pPr>
            <a:r>
              <a:rPr lang="es-MX" sz="2200" b="1" dirty="0">
                <a:solidFill>
                  <a:schemeClr val="dk1"/>
                </a:solidFill>
                <a:latin typeface="Tw Cen MT Condensed" panose="020B0606020104020203" pitchFamily="34" charset="0"/>
                <a:ea typeface="Calibri"/>
                <a:cs typeface="Calibri"/>
                <a:sym typeface="Calibri"/>
              </a:rPr>
              <a:t>Educación Física: </a:t>
            </a:r>
            <a:r>
              <a:rPr lang="es-MX" sz="2200" dirty="0">
                <a:solidFill>
                  <a:schemeClr val="dk1"/>
                </a:solidFill>
                <a:latin typeface="Tw Cen MT Condensed" panose="020B0606020104020203" pitchFamily="34" charset="0"/>
                <a:ea typeface="Calibri"/>
                <a:cs typeface="Calibri"/>
                <a:sym typeface="Calibri"/>
              </a:rPr>
              <a:t>Proporcionar a los estudiantes rutinas de calentamiento y orientación respecto al correcto uso del equipo deportivo y el ejercicio de sus actividades deportivas para ayudarlos a prevenir una posible fractura.</a:t>
            </a:r>
          </a:p>
        </p:txBody>
      </p:sp>
      <p:sp>
        <p:nvSpPr>
          <p:cNvPr id="3" name="Título 2"/>
          <p:cNvSpPr>
            <a:spLocks noGrp="1"/>
          </p:cNvSpPr>
          <p:nvPr>
            <p:ph type="title"/>
          </p:nvPr>
        </p:nvSpPr>
        <p:spPr>
          <a:xfrm>
            <a:off x="1295402" y="1193218"/>
            <a:ext cx="9601196" cy="680223"/>
          </a:xfrm>
        </p:spPr>
        <p:txBody>
          <a:bodyPr>
            <a:normAutofit fontScale="90000"/>
          </a:bodyPr>
          <a:lstStyle/>
          <a:p>
            <a:r>
              <a:rPr lang="es-MX" sz="4500" b="1" dirty="0">
                <a:ln/>
                <a:solidFill>
                  <a:schemeClr val="accent3"/>
                </a:solidFill>
                <a:latin typeface="Arial" panose="020B0604020202020204" pitchFamily="34" charset="0"/>
                <a:cs typeface="Arial" panose="020B0604020202020204" pitchFamily="34" charset="0"/>
              </a:rPr>
              <a:t>Propósitos específicos a alcanzar por asignatura</a:t>
            </a:r>
            <a:endParaRPr lang="es-MX" sz="4500" dirty="0"/>
          </a:p>
        </p:txBody>
      </p:sp>
    </p:spTree>
    <p:extLst>
      <p:ext uri="{BB962C8B-B14F-4D97-AF65-F5344CB8AC3E}">
        <p14:creationId xmlns:p14="http://schemas.microsoft.com/office/powerpoint/2010/main" val="316103152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p:txBody>
          <a:bodyPr/>
          <a:lstStyle/>
          <a:p>
            <a:endParaRPr lang="es-MX"/>
          </a:p>
        </p:txBody>
      </p:sp>
      <p:sp>
        <p:nvSpPr>
          <p:cNvPr id="4" name="Marcador de pie de página 3"/>
          <p:cNvSpPr>
            <a:spLocks noGrp="1"/>
          </p:cNvSpPr>
          <p:nvPr>
            <p:ph type="ftr" sz="quarter" idx="11"/>
          </p:nvPr>
        </p:nvSpPr>
        <p:spPr/>
        <p:txBody>
          <a:bodyPr/>
          <a:lstStyle/>
          <a:p>
            <a:r>
              <a:rPr lang="es-MX"/>
              <a:t>Centro Educativo Jean Piaget. Clave 1277.</a:t>
            </a:r>
            <a:endParaRPr lang="en-US" dirty="0"/>
          </a:p>
        </p:txBody>
      </p:sp>
      <p:sp>
        <p:nvSpPr>
          <p:cNvPr id="5" name="Rectángulo redondeado 4"/>
          <p:cNvSpPr/>
          <p:nvPr/>
        </p:nvSpPr>
        <p:spPr>
          <a:xfrm>
            <a:off x="2252545" y="106668"/>
            <a:ext cx="7238587" cy="704164"/>
          </a:xfrm>
          <a:prstGeom prst="roundRect">
            <a:avLst/>
          </a:prstGeom>
          <a:solidFill>
            <a:srgbClr val="FDF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ítulo 1"/>
          <p:cNvSpPr txBox="1">
            <a:spLocks/>
          </p:cNvSpPr>
          <p:nvPr/>
        </p:nvSpPr>
        <p:spPr>
          <a:xfrm>
            <a:off x="2378619" y="195212"/>
            <a:ext cx="7190400" cy="69608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a:ln w="22225">
                  <a:solidFill>
                    <a:sysClr val="windowText" lastClr="000000"/>
                  </a:solidFill>
                  <a:prstDash val="solid"/>
                </a:ln>
                <a:solidFill>
                  <a:schemeClr val="accent2">
                    <a:lumMod val="75000"/>
                  </a:schemeClr>
                </a:solidFill>
                <a:latin typeface="Arial Black" panose="020B0A04020102020204" pitchFamily="34" charset="0"/>
              </a:rPr>
              <a:t>Documentación de actividades</a:t>
            </a:r>
          </a:p>
        </p:txBody>
      </p:sp>
      <p:graphicFrame>
        <p:nvGraphicFramePr>
          <p:cNvPr id="7" name="Tabla 6"/>
          <p:cNvGraphicFramePr>
            <a:graphicFrameLocks noGrp="1"/>
          </p:cNvGraphicFramePr>
          <p:nvPr/>
        </p:nvGraphicFramePr>
        <p:xfrm>
          <a:off x="1244007" y="1085734"/>
          <a:ext cx="9239695" cy="3810000"/>
        </p:xfrm>
        <a:graphic>
          <a:graphicData uri="http://schemas.openxmlformats.org/drawingml/2006/table">
            <a:tbl>
              <a:tblPr firstRow="1" bandRow="1">
                <a:tableStyleId>{5C22544A-7EE6-4342-B048-85BDC9FD1C3A}</a:tableStyleId>
              </a:tblPr>
              <a:tblGrid>
                <a:gridCol w="1761952">
                  <a:extLst>
                    <a:ext uri="{9D8B030D-6E8A-4147-A177-3AD203B41FA5}">
                      <a16:colId xmlns:a16="http://schemas.microsoft.com/office/drawing/2014/main" val="2761506850"/>
                    </a:ext>
                  </a:extLst>
                </a:gridCol>
                <a:gridCol w="2023241">
                  <a:extLst>
                    <a:ext uri="{9D8B030D-6E8A-4147-A177-3AD203B41FA5}">
                      <a16:colId xmlns:a16="http://schemas.microsoft.com/office/drawing/2014/main" val="1491678901"/>
                    </a:ext>
                  </a:extLst>
                </a:gridCol>
                <a:gridCol w="1758624">
                  <a:extLst>
                    <a:ext uri="{9D8B030D-6E8A-4147-A177-3AD203B41FA5}">
                      <a16:colId xmlns:a16="http://schemas.microsoft.com/office/drawing/2014/main" val="2018051399"/>
                    </a:ext>
                  </a:extLst>
                </a:gridCol>
                <a:gridCol w="1847939">
                  <a:extLst>
                    <a:ext uri="{9D8B030D-6E8A-4147-A177-3AD203B41FA5}">
                      <a16:colId xmlns:a16="http://schemas.microsoft.com/office/drawing/2014/main" val="182508592"/>
                    </a:ext>
                  </a:extLst>
                </a:gridCol>
                <a:gridCol w="1847939">
                  <a:extLst>
                    <a:ext uri="{9D8B030D-6E8A-4147-A177-3AD203B41FA5}">
                      <a16:colId xmlns:a16="http://schemas.microsoft.com/office/drawing/2014/main" val="3985397113"/>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Disciplinas:</a:t>
                      </a:r>
                    </a:p>
                  </a:txBody>
                  <a:tcPr anchor="ctr">
                    <a:solidFill>
                      <a:schemeClr val="accent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Actividad Interdisciplinaria Detonante</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Objetivo</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Desarrollo</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Justificación</a:t>
                      </a:r>
                    </a:p>
                  </a:txBody>
                  <a:tcPr anchor="ctr">
                    <a:solidFill>
                      <a:schemeClr val="accent1">
                        <a:lumMod val="50000"/>
                      </a:schemeClr>
                    </a:solidFill>
                  </a:tcPr>
                </a:tc>
                <a:extLst>
                  <a:ext uri="{0D108BD9-81ED-4DB2-BD59-A6C34878D82A}">
                    <a16:rowId xmlns:a16="http://schemas.microsoft.com/office/drawing/2014/main" val="530354539"/>
                  </a:ext>
                </a:extLst>
              </a:tr>
              <a:tr h="370840">
                <a:tc>
                  <a:txBody>
                    <a:bodyPr/>
                    <a:lstStyle/>
                    <a:p>
                      <a:pPr marL="0" algn="ctr" defTabSz="457200" rtl="0" eaLnBrk="1" latinLnBrk="0" hangingPunct="1"/>
                      <a:r>
                        <a:rPr lang="es-MX" sz="1100" b="1" kern="1200" dirty="0">
                          <a:solidFill>
                            <a:schemeClr val="bg1"/>
                          </a:solidFill>
                          <a:latin typeface="Arial Narrow" panose="020B0606020202030204" pitchFamily="34" charset="0"/>
                          <a:ea typeface="+mn-ea"/>
                          <a:cs typeface="Century Gothic"/>
                        </a:rPr>
                        <a:t>Física</a:t>
                      </a:r>
                    </a:p>
                  </a:txBody>
                  <a:tcPr anchor="ctr">
                    <a:solidFill>
                      <a:schemeClr val="accent1">
                        <a:lumMod val="75000"/>
                      </a:schemeClr>
                    </a:solidFill>
                  </a:tcPr>
                </a:tc>
                <a:tc>
                  <a:txBody>
                    <a:bodyPr/>
                    <a:lstStyle/>
                    <a:p>
                      <a:r>
                        <a:rPr lang="es-MX" sz="1100" b="0" kern="1200" dirty="0">
                          <a:solidFill>
                            <a:schemeClr val="tx1"/>
                          </a:solidFill>
                          <a:latin typeface="Tw Cen MT Condensed" panose="020B0606020104020203" pitchFamily="34" charset="0"/>
                          <a:ea typeface="+mn-ea"/>
                          <a:cs typeface="Century Gothic"/>
                        </a:rPr>
                        <a:t>Simulación de una fractura  en tibia de un mamífero (Borrego)</a:t>
                      </a:r>
                    </a:p>
                  </a:txBody>
                  <a:tcPr/>
                </a:tc>
                <a:tc>
                  <a:txBody>
                    <a:bodyPr/>
                    <a:lstStyle/>
                    <a:p>
                      <a:r>
                        <a:rPr lang="es-MX" sz="1100" b="0" kern="1200" dirty="0">
                          <a:solidFill>
                            <a:schemeClr val="tx1"/>
                          </a:solidFill>
                          <a:latin typeface="Tw Cen MT Condensed" panose="020B0606020104020203" pitchFamily="34" charset="0"/>
                          <a:ea typeface="+mn-ea"/>
                          <a:cs typeface="Century Gothic"/>
                        </a:rPr>
                        <a:t>Establecer la magnitud de la fuerza de fusión</a:t>
                      </a:r>
                      <a:r>
                        <a:rPr lang="es-MX" sz="1100" b="0" kern="1200" baseline="0" dirty="0">
                          <a:solidFill>
                            <a:schemeClr val="tx1"/>
                          </a:solidFill>
                          <a:latin typeface="Tw Cen MT Condensed" panose="020B0606020104020203" pitchFamily="34" charset="0"/>
                          <a:ea typeface="+mn-ea"/>
                          <a:cs typeface="Century Gothic"/>
                        </a:rPr>
                        <a:t> que provoca la fractura en un hueso.</a:t>
                      </a:r>
                      <a:endParaRPr lang="es-MX" sz="1100" b="0" kern="1200" dirty="0">
                        <a:solidFill>
                          <a:schemeClr val="tx1"/>
                        </a:solidFill>
                        <a:latin typeface="Tw Cen MT Condensed" panose="020B0606020104020203" pitchFamily="34" charset="0"/>
                        <a:ea typeface="+mn-ea"/>
                        <a:cs typeface="Century Gothic"/>
                      </a:endParaRPr>
                    </a:p>
                  </a:txBody>
                  <a:tcPr/>
                </a:tc>
                <a:tc>
                  <a:txBody>
                    <a:bodyPr/>
                    <a:lstStyle/>
                    <a:p>
                      <a:r>
                        <a:rPr lang="es-MX" sz="1100" b="0" kern="1200" dirty="0">
                          <a:solidFill>
                            <a:schemeClr val="tx1"/>
                          </a:solidFill>
                          <a:latin typeface="Tw Cen MT Condensed" panose="020B0606020104020203" pitchFamily="34" charset="0"/>
                          <a:ea typeface="+mn-ea"/>
                          <a:cs typeface="Century Gothic"/>
                        </a:rPr>
                        <a:t>Simular</a:t>
                      </a:r>
                      <a:r>
                        <a:rPr lang="es-MX" sz="1100" b="0" kern="1200" baseline="0" dirty="0">
                          <a:solidFill>
                            <a:schemeClr val="tx1"/>
                          </a:solidFill>
                          <a:latin typeface="Tw Cen MT Condensed" panose="020B0606020104020203" pitchFamily="34" charset="0"/>
                          <a:ea typeface="+mn-ea"/>
                          <a:cs typeface="Century Gothic"/>
                        </a:rPr>
                        <a:t> la fricción sobre un hueso de borrego utilizando una herramienta que mida dicha fuerza, hasta provocarle la fractura espiroidal. </a:t>
                      </a:r>
                      <a:endParaRPr lang="es-MX" sz="1100" b="0" kern="1200" dirty="0">
                        <a:solidFill>
                          <a:schemeClr val="tx1"/>
                        </a:solidFill>
                        <a:latin typeface="Tw Cen MT Condensed" panose="020B0606020104020203" pitchFamily="34" charset="0"/>
                        <a:ea typeface="+mn-ea"/>
                        <a:cs typeface="Century Gothic"/>
                      </a:endParaRPr>
                    </a:p>
                  </a:txBody>
                  <a:tcPr/>
                </a:tc>
                <a:tc>
                  <a:txBody>
                    <a:bodyPr/>
                    <a:lstStyle/>
                    <a:p>
                      <a:r>
                        <a:rPr lang="es-MX" sz="1100" b="0" kern="1200" dirty="0">
                          <a:solidFill>
                            <a:schemeClr val="tx1"/>
                          </a:solidFill>
                          <a:latin typeface="Tw Cen MT Condensed" panose="020B0606020104020203" pitchFamily="34" charset="0"/>
                          <a:ea typeface="+mn-ea"/>
                          <a:cs typeface="Century Gothic"/>
                        </a:rPr>
                        <a:t>Se demostrará</a:t>
                      </a:r>
                      <a:r>
                        <a:rPr lang="es-MX" sz="1100" b="0" kern="1200" baseline="0" dirty="0">
                          <a:solidFill>
                            <a:schemeClr val="tx1"/>
                          </a:solidFill>
                          <a:latin typeface="Tw Cen MT Condensed" panose="020B0606020104020203" pitchFamily="34" charset="0"/>
                          <a:ea typeface="+mn-ea"/>
                          <a:cs typeface="Century Gothic"/>
                        </a:rPr>
                        <a:t> </a:t>
                      </a:r>
                      <a:r>
                        <a:rPr lang="es-MX" sz="1100" b="0" kern="1200" dirty="0">
                          <a:solidFill>
                            <a:schemeClr val="tx1"/>
                          </a:solidFill>
                          <a:latin typeface="Tw Cen MT Condensed" panose="020B0606020104020203" pitchFamily="34" charset="0"/>
                          <a:ea typeface="+mn-ea"/>
                          <a:cs typeface="Century Gothic"/>
                        </a:rPr>
                        <a:t>experimentalmente la magnitud de la fuerza de torsión que produce</a:t>
                      </a:r>
                      <a:r>
                        <a:rPr lang="es-MX" sz="1100" b="0" kern="1200" baseline="0" dirty="0">
                          <a:solidFill>
                            <a:schemeClr val="tx1"/>
                          </a:solidFill>
                          <a:latin typeface="Tw Cen MT Condensed" panose="020B0606020104020203" pitchFamily="34" charset="0"/>
                          <a:ea typeface="+mn-ea"/>
                          <a:cs typeface="Century Gothic"/>
                        </a:rPr>
                        <a:t> una fractura espiral.</a:t>
                      </a:r>
                      <a:endParaRPr lang="es-MX" sz="1100" b="0" kern="1200" dirty="0">
                        <a:solidFill>
                          <a:schemeClr val="tx1"/>
                        </a:solidFill>
                        <a:latin typeface="Tw Cen MT Condensed" panose="020B0606020104020203" pitchFamily="34" charset="0"/>
                        <a:ea typeface="+mn-ea"/>
                        <a:cs typeface="Century Gothic"/>
                      </a:endParaRPr>
                    </a:p>
                  </a:txBody>
                  <a:tcPr/>
                </a:tc>
                <a:extLst>
                  <a:ext uri="{0D108BD9-81ED-4DB2-BD59-A6C34878D82A}">
                    <a16:rowId xmlns:a16="http://schemas.microsoft.com/office/drawing/2014/main" val="2946224022"/>
                  </a:ext>
                </a:extLst>
              </a:tr>
              <a:tr h="370840">
                <a:tc>
                  <a:txBody>
                    <a:bodyPr/>
                    <a:lstStyle/>
                    <a:p>
                      <a:pPr algn="ctr"/>
                      <a:r>
                        <a:rPr lang="es-MX" sz="1100" b="1" dirty="0">
                          <a:solidFill>
                            <a:schemeClr val="bg1"/>
                          </a:solidFill>
                          <a:latin typeface="Arial Narrow" panose="020B0606020202030204" pitchFamily="34" charset="0"/>
                        </a:rPr>
                        <a:t>Educación Física</a:t>
                      </a:r>
                    </a:p>
                  </a:txBody>
                  <a:tcPr anchor="ctr">
                    <a:solidFill>
                      <a:schemeClr val="accent1">
                        <a:lumMod val="75000"/>
                      </a:schemeClr>
                    </a:solidFill>
                  </a:tcPr>
                </a:tc>
                <a:tc>
                  <a:txBody>
                    <a:bodyPr/>
                    <a:lstStyle/>
                    <a:p>
                      <a:r>
                        <a:rPr lang="es-MX" sz="1100" b="0" kern="1200" dirty="0">
                          <a:solidFill>
                            <a:schemeClr val="tx1"/>
                          </a:solidFill>
                          <a:latin typeface="Tw Cen MT Condensed" panose="020B0606020104020203" pitchFamily="34" charset="0"/>
                          <a:ea typeface="+mn-ea"/>
                          <a:cs typeface="Century Gothic"/>
                        </a:rPr>
                        <a:t>Platica Informativa:</a:t>
                      </a:r>
                    </a:p>
                    <a:p>
                      <a:r>
                        <a:rPr lang="es-MX" sz="1100" b="0" kern="1200" dirty="0">
                          <a:solidFill>
                            <a:schemeClr val="tx1"/>
                          </a:solidFill>
                          <a:latin typeface="Tw Cen MT Condensed" panose="020B0606020104020203" pitchFamily="34" charset="0"/>
                          <a:ea typeface="+mn-ea"/>
                          <a:cs typeface="Century Gothic"/>
                        </a:rPr>
                        <a:t>Prevención</a:t>
                      </a:r>
                      <a:r>
                        <a:rPr lang="es-MX" sz="1100" b="0" kern="1200" baseline="0" dirty="0">
                          <a:solidFill>
                            <a:schemeClr val="tx1"/>
                          </a:solidFill>
                          <a:latin typeface="Tw Cen MT Condensed" panose="020B0606020104020203" pitchFamily="34" charset="0"/>
                          <a:ea typeface="+mn-ea"/>
                          <a:cs typeface="Century Gothic"/>
                        </a:rPr>
                        <a:t> de fracturas en el deporte.</a:t>
                      </a:r>
                      <a:endParaRPr lang="es-MX" sz="1100" b="0" kern="1200" dirty="0">
                        <a:solidFill>
                          <a:schemeClr val="tx1"/>
                        </a:solidFill>
                        <a:latin typeface="Tw Cen MT Condensed" panose="020B0606020104020203" pitchFamily="34" charset="0"/>
                        <a:ea typeface="+mn-ea"/>
                        <a:cs typeface="Century Gothic"/>
                      </a:endParaRPr>
                    </a:p>
                  </a:txBody>
                  <a:tcPr/>
                </a:tc>
                <a:tc>
                  <a:txBody>
                    <a:bodyPr/>
                    <a:lstStyle/>
                    <a:p>
                      <a:r>
                        <a:rPr lang="es-MX" sz="1100" b="0" kern="1200" baseline="0" dirty="0">
                          <a:solidFill>
                            <a:schemeClr val="tx1"/>
                          </a:solidFill>
                          <a:latin typeface="Tw Cen MT Condensed" panose="020B0606020104020203" pitchFamily="34" charset="0"/>
                          <a:ea typeface="+mn-ea"/>
                          <a:cs typeface="Century Gothic"/>
                        </a:rPr>
                        <a:t>Identificar cómo prevenir las fracturas en el deporte.</a:t>
                      </a:r>
                    </a:p>
                  </a:txBody>
                  <a:tcPr/>
                </a:tc>
                <a:tc>
                  <a:txBody>
                    <a:bodyPr/>
                    <a:lstStyle/>
                    <a:p>
                      <a:r>
                        <a:rPr lang="es-MX" sz="1100" b="0" kern="1200" baseline="0" dirty="0">
                          <a:solidFill>
                            <a:schemeClr val="tx1"/>
                          </a:solidFill>
                          <a:latin typeface="Tw Cen MT Condensed" panose="020B0606020104020203" pitchFamily="34" charset="0"/>
                          <a:ea typeface="+mn-ea"/>
                          <a:cs typeface="Century Gothic"/>
                        </a:rPr>
                        <a:t>Que los alumnos busquen información sobre el equipo deportivo y las técnicas que utilizan los deportistas para evitar las fracturas.  </a:t>
                      </a:r>
                    </a:p>
                  </a:txBody>
                  <a:tcPr/>
                </a:tc>
                <a:tc>
                  <a:txBody>
                    <a:bodyPr/>
                    <a:lstStyle/>
                    <a:p>
                      <a:r>
                        <a:rPr lang="es-MX" sz="1100" b="0" kern="1200" baseline="0" dirty="0">
                          <a:solidFill>
                            <a:schemeClr val="tx1"/>
                          </a:solidFill>
                          <a:latin typeface="Tw Cen MT Condensed" panose="020B0606020104020203" pitchFamily="34" charset="0"/>
                          <a:ea typeface="+mn-ea"/>
                          <a:cs typeface="Century Gothic"/>
                        </a:rPr>
                        <a:t>Identificar las técnicas recomendadas para una sana práctica deportiva, promueve la prevención de una fractura</a:t>
                      </a:r>
                    </a:p>
                  </a:txBody>
                  <a:tcPr/>
                </a:tc>
                <a:extLst>
                  <a:ext uri="{0D108BD9-81ED-4DB2-BD59-A6C34878D82A}">
                    <a16:rowId xmlns:a16="http://schemas.microsoft.com/office/drawing/2014/main" val="3998965239"/>
                  </a:ext>
                </a:extLst>
              </a:tr>
              <a:tr h="370840">
                <a:tc>
                  <a:txBody>
                    <a:bodyPr/>
                    <a:lstStyle/>
                    <a:p>
                      <a:pPr algn="ctr"/>
                      <a:r>
                        <a:rPr lang="es-MX" sz="1100" b="1" kern="1200" dirty="0">
                          <a:solidFill>
                            <a:schemeClr val="bg1"/>
                          </a:solidFill>
                          <a:latin typeface="Arial Narrow" panose="020B0606020202030204" pitchFamily="34" charset="0"/>
                          <a:ea typeface="+mn-ea"/>
                          <a:cs typeface="Century Gothic"/>
                        </a:rPr>
                        <a:t>Psicología</a:t>
                      </a:r>
                    </a:p>
                  </a:txBody>
                  <a:tcPr anchor="ctr">
                    <a:solidFill>
                      <a:schemeClr val="accent1">
                        <a:lumMod val="75000"/>
                      </a:schemeClr>
                    </a:solidFill>
                  </a:tcPr>
                </a:tc>
                <a:tc>
                  <a:txBody>
                    <a:bodyPr/>
                    <a:lstStyle/>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Investigación documental: </a:t>
                      </a:r>
                    </a:p>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La Psicología del Deporte y su impacto en el rendimiento de los deportistas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100" b="0" kern="1200" baseline="0" dirty="0">
                          <a:solidFill>
                            <a:schemeClr val="tx1"/>
                          </a:solidFill>
                          <a:latin typeface="Tw Cen MT Condensed" panose="020B0606020104020203" pitchFamily="34" charset="0"/>
                          <a:ea typeface="+mn-ea"/>
                          <a:cs typeface="Century Gothic"/>
                        </a:rPr>
                        <a:t>Identificar las demandas </a:t>
                      </a:r>
                      <a:r>
                        <a:rPr lang="es-MX" sz="1100" b="0" kern="1200" baseline="0" dirty="0" err="1">
                          <a:solidFill>
                            <a:schemeClr val="tx1"/>
                          </a:solidFill>
                          <a:latin typeface="Tw Cen MT Condensed" panose="020B0606020104020203" pitchFamily="34" charset="0"/>
                          <a:ea typeface="+mn-ea"/>
                          <a:cs typeface="Century Gothic"/>
                        </a:rPr>
                        <a:t>cogntivas</a:t>
                      </a:r>
                      <a:r>
                        <a:rPr lang="es-MX" sz="1100" b="0" kern="1200" baseline="0" dirty="0">
                          <a:solidFill>
                            <a:schemeClr val="tx1"/>
                          </a:solidFill>
                          <a:latin typeface="Tw Cen MT Condensed" panose="020B0606020104020203" pitchFamily="34" charset="0"/>
                          <a:ea typeface="+mn-ea"/>
                          <a:cs typeface="Century Gothic"/>
                        </a:rPr>
                        <a:t> y los procesos psicológicos involucrados en el ejercicio de actividades deportivas</a:t>
                      </a:r>
                    </a:p>
                    <a:p>
                      <a:pPr marL="0" algn="l" defTabSz="457200" rtl="0" eaLnBrk="1" latinLnBrk="0" hangingPunct="1"/>
                      <a:endParaRPr lang="es-MX" sz="1100" b="0" kern="1200" baseline="0" dirty="0">
                        <a:solidFill>
                          <a:schemeClr val="tx1"/>
                        </a:solidFill>
                        <a:latin typeface="Tw Cen MT Condensed" panose="020B0606020104020203" pitchFamily="34" charset="0"/>
                        <a:ea typeface="+mn-ea"/>
                        <a:cs typeface="Century Gothic"/>
                      </a:endParaRPr>
                    </a:p>
                  </a:txBody>
                  <a:tcPr/>
                </a:tc>
                <a:tc>
                  <a:txBody>
                    <a:bodyPr/>
                    <a:lstStyle/>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Los alumnos elaborarán por equipos una investigación documental concentrada en los distintos procesos psicológicos identificados</a:t>
                      </a:r>
                    </a:p>
                  </a:txBody>
                  <a:tcPr/>
                </a:tc>
                <a:tc>
                  <a:txBody>
                    <a:bodyPr/>
                    <a:lstStyle/>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Identificar las herramientas necesarias para ejercer de manera responsable y segura cualquier actividad deportiva</a:t>
                      </a:r>
                    </a:p>
                  </a:txBody>
                  <a:tcPr/>
                </a:tc>
                <a:extLst>
                  <a:ext uri="{0D108BD9-81ED-4DB2-BD59-A6C34878D82A}">
                    <a16:rowId xmlns:a16="http://schemas.microsoft.com/office/drawing/2014/main" val="2031064983"/>
                  </a:ext>
                </a:extLst>
              </a:tr>
              <a:tr h="370840">
                <a:tc>
                  <a:txBody>
                    <a:bodyPr/>
                    <a:lstStyle/>
                    <a:p>
                      <a:pPr marL="0" algn="ctr" defTabSz="457200" rtl="0" eaLnBrk="1" latinLnBrk="0" hangingPunct="1"/>
                      <a:r>
                        <a:rPr lang="es-MX" sz="1100" b="1" kern="1200" dirty="0">
                          <a:solidFill>
                            <a:schemeClr val="bg1"/>
                          </a:solidFill>
                          <a:latin typeface="Arial Narrow" panose="020B0606020202030204" pitchFamily="34" charset="0"/>
                          <a:ea typeface="+mn-ea"/>
                          <a:cs typeface="Century Gothic"/>
                        </a:rPr>
                        <a:t>Temas Selectos de </a:t>
                      </a:r>
                      <a:r>
                        <a:rPr lang="es-MX" sz="1100" b="1" kern="1200" dirty="0" err="1">
                          <a:solidFill>
                            <a:schemeClr val="bg1"/>
                          </a:solidFill>
                          <a:latin typeface="Arial Narrow" panose="020B0606020202030204" pitchFamily="34" charset="0"/>
                          <a:ea typeface="+mn-ea"/>
                          <a:cs typeface="Century Gothic"/>
                        </a:rPr>
                        <a:t>Morfofisiología</a:t>
                      </a:r>
                      <a:endParaRPr lang="es-MX" sz="1100" b="1" kern="1200" dirty="0">
                        <a:solidFill>
                          <a:schemeClr val="bg1"/>
                        </a:solidFill>
                        <a:latin typeface="Arial Narrow" panose="020B0606020202030204" pitchFamily="34" charset="0"/>
                        <a:ea typeface="+mn-ea"/>
                        <a:cs typeface="Century Gothic"/>
                      </a:endParaRPr>
                    </a:p>
                  </a:txBody>
                  <a:tcPr anchor="ctr">
                    <a:solidFill>
                      <a:schemeClr val="accent1">
                        <a:lumMod val="75000"/>
                      </a:schemeClr>
                    </a:solidFill>
                  </a:tcPr>
                </a:tc>
                <a:tc>
                  <a:txBody>
                    <a:bodyPr/>
                    <a:lstStyle/>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Elaboración de una monografía:</a:t>
                      </a:r>
                    </a:p>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Sistemas, procesos y funciones </a:t>
                      </a:r>
                      <a:r>
                        <a:rPr lang="es-MX" sz="1100" b="0" kern="1200" baseline="0" dirty="0" err="1">
                          <a:solidFill>
                            <a:schemeClr val="tx1"/>
                          </a:solidFill>
                          <a:latin typeface="Tw Cen MT Condensed" panose="020B0606020104020203" pitchFamily="34" charset="0"/>
                          <a:ea typeface="+mn-ea"/>
                          <a:cs typeface="Century Gothic"/>
                        </a:rPr>
                        <a:t>morfofisiológicas</a:t>
                      </a:r>
                      <a:r>
                        <a:rPr lang="es-MX" sz="1100" b="0" kern="1200" baseline="0" dirty="0">
                          <a:solidFill>
                            <a:schemeClr val="tx1"/>
                          </a:solidFill>
                          <a:latin typeface="Tw Cen MT Condensed" panose="020B0606020104020203" pitchFamily="34" charset="0"/>
                          <a:ea typeface="+mn-ea"/>
                          <a:cs typeface="Century Gothic"/>
                        </a:rPr>
                        <a:t> comprometidas en las fracturas.</a:t>
                      </a:r>
                    </a:p>
                  </a:txBody>
                  <a:tcPr/>
                </a:tc>
                <a:tc>
                  <a:txBody>
                    <a:bodyPr/>
                    <a:lstStyle/>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Comprender cuáles son los sistemas </a:t>
                      </a:r>
                      <a:r>
                        <a:rPr lang="es-MX" sz="1100" b="0" kern="1200" baseline="0" dirty="0" err="1">
                          <a:solidFill>
                            <a:schemeClr val="tx1"/>
                          </a:solidFill>
                          <a:latin typeface="Tw Cen MT Condensed" panose="020B0606020104020203" pitchFamily="34" charset="0"/>
                          <a:ea typeface="+mn-ea"/>
                          <a:cs typeface="Century Gothic"/>
                        </a:rPr>
                        <a:t>morfofisiológicos</a:t>
                      </a:r>
                      <a:r>
                        <a:rPr lang="es-MX" sz="1100" b="0" kern="1200" baseline="0" dirty="0">
                          <a:solidFill>
                            <a:schemeClr val="tx1"/>
                          </a:solidFill>
                          <a:latin typeface="Tw Cen MT Condensed" panose="020B0606020104020203" pitchFamily="34" charset="0"/>
                          <a:ea typeface="+mn-ea"/>
                          <a:cs typeface="Century Gothic"/>
                        </a:rPr>
                        <a:t> que se ven involucrados en las fracturas y qué procesos se disparan en respuesta a estas.</a:t>
                      </a:r>
                    </a:p>
                  </a:txBody>
                  <a:tcPr/>
                </a:tc>
                <a:tc>
                  <a:txBody>
                    <a:bodyPr/>
                    <a:lstStyle/>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Los alumnos elaborarán una monografía que permita identificar los distintos sistemas y procesos </a:t>
                      </a:r>
                      <a:r>
                        <a:rPr lang="es-MX" sz="1100" b="0" kern="1200" baseline="0" dirty="0" err="1">
                          <a:solidFill>
                            <a:schemeClr val="tx1"/>
                          </a:solidFill>
                          <a:latin typeface="Tw Cen MT Condensed" panose="020B0606020104020203" pitchFamily="34" charset="0"/>
                          <a:ea typeface="+mn-ea"/>
                          <a:cs typeface="Century Gothic"/>
                        </a:rPr>
                        <a:t>morfofisiológicos</a:t>
                      </a:r>
                      <a:r>
                        <a:rPr lang="es-MX" sz="1100" b="0" kern="1200" baseline="0" dirty="0">
                          <a:solidFill>
                            <a:schemeClr val="tx1"/>
                          </a:solidFill>
                          <a:latin typeface="Tw Cen MT Condensed" panose="020B0606020104020203" pitchFamily="34" charset="0"/>
                          <a:ea typeface="+mn-ea"/>
                          <a:cs typeface="Century Gothic"/>
                        </a:rPr>
                        <a:t> que se disparan a partir de una fractura</a:t>
                      </a:r>
                    </a:p>
                  </a:txBody>
                  <a:tcPr/>
                </a:tc>
                <a:tc>
                  <a:txBody>
                    <a:bodyPr/>
                    <a:lstStyle/>
                    <a:p>
                      <a:pPr marL="0" algn="l"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Describir qué sistemas se ven comprometidos cuando se presenta una fractura.</a:t>
                      </a:r>
                    </a:p>
                  </a:txBody>
                  <a:tcPr/>
                </a:tc>
                <a:extLst>
                  <a:ext uri="{0D108BD9-81ED-4DB2-BD59-A6C34878D82A}">
                    <a16:rowId xmlns:a16="http://schemas.microsoft.com/office/drawing/2014/main" val="381982596"/>
                  </a:ext>
                </a:extLst>
              </a:tr>
            </a:tbl>
          </a:graphicData>
        </a:graphic>
      </p:graphicFrame>
    </p:spTree>
    <p:extLst>
      <p:ext uri="{BB962C8B-B14F-4D97-AF65-F5344CB8AC3E}">
        <p14:creationId xmlns:p14="http://schemas.microsoft.com/office/powerpoint/2010/main" val="380339266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aphicFrame>
        <p:nvGraphicFramePr>
          <p:cNvPr id="5" name="Tabla 4"/>
          <p:cNvGraphicFramePr>
            <a:graphicFrameLocks noGrp="1"/>
          </p:cNvGraphicFramePr>
          <p:nvPr/>
        </p:nvGraphicFramePr>
        <p:xfrm>
          <a:off x="601134" y="946920"/>
          <a:ext cx="10644934" cy="4366952"/>
        </p:xfrm>
        <a:graphic>
          <a:graphicData uri="http://schemas.openxmlformats.org/drawingml/2006/table">
            <a:tbl>
              <a:tblPr firstRow="1" bandRow="1">
                <a:tableStyleId>{5C22544A-7EE6-4342-B048-85BDC9FD1C3A}</a:tableStyleId>
              </a:tblPr>
              <a:tblGrid>
                <a:gridCol w="1414286">
                  <a:extLst>
                    <a:ext uri="{9D8B030D-6E8A-4147-A177-3AD203B41FA5}">
                      <a16:colId xmlns:a16="http://schemas.microsoft.com/office/drawing/2014/main" val="2761506850"/>
                    </a:ext>
                  </a:extLst>
                </a:gridCol>
                <a:gridCol w="2364342">
                  <a:extLst>
                    <a:ext uri="{9D8B030D-6E8A-4147-A177-3AD203B41FA5}">
                      <a16:colId xmlns:a16="http://schemas.microsoft.com/office/drawing/2014/main" val="1491678901"/>
                    </a:ext>
                  </a:extLst>
                </a:gridCol>
                <a:gridCol w="2493894">
                  <a:extLst>
                    <a:ext uri="{9D8B030D-6E8A-4147-A177-3AD203B41FA5}">
                      <a16:colId xmlns:a16="http://schemas.microsoft.com/office/drawing/2014/main" val="2018051399"/>
                    </a:ext>
                  </a:extLst>
                </a:gridCol>
                <a:gridCol w="2202401">
                  <a:extLst>
                    <a:ext uri="{9D8B030D-6E8A-4147-A177-3AD203B41FA5}">
                      <a16:colId xmlns:a16="http://schemas.microsoft.com/office/drawing/2014/main" val="182508592"/>
                    </a:ext>
                  </a:extLst>
                </a:gridCol>
                <a:gridCol w="2170011">
                  <a:extLst>
                    <a:ext uri="{9D8B030D-6E8A-4147-A177-3AD203B41FA5}">
                      <a16:colId xmlns:a16="http://schemas.microsoft.com/office/drawing/2014/main" val="2378811553"/>
                    </a:ext>
                  </a:extLst>
                </a:gridCol>
              </a:tblGrid>
              <a:tr h="9662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dirty="0">
                          <a:solidFill>
                            <a:schemeClr val="bg1"/>
                          </a:solidFill>
                          <a:latin typeface="Arial Narrow" panose="020B0606020202030204" pitchFamily="34" charset="0"/>
                          <a:ea typeface="+mn-ea"/>
                          <a:cs typeface="Century Gothic"/>
                        </a:rPr>
                        <a:t>Disciplinas</a:t>
                      </a:r>
                    </a:p>
                  </a:txBody>
                  <a:tcPr anchor="ctr">
                    <a:solidFill>
                      <a:schemeClr val="accent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Actividad Interdisciplinaria Detonante</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Objetivo</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Desarrollo</a:t>
                      </a:r>
                    </a:p>
                  </a:txBody>
                  <a:tcPr anchor="ctr">
                    <a:solidFill>
                      <a:schemeClr val="accent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100" b="1" kern="1200" spc="-4" dirty="0">
                          <a:solidFill>
                            <a:schemeClr val="bg1"/>
                          </a:solidFill>
                          <a:latin typeface="Tw Cen MT Condensed" panose="020B0606020104020203" pitchFamily="34" charset="0"/>
                          <a:ea typeface="+mn-ea"/>
                          <a:cs typeface="Century Gothic"/>
                        </a:rPr>
                        <a:t>Justificación</a:t>
                      </a:r>
                    </a:p>
                  </a:txBody>
                  <a:tcPr anchor="ctr">
                    <a:solidFill>
                      <a:schemeClr val="accent1">
                        <a:lumMod val="50000"/>
                      </a:schemeClr>
                    </a:solidFill>
                  </a:tcPr>
                </a:tc>
                <a:extLst>
                  <a:ext uri="{0D108BD9-81ED-4DB2-BD59-A6C34878D82A}">
                    <a16:rowId xmlns:a16="http://schemas.microsoft.com/office/drawing/2014/main" val="530354539"/>
                  </a:ext>
                </a:extLst>
              </a:tr>
              <a:tr h="893140">
                <a:tc>
                  <a:txBody>
                    <a:bodyPr/>
                    <a:lstStyle/>
                    <a:p>
                      <a:pPr marL="0" algn="ctr" defTabSz="457200" rtl="0" eaLnBrk="1" latinLnBrk="0" hangingPunct="1"/>
                      <a:r>
                        <a:rPr lang="es-MX" sz="1100" b="1" kern="1200" dirty="0">
                          <a:solidFill>
                            <a:schemeClr val="bg1"/>
                          </a:solidFill>
                          <a:latin typeface="Arial Narrow" panose="020B0606020202030204" pitchFamily="34" charset="0"/>
                          <a:ea typeface="+mn-ea"/>
                          <a:cs typeface="Century Gothic"/>
                        </a:rPr>
                        <a:t>Física</a:t>
                      </a:r>
                    </a:p>
                  </a:txBody>
                  <a:tcPr anchor="ctr">
                    <a:solidFill>
                      <a:schemeClr val="accent1">
                        <a:lumMod val="75000"/>
                      </a:schemeClr>
                    </a:solidFill>
                  </a:tcP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Reporte de práctica acerca del ejercicio de simulación con la tibia de un borrego.</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Describir de forma sistematizada el experimento de simulación realizada, </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Los alumnos elaborarán un reporte de investigación con base en la actividad  de simulación realizada con la tibia de un borrego.</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Entender qué es lo que implica una fractura a nivel del hueso.</a:t>
                      </a:r>
                    </a:p>
                  </a:txBody>
                  <a:tcPr anchor="ctr"/>
                </a:tc>
                <a:extLst>
                  <a:ext uri="{0D108BD9-81ED-4DB2-BD59-A6C34878D82A}">
                    <a16:rowId xmlns:a16="http://schemas.microsoft.com/office/drawing/2014/main" val="10001"/>
                  </a:ext>
                </a:extLst>
              </a:tr>
              <a:tr h="893140">
                <a:tc>
                  <a:txBody>
                    <a:bodyPr/>
                    <a:lstStyle/>
                    <a:p>
                      <a:pPr marL="0" algn="ctr" defTabSz="457200" rtl="0" eaLnBrk="1" latinLnBrk="0" hangingPunct="1"/>
                      <a:r>
                        <a:rPr lang="es-MX" sz="1100" b="1" kern="1200" dirty="0">
                          <a:solidFill>
                            <a:schemeClr val="bg1"/>
                          </a:solidFill>
                          <a:latin typeface="Arial Narrow" panose="020B0606020202030204" pitchFamily="34" charset="0"/>
                          <a:ea typeface="+mn-ea"/>
                          <a:cs typeface="Century Gothic"/>
                        </a:rPr>
                        <a:t>Educación Física</a:t>
                      </a:r>
                    </a:p>
                  </a:txBody>
                  <a:tcPr anchor="ctr">
                    <a:solidFill>
                      <a:schemeClr val="accent1">
                        <a:lumMod val="75000"/>
                      </a:schemeClr>
                    </a:solidFill>
                  </a:tcPr>
                </a:tc>
                <a:tc>
                  <a:txBody>
                    <a:bodyPr/>
                    <a:lstStyle/>
                    <a:p>
                      <a:pPr algn="just"/>
                      <a:r>
                        <a:rPr lang="es-MX" sz="1100" b="0" kern="1200" dirty="0">
                          <a:solidFill>
                            <a:schemeClr val="tx1"/>
                          </a:solidFill>
                          <a:latin typeface="Tw Cen MT Condensed" panose="020B0606020104020203" pitchFamily="34" charset="0"/>
                          <a:ea typeface="+mn-ea"/>
                          <a:cs typeface="Century Gothic"/>
                        </a:rPr>
                        <a:t>Charla: Beneficios del uso de equipo protector en el deporte .</a:t>
                      </a:r>
                    </a:p>
                  </a:txBody>
                  <a:tcPr anchor="ctr"/>
                </a:tc>
                <a:tc>
                  <a:txBody>
                    <a:bodyPr/>
                    <a:lstStyle/>
                    <a:p>
                      <a:pPr algn="just"/>
                      <a:r>
                        <a:rPr lang="es-MX" sz="1100" b="0" kern="1200" baseline="0" dirty="0">
                          <a:solidFill>
                            <a:schemeClr val="tx1"/>
                          </a:solidFill>
                          <a:latin typeface="Tw Cen MT Condensed" panose="020B0606020104020203" pitchFamily="34" charset="0"/>
                          <a:ea typeface="+mn-ea"/>
                          <a:cs typeface="Century Gothic"/>
                        </a:rPr>
                        <a:t>Reflexionar acerca de los beneficios que tiene aplicar técnicas de calentamiento y rehabilitación.</a:t>
                      </a:r>
                    </a:p>
                  </a:txBody>
                  <a:tcPr anchor="ctr"/>
                </a:tc>
                <a:tc>
                  <a:txBody>
                    <a:bodyPr/>
                    <a:lstStyle/>
                    <a:p>
                      <a:pPr algn="just"/>
                      <a:r>
                        <a:rPr lang="es-MX" sz="1100" b="0" kern="1200" baseline="0" dirty="0">
                          <a:solidFill>
                            <a:schemeClr val="tx1"/>
                          </a:solidFill>
                          <a:latin typeface="Tw Cen MT Condensed" panose="020B0606020104020203" pitchFamily="34" charset="0"/>
                          <a:ea typeface="+mn-ea"/>
                          <a:cs typeface="Century Gothic"/>
                        </a:rPr>
                        <a:t>Alumnos y profesores comparten sus experiencias al practicar algún deporte.</a:t>
                      </a:r>
                    </a:p>
                  </a:txBody>
                  <a:tcPr anchor="ctr"/>
                </a:tc>
                <a:tc>
                  <a:txBody>
                    <a:bodyPr/>
                    <a:lstStyle/>
                    <a:p>
                      <a:pPr algn="just"/>
                      <a:r>
                        <a:rPr lang="es-MX" sz="1100" b="0" kern="1200" baseline="0" dirty="0">
                          <a:solidFill>
                            <a:schemeClr val="tx1"/>
                          </a:solidFill>
                          <a:latin typeface="Tw Cen MT Condensed" panose="020B0606020104020203" pitchFamily="34" charset="0"/>
                          <a:ea typeface="+mn-ea"/>
                          <a:cs typeface="Century Gothic"/>
                        </a:rPr>
                        <a:t>Se busca crear consciencia sobre la importancia de una correcta práctica deportiva.</a:t>
                      </a:r>
                    </a:p>
                  </a:txBody>
                  <a:tcPr anchor="ctr"/>
                </a:tc>
                <a:extLst>
                  <a:ext uri="{0D108BD9-81ED-4DB2-BD59-A6C34878D82A}">
                    <a16:rowId xmlns:a16="http://schemas.microsoft.com/office/drawing/2014/main" val="3998965239"/>
                  </a:ext>
                </a:extLst>
              </a:tr>
              <a:tr h="807235">
                <a:tc>
                  <a:txBody>
                    <a:bodyPr/>
                    <a:lstStyle/>
                    <a:p>
                      <a:pPr marL="0" algn="ctr" defTabSz="457200" rtl="0" eaLnBrk="1" latinLnBrk="0" hangingPunct="1"/>
                      <a:r>
                        <a:rPr lang="es-MX" sz="1100" b="1" kern="1200" dirty="0">
                          <a:solidFill>
                            <a:schemeClr val="bg1"/>
                          </a:solidFill>
                          <a:latin typeface="Arial Narrow" panose="020B0606020202030204" pitchFamily="34" charset="0"/>
                          <a:ea typeface="+mn-ea"/>
                          <a:cs typeface="Century Gothic"/>
                        </a:rPr>
                        <a:t>Psicología</a:t>
                      </a:r>
                    </a:p>
                  </a:txBody>
                  <a:tcPr anchor="ctr">
                    <a:solidFill>
                      <a:schemeClr val="accent1">
                        <a:lumMod val="75000"/>
                      </a:schemeClr>
                    </a:solidFill>
                  </a:tcP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Exposición: </a:t>
                      </a:r>
                      <a:r>
                        <a:rPr lang="es-MX" sz="1100" b="0" kern="1200" baseline="0" dirty="0" err="1">
                          <a:solidFill>
                            <a:schemeClr val="tx1"/>
                          </a:solidFill>
                          <a:latin typeface="Tw Cen MT Condensed" panose="020B0606020104020203" pitchFamily="34" charset="0"/>
                          <a:ea typeface="+mn-ea"/>
                          <a:cs typeface="Century Gothic"/>
                        </a:rPr>
                        <a:t>Disntintos</a:t>
                      </a:r>
                      <a:r>
                        <a:rPr lang="es-MX" sz="1100" b="0" kern="1200" baseline="0" dirty="0">
                          <a:solidFill>
                            <a:schemeClr val="tx1"/>
                          </a:solidFill>
                          <a:latin typeface="Tw Cen MT Condensed" panose="020B0606020104020203" pitchFamily="34" charset="0"/>
                          <a:ea typeface="+mn-ea"/>
                          <a:cs typeface="Century Gothic"/>
                        </a:rPr>
                        <a:t> procesos  psicológicos involucrados en una fractura.</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Identificar con claridad cuál es la importancia de procurar la salud mental y conocer los procesos psicológicos involucrados en la práctica deportiva para evitar una lesión derivada de prácticas negligentes</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Los alumnos prepararán una exposición acerca de cada uno de los procesos psicológicos involucrados en la actividad deportiva</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Se busca crear consciencia acerca de la importancia de prepararse física y </a:t>
                      </a:r>
                      <a:r>
                        <a:rPr lang="es-MX" sz="1100" b="1" kern="1200" baseline="0" dirty="0">
                          <a:solidFill>
                            <a:schemeClr val="tx1"/>
                          </a:solidFill>
                          <a:latin typeface="Tw Cen MT Condensed" panose="020B0606020104020203" pitchFamily="34" charset="0"/>
                          <a:ea typeface="+mn-ea"/>
                          <a:cs typeface="Century Gothic"/>
                        </a:rPr>
                        <a:t>mentalmente</a:t>
                      </a:r>
                      <a:r>
                        <a:rPr lang="es-MX" sz="1100" b="0" kern="1200" baseline="0" dirty="0">
                          <a:solidFill>
                            <a:schemeClr val="tx1"/>
                          </a:solidFill>
                          <a:latin typeface="Tw Cen MT Condensed" panose="020B0606020104020203" pitchFamily="34" charset="0"/>
                          <a:ea typeface="+mn-ea"/>
                          <a:cs typeface="Century Gothic"/>
                        </a:rPr>
                        <a:t> para la realización de cualquier actividad deportiva</a:t>
                      </a:r>
                    </a:p>
                  </a:txBody>
                  <a:tcPr anchor="ctr"/>
                </a:tc>
                <a:extLst>
                  <a:ext uri="{0D108BD9-81ED-4DB2-BD59-A6C34878D82A}">
                    <a16:rowId xmlns:a16="http://schemas.microsoft.com/office/drawing/2014/main" val="2031064983"/>
                  </a:ext>
                </a:extLst>
              </a:tr>
              <a:tr h="807235">
                <a:tc>
                  <a:txBody>
                    <a:bodyPr/>
                    <a:lstStyle/>
                    <a:p>
                      <a:pPr marL="0" algn="ctr" defTabSz="457200" rtl="0" eaLnBrk="1" latinLnBrk="0" hangingPunct="1"/>
                      <a:r>
                        <a:rPr lang="es-MX" sz="1100" b="1" kern="1200" dirty="0">
                          <a:solidFill>
                            <a:schemeClr val="bg1"/>
                          </a:solidFill>
                          <a:latin typeface="Arial Narrow" panose="020B0606020202030204" pitchFamily="34" charset="0"/>
                          <a:ea typeface="+mn-ea"/>
                          <a:cs typeface="Century Gothic"/>
                        </a:rPr>
                        <a:t>Temas Selectos de </a:t>
                      </a:r>
                      <a:r>
                        <a:rPr lang="es-MX" sz="1100" b="1" kern="1200" dirty="0" err="1">
                          <a:solidFill>
                            <a:schemeClr val="bg1"/>
                          </a:solidFill>
                          <a:latin typeface="Arial Narrow" panose="020B0606020202030204" pitchFamily="34" charset="0"/>
                          <a:ea typeface="+mn-ea"/>
                          <a:cs typeface="Century Gothic"/>
                        </a:rPr>
                        <a:t>Morfofisiología</a:t>
                      </a:r>
                      <a:endParaRPr lang="es-MX" sz="1100" b="1" kern="1200" dirty="0">
                        <a:solidFill>
                          <a:schemeClr val="bg1"/>
                        </a:solidFill>
                        <a:latin typeface="Arial Narrow" panose="020B0606020202030204" pitchFamily="34" charset="0"/>
                        <a:ea typeface="+mn-ea"/>
                        <a:cs typeface="Century Gothic"/>
                      </a:endParaRPr>
                    </a:p>
                  </a:txBody>
                  <a:tcPr anchor="ctr">
                    <a:solidFill>
                      <a:schemeClr val="accent1">
                        <a:lumMod val="75000"/>
                      </a:schemeClr>
                    </a:solidFill>
                  </a:tcP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Exposición:  Distintos sistemas comprometidos en la producción de una fractura.</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Identificar con claridad cuáles son los distintos sistemas </a:t>
                      </a:r>
                      <a:r>
                        <a:rPr lang="es-MX" sz="1100" b="0" kern="1200" baseline="0" dirty="0" err="1">
                          <a:solidFill>
                            <a:schemeClr val="tx1"/>
                          </a:solidFill>
                          <a:latin typeface="Tw Cen MT Condensed" panose="020B0606020104020203" pitchFamily="34" charset="0"/>
                          <a:ea typeface="+mn-ea"/>
                          <a:cs typeface="Century Gothic"/>
                        </a:rPr>
                        <a:t>morfofisiológicos</a:t>
                      </a:r>
                      <a:r>
                        <a:rPr lang="es-MX" sz="1100" b="0" kern="1200" baseline="0" dirty="0">
                          <a:solidFill>
                            <a:schemeClr val="tx1"/>
                          </a:solidFill>
                          <a:latin typeface="Tw Cen MT Condensed" panose="020B0606020104020203" pitchFamily="34" charset="0"/>
                          <a:ea typeface="+mn-ea"/>
                          <a:cs typeface="Century Gothic"/>
                        </a:rPr>
                        <a:t> implicados en una fractura y cuáles son los factores de riesgo.</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Los alumnos prepararán una exposición acerca de alguno de los sistemas </a:t>
                      </a:r>
                      <a:r>
                        <a:rPr lang="es-MX" sz="1100" b="0" kern="1200" baseline="0" dirty="0" err="1">
                          <a:solidFill>
                            <a:schemeClr val="tx1"/>
                          </a:solidFill>
                          <a:latin typeface="Tw Cen MT Condensed" panose="020B0606020104020203" pitchFamily="34" charset="0"/>
                          <a:ea typeface="+mn-ea"/>
                          <a:cs typeface="Century Gothic"/>
                        </a:rPr>
                        <a:t>morfofisiológicos</a:t>
                      </a:r>
                      <a:r>
                        <a:rPr lang="es-MX" sz="1100" b="0" kern="1200" baseline="0" dirty="0">
                          <a:solidFill>
                            <a:schemeClr val="tx1"/>
                          </a:solidFill>
                          <a:latin typeface="Tw Cen MT Condensed" panose="020B0606020104020203" pitchFamily="34" charset="0"/>
                          <a:ea typeface="+mn-ea"/>
                          <a:cs typeface="Century Gothic"/>
                        </a:rPr>
                        <a:t> que juegan un papel al determinar qué tan propensos estamos a sufrir una fractura</a:t>
                      </a:r>
                    </a:p>
                  </a:txBody>
                  <a:tcPr anchor="ctr"/>
                </a:tc>
                <a:tc>
                  <a:txBody>
                    <a:bodyPr/>
                    <a:lstStyle/>
                    <a:p>
                      <a:pPr marL="0" algn="just" defTabSz="457200" rtl="0" eaLnBrk="1" latinLnBrk="0" hangingPunct="1"/>
                      <a:r>
                        <a:rPr lang="es-MX" sz="1100" b="0" kern="1200" baseline="0" dirty="0">
                          <a:solidFill>
                            <a:schemeClr val="tx1"/>
                          </a:solidFill>
                          <a:latin typeface="Tw Cen MT Condensed" panose="020B0606020104020203" pitchFamily="34" charset="0"/>
                          <a:ea typeface="+mn-ea"/>
                          <a:cs typeface="Century Gothic"/>
                        </a:rPr>
                        <a:t>Comprender qué pasa en el cuerpo cuando ocurre una fractura, así como poder prevenir la </a:t>
                      </a:r>
                      <a:r>
                        <a:rPr lang="es-MX" sz="1100" b="0" kern="1200" baseline="0" dirty="0" err="1">
                          <a:solidFill>
                            <a:schemeClr val="tx1"/>
                          </a:solidFill>
                          <a:latin typeface="Tw Cen MT Condensed" panose="020B0606020104020203" pitchFamily="34" charset="0"/>
                          <a:ea typeface="+mn-ea"/>
                          <a:cs typeface="Century Gothic"/>
                        </a:rPr>
                        <a:t>ourrencia</a:t>
                      </a:r>
                      <a:r>
                        <a:rPr lang="es-MX" sz="1100" b="0" kern="1200" baseline="0" dirty="0">
                          <a:solidFill>
                            <a:schemeClr val="tx1"/>
                          </a:solidFill>
                          <a:latin typeface="Tw Cen MT Condensed" panose="020B0606020104020203" pitchFamily="34" charset="0"/>
                          <a:ea typeface="+mn-ea"/>
                          <a:cs typeface="Century Gothic"/>
                        </a:rPr>
                        <a:t> de las mismas al identificar los factores fisiológicos involucrados.</a:t>
                      </a:r>
                    </a:p>
                  </a:txBody>
                  <a:tcPr anchor="ctr"/>
                </a:tc>
                <a:extLst>
                  <a:ext uri="{0D108BD9-81ED-4DB2-BD59-A6C34878D82A}">
                    <a16:rowId xmlns:a16="http://schemas.microsoft.com/office/drawing/2014/main" val="381982596"/>
                  </a:ext>
                </a:extLst>
              </a:tr>
            </a:tbl>
          </a:graphicData>
        </a:graphic>
      </p:graphicFrame>
      <p:sp>
        <p:nvSpPr>
          <p:cNvPr id="6" name="Rectángulo redondeado 5"/>
          <p:cNvSpPr/>
          <p:nvPr/>
        </p:nvSpPr>
        <p:spPr>
          <a:xfrm>
            <a:off x="2252545" y="106668"/>
            <a:ext cx="7238587" cy="704164"/>
          </a:xfrm>
          <a:prstGeom prst="roundRect">
            <a:avLst/>
          </a:prstGeom>
          <a:solidFill>
            <a:srgbClr val="FDF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ítulo 1"/>
          <p:cNvSpPr txBox="1">
            <a:spLocks/>
          </p:cNvSpPr>
          <p:nvPr/>
        </p:nvSpPr>
        <p:spPr>
          <a:xfrm>
            <a:off x="2378619" y="195212"/>
            <a:ext cx="7190400" cy="69608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a:ln w="22225">
                  <a:solidFill>
                    <a:sysClr val="windowText" lastClr="000000"/>
                  </a:solidFill>
                  <a:prstDash val="solid"/>
                </a:ln>
                <a:solidFill>
                  <a:schemeClr val="accent2">
                    <a:lumMod val="75000"/>
                  </a:schemeClr>
                </a:solidFill>
                <a:latin typeface="Arial Black" panose="020B0A04020102020204" pitchFamily="34" charset="0"/>
              </a:rPr>
              <a:t>Documentación de actividades</a:t>
            </a:r>
          </a:p>
        </p:txBody>
      </p:sp>
    </p:spTree>
    <p:extLst>
      <p:ext uri="{BB962C8B-B14F-4D97-AF65-F5344CB8AC3E}">
        <p14:creationId xmlns:p14="http://schemas.microsoft.com/office/powerpoint/2010/main" val="1540583344"/>
      </p:ext>
    </p:extLst>
  </p:cSld>
  <p:clrMapOvr>
    <a:masterClrMapping/>
  </p:clrMapOvr>
  <p:transition spd="slow">
    <p:wip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3046</TotalTime>
  <Words>3124</Words>
  <Application>Microsoft Office PowerPoint</Application>
  <PresentationFormat>Panorámica</PresentationFormat>
  <Paragraphs>334</Paragraphs>
  <Slides>50</Slides>
  <Notes>24</Notes>
  <HiddenSlides>0</HiddenSlides>
  <MMClips>0</MMClips>
  <ScaleCrop>false</ScaleCrop>
  <HeadingPairs>
    <vt:vector size="8" baseType="variant">
      <vt:variant>
        <vt:lpstr>Fuentes usadas</vt:lpstr>
      </vt:variant>
      <vt:variant>
        <vt:i4>20</vt:i4>
      </vt:variant>
      <vt:variant>
        <vt:lpstr>Tema</vt:lpstr>
      </vt:variant>
      <vt:variant>
        <vt:i4>1</vt:i4>
      </vt:variant>
      <vt:variant>
        <vt:lpstr>Servidores OLE incrustados</vt:lpstr>
      </vt:variant>
      <vt:variant>
        <vt:i4>1</vt:i4>
      </vt:variant>
      <vt:variant>
        <vt:lpstr>Títulos de diapositiva</vt:lpstr>
      </vt:variant>
      <vt:variant>
        <vt:i4>50</vt:i4>
      </vt:variant>
    </vt:vector>
  </HeadingPairs>
  <TitlesOfParts>
    <vt:vector size="72" baseType="lpstr">
      <vt:lpstr>Arial</vt:lpstr>
      <vt:lpstr>Arial Black</vt:lpstr>
      <vt:lpstr>Arial Narrow</vt:lpstr>
      <vt:lpstr>Arial Rounded MT Bold</vt:lpstr>
      <vt:lpstr>Bahnschrift</vt:lpstr>
      <vt:lpstr>Calibri</vt:lpstr>
      <vt:lpstr>Cambria Math</vt:lpstr>
      <vt:lpstr>Corbel</vt:lpstr>
      <vt:lpstr>Franklin Gothic Book</vt:lpstr>
      <vt:lpstr>Franklin Gothic Demi Cond</vt:lpstr>
      <vt:lpstr>Franklin Gothic Medium Cond</vt:lpstr>
      <vt:lpstr>Garamond</vt:lpstr>
      <vt:lpstr>Gill Sans MT</vt:lpstr>
      <vt:lpstr>Lora</vt:lpstr>
      <vt:lpstr>Quattrocento Sans</vt:lpstr>
      <vt:lpstr>Rockwell</vt:lpstr>
      <vt:lpstr>Tw Cen MT</vt:lpstr>
      <vt:lpstr>Tw Cen MT Condensed</vt:lpstr>
      <vt:lpstr>Tw Cen MT Condensed Extra Bold</vt:lpstr>
      <vt:lpstr>Wingdings</vt:lpstr>
      <vt:lpstr>Orgánico</vt:lpstr>
      <vt:lpstr>CorelDRAW</vt:lpstr>
      <vt:lpstr>Presentación de PowerPoint</vt:lpstr>
      <vt:lpstr>PARTICIPANTES</vt:lpstr>
      <vt:lpstr>CICLO ESCOLAR EN EL QUE SE PLANEA LLEVAR A CABO EL PROYECTO</vt:lpstr>
      <vt:lpstr>NOMBRE DEL PROYECTO</vt:lpstr>
      <vt:lpstr> </vt:lpstr>
      <vt:lpstr> </vt:lpstr>
      <vt:lpstr>Propósitos específicos a alcanzar por asignatura</vt:lpstr>
      <vt:lpstr>Presentación de PowerPoint</vt:lpstr>
      <vt:lpstr>Presentación de PowerPoint</vt:lpstr>
      <vt:lpstr>Presentación de PowerPoint</vt:lpstr>
      <vt:lpstr> </vt:lpstr>
      <vt:lpstr>Fuerza</vt:lpstr>
      <vt:lpstr>Leyes de Newton</vt:lpstr>
      <vt:lpstr>Fuerza Deformante:</vt:lpstr>
      <vt:lpstr>Presentación de PowerPoint</vt:lpstr>
      <vt:lpstr>Presentación de PowerPoint</vt:lpstr>
      <vt:lpstr>Constante Elástica:</vt:lpstr>
      <vt:lpstr>Esfuerzo</vt:lpstr>
      <vt:lpstr>Presentación de PowerPoint</vt:lpstr>
      <vt:lpstr>Presentación de PowerPoint</vt:lpstr>
      <vt:lpstr>Presentación de PowerPoint</vt:lpstr>
      <vt:lpstr>Presentación de PowerPoint</vt:lpstr>
      <vt:lpstr>Momento de  Torsión</vt:lpstr>
      <vt:lpstr>Presentación de PowerPoint</vt:lpstr>
      <vt:lpstr>Palanca</vt:lpstr>
      <vt:lpstr>Presentación de PowerPoint</vt:lpstr>
      <vt:lpstr>Presentación de PowerPoint</vt:lpstr>
      <vt:lpstr>Impulso</vt:lpstr>
      <vt:lpstr>Presentación de PowerPoint</vt:lpstr>
      <vt:lpstr>Presentación de PowerPoint</vt:lpstr>
      <vt:lpstr>Choque Elástico:</vt:lpstr>
      <vt:lpstr>Presentación de PowerPoint</vt:lpstr>
      <vt:lpstr>Presentación de PowerPoint</vt:lpstr>
      <vt:lpstr>Presentación de PowerPoint</vt:lpstr>
      <vt:lpstr>Presentación de PowerPoint</vt:lpstr>
      <vt:lpstr>Prevención de Fracturas</vt:lpstr>
      <vt:lpstr>Prevenir fracturas en la vida cotidiana</vt:lpstr>
      <vt:lpstr>Prevenir fracturas en el ámbito deportivo</vt:lpstr>
      <vt:lpstr>Presentación de PowerPoint</vt:lpstr>
      <vt:lpstr>Presentación de PowerPoint</vt:lpstr>
      <vt:lpstr>Presentación de PowerPoint</vt:lpstr>
      <vt:lpstr>Presentación de PowerPoint</vt:lpstr>
      <vt:lpstr>Elementos de protección: Fútbol</vt:lpstr>
      <vt:lpstr>Equipo de Protección: Voleibol</vt:lpstr>
      <vt:lpstr>Equipo de protección: Baloncesto</vt:lpstr>
      <vt:lpstr>Equipo de protección: Boxeo</vt:lpstr>
      <vt:lpstr>Equipo de protección: Futbol americano</vt:lpstr>
      <vt:lpstr>Presentación de PowerPoint</vt:lpstr>
      <vt:lpstr> </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DirTec-Preparatoria</dc:creator>
  <cp:lastModifiedBy>asus</cp:lastModifiedBy>
  <cp:revision>385</cp:revision>
  <dcterms:created xsi:type="dcterms:W3CDTF">2017-10-30T16:13:49Z</dcterms:created>
  <dcterms:modified xsi:type="dcterms:W3CDTF">2020-05-07T06:04:52Z</dcterms:modified>
</cp:coreProperties>
</file>