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1"/>
  </p:sldMasterIdLst>
  <p:notesMasterIdLst>
    <p:notesMasterId r:id="rId9"/>
  </p:notesMasterIdLst>
  <p:sldIdLst>
    <p:sldId id="256" r:id="rId2"/>
    <p:sldId id="393" r:id="rId3"/>
    <p:sldId id="395" r:id="rId4"/>
    <p:sldId id="396" r:id="rId5"/>
    <p:sldId id="392" r:id="rId6"/>
    <p:sldId id="266" r:id="rId7"/>
    <p:sldId id="52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416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B4C8E-8A68-493D-8770-AC074BD11A3A}" type="datetimeFigureOut">
              <a:rPr lang="es-MX" smtClean="0"/>
              <a:t>07/05/2020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7B6E5-811B-483D-8BC2-9CF5CBB635AF}" type="slidenum">
              <a:rPr lang="es-MX" smtClean="0"/>
              <a:t>‹Nº›</a:t>
            </a:fld>
            <a:endParaRPr lang="es-MX"/>
          </a:p>
        </p:txBody>
      </p:sp>
    </p:spTree>
    <p:extLst>
      <p:ext uri="{BB962C8B-B14F-4D97-AF65-F5344CB8AC3E}">
        <p14:creationId xmlns:p14="http://schemas.microsoft.com/office/powerpoint/2010/main" val="81018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B3E7B6E5-811B-483D-8BC2-9CF5CBB635AF}" type="slidenum">
              <a:rPr lang="es-MX" smtClean="0"/>
              <a:t>1</a:t>
            </a:fld>
            <a:endParaRPr lang="es-MX"/>
          </a:p>
        </p:txBody>
      </p:sp>
    </p:spTree>
    <p:extLst>
      <p:ext uri="{BB962C8B-B14F-4D97-AF65-F5344CB8AC3E}">
        <p14:creationId xmlns:p14="http://schemas.microsoft.com/office/powerpoint/2010/main" val="249378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B3E7B6E5-811B-483D-8BC2-9CF5CBB635AF}" type="slidenum">
              <a:rPr lang="es-MX" smtClean="0"/>
              <a:t>5</a:t>
            </a:fld>
            <a:endParaRPr lang="es-MX"/>
          </a:p>
        </p:txBody>
      </p:sp>
    </p:spTree>
    <p:extLst>
      <p:ext uri="{BB962C8B-B14F-4D97-AF65-F5344CB8AC3E}">
        <p14:creationId xmlns:p14="http://schemas.microsoft.com/office/powerpoint/2010/main" val="398143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5749E6-F8C7-41F6-B2CA-E2BD2FBEA5BB}" type="datetime1">
              <a:rPr lang="en-US" smtClean="0"/>
              <a:t>5/7/2020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86687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35EECC-76B5-4D9A-8E31-878EE3EB6C43}" type="datetime1">
              <a:rPr lang="en-US" smtClean="0"/>
              <a:t>5/7/2020</a:t>
            </a:fld>
            <a:endParaRPr lang="en-US" dirty="0"/>
          </a:p>
        </p:txBody>
      </p:sp>
      <p:sp>
        <p:nvSpPr>
          <p:cNvPr id="6" name="Footer Placeholder 5"/>
          <p:cNvSpPr>
            <a:spLocks noGrp="1"/>
          </p:cNvSpPr>
          <p:nvPr>
            <p:ph type="ftr" sz="quarter" idx="11"/>
          </p:nvPr>
        </p:nvSpPr>
        <p:spPr/>
        <p:txBody>
          <a:bodyPr/>
          <a:lstStyle/>
          <a:p>
            <a:r>
              <a:rPr lang="es-MX"/>
              <a:t>Centro Educativo Jean Piaget. Clave 1277.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4671606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E20EDC-79CA-4CB9-B719-E963A50DA2BD}"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7159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12B6B2B-942D-4231-A48F-BA488080B867}"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71113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03B8799-4E50-4654-9B5C-6ABB61C169D2}"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274300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C8901-8CA7-46D4-94A3-BA7F5CD6DCC0}"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26405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5CFFD0F-CC40-4FAE-993A-BBC7508B4C61}"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90396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B6A78F-5D42-4CAC-8D98-917C436C9465}"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9922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B4D941-480C-4471-955E-09C7F8E8D856}"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26267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88048-1EFD-481E-8791-9ECBAE9CD828}"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8489455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6B84F25-EBD2-4FC5-B6ED-934751C9886A}" type="datetime1">
              <a:rPr lang="en-US" smtClean="0"/>
              <a:t>5/7/2020</a:t>
            </a:fld>
            <a:endParaRPr lang="en-US" dirty="0"/>
          </a:p>
        </p:txBody>
      </p:sp>
      <p:sp>
        <p:nvSpPr>
          <p:cNvPr id="5" name="Footer Placeholder 4"/>
          <p:cNvSpPr>
            <a:spLocks noGrp="1"/>
          </p:cNvSpPr>
          <p:nvPr>
            <p:ph type="ftr" sz="quarter" idx="11"/>
          </p:nvPr>
        </p:nvSpPr>
        <p:spPr/>
        <p:txBody>
          <a:bodyPr/>
          <a:lstStyle/>
          <a:p>
            <a:r>
              <a:rPr lang="es-MX"/>
              <a:t>Centro Educativo Jean Piaget. Clave 1277.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5558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A4B725B-6959-4C33-93E5-13DA3BCAE80A}" type="datetime1">
              <a:rPr lang="en-US" smtClean="0"/>
              <a:t>5/7/2020</a:t>
            </a:fld>
            <a:endParaRPr lang="en-US" dirty="0"/>
          </a:p>
        </p:txBody>
      </p:sp>
      <p:sp>
        <p:nvSpPr>
          <p:cNvPr id="6" name="Footer Placeholder 5"/>
          <p:cNvSpPr>
            <a:spLocks noGrp="1"/>
          </p:cNvSpPr>
          <p:nvPr>
            <p:ph type="ftr" sz="quarter" idx="11"/>
          </p:nvPr>
        </p:nvSpPr>
        <p:spPr/>
        <p:txBody>
          <a:bodyPr/>
          <a:lstStyle/>
          <a:p>
            <a:r>
              <a:rPr lang="es-MX"/>
              <a:t>Centro Educativo Jean Piaget. Clave 1277.</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4522602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0380D8-295E-4706-9CBA-899ED7681FA7}" type="datetime1">
              <a:rPr lang="en-US" smtClean="0"/>
              <a:t>5/7/2020</a:t>
            </a:fld>
            <a:endParaRPr lang="en-US" dirty="0"/>
          </a:p>
        </p:txBody>
      </p:sp>
      <p:sp>
        <p:nvSpPr>
          <p:cNvPr id="8" name="Footer Placeholder 7"/>
          <p:cNvSpPr>
            <a:spLocks noGrp="1"/>
          </p:cNvSpPr>
          <p:nvPr>
            <p:ph type="ftr" sz="quarter" idx="11"/>
          </p:nvPr>
        </p:nvSpPr>
        <p:spPr/>
        <p:txBody>
          <a:bodyPr/>
          <a:lstStyle/>
          <a:p>
            <a:r>
              <a:rPr lang="es-MX"/>
              <a:t>Centro Educativo Jean Piaget. Clave 1277.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62613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BF5C862-0845-4677-9BE1-10ECEF90EAF0}" type="datetime1">
              <a:rPr lang="en-US" smtClean="0"/>
              <a:t>5/7/2020</a:t>
            </a:fld>
            <a:endParaRPr lang="en-US" dirty="0"/>
          </a:p>
        </p:txBody>
      </p:sp>
      <p:sp>
        <p:nvSpPr>
          <p:cNvPr id="4" name="Footer Placeholder 3"/>
          <p:cNvSpPr>
            <a:spLocks noGrp="1"/>
          </p:cNvSpPr>
          <p:nvPr>
            <p:ph type="ftr" sz="quarter" idx="11"/>
          </p:nvPr>
        </p:nvSpPr>
        <p:spPr/>
        <p:txBody>
          <a:bodyPr/>
          <a:lstStyle/>
          <a:p>
            <a:r>
              <a:rPr lang="es-MX"/>
              <a:t>Centro Educativo Jean Piaget. Clave 1277.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70718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4F978-856F-46FB-B5B9-8361EC08DF18}" type="datetime1">
              <a:rPr lang="en-US" smtClean="0"/>
              <a:t>5/7/2020</a:t>
            </a:fld>
            <a:endParaRPr lang="en-US" dirty="0"/>
          </a:p>
        </p:txBody>
      </p:sp>
      <p:sp>
        <p:nvSpPr>
          <p:cNvPr id="3" name="Footer Placeholder 2"/>
          <p:cNvSpPr>
            <a:spLocks noGrp="1"/>
          </p:cNvSpPr>
          <p:nvPr>
            <p:ph type="ftr" sz="quarter" idx="11"/>
          </p:nvPr>
        </p:nvSpPr>
        <p:spPr/>
        <p:txBody>
          <a:bodyPr/>
          <a:lstStyle/>
          <a:p>
            <a:r>
              <a:rPr lang="es-MX"/>
              <a:t>Centro Educativo Jean Piaget. Clave 1277.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5048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D4E60-4C7A-443E-93A6-8E6E22B51B27}" type="datetime1">
              <a:rPr lang="en-US" smtClean="0"/>
              <a:t>5/7/2020</a:t>
            </a:fld>
            <a:endParaRPr lang="en-US" dirty="0"/>
          </a:p>
        </p:txBody>
      </p:sp>
      <p:sp>
        <p:nvSpPr>
          <p:cNvPr id="6" name="Footer Placeholder 5"/>
          <p:cNvSpPr>
            <a:spLocks noGrp="1"/>
          </p:cNvSpPr>
          <p:nvPr>
            <p:ph type="ftr" sz="quarter" idx="11"/>
          </p:nvPr>
        </p:nvSpPr>
        <p:spPr/>
        <p:txBody>
          <a:bodyPr/>
          <a:lstStyle/>
          <a:p>
            <a:r>
              <a:rPr lang="es-MX"/>
              <a:t>Centro Educativo Jean Piaget. Clave 1277.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83397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FD448D9-C336-4AE4-AA88-BDB5A9B233DC}" type="datetime1">
              <a:rPr lang="en-US" smtClean="0"/>
              <a:t>5/7/2020</a:t>
            </a:fld>
            <a:endParaRPr lang="en-US" dirty="0"/>
          </a:p>
        </p:txBody>
      </p:sp>
      <p:sp>
        <p:nvSpPr>
          <p:cNvPr id="6" name="Footer Placeholder 5"/>
          <p:cNvSpPr>
            <a:spLocks noGrp="1"/>
          </p:cNvSpPr>
          <p:nvPr>
            <p:ph type="ftr" sz="quarter" idx="11"/>
          </p:nvPr>
        </p:nvSpPr>
        <p:spPr/>
        <p:txBody>
          <a:bodyPr/>
          <a:lstStyle/>
          <a:p>
            <a:r>
              <a:rPr lang="es-MX"/>
              <a:t>Centro Educativo Jean Piaget. Clave 1277.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396110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30E58D-6BC7-478C-841D-25375E5E4E84}" type="datetime1">
              <a:rPr lang="en-US" smtClean="0"/>
              <a:t>5/7/2020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s-MX"/>
              <a:t>Centro Educativo Jean Piaget. Clave 1277.</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52373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ransition spd="slow">
    <p:wipe/>
  </p:transition>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2798037" y="2399366"/>
            <a:ext cx="6003210" cy="2871440"/>
            <a:chOff x="2742815" y="3520779"/>
            <a:chExt cx="6032162" cy="2147738"/>
          </a:xfrm>
        </p:grpSpPr>
        <p:sp>
          <p:nvSpPr>
            <p:cNvPr id="2" name="Rectángulo 1"/>
            <p:cNvSpPr/>
            <p:nvPr/>
          </p:nvSpPr>
          <p:spPr>
            <a:xfrm>
              <a:off x="2742815" y="4448424"/>
              <a:ext cx="6032162" cy="122009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500" b="1" cap="none" spc="0" dirty="0">
                  <a:ln/>
                  <a:solidFill>
                    <a:srgbClr val="C00000"/>
                  </a:solidFill>
                  <a:effectLst/>
                  <a:latin typeface="Arial Rounded MT Bold" panose="020F0704030504030204" pitchFamily="34" charset="0"/>
                </a:rPr>
                <a:t>CLAVE:  1277      </a:t>
              </a:r>
            </a:p>
            <a:p>
              <a:pPr algn="ctr"/>
              <a:r>
                <a:rPr lang="es-ES" sz="2500" b="1" cap="none" spc="0" dirty="0">
                  <a:ln/>
                  <a:solidFill>
                    <a:srgbClr val="C00000"/>
                  </a:solidFill>
                  <a:effectLst/>
                  <a:latin typeface="Arial Rounded MT Bold" panose="020F0704030504030204" pitchFamily="34" charset="0"/>
                </a:rPr>
                <a:t>   </a:t>
              </a:r>
            </a:p>
            <a:p>
              <a:pPr algn="ctr"/>
              <a:r>
                <a:rPr lang="es-ES" sz="2500" b="1" dirty="0">
                  <a:ln/>
                  <a:solidFill>
                    <a:srgbClr val="C00000"/>
                  </a:solidFill>
                  <a:latin typeface="Arial Rounded MT Bold" panose="020F0704030504030204" pitchFamily="34" charset="0"/>
                </a:rPr>
                <a:t>Proyecto CONEXIONES</a:t>
              </a:r>
            </a:p>
            <a:p>
              <a:pPr algn="ctr"/>
              <a:r>
                <a:rPr lang="es-ES" sz="2500" b="1" dirty="0">
                  <a:ln/>
                  <a:solidFill>
                    <a:srgbClr val="C00000"/>
                  </a:solidFill>
                  <a:latin typeface="Arial Rounded MT Bold" panose="020F0704030504030204" pitchFamily="34" charset="0"/>
                </a:rPr>
                <a:t>Equipo Dos   		5° de Preparatoria</a:t>
              </a:r>
              <a:endParaRPr lang="es-ES" sz="2500" b="1" cap="none" spc="0" dirty="0">
                <a:ln/>
                <a:solidFill>
                  <a:srgbClr val="C00000"/>
                </a:solidFill>
                <a:effectLst/>
                <a:latin typeface="Arial Rounded MT Bold" panose="020F0704030504030204" pitchFamily="34" charset="0"/>
              </a:endParaRPr>
            </a:p>
          </p:txBody>
        </p:sp>
        <p:sp>
          <p:nvSpPr>
            <p:cNvPr id="8" name="Rectángulo 7"/>
            <p:cNvSpPr/>
            <p:nvPr/>
          </p:nvSpPr>
          <p:spPr>
            <a:xfrm>
              <a:off x="2870224" y="3520779"/>
              <a:ext cx="5777344" cy="98988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chemeClr val="accent3"/>
                  </a:solidFill>
                  <a:latin typeface="Arial" panose="020B0604020202020204" pitchFamily="34" charset="0"/>
                  <a:cs typeface="Arial" panose="020B0604020202020204" pitchFamily="34" charset="0"/>
                </a:rPr>
                <a:t>CENTRO EDUCATIVO</a:t>
              </a:r>
            </a:p>
            <a:p>
              <a:pPr algn="ctr"/>
              <a:r>
                <a:rPr lang="es-ES" sz="4000" b="1" dirty="0">
                  <a:ln/>
                  <a:solidFill>
                    <a:srgbClr val="416B47"/>
                  </a:solidFill>
                  <a:latin typeface="Arial Rounded MT Bold" panose="020F0704030504030204" pitchFamily="34" charset="0"/>
                </a:rPr>
                <a:t>JEAN PIAGET </a:t>
              </a:r>
              <a:endParaRPr lang="es-ES" sz="4000" b="1" cap="none" spc="0" dirty="0">
                <a:ln/>
                <a:solidFill>
                  <a:srgbClr val="416B47"/>
                </a:solidFill>
                <a:effectLst/>
                <a:latin typeface="Arial Rounded MT Bold" panose="020F0704030504030204" pitchFamily="34" charset="0"/>
              </a:endParaRPr>
            </a:p>
          </p:txBody>
        </p:sp>
      </p:grpSp>
      <p:sp>
        <p:nvSpPr>
          <p:cNvPr id="10" name="Marcador de pie de página 1"/>
          <p:cNvSpPr txBox="1">
            <a:spLocks/>
          </p:cNvSpPr>
          <p:nvPr/>
        </p:nvSpPr>
        <p:spPr>
          <a:xfrm>
            <a:off x="839695" y="5844693"/>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45" y="5525918"/>
            <a:ext cx="4508189" cy="741716"/>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606639977"/>
              </p:ext>
            </p:extLst>
          </p:nvPr>
        </p:nvGraphicFramePr>
        <p:xfrm>
          <a:off x="4518684" y="532297"/>
          <a:ext cx="2357380" cy="1867069"/>
        </p:xfrm>
        <a:graphic>
          <a:graphicData uri="http://schemas.openxmlformats.org/presentationml/2006/ole">
            <mc:AlternateContent xmlns:mc="http://schemas.openxmlformats.org/markup-compatibility/2006">
              <mc:Choice xmlns:v="urn:schemas-microsoft-com:vml" Requires="v">
                <p:oleObj spid="_x0000_s1473" name="CorelDRAW" r:id="rId5" imgW="2504179" imgH="1982433" progId="CorelDraw.Graphic.19">
                  <p:embed/>
                </p:oleObj>
              </mc:Choice>
              <mc:Fallback>
                <p:oleObj name="CorelDRAW" r:id="rId5" imgW="2504179" imgH="1982433" progId="CorelDraw.Graphic.19">
                  <p:embed/>
                  <p:pic>
                    <p:nvPicPr>
                      <p:cNvPr id="0" name=""/>
                      <p:cNvPicPr/>
                      <p:nvPr/>
                    </p:nvPicPr>
                    <p:blipFill>
                      <a:blip r:embed="rId6"/>
                      <a:stretch>
                        <a:fillRect/>
                      </a:stretch>
                    </p:blipFill>
                    <p:spPr>
                      <a:xfrm>
                        <a:off x="4518684" y="532297"/>
                        <a:ext cx="2357380" cy="1867069"/>
                      </a:xfrm>
                      <a:prstGeom prst="rect">
                        <a:avLst/>
                      </a:prstGeom>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89469782"/>
              </p:ext>
            </p:extLst>
          </p:nvPr>
        </p:nvGraphicFramePr>
        <p:xfrm>
          <a:off x="10520879" y="5621389"/>
          <a:ext cx="658043" cy="521177"/>
        </p:xfrm>
        <a:graphic>
          <a:graphicData uri="http://schemas.openxmlformats.org/presentationml/2006/ole">
            <mc:AlternateContent xmlns:mc="http://schemas.openxmlformats.org/markup-compatibility/2006">
              <mc:Choice xmlns:v="urn:schemas-microsoft-com:vml" Requires="v">
                <p:oleObj spid="_x0000_s1474" name="CorelDRAW" r:id="rId7" imgW="2504179" imgH="1982433" progId="CorelDraw.Graphic.19">
                  <p:embed/>
                </p:oleObj>
              </mc:Choice>
              <mc:Fallback>
                <p:oleObj name="CorelDRAW" r:id="rId7" imgW="2504179" imgH="1982433" progId="CorelDraw.Graphic.19">
                  <p:embed/>
                  <p:pic>
                    <p:nvPicPr>
                      <p:cNvPr id="0" name=""/>
                      <p:cNvPicPr/>
                      <p:nvPr/>
                    </p:nvPicPr>
                    <p:blipFill>
                      <a:blip r:embed="rId6"/>
                      <a:stretch>
                        <a:fillRect/>
                      </a:stretch>
                    </p:blipFill>
                    <p:spPr>
                      <a:xfrm>
                        <a:off x="10520879" y="5621389"/>
                        <a:ext cx="658043" cy="521177"/>
                      </a:xfrm>
                      <a:prstGeom prst="rect">
                        <a:avLst/>
                      </a:prstGeom>
                    </p:spPr>
                  </p:pic>
                </p:oleObj>
              </mc:Fallback>
            </mc:AlternateContent>
          </a:graphicData>
        </a:graphic>
      </p:graphicFrame>
    </p:spTree>
    <p:extLst>
      <p:ext uri="{BB962C8B-B14F-4D97-AF65-F5344CB8AC3E}">
        <p14:creationId xmlns:p14="http://schemas.microsoft.com/office/powerpoint/2010/main" val="289806753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6765" y="-53583"/>
            <a:ext cx="4182108" cy="1041470"/>
          </a:xfrm>
        </p:spPr>
        <p:txBody>
          <a:bodyPr>
            <a:normAutofit/>
          </a:bodyPr>
          <a:lstStyle/>
          <a:p>
            <a:r>
              <a:rPr lang="es-MX" b="1" dirty="0">
                <a:solidFill>
                  <a:schemeClr val="accent3">
                    <a:lumMod val="75000"/>
                  </a:schemeClr>
                </a:solidFill>
                <a:latin typeface="Tw Cen MT Condensed Extra Bold" panose="020B0803020202020204" pitchFamily="34" charset="0"/>
              </a:rPr>
              <a:t>PARTICIPANTES</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03" y="5268222"/>
            <a:ext cx="5094827" cy="838233"/>
          </a:xfrm>
          <a:prstGeom prst="rect">
            <a:avLst/>
          </a:prstGeom>
        </p:spPr>
      </p:pic>
      <p:graphicFrame>
        <p:nvGraphicFramePr>
          <p:cNvPr id="17" name="Objeto 16"/>
          <p:cNvGraphicFramePr>
            <a:graphicFrameLocks noChangeAspect="1"/>
          </p:cNvGraphicFramePr>
          <p:nvPr/>
        </p:nvGraphicFramePr>
        <p:xfrm>
          <a:off x="10521631" y="5324787"/>
          <a:ext cx="748196" cy="592579"/>
        </p:xfrm>
        <a:graphic>
          <a:graphicData uri="http://schemas.openxmlformats.org/presentationml/2006/ole">
            <mc:AlternateContent xmlns:mc="http://schemas.openxmlformats.org/markup-compatibility/2006">
              <mc:Choice xmlns:v="urn:schemas-microsoft-com:vml" Requires="v">
                <p:oleObj spid="_x0000_s158728" name="CorelDRAW" r:id="rId4" imgW="2504179" imgH="1982433" progId="CorelDraw.Graphic.19">
                  <p:embed/>
                </p:oleObj>
              </mc:Choice>
              <mc:Fallback>
                <p:oleObj name="CorelDRAW" r:id="rId4" imgW="2504179" imgH="1982433" progId="CorelDraw.Graphic.19">
                  <p:embed/>
                  <p:pic>
                    <p:nvPicPr>
                      <p:cNvPr id="17" name="Objeto 16"/>
                      <p:cNvPicPr/>
                      <p:nvPr/>
                    </p:nvPicPr>
                    <p:blipFill>
                      <a:blip r:embed="rId5"/>
                      <a:stretch>
                        <a:fillRect/>
                      </a:stretch>
                    </p:blipFill>
                    <p:spPr>
                      <a:xfrm>
                        <a:off x="10521631" y="5324787"/>
                        <a:ext cx="748196" cy="592579"/>
                      </a:xfrm>
                      <a:prstGeom prst="rect">
                        <a:avLst/>
                      </a:prstGeom>
                    </p:spPr>
                  </p:pic>
                </p:oleObj>
              </mc:Fallback>
            </mc:AlternateContent>
          </a:graphicData>
        </a:graphic>
      </p:graphicFrame>
      <p:sp>
        <p:nvSpPr>
          <p:cNvPr id="16" name="Marcador de contenido 4"/>
          <p:cNvSpPr txBox="1">
            <a:spLocks/>
          </p:cNvSpPr>
          <p:nvPr/>
        </p:nvSpPr>
        <p:spPr>
          <a:xfrm>
            <a:off x="692297" y="1311679"/>
            <a:ext cx="4668452" cy="197407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es-ES" b="1" dirty="0">
                <a:latin typeface="Tw Cen MT Condensed" panose="020B0606020104020203" pitchFamily="34" charset="0"/>
              </a:rPr>
              <a:t>Directora general:</a:t>
            </a:r>
            <a:endParaRPr lang="es-MX" b="1" dirty="0">
              <a:latin typeface="Tw Cen MT Condensed" panose="020B0606020104020203" pitchFamily="34" charset="0"/>
            </a:endParaRPr>
          </a:p>
          <a:p>
            <a:pPr algn="l"/>
            <a:r>
              <a:rPr lang="es-ES" dirty="0">
                <a:latin typeface="Tw Cen MT Condensed" panose="020B0606020104020203" pitchFamily="34" charset="0"/>
              </a:rPr>
              <a:t>Mtra. Gabriela Velasco Canales</a:t>
            </a:r>
          </a:p>
          <a:p>
            <a:pPr algn="l"/>
            <a:r>
              <a:rPr lang="es-ES" b="1" dirty="0">
                <a:latin typeface="Tw Cen MT Condensed" panose="020B0606020104020203" pitchFamily="34" charset="0"/>
              </a:rPr>
              <a:t>Directora académica:</a:t>
            </a:r>
          </a:p>
          <a:p>
            <a:pPr algn="l"/>
            <a:r>
              <a:rPr lang="es-ES" dirty="0" err="1">
                <a:latin typeface="Tw Cen MT Condensed" panose="020B0606020104020203" pitchFamily="34" charset="0"/>
              </a:rPr>
              <a:t>Psic</a:t>
            </a:r>
            <a:r>
              <a:rPr lang="es-ES" dirty="0">
                <a:latin typeface="Tw Cen MT Condensed" panose="020B0606020104020203" pitchFamily="34" charset="0"/>
              </a:rPr>
              <a:t>. Fanny </a:t>
            </a:r>
            <a:r>
              <a:rPr lang="es-ES" dirty="0" err="1">
                <a:latin typeface="Tw Cen MT Condensed" panose="020B0606020104020203" pitchFamily="34" charset="0"/>
              </a:rPr>
              <a:t>Haydeé</a:t>
            </a:r>
            <a:r>
              <a:rPr lang="es-ES" dirty="0">
                <a:latin typeface="Tw Cen MT Condensed" panose="020B0606020104020203" pitchFamily="34" charset="0"/>
              </a:rPr>
              <a:t> Martínez Campos</a:t>
            </a:r>
          </a:p>
          <a:p>
            <a:pPr algn="l"/>
            <a:r>
              <a:rPr lang="es-ES" b="1" dirty="0">
                <a:latin typeface="Tw Cen MT Condensed" panose="020B0606020104020203" pitchFamily="34" charset="0"/>
              </a:rPr>
              <a:t>Coordinadora:</a:t>
            </a:r>
          </a:p>
          <a:p>
            <a:pPr algn="l"/>
            <a:r>
              <a:rPr lang="es-ES" dirty="0">
                <a:latin typeface="Tw Cen MT Condensed" panose="020B0606020104020203" pitchFamily="34" charset="0"/>
              </a:rPr>
              <a:t>Lic. Adriana Felisa Chávez De la Peña</a:t>
            </a:r>
            <a:endParaRPr lang="es-MX" dirty="0">
              <a:latin typeface="Tw Cen MT Condensed" panose="020B0606020104020203" pitchFamily="34" charset="0"/>
            </a:endParaRPr>
          </a:p>
        </p:txBody>
      </p:sp>
      <p:sp>
        <p:nvSpPr>
          <p:cNvPr id="18" name="Marcador de pie de página 1"/>
          <p:cNvSpPr txBox="1">
            <a:spLocks/>
          </p:cNvSpPr>
          <p:nvPr/>
        </p:nvSpPr>
        <p:spPr>
          <a:xfrm>
            <a:off x="813938" y="5858935"/>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
        <p:nvSpPr>
          <p:cNvPr id="3" name="CuadroTexto 2"/>
          <p:cNvSpPr txBox="1"/>
          <p:nvPr/>
        </p:nvSpPr>
        <p:spPr>
          <a:xfrm>
            <a:off x="5674713" y="940634"/>
            <a:ext cx="5494446" cy="4505849"/>
          </a:xfrm>
          <a:prstGeom prst="rect">
            <a:avLst/>
          </a:prstGeom>
          <a:noFill/>
        </p:spPr>
        <p:txBody>
          <a:bodyPr wrap="square" rtlCol="0">
            <a:spAutoFit/>
          </a:bodyPr>
          <a:lstStyle/>
          <a:p>
            <a:pPr>
              <a:spcBef>
                <a:spcPct val="20000"/>
              </a:spcBef>
              <a:spcAft>
                <a:spcPts val="600"/>
              </a:spcAft>
              <a:buClr>
                <a:schemeClr val="accent1"/>
              </a:buClr>
              <a:buSzPct val="115000"/>
            </a:pPr>
            <a:r>
              <a:rPr lang="es-MX" sz="2200" b="1" dirty="0">
                <a:latin typeface="Tw Cen MT Condensed" panose="020B0606020104020203" pitchFamily="34" charset="0"/>
              </a:rPr>
              <a:t>Francisco Javier Mojica Prieto </a:t>
            </a:r>
            <a:r>
              <a:rPr lang="es-MX" sz="2200" dirty="0">
                <a:latin typeface="Tw Cen MT Condensed" panose="020B0606020104020203" pitchFamily="34" charset="0"/>
              </a:rPr>
              <a:t>(Química III)</a:t>
            </a:r>
          </a:p>
          <a:p>
            <a:pPr>
              <a:spcBef>
                <a:spcPct val="20000"/>
              </a:spcBef>
              <a:spcAft>
                <a:spcPts val="600"/>
              </a:spcAft>
              <a:buClr>
                <a:schemeClr val="accent1"/>
              </a:buClr>
              <a:buSzPct val="115000"/>
            </a:pPr>
            <a:r>
              <a:rPr lang="es-ES" sz="2200" b="1" dirty="0">
                <a:latin typeface="Tw Cen MT Condensed" panose="020B0606020104020203" pitchFamily="34" charset="0"/>
              </a:rPr>
              <a:t>Josué Abraham Pérez Escobar </a:t>
            </a:r>
            <a:r>
              <a:rPr lang="es-ES" sz="2200" dirty="0">
                <a:latin typeface="Tw Cen MT Condensed" panose="020B0606020104020203" pitchFamily="34" charset="0"/>
              </a:rPr>
              <a:t>(Educación </a:t>
            </a:r>
            <a:r>
              <a:rPr lang="es-ES" sz="2200" b="1" dirty="0">
                <a:latin typeface="Tw Cen MT Condensed" panose="020B0606020104020203" pitchFamily="34" charset="0"/>
              </a:rPr>
              <a:t>para la salud)</a:t>
            </a:r>
          </a:p>
          <a:p>
            <a:pPr>
              <a:spcBef>
                <a:spcPct val="20000"/>
              </a:spcBef>
              <a:spcAft>
                <a:spcPts val="600"/>
              </a:spcAft>
              <a:buClr>
                <a:schemeClr val="accent1"/>
              </a:buClr>
              <a:buSzPct val="115000"/>
            </a:pPr>
            <a:r>
              <a:rPr lang="es-ES" sz="2200" b="1" dirty="0">
                <a:latin typeface="Tw Cen MT Condensed" panose="020B0606020104020203" pitchFamily="34" charset="0"/>
              </a:rPr>
              <a:t>Miguel Ángel </a:t>
            </a:r>
            <a:r>
              <a:rPr lang="es-ES" sz="2200" b="1" dirty="0" err="1">
                <a:latin typeface="Tw Cen MT Condensed" panose="020B0606020104020203" pitchFamily="34" charset="0"/>
              </a:rPr>
              <a:t>Elguea</a:t>
            </a:r>
            <a:r>
              <a:rPr lang="es-ES" sz="2200" b="1" dirty="0">
                <a:latin typeface="Tw Cen MT Condensed" panose="020B0606020104020203" pitchFamily="34" charset="0"/>
              </a:rPr>
              <a:t> Echeverría </a:t>
            </a:r>
            <a:r>
              <a:rPr lang="es-ES" sz="2200" dirty="0">
                <a:latin typeface="Tw Cen MT Condensed" panose="020B0606020104020203" pitchFamily="34" charset="0"/>
              </a:rPr>
              <a:t>(Ética)</a:t>
            </a:r>
          </a:p>
          <a:p>
            <a:pPr>
              <a:spcBef>
                <a:spcPct val="20000"/>
              </a:spcBef>
              <a:spcAft>
                <a:spcPts val="600"/>
              </a:spcAft>
              <a:buClr>
                <a:schemeClr val="accent1"/>
              </a:buClr>
              <a:buSzPct val="115000"/>
            </a:pPr>
            <a:r>
              <a:rPr lang="es-ES" sz="2200" b="1" dirty="0">
                <a:latin typeface="Tw Cen MT Condensed" panose="020B0606020104020203" pitchFamily="34" charset="0"/>
              </a:rPr>
              <a:t>David Rivera Estrada </a:t>
            </a:r>
            <a:r>
              <a:rPr lang="es-ES" sz="2200" dirty="0">
                <a:latin typeface="Tw Cen MT Condensed" panose="020B0606020104020203" pitchFamily="34" charset="0"/>
              </a:rPr>
              <a:t>(Biología)</a:t>
            </a:r>
          </a:p>
          <a:p>
            <a:pPr>
              <a:spcBef>
                <a:spcPct val="20000"/>
              </a:spcBef>
              <a:spcAft>
                <a:spcPts val="600"/>
              </a:spcAft>
              <a:buClr>
                <a:schemeClr val="accent1"/>
              </a:buClr>
              <a:buSzPct val="115000"/>
            </a:pPr>
            <a:endParaRPr lang="es-ES" sz="2200" b="1" dirty="0">
              <a:latin typeface="Tw Cen MT Condensed" panose="020B0606020104020203" pitchFamily="34" charset="0"/>
            </a:endParaRPr>
          </a:p>
          <a:p>
            <a:pPr>
              <a:spcBef>
                <a:spcPct val="20000"/>
              </a:spcBef>
              <a:spcAft>
                <a:spcPts val="600"/>
              </a:spcAft>
              <a:buClr>
                <a:schemeClr val="accent1"/>
              </a:buClr>
              <a:buSzPct val="115000"/>
            </a:pPr>
            <a:r>
              <a:rPr lang="es-ES" sz="2200" b="1" dirty="0">
                <a:latin typeface="Tw Cen MT Condensed" panose="020B0606020104020203" pitchFamily="34" charset="0"/>
              </a:rPr>
              <a:t>Materias de apoyo:</a:t>
            </a:r>
          </a:p>
          <a:p>
            <a:pPr>
              <a:spcBef>
                <a:spcPct val="20000"/>
              </a:spcBef>
              <a:spcAft>
                <a:spcPts val="600"/>
              </a:spcAft>
              <a:buClr>
                <a:schemeClr val="accent1"/>
              </a:buClr>
              <a:buSzPct val="115000"/>
            </a:pPr>
            <a:r>
              <a:rPr lang="es-ES" sz="2200" b="1" dirty="0">
                <a:latin typeface="Tw Cen MT Condensed" panose="020B0606020104020203" pitchFamily="34" charset="0"/>
              </a:rPr>
              <a:t>Fernando Galindo Valdez </a:t>
            </a:r>
            <a:r>
              <a:rPr lang="es-ES" sz="2200" dirty="0">
                <a:latin typeface="Tw Cen MT Condensed" panose="020B0606020104020203" pitchFamily="34" charset="0"/>
              </a:rPr>
              <a:t>(Taller de Redacción V)</a:t>
            </a:r>
          </a:p>
          <a:p>
            <a:pPr>
              <a:spcBef>
                <a:spcPct val="20000"/>
              </a:spcBef>
              <a:spcAft>
                <a:spcPts val="600"/>
              </a:spcAft>
              <a:buClr>
                <a:schemeClr val="accent1"/>
              </a:buClr>
              <a:buSzPct val="115000"/>
            </a:pPr>
            <a:r>
              <a:rPr lang="es-ES" sz="2200" b="1" dirty="0">
                <a:latin typeface="Tw Cen MT Condensed" panose="020B0606020104020203" pitchFamily="34" charset="0"/>
              </a:rPr>
              <a:t>Adriana Felisa Chávez De la Peña </a:t>
            </a:r>
            <a:r>
              <a:rPr lang="es-ES" sz="2200" dirty="0">
                <a:latin typeface="Tw Cen MT Condensed" panose="020B0606020104020203" pitchFamily="34" charset="0"/>
              </a:rPr>
              <a:t>(Taller de Metodología de la Investigación II)</a:t>
            </a:r>
            <a:endParaRPr lang="es-ES" sz="2200" b="1" dirty="0">
              <a:latin typeface="Tw Cen MT Condensed" panose="020B0606020104020203" pitchFamily="34" charset="0"/>
            </a:endParaRPr>
          </a:p>
          <a:p>
            <a:endParaRPr lang="es-MX" b="1" dirty="0"/>
          </a:p>
        </p:txBody>
      </p:sp>
      <p:sp>
        <p:nvSpPr>
          <p:cNvPr id="9" name="Título 1">
            <a:extLst>
              <a:ext uri="{FF2B5EF4-FFF2-40B4-BE49-F238E27FC236}">
                <a16:creationId xmlns:a16="http://schemas.microsoft.com/office/drawing/2014/main" id="{EA0AA3AD-C92A-42B7-96FA-925EBA528C5A}"/>
              </a:ext>
            </a:extLst>
          </p:cNvPr>
          <p:cNvSpPr txBox="1">
            <a:spLocks/>
          </p:cNvSpPr>
          <p:nvPr/>
        </p:nvSpPr>
        <p:spPr>
          <a:xfrm>
            <a:off x="1685762" y="4990875"/>
            <a:ext cx="3674987" cy="1041470"/>
          </a:xfrm>
          <a:prstGeom prst="rect">
            <a:avLst/>
          </a:prstGeom>
          <a:effectLst/>
        </p:spPr>
        <p:txBody>
          <a:bodyPr vert="horz" lIns="91440" tIns="45720" rIns="91440" bIns="45720" rtlCol="0" anchor="b">
            <a:normAutofit fontScale="55000" lnSpcReduction="20000"/>
          </a:bodyPr>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latin typeface="Tw Cen MT Condensed Extra Bold" panose="020B0803020202020204" pitchFamily="34" charset="0"/>
              </a:rPr>
              <a:t>REALIZACIÓN CICLO</a:t>
            </a:r>
          </a:p>
          <a:p>
            <a:r>
              <a:rPr lang="es-MX" dirty="0">
                <a:latin typeface="Tw Cen MT Condensed Extra Bold" panose="020B0803020202020204" pitchFamily="34" charset="0"/>
              </a:rPr>
              <a:t>2020-2021</a:t>
            </a:r>
          </a:p>
          <a:p>
            <a:r>
              <a:rPr lang="es-MX" dirty="0">
                <a:latin typeface="Tw Cen MT Condensed Extra Bold" panose="020B0803020202020204" pitchFamily="34" charset="0"/>
              </a:rPr>
              <a:t> </a:t>
            </a:r>
          </a:p>
        </p:txBody>
      </p:sp>
    </p:spTree>
    <p:extLst>
      <p:ext uri="{BB962C8B-B14F-4D97-AF65-F5344CB8AC3E}">
        <p14:creationId xmlns:p14="http://schemas.microsoft.com/office/powerpoint/2010/main" val="27892529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307" y="928347"/>
            <a:ext cx="10288520" cy="1575938"/>
          </a:xfrm>
        </p:spPr>
        <p:txBody>
          <a:bodyPr>
            <a:noAutofit/>
          </a:bodyPr>
          <a:lstStyle/>
          <a:p>
            <a:r>
              <a:rPr lang="es-MX" sz="4000" b="1" dirty="0">
                <a:ln/>
                <a:solidFill>
                  <a:schemeClr val="accent3"/>
                </a:solidFill>
                <a:latin typeface="Arial" panose="020B0604020202020204" pitchFamily="34" charset="0"/>
                <a:ea typeface="+mn-ea"/>
                <a:cs typeface="Arial" panose="020B0604020202020204" pitchFamily="34" charset="0"/>
              </a:rPr>
              <a:t>CICLO ESCOLAR EN EL QUE SE PLANEA LLEVAR A CABO EL PROYECTO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03" y="5268222"/>
            <a:ext cx="5094827" cy="838233"/>
          </a:xfrm>
          <a:prstGeom prst="rect">
            <a:avLst/>
          </a:prstGeom>
        </p:spPr>
      </p:pic>
      <p:graphicFrame>
        <p:nvGraphicFramePr>
          <p:cNvPr id="17" name="Objeto 16"/>
          <p:cNvGraphicFramePr>
            <a:graphicFrameLocks noChangeAspect="1"/>
          </p:cNvGraphicFramePr>
          <p:nvPr>
            <p:extLst>
              <p:ext uri="{D42A27DB-BD31-4B8C-83A1-F6EECF244321}">
                <p14:modId xmlns:p14="http://schemas.microsoft.com/office/powerpoint/2010/main" val="123802649"/>
              </p:ext>
            </p:extLst>
          </p:nvPr>
        </p:nvGraphicFramePr>
        <p:xfrm>
          <a:off x="10521631" y="5324787"/>
          <a:ext cx="748196" cy="592579"/>
        </p:xfrm>
        <a:graphic>
          <a:graphicData uri="http://schemas.openxmlformats.org/presentationml/2006/ole">
            <mc:AlternateContent xmlns:mc="http://schemas.openxmlformats.org/markup-compatibility/2006">
              <mc:Choice xmlns:v="urn:schemas-microsoft-com:vml" Requires="v">
                <p:oleObj spid="_x0000_s58572" name="CorelDRAW" r:id="rId4" imgW="2504179" imgH="1982433" progId="CorelDraw.Graphic.19">
                  <p:embed/>
                </p:oleObj>
              </mc:Choice>
              <mc:Fallback>
                <p:oleObj name="CorelDRAW" r:id="rId4" imgW="2504179" imgH="1982433" progId="CorelDraw.Graphic.19">
                  <p:embed/>
                  <p:pic>
                    <p:nvPicPr>
                      <p:cNvPr id="0" name=""/>
                      <p:cNvPicPr/>
                      <p:nvPr/>
                    </p:nvPicPr>
                    <p:blipFill>
                      <a:blip r:embed="rId5"/>
                      <a:stretch>
                        <a:fillRect/>
                      </a:stretch>
                    </p:blipFill>
                    <p:spPr>
                      <a:xfrm>
                        <a:off x="10521631" y="5324787"/>
                        <a:ext cx="748196" cy="592579"/>
                      </a:xfrm>
                      <a:prstGeom prst="rect">
                        <a:avLst/>
                      </a:prstGeom>
                    </p:spPr>
                  </p:pic>
                </p:oleObj>
              </mc:Fallback>
            </mc:AlternateContent>
          </a:graphicData>
        </a:graphic>
      </p:graphicFrame>
      <p:sp>
        <p:nvSpPr>
          <p:cNvPr id="16" name="Marcador de contenido 4"/>
          <p:cNvSpPr txBox="1">
            <a:spLocks/>
          </p:cNvSpPr>
          <p:nvPr/>
        </p:nvSpPr>
        <p:spPr>
          <a:xfrm>
            <a:off x="3166946" y="2947963"/>
            <a:ext cx="5597912" cy="162897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s-MX" sz="4000" dirty="0">
                <a:latin typeface="Tw Cen MT Condensed" panose="020B0606020104020203" pitchFamily="34" charset="0"/>
              </a:rPr>
              <a:t>2020-2021 / I</a:t>
            </a:r>
            <a:endParaRPr lang="es-MX" sz="1800" u="sng" dirty="0">
              <a:latin typeface="Tw Cen MT Condensed" panose="020B0606020104020203" pitchFamily="34" charset="0"/>
            </a:endParaRPr>
          </a:p>
          <a:p>
            <a:r>
              <a:rPr lang="es-MX" sz="1800" u="sng" dirty="0">
                <a:latin typeface="Tw Cen MT Condensed" panose="020B0606020104020203" pitchFamily="34" charset="0"/>
              </a:rPr>
              <a:t>5 de Octubre 2020</a:t>
            </a:r>
            <a:r>
              <a:rPr lang="es-MX" sz="1800" dirty="0">
                <a:latin typeface="Tw Cen MT Condensed" panose="020B0606020104020203" pitchFamily="34" charset="0"/>
              </a:rPr>
              <a:t> al </a:t>
            </a:r>
            <a:r>
              <a:rPr lang="es-MX" sz="1800" u="sng" dirty="0">
                <a:latin typeface="Tw Cen MT Condensed" panose="020B0606020104020203" pitchFamily="34" charset="0"/>
              </a:rPr>
              <a:t>30 de Octubre 2020</a:t>
            </a:r>
          </a:p>
          <a:p>
            <a:endParaRPr lang="es-MX" sz="1800" u="sng" dirty="0">
              <a:latin typeface="Tw Cen MT Condensed" panose="020B0606020104020203" pitchFamily="34" charset="0"/>
            </a:endParaRPr>
          </a:p>
          <a:p>
            <a:endParaRPr lang="es-MX" sz="1800" u="sng" dirty="0">
              <a:latin typeface="Tw Cen MT Condensed" panose="020B0606020104020203" pitchFamily="34" charset="0"/>
            </a:endParaRPr>
          </a:p>
        </p:txBody>
      </p:sp>
      <p:sp>
        <p:nvSpPr>
          <p:cNvPr id="9" name="Marcador de pie de página 1"/>
          <p:cNvSpPr txBox="1">
            <a:spLocks/>
          </p:cNvSpPr>
          <p:nvPr/>
        </p:nvSpPr>
        <p:spPr>
          <a:xfrm>
            <a:off x="746005" y="5846056"/>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
        <p:nvSpPr>
          <p:cNvPr id="4" name="Rectángulo 3"/>
          <p:cNvSpPr/>
          <p:nvPr/>
        </p:nvSpPr>
        <p:spPr>
          <a:xfrm>
            <a:off x="4170556" y="4337138"/>
            <a:ext cx="3590692" cy="8382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*Ajustes por contingencia COVID-19</a:t>
            </a:r>
            <a:endParaRPr lang="es-MX" sz="2200" dirty="0">
              <a:solidFill>
                <a:schemeClr val="tx1"/>
              </a:solidFill>
            </a:endParaRPr>
          </a:p>
        </p:txBody>
      </p:sp>
    </p:spTree>
    <p:extLst>
      <p:ext uri="{BB962C8B-B14F-4D97-AF65-F5344CB8AC3E}">
        <p14:creationId xmlns:p14="http://schemas.microsoft.com/office/powerpoint/2010/main" val="221437406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6157" y="932995"/>
            <a:ext cx="9205474" cy="646771"/>
          </a:xfrm>
        </p:spPr>
        <p:txBody>
          <a:bodyPr>
            <a:noAutofit/>
          </a:bodyPr>
          <a:lstStyle/>
          <a:p>
            <a:r>
              <a:rPr lang="es-MX" sz="4000" b="1" dirty="0">
                <a:ln/>
                <a:solidFill>
                  <a:schemeClr val="accent3"/>
                </a:solidFill>
                <a:latin typeface="Arial" panose="020B0604020202020204" pitchFamily="34" charset="0"/>
                <a:ea typeface="+mn-ea"/>
                <a:cs typeface="Arial" panose="020B0604020202020204" pitchFamily="34" charset="0"/>
              </a:rPr>
              <a:t>NOMBRE DEL PROYECTO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03" y="5268222"/>
            <a:ext cx="5094827" cy="838233"/>
          </a:xfrm>
          <a:prstGeom prst="rect">
            <a:avLst/>
          </a:prstGeom>
        </p:spPr>
      </p:pic>
      <p:graphicFrame>
        <p:nvGraphicFramePr>
          <p:cNvPr id="17" name="Objeto 16"/>
          <p:cNvGraphicFramePr>
            <a:graphicFrameLocks noChangeAspect="1"/>
          </p:cNvGraphicFramePr>
          <p:nvPr>
            <p:extLst>
              <p:ext uri="{D42A27DB-BD31-4B8C-83A1-F6EECF244321}">
                <p14:modId xmlns:p14="http://schemas.microsoft.com/office/powerpoint/2010/main" val="123802649"/>
              </p:ext>
            </p:extLst>
          </p:nvPr>
        </p:nvGraphicFramePr>
        <p:xfrm>
          <a:off x="10521631" y="5324787"/>
          <a:ext cx="748196" cy="592579"/>
        </p:xfrm>
        <a:graphic>
          <a:graphicData uri="http://schemas.openxmlformats.org/presentationml/2006/ole">
            <mc:AlternateContent xmlns:mc="http://schemas.openxmlformats.org/markup-compatibility/2006">
              <mc:Choice xmlns:v="urn:schemas-microsoft-com:vml" Requires="v">
                <p:oleObj spid="_x0000_s60621" name="CorelDRAW" r:id="rId4" imgW="2504179" imgH="1982433" progId="CorelDraw.Graphic.19">
                  <p:embed/>
                </p:oleObj>
              </mc:Choice>
              <mc:Fallback>
                <p:oleObj name="CorelDRAW" r:id="rId4" imgW="2504179" imgH="1982433" progId="CorelDraw.Graphic.19">
                  <p:embed/>
                  <p:pic>
                    <p:nvPicPr>
                      <p:cNvPr id="0" name=""/>
                      <p:cNvPicPr/>
                      <p:nvPr/>
                    </p:nvPicPr>
                    <p:blipFill>
                      <a:blip r:embed="rId5"/>
                      <a:stretch>
                        <a:fillRect/>
                      </a:stretch>
                    </p:blipFill>
                    <p:spPr>
                      <a:xfrm>
                        <a:off x="10521631" y="5324787"/>
                        <a:ext cx="748196" cy="592579"/>
                      </a:xfrm>
                      <a:prstGeom prst="rect">
                        <a:avLst/>
                      </a:prstGeom>
                    </p:spPr>
                  </p:pic>
                </p:oleObj>
              </mc:Fallback>
            </mc:AlternateContent>
          </a:graphicData>
        </a:graphic>
      </p:graphicFrame>
      <p:sp>
        <p:nvSpPr>
          <p:cNvPr id="9" name="Shape 111"/>
          <p:cNvSpPr txBox="1"/>
          <p:nvPr/>
        </p:nvSpPr>
        <p:spPr>
          <a:xfrm>
            <a:off x="1862254" y="2216857"/>
            <a:ext cx="8535647" cy="2090889"/>
          </a:xfrm>
          <a:prstGeom prst="rect">
            <a:avLst/>
          </a:prstGeom>
          <a:noFill/>
          <a:ln>
            <a:noFill/>
          </a:ln>
        </p:spPr>
        <p:txBody>
          <a:bodyPr spcFirstLastPara="1" wrap="square" lIns="91425" tIns="45700" rIns="91425" bIns="45700" anchor="t" anchorCtr="0">
            <a:noAutofit/>
          </a:bodyPr>
          <a:lstStyle/>
          <a:p>
            <a:pPr algn="r">
              <a:lnSpc>
                <a:spcPct val="85000"/>
              </a:lnSpc>
              <a:buClr>
                <a:srgbClr val="3F3F3F"/>
              </a:buClr>
              <a:buSzPts val="2000"/>
            </a:pPr>
            <a:r>
              <a:rPr lang="es-ES" sz="2800" b="1" dirty="0">
                <a:solidFill>
                  <a:srgbClr val="3F3F3F"/>
                </a:solidFill>
                <a:latin typeface="Tw Cen MT Condensed" panose="020B0606020104020203" pitchFamily="34" charset="0"/>
                <a:ea typeface="Calibri"/>
                <a:cs typeface="Arial" panose="020B0604020202020204" pitchFamily="34" charset="0"/>
                <a:sym typeface="Calibri"/>
              </a:rPr>
              <a:t>Equipo Dos:</a:t>
            </a:r>
            <a:endParaRPr sz="2800" dirty="0">
              <a:latin typeface="Tw Cen MT Condensed" panose="020B0606020104020203" pitchFamily="34" charset="0"/>
              <a:cs typeface="Arial" panose="020B0604020202020204" pitchFamily="34" charset="0"/>
            </a:endParaRPr>
          </a:p>
          <a:p>
            <a:pPr algn="r">
              <a:lnSpc>
                <a:spcPct val="85000"/>
              </a:lnSpc>
              <a:buClr>
                <a:srgbClr val="3F3F3F"/>
              </a:buClr>
              <a:buSzPts val="2000"/>
            </a:pPr>
            <a:r>
              <a:rPr lang="es-MX" sz="4000" i="1" dirty="0">
                <a:solidFill>
                  <a:srgbClr val="3F3F3F"/>
                </a:solidFill>
                <a:latin typeface="Tw Cen MT Condensed" panose="020B0606020104020203" pitchFamily="34" charset="0"/>
                <a:ea typeface="Calibri"/>
                <a:cs typeface="Arial" panose="020B0604020202020204" pitchFamily="34" charset="0"/>
                <a:sym typeface="Calibri"/>
              </a:rPr>
              <a:t>El que se enoja… ¿pierde?</a:t>
            </a:r>
          </a:p>
          <a:p>
            <a:pPr algn="r">
              <a:lnSpc>
                <a:spcPct val="85000"/>
              </a:lnSpc>
              <a:buClr>
                <a:srgbClr val="3F3F3F"/>
              </a:buClr>
              <a:buSzPts val="2000"/>
            </a:pPr>
            <a:endParaRPr lang="es-ES" sz="4000" i="1" dirty="0">
              <a:solidFill>
                <a:srgbClr val="3F3F3F"/>
              </a:solidFill>
              <a:latin typeface="Tw Cen MT Condensed" panose="020B0606020104020203" pitchFamily="34" charset="0"/>
              <a:cs typeface="Arial" panose="020B0604020202020204" pitchFamily="34" charset="0"/>
              <a:sym typeface="Calibri"/>
            </a:endParaRPr>
          </a:p>
          <a:p>
            <a:pPr algn="r">
              <a:lnSpc>
                <a:spcPct val="85000"/>
              </a:lnSpc>
              <a:buClr>
                <a:srgbClr val="3F3F3F"/>
              </a:buClr>
              <a:buSzPts val="2000"/>
            </a:pPr>
            <a:r>
              <a:rPr lang="es-ES" sz="2800" dirty="0">
                <a:solidFill>
                  <a:srgbClr val="3F3F3F"/>
                </a:solidFill>
                <a:latin typeface="Tw Cen MT Condensed" panose="020B0606020104020203" pitchFamily="34" charset="0"/>
                <a:cs typeface="Arial" panose="020B0604020202020204" pitchFamily="34" charset="0"/>
                <a:sym typeface="Calibri"/>
              </a:rPr>
              <a:t>5° año de Preparatoria</a:t>
            </a:r>
          </a:p>
          <a:p>
            <a:pPr algn="r">
              <a:lnSpc>
                <a:spcPct val="85000"/>
              </a:lnSpc>
              <a:buClr>
                <a:srgbClr val="3F3F3F"/>
              </a:buClr>
              <a:buSzPts val="2000"/>
            </a:pPr>
            <a:r>
              <a:rPr lang="es-ES" sz="2800" dirty="0">
                <a:solidFill>
                  <a:srgbClr val="3F3F3F"/>
                </a:solidFill>
                <a:latin typeface="Tw Cen MT Condensed" panose="020B0606020104020203" pitchFamily="34" charset="0"/>
                <a:cs typeface="Arial" panose="020B0604020202020204" pitchFamily="34" charset="0"/>
                <a:sym typeface="Calibri"/>
              </a:rPr>
              <a:t>Ciclo Escolar 2020 - 2021</a:t>
            </a:r>
            <a:endParaRPr sz="2800" dirty="0">
              <a:latin typeface="Tw Cen MT Condensed" panose="020B0606020104020203" pitchFamily="34" charset="0"/>
              <a:cs typeface="Arial" panose="020B0604020202020204" pitchFamily="34" charset="0"/>
            </a:endParaRPr>
          </a:p>
        </p:txBody>
      </p:sp>
      <p:sp>
        <p:nvSpPr>
          <p:cNvPr id="10" name="Marcador de pie de página 1"/>
          <p:cNvSpPr txBox="1">
            <a:spLocks/>
          </p:cNvSpPr>
          <p:nvPr/>
        </p:nvSpPr>
        <p:spPr>
          <a:xfrm>
            <a:off x="775302" y="5847848"/>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Tree>
    <p:extLst>
      <p:ext uri="{BB962C8B-B14F-4D97-AF65-F5344CB8AC3E}">
        <p14:creationId xmlns:p14="http://schemas.microsoft.com/office/powerpoint/2010/main" val="14252204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240" y="5392711"/>
            <a:ext cx="4508189" cy="741716"/>
          </a:xfrm>
          <a:prstGeom prst="rect">
            <a:avLst/>
          </a:prstGeom>
        </p:spPr>
      </p:pic>
      <p:graphicFrame>
        <p:nvGraphicFramePr>
          <p:cNvPr id="12" name="Objeto 11"/>
          <p:cNvGraphicFramePr>
            <a:graphicFrameLocks noChangeAspect="1"/>
          </p:cNvGraphicFramePr>
          <p:nvPr>
            <p:extLst>
              <p:ext uri="{D42A27DB-BD31-4B8C-83A1-F6EECF244321}">
                <p14:modId xmlns:p14="http://schemas.microsoft.com/office/powerpoint/2010/main" val="1739086592"/>
              </p:ext>
            </p:extLst>
          </p:nvPr>
        </p:nvGraphicFramePr>
        <p:xfrm>
          <a:off x="10487426" y="5538681"/>
          <a:ext cx="658043" cy="521177"/>
        </p:xfrm>
        <a:graphic>
          <a:graphicData uri="http://schemas.openxmlformats.org/presentationml/2006/ole">
            <mc:AlternateContent xmlns:mc="http://schemas.openxmlformats.org/markup-compatibility/2006">
              <mc:Choice xmlns:v="urn:schemas-microsoft-com:vml" Requires="v">
                <p:oleObj spid="_x0000_s56528" name="CorelDRAW" r:id="rId5" imgW="2504179" imgH="1982433" progId="CorelDraw.Graphic.19">
                  <p:embed/>
                </p:oleObj>
              </mc:Choice>
              <mc:Fallback>
                <p:oleObj name="CorelDRAW" r:id="rId5" imgW="2504179" imgH="1982433" progId="CorelDraw.Graphic.19">
                  <p:embed/>
                  <p:pic>
                    <p:nvPicPr>
                      <p:cNvPr id="0" name=""/>
                      <p:cNvPicPr/>
                      <p:nvPr/>
                    </p:nvPicPr>
                    <p:blipFill>
                      <a:blip r:embed="rId6"/>
                      <a:stretch>
                        <a:fillRect/>
                      </a:stretch>
                    </p:blipFill>
                    <p:spPr>
                      <a:xfrm>
                        <a:off x="10487426" y="5538681"/>
                        <a:ext cx="658043" cy="521177"/>
                      </a:xfrm>
                      <a:prstGeom prst="rect">
                        <a:avLst/>
                      </a:prstGeom>
                    </p:spPr>
                  </p:pic>
                </p:oleObj>
              </mc:Fallback>
            </mc:AlternateContent>
          </a:graphicData>
        </a:graphic>
      </p:graphicFrame>
      <p:sp>
        <p:nvSpPr>
          <p:cNvPr id="4" name="Rectángulo 3"/>
          <p:cNvSpPr/>
          <p:nvPr/>
        </p:nvSpPr>
        <p:spPr>
          <a:xfrm>
            <a:off x="1872415" y="1047232"/>
            <a:ext cx="8944032" cy="4154984"/>
          </a:xfrm>
          <a:prstGeom prst="rect">
            <a:avLst/>
          </a:prstGeom>
        </p:spPr>
        <p:txBody>
          <a:bodyPr wrap="square">
            <a:spAutoFit/>
          </a:bodyPr>
          <a:lstStyle/>
          <a:p>
            <a:pPr algn="just"/>
            <a:r>
              <a:rPr lang="es-MX" sz="2200" b="1" dirty="0"/>
              <a:t>1.- C.A.I.AC.  </a:t>
            </a:r>
            <a:r>
              <a:rPr lang="es-MX" sz="2200" dirty="0"/>
              <a:t>(Conclusiones Generales e Interdisciplinariedad; Fotografías de la Sesión)</a:t>
            </a:r>
          </a:p>
          <a:p>
            <a:pPr algn="just"/>
            <a:r>
              <a:rPr lang="es-MX" sz="2200" b="1" dirty="0"/>
              <a:t>2.- Organizador Gráfico</a:t>
            </a:r>
          </a:p>
          <a:p>
            <a:pPr algn="just"/>
            <a:r>
              <a:rPr lang="es-MX" sz="2200" b="1" dirty="0"/>
              <a:t>3.- Introducción / Justificación </a:t>
            </a:r>
            <a:r>
              <a:rPr lang="es-MX" sz="2200" dirty="0"/>
              <a:t>(Descripción del proyecto)</a:t>
            </a:r>
          </a:p>
          <a:p>
            <a:pPr algn="just"/>
            <a:r>
              <a:rPr lang="es-MX" sz="2200" b="1" dirty="0"/>
              <a:t>4.- Objetivos  </a:t>
            </a:r>
            <a:r>
              <a:rPr lang="es-MX" sz="2200" dirty="0"/>
              <a:t>(General y por asignatura)</a:t>
            </a:r>
          </a:p>
          <a:p>
            <a:pPr algn="just"/>
            <a:r>
              <a:rPr lang="es-MX" sz="2200" b="1" dirty="0"/>
              <a:t>5.- Preguntas generadoras </a:t>
            </a:r>
            <a:r>
              <a:rPr lang="es-MX" sz="2200" dirty="0"/>
              <a:t>(Preguntas guía y problemas a solucionar)</a:t>
            </a:r>
            <a:endParaRPr lang="es-MX" sz="2200" b="1" dirty="0"/>
          </a:p>
          <a:p>
            <a:pPr algn="just"/>
            <a:r>
              <a:rPr lang="es-MX" sz="2200" b="1" dirty="0"/>
              <a:t>6.- Contenido </a:t>
            </a:r>
            <a:r>
              <a:rPr lang="es-MX" sz="2200" dirty="0"/>
              <a:t>(Temas y Productos propuestos)</a:t>
            </a:r>
          </a:p>
          <a:p>
            <a:pPr algn="just"/>
            <a:r>
              <a:rPr lang="es-MX" sz="2200" b="1" dirty="0"/>
              <a:t>7.- Planeación General  </a:t>
            </a:r>
            <a:r>
              <a:rPr lang="es-MX" sz="2200" dirty="0"/>
              <a:t>(Actividades en clase, Evaluación, Autoevaluación y Co-evaluación)</a:t>
            </a:r>
          </a:p>
          <a:p>
            <a:pPr algn="just"/>
            <a:r>
              <a:rPr lang="es-MX" sz="2200" b="1" dirty="0"/>
              <a:t>8.- Reflexión del grupo interdisciplinario</a:t>
            </a:r>
          </a:p>
          <a:p>
            <a:pPr algn="just"/>
            <a:r>
              <a:rPr lang="es-MX" sz="2200" b="1" dirty="0"/>
              <a:t>9.- Productos en orden consecutivo </a:t>
            </a:r>
            <a:r>
              <a:rPr lang="es-MX" sz="2200" dirty="0"/>
              <a:t>(Organizadores gráficos, A.M.E., E.I.P., Fotografías, Infografía).</a:t>
            </a:r>
            <a:endParaRPr lang="es-MX" sz="2200" b="1" dirty="0"/>
          </a:p>
        </p:txBody>
      </p:sp>
      <p:sp>
        <p:nvSpPr>
          <p:cNvPr id="13" name="Marcador de pie de página 1"/>
          <p:cNvSpPr txBox="1">
            <a:spLocks/>
          </p:cNvSpPr>
          <p:nvPr/>
        </p:nvSpPr>
        <p:spPr>
          <a:xfrm rot="16200000">
            <a:off x="-441183" y="2313820"/>
            <a:ext cx="3739425" cy="88777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MX" sz="4000" dirty="0">
                <a:latin typeface="Tw Cen MT Condensed Extra Bold" panose="020B0803020202020204" pitchFamily="34" charset="0"/>
              </a:rPr>
              <a:t>INDICE FASE</a:t>
            </a:r>
            <a:endParaRPr lang="en-US" sz="4000" dirty="0">
              <a:latin typeface="Tw Cen MT Condensed Extra Bold" panose="020B0803020202020204" pitchFamily="34" charset="0"/>
            </a:endParaRPr>
          </a:p>
        </p:txBody>
      </p:sp>
      <p:sp>
        <p:nvSpPr>
          <p:cNvPr id="14" name="Marcador de pie de página 1"/>
          <p:cNvSpPr txBox="1">
            <a:spLocks/>
          </p:cNvSpPr>
          <p:nvPr/>
        </p:nvSpPr>
        <p:spPr>
          <a:xfrm>
            <a:off x="775301" y="5841539"/>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Tree>
    <p:extLst>
      <p:ext uri="{BB962C8B-B14F-4D97-AF65-F5344CB8AC3E}">
        <p14:creationId xmlns:p14="http://schemas.microsoft.com/office/powerpoint/2010/main" val="26241212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352" y="5467669"/>
            <a:ext cx="4508189" cy="741716"/>
          </a:xfrm>
          <a:prstGeom prst="rect">
            <a:avLst/>
          </a:prstGeom>
        </p:spPr>
      </p:pic>
      <p:sp>
        <p:nvSpPr>
          <p:cNvPr id="9" name="Título 2"/>
          <p:cNvSpPr txBox="1">
            <a:spLocks/>
          </p:cNvSpPr>
          <p:nvPr/>
        </p:nvSpPr>
        <p:spPr>
          <a:xfrm>
            <a:off x="2900899" y="828995"/>
            <a:ext cx="6398670" cy="92399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tx1">
                    <a:lumMod val="50000"/>
                    <a:lumOff val="50000"/>
                  </a:schemeClr>
                </a:solidFill>
                <a:latin typeface="Tw Cen MT Condensed" panose="020B0606020104020203" pitchFamily="34" charset="0"/>
                <a:cs typeface="Akhbar MT" pitchFamily="2" charset="-78"/>
              </a:rPr>
              <a:t>PRIMERA SESIÓN</a:t>
            </a:r>
          </a:p>
        </p:txBody>
      </p:sp>
      <p:graphicFrame>
        <p:nvGraphicFramePr>
          <p:cNvPr id="10" name="Objeto 9"/>
          <p:cNvGraphicFramePr>
            <a:graphicFrameLocks noChangeAspect="1"/>
          </p:cNvGraphicFramePr>
          <p:nvPr>
            <p:extLst>
              <p:ext uri="{D42A27DB-BD31-4B8C-83A1-F6EECF244321}">
                <p14:modId xmlns:p14="http://schemas.microsoft.com/office/powerpoint/2010/main" val="2280688844"/>
              </p:ext>
            </p:extLst>
          </p:nvPr>
        </p:nvGraphicFramePr>
        <p:xfrm>
          <a:off x="10530969" y="5578569"/>
          <a:ext cx="748196" cy="592579"/>
        </p:xfrm>
        <a:graphic>
          <a:graphicData uri="http://schemas.openxmlformats.org/presentationml/2006/ole">
            <mc:AlternateContent xmlns:mc="http://schemas.openxmlformats.org/markup-compatibility/2006">
              <mc:Choice xmlns:v="urn:schemas-microsoft-com:vml" Requires="v">
                <p:oleObj spid="_x0000_s2285" name="CorelDRAW" r:id="rId4" imgW="2504179" imgH="1982433" progId="CorelDraw.Graphic.19">
                  <p:embed/>
                </p:oleObj>
              </mc:Choice>
              <mc:Fallback>
                <p:oleObj name="CorelDRAW" r:id="rId4" imgW="2504179" imgH="1982433" progId="CorelDraw.Graphic.19">
                  <p:embed/>
                  <p:pic>
                    <p:nvPicPr>
                      <p:cNvPr id="3" name="Objeto 2"/>
                      <p:cNvPicPr/>
                      <p:nvPr/>
                    </p:nvPicPr>
                    <p:blipFill>
                      <a:blip r:embed="rId5"/>
                      <a:stretch>
                        <a:fillRect/>
                      </a:stretch>
                    </p:blipFill>
                    <p:spPr>
                      <a:xfrm>
                        <a:off x="10530969" y="5578569"/>
                        <a:ext cx="748196" cy="592579"/>
                      </a:xfrm>
                      <a:prstGeom prst="rect">
                        <a:avLst/>
                      </a:prstGeom>
                    </p:spPr>
                  </p:pic>
                </p:oleObj>
              </mc:Fallback>
            </mc:AlternateContent>
          </a:graphicData>
        </a:graphic>
      </p:graphicFrame>
      <p:sp>
        <p:nvSpPr>
          <p:cNvPr id="12" name="Marcador de pie de página 1"/>
          <p:cNvSpPr txBox="1">
            <a:spLocks/>
          </p:cNvSpPr>
          <p:nvPr/>
        </p:nvSpPr>
        <p:spPr>
          <a:xfrm>
            <a:off x="852575" y="5874858"/>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
        <p:nvSpPr>
          <p:cNvPr id="14" name="Rectángulo redondeado 13"/>
          <p:cNvSpPr/>
          <p:nvPr/>
        </p:nvSpPr>
        <p:spPr>
          <a:xfrm>
            <a:off x="2252545" y="506368"/>
            <a:ext cx="7332577" cy="704164"/>
          </a:xfrm>
          <a:prstGeom prst="round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ítulo 1"/>
          <p:cNvSpPr txBox="1">
            <a:spLocks/>
          </p:cNvSpPr>
          <p:nvPr/>
        </p:nvSpPr>
        <p:spPr>
          <a:xfrm>
            <a:off x="2378618" y="594912"/>
            <a:ext cx="7755467" cy="6960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ln w="22225">
                  <a:solidFill>
                    <a:sysClr val="windowText" lastClr="000000"/>
                  </a:solidFill>
                  <a:prstDash val="solid"/>
                </a:ln>
                <a:solidFill>
                  <a:schemeClr val="accent2">
                    <a:lumMod val="75000"/>
                  </a:schemeClr>
                </a:solidFill>
                <a:latin typeface="Arial Black" panose="020B0A04020102020204" pitchFamily="34" charset="0"/>
              </a:rPr>
              <a:t>C.A.I.A.C.</a:t>
            </a:r>
          </a:p>
        </p:txBody>
      </p:sp>
      <p:sp>
        <p:nvSpPr>
          <p:cNvPr id="7" name="Marcador de texto 6"/>
          <p:cNvSpPr>
            <a:spLocks noGrp="1"/>
          </p:cNvSpPr>
          <p:nvPr>
            <p:ph type="body" idx="1"/>
          </p:nvPr>
        </p:nvSpPr>
        <p:spPr/>
        <p:txBody>
          <a:bodyPr/>
          <a:lstStyle/>
          <a:p>
            <a:endParaRPr lang="es-ES" dirty="0"/>
          </a:p>
          <a:p>
            <a:endParaRPr lang="es-MX" dirty="0"/>
          </a:p>
        </p:txBody>
      </p:sp>
      <p:sp>
        <p:nvSpPr>
          <p:cNvPr id="16" name="CuadroTexto 15"/>
          <p:cNvSpPr txBox="1"/>
          <p:nvPr/>
        </p:nvSpPr>
        <p:spPr>
          <a:xfrm>
            <a:off x="921303" y="1407150"/>
            <a:ext cx="9843238" cy="4678204"/>
          </a:xfrm>
          <a:prstGeom prst="rect">
            <a:avLst/>
          </a:prstGeom>
          <a:noFill/>
        </p:spPr>
        <p:txBody>
          <a:bodyPr wrap="square" rtlCol="0">
            <a:spAutoFit/>
          </a:bodyPr>
          <a:lstStyle/>
          <a:p>
            <a:pPr algn="just"/>
            <a:endParaRPr lang="es-ES" sz="2500" b="1" dirty="0">
              <a:solidFill>
                <a:srgbClr val="C00000"/>
              </a:solidFill>
            </a:endParaRPr>
          </a:p>
          <a:p>
            <a:pPr algn="just"/>
            <a:r>
              <a:rPr lang="es-ES" sz="2500" b="1" dirty="0">
                <a:solidFill>
                  <a:srgbClr val="C00000"/>
                </a:solidFill>
              </a:rPr>
              <a:t>Acuerdos en plenaria,  conclusiones generales e Interdisciplinariedad:</a:t>
            </a:r>
          </a:p>
          <a:p>
            <a:pPr algn="just"/>
            <a:endParaRPr lang="es-ES" sz="1000" b="1" dirty="0">
              <a:solidFill>
                <a:srgbClr val="C00000"/>
              </a:solidFill>
            </a:endParaRPr>
          </a:p>
          <a:p>
            <a:pPr algn="just"/>
            <a:endParaRPr lang="es-ES" sz="2000" dirty="0"/>
          </a:p>
          <a:p>
            <a:pPr algn="just"/>
            <a:r>
              <a:rPr lang="es-ES" sz="2000" dirty="0"/>
              <a:t>La adolescencia es una etapa llena de cambios, dudas e incertidumbre. Nuestro cuerpo y mente cambia en preparación para los retos y responsabilidades que trae consigo la adultez, y lo cierto es que este proceso de transformación es todo menos sencillo. Es bien sabido que los adolescentes presentan cambios hormonales importantes que inciden en la manifestación de una gama amplia de emociones intensas, a veces nuevas, que de no ser comprendidas y controladas,  pueden causar problemas.  Tal es el caso del enojo. Conocer los procesos y mecanismos implicados en esta emoción, así como su función adaptativa, se considera de suma importancia para poder asumirlo como parte de nuestra naturaleza humana y desarrollar estrategias que ayuden a alcanzar un mayor autoconocimiento y autocontrol de nuestras emociones, que no repercuta en nuestra toma de decisiones.</a:t>
            </a:r>
            <a:endParaRPr lang="es-MX" sz="2000" dirty="0"/>
          </a:p>
          <a:p>
            <a:pPr algn="just"/>
            <a:endParaRPr lang="es-MX" dirty="0"/>
          </a:p>
        </p:txBody>
      </p:sp>
    </p:spTree>
    <p:extLst>
      <p:ext uri="{BB962C8B-B14F-4D97-AF65-F5344CB8AC3E}">
        <p14:creationId xmlns:p14="http://schemas.microsoft.com/office/powerpoint/2010/main" val="321746167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954" y="5463094"/>
            <a:ext cx="4387599" cy="721876"/>
          </a:xfrm>
          <a:prstGeom prst="rect">
            <a:avLst/>
          </a:prstGeom>
        </p:spPr>
      </p:pic>
      <p:graphicFrame>
        <p:nvGraphicFramePr>
          <p:cNvPr id="8" name="Objeto 7"/>
          <p:cNvGraphicFramePr>
            <a:graphicFrameLocks noChangeAspect="1"/>
          </p:cNvGraphicFramePr>
          <p:nvPr>
            <p:extLst>
              <p:ext uri="{D42A27DB-BD31-4B8C-83A1-F6EECF244321}">
                <p14:modId xmlns:p14="http://schemas.microsoft.com/office/powerpoint/2010/main" val="1536779599"/>
              </p:ext>
            </p:extLst>
          </p:nvPr>
        </p:nvGraphicFramePr>
        <p:xfrm>
          <a:off x="10429153" y="5546384"/>
          <a:ext cx="701122" cy="555296"/>
        </p:xfrm>
        <a:graphic>
          <a:graphicData uri="http://schemas.openxmlformats.org/presentationml/2006/ole">
            <mc:AlternateContent xmlns:mc="http://schemas.openxmlformats.org/markup-compatibility/2006">
              <mc:Choice xmlns:v="urn:schemas-microsoft-com:vml" Requires="v">
                <p:oleObj spid="_x0000_s151614" name="CorelDRAW" r:id="rId4" imgW="2504179" imgH="1982433" progId="CorelDraw.Graphic.19">
                  <p:embed/>
                </p:oleObj>
              </mc:Choice>
              <mc:Fallback>
                <p:oleObj name="CorelDRAW" r:id="rId4" imgW="2504179" imgH="1982433" progId="CorelDraw.Graphic.19">
                  <p:embed/>
                  <p:pic>
                    <p:nvPicPr>
                      <p:cNvPr id="8" name="Objeto 7"/>
                      <p:cNvPicPr/>
                      <p:nvPr/>
                    </p:nvPicPr>
                    <p:blipFill>
                      <a:blip r:embed="rId5"/>
                      <a:stretch>
                        <a:fillRect/>
                      </a:stretch>
                    </p:blipFill>
                    <p:spPr>
                      <a:xfrm>
                        <a:off x="10429153" y="5546384"/>
                        <a:ext cx="701122" cy="555296"/>
                      </a:xfrm>
                      <a:prstGeom prst="rect">
                        <a:avLst/>
                      </a:prstGeom>
                    </p:spPr>
                  </p:pic>
                </p:oleObj>
              </mc:Fallback>
            </mc:AlternateContent>
          </a:graphicData>
        </a:graphic>
      </p:graphicFrame>
      <p:sp>
        <p:nvSpPr>
          <p:cNvPr id="12" name="Marcador de pie de página 1"/>
          <p:cNvSpPr txBox="1">
            <a:spLocks/>
          </p:cNvSpPr>
          <p:nvPr/>
        </p:nvSpPr>
        <p:spPr>
          <a:xfrm>
            <a:off x="788179" y="5824032"/>
            <a:ext cx="1888500" cy="595746"/>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latin typeface="Tw Cen MT Condensed" panose="020B0606020104020203" pitchFamily="34" charset="0"/>
              </a:rPr>
              <a:t>Centro Educativo Jean Piaget. Clave 1277</a:t>
            </a:r>
            <a:r>
              <a:rPr lang="es-MX" dirty="0"/>
              <a:t>.</a:t>
            </a:r>
            <a:endParaRPr lang="en-US" dirty="0"/>
          </a:p>
        </p:txBody>
      </p:sp>
      <p:sp>
        <p:nvSpPr>
          <p:cNvPr id="15" name="Título 1"/>
          <p:cNvSpPr txBox="1">
            <a:spLocks/>
          </p:cNvSpPr>
          <p:nvPr/>
        </p:nvSpPr>
        <p:spPr>
          <a:xfrm>
            <a:off x="6357800" y="632827"/>
            <a:ext cx="4421914" cy="646771"/>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000" b="1" dirty="0">
                <a:ln/>
                <a:solidFill>
                  <a:schemeClr val="accent3"/>
                </a:solidFill>
                <a:latin typeface="Arial" panose="020B0604020202020204" pitchFamily="34" charset="0"/>
                <a:ea typeface="+mn-ea"/>
                <a:cs typeface="Arial" panose="020B0604020202020204" pitchFamily="34" charset="0"/>
              </a:rPr>
              <a:t>Fotografías</a:t>
            </a:r>
          </a:p>
          <a:p>
            <a:r>
              <a:rPr lang="es-MX" sz="1500" b="1" dirty="0">
                <a:ln/>
                <a:solidFill>
                  <a:schemeClr val="accent3"/>
                </a:solidFill>
                <a:latin typeface="Arial" panose="020B0604020202020204" pitchFamily="34" charset="0"/>
                <a:ea typeface="+mn-ea"/>
                <a:cs typeface="Arial" panose="020B0604020202020204" pitchFamily="34" charset="0"/>
              </a:rPr>
              <a:t>1° Reunión de trabajo</a:t>
            </a:r>
          </a:p>
        </p:txBody>
      </p:sp>
      <p:pic>
        <p:nvPicPr>
          <p:cNvPr id="10" name="Imagen 9">
            <a:extLst>
              <a:ext uri="{FF2B5EF4-FFF2-40B4-BE49-F238E27FC236}">
                <a16:creationId xmlns:a16="http://schemas.microsoft.com/office/drawing/2014/main" id="{06154A07-CA32-4D40-AAD0-0F421AA9DC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690" y="956212"/>
            <a:ext cx="3948287" cy="22371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a:extLst>
              <a:ext uri="{FF2B5EF4-FFF2-40B4-BE49-F238E27FC236}">
                <a16:creationId xmlns:a16="http://schemas.microsoft.com/office/drawing/2014/main" id="{E951AD00-BFF7-4515-A6C3-2E18690DE1BF}"/>
              </a:ext>
            </a:extLst>
          </p:cNvPr>
          <p:cNvPicPr>
            <a:picLocks noChangeAspect="1"/>
          </p:cNvPicPr>
          <p:nvPr/>
        </p:nvPicPr>
        <p:blipFill>
          <a:blip r:embed="rId7"/>
          <a:stretch>
            <a:fillRect/>
          </a:stretch>
        </p:blipFill>
        <p:spPr>
          <a:xfrm>
            <a:off x="6328691" y="1703587"/>
            <a:ext cx="4692174" cy="3801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Imagen 12">
            <a:extLst>
              <a:ext uri="{FF2B5EF4-FFF2-40B4-BE49-F238E27FC236}">
                <a16:creationId xmlns:a16="http://schemas.microsoft.com/office/drawing/2014/main" id="{873D6C33-1D1B-42E6-A0FE-89A5ABCC02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3412" y="3753387"/>
            <a:ext cx="3531175" cy="1994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1213407"/>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3094</TotalTime>
  <Words>507</Words>
  <Application>Microsoft Office PowerPoint</Application>
  <PresentationFormat>Panorámica</PresentationFormat>
  <Paragraphs>62</Paragraphs>
  <Slides>7</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7</vt:i4>
      </vt:variant>
    </vt:vector>
  </HeadingPairs>
  <TitlesOfParts>
    <vt:vector size="16" baseType="lpstr">
      <vt:lpstr>Arial</vt:lpstr>
      <vt:lpstr>Arial Black</vt:lpstr>
      <vt:lpstr>Arial Rounded MT Bold</vt:lpstr>
      <vt:lpstr>Calibri</vt:lpstr>
      <vt:lpstr>Garamond</vt:lpstr>
      <vt:lpstr>Tw Cen MT Condensed</vt:lpstr>
      <vt:lpstr>Tw Cen MT Condensed Extra Bold</vt:lpstr>
      <vt:lpstr>Orgánico</vt:lpstr>
      <vt:lpstr>CorelDRAW</vt:lpstr>
      <vt:lpstr>Presentación de PowerPoint</vt:lpstr>
      <vt:lpstr>PARTICIPANTES</vt:lpstr>
      <vt:lpstr>CICLO ESCOLAR EN EL QUE SE PLANEA LLEVAR A CABO EL PROYECTO</vt:lpstr>
      <vt:lpstr>NOMBRE DEL PROYECTO</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DirTec-Preparatoria</dc:creator>
  <cp:lastModifiedBy>Adriana Chávez</cp:lastModifiedBy>
  <cp:revision>390</cp:revision>
  <dcterms:created xsi:type="dcterms:W3CDTF">2017-10-30T16:13:49Z</dcterms:created>
  <dcterms:modified xsi:type="dcterms:W3CDTF">2020-05-07T15:23:17Z</dcterms:modified>
</cp:coreProperties>
</file>