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3" r:id="rId3"/>
    <p:sldId id="260" r:id="rId4"/>
    <p:sldId id="264" r:id="rId5"/>
    <p:sldId id="266" r:id="rId6"/>
    <p:sldId id="267" r:id="rId7"/>
    <p:sldId id="268" r:id="rId8"/>
    <p:sldId id="281" r:id="rId9"/>
    <p:sldId id="272" r:id="rId10"/>
    <p:sldId id="273" r:id="rId11"/>
    <p:sldId id="274" r:id="rId12"/>
    <p:sldId id="275" r:id="rId13"/>
    <p:sldId id="276" r:id="rId14"/>
    <p:sldId id="277" r:id="rId15"/>
    <p:sldId id="278" r:id="rId16"/>
    <p:sldId id="279" r:id="rId17"/>
    <p:sldId id="280" r:id="rId18"/>
    <p:sldId id="282"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4" d="100"/>
          <a:sy n="74" d="100"/>
        </p:scale>
        <p:origin x="6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200E9-68D8-4BF4-8584-31F25708709A}" type="datetimeFigureOut">
              <a:rPr lang="es-MX" smtClean="0"/>
              <a:t>12/03/2019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73604-71B0-47B3-8600-0B61E5D2807D}" type="slidenum">
              <a:rPr lang="es-MX" smtClean="0"/>
              <a:t>‹Nº›</a:t>
            </a:fld>
            <a:endParaRPr lang="es-MX"/>
          </a:p>
        </p:txBody>
      </p:sp>
    </p:spTree>
    <p:extLst>
      <p:ext uri="{BB962C8B-B14F-4D97-AF65-F5344CB8AC3E}">
        <p14:creationId xmlns:p14="http://schemas.microsoft.com/office/powerpoint/2010/main" val="266302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523BD4-0AAC-4A88-BD9F-872A89AD1BB4}" type="slidenum">
              <a:rPr lang="es-ES" smtClean="0"/>
              <a:pPr/>
              <a:t>1</a:t>
            </a:fld>
            <a:endParaRPr lang="es-ES"/>
          </a:p>
        </p:txBody>
      </p:sp>
    </p:spTree>
    <p:extLst>
      <p:ext uri="{BB962C8B-B14F-4D97-AF65-F5344CB8AC3E}">
        <p14:creationId xmlns:p14="http://schemas.microsoft.com/office/powerpoint/2010/main" val="321122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42B7B87C-7350-4F1B-917F-5573479D7B19}" type="datetimeFigureOut">
              <a:rPr lang="es-MX" smtClean="0"/>
              <a:t>12/03/2019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116764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2B7B87C-7350-4F1B-917F-5573479D7B19}" type="datetimeFigureOut">
              <a:rPr lang="es-MX" smtClean="0"/>
              <a:t>12/03/2019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31547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2B7B87C-7350-4F1B-917F-5573479D7B19}" type="datetimeFigureOut">
              <a:rPr lang="es-MX" smtClean="0"/>
              <a:t>12/03/2019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8781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2B7B87C-7350-4F1B-917F-5573479D7B19}" type="datetimeFigureOut">
              <a:rPr lang="es-MX" smtClean="0"/>
              <a:t>12/03/2019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123096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2B7B87C-7350-4F1B-917F-5573479D7B19}" type="datetimeFigureOut">
              <a:rPr lang="es-MX" smtClean="0"/>
              <a:t>12/03/2019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132595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42B7B87C-7350-4F1B-917F-5573479D7B19}" type="datetimeFigureOut">
              <a:rPr lang="es-MX" smtClean="0"/>
              <a:t>12/03/2019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287172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42B7B87C-7350-4F1B-917F-5573479D7B19}" type="datetimeFigureOut">
              <a:rPr lang="es-MX" smtClean="0"/>
              <a:t>12/03/2019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289258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42B7B87C-7350-4F1B-917F-5573479D7B19}" type="datetimeFigureOut">
              <a:rPr lang="es-MX" smtClean="0"/>
              <a:t>12/03/2019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4632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2B7B87C-7350-4F1B-917F-5573479D7B19}" type="datetimeFigureOut">
              <a:rPr lang="es-MX" smtClean="0"/>
              <a:t>12/03/2019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341240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2B7B87C-7350-4F1B-917F-5573479D7B19}" type="datetimeFigureOut">
              <a:rPr lang="es-MX" smtClean="0"/>
              <a:t>12/03/2019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224465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2B7B87C-7350-4F1B-917F-5573479D7B19}" type="datetimeFigureOut">
              <a:rPr lang="es-MX" smtClean="0"/>
              <a:t>12/03/2019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969A915-97D1-4F2B-8187-D6D872ACC99C}" type="slidenum">
              <a:rPr lang="es-MX" smtClean="0"/>
              <a:t>‹Nº›</a:t>
            </a:fld>
            <a:endParaRPr lang="es-MX"/>
          </a:p>
        </p:txBody>
      </p:sp>
    </p:spTree>
    <p:extLst>
      <p:ext uri="{BB962C8B-B14F-4D97-AF65-F5344CB8AC3E}">
        <p14:creationId xmlns:p14="http://schemas.microsoft.com/office/powerpoint/2010/main" val="326561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7B87C-7350-4F1B-917F-5573479D7B19}" type="datetimeFigureOut">
              <a:rPr lang="es-MX" smtClean="0"/>
              <a:t>12/03/2019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9A915-97D1-4F2B-8187-D6D872ACC99C}" type="slidenum">
              <a:rPr lang="es-MX" smtClean="0"/>
              <a:t>‹Nº›</a:t>
            </a:fld>
            <a:endParaRPr lang="es-MX"/>
          </a:p>
        </p:txBody>
      </p:sp>
    </p:spTree>
    <p:extLst>
      <p:ext uri="{BB962C8B-B14F-4D97-AF65-F5344CB8AC3E}">
        <p14:creationId xmlns:p14="http://schemas.microsoft.com/office/powerpoint/2010/main" val="313361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3"/>
          <p:cNvPicPr>
            <a:picLocks noChangeAspect="1" noChangeArrowheads="1"/>
          </p:cNvPicPr>
          <p:nvPr/>
        </p:nvPicPr>
        <p:blipFill>
          <a:blip r:embed="rId3" cstate="print"/>
          <a:srcRect/>
          <a:stretch>
            <a:fillRect/>
          </a:stretch>
        </p:blipFill>
        <p:spPr bwMode="auto">
          <a:xfrm>
            <a:off x="644258" y="1744067"/>
            <a:ext cx="1944216" cy="1874780"/>
          </a:xfrm>
          <a:prstGeom prst="rect">
            <a:avLst/>
          </a:prstGeom>
          <a:noFill/>
        </p:spPr>
      </p:pic>
      <p:sp>
        <p:nvSpPr>
          <p:cNvPr id="2051" name="Rectangle 3"/>
          <p:cNvSpPr>
            <a:spLocks noChangeArrowheads="1"/>
          </p:cNvSpPr>
          <p:nvPr/>
        </p:nvSpPr>
        <p:spPr bwMode="auto">
          <a:xfrm>
            <a:off x="2903595" y="1481128"/>
            <a:ext cx="8424936"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806700" algn="ctr"/>
                <a:tab pos="5611813" algn="r"/>
              </a:tabLst>
            </a:pPr>
            <a:r>
              <a:rPr lang="es-MX" altLang="zh-CN" sz="3000" b="1" dirty="0" smtClean="0">
                <a:latin typeface="Calibri Light" panose="020F0302020204030204" pitchFamily="34" charset="0"/>
                <a:ea typeface="SimSun"/>
                <a:cs typeface="Times New Roman" pitchFamily="18" charset="0"/>
              </a:rPr>
              <a:t>PORTAFOLIO DE EVIDENCIAS</a:t>
            </a:r>
          </a:p>
          <a:p>
            <a:pPr algn="ctr" fontAlgn="base">
              <a:spcBef>
                <a:spcPct val="0"/>
              </a:spcBef>
              <a:spcAft>
                <a:spcPct val="0"/>
              </a:spcAft>
              <a:tabLst>
                <a:tab pos="2806700" algn="ctr"/>
                <a:tab pos="5611813" algn="r"/>
              </a:tabLst>
            </a:pPr>
            <a:endParaRPr lang="es-MX" altLang="zh-CN" sz="3000" b="1" dirty="0" smtClean="0">
              <a:latin typeface="Calibri Light" panose="020F0302020204030204" pitchFamily="34" charset="0"/>
              <a:ea typeface="SimSun"/>
              <a:cs typeface="Times New Roman" pitchFamily="18" charset="0"/>
            </a:endParaRPr>
          </a:p>
          <a:p>
            <a:pPr algn="ctr" fontAlgn="base">
              <a:spcBef>
                <a:spcPct val="0"/>
              </a:spcBef>
              <a:spcAft>
                <a:spcPct val="0"/>
              </a:spcAft>
              <a:tabLst>
                <a:tab pos="2806700" algn="ctr"/>
                <a:tab pos="5611813" algn="r"/>
              </a:tabLst>
            </a:pPr>
            <a:r>
              <a:rPr lang="es-MX" altLang="zh-CN" sz="3000" b="1" dirty="0" smtClean="0">
                <a:latin typeface="Calibri Light" panose="020F0302020204030204" pitchFamily="34" charset="0"/>
                <a:ea typeface="SimSun"/>
                <a:cs typeface="Times New Roman" pitchFamily="18" charset="0"/>
              </a:rPr>
              <a:t>COLEGIO </a:t>
            </a:r>
            <a:r>
              <a:rPr lang="es-MX" altLang="zh-CN" sz="3000" b="1" dirty="0">
                <a:latin typeface="Calibri Light" panose="020F0302020204030204" pitchFamily="34" charset="0"/>
                <a:ea typeface="SimSun"/>
                <a:cs typeface="Times New Roman" pitchFamily="18" charset="0"/>
              </a:rPr>
              <a:t>DE EXCELENCIA RAINDROP</a:t>
            </a:r>
            <a:endParaRPr lang="es-ES" altLang="zh-CN" sz="3000" b="1" dirty="0">
              <a:latin typeface="Calibri Light" panose="020F0302020204030204" pitchFamily="34" charset="0"/>
            </a:endParaRPr>
          </a:p>
          <a:p>
            <a:pPr algn="ctr" eaLnBrk="0" fontAlgn="base" hangingPunct="0">
              <a:spcBef>
                <a:spcPct val="0"/>
              </a:spcBef>
              <a:spcAft>
                <a:spcPct val="0"/>
              </a:spcAft>
              <a:tabLst>
                <a:tab pos="2806700" algn="ctr"/>
                <a:tab pos="5611813" algn="r"/>
              </a:tabLst>
            </a:pPr>
            <a:r>
              <a:rPr lang="es-MX" altLang="zh-CN" sz="3000" i="1" dirty="0">
                <a:latin typeface="Calibri Light" panose="020F0302020204030204" pitchFamily="34" charset="0"/>
                <a:ea typeface="SimSun"/>
                <a:cs typeface="Times New Roman" pitchFamily="18" charset="0"/>
              </a:rPr>
              <a:t>“Porque la lluvia siempre comienza con una pequeña gota”</a:t>
            </a:r>
            <a:endParaRPr lang="es-ES" altLang="zh-CN" sz="3000" i="1" dirty="0">
              <a:latin typeface="Calibri Light" panose="020F0302020204030204" pitchFamily="34" charset="0"/>
            </a:endParaRPr>
          </a:p>
        </p:txBody>
      </p:sp>
      <p:sp>
        <p:nvSpPr>
          <p:cNvPr id="5" name="4 Rectángulo"/>
          <p:cNvSpPr/>
          <p:nvPr/>
        </p:nvSpPr>
        <p:spPr>
          <a:xfrm>
            <a:off x="4454277" y="3881785"/>
            <a:ext cx="5285742" cy="461665"/>
          </a:xfrm>
          <a:prstGeom prst="rect">
            <a:avLst/>
          </a:prstGeom>
        </p:spPr>
        <p:txBody>
          <a:bodyPr wrap="none">
            <a:spAutoFit/>
          </a:bodyPr>
          <a:lstStyle/>
          <a:p>
            <a:pPr algn="ctr"/>
            <a:r>
              <a:rPr lang="es-ES" sz="2400" dirty="0">
                <a:latin typeface="Calibri Light" panose="020F0302020204030204" pitchFamily="34" charset="0"/>
              </a:rPr>
              <a:t>Clave de Incorporación UNAM-CCH: 7996</a:t>
            </a:r>
          </a:p>
        </p:txBody>
      </p:sp>
      <p:sp>
        <p:nvSpPr>
          <p:cNvPr id="7" name="6 Rectángulo"/>
          <p:cNvSpPr/>
          <p:nvPr/>
        </p:nvSpPr>
        <p:spPr>
          <a:xfrm>
            <a:off x="4435362" y="4796948"/>
            <a:ext cx="5304657" cy="2246769"/>
          </a:xfrm>
          <a:prstGeom prst="rect">
            <a:avLst/>
          </a:prstGeom>
        </p:spPr>
        <p:txBody>
          <a:bodyPr wrap="none">
            <a:spAutoFit/>
          </a:bodyPr>
          <a:lstStyle/>
          <a:p>
            <a:pPr algn="ctr"/>
            <a:r>
              <a:rPr lang="es-ES" sz="2800" b="1" dirty="0">
                <a:latin typeface="Calibri Light" panose="020F0302020204030204" pitchFamily="34" charset="0"/>
              </a:rPr>
              <a:t>Equipo número: </a:t>
            </a:r>
            <a:r>
              <a:rPr lang="es-ES" sz="2800" dirty="0" smtClean="0">
                <a:latin typeface="Calibri Light" panose="020F0302020204030204" pitchFamily="34" charset="0"/>
              </a:rPr>
              <a:t>3</a:t>
            </a:r>
          </a:p>
          <a:p>
            <a:pPr algn="ctr"/>
            <a:endParaRPr lang="es-ES" sz="2800" dirty="0" smtClean="0">
              <a:latin typeface="Calibri Light" panose="020F0302020204030204" pitchFamily="34" charset="0"/>
            </a:endParaRPr>
          </a:p>
          <a:p>
            <a:pPr algn="ctr"/>
            <a:r>
              <a:rPr lang="es-MX" sz="2800" b="1" dirty="0">
                <a:latin typeface="Calibri Light" panose="020F0302020204030204" pitchFamily="34" charset="0"/>
              </a:rPr>
              <a:t>Grado al que va dirigido el proyecto:</a:t>
            </a:r>
          </a:p>
          <a:p>
            <a:pPr algn="ctr"/>
            <a:r>
              <a:rPr lang="es-MX" sz="2800" dirty="0">
                <a:latin typeface="Calibri Light" panose="020F0302020204030204" pitchFamily="34" charset="0"/>
              </a:rPr>
              <a:t>5º y 6º semestre</a:t>
            </a:r>
          </a:p>
          <a:p>
            <a:pPr algn="ctr"/>
            <a:endParaRPr lang="es-ES" sz="2800" dirty="0">
              <a:latin typeface="Calibri Light" panose="020F0302020204030204" pitchFamily="34" charset="0"/>
            </a:endParaRPr>
          </a:p>
        </p:txBody>
      </p:sp>
      <p:pic>
        <p:nvPicPr>
          <p:cNvPr id="8" name="Picture 2" descr="Conexiones"/>
          <p:cNvPicPr>
            <a:picLocks noChangeAspect="1" noChangeArrowheads="1"/>
          </p:cNvPicPr>
          <p:nvPr/>
        </p:nvPicPr>
        <p:blipFill>
          <a:blip r:embed="rId4" cstate="print"/>
          <a:srcRect/>
          <a:stretch>
            <a:fillRect/>
          </a:stretch>
        </p:blipFill>
        <p:spPr bwMode="auto">
          <a:xfrm>
            <a:off x="0" y="-27295"/>
            <a:ext cx="9144001" cy="1504430"/>
          </a:xfrm>
          <a:prstGeom prst="rect">
            <a:avLst/>
          </a:prstGeom>
          <a:noFill/>
        </p:spPr>
      </p:pic>
      <p:sp>
        <p:nvSpPr>
          <p:cNvPr id="9" name="Marcador de contenido 7"/>
          <p:cNvSpPr txBox="1">
            <a:spLocks/>
          </p:cNvSpPr>
          <p:nvPr/>
        </p:nvSpPr>
        <p:spPr>
          <a:xfrm>
            <a:off x="8422783" y="1676"/>
            <a:ext cx="3705252" cy="1208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2400" dirty="0" smtClean="0">
                <a:latin typeface="Calibri Light" panose="020F0302020204030204" pitchFamily="34" charset="0"/>
              </a:rPr>
              <a:t>Apartado </a:t>
            </a:r>
            <a:r>
              <a:rPr lang="es-MX" sz="2400" dirty="0" smtClean="0">
                <a:latin typeface="Calibri Light" panose="020F0302020204030204" pitchFamily="34" charset="0"/>
              </a:rPr>
              <a:t>1. </a:t>
            </a:r>
          </a:p>
          <a:p>
            <a:pPr marL="0" indent="0" algn="r">
              <a:buNone/>
            </a:pPr>
            <a:r>
              <a:rPr lang="es-MX" sz="2400" dirty="0" smtClean="0">
                <a:latin typeface="Calibri Light" panose="020F0302020204030204" pitchFamily="34" charset="0"/>
              </a:rPr>
              <a:t>Nombre, logotipo y grado</a:t>
            </a:r>
            <a:endParaRPr lang="es-MX" sz="2400" dirty="0" smtClean="0">
              <a:latin typeface="Calibri Light" panose="020F0302020204030204" pitchFamily="34" charset="0"/>
            </a:endParaRPr>
          </a:p>
          <a:p>
            <a:pPr marL="0" indent="0" algn="r">
              <a:buNone/>
            </a:pPr>
            <a:endParaRPr lang="es-MX" sz="2400" dirty="0" smtClean="0">
              <a:latin typeface="Calibri Light" panose="020F0302020204030204" pitchFamily="34" charset="0"/>
            </a:endParaRPr>
          </a:p>
        </p:txBody>
      </p:sp>
    </p:spTree>
    <p:extLst>
      <p:ext uri="{BB962C8B-B14F-4D97-AF65-F5344CB8AC3E}">
        <p14:creationId xmlns:p14="http://schemas.microsoft.com/office/powerpoint/2010/main" val="386618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378726910"/>
              </p:ext>
            </p:extLst>
          </p:nvPr>
        </p:nvGraphicFramePr>
        <p:xfrm>
          <a:off x="114821" y="1490774"/>
          <a:ext cx="8177011" cy="5181600"/>
        </p:xfrm>
        <a:graphic>
          <a:graphicData uri="http://schemas.openxmlformats.org/drawingml/2006/table">
            <a:tbl>
              <a:tblPr firstRow="1" bandRow="1">
                <a:tableStyleId>{69CF1AB2-1976-4502-BF36-3FF5EA218861}</a:tableStyleId>
              </a:tblPr>
              <a:tblGrid>
                <a:gridCol w="1905000"/>
                <a:gridCol w="6272011"/>
              </a:tblGrid>
              <a:tr h="370840">
                <a:tc>
                  <a:txBody>
                    <a:bodyPr/>
                    <a:lstStyle/>
                    <a:p>
                      <a:pPr algn="ctr"/>
                      <a:r>
                        <a:rPr lang="es-MX" sz="1600" b="0" dirty="0" smtClean="0">
                          <a:latin typeface="Calibri Light" panose="020F0302020204030204" pitchFamily="34" charset="0"/>
                        </a:rPr>
                        <a:t>Justificación</a:t>
                      </a:r>
                      <a:endParaRPr lang="es-MX" sz="1600" b="0" dirty="0">
                        <a:latin typeface="Calibri Light" panose="020F0302020204030204" pitchFamily="34" charset="0"/>
                      </a:endParaRPr>
                    </a:p>
                  </a:txBody>
                  <a:tcPr anchor="ctr"/>
                </a:tc>
                <a:tc>
                  <a:txBody>
                    <a:bodyPr/>
                    <a:lstStyle/>
                    <a:p>
                      <a:pPr algn="l"/>
                      <a:r>
                        <a:rPr lang="es-MX" sz="1600" b="0" dirty="0" smtClean="0">
                          <a:latin typeface="Calibri Light" panose="020F0302020204030204" pitchFamily="34" charset="0"/>
                        </a:rPr>
                        <a:t>Fue la actividad de</a:t>
                      </a:r>
                      <a:r>
                        <a:rPr lang="es-MX" sz="1600" b="0" baseline="0" dirty="0" smtClean="0">
                          <a:latin typeface="Calibri Light" panose="020F0302020204030204" pitchFamily="34" charset="0"/>
                        </a:rPr>
                        <a:t> introducción</a:t>
                      </a:r>
                      <a:r>
                        <a:rPr lang="es-MX" sz="1600" b="0" dirty="0" smtClean="0">
                          <a:latin typeface="Calibri Light" panose="020F0302020204030204" pitchFamily="34" charset="0"/>
                        </a:rPr>
                        <a:t> al proyecto en donde se analizaron</a:t>
                      </a:r>
                      <a:r>
                        <a:rPr lang="es-MX" sz="1600" b="0" baseline="0" dirty="0" smtClean="0">
                          <a:latin typeface="Calibri Light" panose="020F0302020204030204" pitchFamily="34" charset="0"/>
                        </a:rPr>
                        <a:t> e i</a:t>
                      </a:r>
                      <a:r>
                        <a:rPr lang="es-MX" sz="1600" b="0" dirty="0" smtClean="0">
                          <a:latin typeface="Calibri Light" panose="020F0302020204030204" pitchFamily="34" charset="0"/>
                        </a:rPr>
                        <a:t>nterpretaron algunas</a:t>
                      </a:r>
                      <a:r>
                        <a:rPr lang="es-MX" sz="1600" b="0" baseline="0" dirty="0" smtClean="0">
                          <a:latin typeface="Calibri Light" panose="020F0302020204030204" pitchFamily="34" charset="0"/>
                        </a:rPr>
                        <a:t> obras </a:t>
                      </a:r>
                      <a:r>
                        <a:rPr lang="es-MX" sz="1600" b="0" dirty="0" smtClean="0">
                          <a:latin typeface="Calibri Light" panose="020F0302020204030204" pitchFamily="34" charset="0"/>
                        </a:rPr>
                        <a:t>pictóricas y esculturas para generar preguntas detonadoras</a:t>
                      </a:r>
                      <a:r>
                        <a:rPr lang="es-MX" sz="1600" b="0" baseline="0" dirty="0" smtClean="0">
                          <a:latin typeface="Calibri Light" panose="020F0302020204030204" pitchFamily="34" charset="0"/>
                        </a:rPr>
                        <a:t> y encontrar relaciones entre las disciplinas</a:t>
                      </a:r>
                      <a:r>
                        <a:rPr lang="es-MX" sz="1600" b="0" dirty="0" smtClean="0">
                          <a:latin typeface="Calibri Light" panose="020F0302020204030204" pitchFamily="34" charset="0"/>
                        </a:rPr>
                        <a:t>.</a:t>
                      </a:r>
                      <a:endParaRPr lang="es-MX" sz="1600" b="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apertura</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Se presentó y explicó el proyecto CONEXIONES ante el grupo</a:t>
                      </a:r>
                      <a:r>
                        <a:rPr lang="es-MX" sz="1600" baseline="0" dirty="0" smtClean="0">
                          <a:latin typeface="Calibri Light" panose="020F0302020204030204" pitchFamily="34" charset="0"/>
                        </a:rPr>
                        <a:t> con las presentaciones de </a:t>
                      </a:r>
                      <a:r>
                        <a:rPr lang="es-MX" sz="1600" baseline="0" dirty="0" err="1" smtClean="0">
                          <a:latin typeface="Calibri Light" panose="020F0302020204030204" pitchFamily="34" charset="0"/>
                        </a:rPr>
                        <a:t>Power</a:t>
                      </a:r>
                      <a:r>
                        <a:rPr lang="es-MX" sz="1600" baseline="0" dirty="0" smtClean="0">
                          <a:latin typeface="Calibri Light" panose="020F0302020204030204" pitchFamily="34" charset="0"/>
                        </a:rPr>
                        <a:t> Point</a:t>
                      </a:r>
                      <a:r>
                        <a:rPr lang="es-MX" sz="1600" dirty="0" smtClean="0">
                          <a:latin typeface="Calibri Light" panose="020F0302020204030204" pitchFamily="34" charset="0"/>
                        </a:rPr>
                        <a:t>.</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desarrollo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Se proyectaron las obras pictóricas</a:t>
                      </a:r>
                      <a:r>
                        <a:rPr lang="es-MX" sz="1600" baseline="0" dirty="0" smtClean="0">
                          <a:latin typeface="Calibri Light" panose="020F0302020204030204" pitchFamily="34" charset="0"/>
                        </a:rPr>
                        <a:t> y preguntas detonadoras. Los alumnos realizaron un análisis verbal y escrito.</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cierre</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Los alumnos respondieron las preguntas detonadoras en una hoja y elaboraron un organizador gráfico individual de como podrían estar</a:t>
                      </a:r>
                      <a:r>
                        <a:rPr lang="es-MX" sz="1600" baseline="0" dirty="0" smtClean="0">
                          <a:latin typeface="Calibri Light" panose="020F0302020204030204" pitchFamily="34" charset="0"/>
                        </a:rPr>
                        <a:t> relacionadas las disciplinas</a:t>
                      </a:r>
                      <a:r>
                        <a:rPr lang="es-MX" sz="1600" dirty="0" smtClean="0">
                          <a:latin typeface="Calibri Light" panose="020F0302020204030204" pitchFamily="34" charset="0"/>
                        </a:rPr>
                        <a:t>.</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seguimiento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Elaborar un organizador gráfico en equipo de las relaciones entre las disciplinas basándose</a:t>
                      </a:r>
                      <a:r>
                        <a:rPr lang="es-MX" sz="1600" baseline="0" dirty="0" smtClean="0">
                          <a:latin typeface="Calibri Light" panose="020F0302020204030204" pitchFamily="34" charset="0"/>
                        </a:rPr>
                        <a:t> en fuentes bibliográficas.</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Análisis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Logros alcanzados: </a:t>
                      </a:r>
                    </a:p>
                    <a:p>
                      <a:pPr marL="285750" indent="-285750" algn="l">
                        <a:buFont typeface="Arial" panose="020B0604020202020204" pitchFamily="34" charset="0"/>
                        <a:buChar char="•"/>
                      </a:pPr>
                      <a:r>
                        <a:rPr lang="es-MX" sz="1600" dirty="0" smtClean="0">
                          <a:latin typeface="Calibri Light" panose="020F0302020204030204" pitchFamily="34" charset="0"/>
                        </a:rPr>
                        <a:t>Algunos alumnos se mostraron</a:t>
                      </a:r>
                      <a:r>
                        <a:rPr lang="es-MX" sz="1600" baseline="0" dirty="0" smtClean="0">
                          <a:latin typeface="Calibri Light" panose="020F0302020204030204" pitchFamily="34" charset="0"/>
                        </a:rPr>
                        <a:t> interesados y entusiasmados el proyecto ya que sus obras serán exhibidas.</a:t>
                      </a:r>
                      <a:endParaRPr lang="es-MX" sz="1600" dirty="0" smtClean="0">
                        <a:latin typeface="Calibri Light" panose="020F0302020204030204" pitchFamily="34" charset="0"/>
                      </a:endParaRPr>
                    </a:p>
                    <a:p>
                      <a:pPr algn="l"/>
                      <a:r>
                        <a:rPr lang="es-MX" sz="1600" dirty="0" smtClean="0">
                          <a:latin typeface="Calibri Light" panose="020F0302020204030204" pitchFamily="34" charset="0"/>
                        </a:rPr>
                        <a:t>Aspectos a mejorar:</a:t>
                      </a:r>
                    </a:p>
                    <a:p>
                      <a:pPr marL="285750" indent="-285750" algn="l">
                        <a:buFont typeface="Arial" panose="020B0604020202020204" pitchFamily="34" charset="0"/>
                        <a:buChar char="•"/>
                      </a:pPr>
                      <a:r>
                        <a:rPr lang="es-MX" sz="1600" dirty="0" smtClean="0">
                          <a:latin typeface="Calibri Light" panose="020F0302020204030204" pitchFamily="34" charset="0"/>
                        </a:rPr>
                        <a:t>Motivar</a:t>
                      </a:r>
                      <a:r>
                        <a:rPr lang="es-MX" sz="1600" baseline="0" dirty="0" smtClean="0">
                          <a:latin typeface="Calibri Light" panose="020F0302020204030204" pitchFamily="34" charset="0"/>
                        </a:rPr>
                        <a:t> a los alumnos que no se encuentran interesados o no se sienten con habilidades artísticas, a elaborar una obra pictórica de calidad.</a:t>
                      </a:r>
                      <a:endParaRPr lang="es-MX" sz="1600" dirty="0" smtClean="0">
                        <a:latin typeface="Calibri Light" panose="020F0302020204030204" pitchFamily="34" charset="0"/>
                      </a:endParaRPr>
                    </a:p>
                  </a:txBody>
                  <a:tcPr anchor="ctr"/>
                </a:tc>
              </a:tr>
            </a:tbl>
          </a:graphicData>
        </a:graphic>
      </p:graphicFrame>
      <p:pic>
        <p:nvPicPr>
          <p:cNvPr id="5"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pic>
        <p:nvPicPr>
          <p:cNvPr id="6" name="Imagen 5"/>
          <p:cNvPicPr>
            <a:picLocks noChangeAspect="1"/>
          </p:cNvPicPr>
          <p:nvPr/>
        </p:nvPicPr>
        <p:blipFill>
          <a:blip r:embed="rId3"/>
          <a:stretch>
            <a:fillRect/>
          </a:stretch>
        </p:blipFill>
        <p:spPr>
          <a:xfrm>
            <a:off x="8378719" y="2378279"/>
            <a:ext cx="3659763" cy="2065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4"/>
          <a:stretch>
            <a:fillRect/>
          </a:stretch>
        </p:blipFill>
        <p:spPr>
          <a:xfrm>
            <a:off x="8356227" y="180392"/>
            <a:ext cx="3659763" cy="2060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5"/>
          <a:stretch>
            <a:fillRect/>
          </a:stretch>
        </p:blipFill>
        <p:spPr>
          <a:xfrm>
            <a:off x="8356227" y="4580842"/>
            <a:ext cx="3704749" cy="2091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3021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graphicFrame>
        <p:nvGraphicFramePr>
          <p:cNvPr id="6" name="Tabla 5"/>
          <p:cNvGraphicFramePr>
            <a:graphicFrameLocks noGrp="1"/>
          </p:cNvGraphicFramePr>
          <p:nvPr>
            <p:extLst>
              <p:ext uri="{D42A27DB-BD31-4B8C-83A1-F6EECF244321}">
                <p14:modId xmlns:p14="http://schemas.microsoft.com/office/powerpoint/2010/main" val="338679338"/>
              </p:ext>
            </p:extLst>
          </p:nvPr>
        </p:nvGraphicFramePr>
        <p:xfrm>
          <a:off x="129504" y="1572879"/>
          <a:ext cx="8235325" cy="4267200"/>
        </p:xfrm>
        <a:graphic>
          <a:graphicData uri="http://schemas.openxmlformats.org/drawingml/2006/table">
            <a:tbl>
              <a:tblPr firstRow="1" bandRow="1">
                <a:tableStyleId>{69CF1AB2-1976-4502-BF36-3FF5EA218861}</a:tableStyleId>
              </a:tblPr>
              <a:tblGrid>
                <a:gridCol w="2119654"/>
                <a:gridCol w="6115671"/>
              </a:tblGrid>
              <a:tr h="370840">
                <a:tc>
                  <a:txBody>
                    <a:bodyPr/>
                    <a:lstStyle/>
                    <a:p>
                      <a:pPr algn="ctr"/>
                      <a:r>
                        <a:rPr lang="es-MX" sz="1600" b="0" dirty="0" smtClean="0">
                          <a:latin typeface="Calibri Light" panose="020F0302020204030204" pitchFamily="34" charset="0"/>
                        </a:rPr>
                        <a:t>Nombre</a:t>
                      </a:r>
                      <a:endParaRPr lang="es-MX" sz="1600" b="0" dirty="0">
                        <a:latin typeface="Calibri Light" panose="020F0302020204030204" pitchFamily="34" charset="0"/>
                      </a:endParaRPr>
                    </a:p>
                  </a:txBody>
                  <a:tcPr anchor="ctr"/>
                </a:tc>
                <a:tc>
                  <a:txBody>
                    <a:bodyPr/>
                    <a:lstStyle/>
                    <a:p>
                      <a:pPr algn="l"/>
                      <a:r>
                        <a:rPr lang="es-MX" sz="1600" b="0" dirty="0" smtClean="0">
                          <a:latin typeface="Calibri Light" panose="020F0302020204030204" pitchFamily="34" charset="0"/>
                        </a:rPr>
                        <a:t>Organizadores gráficos</a:t>
                      </a:r>
                      <a:endParaRPr lang="es-MX" sz="1600" b="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Objetivo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Elaborar</a:t>
                      </a:r>
                      <a:r>
                        <a:rPr lang="es-MX" sz="1600" baseline="0" dirty="0" smtClean="0">
                          <a:latin typeface="Calibri Light" panose="020F0302020204030204" pitchFamily="34" charset="0"/>
                        </a:rPr>
                        <a:t> organizadores gráficos interdisciplinarios</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Grado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5º semestre</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Fecha</a:t>
                      </a:r>
                      <a:endParaRPr lang="es-MX" sz="1600" dirty="0">
                        <a:latin typeface="Calibri Light" panose="020F0302020204030204" pitchFamily="34" charset="0"/>
                      </a:endParaRPr>
                    </a:p>
                  </a:txBody>
                  <a:tcPr anchor="ctr"/>
                </a:tc>
                <a:tc>
                  <a:txBody>
                    <a:bodyPr/>
                    <a:lstStyle/>
                    <a:p>
                      <a:pPr algn="l"/>
                      <a:r>
                        <a:rPr lang="es-MX" sz="1600" baseline="0" dirty="0" smtClean="0">
                          <a:latin typeface="Calibri Light" panose="020F0302020204030204" pitchFamily="34" charset="0"/>
                        </a:rPr>
                        <a:t>19 de septiembre </a:t>
                      </a:r>
                      <a:r>
                        <a:rPr lang="es-MX" sz="1600" dirty="0" smtClean="0">
                          <a:latin typeface="Calibri Light" panose="020F0302020204030204" pitchFamily="34" charset="0"/>
                        </a:rPr>
                        <a:t>de 2018</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Asignaturas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Filosofía I, Biología III y Taller de Expresión Gráfica</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Fuentes de apoyo</a:t>
                      </a:r>
                      <a:endParaRPr lang="es-MX" sz="1600" dirty="0">
                        <a:latin typeface="Calibri Light" panose="020F0302020204030204" pitchFamily="34" charset="0"/>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smtClean="0">
                          <a:solidFill>
                            <a:schemeClr val="dk1"/>
                          </a:solidFill>
                          <a:effectLst/>
                          <a:latin typeface="Calibri Light" panose="020F0302020204030204" pitchFamily="34" charset="0"/>
                          <a:ea typeface="+mn-ea"/>
                          <a:cs typeface="+mn-cs"/>
                        </a:rPr>
                        <a:t>Castellanos, A. Dibujo. Editorial </a:t>
                      </a:r>
                      <a:r>
                        <a:rPr lang="es-ES" sz="1600" kern="1200" dirty="0" err="1" smtClean="0">
                          <a:solidFill>
                            <a:schemeClr val="dk1"/>
                          </a:solidFill>
                          <a:effectLst/>
                          <a:latin typeface="Calibri Light" panose="020F0302020204030204" pitchFamily="34" charset="0"/>
                          <a:ea typeface="+mn-ea"/>
                          <a:cs typeface="+mn-cs"/>
                        </a:rPr>
                        <a:t>Brevia</a:t>
                      </a:r>
                      <a:r>
                        <a:rPr lang="es-ES" sz="1600" kern="1200" dirty="0" smtClean="0">
                          <a:solidFill>
                            <a:schemeClr val="dk1"/>
                          </a:solidFill>
                          <a:effectLst/>
                          <a:latin typeface="Calibri Light" panose="020F0302020204030204" pitchFamily="34" charset="0"/>
                          <a:ea typeface="+mn-ea"/>
                          <a:cs typeface="+mn-cs"/>
                        </a:rPr>
                        <a:t>. 2006.</a:t>
                      </a:r>
                      <a:endParaRPr lang="es-MX" sz="1600" baseline="0" dirty="0" smtClean="0">
                        <a:latin typeface="Calibri Light" panose="020F030202020403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err="1" smtClean="0">
                          <a:solidFill>
                            <a:schemeClr val="dk1"/>
                          </a:solidFill>
                          <a:effectLst/>
                          <a:latin typeface="Calibri Light" panose="020F0302020204030204" pitchFamily="34" charset="0"/>
                          <a:ea typeface="+mn-ea"/>
                          <a:cs typeface="+mn-cs"/>
                        </a:rPr>
                        <a:t>Cerejido</a:t>
                      </a:r>
                      <a:r>
                        <a:rPr lang="es-ES" sz="1600" kern="1200" dirty="0" smtClean="0">
                          <a:solidFill>
                            <a:schemeClr val="dk1"/>
                          </a:solidFill>
                          <a:effectLst/>
                          <a:latin typeface="Calibri Light" panose="020F0302020204030204" pitchFamily="34" charset="0"/>
                          <a:ea typeface="+mn-ea"/>
                          <a:cs typeface="+mn-cs"/>
                        </a:rPr>
                        <a:t>, M. Ciencia sin seso, locura doble. Siglo veintiuno editores. 1994.</a:t>
                      </a:r>
                    </a:p>
                    <a:p>
                      <a:pPr marL="285750" indent="-285750" algn="l">
                        <a:buFont typeface="Arial" panose="020B0604020202020204" pitchFamily="34" charset="0"/>
                        <a:buChar char="•"/>
                      </a:pPr>
                      <a:r>
                        <a:rPr lang="es-MX" sz="1600" dirty="0" smtClean="0">
                          <a:latin typeface="Calibri Light" panose="020F0302020204030204" pitchFamily="34" charset="0"/>
                        </a:rPr>
                        <a:t>Curtis H,</a:t>
                      </a:r>
                      <a:r>
                        <a:rPr lang="es-MX" sz="1600" baseline="0" dirty="0" smtClean="0">
                          <a:latin typeface="Calibri Light" panose="020F0302020204030204" pitchFamily="34" charset="0"/>
                        </a:rPr>
                        <a:t> Barnes N, </a:t>
                      </a:r>
                      <a:r>
                        <a:rPr lang="es-MX" sz="1600" baseline="0" dirty="0" err="1" smtClean="0">
                          <a:latin typeface="Calibri Light" panose="020F0302020204030204" pitchFamily="34" charset="0"/>
                        </a:rPr>
                        <a:t>Schnek</a:t>
                      </a:r>
                      <a:r>
                        <a:rPr lang="es-MX" sz="1600" baseline="0" dirty="0" smtClean="0">
                          <a:latin typeface="Calibri Light" panose="020F0302020204030204" pitchFamily="34" charset="0"/>
                        </a:rPr>
                        <a:t> A y </a:t>
                      </a:r>
                      <a:r>
                        <a:rPr lang="es-MX" sz="1600" baseline="0" dirty="0" err="1" smtClean="0">
                          <a:latin typeface="Calibri Light" panose="020F0302020204030204" pitchFamily="34" charset="0"/>
                        </a:rPr>
                        <a:t>Massarini</a:t>
                      </a:r>
                      <a:r>
                        <a:rPr lang="es-MX" sz="1600" baseline="0" dirty="0" smtClean="0">
                          <a:latin typeface="Calibri Light" panose="020F0302020204030204" pitchFamily="34" charset="0"/>
                        </a:rPr>
                        <a:t> A. 2013. Biología. 7ª edición. Editorial Médica Panamericana.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err="1" smtClean="0">
                          <a:solidFill>
                            <a:schemeClr val="dk1"/>
                          </a:solidFill>
                          <a:effectLst/>
                          <a:latin typeface="Calibri Light" panose="020F0302020204030204" pitchFamily="34" charset="0"/>
                          <a:ea typeface="+mn-ea"/>
                          <a:cs typeface="+mn-cs"/>
                        </a:rPr>
                        <a:t>Heller</a:t>
                      </a:r>
                      <a:r>
                        <a:rPr lang="es-ES" sz="1600" kern="1200" dirty="0" smtClean="0">
                          <a:solidFill>
                            <a:schemeClr val="dk1"/>
                          </a:solidFill>
                          <a:effectLst/>
                          <a:latin typeface="Calibri Light" panose="020F0302020204030204" pitchFamily="34" charset="0"/>
                          <a:ea typeface="+mn-ea"/>
                          <a:cs typeface="+mn-cs"/>
                        </a:rPr>
                        <a:t>, E. Psicología de los colores. Editorial Gustavo </a:t>
                      </a:r>
                      <a:r>
                        <a:rPr lang="es-ES" sz="1600" kern="1200" dirty="0" err="1" smtClean="0">
                          <a:solidFill>
                            <a:schemeClr val="dk1"/>
                          </a:solidFill>
                          <a:effectLst/>
                          <a:latin typeface="Calibri Light" panose="020F0302020204030204" pitchFamily="34" charset="0"/>
                          <a:ea typeface="+mn-ea"/>
                          <a:cs typeface="+mn-cs"/>
                        </a:rPr>
                        <a:t>Gilli</a:t>
                      </a:r>
                      <a:r>
                        <a:rPr lang="es-ES" sz="1600" kern="1200" dirty="0" smtClean="0">
                          <a:solidFill>
                            <a:schemeClr val="dk1"/>
                          </a:solidFill>
                          <a:effectLst/>
                          <a:latin typeface="Calibri Light" panose="020F0302020204030204" pitchFamily="34" charset="0"/>
                          <a:ea typeface="+mn-ea"/>
                          <a:cs typeface="+mn-cs"/>
                        </a:rPr>
                        <a:t>. 2004.</a:t>
                      </a:r>
                      <a:endParaRPr lang="es-MX" sz="1600" kern="1200" dirty="0" smtClean="0">
                        <a:solidFill>
                          <a:schemeClr val="dk1"/>
                        </a:solidFill>
                        <a:effectLst/>
                        <a:latin typeface="Calibri Light" panose="020F0302020204030204" pitchFamily="34" charset="0"/>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latin typeface="Calibri Light" panose="020F0302020204030204" pitchFamily="34" charset="0"/>
                        </a:rPr>
                        <a:t>Miller K y </a:t>
                      </a:r>
                      <a:r>
                        <a:rPr lang="es-MX" sz="1600" dirty="0" err="1" smtClean="0">
                          <a:latin typeface="Calibri Light" panose="020F0302020204030204" pitchFamily="34" charset="0"/>
                        </a:rPr>
                        <a:t>Levine</a:t>
                      </a:r>
                      <a:r>
                        <a:rPr lang="es-MX" sz="1600" dirty="0" smtClean="0">
                          <a:latin typeface="Calibri Light" panose="020F0302020204030204" pitchFamily="34" charset="0"/>
                        </a:rPr>
                        <a:t> J. 2010. Biología. Pearson.</a:t>
                      </a:r>
                    </a:p>
                    <a:p>
                      <a:pPr marL="285750" indent="-285750">
                        <a:buFont typeface="Arial" panose="020B0604020202020204" pitchFamily="34" charset="0"/>
                        <a:buChar char="•"/>
                      </a:pPr>
                      <a:r>
                        <a:rPr lang="es-ES" sz="1600" kern="1200" dirty="0" smtClean="0">
                          <a:solidFill>
                            <a:schemeClr val="dk1"/>
                          </a:solidFill>
                          <a:effectLst/>
                          <a:latin typeface="Calibri Light" panose="020F0302020204030204" pitchFamily="34" charset="0"/>
                          <a:ea typeface="+mn-ea"/>
                          <a:cs typeface="+mn-cs"/>
                        </a:rPr>
                        <a:t>Villoro, L. Creer, saber y conocer. 1982.</a:t>
                      </a:r>
                      <a:endParaRPr lang="es-MX" sz="1600" kern="1200" dirty="0" smtClean="0">
                        <a:solidFill>
                          <a:schemeClr val="dk1"/>
                        </a:solidFill>
                        <a:effectLst/>
                        <a:latin typeface="Calibri Light" panose="020F0302020204030204" pitchFamily="34" charset="0"/>
                        <a:ea typeface="+mn-ea"/>
                        <a:cs typeface="+mn-cs"/>
                      </a:endParaRPr>
                    </a:p>
                  </a:txBody>
                  <a:tcPr anchor="ctr"/>
                </a:tc>
              </a:tr>
              <a:tr h="370840">
                <a:tc>
                  <a:txBody>
                    <a:bodyPr/>
                    <a:lstStyle/>
                    <a:p>
                      <a:pPr algn="ctr"/>
                      <a:r>
                        <a:rPr lang="es-MX" sz="1600" dirty="0" smtClean="0">
                          <a:latin typeface="Calibri Light" panose="020F0302020204030204" pitchFamily="34" charset="0"/>
                        </a:rPr>
                        <a:t>Toma de decisiones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Se</a:t>
                      </a:r>
                      <a:r>
                        <a:rPr lang="es-MX" sz="1600" baseline="0" dirty="0" smtClean="0">
                          <a:latin typeface="Calibri Light" panose="020F0302020204030204" pitchFamily="34" charset="0"/>
                        </a:rPr>
                        <a:t> formaron dos equipos al azar.</a:t>
                      </a:r>
                      <a:endParaRPr lang="es-MX" sz="1600" dirty="0">
                        <a:latin typeface="Calibri Light" panose="020F0302020204030204" pitchFamily="34" charset="0"/>
                      </a:endParaRPr>
                    </a:p>
                  </a:txBody>
                  <a:tcPr anchor="ctr"/>
                </a:tc>
              </a:tr>
            </a:tbl>
          </a:graphicData>
        </a:graphic>
      </p:graphicFrame>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2486" y="4563693"/>
            <a:ext cx="2895945" cy="2171959"/>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485" y="34899"/>
            <a:ext cx="2895946" cy="2171959"/>
          </a:xfrm>
          <a:prstGeom prst="rect">
            <a:avLst/>
          </a:prstGeom>
        </p:spPr>
      </p:pic>
      <p:pic>
        <p:nvPicPr>
          <p:cNvPr id="11" name="Marcador de contenido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9092486" y="2297011"/>
            <a:ext cx="2895946" cy="2171959"/>
          </a:xfrm>
        </p:spPr>
      </p:pic>
    </p:spTree>
    <p:extLst>
      <p:ext uri="{BB962C8B-B14F-4D97-AF65-F5344CB8AC3E}">
        <p14:creationId xmlns:p14="http://schemas.microsoft.com/office/powerpoint/2010/main" val="3584526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89869896"/>
              </p:ext>
            </p:extLst>
          </p:nvPr>
        </p:nvGraphicFramePr>
        <p:xfrm>
          <a:off x="114821" y="1490774"/>
          <a:ext cx="8177011" cy="4485640"/>
        </p:xfrm>
        <a:graphic>
          <a:graphicData uri="http://schemas.openxmlformats.org/drawingml/2006/table">
            <a:tbl>
              <a:tblPr firstRow="1" bandRow="1">
                <a:tableStyleId>{69CF1AB2-1976-4502-BF36-3FF5EA218861}</a:tableStyleId>
              </a:tblPr>
              <a:tblGrid>
                <a:gridCol w="1905000"/>
                <a:gridCol w="6272011"/>
              </a:tblGrid>
              <a:tr h="370840">
                <a:tc>
                  <a:txBody>
                    <a:bodyPr/>
                    <a:lstStyle/>
                    <a:p>
                      <a:pPr algn="ctr"/>
                      <a:r>
                        <a:rPr lang="es-MX" sz="1600" b="0" dirty="0" smtClean="0">
                          <a:latin typeface="Calibri Light" panose="020F0302020204030204" pitchFamily="34" charset="0"/>
                        </a:rPr>
                        <a:t>Justificación</a:t>
                      </a:r>
                      <a:endParaRPr lang="es-MX" sz="1600" b="0" dirty="0">
                        <a:latin typeface="Calibri Light" panose="020F0302020204030204" pitchFamily="34" charset="0"/>
                      </a:endParaRPr>
                    </a:p>
                  </a:txBody>
                  <a:tcPr anchor="ctr"/>
                </a:tc>
                <a:tc>
                  <a:txBody>
                    <a:bodyPr/>
                    <a:lstStyle/>
                    <a:p>
                      <a:pPr algn="l"/>
                      <a:r>
                        <a:rPr lang="es-MX" sz="1600" b="0" dirty="0" smtClean="0">
                          <a:latin typeface="Calibri Light" panose="020F0302020204030204" pitchFamily="34" charset="0"/>
                        </a:rPr>
                        <a:t>Se realizó</a:t>
                      </a:r>
                      <a:r>
                        <a:rPr lang="es-MX" sz="1600" b="0" baseline="0" dirty="0" smtClean="0">
                          <a:latin typeface="Calibri Light" panose="020F0302020204030204" pitchFamily="34" charset="0"/>
                        </a:rPr>
                        <a:t> una búsqueda bibliográfica para elaborar</a:t>
                      </a:r>
                      <a:r>
                        <a:rPr lang="es-MX" sz="1600" b="0" dirty="0" smtClean="0">
                          <a:latin typeface="Calibri Light" panose="020F0302020204030204" pitchFamily="34" charset="0"/>
                        </a:rPr>
                        <a:t> organizadores gráficos con los conceptos e información de las disciplinas del proyecto.</a:t>
                      </a:r>
                      <a:endParaRPr lang="es-MX" sz="1600" b="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apertura</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Se explicó</a:t>
                      </a:r>
                      <a:r>
                        <a:rPr lang="es-MX" sz="1600" baseline="0" dirty="0" smtClean="0">
                          <a:latin typeface="Calibri Light" panose="020F0302020204030204" pitchFamily="34" charset="0"/>
                        </a:rPr>
                        <a:t> las relación entre las distintas disciplinas que comprenden el proyecto y se planteó que los alumnos investigaran los temas   </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desarrollo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Los alumnos realizaron</a:t>
                      </a:r>
                      <a:r>
                        <a:rPr lang="es-MX" sz="1600" baseline="0" dirty="0" smtClean="0">
                          <a:latin typeface="Calibri Light" panose="020F0302020204030204" pitchFamily="34" charset="0"/>
                        </a:rPr>
                        <a:t> una investigación en fuentes bibliográficas y elaboraron un organizador gráfico representando la relación de los temas y las disciplinas del proyecto.</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cierre</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Los alumnos</a:t>
                      </a:r>
                      <a:r>
                        <a:rPr lang="es-MX" sz="1600" baseline="0" dirty="0" smtClean="0">
                          <a:latin typeface="Calibri Light" panose="020F0302020204030204" pitchFamily="34" charset="0"/>
                        </a:rPr>
                        <a:t> entregaron el organizador gráfico en tiempo y forma.</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seguimiento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Realizar práctica de laboratorio.</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Análisis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Logros alcanzados: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aseline="0" dirty="0" smtClean="0">
                          <a:latin typeface="Calibri Light" panose="020F0302020204030204" pitchFamily="34" charset="0"/>
                        </a:rPr>
                        <a:t>Los alumnos comprendieron la relación entre las disciplinas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600" dirty="0" smtClean="0">
                          <a:latin typeface="Calibri Light" panose="020F0302020204030204" pitchFamily="34" charset="0"/>
                        </a:rPr>
                        <a:t>Aspectos a mejorar:</a:t>
                      </a:r>
                    </a:p>
                    <a:p>
                      <a:pPr marL="285750" indent="-285750" algn="l">
                        <a:buFont typeface="Arial" panose="020B0604020202020204" pitchFamily="34" charset="0"/>
                        <a:buChar char="•"/>
                      </a:pPr>
                      <a:r>
                        <a:rPr lang="es-MX" sz="1600" dirty="0" smtClean="0">
                          <a:latin typeface="Calibri Light" panose="020F0302020204030204" pitchFamily="34" charset="0"/>
                        </a:rPr>
                        <a:t>Motivar</a:t>
                      </a:r>
                      <a:r>
                        <a:rPr lang="es-MX" sz="1600" baseline="0" dirty="0" smtClean="0">
                          <a:latin typeface="Calibri Light" panose="020F0302020204030204" pitchFamily="34" charset="0"/>
                        </a:rPr>
                        <a:t> a los alumnos que no se encuentran interesados en el proyecto.</a:t>
                      </a:r>
                    </a:p>
                    <a:p>
                      <a:pPr marL="285750" indent="-285750" algn="l">
                        <a:buFont typeface="Arial" panose="020B0604020202020204" pitchFamily="34" charset="0"/>
                        <a:buChar char="•"/>
                      </a:pPr>
                      <a:r>
                        <a:rPr lang="es-MX" sz="1600" baseline="0" dirty="0" smtClean="0">
                          <a:latin typeface="Calibri Light" panose="020F0302020204030204" pitchFamily="34" charset="0"/>
                        </a:rPr>
                        <a:t>Complementar los conceptos de Biología con las otras disciplinas.</a:t>
                      </a:r>
                      <a:endParaRPr lang="es-MX" sz="1600" dirty="0" smtClean="0">
                        <a:latin typeface="Calibri Light" panose="020F0302020204030204" pitchFamily="34" charset="0"/>
                      </a:endParaRPr>
                    </a:p>
                  </a:txBody>
                  <a:tcPr anchor="ctr"/>
                </a:tc>
              </a:tr>
            </a:tbl>
          </a:graphicData>
        </a:graphic>
      </p:graphicFrame>
      <p:pic>
        <p:nvPicPr>
          <p:cNvPr id="5"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726" y="258382"/>
            <a:ext cx="3771365" cy="282852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9725" y="3812951"/>
            <a:ext cx="3771365" cy="2828524"/>
          </a:xfrm>
          <a:prstGeom prst="rect">
            <a:avLst/>
          </a:prstGeom>
        </p:spPr>
      </p:pic>
    </p:spTree>
    <p:extLst>
      <p:ext uri="{BB962C8B-B14F-4D97-AF65-F5344CB8AC3E}">
        <p14:creationId xmlns:p14="http://schemas.microsoft.com/office/powerpoint/2010/main" val="3736811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graphicFrame>
        <p:nvGraphicFramePr>
          <p:cNvPr id="6" name="Tabla 5"/>
          <p:cNvGraphicFramePr>
            <a:graphicFrameLocks noGrp="1"/>
          </p:cNvGraphicFramePr>
          <p:nvPr>
            <p:extLst>
              <p:ext uri="{D42A27DB-BD31-4B8C-83A1-F6EECF244321}">
                <p14:modId xmlns:p14="http://schemas.microsoft.com/office/powerpoint/2010/main" val="2261775704"/>
              </p:ext>
            </p:extLst>
          </p:nvPr>
        </p:nvGraphicFramePr>
        <p:xfrm>
          <a:off x="142383" y="1972125"/>
          <a:ext cx="8235325" cy="4196080"/>
        </p:xfrm>
        <a:graphic>
          <a:graphicData uri="http://schemas.openxmlformats.org/drawingml/2006/table">
            <a:tbl>
              <a:tblPr firstRow="1" bandRow="1">
                <a:tableStyleId>{69CF1AB2-1976-4502-BF36-3FF5EA218861}</a:tableStyleId>
              </a:tblPr>
              <a:tblGrid>
                <a:gridCol w="2119654"/>
                <a:gridCol w="6115671"/>
              </a:tblGrid>
              <a:tr h="370840">
                <a:tc>
                  <a:txBody>
                    <a:bodyPr/>
                    <a:lstStyle/>
                    <a:p>
                      <a:pPr algn="ctr"/>
                      <a:r>
                        <a:rPr lang="es-MX" sz="1600" b="0" dirty="0" smtClean="0">
                          <a:latin typeface="Calibri Light" panose="020F0302020204030204" pitchFamily="34" charset="0"/>
                        </a:rPr>
                        <a:t>Nombre</a:t>
                      </a:r>
                      <a:endParaRPr lang="es-MX" sz="1600" b="0" dirty="0">
                        <a:latin typeface="Calibri Light" panose="020F0302020204030204" pitchFamily="34" charset="0"/>
                      </a:endParaRPr>
                    </a:p>
                  </a:txBody>
                  <a:tcPr anchor="ctr"/>
                </a:tc>
                <a:tc>
                  <a:txBody>
                    <a:bodyPr/>
                    <a:lstStyle/>
                    <a:p>
                      <a:pPr algn="l"/>
                      <a:r>
                        <a:rPr lang="es-MX" sz="1600" b="0" dirty="0" smtClean="0">
                          <a:latin typeface="Calibri Light" panose="020F0302020204030204" pitchFamily="34" charset="0"/>
                        </a:rPr>
                        <a:t>Práctica</a:t>
                      </a:r>
                      <a:r>
                        <a:rPr lang="es-MX" sz="1600" b="0" baseline="0" dirty="0" smtClean="0">
                          <a:latin typeface="Calibri Light" panose="020F0302020204030204" pitchFamily="34" charset="0"/>
                        </a:rPr>
                        <a:t> de laboratorio</a:t>
                      </a:r>
                      <a:endParaRPr lang="es-MX" sz="1600" b="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Objetivo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Desarrollar</a:t>
                      </a:r>
                      <a:r>
                        <a:rPr lang="es-MX" sz="1600" baseline="0" dirty="0" smtClean="0">
                          <a:latin typeface="Calibri Light" panose="020F0302020204030204" pitchFamily="34" charset="0"/>
                        </a:rPr>
                        <a:t> un protocolo, práctica y reporte de laboratorio relacionados con el tema de mutaciones.</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Grado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5º semestre</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Fecha</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24 de septiembre, 8 y 15 de octubre de 2018</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Asignaturas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Biología III</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Fuentes de apoyo</a:t>
                      </a:r>
                      <a:endParaRPr lang="es-MX" sz="1600" dirty="0">
                        <a:latin typeface="Calibri Light" panose="020F0302020204030204" pitchFamily="34" charset="0"/>
                      </a:endParaRPr>
                    </a:p>
                  </a:txBody>
                  <a:tcPr anchor="ctr"/>
                </a:tc>
                <a:tc>
                  <a:txBody>
                    <a:bodyPr/>
                    <a:lstStyle/>
                    <a:p>
                      <a:pPr marL="285750" indent="-285750" algn="l">
                        <a:buFont typeface="Arial" panose="020B0604020202020204" pitchFamily="34" charset="0"/>
                        <a:buChar char="•"/>
                      </a:pPr>
                      <a:r>
                        <a:rPr lang="es-MX" sz="1600" dirty="0" smtClean="0">
                          <a:latin typeface="Calibri Light" panose="020F0302020204030204" pitchFamily="34" charset="0"/>
                        </a:rPr>
                        <a:t>Curtis H,</a:t>
                      </a:r>
                      <a:r>
                        <a:rPr lang="es-MX" sz="1600" baseline="0" dirty="0" smtClean="0">
                          <a:latin typeface="Calibri Light" panose="020F0302020204030204" pitchFamily="34" charset="0"/>
                        </a:rPr>
                        <a:t> Barnes N, </a:t>
                      </a:r>
                      <a:r>
                        <a:rPr lang="es-MX" sz="1600" baseline="0" dirty="0" err="1" smtClean="0">
                          <a:latin typeface="Calibri Light" panose="020F0302020204030204" pitchFamily="34" charset="0"/>
                        </a:rPr>
                        <a:t>Schnek</a:t>
                      </a:r>
                      <a:r>
                        <a:rPr lang="es-MX" sz="1600" baseline="0" dirty="0" smtClean="0">
                          <a:latin typeface="Calibri Light" panose="020F0302020204030204" pitchFamily="34" charset="0"/>
                        </a:rPr>
                        <a:t> A y </a:t>
                      </a:r>
                      <a:r>
                        <a:rPr lang="es-MX" sz="1600" baseline="0" dirty="0" err="1" smtClean="0">
                          <a:latin typeface="Calibri Light" panose="020F0302020204030204" pitchFamily="34" charset="0"/>
                        </a:rPr>
                        <a:t>Massarini</a:t>
                      </a:r>
                      <a:r>
                        <a:rPr lang="es-MX" sz="1600" baseline="0" dirty="0" smtClean="0">
                          <a:latin typeface="Calibri Light" panose="020F0302020204030204" pitchFamily="34" charset="0"/>
                        </a:rPr>
                        <a:t> A. 2013. Biología. 7ª edición. Editorial Médica Panamericana.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latin typeface="Calibri Light" panose="020F0302020204030204" pitchFamily="34" charset="0"/>
                        </a:rPr>
                        <a:t>Miller K y </a:t>
                      </a:r>
                      <a:r>
                        <a:rPr lang="es-MX" sz="1600" dirty="0" err="1" smtClean="0">
                          <a:latin typeface="Calibri Light" panose="020F0302020204030204" pitchFamily="34" charset="0"/>
                        </a:rPr>
                        <a:t>Levine</a:t>
                      </a:r>
                      <a:r>
                        <a:rPr lang="es-MX" sz="1600" dirty="0" smtClean="0">
                          <a:latin typeface="Calibri Light" panose="020F0302020204030204" pitchFamily="34" charset="0"/>
                        </a:rPr>
                        <a:t> J. 2010. Biología. Pearson.</a:t>
                      </a:r>
                    </a:p>
                  </a:txBody>
                  <a:tcPr anchor="ctr"/>
                </a:tc>
              </a:tr>
              <a:tr h="370840">
                <a:tc>
                  <a:txBody>
                    <a:bodyPr/>
                    <a:lstStyle/>
                    <a:p>
                      <a:pPr algn="ctr"/>
                      <a:r>
                        <a:rPr lang="es-MX" sz="1600" dirty="0" smtClean="0">
                          <a:latin typeface="Calibri Light" panose="020F0302020204030204" pitchFamily="34" charset="0"/>
                        </a:rPr>
                        <a:t>Toma de decisiones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Se formaron 3 equipos de manera</a:t>
                      </a:r>
                      <a:r>
                        <a:rPr lang="es-MX" sz="1600" baseline="0" dirty="0" smtClean="0">
                          <a:latin typeface="Calibri Light" panose="020F0302020204030204" pitchFamily="34" charset="0"/>
                        </a:rPr>
                        <a:t> aleatoria.</a:t>
                      </a:r>
                    </a:p>
                    <a:p>
                      <a:pPr algn="l"/>
                      <a:r>
                        <a:rPr lang="es-MX" sz="1600" baseline="0" dirty="0" smtClean="0">
                          <a:latin typeface="Calibri Light" panose="020F0302020204030204" pitchFamily="34" charset="0"/>
                        </a:rPr>
                        <a:t>Los alumnos seleccionaron y plantearon un problema de investigación basándose en la temática de “Mutaciones”.</a:t>
                      </a:r>
                    </a:p>
                    <a:p>
                      <a:pPr algn="l"/>
                      <a:r>
                        <a:rPr lang="es-MX" sz="1600" baseline="0" dirty="0" smtClean="0">
                          <a:latin typeface="Calibri Light" panose="020F0302020204030204" pitchFamily="34" charset="0"/>
                        </a:rPr>
                        <a:t>La práctica de laboratorio se recorrió una semana debido a que los alumnos no cumplieron con traer el material.</a:t>
                      </a:r>
                    </a:p>
                  </a:txBody>
                  <a:tcPr anchor="ctr"/>
                </a:tc>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129869" y="507819"/>
            <a:ext cx="3410040" cy="2557530"/>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025645" y="3695423"/>
            <a:ext cx="3559520" cy="2669640"/>
          </a:xfrm>
          <a:prstGeom prst="rect">
            <a:avLst/>
          </a:prstGeom>
        </p:spPr>
      </p:pic>
    </p:spTree>
    <p:extLst>
      <p:ext uri="{BB962C8B-B14F-4D97-AF65-F5344CB8AC3E}">
        <p14:creationId xmlns:p14="http://schemas.microsoft.com/office/powerpoint/2010/main" val="670702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66991999"/>
              </p:ext>
            </p:extLst>
          </p:nvPr>
        </p:nvGraphicFramePr>
        <p:xfrm>
          <a:off x="114821" y="1374863"/>
          <a:ext cx="8462509" cy="5425440"/>
        </p:xfrm>
        <a:graphic>
          <a:graphicData uri="http://schemas.openxmlformats.org/drawingml/2006/table">
            <a:tbl>
              <a:tblPr firstRow="1" bandRow="1">
                <a:tableStyleId>{69CF1AB2-1976-4502-BF36-3FF5EA218861}</a:tableStyleId>
              </a:tblPr>
              <a:tblGrid>
                <a:gridCol w="1971513"/>
                <a:gridCol w="6490996"/>
              </a:tblGrid>
              <a:tr h="370840">
                <a:tc>
                  <a:txBody>
                    <a:bodyPr/>
                    <a:lstStyle/>
                    <a:p>
                      <a:pPr algn="ctr"/>
                      <a:r>
                        <a:rPr lang="es-MX" sz="1600" b="0" dirty="0" smtClean="0">
                          <a:latin typeface="Calibri Light" panose="020F0302020204030204" pitchFamily="34" charset="0"/>
                        </a:rPr>
                        <a:t>Justificación</a:t>
                      </a:r>
                      <a:endParaRPr lang="es-MX" sz="1600" b="0" dirty="0">
                        <a:latin typeface="Calibri Light" panose="020F0302020204030204" pitchFamily="34" charset="0"/>
                      </a:endParaRPr>
                    </a:p>
                  </a:txBody>
                  <a:tcPr anchor="ctr"/>
                </a:tc>
                <a:tc>
                  <a:txBody>
                    <a:bodyPr/>
                    <a:lstStyle/>
                    <a:p>
                      <a:pPr algn="l"/>
                      <a:r>
                        <a:rPr lang="es-MX" sz="1600" b="0" dirty="0" smtClean="0">
                          <a:latin typeface="Calibri Light" panose="020F0302020204030204" pitchFamily="34" charset="0"/>
                        </a:rPr>
                        <a:t>Se realizó</a:t>
                      </a:r>
                      <a:r>
                        <a:rPr lang="es-MX" sz="1600" b="0" baseline="0" dirty="0" smtClean="0">
                          <a:latin typeface="Calibri Light" panose="020F0302020204030204" pitchFamily="34" charset="0"/>
                        </a:rPr>
                        <a:t> una práctica de laboratorio con el fin de comprender los conceptos de manera teórica y práctica.</a:t>
                      </a:r>
                      <a:endParaRPr lang="es-MX" sz="1600" b="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apertura</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Elaboración del protocolo:</a:t>
                      </a:r>
                    </a:p>
                    <a:p>
                      <a:pPr algn="l"/>
                      <a:r>
                        <a:rPr lang="es-MX" sz="1600" dirty="0" smtClean="0">
                          <a:latin typeface="Calibri Light" panose="020F0302020204030204" pitchFamily="34" charset="0"/>
                        </a:rPr>
                        <a:t>Los</a:t>
                      </a:r>
                      <a:r>
                        <a:rPr lang="es-MX" sz="1600" baseline="0" dirty="0" smtClean="0">
                          <a:latin typeface="Calibri Light" panose="020F0302020204030204" pitchFamily="34" charset="0"/>
                        </a:rPr>
                        <a:t> alumnos propusieron y desarrollaron un problema de investigación.</a:t>
                      </a:r>
                    </a:p>
                    <a:p>
                      <a:pPr algn="l"/>
                      <a:r>
                        <a:rPr lang="es-MX" sz="1600" baseline="0" dirty="0" smtClean="0">
                          <a:latin typeface="Calibri Light" panose="020F0302020204030204" pitchFamily="34" charset="0"/>
                        </a:rPr>
                        <a:t>Realizaron una búsqueda bibliográfica en la biblioteca del colegio para elaborar el marco teórico.</a:t>
                      </a:r>
                      <a:endParaRPr lang="es-MX" sz="1600" baseline="0" dirty="0">
                        <a:latin typeface="Calibri Light" panose="020F0302020204030204" pitchFamily="34" charset="0"/>
                      </a:endParaRPr>
                    </a:p>
                    <a:p>
                      <a:pPr algn="l"/>
                      <a:r>
                        <a:rPr lang="es-MX" sz="1600" baseline="0" dirty="0" smtClean="0">
                          <a:latin typeface="Calibri Light" panose="020F0302020204030204" pitchFamily="34" charset="0"/>
                        </a:rPr>
                        <a:t>Se programó el plan de actividades de acuerdo a los horarios de clase.</a:t>
                      </a:r>
                      <a:endParaRPr lang="es-MX" sz="1600" dirty="0" smtClean="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desarrollo</a:t>
                      </a:r>
                      <a:endParaRPr lang="es-MX" sz="1600" dirty="0">
                        <a:latin typeface="Calibri Light" panose="020F03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latin typeface="Calibri Light" panose="020F0302020204030204" pitchFamily="34" charset="0"/>
                        </a:rPr>
                        <a:t>Experimentación:</a:t>
                      </a:r>
                    </a:p>
                    <a:p>
                      <a:pPr algn="l"/>
                      <a:r>
                        <a:rPr lang="es-MX" sz="1600" dirty="0" smtClean="0">
                          <a:latin typeface="Calibri Light" panose="020F0302020204030204" pitchFamily="34" charset="0"/>
                        </a:rPr>
                        <a:t>Los alumnos desarrollaron</a:t>
                      </a:r>
                      <a:r>
                        <a:rPr lang="es-MX" sz="1600" baseline="0" dirty="0" smtClean="0">
                          <a:latin typeface="Calibri Light" panose="020F0302020204030204" pitchFamily="34" charset="0"/>
                        </a:rPr>
                        <a:t> la investigación experimental que ellos mismos plantearon.</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cierre</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Elaboración de reporte:</a:t>
                      </a:r>
                    </a:p>
                    <a:p>
                      <a:pPr algn="l"/>
                      <a:r>
                        <a:rPr lang="es-MX" sz="1600" dirty="0" smtClean="0">
                          <a:latin typeface="Calibri Light" panose="020F0302020204030204" pitchFamily="34" charset="0"/>
                        </a:rPr>
                        <a:t>Los alumnos entregaron el reporte de laboratorio por escrito con los resultados</a:t>
                      </a:r>
                      <a:r>
                        <a:rPr lang="es-MX" sz="1600" baseline="0" dirty="0" smtClean="0">
                          <a:latin typeface="Calibri Light" panose="020F0302020204030204" pitchFamily="34" charset="0"/>
                        </a:rPr>
                        <a:t> y conclusiones de la experimentación en tiempo y forma.</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seguimiento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Elaborar exposiciones de ejemplos</a:t>
                      </a:r>
                      <a:r>
                        <a:rPr lang="es-MX" sz="1600" baseline="0" dirty="0" smtClean="0">
                          <a:latin typeface="Calibri Light" panose="020F0302020204030204" pitchFamily="34" charset="0"/>
                        </a:rPr>
                        <a:t> de mutaciones</a:t>
                      </a:r>
                      <a:r>
                        <a:rPr lang="es-MX" sz="1600" dirty="0" smtClean="0">
                          <a:latin typeface="Calibri Light" panose="020F0302020204030204" pitchFamily="34" charset="0"/>
                        </a:rPr>
                        <a:t>.</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Análisis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Logros alcanzados: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aseline="0" dirty="0" smtClean="0">
                          <a:latin typeface="Calibri Light" panose="020F0302020204030204" pitchFamily="34" charset="0"/>
                        </a:rPr>
                        <a:t>Los alumnos cumplieron con el material y los objetivos de la práctica de laboratorio en la nueva fecha estipulada.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600" dirty="0" smtClean="0">
                          <a:latin typeface="Calibri Light" panose="020F0302020204030204" pitchFamily="34" charset="0"/>
                        </a:rPr>
                        <a:t>Aspectos a mejorar: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latin typeface="Calibri Light" panose="020F0302020204030204" pitchFamily="34" charset="0"/>
                        </a:rPr>
                        <a:t>Complementar</a:t>
                      </a:r>
                      <a:r>
                        <a:rPr lang="es-MX" sz="1600" baseline="0" dirty="0" smtClean="0">
                          <a:latin typeface="Calibri Light" panose="020F0302020204030204" pitchFamily="34" charset="0"/>
                        </a:rPr>
                        <a:t> los conceptos de Biología con las otras disciplinas.</a:t>
                      </a:r>
                      <a:endParaRPr lang="es-MX" sz="1600" dirty="0" smtClean="0">
                        <a:latin typeface="Calibri Light" panose="020F0302020204030204" pitchFamily="34" charset="0"/>
                      </a:endParaRPr>
                    </a:p>
                  </a:txBody>
                  <a:tcPr anchor="ctr"/>
                </a:tc>
              </a:tr>
            </a:tbl>
          </a:graphicData>
        </a:graphic>
      </p:graphicFrame>
      <p:pic>
        <p:nvPicPr>
          <p:cNvPr id="5"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1623" y="4588543"/>
            <a:ext cx="2863909" cy="214793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623" y="108833"/>
            <a:ext cx="2863909" cy="2147932"/>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1622" y="2348688"/>
            <a:ext cx="2863909" cy="2147932"/>
          </a:xfrm>
          <a:prstGeom prst="rect">
            <a:avLst/>
          </a:prstGeom>
        </p:spPr>
      </p:pic>
    </p:spTree>
    <p:extLst>
      <p:ext uri="{BB962C8B-B14F-4D97-AF65-F5344CB8AC3E}">
        <p14:creationId xmlns:p14="http://schemas.microsoft.com/office/powerpoint/2010/main" val="3879210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graphicFrame>
        <p:nvGraphicFramePr>
          <p:cNvPr id="6" name="Tabla 5"/>
          <p:cNvGraphicFramePr>
            <a:graphicFrameLocks noGrp="1"/>
          </p:cNvGraphicFramePr>
          <p:nvPr>
            <p:extLst>
              <p:ext uri="{D42A27DB-BD31-4B8C-83A1-F6EECF244321}">
                <p14:modId xmlns:p14="http://schemas.microsoft.com/office/powerpoint/2010/main" val="4190522378"/>
              </p:ext>
            </p:extLst>
          </p:nvPr>
        </p:nvGraphicFramePr>
        <p:xfrm>
          <a:off x="129504" y="1572879"/>
          <a:ext cx="8235325" cy="3464560"/>
        </p:xfrm>
        <a:graphic>
          <a:graphicData uri="http://schemas.openxmlformats.org/drawingml/2006/table">
            <a:tbl>
              <a:tblPr firstRow="1" bandRow="1">
                <a:tableStyleId>{69CF1AB2-1976-4502-BF36-3FF5EA218861}</a:tableStyleId>
              </a:tblPr>
              <a:tblGrid>
                <a:gridCol w="2119654"/>
                <a:gridCol w="6115671"/>
              </a:tblGrid>
              <a:tr h="370840">
                <a:tc>
                  <a:txBody>
                    <a:bodyPr/>
                    <a:lstStyle/>
                    <a:p>
                      <a:pPr algn="ctr"/>
                      <a:r>
                        <a:rPr lang="es-MX" sz="1600" b="0" dirty="0" smtClean="0">
                          <a:latin typeface="Calibri Light" panose="020F0302020204030204" pitchFamily="34" charset="0"/>
                        </a:rPr>
                        <a:t>Nombre</a:t>
                      </a:r>
                      <a:endParaRPr lang="es-MX" sz="1600" b="0" dirty="0">
                        <a:latin typeface="Calibri Light" panose="020F0302020204030204" pitchFamily="34" charset="0"/>
                      </a:endParaRPr>
                    </a:p>
                  </a:txBody>
                  <a:tcPr anchor="ctr"/>
                </a:tc>
                <a:tc>
                  <a:txBody>
                    <a:bodyPr/>
                    <a:lstStyle/>
                    <a:p>
                      <a:pPr algn="l"/>
                      <a:r>
                        <a:rPr lang="es-MX" sz="1600" b="0" dirty="0" smtClean="0">
                          <a:latin typeface="Calibri Light" panose="020F0302020204030204" pitchFamily="34" charset="0"/>
                        </a:rPr>
                        <a:t>Exposiciones </a:t>
                      </a:r>
                      <a:endParaRPr lang="es-MX" sz="1600" b="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Objetivo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Realizar</a:t>
                      </a:r>
                      <a:r>
                        <a:rPr lang="es-MX" sz="1600" baseline="0" dirty="0" smtClean="0">
                          <a:latin typeface="Calibri Light" panose="020F0302020204030204" pitchFamily="34" charset="0"/>
                        </a:rPr>
                        <a:t> una investigación y exposición de un ejemplo de mutación de acuerdo a las clasificaciones vistas en clase.</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Grado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5º semestre</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Fecha</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2 y 3 de octubre de 2018</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Asignaturas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Biología III</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Fuentes de apoyo</a:t>
                      </a:r>
                      <a:endParaRPr lang="es-MX" sz="1600" dirty="0">
                        <a:latin typeface="Calibri Light" panose="020F0302020204030204" pitchFamily="34" charset="0"/>
                      </a:endParaRPr>
                    </a:p>
                  </a:txBody>
                  <a:tcPr anchor="ctr"/>
                </a:tc>
                <a:tc>
                  <a:txBody>
                    <a:bodyPr/>
                    <a:lstStyle/>
                    <a:p>
                      <a:pPr marL="285750" indent="-285750" algn="l">
                        <a:buFont typeface="Arial" panose="020B0604020202020204" pitchFamily="34" charset="0"/>
                        <a:buChar char="•"/>
                      </a:pPr>
                      <a:r>
                        <a:rPr lang="es-MX" sz="1600" dirty="0" smtClean="0">
                          <a:latin typeface="Calibri Light" panose="020F0302020204030204" pitchFamily="34" charset="0"/>
                        </a:rPr>
                        <a:t>Curtis H,</a:t>
                      </a:r>
                      <a:r>
                        <a:rPr lang="es-MX" sz="1600" baseline="0" dirty="0" smtClean="0">
                          <a:latin typeface="Calibri Light" panose="020F0302020204030204" pitchFamily="34" charset="0"/>
                        </a:rPr>
                        <a:t> Barnes N, </a:t>
                      </a:r>
                      <a:r>
                        <a:rPr lang="es-MX" sz="1600" baseline="0" dirty="0" err="1" smtClean="0">
                          <a:latin typeface="Calibri Light" panose="020F0302020204030204" pitchFamily="34" charset="0"/>
                        </a:rPr>
                        <a:t>Schnek</a:t>
                      </a:r>
                      <a:r>
                        <a:rPr lang="es-MX" sz="1600" baseline="0" dirty="0" smtClean="0">
                          <a:latin typeface="Calibri Light" panose="020F0302020204030204" pitchFamily="34" charset="0"/>
                        </a:rPr>
                        <a:t> A y </a:t>
                      </a:r>
                      <a:r>
                        <a:rPr lang="es-MX" sz="1600" baseline="0" dirty="0" err="1" smtClean="0">
                          <a:latin typeface="Calibri Light" panose="020F0302020204030204" pitchFamily="34" charset="0"/>
                        </a:rPr>
                        <a:t>Massarini</a:t>
                      </a:r>
                      <a:r>
                        <a:rPr lang="es-MX" sz="1600" baseline="0" dirty="0" smtClean="0">
                          <a:latin typeface="Calibri Light" panose="020F0302020204030204" pitchFamily="34" charset="0"/>
                        </a:rPr>
                        <a:t> A. 2013. Biología. 7ª edición. Editorial Médica Panamericana.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latin typeface="Calibri Light" panose="020F0302020204030204" pitchFamily="34" charset="0"/>
                        </a:rPr>
                        <a:t>Miller K y </a:t>
                      </a:r>
                      <a:r>
                        <a:rPr lang="es-MX" sz="1600" dirty="0" err="1" smtClean="0">
                          <a:latin typeface="Calibri Light" panose="020F0302020204030204" pitchFamily="34" charset="0"/>
                        </a:rPr>
                        <a:t>Levine</a:t>
                      </a:r>
                      <a:r>
                        <a:rPr lang="es-MX" sz="1600" dirty="0" smtClean="0">
                          <a:latin typeface="Calibri Light" panose="020F0302020204030204" pitchFamily="34" charset="0"/>
                        </a:rPr>
                        <a:t> J. 2010. Biología. Pearson.</a:t>
                      </a:r>
                    </a:p>
                  </a:txBody>
                  <a:tcPr anchor="ctr"/>
                </a:tc>
              </a:tr>
              <a:tr h="370840">
                <a:tc>
                  <a:txBody>
                    <a:bodyPr/>
                    <a:lstStyle/>
                    <a:p>
                      <a:pPr algn="ctr"/>
                      <a:r>
                        <a:rPr lang="es-MX" sz="1600" dirty="0" smtClean="0">
                          <a:latin typeface="Calibri Light" panose="020F0302020204030204" pitchFamily="34" charset="0"/>
                        </a:rPr>
                        <a:t>Toma de decisiones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Cada alumno seleccionó,</a:t>
                      </a:r>
                      <a:r>
                        <a:rPr lang="es-MX" sz="1600" baseline="0" dirty="0" smtClean="0">
                          <a:latin typeface="Calibri Light" panose="020F0302020204030204" pitchFamily="34" charset="0"/>
                        </a:rPr>
                        <a:t> investigó y expuso </a:t>
                      </a:r>
                      <a:r>
                        <a:rPr lang="es-MX" sz="1600" dirty="0" smtClean="0">
                          <a:latin typeface="Calibri Light" panose="020F0302020204030204" pitchFamily="34" charset="0"/>
                        </a:rPr>
                        <a:t>un ejemplo de mutación </a:t>
                      </a:r>
                      <a:r>
                        <a:rPr lang="es-MX" sz="1600" baseline="0" dirty="0" smtClean="0">
                          <a:latin typeface="Calibri Light" panose="020F0302020204030204" pitchFamily="34" charset="0"/>
                        </a:rPr>
                        <a:t>de manera individual.</a:t>
                      </a:r>
                      <a:endParaRPr lang="es-MX" sz="1600" dirty="0">
                        <a:latin typeface="Calibri Light" panose="020F0302020204030204" pitchFamily="34" charset="0"/>
                      </a:endParaRPr>
                    </a:p>
                  </a:txBody>
                  <a:tcPr anchor="ctr"/>
                </a:tc>
              </a:tr>
            </a:tbl>
          </a:graphicData>
        </a:graphic>
      </p:graphicFrame>
      <p:pic>
        <p:nvPicPr>
          <p:cNvPr id="2" name="Imagen 1"/>
          <p:cNvPicPr>
            <a:picLocks noChangeAspect="1"/>
          </p:cNvPicPr>
          <p:nvPr/>
        </p:nvPicPr>
        <p:blipFill rotWithShape="1">
          <a:blip r:embed="rId3"/>
          <a:srcRect l="22647" t="20203" r="8459" b="9903"/>
          <a:stretch/>
        </p:blipFill>
        <p:spPr>
          <a:xfrm>
            <a:off x="8557616" y="84963"/>
            <a:ext cx="3580327" cy="2042227"/>
          </a:xfrm>
          <a:prstGeom prst="rect">
            <a:avLst/>
          </a:prstGeom>
        </p:spPr>
      </p:pic>
      <p:pic>
        <p:nvPicPr>
          <p:cNvPr id="3" name="Imagen 2"/>
          <p:cNvPicPr>
            <a:picLocks noChangeAspect="1"/>
          </p:cNvPicPr>
          <p:nvPr/>
        </p:nvPicPr>
        <p:blipFill rotWithShape="1">
          <a:blip r:embed="rId4"/>
          <a:srcRect l="23370" t="21199" r="8511" b="10482"/>
          <a:stretch/>
        </p:blipFill>
        <p:spPr>
          <a:xfrm>
            <a:off x="8557616" y="2192557"/>
            <a:ext cx="3580327" cy="2018834"/>
          </a:xfrm>
          <a:prstGeom prst="rect">
            <a:avLst/>
          </a:prstGeom>
        </p:spPr>
      </p:pic>
      <p:pic>
        <p:nvPicPr>
          <p:cNvPr id="4" name="Imagen 3"/>
          <p:cNvPicPr>
            <a:picLocks noChangeAspect="1"/>
          </p:cNvPicPr>
          <p:nvPr/>
        </p:nvPicPr>
        <p:blipFill rotWithShape="1">
          <a:blip r:embed="rId5"/>
          <a:srcRect l="32893" t="23084" r="18152" b="15056"/>
          <a:stretch/>
        </p:blipFill>
        <p:spPr>
          <a:xfrm>
            <a:off x="8557616" y="4288665"/>
            <a:ext cx="3580327" cy="2543577"/>
          </a:xfrm>
          <a:prstGeom prst="rect">
            <a:avLst/>
          </a:prstGeom>
        </p:spPr>
      </p:pic>
    </p:spTree>
    <p:extLst>
      <p:ext uri="{BB962C8B-B14F-4D97-AF65-F5344CB8AC3E}">
        <p14:creationId xmlns:p14="http://schemas.microsoft.com/office/powerpoint/2010/main" val="3868311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362151375"/>
              </p:ext>
            </p:extLst>
          </p:nvPr>
        </p:nvGraphicFramePr>
        <p:xfrm>
          <a:off x="114821" y="1490774"/>
          <a:ext cx="8177011" cy="4937760"/>
        </p:xfrm>
        <a:graphic>
          <a:graphicData uri="http://schemas.openxmlformats.org/drawingml/2006/table">
            <a:tbl>
              <a:tblPr firstRow="1" bandRow="1">
                <a:tableStyleId>{69CF1AB2-1976-4502-BF36-3FF5EA218861}</a:tableStyleId>
              </a:tblPr>
              <a:tblGrid>
                <a:gridCol w="1905000"/>
                <a:gridCol w="6272011"/>
              </a:tblGrid>
              <a:tr h="370840">
                <a:tc>
                  <a:txBody>
                    <a:bodyPr/>
                    <a:lstStyle/>
                    <a:p>
                      <a:pPr algn="ctr"/>
                      <a:r>
                        <a:rPr lang="es-MX" sz="1600" b="0" dirty="0" smtClean="0">
                          <a:latin typeface="Calibri Light" panose="020F0302020204030204" pitchFamily="34" charset="0"/>
                        </a:rPr>
                        <a:t>Justificación</a:t>
                      </a:r>
                      <a:endParaRPr lang="es-MX" sz="1600" b="0" dirty="0">
                        <a:latin typeface="Calibri Light" panose="020F0302020204030204" pitchFamily="34" charset="0"/>
                      </a:endParaRPr>
                    </a:p>
                  </a:txBody>
                  <a:tcPr anchor="ctr"/>
                </a:tc>
                <a:tc>
                  <a:txBody>
                    <a:bodyPr/>
                    <a:lstStyle/>
                    <a:p>
                      <a:pPr algn="l"/>
                      <a:r>
                        <a:rPr lang="es-MX" sz="1600" b="0" dirty="0" smtClean="0">
                          <a:latin typeface="Calibri Light" panose="020F0302020204030204" pitchFamily="34" charset="0"/>
                        </a:rPr>
                        <a:t>Exponer un ejemplo de una mutación de acuerdo a la clasificación de origen, célula</a:t>
                      </a:r>
                      <a:r>
                        <a:rPr lang="es-MX" sz="1600" b="0" baseline="0" dirty="0" smtClean="0">
                          <a:latin typeface="Calibri Light" panose="020F0302020204030204" pitchFamily="34" charset="0"/>
                        </a:rPr>
                        <a:t> afectada, cantidad de material genético afectado y efecto.</a:t>
                      </a:r>
                      <a:endParaRPr lang="es-MX" sz="1600" b="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apertura</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Se explicaron los</a:t>
                      </a:r>
                      <a:r>
                        <a:rPr lang="es-MX" sz="1600" baseline="0" dirty="0" smtClean="0">
                          <a:latin typeface="Calibri Light" panose="020F0302020204030204" pitchFamily="34" charset="0"/>
                        </a:rPr>
                        <a:t> tipos de clasificación en</a:t>
                      </a:r>
                      <a:r>
                        <a:rPr lang="es-MX" sz="1600" dirty="0" smtClean="0">
                          <a:latin typeface="Calibri Light" panose="020F0302020204030204" pitchFamily="34" charset="0"/>
                        </a:rPr>
                        <a:t> las mutaciones (</a:t>
                      </a:r>
                      <a:r>
                        <a:rPr lang="es-MX" sz="1600" b="0" dirty="0" smtClean="0">
                          <a:latin typeface="Calibri Light" panose="020F0302020204030204" pitchFamily="34" charset="0"/>
                        </a:rPr>
                        <a:t>origen, célula</a:t>
                      </a:r>
                      <a:r>
                        <a:rPr lang="es-MX" sz="1600" b="0" baseline="0" dirty="0" smtClean="0">
                          <a:latin typeface="Calibri Light" panose="020F0302020204030204" pitchFamily="34" charset="0"/>
                        </a:rPr>
                        <a:t> afectada, cantidad de material genético afectado y efecto)</a:t>
                      </a:r>
                      <a:r>
                        <a:rPr lang="es-MX" sz="1600" dirty="0" smtClean="0">
                          <a:latin typeface="Calibri Light" panose="020F0302020204030204" pitchFamily="34" charset="0"/>
                        </a:rPr>
                        <a:t>.</a:t>
                      </a:r>
                      <a:r>
                        <a:rPr lang="es-MX" sz="1600" baseline="0" dirty="0" smtClean="0">
                          <a:latin typeface="Calibri Light" panose="020F0302020204030204" pitchFamily="34" charset="0"/>
                        </a:rPr>
                        <a:t> L</a:t>
                      </a:r>
                      <a:r>
                        <a:rPr lang="es-MX" sz="1600" dirty="0" smtClean="0">
                          <a:latin typeface="Calibri Light" panose="020F0302020204030204" pitchFamily="34" charset="0"/>
                        </a:rPr>
                        <a:t>os alumnos</a:t>
                      </a:r>
                      <a:r>
                        <a:rPr lang="es-MX" sz="1600" baseline="0" dirty="0" smtClean="0">
                          <a:latin typeface="Calibri Light" panose="020F0302020204030204" pitchFamily="34" charset="0"/>
                        </a:rPr>
                        <a:t> </a:t>
                      </a:r>
                      <a:r>
                        <a:rPr lang="es-MX" sz="1600" dirty="0" smtClean="0">
                          <a:latin typeface="Calibri Light" panose="020F0302020204030204" pitchFamily="34" charset="0"/>
                        </a:rPr>
                        <a:t>realizaron una búsqueda y</a:t>
                      </a:r>
                      <a:r>
                        <a:rPr lang="es-MX" sz="1600" baseline="0" dirty="0" smtClean="0">
                          <a:latin typeface="Calibri Light" panose="020F0302020204030204" pitchFamily="34" charset="0"/>
                        </a:rPr>
                        <a:t> </a:t>
                      </a:r>
                      <a:r>
                        <a:rPr lang="es-MX" sz="1600" dirty="0" smtClean="0">
                          <a:latin typeface="Calibri Light" panose="020F0302020204030204" pitchFamily="34" charset="0"/>
                        </a:rPr>
                        <a:t>seleccionaron un ejemplo de mutación con el fin de realizar una presentación en </a:t>
                      </a:r>
                      <a:r>
                        <a:rPr lang="es-MX" sz="1600" dirty="0" err="1" smtClean="0">
                          <a:latin typeface="Calibri Light" panose="020F0302020204030204" pitchFamily="34" charset="0"/>
                        </a:rPr>
                        <a:t>Power</a:t>
                      </a:r>
                      <a:r>
                        <a:rPr lang="es-MX" sz="1600" dirty="0" smtClean="0">
                          <a:latin typeface="Calibri Light" panose="020F0302020204030204" pitchFamily="34" charset="0"/>
                        </a:rPr>
                        <a:t> </a:t>
                      </a:r>
                      <a:r>
                        <a:rPr lang="es-MX" sz="1600" dirty="0" err="1" smtClean="0">
                          <a:latin typeface="Calibri Light" panose="020F0302020204030204" pitchFamily="34" charset="0"/>
                        </a:rPr>
                        <a:t>point</a:t>
                      </a:r>
                      <a:r>
                        <a:rPr lang="es-MX" sz="1600" dirty="0" smtClean="0">
                          <a:latin typeface="Calibri Light" panose="020F0302020204030204" pitchFamily="34" charset="0"/>
                        </a:rPr>
                        <a:t> de acuerdo a la clasificación vista en clase.</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desarrollo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Los alumnos expusieron</a:t>
                      </a:r>
                      <a:r>
                        <a:rPr lang="es-MX" sz="1600" baseline="0" dirty="0" smtClean="0">
                          <a:latin typeface="Calibri Light" panose="020F0302020204030204" pitchFamily="34" charset="0"/>
                        </a:rPr>
                        <a:t> los ejemplos de mutaciones en clase.</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cierre</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Se realizó</a:t>
                      </a:r>
                      <a:r>
                        <a:rPr lang="es-MX" sz="1600" baseline="0" dirty="0" smtClean="0">
                          <a:latin typeface="Calibri Light" panose="020F0302020204030204" pitchFamily="34" charset="0"/>
                        </a:rPr>
                        <a:t> una retroalimentación, debate y análisis de cada mutación expuesta. </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Descripción seguimiento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Los</a:t>
                      </a:r>
                      <a:r>
                        <a:rPr lang="es-MX" sz="1600" baseline="0" dirty="0" smtClean="0">
                          <a:latin typeface="Calibri Light" panose="020F0302020204030204" pitchFamily="34" charset="0"/>
                        </a:rPr>
                        <a:t> alumnos expondrán su presentación en las materias de Filosofía y Taller de Expresión Gráfica.</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Análisis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Logros alcanzados: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aseline="0" dirty="0" smtClean="0">
                          <a:latin typeface="Calibri Light" panose="020F0302020204030204" pitchFamily="34" charset="0"/>
                        </a:rPr>
                        <a:t>Los alumnos incorporaron conceptos de genética como ADN, genes, cromosomas, mutaciones y herencia.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600" dirty="0" smtClean="0">
                          <a:latin typeface="Calibri Light" panose="020F0302020204030204" pitchFamily="34" charset="0"/>
                        </a:rPr>
                        <a:t>Aspectos a mejorar: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latin typeface="Calibri Light" panose="020F0302020204030204" pitchFamily="34" charset="0"/>
                        </a:rPr>
                        <a:t>Complementar los conceptos de Biología con otras disciplinas.</a:t>
                      </a:r>
                    </a:p>
                  </a:txBody>
                  <a:tcPr anchor="ctr"/>
                </a:tc>
              </a:tr>
            </a:tbl>
          </a:graphicData>
        </a:graphic>
      </p:graphicFrame>
      <p:pic>
        <p:nvPicPr>
          <p:cNvPr id="5" name="Picture 2" descr="Conexiones"/>
          <p:cNvPicPr>
            <a:picLocks noChangeAspect="1" noChangeArrowheads="1"/>
          </p:cNvPicPr>
          <p:nvPr/>
        </p:nvPicPr>
        <p:blipFill>
          <a:blip r:embed="rId2" cstate="print"/>
          <a:srcRect/>
          <a:stretch>
            <a:fillRect/>
          </a:stretch>
        </p:blipFill>
        <p:spPr bwMode="auto">
          <a:xfrm>
            <a:off x="0" y="-53052"/>
            <a:ext cx="8178085" cy="1345511"/>
          </a:xfrm>
          <a:prstGeom prst="rect">
            <a:avLst/>
          </a:prstGeom>
          <a:noFill/>
        </p:spPr>
      </p:pic>
    </p:spTree>
    <p:extLst>
      <p:ext uri="{BB962C8B-B14F-4D97-AF65-F5344CB8AC3E}">
        <p14:creationId xmlns:p14="http://schemas.microsoft.com/office/powerpoint/2010/main" val="2221813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nexiones"/>
          <p:cNvPicPr>
            <a:picLocks noChangeAspect="1" noChangeArrowheads="1"/>
          </p:cNvPicPr>
          <p:nvPr/>
        </p:nvPicPr>
        <p:blipFill>
          <a:blip r:embed="rId2" cstate="print"/>
          <a:srcRect/>
          <a:stretch>
            <a:fillRect/>
          </a:stretch>
        </p:blipFill>
        <p:spPr bwMode="auto">
          <a:xfrm>
            <a:off x="0" y="-53052"/>
            <a:ext cx="8178085" cy="1345511"/>
          </a:xfrm>
          <a:prstGeom prst="rect">
            <a:avLst/>
          </a:prstGeom>
          <a:noFill/>
        </p:spPr>
      </p:pic>
      <p:sp>
        <p:nvSpPr>
          <p:cNvPr id="5" name="Marcador de contenido 7"/>
          <p:cNvSpPr txBox="1">
            <a:spLocks/>
          </p:cNvSpPr>
          <p:nvPr/>
        </p:nvSpPr>
        <p:spPr>
          <a:xfrm>
            <a:off x="8422783" y="1676"/>
            <a:ext cx="3705252" cy="1208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2400" dirty="0" smtClean="0">
                <a:latin typeface="Calibri Light" panose="020F0302020204030204" pitchFamily="34" charset="0"/>
              </a:rPr>
              <a:t>Apartado </a:t>
            </a:r>
            <a:r>
              <a:rPr lang="es-MX" sz="2400" dirty="0" smtClean="0">
                <a:latin typeface="Calibri Light" panose="020F0302020204030204" pitchFamily="34" charset="0"/>
              </a:rPr>
              <a:t>13</a:t>
            </a:r>
            <a:r>
              <a:rPr lang="es-MX" sz="2400" dirty="0" smtClean="0">
                <a:latin typeface="Calibri Light" panose="020F0302020204030204" pitchFamily="34" charset="0"/>
              </a:rPr>
              <a:t>. </a:t>
            </a:r>
          </a:p>
          <a:p>
            <a:pPr marL="0" indent="0" algn="r">
              <a:buNone/>
            </a:pPr>
            <a:r>
              <a:rPr lang="es-MX" sz="2400" dirty="0" smtClean="0">
                <a:latin typeface="Calibri Light" panose="020F0302020204030204" pitchFamily="34" charset="0"/>
              </a:rPr>
              <a:t>Autoevaluación</a:t>
            </a:r>
            <a:endParaRPr lang="es-MX" sz="2400" dirty="0" smtClean="0">
              <a:latin typeface="Calibri Light" panose="020F0302020204030204" pitchFamily="34" charset="0"/>
            </a:endParaRPr>
          </a:p>
          <a:p>
            <a:pPr marL="0" indent="0" algn="r">
              <a:buNone/>
            </a:pPr>
            <a:endParaRPr lang="es-MX" sz="2400" dirty="0" smtClean="0">
              <a:latin typeface="Calibri Light" panose="020F0302020204030204" pitchFamily="34" charset="0"/>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93384" y="535513"/>
            <a:ext cx="4541671" cy="6055561"/>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60" y="1292459"/>
            <a:ext cx="6055562" cy="4541671"/>
          </a:xfrm>
          <a:prstGeom prst="rect">
            <a:avLst/>
          </a:prstGeom>
        </p:spPr>
      </p:pic>
    </p:spTree>
    <p:extLst>
      <p:ext uri="{BB962C8B-B14F-4D97-AF65-F5344CB8AC3E}">
        <p14:creationId xmlns:p14="http://schemas.microsoft.com/office/powerpoint/2010/main" val="110617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b="1" dirty="0" smtClean="0">
                <a:latin typeface="+mj-lt"/>
              </a:rPr>
              <a:t>Lista de cambios</a:t>
            </a:r>
          </a:p>
          <a:p>
            <a:pPr marL="0" indent="0" algn="just">
              <a:buNone/>
            </a:pPr>
            <a:r>
              <a:rPr lang="es-MX" dirty="0" smtClean="0">
                <a:latin typeface="+mj-lt"/>
              </a:rPr>
              <a:t>Se decidió extender el proyecto hasta junio del 2019 para que los programas operativos de las asignaturas pudieran cubrir los temas correspondientes relacionados con el proyecto. Asimismo, los alumnos tendrán más tiempo de elaborar la obra pictórica y desarrollar las diferentes técnicas.</a:t>
            </a:r>
          </a:p>
        </p:txBody>
      </p:sp>
      <p:pic>
        <p:nvPicPr>
          <p:cNvPr id="4" name="Picture 2" descr="Conexiones"/>
          <p:cNvPicPr>
            <a:picLocks noChangeAspect="1" noChangeArrowheads="1"/>
          </p:cNvPicPr>
          <p:nvPr/>
        </p:nvPicPr>
        <p:blipFill>
          <a:blip r:embed="rId2" cstate="print"/>
          <a:srcRect/>
          <a:stretch>
            <a:fillRect/>
          </a:stretch>
        </p:blipFill>
        <p:spPr bwMode="auto">
          <a:xfrm>
            <a:off x="0" y="-53052"/>
            <a:ext cx="8178085" cy="1345511"/>
          </a:xfrm>
          <a:prstGeom prst="rect">
            <a:avLst/>
          </a:prstGeom>
          <a:noFill/>
        </p:spPr>
      </p:pic>
      <p:sp>
        <p:nvSpPr>
          <p:cNvPr id="5" name="Marcador de contenido 7"/>
          <p:cNvSpPr txBox="1">
            <a:spLocks/>
          </p:cNvSpPr>
          <p:nvPr/>
        </p:nvSpPr>
        <p:spPr>
          <a:xfrm>
            <a:off x="8422783" y="1676"/>
            <a:ext cx="3705252" cy="1208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2400" dirty="0" smtClean="0">
                <a:latin typeface="Calibri Light" panose="020F0302020204030204" pitchFamily="34" charset="0"/>
              </a:rPr>
              <a:t>Apartado </a:t>
            </a:r>
            <a:r>
              <a:rPr lang="es-MX" sz="2400" dirty="0" smtClean="0">
                <a:latin typeface="Calibri Light" panose="020F0302020204030204" pitchFamily="34" charset="0"/>
              </a:rPr>
              <a:t>14</a:t>
            </a:r>
            <a:r>
              <a:rPr lang="es-MX" sz="2400" dirty="0" smtClean="0">
                <a:latin typeface="Calibri Light" panose="020F0302020204030204" pitchFamily="34" charset="0"/>
              </a:rPr>
              <a:t>. </a:t>
            </a:r>
          </a:p>
          <a:p>
            <a:pPr marL="0" indent="0" algn="r">
              <a:buNone/>
            </a:pPr>
            <a:r>
              <a:rPr lang="es-MX" sz="2400" dirty="0" smtClean="0">
                <a:latin typeface="Calibri Light" panose="020F0302020204030204" pitchFamily="34" charset="0"/>
              </a:rPr>
              <a:t>Lista de cambios</a:t>
            </a:r>
            <a:endParaRPr lang="es-MX" sz="2400" dirty="0" smtClean="0">
              <a:latin typeface="Calibri Light" panose="020F0302020204030204" pitchFamily="34" charset="0"/>
            </a:endParaRPr>
          </a:p>
          <a:p>
            <a:pPr marL="0" indent="0" algn="r">
              <a:buNone/>
            </a:pPr>
            <a:endParaRPr lang="es-MX" sz="2400" dirty="0" smtClean="0">
              <a:latin typeface="Calibri Light" panose="020F0302020204030204" pitchFamily="34" charset="0"/>
            </a:endParaRPr>
          </a:p>
        </p:txBody>
      </p:sp>
    </p:spTree>
    <p:extLst>
      <p:ext uri="{BB962C8B-B14F-4D97-AF65-F5344CB8AC3E}">
        <p14:creationId xmlns:p14="http://schemas.microsoft.com/office/powerpoint/2010/main" val="135467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MX" sz="3200" b="1" dirty="0" smtClean="0">
                <a:latin typeface="Calibri Light" panose="020F0302020204030204" pitchFamily="34" charset="0"/>
              </a:rPr>
              <a:t>Integrantes del equipo: 3</a:t>
            </a:r>
          </a:p>
          <a:p>
            <a:pPr algn="r"/>
            <a:endParaRPr lang="es-MX" dirty="0" smtClean="0">
              <a:latin typeface="Calibri Light" panose="020F0302020204030204" pitchFamily="34" charset="0"/>
            </a:endParaRPr>
          </a:p>
          <a:p>
            <a:r>
              <a:rPr lang="es-MX" dirty="0" smtClean="0">
                <a:latin typeface="Calibri Light" panose="020F0302020204030204" pitchFamily="34" charset="0"/>
              </a:rPr>
              <a:t>Margarita López Zavala (Taller de Expresión </a:t>
            </a:r>
            <a:r>
              <a:rPr lang="es-MX" dirty="0" smtClean="0">
                <a:latin typeface="Calibri Light" panose="020F0302020204030204" pitchFamily="34" charset="0"/>
              </a:rPr>
              <a:t>Gráfica I y II)</a:t>
            </a:r>
            <a:endParaRPr lang="es-MX" dirty="0" smtClean="0">
              <a:latin typeface="Calibri Light" panose="020F0302020204030204" pitchFamily="34" charset="0"/>
            </a:endParaRPr>
          </a:p>
          <a:p>
            <a:endParaRPr lang="es-MX" dirty="0" smtClean="0">
              <a:latin typeface="Calibri Light" panose="020F0302020204030204" pitchFamily="34" charset="0"/>
            </a:endParaRPr>
          </a:p>
          <a:p>
            <a:r>
              <a:rPr lang="es-MX" dirty="0" smtClean="0">
                <a:latin typeface="Calibri Light" panose="020F0302020204030204" pitchFamily="34" charset="0"/>
              </a:rPr>
              <a:t>Ricardo Fernando Aguilar Pérez (Filosofía </a:t>
            </a:r>
            <a:r>
              <a:rPr lang="es-MX" dirty="0" smtClean="0">
                <a:latin typeface="Calibri Light" panose="020F0302020204030204" pitchFamily="34" charset="0"/>
              </a:rPr>
              <a:t>I y II)</a:t>
            </a:r>
            <a:endParaRPr lang="es-MX" dirty="0" smtClean="0">
              <a:latin typeface="Calibri Light" panose="020F0302020204030204" pitchFamily="34" charset="0"/>
            </a:endParaRPr>
          </a:p>
          <a:p>
            <a:endParaRPr lang="es-MX" dirty="0" smtClean="0">
              <a:latin typeface="Calibri Light" panose="020F0302020204030204" pitchFamily="34" charset="0"/>
            </a:endParaRPr>
          </a:p>
          <a:p>
            <a:r>
              <a:rPr lang="es-MX" dirty="0" smtClean="0">
                <a:latin typeface="Calibri Light" panose="020F0302020204030204" pitchFamily="34" charset="0"/>
              </a:rPr>
              <a:t>Cynthia Paola Cadena Ramírez (Biología </a:t>
            </a:r>
            <a:r>
              <a:rPr lang="es-MX" dirty="0" smtClean="0">
                <a:latin typeface="Calibri Light" panose="020F0302020204030204" pitchFamily="34" charset="0"/>
              </a:rPr>
              <a:t>III y IV)</a:t>
            </a:r>
            <a:endParaRPr lang="es-MX" dirty="0" smtClean="0">
              <a:latin typeface="Calibri Light" panose="020F0302020204030204" pitchFamily="34" charset="0"/>
            </a:endParaRPr>
          </a:p>
          <a:p>
            <a:endParaRPr lang="es-MX" dirty="0" smtClean="0">
              <a:latin typeface="Calibri Light" panose="020F0302020204030204" pitchFamily="34" charset="0"/>
            </a:endParaRPr>
          </a:p>
          <a:p>
            <a:endParaRPr lang="es-MX" dirty="0"/>
          </a:p>
        </p:txBody>
      </p:sp>
      <p:pic>
        <p:nvPicPr>
          <p:cNvPr id="4" name="Picture 2" descr="Conexiones"/>
          <p:cNvPicPr>
            <a:picLocks noChangeAspect="1" noChangeArrowheads="1"/>
          </p:cNvPicPr>
          <p:nvPr/>
        </p:nvPicPr>
        <p:blipFill>
          <a:blip r:embed="rId2" cstate="print"/>
          <a:srcRect/>
          <a:stretch>
            <a:fillRect/>
          </a:stretch>
        </p:blipFill>
        <p:spPr bwMode="auto">
          <a:xfrm>
            <a:off x="0" y="-27295"/>
            <a:ext cx="9144001" cy="1504430"/>
          </a:xfrm>
          <a:prstGeom prst="rect">
            <a:avLst/>
          </a:prstGeom>
          <a:noFill/>
        </p:spPr>
      </p:pic>
      <p:sp>
        <p:nvSpPr>
          <p:cNvPr id="5" name="Marcador de contenido 7"/>
          <p:cNvSpPr txBox="1">
            <a:spLocks/>
          </p:cNvSpPr>
          <p:nvPr/>
        </p:nvSpPr>
        <p:spPr>
          <a:xfrm>
            <a:off x="8422783" y="1676"/>
            <a:ext cx="3705252" cy="1208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2400" dirty="0" smtClean="0">
                <a:latin typeface="Calibri Light" panose="020F0302020204030204" pitchFamily="34" charset="0"/>
              </a:rPr>
              <a:t>Apartado </a:t>
            </a:r>
            <a:r>
              <a:rPr lang="es-MX" sz="2400" dirty="0">
                <a:latin typeface="Calibri Light" panose="020F0302020204030204" pitchFamily="34" charset="0"/>
              </a:rPr>
              <a:t>2</a:t>
            </a:r>
            <a:r>
              <a:rPr lang="es-MX" sz="2400" dirty="0" smtClean="0">
                <a:latin typeface="Calibri Light" panose="020F0302020204030204" pitchFamily="34" charset="0"/>
              </a:rPr>
              <a:t>. </a:t>
            </a:r>
          </a:p>
          <a:p>
            <a:pPr marL="0" indent="0" algn="r">
              <a:buNone/>
            </a:pPr>
            <a:r>
              <a:rPr lang="es-MX" sz="2400" dirty="0" smtClean="0">
                <a:latin typeface="Calibri Light" panose="020F0302020204030204" pitchFamily="34" charset="0"/>
              </a:rPr>
              <a:t>Nombre de maestros y asignaturas</a:t>
            </a:r>
            <a:endParaRPr lang="es-MX" sz="2400" dirty="0" smtClean="0">
              <a:latin typeface="Calibri Light" panose="020F0302020204030204" pitchFamily="34" charset="0"/>
            </a:endParaRPr>
          </a:p>
        </p:txBody>
      </p:sp>
    </p:spTree>
    <p:extLst>
      <p:ext uri="{BB962C8B-B14F-4D97-AF65-F5344CB8AC3E}">
        <p14:creationId xmlns:p14="http://schemas.microsoft.com/office/powerpoint/2010/main" val="1536352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6685" y="2199111"/>
            <a:ext cx="10515600" cy="3982747"/>
          </a:xfrm>
        </p:spPr>
        <p:txBody>
          <a:bodyPr>
            <a:normAutofit/>
          </a:bodyPr>
          <a:lstStyle/>
          <a:p>
            <a:pPr marL="0" indent="0" algn="ctr">
              <a:buNone/>
            </a:pPr>
            <a:r>
              <a:rPr lang="es-MX" sz="3200" b="1" dirty="0" smtClean="0">
                <a:latin typeface="Calibri Light" panose="020F0302020204030204" pitchFamily="34" charset="0"/>
              </a:rPr>
              <a:t>Nombre del proyecto:</a:t>
            </a:r>
          </a:p>
          <a:p>
            <a:pPr marL="0" indent="0" algn="ctr">
              <a:buNone/>
            </a:pPr>
            <a:endParaRPr lang="es-MX" sz="3200" b="1" dirty="0">
              <a:latin typeface="Calibri Light" panose="020F0302020204030204" pitchFamily="34" charset="0"/>
            </a:endParaRPr>
          </a:p>
          <a:p>
            <a:pPr marL="0" indent="0" algn="ctr">
              <a:buNone/>
            </a:pPr>
            <a:r>
              <a:rPr lang="es-MX" sz="3200" dirty="0">
                <a:latin typeface="Calibri Light" panose="020F0302020204030204" pitchFamily="34" charset="0"/>
              </a:rPr>
              <a:t>“Expresión e interpretación </a:t>
            </a:r>
            <a:r>
              <a:rPr lang="es-MX" sz="3200" dirty="0" smtClean="0">
                <a:latin typeface="Calibri Light" panose="020F0302020204030204" pitchFamily="34" charset="0"/>
              </a:rPr>
              <a:t>pictórica surrealista de </a:t>
            </a:r>
            <a:r>
              <a:rPr lang="es-MX" sz="3200" dirty="0">
                <a:latin typeface="Calibri Light" panose="020F0302020204030204" pitchFamily="34" charset="0"/>
              </a:rPr>
              <a:t>las mutaciones </a:t>
            </a:r>
            <a:r>
              <a:rPr lang="es-MX" sz="3200" dirty="0" smtClean="0">
                <a:latin typeface="Calibri Light" panose="020F0302020204030204" pitchFamily="34" charset="0"/>
              </a:rPr>
              <a:t>en seres vivos</a:t>
            </a:r>
            <a:r>
              <a:rPr lang="es-MX" sz="3200" dirty="0" smtClean="0">
                <a:latin typeface="Calibri Light" panose="020F0302020204030204" pitchFamily="34" charset="0"/>
              </a:rPr>
              <a:t>.”</a:t>
            </a:r>
          </a:p>
          <a:p>
            <a:pPr marL="0" indent="0" algn="ctr">
              <a:buNone/>
            </a:pPr>
            <a:endParaRPr lang="es-MX" sz="3200" dirty="0">
              <a:latin typeface="Calibri Light" panose="020F0302020204030204" pitchFamily="34" charset="0"/>
            </a:endParaRPr>
          </a:p>
          <a:p>
            <a:pPr marL="0" indent="0" algn="ctr">
              <a:buNone/>
            </a:pPr>
            <a:r>
              <a:rPr lang="es-MX" sz="3200" b="1" dirty="0">
                <a:latin typeface="Calibri Light" panose="020F0302020204030204" pitchFamily="34" charset="0"/>
              </a:rPr>
              <a:t>Ciclo escolar: </a:t>
            </a:r>
            <a:r>
              <a:rPr lang="es-MX" sz="3200" dirty="0">
                <a:latin typeface="Calibri Light" panose="020F0302020204030204" pitchFamily="34" charset="0"/>
              </a:rPr>
              <a:t>2018-2019 (Agosto 2018 a Junio 2019)</a:t>
            </a:r>
          </a:p>
          <a:p>
            <a:pPr marL="0" indent="0" algn="ctr">
              <a:buNone/>
            </a:pPr>
            <a:endParaRPr lang="es-MX" sz="3200" dirty="0" smtClean="0">
              <a:latin typeface="Calibri Light" panose="020F0302020204030204" pitchFamily="34" charset="0"/>
            </a:endParaRPr>
          </a:p>
          <a:p>
            <a:pPr marL="0" indent="0" algn="ctr">
              <a:buNone/>
            </a:pPr>
            <a:endParaRPr lang="es-MX" sz="3200" dirty="0">
              <a:latin typeface="Calibri Light" panose="020F0302020204030204" pitchFamily="34" charset="0"/>
            </a:endParaRPr>
          </a:p>
        </p:txBody>
      </p:sp>
      <p:pic>
        <p:nvPicPr>
          <p:cNvPr id="4" name="Picture 2" descr="Conexiones"/>
          <p:cNvPicPr>
            <a:picLocks noChangeAspect="1" noChangeArrowheads="1"/>
          </p:cNvPicPr>
          <p:nvPr/>
        </p:nvPicPr>
        <p:blipFill>
          <a:blip r:embed="rId2" cstate="print"/>
          <a:srcRect/>
          <a:stretch>
            <a:fillRect/>
          </a:stretch>
        </p:blipFill>
        <p:spPr bwMode="auto">
          <a:xfrm>
            <a:off x="0" y="-79557"/>
            <a:ext cx="9144001" cy="1504430"/>
          </a:xfrm>
          <a:prstGeom prst="rect">
            <a:avLst/>
          </a:prstGeom>
          <a:noFill/>
        </p:spPr>
      </p:pic>
      <p:sp>
        <p:nvSpPr>
          <p:cNvPr id="5" name="Marcador de contenido 7"/>
          <p:cNvSpPr txBox="1">
            <a:spLocks/>
          </p:cNvSpPr>
          <p:nvPr/>
        </p:nvSpPr>
        <p:spPr>
          <a:xfrm>
            <a:off x="8422783" y="1676"/>
            <a:ext cx="3705252" cy="1208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2400" dirty="0" smtClean="0">
                <a:latin typeface="Calibri Light" panose="020F0302020204030204" pitchFamily="34" charset="0"/>
              </a:rPr>
              <a:t>Apartado </a:t>
            </a:r>
            <a:r>
              <a:rPr lang="es-MX" sz="2400" dirty="0" smtClean="0">
                <a:latin typeface="Calibri Light" panose="020F0302020204030204" pitchFamily="34" charset="0"/>
              </a:rPr>
              <a:t>3 y 4. </a:t>
            </a:r>
          </a:p>
          <a:p>
            <a:pPr marL="0" indent="0" algn="r">
              <a:buNone/>
            </a:pPr>
            <a:r>
              <a:rPr lang="es-MX" sz="2400" dirty="0" smtClean="0">
                <a:latin typeface="Calibri Light" panose="020F0302020204030204" pitchFamily="34" charset="0"/>
              </a:rPr>
              <a:t>Fecha, ciclo escolar y nombre proyecto</a:t>
            </a:r>
            <a:endParaRPr lang="es-MX" sz="2400" dirty="0" smtClean="0">
              <a:latin typeface="Calibri Light" panose="020F0302020204030204" pitchFamily="34" charset="0"/>
            </a:endParaRPr>
          </a:p>
        </p:txBody>
      </p:sp>
    </p:spTree>
    <p:extLst>
      <p:ext uri="{BB962C8B-B14F-4D97-AF65-F5344CB8AC3E}">
        <p14:creationId xmlns:p14="http://schemas.microsoft.com/office/powerpoint/2010/main" val="3528536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7"/>
          <p:cNvSpPr txBox="1">
            <a:spLocks/>
          </p:cNvSpPr>
          <p:nvPr/>
        </p:nvSpPr>
        <p:spPr>
          <a:xfrm>
            <a:off x="8628845" y="1676"/>
            <a:ext cx="3499189" cy="1208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2400" dirty="0" smtClean="0">
                <a:latin typeface="Calibri Light" panose="020F0302020204030204" pitchFamily="34" charset="0"/>
              </a:rPr>
              <a:t>Apartado </a:t>
            </a:r>
            <a:r>
              <a:rPr lang="es-MX" sz="2400" dirty="0" smtClean="0">
                <a:latin typeface="Calibri Light" panose="020F0302020204030204" pitchFamily="34" charset="0"/>
              </a:rPr>
              <a:t>5. </a:t>
            </a:r>
          </a:p>
          <a:p>
            <a:pPr marL="0" indent="0" algn="r">
              <a:buNone/>
            </a:pPr>
            <a:r>
              <a:rPr lang="es-MX" sz="2400" dirty="0" smtClean="0">
                <a:latin typeface="Calibri Light" panose="020F0302020204030204" pitchFamily="34" charset="0"/>
              </a:rPr>
              <a:t>Introducción</a:t>
            </a:r>
            <a:endParaRPr lang="es-MX" sz="2400" dirty="0" smtClean="0">
              <a:latin typeface="Calibri Light" panose="020F0302020204030204" pitchFamily="34" charset="0"/>
            </a:endParaRPr>
          </a:p>
        </p:txBody>
      </p:sp>
      <p:pic>
        <p:nvPicPr>
          <p:cNvPr id="7"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sp>
        <p:nvSpPr>
          <p:cNvPr id="4" name="CuadroTexto 3"/>
          <p:cNvSpPr txBox="1"/>
          <p:nvPr/>
        </p:nvSpPr>
        <p:spPr>
          <a:xfrm>
            <a:off x="270455" y="1455310"/>
            <a:ext cx="11857579" cy="5262979"/>
          </a:xfrm>
          <a:prstGeom prst="rect">
            <a:avLst/>
          </a:prstGeom>
          <a:noFill/>
        </p:spPr>
        <p:txBody>
          <a:bodyPr wrap="square" rtlCol="0">
            <a:spAutoFit/>
          </a:bodyPr>
          <a:lstStyle/>
          <a:p>
            <a:r>
              <a:rPr lang="es-MX" sz="2800" b="1" dirty="0" smtClean="0">
                <a:latin typeface="Calibri Light" panose="020F0302020204030204" pitchFamily="34" charset="0"/>
              </a:rPr>
              <a:t>Introducción o justificación del proyecto</a:t>
            </a:r>
          </a:p>
          <a:p>
            <a:r>
              <a:rPr lang="es-MX" sz="2800" dirty="0" smtClean="0">
                <a:latin typeface="Calibri Light" panose="020F0302020204030204" pitchFamily="34" charset="0"/>
              </a:rPr>
              <a:t>Las </a:t>
            </a:r>
            <a:r>
              <a:rPr lang="es-MX" sz="2800" dirty="0">
                <a:latin typeface="Calibri Light" panose="020F0302020204030204" pitchFamily="34" charset="0"/>
              </a:rPr>
              <a:t>Mutaciones son </a:t>
            </a:r>
            <a:r>
              <a:rPr lang="es-MX" sz="2800" dirty="0" smtClean="0">
                <a:latin typeface="Calibri Light" panose="020F0302020204030204" pitchFamily="34" charset="0"/>
              </a:rPr>
              <a:t>cambios </a:t>
            </a:r>
            <a:r>
              <a:rPr lang="es-MX" sz="2800" dirty="0">
                <a:latin typeface="Calibri Light" panose="020F0302020204030204" pitchFamily="34" charset="0"/>
              </a:rPr>
              <a:t>en el material </a:t>
            </a:r>
            <a:r>
              <a:rPr lang="es-MX" sz="2800" dirty="0" smtClean="0">
                <a:latin typeface="Calibri Light" panose="020F0302020204030204" pitchFamily="34" charset="0"/>
              </a:rPr>
              <a:t>genético dentro </a:t>
            </a:r>
            <a:r>
              <a:rPr lang="es-MX" sz="2800" dirty="0">
                <a:latin typeface="Calibri Light" panose="020F0302020204030204" pitchFamily="34" charset="0"/>
              </a:rPr>
              <a:t>de las células de un ser vivo, pueden ocurrir al azar o ser </a:t>
            </a:r>
            <a:r>
              <a:rPr lang="es-MX" sz="2800" dirty="0" smtClean="0">
                <a:latin typeface="Calibri Light" panose="020F0302020204030204" pitchFamily="34" charset="0"/>
              </a:rPr>
              <a:t>inducidas y </a:t>
            </a:r>
            <a:r>
              <a:rPr lang="es-MX" sz="2800" dirty="0">
                <a:latin typeface="Calibri Light" panose="020F0302020204030204" pitchFamily="34" charset="0"/>
              </a:rPr>
              <a:t>tener efectos benéficos, perjudiciales o neutros.</a:t>
            </a:r>
          </a:p>
          <a:p>
            <a:r>
              <a:rPr lang="es-MX" sz="2800" dirty="0">
                <a:latin typeface="Calibri Light" panose="020F0302020204030204" pitchFamily="34" charset="0"/>
              </a:rPr>
              <a:t>Las mutaciones son objeto de estudio de una ciencia exacta, por lo que no </a:t>
            </a:r>
            <a:r>
              <a:rPr lang="es-MX" sz="2800" dirty="0" smtClean="0">
                <a:latin typeface="Calibri Light" panose="020F0302020204030204" pitchFamily="34" charset="0"/>
              </a:rPr>
              <a:t>deben relacionarse </a:t>
            </a:r>
            <a:r>
              <a:rPr lang="es-MX" sz="2800" dirty="0">
                <a:latin typeface="Calibri Light" panose="020F0302020204030204" pitchFamily="34" charset="0"/>
              </a:rPr>
              <a:t>o compararse con fenómenos religiosos o míticos (sobrenaturales).</a:t>
            </a:r>
          </a:p>
          <a:p>
            <a:r>
              <a:rPr lang="es-MX" sz="2800" dirty="0">
                <a:latin typeface="Calibri Light" panose="020F0302020204030204" pitchFamily="34" charset="0"/>
              </a:rPr>
              <a:t>Sin </a:t>
            </a:r>
            <a:r>
              <a:rPr lang="es-MX" sz="2800" dirty="0" smtClean="0">
                <a:latin typeface="Calibri Light" panose="020F0302020204030204" pitchFamily="34" charset="0"/>
              </a:rPr>
              <a:t>embargo, </a:t>
            </a:r>
            <a:r>
              <a:rPr lang="es-MX" sz="2800" dirty="0">
                <a:latin typeface="Calibri Light" panose="020F0302020204030204" pitchFamily="34" charset="0"/>
              </a:rPr>
              <a:t>la Perspectiva filosófica </a:t>
            </a:r>
            <a:r>
              <a:rPr lang="es-MX" sz="2800" dirty="0" smtClean="0">
                <a:latin typeface="Calibri Light" panose="020F0302020204030204" pitchFamily="34" charset="0"/>
              </a:rPr>
              <a:t>afirma </a:t>
            </a:r>
            <a:r>
              <a:rPr lang="es-MX" sz="2800" dirty="0">
                <a:latin typeface="Calibri Light" panose="020F0302020204030204" pitchFamily="34" charset="0"/>
              </a:rPr>
              <a:t>que es posible experimentar </a:t>
            </a:r>
            <a:r>
              <a:rPr lang="es-MX" sz="2800" dirty="0" smtClean="0">
                <a:latin typeface="Calibri Light" panose="020F0302020204030204" pitchFamily="34" charset="0"/>
              </a:rPr>
              <a:t>placer y </a:t>
            </a:r>
            <a:r>
              <a:rPr lang="es-MX" sz="2800" dirty="0">
                <a:latin typeface="Calibri Light" panose="020F0302020204030204" pitchFamily="34" charset="0"/>
              </a:rPr>
              <a:t>emociones desde el punto de vista estético del mundo a nuestro alrededor.</a:t>
            </a:r>
          </a:p>
          <a:p>
            <a:r>
              <a:rPr lang="es-MX" sz="2800" dirty="0">
                <a:latin typeface="Calibri Light" panose="020F0302020204030204" pitchFamily="34" charset="0"/>
              </a:rPr>
              <a:t>La importancia de este proyecto radica en la búsqueda de un sentido de la </a:t>
            </a:r>
            <a:r>
              <a:rPr lang="es-MX" sz="2800" dirty="0" smtClean="0">
                <a:latin typeface="Calibri Light" panose="020F0302020204030204" pitchFamily="34" charset="0"/>
              </a:rPr>
              <a:t>belleza en </a:t>
            </a:r>
            <a:r>
              <a:rPr lang="es-MX" sz="2800" dirty="0">
                <a:latin typeface="Calibri Light" panose="020F0302020204030204" pitchFamily="34" charset="0"/>
              </a:rPr>
              <a:t>una Obra de Arte a partir de la observación subjetiva de un tema </a:t>
            </a:r>
            <a:r>
              <a:rPr lang="es-MX" sz="2800" dirty="0" smtClean="0">
                <a:latin typeface="Calibri Light" panose="020F0302020204030204" pitchFamily="34" charset="0"/>
              </a:rPr>
              <a:t>científico, permitiendo </a:t>
            </a:r>
            <a:r>
              <a:rPr lang="es-MX" sz="2800" dirty="0">
                <a:latin typeface="Calibri Light" panose="020F0302020204030204" pitchFamily="34" charset="0"/>
              </a:rPr>
              <a:t>de esta manera no solo la reproducción creativa de un objeto, sino </a:t>
            </a:r>
            <a:r>
              <a:rPr lang="es-MX" sz="2800" dirty="0" smtClean="0">
                <a:latin typeface="Calibri Light" panose="020F0302020204030204" pitchFamily="34" charset="0"/>
              </a:rPr>
              <a:t>su transformación </a:t>
            </a:r>
            <a:r>
              <a:rPr lang="es-MX" sz="2800" dirty="0">
                <a:latin typeface="Calibri Light" panose="020F0302020204030204" pitchFamily="34" charset="0"/>
              </a:rPr>
              <a:t>y </a:t>
            </a:r>
            <a:r>
              <a:rPr lang="es-MX" sz="2800" dirty="0" smtClean="0">
                <a:latin typeface="Calibri Light" panose="020F0302020204030204" pitchFamily="34" charset="0"/>
              </a:rPr>
              <a:t>enriquecimiento </a:t>
            </a:r>
            <a:r>
              <a:rPr lang="es-MX" sz="2800" dirty="0">
                <a:latin typeface="Calibri Light" panose="020F0302020204030204" pitchFamily="34" charset="0"/>
              </a:rPr>
              <a:t>artístico.</a:t>
            </a:r>
          </a:p>
        </p:txBody>
      </p:sp>
    </p:spTree>
    <p:extLst>
      <p:ext uri="{BB962C8B-B14F-4D97-AF65-F5344CB8AC3E}">
        <p14:creationId xmlns:p14="http://schemas.microsoft.com/office/powerpoint/2010/main" val="2750455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7"/>
          <p:cNvSpPr txBox="1">
            <a:spLocks/>
          </p:cNvSpPr>
          <p:nvPr/>
        </p:nvSpPr>
        <p:spPr>
          <a:xfrm>
            <a:off x="8461421" y="1676"/>
            <a:ext cx="3666614" cy="1561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2400" dirty="0" smtClean="0">
                <a:latin typeface="Calibri Light" panose="020F0302020204030204" pitchFamily="34" charset="0"/>
              </a:rPr>
              <a:t>Apartado </a:t>
            </a:r>
            <a:r>
              <a:rPr lang="es-MX" sz="2400" dirty="0" smtClean="0">
                <a:latin typeface="Calibri Light" panose="020F0302020204030204" pitchFamily="34" charset="0"/>
              </a:rPr>
              <a:t>5. </a:t>
            </a:r>
          </a:p>
          <a:p>
            <a:pPr marL="0" indent="0" algn="r">
              <a:buNone/>
            </a:pPr>
            <a:r>
              <a:rPr lang="es-MX" sz="2400" dirty="0" smtClean="0">
                <a:latin typeface="Calibri Light" panose="020F0302020204030204" pitchFamily="34" charset="0"/>
              </a:rPr>
              <a:t>Descripción del proyecto</a:t>
            </a:r>
            <a:endParaRPr lang="es-MX" sz="2400" dirty="0" smtClean="0">
              <a:latin typeface="Calibri Light" panose="020F0302020204030204" pitchFamily="34" charset="0"/>
            </a:endParaRPr>
          </a:p>
        </p:txBody>
      </p:sp>
      <p:pic>
        <p:nvPicPr>
          <p:cNvPr id="7"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sp>
        <p:nvSpPr>
          <p:cNvPr id="8" name="CuadroTexto 7"/>
          <p:cNvSpPr txBox="1"/>
          <p:nvPr/>
        </p:nvSpPr>
        <p:spPr>
          <a:xfrm>
            <a:off x="425002" y="2670497"/>
            <a:ext cx="11153105" cy="2246769"/>
          </a:xfrm>
          <a:prstGeom prst="rect">
            <a:avLst/>
          </a:prstGeom>
          <a:noFill/>
        </p:spPr>
        <p:txBody>
          <a:bodyPr wrap="square" rtlCol="0">
            <a:spAutoFit/>
          </a:bodyPr>
          <a:lstStyle/>
          <a:p>
            <a:r>
              <a:rPr lang="es-MX" sz="2800" b="1" dirty="0" smtClean="0">
                <a:latin typeface="Calibri Light" panose="020F0302020204030204" pitchFamily="34" charset="0"/>
              </a:rPr>
              <a:t>Descripción del proyecto</a:t>
            </a:r>
          </a:p>
          <a:p>
            <a:endParaRPr lang="es-ES" sz="2800" b="1" dirty="0">
              <a:latin typeface="Calibri Light" panose="020F0302020204030204" pitchFamily="34" charset="0"/>
            </a:endParaRPr>
          </a:p>
          <a:p>
            <a:r>
              <a:rPr lang="es-MX" sz="2800" dirty="0">
                <a:latin typeface="Calibri Light" panose="020F0302020204030204" pitchFamily="34" charset="0"/>
              </a:rPr>
              <a:t>Crear una obra de arte </a:t>
            </a:r>
            <a:r>
              <a:rPr lang="es-MX" sz="2800" dirty="0" smtClean="0">
                <a:latin typeface="Calibri Light" panose="020F0302020204030204" pitchFamily="34" charset="0"/>
              </a:rPr>
              <a:t>pictórica </a:t>
            </a:r>
            <a:r>
              <a:rPr lang="es-MX" sz="2800" dirty="0">
                <a:latin typeface="Calibri Light" panose="020F0302020204030204" pitchFamily="34" charset="0"/>
              </a:rPr>
              <a:t>surrealista a partir del estudio y análisis de la expresión de mutaciones </a:t>
            </a:r>
            <a:r>
              <a:rPr lang="es-MX" sz="2800" dirty="0" smtClean="0">
                <a:latin typeface="Calibri Light" panose="020F0302020204030204" pitchFamily="34" charset="0"/>
              </a:rPr>
              <a:t>genéticas, en </a:t>
            </a:r>
            <a:r>
              <a:rPr lang="es-MX" sz="2800" dirty="0">
                <a:latin typeface="Calibri Light" panose="020F0302020204030204" pitchFamily="34" charset="0"/>
              </a:rPr>
              <a:t>el contexto del pensamiento filosófico de la Magia, el Mito, </a:t>
            </a:r>
            <a:r>
              <a:rPr lang="es-MX" sz="2800" dirty="0" smtClean="0">
                <a:latin typeface="Calibri Light" panose="020F0302020204030204" pitchFamily="34" charset="0"/>
              </a:rPr>
              <a:t>Religión </a:t>
            </a:r>
            <a:r>
              <a:rPr lang="es-MX" sz="2800" dirty="0">
                <a:latin typeface="Calibri Light" panose="020F0302020204030204" pitchFamily="34" charset="0"/>
              </a:rPr>
              <a:t>y Ciencia.</a:t>
            </a:r>
            <a:endParaRPr lang="es-MX" sz="2800" b="1" dirty="0" smtClean="0">
              <a:latin typeface="Calibri Light" panose="020F0302020204030204" pitchFamily="34" charset="0"/>
            </a:endParaRPr>
          </a:p>
        </p:txBody>
      </p:sp>
    </p:spTree>
    <p:extLst>
      <p:ext uri="{BB962C8B-B14F-4D97-AF65-F5344CB8AC3E}">
        <p14:creationId xmlns:p14="http://schemas.microsoft.com/office/powerpoint/2010/main" val="218178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7"/>
          <p:cNvSpPr txBox="1">
            <a:spLocks/>
          </p:cNvSpPr>
          <p:nvPr/>
        </p:nvSpPr>
        <p:spPr>
          <a:xfrm>
            <a:off x="8023539" y="1676"/>
            <a:ext cx="4104496" cy="1208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2400" dirty="0" smtClean="0">
                <a:latin typeface="Calibri Light" panose="020F0302020204030204" pitchFamily="34" charset="0"/>
              </a:rPr>
              <a:t>Apartado </a:t>
            </a:r>
            <a:r>
              <a:rPr lang="es-MX" sz="2400" dirty="0">
                <a:latin typeface="Calibri Light" panose="020F0302020204030204" pitchFamily="34" charset="0"/>
              </a:rPr>
              <a:t>6</a:t>
            </a:r>
            <a:r>
              <a:rPr lang="es-MX" sz="2400" dirty="0" smtClean="0">
                <a:latin typeface="Calibri Light" panose="020F0302020204030204" pitchFamily="34" charset="0"/>
              </a:rPr>
              <a:t>. </a:t>
            </a:r>
          </a:p>
          <a:p>
            <a:pPr marL="0" indent="0" algn="r">
              <a:buNone/>
            </a:pPr>
            <a:r>
              <a:rPr lang="es-MX" sz="2400" dirty="0" smtClean="0">
                <a:latin typeface="Calibri Light" panose="020F0302020204030204" pitchFamily="34" charset="0"/>
              </a:rPr>
              <a:t>Objetivo </a:t>
            </a:r>
            <a:r>
              <a:rPr lang="es-MX" sz="2400" dirty="0" smtClean="0">
                <a:latin typeface="Calibri Light" panose="020F0302020204030204" pitchFamily="34" charset="0"/>
              </a:rPr>
              <a:t>general del proyecto</a:t>
            </a:r>
          </a:p>
          <a:p>
            <a:pPr marL="0" indent="0" algn="r">
              <a:buNone/>
            </a:pPr>
            <a:endParaRPr lang="es-MX" sz="2400" dirty="0" smtClean="0">
              <a:latin typeface="Calibri Light" panose="020F0302020204030204" pitchFamily="34" charset="0"/>
            </a:endParaRPr>
          </a:p>
        </p:txBody>
      </p:sp>
      <p:pic>
        <p:nvPicPr>
          <p:cNvPr id="7"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sp>
        <p:nvSpPr>
          <p:cNvPr id="8" name="CuadroTexto 7"/>
          <p:cNvSpPr txBox="1"/>
          <p:nvPr/>
        </p:nvSpPr>
        <p:spPr>
          <a:xfrm>
            <a:off x="257578" y="2631861"/>
            <a:ext cx="11767426" cy="1815882"/>
          </a:xfrm>
          <a:prstGeom prst="rect">
            <a:avLst/>
          </a:prstGeom>
          <a:noFill/>
        </p:spPr>
        <p:txBody>
          <a:bodyPr wrap="square" rtlCol="0">
            <a:spAutoFit/>
          </a:bodyPr>
          <a:lstStyle/>
          <a:p>
            <a:pPr algn="ctr"/>
            <a:r>
              <a:rPr lang="es-MX" sz="2800" b="1" dirty="0" smtClean="0">
                <a:latin typeface="Calibri Light" panose="020F0302020204030204" pitchFamily="34" charset="0"/>
              </a:rPr>
              <a:t>Objetivo general</a:t>
            </a:r>
          </a:p>
          <a:p>
            <a:pPr algn="ctr"/>
            <a:endParaRPr lang="es-MX" sz="2800" dirty="0" smtClean="0">
              <a:latin typeface="Calibri Light" panose="020F0302020204030204" pitchFamily="34" charset="0"/>
            </a:endParaRPr>
          </a:p>
          <a:p>
            <a:pPr algn="ctr"/>
            <a:r>
              <a:rPr lang="es-MX" sz="2800" dirty="0">
                <a:latin typeface="Calibri Light" panose="020F0302020204030204" pitchFamily="34" charset="0"/>
              </a:rPr>
              <a:t>Interpretar, analizar y comprender el contexto de las mutaciones genéticas desde la corriente artística surrealista así como las implicaciones bioéticas y morales</a:t>
            </a:r>
            <a:r>
              <a:rPr lang="es-MX" sz="2800" dirty="0" smtClean="0">
                <a:latin typeface="Calibri Light" panose="020F0302020204030204" pitchFamily="34" charset="0"/>
              </a:rPr>
              <a:t>.</a:t>
            </a:r>
          </a:p>
        </p:txBody>
      </p:sp>
    </p:spTree>
    <p:extLst>
      <p:ext uri="{BB962C8B-B14F-4D97-AF65-F5344CB8AC3E}">
        <p14:creationId xmlns:p14="http://schemas.microsoft.com/office/powerpoint/2010/main" val="2910117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7"/>
          <p:cNvSpPr txBox="1">
            <a:spLocks/>
          </p:cNvSpPr>
          <p:nvPr/>
        </p:nvSpPr>
        <p:spPr>
          <a:xfrm>
            <a:off x="8422783" y="1676"/>
            <a:ext cx="3705252" cy="1208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2400" dirty="0" smtClean="0">
                <a:latin typeface="Calibri Light" panose="020F0302020204030204" pitchFamily="34" charset="0"/>
              </a:rPr>
              <a:t>Apartado </a:t>
            </a:r>
            <a:r>
              <a:rPr lang="es-MX" sz="2400" dirty="0">
                <a:latin typeface="Calibri Light" panose="020F0302020204030204" pitchFamily="34" charset="0"/>
              </a:rPr>
              <a:t>7</a:t>
            </a:r>
            <a:r>
              <a:rPr lang="es-MX" sz="2400" dirty="0" smtClean="0">
                <a:latin typeface="Calibri Light" panose="020F0302020204030204" pitchFamily="34" charset="0"/>
              </a:rPr>
              <a:t>. </a:t>
            </a:r>
          </a:p>
          <a:p>
            <a:pPr marL="0" indent="0" algn="r">
              <a:buNone/>
            </a:pPr>
            <a:r>
              <a:rPr lang="es-MX" sz="2400" dirty="0" smtClean="0">
                <a:latin typeface="Calibri Light" panose="020F0302020204030204" pitchFamily="34" charset="0"/>
              </a:rPr>
              <a:t>Objetivos </a:t>
            </a:r>
            <a:r>
              <a:rPr lang="es-MX" sz="2400" dirty="0" smtClean="0">
                <a:latin typeface="Calibri Light" panose="020F0302020204030204" pitchFamily="34" charset="0"/>
              </a:rPr>
              <a:t>o propósitos a </a:t>
            </a:r>
            <a:r>
              <a:rPr lang="es-MX" sz="2400" dirty="0" smtClean="0">
                <a:latin typeface="Calibri Light" panose="020F0302020204030204" pitchFamily="34" charset="0"/>
              </a:rPr>
              <a:t>alcanzar por asignatura</a:t>
            </a:r>
            <a:endParaRPr lang="es-MX" sz="2400" dirty="0" smtClean="0">
              <a:latin typeface="Calibri Light" panose="020F0302020204030204" pitchFamily="34" charset="0"/>
            </a:endParaRPr>
          </a:p>
          <a:p>
            <a:pPr marL="0" indent="0" algn="r">
              <a:buNone/>
            </a:pPr>
            <a:endParaRPr lang="es-MX" sz="2400" dirty="0" smtClean="0">
              <a:latin typeface="Calibri Light" panose="020F0302020204030204" pitchFamily="34" charset="0"/>
            </a:endParaRPr>
          </a:p>
        </p:txBody>
      </p:sp>
      <p:pic>
        <p:nvPicPr>
          <p:cNvPr id="7"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sp>
        <p:nvSpPr>
          <p:cNvPr id="8" name="CuadroTexto 7"/>
          <p:cNvSpPr txBox="1"/>
          <p:nvPr/>
        </p:nvSpPr>
        <p:spPr>
          <a:xfrm>
            <a:off x="231820" y="1331095"/>
            <a:ext cx="11767426" cy="5093702"/>
          </a:xfrm>
          <a:prstGeom prst="rect">
            <a:avLst/>
          </a:prstGeom>
          <a:noFill/>
        </p:spPr>
        <p:txBody>
          <a:bodyPr wrap="square" rtlCol="0">
            <a:spAutoFit/>
          </a:bodyPr>
          <a:lstStyle/>
          <a:p>
            <a:r>
              <a:rPr lang="es-MX" sz="2500" b="1" dirty="0" smtClean="0">
                <a:latin typeface="Calibri Light" panose="020F0302020204030204" pitchFamily="34" charset="0"/>
              </a:rPr>
              <a:t>Objetivos particulares</a:t>
            </a:r>
          </a:p>
          <a:p>
            <a:endParaRPr lang="es-MX" sz="2500" b="1" dirty="0" smtClean="0">
              <a:latin typeface="Calibri Light" panose="020F0302020204030204" pitchFamily="34" charset="0"/>
            </a:endParaRPr>
          </a:p>
          <a:p>
            <a:r>
              <a:rPr lang="es-MX" sz="2500" b="1" dirty="0" smtClean="0">
                <a:latin typeface="Calibri Light" panose="020F0302020204030204" pitchFamily="34" charset="0"/>
              </a:rPr>
              <a:t>Filosofía: </a:t>
            </a:r>
            <a:r>
              <a:rPr lang="es-MX" sz="2500" dirty="0">
                <a:latin typeface="Calibri Light" panose="020F0302020204030204" pitchFamily="34" charset="0"/>
              </a:rPr>
              <a:t>Definir que es Ciencia, </a:t>
            </a:r>
            <a:r>
              <a:rPr lang="es-MX" sz="2500" dirty="0" smtClean="0">
                <a:latin typeface="Calibri Light" panose="020F0302020204030204" pitchFamily="34" charset="0"/>
              </a:rPr>
              <a:t>Magia y </a:t>
            </a:r>
            <a:r>
              <a:rPr lang="es-MX" sz="2500" dirty="0">
                <a:latin typeface="Calibri Light" panose="020F0302020204030204" pitchFamily="34" charset="0"/>
              </a:rPr>
              <a:t>Mito, desde el punto </a:t>
            </a:r>
            <a:r>
              <a:rPr lang="es-MX" sz="2500" dirty="0" smtClean="0">
                <a:latin typeface="Calibri Light" panose="020F0302020204030204" pitchFamily="34" charset="0"/>
              </a:rPr>
              <a:t>de vista </a:t>
            </a:r>
            <a:r>
              <a:rPr lang="es-MX" sz="2500" dirty="0">
                <a:latin typeface="Calibri Light" panose="020F0302020204030204" pitchFamily="34" charset="0"/>
              </a:rPr>
              <a:t>filosófico y emitir un </a:t>
            </a:r>
            <a:r>
              <a:rPr lang="es-MX" sz="2500" dirty="0" smtClean="0">
                <a:latin typeface="Calibri Light" panose="020F0302020204030204" pitchFamily="34" charset="0"/>
              </a:rPr>
              <a:t>juicio en </a:t>
            </a:r>
            <a:r>
              <a:rPr lang="es-MX" sz="2500" dirty="0">
                <a:latin typeface="Calibri Light" panose="020F0302020204030204" pitchFamily="34" charset="0"/>
              </a:rPr>
              <a:t>torno a la </a:t>
            </a:r>
            <a:r>
              <a:rPr lang="es-MX" sz="2500" dirty="0" smtClean="0">
                <a:latin typeface="Calibri Light" panose="020F0302020204030204" pitchFamily="34" charset="0"/>
              </a:rPr>
              <a:t>interpretación artística </a:t>
            </a:r>
            <a:r>
              <a:rPr lang="es-MX" sz="2500" dirty="0">
                <a:latin typeface="Calibri Light" panose="020F0302020204030204" pitchFamily="34" charset="0"/>
              </a:rPr>
              <a:t>de la expresión </a:t>
            </a:r>
            <a:r>
              <a:rPr lang="es-MX" sz="2500" dirty="0" smtClean="0">
                <a:latin typeface="Calibri Light" panose="020F0302020204030204" pitchFamily="34" charset="0"/>
              </a:rPr>
              <a:t>de mutaciones </a:t>
            </a:r>
            <a:r>
              <a:rPr lang="es-MX" sz="2500" dirty="0">
                <a:latin typeface="Calibri Light" panose="020F0302020204030204" pitchFamily="34" charset="0"/>
              </a:rPr>
              <a:t>genéticas en los</a:t>
            </a:r>
          </a:p>
          <a:p>
            <a:r>
              <a:rPr lang="es-MX" sz="2500" dirty="0">
                <a:latin typeface="Calibri Light" panose="020F0302020204030204" pitchFamily="34" charset="0"/>
              </a:rPr>
              <a:t>seres vivos. </a:t>
            </a:r>
            <a:endParaRPr lang="es-MX" sz="2500" dirty="0" smtClean="0">
              <a:latin typeface="Calibri Light" panose="020F0302020204030204" pitchFamily="34" charset="0"/>
            </a:endParaRPr>
          </a:p>
          <a:p>
            <a:endParaRPr lang="es-MX" sz="2500" dirty="0" smtClean="0">
              <a:latin typeface="Calibri Light" panose="020F0302020204030204" pitchFamily="34" charset="0"/>
            </a:endParaRPr>
          </a:p>
          <a:p>
            <a:r>
              <a:rPr lang="es-MX" sz="2500" b="1" dirty="0" smtClean="0">
                <a:latin typeface="Calibri Light" panose="020F0302020204030204" pitchFamily="34" charset="0"/>
              </a:rPr>
              <a:t>Biología:</a:t>
            </a:r>
            <a:r>
              <a:rPr lang="es-MX" sz="2500" dirty="0" smtClean="0">
                <a:latin typeface="Calibri Light" panose="020F0302020204030204" pitchFamily="34" charset="0"/>
              </a:rPr>
              <a:t> </a:t>
            </a:r>
            <a:r>
              <a:rPr lang="es-MX" sz="2500" dirty="0">
                <a:latin typeface="Calibri Light" panose="020F0302020204030204" pitchFamily="34" charset="0"/>
              </a:rPr>
              <a:t>Comprender los </a:t>
            </a:r>
            <a:r>
              <a:rPr lang="es-MX" sz="2500" dirty="0" smtClean="0">
                <a:latin typeface="Calibri Light" panose="020F0302020204030204" pitchFamily="34" charset="0"/>
              </a:rPr>
              <a:t>conceptos de </a:t>
            </a:r>
            <a:r>
              <a:rPr lang="es-MX" sz="2500" dirty="0">
                <a:latin typeface="Calibri Light" panose="020F0302020204030204" pitchFamily="34" charset="0"/>
              </a:rPr>
              <a:t>ADN, genes</a:t>
            </a:r>
            <a:r>
              <a:rPr lang="es-MX" sz="2500" dirty="0" smtClean="0">
                <a:latin typeface="Calibri Light" panose="020F0302020204030204" pitchFamily="34" charset="0"/>
              </a:rPr>
              <a:t>, cromosomas y </a:t>
            </a:r>
            <a:r>
              <a:rPr lang="es-MX" sz="2500" dirty="0">
                <a:latin typeface="Calibri Light" panose="020F0302020204030204" pitchFamily="34" charset="0"/>
              </a:rPr>
              <a:t>herencia genética </a:t>
            </a:r>
            <a:r>
              <a:rPr lang="es-MX" sz="2500" dirty="0" smtClean="0">
                <a:latin typeface="Calibri Light" panose="020F0302020204030204" pitchFamily="34" charset="0"/>
              </a:rPr>
              <a:t>mediante una </a:t>
            </a:r>
            <a:r>
              <a:rPr lang="es-MX" sz="2500" dirty="0">
                <a:latin typeface="Calibri Light" panose="020F0302020204030204" pitchFamily="34" charset="0"/>
              </a:rPr>
              <a:t>investigación </a:t>
            </a:r>
            <a:r>
              <a:rPr lang="es-MX" sz="2500" dirty="0" smtClean="0">
                <a:latin typeface="Calibri Light" panose="020F0302020204030204" pitchFamily="34" charset="0"/>
              </a:rPr>
              <a:t>bibliográfica para </a:t>
            </a:r>
            <a:r>
              <a:rPr lang="es-MX" sz="2500" dirty="0">
                <a:latin typeface="Calibri Light" panose="020F0302020204030204" pitchFamily="34" charset="0"/>
              </a:rPr>
              <a:t>relacionarlos con </a:t>
            </a:r>
            <a:r>
              <a:rPr lang="es-MX" sz="2500" dirty="0" smtClean="0">
                <a:latin typeface="Calibri Light" panose="020F0302020204030204" pitchFamily="34" charset="0"/>
              </a:rPr>
              <a:t>la expresión </a:t>
            </a:r>
            <a:r>
              <a:rPr lang="es-MX" sz="2500" dirty="0">
                <a:latin typeface="Calibri Light" panose="020F0302020204030204" pitchFamily="34" charset="0"/>
              </a:rPr>
              <a:t>de mutaciones</a:t>
            </a:r>
          </a:p>
          <a:p>
            <a:r>
              <a:rPr lang="es-MX" sz="2500" dirty="0">
                <a:latin typeface="Calibri Light" panose="020F0302020204030204" pitchFamily="34" charset="0"/>
              </a:rPr>
              <a:t>genéticas en los seres vivos. </a:t>
            </a:r>
            <a:endParaRPr lang="es-MX" sz="2500" dirty="0" smtClean="0">
              <a:latin typeface="Calibri Light" panose="020F0302020204030204" pitchFamily="34" charset="0"/>
            </a:endParaRPr>
          </a:p>
          <a:p>
            <a:endParaRPr lang="es-MX" sz="2500" dirty="0" smtClean="0">
              <a:latin typeface="Calibri Light" panose="020F0302020204030204" pitchFamily="34" charset="0"/>
            </a:endParaRPr>
          </a:p>
          <a:p>
            <a:r>
              <a:rPr lang="es-MX" sz="2500" b="1" dirty="0" smtClean="0">
                <a:latin typeface="Calibri Light" panose="020F0302020204030204" pitchFamily="34" charset="0"/>
              </a:rPr>
              <a:t>Expresión gráfica:</a:t>
            </a:r>
            <a:r>
              <a:rPr lang="es-MX" sz="2500" dirty="0" smtClean="0">
                <a:latin typeface="Calibri Light" panose="020F0302020204030204" pitchFamily="34" charset="0"/>
              </a:rPr>
              <a:t> Desarrollar </a:t>
            </a:r>
            <a:r>
              <a:rPr lang="es-MX" sz="2500" dirty="0">
                <a:latin typeface="Calibri Light" panose="020F0302020204030204" pitchFamily="34" charset="0"/>
              </a:rPr>
              <a:t>una obra </a:t>
            </a:r>
            <a:r>
              <a:rPr lang="es-MX" sz="2500" dirty="0" smtClean="0">
                <a:latin typeface="Calibri Light" panose="020F0302020204030204" pitchFamily="34" charset="0"/>
              </a:rPr>
              <a:t>pictórica, utilizando </a:t>
            </a:r>
            <a:r>
              <a:rPr lang="es-MX" sz="2500" dirty="0">
                <a:latin typeface="Calibri Light" panose="020F0302020204030204" pitchFamily="34" charset="0"/>
              </a:rPr>
              <a:t>el estilo artístico </a:t>
            </a:r>
            <a:r>
              <a:rPr lang="es-MX" sz="2500" dirty="0" smtClean="0">
                <a:latin typeface="Calibri Light" panose="020F0302020204030204" pitchFamily="34" charset="0"/>
              </a:rPr>
              <a:t>de la </a:t>
            </a:r>
            <a:r>
              <a:rPr lang="es-MX" sz="2500" dirty="0">
                <a:latin typeface="Calibri Light" panose="020F0302020204030204" pitchFamily="34" charset="0"/>
              </a:rPr>
              <a:t>corriente surrealista, </a:t>
            </a:r>
            <a:r>
              <a:rPr lang="es-MX" sz="2500" dirty="0" smtClean="0">
                <a:latin typeface="Calibri Light" panose="020F0302020204030204" pitchFamily="34" charset="0"/>
              </a:rPr>
              <a:t>haciendo uso </a:t>
            </a:r>
            <a:r>
              <a:rPr lang="es-MX" sz="2500" dirty="0">
                <a:latin typeface="Calibri Light" panose="020F0302020204030204" pitchFamily="34" charset="0"/>
              </a:rPr>
              <a:t>de las técnicas de </a:t>
            </a:r>
            <a:r>
              <a:rPr lang="es-MX" sz="2500" dirty="0" smtClean="0">
                <a:latin typeface="Calibri Light" panose="020F0302020204030204" pitchFamily="34" charset="0"/>
              </a:rPr>
              <a:t>dibujo, ilustración </a:t>
            </a:r>
            <a:r>
              <a:rPr lang="es-MX" sz="2500" dirty="0">
                <a:latin typeface="Calibri Light" panose="020F0302020204030204" pitchFamily="34" charset="0"/>
              </a:rPr>
              <a:t>y/o pintura, para </a:t>
            </a:r>
            <a:r>
              <a:rPr lang="es-MX" sz="2500" dirty="0" smtClean="0">
                <a:latin typeface="Calibri Light" panose="020F0302020204030204" pitchFamily="34" charset="0"/>
              </a:rPr>
              <a:t>la interpretación </a:t>
            </a:r>
            <a:r>
              <a:rPr lang="es-MX" sz="2500" dirty="0">
                <a:latin typeface="Calibri Light" panose="020F0302020204030204" pitchFamily="34" charset="0"/>
              </a:rPr>
              <a:t>de la expresión </a:t>
            </a:r>
            <a:r>
              <a:rPr lang="es-MX" sz="2500" dirty="0" smtClean="0">
                <a:latin typeface="Calibri Light" panose="020F0302020204030204" pitchFamily="34" charset="0"/>
              </a:rPr>
              <a:t>de mutaciones </a:t>
            </a:r>
            <a:r>
              <a:rPr lang="es-MX" sz="2500" dirty="0">
                <a:latin typeface="Calibri Light" panose="020F0302020204030204" pitchFamily="34" charset="0"/>
              </a:rPr>
              <a:t>en los seres vivos</a:t>
            </a:r>
            <a:r>
              <a:rPr lang="es-MX" sz="2500" dirty="0" smtClean="0">
                <a:latin typeface="Calibri Light" panose="020F0302020204030204" pitchFamily="34" charset="0"/>
              </a:rPr>
              <a:t>.</a:t>
            </a:r>
            <a:endParaRPr lang="es-MX" sz="2500" b="1" dirty="0">
              <a:latin typeface="Calibri Light" panose="020F0302020204030204" pitchFamily="34" charset="0"/>
            </a:endParaRPr>
          </a:p>
        </p:txBody>
      </p:sp>
    </p:spTree>
    <p:extLst>
      <p:ext uri="{BB962C8B-B14F-4D97-AF65-F5344CB8AC3E}">
        <p14:creationId xmlns:p14="http://schemas.microsoft.com/office/powerpoint/2010/main" val="1835872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chor="ctr"/>
          <a:lstStyle/>
          <a:p>
            <a:pPr marL="0" indent="0" algn="ctr">
              <a:buNone/>
            </a:pPr>
            <a:r>
              <a:rPr lang="es-MX" dirty="0" smtClean="0">
                <a:latin typeface="+mj-lt"/>
              </a:rPr>
              <a:t>Apartados 8, 9, 10, 11 y 12. </a:t>
            </a:r>
          </a:p>
          <a:p>
            <a:pPr marL="0" indent="0" algn="ctr">
              <a:buNone/>
            </a:pPr>
            <a:r>
              <a:rPr lang="es-MX" dirty="0" smtClean="0">
                <a:latin typeface="+mj-lt"/>
              </a:rPr>
              <a:t>Documentación de actividades y evidencias de enseñanza</a:t>
            </a:r>
            <a:endParaRPr lang="es-MX" dirty="0">
              <a:latin typeface="+mj-lt"/>
            </a:endParaRPr>
          </a:p>
        </p:txBody>
      </p:sp>
      <p:pic>
        <p:nvPicPr>
          <p:cNvPr id="4"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spTree>
    <p:extLst>
      <p:ext uri="{BB962C8B-B14F-4D97-AF65-F5344CB8AC3E}">
        <p14:creationId xmlns:p14="http://schemas.microsoft.com/office/powerpoint/2010/main" val="319885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nexiones"/>
          <p:cNvPicPr>
            <a:picLocks noChangeAspect="1" noChangeArrowheads="1"/>
          </p:cNvPicPr>
          <p:nvPr/>
        </p:nvPicPr>
        <p:blipFill>
          <a:blip r:embed="rId2" cstate="print"/>
          <a:srcRect/>
          <a:stretch>
            <a:fillRect/>
          </a:stretch>
        </p:blipFill>
        <p:spPr bwMode="auto">
          <a:xfrm>
            <a:off x="0" y="-14416"/>
            <a:ext cx="8178085" cy="1345511"/>
          </a:xfrm>
          <a:prstGeom prst="rect">
            <a:avLst/>
          </a:prstGeom>
          <a:noFill/>
        </p:spPr>
      </p:pic>
      <p:graphicFrame>
        <p:nvGraphicFramePr>
          <p:cNvPr id="6" name="Tabla 5"/>
          <p:cNvGraphicFramePr>
            <a:graphicFrameLocks noGrp="1"/>
          </p:cNvGraphicFramePr>
          <p:nvPr>
            <p:extLst>
              <p:ext uri="{D42A27DB-BD31-4B8C-83A1-F6EECF244321}">
                <p14:modId xmlns:p14="http://schemas.microsoft.com/office/powerpoint/2010/main" val="1227741252"/>
              </p:ext>
            </p:extLst>
          </p:nvPr>
        </p:nvGraphicFramePr>
        <p:xfrm>
          <a:off x="103746" y="2152429"/>
          <a:ext cx="8235325" cy="3500120"/>
        </p:xfrm>
        <a:graphic>
          <a:graphicData uri="http://schemas.openxmlformats.org/drawingml/2006/table">
            <a:tbl>
              <a:tblPr firstRow="1" bandRow="1">
                <a:tableStyleId>{69CF1AB2-1976-4502-BF36-3FF5EA218861}</a:tableStyleId>
              </a:tblPr>
              <a:tblGrid>
                <a:gridCol w="2119654"/>
                <a:gridCol w="6115671"/>
              </a:tblGrid>
              <a:tr h="370840">
                <a:tc>
                  <a:txBody>
                    <a:bodyPr/>
                    <a:lstStyle/>
                    <a:p>
                      <a:pPr algn="ctr"/>
                      <a:r>
                        <a:rPr lang="es-MX" sz="1600" b="0" dirty="0" smtClean="0">
                          <a:latin typeface="Calibri Light" panose="020F0302020204030204" pitchFamily="34" charset="0"/>
                        </a:rPr>
                        <a:t>Nombre</a:t>
                      </a:r>
                      <a:endParaRPr lang="es-MX" sz="1600" b="0" dirty="0">
                        <a:latin typeface="Calibri Light" panose="020F0302020204030204" pitchFamily="34" charset="0"/>
                      </a:endParaRPr>
                    </a:p>
                  </a:txBody>
                  <a:tcPr anchor="ctr"/>
                </a:tc>
                <a:tc>
                  <a:txBody>
                    <a:bodyPr/>
                    <a:lstStyle/>
                    <a:p>
                      <a:pPr algn="l"/>
                      <a:r>
                        <a:rPr lang="es-MX" sz="1600" b="0" dirty="0" smtClean="0">
                          <a:latin typeface="Calibri Light" panose="020F0302020204030204" pitchFamily="34" charset="0"/>
                        </a:rPr>
                        <a:t>Preguntas detonadoras</a:t>
                      </a:r>
                      <a:endParaRPr lang="es-MX" sz="1600" b="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Objetivo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Presentar el</a:t>
                      </a:r>
                      <a:r>
                        <a:rPr lang="es-MX" sz="1600" baseline="0" dirty="0" smtClean="0">
                          <a:latin typeface="Calibri Light" panose="020F0302020204030204" pitchFamily="34" charset="0"/>
                        </a:rPr>
                        <a:t> proyecto interdisciplinario a los alumnos, así como analizar algunas obras y esculturas para generar preguntas detonadoras.</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Grado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5º semestre</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Fecha</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22 </a:t>
                      </a:r>
                      <a:r>
                        <a:rPr lang="es-MX" sz="1600" baseline="0" dirty="0" smtClean="0">
                          <a:latin typeface="Calibri Light" panose="020F0302020204030204" pitchFamily="34" charset="0"/>
                        </a:rPr>
                        <a:t>de a</a:t>
                      </a:r>
                      <a:r>
                        <a:rPr lang="es-MX" sz="1600" dirty="0" smtClean="0">
                          <a:latin typeface="Calibri Light" panose="020F0302020204030204" pitchFamily="34" charset="0"/>
                        </a:rPr>
                        <a:t>gosto</a:t>
                      </a:r>
                      <a:r>
                        <a:rPr lang="es-MX" sz="1600" baseline="0" dirty="0" smtClean="0">
                          <a:latin typeface="Calibri Light" panose="020F0302020204030204" pitchFamily="34" charset="0"/>
                        </a:rPr>
                        <a:t> </a:t>
                      </a:r>
                      <a:r>
                        <a:rPr lang="es-MX" sz="1600" dirty="0" smtClean="0">
                          <a:latin typeface="Calibri Light" panose="020F0302020204030204" pitchFamily="34" charset="0"/>
                        </a:rPr>
                        <a:t>de 2018</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Asignaturas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Filosofía I, Biología III y Taller de Expresión Gráfica</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Fuentes de apoyo</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N.A.</a:t>
                      </a:r>
                      <a:endParaRPr lang="es-MX" sz="1600" dirty="0">
                        <a:latin typeface="Calibri Light" panose="020F0302020204030204" pitchFamily="34" charset="0"/>
                      </a:endParaRPr>
                    </a:p>
                  </a:txBody>
                  <a:tcPr anchor="ctr"/>
                </a:tc>
              </a:tr>
              <a:tr h="370840">
                <a:tc>
                  <a:txBody>
                    <a:bodyPr/>
                    <a:lstStyle/>
                    <a:p>
                      <a:pPr algn="ctr"/>
                      <a:r>
                        <a:rPr lang="es-MX" sz="1600" dirty="0" smtClean="0">
                          <a:latin typeface="Calibri Light" panose="020F0302020204030204" pitchFamily="34" charset="0"/>
                        </a:rPr>
                        <a:t>Toma de decisiones</a:t>
                      </a:r>
                      <a:endParaRPr lang="es-MX" sz="1600" dirty="0">
                        <a:latin typeface="Calibri Light" panose="020F0302020204030204" pitchFamily="34" charset="0"/>
                      </a:endParaRPr>
                    </a:p>
                  </a:txBody>
                  <a:tcPr anchor="ctr"/>
                </a:tc>
                <a:tc>
                  <a:txBody>
                    <a:bodyPr/>
                    <a:lstStyle/>
                    <a:p>
                      <a:pPr algn="l"/>
                      <a:r>
                        <a:rPr lang="es-MX" sz="1600" dirty="0" smtClean="0">
                          <a:latin typeface="Calibri Light" panose="020F0302020204030204" pitchFamily="34" charset="0"/>
                        </a:rPr>
                        <a:t>Se comenzó con la unidad II en la materia de Biología III ya que se había</a:t>
                      </a:r>
                      <a:r>
                        <a:rPr lang="es-MX" sz="1600" baseline="0" dirty="0" smtClean="0">
                          <a:latin typeface="Calibri Light" panose="020F0302020204030204" pitchFamily="34" charset="0"/>
                        </a:rPr>
                        <a:t> planteado</a:t>
                      </a:r>
                      <a:r>
                        <a:rPr lang="es-MX" sz="1600" dirty="0" smtClean="0">
                          <a:latin typeface="Calibri Light" panose="020F0302020204030204" pitchFamily="34" charset="0"/>
                        </a:rPr>
                        <a:t> que</a:t>
                      </a:r>
                      <a:r>
                        <a:rPr lang="es-MX" sz="1600" baseline="0" dirty="0" smtClean="0">
                          <a:latin typeface="Calibri Light" panose="020F0302020204030204" pitchFamily="34" charset="0"/>
                        </a:rPr>
                        <a:t> el proyecto duraría un semestre pero debido a que algunos alumnos necesitan desarrollar habilidades artísticas (Taller de Expresión Gráfica), el proyecto se extenderá hasta el siguiente semestre.</a:t>
                      </a:r>
                      <a:endParaRPr lang="es-MX" sz="1600" dirty="0">
                        <a:latin typeface="Calibri Light" panose="020F0302020204030204" pitchFamily="34" charset="0"/>
                      </a:endParaRPr>
                    </a:p>
                  </a:txBody>
                  <a:tcPr anchor="ctr"/>
                </a:tc>
              </a:tr>
            </a:tbl>
          </a:graphicData>
        </a:graphic>
      </p:graphicFrame>
      <p:pic>
        <p:nvPicPr>
          <p:cNvPr id="4" name="Imagen 3"/>
          <p:cNvPicPr>
            <a:picLocks noChangeAspect="1"/>
          </p:cNvPicPr>
          <p:nvPr/>
        </p:nvPicPr>
        <p:blipFill>
          <a:blip r:embed="rId3"/>
          <a:stretch>
            <a:fillRect/>
          </a:stretch>
        </p:blipFill>
        <p:spPr>
          <a:xfrm>
            <a:off x="8448541" y="151848"/>
            <a:ext cx="3631842" cy="2000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4"/>
          <a:stretch>
            <a:fillRect/>
          </a:stretch>
        </p:blipFill>
        <p:spPr>
          <a:xfrm>
            <a:off x="8448541" y="2359801"/>
            <a:ext cx="3631842" cy="2038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5"/>
          <a:stretch>
            <a:fillRect/>
          </a:stretch>
        </p:blipFill>
        <p:spPr>
          <a:xfrm>
            <a:off x="8448541" y="4605506"/>
            <a:ext cx="3680720" cy="2092725"/>
          </a:xfrm>
          <a:prstGeom prst="rect">
            <a:avLst/>
          </a:prstGeom>
        </p:spPr>
      </p:pic>
    </p:spTree>
    <p:extLst>
      <p:ext uri="{BB962C8B-B14F-4D97-AF65-F5344CB8AC3E}">
        <p14:creationId xmlns:p14="http://schemas.microsoft.com/office/powerpoint/2010/main" val="1710536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6431</TotalTime>
  <Words>1613</Words>
  <Application>Microsoft Office PowerPoint</Application>
  <PresentationFormat>Panorámica</PresentationFormat>
  <Paragraphs>195</Paragraphs>
  <Slides>18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宋体</vt:lpstr>
      <vt:lpstr>宋体</vt: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CyN Cadena</dc:creator>
  <cp:lastModifiedBy>CyN Cadena</cp:lastModifiedBy>
  <cp:revision>157</cp:revision>
  <dcterms:created xsi:type="dcterms:W3CDTF">2018-06-11T13:36:24Z</dcterms:created>
  <dcterms:modified xsi:type="dcterms:W3CDTF">2019-03-12T15:18:27Z</dcterms:modified>
</cp:coreProperties>
</file>