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3" r:id="rId3"/>
    <p:sldId id="260" r:id="rId4"/>
    <p:sldId id="264" r:id="rId5"/>
    <p:sldId id="266" r:id="rId6"/>
    <p:sldId id="267" r:id="rId7"/>
    <p:sldId id="268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00E9-68D8-4BF4-8584-31F25708709A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73604-71B0-47B3-8600-0B61E5D280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30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3BD4-0AAC-4A88-BD9F-872A89AD1BB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64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7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81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96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95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72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58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2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40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65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61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B87C-7350-4F1B-917F-5573479D7B19}" type="datetimeFigureOut">
              <a:rPr lang="es-MX" smtClean="0"/>
              <a:t>05/12/2018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A915-97D1-4F2B-8187-D6D872ACC9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6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Image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58" y="1744067"/>
            <a:ext cx="1944216" cy="187478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29353" y="1732663"/>
            <a:ext cx="84249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zh-CN" sz="3000" b="1" dirty="0" smtClean="0">
                <a:latin typeface="Calibri Light" panose="020F0302020204030204" pitchFamily="34" charset="0"/>
                <a:ea typeface="SimSun"/>
                <a:cs typeface="Times New Roman" pitchFamily="18" charset="0"/>
              </a:rPr>
              <a:t>PORTAFOLIO DE EVIDENCIAS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endParaRPr lang="es-MX" altLang="zh-CN" sz="3000" b="1" dirty="0" smtClean="0">
              <a:latin typeface="Calibri Light" panose="020F0302020204030204" pitchFamily="34" charset="0"/>
              <a:ea typeface="SimSun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zh-CN" sz="3000" b="1" dirty="0" smtClean="0">
                <a:latin typeface="Calibri Light" panose="020F0302020204030204" pitchFamily="34" charset="0"/>
                <a:ea typeface="SimSun"/>
                <a:cs typeface="Times New Roman" pitchFamily="18" charset="0"/>
              </a:rPr>
              <a:t>COLEGIO </a:t>
            </a:r>
            <a:r>
              <a:rPr lang="es-MX" altLang="zh-CN" sz="3000" b="1" dirty="0">
                <a:latin typeface="Calibri Light" panose="020F0302020204030204" pitchFamily="34" charset="0"/>
                <a:ea typeface="SimSun"/>
                <a:cs typeface="Times New Roman" pitchFamily="18" charset="0"/>
              </a:rPr>
              <a:t>DE EXCELENCIA RAINDROP</a:t>
            </a:r>
            <a:endParaRPr lang="es-ES" altLang="zh-CN" sz="3000" b="1" dirty="0">
              <a:latin typeface="Calibri Light" panose="020F03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zh-CN" sz="3000" i="1" dirty="0">
                <a:latin typeface="Calibri Light" panose="020F0302020204030204" pitchFamily="34" charset="0"/>
                <a:ea typeface="SimSun"/>
                <a:cs typeface="Times New Roman" pitchFamily="18" charset="0"/>
              </a:rPr>
              <a:t>“Porque la lluvia siempre comienza con una pequeña gota”</a:t>
            </a:r>
            <a:endParaRPr lang="es-ES" altLang="zh-CN" sz="3000" i="1" dirty="0">
              <a:latin typeface="Calibri Light" panose="020F03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73192" y="4388848"/>
            <a:ext cx="528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>
                <a:latin typeface="Calibri Light" panose="020F0302020204030204" pitchFamily="34" charset="0"/>
              </a:rPr>
              <a:t>Clave de Incorporación UNAM-CCH: 7996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63591" y="5507270"/>
            <a:ext cx="2756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latin typeface="Calibri Light" panose="020F0302020204030204" pitchFamily="34" charset="0"/>
              </a:rPr>
              <a:t>Equipo número: </a:t>
            </a:r>
            <a:r>
              <a:rPr lang="es-ES" sz="2800" dirty="0" smtClean="0">
                <a:latin typeface="Calibri Light" panose="020F0302020204030204" pitchFamily="34" charset="0"/>
              </a:rPr>
              <a:t>3</a:t>
            </a:r>
            <a:endParaRPr lang="es-ES" sz="2800" dirty="0">
              <a:latin typeface="Calibri Light" panose="020F0302020204030204" pitchFamily="34" charset="0"/>
            </a:endParaRPr>
          </a:p>
        </p:txBody>
      </p:sp>
      <p:pic>
        <p:nvPicPr>
          <p:cNvPr id="8" name="Picture 2" descr="Conexi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295"/>
            <a:ext cx="9144001" cy="150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1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9338"/>
              </p:ext>
            </p:extLst>
          </p:nvPr>
        </p:nvGraphicFramePr>
        <p:xfrm>
          <a:off x="129504" y="1572879"/>
          <a:ext cx="8235325" cy="426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9654"/>
                <a:gridCol w="6115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Nombre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Organizadores gráficos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Objetivo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Elaborar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organizadores gráficos interdisciplinarios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Grado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5º semestre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Fecha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19 de septiembre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 2018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Asignaturas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Filosofía I, Biología III y Taller de Expresión Gráfica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Fuentes de apoyo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Castellanos, A. Dibujo. Editorial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Brevia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. 2006.</a:t>
                      </a:r>
                      <a:endParaRPr lang="es-MX" sz="16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Cerejido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, M. Ciencia sin seso, locura doble. Siglo veintiuno editores. 1994.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Curtis H,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Barnes N,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Schnek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 y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Massarini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A. 2013. Biología. 7ª edición. Editorial Médica Panamericana.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Heller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, E. Psicología de los colores. Editorial Gustavo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Gilli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. 2004.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Miller K y </a:t>
                      </a:r>
                      <a:r>
                        <a:rPr lang="es-MX" sz="1600" dirty="0" err="1" smtClean="0">
                          <a:latin typeface="Calibri Light" panose="020F0302020204030204" pitchFamily="34" charset="0"/>
                        </a:rPr>
                        <a:t>Levine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J. 2010. Biología. Pearson.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Villoro, L. Creer, saber y conocer. 1982.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Toma de decisiones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formaron dos equipos al azar.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6" y="4563693"/>
            <a:ext cx="2895945" cy="21719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5" y="34899"/>
            <a:ext cx="2895946" cy="2171959"/>
          </a:xfrm>
          <a:prstGeom prst="rect">
            <a:avLst/>
          </a:prstGeom>
        </p:spPr>
      </p:pic>
      <p:pic>
        <p:nvPicPr>
          <p:cNvPr id="11" name="Marcador de contenido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6" y="2297011"/>
            <a:ext cx="2895946" cy="2171959"/>
          </a:xfrm>
        </p:spPr>
      </p:pic>
    </p:spTree>
    <p:extLst>
      <p:ext uri="{BB962C8B-B14F-4D97-AF65-F5344CB8AC3E}">
        <p14:creationId xmlns:p14="http://schemas.microsoft.com/office/powerpoint/2010/main" val="35845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869896"/>
              </p:ext>
            </p:extLst>
          </p:nvPr>
        </p:nvGraphicFramePr>
        <p:xfrm>
          <a:off x="114821" y="1490774"/>
          <a:ext cx="8177011" cy="4485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/>
                <a:gridCol w="6272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Justificación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Se realizó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una búsqueda bibliográfica para elaborar</a:t>
                      </a:r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 organizadores gráficos con los conceptos e información de las disciplinas del proyecto.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apertura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explicó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las relación entre las distintas disciplinas que comprenden el proyecto y se planteó que los alumnos investigaran los temas   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desarrollo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 alumnos realizaron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una investigación en fuentes bibliográficas y elaboraron un organizador gráfico representando la relación de los temas y las disciplinas del proyecto.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cierre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 alumnos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entregaron el organizador gráfico en tiempo y forma.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seguimiento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Realizar práctica de laboratorio.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Análisis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Logros alcanzados: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Los alumnos comprendieron la relación entre las disciplinas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Aspectos a mejorar: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Motivar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 los alumnos que no se encuentran interesados en el proyecto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Complementar los conceptos de Biología con las otras disciplinas.</a:t>
                      </a:r>
                      <a:endParaRPr lang="es-MX" sz="160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26" y="258382"/>
            <a:ext cx="3771365" cy="28285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25" y="3812951"/>
            <a:ext cx="3771365" cy="2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75704"/>
              </p:ext>
            </p:extLst>
          </p:nvPr>
        </p:nvGraphicFramePr>
        <p:xfrm>
          <a:off x="142383" y="1972125"/>
          <a:ext cx="8235325" cy="419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9654"/>
                <a:gridCol w="6115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Nombre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Práctica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de laboratorio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Objetivo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Desarrollar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un protocolo, práctica y reporte de laboratorio relacionados con el tema de mutaciones.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Grado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5º semestre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Fecha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24 de septiembre, 8 y 15 de octubre de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2018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Asignaturas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Biología III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Fuentes de apoyo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Curtis H,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Barnes N,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Schnek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 y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Massarini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A. 2013. Biología. 7ª edición. Editorial Médica Panamericana.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Miller K y </a:t>
                      </a:r>
                      <a:r>
                        <a:rPr lang="es-MX" sz="1600" dirty="0" err="1" smtClean="0">
                          <a:latin typeface="Calibri Light" panose="020F0302020204030204" pitchFamily="34" charset="0"/>
                        </a:rPr>
                        <a:t>Levine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J. 2010. Biología. Pearson.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Toma de decisiones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formaron 3 equipos de manera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aleatoria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Los alumnos seleccionaron y plantearon un problema de investigación basándose en la temática de “Mutaciones”.</a:t>
                      </a:r>
                    </a:p>
                    <a:p>
                      <a:pPr algn="l"/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La práctica de laboratorio se recorrió una semana debido a que los alumnos no cumplieron con traer el material.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9869" y="507819"/>
            <a:ext cx="3410040" cy="25575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5645" y="3695423"/>
            <a:ext cx="3559520" cy="26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1999"/>
              </p:ext>
            </p:extLst>
          </p:nvPr>
        </p:nvGraphicFramePr>
        <p:xfrm>
          <a:off x="114821" y="1374863"/>
          <a:ext cx="8462509" cy="542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1513"/>
                <a:gridCol w="6490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Justificación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Se realizó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una práctica de laboratorio con el fin de comprender los conceptos de manera teórica y práctica.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apertura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Elaboración del protocolo:</a:t>
                      </a:r>
                    </a:p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alumnos propusieron y desarrollaron un problema de investigación.</a:t>
                      </a:r>
                    </a:p>
                    <a:p>
                      <a:pPr algn="l"/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Realizaron una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búsqueda bibliográfica en la biblioteca del colegio para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elaborar el marco teórico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.</a:t>
                      </a:r>
                      <a:endParaRPr lang="es-MX" sz="1600" baseline="0" dirty="0">
                        <a:latin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Se programó el plan de actividades de acuerdo a los horarios de clase.</a:t>
                      </a:r>
                      <a:endParaRPr lang="es-MX" sz="160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desarrollo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Experimentación:</a:t>
                      </a:r>
                    </a:p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 alumnos desarrollaron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la investigación experimental que ellos mismos plantearon.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cierre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Elaboración de reporte:</a:t>
                      </a:r>
                    </a:p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 alumnos entregaron el reporte de laboratorio por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escrito con los resultados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y conclusiones de la experimentación en tiempo y forma.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seguimiento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Elaborar exposiciones de ejemplos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de mutaciones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Análisis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Logros alcanzados: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Los alumnos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cumplieron con el material y los objetivos de la práctica de laboratorio en la nueva fecha estipulada.</a:t>
                      </a:r>
                      <a:endParaRPr lang="es-MX" sz="16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Aspectos a mejorar: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Complementar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los conceptos de Biología con las otras disciplinas.</a:t>
                      </a:r>
                      <a:endParaRPr lang="es-MX" sz="160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23" y="4588543"/>
            <a:ext cx="2863909" cy="21479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23" y="108833"/>
            <a:ext cx="2863909" cy="21479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22" y="2348688"/>
            <a:ext cx="2863909" cy="2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22378"/>
              </p:ext>
            </p:extLst>
          </p:nvPr>
        </p:nvGraphicFramePr>
        <p:xfrm>
          <a:off x="129504" y="1572879"/>
          <a:ext cx="8235325" cy="346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9654"/>
                <a:gridCol w="6115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Nombre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Exposiciones 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Objetivo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Realizar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una investigación y exposición de un ejemplo de mutación de acuerdo a las clasificaciones vistas en clase.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Grado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5º semestre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Fecha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2 y 3 de octubre de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2018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Asignaturas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Biología III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Fuentes de apoyo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Curtis H,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Barnes N,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Schnek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 y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Massarini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A. 2013. Biología. 7ª edición. Editorial Médica Panamericana.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Miller K y </a:t>
                      </a:r>
                      <a:r>
                        <a:rPr lang="es-MX" sz="1600" dirty="0" err="1" smtClean="0">
                          <a:latin typeface="Calibri Light" panose="020F0302020204030204" pitchFamily="34" charset="0"/>
                        </a:rPr>
                        <a:t>Levine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J. 2010. Biología. Pearson.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Toma de decisiones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Cada alumno seleccionó,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investigó y expuso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un ejemplo de mutación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de manera individual.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647" t="20203" r="8459" b="9903"/>
          <a:stretch/>
        </p:blipFill>
        <p:spPr>
          <a:xfrm>
            <a:off x="8557616" y="84963"/>
            <a:ext cx="3580327" cy="20422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3370" t="21199" r="8511" b="10482"/>
          <a:stretch/>
        </p:blipFill>
        <p:spPr>
          <a:xfrm>
            <a:off x="8557616" y="2192557"/>
            <a:ext cx="3580327" cy="20188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2893" t="23084" r="18152" b="15056"/>
          <a:stretch/>
        </p:blipFill>
        <p:spPr>
          <a:xfrm>
            <a:off x="8557616" y="4288665"/>
            <a:ext cx="3580327" cy="25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51375"/>
              </p:ext>
            </p:extLst>
          </p:nvPr>
        </p:nvGraphicFramePr>
        <p:xfrm>
          <a:off x="114821" y="1490774"/>
          <a:ext cx="8177011" cy="493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/>
                <a:gridCol w="6272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Justificación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Exponer un ejemplo de una mutación de acuerdo a la clasificación de origen, célula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afectada, cantidad de material genético afectado y efecto.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apertura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explicaron los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tipos de clasificación en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las mutaciones (</a:t>
                      </a:r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origen, célula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afectada, cantidad de material genético afectado y efecto)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.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L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os alumnos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realizaron una búsqueda y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seleccionaron un ejemplo de mutación con el fin de realizar una presentación en </a:t>
                      </a:r>
                      <a:r>
                        <a:rPr lang="es-MX" sz="1600" dirty="0" err="1" smtClean="0">
                          <a:latin typeface="Calibri Light" panose="020F0302020204030204" pitchFamily="34" charset="0"/>
                        </a:rPr>
                        <a:t>Power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Calibri Light" panose="020F0302020204030204" pitchFamily="34" charset="0"/>
                        </a:rPr>
                        <a:t>point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de acuerdo a la clasificación vista en clase.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desarrollo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 alumnos expusieron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los ejemplos de mutaciones en clase.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cierre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realizó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una retroalimentación, debate y análisis de cada mutación expuesta. 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seguimiento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alumnos expondrán su presentación en las materias de Filosofía y Taller de Expresión Gráfica.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Análisis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Logros alcanzados: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Los alumnos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incorporaron conceptos de genética como ADN, genes, cromosomas, mutaciones y herencia.</a:t>
                      </a:r>
                      <a:endParaRPr lang="es-MX" sz="16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Aspectos a mejorar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Complementar los conceptos de Biología con otras disciplinas.</a:t>
                      </a:r>
                      <a:endParaRPr lang="es-MX" sz="160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8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3200" b="1" dirty="0" smtClean="0">
                <a:latin typeface="Calibri Light" panose="020F0302020204030204" pitchFamily="34" charset="0"/>
              </a:rPr>
              <a:t>Integrantes del equipo: 3</a:t>
            </a:r>
          </a:p>
          <a:p>
            <a:pPr algn="r"/>
            <a:endParaRPr lang="es-MX" dirty="0" smtClean="0">
              <a:latin typeface="Calibri Light" panose="020F0302020204030204" pitchFamily="34" charset="0"/>
            </a:endParaRPr>
          </a:p>
          <a:p>
            <a:r>
              <a:rPr lang="es-MX" dirty="0" smtClean="0">
                <a:latin typeface="Calibri Light" panose="020F0302020204030204" pitchFamily="34" charset="0"/>
              </a:rPr>
              <a:t>Margarita López Zavala (Taller de Expresión Gráfica)</a:t>
            </a:r>
          </a:p>
          <a:p>
            <a:endParaRPr lang="es-MX" dirty="0" smtClean="0">
              <a:latin typeface="Calibri Light" panose="020F0302020204030204" pitchFamily="34" charset="0"/>
            </a:endParaRPr>
          </a:p>
          <a:p>
            <a:r>
              <a:rPr lang="es-MX" dirty="0" smtClean="0">
                <a:latin typeface="Calibri Light" panose="020F0302020204030204" pitchFamily="34" charset="0"/>
              </a:rPr>
              <a:t>Ricardo Fernando Aguilar Pérez (Filosofía I)</a:t>
            </a:r>
          </a:p>
          <a:p>
            <a:endParaRPr lang="es-MX" dirty="0" smtClean="0">
              <a:latin typeface="Calibri Light" panose="020F0302020204030204" pitchFamily="34" charset="0"/>
            </a:endParaRPr>
          </a:p>
          <a:p>
            <a:r>
              <a:rPr lang="es-MX" dirty="0" smtClean="0">
                <a:latin typeface="Calibri Light" panose="020F0302020204030204" pitchFamily="34" charset="0"/>
              </a:rPr>
              <a:t>Cynthia Paola Cadena Ramírez (Biología III)</a:t>
            </a:r>
          </a:p>
          <a:p>
            <a:endParaRPr lang="es-MX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s-MX" b="1" dirty="0" smtClean="0">
                <a:latin typeface="Calibri Light" panose="020F0302020204030204" pitchFamily="34" charset="0"/>
              </a:rPr>
              <a:t>Ciclo escolar: </a:t>
            </a:r>
            <a:r>
              <a:rPr lang="es-MX" dirty="0" smtClean="0">
                <a:latin typeface="Calibri Light" panose="020F0302020204030204" pitchFamily="34" charset="0"/>
              </a:rPr>
              <a:t>2018-2019 (Agosto 2018 a Junio 2019)</a:t>
            </a:r>
          </a:p>
          <a:p>
            <a:endParaRPr lang="es-MX" dirty="0"/>
          </a:p>
        </p:txBody>
      </p:sp>
      <p:pic>
        <p:nvPicPr>
          <p:cNvPr id="4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295"/>
            <a:ext cx="9144001" cy="150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3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685" y="2199112"/>
            <a:ext cx="10515600" cy="2720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b="1" dirty="0" smtClean="0">
                <a:latin typeface="Calibri Light" panose="020F0302020204030204" pitchFamily="34" charset="0"/>
              </a:rPr>
              <a:t>Nombre del proyecto:</a:t>
            </a:r>
          </a:p>
          <a:p>
            <a:pPr marL="0" indent="0" algn="ctr">
              <a:buNone/>
            </a:pPr>
            <a:endParaRPr lang="es-MX" sz="3200" b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s-MX" sz="3200" dirty="0">
                <a:latin typeface="Calibri Light" panose="020F0302020204030204" pitchFamily="34" charset="0"/>
              </a:rPr>
              <a:t>“Expresión e interpretación </a:t>
            </a:r>
            <a:r>
              <a:rPr lang="es-MX" sz="3200" dirty="0" smtClean="0">
                <a:latin typeface="Calibri Light" panose="020F0302020204030204" pitchFamily="34" charset="0"/>
              </a:rPr>
              <a:t>pictórica surrealista de </a:t>
            </a:r>
            <a:r>
              <a:rPr lang="es-MX" sz="3200" dirty="0">
                <a:latin typeface="Calibri Light" panose="020F0302020204030204" pitchFamily="34" charset="0"/>
              </a:rPr>
              <a:t>las mutaciones </a:t>
            </a:r>
            <a:r>
              <a:rPr lang="es-MX" sz="3200" dirty="0" smtClean="0">
                <a:latin typeface="Calibri Light" panose="020F0302020204030204" pitchFamily="34" charset="0"/>
              </a:rPr>
              <a:t>en seres vivos.”</a:t>
            </a:r>
            <a:endParaRPr lang="es-MX" sz="3200" dirty="0">
              <a:latin typeface="Calibri Light" panose="020F0302020204030204" pitchFamily="34" charset="0"/>
            </a:endParaRPr>
          </a:p>
        </p:txBody>
      </p:sp>
      <p:pic>
        <p:nvPicPr>
          <p:cNvPr id="4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557"/>
            <a:ext cx="9144001" cy="1504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7"/>
          <p:cNvSpPr txBox="1">
            <a:spLocks/>
          </p:cNvSpPr>
          <p:nvPr/>
        </p:nvSpPr>
        <p:spPr>
          <a:xfrm>
            <a:off x="8628845" y="1676"/>
            <a:ext cx="3499189" cy="120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2400" dirty="0" smtClean="0">
                <a:latin typeface="Calibri Light" panose="020F0302020204030204" pitchFamily="34" charset="0"/>
              </a:rPr>
              <a:t>Apartado I. Contexto</a:t>
            </a:r>
          </a:p>
        </p:txBody>
      </p:sp>
      <p:pic>
        <p:nvPicPr>
          <p:cNvPr id="7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321971" y="1511400"/>
            <a:ext cx="11642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libri Light" panose="020F0302020204030204" pitchFamily="34" charset="0"/>
              </a:rPr>
              <a:t>Introducción o justificación del proyecto</a:t>
            </a:r>
          </a:p>
          <a:p>
            <a:endParaRPr lang="es-MX" sz="2400" dirty="0" smtClean="0">
              <a:latin typeface="Calibri Light" panose="020F0302020204030204" pitchFamily="34" charset="0"/>
            </a:endParaRPr>
          </a:p>
          <a:p>
            <a:r>
              <a:rPr lang="es-MX" sz="2400" dirty="0" smtClean="0">
                <a:latin typeface="Calibri Light" panose="020F0302020204030204" pitchFamily="34" charset="0"/>
              </a:rPr>
              <a:t>Las </a:t>
            </a:r>
            <a:r>
              <a:rPr lang="es-MX" sz="2400" dirty="0">
                <a:latin typeface="Calibri Light" panose="020F0302020204030204" pitchFamily="34" charset="0"/>
              </a:rPr>
              <a:t>Mutaciones son </a:t>
            </a:r>
            <a:r>
              <a:rPr lang="es-MX" sz="2400" dirty="0" smtClean="0">
                <a:latin typeface="Calibri Light" panose="020F0302020204030204" pitchFamily="34" charset="0"/>
              </a:rPr>
              <a:t>cambios </a:t>
            </a:r>
            <a:r>
              <a:rPr lang="es-MX" sz="2400" dirty="0">
                <a:latin typeface="Calibri Light" panose="020F0302020204030204" pitchFamily="34" charset="0"/>
              </a:rPr>
              <a:t>en el material </a:t>
            </a:r>
            <a:r>
              <a:rPr lang="es-MX" sz="2400" dirty="0" smtClean="0">
                <a:latin typeface="Calibri Light" panose="020F0302020204030204" pitchFamily="34" charset="0"/>
              </a:rPr>
              <a:t>genético dentro </a:t>
            </a:r>
            <a:r>
              <a:rPr lang="es-MX" sz="2400" dirty="0">
                <a:latin typeface="Calibri Light" panose="020F0302020204030204" pitchFamily="34" charset="0"/>
              </a:rPr>
              <a:t>de las células de un ser vivo, pueden ocurrir al azar o ser </a:t>
            </a:r>
            <a:r>
              <a:rPr lang="es-MX" sz="2400" dirty="0" smtClean="0">
                <a:latin typeface="Calibri Light" panose="020F0302020204030204" pitchFamily="34" charset="0"/>
              </a:rPr>
              <a:t>inducidas y </a:t>
            </a:r>
            <a:r>
              <a:rPr lang="es-MX" sz="2400" dirty="0">
                <a:latin typeface="Calibri Light" panose="020F0302020204030204" pitchFamily="34" charset="0"/>
              </a:rPr>
              <a:t>tener efectos benéficos, perjudiciales o neutros.</a:t>
            </a:r>
          </a:p>
          <a:p>
            <a:r>
              <a:rPr lang="es-MX" sz="2400" dirty="0">
                <a:latin typeface="Calibri Light" panose="020F0302020204030204" pitchFamily="34" charset="0"/>
              </a:rPr>
              <a:t>Las mutaciones son objeto de estudio de una ciencia exacta, por lo que no </a:t>
            </a:r>
            <a:r>
              <a:rPr lang="es-MX" sz="2400" dirty="0" smtClean="0">
                <a:latin typeface="Calibri Light" panose="020F0302020204030204" pitchFamily="34" charset="0"/>
              </a:rPr>
              <a:t>deben relacionarse </a:t>
            </a:r>
            <a:r>
              <a:rPr lang="es-MX" sz="2400" dirty="0">
                <a:latin typeface="Calibri Light" panose="020F0302020204030204" pitchFamily="34" charset="0"/>
              </a:rPr>
              <a:t>o compararse con fenómenos religiosos o míticos (sobrenaturales).</a:t>
            </a:r>
          </a:p>
          <a:p>
            <a:r>
              <a:rPr lang="es-MX" sz="2400" dirty="0">
                <a:latin typeface="Calibri Light" panose="020F0302020204030204" pitchFamily="34" charset="0"/>
              </a:rPr>
              <a:t>Sin </a:t>
            </a:r>
            <a:r>
              <a:rPr lang="es-MX" sz="2400" dirty="0" smtClean="0">
                <a:latin typeface="Calibri Light" panose="020F0302020204030204" pitchFamily="34" charset="0"/>
              </a:rPr>
              <a:t>embargo, </a:t>
            </a:r>
            <a:r>
              <a:rPr lang="es-MX" sz="2400" dirty="0">
                <a:latin typeface="Calibri Light" panose="020F0302020204030204" pitchFamily="34" charset="0"/>
              </a:rPr>
              <a:t>la Perspectiva filosófica </a:t>
            </a:r>
            <a:r>
              <a:rPr lang="es-MX" sz="2400" dirty="0" smtClean="0">
                <a:latin typeface="Calibri Light" panose="020F0302020204030204" pitchFamily="34" charset="0"/>
              </a:rPr>
              <a:t>afirma </a:t>
            </a:r>
            <a:r>
              <a:rPr lang="es-MX" sz="2400" dirty="0">
                <a:latin typeface="Calibri Light" panose="020F0302020204030204" pitchFamily="34" charset="0"/>
              </a:rPr>
              <a:t>que es posible experimentar </a:t>
            </a:r>
            <a:r>
              <a:rPr lang="es-MX" sz="2400" dirty="0" smtClean="0">
                <a:latin typeface="Calibri Light" panose="020F0302020204030204" pitchFamily="34" charset="0"/>
              </a:rPr>
              <a:t>placer y </a:t>
            </a:r>
            <a:r>
              <a:rPr lang="es-MX" sz="2400" dirty="0">
                <a:latin typeface="Calibri Light" panose="020F0302020204030204" pitchFamily="34" charset="0"/>
              </a:rPr>
              <a:t>emociones desde el punto de vista estético del mundo a nuestro alrededor.</a:t>
            </a:r>
          </a:p>
          <a:p>
            <a:r>
              <a:rPr lang="es-MX" sz="2400" dirty="0">
                <a:latin typeface="Calibri Light" panose="020F0302020204030204" pitchFamily="34" charset="0"/>
              </a:rPr>
              <a:t>La importancia de este proyecto radica en la búsqueda de un sentido de la </a:t>
            </a:r>
            <a:r>
              <a:rPr lang="es-MX" sz="2400" dirty="0" smtClean="0">
                <a:latin typeface="Calibri Light" panose="020F0302020204030204" pitchFamily="34" charset="0"/>
              </a:rPr>
              <a:t>belleza en </a:t>
            </a:r>
            <a:r>
              <a:rPr lang="es-MX" sz="2400" dirty="0">
                <a:latin typeface="Calibri Light" panose="020F0302020204030204" pitchFamily="34" charset="0"/>
              </a:rPr>
              <a:t>una Obra de Arte a partir de la observación subjetiva de un tema </a:t>
            </a:r>
            <a:r>
              <a:rPr lang="es-MX" sz="2400" dirty="0" smtClean="0">
                <a:latin typeface="Calibri Light" panose="020F0302020204030204" pitchFamily="34" charset="0"/>
              </a:rPr>
              <a:t>científico, permitiendo </a:t>
            </a:r>
            <a:r>
              <a:rPr lang="es-MX" sz="2400" dirty="0">
                <a:latin typeface="Calibri Light" panose="020F0302020204030204" pitchFamily="34" charset="0"/>
              </a:rPr>
              <a:t>de esta manera no solo la reproducción creativa de un objeto, sino </a:t>
            </a:r>
            <a:r>
              <a:rPr lang="es-MX" sz="2400" dirty="0" smtClean="0">
                <a:latin typeface="Calibri Light" panose="020F0302020204030204" pitchFamily="34" charset="0"/>
              </a:rPr>
              <a:t>su transformación </a:t>
            </a:r>
            <a:r>
              <a:rPr lang="es-MX" sz="2400" dirty="0">
                <a:latin typeface="Calibri Light" panose="020F0302020204030204" pitchFamily="34" charset="0"/>
              </a:rPr>
              <a:t>y </a:t>
            </a:r>
            <a:r>
              <a:rPr lang="es-MX" sz="2400" dirty="0" smtClean="0">
                <a:latin typeface="Calibri Light" panose="020F0302020204030204" pitchFamily="34" charset="0"/>
              </a:rPr>
              <a:t>enriquecimiento </a:t>
            </a:r>
            <a:r>
              <a:rPr lang="es-MX" sz="2400" dirty="0">
                <a:latin typeface="Calibri Light" panose="020F0302020204030204" pitchFamily="34" charset="0"/>
              </a:rPr>
              <a:t>artístico.</a:t>
            </a:r>
          </a:p>
        </p:txBody>
      </p:sp>
    </p:spTree>
    <p:extLst>
      <p:ext uri="{BB962C8B-B14F-4D97-AF65-F5344CB8AC3E}">
        <p14:creationId xmlns:p14="http://schemas.microsoft.com/office/powerpoint/2010/main" val="27504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7"/>
          <p:cNvSpPr txBox="1">
            <a:spLocks/>
          </p:cNvSpPr>
          <p:nvPr/>
        </p:nvSpPr>
        <p:spPr>
          <a:xfrm>
            <a:off x="8461421" y="1676"/>
            <a:ext cx="3666614" cy="156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2400" dirty="0" smtClean="0">
                <a:latin typeface="Calibri Light" panose="020F0302020204030204" pitchFamily="34" charset="0"/>
              </a:rPr>
              <a:t>Apartado IV. Contenidos/Temas del programa</a:t>
            </a:r>
          </a:p>
        </p:txBody>
      </p:sp>
      <p:pic>
        <p:nvPicPr>
          <p:cNvPr id="7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60608" y="1562914"/>
            <a:ext cx="11642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libri Light" panose="020F0302020204030204" pitchFamily="34" charset="0"/>
              </a:rPr>
              <a:t>Descripción del proyecto</a:t>
            </a:r>
          </a:p>
          <a:p>
            <a:endParaRPr lang="es-ES" sz="2400" b="1" dirty="0">
              <a:latin typeface="Calibri Light" panose="020F0302020204030204" pitchFamily="34" charset="0"/>
            </a:endParaRPr>
          </a:p>
          <a:p>
            <a:r>
              <a:rPr lang="es-MX" sz="2400" dirty="0">
                <a:latin typeface="Calibri Light" panose="020F0302020204030204" pitchFamily="34" charset="0"/>
              </a:rPr>
              <a:t>Crear una obra de arte </a:t>
            </a:r>
            <a:r>
              <a:rPr lang="es-MX" sz="2400" dirty="0" smtClean="0">
                <a:latin typeface="Calibri Light" panose="020F0302020204030204" pitchFamily="34" charset="0"/>
              </a:rPr>
              <a:t>pictórica </a:t>
            </a:r>
            <a:r>
              <a:rPr lang="es-MX" sz="2400" dirty="0">
                <a:latin typeface="Calibri Light" panose="020F0302020204030204" pitchFamily="34" charset="0"/>
              </a:rPr>
              <a:t>surrealista a partir del estudio y análisis de la expresión de mutaciones </a:t>
            </a:r>
            <a:r>
              <a:rPr lang="es-MX" sz="2400" dirty="0" smtClean="0">
                <a:latin typeface="Calibri Light" panose="020F0302020204030204" pitchFamily="34" charset="0"/>
              </a:rPr>
              <a:t>genéticas, en </a:t>
            </a:r>
            <a:r>
              <a:rPr lang="es-MX" sz="2400" dirty="0">
                <a:latin typeface="Calibri Light" panose="020F0302020204030204" pitchFamily="34" charset="0"/>
              </a:rPr>
              <a:t>el contexto del pensamiento filosófico de la Magia, el Mito, </a:t>
            </a:r>
            <a:r>
              <a:rPr lang="es-MX" sz="2400" dirty="0" smtClean="0">
                <a:latin typeface="Calibri Light" panose="020F0302020204030204" pitchFamily="34" charset="0"/>
              </a:rPr>
              <a:t>Religión </a:t>
            </a:r>
            <a:r>
              <a:rPr lang="es-MX" sz="2400" dirty="0">
                <a:latin typeface="Calibri Light" panose="020F0302020204030204" pitchFamily="34" charset="0"/>
              </a:rPr>
              <a:t>y Ciencia.</a:t>
            </a:r>
            <a:endParaRPr lang="es-MX" sz="2400" b="1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7"/>
          <p:cNvSpPr txBox="1">
            <a:spLocks/>
          </p:cNvSpPr>
          <p:nvPr/>
        </p:nvSpPr>
        <p:spPr>
          <a:xfrm>
            <a:off x="8023539" y="1676"/>
            <a:ext cx="4104496" cy="120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2400" dirty="0" smtClean="0">
                <a:latin typeface="Calibri Light" panose="020F0302020204030204" pitchFamily="34" charset="0"/>
              </a:rPr>
              <a:t>Apartado III. Objetivo general del proyecto</a:t>
            </a:r>
          </a:p>
          <a:p>
            <a:pPr marL="0" indent="0" algn="r">
              <a:buNone/>
            </a:pPr>
            <a:endParaRPr lang="es-MX" sz="2400" dirty="0" smtClean="0">
              <a:latin typeface="Calibri Light" panose="020F0302020204030204" pitchFamily="34" charset="0"/>
            </a:endParaRPr>
          </a:p>
        </p:txBody>
      </p:sp>
      <p:pic>
        <p:nvPicPr>
          <p:cNvPr id="7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257578" y="2631861"/>
            <a:ext cx="11767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Calibri Light" panose="020F0302020204030204" pitchFamily="34" charset="0"/>
              </a:rPr>
              <a:t>Objetivo general</a:t>
            </a:r>
          </a:p>
          <a:p>
            <a:pPr algn="ctr"/>
            <a:endParaRPr lang="es-MX" sz="2800" dirty="0" smtClean="0">
              <a:latin typeface="Calibri Light" panose="020F0302020204030204" pitchFamily="34" charset="0"/>
            </a:endParaRPr>
          </a:p>
          <a:p>
            <a:pPr algn="ctr"/>
            <a:r>
              <a:rPr lang="es-MX" sz="2800" dirty="0">
                <a:latin typeface="Calibri Light" panose="020F0302020204030204" pitchFamily="34" charset="0"/>
              </a:rPr>
              <a:t>Interpretar, analizar y comprender el contexto de las mutaciones genéticas desde la corriente artística surrealista así como las implicaciones bioéticas y morales</a:t>
            </a:r>
            <a:r>
              <a:rPr lang="es-MX" sz="2800" dirty="0" smtClean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7"/>
          <p:cNvSpPr txBox="1">
            <a:spLocks/>
          </p:cNvSpPr>
          <p:nvPr/>
        </p:nvSpPr>
        <p:spPr>
          <a:xfrm>
            <a:off x="8422783" y="1676"/>
            <a:ext cx="3705252" cy="1208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2400" dirty="0" smtClean="0">
                <a:latin typeface="Calibri Light" panose="020F0302020204030204" pitchFamily="34" charset="0"/>
              </a:rPr>
              <a:t>Apartado IV.3. Objetivos o propósitos a alcanzar</a:t>
            </a:r>
          </a:p>
          <a:p>
            <a:pPr marL="0" indent="0" algn="r">
              <a:buNone/>
            </a:pPr>
            <a:endParaRPr lang="es-MX" sz="2400" dirty="0" smtClean="0">
              <a:latin typeface="Calibri Light" panose="020F0302020204030204" pitchFamily="34" charset="0"/>
            </a:endParaRPr>
          </a:p>
        </p:txBody>
      </p:sp>
      <p:pic>
        <p:nvPicPr>
          <p:cNvPr id="7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231820" y="1331095"/>
            <a:ext cx="1176742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latin typeface="Calibri Light" panose="020F0302020204030204" pitchFamily="34" charset="0"/>
              </a:rPr>
              <a:t>Objetivos particulares</a:t>
            </a:r>
          </a:p>
          <a:p>
            <a:endParaRPr lang="es-MX" sz="2300" b="1" dirty="0" smtClean="0">
              <a:latin typeface="Calibri Light" panose="020F0302020204030204" pitchFamily="34" charset="0"/>
            </a:endParaRPr>
          </a:p>
          <a:p>
            <a:r>
              <a:rPr lang="es-MX" sz="2300" b="1" dirty="0" smtClean="0">
                <a:latin typeface="Calibri Light" panose="020F0302020204030204" pitchFamily="34" charset="0"/>
              </a:rPr>
              <a:t>Filosofía: </a:t>
            </a:r>
            <a:r>
              <a:rPr lang="es-MX" sz="2300" dirty="0">
                <a:latin typeface="Calibri Light" panose="020F0302020204030204" pitchFamily="34" charset="0"/>
              </a:rPr>
              <a:t>Definir que es Ciencia, </a:t>
            </a:r>
            <a:r>
              <a:rPr lang="es-MX" sz="2300" dirty="0" smtClean="0">
                <a:latin typeface="Calibri Light" panose="020F0302020204030204" pitchFamily="34" charset="0"/>
              </a:rPr>
              <a:t>Magia y </a:t>
            </a:r>
            <a:r>
              <a:rPr lang="es-MX" sz="2300" dirty="0">
                <a:latin typeface="Calibri Light" panose="020F0302020204030204" pitchFamily="34" charset="0"/>
              </a:rPr>
              <a:t>Mito, desde el punto </a:t>
            </a:r>
            <a:r>
              <a:rPr lang="es-MX" sz="2300" dirty="0" smtClean="0">
                <a:latin typeface="Calibri Light" panose="020F0302020204030204" pitchFamily="34" charset="0"/>
              </a:rPr>
              <a:t>de vista </a:t>
            </a:r>
            <a:r>
              <a:rPr lang="es-MX" sz="2300" dirty="0">
                <a:latin typeface="Calibri Light" panose="020F0302020204030204" pitchFamily="34" charset="0"/>
              </a:rPr>
              <a:t>filosófico y emitir un </a:t>
            </a:r>
            <a:r>
              <a:rPr lang="es-MX" sz="2300" dirty="0" smtClean="0">
                <a:latin typeface="Calibri Light" panose="020F0302020204030204" pitchFamily="34" charset="0"/>
              </a:rPr>
              <a:t>juicio en </a:t>
            </a:r>
            <a:r>
              <a:rPr lang="es-MX" sz="2300" dirty="0">
                <a:latin typeface="Calibri Light" panose="020F0302020204030204" pitchFamily="34" charset="0"/>
              </a:rPr>
              <a:t>torno a la </a:t>
            </a:r>
            <a:r>
              <a:rPr lang="es-MX" sz="2300" dirty="0" smtClean="0">
                <a:latin typeface="Calibri Light" panose="020F0302020204030204" pitchFamily="34" charset="0"/>
              </a:rPr>
              <a:t>interpretación artística </a:t>
            </a:r>
            <a:r>
              <a:rPr lang="es-MX" sz="2300" dirty="0">
                <a:latin typeface="Calibri Light" panose="020F0302020204030204" pitchFamily="34" charset="0"/>
              </a:rPr>
              <a:t>de la expresión </a:t>
            </a:r>
            <a:r>
              <a:rPr lang="es-MX" sz="2300" dirty="0" smtClean="0">
                <a:latin typeface="Calibri Light" panose="020F0302020204030204" pitchFamily="34" charset="0"/>
              </a:rPr>
              <a:t>de mutaciones </a:t>
            </a:r>
            <a:r>
              <a:rPr lang="es-MX" sz="2300" dirty="0">
                <a:latin typeface="Calibri Light" panose="020F0302020204030204" pitchFamily="34" charset="0"/>
              </a:rPr>
              <a:t>genéticas en los</a:t>
            </a:r>
          </a:p>
          <a:p>
            <a:r>
              <a:rPr lang="es-MX" sz="2300" dirty="0">
                <a:latin typeface="Calibri Light" panose="020F0302020204030204" pitchFamily="34" charset="0"/>
              </a:rPr>
              <a:t>seres vivos. </a:t>
            </a:r>
            <a:endParaRPr lang="es-MX" sz="2300" dirty="0" smtClean="0">
              <a:latin typeface="Calibri Light" panose="020F0302020204030204" pitchFamily="34" charset="0"/>
            </a:endParaRPr>
          </a:p>
          <a:p>
            <a:endParaRPr lang="es-MX" sz="2300" dirty="0" smtClean="0">
              <a:latin typeface="Calibri Light" panose="020F0302020204030204" pitchFamily="34" charset="0"/>
            </a:endParaRPr>
          </a:p>
          <a:p>
            <a:r>
              <a:rPr lang="es-MX" sz="2300" b="1" dirty="0" smtClean="0">
                <a:latin typeface="Calibri Light" panose="020F0302020204030204" pitchFamily="34" charset="0"/>
              </a:rPr>
              <a:t>Biología:</a:t>
            </a:r>
            <a:r>
              <a:rPr lang="es-MX" sz="2300" dirty="0" smtClean="0">
                <a:latin typeface="Calibri Light" panose="020F0302020204030204" pitchFamily="34" charset="0"/>
              </a:rPr>
              <a:t> </a:t>
            </a:r>
            <a:r>
              <a:rPr lang="es-MX" sz="2300" dirty="0">
                <a:latin typeface="Calibri Light" panose="020F0302020204030204" pitchFamily="34" charset="0"/>
              </a:rPr>
              <a:t>Comprender los </a:t>
            </a:r>
            <a:r>
              <a:rPr lang="es-MX" sz="2300" dirty="0" smtClean="0">
                <a:latin typeface="Calibri Light" panose="020F0302020204030204" pitchFamily="34" charset="0"/>
              </a:rPr>
              <a:t>conceptos de </a:t>
            </a:r>
            <a:r>
              <a:rPr lang="es-MX" sz="2300" dirty="0">
                <a:latin typeface="Calibri Light" panose="020F0302020204030204" pitchFamily="34" charset="0"/>
              </a:rPr>
              <a:t>ADN, genes</a:t>
            </a:r>
            <a:r>
              <a:rPr lang="es-MX" sz="2300" dirty="0" smtClean="0">
                <a:latin typeface="Calibri Light" panose="020F0302020204030204" pitchFamily="34" charset="0"/>
              </a:rPr>
              <a:t>, cromosomas y </a:t>
            </a:r>
            <a:r>
              <a:rPr lang="es-MX" sz="2300" dirty="0">
                <a:latin typeface="Calibri Light" panose="020F0302020204030204" pitchFamily="34" charset="0"/>
              </a:rPr>
              <a:t>herencia genética </a:t>
            </a:r>
            <a:r>
              <a:rPr lang="es-MX" sz="2300" dirty="0" smtClean="0">
                <a:latin typeface="Calibri Light" panose="020F0302020204030204" pitchFamily="34" charset="0"/>
              </a:rPr>
              <a:t>mediante una </a:t>
            </a:r>
            <a:r>
              <a:rPr lang="es-MX" sz="2300" dirty="0">
                <a:latin typeface="Calibri Light" panose="020F0302020204030204" pitchFamily="34" charset="0"/>
              </a:rPr>
              <a:t>investigación </a:t>
            </a:r>
            <a:r>
              <a:rPr lang="es-MX" sz="2300" dirty="0" smtClean="0">
                <a:latin typeface="Calibri Light" panose="020F0302020204030204" pitchFamily="34" charset="0"/>
              </a:rPr>
              <a:t>bibliográfica para </a:t>
            </a:r>
            <a:r>
              <a:rPr lang="es-MX" sz="2300" dirty="0">
                <a:latin typeface="Calibri Light" panose="020F0302020204030204" pitchFamily="34" charset="0"/>
              </a:rPr>
              <a:t>relacionarlos con </a:t>
            </a:r>
            <a:r>
              <a:rPr lang="es-MX" sz="2300" dirty="0" smtClean="0">
                <a:latin typeface="Calibri Light" panose="020F0302020204030204" pitchFamily="34" charset="0"/>
              </a:rPr>
              <a:t>la expresión </a:t>
            </a:r>
            <a:r>
              <a:rPr lang="es-MX" sz="2300" dirty="0">
                <a:latin typeface="Calibri Light" panose="020F0302020204030204" pitchFamily="34" charset="0"/>
              </a:rPr>
              <a:t>de mutaciones</a:t>
            </a:r>
          </a:p>
          <a:p>
            <a:r>
              <a:rPr lang="es-MX" sz="2300" dirty="0">
                <a:latin typeface="Calibri Light" panose="020F0302020204030204" pitchFamily="34" charset="0"/>
              </a:rPr>
              <a:t>genéticas en los seres vivos. </a:t>
            </a:r>
            <a:endParaRPr lang="es-MX" sz="2300" dirty="0" smtClean="0">
              <a:latin typeface="Calibri Light" panose="020F0302020204030204" pitchFamily="34" charset="0"/>
            </a:endParaRPr>
          </a:p>
          <a:p>
            <a:endParaRPr lang="es-MX" sz="2300" dirty="0" smtClean="0">
              <a:latin typeface="Calibri Light" panose="020F0302020204030204" pitchFamily="34" charset="0"/>
            </a:endParaRPr>
          </a:p>
          <a:p>
            <a:r>
              <a:rPr lang="es-MX" sz="2300" b="1" dirty="0" smtClean="0">
                <a:latin typeface="Calibri Light" panose="020F0302020204030204" pitchFamily="34" charset="0"/>
              </a:rPr>
              <a:t>Expresión gráfica:</a:t>
            </a:r>
            <a:r>
              <a:rPr lang="es-MX" sz="2300" dirty="0" smtClean="0">
                <a:latin typeface="Calibri Light" panose="020F0302020204030204" pitchFamily="34" charset="0"/>
              </a:rPr>
              <a:t> Desarrollar </a:t>
            </a:r>
            <a:r>
              <a:rPr lang="es-MX" sz="2300" dirty="0">
                <a:latin typeface="Calibri Light" panose="020F0302020204030204" pitchFamily="34" charset="0"/>
              </a:rPr>
              <a:t>una obra </a:t>
            </a:r>
            <a:r>
              <a:rPr lang="es-MX" sz="2300" dirty="0" smtClean="0">
                <a:latin typeface="Calibri Light" panose="020F0302020204030204" pitchFamily="34" charset="0"/>
              </a:rPr>
              <a:t>pictórica, utilizando </a:t>
            </a:r>
            <a:r>
              <a:rPr lang="es-MX" sz="2300" dirty="0">
                <a:latin typeface="Calibri Light" panose="020F0302020204030204" pitchFamily="34" charset="0"/>
              </a:rPr>
              <a:t>el estilo artístico </a:t>
            </a:r>
            <a:r>
              <a:rPr lang="es-MX" sz="2300" dirty="0" smtClean="0">
                <a:latin typeface="Calibri Light" panose="020F0302020204030204" pitchFamily="34" charset="0"/>
              </a:rPr>
              <a:t>de la </a:t>
            </a:r>
            <a:r>
              <a:rPr lang="es-MX" sz="2300" dirty="0">
                <a:latin typeface="Calibri Light" panose="020F0302020204030204" pitchFamily="34" charset="0"/>
              </a:rPr>
              <a:t>corriente surrealista, </a:t>
            </a:r>
            <a:r>
              <a:rPr lang="es-MX" sz="2300" dirty="0" smtClean="0">
                <a:latin typeface="Calibri Light" panose="020F0302020204030204" pitchFamily="34" charset="0"/>
              </a:rPr>
              <a:t>haciendo uso </a:t>
            </a:r>
            <a:r>
              <a:rPr lang="es-MX" sz="2300" dirty="0">
                <a:latin typeface="Calibri Light" panose="020F0302020204030204" pitchFamily="34" charset="0"/>
              </a:rPr>
              <a:t>de las técnicas de </a:t>
            </a:r>
            <a:r>
              <a:rPr lang="es-MX" sz="2300" dirty="0" smtClean="0">
                <a:latin typeface="Calibri Light" panose="020F0302020204030204" pitchFamily="34" charset="0"/>
              </a:rPr>
              <a:t>dibujo, ilustración </a:t>
            </a:r>
            <a:r>
              <a:rPr lang="es-MX" sz="2300" dirty="0">
                <a:latin typeface="Calibri Light" panose="020F0302020204030204" pitchFamily="34" charset="0"/>
              </a:rPr>
              <a:t>y/o pintura, para </a:t>
            </a:r>
            <a:r>
              <a:rPr lang="es-MX" sz="2300" dirty="0" smtClean="0">
                <a:latin typeface="Calibri Light" panose="020F0302020204030204" pitchFamily="34" charset="0"/>
              </a:rPr>
              <a:t>la interpretación </a:t>
            </a:r>
            <a:r>
              <a:rPr lang="es-MX" sz="2300" dirty="0">
                <a:latin typeface="Calibri Light" panose="020F0302020204030204" pitchFamily="34" charset="0"/>
              </a:rPr>
              <a:t>de la expresión </a:t>
            </a:r>
            <a:r>
              <a:rPr lang="es-MX" sz="2300" dirty="0" smtClean="0">
                <a:latin typeface="Calibri Light" panose="020F0302020204030204" pitchFamily="34" charset="0"/>
              </a:rPr>
              <a:t>de mutaciones </a:t>
            </a:r>
            <a:r>
              <a:rPr lang="es-MX" sz="2300" dirty="0">
                <a:latin typeface="Calibri Light" panose="020F0302020204030204" pitchFamily="34" charset="0"/>
              </a:rPr>
              <a:t>en los seres vivos</a:t>
            </a:r>
            <a:r>
              <a:rPr lang="es-MX" sz="2300" dirty="0" smtClean="0">
                <a:latin typeface="Calibri Light" panose="020F0302020204030204" pitchFamily="34" charset="0"/>
              </a:rPr>
              <a:t>.</a:t>
            </a:r>
            <a:endParaRPr lang="es-MX" sz="23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41252"/>
              </p:ext>
            </p:extLst>
          </p:nvPr>
        </p:nvGraphicFramePr>
        <p:xfrm>
          <a:off x="103746" y="2152429"/>
          <a:ext cx="8235325" cy="3500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9654"/>
                <a:gridCol w="6115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Nombre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Preguntas detonadoras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Objetivo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Presentar el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proyecto interdisciplinario a los alumnos, así como analizar algunas obras y esculturas para generar preguntas detonadoras.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Grado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5º semestre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Fecha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22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de 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a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gosto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 2018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Asignaturas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Filosofía I, Biología III y Taller de Expresión Gráfica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Fuentes de apoyo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N.A.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Toma de decisiones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comenzó con la unidad II en la materia de Biología III ya que se había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planteado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 que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el proyecto duraría un semestre pero debido a que algunos alumnos necesitan desarrollar habilidades artísticas (Taller de Expresión Gráfica), el proyecto se extenderá hasta el siguiente semestre.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41" y="151848"/>
            <a:ext cx="3631842" cy="2000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541" y="2359801"/>
            <a:ext cx="3631842" cy="2038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541" y="4605506"/>
            <a:ext cx="3680720" cy="20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26910"/>
              </p:ext>
            </p:extLst>
          </p:nvPr>
        </p:nvGraphicFramePr>
        <p:xfrm>
          <a:off x="114821" y="1490774"/>
          <a:ext cx="8177011" cy="518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5000"/>
                <a:gridCol w="6272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Justificación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Fue la actividad de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introducción</a:t>
                      </a:r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 al proyecto en donde se analizaron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e i</a:t>
                      </a:r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nterpretaron algunas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obras </a:t>
                      </a:r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pictóricas y esculturas para generar preguntas detonadoras</a:t>
                      </a:r>
                      <a:r>
                        <a:rPr lang="es-MX" sz="1600" b="0" baseline="0" dirty="0" smtClean="0">
                          <a:latin typeface="Calibri Light" panose="020F0302020204030204" pitchFamily="34" charset="0"/>
                        </a:rPr>
                        <a:t> y encontrar relaciones entre las disciplinas</a:t>
                      </a:r>
                      <a:r>
                        <a:rPr lang="es-MX" sz="1600" b="0" dirty="0" smtClean="0">
                          <a:latin typeface="Calibri Light" panose="020F0302020204030204" pitchFamily="34" charset="0"/>
                        </a:rPr>
                        <a:t>.</a:t>
                      </a:r>
                      <a:endParaRPr lang="es-MX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apertura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presentó y explicó el proyecto CONEXIONES ante el grupo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con las presentaciones de </a:t>
                      </a:r>
                      <a:r>
                        <a:rPr lang="es-MX" sz="1600" baseline="0" dirty="0" err="1" smtClean="0">
                          <a:latin typeface="Calibri Light" panose="020F0302020204030204" pitchFamily="34" charset="0"/>
                        </a:rPr>
                        <a:t>Power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Point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desarrollo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Se proyectaron las obras pictóricas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y preguntas detonadoras. Los alumnos realizaron un análisis verbal y escrito.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cierre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Los alumnos respondieron las preguntas detonadoras en una hoja y elaboraron un organizador gráfico individual de como podrían estar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relacionadas las disciplinas</a:t>
                      </a: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Descripción seguimiento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Elaborar un organizador gráfico en equipo de las relaciones entre las disciplinas basándose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en fuentes bibliográficas.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Análisis</a:t>
                      </a:r>
                      <a:endParaRPr lang="es-MX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Logros alcanzados: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Algunos alumnos se mostraron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interesados y entusiasmados el proyecto ya que sus obras serán exhibidas.</a:t>
                      </a:r>
                      <a:endParaRPr lang="es-MX" sz="1600" dirty="0" smtClean="0">
                        <a:latin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Aspectos a mejorar: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>
                          <a:latin typeface="Calibri Light" panose="020F0302020204030204" pitchFamily="34" charset="0"/>
                        </a:rPr>
                        <a:t>Motivar</a:t>
                      </a:r>
                      <a:r>
                        <a:rPr lang="es-MX" sz="1600" baseline="0" dirty="0" smtClean="0">
                          <a:latin typeface="Calibri Light" panose="020F0302020204030204" pitchFamily="34" charset="0"/>
                        </a:rPr>
                        <a:t> a los alumnos que no se encuentran interesados o no se sienten con habilidades artísticas, a elaborar una obra pictórica de calidad.</a:t>
                      </a:r>
                      <a:endParaRPr lang="es-MX" sz="160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onex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6"/>
            <a:ext cx="8178085" cy="1345511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19" y="2378279"/>
            <a:ext cx="3659763" cy="2065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227" y="180392"/>
            <a:ext cx="3659763" cy="2060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227" y="4580842"/>
            <a:ext cx="3704749" cy="209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0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6380</TotalTime>
  <Words>1488</Words>
  <Application>Microsoft Office PowerPoint</Application>
  <PresentationFormat>Panorámica</PresentationFormat>
  <Paragraphs>175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SimSun</vt:lpstr>
      <vt:lpstr>SimSun</vt:lpstr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CyN Cadena</dc:creator>
  <cp:lastModifiedBy>CyN Cadena</cp:lastModifiedBy>
  <cp:revision>151</cp:revision>
  <dcterms:created xsi:type="dcterms:W3CDTF">2018-06-11T13:36:24Z</dcterms:created>
  <dcterms:modified xsi:type="dcterms:W3CDTF">2018-12-07T17:30:00Z</dcterms:modified>
</cp:coreProperties>
</file>