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316" r:id="rId2"/>
    <p:sldId id="317" r:id="rId3"/>
    <p:sldId id="338" r:id="rId4"/>
    <p:sldId id="339" r:id="rId5"/>
    <p:sldId id="331" r:id="rId6"/>
    <p:sldId id="340" r:id="rId7"/>
    <p:sldId id="341" r:id="rId8"/>
    <p:sldId id="342" r:id="rId9"/>
    <p:sldId id="343" r:id="rId10"/>
    <p:sldId id="344" r:id="rId11"/>
    <p:sldId id="335" r:id="rId12"/>
    <p:sldId id="345" r:id="rId13"/>
    <p:sldId id="351" r:id="rId14"/>
    <p:sldId id="352" r:id="rId15"/>
    <p:sldId id="353" r:id="rId16"/>
  </p:sldIdLst>
  <p:sldSz cx="12192000" cy="6858000"/>
  <p:notesSz cx="6858000" cy="9144000"/>
  <p:defaultTextStyle>
    <a:defPPr>
      <a:defRPr lang="es-MX"/>
    </a:defPPr>
    <a:lvl1pPr marL="0" algn="l" defTabSz="913653" rtl="0" eaLnBrk="1" latinLnBrk="0" hangingPunct="1">
      <a:defRPr sz="1797" kern="1200">
        <a:solidFill>
          <a:schemeClr val="tx1"/>
        </a:solidFill>
        <a:latin typeface="+mn-lt"/>
        <a:ea typeface="+mn-ea"/>
        <a:cs typeface="+mn-cs"/>
      </a:defRPr>
    </a:lvl1pPr>
    <a:lvl2pPr marL="456828" algn="l" defTabSz="913653" rtl="0" eaLnBrk="1" latinLnBrk="0" hangingPunct="1">
      <a:defRPr sz="1797" kern="1200">
        <a:solidFill>
          <a:schemeClr val="tx1"/>
        </a:solidFill>
        <a:latin typeface="+mn-lt"/>
        <a:ea typeface="+mn-ea"/>
        <a:cs typeface="+mn-cs"/>
      </a:defRPr>
    </a:lvl2pPr>
    <a:lvl3pPr marL="913653" algn="l" defTabSz="913653" rtl="0" eaLnBrk="1" latinLnBrk="0" hangingPunct="1">
      <a:defRPr sz="1797" kern="1200">
        <a:solidFill>
          <a:schemeClr val="tx1"/>
        </a:solidFill>
        <a:latin typeface="+mn-lt"/>
        <a:ea typeface="+mn-ea"/>
        <a:cs typeface="+mn-cs"/>
      </a:defRPr>
    </a:lvl3pPr>
    <a:lvl4pPr marL="1370481" algn="l" defTabSz="913653" rtl="0" eaLnBrk="1" latinLnBrk="0" hangingPunct="1">
      <a:defRPr sz="1797" kern="1200">
        <a:solidFill>
          <a:schemeClr val="tx1"/>
        </a:solidFill>
        <a:latin typeface="+mn-lt"/>
        <a:ea typeface="+mn-ea"/>
        <a:cs typeface="+mn-cs"/>
      </a:defRPr>
    </a:lvl4pPr>
    <a:lvl5pPr marL="1827309" algn="l" defTabSz="913653" rtl="0" eaLnBrk="1" latinLnBrk="0" hangingPunct="1">
      <a:defRPr sz="1797" kern="1200">
        <a:solidFill>
          <a:schemeClr val="tx1"/>
        </a:solidFill>
        <a:latin typeface="+mn-lt"/>
        <a:ea typeface="+mn-ea"/>
        <a:cs typeface="+mn-cs"/>
      </a:defRPr>
    </a:lvl5pPr>
    <a:lvl6pPr marL="2284137" algn="l" defTabSz="913653" rtl="0" eaLnBrk="1" latinLnBrk="0" hangingPunct="1">
      <a:defRPr sz="1797" kern="1200">
        <a:solidFill>
          <a:schemeClr val="tx1"/>
        </a:solidFill>
        <a:latin typeface="+mn-lt"/>
        <a:ea typeface="+mn-ea"/>
        <a:cs typeface="+mn-cs"/>
      </a:defRPr>
    </a:lvl6pPr>
    <a:lvl7pPr marL="2740964" algn="l" defTabSz="913653" rtl="0" eaLnBrk="1" latinLnBrk="0" hangingPunct="1">
      <a:defRPr sz="1797" kern="1200">
        <a:solidFill>
          <a:schemeClr val="tx1"/>
        </a:solidFill>
        <a:latin typeface="+mn-lt"/>
        <a:ea typeface="+mn-ea"/>
        <a:cs typeface="+mn-cs"/>
      </a:defRPr>
    </a:lvl7pPr>
    <a:lvl8pPr marL="3197791" algn="l" defTabSz="913653" rtl="0" eaLnBrk="1" latinLnBrk="0" hangingPunct="1">
      <a:defRPr sz="1797" kern="1200">
        <a:solidFill>
          <a:schemeClr val="tx1"/>
        </a:solidFill>
        <a:latin typeface="+mn-lt"/>
        <a:ea typeface="+mn-ea"/>
        <a:cs typeface="+mn-cs"/>
      </a:defRPr>
    </a:lvl8pPr>
    <a:lvl9pPr marL="3654618" algn="l" defTabSz="913653" rtl="0" eaLnBrk="1" latinLnBrk="0" hangingPunct="1">
      <a:defRPr sz="179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1273" autoAdjust="0"/>
  </p:normalViewPr>
  <p:slideViewPr>
    <p:cSldViewPr snapToGrid="0">
      <p:cViewPr varScale="1">
        <p:scale>
          <a:sx n="66" d="100"/>
          <a:sy n="66" d="100"/>
        </p:scale>
        <p:origin x="9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1"/>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31" indent="0" algn="ctr">
              <a:buNone/>
              <a:defRPr sz="2000"/>
            </a:lvl2pPr>
            <a:lvl3pPr marL="914462" indent="0" algn="ctr">
              <a:buNone/>
              <a:defRPr sz="1800"/>
            </a:lvl3pPr>
            <a:lvl4pPr marL="1371694" indent="0" algn="ctr">
              <a:buNone/>
              <a:defRPr sz="1600"/>
            </a:lvl4pPr>
            <a:lvl5pPr marL="1828925" indent="0" algn="ctr">
              <a:buNone/>
              <a:defRPr sz="1600"/>
            </a:lvl5pPr>
            <a:lvl6pPr marL="2286156" indent="0" algn="ctr">
              <a:buNone/>
              <a:defRPr sz="1600"/>
            </a:lvl6pPr>
            <a:lvl7pPr marL="2743387" indent="0" algn="ctr">
              <a:buNone/>
              <a:defRPr sz="1600"/>
            </a:lvl7pPr>
            <a:lvl8pPr marL="3200618" indent="0" algn="ctr">
              <a:buNone/>
              <a:defRPr sz="1600"/>
            </a:lvl8pPr>
            <a:lvl9pPr marL="3657849"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547FC718-C9E3-414B-94CB-3FBFA6C67703}" type="datetimeFigureOut">
              <a:rPr lang="es-MX" smtClean="0"/>
              <a:t>29/09/2018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357D587-9C03-4F84-88E3-A0ED23A6D862}" type="slidenum">
              <a:rPr lang="es-MX" smtClean="0"/>
              <a:t>‹Nº›</a:t>
            </a:fld>
            <a:endParaRPr lang="es-MX"/>
          </a:p>
        </p:txBody>
      </p:sp>
    </p:spTree>
    <p:extLst>
      <p:ext uri="{BB962C8B-B14F-4D97-AF65-F5344CB8AC3E}">
        <p14:creationId xmlns:p14="http://schemas.microsoft.com/office/powerpoint/2010/main" val="2863055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547FC718-C9E3-414B-94CB-3FBFA6C67703}" type="datetimeFigureOut">
              <a:rPr lang="es-MX" smtClean="0"/>
              <a:t>29/09/2018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357D587-9C03-4F84-88E3-A0ED23A6D862}" type="slidenum">
              <a:rPr lang="es-MX" smtClean="0"/>
              <a:t>‹Nº›</a:t>
            </a:fld>
            <a:endParaRPr lang="es-MX"/>
          </a:p>
        </p:txBody>
      </p:sp>
    </p:spTree>
    <p:extLst>
      <p:ext uri="{BB962C8B-B14F-4D97-AF65-F5344CB8AC3E}">
        <p14:creationId xmlns:p14="http://schemas.microsoft.com/office/powerpoint/2010/main" val="3737498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547FC718-C9E3-414B-94CB-3FBFA6C67703}" type="datetimeFigureOut">
              <a:rPr lang="es-MX" smtClean="0"/>
              <a:t>29/09/2018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357D587-9C03-4F84-88E3-A0ED23A6D862}" type="slidenum">
              <a:rPr lang="es-MX" smtClean="0"/>
              <a:t>‹Nº›</a:t>
            </a:fld>
            <a:endParaRPr lang="es-MX"/>
          </a:p>
        </p:txBody>
      </p:sp>
    </p:spTree>
    <p:extLst>
      <p:ext uri="{BB962C8B-B14F-4D97-AF65-F5344CB8AC3E}">
        <p14:creationId xmlns:p14="http://schemas.microsoft.com/office/powerpoint/2010/main" val="3093052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547FC718-C9E3-414B-94CB-3FBFA6C67703}" type="datetimeFigureOut">
              <a:rPr lang="es-MX" smtClean="0"/>
              <a:t>29/09/2018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357D587-9C03-4F84-88E3-A0ED23A6D862}" type="slidenum">
              <a:rPr lang="es-MX" smtClean="0"/>
              <a:t>‹Nº›</a:t>
            </a:fld>
            <a:endParaRPr lang="es-MX"/>
          </a:p>
        </p:txBody>
      </p:sp>
    </p:spTree>
    <p:extLst>
      <p:ext uri="{BB962C8B-B14F-4D97-AF65-F5344CB8AC3E}">
        <p14:creationId xmlns:p14="http://schemas.microsoft.com/office/powerpoint/2010/main" val="1132231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41"/>
            <a:ext cx="10515600" cy="2852737"/>
          </a:xfrm>
        </p:spPr>
        <p:txBody>
          <a:bodyPr anchor="b"/>
          <a:lstStyle>
            <a:lvl1pPr>
              <a:defRPr sz="6001"/>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31" indent="0">
              <a:buNone/>
              <a:defRPr sz="2000">
                <a:solidFill>
                  <a:schemeClr val="tx1">
                    <a:tint val="75000"/>
                  </a:schemeClr>
                </a:solidFill>
              </a:defRPr>
            </a:lvl2pPr>
            <a:lvl3pPr marL="914462" indent="0">
              <a:buNone/>
              <a:defRPr sz="1800">
                <a:solidFill>
                  <a:schemeClr val="tx1">
                    <a:tint val="75000"/>
                  </a:schemeClr>
                </a:solidFill>
              </a:defRPr>
            </a:lvl3pPr>
            <a:lvl4pPr marL="1371694" indent="0">
              <a:buNone/>
              <a:defRPr sz="1600">
                <a:solidFill>
                  <a:schemeClr val="tx1">
                    <a:tint val="75000"/>
                  </a:schemeClr>
                </a:solidFill>
              </a:defRPr>
            </a:lvl4pPr>
            <a:lvl5pPr marL="1828925" indent="0">
              <a:buNone/>
              <a:defRPr sz="1600">
                <a:solidFill>
                  <a:schemeClr val="tx1">
                    <a:tint val="75000"/>
                  </a:schemeClr>
                </a:solidFill>
              </a:defRPr>
            </a:lvl5pPr>
            <a:lvl6pPr marL="2286156" indent="0">
              <a:buNone/>
              <a:defRPr sz="1600">
                <a:solidFill>
                  <a:schemeClr val="tx1">
                    <a:tint val="75000"/>
                  </a:schemeClr>
                </a:solidFill>
              </a:defRPr>
            </a:lvl6pPr>
            <a:lvl7pPr marL="2743387" indent="0">
              <a:buNone/>
              <a:defRPr sz="1600">
                <a:solidFill>
                  <a:schemeClr val="tx1">
                    <a:tint val="75000"/>
                  </a:schemeClr>
                </a:solidFill>
              </a:defRPr>
            </a:lvl7pPr>
            <a:lvl8pPr marL="3200618" indent="0">
              <a:buNone/>
              <a:defRPr sz="1600">
                <a:solidFill>
                  <a:schemeClr val="tx1">
                    <a:tint val="75000"/>
                  </a:schemeClr>
                </a:solidFill>
              </a:defRPr>
            </a:lvl8pPr>
            <a:lvl9pPr marL="3657849"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547FC718-C9E3-414B-94CB-3FBFA6C67703}" type="datetimeFigureOut">
              <a:rPr lang="es-MX" smtClean="0"/>
              <a:t>29/09/2018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D357D587-9C03-4F84-88E3-A0ED23A6D862}" type="slidenum">
              <a:rPr lang="es-MX" smtClean="0"/>
              <a:t>‹Nº›</a:t>
            </a:fld>
            <a:endParaRPr lang="es-MX"/>
          </a:p>
        </p:txBody>
      </p:sp>
    </p:spTree>
    <p:extLst>
      <p:ext uri="{BB962C8B-B14F-4D97-AF65-F5344CB8AC3E}">
        <p14:creationId xmlns:p14="http://schemas.microsoft.com/office/powerpoint/2010/main" val="4057152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547FC718-C9E3-414B-94CB-3FBFA6C67703}" type="datetimeFigureOut">
              <a:rPr lang="es-MX" smtClean="0"/>
              <a:t>29/09/2018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357D587-9C03-4F84-88E3-A0ED23A6D862}" type="slidenum">
              <a:rPr lang="es-MX" smtClean="0"/>
              <a:t>‹Nº›</a:t>
            </a:fld>
            <a:endParaRPr lang="es-MX"/>
          </a:p>
        </p:txBody>
      </p:sp>
    </p:spTree>
    <p:extLst>
      <p:ext uri="{BB962C8B-B14F-4D97-AF65-F5344CB8AC3E}">
        <p14:creationId xmlns:p14="http://schemas.microsoft.com/office/powerpoint/2010/main" val="3311922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8"/>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91" y="1681163"/>
            <a:ext cx="5157787" cy="823912"/>
          </a:xfrm>
        </p:spPr>
        <p:txBody>
          <a:bodyPr anchor="b"/>
          <a:lstStyle>
            <a:lvl1pPr marL="0" indent="0">
              <a:buNone/>
              <a:defRPr sz="2400" b="1"/>
            </a:lvl1pPr>
            <a:lvl2pPr marL="457231" indent="0">
              <a:buNone/>
              <a:defRPr sz="2000" b="1"/>
            </a:lvl2pPr>
            <a:lvl3pPr marL="914462" indent="0">
              <a:buNone/>
              <a:defRPr sz="1800" b="1"/>
            </a:lvl3pPr>
            <a:lvl4pPr marL="1371694" indent="0">
              <a:buNone/>
              <a:defRPr sz="1600" b="1"/>
            </a:lvl4pPr>
            <a:lvl5pPr marL="1828925" indent="0">
              <a:buNone/>
              <a:defRPr sz="1600" b="1"/>
            </a:lvl5pPr>
            <a:lvl6pPr marL="2286156" indent="0">
              <a:buNone/>
              <a:defRPr sz="1600" b="1"/>
            </a:lvl6pPr>
            <a:lvl7pPr marL="2743387" indent="0">
              <a:buNone/>
              <a:defRPr sz="1600" b="1"/>
            </a:lvl7pPr>
            <a:lvl8pPr marL="3200618" indent="0">
              <a:buNone/>
              <a:defRPr sz="1600" b="1"/>
            </a:lvl8pPr>
            <a:lvl9pPr marL="3657849"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91"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31" indent="0">
              <a:buNone/>
              <a:defRPr sz="2000" b="1"/>
            </a:lvl2pPr>
            <a:lvl3pPr marL="914462" indent="0">
              <a:buNone/>
              <a:defRPr sz="1800" b="1"/>
            </a:lvl3pPr>
            <a:lvl4pPr marL="1371694" indent="0">
              <a:buNone/>
              <a:defRPr sz="1600" b="1"/>
            </a:lvl4pPr>
            <a:lvl5pPr marL="1828925" indent="0">
              <a:buNone/>
              <a:defRPr sz="1600" b="1"/>
            </a:lvl5pPr>
            <a:lvl6pPr marL="2286156" indent="0">
              <a:buNone/>
              <a:defRPr sz="1600" b="1"/>
            </a:lvl6pPr>
            <a:lvl7pPr marL="2743387" indent="0">
              <a:buNone/>
              <a:defRPr sz="1600" b="1"/>
            </a:lvl7pPr>
            <a:lvl8pPr marL="3200618" indent="0">
              <a:buNone/>
              <a:defRPr sz="1600" b="1"/>
            </a:lvl8pPr>
            <a:lvl9pPr marL="3657849"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547FC718-C9E3-414B-94CB-3FBFA6C67703}" type="datetimeFigureOut">
              <a:rPr lang="es-MX" smtClean="0"/>
              <a:t>29/09/2018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D357D587-9C03-4F84-88E3-A0ED23A6D862}" type="slidenum">
              <a:rPr lang="es-MX" smtClean="0"/>
              <a:t>‹Nº›</a:t>
            </a:fld>
            <a:endParaRPr lang="es-MX"/>
          </a:p>
        </p:txBody>
      </p:sp>
    </p:spTree>
    <p:extLst>
      <p:ext uri="{BB962C8B-B14F-4D97-AF65-F5344CB8AC3E}">
        <p14:creationId xmlns:p14="http://schemas.microsoft.com/office/powerpoint/2010/main" val="851273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547FC718-C9E3-414B-94CB-3FBFA6C67703}" type="datetimeFigureOut">
              <a:rPr lang="es-MX" smtClean="0"/>
              <a:t>29/09/2018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D357D587-9C03-4F84-88E3-A0ED23A6D862}" type="slidenum">
              <a:rPr lang="es-MX" smtClean="0"/>
              <a:t>‹Nº›</a:t>
            </a:fld>
            <a:endParaRPr lang="es-MX"/>
          </a:p>
        </p:txBody>
      </p:sp>
    </p:spTree>
    <p:extLst>
      <p:ext uri="{BB962C8B-B14F-4D97-AF65-F5344CB8AC3E}">
        <p14:creationId xmlns:p14="http://schemas.microsoft.com/office/powerpoint/2010/main" val="78180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47FC718-C9E3-414B-94CB-3FBFA6C67703}" type="datetimeFigureOut">
              <a:rPr lang="es-MX" smtClean="0"/>
              <a:t>29/09/2018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D357D587-9C03-4F84-88E3-A0ED23A6D862}" type="slidenum">
              <a:rPr lang="es-MX" smtClean="0"/>
              <a:t>‹Nº›</a:t>
            </a:fld>
            <a:endParaRPr lang="es-MX"/>
          </a:p>
        </p:txBody>
      </p:sp>
    </p:spTree>
    <p:extLst>
      <p:ext uri="{BB962C8B-B14F-4D97-AF65-F5344CB8AC3E}">
        <p14:creationId xmlns:p14="http://schemas.microsoft.com/office/powerpoint/2010/main" val="363933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90"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90" y="2057400"/>
            <a:ext cx="3932237" cy="3811588"/>
          </a:xfrm>
        </p:spPr>
        <p:txBody>
          <a:bodyPr/>
          <a:lstStyle>
            <a:lvl1pPr marL="0" indent="0">
              <a:buNone/>
              <a:defRPr sz="1600"/>
            </a:lvl1pPr>
            <a:lvl2pPr marL="457231" indent="0">
              <a:buNone/>
              <a:defRPr sz="1400"/>
            </a:lvl2pPr>
            <a:lvl3pPr marL="914462" indent="0">
              <a:buNone/>
              <a:defRPr sz="1200"/>
            </a:lvl3pPr>
            <a:lvl4pPr marL="1371694" indent="0">
              <a:buNone/>
              <a:defRPr sz="1000"/>
            </a:lvl4pPr>
            <a:lvl5pPr marL="1828925" indent="0">
              <a:buNone/>
              <a:defRPr sz="1000"/>
            </a:lvl5pPr>
            <a:lvl6pPr marL="2286156" indent="0">
              <a:buNone/>
              <a:defRPr sz="1000"/>
            </a:lvl6pPr>
            <a:lvl7pPr marL="2743387" indent="0">
              <a:buNone/>
              <a:defRPr sz="1000"/>
            </a:lvl7pPr>
            <a:lvl8pPr marL="3200618" indent="0">
              <a:buNone/>
              <a:defRPr sz="1000"/>
            </a:lvl8pPr>
            <a:lvl9pPr marL="3657849"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547FC718-C9E3-414B-94CB-3FBFA6C67703}" type="datetimeFigureOut">
              <a:rPr lang="es-MX" smtClean="0"/>
              <a:t>29/09/2018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357D587-9C03-4F84-88E3-A0ED23A6D862}" type="slidenum">
              <a:rPr lang="es-MX" smtClean="0"/>
              <a:t>‹Nº›</a:t>
            </a:fld>
            <a:endParaRPr lang="es-MX"/>
          </a:p>
        </p:txBody>
      </p:sp>
    </p:spTree>
    <p:extLst>
      <p:ext uri="{BB962C8B-B14F-4D97-AF65-F5344CB8AC3E}">
        <p14:creationId xmlns:p14="http://schemas.microsoft.com/office/powerpoint/2010/main" val="3888394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90"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7"/>
            <a:ext cx="6172200" cy="4873625"/>
          </a:xfrm>
        </p:spPr>
        <p:txBody>
          <a:bodyPr/>
          <a:lstStyle>
            <a:lvl1pPr marL="0" indent="0">
              <a:buNone/>
              <a:defRPr sz="3200"/>
            </a:lvl1pPr>
            <a:lvl2pPr marL="457231" indent="0">
              <a:buNone/>
              <a:defRPr sz="2800"/>
            </a:lvl2pPr>
            <a:lvl3pPr marL="914462" indent="0">
              <a:buNone/>
              <a:defRPr sz="2400"/>
            </a:lvl3pPr>
            <a:lvl4pPr marL="1371694" indent="0">
              <a:buNone/>
              <a:defRPr sz="2000"/>
            </a:lvl4pPr>
            <a:lvl5pPr marL="1828925" indent="0">
              <a:buNone/>
              <a:defRPr sz="2000"/>
            </a:lvl5pPr>
            <a:lvl6pPr marL="2286156" indent="0">
              <a:buNone/>
              <a:defRPr sz="2000"/>
            </a:lvl6pPr>
            <a:lvl7pPr marL="2743387" indent="0">
              <a:buNone/>
              <a:defRPr sz="2000"/>
            </a:lvl7pPr>
            <a:lvl8pPr marL="3200618" indent="0">
              <a:buNone/>
              <a:defRPr sz="2000"/>
            </a:lvl8pPr>
            <a:lvl9pPr marL="3657849" indent="0">
              <a:buNone/>
              <a:defRPr sz="2000"/>
            </a:lvl9pPr>
          </a:lstStyle>
          <a:p>
            <a:endParaRPr lang="es-MX"/>
          </a:p>
        </p:txBody>
      </p:sp>
      <p:sp>
        <p:nvSpPr>
          <p:cNvPr id="4" name="Marcador de texto 3"/>
          <p:cNvSpPr>
            <a:spLocks noGrp="1"/>
          </p:cNvSpPr>
          <p:nvPr>
            <p:ph type="body" sz="half" idx="2"/>
          </p:nvPr>
        </p:nvSpPr>
        <p:spPr>
          <a:xfrm>
            <a:off x="839790" y="2057400"/>
            <a:ext cx="3932237" cy="3811588"/>
          </a:xfrm>
        </p:spPr>
        <p:txBody>
          <a:bodyPr/>
          <a:lstStyle>
            <a:lvl1pPr marL="0" indent="0">
              <a:buNone/>
              <a:defRPr sz="1600"/>
            </a:lvl1pPr>
            <a:lvl2pPr marL="457231" indent="0">
              <a:buNone/>
              <a:defRPr sz="1400"/>
            </a:lvl2pPr>
            <a:lvl3pPr marL="914462" indent="0">
              <a:buNone/>
              <a:defRPr sz="1200"/>
            </a:lvl3pPr>
            <a:lvl4pPr marL="1371694" indent="0">
              <a:buNone/>
              <a:defRPr sz="1000"/>
            </a:lvl4pPr>
            <a:lvl5pPr marL="1828925" indent="0">
              <a:buNone/>
              <a:defRPr sz="1000"/>
            </a:lvl5pPr>
            <a:lvl6pPr marL="2286156" indent="0">
              <a:buNone/>
              <a:defRPr sz="1000"/>
            </a:lvl6pPr>
            <a:lvl7pPr marL="2743387" indent="0">
              <a:buNone/>
              <a:defRPr sz="1000"/>
            </a:lvl7pPr>
            <a:lvl8pPr marL="3200618" indent="0">
              <a:buNone/>
              <a:defRPr sz="1000"/>
            </a:lvl8pPr>
            <a:lvl9pPr marL="3657849"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547FC718-C9E3-414B-94CB-3FBFA6C67703}" type="datetimeFigureOut">
              <a:rPr lang="es-MX" smtClean="0"/>
              <a:t>29/09/2018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D357D587-9C03-4F84-88E3-A0ED23A6D862}" type="slidenum">
              <a:rPr lang="es-MX" smtClean="0"/>
              <a:t>‹Nº›</a:t>
            </a:fld>
            <a:endParaRPr lang="es-MX"/>
          </a:p>
        </p:txBody>
      </p:sp>
    </p:spTree>
    <p:extLst>
      <p:ext uri="{BB962C8B-B14F-4D97-AF65-F5344CB8AC3E}">
        <p14:creationId xmlns:p14="http://schemas.microsoft.com/office/powerpoint/2010/main" val="1671403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8"/>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7FC718-C9E3-414B-94CB-3FBFA6C67703}" type="datetimeFigureOut">
              <a:rPr lang="es-MX" smtClean="0"/>
              <a:t>29/09/2018</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1"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7D587-9C03-4F84-88E3-A0ED23A6D862}" type="slidenum">
              <a:rPr lang="es-MX" smtClean="0"/>
              <a:t>‹Nº›</a:t>
            </a:fld>
            <a:endParaRPr lang="es-MX"/>
          </a:p>
        </p:txBody>
      </p:sp>
    </p:spTree>
    <p:extLst>
      <p:ext uri="{BB962C8B-B14F-4D97-AF65-F5344CB8AC3E}">
        <p14:creationId xmlns:p14="http://schemas.microsoft.com/office/powerpoint/2010/main" val="2346057865"/>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62"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6" indent="-228616" algn="l" defTabSz="914462"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47" indent="-228616" algn="l" defTabSz="914462"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78" indent="-228616" algn="l" defTabSz="914462"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309" indent="-228616" algn="l" defTabSz="91446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540" indent="-228616" algn="l" defTabSz="91446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771" indent="-228616" algn="l" defTabSz="91446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2003" indent="-228616" algn="l" defTabSz="91446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234" indent="-228616" algn="l" defTabSz="91446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465" indent="-228616" algn="l" defTabSz="91446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62" rtl="0" eaLnBrk="1" latinLnBrk="0" hangingPunct="1">
        <a:defRPr sz="1800" kern="1200">
          <a:solidFill>
            <a:schemeClr val="tx1"/>
          </a:solidFill>
          <a:latin typeface="+mn-lt"/>
          <a:ea typeface="+mn-ea"/>
          <a:cs typeface="+mn-cs"/>
        </a:defRPr>
      </a:lvl1pPr>
      <a:lvl2pPr marL="457231" algn="l" defTabSz="914462" rtl="0" eaLnBrk="1" latinLnBrk="0" hangingPunct="1">
        <a:defRPr sz="1800" kern="1200">
          <a:solidFill>
            <a:schemeClr val="tx1"/>
          </a:solidFill>
          <a:latin typeface="+mn-lt"/>
          <a:ea typeface="+mn-ea"/>
          <a:cs typeface="+mn-cs"/>
        </a:defRPr>
      </a:lvl2pPr>
      <a:lvl3pPr marL="914462" algn="l" defTabSz="914462" rtl="0" eaLnBrk="1" latinLnBrk="0" hangingPunct="1">
        <a:defRPr sz="1800" kern="1200">
          <a:solidFill>
            <a:schemeClr val="tx1"/>
          </a:solidFill>
          <a:latin typeface="+mn-lt"/>
          <a:ea typeface="+mn-ea"/>
          <a:cs typeface="+mn-cs"/>
        </a:defRPr>
      </a:lvl3pPr>
      <a:lvl4pPr marL="1371694" algn="l" defTabSz="914462" rtl="0" eaLnBrk="1" latinLnBrk="0" hangingPunct="1">
        <a:defRPr sz="1800" kern="1200">
          <a:solidFill>
            <a:schemeClr val="tx1"/>
          </a:solidFill>
          <a:latin typeface="+mn-lt"/>
          <a:ea typeface="+mn-ea"/>
          <a:cs typeface="+mn-cs"/>
        </a:defRPr>
      </a:lvl4pPr>
      <a:lvl5pPr marL="1828925" algn="l" defTabSz="914462" rtl="0" eaLnBrk="1" latinLnBrk="0" hangingPunct="1">
        <a:defRPr sz="1800" kern="1200">
          <a:solidFill>
            <a:schemeClr val="tx1"/>
          </a:solidFill>
          <a:latin typeface="+mn-lt"/>
          <a:ea typeface="+mn-ea"/>
          <a:cs typeface="+mn-cs"/>
        </a:defRPr>
      </a:lvl5pPr>
      <a:lvl6pPr marL="2286156" algn="l" defTabSz="914462" rtl="0" eaLnBrk="1" latinLnBrk="0" hangingPunct="1">
        <a:defRPr sz="1800" kern="1200">
          <a:solidFill>
            <a:schemeClr val="tx1"/>
          </a:solidFill>
          <a:latin typeface="+mn-lt"/>
          <a:ea typeface="+mn-ea"/>
          <a:cs typeface="+mn-cs"/>
        </a:defRPr>
      </a:lvl6pPr>
      <a:lvl7pPr marL="2743387" algn="l" defTabSz="914462" rtl="0" eaLnBrk="1" latinLnBrk="0" hangingPunct="1">
        <a:defRPr sz="1800" kern="1200">
          <a:solidFill>
            <a:schemeClr val="tx1"/>
          </a:solidFill>
          <a:latin typeface="+mn-lt"/>
          <a:ea typeface="+mn-ea"/>
          <a:cs typeface="+mn-cs"/>
        </a:defRPr>
      </a:lvl7pPr>
      <a:lvl8pPr marL="3200618" algn="l" defTabSz="914462" rtl="0" eaLnBrk="1" latinLnBrk="0" hangingPunct="1">
        <a:defRPr sz="1800" kern="1200">
          <a:solidFill>
            <a:schemeClr val="tx1"/>
          </a:solidFill>
          <a:latin typeface="+mn-lt"/>
          <a:ea typeface="+mn-ea"/>
          <a:cs typeface="+mn-cs"/>
        </a:defRPr>
      </a:lvl8pPr>
      <a:lvl9pPr marL="3657849" algn="l" defTabSz="91446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       COLEGIO ALEJANDRO GUILLOT</a:t>
            </a:r>
          </a:p>
        </p:txBody>
      </p:sp>
      <p:sp>
        <p:nvSpPr>
          <p:cNvPr id="3" name="Marcador de contenido 2"/>
          <p:cNvSpPr>
            <a:spLocks noGrp="1"/>
          </p:cNvSpPr>
          <p:nvPr>
            <p:ph idx="1"/>
          </p:nvPr>
        </p:nvSpPr>
        <p:spPr/>
        <p:txBody>
          <a:bodyPr>
            <a:normAutofit fontScale="85000" lnSpcReduction="20000"/>
          </a:bodyPr>
          <a:lstStyle/>
          <a:p>
            <a:r>
              <a:rPr lang="es-MX" dirty="0"/>
              <a:t>CLAVE DE INCOPORACIÓN UNAM: 1298.</a:t>
            </a:r>
          </a:p>
          <a:p>
            <a:r>
              <a:rPr lang="es-MX" dirty="0"/>
              <a:t>Curso escolar 2018-2019.</a:t>
            </a:r>
          </a:p>
          <a:p>
            <a:r>
              <a:rPr lang="es-MX" dirty="0"/>
              <a:t>Inicio: Febrero 2019.</a:t>
            </a:r>
          </a:p>
          <a:p>
            <a:r>
              <a:rPr lang="es-MX" dirty="0"/>
              <a:t>Termino: Mayo 2019.</a:t>
            </a:r>
          </a:p>
          <a:p>
            <a:r>
              <a:rPr lang="es-MX" dirty="0"/>
              <a:t>PROYECTO: CONEXIONES.</a:t>
            </a:r>
          </a:p>
          <a:p>
            <a:r>
              <a:rPr lang="es-MX" dirty="0"/>
              <a:t>“</a:t>
            </a:r>
            <a:r>
              <a:rPr lang="es-MX" b="1" dirty="0"/>
              <a:t>VISUALIZACIÓN GEOPOLÍTICA DE MOVIMIENTOS REVOLUCIONARIOS EN MÉXICO”.</a:t>
            </a:r>
          </a:p>
          <a:p>
            <a:r>
              <a:rPr lang="es-MX" dirty="0"/>
              <a:t>EQUIPO N0. 7.</a:t>
            </a:r>
          </a:p>
          <a:p>
            <a:r>
              <a:rPr lang="es-MX" dirty="0"/>
              <a:t>HURTADO HERNÁNDEZ JUAN CARLOS: </a:t>
            </a:r>
            <a:r>
              <a:rPr lang="es-MX" i="1" dirty="0"/>
              <a:t>GEOGRAFÍA ECONÓMICA.</a:t>
            </a:r>
          </a:p>
          <a:p>
            <a:r>
              <a:rPr lang="es-MX" dirty="0"/>
              <a:t>VEGA PÉREZ LUIS ENRIQUE </a:t>
            </a:r>
            <a:r>
              <a:rPr lang="es-MX" i="1" dirty="0"/>
              <a:t>: PROBLEMAS SOCIALES, ECONÓMICOS Y POLÍTICOS DE MÉXICO.</a:t>
            </a:r>
          </a:p>
          <a:p>
            <a:r>
              <a:rPr lang="es-MX" i="1" dirty="0"/>
              <a:t>Grado: 6to. Año.</a:t>
            </a:r>
          </a:p>
        </p:txBody>
      </p:sp>
      <p:pic>
        <p:nvPicPr>
          <p:cNvPr id="4" name="Imagen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08469" y="670037"/>
            <a:ext cx="895350" cy="1088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2671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691306204"/>
              </p:ext>
            </p:extLst>
          </p:nvPr>
        </p:nvGraphicFramePr>
        <p:xfrm>
          <a:off x="240847" y="205918"/>
          <a:ext cx="11646354" cy="4211069"/>
        </p:xfrm>
        <a:graphic>
          <a:graphicData uri="http://schemas.openxmlformats.org/drawingml/2006/table">
            <a:tbl>
              <a:tblPr>
                <a:tableStyleId>{5C22544A-7EE6-4342-B048-85BDC9FD1C3A}</a:tableStyleId>
              </a:tblPr>
              <a:tblGrid>
                <a:gridCol w="3899676">
                  <a:extLst>
                    <a:ext uri="{9D8B030D-6E8A-4147-A177-3AD203B41FA5}">
                      <a16:colId xmlns:a16="http://schemas.microsoft.com/office/drawing/2014/main" val="175882998"/>
                    </a:ext>
                  </a:extLst>
                </a:gridCol>
                <a:gridCol w="7746678">
                  <a:extLst>
                    <a:ext uri="{9D8B030D-6E8A-4147-A177-3AD203B41FA5}">
                      <a16:colId xmlns:a16="http://schemas.microsoft.com/office/drawing/2014/main" val="2842020331"/>
                    </a:ext>
                  </a:extLst>
                </a:gridCol>
              </a:tblGrid>
              <a:tr h="2847485">
                <a:tc>
                  <a:txBody>
                    <a:bodyPr/>
                    <a:lstStyle/>
                    <a:p>
                      <a:pPr indent="-269875">
                        <a:lnSpc>
                          <a:spcPct val="115000"/>
                        </a:lnSpc>
                        <a:spcAft>
                          <a:spcPts val="0"/>
                        </a:spcAft>
                      </a:pPr>
                      <a:r>
                        <a:rPr lang="es-ES" sz="1400" dirty="0">
                          <a:effectLst/>
                        </a:rPr>
                        <a:t>6. Conectar.</a:t>
                      </a:r>
                      <a:endParaRPr lang="es-MX" sz="1400" dirty="0">
                        <a:effectLst/>
                      </a:endParaRPr>
                    </a:p>
                    <a:p>
                      <a:pPr indent="-269875">
                        <a:lnSpc>
                          <a:spcPct val="115000"/>
                        </a:lnSpc>
                        <a:spcAft>
                          <a:spcPts val="0"/>
                        </a:spcAft>
                        <a:tabLst>
                          <a:tab pos="270510" algn="l"/>
                        </a:tabLst>
                      </a:pPr>
                      <a:r>
                        <a:rPr lang="es-ES" sz="1400" dirty="0">
                          <a:effectLst/>
                        </a:rPr>
                        <a:t>    ¿De qué manera  las </a:t>
                      </a:r>
                      <a:endParaRPr lang="es-MX" sz="1400" dirty="0">
                        <a:effectLst/>
                      </a:endParaRPr>
                    </a:p>
                    <a:p>
                      <a:pPr indent="-269875">
                        <a:lnSpc>
                          <a:spcPct val="115000"/>
                        </a:lnSpc>
                        <a:spcAft>
                          <a:spcPts val="0"/>
                        </a:spcAft>
                        <a:tabLst>
                          <a:tab pos="270510" algn="l"/>
                        </a:tabLst>
                      </a:pPr>
                      <a:r>
                        <a:rPr lang="es-ES" sz="1400" dirty="0">
                          <a:effectLst/>
                        </a:rPr>
                        <a:t>     conclusiones de cada disciplina</a:t>
                      </a:r>
                      <a:endParaRPr lang="es-MX" sz="1400" dirty="0">
                        <a:effectLst/>
                      </a:endParaRPr>
                    </a:p>
                    <a:p>
                      <a:pPr indent="-269875">
                        <a:lnSpc>
                          <a:spcPct val="115000"/>
                        </a:lnSpc>
                        <a:spcAft>
                          <a:spcPts val="0"/>
                        </a:spcAft>
                        <a:tabLst>
                          <a:tab pos="270510" algn="l"/>
                        </a:tabLst>
                      </a:pPr>
                      <a:r>
                        <a:rPr lang="es-ES" sz="1400" dirty="0">
                          <a:effectLst/>
                        </a:rPr>
                        <a:t>     se vincularán, para dar respuesta</a:t>
                      </a:r>
                      <a:endParaRPr lang="es-MX" sz="1400" dirty="0">
                        <a:effectLst/>
                      </a:endParaRPr>
                    </a:p>
                    <a:p>
                      <a:pPr indent="-269875">
                        <a:lnSpc>
                          <a:spcPct val="115000"/>
                        </a:lnSpc>
                        <a:spcAft>
                          <a:spcPts val="0"/>
                        </a:spcAft>
                        <a:tabLst>
                          <a:tab pos="270510" algn="l"/>
                        </a:tabLst>
                      </a:pPr>
                      <a:r>
                        <a:rPr lang="es-ES" sz="1400" dirty="0">
                          <a:effectLst/>
                        </a:rPr>
                        <a:t>     a  la pregunta disparadora del</a:t>
                      </a:r>
                      <a:endParaRPr lang="es-MX" sz="1400" dirty="0">
                        <a:effectLst/>
                      </a:endParaRPr>
                    </a:p>
                    <a:p>
                      <a:pPr indent="-269875">
                        <a:lnSpc>
                          <a:spcPct val="115000"/>
                        </a:lnSpc>
                        <a:spcAft>
                          <a:spcPts val="0"/>
                        </a:spcAft>
                        <a:tabLst>
                          <a:tab pos="270510" algn="l"/>
                        </a:tabLst>
                      </a:pPr>
                      <a:r>
                        <a:rPr lang="es-ES" sz="1400" dirty="0">
                          <a:effectLst/>
                        </a:rPr>
                        <a:t>     proyecto? </a:t>
                      </a:r>
                      <a:endParaRPr lang="es-MX" sz="1400" dirty="0">
                        <a:effectLst/>
                      </a:endParaRPr>
                    </a:p>
                    <a:p>
                      <a:pPr indent="-269875">
                        <a:lnSpc>
                          <a:spcPct val="115000"/>
                        </a:lnSpc>
                        <a:spcAft>
                          <a:spcPts val="0"/>
                        </a:spcAft>
                        <a:tabLst>
                          <a:tab pos="270510" algn="l"/>
                        </a:tabLst>
                      </a:pPr>
                      <a:r>
                        <a:rPr lang="es-ES" sz="1400" dirty="0">
                          <a:effectLst/>
                        </a:rPr>
                        <a:t>     ¿Cuál será la   estrategia o</a:t>
                      </a:r>
                      <a:endParaRPr lang="es-MX" sz="1400" dirty="0">
                        <a:effectLst/>
                      </a:endParaRPr>
                    </a:p>
                    <a:p>
                      <a:pPr indent="-269875">
                        <a:lnSpc>
                          <a:spcPct val="115000"/>
                        </a:lnSpc>
                        <a:spcAft>
                          <a:spcPts val="0"/>
                        </a:spcAft>
                        <a:tabLst>
                          <a:tab pos="270510" algn="l"/>
                        </a:tabLst>
                      </a:pPr>
                      <a:r>
                        <a:rPr lang="es-ES" sz="1400" dirty="0">
                          <a:effectLst/>
                        </a:rPr>
                        <a:t>     actividad  que se utilizará para </a:t>
                      </a:r>
                      <a:endParaRPr lang="es-MX" sz="1400" dirty="0">
                        <a:effectLst/>
                      </a:endParaRPr>
                    </a:p>
                    <a:p>
                      <a:pPr indent="-269875">
                        <a:lnSpc>
                          <a:spcPct val="115000"/>
                        </a:lnSpc>
                        <a:spcAft>
                          <a:spcPts val="0"/>
                        </a:spcAft>
                        <a:tabLst>
                          <a:tab pos="270510" algn="l"/>
                        </a:tabLst>
                      </a:pPr>
                      <a:r>
                        <a:rPr lang="es-ES" sz="1400" dirty="0">
                          <a:effectLst/>
                        </a:rPr>
                        <a:t>     lograr que haya conciencia de </a:t>
                      </a:r>
                      <a:endParaRPr lang="es-MX" sz="1400" dirty="0">
                        <a:effectLst/>
                      </a:endParaRPr>
                    </a:p>
                    <a:p>
                      <a:pPr marL="270510" indent="-180340">
                        <a:lnSpc>
                          <a:spcPct val="115000"/>
                        </a:lnSpc>
                        <a:spcAft>
                          <a:spcPts val="0"/>
                        </a:spcAft>
                        <a:tabLst>
                          <a:tab pos="270510" algn="l"/>
                        </a:tabLst>
                      </a:pPr>
                      <a:r>
                        <a:rPr lang="es-ES" sz="1400" dirty="0">
                          <a:effectLst/>
                        </a:rPr>
                        <a:t>     ello?</a:t>
                      </a:r>
                      <a:endParaRPr lang="es-MX" sz="1400" dirty="0">
                        <a:effectLst/>
                      </a:endParaRPr>
                    </a:p>
                    <a:p>
                      <a:pPr>
                        <a:lnSpc>
                          <a:spcPct val="115000"/>
                        </a:lnSpc>
                        <a:spcAft>
                          <a:spcPts val="0"/>
                        </a:spcAf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nSpc>
                          <a:spcPct val="115000"/>
                        </a:lnSpc>
                        <a:spcAft>
                          <a:spcPts val="0"/>
                        </a:spcAft>
                      </a:pPr>
                      <a:r>
                        <a:rPr lang="es-ES" sz="1400" dirty="0">
                          <a:effectLst/>
                        </a:rPr>
                        <a:t>La conexión se deriva de la pregunta anterior en ambas disciplinas: traducir a mapas los movimientos geopolíticos, como traducir a movimientos geopolíticos los mapas de la dinámica de las élites, de acuerdo a un espacio, un tiempo y una orografía.</a:t>
                      </a:r>
                      <a:endParaRPr lang="es-MX" sz="1400" dirty="0">
                        <a:effectLst/>
                      </a:endParaRPr>
                    </a:p>
                    <a:p>
                      <a:pPr>
                        <a:lnSpc>
                          <a:spcPct val="115000"/>
                        </a:lnSpc>
                        <a:spcAft>
                          <a:spcPts val="0"/>
                        </a:spcAft>
                      </a:pPr>
                      <a:r>
                        <a:rPr lang="es-ES" sz="1400" dirty="0">
                          <a:effectLst/>
                        </a:rPr>
                        <a:t>Tener los datos de distribución de la población y movimientos específicos de: Madero, Villa, Zapata, Obregón, Porfirio Díaz, Félix Díaz, Orozco, Huerta, Hermanos Flores Magón y Carranza.</a:t>
                      </a:r>
                      <a:endParaRPr lang="es-MX" sz="1400" dirty="0">
                        <a:effectLst/>
                      </a:endParaRPr>
                    </a:p>
                    <a:p>
                      <a:pPr>
                        <a:lnSpc>
                          <a:spcPct val="115000"/>
                        </a:lnSpc>
                        <a:spcAft>
                          <a:spcPts val="0"/>
                        </a:spcAft>
                      </a:pPr>
                      <a:r>
                        <a:rPr lang="es-ES" sz="1400" dirty="0">
                          <a:effectLst/>
                        </a:rPr>
                        <a:t> </a:t>
                      </a:r>
                      <a:endParaRPr lang="es-MX" sz="1400" dirty="0">
                        <a:effectLst/>
                      </a:endParaRPr>
                    </a:p>
                    <a:p>
                      <a:pPr>
                        <a:lnSpc>
                          <a:spcPct val="115000"/>
                        </a:lnSpc>
                        <a:spcAft>
                          <a:spcPts val="0"/>
                        </a:spcAft>
                      </a:pPr>
                      <a:r>
                        <a:rPr lang="es-ES" sz="1400" dirty="0">
                          <a:effectLst/>
                        </a:rPr>
                        <a:t> </a:t>
                      </a:r>
                      <a:endParaRPr lang="es-MX" sz="1400" dirty="0">
                        <a:effectLst/>
                      </a:endParaRPr>
                    </a:p>
                    <a:p>
                      <a:pPr>
                        <a:lnSpc>
                          <a:spcPct val="115000"/>
                        </a:lnSpc>
                        <a:spcAft>
                          <a:spcPts val="0"/>
                        </a:spcAft>
                      </a:pPr>
                      <a:r>
                        <a:rPr lang="es-ES" sz="1400" dirty="0">
                          <a:effectLst/>
                        </a:rPr>
                        <a:t> </a:t>
                      </a:r>
                      <a:endParaRPr lang="es-MX" sz="1400" dirty="0">
                        <a:effectLst/>
                      </a:endParaRPr>
                    </a:p>
                    <a:p>
                      <a:pPr>
                        <a:lnSpc>
                          <a:spcPct val="115000"/>
                        </a:lnSpc>
                        <a:spcAft>
                          <a:spcPts val="0"/>
                        </a:spcAft>
                      </a:pPr>
                      <a:r>
                        <a:rPr lang="es-ES" sz="1400" dirty="0">
                          <a:effectLst/>
                        </a:rPr>
                        <a:t> </a:t>
                      </a:r>
                      <a:endParaRPr lang="es-MX" sz="1400" dirty="0">
                        <a:effectLst/>
                      </a:endParaRPr>
                    </a:p>
                    <a:p>
                      <a:pPr>
                        <a:lnSpc>
                          <a:spcPct val="115000"/>
                        </a:lnSpc>
                        <a:spcAft>
                          <a:spcPts val="0"/>
                        </a:spcAft>
                      </a:pPr>
                      <a:r>
                        <a:rPr lang="es-ES" sz="1400" dirty="0">
                          <a:effectLst/>
                        </a:rPr>
                        <a:t> </a:t>
                      </a:r>
                      <a:endParaRPr lang="es-MX" sz="1400" dirty="0">
                        <a:effectLst/>
                      </a:endParaRPr>
                    </a:p>
                    <a:p>
                      <a:pPr>
                        <a:lnSpc>
                          <a:spcPct val="115000"/>
                        </a:lnSpc>
                        <a:spcAft>
                          <a:spcPts val="0"/>
                        </a:spcAf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extLst>
                  <a:ext uri="{0D108BD9-81ED-4DB2-BD59-A6C34878D82A}">
                    <a16:rowId xmlns:a16="http://schemas.microsoft.com/office/drawing/2014/main" val="3146676952"/>
                  </a:ext>
                </a:extLst>
              </a:tr>
              <a:tr h="1363584">
                <a:tc>
                  <a:txBody>
                    <a:bodyPr/>
                    <a:lstStyle/>
                    <a:p>
                      <a:pPr>
                        <a:lnSpc>
                          <a:spcPct val="115000"/>
                        </a:lnSpc>
                        <a:spcAft>
                          <a:spcPts val="0"/>
                        </a:spcAft>
                      </a:pPr>
                      <a:r>
                        <a:rPr lang="es-ES" sz="1400" dirty="0">
                          <a:effectLst/>
                        </a:rPr>
                        <a:t>  7. Evaluar la información generada.</a:t>
                      </a:r>
                      <a:endParaRPr lang="es-MX" sz="1400" dirty="0">
                        <a:effectLst/>
                      </a:endParaRPr>
                    </a:p>
                    <a:p>
                      <a:pPr marL="270510">
                        <a:lnSpc>
                          <a:spcPct val="115000"/>
                        </a:lnSpc>
                        <a:spcAft>
                          <a:spcPts val="0"/>
                        </a:spcAft>
                      </a:pPr>
                      <a:r>
                        <a:rPr lang="es-ES" sz="1400" dirty="0">
                          <a:effectLst/>
                        </a:rPr>
                        <a:t>¿Qué otras investigaciones o asignaturas se pueden  proponer para complementar el proyecto?</a:t>
                      </a:r>
                      <a:endParaRPr lang="es-MX" sz="1400" dirty="0">
                        <a:effectLst/>
                      </a:endParaRPr>
                    </a:p>
                    <a:p>
                      <a:pPr marL="270510">
                        <a:lnSpc>
                          <a:spcPct val="115000"/>
                        </a:lnSpc>
                        <a:spcAft>
                          <a:spcPts val="0"/>
                        </a:spcAf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nSpc>
                          <a:spcPct val="115000"/>
                        </a:lnSpc>
                        <a:spcAft>
                          <a:spcPts val="0"/>
                        </a:spcAft>
                      </a:pPr>
                      <a:r>
                        <a:rPr lang="es-ES" sz="1400" dirty="0">
                          <a:effectLst/>
                        </a:rPr>
                        <a:t>FILOSOFÍA , HISTORIA, ECONOMÍA</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extLst>
                  <a:ext uri="{0D108BD9-81ED-4DB2-BD59-A6C34878D82A}">
                    <a16:rowId xmlns:a16="http://schemas.microsoft.com/office/drawing/2014/main" val="2981230648"/>
                  </a:ext>
                </a:extLst>
              </a:tr>
            </a:tbl>
          </a:graphicData>
        </a:graphic>
      </p:graphicFrame>
    </p:spTree>
    <p:extLst>
      <p:ext uri="{BB962C8B-B14F-4D97-AF65-F5344CB8AC3E}">
        <p14:creationId xmlns:p14="http://schemas.microsoft.com/office/powerpoint/2010/main" val="3815349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MX" dirty="0"/>
              <a:t>5.g Formatos e instrumentos </a:t>
            </a:r>
          </a:p>
        </p:txBody>
      </p:sp>
      <p:sp>
        <p:nvSpPr>
          <p:cNvPr id="2" name="1 Marcador de contenido"/>
          <p:cNvSpPr>
            <a:spLocks noGrp="1"/>
          </p:cNvSpPr>
          <p:nvPr>
            <p:ph idx="1"/>
          </p:nvPr>
        </p:nvSpPr>
        <p:spPr/>
        <p:txBody>
          <a:bodyPr/>
          <a:lstStyle/>
          <a:p>
            <a:r>
              <a:rPr lang="es-MX" dirty="0"/>
              <a:t>Planeación General </a:t>
            </a:r>
          </a:p>
          <a:p>
            <a:r>
              <a:rPr lang="es-ES" dirty="0"/>
              <a:t>Planeación día a día</a:t>
            </a:r>
          </a:p>
          <a:p>
            <a:r>
              <a:rPr lang="es-ES" dirty="0"/>
              <a:t>Seguimiento</a:t>
            </a:r>
          </a:p>
          <a:p>
            <a:r>
              <a:rPr lang="es-ES" dirty="0"/>
              <a:t>Evaluación</a:t>
            </a:r>
          </a:p>
          <a:p>
            <a:r>
              <a:rPr lang="es-ES" dirty="0"/>
              <a:t>Autoevaluación y coevaluación</a:t>
            </a:r>
            <a:endParaRPr lang="es-MX" dirty="0"/>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endParaRPr lang="es-MX" dirty="0"/>
          </a:p>
        </p:txBody>
      </p:sp>
    </p:spTree>
    <p:extLst>
      <p:ext uri="{BB962C8B-B14F-4D97-AF65-F5344CB8AC3E}">
        <p14:creationId xmlns:p14="http://schemas.microsoft.com/office/powerpoint/2010/main" val="2624712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2549" y="242709"/>
            <a:ext cx="11138262" cy="480324"/>
          </a:xfrm>
          <a:prstGeom prst="rect">
            <a:avLst/>
          </a:prstGeom>
        </p:spPr>
        <p:txBody>
          <a:bodyPr wrap="square">
            <a:spAutoFit/>
          </a:bodyPr>
          <a:lstStyle/>
          <a:p>
            <a:pPr>
              <a:lnSpc>
                <a:spcPct val="115000"/>
              </a:lnSpc>
            </a:pPr>
            <a:r>
              <a:rPr lang="es-ES" sz="2400" b="1" dirty="0">
                <a:solidFill>
                  <a:srgbClr val="1C4587"/>
                </a:solidFill>
                <a:latin typeface="Century Gothic" panose="020B0502020202020204" pitchFamily="34" charset="0"/>
                <a:ea typeface="Century Gothic" panose="020B0502020202020204" pitchFamily="34" charset="0"/>
                <a:cs typeface="Century Gothic" panose="020B0502020202020204" pitchFamily="34" charset="0"/>
              </a:rPr>
              <a:t>VI. Tiempos que se dedicarán al proyecto cada semana.</a:t>
            </a:r>
            <a:r>
              <a:rPr lang="es-ES" sz="2400" dirty="0">
                <a:solidFill>
                  <a:srgbClr val="1C4587"/>
                </a:solidFill>
                <a:latin typeface="Century Gothic" panose="020B0502020202020204" pitchFamily="34" charset="0"/>
                <a:ea typeface="Century Gothic" panose="020B0502020202020204" pitchFamily="34" charset="0"/>
                <a:cs typeface="Century Gothic" panose="020B0502020202020204" pitchFamily="34" charset="0"/>
              </a:rPr>
              <a:t> </a:t>
            </a:r>
            <a:endParaRPr lang="es-MX" sz="2400" dirty="0">
              <a:solidFill>
                <a:srgbClr val="000000"/>
              </a:solidFill>
              <a:latin typeface="Arial" panose="020B0604020202020204" pitchFamily="34" charset="0"/>
              <a:ea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877971766"/>
              </p:ext>
            </p:extLst>
          </p:nvPr>
        </p:nvGraphicFramePr>
        <p:xfrm>
          <a:off x="252549" y="653590"/>
          <a:ext cx="11686902" cy="1490585"/>
        </p:xfrm>
        <a:graphic>
          <a:graphicData uri="http://schemas.openxmlformats.org/drawingml/2006/table">
            <a:tbl>
              <a:tblPr>
                <a:tableStyleId>{5C22544A-7EE6-4342-B048-85BDC9FD1C3A}</a:tableStyleId>
              </a:tblPr>
              <a:tblGrid>
                <a:gridCol w="5741996">
                  <a:extLst>
                    <a:ext uri="{9D8B030D-6E8A-4147-A177-3AD203B41FA5}">
                      <a16:colId xmlns:a16="http://schemas.microsoft.com/office/drawing/2014/main" val="535119592"/>
                    </a:ext>
                  </a:extLst>
                </a:gridCol>
                <a:gridCol w="5944906">
                  <a:extLst>
                    <a:ext uri="{9D8B030D-6E8A-4147-A177-3AD203B41FA5}">
                      <a16:colId xmlns:a16="http://schemas.microsoft.com/office/drawing/2014/main" val="218405980"/>
                    </a:ext>
                  </a:extLst>
                </a:gridCol>
              </a:tblGrid>
              <a:tr h="621634">
                <a:tc>
                  <a:txBody>
                    <a:bodyPr/>
                    <a:lstStyle/>
                    <a:p>
                      <a:pPr marL="342900" lvl="0" indent="-342900" algn="ctr">
                        <a:lnSpc>
                          <a:spcPct val="115000"/>
                        </a:lnSpc>
                        <a:spcAft>
                          <a:spcPts val="0"/>
                        </a:spcAft>
                        <a:buFont typeface="+mj-lt"/>
                        <a:buAutoNum type="arabicPeriod"/>
                      </a:pPr>
                      <a:r>
                        <a:rPr lang="es-ES" sz="1400" dirty="0">
                          <a:effectLst/>
                        </a:rPr>
                        <a:t>¿Cuántas horas se trabajarán de manera  </a:t>
                      </a:r>
                      <a:endParaRPr lang="es-MX" sz="1400" dirty="0">
                        <a:effectLst/>
                      </a:endParaRPr>
                    </a:p>
                    <a:p>
                      <a:pPr marL="457200" algn="ctr">
                        <a:lnSpc>
                          <a:spcPct val="115000"/>
                        </a:lnSpc>
                        <a:spcAft>
                          <a:spcPts val="0"/>
                        </a:spcAft>
                      </a:pPr>
                      <a:r>
                        <a:rPr lang="es-ES" sz="1400" dirty="0">
                          <a:effectLst/>
                        </a:rPr>
                        <a:t>Disciplinaria?</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gn="ctr">
                        <a:lnSpc>
                          <a:spcPct val="115000"/>
                        </a:lnSpc>
                        <a:spcAft>
                          <a:spcPts val="0"/>
                        </a:spcAft>
                      </a:pPr>
                      <a:r>
                        <a:rPr lang="es-ES" sz="1400">
                          <a:effectLst/>
                        </a:rPr>
                        <a:t>2.  ¿Cuántas horas se trabajarán de manera interdisciplinaria?</a:t>
                      </a:r>
                      <a:endParaRPr lang="es-MX" sz="1400">
                        <a:effectLst/>
                      </a:endParaRPr>
                    </a:p>
                    <a:p>
                      <a:pPr algn="ctr">
                        <a:lnSpc>
                          <a:spcPct val="115000"/>
                        </a:lnSpc>
                        <a:spcAft>
                          <a:spcPts val="0"/>
                        </a:spcAft>
                      </a:pPr>
                      <a:r>
                        <a:rPr lang="es-ES" sz="1400">
                          <a:effectLst/>
                        </a:rPr>
                        <a:t> </a:t>
                      </a:r>
                      <a:endParaRPr lang="es-MX" sz="140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extLst>
                  <a:ext uri="{0D108BD9-81ED-4DB2-BD59-A6C34878D82A}">
                    <a16:rowId xmlns:a16="http://schemas.microsoft.com/office/drawing/2014/main" val="1446221946"/>
                  </a:ext>
                </a:extLst>
              </a:tr>
              <a:tr h="868951">
                <a:tc>
                  <a:txBody>
                    <a:bodyPr/>
                    <a:lstStyle/>
                    <a:p>
                      <a:pPr>
                        <a:lnSpc>
                          <a:spcPct val="115000"/>
                        </a:lnSpc>
                        <a:spcAft>
                          <a:spcPts val="0"/>
                        </a:spcAft>
                      </a:pPr>
                      <a:r>
                        <a:rPr lang="es-ES" sz="1400" dirty="0">
                          <a:effectLst/>
                        </a:rPr>
                        <a:t>3 HORAS</a:t>
                      </a:r>
                      <a:endParaRPr lang="es-MX" sz="1400" dirty="0">
                        <a:effectLst/>
                      </a:endParaRPr>
                    </a:p>
                    <a:p>
                      <a:pPr>
                        <a:lnSpc>
                          <a:spcPct val="115000"/>
                        </a:lnSpc>
                        <a:spcAft>
                          <a:spcPts val="0"/>
                        </a:spcAft>
                      </a:pPr>
                      <a:r>
                        <a:rPr lang="es-ES" sz="1400" dirty="0">
                          <a:effectLst/>
                        </a:rPr>
                        <a:t> </a:t>
                      </a:r>
                      <a:endParaRPr lang="es-MX" sz="1400" dirty="0">
                        <a:effectLst/>
                      </a:endParaRPr>
                    </a:p>
                    <a:p>
                      <a:pPr>
                        <a:lnSpc>
                          <a:spcPct val="115000"/>
                        </a:lnSpc>
                        <a:spcAft>
                          <a:spcPts val="0"/>
                        </a:spcAf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nSpc>
                          <a:spcPct val="115000"/>
                        </a:lnSpc>
                        <a:spcAft>
                          <a:spcPts val="0"/>
                        </a:spcAft>
                      </a:pPr>
                      <a:r>
                        <a:rPr lang="es-ES" sz="1400" dirty="0">
                          <a:effectLst/>
                        </a:rPr>
                        <a:t>1 HORA</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extLst>
                  <a:ext uri="{0D108BD9-81ED-4DB2-BD59-A6C34878D82A}">
                    <a16:rowId xmlns:a16="http://schemas.microsoft.com/office/drawing/2014/main" val="3166085321"/>
                  </a:ext>
                </a:extLst>
              </a:tr>
            </a:tbl>
          </a:graphicData>
        </a:graphic>
      </p:graphicFrame>
      <p:sp>
        <p:nvSpPr>
          <p:cNvPr id="4" name="Rectángulo 3"/>
          <p:cNvSpPr/>
          <p:nvPr/>
        </p:nvSpPr>
        <p:spPr>
          <a:xfrm>
            <a:off x="252549" y="2308231"/>
            <a:ext cx="11582400" cy="480324"/>
          </a:xfrm>
          <a:prstGeom prst="rect">
            <a:avLst/>
          </a:prstGeom>
        </p:spPr>
        <p:txBody>
          <a:bodyPr wrap="square">
            <a:spAutoFit/>
          </a:bodyPr>
          <a:lstStyle/>
          <a:p>
            <a:pPr>
              <a:lnSpc>
                <a:spcPct val="115000"/>
              </a:lnSpc>
            </a:pPr>
            <a:r>
              <a:rPr lang="es-ES" sz="2400" b="1" dirty="0">
                <a:solidFill>
                  <a:srgbClr val="1C4587"/>
                </a:solidFill>
                <a:latin typeface="Century Gothic" panose="020B0502020202020204" pitchFamily="34" charset="0"/>
                <a:ea typeface="Century Gothic" panose="020B0502020202020204" pitchFamily="34" charset="0"/>
                <a:cs typeface="Century Gothic" panose="020B0502020202020204" pitchFamily="34" charset="0"/>
              </a:rPr>
              <a:t>VII. Presentación del proyecto</a:t>
            </a:r>
            <a:r>
              <a:rPr lang="es-ES" sz="2400" b="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 </a:t>
            </a:r>
            <a:r>
              <a:rPr lang="es-ES" sz="2400" b="1" dirty="0">
                <a:solidFill>
                  <a:srgbClr val="0EB1A9"/>
                </a:solidFill>
                <a:latin typeface="Century Gothic" panose="020B0502020202020204" pitchFamily="34" charset="0"/>
                <a:ea typeface="Century Gothic" panose="020B0502020202020204" pitchFamily="34" charset="0"/>
                <a:cs typeface="Century Gothic" panose="020B0502020202020204" pitchFamily="34" charset="0"/>
              </a:rPr>
              <a:t>(producto).</a:t>
            </a:r>
            <a:endParaRPr lang="es-MX" sz="2400" dirty="0">
              <a:solidFill>
                <a:srgbClr val="000000"/>
              </a:solidFill>
              <a:latin typeface="Arial" panose="020B0604020202020204" pitchFamily="34" charset="0"/>
              <a:ea typeface="Arial" panose="020B0604020202020204" pitchFamily="34" charset="0"/>
            </a:endParaRPr>
          </a:p>
        </p:txBody>
      </p:sp>
      <p:graphicFrame>
        <p:nvGraphicFramePr>
          <p:cNvPr id="5" name="Tabla 4"/>
          <p:cNvGraphicFramePr>
            <a:graphicFrameLocks noGrp="1"/>
          </p:cNvGraphicFramePr>
          <p:nvPr>
            <p:extLst>
              <p:ext uri="{D42A27DB-BD31-4B8C-83A1-F6EECF244321}">
                <p14:modId xmlns:p14="http://schemas.microsoft.com/office/powerpoint/2010/main" val="2645445533"/>
              </p:ext>
            </p:extLst>
          </p:nvPr>
        </p:nvGraphicFramePr>
        <p:xfrm>
          <a:off x="252549" y="2924552"/>
          <a:ext cx="11686902" cy="1243268"/>
        </p:xfrm>
        <a:graphic>
          <a:graphicData uri="http://schemas.openxmlformats.org/drawingml/2006/table">
            <a:tbl>
              <a:tblPr>
                <a:tableStyleId>{5C22544A-7EE6-4342-B048-85BDC9FD1C3A}</a:tableStyleId>
              </a:tblPr>
              <a:tblGrid>
                <a:gridCol w="11686902">
                  <a:extLst>
                    <a:ext uri="{9D8B030D-6E8A-4147-A177-3AD203B41FA5}">
                      <a16:colId xmlns:a16="http://schemas.microsoft.com/office/drawing/2014/main" val="3314305238"/>
                    </a:ext>
                  </a:extLst>
                </a:gridCol>
              </a:tblGrid>
              <a:tr h="621634">
                <a:tc>
                  <a:txBody>
                    <a:bodyPr/>
                    <a:lstStyle/>
                    <a:p>
                      <a:pPr marL="342900" lvl="0" indent="-342900" algn="ctr">
                        <a:lnSpc>
                          <a:spcPct val="115000"/>
                        </a:lnSpc>
                        <a:buFont typeface="+mj-lt"/>
                        <a:buAutoNum type="arabicPeriod"/>
                      </a:pPr>
                      <a:r>
                        <a:rPr lang="es-ES" sz="1400" u="none" strike="noStrike" dirty="0">
                          <a:effectLst/>
                        </a:rPr>
                        <a:t>¿Qué se presentará?   2. ¿Cuándo?   3. ¿Cómo?  4. ¿Dónde?   4. ¿Con qué?</a:t>
                      </a:r>
                      <a:endParaRPr lang="es-MX" sz="1400" u="none" strike="noStrike" dirty="0">
                        <a:effectLst/>
                      </a:endParaRPr>
                    </a:p>
                    <a:p>
                      <a:pPr marL="457200" algn="ctr">
                        <a:lnSpc>
                          <a:spcPct val="115000"/>
                        </a:lnSpc>
                      </a:pPr>
                      <a:r>
                        <a:rPr lang="es-ES" sz="1400" dirty="0">
                          <a:effectLst/>
                        </a:rPr>
                        <a:t>5. ¿A quién, por qué y para qué?  </a:t>
                      </a:r>
                      <a:endParaRPr lang="es-MX" sz="1400" dirty="0">
                        <a:solidFill>
                          <a:srgbClr val="000000"/>
                        </a:solidFill>
                        <a:effectLst/>
                        <a:latin typeface="Arial" panose="020B0604020202020204" pitchFamily="34" charset="0"/>
                      </a:endParaRPr>
                    </a:p>
                  </a:txBody>
                  <a:tcPr marL="63500" marR="63500" marT="63500" marB="63500">
                    <a:solidFill>
                      <a:schemeClr val="bg1"/>
                    </a:solidFill>
                  </a:tcPr>
                </a:tc>
                <a:extLst>
                  <a:ext uri="{0D108BD9-81ED-4DB2-BD59-A6C34878D82A}">
                    <a16:rowId xmlns:a16="http://schemas.microsoft.com/office/drawing/2014/main" val="586278991"/>
                  </a:ext>
                </a:extLst>
              </a:tr>
              <a:tr h="621634">
                <a:tc>
                  <a:txBody>
                    <a:bodyPr/>
                    <a:lstStyle/>
                    <a:p>
                      <a:pPr>
                        <a:lnSpc>
                          <a:spcPct val="115000"/>
                        </a:lnSpc>
                        <a:spcAft>
                          <a:spcPts val="0"/>
                        </a:spcAft>
                      </a:pPr>
                      <a:r>
                        <a:rPr lang="es-ES" sz="1400" dirty="0">
                          <a:effectLst/>
                        </a:rPr>
                        <a:t>Una presentación power point, el 17 de febrero, en la Institución, en primera instancia, presentación explicada por los estudiantes, a las autoridades del plantel, con la finalidad de dar a conocer los resultados preliminares del proyecto, para realizar los ajustes finales.</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extLst>
                  <a:ext uri="{0D108BD9-81ED-4DB2-BD59-A6C34878D82A}">
                    <a16:rowId xmlns:a16="http://schemas.microsoft.com/office/drawing/2014/main" val="644006836"/>
                  </a:ext>
                </a:extLst>
              </a:tr>
            </a:tbl>
          </a:graphicData>
        </a:graphic>
      </p:graphicFrame>
      <p:sp>
        <p:nvSpPr>
          <p:cNvPr id="6" name="Rectángulo 5"/>
          <p:cNvSpPr/>
          <p:nvPr/>
        </p:nvSpPr>
        <p:spPr>
          <a:xfrm>
            <a:off x="252549" y="4333830"/>
            <a:ext cx="11686902" cy="480324"/>
          </a:xfrm>
          <a:prstGeom prst="rect">
            <a:avLst/>
          </a:prstGeom>
        </p:spPr>
        <p:txBody>
          <a:bodyPr wrap="square">
            <a:spAutoFit/>
          </a:bodyPr>
          <a:lstStyle/>
          <a:p>
            <a:pPr>
              <a:lnSpc>
                <a:spcPct val="115000"/>
              </a:lnSpc>
            </a:pPr>
            <a:r>
              <a:rPr lang="es-ES" sz="2400" b="1" dirty="0">
                <a:solidFill>
                  <a:srgbClr val="1C4587"/>
                </a:solidFill>
                <a:latin typeface="Century Gothic" panose="020B0502020202020204" pitchFamily="34" charset="0"/>
                <a:ea typeface="Century Gothic" panose="020B0502020202020204" pitchFamily="34" charset="0"/>
                <a:cs typeface="Century Gothic" panose="020B0502020202020204" pitchFamily="34" charset="0"/>
              </a:rPr>
              <a:t>VIII. Evaluación del Proyecto.</a:t>
            </a:r>
            <a:endParaRPr lang="es-MX" sz="2400" dirty="0">
              <a:solidFill>
                <a:srgbClr val="000000"/>
              </a:solidFill>
              <a:latin typeface="Arial" panose="020B0604020202020204" pitchFamily="34" charset="0"/>
              <a:ea typeface="Arial" panose="020B0604020202020204" pitchFamily="34" charset="0"/>
            </a:endParaRPr>
          </a:p>
        </p:txBody>
      </p:sp>
      <p:graphicFrame>
        <p:nvGraphicFramePr>
          <p:cNvPr id="7" name="Tabla 6"/>
          <p:cNvGraphicFramePr>
            <a:graphicFrameLocks noGrp="1"/>
          </p:cNvGraphicFramePr>
          <p:nvPr>
            <p:extLst>
              <p:ext uri="{D42A27DB-BD31-4B8C-83A1-F6EECF244321}">
                <p14:modId xmlns:p14="http://schemas.microsoft.com/office/powerpoint/2010/main" val="3681897716"/>
              </p:ext>
            </p:extLst>
          </p:nvPr>
        </p:nvGraphicFramePr>
        <p:xfrm>
          <a:off x="252549" y="4744709"/>
          <a:ext cx="11686902" cy="1737902"/>
        </p:xfrm>
        <a:graphic>
          <a:graphicData uri="http://schemas.openxmlformats.org/drawingml/2006/table">
            <a:tbl>
              <a:tblPr>
                <a:tableStyleId>{5C22544A-7EE6-4342-B048-85BDC9FD1C3A}</a:tableStyleId>
              </a:tblPr>
              <a:tblGrid>
                <a:gridCol w="3683062">
                  <a:extLst>
                    <a:ext uri="{9D8B030D-6E8A-4147-A177-3AD203B41FA5}">
                      <a16:colId xmlns:a16="http://schemas.microsoft.com/office/drawing/2014/main" val="3311004743"/>
                    </a:ext>
                  </a:extLst>
                </a:gridCol>
                <a:gridCol w="3683062">
                  <a:extLst>
                    <a:ext uri="{9D8B030D-6E8A-4147-A177-3AD203B41FA5}">
                      <a16:colId xmlns:a16="http://schemas.microsoft.com/office/drawing/2014/main" val="3753937883"/>
                    </a:ext>
                  </a:extLst>
                </a:gridCol>
                <a:gridCol w="4320778">
                  <a:extLst>
                    <a:ext uri="{9D8B030D-6E8A-4147-A177-3AD203B41FA5}">
                      <a16:colId xmlns:a16="http://schemas.microsoft.com/office/drawing/2014/main" val="672659582"/>
                    </a:ext>
                  </a:extLst>
                </a:gridCol>
              </a:tblGrid>
              <a:tr h="621634">
                <a:tc>
                  <a:txBody>
                    <a:bodyPr/>
                    <a:lstStyle/>
                    <a:p>
                      <a:pPr algn="ctr">
                        <a:lnSpc>
                          <a:spcPct val="115000"/>
                        </a:lnSpc>
                        <a:spcAft>
                          <a:spcPts val="0"/>
                        </a:spcAft>
                      </a:pPr>
                      <a:r>
                        <a:rPr lang="es-ES" sz="1400" dirty="0">
                          <a:effectLst/>
                        </a:rPr>
                        <a:t>1. ¿Qué aspectos se evaluarán?</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gn="ctr">
                        <a:lnSpc>
                          <a:spcPct val="115000"/>
                        </a:lnSpc>
                        <a:spcAft>
                          <a:spcPts val="0"/>
                        </a:spcAft>
                      </a:pPr>
                      <a:r>
                        <a:rPr lang="es-ES" sz="1400">
                          <a:effectLst/>
                        </a:rPr>
                        <a:t>2. ¿Cuáles son los criterios que se utilizarán para evaluar cada aspecto?</a:t>
                      </a:r>
                      <a:endParaRPr lang="es-MX" sz="140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gn="ctr">
                        <a:lnSpc>
                          <a:spcPct val="115000"/>
                        </a:lnSpc>
                        <a:spcAft>
                          <a:spcPts val="0"/>
                        </a:spcAft>
                      </a:pPr>
                      <a:r>
                        <a:rPr lang="es-ES" sz="1400">
                          <a:effectLst/>
                        </a:rPr>
                        <a:t>3. Herramientas e instrumentos de evaluación que se utilizarán.</a:t>
                      </a:r>
                      <a:endParaRPr lang="es-MX" sz="140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extLst>
                  <a:ext uri="{0D108BD9-81ED-4DB2-BD59-A6C34878D82A}">
                    <a16:rowId xmlns:a16="http://schemas.microsoft.com/office/drawing/2014/main" val="896474179"/>
                  </a:ext>
                </a:extLst>
              </a:tr>
              <a:tr h="1116268">
                <a:tc>
                  <a:txBody>
                    <a:bodyPr/>
                    <a:lstStyle/>
                    <a:p>
                      <a:pPr>
                        <a:lnSpc>
                          <a:spcPct val="115000"/>
                        </a:lnSpc>
                        <a:spcAft>
                          <a:spcPts val="0"/>
                        </a:spcAft>
                      </a:pPr>
                      <a:r>
                        <a:rPr lang="es-ES" sz="1400" dirty="0">
                          <a:effectLst/>
                        </a:rPr>
                        <a:t>-Desarrollo del producto.</a:t>
                      </a:r>
                      <a:endParaRPr lang="es-MX" sz="1400" dirty="0">
                        <a:effectLst/>
                      </a:endParaRPr>
                    </a:p>
                    <a:p>
                      <a:pPr>
                        <a:lnSpc>
                          <a:spcPct val="115000"/>
                        </a:lnSpc>
                        <a:spcAft>
                          <a:spcPts val="0"/>
                        </a:spcAft>
                      </a:pPr>
                      <a:r>
                        <a:rPr lang="es-ES" sz="1400" dirty="0">
                          <a:effectLst/>
                        </a:rPr>
                        <a:t>-Contenidos.</a:t>
                      </a:r>
                      <a:endParaRPr lang="es-MX" sz="1400" dirty="0">
                        <a:effectLst/>
                      </a:endParaRPr>
                    </a:p>
                    <a:p>
                      <a:pPr>
                        <a:lnSpc>
                          <a:spcPct val="115000"/>
                        </a:lnSpc>
                        <a:spcAft>
                          <a:spcPts val="0"/>
                        </a:spcAft>
                      </a:pPr>
                      <a:r>
                        <a:rPr lang="es-ES" sz="1400" dirty="0">
                          <a:effectLst/>
                        </a:rPr>
                        <a:t>-Aplicabilidad en el aula.</a:t>
                      </a:r>
                      <a:endParaRPr lang="es-MX" sz="1400" dirty="0">
                        <a:effectLst/>
                      </a:endParaRPr>
                    </a:p>
                    <a:p>
                      <a:pPr>
                        <a:lnSpc>
                          <a:spcPct val="115000"/>
                        </a:lnSpc>
                        <a:spcAft>
                          <a:spcPts val="0"/>
                        </a:spcAft>
                      </a:pPr>
                      <a:r>
                        <a:rPr lang="es-ES" sz="1400" dirty="0">
                          <a:effectLst/>
                        </a:rPr>
                        <a:t>-Propuesta innovadora.</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nSpc>
                          <a:spcPct val="115000"/>
                        </a:lnSpc>
                        <a:spcAft>
                          <a:spcPts val="0"/>
                        </a:spcAft>
                      </a:pPr>
                      <a:r>
                        <a:rPr lang="es-ES" sz="1400" dirty="0">
                          <a:effectLst/>
                        </a:rPr>
                        <a:t>-Los criterios estipulados en las rúbricas de evaluación.</a:t>
                      </a:r>
                      <a:endParaRPr lang="es-MX" sz="1400" dirty="0">
                        <a:effectLst/>
                      </a:endParaRPr>
                    </a:p>
                    <a:p>
                      <a:pPr>
                        <a:lnSpc>
                          <a:spcPct val="115000"/>
                        </a:lnSpc>
                        <a:spcAft>
                          <a:spcPts val="0"/>
                        </a:spcAft>
                      </a:pPr>
                      <a:r>
                        <a:rPr lang="es-ES" sz="1400" dirty="0">
                          <a:effectLst/>
                        </a:rPr>
                        <a:t>(ver anexo de rúbricas)</a:t>
                      </a:r>
                      <a:endParaRPr lang="es-MX" sz="1400" dirty="0">
                        <a:effectLst/>
                      </a:endParaRPr>
                    </a:p>
                    <a:p>
                      <a:pPr>
                        <a:lnSpc>
                          <a:spcPct val="115000"/>
                        </a:lnSpc>
                        <a:spcAft>
                          <a:spcPts val="0"/>
                        </a:spcAf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nSpc>
                          <a:spcPct val="115000"/>
                        </a:lnSpc>
                        <a:spcAft>
                          <a:spcPts val="0"/>
                        </a:spcAft>
                      </a:pPr>
                      <a:r>
                        <a:rPr lang="es-ES" sz="1400" dirty="0">
                          <a:effectLst/>
                        </a:rPr>
                        <a:t>Rubricas.</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extLst>
                  <a:ext uri="{0D108BD9-81ED-4DB2-BD59-A6C34878D82A}">
                    <a16:rowId xmlns:a16="http://schemas.microsoft.com/office/drawing/2014/main" val="3658620179"/>
                  </a:ext>
                </a:extLst>
              </a:tr>
            </a:tbl>
          </a:graphicData>
        </a:graphic>
      </p:graphicFrame>
    </p:spTree>
    <p:extLst>
      <p:ext uri="{BB962C8B-B14F-4D97-AF65-F5344CB8AC3E}">
        <p14:creationId xmlns:p14="http://schemas.microsoft.com/office/powerpoint/2010/main" val="3650452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a:t>Elaboración de formato para producto final de la actividad interdisciplinaria (planeación general)</a:t>
            </a:r>
          </a:p>
        </p:txBody>
      </p:sp>
      <p:graphicFrame>
        <p:nvGraphicFramePr>
          <p:cNvPr id="5" name="Tabla 4"/>
          <p:cNvGraphicFramePr>
            <a:graphicFrameLocks noGrp="1"/>
          </p:cNvGraphicFramePr>
          <p:nvPr>
            <p:extLst>
              <p:ext uri="{D42A27DB-BD31-4B8C-83A1-F6EECF244321}">
                <p14:modId xmlns:p14="http://schemas.microsoft.com/office/powerpoint/2010/main" val="2820415659"/>
              </p:ext>
            </p:extLst>
          </p:nvPr>
        </p:nvGraphicFramePr>
        <p:xfrm>
          <a:off x="838200" y="1690688"/>
          <a:ext cx="10199914" cy="5057688"/>
        </p:xfrm>
        <a:graphic>
          <a:graphicData uri="http://schemas.openxmlformats.org/drawingml/2006/table">
            <a:tbl>
              <a:tblPr>
                <a:tableStyleId>{5C22544A-7EE6-4342-B048-85BDC9FD1C3A}</a:tableStyleId>
              </a:tblPr>
              <a:tblGrid>
                <a:gridCol w="5123352">
                  <a:extLst>
                    <a:ext uri="{9D8B030D-6E8A-4147-A177-3AD203B41FA5}">
                      <a16:colId xmlns:a16="http://schemas.microsoft.com/office/drawing/2014/main" val="1127171238"/>
                    </a:ext>
                  </a:extLst>
                </a:gridCol>
                <a:gridCol w="5076562">
                  <a:extLst>
                    <a:ext uri="{9D8B030D-6E8A-4147-A177-3AD203B41FA5}">
                      <a16:colId xmlns:a16="http://schemas.microsoft.com/office/drawing/2014/main" val="400962841"/>
                    </a:ext>
                  </a:extLst>
                </a:gridCol>
              </a:tblGrid>
              <a:tr h="366873">
                <a:tc>
                  <a:txBody>
                    <a:bodyPr/>
                    <a:lstStyle/>
                    <a:p>
                      <a:pPr algn="ctr">
                        <a:lnSpc>
                          <a:spcPct val="115000"/>
                        </a:lnSpc>
                        <a:spcAft>
                          <a:spcPts val="0"/>
                        </a:spcAft>
                      </a:pPr>
                      <a:r>
                        <a:rPr lang="es-ES" sz="1400" dirty="0">
                          <a:effectLst/>
                        </a:rPr>
                        <a:t>Disciplina 1. ____Geografía_______</a:t>
                      </a:r>
                      <a:endParaRPr lang="es-MX" sz="1400" dirty="0">
                        <a:solidFill>
                          <a:srgbClr val="000000"/>
                        </a:solidFill>
                        <a:effectLst/>
                        <a:latin typeface="Arial" panose="020B0604020202020204" pitchFamily="34" charset="0"/>
                        <a:ea typeface="Arial" panose="020B0604020202020204" pitchFamily="34" charset="0"/>
                      </a:endParaRPr>
                    </a:p>
                  </a:txBody>
                  <a:tcPr marL="59778" marR="59778" marT="59778" marB="59778">
                    <a:solidFill>
                      <a:schemeClr val="bg1"/>
                    </a:solidFill>
                  </a:tcPr>
                </a:tc>
                <a:tc>
                  <a:txBody>
                    <a:bodyPr/>
                    <a:lstStyle/>
                    <a:p>
                      <a:pPr algn="ctr">
                        <a:lnSpc>
                          <a:spcPct val="115000"/>
                        </a:lnSpc>
                        <a:spcAft>
                          <a:spcPts val="0"/>
                        </a:spcAft>
                      </a:pPr>
                      <a:r>
                        <a:rPr lang="es-ES" sz="1400">
                          <a:effectLst/>
                        </a:rPr>
                        <a:t>Disciplina 2. __Ciencia Política__________________</a:t>
                      </a:r>
                      <a:endParaRPr lang="es-MX" sz="1400">
                        <a:solidFill>
                          <a:srgbClr val="000000"/>
                        </a:solidFill>
                        <a:effectLst/>
                        <a:latin typeface="Arial" panose="020B0604020202020204" pitchFamily="34" charset="0"/>
                        <a:ea typeface="Arial" panose="020B0604020202020204" pitchFamily="34" charset="0"/>
                      </a:endParaRPr>
                    </a:p>
                  </a:txBody>
                  <a:tcPr marL="59778" marR="59778" marT="59778" marB="59778">
                    <a:solidFill>
                      <a:schemeClr val="bg1"/>
                    </a:solidFill>
                  </a:tcPr>
                </a:tc>
                <a:extLst>
                  <a:ext uri="{0D108BD9-81ED-4DB2-BD59-A6C34878D82A}">
                    <a16:rowId xmlns:a16="http://schemas.microsoft.com/office/drawing/2014/main" val="2660849721"/>
                  </a:ext>
                </a:extLst>
              </a:tr>
              <a:tr h="1356140">
                <a:tc>
                  <a:txBody>
                    <a:bodyPr/>
                    <a:lstStyle/>
                    <a:p>
                      <a:pPr>
                        <a:lnSpc>
                          <a:spcPct val="115000"/>
                        </a:lnSpc>
                        <a:spcAft>
                          <a:spcPts val="0"/>
                        </a:spcAft>
                      </a:pPr>
                      <a:r>
                        <a:rPr lang="es-ES" sz="1400" dirty="0">
                          <a:effectLst/>
                        </a:rPr>
                        <a:t>Unidad IV</a:t>
                      </a:r>
                      <a:endParaRPr lang="es-MX" sz="1400" dirty="0">
                        <a:effectLst/>
                      </a:endParaRPr>
                    </a:p>
                    <a:p>
                      <a:pPr>
                        <a:lnSpc>
                          <a:spcPct val="115000"/>
                        </a:lnSpc>
                        <a:spcAft>
                          <a:spcPts val="0"/>
                        </a:spcAft>
                      </a:pPr>
                      <a:r>
                        <a:rPr lang="es-ES" sz="1400" dirty="0">
                          <a:effectLst/>
                        </a:rPr>
                        <a:t>TEMA: Medio físico, población y actividades económico- políticas</a:t>
                      </a:r>
                      <a:endParaRPr lang="es-MX" sz="1400" dirty="0">
                        <a:effectLst/>
                      </a:endParaRPr>
                    </a:p>
                    <a:p>
                      <a:pPr>
                        <a:lnSpc>
                          <a:spcPct val="115000"/>
                        </a:lnSpc>
                        <a:spcAft>
                          <a:spcPts val="0"/>
                        </a:spcAft>
                      </a:pPr>
                      <a:r>
                        <a:rPr lang="es-ES" sz="1400" dirty="0">
                          <a:effectLst/>
                        </a:rPr>
                        <a:t> </a:t>
                      </a:r>
                      <a:endParaRPr lang="es-MX" sz="1400" dirty="0">
                        <a:effectLst/>
                      </a:endParaRPr>
                    </a:p>
                    <a:p>
                      <a:pPr>
                        <a:lnSpc>
                          <a:spcPct val="115000"/>
                        </a:lnSpc>
                        <a:spcAft>
                          <a:spcPts val="0"/>
                        </a:spcAft>
                      </a:pPr>
                      <a:r>
                        <a:rPr lang="es-ES" sz="1400" dirty="0">
                          <a:effectLst/>
                        </a:rPr>
                        <a:t> </a:t>
                      </a:r>
                      <a:endParaRPr lang="es-MX" sz="1400" dirty="0">
                        <a:effectLst/>
                      </a:endParaRPr>
                    </a:p>
                    <a:p>
                      <a:pPr>
                        <a:lnSpc>
                          <a:spcPct val="115000"/>
                        </a:lnSpc>
                        <a:spcAft>
                          <a:spcPts val="0"/>
                        </a:spcAf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59778" marR="59778" marT="59778" marB="59778">
                    <a:solidFill>
                      <a:schemeClr val="bg1"/>
                    </a:solidFill>
                  </a:tcPr>
                </a:tc>
                <a:tc>
                  <a:txBody>
                    <a:bodyPr/>
                    <a:lstStyle/>
                    <a:p>
                      <a:pPr>
                        <a:lnSpc>
                          <a:spcPct val="115000"/>
                        </a:lnSpc>
                        <a:spcAft>
                          <a:spcPts val="0"/>
                        </a:spcAft>
                      </a:pPr>
                      <a:r>
                        <a:rPr lang="es-ES" sz="1400" dirty="0">
                          <a:effectLst/>
                        </a:rPr>
                        <a:t>Unidad III</a:t>
                      </a:r>
                      <a:endParaRPr lang="es-MX" sz="1400" dirty="0">
                        <a:effectLst/>
                      </a:endParaRPr>
                    </a:p>
                    <a:p>
                      <a:pPr>
                        <a:lnSpc>
                          <a:spcPct val="115000"/>
                        </a:lnSpc>
                        <a:spcAft>
                          <a:spcPts val="0"/>
                        </a:spcAft>
                      </a:pPr>
                      <a:r>
                        <a:rPr lang="es-ES" sz="1400" dirty="0">
                          <a:effectLst/>
                        </a:rPr>
                        <a:t>Tema: Sistema Político de México. Revolución mexicana</a:t>
                      </a:r>
                      <a:endParaRPr lang="es-MX" sz="1400" dirty="0">
                        <a:solidFill>
                          <a:srgbClr val="000000"/>
                        </a:solidFill>
                        <a:effectLst/>
                        <a:latin typeface="Arial" panose="020B0604020202020204" pitchFamily="34" charset="0"/>
                        <a:ea typeface="Arial" panose="020B0604020202020204" pitchFamily="34" charset="0"/>
                      </a:endParaRPr>
                    </a:p>
                  </a:txBody>
                  <a:tcPr marL="59778" marR="59778" marT="59778" marB="59778">
                    <a:solidFill>
                      <a:schemeClr val="bg1"/>
                    </a:solidFill>
                  </a:tcPr>
                </a:tc>
                <a:extLst>
                  <a:ext uri="{0D108BD9-81ED-4DB2-BD59-A6C34878D82A}">
                    <a16:rowId xmlns:a16="http://schemas.microsoft.com/office/drawing/2014/main" val="3059293597"/>
                  </a:ext>
                </a:extLst>
              </a:tr>
              <a:tr h="3334675">
                <a:tc>
                  <a:txBody>
                    <a:bodyPr/>
                    <a:lstStyle/>
                    <a:p>
                      <a:pPr>
                        <a:lnSpc>
                          <a:spcPct val="115000"/>
                        </a:lnSpc>
                        <a:spcAft>
                          <a:spcPts val="0"/>
                        </a:spcAft>
                      </a:pPr>
                      <a:r>
                        <a:rPr lang="es-ES" sz="1400">
                          <a:effectLst/>
                        </a:rPr>
                        <a:t>Medio físico</a:t>
                      </a:r>
                      <a:endParaRPr lang="es-MX" sz="1400">
                        <a:effectLst/>
                      </a:endParaRPr>
                    </a:p>
                    <a:p>
                      <a:pPr>
                        <a:lnSpc>
                          <a:spcPct val="115000"/>
                        </a:lnSpc>
                        <a:spcAft>
                          <a:spcPts val="0"/>
                        </a:spcAft>
                      </a:pPr>
                      <a:r>
                        <a:rPr lang="es-ES" sz="1400">
                          <a:effectLst/>
                        </a:rPr>
                        <a:t>Población</a:t>
                      </a:r>
                      <a:endParaRPr lang="es-MX" sz="1400">
                        <a:effectLst/>
                      </a:endParaRPr>
                    </a:p>
                    <a:p>
                      <a:pPr>
                        <a:lnSpc>
                          <a:spcPct val="115000"/>
                        </a:lnSpc>
                        <a:spcAft>
                          <a:spcPts val="0"/>
                        </a:spcAft>
                      </a:pPr>
                      <a:r>
                        <a:rPr lang="es-ES" sz="1400">
                          <a:effectLst/>
                        </a:rPr>
                        <a:t>Actividades económicas</a:t>
                      </a:r>
                      <a:endParaRPr lang="es-MX" sz="1400">
                        <a:effectLst/>
                      </a:endParaRPr>
                    </a:p>
                    <a:p>
                      <a:pPr>
                        <a:lnSpc>
                          <a:spcPct val="115000"/>
                        </a:lnSpc>
                        <a:spcAft>
                          <a:spcPts val="0"/>
                        </a:spcAft>
                      </a:pPr>
                      <a:r>
                        <a:rPr lang="es-ES" sz="1400">
                          <a:effectLst/>
                        </a:rPr>
                        <a:t>Actividades políticas</a:t>
                      </a:r>
                      <a:endParaRPr lang="es-MX" sz="1400">
                        <a:effectLst/>
                      </a:endParaRPr>
                    </a:p>
                    <a:p>
                      <a:pPr>
                        <a:lnSpc>
                          <a:spcPct val="115000"/>
                        </a:lnSpc>
                        <a:spcAft>
                          <a:spcPts val="0"/>
                        </a:spcAft>
                      </a:pPr>
                      <a:r>
                        <a:rPr lang="es-ES" sz="1400">
                          <a:effectLst/>
                        </a:rPr>
                        <a:t>Orografía</a:t>
                      </a:r>
                      <a:endParaRPr lang="es-MX" sz="1400">
                        <a:effectLst/>
                      </a:endParaRPr>
                    </a:p>
                    <a:p>
                      <a:pPr>
                        <a:lnSpc>
                          <a:spcPct val="115000"/>
                        </a:lnSpc>
                        <a:spcAft>
                          <a:spcPts val="0"/>
                        </a:spcAft>
                      </a:pPr>
                      <a:r>
                        <a:rPr lang="es-ES" sz="1400">
                          <a:effectLst/>
                        </a:rPr>
                        <a:t>Espacio-tiempo</a:t>
                      </a:r>
                      <a:endParaRPr lang="es-MX" sz="1400">
                        <a:effectLst/>
                      </a:endParaRPr>
                    </a:p>
                    <a:p>
                      <a:pPr>
                        <a:lnSpc>
                          <a:spcPct val="115000"/>
                        </a:lnSpc>
                        <a:spcAft>
                          <a:spcPts val="0"/>
                        </a:spcAft>
                      </a:pPr>
                      <a:r>
                        <a:rPr lang="es-ES" sz="1400">
                          <a:effectLst/>
                        </a:rPr>
                        <a:t>Mapa geopolítico</a:t>
                      </a:r>
                      <a:endParaRPr lang="es-MX" sz="1400">
                        <a:solidFill>
                          <a:srgbClr val="000000"/>
                        </a:solidFill>
                        <a:effectLst/>
                        <a:latin typeface="Arial" panose="020B0604020202020204" pitchFamily="34" charset="0"/>
                        <a:ea typeface="Arial" panose="020B0604020202020204" pitchFamily="34" charset="0"/>
                      </a:endParaRPr>
                    </a:p>
                  </a:txBody>
                  <a:tcPr marL="59778" marR="59778" marT="59778" marB="59778">
                    <a:solidFill>
                      <a:schemeClr val="bg1"/>
                    </a:solidFill>
                  </a:tcPr>
                </a:tc>
                <a:tc>
                  <a:txBody>
                    <a:bodyPr/>
                    <a:lstStyle/>
                    <a:p>
                      <a:pPr>
                        <a:lnSpc>
                          <a:spcPct val="115000"/>
                        </a:lnSpc>
                        <a:spcAft>
                          <a:spcPts val="0"/>
                        </a:spcAft>
                      </a:pPr>
                      <a:r>
                        <a:rPr lang="es-ES" sz="1400" dirty="0">
                          <a:effectLst/>
                        </a:rPr>
                        <a:t>Élites</a:t>
                      </a:r>
                      <a:endParaRPr lang="es-MX" sz="1400" dirty="0">
                        <a:effectLst/>
                      </a:endParaRPr>
                    </a:p>
                    <a:p>
                      <a:pPr>
                        <a:lnSpc>
                          <a:spcPct val="115000"/>
                        </a:lnSpc>
                        <a:spcAft>
                          <a:spcPts val="0"/>
                        </a:spcAft>
                      </a:pPr>
                      <a:r>
                        <a:rPr lang="es-ES" sz="1400" dirty="0">
                          <a:effectLst/>
                        </a:rPr>
                        <a:t>Revolución</a:t>
                      </a:r>
                      <a:endParaRPr lang="es-MX" sz="1400" dirty="0">
                        <a:effectLst/>
                      </a:endParaRPr>
                    </a:p>
                    <a:p>
                      <a:pPr>
                        <a:lnSpc>
                          <a:spcPct val="115000"/>
                        </a:lnSpc>
                        <a:spcAft>
                          <a:spcPts val="0"/>
                        </a:spcAft>
                      </a:pPr>
                      <a:r>
                        <a:rPr lang="es-ES" sz="1400" dirty="0">
                          <a:effectLst/>
                        </a:rPr>
                        <a:t>Contrarrevolución</a:t>
                      </a:r>
                      <a:endParaRPr lang="es-MX" sz="1400" dirty="0">
                        <a:effectLst/>
                      </a:endParaRPr>
                    </a:p>
                    <a:p>
                      <a:pPr>
                        <a:lnSpc>
                          <a:spcPct val="115000"/>
                        </a:lnSpc>
                        <a:spcAft>
                          <a:spcPts val="0"/>
                        </a:spcAft>
                      </a:pPr>
                      <a:r>
                        <a:rPr lang="es-ES" sz="1400" dirty="0">
                          <a:effectLst/>
                        </a:rPr>
                        <a:t>Poder</a:t>
                      </a:r>
                      <a:endParaRPr lang="es-MX" sz="1400" dirty="0">
                        <a:effectLst/>
                      </a:endParaRPr>
                    </a:p>
                    <a:p>
                      <a:pPr>
                        <a:lnSpc>
                          <a:spcPct val="115000"/>
                        </a:lnSpc>
                        <a:spcAft>
                          <a:spcPts val="0"/>
                        </a:spcAft>
                      </a:pPr>
                      <a:r>
                        <a:rPr lang="es-ES" sz="1400" dirty="0">
                          <a:effectLst/>
                        </a:rPr>
                        <a:t>Grupo Sonora</a:t>
                      </a:r>
                      <a:endParaRPr lang="es-MX" sz="1400" dirty="0">
                        <a:effectLst/>
                      </a:endParaRPr>
                    </a:p>
                    <a:p>
                      <a:pPr>
                        <a:lnSpc>
                          <a:spcPct val="115000"/>
                        </a:lnSpc>
                        <a:spcAft>
                          <a:spcPts val="0"/>
                        </a:spcAft>
                      </a:pPr>
                      <a:r>
                        <a:rPr lang="es-ES" sz="1400" dirty="0">
                          <a:effectLst/>
                        </a:rPr>
                        <a:t>Grupo Atlacomulco</a:t>
                      </a:r>
                      <a:endParaRPr lang="es-MX" sz="1400" dirty="0">
                        <a:effectLst/>
                      </a:endParaRPr>
                    </a:p>
                    <a:p>
                      <a:pPr>
                        <a:lnSpc>
                          <a:spcPct val="115000"/>
                        </a:lnSpc>
                        <a:spcAft>
                          <a:spcPts val="0"/>
                        </a:spcAft>
                      </a:pPr>
                      <a:r>
                        <a:rPr lang="es-ES" sz="1400" dirty="0">
                          <a:effectLst/>
                        </a:rPr>
                        <a:t>Carrancístas</a:t>
                      </a:r>
                      <a:endParaRPr lang="es-MX" sz="1400" dirty="0">
                        <a:effectLst/>
                      </a:endParaRPr>
                    </a:p>
                    <a:p>
                      <a:pPr>
                        <a:lnSpc>
                          <a:spcPct val="115000"/>
                        </a:lnSpc>
                        <a:spcAft>
                          <a:spcPts val="0"/>
                        </a:spcAft>
                      </a:pPr>
                      <a:r>
                        <a:rPr lang="es-ES" sz="1400" dirty="0">
                          <a:effectLst/>
                        </a:rPr>
                        <a:t>Villistas</a:t>
                      </a:r>
                      <a:endParaRPr lang="es-MX" sz="1400" dirty="0">
                        <a:effectLst/>
                      </a:endParaRPr>
                    </a:p>
                    <a:p>
                      <a:pPr>
                        <a:lnSpc>
                          <a:spcPct val="115000"/>
                        </a:lnSpc>
                        <a:spcAft>
                          <a:spcPts val="0"/>
                        </a:spcAft>
                      </a:pPr>
                      <a:r>
                        <a:rPr lang="es-ES" sz="1400" dirty="0">
                          <a:effectLst/>
                        </a:rPr>
                        <a:t>Zapatístas</a:t>
                      </a:r>
                      <a:endParaRPr lang="es-MX" sz="1400" dirty="0">
                        <a:effectLst/>
                      </a:endParaRPr>
                    </a:p>
                    <a:p>
                      <a:pPr>
                        <a:lnSpc>
                          <a:spcPct val="115000"/>
                        </a:lnSpc>
                        <a:spcAft>
                          <a:spcPts val="0"/>
                        </a:spcAft>
                      </a:pPr>
                      <a:r>
                        <a:rPr lang="es-ES" sz="1400" dirty="0">
                          <a:effectLst/>
                        </a:rPr>
                        <a:t>Orozquístas</a:t>
                      </a:r>
                      <a:endParaRPr lang="es-MX" sz="1400" dirty="0">
                        <a:effectLst/>
                      </a:endParaRPr>
                    </a:p>
                    <a:p>
                      <a:pPr>
                        <a:lnSpc>
                          <a:spcPct val="115000"/>
                        </a:lnSpc>
                        <a:spcAft>
                          <a:spcPts val="0"/>
                        </a:spcAft>
                      </a:pPr>
                      <a:r>
                        <a:rPr lang="es-ES" sz="1400" dirty="0">
                          <a:effectLst/>
                        </a:rPr>
                        <a:t>Constitucionalístas</a:t>
                      </a:r>
                      <a:endParaRPr lang="es-MX" sz="1400" dirty="0">
                        <a:effectLst/>
                      </a:endParaRPr>
                    </a:p>
                    <a:p>
                      <a:pPr>
                        <a:lnSpc>
                          <a:spcPct val="115000"/>
                        </a:lnSpc>
                        <a:spcAft>
                          <a:spcPts val="0"/>
                        </a:spcAft>
                      </a:pPr>
                      <a:r>
                        <a:rPr lang="es-ES" sz="1400" dirty="0">
                          <a:effectLst/>
                        </a:rPr>
                        <a:t>Maderístas</a:t>
                      </a:r>
                      <a:endParaRPr lang="es-MX" sz="1400" dirty="0">
                        <a:effectLst/>
                      </a:endParaRPr>
                    </a:p>
                    <a:p>
                      <a:pPr>
                        <a:lnSpc>
                          <a:spcPct val="115000"/>
                        </a:lnSpc>
                        <a:spcAft>
                          <a:spcPts val="0"/>
                        </a:spcAft>
                      </a:pPr>
                      <a:r>
                        <a:rPr lang="es-ES" sz="1400" dirty="0">
                          <a:effectLst/>
                        </a:rPr>
                        <a:t>Anarquistas </a:t>
                      </a:r>
                      <a:endParaRPr lang="es-MX" sz="1400" dirty="0">
                        <a:solidFill>
                          <a:srgbClr val="000000"/>
                        </a:solidFill>
                        <a:effectLst/>
                        <a:latin typeface="Arial" panose="020B0604020202020204" pitchFamily="34" charset="0"/>
                        <a:ea typeface="Arial" panose="020B0604020202020204" pitchFamily="34" charset="0"/>
                      </a:endParaRPr>
                    </a:p>
                  </a:txBody>
                  <a:tcPr marL="59778" marR="59778" marT="59778" marB="59778">
                    <a:solidFill>
                      <a:schemeClr val="bg1"/>
                    </a:solidFill>
                  </a:tcPr>
                </a:tc>
                <a:extLst>
                  <a:ext uri="{0D108BD9-81ED-4DB2-BD59-A6C34878D82A}">
                    <a16:rowId xmlns:a16="http://schemas.microsoft.com/office/drawing/2014/main" val="625638301"/>
                  </a:ext>
                </a:extLst>
              </a:tr>
            </a:tbl>
          </a:graphicData>
        </a:graphic>
      </p:graphicFrame>
    </p:spTree>
    <p:extLst>
      <p:ext uri="{BB962C8B-B14F-4D97-AF65-F5344CB8AC3E}">
        <p14:creationId xmlns:p14="http://schemas.microsoft.com/office/powerpoint/2010/main" val="580139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PLANEACIÓN DÍA A DÍA Y SEGUIMIENTO GEOGRAFÍA</a:t>
            </a:r>
          </a:p>
        </p:txBody>
      </p:sp>
      <p:sp>
        <p:nvSpPr>
          <p:cNvPr id="4" name="Rectángulo 3"/>
          <p:cNvSpPr/>
          <p:nvPr/>
        </p:nvSpPr>
        <p:spPr>
          <a:xfrm>
            <a:off x="537759" y="1844400"/>
            <a:ext cx="11116491" cy="2191049"/>
          </a:xfrm>
          <a:prstGeom prst="rect">
            <a:avLst/>
          </a:prstGeom>
        </p:spPr>
        <p:txBody>
          <a:bodyPr wrap="square">
            <a:spAutoFit/>
          </a:bodyPr>
          <a:lstStyle/>
          <a:p>
            <a:pPr>
              <a:lnSpc>
                <a:spcPct val="115000"/>
              </a:lnSpc>
            </a:pPr>
            <a:r>
              <a:rPr lang="es-ES" sz="2400" dirty="0"/>
              <a:t>El profesor muestra las características del medio físico de México, características poblacionales y explica la ubicación de las actividades económicas y políticas.</a:t>
            </a:r>
          </a:p>
          <a:p>
            <a:pPr>
              <a:lnSpc>
                <a:spcPct val="115000"/>
              </a:lnSpc>
            </a:pPr>
            <a:r>
              <a:rPr lang="es-ES" sz="2400" dirty="0"/>
              <a:t>Que el alumno localice las principales características del medio geográfico físico mexicano y lo relacione con la distribución de la población y la localización de actividades económico-políticas.</a:t>
            </a:r>
            <a:endParaRPr lang="es-MX" sz="2400" dirty="0"/>
          </a:p>
        </p:txBody>
      </p:sp>
    </p:spTree>
    <p:extLst>
      <p:ext uri="{BB962C8B-B14F-4D97-AF65-F5344CB8AC3E}">
        <p14:creationId xmlns:p14="http://schemas.microsoft.com/office/powerpoint/2010/main" val="3043129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PLANEACIÓN DÍA A DÍA Y SEGUIMIENTO CIENCIA POLÍTICA</a:t>
            </a:r>
          </a:p>
        </p:txBody>
      </p:sp>
      <p:sp>
        <p:nvSpPr>
          <p:cNvPr id="3" name="Rectángulo 2"/>
          <p:cNvSpPr/>
          <p:nvPr/>
        </p:nvSpPr>
        <p:spPr>
          <a:xfrm>
            <a:off x="328749" y="1956928"/>
            <a:ext cx="11025051" cy="3914918"/>
          </a:xfrm>
          <a:prstGeom prst="rect">
            <a:avLst/>
          </a:prstGeom>
        </p:spPr>
        <p:txBody>
          <a:bodyPr wrap="square">
            <a:spAutoFit/>
          </a:bodyPr>
          <a:lstStyle/>
          <a:p>
            <a:pPr>
              <a:lnSpc>
                <a:spcPct val="115000"/>
              </a:lnSpc>
            </a:pPr>
            <a:r>
              <a:rPr lang="es-ES" sz="2400" dirty="0"/>
              <a:t>El profesor mostrará las élites y tipos de población que existieron en la revolución mexicana, mostrará los gobernantes involucrados, explicará las políticas del nuevo estado de derecho que marcaron el inicio de la política mexicana en la primera parte del siglo XX.</a:t>
            </a:r>
          </a:p>
          <a:p>
            <a:pPr>
              <a:lnSpc>
                <a:spcPct val="115000"/>
              </a:lnSpc>
            </a:pPr>
            <a:r>
              <a:rPr lang="es-ES" sz="2400" dirty="0"/>
              <a:t>Que el alumno identifique las diferentes élites y grupos de la población que participaron en la revolución mexicana, analizando las relaciones de poder entre gobernantes y gobernados, las actividades políticas del naciente Estado de derecho, afín de comprender el despliegue de la política mexicana en el primer tercio del siglo XX.</a:t>
            </a:r>
            <a:endParaRPr lang="es-MX" sz="2400" dirty="0">
              <a:solidFill>
                <a:srgbClr val="000000"/>
              </a:solidFill>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342451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A8DB06-D78E-41FF-8CFC-DFC3A406C8A6}"/>
              </a:ext>
            </a:extLst>
          </p:cNvPr>
          <p:cNvSpPr>
            <a:spLocks noGrp="1"/>
          </p:cNvSpPr>
          <p:nvPr>
            <p:ph type="title"/>
          </p:nvPr>
        </p:nvSpPr>
        <p:spPr/>
        <p:txBody>
          <a:bodyPr/>
          <a:lstStyle/>
          <a:p>
            <a:r>
              <a:rPr lang="es-MX" dirty="0"/>
              <a:t>INDICE</a:t>
            </a:r>
          </a:p>
        </p:txBody>
      </p:sp>
      <p:sp>
        <p:nvSpPr>
          <p:cNvPr id="3" name="Marcador de contenido 2">
            <a:extLst>
              <a:ext uri="{FF2B5EF4-FFF2-40B4-BE49-F238E27FC236}">
                <a16:creationId xmlns:a16="http://schemas.microsoft.com/office/drawing/2014/main" id="{0BC869EC-EA48-49E5-A775-28719254A75D}"/>
              </a:ext>
            </a:extLst>
          </p:cNvPr>
          <p:cNvSpPr>
            <a:spLocks noGrp="1"/>
          </p:cNvSpPr>
          <p:nvPr>
            <p:ph idx="1"/>
          </p:nvPr>
        </p:nvSpPr>
        <p:spPr/>
        <p:txBody>
          <a:bodyPr>
            <a:normAutofit/>
          </a:bodyPr>
          <a:lstStyle/>
          <a:p>
            <a:r>
              <a:rPr lang="es-MX" b="1" dirty="0"/>
              <a:t>5.c</a:t>
            </a:r>
            <a:r>
              <a:rPr lang="es-MX" dirty="0"/>
              <a:t>    Introducción o justificación y descripción del proyecto.</a:t>
            </a:r>
          </a:p>
          <a:p>
            <a:r>
              <a:rPr lang="es-MX" b="1" dirty="0"/>
              <a:t>5.d </a:t>
            </a:r>
            <a:r>
              <a:rPr lang="es-MX" dirty="0"/>
              <a:t>   Objetivo general del proyecto y de cada asignatura involucrada.</a:t>
            </a:r>
          </a:p>
          <a:p>
            <a:r>
              <a:rPr lang="es-MX" b="1" dirty="0"/>
              <a:t>5.e</a:t>
            </a:r>
            <a:r>
              <a:rPr lang="es-MX" dirty="0"/>
              <a:t>    Pregunta generadora, pregunta guía, problema a abordar, asunto a resolver o a probar,    propuesta, etcétera, del proyecto(s) a realizar.</a:t>
            </a:r>
          </a:p>
          <a:p>
            <a:r>
              <a:rPr lang="es-MX" b="1" dirty="0"/>
              <a:t>5.f</a:t>
            </a:r>
            <a:r>
              <a:rPr lang="es-MX" dirty="0"/>
              <a:t>    Contenido.  Temas y productos propuestos, organizados en forma cronológica.   Integrar diferentes tipos de evidencias o herramientas, por ejemplo:  Manuscritas, digitales, impresas, físicas, documentos para  planeación y seguimiento, etc.</a:t>
            </a:r>
          </a:p>
          <a:p>
            <a:endParaRPr lang="es-MX" dirty="0"/>
          </a:p>
        </p:txBody>
      </p:sp>
    </p:spTree>
    <p:extLst>
      <p:ext uri="{BB962C8B-B14F-4D97-AF65-F5344CB8AC3E}">
        <p14:creationId xmlns:p14="http://schemas.microsoft.com/office/powerpoint/2010/main" val="1592003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5616" y="1029006"/>
            <a:ext cx="11926389" cy="2310376"/>
          </a:xfrm>
          <a:prstGeom prst="rect">
            <a:avLst/>
          </a:prstGeom>
        </p:spPr>
        <p:txBody>
          <a:bodyPr wrap="square">
            <a:spAutoFit/>
          </a:bodyPr>
          <a:lstStyle/>
          <a:p>
            <a:pPr marL="457231" algn="ctr">
              <a:lnSpc>
                <a:spcPct val="115000"/>
              </a:lnSpc>
            </a:pPr>
            <a:r>
              <a:rPr lang="es-ES" sz="1200" b="1" dirty="0">
                <a:solidFill>
                  <a:srgbClr val="CC4125"/>
                </a:solidFill>
                <a:latin typeface="Century Gothic" panose="020B0502020202020204" pitchFamily="34" charset="0"/>
                <a:ea typeface="Century Gothic" panose="020B0502020202020204" pitchFamily="34" charset="0"/>
                <a:cs typeface="Century Gothic" panose="020B0502020202020204" pitchFamily="34" charset="0"/>
              </a:rPr>
              <a:t>Estructura Inicial de Planeación</a:t>
            </a:r>
            <a:endParaRPr lang="es-MX" sz="1200" dirty="0">
              <a:solidFill>
                <a:srgbClr val="000000"/>
              </a:solidFill>
              <a:latin typeface="Arial" panose="020B0604020202020204" pitchFamily="34" charset="0"/>
              <a:ea typeface="Arial" panose="020B0604020202020204" pitchFamily="34" charset="0"/>
            </a:endParaRPr>
          </a:p>
          <a:p>
            <a:pPr marL="457231" algn="ctr">
              <a:lnSpc>
                <a:spcPct val="115000"/>
              </a:lnSpc>
            </a:pPr>
            <a:r>
              <a:rPr lang="es-ES" sz="1200" b="1" dirty="0">
                <a:solidFill>
                  <a:srgbClr val="1C4587"/>
                </a:solidFill>
                <a:latin typeface="Century Gothic" panose="020B0502020202020204" pitchFamily="34" charset="0"/>
                <a:ea typeface="Century Gothic" panose="020B0502020202020204" pitchFamily="34" charset="0"/>
                <a:cs typeface="Century Gothic" panose="020B0502020202020204" pitchFamily="34" charset="0"/>
              </a:rPr>
              <a:t>Elaboración del Proyecto </a:t>
            </a:r>
            <a:r>
              <a:rPr lang="es-ES" sz="1200" b="1" dirty="0">
                <a:solidFill>
                  <a:srgbClr val="FF0000"/>
                </a:solidFill>
                <a:latin typeface="Century Gothic" panose="020B0502020202020204" pitchFamily="34" charset="0"/>
                <a:ea typeface="Century Gothic" panose="020B0502020202020204" pitchFamily="34" charset="0"/>
                <a:cs typeface="Century Gothic" panose="020B0502020202020204" pitchFamily="34" charset="0"/>
              </a:rPr>
              <a:t> (Producto 8)</a:t>
            </a:r>
            <a:endParaRPr lang="es-MX" sz="1200" dirty="0">
              <a:solidFill>
                <a:srgbClr val="000000"/>
              </a:solidFill>
              <a:latin typeface="Arial" panose="020B0604020202020204" pitchFamily="34" charset="0"/>
              <a:ea typeface="Arial" panose="020B0604020202020204" pitchFamily="34" charset="0"/>
            </a:endParaRPr>
          </a:p>
          <a:p>
            <a:pPr marL="457231" algn="ctr">
              <a:lnSpc>
                <a:spcPct val="115000"/>
              </a:lnSpc>
            </a:pPr>
            <a:r>
              <a:rPr lang="es-ES" sz="1200" b="1" dirty="0">
                <a:solidFill>
                  <a:srgbClr val="FF0000"/>
                </a:solidFill>
                <a:latin typeface="Century Gothic" panose="020B0502020202020204" pitchFamily="34" charset="0"/>
                <a:ea typeface="Century Gothic" panose="020B0502020202020204" pitchFamily="34" charset="0"/>
                <a:cs typeface="Century Gothic" panose="020B0502020202020204" pitchFamily="34" charset="0"/>
              </a:rPr>
              <a:t> </a:t>
            </a:r>
            <a:endParaRPr lang="es-MX" sz="1200" dirty="0">
              <a:solidFill>
                <a:srgbClr val="000000"/>
              </a:solidFill>
              <a:latin typeface="Arial" panose="020B0604020202020204" pitchFamily="34" charset="0"/>
              <a:ea typeface="Arial" panose="020B0604020202020204" pitchFamily="34" charset="0"/>
            </a:endParaRPr>
          </a:p>
          <a:p>
            <a:pPr marR="114308">
              <a:lnSpc>
                <a:spcPct val="200000"/>
              </a:lnSpc>
              <a:spcBef>
                <a:spcPts val="370"/>
              </a:spcBef>
            </a:pPr>
            <a:r>
              <a:rPr lang="es-ES" sz="1200" b="1" dirty="0">
                <a:solidFill>
                  <a:srgbClr val="1C4587"/>
                </a:solidFill>
                <a:latin typeface="Century Gothic" panose="020B0502020202020204" pitchFamily="34" charset="0"/>
                <a:ea typeface="Century Gothic" panose="020B0502020202020204" pitchFamily="34" charset="0"/>
                <a:cs typeface="Century Gothic" panose="020B0502020202020204" pitchFamily="34" charset="0"/>
              </a:rPr>
              <a:t>Nombre del proyecto: _ Visualización geopolítica de movimientos revolucionarios en México________ ___________________________________________________________________________________</a:t>
            </a:r>
            <a:endParaRPr lang="es-MX" sz="1200" dirty="0">
              <a:solidFill>
                <a:srgbClr val="000000"/>
              </a:solidFill>
              <a:latin typeface="Arial" panose="020B0604020202020204" pitchFamily="34" charset="0"/>
              <a:ea typeface="Arial" panose="020B0604020202020204" pitchFamily="34" charset="0"/>
            </a:endParaRPr>
          </a:p>
          <a:p>
            <a:pPr marR="114308">
              <a:lnSpc>
                <a:spcPct val="115000"/>
              </a:lnSpc>
              <a:spcBef>
                <a:spcPts val="370"/>
              </a:spcBef>
            </a:pPr>
            <a:r>
              <a:rPr lang="es-ES" sz="1200" b="1" dirty="0">
                <a:solidFill>
                  <a:srgbClr val="1C4587"/>
                </a:solidFill>
                <a:latin typeface="Century Gothic" panose="020B0502020202020204" pitchFamily="34" charset="0"/>
                <a:ea typeface="Century Gothic" panose="020B0502020202020204" pitchFamily="34" charset="0"/>
                <a:cs typeface="Century Gothic" panose="020B0502020202020204" pitchFamily="34" charset="0"/>
              </a:rPr>
              <a:t>Nombre de los profesores participantes y asignaturas</a:t>
            </a:r>
            <a:r>
              <a:rPr lang="es-ES" sz="1200" b="1" dirty="0">
                <a:solidFill>
                  <a:srgbClr val="1F497D"/>
                </a:solidFill>
                <a:latin typeface="Century Gothic" panose="020B0502020202020204" pitchFamily="34" charset="0"/>
                <a:ea typeface="Century Gothic" panose="020B0502020202020204" pitchFamily="34" charset="0"/>
                <a:cs typeface="Century Gothic" panose="020B0502020202020204" pitchFamily="34" charset="0"/>
              </a:rPr>
              <a:t>._</a:t>
            </a:r>
            <a:endParaRPr lang="es-MX" sz="1200" dirty="0">
              <a:solidFill>
                <a:srgbClr val="000000"/>
              </a:solidFill>
              <a:latin typeface="Arial" panose="020B0604020202020204" pitchFamily="34" charset="0"/>
              <a:ea typeface="Arial" panose="020B0604020202020204" pitchFamily="34" charset="0"/>
            </a:endParaRPr>
          </a:p>
          <a:p>
            <a:pPr marR="114308">
              <a:lnSpc>
                <a:spcPct val="115000"/>
              </a:lnSpc>
              <a:spcBef>
                <a:spcPts val="370"/>
              </a:spcBef>
            </a:pPr>
            <a:r>
              <a:rPr lang="es-ES" sz="1200" b="1" dirty="0">
                <a:solidFill>
                  <a:srgbClr val="1F497D"/>
                </a:solidFill>
                <a:latin typeface="Century Gothic" panose="020B0502020202020204" pitchFamily="34" charset="0"/>
                <a:ea typeface="Century Gothic" panose="020B0502020202020204" pitchFamily="34" charset="0"/>
                <a:cs typeface="Century Gothic" panose="020B0502020202020204" pitchFamily="34" charset="0"/>
              </a:rPr>
              <a:t>Hurtado Hernández Juan Carlos: Asignatura de Geografía Económica. _____</a:t>
            </a:r>
            <a:endParaRPr lang="es-MX" sz="1200" dirty="0">
              <a:solidFill>
                <a:srgbClr val="000000"/>
              </a:solidFill>
              <a:latin typeface="Arial" panose="020B0604020202020204" pitchFamily="34" charset="0"/>
              <a:ea typeface="Arial" panose="020B0604020202020204" pitchFamily="34" charset="0"/>
            </a:endParaRPr>
          </a:p>
          <a:p>
            <a:pPr marR="114308">
              <a:lnSpc>
                <a:spcPct val="115000"/>
              </a:lnSpc>
              <a:spcBef>
                <a:spcPts val="370"/>
              </a:spcBef>
            </a:pPr>
            <a:r>
              <a:rPr lang="es-ES" sz="1200" b="1" dirty="0">
                <a:solidFill>
                  <a:srgbClr val="1F497D"/>
                </a:solidFill>
                <a:latin typeface="Century Gothic" panose="020B0502020202020204" pitchFamily="34" charset="0"/>
                <a:ea typeface="Century Gothic" panose="020B0502020202020204" pitchFamily="34" charset="0"/>
                <a:cs typeface="Century Gothic" panose="020B0502020202020204" pitchFamily="34" charset="0"/>
              </a:rPr>
              <a:t>Vega Pérez Luis Enrique: Asignatura de Problemas Sociales, Económicos y Políticos de México. _______________</a:t>
            </a:r>
            <a:endParaRPr lang="es-MX" sz="1200" dirty="0">
              <a:solidFill>
                <a:srgbClr val="000000"/>
              </a:solidFill>
              <a:latin typeface="Arial" panose="020B0604020202020204" pitchFamily="34" charset="0"/>
              <a:ea typeface="Arial" panose="020B0604020202020204" pitchFamily="34" charset="0"/>
            </a:endParaRPr>
          </a:p>
        </p:txBody>
      </p:sp>
      <p:sp>
        <p:nvSpPr>
          <p:cNvPr id="5" name="Rectángulo 4"/>
          <p:cNvSpPr/>
          <p:nvPr/>
        </p:nvSpPr>
        <p:spPr>
          <a:xfrm>
            <a:off x="91443" y="3505903"/>
            <a:ext cx="11926389" cy="1329788"/>
          </a:xfrm>
          <a:prstGeom prst="rect">
            <a:avLst/>
          </a:prstGeom>
        </p:spPr>
        <p:txBody>
          <a:bodyPr wrap="square">
            <a:spAutoFit/>
          </a:bodyPr>
          <a:lstStyle/>
          <a:p>
            <a:pPr marL="342924" indent="-342924" algn="just">
              <a:lnSpc>
                <a:spcPct val="115000"/>
              </a:lnSpc>
              <a:buClr>
                <a:srgbClr val="1C4587"/>
              </a:buClr>
              <a:buFont typeface="+mj-lt"/>
              <a:buAutoNum type="romanUcPeriod"/>
            </a:pPr>
            <a:r>
              <a:rPr lang="es-ES" sz="2400" b="1" dirty="0">
                <a:solidFill>
                  <a:srgbClr val="1C4587"/>
                </a:solidFill>
                <a:latin typeface="Century Gothic" panose="020B0502020202020204" pitchFamily="34" charset="0"/>
                <a:ea typeface="Century Gothic" panose="020B0502020202020204" pitchFamily="34" charset="0"/>
                <a:cs typeface="Century Gothic" panose="020B0502020202020204" pitchFamily="34" charset="0"/>
              </a:rPr>
              <a:t>Contexto. </a:t>
            </a:r>
            <a:r>
              <a:rPr lang="es-ES" sz="2400" dirty="0">
                <a:solidFill>
                  <a:srgbClr val="1C4587"/>
                </a:solidFill>
                <a:highlight>
                  <a:srgbClr val="FFFFFF"/>
                </a:highlight>
                <a:latin typeface="Century Gothic" panose="020B0502020202020204" pitchFamily="34" charset="0"/>
                <a:ea typeface="Century Gothic" panose="020B0502020202020204" pitchFamily="34" charset="0"/>
                <a:cs typeface="Century Gothic" panose="020B0502020202020204" pitchFamily="34" charset="0"/>
              </a:rPr>
              <a:t>Justifica las circunstancias o elementos de la realidad en los que se da el problema</a:t>
            </a:r>
            <a:r>
              <a:rPr lang="es-ES" sz="2400" dirty="0">
                <a:solidFill>
                  <a:srgbClr val="000000"/>
                </a:solidFill>
                <a:highlight>
                  <a:srgbClr val="FFFFFF"/>
                </a:highlight>
                <a:latin typeface="Century Gothic" panose="020B0502020202020204" pitchFamily="34" charset="0"/>
                <a:ea typeface="Century Gothic" panose="020B0502020202020204" pitchFamily="34" charset="0"/>
                <a:cs typeface="Century Gothic" panose="020B0502020202020204" pitchFamily="34" charset="0"/>
              </a:rPr>
              <a:t>.</a:t>
            </a:r>
            <a:r>
              <a:rPr lang="es-ES" sz="2400" b="1" dirty="0">
                <a:solidFill>
                  <a:srgbClr val="FF0000"/>
                </a:solidFill>
                <a:latin typeface="Century Gothic" panose="020B0502020202020204" pitchFamily="34" charset="0"/>
                <a:ea typeface="Century Gothic" panose="020B0502020202020204" pitchFamily="34" charset="0"/>
                <a:cs typeface="Century Gothic" panose="020B0502020202020204" pitchFamily="34" charset="0"/>
              </a:rPr>
              <a:t> </a:t>
            </a:r>
            <a:endParaRPr lang="es-MX" sz="2400" dirty="0">
              <a:solidFill>
                <a:srgbClr val="000000"/>
              </a:solidFill>
              <a:latin typeface="Arial" panose="020B0604020202020204" pitchFamily="34" charset="0"/>
              <a:ea typeface="Arial" panose="020B0604020202020204" pitchFamily="34" charset="0"/>
            </a:endParaRPr>
          </a:p>
          <a:p>
            <a:pPr algn="just">
              <a:lnSpc>
                <a:spcPct val="115000"/>
              </a:lnSpc>
            </a:pPr>
            <a:r>
              <a:rPr lang="es-ES" sz="2400" b="1" dirty="0">
                <a:solidFill>
                  <a:srgbClr val="1C4587"/>
                </a:solidFill>
                <a:latin typeface="Century Gothic" panose="020B0502020202020204" pitchFamily="34" charset="0"/>
                <a:ea typeface="Century Gothic" panose="020B0502020202020204" pitchFamily="34" charset="0"/>
                <a:cs typeface="Century Gothic" panose="020B0502020202020204" pitchFamily="34" charset="0"/>
              </a:rPr>
              <a:t>      Introducción y/o justificación del proyecto.</a:t>
            </a:r>
            <a:endParaRPr lang="es-MX" sz="2400" dirty="0">
              <a:solidFill>
                <a:srgbClr val="000000"/>
              </a:solidFill>
              <a:latin typeface="Arial" panose="020B0604020202020204" pitchFamily="34" charset="0"/>
              <a:ea typeface="Arial" panose="020B0604020202020204" pitchFamily="34" charset="0"/>
            </a:endParaRPr>
          </a:p>
        </p:txBody>
      </p:sp>
      <p:graphicFrame>
        <p:nvGraphicFramePr>
          <p:cNvPr id="6" name="Tabla 5"/>
          <p:cNvGraphicFramePr>
            <a:graphicFrameLocks noGrp="1"/>
          </p:cNvGraphicFramePr>
          <p:nvPr>
            <p:extLst>
              <p:ext uri="{D42A27DB-BD31-4B8C-83A1-F6EECF244321}">
                <p14:modId xmlns:p14="http://schemas.microsoft.com/office/powerpoint/2010/main" val="1513868209"/>
              </p:ext>
            </p:extLst>
          </p:nvPr>
        </p:nvGraphicFramePr>
        <p:xfrm>
          <a:off x="156756" y="5002212"/>
          <a:ext cx="11795761" cy="1584248"/>
        </p:xfrm>
        <a:graphic>
          <a:graphicData uri="http://schemas.openxmlformats.org/drawingml/2006/table">
            <a:tbl>
              <a:tblPr>
                <a:tableStyleId>{5C22544A-7EE6-4342-B048-85BDC9FD1C3A}</a:tableStyleId>
              </a:tblPr>
              <a:tblGrid>
                <a:gridCol w="11795761">
                  <a:extLst>
                    <a:ext uri="{9D8B030D-6E8A-4147-A177-3AD203B41FA5}">
                      <a16:colId xmlns:a16="http://schemas.microsoft.com/office/drawing/2014/main" val="834439395"/>
                    </a:ext>
                  </a:extLst>
                </a:gridCol>
              </a:tblGrid>
              <a:tr h="1584248">
                <a:tc>
                  <a:txBody>
                    <a:bodyPr/>
                    <a:lstStyle/>
                    <a:p>
                      <a:pPr marR="114300">
                        <a:lnSpc>
                          <a:spcPct val="115000"/>
                        </a:lnSpc>
                        <a:spcBef>
                          <a:spcPts val="370"/>
                        </a:spcBef>
                        <a:spcAft>
                          <a:spcPts val="0"/>
                        </a:spcAft>
                      </a:pPr>
                      <a:r>
                        <a:rPr lang="es-ES" sz="1600" dirty="0">
                          <a:effectLst/>
                        </a:rPr>
                        <a:t>El proyecto nace a raíz de la inquietud de explicar interdisciplinariamente los movimientos  revolucionarios, en especial, los movimientos de élites que gestaron la Revolución Mexicana, pero con una traducción visual de mapas dinámicos de los desplazamientos  revolucionarios a lo largo y ancho de la orografía nacional.</a:t>
                      </a:r>
                      <a:endParaRPr lang="es-MX" sz="1600" dirty="0">
                        <a:effectLst/>
                      </a:endParaRPr>
                    </a:p>
                    <a:p>
                      <a:pPr marR="114300">
                        <a:lnSpc>
                          <a:spcPct val="115000"/>
                        </a:lnSpc>
                        <a:spcBef>
                          <a:spcPts val="370"/>
                        </a:spcBef>
                        <a:spcAft>
                          <a:spcPts val="0"/>
                        </a:spcAft>
                      </a:pPr>
                      <a:r>
                        <a:rPr lang="es-ES" sz="1100" dirty="0">
                          <a:effectLst/>
                        </a:rPr>
                        <a:t> </a:t>
                      </a:r>
                      <a:endParaRPr lang="es-MX" sz="11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extLst>
                  <a:ext uri="{0D108BD9-81ED-4DB2-BD59-A6C34878D82A}">
                    <a16:rowId xmlns:a16="http://schemas.microsoft.com/office/drawing/2014/main" val="1441447885"/>
                  </a:ext>
                </a:extLst>
              </a:tr>
            </a:tbl>
          </a:graphicData>
        </a:graphic>
      </p:graphicFrame>
      <p:sp>
        <p:nvSpPr>
          <p:cNvPr id="3" name="Rectángulo 2"/>
          <p:cNvSpPr/>
          <p:nvPr/>
        </p:nvSpPr>
        <p:spPr>
          <a:xfrm>
            <a:off x="1951951" y="427852"/>
            <a:ext cx="7361866" cy="646331"/>
          </a:xfrm>
          <a:prstGeom prst="rect">
            <a:avLst/>
          </a:prstGeom>
        </p:spPr>
        <p:txBody>
          <a:bodyPr wrap="square">
            <a:spAutoFit/>
          </a:bodyPr>
          <a:lstStyle/>
          <a:p>
            <a:r>
              <a:rPr lang="es-ES" sz="3600" dirty="0"/>
              <a:t>5.c Introducción o Justificación</a:t>
            </a:r>
            <a:endParaRPr lang="es-MX" sz="3600" dirty="0"/>
          </a:p>
        </p:txBody>
      </p:sp>
    </p:spTree>
    <p:extLst>
      <p:ext uri="{BB962C8B-B14F-4D97-AF65-F5344CB8AC3E}">
        <p14:creationId xmlns:p14="http://schemas.microsoft.com/office/powerpoint/2010/main" val="4169276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7239" y="962190"/>
            <a:ext cx="11608525" cy="905312"/>
          </a:xfrm>
          <a:prstGeom prst="rect">
            <a:avLst/>
          </a:prstGeom>
        </p:spPr>
        <p:txBody>
          <a:bodyPr wrap="square">
            <a:spAutoFit/>
          </a:bodyPr>
          <a:lstStyle/>
          <a:p>
            <a:pPr>
              <a:lnSpc>
                <a:spcPct val="115000"/>
              </a:lnSpc>
            </a:pPr>
            <a:r>
              <a:rPr lang="es-ES" sz="2400" b="1" dirty="0">
                <a:solidFill>
                  <a:srgbClr val="1C4587"/>
                </a:solidFill>
                <a:latin typeface="Century Gothic" panose="020B0502020202020204" pitchFamily="34" charset="0"/>
                <a:ea typeface="Century Gothic" panose="020B0502020202020204" pitchFamily="34" charset="0"/>
                <a:cs typeface="Century Gothic" panose="020B0502020202020204" pitchFamily="34" charset="0"/>
              </a:rPr>
              <a:t>II. Intención. </a:t>
            </a:r>
            <a:r>
              <a:rPr lang="es-ES" sz="2400" dirty="0">
                <a:solidFill>
                  <a:srgbClr val="1C4587"/>
                </a:solidFill>
                <a:latin typeface="Century Gothic" panose="020B0502020202020204" pitchFamily="34" charset="0"/>
                <a:ea typeface="Century Gothic" panose="020B0502020202020204" pitchFamily="34" charset="0"/>
                <a:cs typeface="Century Gothic" panose="020B0502020202020204" pitchFamily="34" charset="0"/>
              </a:rPr>
              <a:t> </a:t>
            </a:r>
            <a:r>
              <a:rPr lang="es-ES" sz="2400" b="1" dirty="0">
                <a:solidFill>
                  <a:srgbClr val="009999"/>
                </a:solidFill>
                <a:latin typeface="Century Gothic" panose="020B0502020202020204" pitchFamily="34" charset="0"/>
                <a:ea typeface="Century Gothic" panose="020B0502020202020204" pitchFamily="34" charset="0"/>
                <a:cs typeface="Century Gothic" panose="020B0502020202020204" pitchFamily="34" charset="0"/>
              </a:rPr>
              <a:t>Sólo una de las propuestas da nombre al proyecto. </a:t>
            </a:r>
            <a:r>
              <a:rPr lang="es-ES" sz="2400" dirty="0">
                <a:solidFill>
                  <a:srgbClr val="1C4587"/>
                </a:solidFill>
                <a:latin typeface="Century Gothic" panose="020B0502020202020204" pitchFamily="34" charset="0"/>
                <a:ea typeface="Century Gothic" panose="020B0502020202020204" pitchFamily="34" charset="0"/>
                <a:cs typeface="Century Gothic" panose="020B0502020202020204" pitchFamily="34" charset="0"/>
              </a:rPr>
              <a:t>Redactar como pregunta o premisa problematizadora. </a:t>
            </a:r>
            <a:endParaRPr lang="es-MX" sz="2400" dirty="0">
              <a:solidFill>
                <a:srgbClr val="000000"/>
              </a:solidFill>
              <a:latin typeface="Arial" panose="020B0604020202020204" pitchFamily="34" charset="0"/>
              <a:ea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3530743319"/>
              </p:ext>
            </p:extLst>
          </p:nvPr>
        </p:nvGraphicFramePr>
        <p:xfrm>
          <a:off x="187234" y="1870793"/>
          <a:ext cx="11608526" cy="2777744"/>
        </p:xfrm>
        <a:graphic>
          <a:graphicData uri="http://schemas.openxmlformats.org/drawingml/2006/table">
            <a:tbl>
              <a:tblPr>
                <a:tableStyleId>{5C22544A-7EE6-4342-B048-85BDC9FD1C3A}</a:tableStyleId>
              </a:tblPr>
              <a:tblGrid>
                <a:gridCol w="2753087">
                  <a:extLst>
                    <a:ext uri="{9D8B030D-6E8A-4147-A177-3AD203B41FA5}">
                      <a16:colId xmlns:a16="http://schemas.microsoft.com/office/drawing/2014/main" val="2703489356"/>
                    </a:ext>
                  </a:extLst>
                </a:gridCol>
                <a:gridCol w="2753087">
                  <a:extLst>
                    <a:ext uri="{9D8B030D-6E8A-4147-A177-3AD203B41FA5}">
                      <a16:colId xmlns:a16="http://schemas.microsoft.com/office/drawing/2014/main" val="1079439259"/>
                    </a:ext>
                  </a:extLst>
                </a:gridCol>
                <a:gridCol w="2753934">
                  <a:extLst>
                    <a:ext uri="{9D8B030D-6E8A-4147-A177-3AD203B41FA5}">
                      <a16:colId xmlns:a16="http://schemas.microsoft.com/office/drawing/2014/main" val="2877998343"/>
                    </a:ext>
                  </a:extLst>
                </a:gridCol>
                <a:gridCol w="3348418">
                  <a:extLst>
                    <a:ext uri="{9D8B030D-6E8A-4147-A177-3AD203B41FA5}">
                      <a16:colId xmlns:a16="http://schemas.microsoft.com/office/drawing/2014/main" val="3329654933"/>
                    </a:ext>
                  </a:extLst>
                </a:gridCol>
              </a:tblGrid>
              <a:tr h="1585659">
                <a:tc>
                  <a:txBody>
                    <a:bodyPr/>
                    <a:lstStyle/>
                    <a:p>
                      <a:pPr algn="ctr">
                        <a:lnSpc>
                          <a:spcPct val="115000"/>
                        </a:lnSpc>
                        <a:spcAft>
                          <a:spcPts val="0"/>
                        </a:spcAft>
                      </a:pPr>
                      <a:r>
                        <a:rPr lang="es-ES" sz="1200" dirty="0">
                          <a:effectLst/>
                        </a:rPr>
                        <a:t>Dar explicación</a:t>
                      </a:r>
                      <a:endParaRPr lang="es-MX" sz="1200" dirty="0">
                        <a:effectLst/>
                      </a:endParaRPr>
                    </a:p>
                    <a:p>
                      <a:pPr algn="ctr">
                        <a:lnSpc>
                          <a:spcPct val="115000"/>
                        </a:lnSpc>
                        <a:spcAft>
                          <a:spcPts val="0"/>
                        </a:spcAft>
                      </a:pPr>
                      <a:r>
                        <a:rPr lang="es-ES" sz="1200" dirty="0">
                          <a:effectLst/>
                        </a:rPr>
                        <a:t>¿Por qué algo es cómo es?</a:t>
                      </a:r>
                      <a:endParaRPr lang="es-MX" sz="1200" dirty="0">
                        <a:effectLst/>
                      </a:endParaRPr>
                    </a:p>
                    <a:p>
                      <a:pPr algn="ctr">
                        <a:lnSpc>
                          <a:spcPct val="115000"/>
                        </a:lnSpc>
                        <a:spcAft>
                          <a:spcPts val="0"/>
                        </a:spcAft>
                      </a:pPr>
                      <a:r>
                        <a:rPr lang="es-ES" sz="1200" dirty="0">
                          <a:effectLst/>
                        </a:rPr>
                        <a:t>Determinar las razones que generan el problema o la situación.</a:t>
                      </a:r>
                      <a:endParaRPr lang="es-MX" sz="12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gn="ctr">
                        <a:lnSpc>
                          <a:spcPct val="115000"/>
                        </a:lnSpc>
                        <a:spcAft>
                          <a:spcPts val="0"/>
                        </a:spcAft>
                      </a:pPr>
                      <a:r>
                        <a:rPr lang="es-ES" sz="1200" dirty="0">
                          <a:effectLst/>
                        </a:rPr>
                        <a:t>Resolver un problema</a:t>
                      </a:r>
                      <a:endParaRPr lang="es-MX" sz="1200" dirty="0">
                        <a:effectLst/>
                      </a:endParaRPr>
                    </a:p>
                    <a:p>
                      <a:pPr algn="ctr">
                        <a:lnSpc>
                          <a:spcPct val="115000"/>
                        </a:lnSpc>
                        <a:spcAft>
                          <a:spcPts val="0"/>
                        </a:spcAft>
                      </a:pPr>
                      <a:r>
                        <a:rPr lang="es-ES" sz="1200" dirty="0">
                          <a:effectLst/>
                        </a:rPr>
                        <a:t>Explicar de manera detallada cómo se puede abordar y/o solucionar el problema.</a:t>
                      </a:r>
                      <a:endParaRPr lang="es-MX" sz="1200" dirty="0">
                        <a:effectLst/>
                      </a:endParaRPr>
                    </a:p>
                    <a:p>
                      <a:pPr algn="ctr">
                        <a:lnSpc>
                          <a:spcPct val="115000"/>
                        </a:lnSpc>
                        <a:spcAft>
                          <a:spcPts val="0"/>
                        </a:spcAft>
                      </a:pPr>
                      <a:r>
                        <a:rPr lang="es-ES" sz="1200" dirty="0">
                          <a:effectLst/>
                        </a:rPr>
                        <a:t> </a:t>
                      </a:r>
                      <a:endParaRPr lang="es-MX" sz="12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gn="ctr">
                        <a:lnSpc>
                          <a:spcPct val="115000"/>
                        </a:lnSpc>
                        <a:spcAft>
                          <a:spcPts val="0"/>
                        </a:spcAft>
                      </a:pPr>
                      <a:r>
                        <a:rPr lang="es-ES" sz="1200">
                          <a:effectLst/>
                        </a:rPr>
                        <a:t>Hacer más eficiente o mejorar algo</a:t>
                      </a:r>
                      <a:endParaRPr lang="es-MX" sz="1200">
                        <a:effectLst/>
                      </a:endParaRPr>
                    </a:p>
                    <a:p>
                      <a:pPr algn="ctr">
                        <a:lnSpc>
                          <a:spcPct val="115000"/>
                        </a:lnSpc>
                        <a:spcAft>
                          <a:spcPts val="0"/>
                        </a:spcAft>
                      </a:pPr>
                      <a:r>
                        <a:rPr lang="es-ES" sz="1200">
                          <a:effectLst/>
                        </a:rPr>
                        <a:t>¿De qué manera se pueden optimizar los procesos para alcanzar el objetivo propuesto?</a:t>
                      </a:r>
                      <a:endParaRPr lang="es-MX" sz="120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gn="ctr">
                        <a:lnSpc>
                          <a:spcPct val="115000"/>
                        </a:lnSpc>
                        <a:spcAft>
                          <a:spcPts val="0"/>
                        </a:spcAft>
                      </a:pPr>
                      <a:r>
                        <a:rPr lang="es-ES" sz="1200">
                          <a:effectLst/>
                        </a:rPr>
                        <a:t>Inventar, innovar, diseñar o crear algo nuevo</a:t>
                      </a:r>
                      <a:endParaRPr lang="es-MX" sz="1200">
                        <a:effectLst/>
                      </a:endParaRPr>
                    </a:p>
                    <a:p>
                      <a:pPr algn="ctr">
                        <a:lnSpc>
                          <a:spcPct val="115000"/>
                        </a:lnSpc>
                        <a:spcAft>
                          <a:spcPts val="0"/>
                        </a:spcAft>
                      </a:pPr>
                      <a:r>
                        <a:rPr lang="es-ES" sz="1200">
                          <a:effectLst/>
                        </a:rPr>
                        <a:t>Explicación de la revolución mexicana por medio de desplazamientos geopolíticos. ¿Cómo podría ser diferente?</a:t>
                      </a:r>
                      <a:endParaRPr lang="es-MX" sz="1200">
                        <a:effectLst/>
                      </a:endParaRPr>
                    </a:p>
                    <a:p>
                      <a:pPr algn="ctr">
                        <a:lnSpc>
                          <a:spcPct val="115000"/>
                        </a:lnSpc>
                        <a:spcAft>
                          <a:spcPts val="0"/>
                        </a:spcAft>
                      </a:pPr>
                      <a:r>
                        <a:rPr lang="es-ES" sz="1200">
                          <a:effectLst/>
                        </a:rPr>
                        <a:t> </a:t>
                      </a:r>
                      <a:endParaRPr lang="es-MX" sz="1200">
                        <a:effectLst/>
                      </a:endParaRPr>
                    </a:p>
                    <a:p>
                      <a:pPr algn="ctr">
                        <a:lnSpc>
                          <a:spcPct val="115000"/>
                        </a:lnSpc>
                        <a:spcAft>
                          <a:spcPts val="0"/>
                        </a:spcAft>
                      </a:pPr>
                      <a:r>
                        <a:rPr lang="es-ES" sz="1200">
                          <a:effectLst/>
                        </a:rPr>
                        <a:t> </a:t>
                      </a:r>
                      <a:endParaRPr lang="es-MX" sz="1200">
                        <a:effectLst/>
                      </a:endParaRPr>
                    </a:p>
                    <a:p>
                      <a:pPr algn="ctr">
                        <a:lnSpc>
                          <a:spcPct val="115000"/>
                        </a:lnSpc>
                        <a:spcAft>
                          <a:spcPts val="0"/>
                        </a:spcAft>
                      </a:pPr>
                      <a:r>
                        <a:rPr lang="es-ES" sz="1200">
                          <a:effectLst/>
                        </a:rPr>
                        <a:t>¿Qué nuevo producto o propuesta puedo hacer?</a:t>
                      </a:r>
                      <a:endParaRPr lang="es-MX" sz="120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extLst>
                  <a:ext uri="{0D108BD9-81ED-4DB2-BD59-A6C34878D82A}">
                    <a16:rowId xmlns:a16="http://schemas.microsoft.com/office/drawing/2014/main" val="1935468567"/>
                  </a:ext>
                </a:extLst>
              </a:tr>
              <a:tr h="1165731">
                <a:tc>
                  <a:txBody>
                    <a:bodyPr/>
                    <a:lstStyle/>
                    <a:p>
                      <a:pPr>
                        <a:lnSpc>
                          <a:spcPct val="115000"/>
                        </a:lnSpc>
                        <a:spcAft>
                          <a:spcPts val="0"/>
                        </a:spcAft>
                      </a:pPr>
                      <a:r>
                        <a:rPr lang="es-ES" sz="1200" dirty="0">
                          <a:effectLst/>
                        </a:rPr>
                        <a:t>Problematizan la razón del triunfo de las élites vencedoras y explican el problema desde el ámbito geopolítico.</a:t>
                      </a:r>
                      <a:endParaRPr lang="es-MX" sz="1200" dirty="0">
                        <a:effectLst/>
                      </a:endParaRPr>
                    </a:p>
                    <a:p>
                      <a:pPr>
                        <a:lnSpc>
                          <a:spcPct val="115000"/>
                        </a:lnSpc>
                        <a:spcAft>
                          <a:spcPts val="0"/>
                        </a:spcAft>
                      </a:pPr>
                      <a:r>
                        <a:rPr lang="es-ES" sz="1200" dirty="0">
                          <a:effectLst/>
                        </a:rPr>
                        <a:t> </a:t>
                      </a:r>
                      <a:endParaRPr lang="es-MX" sz="1200" dirty="0">
                        <a:effectLst/>
                      </a:endParaRPr>
                    </a:p>
                    <a:p>
                      <a:pPr>
                        <a:lnSpc>
                          <a:spcPct val="115000"/>
                        </a:lnSpc>
                        <a:spcAft>
                          <a:spcPts val="0"/>
                        </a:spcAft>
                      </a:pPr>
                      <a:r>
                        <a:rPr lang="es-ES" sz="1200" dirty="0">
                          <a:effectLst/>
                        </a:rPr>
                        <a:t> </a:t>
                      </a:r>
                      <a:endParaRPr lang="es-MX" sz="12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nSpc>
                          <a:spcPct val="115000"/>
                        </a:lnSpc>
                        <a:spcAft>
                          <a:spcPts val="0"/>
                        </a:spcAft>
                      </a:pPr>
                      <a:r>
                        <a:rPr lang="es-ES" sz="1200" dirty="0">
                          <a:effectLst/>
                        </a:rPr>
                        <a:t>El tiempo y espacio preciso de desplazamientos son el baluarte de la respuesta a nuestra interrogante inicial.</a:t>
                      </a:r>
                      <a:endParaRPr lang="es-MX" sz="12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nSpc>
                          <a:spcPct val="115000"/>
                        </a:lnSpc>
                        <a:spcAft>
                          <a:spcPts val="0"/>
                        </a:spcAft>
                      </a:pPr>
                      <a:r>
                        <a:rPr lang="es-ES" sz="1200" dirty="0">
                          <a:effectLst/>
                        </a:rPr>
                        <a:t>Elegir los mapas adecuados</a:t>
                      </a:r>
                      <a:endParaRPr lang="es-MX" sz="12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nSpc>
                          <a:spcPct val="115000"/>
                        </a:lnSpc>
                        <a:spcAft>
                          <a:spcPts val="0"/>
                        </a:spcAft>
                      </a:pPr>
                      <a:r>
                        <a:rPr lang="es-ES" sz="1200" dirty="0">
                          <a:effectLst/>
                        </a:rPr>
                        <a:t>Un mapa dinámico de desplazamiento geopolítico con variables de la administración del poder.</a:t>
                      </a:r>
                      <a:endParaRPr lang="es-MX" sz="1200" dirty="0">
                        <a:effectLst/>
                      </a:endParaRPr>
                    </a:p>
                    <a:p>
                      <a:pPr>
                        <a:lnSpc>
                          <a:spcPct val="115000"/>
                        </a:lnSpc>
                        <a:spcAft>
                          <a:spcPts val="0"/>
                        </a:spcAft>
                      </a:pPr>
                      <a:r>
                        <a:rPr lang="es-ES" sz="1200" dirty="0">
                          <a:effectLst/>
                        </a:rPr>
                        <a:t> </a:t>
                      </a:r>
                      <a:endParaRPr lang="es-MX" sz="12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extLst>
                  <a:ext uri="{0D108BD9-81ED-4DB2-BD59-A6C34878D82A}">
                    <a16:rowId xmlns:a16="http://schemas.microsoft.com/office/drawing/2014/main" val="2353198502"/>
                  </a:ext>
                </a:extLst>
              </a:tr>
            </a:tbl>
          </a:graphicData>
        </a:graphic>
      </p:graphicFrame>
      <p:sp>
        <p:nvSpPr>
          <p:cNvPr id="6" name="Rectángulo 5"/>
          <p:cNvSpPr/>
          <p:nvPr/>
        </p:nvSpPr>
        <p:spPr>
          <a:xfrm>
            <a:off x="1205860" y="318601"/>
            <a:ext cx="8943980" cy="707886"/>
          </a:xfrm>
          <a:prstGeom prst="rect">
            <a:avLst/>
          </a:prstGeom>
        </p:spPr>
        <p:txBody>
          <a:bodyPr wrap="square">
            <a:spAutoFit/>
          </a:bodyPr>
          <a:lstStyle/>
          <a:p>
            <a:r>
              <a:rPr lang="es-MX" sz="4000" dirty="0"/>
              <a:t>5.c Descripción del proyecto</a:t>
            </a:r>
          </a:p>
        </p:txBody>
      </p:sp>
    </p:spTree>
    <p:extLst>
      <p:ext uri="{BB962C8B-B14F-4D97-AF65-F5344CB8AC3E}">
        <p14:creationId xmlns:p14="http://schemas.microsoft.com/office/powerpoint/2010/main" val="1829025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MX" dirty="0"/>
              <a:t>5.d Objetivo general del proyecto.</a:t>
            </a:r>
          </a:p>
        </p:txBody>
      </p:sp>
      <p:sp>
        <p:nvSpPr>
          <p:cNvPr id="2" name="1 Marcador de contenido"/>
          <p:cNvSpPr>
            <a:spLocks noGrp="1"/>
          </p:cNvSpPr>
          <p:nvPr>
            <p:ph idx="1"/>
          </p:nvPr>
        </p:nvSpPr>
        <p:spPr/>
        <p:txBody>
          <a:bodyPr/>
          <a:lstStyle/>
          <a:p>
            <a:r>
              <a:rPr lang="es-ES" b="1" dirty="0">
                <a:solidFill>
                  <a:srgbClr val="1C4587"/>
                </a:solidFill>
                <a:latin typeface="Century Gothic" panose="020B0502020202020204" pitchFamily="34" charset="0"/>
                <a:ea typeface="Century Gothic" panose="020B0502020202020204" pitchFamily="34" charset="0"/>
                <a:cs typeface="Century Gothic" panose="020B0502020202020204" pitchFamily="34" charset="0"/>
              </a:rPr>
              <a:t>III. Objetivo general del proyecto. </a:t>
            </a:r>
            <a:r>
              <a:rPr lang="es-ES" dirty="0">
                <a:solidFill>
                  <a:srgbClr val="1C4587"/>
                </a:solidFill>
                <a:latin typeface="Century Gothic" panose="020B0502020202020204" pitchFamily="34" charset="0"/>
                <a:ea typeface="Century Gothic" panose="020B0502020202020204" pitchFamily="34" charset="0"/>
                <a:cs typeface="Century Gothic" panose="020B0502020202020204" pitchFamily="34" charset="0"/>
              </a:rPr>
              <a:t>Tomar en cuenta todas las asignaturas  involucradas.</a:t>
            </a:r>
          </a:p>
          <a:p>
            <a:endParaRPr lang="es-ES" dirty="0">
              <a:solidFill>
                <a:srgbClr val="1C4587"/>
              </a:solidFill>
              <a:latin typeface="Century Gothic" panose="020B0502020202020204" pitchFamily="34" charset="0"/>
              <a:ea typeface="Arial" panose="020B0604020202020204" pitchFamily="34" charset="0"/>
            </a:endParaRPr>
          </a:p>
          <a:p>
            <a:r>
              <a:rPr lang="es-ES" dirty="0"/>
              <a:t>Explicar la revolución mexicana mediante el desplazamiento geopolítico de las élites y las  variables involucradas en la administración del poder en ejercicio.</a:t>
            </a:r>
            <a:endParaRPr lang="es-MX" dirty="0">
              <a:solidFill>
                <a:srgbClr val="000000"/>
              </a:solidFill>
              <a:latin typeface="Arial" panose="020B0604020202020204" pitchFamily="34" charset="0"/>
              <a:ea typeface="Arial" panose="020B0604020202020204" pitchFamily="34" charset="0"/>
            </a:endParaRPr>
          </a:p>
          <a:p>
            <a:endParaRPr lang="es-MX" dirty="0">
              <a:solidFill>
                <a:srgbClr val="000000"/>
              </a:solidFill>
              <a:latin typeface="Arial" panose="020B0604020202020204" pitchFamily="34" charset="0"/>
              <a:ea typeface="Arial" panose="020B0604020202020204" pitchFamily="34" charset="0"/>
            </a:endParaRPr>
          </a:p>
          <a:p>
            <a:endParaRPr lang="es-MX" dirty="0"/>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endParaRPr lang="es-MX" dirty="0"/>
          </a:p>
        </p:txBody>
      </p:sp>
    </p:spTree>
    <p:extLst>
      <p:ext uri="{BB962C8B-B14F-4D97-AF65-F5344CB8AC3E}">
        <p14:creationId xmlns:p14="http://schemas.microsoft.com/office/powerpoint/2010/main" val="1158142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5611" y="670161"/>
            <a:ext cx="11268892" cy="480324"/>
          </a:xfrm>
          <a:prstGeom prst="rect">
            <a:avLst/>
          </a:prstGeom>
        </p:spPr>
        <p:txBody>
          <a:bodyPr wrap="square">
            <a:spAutoFit/>
          </a:bodyPr>
          <a:lstStyle/>
          <a:p>
            <a:pPr>
              <a:lnSpc>
                <a:spcPct val="115000"/>
              </a:lnSpc>
            </a:pPr>
            <a:r>
              <a:rPr lang="es-ES" sz="2400" b="1" dirty="0">
                <a:solidFill>
                  <a:srgbClr val="1C4587"/>
                </a:solidFill>
                <a:latin typeface="Century Gothic" panose="020B0502020202020204" pitchFamily="34" charset="0"/>
                <a:ea typeface="Century Gothic" panose="020B0502020202020204" pitchFamily="34" charset="0"/>
                <a:cs typeface="Century Gothic" panose="020B0502020202020204" pitchFamily="34" charset="0"/>
              </a:rPr>
              <a:t>IV. Disciplinas involucradas en el trabajo interdisciplinario.</a:t>
            </a:r>
            <a:endParaRPr lang="es-MX" sz="2400" dirty="0">
              <a:solidFill>
                <a:srgbClr val="000000"/>
              </a:solidFill>
              <a:latin typeface="Arial" panose="020B0604020202020204" pitchFamily="34" charset="0"/>
              <a:ea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3913914305"/>
              </p:ext>
            </p:extLst>
          </p:nvPr>
        </p:nvGraphicFramePr>
        <p:xfrm>
          <a:off x="265611" y="1081042"/>
          <a:ext cx="11660778" cy="5667974"/>
        </p:xfrm>
        <a:graphic>
          <a:graphicData uri="http://schemas.openxmlformats.org/drawingml/2006/table">
            <a:tbl>
              <a:tblPr>
                <a:tableStyleId>{5C22544A-7EE6-4342-B048-85BDC9FD1C3A}</a:tableStyleId>
              </a:tblPr>
              <a:tblGrid>
                <a:gridCol w="3753937">
                  <a:extLst>
                    <a:ext uri="{9D8B030D-6E8A-4147-A177-3AD203B41FA5}">
                      <a16:colId xmlns:a16="http://schemas.microsoft.com/office/drawing/2014/main" val="1963170727"/>
                    </a:ext>
                  </a:extLst>
                </a:gridCol>
                <a:gridCol w="3971556">
                  <a:extLst>
                    <a:ext uri="{9D8B030D-6E8A-4147-A177-3AD203B41FA5}">
                      <a16:colId xmlns:a16="http://schemas.microsoft.com/office/drawing/2014/main" val="2252111785"/>
                    </a:ext>
                  </a:extLst>
                </a:gridCol>
                <a:gridCol w="3935285">
                  <a:extLst>
                    <a:ext uri="{9D8B030D-6E8A-4147-A177-3AD203B41FA5}">
                      <a16:colId xmlns:a16="http://schemas.microsoft.com/office/drawing/2014/main" val="751149583"/>
                    </a:ext>
                  </a:extLst>
                </a:gridCol>
              </a:tblGrid>
              <a:tr h="482526">
                <a:tc>
                  <a:txBody>
                    <a:bodyPr/>
                    <a:lstStyle/>
                    <a:p>
                      <a:pPr algn="ctr">
                        <a:lnSpc>
                          <a:spcPct val="115000"/>
                        </a:lnSpc>
                        <a:spcAft>
                          <a:spcPts val="0"/>
                        </a:spcAft>
                      </a:pPr>
                      <a:r>
                        <a:rPr lang="es-ES" sz="1400" dirty="0">
                          <a:effectLst/>
                        </a:rPr>
                        <a:t>Disciplinas:</a:t>
                      </a:r>
                      <a:endParaRPr lang="es-MX" sz="1400" dirty="0">
                        <a:solidFill>
                          <a:srgbClr val="000000"/>
                        </a:solidFill>
                        <a:effectLst/>
                        <a:latin typeface="Arial" panose="020B0604020202020204" pitchFamily="34" charset="0"/>
                        <a:ea typeface="Arial" panose="020B0604020202020204" pitchFamily="34" charset="0"/>
                      </a:endParaRPr>
                    </a:p>
                  </a:txBody>
                  <a:tcPr marL="59778" marR="59778" marT="59778" marB="59778">
                    <a:solidFill>
                      <a:schemeClr val="bg1"/>
                    </a:solidFill>
                  </a:tcPr>
                </a:tc>
                <a:tc>
                  <a:txBody>
                    <a:bodyPr/>
                    <a:lstStyle/>
                    <a:p>
                      <a:pPr algn="ctr">
                        <a:lnSpc>
                          <a:spcPct val="115000"/>
                        </a:lnSpc>
                        <a:spcAft>
                          <a:spcPts val="0"/>
                        </a:spcAft>
                      </a:pPr>
                      <a:r>
                        <a:rPr lang="es-ES" sz="1400" dirty="0">
                          <a:effectLst/>
                        </a:rPr>
                        <a:t>Disciplina 1. ____Geografía_______</a:t>
                      </a:r>
                      <a:endParaRPr lang="es-MX" sz="1400" dirty="0">
                        <a:solidFill>
                          <a:srgbClr val="000000"/>
                        </a:solidFill>
                        <a:effectLst/>
                        <a:latin typeface="Arial" panose="020B0604020202020204" pitchFamily="34" charset="0"/>
                        <a:ea typeface="Arial" panose="020B0604020202020204" pitchFamily="34" charset="0"/>
                      </a:endParaRPr>
                    </a:p>
                  </a:txBody>
                  <a:tcPr marL="59778" marR="59778" marT="59778" marB="59778">
                    <a:solidFill>
                      <a:schemeClr val="bg1"/>
                    </a:solidFill>
                  </a:tcPr>
                </a:tc>
                <a:tc>
                  <a:txBody>
                    <a:bodyPr/>
                    <a:lstStyle/>
                    <a:p>
                      <a:pPr algn="ctr">
                        <a:lnSpc>
                          <a:spcPct val="115000"/>
                        </a:lnSpc>
                        <a:spcAft>
                          <a:spcPts val="0"/>
                        </a:spcAft>
                      </a:pPr>
                      <a:r>
                        <a:rPr lang="es-ES" sz="1400">
                          <a:effectLst/>
                        </a:rPr>
                        <a:t>Disciplina 2. __Ciencia Política__________________</a:t>
                      </a:r>
                      <a:endParaRPr lang="es-MX" sz="1400">
                        <a:solidFill>
                          <a:srgbClr val="000000"/>
                        </a:solidFill>
                        <a:effectLst/>
                        <a:latin typeface="Arial" panose="020B0604020202020204" pitchFamily="34" charset="0"/>
                        <a:ea typeface="Arial" panose="020B0604020202020204" pitchFamily="34" charset="0"/>
                      </a:endParaRPr>
                    </a:p>
                  </a:txBody>
                  <a:tcPr marL="59778" marR="59778" marT="59778" marB="59778">
                    <a:solidFill>
                      <a:schemeClr val="bg1"/>
                    </a:solidFill>
                  </a:tcPr>
                </a:tc>
                <a:extLst>
                  <a:ext uri="{0D108BD9-81ED-4DB2-BD59-A6C34878D82A}">
                    <a16:rowId xmlns:a16="http://schemas.microsoft.com/office/drawing/2014/main" val="3326534728"/>
                  </a:ext>
                </a:extLst>
              </a:tr>
              <a:tr h="1603457">
                <a:tc>
                  <a:txBody>
                    <a:bodyPr/>
                    <a:lstStyle/>
                    <a:p>
                      <a:pPr algn="just">
                        <a:lnSpc>
                          <a:spcPct val="115000"/>
                        </a:lnSpc>
                        <a:spcAft>
                          <a:spcPts val="0"/>
                        </a:spcAft>
                      </a:pPr>
                      <a:r>
                        <a:rPr lang="es-ES" sz="1400" dirty="0">
                          <a:effectLst/>
                        </a:rPr>
                        <a:t>1. Contenidos/Temas</a:t>
                      </a:r>
                      <a:endParaRPr lang="es-MX" sz="1400" dirty="0">
                        <a:effectLst/>
                      </a:endParaRPr>
                    </a:p>
                    <a:p>
                      <a:pPr algn="just">
                        <a:lnSpc>
                          <a:spcPct val="115000"/>
                        </a:lnSpc>
                        <a:spcAft>
                          <a:spcPts val="0"/>
                        </a:spcAft>
                      </a:pPr>
                      <a:r>
                        <a:rPr lang="es-ES" sz="1400" dirty="0">
                          <a:effectLst/>
                        </a:rPr>
                        <a:t>    Involucrados</a:t>
                      </a:r>
                      <a:endParaRPr lang="es-MX" sz="1400" dirty="0">
                        <a:effectLst/>
                      </a:endParaRPr>
                    </a:p>
                    <a:p>
                      <a:pPr marL="180340" algn="just">
                        <a:lnSpc>
                          <a:spcPct val="115000"/>
                        </a:lnSpc>
                        <a:spcAft>
                          <a:spcPts val="0"/>
                        </a:spcAft>
                      </a:pPr>
                      <a:r>
                        <a:rPr lang="es-ES" sz="1400" dirty="0">
                          <a:effectLst/>
                        </a:rPr>
                        <a:t>del programa, que se consideran.</a:t>
                      </a:r>
                      <a:endParaRPr lang="es-MX" sz="1400" dirty="0">
                        <a:effectLst/>
                      </a:endParaRPr>
                    </a:p>
                    <a:p>
                      <a:pPr marL="180340" algn="just">
                        <a:lnSpc>
                          <a:spcPct val="115000"/>
                        </a:lnSpc>
                        <a:spcAft>
                          <a:spcPts val="0"/>
                        </a:spcAft>
                      </a:pPr>
                      <a:r>
                        <a:rPr lang="es-ES" sz="1400" dirty="0">
                          <a:effectLst/>
                        </a:rPr>
                        <a:t> </a:t>
                      </a:r>
                      <a:endParaRPr lang="es-MX" sz="1400" dirty="0">
                        <a:effectLst/>
                      </a:endParaRPr>
                    </a:p>
                    <a:p>
                      <a:pPr marL="180340" algn="just">
                        <a:lnSpc>
                          <a:spcPct val="115000"/>
                        </a:lnSpc>
                        <a:spcAft>
                          <a:spcPts val="0"/>
                        </a:spcAf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59778" marR="59778" marT="59778" marB="59778">
                    <a:solidFill>
                      <a:schemeClr val="bg1"/>
                    </a:solidFill>
                  </a:tcPr>
                </a:tc>
                <a:tc>
                  <a:txBody>
                    <a:bodyPr/>
                    <a:lstStyle/>
                    <a:p>
                      <a:pPr>
                        <a:lnSpc>
                          <a:spcPct val="115000"/>
                        </a:lnSpc>
                        <a:spcAft>
                          <a:spcPts val="0"/>
                        </a:spcAft>
                      </a:pPr>
                      <a:r>
                        <a:rPr lang="es-ES" sz="1400" dirty="0">
                          <a:effectLst/>
                        </a:rPr>
                        <a:t>Unidad IV</a:t>
                      </a:r>
                      <a:endParaRPr lang="es-MX" sz="1400" dirty="0">
                        <a:effectLst/>
                      </a:endParaRPr>
                    </a:p>
                    <a:p>
                      <a:pPr>
                        <a:lnSpc>
                          <a:spcPct val="115000"/>
                        </a:lnSpc>
                        <a:spcAft>
                          <a:spcPts val="0"/>
                        </a:spcAft>
                      </a:pPr>
                      <a:r>
                        <a:rPr lang="es-ES" sz="1400" dirty="0">
                          <a:effectLst/>
                        </a:rPr>
                        <a:t>TEMA: Medio físico, población y actividades económico- políticas</a:t>
                      </a:r>
                      <a:endParaRPr lang="es-MX" sz="1400" dirty="0">
                        <a:effectLst/>
                      </a:endParaRPr>
                    </a:p>
                    <a:p>
                      <a:pPr>
                        <a:lnSpc>
                          <a:spcPct val="115000"/>
                        </a:lnSpc>
                        <a:spcAft>
                          <a:spcPts val="0"/>
                        </a:spcAft>
                      </a:pPr>
                      <a:r>
                        <a:rPr lang="es-ES" sz="1400" dirty="0">
                          <a:effectLst/>
                        </a:rPr>
                        <a:t> </a:t>
                      </a:r>
                      <a:endParaRPr lang="es-MX" sz="1400" dirty="0">
                        <a:effectLst/>
                      </a:endParaRPr>
                    </a:p>
                    <a:p>
                      <a:pPr>
                        <a:lnSpc>
                          <a:spcPct val="115000"/>
                        </a:lnSpc>
                        <a:spcAft>
                          <a:spcPts val="0"/>
                        </a:spcAft>
                      </a:pPr>
                      <a:r>
                        <a:rPr lang="es-ES" sz="1400" dirty="0">
                          <a:effectLst/>
                        </a:rPr>
                        <a:t> </a:t>
                      </a:r>
                      <a:endParaRPr lang="es-MX" sz="1400" dirty="0">
                        <a:effectLst/>
                      </a:endParaRPr>
                    </a:p>
                    <a:p>
                      <a:pPr>
                        <a:lnSpc>
                          <a:spcPct val="115000"/>
                        </a:lnSpc>
                        <a:spcAft>
                          <a:spcPts val="0"/>
                        </a:spcAf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59778" marR="59778" marT="59778" marB="59778">
                    <a:solidFill>
                      <a:schemeClr val="bg1"/>
                    </a:solidFill>
                  </a:tcPr>
                </a:tc>
                <a:tc>
                  <a:txBody>
                    <a:bodyPr/>
                    <a:lstStyle/>
                    <a:p>
                      <a:pPr>
                        <a:lnSpc>
                          <a:spcPct val="115000"/>
                        </a:lnSpc>
                        <a:spcAft>
                          <a:spcPts val="0"/>
                        </a:spcAft>
                      </a:pPr>
                      <a:r>
                        <a:rPr lang="es-ES" sz="1400" dirty="0">
                          <a:effectLst/>
                        </a:rPr>
                        <a:t>Unidad III</a:t>
                      </a:r>
                      <a:endParaRPr lang="es-MX" sz="1400" dirty="0">
                        <a:effectLst/>
                      </a:endParaRPr>
                    </a:p>
                    <a:p>
                      <a:pPr>
                        <a:lnSpc>
                          <a:spcPct val="115000"/>
                        </a:lnSpc>
                        <a:spcAft>
                          <a:spcPts val="0"/>
                        </a:spcAft>
                      </a:pPr>
                      <a:r>
                        <a:rPr lang="es-ES" sz="1400" dirty="0">
                          <a:effectLst/>
                        </a:rPr>
                        <a:t>Tema: Sistema Político de México. Revolución mexicana</a:t>
                      </a:r>
                      <a:endParaRPr lang="es-MX" sz="1400" dirty="0">
                        <a:solidFill>
                          <a:srgbClr val="000000"/>
                        </a:solidFill>
                        <a:effectLst/>
                        <a:latin typeface="Arial" panose="020B0604020202020204" pitchFamily="34" charset="0"/>
                        <a:ea typeface="Arial" panose="020B0604020202020204" pitchFamily="34" charset="0"/>
                      </a:endParaRPr>
                    </a:p>
                  </a:txBody>
                  <a:tcPr marL="59778" marR="59778" marT="59778" marB="59778">
                    <a:solidFill>
                      <a:schemeClr val="bg1"/>
                    </a:solidFill>
                  </a:tcPr>
                </a:tc>
                <a:extLst>
                  <a:ext uri="{0D108BD9-81ED-4DB2-BD59-A6C34878D82A}">
                    <a16:rowId xmlns:a16="http://schemas.microsoft.com/office/drawing/2014/main" val="507866080"/>
                  </a:ext>
                </a:extLst>
              </a:tr>
              <a:tr h="3581991">
                <a:tc>
                  <a:txBody>
                    <a:bodyPr/>
                    <a:lstStyle/>
                    <a:p>
                      <a:pPr>
                        <a:lnSpc>
                          <a:spcPct val="115000"/>
                        </a:lnSpc>
                        <a:spcAft>
                          <a:spcPts val="0"/>
                        </a:spcAft>
                      </a:pPr>
                      <a:r>
                        <a:rPr lang="es-ES" sz="1400" dirty="0">
                          <a:effectLst/>
                        </a:rPr>
                        <a:t>2. Conceptos clave,</a:t>
                      </a:r>
                      <a:endParaRPr lang="es-MX" sz="1400" dirty="0">
                        <a:effectLst/>
                      </a:endParaRPr>
                    </a:p>
                    <a:p>
                      <a:pPr>
                        <a:lnSpc>
                          <a:spcPct val="115000"/>
                        </a:lnSpc>
                        <a:spcAft>
                          <a:spcPts val="0"/>
                        </a:spcAft>
                      </a:pPr>
                      <a:r>
                        <a:rPr lang="es-ES" sz="1400" dirty="0">
                          <a:effectLst/>
                        </a:rPr>
                        <a:t>     Trascendentales.</a:t>
                      </a:r>
                      <a:endParaRPr lang="es-MX" sz="1400" dirty="0">
                        <a:effectLst/>
                      </a:endParaRPr>
                    </a:p>
                    <a:p>
                      <a:pPr marL="176530">
                        <a:lnSpc>
                          <a:spcPct val="115000"/>
                        </a:lnSpc>
                        <a:spcAft>
                          <a:spcPts val="0"/>
                        </a:spcAft>
                      </a:pPr>
                      <a:r>
                        <a:rPr lang="es-ES" sz="1400" dirty="0">
                          <a:effectLst/>
                        </a:rPr>
                        <a:t>Conceptos básicos que surgen  del proyecto,  permiten la comprensión del mismo y  pueden ser transferibles a otros ámbitos.</a:t>
                      </a:r>
                      <a:endParaRPr lang="es-MX" sz="1400" dirty="0">
                        <a:effectLst/>
                      </a:endParaRPr>
                    </a:p>
                    <a:p>
                      <a:pPr marL="176530">
                        <a:lnSpc>
                          <a:spcPct val="115000"/>
                        </a:lnSpc>
                        <a:spcAft>
                          <a:spcPts val="0"/>
                        </a:spcAft>
                      </a:pPr>
                      <a:r>
                        <a:rPr lang="es-ES" sz="1400" dirty="0">
                          <a:effectLst/>
                        </a:rPr>
                        <a:t>Se consideran parte de un  Glosario.</a:t>
                      </a:r>
                      <a:endParaRPr lang="es-MX" sz="1400" dirty="0">
                        <a:effectLst/>
                      </a:endParaRPr>
                    </a:p>
                    <a:p>
                      <a:pPr algn="just">
                        <a:lnSpc>
                          <a:spcPct val="115000"/>
                        </a:lnSpc>
                        <a:spcAft>
                          <a:spcPts val="0"/>
                        </a:spcAf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59778" marR="59778" marT="59778" marB="59778">
                    <a:solidFill>
                      <a:schemeClr val="bg1"/>
                    </a:solidFill>
                  </a:tcPr>
                </a:tc>
                <a:tc>
                  <a:txBody>
                    <a:bodyPr/>
                    <a:lstStyle/>
                    <a:p>
                      <a:pPr>
                        <a:lnSpc>
                          <a:spcPct val="115000"/>
                        </a:lnSpc>
                        <a:spcAft>
                          <a:spcPts val="0"/>
                        </a:spcAft>
                      </a:pPr>
                      <a:r>
                        <a:rPr lang="es-ES" sz="1400" dirty="0">
                          <a:effectLst/>
                        </a:rPr>
                        <a:t>Medio físico</a:t>
                      </a:r>
                      <a:endParaRPr lang="es-MX" sz="1400" dirty="0">
                        <a:effectLst/>
                      </a:endParaRPr>
                    </a:p>
                    <a:p>
                      <a:pPr>
                        <a:lnSpc>
                          <a:spcPct val="115000"/>
                        </a:lnSpc>
                        <a:spcAft>
                          <a:spcPts val="0"/>
                        </a:spcAft>
                      </a:pPr>
                      <a:r>
                        <a:rPr lang="es-ES" sz="1400" dirty="0">
                          <a:effectLst/>
                        </a:rPr>
                        <a:t>Población</a:t>
                      </a:r>
                      <a:endParaRPr lang="es-MX" sz="1400" dirty="0">
                        <a:effectLst/>
                      </a:endParaRPr>
                    </a:p>
                    <a:p>
                      <a:pPr>
                        <a:lnSpc>
                          <a:spcPct val="115000"/>
                        </a:lnSpc>
                        <a:spcAft>
                          <a:spcPts val="0"/>
                        </a:spcAft>
                      </a:pPr>
                      <a:r>
                        <a:rPr lang="es-ES" sz="1400" dirty="0">
                          <a:effectLst/>
                        </a:rPr>
                        <a:t>Actividades económicas</a:t>
                      </a:r>
                      <a:endParaRPr lang="es-MX" sz="1400" dirty="0">
                        <a:effectLst/>
                      </a:endParaRPr>
                    </a:p>
                    <a:p>
                      <a:pPr>
                        <a:lnSpc>
                          <a:spcPct val="115000"/>
                        </a:lnSpc>
                        <a:spcAft>
                          <a:spcPts val="0"/>
                        </a:spcAft>
                      </a:pPr>
                      <a:r>
                        <a:rPr lang="es-ES" sz="1400" dirty="0">
                          <a:effectLst/>
                        </a:rPr>
                        <a:t>Actividades políticas</a:t>
                      </a:r>
                      <a:endParaRPr lang="es-MX" sz="1400" dirty="0">
                        <a:effectLst/>
                      </a:endParaRPr>
                    </a:p>
                    <a:p>
                      <a:pPr>
                        <a:lnSpc>
                          <a:spcPct val="115000"/>
                        </a:lnSpc>
                        <a:spcAft>
                          <a:spcPts val="0"/>
                        </a:spcAft>
                      </a:pPr>
                      <a:r>
                        <a:rPr lang="es-ES" sz="1400" dirty="0">
                          <a:effectLst/>
                        </a:rPr>
                        <a:t>Orografía</a:t>
                      </a:r>
                      <a:endParaRPr lang="es-MX" sz="1400" dirty="0">
                        <a:effectLst/>
                      </a:endParaRPr>
                    </a:p>
                    <a:p>
                      <a:pPr>
                        <a:lnSpc>
                          <a:spcPct val="115000"/>
                        </a:lnSpc>
                        <a:spcAft>
                          <a:spcPts val="0"/>
                        </a:spcAft>
                      </a:pPr>
                      <a:r>
                        <a:rPr lang="es-ES" sz="1400" dirty="0">
                          <a:effectLst/>
                        </a:rPr>
                        <a:t>Espacio-tiempo</a:t>
                      </a:r>
                      <a:endParaRPr lang="es-MX" sz="1400" dirty="0">
                        <a:effectLst/>
                      </a:endParaRPr>
                    </a:p>
                    <a:p>
                      <a:pPr>
                        <a:lnSpc>
                          <a:spcPct val="115000"/>
                        </a:lnSpc>
                        <a:spcAft>
                          <a:spcPts val="0"/>
                        </a:spcAft>
                      </a:pPr>
                      <a:r>
                        <a:rPr lang="es-ES" sz="1400" dirty="0">
                          <a:effectLst/>
                        </a:rPr>
                        <a:t>Mapa geopolítico</a:t>
                      </a:r>
                      <a:endParaRPr lang="es-MX" sz="1400" dirty="0">
                        <a:solidFill>
                          <a:srgbClr val="000000"/>
                        </a:solidFill>
                        <a:effectLst/>
                        <a:latin typeface="Arial" panose="020B0604020202020204" pitchFamily="34" charset="0"/>
                        <a:ea typeface="Arial" panose="020B0604020202020204" pitchFamily="34" charset="0"/>
                      </a:endParaRPr>
                    </a:p>
                  </a:txBody>
                  <a:tcPr marL="59778" marR="59778" marT="59778" marB="59778">
                    <a:solidFill>
                      <a:schemeClr val="bg1"/>
                    </a:solidFill>
                  </a:tcPr>
                </a:tc>
                <a:tc>
                  <a:txBody>
                    <a:bodyPr/>
                    <a:lstStyle/>
                    <a:p>
                      <a:pPr>
                        <a:lnSpc>
                          <a:spcPct val="115000"/>
                        </a:lnSpc>
                        <a:spcAft>
                          <a:spcPts val="0"/>
                        </a:spcAft>
                      </a:pPr>
                      <a:r>
                        <a:rPr lang="es-ES" sz="1400" dirty="0">
                          <a:effectLst/>
                        </a:rPr>
                        <a:t>Élites</a:t>
                      </a:r>
                      <a:endParaRPr lang="es-MX" sz="1400" dirty="0">
                        <a:effectLst/>
                      </a:endParaRPr>
                    </a:p>
                    <a:p>
                      <a:pPr>
                        <a:lnSpc>
                          <a:spcPct val="115000"/>
                        </a:lnSpc>
                        <a:spcAft>
                          <a:spcPts val="0"/>
                        </a:spcAft>
                      </a:pPr>
                      <a:r>
                        <a:rPr lang="es-ES" sz="1400" dirty="0">
                          <a:effectLst/>
                        </a:rPr>
                        <a:t>Revolución</a:t>
                      </a:r>
                      <a:endParaRPr lang="es-MX" sz="1400" dirty="0">
                        <a:effectLst/>
                      </a:endParaRPr>
                    </a:p>
                    <a:p>
                      <a:pPr>
                        <a:lnSpc>
                          <a:spcPct val="115000"/>
                        </a:lnSpc>
                        <a:spcAft>
                          <a:spcPts val="0"/>
                        </a:spcAft>
                      </a:pPr>
                      <a:r>
                        <a:rPr lang="es-ES" sz="1400" dirty="0">
                          <a:effectLst/>
                        </a:rPr>
                        <a:t>Contrarrevolución</a:t>
                      </a:r>
                      <a:endParaRPr lang="es-MX" sz="1400" dirty="0">
                        <a:effectLst/>
                      </a:endParaRPr>
                    </a:p>
                    <a:p>
                      <a:pPr>
                        <a:lnSpc>
                          <a:spcPct val="115000"/>
                        </a:lnSpc>
                        <a:spcAft>
                          <a:spcPts val="0"/>
                        </a:spcAft>
                      </a:pPr>
                      <a:r>
                        <a:rPr lang="es-ES" sz="1400" dirty="0">
                          <a:effectLst/>
                        </a:rPr>
                        <a:t>Poder</a:t>
                      </a:r>
                      <a:endParaRPr lang="es-MX" sz="1400" dirty="0">
                        <a:effectLst/>
                      </a:endParaRPr>
                    </a:p>
                    <a:p>
                      <a:pPr>
                        <a:lnSpc>
                          <a:spcPct val="115000"/>
                        </a:lnSpc>
                        <a:spcAft>
                          <a:spcPts val="0"/>
                        </a:spcAft>
                      </a:pPr>
                      <a:r>
                        <a:rPr lang="es-ES" sz="1400" dirty="0">
                          <a:effectLst/>
                        </a:rPr>
                        <a:t>Grupo Sonora</a:t>
                      </a:r>
                      <a:endParaRPr lang="es-MX" sz="1400" dirty="0">
                        <a:effectLst/>
                      </a:endParaRPr>
                    </a:p>
                    <a:p>
                      <a:pPr>
                        <a:lnSpc>
                          <a:spcPct val="115000"/>
                        </a:lnSpc>
                        <a:spcAft>
                          <a:spcPts val="0"/>
                        </a:spcAft>
                      </a:pPr>
                      <a:r>
                        <a:rPr lang="es-ES" sz="1400" dirty="0">
                          <a:effectLst/>
                        </a:rPr>
                        <a:t>Grupo Atlacomulco</a:t>
                      </a:r>
                      <a:endParaRPr lang="es-MX" sz="1400" dirty="0">
                        <a:effectLst/>
                      </a:endParaRPr>
                    </a:p>
                    <a:p>
                      <a:pPr>
                        <a:lnSpc>
                          <a:spcPct val="115000"/>
                        </a:lnSpc>
                        <a:spcAft>
                          <a:spcPts val="0"/>
                        </a:spcAft>
                      </a:pPr>
                      <a:r>
                        <a:rPr lang="es-ES" sz="1400" dirty="0">
                          <a:effectLst/>
                        </a:rPr>
                        <a:t>Carrancístas</a:t>
                      </a:r>
                      <a:endParaRPr lang="es-MX" sz="1400" dirty="0">
                        <a:effectLst/>
                      </a:endParaRPr>
                    </a:p>
                    <a:p>
                      <a:pPr>
                        <a:lnSpc>
                          <a:spcPct val="115000"/>
                        </a:lnSpc>
                        <a:spcAft>
                          <a:spcPts val="0"/>
                        </a:spcAft>
                      </a:pPr>
                      <a:r>
                        <a:rPr lang="es-ES" sz="1400" dirty="0">
                          <a:effectLst/>
                        </a:rPr>
                        <a:t>Villistas</a:t>
                      </a:r>
                      <a:endParaRPr lang="es-MX" sz="1400" dirty="0">
                        <a:effectLst/>
                      </a:endParaRPr>
                    </a:p>
                    <a:p>
                      <a:pPr>
                        <a:lnSpc>
                          <a:spcPct val="115000"/>
                        </a:lnSpc>
                        <a:spcAft>
                          <a:spcPts val="0"/>
                        </a:spcAft>
                      </a:pPr>
                      <a:r>
                        <a:rPr lang="es-ES" sz="1400" dirty="0">
                          <a:effectLst/>
                        </a:rPr>
                        <a:t>Zapatístas</a:t>
                      </a:r>
                      <a:endParaRPr lang="es-MX" sz="1400" dirty="0">
                        <a:effectLst/>
                      </a:endParaRPr>
                    </a:p>
                    <a:p>
                      <a:pPr>
                        <a:lnSpc>
                          <a:spcPct val="115000"/>
                        </a:lnSpc>
                        <a:spcAft>
                          <a:spcPts val="0"/>
                        </a:spcAft>
                      </a:pPr>
                      <a:r>
                        <a:rPr lang="es-ES" sz="1400" dirty="0">
                          <a:effectLst/>
                        </a:rPr>
                        <a:t>Orozquístas</a:t>
                      </a:r>
                      <a:endParaRPr lang="es-MX" sz="1400" dirty="0">
                        <a:effectLst/>
                      </a:endParaRPr>
                    </a:p>
                    <a:p>
                      <a:pPr>
                        <a:lnSpc>
                          <a:spcPct val="115000"/>
                        </a:lnSpc>
                        <a:spcAft>
                          <a:spcPts val="0"/>
                        </a:spcAft>
                      </a:pPr>
                      <a:r>
                        <a:rPr lang="es-ES" sz="1400" dirty="0">
                          <a:effectLst/>
                        </a:rPr>
                        <a:t>Constitucionalístas</a:t>
                      </a:r>
                      <a:endParaRPr lang="es-MX" sz="1400" dirty="0">
                        <a:effectLst/>
                      </a:endParaRPr>
                    </a:p>
                    <a:p>
                      <a:pPr>
                        <a:lnSpc>
                          <a:spcPct val="115000"/>
                        </a:lnSpc>
                        <a:spcAft>
                          <a:spcPts val="0"/>
                        </a:spcAft>
                      </a:pPr>
                      <a:r>
                        <a:rPr lang="es-ES" sz="1400" dirty="0">
                          <a:effectLst/>
                        </a:rPr>
                        <a:t>Maderístas</a:t>
                      </a:r>
                      <a:endParaRPr lang="es-MX" sz="1400" dirty="0">
                        <a:effectLst/>
                      </a:endParaRPr>
                    </a:p>
                    <a:p>
                      <a:pPr>
                        <a:lnSpc>
                          <a:spcPct val="115000"/>
                        </a:lnSpc>
                        <a:spcAft>
                          <a:spcPts val="0"/>
                        </a:spcAft>
                      </a:pPr>
                      <a:r>
                        <a:rPr lang="es-ES" sz="1400" dirty="0">
                          <a:effectLst/>
                        </a:rPr>
                        <a:t>Anarquistas</a:t>
                      </a:r>
                      <a:endParaRPr lang="es-MX" sz="1400" dirty="0">
                        <a:effectLst/>
                      </a:endParaRPr>
                    </a:p>
                    <a:p>
                      <a:pPr>
                        <a:lnSpc>
                          <a:spcPct val="115000"/>
                        </a:lnSpc>
                        <a:spcAft>
                          <a:spcPts val="0"/>
                        </a:spcAf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59778" marR="59778" marT="59778" marB="59778">
                    <a:solidFill>
                      <a:schemeClr val="bg1"/>
                    </a:solidFill>
                  </a:tcPr>
                </a:tc>
                <a:extLst>
                  <a:ext uri="{0D108BD9-81ED-4DB2-BD59-A6C34878D82A}">
                    <a16:rowId xmlns:a16="http://schemas.microsoft.com/office/drawing/2014/main" val="2357785445"/>
                  </a:ext>
                </a:extLst>
              </a:tr>
            </a:tbl>
          </a:graphicData>
        </a:graphic>
      </p:graphicFrame>
      <p:sp>
        <p:nvSpPr>
          <p:cNvPr id="4" name="Rectángulo 3"/>
          <p:cNvSpPr/>
          <p:nvPr/>
        </p:nvSpPr>
        <p:spPr>
          <a:xfrm>
            <a:off x="827318" y="141554"/>
            <a:ext cx="10223863" cy="523220"/>
          </a:xfrm>
          <a:prstGeom prst="rect">
            <a:avLst/>
          </a:prstGeom>
        </p:spPr>
        <p:txBody>
          <a:bodyPr wrap="square">
            <a:spAutoFit/>
          </a:bodyPr>
          <a:lstStyle/>
          <a:p>
            <a:r>
              <a:rPr lang="es-ES" sz="2800" dirty="0"/>
              <a:t>5.d Objetivo o propósitos a alcanzar, de cada asignatura involucrada</a:t>
            </a:r>
            <a:endParaRPr lang="es-MX" sz="2800" dirty="0"/>
          </a:p>
        </p:txBody>
      </p:sp>
    </p:spTree>
    <p:extLst>
      <p:ext uri="{BB962C8B-B14F-4D97-AF65-F5344CB8AC3E}">
        <p14:creationId xmlns:p14="http://schemas.microsoft.com/office/powerpoint/2010/main" val="1054796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99858798"/>
              </p:ext>
            </p:extLst>
          </p:nvPr>
        </p:nvGraphicFramePr>
        <p:xfrm>
          <a:off x="358412" y="230664"/>
          <a:ext cx="11541850" cy="2105535"/>
        </p:xfrm>
        <a:graphic>
          <a:graphicData uri="http://schemas.openxmlformats.org/drawingml/2006/table">
            <a:tbl>
              <a:tblPr>
                <a:tableStyleId>{5C22544A-7EE6-4342-B048-85BDC9FD1C3A}</a:tableStyleId>
              </a:tblPr>
              <a:tblGrid>
                <a:gridCol w="3715650">
                  <a:extLst>
                    <a:ext uri="{9D8B030D-6E8A-4147-A177-3AD203B41FA5}">
                      <a16:colId xmlns:a16="http://schemas.microsoft.com/office/drawing/2014/main" val="1075988373"/>
                    </a:ext>
                  </a:extLst>
                </a:gridCol>
                <a:gridCol w="3931050">
                  <a:extLst>
                    <a:ext uri="{9D8B030D-6E8A-4147-A177-3AD203B41FA5}">
                      <a16:colId xmlns:a16="http://schemas.microsoft.com/office/drawing/2014/main" val="1256747210"/>
                    </a:ext>
                  </a:extLst>
                </a:gridCol>
                <a:gridCol w="3895150">
                  <a:extLst>
                    <a:ext uri="{9D8B030D-6E8A-4147-A177-3AD203B41FA5}">
                      <a16:colId xmlns:a16="http://schemas.microsoft.com/office/drawing/2014/main" val="296534193"/>
                    </a:ext>
                  </a:extLst>
                </a:gridCol>
              </a:tblGrid>
              <a:tr h="2105535">
                <a:tc>
                  <a:txBody>
                    <a:bodyPr/>
                    <a:lstStyle/>
                    <a:p>
                      <a:pPr marL="342900" lvl="0" indent="-342900">
                        <a:lnSpc>
                          <a:spcPct val="115000"/>
                        </a:lnSpc>
                        <a:spcAft>
                          <a:spcPts val="0"/>
                        </a:spcAft>
                        <a:buFont typeface="+mj-lt"/>
                        <a:buAutoNum type="arabicPeriod" startAt="3"/>
                      </a:pPr>
                      <a:r>
                        <a:rPr lang="es-ES" sz="1400" dirty="0">
                          <a:effectLst/>
                        </a:rPr>
                        <a:t>Objetivos o propósitos</a:t>
                      </a:r>
                      <a:endParaRPr lang="es-MX" sz="1400" dirty="0">
                        <a:effectLst/>
                      </a:endParaRPr>
                    </a:p>
                    <a:p>
                      <a:pPr marL="180340">
                        <a:lnSpc>
                          <a:spcPct val="115000"/>
                        </a:lnSpc>
                        <a:spcAft>
                          <a:spcPts val="0"/>
                        </a:spcAft>
                      </a:pPr>
                      <a:r>
                        <a:rPr lang="es-ES" sz="1400" dirty="0">
                          <a:effectLst/>
                        </a:rPr>
                        <a:t>a alcanzar. </a:t>
                      </a:r>
                      <a:endParaRPr lang="es-MX" sz="1400" dirty="0">
                        <a:effectLst/>
                      </a:endParaRPr>
                    </a:p>
                    <a:p>
                      <a:pPr algn="just">
                        <a:lnSpc>
                          <a:spcPct val="115000"/>
                        </a:lnSpc>
                        <a:spcAft>
                          <a:spcPts val="0"/>
                        </a:spcAft>
                      </a:pPr>
                      <a:r>
                        <a:rPr lang="es-ES" sz="1400" dirty="0">
                          <a:effectLst/>
                        </a:rPr>
                        <a:t>   </a:t>
                      </a:r>
                      <a:endParaRPr lang="es-MX" sz="1400" dirty="0">
                        <a:effectLst/>
                      </a:endParaRPr>
                    </a:p>
                    <a:p>
                      <a:pPr algn="just">
                        <a:lnSpc>
                          <a:spcPct val="115000"/>
                        </a:lnSpc>
                        <a:spcAft>
                          <a:spcPts val="0"/>
                        </a:spcAft>
                      </a:pPr>
                      <a:r>
                        <a:rPr lang="es-ES" sz="1400" dirty="0">
                          <a:effectLst/>
                        </a:rPr>
                        <a:t> </a:t>
                      </a:r>
                      <a:endParaRPr lang="es-MX" sz="1400" dirty="0">
                        <a:effectLst/>
                      </a:endParaRPr>
                    </a:p>
                    <a:p>
                      <a:pPr algn="just">
                        <a:lnSpc>
                          <a:spcPct val="115000"/>
                        </a:lnSpc>
                        <a:spcAft>
                          <a:spcPts val="0"/>
                        </a:spcAf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nSpc>
                          <a:spcPct val="115000"/>
                        </a:lnSpc>
                        <a:spcAft>
                          <a:spcPts val="0"/>
                        </a:spcAft>
                      </a:pPr>
                      <a:r>
                        <a:rPr lang="es-ES" sz="1400" dirty="0">
                          <a:effectLst/>
                        </a:rPr>
                        <a:t>Que el alumno localice las principales características del medio geográfico físico mexicano y lo relacione con la distribución de la población y la localización de actividades económico-políticas.</a:t>
                      </a:r>
                      <a:endParaRPr lang="es-MX" sz="1400" dirty="0">
                        <a:effectLst/>
                      </a:endParaRPr>
                    </a:p>
                    <a:p>
                      <a:pPr>
                        <a:lnSpc>
                          <a:spcPct val="115000"/>
                        </a:lnSpc>
                        <a:spcAft>
                          <a:spcPts val="0"/>
                        </a:spcAft>
                      </a:pPr>
                      <a:r>
                        <a:rPr lang="es-ES" sz="1400" dirty="0">
                          <a:effectLst/>
                        </a:rPr>
                        <a:t> </a:t>
                      </a:r>
                      <a:endParaRPr lang="es-MX" sz="1400" dirty="0">
                        <a:effectLst/>
                      </a:endParaRPr>
                    </a:p>
                    <a:p>
                      <a:pPr>
                        <a:lnSpc>
                          <a:spcPct val="115000"/>
                        </a:lnSpc>
                        <a:spcAft>
                          <a:spcPts val="0"/>
                        </a:spcAft>
                      </a:pPr>
                      <a:r>
                        <a:rPr lang="es-ES" sz="1400" dirty="0">
                          <a:effectLst/>
                        </a:rPr>
                        <a:t> </a:t>
                      </a:r>
                      <a:endParaRPr lang="es-MX" sz="1400" dirty="0">
                        <a:effectLst/>
                      </a:endParaRPr>
                    </a:p>
                    <a:p>
                      <a:pPr>
                        <a:lnSpc>
                          <a:spcPct val="115000"/>
                        </a:lnSpc>
                        <a:spcAft>
                          <a:spcPts val="0"/>
                        </a:spcAft>
                      </a:pPr>
                      <a:r>
                        <a:rPr lang="es-ES" sz="1400" dirty="0">
                          <a:effectLst/>
                        </a:rPr>
                        <a:t> </a:t>
                      </a:r>
                      <a:endParaRPr lang="es-MX" sz="1400" dirty="0">
                        <a:effectLst/>
                      </a:endParaRPr>
                    </a:p>
                    <a:p>
                      <a:pPr>
                        <a:lnSpc>
                          <a:spcPct val="115000"/>
                        </a:lnSpc>
                        <a:spcAft>
                          <a:spcPts val="0"/>
                        </a:spcAf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nSpc>
                          <a:spcPct val="115000"/>
                        </a:lnSpc>
                        <a:spcAft>
                          <a:spcPts val="0"/>
                        </a:spcAft>
                      </a:pPr>
                      <a:r>
                        <a:rPr lang="es-ES" sz="1400" dirty="0">
                          <a:effectLst/>
                        </a:rPr>
                        <a:t>Que el alumno identifique las diferentes élites y grupos de la población que participaron en la revolución mexicana, analizando las relaciones de poder entre gobernantes y gobernados, las actividades políticas del naciente Estado de derecho, afín de comprender el despliegue de la política mexicana en el primer tercio del siglo XX</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extLst>
                  <a:ext uri="{0D108BD9-81ED-4DB2-BD59-A6C34878D82A}">
                    <a16:rowId xmlns:a16="http://schemas.microsoft.com/office/drawing/2014/main" val="1024578510"/>
                  </a:ext>
                </a:extLst>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3057940909"/>
              </p:ext>
            </p:extLst>
          </p:nvPr>
        </p:nvGraphicFramePr>
        <p:xfrm>
          <a:off x="358412" y="2304765"/>
          <a:ext cx="11541850" cy="3469119"/>
        </p:xfrm>
        <a:graphic>
          <a:graphicData uri="http://schemas.openxmlformats.org/drawingml/2006/table">
            <a:tbl>
              <a:tblPr>
                <a:tableStyleId>{5C22544A-7EE6-4342-B048-85BDC9FD1C3A}</a:tableStyleId>
              </a:tblPr>
              <a:tblGrid>
                <a:gridCol w="3715650">
                  <a:extLst>
                    <a:ext uri="{9D8B030D-6E8A-4147-A177-3AD203B41FA5}">
                      <a16:colId xmlns:a16="http://schemas.microsoft.com/office/drawing/2014/main" val="859273041"/>
                    </a:ext>
                  </a:extLst>
                </a:gridCol>
                <a:gridCol w="3931050">
                  <a:extLst>
                    <a:ext uri="{9D8B030D-6E8A-4147-A177-3AD203B41FA5}">
                      <a16:colId xmlns:a16="http://schemas.microsoft.com/office/drawing/2014/main" val="1871561393"/>
                    </a:ext>
                  </a:extLst>
                </a:gridCol>
                <a:gridCol w="3895150">
                  <a:extLst>
                    <a:ext uri="{9D8B030D-6E8A-4147-A177-3AD203B41FA5}">
                      <a16:colId xmlns:a16="http://schemas.microsoft.com/office/drawing/2014/main" val="1704742134"/>
                    </a:ext>
                  </a:extLst>
                </a:gridCol>
              </a:tblGrid>
              <a:tr h="2105535">
                <a:tc>
                  <a:txBody>
                    <a:bodyPr/>
                    <a:lstStyle/>
                    <a:p>
                      <a:pPr>
                        <a:lnSpc>
                          <a:spcPct val="115000"/>
                        </a:lnSpc>
                        <a:spcAft>
                          <a:spcPts val="0"/>
                        </a:spcAft>
                      </a:pPr>
                      <a:r>
                        <a:rPr lang="es-ES" sz="1400" dirty="0">
                          <a:effectLst/>
                        </a:rPr>
                        <a:t>4. Evaluación.</a:t>
                      </a:r>
                      <a:endParaRPr lang="es-MX" sz="1400" dirty="0">
                        <a:effectLst/>
                      </a:endParaRPr>
                    </a:p>
                    <a:p>
                      <a:pPr>
                        <a:lnSpc>
                          <a:spcPct val="115000"/>
                        </a:lnSpc>
                        <a:spcAft>
                          <a:spcPts val="0"/>
                        </a:spcAft>
                      </a:pPr>
                      <a:r>
                        <a:rPr lang="es-ES" sz="1400" dirty="0">
                          <a:effectLst/>
                        </a:rPr>
                        <a:t>    Productos /evidencias</a:t>
                      </a:r>
                      <a:endParaRPr lang="es-MX" sz="1400" dirty="0">
                        <a:effectLst/>
                      </a:endParaRPr>
                    </a:p>
                    <a:p>
                      <a:pPr>
                        <a:lnSpc>
                          <a:spcPct val="115000"/>
                        </a:lnSpc>
                        <a:spcAft>
                          <a:spcPts val="0"/>
                        </a:spcAft>
                      </a:pPr>
                      <a:r>
                        <a:rPr lang="es-ES" sz="1400" dirty="0">
                          <a:effectLst/>
                        </a:rPr>
                        <a:t>    de aprendizaje para </a:t>
                      </a:r>
                      <a:endParaRPr lang="es-MX" sz="1400" dirty="0">
                        <a:effectLst/>
                      </a:endParaRPr>
                    </a:p>
                    <a:p>
                      <a:pPr>
                        <a:lnSpc>
                          <a:spcPct val="115000"/>
                        </a:lnSpc>
                        <a:spcAft>
                          <a:spcPts val="0"/>
                        </a:spcAft>
                      </a:pPr>
                      <a:r>
                        <a:rPr lang="es-ES" sz="1400" dirty="0">
                          <a:effectLst/>
                        </a:rPr>
                        <a:t>    demostrar el</a:t>
                      </a:r>
                      <a:endParaRPr lang="es-MX" sz="1400" dirty="0">
                        <a:effectLst/>
                      </a:endParaRPr>
                    </a:p>
                    <a:p>
                      <a:pPr>
                        <a:lnSpc>
                          <a:spcPct val="115000"/>
                        </a:lnSpc>
                        <a:spcAft>
                          <a:spcPts val="0"/>
                        </a:spcAft>
                      </a:pPr>
                      <a:r>
                        <a:rPr lang="es-ES" sz="1400" dirty="0">
                          <a:effectLst/>
                        </a:rPr>
                        <a:t>    avance del  proceso  y </a:t>
                      </a:r>
                      <a:endParaRPr lang="es-MX" sz="1400" dirty="0">
                        <a:effectLst/>
                      </a:endParaRPr>
                    </a:p>
                    <a:p>
                      <a:pPr>
                        <a:lnSpc>
                          <a:spcPct val="115000"/>
                        </a:lnSpc>
                        <a:spcAft>
                          <a:spcPts val="0"/>
                        </a:spcAft>
                      </a:pPr>
                      <a:r>
                        <a:rPr lang="es-ES" sz="1400" dirty="0">
                          <a:effectLst/>
                        </a:rPr>
                        <a:t>    el logro del  objetivo</a:t>
                      </a:r>
                      <a:endParaRPr lang="es-MX" sz="1400" dirty="0">
                        <a:effectLst/>
                      </a:endParaRPr>
                    </a:p>
                    <a:p>
                      <a:pPr>
                        <a:lnSpc>
                          <a:spcPct val="115000"/>
                        </a:lnSpc>
                        <a:spcAft>
                          <a:spcPts val="0"/>
                        </a:spcAft>
                      </a:pPr>
                      <a:r>
                        <a:rPr lang="es-ES" sz="1400" dirty="0">
                          <a:effectLst/>
                        </a:rPr>
                        <a:t>    propuesto.</a:t>
                      </a:r>
                      <a:endParaRPr lang="es-MX" sz="1400" dirty="0">
                        <a:effectLst/>
                      </a:endParaRPr>
                    </a:p>
                    <a:p>
                      <a:pPr>
                        <a:lnSpc>
                          <a:spcPct val="115000"/>
                        </a:lnSpc>
                        <a:spcAft>
                          <a:spcPts val="0"/>
                        </a:spcAft>
                        <a:tabLst>
                          <a:tab pos="1844675" algn="r"/>
                        </a:tabLs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nSpc>
                          <a:spcPct val="115000"/>
                        </a:lnSpc>
                        <a:spcAft>
                          <a:spcPts val="0"/>
                        </a:spcAft>
                      </a:pPr>
                      <a:r>
                        <a:rPr lang="es-ES" sz="1400" dirty="0">
                          <a:effectLst/>
                        </a:rPr>
                        <a:t>Mapas geográficos</a:t>
                      </a:r>
                      <a:endParaRPr lang="es-MX" sz="1400" dirty="0">
                        <a:effectLst/>
                      </a:endParaRPr>
                    </a:p>
                    <a:p>
                      <a:pPr>
                        <a:lnSpc>
                          <a:spcPct val="115000"/>
                        </a:lnSpc>
                        <a:spcAft>
                          <a:spcPts val="0"/>
                        </a:spcAft>
                      </a:pPr>
                      <a:r>
                        <a:rPr lang="es-ES" sz="1400" dirty="0">
                          <a:effectLst/>
                        </a:rPr>
                        <a:t>Mapas orográficos</a:t>
                      </a:r>
                      <a:endParaRPr lang="es-MX" sz="1400" dirty="0">
                        <a:effectLst/>
                      </a:endParaRPr>
                    </a:p>
                    <a:p>
                      <a:pPr>
                        <a:lnSpc>
                          <a:spcPct val="115000"/>
                        </a:lnSpc>
                        <a:spcAft>
                          <a:spcPts val="0"/>
                        </a:spcAft>
                      </a:pPr>
                      <a:r>
                        <a:rPr lang="es-ES" sz="1400" dirty="0">
                          <a:effectLst/>
                        </a:rPr>
                        <a:t>Mapas geopolíticos</a:t>
                      </a:r>
                      <a:endParaRPr lang="es-MX" sz="1400" dirty="0">
                        <a:effectLst/>
                      </a:endParaRPr>
                    </a:p>
                    <a:p>
                      <a:pPr>
                        <a:lnSpc>
                          <a:spcPct val="115000"/>
                        </a:lnSpc>
                        <a:spcAft>
                          <a:spcPts val="0"/>
                        </a:spcAft>
                      </a:pPr>
                      <a:r>
                        <a:rPr lang="es-ES" sz="1400" dirty="0">
                          <a:effectLst/>
                        </a:rPr>
                        <a:t>Mapas dinámicos geopolíticos</a:t>
                      </a:r>
                      <a:endParaRPr lang="es-MX" sz="1400" dirty="0">
                        <a:effectLst/>
                      </a:endParaRPr>
                    </a:p>
                    <a:p>
                      <a:pPr>
                        <a:lnSpc>
                          <a:spcPct val="115000"/>
                        </a:lnSpc>
                        <a:spcAft>
                          <a:spcPts val="0"/>
                        </a:spcAft>
                      </a:pPr>
                      <a:r>
                        <a:rPr lang="es-ES" sz="1400" dirty="0">
                          <a:effectLst/>
                        </a:rPr>
                        <a:t>Mapas orográficos</a:t>
                      </a:r>
                      <a:endParaRPr lang="es-MX" sz="1400" dirty="0">
                        <a:effectLst/>
                      </a:endParaRPr>
                    </a:p>
                    <a:p>
                      <a:pPr>
                        <a:lnSpc>
                          <a:spcPct val="115000"/>
                        </a:lnSpc>
                        <a:spcAft>
                          <a:spcPts val="0"/>
                        </a:spcAft>
                      </a:pPr>
                      <a:r>
                        <a:rPr lang="es-ES" sz="1400" dirty="0">
                          <a:effectLst/>
                        </a:rPr>
                        <a:t>Cuadros de distribución de la población durante el periodo de conflagración</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nSpc>
                          <a:spcPct val="115000"/>
                        </a:lnSpc>
                        <a:spcAft>
                          <a:spcPts val="0"/>
                        </a:spcAft>
                      </a:pPr>
                      <a:r>
                        <a:rPr lang="es-ES" sz="1400" dirty="0">
                          <a:effectLst/>
                        </a:rPr>
                        <a:t>Cuadros sinópticos sobre los grupos de élites participantes en el poder durante la Revolución mexicana.</a:t>
                      </a:r>
                      <a:endParaRPr lang="es-MX" sz="1400" dirty="0">
                        <a:effectLst/>
                      </a:endParaRPr>
                    </a:p>
                    <a:p>
                      <a:pPr>
                        <a:lnSpc>
                          <a:spcPct val="115000"/>
                        </a:lnSpc>
                        <a:spcAft>
                          <a:spcPts val="0"/>
                        </a:spcAft>
                      </a:pPr>
                      <a:r>
                        <a:rPr lang="es-ES" sz="1400" dirty="0">
                          <a:effectLst/>
                        </a:rPr>
                        <a:t>Mapas conceptuales de las élites participantes en la conflagración de 1910.</a:t>
                      </a:r>
                      <a:endParaRPr lang="es-MX" sz="1400" dirty="0">
                        <a:effectLst/>
                      </a:endParaRPr>
                    </a:p>
                    <a:p>
                      <a:pPr>
                        <a:lnSpc>
                          <a:spcPct val="115000"/>
                        </a:lnSpc>
                        <a:spcAft>
                          <a:spcPts val="0"/>
                        </a:spcAft>
                      </a:pPr>
                      <a:r>
                        <a:rPr lang="es-ES" sz="1400" dirty="0">
                          <a:effectLst/>
                        </a:rPr>
                        <a:t>Cuadros descriptivos de los movimientos geopolíticos de las élites.</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extLst>
                  <a:ext uri="{0D108BD9-81ED-4DB2-BD59-A6C34878D82A}">
                    <a16:rowId xmlns:a16="http://schemas.microsoft.com/office/drawing/2014/main" val="1920886890"/>
                  </a:ext>
                </a:extLst>
              </a:tr>
              <a:tr h="1363584">
                <a:tc>
                  <a:txBody>
                    <a:bodyPr/>
                    <a:lstStyle/>
                    <a:p>
                      <a:pPr>
                        <a:lnSpc>
                          <a:spcPct val="115000"/>
                        </a:lnSpc>
                        <a:spcAft>
                          <a:spcPts val="0"/>
                        </a:spcAft>
                      </a:pPr>
                      <a:r>
                        <a:rPr lang="es-ES" sz="1400" dirty="0">
                          <a:effectLst/>
                        </a:rPr>
                        <a:t>5. Tipos y herramientas de </a:t>
                      </a:r>
                      <a:endParaRPr lang="es-MX" sz="1400" dirty="0">
                        <a:effectLst/>
                      </a:endParaRPr>
                    </a:p>
                    <a:p>
                      <a:pPr>
                        <a:lnSpc>
                          <a:spcPct val="115000"/>
                        </a:lnSpc>
                        <a:spcAft>
                          <a:spcPts val="0"/>
                        </a:spcAft>
                      </a:pPr>
                      <a:r>
                        <a:rPr lang="es-ES" sz="1400" dirty="0">
                          <a:effectLst/>
                        </a:rPr>
                        <a:t>    evaluación.</a:t>
                      </a:r>
                      <a:endParaRPr lang="es-MX" sz="1400" dirty="0">
                        <a:effectLst/>
                      </a:endParaRPr>
                    </a:p>
                    <a:p>
                      <a:pPr>
                        <a:lnSpc>
                          <a:spcPct val="115000"/>
                        </a:lnSpc>
                        <a:spcAft>
                          <a:spcPts val="0"/>
                        </a:spcAft>
                      </a:pPr>
                      <a:r>
                        <a:rPr lang="es-ES" sz="1400" dirty="0">
                          <a:effectLst/>
                        </a:rPr>
                        <a:t> </a:t>
                      </a:r>
                      <a:endParaRPr lang="es-MX" sz="1400" dirty="0">
                        <a:effectLst/>
                      </a:endParaRPr>
                    </a:p>
                    <a:p>
                      <a:pPr>
                        <a:lnSpc>
                          <a:spcPct val="115000"/>
                        </a:lnSpc>
                        <a:spcAft>
                          <a:spcPts val="0"/>
                        </a:spcAft>
                      </a:pPr>
                      <a:r>
                        <a:rPr lang="es-ES" sz="1400" dirty="0">
                          <a:effectLst/>
                        </a:rPr>
                        <a:t> </a:t>
                      </a:r>
                      <a:endParaRPr lang="es-MX" sz="1400" dirty="0">
                        <a:effectLst/>
                      </a:endParaRPr>
                    </a:p>
                    <a:p>
                      <a:pPr>
                        <a:lnSpc>
                          <a:spcPct val="115000"/>
                        </a:lnSpc>
                        <a:spcAft>
                          <a:spcPts val="0"/>
                        </a:spcAf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nSpc>
                          <a:spcPct val="115000"/>
                        </a:lnSpc>
                        <a:spcAft>
                          <a:spcPts val="0"/>
                        </a:spcAft>
                      </a:pPr>
                      <a:r>
                        <a:rPr lang="es-ES" sz="1400" dirty="0">
                          <a:effectLst/>
                        </a:rPr>
                        <a:t>Lista de cotejo de mapas geográficos.</a:t>
                      </a:r>
                      <a:endParaRPr lang="es-MX" sz="1400" dirty="0">
                        <a:effectLst/>
                      </a:endParaRPr>
                    </a:p>
                    <a:p>
                      <a:pPr>
                        <a:lnSpc>
                          <a:spcPct val="115000"/>
                        </a:lnSpc>
                        <a:spcAft>
                          <a:spcPts val="0"/>
                        </a:spcAft>
                      </a:pPr>
                      <a:r>
                        <a:rPr lang="es-ES" sz="1400" dirty="0">
                          <a:effectLst/>
                        </a:rPr>
                        <a:t>Lista de cotejo de cuadro de distribución de la población. Rúbrica de portafolio de evidencias.</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nSpc>
                          <a:spcPct val="115000"/>
                        </a:lnSpc>
                        <a:spcAft>
                          <a:spcPts val="0"/>
                        </a:spcAft>
                      </a:pPr>
                      <a:r>
                        <a:rPr lang="es-ES" sz="1400" dirty="0">
                          <a:effectLst/>
                        </a:rPr>
                        <a:t>Rúbrica de cuadros sinópticos.</a:t>
                      </a:r>
                      <a:endParaRPr lang="es-MX" sz="1400" dirty="0">
                        <a:effectLst/>
                      </a:endParaRPr>
                    </a:p>
                    <a:p>
                      <a:pPr>
                        <a:lnSpc>
                          <a:spcPct val="115000"/>
                        </a:lnSpc>
                        <a:spcAft>
                          <a:spcPts val="0"/>
                        </a:spcAft>
                      </a:pPr>
                      <a:r>
                        <a:rPr lang="es-ES" sz="1400" dirty="0">
                          <a:effectLst/>
                        </a:rPr>
                        <a:t>Lista de cotejo de mapas conceptuales.</a:t>
                      </a:r>
                      <a:endParaRPr lang="es-MX" sz="1400" dirty="0">
                        <a:effectLst/>
                      </a:endParaRPr>
                    </a:p>
                    <a:p>
                      <a:pPr>
                        <a:lnSpc>
                          <a:spcPct val="115000"/>
                        </a:lnSpc>
                        <a:spcAft>
                          <a:spcPts val="0"/>
                        </a:spcAft>
                      </a:pPr>
                      <a:r>
                        <a:rPr lang="es-ES" sz="1400" dirty="0">
                          <a:effectLst/>
                        </a:rPr>
                        <a:t>Rúbrica de cuadros descriptivos.</a:t>
                      </a:r>
                      <a:endParaRPr lang="es-MX" sz="1400" dirty="0">
                        <a:effectLst/>
                      </a:endParaRPr>
                    </a:p>
                    <a:p>
                      <a:pPr>
                        <a:lnSpc>
                          <a:spcPct val="115000"/>
                        </a:lnSpc>
                        <a:spcAft>
                          <a:spcPts val="0"/>
                        </a:spcAft>
                      </a:pPr>
                      <a:r>
                        <a:rPr lang="es-ES" sz="1400" dirty="0">
                          <a:effectLst/>
                        </a:rPr>
                        <a:t>Rúbrica de portafolio de evidencias.</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extLst>
                  <a:ext uri="{0D108BD9-81ED-4DB2-BD59-A6C34878D82A}">
                    <a16:rowId xmlns:a16="http://schemas.microsoft.com/office/drawing/2014/main" val="2126196161"/>
                  </a:ext>
                </a:extLst>
              </a:tr>
            </a:tbl>
          </a:graphicData>
        </a:graphic>
      </p:graphicFrame>
    </p:spTree>
    <p:extLst>
      <p:ext uri="{BB962C8B-B14F-4D97-AF65-F5344CB8AC3E}">
        <p14:creationId xmlns:p14="http://schemas.microsoft.com/office/powerpoint/2010/main" val="3284812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4174" y="1148868"/>
            <a:ext cx="11582399" cy="480324"/>
          </a:xfrm>
          <a:prstGeom prst="rect">
            <a:avLst/>
          </a:prstGeom>
        </p:spPr>
        <p:txBody>
          <a:bodyPr wrap="square">
            <a:spAutoFit/>
          </a:bodyPr>
          <a:lstStyle/>
          <a:p>
            <a:pPr>
              <a:lnSpc>
                <a:spcPct val="115000"/>
              </a:lnSpc>
            </a:pPr>
            <a:r>
              <a:rPr lang="es-ES" sz="2400" b="1" dirty="0">
                <a:solidFill>
                  <a:srgbClr val="1C4587"/>
                </a:solidFill>
                <a:latin typeface="Century Gothic" panose="020B0502020202020204" pitchFamily="34" charset="0"/>
                <a:ea typeface="Century Gothic" panose="020B0502020202020204" pitchFamily="34" charset="0"/>
                <a:cs typeface="Century Gothic" panose="020B0502020202020204" pitchFamily="34" charset="0"/>
              </a:rPr>
              <a:t>V. Esquema del proceso de construcción del proyecto por disciplinas.</a:t>
            </a:r>
            <a:endParaRPr lang="es-MX" sz="2400" dirty="0">
              <a:solidFill>
                <a:srgbClr val="000000"/>
              </a:solidFill>
              <a:latin typeface="Arial" panose="020B0604020202020204" pitchFamily="34" charset="0"/>
              <a:ea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3582428489"/>
              </p:ext>
            </p:extLst>
          </p:nvPr>
        </p:nvGraphicFramePr>
        <p:xfrm>
          <a:off x="174174" y="1559746"/>
          <a:ext cx="11739155" cy="3348802"/>
        </p:xfrm>
        <a:graphic>
          <a:graphicData uri="http://schemas.openxmlformats.org/drawingml/2006/table">
            <a:tbl>
              <a:tblPr>
                <a:tableStyleId>{5C22544A-7EE6-4342-B048-85BDC9FD1C3A}</a:tableStyleId>
              </a:tblPr>
              <a:tblGrid>
                <a:gridCol w="3930750">
                  <a:extLst>
                    <a:ext uri="{9D8B030D-6E8A-4147-A177-3AD203B41FA5}">
                      <a16:colId xmlns:a16="http://schemas.microsoft.com/office/drawing/2014/main" val="3817121647"/>
                    </a:ext>
                  </a:extLst>
                </a:gridCol>
                <a:gridCol w="2453507">
                  <a:extLst>
                    <a:ext uri="{9D8B030D-6E8A-4147-A177-3AD203B41FA5}">
                      <a16:colId xmlns:a16="http://schemas.microsoft.com/office/drawing/2014/main" val="1668652783"/>
                    </a:ext>
                  </a:extLst>
                </a:gridCol>
                <a:gridCol w="2389279">
                  <a:extLst>
                    <a:ext uri="{9D8B030D-6E8A-4147-A177-3AD203B41FA5}">
                      <a16:colId xmlns:a16="http://schemas.microsoft.com/office/drawing/2014/main" val="2639612953"/>
                    </a:ext>
                  </a:extLst>
                </a:gridCol>
                <a:gridCol w="2965619">
                  <a:extLst>
                    <a:ext uri="{9D8B030D-6E8A-4147-A177-3AD203B41FA5}">
                      <a16:colId xmlns:a16="http://schemas.microsoft.com/office/drawing/2014/main" val="386114545"/>
                    </a:ext>
                  </a:extLst>
                </a:gridCol>
              </a:tblGrid>
              <a:tr h="374317">
                <a:tc>
                  <a:txBody>
                    <a:bodyPr/>
                    <a:lstStyle/>
                    <a:p>
                      <a:pPr>
                        <a:lnSpc>
                          <a:spcPct val="115000"/>
                        </a:lnSpc>
                        <a:spcAft>
                          <a:spcPts val="0"/>
                        </a:spcAf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gn="ctr">
                        <a:lnSpc>
                          <a:spcPct val="115000"/>
                        </a:lnSpc>
                        <a:spcAft>
                          <a:spcPts val="0"/>
                        </a:spcAft>
                      </a:pPr>
                      <a:r>
                        <a:rPr lang="es-ES" sz="1400" dirty="0">
                          <a:effectLst/>
                        </a:rPr>
                        <a:t>Disciplina 1.</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gn="ctr">
                        <a:lnSpc>
                          <a:spcPct val="115000"/>
                        </a:lnSpc>
                        <a:spcAft>
                          <a:spcPts val="0"/>
                        </a:spcAft>
                      </a:pPr>
                      <a:r>
                        <a:rPr lang="es-ES" sz="1400" dirty="0">
                          <a:effectLst/>
                        </a:rPr>
                        <a:t>Disciplina 2.</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gn="ctr">
                        <a:lnSpc>
                          <a:spcPct val="115000"/>
                        </a:lnSpc>
                        <a:spcAft>
                          <a:spcPts val="0"/>
                        </a:spcAft>
                      </a:pPr>
                      <a:r>
                        <a:rPr lang="es-ES" sz="1400" dirty="0">
                          <a:effectLst/>
                        </a:rPr>
                        <a:t>Disciplina 3.</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extLst>
                  <a:ext uri="{0D108BD9-81ED-4DB2-BD59-A6C34878D82A}">
                    <a16:rowId xmlns:a16="http://schemas.microsoft.com/office/drawing/2014/main" val="3612347501"/>
                  </a:ext>
                </a:extLst>
              </a:tr>
              <a:tr h="1363584">
                <a:tc>
                  <a:txBody>
                    <a:bodyPr/>
                    <a:lstStyle/>
                    <a:p>
                      <a:pPr marL="275590" indent="-180340">
                        <a:lnSpc>
                          <a:spcPct val="115000"/>
                        </a:lnSpc>
                        <a:spcAft>
                          <a:spcPts val="0"/>
                        </a:spcAft>
                      </a:pPr>
                      <a:r>
                        <a:rPr lang="es-ES" sz="1400" dirty="0">
                          <a:effectLst/>
                        </a:rPr>
                        <a:t>1.  Preguntar y cuestionar.</a:t>
                      </a:r>
                      <a:endParaRPr lang="es-MX" sz="1400" dirty="0">
                        <a:effectLst/>
                      </a:endParaRPr>
                    </a:p>
                    <a:p>
                      <a:pPr marL="275590" indent="-180340">
                        <a:lnSpc>
                          <a:spcPct val="115000"/>
                        </a:lnSpc>
                        <a:spcAft>
                          <a:spcPts val="0"/>
                        </a:spcAft>
                      </a:pPr>
                      <a:r>
                        <a:rPr lang="es-ES" sz="1400" dirty="0">
                          <a:effectLst/>
                        </a:rPr>
                        <a:t>     Preguntas para dirigir  la Investigación Interdisciplinaria.</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gridSpan="3">
                  <a:txBody>
                    <a:bodyPr/>
                    <a:lstStyle/>
                    <a:p>
                      <a:pPr>
                        <a:lnSpc>
                          <a:spcPct val="115000"/>
                        </a:lnSpc>
                        <a:spcAft>
                          <a:spcPts val="0"/>
                        </a:spcAft>
                      </a:pPr>
                      <a:r>
                        <a:rPr lang="es-ES" sz="1400" dirty="0">
                          <a:effectLst/>
                        </a:rPr>
                        <a:t>¿Qué datos nos ofrece la distribución de la población en un territorio?</a:t>
                      </a:r>
                      <a:endParaRPr lang="es-MX" sz="1400" dirty="0">
                        <a:effectLst/>
                      </a:endParaRPr>
                    </a:p>
                    <a:p>
                      <a:pPr>
                        <a:lnSpc>
                          <a:spcPct val="115000"/>
                        </a:lnSpc>
                        <a:spcAft>
                          <a:spcPts val="0"/>
                        </a:spcAft>
                      </a:pPr>
                      <a:r>
                        <a:rPr lang="es-ES" sz="1400" dirty="0">
                          <a:effectLst/>
                        </a:rPr>
                        <a:t>¿Cuáles son las principales razones de un levantamiento armado?</a:t>
                      </a:r>
                      <a:endParaRPr lang="es-MX" sz="1400" dirty="0">
                        <a:effectLst/>
                      </a:endParaRPr>
                    </a:p>
                    <a:p>
                      <a:pPr>
                        <a:lnSpc>
                          <a:spcPct val="115000"/>
                        </a:lnSpc>
                        <a:spcAft>
                          <a:spcPts val="0"/>
                        </a:spcAft>
                      </a:pPr>
                      <a:r>
                        <a:rPr lang="es-ES" sz="1400" dirty="0">
                          <a:effectLst/>
                        </a:rPr>
                        <a:t>¿Cómo podríamos explicar la revolución mexicana geográficamente?</a:t>
                      </a:r>
                      <a:endParaRPr lang="es-MX" sz="1400" dirty="0">
                        <a:effectLst/>
                      </a:endParaRPr>
                    </a:p>
                    <a:p>
                      <a:pPr>
                        <a:lnSpc>
                          <a:spcPct val="115000"/>
                        </a:lnSpc>
                        <a:spcAft>
                          <a:spcPts val="0"/>
                        </a:spcAft>
                      </a:pPr>
                      <a:r>
                        <a:rPr lang="es-ES" sz="1400" dirty="0">
                          <a:effectLst/>
                        </a:rPr>
                        <a:t>¿Qué tipo de población comando el movimiento de revolución? ¿por qué?</a:t>
                      </a:r>
                      <a:endParaRPr lang="es-MX" sz="1400" dirty="0">
                        <a:effectLst/>
                      </a:endParaRPr>
                    </a:p>
                    <a:p>
                      <a:pPr>
                        <a:lnSpc>
                          <a:spcPct val="115000"/>
                        </a:lnSpc>
                        <a:spcAft>
                          <a:spcPts val="0"/>
                        </a:spcAf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254896690"/>
                  </a:ext>
                </a:extLst>
              </a:tr>
              <a:tr h="1610901">
                <a:tc>
                  <a:txBody>
                    <a:bodyPr/>
                    <a:lstStyle/>
                    <a:p>
                      <a:pPr marL="275590" indent="-180340">
                        <a:lnSpc>
                          <a:spcPct val="115000"/>
                        </a:lnSpc>
                        <a:spcAft>
                          <a:spcPts val="0"/>
                        </a:spcAft>
                      </a:pPr>
                      <a:r>
                        <a:rPr lang="es-ES" sz="1400" dirty="0">
                          <a:effectLst/>
                        </a:rPr>
                        <a:t>2. Despertar el interés (detonar).</a:t>
                      </a:r>
                      <a:endParaRPr lang="es-MX" sz="1400" dirty="0">
                        <a:effectLst/>
                      </a:endParaRPr>
                    </a:p>
                    <a:p>
                      <a:pPr marL="270510" indent="-180340">
                        <a:lnSpc>
                          <a:spcPct val="115000"/>
                        </a:lnSpc>
                        <a:spcAft>
                          <a:spcPts val="0"/>
                        </a:spcAft>
                      </a:pPr>
                      <a:r>
                        <a:rPr lang="es-ES" sz="1400" dirty="0">
                          <a:effectLst/>
                        </a:rPr>
                        <a:t>    Estrategias para involucrar a los estudiantes con la problemática planteada, en el salón de clase</a:t>
                      </a:r>
                      <a:endParaRPr lang="es-MX" sz="1400" dirty="0">
                        <a:effectLst/>
                      </a:endParaRPr>
                    </a:p>
                    <a:p>
                      <a:pPr marL="275590" indent="-180340">
                        <a:lnSpc>
                          <a:spcPct val="115000"/>
                        </a:lnSpc>
                        <a:spcAft>
                          <a:spcPts val="0"/>
                        </a:spcAft>
                      </a:pPr>
                      <a:r>
                        <a:rPr lang="es-ES" sz="1400" dirty="0">
                          <a:effectLst/>
                        </a:rPr>
                        <a:t>    </a:t>
                      </a:r>
                      <a:endParaRPr lang="es-MX" sz="1400" dirty="0">
                        <a:effectLst/>
                      </a:endParaRPr>
                    </a:p>
                    <a:p>
                      <a:pPr marL="275590" indent="-180340">
                        <a:lnSpc>
                          <a:spcPct val="115000"/>
                        </a:lnSpc>
                        <a:spcAft>
                          <a:spcPts val="0"/>
                        </a:spcAf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gridSpan="3">
                  <a:txBody>
                    <a:bodyPr/>
                    <a:lstStyle/>
                    <a:p>
                      <a:pPr>
                        <a:lnSpc>
                          <a:spcPct val="115000"/>
                        </a:lnSpc>
                        <a:spcAft>
                          <a:spcPts val="0"/>
                        </a:spcAft>
                      </a:pPr>
                      <a:r>
                        <a:rPr lang="es-ES" sz="1400" dirty="0">
                          <a:effectLst/>
                        </a:rPr>
                        <a:t>¿Qué opinas de la traición de un amigo?</a:t>
                      </a:r>
                      <a:endParaRPr lang="es-MX" sz="1400" dirty="0">
                        <a:effectLst/>
                      </a:endParaRPr>
                    </a:p>
                    <a:p>
                      <a:pPr>
                        <a:lnSpc>
                          <a:spcPct val="115000"/>
                        </a:lnSpc>
                        <a:spcAft>
                          <a:spcPts val="0"/>
                        </a:spcAft>
                      </a:pPr>
                      <a:r>
                        <a:rPr lang="es-ES" sz="1400" dirty="0">
                          <a:effectLst/>
                        </a:rPr>
                        <a:t>¿Cuándo eres bueno en un deporte y resultas invito cómo te sientes?</a:t>
                      </a:r>
                      <a:endParaRPr lang="es-MX" sz="1400" dirty="0">
                        <a:effectLst/>
                      </a:endParaRPr>
                    </a:p>
                    <a:p>
                      <a:pPr>
                        <a:lnSpc>
                          <a:spcPct val="115000"/>
                        </a:lnSpc>
                        <a:spcAft>
                          <a:spcPts val="0"/>
                        </a:spcAft>
                      </a:pPr>
                      <a:r>
                        <a:rPr lang="es-ES" sz="1400" dirty="0">
                          <a:effectLst/>
                        </a:rPr>
                        <a:t>Si das la vida por tu país y pierdes un brazo, ¿cómo te sentirías?</a:t>
                      </a:r>
                      <a:endParaRPr lang="es-MX" sz="1400" dirty="0">
                        <a:effectLst/>
                      </a:endParaRPr>
                    </a:p>
                    <a:p>
                      <a:pPr>
                        <a:lnSpc>
                          <a:spcPct val="115000"/>
                        </a:lnSpc>
                        <a:spcAft>
                          <a:spcPts val="0"/>
                        </a:spcAft>
                      </a:pPr>
                      <a:r>
                        <a:rPr lang="es-ES" sz="1400" dirty="0">
                          <a:effectLst/>
                        </a:rPr>
                        <a:t>Recuerdas el cuento de Rulfo “nos han dado la tierra” del llano en llamas. ¿Cuál es su crítica principal?</a:t>
                      </a:r>
                      <a:endParaRPr lang="es-MX" sz="1400" dirty="0">
                        <a:effectLst/>
                      </a:endParaRPr>
                    </a:p>
                    <a:p>
                      <a:pPr>
                        <a:lnSpc>
                          <a:spcPct val="115000"/>
                        </a:lnSpc>
                        <a:spcAft>
                          <a:spcPts val="0"/>
                        </a:spcAft>
                      </a:pPr>
                      <a:r>
                        <a:rPr lang="es-ES" sz="1400" dirty="0">
                          <a:effectLst/>
                        </a:rPr>
                        <a:t>¿Qué opinión te merece “la tierra es de quien la trabaja”?</a:t>
                      </a:r>
                      <a:endParaRPr lang="es-MX" sz="1400" dirty="0">
                        <a:effectLst/>
                      </a:endParaRPr>
                    </a:p>
                    <a:p>
                      <a:pPr>
                        <a:lnSpc>
                          <a:spcPct val="115000"/>
                        </a:lnSpc>
                        <a:spcAft>
                          <a:spcPts val="0"/>
                        </a:spcAft>
                      </a:pPr>
                      <a:r>
                        <a:rPr lang="es-ES" sz="1400" dirty="0">
                          <a:effectLst/>
                        </a:rPr>
                        <a:t>¿Qué harías con un ejército de cien amigos para defenderte?</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712091848"/>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1629529566"/>
              </p:ext>
            </p:extLst>
          </p:nvPr>
        </p:nvGraphicFramePr>
        <p:xfrm>
          <a:off x="174170" y="4885114"/>
          <a:ext cx="11739156" cy="1610901"/>
        </p:xfrm>
        <a:graphic>
          <a:graphicData uri="http://schemas.openxmlformats.org/drawingml/2006/table">
            <a:tbl>
              <a:tblPr>
                <a:tableStyleId>{5C22544A-7EE6-4342-B048-85BDC9FD1C3A}</a:tableStyleId>
              </a:tblPr>
              <a:tblGrid>
                <a:gridCol w="5259417">
                  <a:extLst>
                    <a:ext uri="{9D8B030D-6E8A-4147-A177-3AD203B41FA5}">
                      <a16:colId xmlns:a16="http://schemas.microsoft.com/office/drawing/2014/main" val="326355440"/>
                    </a:ext>
                  </a:extLst>
                </a:gridCol>
                <a:gridCol w="3282839">
                  <a:extLst>
                    <a:ext uri="{9D8B030D-6E8A-4147-A177-3AD203B41FA5}">
                      <a16:colId xmlns:a16="http://schemas.microsoft.com/office/drawing/2014/main" val="2671913643"/>
                    </a:ext>
                  </a:extLst>
                </a:gridCol>
                <a:gridCol w="3196900">
                  <a:extLst>
                    <a:ext uri="{9D8B030D-6E8A-4147-A177-3AD203B41FA5}">
                      <a16:colId xmlns:a16="http://schemas.microsoft.com/office/drawing/2014/main" val="26661150"/>
                    </a:ext>
                  </a:extLst>
                </a:gridCol>
              </a:tblGrid>
              <a:tr h="1610901">
                <a:tc>
                  <a:txBody>
                    <a:bodyPr/>
                    <a:lstStyle/>
                    <a:p>
                      <a:pPr marL="275590" indent="-180340">
                        <a:lnSpc>
                          <a:spcPct val="115000"/>
                        </a:lnSpc>
                        <a:spcAft>
                          <a:spcPts val="0"/>
                        </a:spcAft>
                      </a:pPr>
                      <a:r>
                        <a:rPr lang="es-ES" sz="1400" dirty="0">
                          <a:effectLst/>
                        </a:rPr>
                        <a:t>3. Recopilar información a través de la investigación.</a:t>
                      </a:r>
                      <a:endParaRPr lang="es-MX" sz="1400" dirty="0">
                        <a:effectLst/>
                      </a:endParaRPr>
                    </a:p>
                    <a:p>
                      <a:pPr marL="270510" indent="-175260">
                        <a:lnSpc>
                          <a:spcPct val="115000"/>
                        </a:lnSpc>
                        <a:spcAft>
                          <a:spcPts val="0"/>
                        </a:spcAft>
                      </a:pPr>
                      <a:r>
                        <a:rPr lang="es-ES" sz="1400" dirty="0">
                          <a:effectLst/>
                        </a:rPr>
                        <a:t>    Propuestas a investigar y sus fuentes. </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nSpc>
                          <a:spcPct val="115000"/>
                        </a:lnSpc>
                        <a:spcAft>
                          <a:spcPts val="0"/>
                        </a:spcAft>
                      </a:pPr>
                      <a:r>
                        <a:rPr lang="es-ES" sz="1400" dirty="0">
                          <a:effectLst/>
                        </a:rPr>
                        <a:t>Fotos de las élites involucradas.</a:t>
                      </a:r>
                      <a:endParaRPr lang="es-MX" sz="1400" dirty="0">
                        <a:effectLst/>
                      </a:endParaRPr>
                    </a:p>
                    <a:p>
                      <a:pPr>
                        <a:lnSpc>
                          <a:spcPct val="115000"/>
                        </a:lnSpc>
                        <a:spcAft>
                          <a:spcPts val="0"/>
                        </a:spcAft>
                      </a:pPr>
                      <a:r>
                        <a:rPr lang="es-ES" sz="1400" dirty="0">
                          <a:effectLst/>
                        </a:rPr>
                        <a:t>Características gráficas de la población de aquél tiempo.</a:t>
                      </a:r>
                      <a:endParaRPr lang="es-MX" sz="1400" dirty="0">
                        <a:effectLst/>
                      </a:endParaRPr>
                    </a:p>
                    <a:p>
                      <a:pPr>
                        <a:lnSpc>
                          <a:spcPct val="115000"/>
                        </a:lnSpc>
                        <a:spcAft>
                          <a:spcPts val="0"/>
                        </a:spcAft>
                      </a:pPr>
                      <a:r>
                        <a:rPr lang="es-ES" sz="1400" dirty="0">
                          <a:effectLst/>
                        </a:rPr>
                        <a:t>De libros, revistas, archivo general de la nación, Hemeroteca de la U.N.AM.</a:t>
                      </a:r>
                      <a:endParaRPr lang="es-MX" sz="1400" dirty="0">
                        <a:effectLst/>
                      </a:endParaRPr>
                    </a:p>
                    <a:p>
                      <a:pPr>
                        <a:lnSpc>
                          <a:spcPct val="115000"/>
                        </a:lnSpc>
                        <a:spcAft>
                          <a:spcPts val="0"/>
                        </a:spcAf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nSpc>
                          <a:spcPct val="115000"/>
                        </a:lnSpc>
                        <a:spcAft>
                          <a:spcPts val="0"/>
                        </a:spcAft>
                      </a:pPr>
                      <a:r>
                        <a:rPr lang="es-ES" sz="1400" dirty="0">
                          <a:effectLst/>
                        </a:rPr>
                        <a:t>Ib. id</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extLst>
                  <a:ext uri="{0D108BD9-81ED-4DB2-BD59-A6C34878D82A}">
                    <a16:rowId xmlns:a16="http://schemas.microsoft.com/office/drawing/2014/main" val="2561034250"/>
                  </a:ext>
                </a:extLst>
              </a:tr>
            </a:tbl>
          </a:graphicData>
        </a:graphic>
      </p:graphicFrame>
      <p:sp>
        <p:nvSpPr>
          <p:cNvPr id="5" name="Rectángulo 4"/>
          <p:cNvSpPr/>
          <p:nvPr/>
        </p:nvSpPr>
        <p:spPr>
          <a:xfrm>
            <a:off x="174174" y="225538"/>
            <a:ext cx="11582399" cy="954107"/>
          </a:xfrm>
          <a:prstGeom prst="rect">
            <a:avLst/>
          </a:prstGeom>
        </p:spPr>
        <p:txBody>
          <a:bodyPr wrap="square">
            <a:spAutoFit/>
          </a:bodyPr>
          <a:lstStyle/>
          <a:p>
            <a:r>
              <a:rPr lang="es-MX" sz="2800" dirty="0"/>
              <a:t>5.e Pregunta generadora, pregunta guía, problema a abordar, asunto a resolver o a aprobar, propuesta, etc., del proyecto a realizar</a:t>
            </a:r>
          </a:p>
        </p:txBody>
      </p:sp>
    </p:spTree>
    <p:extLst>
      <p:ext uri="{BB962C8B-B14F-4D97-AF65-F5344CB8AC3E}">
        <p14:creationId xmlns:p14="http://schemas.microsoft.com/office/powerpoint/2010/main" val="2776980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1456286975"/>
              </p:ext>
            </p:extLst>
          </p:nvPr>
        </p:nvGraphicFramePr>
        <p:xfrm>
          <a:off x="123284" y="1737360"/>
          <a:ext cx="11750857" cy="2105535"/>
        </p:xfrm>
        <a:graphic>
          <a:graphicData uri="http://schemas.openxmlformats.org/drawingml/2006/table">
            <a:tbl>
              <a:tblPr>
                <a:tableStyleId>{5C22544A-7EE6-4342-B048-85BDC9FD1C3A}</a:tableStyleId>
              </a:tblPr>
              <a:tblGrid>
                <a:gridCol w="5264660">
                  <a:extLst>
                    <a:ext uri="{9D8B030D-6E8A-4147-A177-3AD203B41FA5}">
                      <a16:colId xmlns:a16="http://schemas.microsoft.com/office/drawing/2014/main" val="796096294"/>
                    </a:ext>
                  </a:extLst>
                </a:gridCol>
                <a:gridCol w="3286111">
                  <a:extLst>
                    <a:ext uri="{9D8B030D-6E8A-4147-A177-3AD203B41FA5}">
                      <a16:colId xmlns:a16="http://schemas.microsoft.com/office/drawing/2014/main" val="2470405205"/>
                    </a:ext>
                  </a:extLst>
                </a:gridCol>
                <a:gridCol w="3200086">
                  <a:extLst>
                    <a:ext uri="{9D8B030D-6E8A-4147-A177-3AD203B41FA5}">
                      <a16:colId xmlns:a16="http://schemas.microsoft.com/office/drawing/2014/main" val="553868000"/>
                    </a:ext>
                  </a:extLst>
                </a:gridCol>
              </a:tblGrid>
              <a:tr h="2105535">
                <a:tc>
                  <a:txBody>
                    <a:bodyPr/>
                    <a:lstStyle/>
                    <a:p>
                      <a:pPr marL="275590" indent="-180340">
                        <a:lnSpc>
                          <a:spcPct val="115000"/>
                        </a:lnSpc>
                        <a:spcAft>
                          <a:spcPts val="0"/>
                        </a:spcAft>
                      </a:pPr>
                      <a:r>
                        <a:rPr lang="es-ES" sz="1400" dirty="0">
                          <a:effectLst/>
                        </a:rPr>
                        <a:t>4. Organizar la información.</a:t>
                      </a:r>
                      <a:endParaRPr lang="es-MX" sz="1400" dirty="0">
                        <a:effectLst/>
                      </a:endParaRPr>
                    </a:p>
                    <a:p>
                      <a:pPr marL="275590" indent="-180340">
                        <a:lnSpc>
                          <a:spcPct val="115000"/>
                        </a:lnSpc>
                        <a:spcAft>
                          <a:spcPts val="0"/>
                        </a:spcAft>
                      </a:pPr>
                      <a:r>
                        <a:rPr lang="es-ES" sz="1400" dirty="0">
                          <a:effectLst/>
                        </a:rPr>
                        <a:t>    Implica:</a:t>
                      </a:r>
                      <a:endParaRPr lang="es-MX" sz="1400" dirty="0">
                        <a:effectLst/>
                      </a:endParaRPr>
                    </a:p>
                    <a:p>
                      <a:pPr marL="275590" indent="-180340">
                        <a:lnSpc>
                          <a:spcPct val="115000"/>
                        </a:lnSpc>
                        <a:spcAft>
                          <a:spcPts val="0"/>
                        </a:spcAft>
                      </a:pPr>
                      <a:r>
                        <a:rPr lang="es-ES" sz="1400" dirty="0">
                          <a:effectLst/>
                        </a:rPr>
                        <a:t>    clasificación de datos obtenidos,</a:t>
                      </a:r>
                      <a:endParaRPr lang="es-MX" sz="1400" dirty="0">
                        <a:effectLst/>
                      </a:endParaRPr>
                    </a:p>
                    <a:p>
                      <a:pPr marL="275590" indent="-180340">
                        <a:lnSpc>
                          <a:spcPct val="115000"/>
                        </a:lnSpc>
                        <a:spcAft>
                          <a:spcPts val="0"/>
                        </a:spcAft>
                      </a:pPr>
                      <a:r>
                        <a:rPr lang="es-ES" sz="1400" dirty="0">
                          <a:effectLst/>
                        </a:rPr>
                        <a:t>    análisis de los datos obtenidos,            registro de la información.</a:t>
                      </a:r>
                      <a:endParaRPr lang="es-MX" sz="1400" dirty="0">
                        <a:effectLst/>
                      </a:endParaRPr>
                    </a:p>
                    <a:p>
                      <a:pPr marL="275590" indent="-180340">
                        <a:lnSpc>
                          <a:spcPct val="115000"/>
                        </a:lnSpc>
                        <a:spcAft>
                          <a:spcPts val="0"/>
                        </a:spcAft>
                      </a:pPr>
                      <a:r>
                        <a:rPr lang="es-ES" sz="1400" dirty="0">
                          <a:effectLst/>
                        </a:rPr>
                        <a:t>    conclusiones por disciplina,</a:t>
                      </a:r>
                      <a:endParaRPr lang="es-MX" sz="1400" dirty="0">
                        <a:effectLst/>
                      </a:endParaRPr>
                    </a:p>
                    <a:p>
                      <a:pPr marL="275590" indent="-180340">
                        <a:lnSpc>
                          <a:spcPct val="115000"/>
                        </a:lnSpc>
                        <a:spcAft>
                          <a:spcPts val="0"/>
                        </a:spcAft>
                      </a:pPr>
                      <a:r>
                        <a:rPr lang="es-ES" sz="1400" dirty="0">
                          <a:effectLst/>
                        </a:rPr>
                        <a:t>    conclusiones conjuntas.</a:t>
                      </a:r>
                      <a:endParaRPr lang="es-MX" sz="1400" dirty="0">
                        <a:effectLst/>
                      </a:endParaRPr>
                    </a:p>
                    <a:p>
                      <a:pPr marL="275590" indent="-180340">
                        <a:lnSpc>
                          <a:spcPct val="115000"/>
                        </a:lnSpc>
                        <a:spcAft>
                          <a:spcPts val="0"/>
                        </a:spcAf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nSpc>
                          <a:spcPct val="115000"/>
                        </a:lnSpc>
                        <a:spcAft>
                          <a:spcPts val="0"/>
                        </a:spcAft>
                      </a:pPr>
                      <a:r>
                        <a:rPr lang="es-ES" sz="1400" dirty="0">
                          <a:effectLst/>
                        </a:rPr>
                        <a:t>-Llenado de cuadros sinópticos.</a:t>
                      </a:r>
                      <a:endParaRPr lang="es-MX" sz="1400" dirty="0">
                        <a:effectLst/>
                      </a:endParaRPr>
                    </a:p>
                    <a:p>
                      <a:pPr>
                        <a:lnSpc>
                          <a:spcPct val="115000"/>
                        </a:lnSpc>
                        <a:spcAft>
                          <a:spcPts val="0"/>
                        </a:spcAft>
                      </a:pPr>
                      <a:r>
                        <a:rPr lang="es-ES" sz="1400" dirty="0">
                          <a:effectLst/>
                        </a:rPr>
                        <a:t>-elaboración de mapas de movimientos geopolíticos.</a:t>
                      </a:r>
                      <a:endParaRPr lang="es-MX" sz="1400" dirty="0">
                        <a:effectLst/>
                      </a:endParaRPr>
                    </a:p>
                    <a:p>
                      <a:pPr>
                        <a:lnSpc>
                          <a:spcPct val="115000"/>
                        </a:lnSpc>
                        <a:spcAft>
                          <a:spcPts val="0"/>
                        </a:spcAft>
                      </a:pPr>
                      <a:r>
                        <a:rPr lang="es-ES" sz="1400" dirty="0">
                          <a:effectLst/>
                        </a:rPr>
                        <a:t>- elaboración de mapas orográficos.</a:t>
                      </a:r>
                      <a:endParaRPr lang="es-MX" sz="1400" dirty="0">
                        <a:effectLst/>
                      </a:endParaRPr>
                    </a:p>
                    <a:p>
                      <a:pPr>
                        <a:lnSpc>
                          <a:spcPct val="115000"/>
                        </a:lnSpc>
                        <a:spcAft>
                          <a:spcPts val="0"/>
                        </a:spcAft>
                      </a:pPr>
                      <a:r>
                        <a:rPr lang="es-ES" sz="1400" dirty="0">
                          <a:effectLst/>
                        </a:rPr>
                        <a:t>Llenado de tablas de la distribución de la población.</a:t>
                      </a:r>
                      <a:endParaRPr lang="es-MX" sz="1400" dirty="0">
                        <a:effectLst/>
                      </a:endParaRPr>
                    </a:p>
                    <a:p>
                      <a:pPr>
                        <a:lnSpc>
                          <a:spcPct val="115000"/>
                        </a:lnSpc>
                        <a:spcAft>
                          <a:spcPts val="0"/>
                        </a:spcAft>
                      </a:pPr>
                      <a:r>
                        <a:rPr lang="es-ES" sz="1400" dirty="0">
                          <a:effectLst/>
                        </a:rPr>
                        <a:t> </a:t>
                      </a:r>
                      <a:endParaRPr lang="es-MX" sz="1400" dirty="0">
                        <a:effectLst/>
                      </a:endParaRPr>
                    </a:p>
                    <a:p>
                      <a:pPr>
                        <a:lnSpc>
                          <a:spcPct val="115000"/>
                        </a:lnSpc>
                        <a:spcAft>
                          <a:spcPts val="0"/>
                        </a:spcAf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nSpc>
                          <a:spcPct val="115000"/>
                        </a:lnSpc>
                        <a:spcAft>
                          <a:spcPts val="0"/>
                        </a:spcAft>
                      </a:pPr>
                      <a:r>
                        <a:rPr lang="es-ES" sz="1400" dirty="0">
                          <a:effectLst/>
                        </a:rPr>
                        <a:t>-Llenado de cuadro sinóptico.</a:t>
                      </a:r>
                      <a:endParaRPr lang="es-MX" sz="1400" dirty="0">
                        <a:effectLst/>
                      </a:endParaRPr>
                    </a:p>
                    <a:p>
                      <a:pPr>
                        <a:lnSpc>
                          <a:spcPct val="115000"/>
                        </a:lnSpc>
                        <a:spcAft>
                          <a:spcPts val="0"/>
                        </a:spcAft>
                      </a:pPr>
                      <a:r>
                        <a:rPr lang="es-ES" sz="1400" dirty="0">
                          <a:effectLst/>
                        </a:rPr>
                        <a:t>Mapas conceptuales de las élites del poder.</a:t>
                      </a:r>
                      <a:endParaRPr lang="es-MX" sz="1400" dirty="0">
                        <a:effectLst/>
                      </a:endParaRPr>
                    </a:p>
                    <a:p>
                      <a:pPr>
                        <a:lnSpc>
                          <a:spcPct val="115000"/>
                        </a:lnSpc>
                        <a:spcAft>
                          <a:spcPts val="0"/>
                        </a:spcAft>
                      </a:pPr>
                      <a:r>
                        <a:rPr lang="es-ES" sz="1400" dirty="0">
                          <a:effectLst/>
                        </a:rPr>
                        <a:t>Relatoría de los movimientos revolucionarios.</a:t>
                      </a:r>
                      <a:endParaRPr lang="es-MX" sz="1400" dirty="0">
                        <a:effectLst/>
                      </a:endParaRPr>
                    </a:p>
                    <a:p>
                      <a:pPr>
                        <a:lnSpc>
                          <a:spcPct val="115000"/>
                        </a:lnSpc>
                        <a:spcAft>
                          <a:spcPts val="0"/>
                        </a:spcAft>
                      </a:pPr>
                      <a:r>
                        <a:rPr lang="es-ES" sz="1400" dirty="0">
                          <a:effectLst/>
                        </a:rPr>
                        <a:t>Relación de movimientos revolucionarios en torno a la geopolítica.</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extLst>
                  <a:ext uri="{0D108BD9-81ED-4DB2-BD59-A6C34878D82A}">
                    <a16:rowId xmlns:a16="http://schemas.microsoft.com/office/drawing/2014/main" val="559448098"/>
                  </a:ext>
                </a:extLst>
              </a:tr>
            </a:tbl>
          </a:graphicData>
        </a:graphic>
      </p:graphicFrame>
      <p:graphicFrame>
        <p:nvGraphicFramePr>
          <p:cNvPr id="3" name="Tabla 2"/>
          <p:cNvGraphicFramePr>
            <a:graphicFrameLocks noGrp="1"/>
          </p:cNvGraphicFramePr>
          <p:nvPr>
            <p:extLst>
              <p:ext uri="{D42A27DB-BD31-4B8C-83A1-F6EECF244321}">
                <p14:modId xmlns:p14="http://schemas.microsoft.com/office/powerpoint/2010/main" val="1813968351"/>
              </p:ext>
            </p:extLst>
          </p:nvPr>
        </p:nvGraphicFramePr>
        <p:xfrm>
          <a:off x="123283" y="3642131"/>
          <a:ext cx="11750857" cy="2352851"/>
        </p:xfrm>
        <a:graphic>
          <a:graphicData uri="http://schemas.openxmlformats.org/drawingml/2006/table">
            <a:tbl>
              <a:tblPr>
                <a:tableStyleId>{5C22544A-7EE6-4342-B048-85BDC9FD1C3A}</a:tableStyleId>
              </a:tblPr>
              <a:tblGrid>
                <a:gridCol w="5264660">
                  <a:extLst>
                    <a:ext uri="{9D8B030D-6E8A-4147-A177-3AD203B41FA5}">
                      <a16:colId xmlns:a16="http://schemas.microsoft.com/office/drawing/2014/main" val="3382656852"/>
                    </a:ext>
                  </a:extLst>
                </a:gridCol>
                <a:gridCol w="3286111">
                  <a:extLst>
                    <a:ext uri="{9D8B030D-6E8A-4147-A177-3AD203B41FA5}">
                      <a16:colId xmlns:a16="http://schemas.microsoft.com/office/drawing/2014/main" val="3715891835"/>
                    </a:ext>
                  </a:extLst>
                </a:gridCol>
                <a:gridCol w="3200086">
                  <a:extLst>
                    <a:ext uri="{9D8B030D-6E8A-4147-A177-3AD203B41FA5}">
                      <a16:colId xmlns:a16="http://schemas.microsoft.com/office/drawing/2014/main" val="2564119952"/>
                    </a:ext>
                  </a:extLst>
                </a:gridCol>
              </a:tblGrid>
              <a:tr h="2352851">
                <a:tc>
                  <a:txBody>
                    <a:bodyPr/>
                    <a:lstStyle/>
                    <a:p>
                      <a:pPr marL="90170">
                        <a:lnSpc>
                          <a:spcPct val="115000"/>
                        </a:lnSpc>
                        <a:spcAft>
                          <a:spcPts val="0"/>
                        </a:spcAft>
                        <a:tabLst>
                          <a:tab pos="270510" algn="l"/>
                        </a:tabLst>
                      </a:pPr>
                      <a:r>
                        <a:rPr lang="es-ES" sz="1400" dirty="0">
                          <a:effectLst/>
                        </a:rPr>
                        <a:t>5.  Llegar a conclusiones parciales</a:t>
                      </a:r>
                      <a:endParaRPr lang="es-MX" sz="1400" dirty="0">
                        <a:effectLst/>
                      </a:endParaRPr>
                    </a:p>
                    <a:p>
                      <a:pPr marL="90170">
                        <a:lnSpc>
                          <a:spcPct val="115000"/>
                        </a:lnSpc>
                        <a:spcAft>
                          <a:spcPts val="0"/>
                        </a:spcAft>
                      </a:pPr>
                      <a:r>
                        <a:rPr lang="es-ES" sz="1400" dirty="0">
                          <a:effectLst/>
                        </a:rPr>
                        <a:t>     (por disciplina).</a:t>
                      </a:r>
                      <a:endParaRPr lang="es-MX" sz="1400" dirty="0">
                        <a:effectLst/>
                      </a:endParaRPr>
                    </a:p>
                    <a:p>
                      <a:pPr marL="90170">
                        <a:lnSpc>
                          <a:spcPct val="115000"/>
                        </a:lnSpc>
                        <a:spcAft>
                          <a:spcPts val="0"/>
                        </a:spcAft>
                      </a:pPr>
                      <a:r>
                        <a:rPr lang="es-ES" sz="1400" dirty="0">
                          <a:effectLst/>
                        </a:rPr>
                        <a:t>     Preguntas útiles para el </a:t>
                      </a:r>
                      <a:endParaRPr lang="es-MX" sz="1400" dirty="0">
                        <a:effectLst/>
                      </a:endParaRPr>
                    </a:p>
                    <a:p>
                      <a:pPr marL="90170">
                        <a:lnSpc>
                          <a:spcPct val="115000"/>
                        </a:lnSpc>
                        <a:spcAft>
                          <a:spcPts val="0"/>
                        </a:spcAft>
                      </a:pPr>
                      <a:r>
                        <a:rPr lang="es-ES" sz="1400" dirty="0">
                          <a:effectLst/>
                        </a:rPr>
                        <a:t>     proyecto, de tal forma que lo </a:t>
                      </a:r>
                      <a:endParaRPr lang="es-MX" sz="1400" dirty="0">
                        <a:effectLst/>
                      </a:endParaRPr>
                    </a:p>
                    <a:p>
                      <a:pPr marL="90170">
                        <a:lnSpc>
                          <a:spcPct val="115000"/>
                        </a:lnSpc>
                        <a:spcAft>
                          <a:spcPts val="0"/>
                        </a:spcAft>
                      </a:pPr>
                      <a:r>
                        <a:rPr lang="es-ES" sz="1400" dirty="0">
                          <a:effectLst/>
                        </a:rPr>
                        <a:t>     aclaren, describan o descifren  </a:t>
                      </a:r>
                      <a:endParaRPr lang="es-MX" sz="1400" dirty="0">
                        <a:effectLst/>
                      </a:endParaRPr>
                    </a:p>
                    <a:p>
                      <a:pPr marL="90170">
                        <a:lnSpc>
                          <a:spcPct val="115000"/>
                        </a:lnSpc>
                        <a:spcAft>
                          <a:spcPts val="0"/>
                        </a:spcAft>
                      </a:pPr>
                      <a:r>
                        <a:rPr lang="es-ES" sz="1400" dirty="0">
                          <a:effectLst/>
                        </a:rPr>
                        <a:t>    (para la  reflexión colaborativa</a:t>
                      </a:r>
                      <a:endParaRPr lang="es-MX" sz="1400" dirty="0">
                        <a:effectLst/>
                      </a:endParaRPr>
                    </a:p>
                    <a:p>
                      <a:pPr marL="90170">
                        <a:lnSpc>
                          <a:spcPct val="115000"/>
                        </a:lnSpc>
                        <a:spcAft>
                          <a:spcPts val="0"/>
                        </a:spcAft>
                      </a:pPr>
                      <a:r>
                        <a:rPr lang="es-ES" sz="1400" dirty="0">
                          <a:effectLst/>
                        </a:rPr>
                        <a:t>     de los estudiantes).</a:t>
                      </a:r>
                      <a:endParaRPr lang="es-MX" sz="1400" dirty="0">
                        <a:effectLst/>
                      </a:endParaRPr>
                    </a:p>
                    <a:p>
                      <a:pPr marL="90170">
                        <a:lnSpc>
                          <a:spcPct val="115000"/>
                        </a:lnSpc>
                        <a:spcAft>
                          <a:spcPts val="0"/>
                        </a:spcAft>
                      </a:pPr>
                      <a:r>
                        <a:rPr lang="es-ES" sz="1400" dirty="0">
                          <a:effectLst/>
                        </a:rPr>
                        <a:t>     ¿Cómo se lograrán?</a:t>
                      </a:r>
                      <a:endParaRPr lang="es-MX" sz="1400" dirty="0">
                        <a:effectLst/>
                      </a:endParaRPr>
                    </a:p>
                    <a:p>
                      <a:pPr>
                        <a:lnSpc>
                          <a:spcPct val="115000"/>
                        </a:lnSpc>
                        <a:spcAft>
                          <a:spcPts val="0"/>
                        </a:spcAf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nSpc>
                          <a:spcPct val="115000"/>
                        </a:lnSpc>
                        <a:spcAft>
                          <a:spcPts val="0"/>
                        </a:spcAft>
                      </a:pPr>
                      <a:r>
                        <a:rPr lang="es-ES" sz="1400" dirty="0">
                          <a:effectLst/>
                        </a:rPr>
                        <a:t>El entorno en relación proporcional a la sobrevivencia, la vida y la opulencia.</a:t>
                      </a:r>
                      <a:endParaRPr lang="es-MX" sz="1400" dirty="0">
                        <a:effectLst/>
                      </a:endParaRPr>
                    </a:p>
                    <a:p>
                      <a:pPr>
                        <a:lnSpc>
                          <a:spcPct val="115000"/>
                        </a:lnSpc>
                        <a:spcAft>
                          <a:spcPts val="0"/>
                        </a:spcAft>
                      </a:pPr>
                      <a:r>
                        <a:rPr lang="es-ES" sz="1400" dirty="0">
                          <a:effectLst/>
                        </a:rPr>
                        <a:t>Traducir a explicación social un mapa geográfico.</a:t>
                      </a:r>
                      <a:endParaRPr lang="es-MX" sz="1400" dirty="0">
                        <a:effectLst/>
                      </a:endParaRPr>
                    </a:p>
                    <a:p>
                      <a:pPr>
                        <a:lnSpc>
                          <a:spcPct val="115000"/>
                        </a:lnSpc>
                        <a:spcAft>
                          <a:spcPts val="0"/>
                        </a:spcAft>
                      </a:pPr>
                      <a:r>
                        <a:rPr lang="es-ES" sz="1400" dirty="0">
                          <a:effectLst/>
                        </a:rPr>
                        <a:t> </a:t>
                      </a:r>
                      <a:endParaRPr lang="es-MX" sz="1400" dirty="0">
                        <a:effectLst/>
                      </a:endParaRPr>
                    </a:p>
                    <a:p>
                      <a:pPr>
                        <a:lnSpc>
                          <a:spcPct val="115000"/>
                        </a:lnSpc>
                        <a:spcAft>
                          <a:spcPts val="0"/>
                        </a:spcAft>
                      </a:pPr>
                      <a:r>
                        <a:rPr lang="es-ES" sz="1400" dirty="0">
                          <a:effectLst/>
                        </a:rPr>
                        <a:t> </a:t>
                      </a:r>
                      <a:endParaRPr lang="es-MX" sz="1400" dirty="0">
                        <a:effectLst/>
                      </a:endParaRPr>
                    </a:p>
                    <a:p>
                      <a:pPr>
                        <a:lnSpc>
                          <a:spcPct val="115000"/>
                        </a:lnSpc>
                        <a:spcAft>
                          <a:spcPts val="0"/>
                        </a:spcAft>
                      </a:pPr>
                      <a:r>
                        <a:rPr lang="es-ES" sz="1400" dirty="0">
                          <a:effectLst/>
                        </a:rPr>
                        <a:t> </a:t>
                      </a:r>
                      <a:endParaRPr lang="es-MX" sz="1400" dirty="0">
                        <a:effectLst/>
                      </a:endParaRPr>
                    </a:p>
                    <a:p>
                      <a:pPr>
                        <a:lnSpc>
                          <a:spcPct val="115000"/>
                        </a:lnSpc>
                        <a:spcAft>
                          <a:spcPts val="0"/>
                        </a:spcAf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tc>
                  <a:txBody>
                    <a:bodyPr/>
                    <a:lstStyle/>
                    <a:p>
                      <a:pPr>
                        <a:lnSpc>
                          <a:spcPct val="115000"/>
                        </a:lnSpc>
                        <a:spcAft>
                          <a:spcPts val="0"/>
                        </a:spcAft>
                      </a:pPr>
                      <a:r>
                        <a:rPr lang="es-ES" sz="1400" dirty="0">
                          <a:effectLst/>
                        </a:rPr>
                        <a:t>Destacar las variables del tiempo y el espacio en relación de la toma de decisiones políticas.</a:t>
                      </a:r>
                      <a:endParaRPr lang="es-MX" sz="1400" dirty="0">
                        <a:effectLst/>
                      </a:endParaRPr>
                    </a:p>
                    <a:p>
                      <a:pPr>
                        <a:lnSpc>
                          <a:spcPct val="115000"/>
                        </a:lnSpc>
                        <a:spcAft>
                          <a:spcPts val="0"/>
                        </a:spcAft>
                      </a:pPr>
                      <a:r>
                        <a:rPr lang="es-ES" sz="1400" dirty="0">
                          <a:effectLst/>
                        </a:rPr>
                        <a:t>Traducir a explicación geográfica una explicación de  movimientos geopolíticos</a:t>
                      </a:r>
                      <a:endParaRPr lang="es-MX" sz="1400" dirty="0">
                        <a:effectLst/>
                      </a:endParaRPr>
                    </a:p>
                    <a:p>
                      <a:pPr>
                        <a:lnSpc>
                          <a:spcPct val="115000"/>
                        </a:lnSpc>
                        <a:spcAft>
                          <a:spcPts val="0"/>
                        </a:spcAft>
                      </a:pPr>
                      <a:r>
                        <a:rPr lang="es-ES" sz="1400" dirty="0">
                          <a:effectLst/>
                        </a:rPr>
                        <a:t> </a:t>
                      </a:r>
                      <a:endParaRPr lang="es-MX" sz="1400" dirty="0">
                        <a:solidFill>
                          <a:srgbClr val="000000"/>
                        </a:solidFill>
                        <a:effectLst/>
                        <a:latin typeface="Arial" panose="020B0604020202020204" pitchFamily="34" charset="0"/>
                        <a:ea typeface="Arial" panose="020B0604020202020204" pitchFamily="34" charset="0"/>
                      </a:endParaRPr>
                    </a:p>
                  </a:txBody>
                  <a:tcPr marL="63500" marR="63500" marT="63500" marB="63500">
                    <a:solidFill>
                      <a:schemeClr val="bg1"/>
                    </a:solidFill>
                  </a:tcPr>
                </a:tc>
                <a:extLst>
                  <a:ext uri="{0D108BD9-81ED-4DB2-BD59-A6C34878D82A}">
                    <a16:rowId xmlns:a16="http://schemas.microsoft.com/office/drawing/2014/main" val="761786210"/>
                  </a:ext>
                </a:extLst>
              </a:tr>
            </a:tbl>
          </a:graphicData>
        </a:graphic>
      </p:graphicFrame>
      <p:sp>
        <p:nvSpPr>
          <p:cNvPr id="4" name="Rectángulo 3"/>
          <p:cNvSpPr/>
          <p:nvPr/>
        </p:nvSpPr>
        <p:spPr>
          <a:xfrm>
            <a:off x="265611" y="362639"/>
            <a:ext cx="11360332" cy="1323439"/>
          </a:xfrm>
          <a:prstGeom prst="rect">
            <a:avLst/>
          </a:prstGeom>
        </p:spPr>
        <p:txBody>
          <a:bodyPr wrap="square">
            <a:spAutoFit/>
          </a:bodyPr>
          <a:lstStyle/>
          <a:p>
            <a:r>
              <a:rPr lang="es-MX" sz="4000" dirty="0"/>
              <a:t>5.f Temas y productos propuestos, organizados en forma cronológica</a:t>
            </a:r>
          </a:p>
        </p:txBody>
      </p:sp>
    </p:spTree>
    <p:extLst>
      <p:ext uri="{BB962C8B-B14F-4D97-AF65-F5344CB8AC3E}">
        <p14:creationId xmlns:p14="http://schemas.microsoft.com/office/powerpoint/2010/main" val="414474371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1868</Words>
  <Application>Microsoft Office PowerPoint</Application>
  <PresentationFormat>Panorámica</PresentationFormat>
  <Paragraphs>292</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Calibri</vt:lpstr>
      <vt:lpstr>Calibri Light</vt:lpstr>
      <vt:lpstr>Century Gothic</vt:lpstr>
      <vt:lpstr>Tema de Office</vt:lpstr>
      <vt:lpstr>       COLEGIO ALEJANDRO GUILLOT</vt:lpstr>
      <vt:lpstr>INDICE</vt:lpstr>
      <vt:lpstr>Presentación de PowerPoint</vt:lpstr>
      <vt:lpstr>Presentación de PowerPoint</vt:lpstr>
      <vt:lpstr>5.d Objetivo general del proyecto.</vt:lpstr>
      <vt:lpstr>Presentación de PowerPoint</vt:lpstr>
      <vt:lpstr>Presentación de PowerPoint</vt:lpstr>
      <vt:lpstr>Presentación de PowerPoint</vt:lpstr>
      <vt:lpstr>Presentación de PowerPoint</vt:lpstr>
      <vt:lpstr>Presentación de PowerPoint</vt:lpstr>
      <vt:lpstr>5.g Formatos e instrumentos </vt:lpstr>
      <vt:lpstr>Presentación de PowerPoint</vt:lpstr>
      <vt:lpstr>Elaboración de formato para producto final de la actividad interdisciplinaria (planeación general)</vt:lpstr>
      <vt:lpstr>PLANEACIÓN DÍA A DÍA Y SEGUIMIENTO GEOGRAFÍA</vt:lpstr>
      <vt:lpstr>PLANEACIÓN DÍA A DÍA Y SEGUIMIENTO CIENCIA POLÍTICA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CARLOS HURTADO HERNANDEZ</dc:creator>
  <cp:lastModifiedBy>jchhds@gmail.com</cp:lastModifiedBy>
  <cp:revision>87</cp:revision>
  <dcterms:created xsi:type="dcterms:W3CDTF">2018-01-27T22:24:51Z</dcterms:created>
  <dcterms:modified xsi:type="dcterms:W3CDTF">2018-09-29T14:43:29Z</dcterms:modified>
</cp:coreProperties>
</file>