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4e9210bdf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4e9210bdf1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4d75d13da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4d75d13da4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4d75d13da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4d75d13da4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4d75d13da4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4d75d13da4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g4d75d13da4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4d75d13da4_0_1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4d75d13da4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4d75d13da4_0_1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Google Shape;360;g4d75d13da4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4d75d13da4_0_1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g4d75d13da4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4d75d13da4_0_1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4d75d13da4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4d75d13da4_0_1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4d75d13da4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4d75d13da4_0_2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4d75d13da4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4d75d13da4_0_1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4" name="Shape 404"/>
        <p:cNvGrpSpPr/>
        <p:nvPr/>
      </p:nvGrpSpPr>
      <p:grpSpPr>
        <a:xfrm>
          <a:off x="0" y="0"/>
          <a:ext cx="0" cy="0"/>
          <a:chOff x="0" y="0"/>
          <a:chExt cx="0" cy="0"/>
        </a:xfrm>
      </p:grpSpPr>
      <p:sp>
        <p:nvSpPr>
          <p:cNvPr id="405" name="Google Shape;405;g4d75d13da4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4d75d13da4_0_1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g4d75d13da4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4d75d13da4_0_1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g4d75d13da4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4d75d13da4_0_1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g4d75d13da4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4d75d13da4_0_2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g4d75d13da4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4d75d13da4_0_1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g4d75d13da4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4d75d13da4_0_2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g4d75d13da4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4d75d13da4_0_2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g5bd7280e1c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5bd7280e1c_2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Google Shape;477;g4d75d13da4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4d75d13da4_0_2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Google Shape;486;g5bd7280e1c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5bd7280e1c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4" name="Shape 494"/>
        <p:cNvGrpSpPr/>
        <p:nvPr/>
      </p:nvGrpSpPr>
      <p:grpSpPr>
        <a:xfrm>
          <a:off x="0" y="0"/>
          <a:ext cx="0" cy="0"/>
          <a:chOff x="0" y="0"/>
          <a:chExt cx="0" cy="0"/>
        </a:xfrm>
      </p:grpSpPr>
      <p:sp>
        <p:nvSpPr>
          <p:cNvPr id="495" name="Google Shape;495;g4d75d13da4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4d75d13da4_0_2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Google Shape;504;g5be401b310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5be401b310_0_5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2" name="Shape 512"/>
        <p:cNvGrpSpPr/>
        <p:nvPr/>
      </p:nvGrpSpPr>
      <p:grpSpPr>
        <a:xfrm>
          <a:off x="0" y="0"/>
          <a:ext cx="0" cy="0"/>
          <a:chOff x="0" y="0"/>
          <a:chExt cx="0" cy="0"/>
        </a:xfrm>
      </p:grpSpPr>
      <p:sp>
        <p:nvSpPr>
          <p:cNvPr id="513" name="Google Shape;513;g5be401b310_0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5be401b310_0_4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1" name="Shape 521"/>
        <p:cNvGrpSpPr/>
        <p:nvPr/>
      </p:nvGrpSpPr>
      <p:grpSpPr>
        <a:xfrm>
          <a:off x="0" y="0"/>
          <a:ext cx="0" cy="0"/>
          <a:chOff x="0" y="0"/>
          <a:chExt cx="0" cy="0"/>
        </a:xfrm>
      </p:grpSpPr>
      <p:sp>
        <p:nvSpPr>
          <p:cNvPr id="522" name="Google Shape;522;g5be401b310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5be401b310_0_4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0" name="Shape 530"/>
        <p:cNvGrpSpPr/>
        <p:nvPr/>
      </p:nvGrpSpPr>
      <p:grpSpPr>
        <a:xfrm>
          <a:off x="0" y="0"/>
          <a:ext cx="0" cy="0"/>
          <a:chOff x="0" y="0"/>
          <a:chExt cx="0" cy="0"/>
        </a:xfrm>
      </p:grpSpPr>
      <p:sp>
        <p:nvSpPr>
          <p:cNvPr id="531" name="Google Shape;531;g4d75d13da4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4d75d13da4_0_2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Google Shape;540;g4d75d13da4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4d75d13da4_0_2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8" name="Shape 548"/>
        <p:cNvGrpSpPr/>
        <p:nvPr/>
      </p:nvGrpSpPr>
      <p:grpSpPr>
        <a:xfrm>
          <a:off x="0" y="0"/>
          <a:ext cx="0" cy="0"/>
          <a:chOff x="0" y="0"/>
          <a:chExt cx="0" cy="0"/>
        </a:xfrm>
      </p:grpSpPr>
      <p:sp>
        <p:nvSpPr>
          <p:cNvPr id="549" name="Google Shape;549;g4d75d13da4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4d75d13da4_0_2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g4d75d13da4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4d75d13da4_0_4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6" name="Shape 566"/>
        <p:cNvGrpSpPr/>
        <p:nvPr/>
      </p:nvGrpSpPr>
      <p:grpSpPr>
        <a:xfrm>
          <a:off x="0" y="0"/>
          <a:ext cx="0" cy="0"/>
          <a:chOff x="0" y="0"/>
          <a:chExt cx="0" cy="0"/>
        </a:xfrm>
      </p:grpSpPr>
      <p:sp>
        <p:nvSpPr>
          <p:cNvPr id="567" name="Google Shape;567;g4d75d13da4_0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4d75d13da4_0_4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5" name="Shape 575"/>
        <p:cNvGrpSpPr/>
        <p:nvPr/>
      </p:nvGrpSpPr>
      <p:grpSpPr>
        <a:xfrm>
          <a:off x="0" y="0"/>
          <a:ext cx="0" cy="0"/>
          <a:chOff x="0" y="0"/>
          <a:chExt cx="0" cy="0"/>
        </a:xfrm>
      </p:grpSpPr>
      <p:sp>
        <p:nvSpPr>
          <p:cNvPr id="576" name="Google Shape;576;g4d75d13da4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4d75d13da4_0_4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Google Shape;585;g4d75d13da4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4d75d13da4_0_5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3" name="Shape 593"/>
        <p:cNvGrpSpPr/>
        <p:nvPr/>
      </p:nvGrpSpPr>
      <p:grpSpPr>
        <a:xfrm>
          <a:off x="0" y="0"/>
          <a:ext cx="0" cy="0"/>
          <a:chOff x="0" y="0"/>
          <a:chExt cx="0" cy="0"/>
        </a:xfrm>
      </p:grpSpPr>
      <p:sp>
        <p:nvSpPr>
          <p:cNvPr id="594" name="Google Shape;594;g4d75d13da4_0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4d75d13da4_0_5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g4d75d13da4_0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4d75d13da4_0_5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4e9210bdf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4e9210bdf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g4d75d13da4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4d75d13da4_0_5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0" name="Shape 620"/>
        <p:cNvGrpSpPr/>
        <p:nvPr/>
      </p:nvGrpSpPr>
      <p:grpSpPr>
        <a:xfrm>
          <a:off x="0" y="0"/>
          <a:ext cx="0" cy="0"/>
          <a:chOff x="0" y="0"/>
          <a:chExt cx="0" cy="0"/>
        </a:xfrm>
      </p:grpSpPr>
      <p:sp>
        <p:nvSpPr>
          <p:cNvPr id="621" name="Google Shape;621;g5be401b31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5be401b31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9" name="Shape 629"/>
        <p:cNvGrpSpPr/>
        <p:nvPr/>
      </p:nvGrpSpPr>
      <p:grpSpPr>
        <a:xfrm>
          <a:off x="0" y="0"/>
          <a:ext cx="0" cy="0"/>
          <a:chOff x="0" y="0"/>
          <a:chExt cx="0" cy="0"/>
        </a:xfrm>
      </p:grpSpPr>
      <p:sp>
        <p:nvSpPr>
          <p:cNvPr id="630" name="Google Shape;630;g4d75d13da4_0_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4d75d13da4_0_5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8" name="Shape 638"/>
        <p:cNvGrpSpPr/>
        <p:nvPr/>
      </p:nvGrpSpPr>
      <p:grpSpPr>
        <a:xfrm>
          <a:off x="0" y="0"/>
          <a:ext cx="0" cy="0"/>
          <a:chOff x="0" y="0"/>
          <a:chExt cx="0" cy="0"/>
        </a:xfrm>
      </p:grpSpPr>
      <p:sp>
        <p:nvSpPr>
          <p:cNvPr id="639" name="Google Shape;639;g4d75d13da4_0_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4d75d13da4_0_5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7" name="Shape 647"/>
        <p:cNvGrpSpPr/>
        <p:nvPr/>
      </p:nvGrpSpPr>
      <p:grpSpPr>
        <a:xfrm>
          <a:off x="0" y="0"/>
          <a:ext cx="0" cy="0"/>
          <a:chOff x="0" y="0"/>
          <a:chExt cx="0" cy="0"/>
        </a:xfrm>
      </p:grpSpPr>
      <p:sp>
        <p:nvSpPr>
          <p:cNvPr id="648" name="Google Shape;648;g4d75d13da4_0_9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4d75d13da4_0_9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6" name="Shape 656"/>
        <p:cNvGrpSpPr/>
        <p:nvPr/>
      </p:nvGrpSpPr>
      <p:grpSpPr>
        <a:xfrm>
          <a:off x="0" y="0"/>
          <a:ext cx="0" cy="0"/>
          <a:chOff x="0" y="0"/>
          <a:chExt cx="0" cy="0"/>
        </a:xfrm>
      </p:grpSpPr>
      <p:sp>
        <p:nvSpPr>
          <p:cNvPr id="657" name="Google Shape;657;g4d75d13da4_0_9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4d75d13da4_0_9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5" name="Shape 665"/>
        <p:cNvGrpSpPr/>
        <p:nvPr/>
      </p:nvGrpSpPr>
      <p:grpSpPr>
        <a:xfrm>
          <a:off x="0" y="0"/>
          <a:ext cx="0" cy="0"/>
          <a:chOff x="0" y="0"/>
          <a:chExt cx="0" cy="0"/>
        </a:xfrm>
      </p:grpSpPr>
      <p:sp>
        <p:nvSpPr>
          <p:cNvPr id="666" name="Google Shape;666;g4d75d13da4_0_9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4d75d13da4_0_9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4" name="Shape 674"/>
        <p:cNvGrpSpPr/>
        <p:nvPr/>
      </p:nvGrpSpPr>
      <p:grpSpPr>
        <a:xfrm>
          <a:off x="0" y="0"/>
          <a:ext cx="0" cy="0"/>
          <a:chOff x="0" y="0"/>
          <a:chExt cx="0" cy="0"/>
        </a:xfrm>
      </p:grpSpPr>
      <p:sp>
        <p:nvSpPr>
          <p:cNvPr id="675" name="Google Shape;675;g4d75d13da4_0_9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4d75d13da4_0_9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3" name="Shape 683"/>
        <p:cNvGrpSpPr/>
        <p:nvPr/>
      </p:nvGrpSpPr>
      <p:grpSpPr>
        <a:xfrm>
          <a:off x="0" y="0"/>
          <a:ext cx="0" cy="0"/>
          <a:chOff x="0" y="0"/>
          <a:chExt cx="0" cy="0"/>
        </a:xfrm>
      </p:grpSpPr>
      <p:sp>
        <p:nvSpPr>
          <p:cNvPr id="684" name="Google Shape;684;g4d75d13da4_0_9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g4d75d13da4_0_9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2" name="Shape 692"/>
        <p:cNvGrpSpPr/>
        <p:nvPr/>
      </p:nvGrpSpPr>
      <p:grpSpPr>
        <a:xfrm>
          <a:off x="0" y="0"/>
          <a:ext cx="0" cy="0"/>
          <a:chOff x="0" y="0"/>
          <a:chExt cx="0" cy="0"/>
        </a:xfrm>
      </p:grpSpPr>
      <p:sp>
        <p:nvSpPr>
          <p:cNvPr id="693" name="Google Shape;693;g4d75d13da4_0_9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g4d75d13da4_0_9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1" name="Shape 701"/>
        <p:cNvGrpSpPr/>
        <p:nvPr/>
      </p:nvGrpSpPr>
      <p:grpSpPr>
        <a:xfrm>
          <a:off x="0" y="0"/>
          <a:ext cx="0" cy="0"/>
          <a:chOff x="0" y="0"/>
          <a:chExt cx="0" cy="0"/>
        </a:xfrm>
      </p:grpSpPr>
      <p:sp>
        <p:nvSpPr>
          <p:cNvPr id="702" name="Google Shape;702;g4d75d13da4_0_9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g4d75d13da4_0_9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0" name="Shape 710"/>
        <p:cNvGrpSpPr/>
        <p:nvPr/>
      </p:nvGrpSpPr>
      <p:grpSpPr>
        <a:xfrm>
          <a:off x="0" y="0"/>
          <a:ext cx="0" cy="0"/>
          <a:chOff x="0" y="0"/>
          <a:chExt cx="0" cy="0"/>
        </a:xfrm>
      </p:grpSpPr>
      <p:sp>
        <p:nvSpPr>
          <p:cNvPr id="711" name="Google Shape;711;g4d75d13da4_0_9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g4d75d13da4_0_9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9" name="Shape 719"/>
        <p:cNvGrpSpPr/>
        <p:nvPr/>
      </p:nvGrpSpPr>
      <p:grpSpPr>
        <a:xfrm>
          <a:off x="0" y="0"/>
          <a:ext cx="0" cy="0"/>
          <a:chOff x="0" y="0"/>
          <a:chExt cx="0" cy="0"/>
        </a:xfrm>
      </p:grpSpPr>
      <p:sp>
        <p:nvSpPr>
          <p:cNvPr id="720" name="Google Shape;720;g5be401b31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g5be401b310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8" name="Shape 728"/>
        <p:cNvGrpSpPr/>
        <p:nvPr/>
      </p:nvGrpSpPr>
      <p:grpSpPr>
        <a:xfrm>
          <a:off x="0" y="0"/>
          <a:ext cx="0" cy="0"/>
          <a:chOff x="0" y="0"/>
          <a:chExt cx="0" cy="0"/>
        </a:xfrm>
      </p:grpSpPr>
      <p:sp>
        <p:nvSpPr>
          <p:cNvPr id="729" name="Google Shape;729;g5be401b31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g5be401b310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7" name="Shape 737"/>
        <p:cNvGrpSpPr/>
        <p:nvPr/>
      </p:nvGrpSpPr>
      <p:grpSpPr>
        <a:xfrm>
          <a:off x="0" y="0"/>
          <a:ext cx="0" cy="0"/>
          <a:chOff x="0" y="0"/>
          <a:chExt cx="0" cy="0"/>
        </a:xfrm>
      </p:grpSpPr>
      <p:sp>
        <p:nvSpPr>
          <p:cNvPr id="738" name="Google Shape;738;g4d75d13da4_0_9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g4d75d13da4_0_9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6" name="Shape 746"/>
        <p:cNvGrpSpPr/>
        <p:nvPr/>
      </p:nvGrpSpPr>
      <p:grpSpPr>
        <a:xfrm>
          <a:off x="0" y="0"/>
          <a:ext cx="0" cy="0"/>
          <a:chOff x="0" y="0"/>
          <a:chExt cx="0" cy="0"/>
        </a:xfrm>
      </p:grpSpPr>
      <p:sp>
        <p:nvSpPr>
          <p:cNvPr id="747" name="Google Shape;747;g4d75d13da4_0_9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g4d75d13da4_0_9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5" name="Shape 755"/>
        <p:cNvGrpSpPr/>
        <p:nvPr/>
      </p:nvGrpSpPr>
      <p:grpSpPr>
        <a:xfrm>
          <a:off x="0" y="0"/>
          <a:ext cx="0" cy="0"/>
          <a:chOff x="0" y="0"/>
          <a:chExt cx="0" cy="0"/>
        </a:xfrm>
      </p:grpSpPr>
      <p:sp>
        <p:nvSpPr>
          <p:cNvPr id="756" name="Google Shape;756;g4dff5103b1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g4dff5103b1_2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4" name="Shape 764"/>
        <p:cNvGrpSpPr/>
        <p:nvPr/>
      </p:nvGrpSpPr>
      <p:grpSpPr>
        <a:xfrm>
          <a:off x="0" y="0"/>
          <a:ext cx="0" cy="0"/>
          <a:chOff x="0" y="0"/>
          <a:chExt cx="0" cy="0"/>
        </a:xfrm>
      </p:grpSpPr>
      <p:sp>
        <p:nvSpPr>
          <p:cNvPr id="765" name="Google Shape;765;g4dff5103b1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g4dff5103b1_2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3" name="Shape 773"/>
        <p:cNvGrpSpPr/>
        <p:nvPr/>
      </p:nvGrpSpPr>
      <p:grpSpPr>
        <a:xfrm>
          <a:off x="0" y="0"/>
          <a:ext cx="0" cy="0"/>
          <a:chOff x="0" y="0"/>
          <a:chExt cx="0" cy="0"/>
        </a:xfrm>
      </p:grpSpPr>
      <p:sp>
        <p:nvSpPr>
          <p:cNvPr id="774" name="Google Shape;774;g4dff5103b1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g4dff5103b1_2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2" name="Shape 782"/>
        <p:cNvGrpSpPr/>
        <p:nvPr/>
      </p:nvGrpSpPr>
      <p:grpSpPr>
        <a:xfrm>
          <a:off x="0" y="0"/>
          <a:ext cx="0" cy="0"/>
          <a:chOff x="0" y="0"/>
          <a:chExt cx="0" cy="0"/>
        </a:xfrm>
      </p:grpSpPr>
      <p:sp>
        <p:nvSpPr>
          <p:cNvPr id="783" name="Google Shape;783;g4dff5103b1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g4dff5103b1_2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1" name="Shape 791"/>
        <p:cNvGrpSpPr/>
        <p:nvPr/>
      </p:nvGrpSpPr>
      <p:grpSpPr>
        <a:xfrm>
          <a:off x="0" y="0"/>
          <a:ext cx="0" cy="0"/>
          <a:chOff x="0" y="0"/>
          <a:chExt cx="0" cy="0"/>
        </a:xfrm>
      </p:grpSpPr>
      <p:sp>
        <p:nvSpPr>
          <p:cNvPr id="792" name="Google Shape;792;g4dff5103b1_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g4dff5103b1_2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0" name="Shape 800"/>
        <p:cNvGrpSpPr/>
        <p:nvPr/>
      </p:nvGrpSpPr>
      <p:grpSpPr>
        <a:xfrm>
          <a:off x="0" y="0"/>
          <a:ext cx="0" cy="0"/>
          <a:chOff x="0" y="0"/>
          <a:chExt cx="0" cy="0"/>
        </a:xfrm>
      </p:grpSpPr>
      <p:sp>
        <p:nvSpPr>
          <p:cNvPr id="801" name="Google Shape;801;g4dff5103b1_2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g4dff5103b1_2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9" name="Shape 809"/>
        <p:cNvGrpSpPr/>
        <p:nvPr/>
      </p:nvGrpSpPr>
      <p:grpSpPr>
        <a:xfrm>
          <a:off x="0" y="0"/>
          <a:ext cx="0" cy="0"/>
          <a:chOff x="0" y="0"/>
          <a:chExt cx="0" cy="0"/>
        </a:xfrm>
      </p:grpSpPr>
      <p:sp>
        <p:nvSpPr>
          <p:cNvPr id="810" name="Google Shape;810;g4dff5103b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g4dff5103b1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8" name="Shape 818"/>
        <p:cNvGrpSpPr/>
        <p:nvPr/>
      </p:nvGrpSpPr>
      <p:grpSpPr>
        <a:xfrm>
          <a:off x="0" y="0"/>
          <a:ext cx="0" cy="0"/>
          <a:chOff x="0" y="0"/>
          <a:chExt cx="0" cy="0"/>
        </a:xfrm>
      </p:grpSpPr>
      <p:sp>
        <p:nvSpPr>
          <p:cNvPr id="819" name="Google Shape;819;g4d75d13da4_0_9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g4d75d13da4_0_9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7" name="Shape 827"/>
        <p:cNvGrpSpPr/>
        <p:nvPr/>
      </p:nvGrpSpPr>
      <p:grpSpPr>
        <a:xfrm>
          <a:off x="0" y="0"/>
          <a:ext cx="0" cy="0"/>
          <a:chOff x="0" y="0"/>
          <a:chExt cx="0" cy="0"/>
        </a:xfrm>
      </p:grpSpPr>
      <p:sp>
        <p:nvSpPr>
          <p:cNvPr id="828" name="Google Shape;828;g4d75d13da4_0_10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g4d75d13da4_0_10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6" name="Shape 836"/>
        <p:cNvGrpSpPr/>
        <p:nvPr/>
      </p:nvGrpSpPr>
      <p:grpSpPr>
        <a:xfrm>
          <a:off x="0" y="0"/>
          <a:ext cx="0" cy="0"/>
          <a:chOff x="0" y="0"/>
          <a:chExt cx="0" cy="0"/>
        </a:xfrm>
      </p:grpSpPr>
      <p:sp>
        <p:nvSpPr>
          <p:cNvPr id="837" name="Google Shape;837;g4d75d13da4_0_10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g4d75d13da4_0_10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5" name="Shape 845"/>
        <p:cNvGrpSpPr/>
        <p:nvPr/>
      </p:nvGrpSpPr>
      <p:grpSpPr>
        <a:xfrm>
          <a:off x="0" y="0"/>
          <a:ext cx="0" cy="0"/>
          <a:chOff x="0" y="0"/>
          <a:chExt cx="0" cy="0"/>
        </a:xfrm>
      </p:grpSpPr>
      <p:sp>
        <p:nvSpPr>
          <p:cNvPr id="846" name="Google Shape;846;g4d75d13da4_0_10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g4d75d13da4_0_10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4" name="Shape 854"/>
        <p:cNvGrpSpPr/>
        <p:nvPr/>
      </p:nvGrpSpPr>
      <p:grpSpPr>
        <a:xfrm>
          <a:off x="0" y="0"/>
          <a:ext cx="0" cy="0"/>
          <a:chOff x="0" y="0"/>
          <a:chExt cx="0" cy="0"/>
        </a:xfrm>
      </p:grpSpPr>
      <p:sp>
        <p:nvSpPr>
          <p:cNvPr id="855" name="Google Shape;855;g4d75d13da4_0_10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g4d75d13da4_0_10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3" name="Shape 863"/>
        <p:cNvGrpSpPr/>
        <p:nvPr/>
      </p:nvGrpSpPr>
      <p:grpSpPr>
        <a:xfrm>
          <a:off x="0" y="0"/>
          <a:ext cx="0" cy="0"/>
          <a:chOff x="0" y="0"/>
          <a:chExt cx="0" cy="0"/>
        </a:xfrm>
      </p:grpSpPr>
      <p:sp>
        <p:nvSpPr>
          <p:cNvPr id="864" name="Google Shape;864;g4d75d13da4_0_10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g4d75d13da4_0_10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2" name="Shape 872"/>
        <p:cNvGrpSpPr/>
        <p:nvPr/>
      </p:nvGrpSpPr>
      <p:grpSpPr>
        <a:xfrm>
          <a:off x="0" y="0"/>
          <a:ext cx="0" cy="0"/>
          <a:chOff x="0" y="0"/>
          <a:chExt cx="0" cy="0"/>
        </a:xfrm>
      </p:grpSpPr>
      <p:sp>
        <p:nvSpPr>
          <p:cNvPr id="873" name="Google Shape;873;g4d75d13da4_0_10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g4d75d13da4_0_10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1" name="Shape 881"/>
        <p:cNvGrpSpPr/>
        <p:nvPr/>
      </p:nvGrpSpPr>
      <p:grpSpPr>
        <a:xfrm>
          <a:off x="0" y="0"/>
          <a:ext cx="0" cy="0"/>
          <a:chOff x="0" y="0"/>
          <a:chExt cx="0" cy="0"/>
        </a:xfrm>
      </p:grpSpPr>
      <p:sp>
        <p:nvSpPr>
          <p:cNvPr id="882" name="Google Shape;882;g4d75d13da4_0_10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g4d75d13da4_0_10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0" name="Shape 890"/>
        <p:cNvGrpSpPr/>
        <p:nvPr/>
      </p:nvGrpSpPr>
      <p:grpSpPr>
        <a:xfrm>
          <a:off x="0" y="0"/>
          <a:ext cx="0" cy="0"/>
          <a:chOff x="0" y="0"/>
          <a:chExt cx="0" cy="0"/>
        </a:xfrm>
      </p:grpSpPr>
      <p:sp>
        <p:nvSpPr>
          <p:cNvPr id="891" name="Google Shape;891;g4d75d13da4_0_10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g4d75d13da4_0_10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8" name="Shape 898"/>
        <p:cNvGrpSpPr/>
        <p:nvPr/>
      </p:nvGrpSpPr>
      <p:grpSpPr>
        <a:xfrm>
          <a:off x="0" y="0"/>
          <a:ext cx="0" cy="0"/>
          <a:chOff x="0" y="0"/>
          <a:chExt cx="0" cy="0"/>
        </a:xfrm>
      </p:grpSpPr>
      <p:sp>
        <p:nvSpPr>
          <p:cNvPr id="899" name="Google Shape;899;g4d75d13da4_0_10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g4d75d13da4_0_10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7" name="Shape 907"/>
        <p:cNvGrpSpPr/>
        <p:nvPr/>
      </p:nvGrpSpPr>
      <p:grpSpPr>
        <a:xfrm>
          <a:off x="0" y="0"/>
          <a:ext cx="0" cy="0"/>
          <a:chOff x="0" y="0"/>
          <a:chExt cx="0" cy="0"/>
        </a:xfrm>
      </p:grpSpPr>
      <p:sp>
        <p:nvSpPr>
          <p:cNvPr id="908" name="Google Shape;908;g5be401b310_0_2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5be401b31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4" name="Shape 914"/>
        <p:cNvGrpSpPr/>
        <p:nvPr/>
      </p:nvGrpSpPr>
      <p:grpSpPr>
        <a:xfrm>
          <a:off x="0" y="0"/>
          <a:ext cx="0" cy="0"/>
          <a:chOff x="0" y="0"/>
          <a:chExt cx="0" cy="0"/>
        </a:xfrm>
      </p:grpSpPr>
      <p:sp>
        <p:nvSpPr>
          <p:cNvPr id="915" name="Google Shape;915;g4d75d13da4_0_10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g4d75d13da4_0_10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2" name="Shape 922"/>
        <p:cNvGrpSpPr/>
        <p:nvPr/>
      </p:nvGrpSpPr>
      <p:grpSpPr>
        <a:xfrm>
          <a:off x="0" y="0"/>
          <a:ext cx="0" cy="0"/>
          <a:chOff x="0" y="0"/>
          <a:chExt cx="0" cy="0"/>
        </a:xfrm>
      </p:grpSpPr>
      <p:sp>
        <p:nvSpPr>
          <p:cNvPr id="923" name="Google Shape;923;g5be401b310_0_18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24" name="Google Shape;924;g5be401b310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9" name="Shape 929"/>
        <p:cNvGrpSpPr/>
        <p:nvPr/>
      </p:nvGrpSpPr>
      <p:grpSpPr>
        <a:xfrm>
          <a:off x="0" y="0"/>
          <a:ext cx="0" cy="0"/>
          <a:chOff x="0" y="0"/>
          <a:chExt cx="0" cy="0"/>
        </a:xfrm>
      </p:grpSpPr>
      <p:sp>
        <p:nvSpPr>
          <p:cNvPr id="930" name="Google Shape;930;g5be401b310_0_23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5be401b310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5" name="Shape 935"/>
        <p:cNvGrpSpPr/>
        <p:nvPr/>
      </p:nvGrpSpPr>
      <p:grpSpPr>
        <a:xfrm>
          <a:off x="0" y="0"/>
          <a:ext cx="0" cy="0"/>
          <a:chOff x="0" y="0"/>
          <a:chExt cx="0" cy="0"/>
        </a:xfrm>
      </p:grpSpPr>
      <p:sp>
        <p:nvSpPr>
          <p:cNvPr id="936" name="Google Shape;936;g5be401b310_0_28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37" name="Google Shape;937;g5be401b310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1" name="Shape 941"/>
        <p:cNvGrpSpPr/>
        <p:nvPr/>
      </p:nvGrpSpPr>
      <p:grpSpPr>
        <a:xfrm>
          <a:off x="0" y="0"/>
          <a:ext cx="0" cy="0"/>
          <a:chOff x="0" y="0"/>
          <a:chExt cx="0" cy="0"/>
        </a:xfrm>
      </p:grpSpPr>
      <p:sp>
        <p:nvSpPr>
          <p:cNvPr id="942" name="Google Shape;942;g5be401b310_0_33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3" name="Google Shape;943;g5be401b310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8" name="Shape 948"/>
        <p:cNvGrpSpPr/>
        <p:nvPr/>
      </p:nvGrpSpPr>
      <p:grpSpPr>
        <a:xfrm>
          <a:off x="0" y="0"/>
          <a:ext cx="0" cy="0"/>
          <a:chOff x="0" y="0"/>
          <a:chExt cx="0" cy="0"/>
        </a:xfrm>
      </p:grpSpPr>
      <p:sp>
        <p:nvSpPr>
          <p:cNvPr id="949" name="Google Shape;949;g4d75d13da4_0_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g4d75d13da4_0_5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4e9210bdf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4e9210bdf1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6" name="Shape 956"/>
        <p:cNvGrpSpPr/>
        <p:nvPr/>
      </p:nvGrpSpPr>
      <p:grpSpPr>
        <a:xfrm>
          <a:off x="0" y="0"/>
          <a:ext cx="0" cy="0"/>
          <a:chOff x="0" y="0"/>
          <a:chExt cx="0" cy="0"/>
        </a:xfrm>
      </p:grpSpPr>
      <p:sp>
        <p:nvSpPr>
          <p:cNvPr id="957" name="Google Shape;957;g5be401b310_0_43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5be401b310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3" name="Shape 963"/>
        <p:cNvGrpSpPr/>
        <p:nvPr/>
      </p:nvGrpSpPr>
      <p:grpSpPr>
        <a:xfrm>
          <a:off x="0" y="0"/>
          <a:ext cx="0" cy="0"/>
          <a:chOff x="0" y="0"/>
          <a:chExt cx="0" cy="0"/>
        </a:xfrm>
      </p:grpSpPr>
      <p:sp>
        <p:nvSpPr>
          <p:cNvPr id="964" name="Google Shape;964;g4d75d13da4_0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g4d75d13da4_0_5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1" name="Shape 971"/>
        <p:cNvGrpSpPr/>
        <p:nvPr/>
      </p:nvGrpSpPr>
      <p:grpSpPr>
        <a:xfrm>
          <a:off x="0" y="0"/>
          <a:ext cx="0" cy="0"/>
          <a:chOff x="0" y="0"/>
          <a:chExt cx="0" cy="0"/>
        </a:xfrm>
      </p:grpSpPr>
      <p:sp>
        <p:nvSpPr>
          <p:cNvPr id="972" name="Google Shape;972;g4d75d13da4_0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g4d75d13da4_0_5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0" name="Shape 980"/>
        <p:cNvGrpSpPr/>
        <p:nvPr/>
      </p:nvGrpSpPr>
      <p:grpSpPr>
        <a:xfrm>
          <a:off x="0" y="0"/>
          <a:ext cx="0" cy="0"/>
          <a:chOff x="0" y="0"/>
          <a:chExt cx="0" cy="0"/>
        </a:xfrm>
      </p:grpSpPr>
      <p:sp>
        <p:nvSpPr>
          <p:cNvPr id="981" name="Google Shape;98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4" name="Google Shape;14;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texto vertical"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0" name="Google Shape;70;p1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vertical y texto"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6" name="Google Shape;76;p1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4" name="Shape 84"/>
        <p:cNvGrpSpPr/>
        <p:nvPr/>
      </p:nvGrpSpPr>
      <p:grpSpPr>
        <a:xfrm>
          <a:off x="0" y="0"/>
          <a:ext cx="0" cy="0"/>
          <a:chOff x="0" y="0"/>
          <a:chExt cx="0" cy="0"/>
        </a:xfrm>
      </p:grpSpPr>
      <p:sp>
        <p:nvSpPr>
          <p:cNvPr id="85" name="Google Shape;85;p14"/>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6" name="Google Shape;86;p14"/>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7" name="Google Shape;87;p1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88" name="Shape 88"/>
        <p:cNvGrpSpPr/>
        <p:nvPr/>
      </p:nvGrpSpPr>
      <p:grpSpPr>
        <a:xfrm>
          <a:off x="0" y="0"/>
          <a:ext cx="0" cy="0"/>
          <a:chOff x="0" y="0"/>
          <a:chExt cx="0" cy="0"/>
        </a:xfrm>
      </p:grpSpPr>
      <p:sp>
        <p:nvSpPr>
          <p:cNvPr id="89" name="Google Shape;89;p15"/>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0" name="Google Shape;90;p1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91" name="Shape 91"/>
        <p:cNvGrpSpPr/>
        <p:nvPr/>
      </p:nvGrpSpPr>
      <p:grpSpPr>
        <a:xfrm>
          <a:off x="0" y="0"/>
          <a:ext cx="0" cy="0"/>
          <a:chOff x="0" y="0"/>
          <a:chExt cx="0" cy="0"/>
        </a:xfrm>
      </p:grpSpPr>
      <p:sp>
        <p:nvSpPr>
          <p:cNvPr id="92" name="Google Shape;92;p1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3" name="Google Shape;93;p16"/>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4" name="Google Shape;94;p1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95" name="Shape 95"/>
        <p:cNvGrpSpPr/>
        <p:nvPr/>
      </p:nvGrpSpPr>
      <p:grpSpPr>
        <a:xfrm>
          <a:off x="0" y="0"/>
          <a:ext cx="0" cy="0"/>
          <a:chOff x="0" y="0"/>
          <a:chExt cx="0" cy="0"/>
        </a:xfrm>
      </p:grpSpPr>
      <p:sp>
        <p:nvSpPr>
          <p:cNvPr id="96" name="Google Shape;96;p1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7" name="Google Shape;97;p17"/>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8" name="Google Shape;98;p17"/>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9" name="Google Shape;99;p1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00" name="Shape 100"/>
        <p:cNvGrpSpPr/>
        <p:nvPr/>
      </p:nvGrpSpPr>
      <p:grpSpPr>
        <a:xfrm>
          <a:off x="0" y="0"/>
          <a:ext cx="0" cy="0"/>
          <a:chOff x="0" y="0"/>
          <a:chExt cx="0" cy="0"/>
        </a:xfrm>
      </p:grpSpPr>
      <p:sp>
        <p:nvSpPr>
          <p:cNvPr id="101" name="Google Shape;101;p18"/>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2" name="Google Shape;102;p1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03" name="Shape 103"/>
        <p:cNvGrpSpPr/>
        <p:nvPr/>
      </p:nvGrpSpPr>
      <p:grpSpPr>
        <a:xfrm>
          <a:off x="0" y="0"/>
          <a:ext cx="0" cy="0"/>
          <a:chOff x="0" y="0"/>
          <a:chExt cx="0" cy="0"/>
        </a:xfrm>
      </p:grpSpPr>
      <p:sp>
        <p:nvSpPr>
          <p:cNvPr id="104" name="Google Shape;104;p19"/>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5" name="Google Shape;105;p19"/>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6" name="Google Shape;106;p1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07" name="Shape 107"/>
        <p:cNvGrpSpPr/>
        <p:nvPr/>
      </p:nvGrpSpPr>
      <p:grpSpPr>
        <a:xfrm>
          <a:off x="0" y="0"/>
          <a:ext cx="0" cy="0"/>
          <a:chOff x="0" y="0"/>
          <a:chExt cx="0" cy="0"/>
        </a:xfrm>
      </p:grpSpPr>
      <p:sp>
        <p:nvSpPr>
          <p:cNvPr id="108" name="Google Shape;108;p20"/>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9" name="Google Shape;109;p2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10" name="Shape 110"/>
        <p:cNvGrpSpPr/>
        <p:nvPr/>
      </p:nvGrpSpPr>
      <p:grpSpPr>
        <a:xfrm>
          <a:off x="0" y="0"/>
          <a:ext cx="0" cy="0"/>
          <a:chOff x="0" y="0"/>
          <a:chExt cx="0" cy="0"/>
        </a:xfrm>
      </p:grpSpPr>
      <p:sp>
        <p:nvSpPr>
          <p:cNvPr id="111" name="Google Shape;111;p21"/>
          <p:cNvSpPr/>
          <p:nvPr/>
        </p:nvSpPr>
        <p:spPr>
          <a:xfrm>
            <a:off x="4572000" y="33"/>
            <a:ext cx="457200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1"/>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3" name="Google Shape;113;p21"/>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4" name="Google Shape;114;p21"/>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115" name="Google Shape;115;p2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objetos"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Google Shape;19;p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 name="Google Shape;20;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 name="Google Shape;21;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 name="Google Shape;22;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16" name="Shape 116"/>
        <p:cNvGrpSpPr/>
        <p:nvPr/>
      </p:nvGrpSpPr>
      <p:grpSpPr>
        <a:xfrm>
          <a:off x="0" y="0"/>
          <a:ext cx="0" cy="0"/>
          <a:chOff x="0" y="0"/>
          <a:chExt cx="0" cy="0"/>
        </a:xfrm>
      </p:grpSpPr>
      <p:sp>
        <p:nvSpPr>
          <p:cNvPr id="117" name="Google Shape;117;p22"/>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18" name="Google Shape;118;p2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19" name="Shape 119"/>
        <p:cNvGrpSpPr/>
        <p:nvPr/>
      </p:nvGrpSpPr>
      <p:grpSpPr>
        <a:xfrm>
          <a:off x="0" y="0"/>
          <a:ext cx="0" cy="0"/>
          <a:chOff x="0" y="0"/>
          <a:chExt cx="0" cy="0"/>
        </a:xfrm>
      </p:grpSpPr>
      <p:sp>
        <p:nvSpPr>
          <p:cNvPr id="120" name="Google Shape;120;p23"/>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21" name="Google Shape;121;p23"/>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22" name="Google Shape;122;p2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3" name="Shape 123"/>
        <p:cNvGrpSpPr/>
        <p:nvPr/>
      </p:nvGrpSpPr>
      <p:grpSpPr>
        <a:xfrm>
          <a:off x="0" y="0"/>
          <a:ext cx="0" cy="0"/>
          <a:chOff x="0" y="0"/>
          <a:chExt cx="0" cy="0"/>
        </a:xfrm>
      </p:grpSpPr>
      <p:sp>
        <p:nvSpPr>
          <p:cNvPr id="124" name="Google Shape;124;p2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29" name="Shape 129"/>
        <p:cNvGrpSpPr/>
        <p:nvPr/>
      </p:nvGrpSpPr>
      <p:grpSpPr>
        <a:xfrm>
          <a:off x="0" y="0"/>
          <a:ext cx="0" cy="0"/>
          <a:chOff x="0" y="0"/>
          <a:chExt cx="0" cy="0"/>
        </a:xfrm>
      </p:grpSpPr>
      <p:sp>
        <p:nvSpPr>
          <p:cNvPr id="130" name="Google Shape;130;p26"/>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1" name="Google Shape;131;p26"/>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2" name="Google Shape;132;p2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3" name="Shape 133"/>
        <p:cNvGrpSpPr/>
        <p:nvPr/>
      </p:nvGrpSpPr>
      <p:grpSpPr>
        <a:xfrm>
          <a:off x="0" y="0"/>
          <a:ext cx="0" cy="0"/>
          <a:chOff x="0" y="0"/>
          <a:chExt cx="0" cy="0"/>
        </a:xfrm>
      </p:grpSpPr>
      <p:sp>
        <p:nvSpPr>
          <p:cNvPr id="134" name="Google Shape;134;p27"/>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5" name="Google Shape;135;p2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36" name="Shape 136"/>
        <p:cNvGrpSpPr/>
        <p:nvPr/>
      </p:nvGrpSpPr>
      <p:grpSpPr>
        <a:xfrm>
          <a:off x="0" y="0"/>
          <a:ext cx="0" cy="0"/>
          <a:chOff x="0" y="0"/>
          <a:chExt cx="0" cy="0"/>
        </a:xfrm>
      </p:grpSpPr>
      <p:sp>
        <p:nvSpPr>
          <p:cNvPr id="137" name="Google Shape;137;p28"/>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8" name="Google Shape;138;p28"/>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9" name="Google Shape;139;p2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40" name="Shape 140"/>
        <p:cNvGrpSpPr/>
        <p:nvPr/>
      </p:nvGrpSpPr>
      <p:grpSpPr>
        <a:xfrm>
          <a:off x="0" y="0"/>
          <a:ext cx="0" cy="0"/>
          <a:chOff x="0" y="0"/>
          <a:chExt cx="0" cy="0"/>
        </a:xfrm>
      </p:grpSpPr>
      <p:sp>
        <p:nvSpPr>
          <p:cNvPr id="141" name="Google Shape;141;p29"/>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2" name="Google Shape;142;p29"/>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3" name="Google Shape;143;p29"/>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4" name="Google Shape;144;p2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45" name="Shape 145"/>
        <p:cNvGrpSpPr/>
        <p:nvPr/>
      </p:nvGrpSpPr>
      <p:grpSpPr>
        <a:xfrm>
          <a:off x="0" y="0"/>
          <a:ext cx="0" cy="0"/>
          <a:chOff x="0" y="0"/>
          <a:chExt cx="0" cy="0"/>
        </a:xfrm>
      </p:grpSpPr>
      <p:sp>
        <p:nvSpPr>
          <p:cNvPr id="146" name="Google Shape;146;p3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7" name="Google Shape;147;p3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48" name="Shape 148"/>
        <p:cNvGrpSpPr/>
        <p:nvPr/>
      </p:nvGrpSpPr>
      <p:grpSpPr>
        <a:xfrm>
          <a:off x="0" y="0"/>
          <a:ext cx="0" cy="0"/>
          <a:chOff x="0" y="0"/>
          <a:chExt cx="0" cy="0"/>
        </a:xfrm>
      </p:grpSpPr>
      <p:sp>
        <p:nvSpPr>
          <p:cNvPr id="149" name="Google Shape;149;p31"/>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0" name="Google Shape;150;p31"/>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1" name="Google Shape;151;p3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52" name="Shape 152"/>
        <p:cNvGrpSpPr/>
        <p:nvPr/>
      </p:nvGrpSpPr>
      <p:grpSpPr>
        <a:xfrm>
          <a:off x="0" y="0"/>
          <a:ext cx="0" cy="0"/>
          <a:chOff x="0" y="0"/>
          <a:chExt cx="0" cy="0"/>
        </a:xfrm>
      </p:grpSpPr>
      <p:sp>
        <p:nvSpPr>
          <p:cNvPr id="153" name="Google Shape;153;p32"/>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54" name="Google Shape;154;p3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 name="Google Shape;25;p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26" name="Google Shape;26;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Google Shape;27;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 name="Google Shape;28;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55" name="Shape 155"/>
        <p:cNvGrpSpPr/>
        <p:nvPr/>
      </p:nvGrpSpPr>
      <p:grpSpPr>
        <a:xfrm>
          <a:off x="0" y="0"/>
          <a:ext cx="0" cy="0"/>
          <a:chOff x="0" y="0"/>
          <a:chExt cx="0" cy="0"/>
        </a:xfrm>
      </p:grpSpPr>
      <p:sp>
        <p:nvSpPr>
          <p:cNvPr id="156" name="Google Shape;156;p33"/>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33"/>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8" name="Google Shape;158;p33"/>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59" name="Google Shape;159;p33"/>
          <p:cNvSpPr txBox="1"/>
          <p:nvPr>
            <p:ph idx="2" type="body"/>
          </p:nvPr>
        </p:nvSpPr>
        <p:spPr>
          <a:xfrm>
            <a:off x="4939500" y="965433"/>
            <a:ext cx="3837000" cy="49269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60" name="Google Shape;160;p3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61" name="Shape 161"/>
        <p:cNvGrpSpPr/>
        <p:nvPr/>
      </p:nvGrpSpPr>
      <p:grpSpPr>
        <a:xfrm>
          <a:off x="0" y="0"/>
          <a:ext cx="0" cy="0"/>
          <a:chOff x="0" y="0"/>
          <a:chExt cx="0" cy="0"/>
        </a:xfrm>
      </p:grpSpPr>
      <p:sp>
        <p:nvSpPr>
          <p:cNvPr id="162" name="Google Shape;162;p34"/>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63" name="Google Shape;163;p3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64" name="Shape 164"/>
        <p:cNvGrpSpPr/>
        <p:nvPr/>
      </p:nvGrpSpPr>
      <p:grpSpPr>
        <a:xfrm>
          <a:off x="0" y="0"/>
          <a:ext cx="0" cy="0"/>
          <a:chOff x="0" y="0"/>
          <a:chExt cx="0" cy="0"/>
        </a:xfrm>
      </p:grpSpPr>
      <p:sp>
        <p:nvSpPr>
          <p:cNvPr id="165" name="Google Shape;165;p35"/>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6" name="Google Shape;166;p35"/>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67" name="Google Shape;167;p3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68" name="Shape 168"/>
        <p:cNvGrpSpPr/>
        <p:nvPr/>
      </p:nvGrpSpPr>
      <p:grpSpPr>
        <a:xfrm>
          <a:off x="0" y="0"/>
          <a:ext cx="0" cy="0"/>
          <a:chOff x="0" y="0"/>
          <a:chExt cx="0" cy="0"/>
        </a:xfrm>
      </p:grpSpPr>
      <p:sp>
        <p:nvSpPr>
          <p:cNvPr id="169" name="Google Shape;169;p3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s objetos"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 name="Google Shape;31;p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 name="Google Shape;32;p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 name="Google Shape;33;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 name="Google Shape;34;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 name="Google Shape;35;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 name="Google Shape;38;p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9" name="Google Shape;39;p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0" name="Google Shape;40;p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1" name="Google Shape;41;p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2" name="Google Shape;42;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3" name="Google Shape;43;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 name="Google Shape;44;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ólo el título"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7" name="Google Shape;47;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Google Shape;48;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blanco"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con título"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con título"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3" name="Google Shape;63;p1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3.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dark-2">
    <p:bg>
      <p:bgPr>
        <a:solidFill>
          <a:schemeClr val="lt1"/>
        </a:solidFill>
      </p:bgPr>
    </p:bg>
    <p:spTree>
      <p:nvGrpSpPr>
        <p:cNvPr id="80" name="Shape 80"/>
        <p:cNvGrpSpPr/>
        <p:nvPr/>
      </p:nvGrpSpPr>
      <p:grpSpPr>
        <a:xfrm>
          <a:off x="0" y="0"/>
          <a:ext cx="0" cy="0"/>
          <a:chOff x="0" y="0"/>
          <a:chExt cx="0" cy="0"/>
        </a:xfrm>
      </p:grpSpPr>
      <p:sp>
        <p:nvSpPr>
          <p:cNvPr id="81" name="Google Shape;81;p13"/>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82" name="Google Shape;82;p13"/>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1600"/>
              </a:spcBef>
              <a:spcAft>
                <a:spcPts val="0"/>
              </a:spcAft>
              <a:buClr>
                <a:schemeClr val="lt2"/>
              </a:buClr>
              <a:buSzPts val="1400"/>
              <a:buChar char="○"/>
              <a:defRPr>
                <a:solidFill>
                  <a:schemeClr val="lt2"/>
                </a:solidFill>
              </a:defRPr>
            </a:lvl2pPr>
            <a:lvl3pPr indent="-317500" lvl="2" marL="1371600" rtl="0">
              <a:lnSpc>
                <a:spcPct val="115000"/>
              </a:lnSpc>
              <a:spcBef>
                <a:spcPts val="1600"/>
              </a:spcBef>
              <a:spcAft>
                <a:spcPts val="0"/>
              </a:spcAft>
              <a:buClr>
                <a:schemeClr val="lt2"/>
              </a:buClr>
              <a:buSzPts val="1400"/>
              <a:buChar char="■"/>
              <a:defRPr>
                <a:solidFill>
                  <a:schemeClr val="lt2"/>
                </a:solidFill>
              </a:defRPr>
            </a:lvl3pPr>
            <a:lvl4pPr indent="-317500" lvl="3" marL="1828800" rtl="0">
              <a:lnSpc>
                <a:spcPct val="115000"/>
              </a:lnSpc>
              <a:spcBef>
                <a:spcPts val="1600"/>
              </a:spcBef>
              <a:spcAft>
                <a:spcPts val="0"/>
              </a:spcAft>
              <a:buClr>
                <a:schemeClr val="lt2"/>
              </a:buClr>
              <a:buSzPts val="1400"/>
              <a:buChar char="●"/>
              <a:defRPr>
                <a:solidFill>
                  <a:schemeClr val="lt2"/>
                </a:solidFill>
              </a:defRPr>
            </a:lvl4pPr>
            <a:lvl5pPr indent="-317500" lvl="4" marL="2286000" rtl="0">
              <a:lnSpc>
                <a:spcPct val="115000"/>
              </a:lnSpc>
              <a:spcBef>
                <a:spcPts val="1600"/>
              </a:spcBef>
              <a:spcAft>
                <a:spcPts val="0"/>
              </a:spcAft>
              <a:buClr>
                <a:schemeClr val="lt2"/>
              </a:buClr>
              <a:buSzPts val="1400"/>
              <a:buChar char="○"/>
              <a:defRPr>
                <a:solidFill>
                  <a:schemeClr val="lt2"/>
                </a:solidFill>
              </a:defRPr>
            </a:lvl5pPr>
            <a:lvl6pPr indent="-317500" lvl="5" marL="2743200" rtl="0">
              <a:lnSpc>
                <a:spcPct val="115000"/>
              </a:lnSpc>
              <a:spcBef>
                <a:spcPts val="1600"/>
              </a:spcBef>
              <a:spcAft>
                <a:spcPts val="0"/>
              </a:spcAft>
              <a:buClr>
                <a:schemeClr val="lt2"/>
              </a:buClr>
              <a:buSzPts val="1400"/>
              <a:buChar char="■"/>
              <a:defRPr>
                <a:solidFill>
                  <a:schemeClr val="lt2"/>
                </a:solidFill>
              </a:defRPr>
            </a:lvl6pPr>
            <a:lvl7pPr indent="-317500" lvl="6" marL="3200400" rtl="0">
              <a:lnSpc>
                <a:spcPct val="115000"/>
              </a:lnSpc>
              <a:spcBef>
                <a:spcPts val="1600"/>
              </a:spcBef>
              <a:spcAft>
                <a:spcPts val="0"/>
              </a:spcAft>
              <a:buClr>
                <a:schemeClr val="lt2"/>
              </a:buClr>
              <a:buSzPts val="1400"/>
              <a:buChar char="●"/>
              <a:defRPr>
                <a:solidFill>
                  <a:schemeClr val="lt2"/>
                </a:solidFill>
              </a:defRPr>
            </a:lvl7pPr>
            <a:lvl8pPr indent="-317500" lvl="7" marL="3657600" rtl="0">
              <a:lnSpc>
                <a:spcPct val="115000"/>
              </a:lnSpc>
              <a:spcBef>
                <a:spcPts val="1600"/>
              </a:spcBef>
              <a:spcAft>
                <a:spcPts val="0"/>
              </a:spcAft>
              <a:buClr>
                <a:schemeClr val="lt2"/>
              </a:buClr>
              <a:buSzPts val="1400"/>
              <a:buChar char="○"/>
              <a:defRPr>
                <a:solidFill>
                  <a:schemeClr val="lt2"/>
                </a:solidFill>
              </a:defRPr>
            </a:lvl8pPr>
            <a:lvl9pPr indent="-317500" lvl="8" marL="4114800" rtl="0">
              <a:lnSpc>
                <a:spcPct val="115000"/>
              </a:lnSpc>
              <a:spcBef>
                <a:spcPts val="1600"/>
              </a:spcBef>
              <a:spcAft>
                <a:spcPts val="1600"/>
              </a:spcAft>
              <a:buClr>
                <a:schemeClr val="lt2"/>
              </a:buClr>
              <a:buSzPts val="1400"/>
              <a:buChar char="■"/>
              <a:defRPr>
                <a:solidFill>
                  <a:schemeClr val="lt2"/>
                </a:solidFill>
              </a:defRPr>
            </a:lvl9pPr>
          </a:lstStyle>
          <a:p/>
        </p:txBody>
      </p:sp>
      <p:sp>
        <p:nvSpPr>
          <p:cNvPr id="83" name="Google Shape;83;p1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125" name="Shape 125"/>
        <p:cNvGrpSpPr/>
        <p:nvPr/>
      </p:nvGrpSpPr>
      <p:grpSpPr>
        <a:xfrm>
          <a:off x="0" y="0"/>
          <a:ext cx="0" cy="0"/>
          <a:chOff x="0" y="0"/>
          <a:chExt cx="0" cy="0"/>
        </a:xfrm>
      </p:grpSpPr>
      <p:sp>
        <p:nvSpPr>
          <p:cNvPr id="126" name="Google Shape;126;p25"/>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27" name="Google Shape;127;p25"/>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128" name="Google Shape;128;p2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hyperlink" Target="https://www.coneval.org.mx/rw/resource/coneval/med_pobreza/DiarioOficial/DOF_lineamientos_pobrezaCONEVAL_16062010.pd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hyperlink" Target="https://www.ohchr.org/Documents/Publications/OHCHR_ExtremePovertyandHumanRights_SP.pdf"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pn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pn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pn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pn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pn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pn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pn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pn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pn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pn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pn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1.pn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pn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3.xml"/><Relationship Id="rId3" Type="http://schemas.openxmlformats.org/officeDocument/2006/relationships/image" Target="../media/image1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85.xml"/><Relationship Id="rId3" Type="http://schemas.openxmlformats.org/officeDocument/2006/relationships/image" Target="../media/image10.jpg"/><Relationship Id="rId4" Type="http://schemas.openxmlformats.org/officeDocument/2006/relationships/image" Target="../media/image1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6.xml"/><Relationship Id="rId3" Type="http://schemas.openxmlformats.org/officeDocument/2006/relationships/image" Target="../media/image1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7.xml"/><Relationship Id="rId3" Type="http://schemas.openxmlformats.org/officeDocument/2006/relationships/image" Target="../media/image15.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8.xml"/><Relationship Id="rId3" Type="http://schemas.openxmlformats.org/officeDocument/2006/relationships/image" Target="../media/image1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0.xml"/><Relationship Id="rId3" Type="http://schemas.openxmlformats.org/officeDocument/2006/relationships/image" Target="../media/image14.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6.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1.png"/><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grpSp>
        <p:nvGrpSpPr>
          <p:cNvPr id="174" name="Google Shape;174;p37"/>
          <p:cNvGrpSpPr/>
          <p:nvPr/>
        </p:nvGrpSpPr>
        <p:grpSpPr>
          <a:xfrm>
            <a:off x="0" y="148353"/>
            <a:ext cx="9144000" cy="6695066"/>
            <a:chOff x="0" y="148353"/>
            <a:chExt cx="9144000" cy="6695066"/>
          </a:xfrm>
        </p:grpSpPr>
        <p:pic>
          <p:nvPicPr>
            <p:cNvPr descr="linea.png" id="175" name="Google Shape;175;p37"/>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176" name="Google Shape;176;p37"/>
            <p:cNvPicPr preferRelativeResize="0"/>
            <p:nvPr/>
          </p:nvPicPr>
          <p:blipFill rotWithShape="1">
            <a:blip r:embed="rId4">
              <a:alphaModFix/>
            </a:blip>
            <a:srcRect b="0" l="0" r="0" t="0"/>
            <a:stretch/>
          </p:blipFill>
          <p:spPr>
            <a:xfrm>
              <a:off x="5754520" y="148353"/>
              <a:ext cx="3229218" cy="1982072"/>
            </a:xfrm>
            <a:prstGeom prst="rect">
              <a:avLst/>
            </a:prstGeom>
            <a:noFill/>
            <a:ln>
              <a:noFill/>
            </a:ln>
          </p:spPr>
        </p:pic>
      </p:grpSp>
      <p:sp>
        <p:nvSpPr>
          <p:cNvPr id="177" name="Google Shape;177;p3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COLEGIO SAGRADO CORAZÓN</a:t>
            </a:r>
            <a:endParaRPr b="0" i="0" sz="4400" u="none" cap="none" strike="noStrike">
              <a:solidFill>
                <a:schemeClr val="dk1"/>
              </a:solidFill>
              <a:latin typeface="Calibri"/>
              <a:ea typeface="Calibri"/>
              <a:cs typeface="Calibri"/>
              <a:sym typeface="Calibri"/>
            </a:endParaRPr>
          </a:p>
        </p:txBody>
      </p:sp>
      <p:sp>
        <p:nvSpPr>
          <p:cNvPr id="178" name="Google Shape;178;p3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Font typeface="Arial"/>
              <a:buNone/>
            </a:pPr>
            <a:r>
              <a:rPr lang="es-ES" sz="2400">
                <a:solidFill>
                  <a:schemeClr val="dk1"/>
                </a:solidFill>
              </a:rPr>
              <a:t>Equipo No. 6</a:t>
            </a:r>
            <a:endParaRPr sz="2400">
              <a:solidFill>
                <a:schemeClr val="dk1"/>
              </a:solidFill>
            </a:endParaRPr>
          </a:p>
          <a:p>
            <a:pPr indent="0" lvl="0" marL="0" rtl="0" algn="ctr">
              <a:spcBef>
                <a:spcPts val="640"/>
              </a:spcBef>
              <a:spcAft>
                <a:spcPts val="0"/>
              </a:spcAft>
              <a:buClr>
                <a:srgbClr val="888888"/>
              </a:buClr>
              <a:buSzPts val="3200"/>
              <a:buFont typeface="Arial"/>
              <a:buNone/>
            </a:pPr>
            <a:r>
              <a:rPr lang="es-ES" sz="2400">
                <a:solidFill>
                  <a:schemeClr val="dk1"/>
                </a:solidFill>
              </a:rPr>
              <a:t>Experiencia humana: la inclusión, un factor en la construcción de una mejor sociedad.</a:t>
            </a:r>
            <a:endParaRPr sz="2400">
              <a:solidFill>
                <a:schemeClr val="dk1"/>
              </a:solidFill>
            </a:endParaRPr>
          </a:p>
          <a:p>
            <a:pPr indent="0" lvl="0" marL="0" rtl="0" algn="ctr">
              <a:spcBef>
                <a:spcPts val="640"/>
              </a:spcBef>
              <a:spcAft>
                <a:spcPts val="0"/>
              </a:spcAft>
              <a:buClr>
                <a:srgbClr val="888888"/>
              </a:buClr>
              <a:buSzPts val="3200"/>
              <a:buFont typeface="Arial"/>
              <a:buNone/>
            </a:pPr>
            <a:r>
              <a:rPr lang="es-ES" sz="2400">
                <a:solidFill>
                  <a:schemeClr val="dk1"/>
                </a:solidFill>
              </a:rPr>
              <a:t>     6º grado</a:t>
            </a:r>
            <a:endParaRPr sz="2400">
              <a:solidFill>
                <a:schemeClr val="dk1"/>
              </a:solidFill>
            </a:endParaRPr>
          </a:p>
          <a:p>
            <a:pPr indent="0" lvl="0" marL="0" marR="0" rtl="0" algn="ctr">
              <a:spcBef>
                <a:spcPts val="640"/>
              </a:spcBef>
              <a:spcAft>
                <a:spcPts val="0"/>
              </a:spcAft>
              <a:buClr>
                <a:srgbClr val="888888"/>
              </a:buClr>
              <a:buSzPts val="3200"/>
              <a:buFont typeface="Arial"/>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grpSp>
        <p:nvGrpSpPr>
          <p:cNvPr id="255" name="Google Shape;255;p46"/>
          <p:cNvGrpSpPr/>
          <p:nvPr/>
        </p:nvGrpSpPr>
        <p:grpSpPr>
          <a:xfrm>
            <a:off x="0" y="148353"/>
            <a:ext cx="9144000" cy="6695066"/>
            <a:chOff x="0" y="148353"/>
            <a:chExt cx="9144000" cy="6695066"/>
          </a:xfrm>
        </p:grpSpPr>
        <p:pic>
          <p:nvPicPr>
            <p:cNvPr descr="linea.png" id="256" name="Google Shape;256;p46"/>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257" name="Google Shape;257;p46"/>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258" name="Google Shape;258;p46"/>
          <p:cNvSpPr txBox="1"/>
          <p:nvPr>
            <p:ph type="title"/>
          </p:nvPr>
        </p:nvSpPr>
        <p:spPr>
          <a:xfrm>
            <a:off x="457200" y="148338"/>
            <a:ext cx="82296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b="0" i="0" lang="es-ES" sz="3600" u="none" cap="none" strike="noStrike">
                <a:solidFill>
                  <a:schemeClr val="dk1"/>
                </a:solidFill>
                <a:latin typeface="Calibri"/>
                <a:ea typeface="Calibri"/>
                <a:cs typeface="Calibri"/>
                <a:sym typeface="Calibri"/>
              </a:rPr>
              <a:t>OBJETIVO </a:t>
            </a:r>
            <a:r>
              <a:rPr lang="es-ES" sz="3600"/>
              <a:t>Dibujo Constructivo II</a:t>
            </a:r>
            <a:r>
              <a:rPr b="0" i="0" lang="es-ES" sz="4400" u="none" cap="none" strike="noStrike">
                <a:solidFill>
                  <a:schemeClr val="dk1"/>
                </a:solidFill>
                <a:latin typeface="Calibri"/>
                <a:ea typeface="Calibri"/>
                <a:cs typeface="Calibri"/>
                <a:sym typeface="Calibri"/>
              </a:rPr>
              <a:t> </a:t>
            </a:r>
            <a:endParaRPr b="0" i="0" sz="3600" u="none" cap="none" strike="noStrike">
              <a:solidFill>
                <a:schemeClr val="dk1"/>
              </a:solidFill>
              <a:latin typeface="Calibri"/>
              <a:ea typeface="Calibri"/>
              <a:cs typeface="Calibri"/>
              <a:sym typeface="Calibri"/>
            </a:endParaRPr>
          </a:p>
        </p:txBody>
      </p:sp>
      <p:sp>
        <p:nvSpPr>
          <p:cNvPr id="259" name="Google Shape;259;p4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s-ES" sz="3000">
                <a:latin typeface="Arial"/>
                <a:ea typeface="Arial"/>
                <a:cs typeface="Arial"/>
                <a:sym typeface="Arial"/>
              </a:rPr>
              <a:t>A través del desarrollo de un plano arquitectónico, las alumnas  analicen, determinen necesidades y resuelvan espacios acordes con las características de la comunidad en donde se llevará a cabo la construcción.</a:t>
            </a:r>
            <a:endParaRPr sz="3000">
              <a:latin typeface="Arial"/>
              <a:ea typeface="Arial"/>
              <a:cs typeface="Arial"/>
              <a:sym typeface="Arial"/>
            </a:endParaRPr>
          </a:p>
          <a:p>
            <a:pPr indent="-139700" lvl="0" marL="342900" rtl="0" algn="l">
              <a:spcBef>
                <a:spcPts val="0"/>
              </a:spcBef>
              <a:spcAft>
                <a:spcPts val="0"/>
              </a:spcAft>
              <a:buClr>
                <a:schemeClr val="dk1"/>
              </a:buClr>
              <a:buSzPts val="3200"/>
              <a:buFont typeface="Arial"/>
              <a:buNone/>
            </a:pPr>
            <a:r>
              <a:t/>
            </a:r>
            <a:endParaRPr sz="3000"/>
          </a:p>
          <a:p>
            <a:pPr indent="-139700" lvl="0" marL="342900" marR="0" rtl="0" algn="l">
              <a:spcBef>
                <a:spcPts val="0"/>
              </a:spcBef>
              <a:spcAft>
                <a:spcPts val="0"/>
              </a:spcAft>
              <a:buClr>
                <a:schemeClr val="dk1"/>
              </a:buClr>
              <a:buSzPts val="3200"/>
              <a:buFont typeface="Arial"/>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grpSp>
        <p:nvGrpSpPr>
          <p:cNvPr id="264" name="Google Shape;264;p47"/>
          <p:cNvGrpSpPr/>
          <p:nvPr/>
        </p:nvGrpSpPr>
        <p:grpSpPr>
          <a:xfrm>
            <a:off x="0" y="148353"/>
            <a:ext cx="9144000" cy="6695066"/>
            <a:chOff x="0" y="148353"/>
            <a:chExt cx="9144000" cy="6695066"/>
          </a:xfrm>
        </p:grpSpPr>
        <p:pic>
          <p:nvPicPr>
            <p:cNvPr descr="linea.png" id="265" name="Google Shape;265;p47"/>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266" name="Google Shape;266;p47"/>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267" name="Google Shape;267;p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sz="3600"/>
              <a:t>Actividad 1  Interdisciplinaria</a:t>
            </a:r>
            <a:endParaRPr b="0" i="0" sz="3600" u="none" cap="none" strike="noStrike">
              <a:solidFill>
                <a:schemeClr val="dk1"/>
              </a:solidFill>
              <a:latin typeface="Calibri"/>
              <a:ea typeface="Calibri"/>
              <a:cs typeface="Calibri"/>
              <a:sym typeface="Calibri"/>
            </a:endParaRPr>
          </a:p>
        </p:txBody>
      </p:sp>
      <p:sp>
        <p:nvSpPr>
          <p:cNvPr id="268" name="Google Shape;268;p4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a. Presentación del proyecto a las alumnas</a:t>
            </a:r>
            <a:endParaRPr>
              <a:solidFill>
                <a:srgbClr val="FF0000"/>
              </a:solidFill>
            </a:endParaRPr>
          </a:p>
          <a:p>
            <a:pPr indent="-139700" lvl="0" marL="342900" marR="0" rtl="0" algn="l">
              <a:spcBef>
                <a:spcPts val="0"/>
              </a:spcBef>
              <a:spcAft>
                <a:spcPts val="0"/>
              </a:spcAft>
              <a:buClr>
                <a:schemeClr val="dk1"/>
              </a:buClr>
              <a:buSzPts val="3200"/>
              <a:buFont typeface="Arial"/>
              <a:buNone/>
            </a:pPr>
            <a:r>
              <a:rPr lang="es-ES"/>
              <a:t>b. Objetivo. Dar a conocer a las alumnas el interés por crear una campaña visual que permita reflexionar sobre el valor del servicio social , pues éste contribuye a la construcción de una sociedad más igualitaria. </a:t>
            </a:r>
            <a:endParaRPr/>
          </a:p>
          <a:p>
            <a:pPr indent="-139700" lvl="0" marL="342900" marR="0" rtl="0" algn="l">
              <a:spcBef>
                <a:spcPts val="0"/>
              </a:spcBef>
              <a:spcAft>
                <a:spcPts val="0"/>
              </a:spcAft>
              <a:buClr>
                <a:schemeClr val="dk1"/>
              </a:buClr>
              <a:buSzPts val="3200"/>
              <a:buFont typeface="Arial"/>
              <a:buNone/>
            </a:pPr>
            <a:r>
              <a:rPr lang="es-ES"/>
              <a:t>c. Grado: 6º , grupo 6040 </a:t>
            </a:r>
            <a:endParaRPr/>
          </a:p>
          <a:p>
            <a:pPr indent="-139700" lvl="0" marL="342900" marR="0" rtl="0" algn="l">
              <a:spcBef>
                <a:spcPts val="0"/>
              </a:spcBef>
              <a:spcAft>
                <a:spcPts val="0"/>
              </a:spcAft>
              <a:buClr>
                <a:schemeClr val="dk1"/>
              </a:buClr>
              <a:buSzPts val="3200"/>
              <a:buFont typeface="Arial"/>
              <a:buNone/>
            </a:pPr>
            <a:r>
              <a:rPr lang="es-ES"/>
              <a:t>d. Fecha en que se llevará a cabo la actividad</a:t>
            </a:r>
            <a:endParaRPr/>
          </a:p>
          <a:p>
            <a:pPr indent="-139700" lvl="0" marL="342900" marR="0" rtl="0" algn="l">
              <a:spcBef>
                <a:spcPts val="0"/>
              </a:spcBef>
              <a:spcAft>
                <a:spcPts val="0"/>
              </a:spcAft>
              <a:buClr>
                <a:schemeClr val="dk1"/>
              </a:buClr>
              <a:buSzPts val="3200"/>
              <a:buFont typeface="Arial"/>
              <a:buNone/>
            </a:pPr>
            <a:r>
              <a:rPr lang="es-ES"/>
              <a:t>diciembre 2018</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grpSp>
        <p:nvGrpSpPr>
          <p:cNvPr id="273" name="Google Shape;273;p48"/>
          <p:cNvGrpSpPr/>
          <p:nvPr/>
        </p:nvGrpSpPr>
        <p:grpSpPr>
          <a:xfrm>
            <a:off x="0" y="148353"/>
            <a:ext cx="9144000" cy="6695066"/>
            <a:chOff x="0" y="148353"/>
            <a:chExt cx="9144000" cy="6695066"/>
          </a:xfrm>
        </p:grpSpPr>
        <p:pic>
          <p:nvPicPr>
            <p:cNvPr descr="linea.png" id="274" name="Google Shape;274;p48"/>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275" name="Google Shape;275;p48"/>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276" name="Google Shape;276;p4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277" name="Google Shape;277;p4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e. Materias:  Comunicación visual, Literatura mexicana, Historia de la Cultura, Dibujo Constructivo. </a:t>
            </a:r>
            <a:endParaRPr/>
          </a:p>
          <a:p>
            <a:pPr indent="-139700" lvl="0" marL="342900" marR="0" rtl="0" algn="l">
              <a:spcBef>
                <a:spcPts val="0"/>
              </a:spcBef>
              <a:spcAft>
                <a:spcPts val="0"/>
              </a:spcAft>
              <a:buClr>
                <a:schemeClr val="dk1"/>
              </a:buClr>
              <a:buSzPts val="3200"/>
              <a:buFont typeface="Arial"/>
              <a:buNone/>
            </a:pPr>
            <a:r>
              <a:rPr lang="es-ES"/>
              <a:t>f. Fuentes de apoyo: Videoconferencia, aula de clases.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grpSp>
        <p:nvGrpSpPr>
          <p:cNvPr id="282" name="Google Shape;282;p49"/>
          <p:cNvGrpSpPr/>
          <p:nvPr/>
        </p:nvGrpSpPr>
        <p:grpSpPr>
          <a:xfrm>
            <a:off x="0" y="148353"/>
            <a:ext cx="9144000" cy="6695066"/>
            <a:chOff x="0" y="148353"/>
            <a:chExt cx="9144000" cy="6695066"/>
          </a:xfrm>
        </p:grpSpPr>
        <p:pic>
          <p:nvPicPr>
            <p:cNvPr descr="linea.png" id="283" name="Google Shape;283;p49"/>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284" name="Google Shape;284;p49"/>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285" name="Google Shape;285;p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lang="es-ES"/>
              <a:t>Actividades</a:t>
            </a:r>
            <a:endParaRPr b="0" i="0" sz="4400" u="none" cap="none" strike="noStrike">
              <a:solidFill>
                <a:schemeClr val="dk1"/>
              </a:solidFill>
              <a:latin typeface="Calibri"/>
              <a:ea typeface="Calibri"/>
              <a:cs typeface="Calibri"/>
              <a:sym typeface="Calibri"/>
            </a:endParaRPr>
          </a:p>
        </p:txBody>
      </p:sp>
      <p:sp>
        <p:nvSpPr>
          <p:cNvPr id="286" name="Google Shape;286;p49"/>
          <p:cNvSpPr txBox="1"/>
          <p:nvPr>
            <p:ph idx="1" type="body"/>
          </p:nvPr>
        </p:nvSpPr>
        <p:spPr>
          <a:xfrm>
            <a:off x="549400" y="141765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g. </a:t>
            </a:r>
            <a:r>
              <a:rPr lang="es-ES"/>
              <a:t>Justificación de la actividad: Presentar los objetivos de la campaña, así como el proceso de elaboración. </a:t>
            </a:r>
            <a:endParaRPr/>
          </a:p>
          <a:p>
            <a:pPr indent="0" lvl="0" marL="0" rtl="0" algn="l">
              <a:lnSpc>
                <a:spcPct val="115000"/>
              </a:lnSpc>
              <a:spcBef>
                <a:spcPts val="0"/>
              </a:spcBef>
              <a:spcAft>
                <a:spcPts val="0"/>
              </a:spcAft>
              <a:buClr>
                <a:schemeClr val="dk1"/>
              </a:buClr>
              <a:buSzPts val="1100"/>
              <a:buFont typeface="Arial"/>
              <a:buNone/>
            </a:pPr>
            <a:r>
              <a:rPr lang="es-ES" sz="2400">
                <a:solidFill>
                  <a:srgbClr val="434343"/>
                </a:solidFill>
                <a:latin typeface="Arial"/>
                <a:ea typeface="Arial"/>
                <a:cs typeface="Arial"/>
                <a:sym typeface="Arial"/>
              </a:rPr>
              <a:t>Concientizar a las alumnas que el servicio social que realizan está dirigido a generar  en ellas actitudes de inclusión y empatía que trasciendan en su cotidianeidad y contribuyan a la construcción de una sociedad más igualitaria, la cual está conformada por una diversidad cultural.</a:t>
            </a:r>
            <a:endParaRPr sz="2400">
              <a:latin typeface="Arial"/>
              <a:ea typeface="Arial"/>
              <a:cs typeface="Arial"/>
              <a:sym typeface="Arial"/>
            </a:endParaRPr>
          </a:p>
          <a:p>
            <a:pPr indent="-139700" lvl="0" marL="342900" rtl="0" algn="l">
              <a:spcBef>
                <a:spcPts val="0"/>
              </a:spcBef>
              <a:spcAft>
                <a:spcPts val="0"/>
              </a:spcAft>
              <a:buClr>
                <a:schemeClr val="dk1"/>
              </a:buClr>
              <a:buSzPts val="3200"/>
              <a:buFont typeface="Arial"/>
              <a:buNone/>
            </a:pPr>
            <a:r>
              <a:t/>
            </a:r>
            <a:endParaRPr sz="3000"/>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grpSp>
        <p:nvGrpSpPr>
          <p:cNvPr id="291" name="Google Shape;291;p50"/>
          <p:cNvGrpSpPr/>
          <p:nvPr/>
        </p:nvGrpSpPr>
        <p:grpSpPr>
          <a:xfrm>
            <a:off x="0" y="148353"/>
            <a:ext cx="9144000" cy="6695066"/>
            <a:chOff x="0" y="148353"/>
            <a:chExt cx="9144000" cy="6695066"/>
          </a:xfrm>
        </p:grpSpPr>
        <p:pic>
          <p:nvPicPr>
            <p:cNvPr descr="linea.png" id="292" name="Google Shape;292;p50"/>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293" name="Google Shape;293;p50"/>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294" name="Google Shape;294;p5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295" name="Google Shape;295;p5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h. </a:t>
            </a:r>
            <a:r>
              <a:rPr lang="es-ES"/>
              <a:t>Descripción de Apertura de la actividad. </a:t>
            </a:r>
            <a:endParaRPr/>
          </a:p>
          <a:p>
            <a:pPr indent="-139700" lvl="0" marL="342900" marR="0" rtl="0" algn="l">
              <a:spcBef>
                <a:spcPts val="0"/>
              </a:spcBef>
              <a:spcAft>
                <a:spcPts val="0"/>
              </a:spcAft>
              <a:buClr>
                <a:schemeClr val="dk1"/>
              </a:buClr>
              <a:buSzPts val="3200"/>
              <a:buFont typeface="Arial"/>
              <a:buNone/>
            </a:pPr>
            <a:r>
              <a:rPr lang="es-ES" sz="2400"/>
              <a:t>En una sesión plenaria, los profesores involucrados en el proyecto explicamos el objetivo y la forma en que participará cada una las disciplinas involucradas. Algunos profesores estuvieron de manera presencial y otros por videoconferencia. Esto último se realizó a través de hangout de google.</a:t>
            </a:r>
            <a:endParaRPr sz="2400"/>
          </a:p>
          <a:p>
            <a:pPr indent="-139700" lvl="0" marL="342900" marR="0" rtl="0" algn="l">
              <a:spcBef>
                <a:spcPts val="0"/>
              </a:spcBef>
              <a:spcAft>
                <a:spcPts val="0"/>
              </a:spcAft>
              <a:buClr>
                <a:schemeClr val="dk1"/>
              </a:buClr>
              <a:buSzPts val="3200"/>
              <a:buFont typeface="Arial"/>
              <a:buNone/>
            </a:pPr>
            <a:r>
              <a:t/>
            </a:r>
            <a:endParaRPr b="0" i="0" sz="3200" u="none" cap="none" strike="noStrike">
              <a:solidFill>
                <a:srgbClr val="B45F06"/>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grpSp>
        <p:nvGrpSpPr>
          <p:cNvPr id="300" name="Google Shape;300;p51"/>
          <p:cNvGrpSpPr/>
          <p:nvPr/>
        </p:nvGrpSpPr>
        <p:grpSpPr>
          <a:xfrm>
            <a:off x="0" y="148353"/>
            <a:ext cx="9144000" cy="6695066"/>
            <a:chOff x="0" y="148353"/>
            <a:chExt cx="9144000" cy="6695066"/>
          </a:xfrm>
        </p:grpSpPr>
        <p:pic>
          <p:nvPicPr>
            <p:cNvPr descr="linea.png" id="301" name="Google Shape;301;p51"/>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302" name="Google Shape;302;p51"/>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03" name="Google Shape;303;p5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304" name="Google Shape;304;p5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i. </a:t>
            </a:r>
            <a:r>
              <a:rPr lang="es-ES"/>
              <a:t>Descripción del desarrollo de la actividad. </a:t>
            </a:r>
            <a:endParaRPr/>
          </a:p>
          <a:p>
            <a:pPr indent="-139700" lvl="0" marL="342900" marR="0" rtl="0" algn="l">
              <a:spcBef>
                <a:spcPts val="0"/>
              </a:spcBef>
              <a:spcAft>
                <a:spcPts val="0"/>
              </a:spcAft>
              <a:buClr>
                <a:schemeClr val="dk1"/>
              </a:buClr>
              <a:buSzPts val="3200"/>
              <a:buFont typeface="Arial"/>
              <a:buNone/>
            </a:pPr>
            <a:r>
              <a:rPr lang="es-ES"/>
              <a:t>Después de la presentación de cada profesor, en una sesión de preguntas y respuestas se expuso cuáles son los pasos que se seguirán en la elaboración de los carteles que conformarán la campaña. Se organizaron equipos para la investigación y elaboración de los carteles.</a:t>
            </a:r>
            <a:endParaRPr/>
          </a:p>
          <a:p>
            <a:pPr indent="-139700" lvl="0" marL="342900" marR="0" rtl="0" algn="l">
              <a:spcBef>
                <a:spcPts val="0"/>
              </a:spcBef>
              <a:spcAft>
                <a:spcPts val="0"/>
              </a:spcAft>
              <a:buClr>
                <a:schemeClr val="dk1"/>
              </a:buClr>
              <a:buSzPts val="3200"/>
              <a:buFont typeface="Arial"/>
              <a:buNone/>
            </a:pPr>
            <a:r>
              <a:t/>
            </a:r>
            <a:endParaRPr/>
          </a:p>
          <a:p>
            <a:pPr indent="0" lvl="0" marL="203200" marR="0" rtl="0" algn="l">
              <a:spcBef>
                <a:spcPts val="0"/>
              </a:spcBef>
              <a:spcAft>
                <a:spcPts val="0"/>
              </a:spcAft>
              <a:buClr>
                <a:schemeClr val="dk1"/>
              </a:buClr>
              <a:buSzPts val="3200"/>
              <a:buFont typeface="Arial"/>
              <a:buNone/>
            </a:pPr>
            <a:r>
              <a:rPr lang="es-ES"/>
              <a:t>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grpSp>
        <p:nvGrpSpPr>
          <p:cNvPr id="309" name="Google Shape;309;p52"/>
          <p:cNvGrpSpPr/>
          <p:nvPr/>
        </p:nvGrpSpPr>
        <p:grpSpPr>
          <a:xfrm>
            <a:off x="0" y="148353"/>
            <a:ext cx="9144000" cy="6695066"/>
            <a:chOff x="0" y="148353"/>
            <a:chExt cx="9144000" cy="6695066"/>
          </a:xfrm>
        </p:grpSpPr>
        <p:pic>
          <p:nvPicPr>
            <p:cNvPr descr="linea.png" id="310" name="Google Shape;310;p52"/>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311" name="Google Shape;311;p52"/>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12" name="Google Shape;312;p5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313" name="Google Shape;313;p5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j. </a:t>
            </a:r>
            <a:r>
              <a:rPr lang="es-ES"/>
              <a:t>Descripción del cierre de la actividad. </a:t>
            </a:r>
            <a:endParaRPr/>
          </a:p>
          <a:p>
            <a:pPr indent="0" lvl="0" marL="0" marR="0" rtl="0" algn="l">
              <a:spcBef>
                <a:spcPts val="0"/>
              </a:spcBef>
              <a:spcAft>
                <a:spcPts val="0"/>
              </a:spcAft>
              <a:buClr>
                <a:schemeClr val="dk1"/>
              </a:buClr>
              <a:buSzPts val="3200"/>
              <a:buFont typeface="Arial"/>
              <a:buNone/>
            </a:pPr>
            <a:r>
              <a:rPr lang="es-ES"/>
              <a:t>Se acordaron fechas de entrega y las etapas en el proceso de investigación y elaboración de los carteles. Algunas actividades se realizaron en hora clase y otras más en horario extraescolar.</a:t>
            </a:r>
            <a:endParaRPr/>
          </a:p>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grpSp>
        <p:nvGrpSpPr>
          <p:cNvPr id="318" name="Google Shape;318;p53"/>
          <p:cNvGrpSpPr/>
          <p:nvPr/>
        </p:nvGrpSpPr>
        <p:grpSpPr>
          <a:xfrm>
            <a:off x="0" y="148353"/>
            <a:ext cx="9144000" cy="6695066"/>
            <a:chOff x="0" y="148353"/>
            <a:chExt cx="9144000" cy="6695066"/>
          </a:xfrm>
        </p:grpSpPr>
        <p:pic>
          <p:nvPicPr>
            <p:cNvPr descr="linea.png" id="319" name="Google Shape;319;p53"/>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320" name="Google Shape;320;p53"/>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21" name="Google Shape;321;p5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322" name="Google Shape;322;p5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k. Descripción de lo que se hará con los resultados de la actividad. Se presentó a las alumnas las rúbricas que contienen los aspectos que se evaluaron en cada producto.</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rPr lang="es-ES"/>
              <a:t>Elaboración de rúbricas para evaluar los productos. </a:t>
            </a:r>
            <a:endParaRPr/>
          </a:p>
          <a:p>
            <a:pPr indent="-139700" lvl="0" marL="342900" marR="0" rtl="0" algn="l">
              <a:spcBef>
                <a:spcPts val="0"/>
              </a:spcBef>
              <a:spcAft>
                <a:spcPts val="0"/>
              </a:spcAft>
              <a:buClr>
                <a:schemeClr val="dk1"/>
              </a:buClr>
              <a:buSzPts val="3200"/>
              <a:buFont typeface="Arial"/>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grpSp>
        <p:nvGrpSpPr>
          <p:cNvPr id="327" name="Google Shape;327;p54"/>
          <p:cNvGrpSpPr/>
          <p:nvPr/>
        </p:nvGrpSpPr>
        <p:grpSpPr>
          <a:xfrm>
            <a:off x="0" y="148353"/>
            <a:ext cx="9144000" cy="6695066"/>
            <a:chOff x="0" y="148353"/>
            <a:chExt cx="9144000" cy="6695066"/>
          </a:xfrm>
        </p:grpSpPr>
        <p:pic>
          <p:nvPicPr>
            <p:cNvPr descr="linea.png" id="328" name="Google Shape;328;p54"/>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329" name="Google Shape;329;p5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30" name="Google Shape;330;p5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331" name="Google Shape;331;p54"/>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l. Análisis. Contrastación de lo esperado y lo sucedido. </a:t>
            </a:r>
            <a:endParaRPr/>
          </a:p>
          <a:p>
            <a:pPr indent="0" lvl="0" marL="0" marR="0" rtl="0" algn="l">
              <a:spcBef>
                <a:spcPts val="0"/>
              </a:spcBef>
              <a:spcAft>
                <a:spcPts val="0"/>
              </a:spcAft>
              <a:buClr>
                <a:schemeClr val="dk1"/>
              </a:buClr>
              <a:buSzPts val="3200"/>
              <a:buFont typeface="Arial"/>
              <a:buNone/>
            </a:pPr>
            <a:r>
              <a:rPr lang="es-ES"/>
              <a:t>1. Logros alcanzados:  Comprensión del proyecto al estar presentes los profesores involucrados.</a:t>
            </a:r>
            <a:endParaRPr/>
          </a:p>
          <a:p>
            <a:pPr indent="0" lvl="0" marL="0" marR="0" rtl="0" algn="l">
              <a:spcBef>
                <a:spcPts val="0"/>
              </a:spcBef>
              <a:spcAft>
                <a:spcPts val="0"/>
              </a:spcAft>
              <a:buClr>
                <a:schemeClr val="dk1"/>
              </a:buClr>
              <a:buSzPts val="3200"/>
              <a:buFont typeface="Arial"/>
              <a:buNone/>
            </a:pPr>
            <a:r>
              <a:rPr lang="es-ES"/>
              <a:t>Claridad en lo que se espera que ellas realicen.</a:t>
            </a:r>
            <a:endParaRPr/>
          </a:p>
          <a:p>
            <a:pPr indent="0" lvl="0" marL="0" marR="0" rtl="0" algn="l">
              <a:spcBef>
                <a:spcPts val="0"/>
              </a:spcBef>
              <a:spcAft>
                <a:spcPts val="0"/>
              </a:spcAft>
              <a:buClr>
                <a:schemeClr val="dk1"/>
              </a:buClr>
              <a:buSzPts val="3200"/>
              <a:buFont typeface="Arial"/>
              <a:buNone/>
            </a:pPr>
            <a:r>
              <a:rPr lang="es-ES"/>
              <a:t>2. Aspectos a mejorar: Evitar que después de la sesión inicial se atraviese el periodo de vacaciones, o bien dejar la parte de investigación en dicho tiempo.</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grpSp>
        <p:nvGrpSpPr>
          <p:cNvPr id="336" name="Google Shape;336;p55"/>
          <p:cNvGrpSpPr/>
          <p:nvPr/>
        </p:nvGrpSpPr>
        <p:grpSpPr>
          <a:xfrm>
            <a:off x="0" y="148353"/>
            <a:ext cx="9144000" cy="6695066"/>
            <a:chOff x="0" y="148353"/>
            <a:chExt cx="9144000" cy="6695066"/>
          </a:xfrm>
        </p:grpSpPr>
        <p:pic>
          <p:nvPicPr>
            <p:cNvPr descr="linea.png" id="337" name="Google Shape;337;p55"/>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338" name="Google Shape;338;p55"/>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39" name="Google Shape;339;p5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340" name="Google Shape;340;p55"/>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m. </a:t>
            </a:r>
            <a:r>
              <a:rPr lang="es-ES"/>
              <a:t>Toma de decisiones. </a:t>
            </a:r>
            <a:endParaRPr/>
          </a:p>
          <a:p>
            <a:pPr indent="-139700" lvl="0" marL="342900" marR="0" rtl="0" algn="l">
              <a:spcBef>
                <a:spcPts val="0"/>
              </a:spcBef>
              <a:spcAft>
                <a:spcPts val="0"/>
              </a:spcAft>
              <a:buClr>
                <a:schemeClr val="dk1"/>
              </a:buClr>
              <a:buSzPts val="3200"/>
              <a:buFont typeface="Arial"/>
              <a:buNone/>
            </a:pPr>
            <a:r>
              <a:t/>
            </a:r>
            <a:endParaRPr/>
          </a:p>
          <a:p>
            <a:pPr indent="0" lvl="0" marL="0" marR="0" rtl="0" algn="l">
              <a:spcBef>
                <a:spcPts val="0"/>
              </a:spcBef>
              <a:spcAft>
                <a:spcPts val="0"/>
              </a:spcAft>
              <a:buClr>
                <a:schemeClr val="dk1"/>
              </a:buClr>
              <a:buSzPts val="3200"/>
              <a:buFont typeface="Arial"/>
              <a:buNone/>
            </a:pPr>
            <a:r>
              <a:rPr lang="es-ES"/>
              <a:t>Reprogramar fechas de inicio del proyecto.</a:t>
            </a:r>
            <a:endParaRPr/>
          </a:p>
          <a:p>
            <a:pPr indent="0" lvl="0" marL="0" marR="0" rtl="0" algn="l">
              <a:spcBef>
                <a:spcPts val="0"/>
              </a:spcBef>
              <a:spcAft>
                <a:spcPts val="0"/>
              </a:spcAft>
              <a:buClr>
                <a:schemeClr val="dk1"/>
              </a:buClr>
              <a:buSzPts val="3200"/>
              <a:buFont typeface="Arial"/>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grpSp>
        <p:nvGrpSpPr>
          <p:cNvPr id="183" name="Google Shape;183;p38"/>
          <p:cNvGrpSpPr/>
          <p:nvPr/>
        </p:nvGrpSpPr>
        <p:grpSpPr>
          <a:xfrm>
            <a:off x="0" y="148353"/>
            <a:ext cx="9144000" cy="6695066"/>
            <a:chOff x="0" y="148353"/>
            <a:chExt cx="9144000" cy="6695066"/>
          </a:xfrm>
        </p:grpSpPr>
        <p:pic>
          <p:nvPicPr>
            <p:cNvPr descr="linea.png" id="184" name="Google Shape;184;p38"/>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185" name="Google Shape;185;p38"/>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186" name="Google Shape;186;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187" name="Google Shape;187;p3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292100" lvl="0" marL="342900" rtl="0" algn="l">
              <a:lnSpc>
                <a:spcPct val="115000"/>
              </a:lnSpc>
              <a:spcBef>
                <a:spcPts val="600"/>
              </a:spcBef>
              <a:spcAft>
                <a:spcPts val="0"/>
              </a:spcAft>
              <a:buClr>
                <a:schemeClr val="dk1"/>
              </a:buClr>
              <a:buSzPts val="2400"/>
              <a:buFont typeface="Arial"/>
              <a:buChar char="•"/>
            </a:pPr>
            <a:r>
              <a:rPr lang="es-ES" sz="2400"/>
              <a:t>Paloma Cardona Cuevas- Comunicación Visual</a:t>
            </a:r>
            <a:endParaRPr sz="2400"/>
          </a:p>
          <a:p>
            <a:pPr indent="-292100" lvl="0" marL="342900" rtl="0" algn="l">
              <a:lnSpc>
                <a:spcPct val="115000"/>
              </a:lnSpc>
              <a:spcBef>
                <a:spcPts val="0"/>
              </a:spcBef>
              <a:spcAft>
                <a:spcPts val="0"/>
              </a:spcAft>
              <a:buClr>
                <a:schemeClr val="dk1"/>
              </a:buClr>
              <a:buSzPts val="2400"/>
              <a:buFont typeface="Arial"/>
              <a:buChar char="•"/>
            </a:pPr>
            <a:r>
              <a:rPr lang="es-ES" sz="2400"/>
              <a:t>Shaqué Vartougian Carrillo – Dibujo Constructivo II</a:t>
            </a:r>
            <a:endParaRPr sz="2400"/>
          </a:p>
          <a:p>
            <a:pPr indent="-292100" lvl="0" marL="342900" rtl="0" algn="l">
              <a:lnSpc>
                <a:spcPct val="115000"/>
              </a:lnSpc>
              <a:spcBef>
                <a:spcPts val="0"/>
              </a:spcBef>
              <a:spcAft>
                <a:spcPts val="0"/>
              </a:spcAft>
              <a:buClr>
                <a:schemeClr val="dk1"/>
              </a:buClr>
              <a:buSzPts val="2400"/>
              <a:buFont typeface="Arial"/>
              <a:buChar char="•"/>
            </a:pPr>
            <a:r>
              <a:rPr lang="es-ES" sz="2400"/>
              <a:t>Mariana Abreu - Historia de la Cultura</a:t>
            </a:r>
            <a:endParaRPr sz="2400"/>
          </a:p>
          <a:p>
            <a:pPr indent="-292100" lvl="0" marL="342900" rtl="0" algn="l">
              <a:lnSpc>
                <a:spcPct val="115000"/>
              </a:lnSpc>
              <a:spcBef>
                <a:spcPts val="0"/>
              </a:spcBef>
              <a:spcAft>
                <a:spcPts val="0"/>
              </a:spcAft>
              <a:buClr>
                <a:schemeClr val="dk1"/>
              </a:buClr>
              <a:buSzPts val="2400"/>
              <a:buFont typeface="Arial"/>
              <a:buChar char="•"/>
            </a:pPr>
            <a:r>
              <a:rPr lang="es-ES" sz="2400"/>
              <a:t>Elizabeth Bernal Zavala -Literatura mexicana</a:t>
            </a:r>
            <a:endParaRPr sz="2400"/>
          </a:p>
          <a:p>
            <a:pPr indent="0" lvl="0" marL="342900" marR="0" rtl="0" algn="l">
              <a:spcBef>
                <a:spcPts val="64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grpSp>
        <p:nvGrpSpPr>
          <p:cNvPr id="345" name="Google Shape;345;p56"/>
          <p:cNvGrpSpPr/>
          <p:nvPr/>
        </p:nvGrpSpPr>
        <p:grpSpPr>
          <a:xfrm>
            <a:off x="0" y="148353"/>
            <a:ext cx="9144000" cy="6695066"/>
            <a:chOff x="0" y="148353"/>
            <a:chExt cx="9144000" cy="6695066"/>
          </a:xfrm>
        </p:grpSpPr>
        <p:pic>
          <p:nvPicPr>
            <p:cNvPr descr="linea.png" id="346" name="Google Shape;346;p56"/>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347" name="Google Shape;347;p56"/>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48" name="Google Shape;348;p5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a:t>Actividad 1 Comunicación Visual</a:t>
            </a:r>
            <a:endParaRPr b="0" i="0" sz="4400" u="none" cap="none" strike="noStrike">
              <a:solidFill>
                <a:schemeClr val="dk1"/>
              </a:solidFill>
              <a:latin typeface="Calibri"/>
              <a:ea typeface="Calibri"/>
              <a:cs typeface="Calibri"/>
              <a:sym typeface="Calibri"/>
            </a:endParaRPr>
          </a:p>
        </p:txBody>
      </p:sp>
      <p:sp>
        <p:nvSpPr>
          <p:cNvPr id="349" name="Google Shape;349;p5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sz="3000"/>
              <a:t>a. Nombre de la actividad. Elección de un valor</a:t>
            </a:r>
            <a:endParaRPr sz="3000"/>
          </a:p>
          <a:p>
            <a:pPr indent="-139700" lvl="0" marL="342900" marR="0" rtl="0" algn="l">
              <a:spcBef>
                <a:spcPts val="0"/>
              </a:spcBef>
              <a:spcAft>
                <a:spcPts val="0"/>
              </a:spcAft>
              <a:buClr>
                <a:schemeClr val="dk1"/>
              </a:buClr>
              <a:buSzPts val="3200"/>
              <a:buFont typeface="Arial"/>
              <a:buNone/>
            </a:pPr>
            <a:r>
              <a:t/>
            </a:r>
            <a:endParaRPr sz="3000">
              <a:solidFill>
                <a:srgbClr val="FF0000"/>
              </a:solidFill>
            </a:endParaRPr>
          </a:p>
          <a:p>
            <a:pPr indent="-139700" lvl="0" marL="342900" marR="0" rtl="0" algn="l">
              <a:spcBef>
                <a:spcPts val="0"/>
              </a:spcBef>
              <a:spcAft>
                <a:spcPts val="0"/>
              </a:spcAft>
              <a:buClr>
                <a:schemeClr val="dk1"/>
              </a:buClr>
              <a:buSzPts val="3200"/>
              <a:buFont typeface="Arial"/>
              <a:buNone/>
            </a:pPr>
            <a:r>
              <a:rPr lang="es-ES" sz="3000"/>
              <a:t>b. Objetivo. En la materia de Comunicación Visual las alumnas deben seleccionar una palabra que defina lo que para ellas representa el </a:t>
            </a:r>
            <a:r>
              <a:rPr lang="es-ES" sz="3000"/>
              <a:t>servicio</a:t>
            </a:r>
            <a:r>
              <a:rPr lang="es-ES" sz="3000"/>
              <a:t> social. Se investigará </a:t>
            </a:r>
            <a:r>
              <a:rPr lang="es-ES" sz="3000"/>
              <a:t>acerca</a:t>
            </a:r>
            <a:r>
              <a:rPr lang="es-ES" sz="3000"/>
              <a:t> de estos valores </a:t>
            </a:r>
            <a:r>
              <a:rPr lang="es-ES" sz="3000"/>
              <a:t>seleccionados</a:t>
            </a:r>
            <a:r>
              <a:rPr lang="es-ES" sz="3000"/>
              <a:t> en la perspectiva de las demás disciplinas; Literatura, Historia.</a:t>
            </a:r>
            <a:endParaRPr sz="3000"/>
          </a:p>
          <a:p>
            <a:pPr indent="-139700" lvl="0" marL="342900" marR="0" rtl="0" algn="l">
              <a:spcBef>
                <a:spcPts val="0"/>
              </a:spcBef>
              <a:spcAft>
                <a:spcPts val="0"/>
              </a:spcAft>
              <a:buClr>
                <a:schemeClr val="dk1"/>
              </a:buClr>
              <a:buSzPts val="3200"/>
              <a:buFont typeface="Arial"/>
              <a:buNone/>
            </a:pPr>
            <a:r>
              <a:rPr lang="es-ES" sz="3000"/>
              <a:t>c. Grado. 6o.</a:t>
            </a:r>
            <a:endParaRPr sz="3000"/>
          </a:p>
          <a:p>
            <a:pPr indent="-139700" lvl="0" marL="342900" marR="0" rtl="0" algn="l">
              <a:spcBef>
                <a:spcPts val="0"/>
              </a:spcBef>
              <a:spcAft>
                <a:spcPts val="0"/>
              </a:spcAft>
              <a:buClr>
                <a:schemeClr val="dk1"/>
              </a:buClr>
              <a:buSzPts val="3200"/>
              <a:buFont typeface="Arial"/>
              <a:buNone/>
            </a:pPr>
            <a:r>
              <a:t/>
            </a:r>
            <a:endParaRPr b="0" i="0" sz="3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grpSp>
        <p:nvGrpSpPr>
          <p:cNvPr id="354" name="Google Shape;354;p57"/>
          <p:cNvGrpSpPr/>
          <p:nvPr/>
        </p:nvGrpSpPr>
        <p:grpSpPr>
          <a:xfrm>
            <a:off x="0" y="81466"/>
            <a:ext cx="9144000" cy="6695066"/>
            <a:chOff x="0" y="148353"/>
            <a:chExt cx="9144000" cy="6695066"/>
          </a:xfrm>
        </p:grpSpPr>
        <p:pic>
          <p:nvPicPr>
            <p:cNvPr descr="linea.png" id="355" name="Google Shape;355;p57"/>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356" name="Google Shape;356;p57"/>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57" name="Google Shape;357;p5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358" name="Google Shape;358;p57"/>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d. Fecha en que se llevará a cabo la actividad.</a:t>
            </a:r>
            <a:endParaRPr/>
          </a:p>
          <a:p>
            <a:pPr indent="-139700" lvl="0" marL="342900" marR="0" rtl="0" algn="l">
              <a:spcBef>
                <a:spcPts val="0"/>
              </a:spcBef>
              <a:spcAft>
                <a:spcPts val="0"/>
              </a:spcAft>
              <a:buClr>
                <a:schemeClr val="dk1"/>
              </a:buClr>
              <a:buSzPts val="3200"/>
              <a:buFont typeface="Arial"/>
              <a:buNone/>
            </a:pPr>
            <a:r>
              <a:rPr lang="es-ES"/>
              <a:t>7-17- ENERO 2019</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rPr lang="es-ES"/>
              <a:t>e. Asignaturas participantes, temas o conceptos de cada una. </a:t>
            </a:r>
            <a:endParaRPr/>
          </a:p>
          <a:p>
            <a:pPr indent="0" lvl="0" marL="0" marR="0" rtl="0" algn="l">
              <a:spcBef>
                <a:spcPts val="0"/>
              </a:spcBef>
              <a:spcAft>
                <a:spcPts val="0"/>
              </a:spcAft>
              <a:buClr>
                <a:schemeClr val="dk1"/>
              </a:buClr>
              <a:buSzPts val="3200"/>
              <a:buFont typeface="Arial"/>
              <a:buNone/>
            </a:pPr>
            <a:r>
              <a:t/>
            </a:r>
            <a:endParaRPr/>
          </a:p>
          <a:p>
            <a:pPr indent="0" lvl="0" marL="0" marR="0" rtl="0" algn="l">
              <a:spcBef>
                <a:spcPts val="0"/>
              </a:spcBef>
              <a:spcAft>
                <a:spcPts val="0"/>
              </a:spcAft>
              <a:buClr>
                <a:schemeClr val="dk1"/>
              </a:buClr>
              <a:buSzPts val="3200"/>
              <a:buFont typeface="Arial"/>
              <a:buNone/>
            </a:pPr>
            <a:r>
              <a:rPr lang="es-ES"/>
              <a:t>Comunicación Visual. Valores que definan el servicio social: Inclusión, Respeto, Tolerancia, Empatía. Revisión de las características del cartel</a:t>
            </a:r>
            <a:endParaRPr/>
          </a:p>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grpSp>
        <p:nvGrpSpPr>
          <p:cNvPr id="363" name="Google Shape;363;p58"/>
          <p:cNvGrpSpPr/>
          <p:nvPr/>
        </p:nvGrpSpPr>
        <p:grpSpPr>
          <a:xfrm>
            <a:off x="0" y="148353"/>
            <a:ext cx="9144000" cy="6695066"/>
            <a:chOff x="0" y="148353"/>
            <a:chExt cx="9144000" cy="6695066"/>
          </a:xfrm>
        </p:grpSpPr>
        <p:pic>
          <p:nvPicPr>
            <p:cNvPr descr="linea.png" id="364" name="Google Shape;364;p58"/>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365" name="Google Shape;365;p58"/>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66" name="Google Shape;366;p5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367" name="Google Shape;367;p58"/>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y análisis del Cartel Social en la Bienal del Cartel en México.</a:t>
            </a:r>
            <a:endParaRPr/>
          </a:p>
          <a:p>
            <a:pPr indent="-139700" lvl="0" marL="342900" marR="0" rtl="0" algn="l">
              <a:spcBef>
                <a:spcPts val="0"/>
              </a:spcBef>
              <a:spcAft>
                <a:spcPts val="0"/>
              </a:spcAft>
              <a:buClr>
                <a:schemeClr val="dk1"/>
              </a:buClr>
              <a:buSzPts val="3200"/>
              <a:buFont typeface="Arial"/>
              <a:buNone/>
            </a:pPr>
            <a:r>
              <a:rPr lang="es-ES"/>
              <a:t>Literatura: Revisión de los criterios y lineamientos de la pobreza según la ONU y la UNESCO</a:t>
            </a:r>
            <a:endParaRPr/>
          </a:p>
          <a:p>
            <a:pPr indent="-139700" lvl="0" marL="342900" rtl="0" algn="l">
              <a:spcBef>
                <a:spcPts val="0"/>
              </a:spcBef>
              <a:spcAft>
                <a:spcPts val="0"/>
              </a:spcAft>
              <a:buClr>
                <a:schemeClr val="dk1"/>
              </a:buClr>
              <a:buSzPts val="3200"/>
              <a:buFont typeface="Arial"/>
              <a:buNone/>
            </a:pPr>
            <a:r>
              <a:rPr lang="es-ES"/>
              <a:t>f. Fuentes de apoyo.</a:t>
            </a:r>
            <a:endParaRPr/>
          </a:p>
          <a:p>
            <a:pPr indent="-139700" lvl="0" marL="342900" rtl="0" algn="l">
              <a:spcBef>
                <a:spcPts val="0"/>
              </a:spcBef>
              <a:spcAft>
                <a:spcPts val="0"/>
              </a:spcAft>
              <a:buClr>
                <a:schemeClr val="dk1"/>
              </a:buClr>
              <a:buSzPts val="3200"/>
              <a:buFont typeface="Arial"/>
              <a:buNone/>
            </a:pPr>
            <a:r>
              <a:rPr lang="es-ES"/>
              <a:t>Comunicación Visual: Visita a la exposición de ganadores de la bienal del cartel 2019 Museo Franz Meyer.</a:t>
            </a:r>
            <a:endParaRPr/>
          </a:p>
          <a:p>
            <a:pPr indent="-139700" lvl="0" marL="34290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rPr lang="es-ES"/>
              <a:t>Dar respuesta a pregunta guía, necesidades del grupo, objetivos, etc.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grpSp>
        <p:nvGrpSpPr>
          <p:cNvPr id="372" name="Google Shape;372;p59"/>
          <p:cNvGrpSpPr/>
          <p:nvPr/>
        </p:nvGrpSpPr>
        <p:grpSpPr>
          <a:xfrm>
            <a:off x="0" y="148353"/>
            <a:ext cx="9144000" cy="6695066"/>
            <a:chOff x="0" y="148353"/>
            <a:chExt cx="9144000" cy="6695066"/>
          </a:xfrm>
        </p:grpSpPr>
        <p:pic>
          <p:nvPicPr>
            <p:cNvPr descr="linea.png" id="373" name="Google Shape;373;p59"/>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374" name="Google Shape;374;p59"/>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75" name="Google Shape;375;p5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376" name="Google Shape;376;p59"/>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sz="3000"/>
              <a:t>g. Justificación de la actividad</a:t>
            </a:r>
            <a:endParaRPr sz="3000"/>
          </a:p>
          <a:p>
            <a:pPr indent="-139700" lvl="0" marL="342900" marR="0" rtl="0" algn="l">
              <a:spcBef>
                <a:spcPts val="0"/>
              </a:spcBef>
              <a:spcAft>
                <a:spcPts val="0"/>
              </a:spcAft>
              <a:buClr>
                <a:schemeClr val="dk1"/>
              </a:buClr>
              <a:buSzPts val="3200"/>
              <a:buFont typeface="Arial"/>
              <a:buNone/>
            </a:pPr>
            <a:r>
              <a:rPr lang="es-ES" sz="3000"/>
              <a:t> Antes de generar un mensaje visual, el diseñador debe identificar el tipo de espectador, su contexto y el mensaje contundente que quiere transmitir, para ello es necesario conocer las características formales de los carteles.</a:t>
            </a:r>
            <a:endParaRPr sz="3000"/>
          </a:p>
          <a:p>
            <a:pPr indent="-139700" lvl="0" marL="342900" marR="0" rtl="0" algn="l">
              <a:spcBef>
                <a:spcPts val="0"/>
              </a:spcBef>
              <a:spcAft>
                <a:spcPts val="0"/>
              </a:spcAft>
              <a:buClr>
                <a:schemeClr val="dk1"/>
              </a:buClr>
              <a:buSzPts val="3200"/>
              <a:buFont typeface="Arial"/>
              <a:buNone/>
            </a:pPr>
            <a:r>
              <a:t/>
            </a:r>
            <a:endParaRPr b="0" i="0" sz="3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grpSp>
        <p:nvGrpSpPr>
          <p:cNvPr id="381" name="Google Shape;381;p60"/>
          <p:cNvGrpSpPr/>
          <p:nvPr/>
        </p:nvGrpSpPr>
        <p:grpSpPr>
          <a:xfrm>
            <a:off x="0" y="148353"/>
            <a:ext cx="9144000" cy="6695066"/>
            <a:chOff x="0" y="148353"/>
            <a:chExt cx="9144000" cy="6695066"/>
          </a:xfrm>
        </p:grpSpPr>
        <p:pic>
          <p:nvPicPr>
            <p:cNvPr descr="linea.png" id="382" name="Google Shape;382;p60"/>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383" name="Google Shape;383;p60"/>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84" name="Google Shape;384;p6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385" name="Google Shape;385;p6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h. Descripción de Apertura de la actividad.</a:t>
            </a:r>
            <a:endParaRPr/>
          </a:p>
          <a:p>
            <a:pPr indent="-139700" lvl="0" marL="342900" marR="0" rtl="0" algn="l">
              <a:spcBef>
                <a:spcPts val="0"/>
              </a:spcBef>
              <a:spcAft>
                <a:spcPts val="0"/>
              </a:spcAft>
              <a:buClr>
                <a:schemeClr val="dk1"/>
              </a:buClr>
              <a:buSzPts val="3200"/>
              <a:buFont typeface="Arial"/>
              <a:buNone/>
            </a:pPr>
            <a:r>
              <a:rPr lang="es-ES"/>
              <a:t>A través de una pregunta la alumna se cuestiona la importancia del servicio social y la participación ciudadana. ¿para qué sirve el servicio social?, ¿cuál es su función?, ¿qué actividades lo fomentan?, ¿con qué palabra describirías la esencia del servicio social?</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grpSp>
        <p:nvGrpSpPr>
          <p:cNvPr id="390" name="Google Shape;390;p61"/>
          <p:cNvGrpSpPr/>
          <p:nvPr/>
        </p:nvGrpSpPr>
        <p:grpSpPr>
          <a:xfrm>
            <a:off x="0" y="148353"/>
            <a:ext cx="9144000" cy="6695066"/>
            <a:chOff x="0" y="148353"/>
            <a:chExt cx="9144000" cy="6695066"/>
          </a:xfrm>
        </p:grpSpPr>
        <p:pic>
          <p:nvPicPr>
            <p:cNvPr descr="linea.png" id="391" name="Google Shape;391;p61"/>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392" name="Google Shape;392;p61"/>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93" name="Google Shape;393;p6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394" name="Google Shape;394;p61"/>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i. Descripción del desarrollo de la actividad. </a:t>
            </a:r>
            <a:endParaRPr/>
          </a:p>
          <a:p>
            <a:pPr indent="-431800" lvl="0" marL="457200" rtl="0" algn="l">
              <a:spcBef>
                <a:spcPts val="640"/>
              </a:spcBef>
              <a:spcAft>
                <a:spcPts val="0"/>
              </a:spcAft>
              <a:buSzPts val="3200"/>
              <a:buChar char="-"/>
            </a:pPr>
            <a:r>
              <a:rPr lang="es-ES"/>
              <a:t>Las alumnas definirán con una palabra lo que para cada una de ellas representa el Servicio Social: Compromiso, empatía, inclusión, responsabilidad etc. 7-ene-19</a:t>
            </a:r>
            <a:endParaRPr/>
          </a:p>
          <a:p>
            <a:pPr indent="-431800" lvl="0" marL="457200" rtl="0" algn="l">
              <a:spcBef>
                <a:spcPts val="0"/>
              </a:spcBef>
              <a:spcAft>
                <a:spcPts val="0"/>
              </a:spcAft>
              <a:buSzPts val="3200"/>
              <a:buChar char="-"/>
            </a:pPr>
            <a:r>
              <a:rPr lang="es-ES"/>
              <a:t>A partir de la discusión  deben escoger un valor que se fortalezca por medio del servicio social. 10-ene-19</a:t>
            </a:r>
            <a:endParaRPr/>
          </a:p>
          <a:p>
            <a:pPr indent="0" lvl="0" marL="0" rtl="0" algn="l">
              <a:spcBef>
                <a:spcPts val="640"/>
              </a:spcBef>
              <a:spcAft>
                <a:spcPts val="0"/>
              </a:spcAft>
              <a:buClr>
                <a:schemeClr val="dk1"/>
              </a:buClr>
              <a:buSzPts val="1100"/>
              <a:buFont typeface="Arial"/>
              <a:buNone/>
            </a:pPr>
            <a:r>
              <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rPr lang="es-ES"/>
              <a:t>Pasos y organización del grupo. Incluir materiales, herramientas, y evidencias de aprendizaje.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grpSp>
        <p:nvGrpSpPr>
          <p:cNvPr id="399" name="Google Shape;399;p62"/>
          <p:cNvGrpSpPr/>
          <p:nvPr/>
        </p:nvGrpSpPr>
        <p:grpSpPr>
          <a:xfrm>
            <a:off x="86600" y="148353"/>
            <a:ext cx="9144000" cy="6781641"/>
            <a:chOff x="86600" y="148353"/>
            <a:chExt cx="9144000" cy="6781641"/>
          </a:xfrm>
        </p:grpSpPr>
        <p:pic>
          <p:nvPicPr>
            <p:cNvPr descr="linea.png" id="400" name="Google Shape;400;p62"/>
            <p:cNvPicPr preferRelativeResize="0"/>
            <p:nvPr/>
          </p:nvPicPr>
          <p:blipFill rotWithShape="1">
            <a:blip r:embed="rId3">
              <a:alphaModFix/>
            </a:blip>
            <a:srcRect b="53749" l="0" r="0" t="35030"/>
            <a:stretch/>
          </p:blipFill>
          <p:spPr>
            <a:xfrm>
              <a:off x="86600" y="6214629"/>
              <a:ext cx="9144000" cy="715365"/>
            </a:xfrm>
            <a:prstGeom prst="rect">
              <a:avLst/>
            </a:prstGeom>
            <a:noFill/>
            <a:ln>
              <a:noFill/>
            </a:ln>
          </p:spPr>
        </p:pic>
        <p:pic>
          <p:nvPicPr>
            <p:cNvPr id="401" name="Google Shape;401;p62"/>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02" name="Google Shape;402;p6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403" name="Google Shape;403;p6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i. Descripción del desarrollo de la actividad. </a:t>
            </a:r>
            <a:endParaRPr/>
          </a:p>
          <a:p>
            <a:pPr indent="-139700" lvl="0" marL="342900" marR="0" rtl="0" algn="l">
              <a:spcBef>
                <a:spcPts val="0"/>
              </a:spcBef>
              <a:spcAft>
                <a:spcPts val="0"/>
              </a:spcAft>
              <a:buClr>
                <a:schemeClr val="dk1"/>
              </a:buClr>
              <a:buSzPts val="3200"/>
              <a:buFont typeface="Arial"/>
              <a:buNone/>
            </a:pPr>
            <a:r>
              <a:rPr lang="es-ES"/>
              <a:t>A través de la identificación del valor que quieren promover en su imagen y con apoyo de la revisión de los criterios y lineamientos de pobreza en la materia de Literatura las alumnas han seleccionado el valor fundamental que para ellas representa el servicio social. A partir de ello empezará un proceso de bocetaje.</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rPr lang="es-ES"/>
              <a:t> </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rPr lang="es-ES"/>
              <a:t>Pasos y organización del grupo. Incluir materiales, herramientas, y evidencias de aprendizaje.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grpSp>
        <p:nvGrpSpPr>
          <p:cNvPr id="408" name="Google Shape;408;p63"/>
          <p:cNvGrpSpPr/>
          <p:nvPr/>
        </p:nvGrpSpPr>
        <p:grpSpPr>
          <a:xfrm>
            <a:off x="0" y="148353"/>
            <a:ext cx="9144000" cy="6695066"/>
            <a:chOff x="0" y="148353"/>
            <a:chExt cx="9144000" cy="6695066"/>
          </a:xfrm>
        </p:grpSpPr>
        <p:pic>
          <p:nvPicPr>
            <p:cNvPr descr="linea.png" id="409" name="Google Shape;409;p63"/>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410" name="Google Shape;410;p63"/>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11" name="Google Shape;411;p6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412" name="Google Shape;412;p6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j. Descripción del cierre de la actividad.</a:t>
            </a:r>
            <a:endParaRPr/>
          </a:p>
          <a:p>
            <a:pPr indent="-139700" lvl="0" marL="342900" marR="0" rtl="0" algn="l">
              <a:spcBef>
                <a:spcPts val="0"/>
              </a:spcBef>
              <a:spcAft>
                <a:spcPts val="0"/>
              </a:spcAft>
              <a:buClr>
                <a:schemeClr val="dk1"/>
              </a:buClr>
              <a:buSzPts val="3200"/>
              <a:buFont typeface="Arial"/>
              <a:buNone/>
            </a:pPr>
            <a:r>
              <a:rPr lang="es-ES"/>
              <a:t>Las alumnas han identificado, con base en los criterios y lineamientos de la pobreza, que el servicio social impulsado por el colegio impacta en una clasificación de pobreza según la ONU.  Con ello toman conciencia de la importancia del proyecto escolar y han definido un valor que promoverán con los carteles para fomentar un cambio de</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rPr lang="es-ES"/>
              <a:t> </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grpSp>
        <p:nvGrpSpPr>
          <p:cNvPr id="417" name="Google Shape;417;p64"/>
          <p:cNvGrpSpPr/>
          <p:nvPr/>
        </p:nvGrpSpPr>
        <p:grpSpPr>
          <a:xfrm>
            <a:off x="0" y="148353"/>
            <a:ext cx="9144000" cy="6695066"/>
            <a:chOff x="0" y="148353"/>
            <a:chExt cx="9144000" cy="6695066"/>
          </a:xfrm>
        </p:grpSpPr>
        <p:pic>
          <p:nvPicPr>
            <p:cNvPr descr="linea.png" id="418" name="Google Shape;418;p64"/>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419" name="Google Shape;419;p6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20" name="Google Shape;42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421" name="Google Shape;421;p64"/>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percepción en la comunidad hacia el servicio social.</a:t>
            </a:r>
            <a:endParaRPr/>
          </a:p>
          <a:p>
            <a:pPr indent="0" lvl="0" marL="0" rtl="0" algn="l">
              <a:spcBef>
                <a:spcPts val="0"/>
              </a:spcBef>
              <a:spcAft>
                <a:spcPts val="0"/>
              </a:spcAft>
              <a:buClr>
                <a:schemeClr val="dk1"/>
              </a:buClr>
              <a:buSzPts val="3200"/>
              <a:buFont typeface="Arial"/>
              <a:buNone/>
            </a:pPr>
            <a:r>
              <a:rPr lang="es-ES"/>
              <a:t>k. Descripción de lo que se hará con los resultados de la actividad.</a:t>
            </a:r>
            <a:endParaRPr/>
          </a:p>
          <a:p>
            <a:pPr indent="0" lvl="0" marL="0" rtl="0" algn="l">
              <a:spcBef>
                <a:spcPts val="0"/>
              </a:spcBef>
              <a:spcAft>
                <a:spcPts val="0"/>
              </a:spcAft>
              <a:buClr>
                <a:schemeClr val="dk1"/>
              </a:buClr>
              <a:buSzPts val="3200"/>
              <a:buFont typeface="Arial"/>
              <a:buNone/>
            </a:pPr>
            <a:r>
              <a:rPr lang="es-ES"/>
              <a:t>Con base en los resultados obtenidos se iniciará</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rPr lang="es-ES"/>
              <a:t>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grpSp>
        <p:nvGrpSpPr>
          <p:cNvPr id="426" name="Google Shape;426;p65"/>
          <p:cNvGrpSpPr/>
          <p:nvPr/>
        </p:nvGrpSpPr>
        <p:grpSpPr>
          <a:xfrm>
            <a:off x="0" y="148353"/>
            <a:ext cx="9144000" cy="6695066"/>
            <a:chOff x="0" y="148353"/>
            <a:chExt cx="9144000" cy="6695066"/>
          </a:xfrm>
        </p:grpSpPr>
        <p:pic>
          <p:nvPicPr>
            <p:cNvPr descr="linea.png" id="427" name="Google Shape;427;p65"/>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428" name="Google Shape;428;p65"/>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29" name="Google Shape;429;p6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430" name="Google Shape;430;p65"/>
          <p:cNvSpPr txBox="1"/>
          <p:nvPr>
            <p:ph idx="1" type="body"/>
          </p:nvPr>
        </p:nvSpPr>
        <p:spPr>
          <a:xfrm>
            <a:off x="457200" y="1417650"/>
            <a:ext cx="8229600" cy="452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Font typeface="Arial"/>
              <a:buNone/>
            </a:pPr>
            <a:r>
              <a:rPr lang="es-ES"/>
              <a:t>una revisión de las características formales del cartel, las técnicas de comunicación visual y figuras retóricas para construir y diseñar un mensaje visual efectivo.</a:t>
            </a:r>
            <a:endParaRPr/>
          </a:p>
          <a:p>
            <a:pPr indent="0" lvl="0" marL="0" rtl="0" algn="l">
              <a:spcBef>
                <a:spcPts val="0"/>
              </a:spcBef>
              <a:spcAft>
                <a:spcPts val="0"/>
              </a:spcAft>
              <a:buClr>
                <a:schemeClr val="dk1"/>
              </a:buClr>
              <a:buSzPts val="3200"/>
              <a:buFont typeface="Arial"/>
              <a:buNone/>
            </a:pPr>
            <a:r>
              <a:t/>
            </a:r>
            <a:endParaRPr/>
          </a:p>
          <a:p>
            <a:pPr indent="0" lvl="0" marL="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grpSp>
        <p:nvGrpSpPr>
          <p:cNvPr id="192" name="Google Shape;192;p39"/>
          <p:cNvGrpSpPr/>
          <p:nvPr/>
        </p:nvGrpSpPr>
        <p:grpSpPr>
          <a:xfrm>
            <a:off x="0" y="148353"/>
            <a:ext cx="9144000" cy="6695066"/>
            <a:chOff x="0" y="148353"/>
            <a:chExt cx="9144000" cy="6695066"/>
          </a:xfrm>
        </p:grpSpPr>
        <p:pic>
          <p:nvPicPr>
            <p:cNvPr descr="linea.png" id="193" name="Google Shape;193;p39"/>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194" name="Google Shape;194;p39"/>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195" name="Google Shape;195;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196" name="Google Shape;196;p3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3200"/>
              <a:buChar char="•"/>
            </a:pPr>
            <a:r>
              <a:rPr lang="es-ES"/>
              <a:t>Ciclo escolar: 2018-2019</a:t>
            </a:r>
            <a:endParaRPr/>
          </a:p>
          <a:p>
            <a:pPr indent="-342900" lvl="0" marL="342900" rtl="0" algn="l">
              <a:spcBef>
                <a:spcPts val="640"/>
              </a:spcBef>
              <a:spcAft>
                <a:spcPts val="0"/>
              </a:spcAft>
              <a:buSzPts val="3200"/>
              <a:buChar char="•"/>
            </a:pPr>
            <a:r>
              <a:rPr lang="es-ES"/>
              <a:t>Fecha de inicio: enero 2019</a:t>
            </a:r>
            <a:endParaRPr/>
          </a:p>
          <a:p>
            <a:pPr indent="-342900" lvl="0" marL="342900" rtl="0" algn="l">
              <a:spcBef>
                <a:spcPts val="640"/>
              </a:spcBef>
              <a:spcAft>
                <a:spcPts val="0"/>
              </a:spcAft>
              <a:buSzPts val="3200"/>
              <a:buChar char="•"/>
            </a:pPr>
            <a:r>
              <a:rPr lang="es-ES"/>
              <a:t>Fecha de término: marzo 2019</a:t>
            </a:r>
            <a:endParaRPr/>
          </a:p>
          <a:p>
            <a:pPr indent="0" lvl="0" marL="342900" marR="0" rtl="0" algn="l">
              <a:spcBef>
                <a:spcPts val="64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grpSp>
        <p:nvGrpSpPr>
          <p:cNvPr id="435" name="Google Shape;435;p66"/>
          <p:cNvGrpSpPr/>
          <p:nvPr/>
        </p:nvGrpSpPr>
        <p:grpSpPr>
          <a:xfrm>
            <a:off x="0" y="148353"/>
            <a:ext cx="9144000" cy="6695066"/>
            <a:chOff x="0" y="148353"/>
            <a:chExt cx="9144000" cy="6695066"/>
          </a:xfrm>
        </p:grpSpPr>
        <p:pic>
          <p:nvPicPr>
            <p:cNvPr descr="linea.png" id="436" name="Google Shape;436;p66"/>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437" name="Google Shape;437;p66"/>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38" name="Google Shape;438;p66"/>
          <p:cNvSpPr txBox="1"/>
          <p:nvPr>
            <p:ph type="title"/>
          </p:nvPr>
        </p:nvSpPr>
        <p:spPr>
          <a:xfrm>
            <a:off x="0" y="45718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lang="es-ES"/>
              <a:t>Planteamiento del problema</a:t>
            </a:r>
            <a:endParaRPr b="0" i="0" sz="4400" u="none" cap="none" strike="noStrike">
              <a:solidFill>
                <a:schemeClr val="dk1"/>
              </a:solidFill>
              <a:latin typeface="Calibri"/>
              <a:ea typeface="Calibri"/>
              <a:cs typeface="Calibri"/>
              <a:sym typeface="Calibri"/>
            </a:endParaRPr>
          </a:p>
        </p:txBody>
      </p:sp>
      <p:sp>
        <p:nvSpPr>
          <p:cNvPr id="439" name="Google Shape;439;p6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h. Descripción de Apertura de la actividad. </a:t>
            </a:r>
            <a:endParaRPr/>
          </a:p>
          <a:p>
            <a:pPr indent="-139700" lvl="0" marL="342900" rtl="0" algn="l">
              <a:spcBef>
                <a:spcPts val="0"/>
              </a:spcBef>
              <a:spcAft>
                <a:spcPts val="0"/>
              </a:spcAft>
              <a:buClr>
                <a:schemeClr val="dk1"/>
              </a:buClr>
              <a:buSzPts val="3200"/>
              <a:buFont typeface="Arial"/>
              <a:buNone/>
            </a:pPr>
            <a:r>
              <a:rPr lang="es-ES"/>
              <a:t>A través de un primer acercamiento de los profesores  de las disciplinas involucradas con las alumnas y a partir del planteamiento del problema, las alumnas tienen un objetivo general del proyecto y objetivos particulares de cada materia. Dichos propósitos se lograrán con la vinculación puntual  del trabajo interdisciplinario.</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grpSp>
        <p:nvGrpSpPr>
          <p:cNvPr id="444" name="Google Shape;444;p67"/>
          <p:cNvGrpSpPr/>
          <p:nvPr/>
        </p:nvGrpSpPr>
        <p:grpSpPr>
          <a:xfrm>
            <a:off x="0" y="148353"/>
            <a:ext cx="9144000" cy="6695066"/>
            <a:chOff x="0" y="148353"/>
            <a:chExt cx="9144000" cy="6695066"/>
          </a:xfrm>
        </p:grpSpPr>
        <p:pic>
          <p:nvPicPr>
            <p:cNvPr descr="linea.png" id="445" name="Google Shape;445;p67"/>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446" name="Google Shape;446;p67"/>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47" name="Google Shape;447;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a:t>Actividad 1 Literatura mexicana</a:t>
            </a:r>
            <a:endParaRPr b="0" i="0" sz="4400" u="none" cap="none" strike="noStrike">
              <a:solidFill>
                <a:schemeClr val="dk1"/>
              </a:solidFill>
              <a:latin typeface="Calibri"/>
              <a:ea typeface="Calibri"/>
              <a:cs typeface="Calibri"/>
              <a:sym typeface="Calibri"/>
            </a:endParaRPr>
          </a:p>
        </p:txBody>
      </p:sp>
      <p:sp>
        <p:nvSpPr>
          <p:cNvPr id="448" name="Google Shape;448;p67"/>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sz="3600"/>
              <a:t>a. Nombre de la actividad.Definiendo términos</a:t>
            </a:r>
            <a:endParaRPr sz="3600"/>
          </a:p>
          <a:p>
            <a:pPr indent="-139700" lvl="0" marL="342900" marR="0" rtl="0" algn="l">
              <a:spcBef>
                <a:spcPts val="0"/>
              </a:spcBef>
              <a:spcAft>
                <a:spcPts val="0"/>
              </a:spcAft>
              <a:buClr>
                <a:schemeClr val="dk1"/>
              </a:buClr>
              <a:buSzPts val="3200"/>
              <a:buFont typeface="Arial"/>
              <a:buNone/>
            </a:pPr>
            <a:r>
              <a:rPr lang="es-ES" sz="3600"/>
              <a:t>b. Objetivo. </a:t>
            </a:r>
            <a:r>
              <a:rPr lang="es-ES" sz="3600">
                <a:latin typeface="Arial"/>
                <a:ea typeface="Arial"/>
                <a:cs typeface="Arial"/>
                <a:sym typeface="Arial"/>
              </a:rPr>
              <a:t>Fomentar la investigación y el análisis. </a:t>
            </a:r>
            <a:endParaRPr sz="36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s-ES" sz="3600">
                <a:latin typeface="Arial"/>
                <a:ea typeface="Arial"/>
                <a:cs typeface="Arial"/>
                <a:sym typeface="Arial"/>
              </a:rPr>
              <a:t> Desarrollar las habilidades lingüísticas: hablar, leer, escribir y escuchar.</a:t>
            </a:r>
            <a:endParaRPr sz="3600"/>
          </a:p>
          <a:p>
            <a:pPr indent="-139700" lvl="0" marL="342900" marR="0" rtl="0" algn="l">
              <a:spcBef>
                <a:spcPts val="0"/>
              </a:spcBef>
              <a:spcAft>
                <a:spcPts val="0"/>
              </a:spcAft>
              <a:buClr>
                <a:schemeClr val="dk1"/>
              </a:buClr>
              <a:buSzPts val="3200"/>
              <a:buFont typeface="Arial"/>
              <a:buNone/>
            </a:pPr>
            <a:r>
              <a:rPr lang="es-ES" sz="3600"/>
              <a:t>c. Grado. 6º</a:t>
            </a:r>
            <a:endParaRPr sz="3600"/>
          </a:p>
          <a:p>
            <a:pPr indent="-139700" lvl="0" marL="342900" marR="0" rtl="0" algn="l">
              <a:spcBef>
                <a:spcPts val="0"/>
              </a:spcBef>
              <a:spcAft>
                <a:spcPts val="0"/>
              </a:spcAft>
              <a:buClr>
                <a:schemeClr val="dk1"/>
              </a:buClr>
              <a:buSzPts val="3200"/>
              <a:buFont typeface="Arial"/>
              <a:buNone/>
            </a:pPr>
            <a:r>
              <a:rPr lang="es-ES" sz="3600"/>
              <a:t>d. 7-10 enero 2019</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grpSp>
        <p:nvGrpSpPr>
          <p:cNvPr id="453" name="Google Shape;453;p68"/>
          <p:cNvGrpSpPr/>
          <p:nvPr/>
        </p:nvGrpSpPr>
        <p:grpSpPr>
          <a:xfrm>
            <a:off x="0" y="148353"/>
            <a:ext cx="9144000" cy="6695066"/>
            <a:chOff x="0" y="148353"/>
            <a:chExt cx="9144000" cy="6695066"/>
          </a:xfrm>
        </p:grpSpPr>
        <p:pic>
          <p:nvPicPr>
            <p:cNvPr descr="linea.png" id="454" name="Google Shape;454;p68"/>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455" name="Google Shape;455;p68"/>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56" name="Google Shape;456;p6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457" name="Google Shape;457;p68"/>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g. Justificación de la actividad. </a:t>
            </a:r>
            <a:endParaRPr/>
          </a:p>
          <a:p>
            <a:pPr indent="0" lvl="0" marL="0" rtl="0" algn="l">
              <a:spcBef>
                <a:spcPts val="0"/>
              </a:spcBef>
              <a:spcAft>
                <a:spcPts val="0"/>
              </a:spcAft>
              <a:buClr>
                <a:schemeClr val="dk1"/>
              </a:buClr>
              <a:buSzPts val="1100"/>
              <a:buFont typeface="Arial"/>
              <a:buNone/>
            </a:pPr>
            <a:r>
              <a:rPr lang="es-ES" sz="2400">
                <a:latin typeface="Arial"/>
                <a:ea typeface="Arial"/>
                <a:cs typeface="Arial"/>
                <a:sym typeface="Arial"/>
              </a:rPr>
              <a:t>Se Investigará la definición de conceptos tales como inclusión, empatía, justicia social, caridad, asistencialismo, entre otras para  apoyar  en el planteamiento y desarrollo de las temáticas que se plasmarán en  los productos que se utilizarán en la campaña.</a:t>
            </a:r>
            <a:endParaRPr/>
          </a:p>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grpSp>
        <p:nvGrpSpPr>
          <p:cNvPr id="462" name="Google Shape;462;p69"/>
          <p:cNvGrpSpPr/>
          <p:nvPr/>
        </p:nvGrpSpPr>
        <p:grpSpPr>
          <a:xfrm>
            <a:off x="0" y="148353"/>
            <a:ext cx="9144000" cy="6695066"/>
            <a:chOff x="0" y="148353"/>
            <a:chExt cx="9144000" cy="6695066"/>
          </a:xfrm>
        </p:grpSpPr>
        <p:pic>
          <p:nvPicPr>
            <p:cNvPr descr="linea.png" id="463" name="Google Shape;463;p69"/>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464" name="Google Shape;464;p69"/>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65" name="Google Shape;465;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466" name="Google Shape;466;p69"/>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sz="2400"/>
              <a:t>h. Descripción de Apertura de la actividad. </a:t>
            </a:r>
            <a:endParaRPr sz="2400"/>
          </a:p>
          <a:p>
            <a:pPr indent="0" lvl="0" marL="203200" marR="0" rtl="0" algn="l">
              <a:spcBef>
                <a:spcPts val="0"/>
              </a:spcBef>
              <a:spcAft>
                <a:spcPts val="0"/>
              </a:spcAft>
              <a:buClr>
                <a:schemeClr val="dk1"/>
              </a:buClr>
              <a:buSzPts val="3200"/>
              <a:buFont typeface="Arial"/>
              <a:buNone/>
            </a:pPr>
            <a:r>
              <a:rPr lang="es-ES" sz="2400"/>
              <a:t>En una lluvia de ideas, las alumnas darán las definiciones que conocen de términos como filantropía, cohesión social, justicia social, pobreza, caridad, inclusión. </a:t>
            </a:r>
            <a:endParaRPr sz="2400"/>
          </a:p>
          <a:p>
            <a:pPr indent="0" lvl="0" marL="203200" marR="0" rtl="0" algn="l">
              <a:spcBef>
                <a:spcPts val="0"/>
              </a:spcBef>
              <a:spcAft>
                <a:spcPts val="0"/>
              </a:spcAft>
              <a:buClr>
                <a:schemeClr val="dk1"/>
              </a:buClr>
              <a:buSzPts val="3200"/>
              <a:buFont typeface="Arial"/>
              <a:buNone/>
            </a:pPr>
            <a:r>
              <a:rPr lang="es-ES" sz="2400"/>
              <a:t>Se anotará en el pizarrón lo que vayan proponiendo. </a:t>
            </a:r>
            <a:endParaRPr sz="2400"/>
          </a:p>
          <a:p>
            <a:pPr indent="0" lvl="0" marL="203200" marR="0" rtl="0" algn="l">
              <a:spcBef>
                <a:spcPts val="0"/>
              </a:spcBef>
              <a:spcAft>
                <a:spcPts val="0"/>
              </a:spcAft>
              <a:buClr>
                <a:schemeClr val="dk1"/>
              </a:buClr>
              <a:buSzPts val="3200"/>
              <a:buFont typeface="Arial"/>
              <a:buNone/>
            </a:pPr>
            <a:r>
              <a:rPr lang="es-ES" sz="2400"/>
              <a:t>Se observarán en una presentación de power point imágenes de diferentes personas en distintas situaciones de pobreza y marginación. </a:t>
            </a:r>
            <a:endParaRPr sz="2400"/>
          </a:p>
          <a:p>
            <a:pPr indent="0" lvl="0" marL="203200" marR="0" rtl="0" algn="l">
              <a:spcBef>
                <a:spcPts val="0"/>
              </a:spcBef>
              <a:spcAft>
                <a:spcPts val="0"/>
              </a:spcAft>
              <a:buClr>
                <a:schemeClr val="dk1"/>
              </a:buClr>
              <a:buSzPts val="3200"/>
              <a:buFont typeface="Arial"/>
              <a:buNone/>
            </a:pPr>
            <a:r>
              <a:rPr lang="es-ES" sz="2400"/>
              <a:t>Asociará las imágenes con las definiciones que han dado</a:t>
            </a:r>
            <a:r>
              <a:rPr lang="es-ES" sz="2800"/>
              <a:t>.</a:t>
            </a:r>
            <a:endParaRPr sz="2800"/>
          </a:p>
          <a:p>
            <a:pPr indent="0" lvl="0" marL="0" marR="0" rtl="0" algn="l">
              <a:spcBef>
                <a:spcPts val="0"/>
              </a:spcBef>
              <a:spcAft>
                <a:spcPts val="0"/>
              </a:spcAft>
              <a:buClr>
                <a:schemeClr val="dk1"/>
              </a:buClr>
              <a:buSzPts val="3200"/>
              <a:buFont typeface="Arial"/>
              <a:buNone/>
            </a:pPr>
            <a:r>
              <a:rPr lang="es-ES" sz="2800"/>
              <a:t>  </a:t>
            </a:r>
            <a:r>
              <a:rPr lang="es-ES" sz="2400"/>
              <a:t>Reflexionarán si de los diferentes espacios a los que han ido a realizar servicio social, alguno se parece a las imágenes expuestas.</a:t>
            </a:r>
            <a:endParaRPr sz="2400"/>
          </a:p>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grpSp>
        <p:nvGrpSpPr>
          <p:cNvPr id="471" name="Google Shape;471;p70"/>
          <p:cNvGrpSpPr/>
          <p:nvPr/>
        </p:nvGrpSpPr>
        <p:grpSpPr>
          <a:xfrm>
            <a:off x="0" y="148353"/>
            <a:ext cx="9144000" cy="6695066"/>
            <a:chOff x="0" y="148353"/>
            <a:chExt cx="9144000" cy="6695066"/>
          </a:xfrm>
        </p:grpSpPr>
        <p:pic>
          <p:nvPicPr>
            <p:cNvPr descr="linea.png" id="472" name="Google Shape;472;p70"/>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473" name="Google Shape;473;p70"/>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74" name="Google Shape;474;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475" name="Google Shape;475;p7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sz="2400"/>
              <a:t>Desarrollo de la actividad</a:t>
            </a:r>
            <a:endParaRPr sz="2400"/>
          </a:p>
          <a:p>
            <a:pPr indent="-381000" lvl="0" marL="457200" marR="0" rtl="0" algn="l">
              <a:spcBef>
                <a:spcPts val="0"/>
              </a:spcBef>
              <a:spcAft>
                <a:spcPts val="0"/>
              </a:spcAft>
              <a:buSzPts val="2400"/>
              <a:buChar char="-"/>
            </a:pPr>
            <a:r>
              <a:rPr lang="es-ES" sz="2400"/>
              <a:t>Por equipos ( deben ser los formados en la materia de Comunicación Visual) buscarán en tres fuentes diferentes la definición de los términos anteriores y las anotarán en una tabla, misma que deben enviar por classroom a la profesora. </a:t>
            </a:r>
            <a:endParaRPr sz="2400"/>
          </a:p>
          <a:p>
            <a:pPr indent="-381000" lvl="0" marL="457200" marR="0" rtl="0" algn="l">
              <a:spcBef>
                <a:spcPts val="0"/>
              </a:spcBef>
              <a:spcAft>
                <a:spcPts val="0"/>
              </a:spcAft>
              <a:buSzPts val="2400"/>
              <a:buChar char="-"/>
            </a:pPr>
            <a:r>
              <a:rPr lang="es-ES" sz="2400"/>
              <a:t>Después de completar la tabla, deberán elaborar entre todas sus propias definiciones de los términos, considerando lo investigado.</a:t>
            </a:r>
            <a:endParaRPr sz="2400"/>
          </a:p>
          <a:p>
            <a:pPr indent="-139700" lvl="0" marL="342900" marR="0" rtl="0" algn="l">
              <a:spcBef>
                <a:spcPts val="0"/>
              </a:spcBef>
              <a:spcAft>
                <a:spcPts val="0"/>
              </a:spcAft>
              <a:buClr>
                <a:schemeClr val="dk1"/>
              </a:buClr>
              <a:buSzPts val="3200"/>
              <a:buFont typeface="Arial"/>
              <a:buNone/>
            </a:pPr>
            <a:r>
              <a:t/>
            </a:r>
            <a:endParaRPr sz="24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9" name="Shape 479"/>
        <p:cNvGrpSpPr/>
        <p:nvPr/>
      </p:nvGrpSpPr>
      <p:grpSpPr>
        <a:xfrm>
          <a:off x="0" y="0"/>
          <a:ext cx="0" cy="0"/>
          <a:chOff x="0" y="0"/>
          <a:chExt cx="0" cy="0"/>
        </a:xfrm>
      </p:grpSpPr>
      <p:grpSp>
        <p:nvGrpSpPr>
          <p:cNvPr id="480" name="Google Shape;480;p71"/>
          <p:cNvGrpSpPr/>
          <p:nvPr/>
        </p:nvGrpSpPr>
        <p:grpSpPr>
          <a:xfrm>
            <a:off x="0" y="148353"/>
            <a:ext cx="9144000" cy="6695066"/>
            <a:chOff x="0" y="148353"/>
            <a:chExt cx="9144000" cy="6695066"/>
          </a:xfrm>
        </p:grpSpPr>
        <p:pic>
          <p:nvPicPr>
            <p:cNvPr descr="linea.png" id="481" name="Google Shape;481;p71"/>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482" name="Google Shape;482;p71"/>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83" name="Google Shape;483;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484" name="Google Shape;484;p71"/>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sz="2400"/>
              <a:t>i. Descripción del desarrollo de la actividad.</a:t>
            </a:r>
            <a:endParaRPr sz="2400"/>
          </a:p>
          <a:p>
            <a:pPr indent="-381000" lvl="0" marL="457200" marR="0" rtl="0" algn="l">
              <a:spcBef>
                <a:spcPts val="0"/>
              </a:spcBef>
              <a:spcAft>
                <a:spcPts val="0"/>
              </a:spcAft>
              <a:buSzPts val="2400"/>
              <a:buAutoNum type="arabicPeriod"/>
            </a:pPr>
            <a:r>
              <a:rPr lang="es-ES" sz="2400"/>
              <a:t>Las alumnas responderán en pulleverywhere qué entienden por pobreza, cómo la definen.</a:t>
            </a:r>
            <a:endParaRPr sz="2400"/>
          </a:p>
          <a:p>
            <a:pPr indent="-381000" lvl="0" marL="457200" marR="0" rtl="0" algn="l">
              <a:spcBef>
                <a:spcPts val="0"/>
              </a:spcBef>
              <a:spcAft>
                <a:spcPts val="0"/>
              </a:spcAft>
              <a:buSzPts val="2400"/>
              <a:buAutoNum type="arabicPeriod"/>
            </a:pPr>
            <a:r>
              <a:rPr lang="es-ES" sz="2400"/>
              <a:t>Para sensibilizarlas leerán los Lineamientos y criterios para la definición, identificación y medición de pobreza del Coneval.(págs. 12-14) </a:t>
            </a:r>
            <a:r>
              <a:rPr lang="es-ES" sz="2400" u="sng">
                <a:solidFill>
                  <a:schemeClr val="hlink"/>
                </a:solidFill>
                <a:hlinkClick r:id="rId5"/>
              </a:rPr>
              <a:t>https://www.coneval.org.mx/rw/resource/coneval/med_pobreza/DiarioOficial/DOF_lineamientos_pobrezaCONEVAL_16062010.pdf</a:t>
            </a:r>
            <a:endParaRPr sz="2400"/>
          </a:p>
          <a:p>
            <a:pPr indent="-381000" lvl="0" marL="457200" marR="0" rtl="0" algn="l">
              <a:spcBef>
                <a:spcPts val="0"/>
              </a:spcBef>
              <a:spcAft>
                <a:spcPts val="0"/>
              </a:spcAft>
              <a:buSzPts val="2400"/>
              <a:buAutoNum type="arabicPeriod"/>
            </a:pPr>
            <a:r>
              <a:rPr lang="es-ES" sz="2400"/>
              <a:t>Después de la lectura revisarán y replantearán su definición de pobreza. </a:t>
            </a:r>
            <a:endParaRPr sz="2400"/>
          </a:p>
          <a:p>
            <a:pPr indent="-381000" lvl="0" marL="457200" marR="0" rtl="0" algn="l">
              <a:spcBef>
                <a:spcPts val="0"/>
              </a:spcBef>
              <a:spcAft>
                <a:spcPts val="0"/>
              </a:spcAft>
              <a:buSzPts val="2400"/>
              <a:buAutoNum type="arabicPeriod"/>
            </a:pPr>
            <a:r>
              <a:rPr lang="es-ES" sz="2400"/>
              <a:t>Las alumnas reflexionarán a partir de la siguiente frase: </a:t>
            </a:r>
            <a:endParaRPr sz="2400"/>
          </a:p>
          <a:p>
            <a:pPr indent="0" lvl="0" marL="0" marR="0" rtl="0" algn="l">
              <a:spcBef>
                <a:spcPts val="0"/>
              </a:spcBef>
              <a:spcAft>
                <a:spcPts val="0"/>
              </a:spcAft>
              <a:buNone/>
            </a:pPr>
            <a:r>
              <a:t/>
            </a:r>
            <a:endParaRPr sz="2400"/>
          </a:p>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grpSp>
        <p:nvGrpSpPr>
          <p:cNvPr id="489" name="Google Shape;489;p72"/>
          <p:cNvGrpSpPr/>
          <p:nvPr/>
        </p:nvGrpSpPr>
        <p:grpSpPr>
          <a:xfrm>
            <a:off x="0" y="148353"/>
            <a:ext cx="9144000" cy="6695066"/>
            <a:chOff x="0" y="148353"/>
            <a:chExt cx="9144000" cy="6695066"/>
          </a:xfrm>
        </p:grpSpPr>
        <p:pic>
          <p:nvPicPr>
            <p:cNvPr descr="linea.png" id="490" name="Google Shape;490;p72"/>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491" name="Google Shape;491;p72"/>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92" name="Google Shape;492;p7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203200" rtl="0" algn="l">
              <a:spcBef>
                <a:spcPts val="0"/>
              </a:spcBef>
              <a:spcAft>
                <a:spcPts val="0"/>
              </a:spcAft>
              <a:buClr>
                <a:schemeClr val="dk1"/>
              </a:buClr>
              <a:buSzPts val="3200"/>
              <a:buFont typeface="Arial"/>
              <a:buNone/>
            </a:pPr>
            <a:r>
              <a:t/>
            </a:r>
            <a:endParaRPr sz="2400"/>
          </a:p>
          <a:p>
            <a:pPr indent="0" lvl="0" marL="203200" rtl="0" algn="l">
              <a:spcBef>
                <a:spcPts val="0"/>
              </a:spcBef>
              <a:spcAft>
                <a:spcPts val="0"/>
              </a:spcAft>
              <a:buClr>
                <a:schemeClr val="dk1"/>
              </a:buClr>
              <a:buSzPts val="3200"/>
              <a:buFont typeface="Arial"/>
              <a:buNone/>
            </a:pPr>
            <a:r>
              <a:rPr lang="es-ES" sz="2400"/>
              <a:t>“Recordemos que la erradicación de la pobreza no es una cuestión de caridad sino de justicia”. Antonio Gutiérrez, Srio. Gral. de la ONU</a:t>
            </a:r>
            <a:endParaRPr sz="2400"/>
          </a:p>
          <a:p>
            <a:pPr indent="0" lvl="0" marL="0" marR="0" rtl="0" algn="l">
              <a:spcBef>
                <a:spcPts val="0"/>
              </a:spcBef>
              <a:spcAft>
                <a:spcPts val="0"/>
              </a:spcAft>
              <a:buClr>
                <a:schemeClr val="dk1"/>
              </a:buClr>
              <a:buSzPts val="4400"/>
              <a:buFont typeface="Calibri"/>
              <a:buNone/>
            </a:pPr>
            <a:r>
              <a:t/>
            </a:r>
            <a:endParaRPr/>
          </a:p>
        </p:txBody>
      </p:sp>
      <p:sp>
        <p:nvSpPr>
          <p:cNvPr id="493" name="Google Shape;493;p7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0" lvl="0" marL="203200" marR="0" rtl="0" algn="l">
              <a:spcBef>
                <a:spcPts val="0"/>
              </a:spcBef>
              <a:spcAft>
                <a:spcPts val="0"/>
              </a:spcAft>
              <a:buClr>
                <a:schemeClr val="dk1"/>
              </a:buClr>
              <a:buSzPts val="3200"/>
              <a:buFont typeface="Arial"/>
              <a:buNone/>
            </a:pPr>
            <a:r>
              <a:t/>
            </a:r>
            <a:endParaRPr sz="2400"/>
          </a:p>
          <a:p>
            <a:pPr indent="-381000" lvl="0" marL="457200" marR="0" rtl="0" algn="l">
              <a:spcBef>
                <a:spcPts val="0"/>
              </a:spcBef>
              <a:spcAft>
                <a:spcPts val="0"/>
              </a:spcAft>
              <a:buSzPts val="2400"/>
              <a:buChar char="-"/>
            </a:pPr>
            <a:r>
              <a:rPr lang="es-ES" sz="2400"/>
              <a:t>¿Qué significado tiene para ti esta frase?</a:t>
            </a:r>
            <a:endParaRPr sz="2400"/>
          </a:p>
          <a:p>
            <a:pPr indent="0" lvl="0" marL="0" marR="0" rtl="0" algn="l">
              <a:spcBef>
                <a:spcPts val="0"/>
              </a:spcBef>
              <a:spcAft>
                <a:spcPts val="0"/>
              </a:spcAft>
              <a:buNone/>
            </a:pPr>
            <a:r>
              <a:rPr lang="es-ES" sz="2400"/>
              <a:t>5. De manera individual leerán el documento Principios rectores sobre la extrema pobreza y los derechos humanos</a:t>
            </a:r>
            <a:endParaRPr sz="2400"/>
          </a:p>
          <a:p>
            <a:pPr indent="0" lvl="0" marL="0" marR="0" rtl="0" algn="l">
              <a:spcBef>
                <a:spcPts val="0"/>
              </a:spcBef>
              <a:spcAft>
                <a:spcPts val="0"/>
              </a:spcAft>
              <a:buNone/>
            </a:pPr>
            <a:r>
              <a:rPr lang="es-ES" sz="2400" u="sng">
                <a:solidFill>
                  <a:schemeClr val="hlink"/>
                </a:solidFill>
                <a:hlinkClick r:id="rId5"/>
              </a:rPr>
              <a:t>https://www.ohchr.org/Documents/Publications/OHCHR_ExtremePovertyandHumanRights_SP.pdf</a:t>
            </a:r>
            <a:endParaRPr sz="2400"/>
          </a:p>
          <a:p>
            <a:pPr indent="0" lvl="0" marL="0" marR="0" rtl="0" algn="l">
              <a:spcBef>
                <a:spcPts val="0"/>
              </a:spcBef>
              <a:spcAft>
                <a:spcPts val="0"/>
              </a:spcAft>
              <a:buNone/>
            </a:pPr>
            <a:r>
              <a:rPr lang="es-ES" sz="2400"/>
              <a:t>6. En su equipo, cada una comentará sus impresiones de la lectura, ¿conocían esa información?, ¿qué les llamó la atención?,¿qué les dice los datos proporcionados?</a:t>
            </a:r>
            <a:endParaRPr sz="2400"/>
          </a:p>
          <a:p>
            <a:pPr indent="0" lvl="0" marL="0" marR="0" rtl="0" algn="l">
              <a:spcBef>
                <a:spcPts val="0"/>
              </a:spcBef>
              <a:spcAft>
                <a:spcPts val="0"/>
              </a:spcAft>
              <a:buNone/>
            </a:pPr>
            <a:r>
              <a:rPr lang="es-ES" sz="2400"/>
              <a:t>7. A partir de lo leído, discutirán  por equipo por qué afirmó la frase anterior el Srio. de la ONU. Anotar su conclusión al final de la tabla anterior. Se discutirán las diferentes respuestas en plenaria.</a:t>
            </a:r>
            <a:endParaRPr sz="24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7" name="Shape 497"/>
        <p:cNvGrpSpPr/>
        <p:nvPr/>
      </p:nvGrpSpPr>
      <p:grpSpPr>
        <a:xfrm>
          <a:off x="0" y="0"/>
          <a:ext cx="0" cy="0"/>
          <a:chOff x="0" y="0"/>
          <a:chExt cx="0" cy="0"/>
        </a:xfrm>
      </p:grpSpPr>
      <p:grpSp>
        <p:nvGrpSpPr>
          <p:cNvPr id="498" name="Google Shape;498;p73"/>
          <p:cNvGrpSpPr/>
          <p:nvPr/>
        </p:nvGrpSpPr>
        <p:grpSpPr>
          <a:xfrm>
            <a:off x="0" y="148353"/>
            <a:ext cx="9144000" cy="6695066"/>
            <a:chOff x="0" y="148353"/>
            <a:chExt cx="9144000" cy="6695066"/>
          </a:xfrm>
        </p:grpSpPr>
        <p:pic>
          <p:nvPicPr>
            <p:cNvPr descr="linea.png" id="499" name="Google Shape;499;p73"/>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500" name="Google Shape;500;p73"/>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01" name="Google Shape;501;p7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lang="es-ES"/>
              <a:t>Cierre de la actividad</a:t>
            </a:r>
            <a:endParaRPr b="0" i="0" sz="4400" u="none" cap="none" strike="noStrike">
              <a:solidFill>
                <a:schemeClr val="dk1"/>
              </a:solidFill>
              <a:latin typeface="Calibri"/>
              <a:ea typeface="Calibri"/>
              <a:cs typeface="Calibri"/>
              <a:sym typeface="Calibri"/>
            </a:endParaRPr>
          </a:p>
        </p:txBody>
      </p:sp>
      <p:sp>
        <p:nvSpPr>
          <p:cNvPr id="502" name="Google Shape;502;p7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sz="2400"/>
              <a:t>Responderán las preguntas planteadas para la evaluación de los servicios sociales: Cómo contribuyen los diferentes servicios sociales a erradicar la pobreza.</a:t>
            </a:r>
            <a:endParaRPr sz="2400"/>
          </a:p>
          <a:p>
            <a:pPr indent="-139700" lvl="0" marL="342900" marR="0" rtl="0" algn="l">
              <a:spcBef>
                <a:spcPts val="0"/>
              </a:spcBef>
              <a:spcAft>
                <a:spcPts val="0"/>
              </a:spcAft>
              <a:buClr>
                <a:schemeClr val="dk1"/>
              </a:buClr>
              <a:buSzPts val="3200"/>
              <a:buFont typeface="Arial"/>
              <a:buNone/>
            </a:pPr>
            <a:r>
              <a:rPr lang="es-ES" sz="2400"/>
              <a:t>Vincular lo que se hace en éstos con los aspectos que determinan la pobreza. Cómo podemos impactar positivamente en la vida de esas personas.(Completar la tabla).  Incluimos un ejemplo de todo el trabajo.</a:t>
            </a:r>
            <a:endParaRPr sz="2400"/>
          </a:p>
          <a:p>
            <a:pPr indent="-139700" lvl="0" marL="342900" marR="0" rtl="0" algn="l">
              <a:spcBef>
                <a:spcPts val="0"/>
              </a:spcBef>
              <a:spcAft>
                <a:spcPts val="0"/>
              </a:spcAft>
              <a:buClr>
                <a:schemeClr val="dk1"/>
              </a:buClr>
              <a:buSzPts val="3200"/>
              <a:buFont typeface="Arial"/>
              <a:buNone/>
            </a:pPr>
            <a:r>
              <a:t/>
            </a:r>
            <a:endParaRPr sz="2400"/>
          </a:p>
          <a:p>
            <a:pPr indent="-139700" lvl="0" marL="342900" marR="0" rtl="0" algn="l">
              <a:spcBef>
                <a:spcPts val="0"/>
              </a:spcBef>
              <a:spcAft>
                <a:spcPts val="0"/>
              </a:spcAft>
              <a:buClr>
                <a:schemeClr val="dk1"/>
              </a:buClr>
              <a:buSzPts val="3200"/>
              <a:buFont typeface="Arial"/>
              <a:buNone/>
            </a:pPr>
            <a:r>
              <a:t/>
            </a:r>
            <a:endParaRPr sz="24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grpSp>
        <p:nvGrpSpPr>
          <p:cNvPr id="507" name="Google Shape;507;p74"/>
          <p:cNvGrpSpPr/>
          <p:nvPr/>
        </p:nvGrpSpPr>
        <p:grpSpPr>
          <a:xfrm>
            <a:off x="0" y="148353"/>
            <a:ext cx="9144000" cy="6695066"/>
            <a:chOff x="0" y="148353"/>
            <a:chExt cx="9144000" cy="6695066"/>
          </a:xfrm>
        </p:grpSpPr>
        <p:pic>
          <p:nvPicPr>
            <p:cNvPr descr="linea.png" id="508" name="Google Shape;508;p74"/>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509" name="Google Shape;509;p7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10" name="Google Shape;510;p74"/>
          <p:cNvSpPr txBox="1"/>
          <p:nvPr>
            <p:ph type="title"/>
          </p:nvPr>
        </p:nvSpPr>
        <p:spPr>
          <a:xfrm>
            <a:off x="457200" y="274647"/>
            <a:ext cx="7777500" cy="8445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a:t>Evidencia</a:t>
            </a:r>
            <a:endParaRPr b="0" i="0" sz="4400" u="none" cap="none" strike="noStrike">
              <a:solidFill>
                <a:schemeClr val="dk1"/>
              </a:solidFill>
              <a:latin typeface="Calibri"/>
              <a:ea typeface="Calibri"/>
              <a:cs typeface="Calibri"/>
              <a:sym typeface="Calibri"/>
            </a:endParaRPr>
          </a:p>
        </p:txBody>
      </p:sp>
      <p:pic>
        <p:nvPicPr>
          <p:cNvPr id="511" name="Google Shape;511;p74"/>
          <p:cNvPicPr preferRelativeResize="0"/>
          <p:nvPr/>
        </p:nvPicPr>
        <p:blipFill>
          <a:blip r:embed="rId5">
            <a:alphaModFix/>
          </a:blip>
          <a:stretch>
            <a:fillRect/>
          </a:stretch>
        </p:blipFill>
        <p:spPr>
          <a:xfrm>
            <a:off x="1461977" y="971550"/>
            <a:ext cx="5338874" cy="58864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5" name="Shape 515"/>
        <p:cNvGrpSpPr/>
        <p:nvPr/>
      </p:nvGrpSpPr>
      <p:grpSpPr>
        <a:xfrm>
          <a:off x="0" y="0"/>
          <a:ext cx="0" cy="0"/>
          <a:chOff x="0" y="0"/>
          <a:chExt cx="0" cy="0"/>
        </a:xfrm>
      </p:grpSpPr>
      <p:grpSp>
        <p:nvGrpSpPr>
          <p:cNvPr id="516" name="Google Shape;516;p75"/>
          <p:cNvGrpSpPr/>
          <p:nvPr/>
        </p:nvGrpSpPr>
        <p:grpSpPr>
          <a:xfrm>
            <a:off x="0" y="148353"/>
            <a:ext cx="9144000" cy="6695066"/>
            <a:chOff x="0" y="148353"/>
            <a:chExt cx="9144000" cy="6695066"/>
          </a:xfrm>
        </p:grpSpPr>
        <p:pic>
          <p:nvPicPr>
            <p:cNvPr descr="linea.png" id="517" name="Google Shape;517;p75"/>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518" name="Google Shape;518;p75"/>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19" name="Google Shape;519;p7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lang="es-ES"/>
              <a:t>Cierre de la actividad</a:t>
            </a:r>
            <a:endParaRPr b="0" i="0" sz="4400" u="none" cap="none" strike="noStrike">
              <a:solidFill>
                <a:schemeClr val="dk1"/>
              </a:solidFill>
              <a:latin typeface="Calibri"/>
              <a:ea typeface="Calibri"/>
              <a:cs typeface="Calibri"/>
              <a:sym typeface="Calibri"/>
            </a:endParaRPr>
          </a:p>
        </p:txBody>
      </p:sp>
      <p:pic>
        <p:nvPicPr>
          <p:cNvPr id="520" name="Google Shape;520;p75"/>
          <p:cNvPicPr preferRelativeResize="0"/>
          <p:nvPr/>
        </p:nvPicPr>
        <p:blipFill>
          <a:blip r:embed="rId5">
            <a:alphaModFix/>
          </a:blip>
          <a:stretch>
            <a:fillRect/>
          </a:stretch>
        </p:blipFill>
        <p:spPr>
          <a:xfrm>
            <a:off x="1060704" y="0"/>
            <a:ext cx="5949696" cy="5810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grpSp>
        <p:nvGrpSpPr>
          <p:cNvPr id="201" name="Google Shape;201;p40"/>
          <p:cNvGrpSpPr/>
          <p:nvPr/>
        </p:nvGrpSpPr>
        <p:grpSpPr>
          <a:xfrm>
            <a:off x="0" y="148353"/>
            <a:ext cx="9144000" cy="6695066"/>
            <a:chOff x="0" y="148353"/>
            <a:chExt cx="9144000" cy="6695066"/>
          </a:xfrm>
        </p:grpSpPr>
        <p:pic>
          <p:nvPicPr>
            <p:cNvPr descr="linea.png" id="202" name="Google Shape;202;p40"/>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203" name="Google Shape;203;p40"/>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204" name="Google Shape;204;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205" name="Google Shape;205;p4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rtl="0" algn="ctr">
              <a:spcBef>
                <a:spcPts val="640"/>
              </a:spcBef>
              <a:spcAft>
                <a:spcPts val="0"/>
              </a:spcAft>
              <a:buClr>
                <a:schemeClr val="dk1"/>
              </a:buClr>
              <a:buSzPts val="3200"/>
              <a:buFont typeface="Arial"/>
              <a:buChar char="•"/>
            </a:pPr>
            <a:r>
              <a:rPr lang="es-ES" sz="2400"/>
              <a:t>Experiencia humana: la inclusión, un factor en la construcción de una mejor sociedad.</a:t>
            </a:r>
            <a:endParaRPr/>
          </a:p>
          <a:p>
            <a:pPr indent="-330200" lvl="0" marL="342900" marR="0" rtl="0" algn="l">
              <a:spcBef>
                <a:spcPts val="640"/>
              </a:spcBef>
              <a:spcAft>
                <a:spcPts val="0"/>
              </a:spcAft>
              <a:buClr>
                <a:schemeClr val="dk1"/>
              </a:buClr>
              <a:buSzPts val="3000"/>
              <a:buFont typeface="Arial"/>
              <a:buChar char="•"/>
            </a:pPr>
            <a:r>
              <a:rPr b="0" i="0" lang="es-ES" sz="3000" u="none" cap="none" strike="noStrike">
                <a:solidFill>
                  <a:schemeClr val="dk1"/>
                </a:solidFill>
                <a:latin typeface="Calibri"/>
                <a:ea typeface="Calibri"/>
                <a:cs typeface="Calibri"/>
                <a:sym typeface="Calibri"/>
              </a:rPr>
              <a:t>PROYECTO CONEXIONES ETAPA 1</a:t>
            </a:r>
            <a:endParaRPr sz="3000"/>
          </a:p>
          <a:p>
            <a:pPr indent="-342900" lvl="0" marL="342900" marR="0" rtl="0" algn="l">
              <a:spcBef>
                <a:spcPts val="640"/>
              </a:spcBef>
              <a:spcAft>
                <a:spcPts val="0"/>
              </a:spcAft>
              <a:buClr>
                <a:schemeClr val="dk1"/>
              </a:buClr>
              <a:buSzPts val="3200"/>
              <a:buFont typeface="Arial"/>
              <a:buChar char="•"/>
            </a:pPr>
            <a:r>
              <a:rPr b="0" i="0" lang="es-ES" sz="3200" u="none" cap="none" strike="noStrike">
                <a:solidFill>
                  <a:schemeClr val="dk1"/>
                </a:solidFill>
                <a:latin typeface="Calibri"/>
                <a:ea typeface="Calibri"/>
                <a:cs typeface="Calibri"/>
                <a:sym typeface="Calibri"/>
              </a:rPr>
              <a:t>Introducción o justificación:</a:t>
            </a:r>
            <a:endParaRPr b="0" i="0" sz="3200" u="none" cap="none" strike="noStrike">
              <a:solidFill>
                <a:schemeClr val="dk1"/>
              </a:solidFill>
              <a:latin typeface="Calibri"/>
              <a:ea typeface="Calibri"/>
              <a:cs typeface="Calibri"/>
              <a:sym typeface="Calibri"/>
            </a:endParaRPr>
          </a:p>
          <a:p>
            <a:pPr indent="0" lvl="0" marL="0" marR="114300" rtl="0" algn="l">
              <a:spcBef>
                <a:spcPts val="0"/>
              </a:spcBef>
              <a:spcAft>
                <a:spcPts val="0"/>
              </a:spcAft>
              <a:buClr>
                <a:srgbClr val="000000"/>
              </a:buClr>
              <a:buSzPts val="1100"/>
              <a:buFont typeface="Arial"/>
              <a:buNone/>
            </a:pPr>
            <a:r>
              <a:rPr lang="es-ES" sz="2000">
                <a:solidFill>
                  <a:srgbClr val="434343"/>
                </a:solidFill>
                <a:latin typeface="Arial"/>
                <a:ea typeface="Arial"/>
                <a:cs typeface="Arial"/>
                <a:sym typeface="Arial"/>
              </a:rPr>
              <a:t>Como parte del proyecto de servicio social que tiene el colegio, las alumnas de sexto grado de preparatoria colaboran como voluntarias en la construcción de viviendas en comunidades en vulnerabilidad económica y patrimonial. Durante el tiempo en el que se ha llevado a cabo esta actividad, se ha observado que la actitud o perspectiva con la que participan las jóvenes no habla de una  auténtica empatía ni inclusión, lo cual es contrario al objetivo planteado tanto en el servicio social como en el perfil de egreso de éstas.</a:t>
            </a:r>
            <a:endParaRPr sz="2000">
              <a:latin typeface="Arial"/>
              <a:ea typeface="Arial"/>
              <a:cs typeface="Arial"/>
              <a:sym typeface="Arial"/>
            </a:endParaRPr>
          </a:p>
          <a:p>
            <a:pPr indent="0" lvl="0" marL="342900" marR="0" rtl="0" algn="l">
              <a:spcBef>
                <a:spcPts val="640"/>
              </a:spcBef>
              <a:spcAft>
                <a:spcPts val="0"/>
              </a:spcAft>
              <a:buNone/>
            </a:pPr>
            <a:r>
              <a:t/>
            </a:r>
            <a:endParaRPr/>
          </a:p>
          <a:p>
            <a:pPr indent="0" lvl="0" marL="342900" marR="0" rtl="0" algn="l">
              <a:spcBef>
                <a:spcPts val="640"/>
              </a:spcBef>
              <a:spcAft>
                <a:spcPts val="0"/>
              </a:spcAft>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4" name="Shape 524"/>
        <p:cNvGrpSpPr/>
        <p:nvPr/>
      </p:nvGrpSpPr>
      <p:grpSpPr>
        <a:xfrm>
          <a:off x="0" y="0"/>
          <a:ext cx="0" cy="0"/>
          <a:chOff x="0" y="0"/>
          <a:chExt cx="0" cy="0"/>
        </a:xfrm>
      </p:grpSpPr>
      <p:grpSp>
        <p:nvGrpSpPr>
          <p:cNvPr id="525" name="Google Shape;525;p76"/>
          <p:cNvGrpSpPr/>
          <p:nvPr/>
        </p:nvGrpSpPr>
        <p:grpSpPr>
          <a:xfrm>
            <a:off x="0" y="148353"/>
            <a:ext cx="9144000" cy="6695066"/>
            <a:chOff x="0" y="148353"/>
            <a:chExt cx="9144000" cy="6695066"/>
          </a:xfrm>
        </p:grpSpPr>
        <p:pic>
          <p:nvPicPr>
            <p:cNvPr descr="linea.png" id="526" name="Google Shape;526;p76"/>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527" name="Google Shape;527;p76"/>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28" name="Google Shape;528;p76"/>
          <p:cNvSpPr txBox="1"/>
          <p:nvPr>
            <p:ph type="title"/>
          </p:nvPr>
        </p:nvSpPr>
        <p:spPr>
          <a:xfrm>
            <a:off x="457200" y="274646"/>
            <a:ext cx="8372700" cy="796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lang="es-ES"/>
              <a:t>Cierre de la actividad</a:t>
            </a:r>
            <a:endParaRPr b="0" i="0" sz="4400" u="none" cap="none" strike="noStrike">
              <a:solidFill>
                <a:schemeClr val="dk1"/>
              </a:solidFill>
              <a:latin typeface="Calibri"/>
              <a:ea typeface="Calibri"/>
              <a:cs typeface="Calibri"/>
              <a:sym typeface="Calibri"/>
            </a:endParaRPr>
          </a:p>
        </p:txBody>
      </p:sp>
      <p:pic>
        <p:nvPicPr>
          <p:cNvPr id="529" name="Google Shape;529;p76"/>
          <p:cNvPicPr preferRelativeResize="0"/>
          <p:nvPr/>
        </p:nvPicPr>
        <p:blipFill>
          <a:blip r:embed="rId5">
            <a:alphaModFix/>
          </a:blip>
          <a:stretch>
            <a:fillRect/>
          </a:stretch>
        </p:blipFill>
        <p:spPr>
          <a:xfrm>
            <a:off x="1424224" y="1238250"/>
            <a:ext cx="6858000" cy="508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3" name="Shape 533"/>
        <p:cNvGrpSpPr/>
        <p:nvPr/>
      </p:nvGrpSpPr>
      <p:grpSpPr>
        <a:xfrm>
          <a:off x="0" y="0"/>
          <a:ext cx="0" cy="0"/>
          <a:chOff x="0" y="0"/>
          <a:chExt cx="0" cy="0"/>
        </a:xfrm>
      </p:grpSpPr>
      <p:grpSp>
        <p:nvGrpSpPr>
          <p:cNvPr id="534" name="Google Shape;534;p77"/>
          <p:cNvGrpSpPr/>
          <p:nvPr/>
        </p:nvGrpSpPr>
        <p:grpSpPr>
          <a:xfrm>
            <a:off x="0" y="148353"/>
            <a:ext cx="9144000" cy="6695066"/>
            <a:chOff x="0" y="148353"/>
            <a:chExt cx="9144000" cy="6695066"/>
          </a:xfrm>
        </p:grpSpPr>
        <p:pic>
          <p:nvPicPr>
            <p:cNvPr descr="linea.png" id="535" name="Google Shape;535;p77"/>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536" name="Google Shape;536;p77"/>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37" name="Google Shape;537;p7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538" name="Google Shape;538;p77"/>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k. Descripción de lo que se hará con los resultados de la actividad.</a:t>
            </a:r>
            <a:endParaRPr/>
          </a:p>
          <a:p>
            <a:pPr indent="-139700" lvl="0" marL="342900" marR="0" rtl="0" algn="l">
              <a:spcBef>
                <a:spcPts val="0"/>
              </a:spcBef>
              <a:spcAft>
                <a:spcPts val="0"/>
              </a:spcAft>
              <a:buClr>
                <a:schemeClr val="dk1"/>
              </a:buClr>
              <a:buSzPts val="3200"/>
              <a:buFont typeface="Arial"/>
              <a:buNone/>
            </a:pPr>
            <a:r>
              <a:rPr lang="es-ES"/>
              <a:t>A partir de lo reflexionado e investigado en torno a los lineamientos de pobreza, las alumnas podrán ir delimitando el concepto que quieren desarrollar en su cartel. </a:t>
            </a:r>
            <a:endParaRPr/>
          </a:p>
          <a:p>
            <a:pPr indent="0" lvl="0" marL="203200" marR="0" rtl="0" algn="l">
              <a:spcBef>
                <a:spcPts val="0"/>
              </a:spcBef>
              <a:spcAft>
                <a:spcPts val="0"/>
              </a:spcAft>
              <a:buClr>
                <a:schemeClr val="dk1"/>
              </a:buClr>
              <a:buSzPts val="3200"/>
              <a:buFont typeface="Arial"/>
              <a:buNone/>
            </a:pPr>
            <a:r>
              <a:rPr lang="es-ES"/>
              <a:t>Esta investigación será el sustento teórico para la elaboración de los diferentes carteles.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grpSp>
        <p:nvGrpSpPr>
          <p:cNvPr id="543" name="Google Shape;543;p78"/>
          <p:cNvGrpSpPr/>
          <p:nvPr/>
        </p:nvGrpSpPr>
        <p:grpSpPr>
          <a:xfrm>
            <a:off x="0" y="148353"/>
            <a:ext cx="9144000" cy="6695066"/>
            <a:chOff x="0" y="148353"/>
            <a:chExt cx="9144000" cy="6695066"/>
          </a:xfrm>
        </p:grpSpPr>
        <p:pic>
          <p:nvPicPr>
            <p:cNvPr descr="linea.png" id="544" name="Google Shape;544;p78"/>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545" name="Google Shape;545;p78"/>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46" name="Google Shape;546;p7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547" name="Google Shape;547;p78"/>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sz="2400"/>
              <a:t>l. Análisis. Contrastación de lo esperado y lo sucedido. </a:t>
            </a:r>
            <a:endParaRPr sz="2400"/>
          </a:p>
          <a:p>
            <a:pPr indent="-139700" lvl="0" marL="342900" marR="0" rtl="0" algn="l">
              <a:spcBef>
                <a:spcPts val="0"/>
              </a:spcBef>
              <a:spcAft>
                <a:spcPts val="0"/>
              </a:spcAft>
              <a:buClr>
                <a:schemeClr val="dk1"/>
              </a:buClr>
              <a:buSzPts val="3200"/>
              <a:buFont typeface="Arial"/>
              <a:buNone/>
            </a:pPr>
            <a:r>
              <a:rPr lang="es-ES" sz="2400"/>
              <a:t>Tal y como se esperaba, la información obtenida y la comprensión del concepto de pobreza permitieron valorar y “mirar” de otra manera las acciones que se realizan en el servicio social. </a:t>
            </a:r>
            <a:endParaRPr sz="2400"/>
          </a:p>
          <a:p>
            <a:pPr indent="0" lvl="0" marL="203200" marR="0" rtl="0" algn="l">
              <a:spcBef>
                <a:spcPts val="0"/>
              </a:spcBef>
              <a:spcAft>
                <a:spcPts val="0"/>
              </a:spcAft>
              <a:buClr>
                <a:schemeClr val="dk1"/>
              </a:buClr>
              <a:buSzPts val="3200"/>
              <a:buFont typeface="Arial"/>
              <a:buNone/>
            </a:pPr>
            <a:r>
              <a:rPr lang="es-ES" sz="2400"/>
              <a:t>Mejorar: Comenzar la investigación un par de semanas previas a que comience el trabajo en Comunicación social. </a:t>
            </a:r>
            <a:endParaRPr sz="2400"/>
          </a:p>
          <a:p>
            <a:pPr indent="0" lvl="0" marL="203200" marR="0" rtl="0" algn="l">
              <a:spcBef>
                <a:spcPts val="0"/>
              </a:spcBef>
              <a:spcAft>
                <a:spcPts val="0"/>
              </a:spcAft>
              <a:buClr>
                <a:schemeClr val="dk1"/>
              </a:buClr>
              <a:buSzPts val="3200"/>
              <a:buFont typeface="Arial"/>
              <a:buNone/>
            </a:pPr>
            <a:r>
              <a:rPr lang="es-ES" sz="2400"/>
              <a:t>Se puede recuperar también los contenidos del material leído en la materia de Historia, si los tiempos coinciden.</a:t>
            </a:r>
            <a:endParaRPr sz="24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grpSp>
        <p:nvGrpSpPr>
          <p:cNvPr id="552" name="Google Shape;552;p79"/>
          <p:cNvGrpSpPr/>
          <p:nvPr/>
        </p:nvGrpSpPr>
        <p:grpSpPr>
          <a:xfrm>
            <a:off x="0" y="148353"/>
            <a:ext cx="9144000" cy="6695066"/>
            <a:chOff x="0" y="148353"/>
            <a:chExt cx="9144000" cy="6695066"/>
          </a:xfrm>
        </p:grpSpPr>
        <p:pic>
          <p:nvPicPr>
            <p:cNvPr descr="linea.png" id="553" name="Google Shape;553;p79"/>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554" name="Google Shape;554;p79"/>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55" name="Google Shape;555;p7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556" name="Google Shape;556;p79"/>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m. Toma de decisiones. </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rPr lang="es-ES"/>
              <a:t>A partir de la investigación, las alumnas replantearon sus proyectos. </a:t>
            </a:r>
            <a:endParaRPr/>
          </a:p>
          <a:p>
            <a:pPr indent="-139700" lvl="0" marL="342900" marR="0" rtl="0" algn="l">
              <a:spcBef>
                <a:spcPts val="0"/>
              </a:spcBef>
              <a:spcAft>
                <a:spcPts val="0"/>
              </a:spcAft>
              <a:buClr>
                <a:schemeClr val="dk1"/>
              </a:buClr>
              <a:buSzPts val="3200"/>
              <a:buFont typeface="Arial"/>
              <a:buNone/>
            </a:pPr>
            <a:r>
              <a:rPr lang="es-ES"/>
              <a:t>Ha sido muy productivo el ejercicio de investigación y análisis para dar mayor sustento teórico a lo que se quiere comunicar con el lenguaje visual.</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0" name="Shape 560"/>
        <p:cNvGrpSpPr/>
        <p:nvPr/>
      </p:nvGrpSpPr>
      <p:grpSpPr>
        <a:xfrm>
          <a:off x="0" y="0"/>
          <a:ext cx="0" cy="0"/>
          <a:chOff x="0" y="0"/>
          <a:chExt cx="0" cy="0"/>
        </a:xfrm>
      </p:grpSpPr>
      <p:grpSp>
        <p:nvGrpSpPr>
          <p:cNvPr id="561" name="Google Shape;561;p80"/>
          <p:cNvGrpSpPr/>
          <p:nvPr/>
        </p:nvGrpSpPr>
        <p:grpSpPr>
          <a:xfrm>
            <a:off x="0" y="148353"/>
            <a:ext cx="9144000" cy="6695066"/>
            <a:chOff x="0" y="148353"/>
            <a:chExt cx="9144000" cy="6695066"/>
          </a:xfrm>
        </p:grpSpPr>
        <p:pic>
          <p:nvPicPr>
            <p:cNvPr descr="linea.png" id="562" name="Google Shape;562;p80"/>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563" name="Google Shape;563;p80"/>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64" name="Google Shape;564;p8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a:t>Actividad 1 Historia del Arte</a:t>
            </a:r>
            <a:endParaRPr b="0" i="0" sz="4400" u="none" cap="none" strike="noStrike">
              <a:solidFill>
                <a:schemeClr val="dk1"/>
              </a:solidFill>
              <a:latin typeface="Calibri"/>
              <a:ea typeface="Calibri"/>
              <a:cs typeface="Calibri"/>
              <a:sym typeface="Calibri"/>
            </a:endParaRPr>
          </a:p>
        </p:txBody>
      </p:sp>
      <p:sp>
        <p:nvSpPr>
          <p:cNvPr id="565" name="Google Shape;565;p8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a. Nombre de la actividad: lectura de texto teórico</a:t>
            </a:r>
            <a:endParaRPr/>
          </a:p>
          <a:p>
            <a:pPr indent="-139700" lvl="0" marL="342900" marR="0" rtl="0" algn="l">
              <a:spcBef>
                <a:spcPts val="0"/>
              </a:spcBef>
              <a:spcAft>
                <a:spcPts val="0"/>
              </a:spcAft>
              <a:buClr>
                <a:schemeClr val="dk1"/>
              </a:buClr>
              <a:buSzPts val="3200"/>
              <a:buFont typeface="Arial"/>
              <a:buNone/>
            </a:pPr>
            <a:r>
              <a:rPr lang="es-ES"/>
              <a:t>b. Objetivo: </a:t>
            </a:r>
            <a:r>
              <a:rPr lang="es-ES">
                <a:latin typeface="Arial"/>
                <a:ea typeface="Arial"/>
                <a:cs typeface="Arial"/>
                <a:sym typeface="Arial"/>
              </a:rPr>
              <a:t>Que las alumnas distingan los conceptos de diferencia y desigualdad.</a:t>
            </a:r>
            <a:r>
              <a:rPr lang="es-ES" sz="2800">
                <a:latin typeface="Arial"/>
                <a:ea typeface="Arial"/>
                <a:cs typeface="Arial"/>
                <a:sym typeface="Arial"/>
              </a:rPr>
              <a:t> </a:t>
            </a:r>
            <a:endParaRPr/>
          </a:p>
          <a:p>
            <a:pPr indent="-139700" lvl="0" marL="342900" marR="0" rtl="0" algn="l">
              <a:spcBef>
                <a:spcPts val="0"/>
              </a:spcBef>
              <a:spcAft>
                <a:spcPts val="0"/>
              </a:spcAft>
              <a:buClr>
                <a:schemeClr val="dk1"/>
              </a:buClr>
              <a:buSzPts val="3200"/>
              <a:buFont typeface="Arial"/>
              <a:buNone/>
            </a:pPr>
            <a:r>
              <a:rPr lang="es-ES"/>
              <a:t>c. Grado: 6º</a:t>
            </a:r>
            <a:endParaRPr/>
          </a:p>
          <a:p>
            <a:pPr indent="-139700" lvl="0" marL="342900" marR="0" rtl="0" algn="l">
              <a:spcBef>
                <a:spcPts val="0"/>
              </a:spcBef>
              <a:spcAft>
                <a:spcPts val="0"/>
              </a:spcAft>
              <a:buClr>
                <a:schemeClr val="dk1"/>
              </a:buClr>
              <a:buSzPts val="3200"/>
              <a:buFont typeface="Arial"/>
              <a:buNone/>
            </a:pPr>
            <a:r>
              <a:rPr lang="es-ES"/>
              <a:t>d. Fecha en que se llevará a cabo la actividad: 29 de enero</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9" name="Shape 569"/>
        <p:cNvGrpSpPr/>
        <p:nvPr/>
      </p:nvGrpSpPr>
      <p:grpSpPr>
        <a:xfrm>
          <a:off x="0" y="0"/>
          <a:ext cx="0" cy="0"/>
          <a:chOff x="0" y="0"/>
          <a:chExt cx="0" cy="0"/>
        </a:xfrm>
      </p:grpSpPr>
      <p:grpSp>
        <p:nvGrpSpPr>
          <p:cNvPr id="570" name="Google Shape;570;p81"/>
          <p:cNvGrpSpPr/>
          <p:nvPr/>
        </p:nvGrpSpPr>
        <p:grpSpPr>
          <a:xfrm>
            <a:off x="0" y="148353"/>
            <a:ext cx="9144000" cy="6695066"/>
            <a:chOff x="0" y="148353"/>
            <a:chExt cx="9144000" cy="6695066"/>
          </a:xfrm>
        </p:grpSpPr>
        <p:pic>
          <p:nvPicPr>
            <p:cNvPr descr="linea.png" id="571" name="Google Shape;571;p81"/>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572" name="Google Shape;572;p81"/>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73" name="Google Shape;573;p8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574" name="Google Shape;574;p81"/>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e. </a:t>
            </a:r>
            <a:r>
              <a:rPr lang="es-ES"/>
              <a:t>Asignaturas participantes, temas o conceptos de cada una:</a:t>
            </a:r>
            <a:r>
              <a:rPr lang="es-ES"/>
              <a:t> Historia de la Cultura, marco general histórico de los siglos XV al XVIII, colonialismo, ilustración.</a:t>
            </a:r>
            <a:endParaRPr/>
          </a:p>
          <a:p>
            <a:pPr indent="-139700" lvl="0" marL="342900" marR="0" rtl="0" algn="l">
              <a:spcBef>
                <a:spcPts val="0"/>
              </a:spcBef>
              <a:spcAft>
                <a:spcPts val="0"/>
              </a:spcAft>
              <a:buClr>
                <a:schemeClr val="dk1"/>
              </a:buClr>
              <a:buSzPts val="3200"/>
              <a:buFont typeface="Arial"/>
              <a:buNone/>
            </a:pPr>
            <a:r>
              <a:rPr lang="es-ES"/>
              <a:t>f. Fuentes de apoyo: textos impresos, video.</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8" name="Shape 578"/>
        <p:cNvGrpSpPr/>
        <p:nvPr/>
      </p:nvGrpSpPr>
      <p:grpSpPr>
        <a:xfrm>
          <a:off x="0" y="0"/>
          <a:ext cx="0" cy="0"/>
          <a:chOff x="0" y="0"/>
          <a:chExt cx="0" cy="0"/>
        </a:xfrm>
      </p:grpSpPr>
      <p:grpSp>
        <p:nvGrpSpPr>
          <p:cNvPr id="579" name="Google Shape;579;p82"/>
          <p:cNvGrpSpPr/>
          <p:nvPr/>
        </p:nvGrpSpPr>
        <p:grpSpPr>
          <a:xfrm>
            <a:off x="0" y="148353"/>
            <a:ext cx="9144000" cy="6695066"/>
            <a:chOff x="0" y="148353"/>
            <a:chExt cx="9144000" cy="6695066"/>
          </a:xfrm>
        </p:grpSpPr>
        <p:pic>
          <p:nvPicPr>
            <p:cNvPr descr="linea.png" id="580" name="Google Shape;580;p82"/>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581" name="Google Shape;581;p82"/>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82" name="Google Shape;582;p8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583" name="Google Shape;583;p8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g. Justificación de la actividad: De acuerdo con el objetivo general del proyecto, que las alumnas comprendan, a partir de la lectura de diversos textos, la importancia de la diversidad cultural.</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7" name="Shape 587"/>
        <p:cNvGrpSpPr/>
        <p:nvPr/>
      </p:nvGrpSpPr>
      <p:grpSpPr>
        <a:xfrm>
          <a:off x="0" y="0"/>
          <a:ext cx="0" cy="0"/>
          <a:chOff x="0" y="0"/>
          <a:chExt cx="0" cy="0"/>
        </a:xfrm>
      </p:grpSpPr>
      <p:grpSp>
        <p:nvGrpSpPr>
          <p:cNvPr id="588" name="Google Shape;588;p83"/>
          <p:cNvGrpSpPr/>
          <p:nvPr/>
        </p:nvGrpSpPr>
        <p:grpSpPr>
          <a:xfrm>
            <a:off x="0" y="148353"/>
            <a:ext cx="9144000" cy="6695066"/>
            <a:chOff x="0" y="148353"/>
            <a:chExt cx="9144000" cy="6695066"/>
          </a:xfrm>
        </p:grpSpPr>
        <p:pic>
          <p:nvPicPr>
            <p:cNvPr descr="linea.png" id="589" name="Google Shape;589;p83"/>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590" name="Google Shape;590;p83"/>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91" name="Google Shape;591;p8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592" name="Google Shape;592;p8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h. Descripción de Apertura de la actividad. </a:t>
            </a:r>
            <a:endParaRPr/>
          </a:p>
          <a:p>
            <a:pPr indent="-139700" lvl="0" marL="342900" marR="0" rtl="0" algn="l">
              <a:spcBef>
                <a:spcPts val="0"/>
              </a:spcBef>
              <a:spcAft>
                <a:spcPts val="0"/>
              </a:spcAft>
              <a:buClr>
                <a:schemeClr val="dk1"/>
              </a:buClr>
              <a:buSzPts val="3200"/>
              <a:buFont typeface="Arial"/>
              <a:buNone/>
            </a:pPr>
            <a:r>
              <a:rPr lang="es-ES"/>
              <a:t>Pasos:</a:t>
            </a:r>
            <a:endParaRPr/>
          </a:p>
          <a:p>
            <a:pPr indent="-139700" lvl="0" marL="342900" marR="0" rtl="0" algn="l">
              <a:spcBef>
                <a:spcPts val="0"/>
              </a:spcBef>
              <a:spcAft>
                <a:spcPts val="0"/>
              </a:spcAft>
              <a:buClr>
                <a:schemeClr val="dk1"/>
              </a:buClr>
              <a:buSzPts val="3200"/>
              <a:buFont typeface="Arial"/>
              <a:buNone/>
            </a:pPr>
            <a:r>
              <a:t/>
            </a:r>
            <a:endParaRPr/>
          </a:p>
          <a:p>
            <a:pPr indent="0" lvl="0" marL="0" marR="0" rtl="0" algn="l">
              <a:spcBef>
                <a:spcPts val="0"/>
              </a:spcBef>
              <a:spcAft>
                <a:spcPts val="0"/>
              </a:spcAft>
              <a:buNone/>
            </a:pPr>
            <a:r>
              <a:rPr lang="es-ES" sz="3000"/>
              <a:t>Se entregará a cada alumna un texto, el cual tendrá que leer </a:t>
            </a:r>
            <a:r>
              <a:rPr lang="es-ES" sz="3000"/>
              <a:t>en función de preguntas detonadoras vinculadas con el tema de la diversidad cultural.</a:t>
            </a:r>
            <a:endParaRPr sz="3000"/>
          </a:p>
          <a:p>
            <a:pPr indent="0" lvl="0" marL="457200" marR="0" rtl="0" algn="l">
              <a:spcBef>
                <a:spcPts val="0"/>
              </a:spcBef>
              <a:spcAft>
                <a:spcPts val="0"/>
              </a:spcAft>
              <a:buNone/>
            </a:pPr>
            <a:r>
              <a:t/>
            </a:r>
            <a:endParaRPr sz="2400"/>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rPr lang="es-ES"/>
              <a:t>Pasos y organización del grupo. </a:t>
            </a:r>
            <a:endParaRPr/>
          </a:p>
          <a:p>
            <a:pPr indent="-139700" lvl="0" marL="342900" marR="0" rtl="0" algn="l">
              <a:spcBef>
                <a:spcPts val="0"/>
              </a:spcBef>
              <a:spcAft>
                <a:spcPts val="0"/>
              </a:spcAft>
              <a:buClr>
                <a:schemeClr val="dk1"/>
              </a:buClr>
              <a:buSzPts val="3200"/>
              <a:buFont typeface="Arial"/>
              <a:buNone/>
            </a:pPr>
            <a:r>
              <a:rPr lang="es-ES"/>
              <a:t>Incluir materiales, herramientas, y evidencias de aprendizaje.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6" name="Shape 596"/>
        <p:cNvGrpSpPr/>
        <p:nvPr/>
      </p:nvGrpSpPr>
      <p:grpSpPr>
        <a:xfrm>
          <a:off x="0" y="0"/>
          <a:ext cx="0" cy="0"/>
          <a:chOff x="0" y="0"/>
          <a:chExt cx="0" cy="0"/>
        </a:xfrm>
      </p:grpSpPr>
      <p:grpSp>
        <p:nvGrpSpPr>
          <p:cNvPr id="597" name="Google Shape;597;p84"/>
          <p:cNvGrpSpPr/>
          <p:nvPr/>
        </p:nvGrpSpPr>
        <p:grpSpPr>
          <a:xfrm>
            <a:off x="0" y="148353"/>
            <a:ext cx="9144000" cy="6695066"/>
            <a:chOff x="0" y="148353"/>
            <a:chExt cx="9144000" cy="6695066"/>
          </a:xfrm>
        </p:grpSpPr>
        <p:pic>
          <p:nvPicPr>
            <p:cNvPr descr="linea.png" id="598" name="Google Shape;598;p84"/>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599" name="Google Shape;599;p8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600" name="Google Shape;600;p8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601" name="Google Shape;601;p84"/>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i. Descripción del desarrollo de la actividad.</a:t>
            </a:r>
            <a:endParaRPr/>
          </a:p>
          <a:p>
            <a:pPr indent="0" lvl="0" marL="0" rtl="0" algn="l">
              <a:spcBef>
                <a:spcPts val="0"/>
              </a:spcBef>
              <a:spcAft>
                <a:spcPts val="0"/>
              </a:spcAft>
              <a:buNone/>
            </a:pPr>
            <a:r>
              <a:t/>
            </a:r>
            <a:endParaRPr sz="3000"/>
          </a:p>
          <a:p>
            <a:pPr indent="0" lvl="0" marL="0" rtl="0" algn="l">
              <a:spcBef>
                <a:spcPts val="0"/>
              </a:spcBef>
              <a:spcAft>
                <a:spcPts val="0"/>
              </a:spcAft>
              <a:buNone/>
            </a:pPr>
            <a:r>
              <a:rPr lang="es-ES" sz="3000"/>
              <a:t>Mediante una lluvia de ideas, se hará una discusión y una reflexión en clase sobre los textos leídos, analizando los conceptos aprendidos en la lectura.</a:t>
            </a:r>
            <a:endParaRPr sz="3000"/>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5" name="Shape 605"/>
        <p:cNvGrpSpPr/>
        <p:nvPr/>
      </p:nvGrpSpPr>
      <p:grpSpPr>
        <a:xfrm>
          <a:off x="0" y="0"/>
          <a:ext cx="0" cy="0"/>
          <a:chOff x="0" y="0"/>
          <a:chExt cx="0" cy="0"/>
        </a:xfrm>
      </p:grpSpPr>
      <p:grpSp>
        <p:nvGrpSpPr>
          <p:cNvPr id="606" name="Google Shape;606;p85"/>
          <p:cNvGrpSpPr/>
          <p:nvPr/>
        </p:nvGrpSpPr>
        <p:grpSpPr>
          <a:xfrm>
            <a:off x="0" y="148353"/>
            <a:ext cx="9144000" cy="6695066"/>
            <a:chOff x="0" y="148353"/>
            <a:chExt cx="9144000" cy="6695066"/>
          </a:xfrm>
        </p:grpSpPr>
        <p:pic>
          <p:nvPicPr>
            <p:cNvPr descr="linea.png" id="607" name="Google Shape;607;p85"/>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608" name="Google Shape;608;p85"/>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609" name="Google Shape;609;p8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610" name="Google Shape;610;p85"/>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j. Descripción del cierre de la actividad. </a:t>
            </a:r>
            <a:endParaRPr/>
          </a:p>
          <a:p>
            <a:pPr indent="-139700" lvl="0" marL="342900" marR="0" rtl="0" algn="l">
              <a:spcBef>
                <a:spcPts val="0"/>
              </a:spcBef>
              <a:spcAft>
                <a:spcPts val="0"/>
              </a:spcAft>
              <a:buClr>
                <a:schemeClr val="dk1"/>
              </a:buClr>
              <a:buSzPts val="3200"/>
              <a:buFont typeface="Arial"/>
              <a:buNone/>
            </a:pPr>
            <a:r>
              <a:t/>
            </a:r>
            <a:endParaRPr/>
          </a:p>
          <a:p>
            <a:pPr indent="0" lvl="0" marL="0" rtl="0" algn="l">
              <a:spcBef>
                <a:spcPts val="0"/>
              </a:spcBef>
              <a:spcAft>
                <a:spcPts val="0"/>
              </a:spcAft>
              <a:buNone/>
            </a:pPr>
            <a:r>
              <a:rPr lang="es-ES" sz="3000"/>
              <a:t>Elaboración de un glosario en el que las alumnas definan los conceptos aprendidos con sus palabras, y los representen con una imagen que les ayude en la elaboración del cartel. El glosario se subirá a Classroom.</a:t>
            </a:r>
            <a:endParaRPr sz="3000"/>
          </a:p>
          <a:p>
            <a:pPr indent="-139700" lvl="0" marL="342900" marR="0" rtl="0" algn="l">
              <a:spcBef>
                <a:spcPts val="0"/>
              </a:spcBef>
              <a:spcAft>
                <a:spcPts val="0"/>
              </a:spcAft>
              <a:buClr>
                <a:schemeClr val="dk1"/>
              </a:buClr>
              <a:buSzPts val="3200"/>
              <a:buFont typeface="Arial"/>
              <a:buNone/>
            </a:pPr>
            <a:r>
              <a:t/>
            </a:r>
            <a:endParaRPr/>
          </a:p>
          <a:p>
            <a:pPr indent="0" lvl="0" marL="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grpSp>
        <p:nvGrpSpPr>
          <p:cNvPr id="210" name="Google Shape;210;p41"/>
          <p:cNvGrpSpPr/>
          <p:nvPr/>
        </p:nvGrpSpPr>
        <p:grpSpPr>
          <a:xfrm>
            <a:off x="0" y="148353"/>
            <a:ext cx="9144000" cy="6695066"/>
            <a:chOff x="0" y="148353"/>
            <a:chExt cx="9144000" cy="6695066"/>
          </a:xfrm>
        </p:grpSpPr>
        <p:pic>
          <p:nvPicPr>
            <p:cNvPr descr="linea.png" id="211" name="Google Shape;211;p41"/>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212" name="Google Shape;212;p41"/>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213" name="Google Shape;213;p4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214" name="Google Shape;214;p41"/>
          <p:cNvSpPr txBox="1"/>
          <p:nvPr>
            <p:ph idx="1" type="body"/>
          </p:nvPr>
        </p:nvSpPr>
        <p:spPr>
          <a:xfrm>
            <a:off x="457200" y="1619300"/>
            <a:ext cx="8229600" cy="4526100"/>
          </a:xfrm>
          <a:prstGeom prst="rect">
            <a:avLst/>
          </a:prstGeom>
          <a:noFill/>
          <a:ln>
            <a:noFill/>
          </a:ln>
        </p:spPr>
        <p:txBody>
          <a:bodyPr anchorCtr="0" anchor="t" bIns="45700" lIns="91425" spcFirstLastPara="1" rIns="91425" wrap="square" tIns="45700">
            <a:noAutofit/>
          </a:bodyPr>
          <a:lstStyle/>
          <a:p>
            <a:pPr indent="-342900" lvl="0" marL="342900" rtl="0" algn="ctr">
              <a:spcBef>
                <a:spcPts val="640"/>
              </a:spcBef>
              <a:spcAft>
                <a:spcPts val="0"/>
              </a:spcAft>
              <a:buClr>
                <a:schemeClr val="dk1"/>
              </a:buClr>
              <a:buSzPts val="3200"/>
              <a:buFont typeface="Arial"/>
              <a:buChar char="•"/>
            </a:pPr>
            <a:r>
              <a:rPr lang="es-ES" sz="2400"/>
              <a:t>Descripción del proyecto</a:t>
            </a:r>
            <a:endParaRPr/>
          </a:p>
          <a:p>
            <a:pPr indent="0" lvl="0" marL="0" rtl="0" algn="l">
              <a:spcBef>
                <a:spcPts val="0"/>
              </a:spcBef>
              <a:spcAft>
                <a:spcPts val="0"/>
              </a:spcAft>
              <a:buClr>
                <a:srgbClr val="000000"/>
              </a:buClr>
              <a:buSzPts val="1100"/>
              <a:buFont typeface="Arial"/>
              <a:buNone/>
            </a:pPr>
            <a:r>
              <a:rPr lang="es-ES" sz="2400">
                <a:latin typeface="Arial"/>
                <a:ea typeface="Arial"/>
                <a:cs typeface="Arial"/>
                <a:sym typeface="Arial"/>
              </a:rPr>
              <a:t>Diseñar una campaña para sensibilizar en el verdadero sentido y valor de la inclusión para construir una mejor sociedad.  El objetivo es aprovechar el poder persuasivo y didáctico de las imágenes para crear una serie de carteles e infografías que sensibilicen al espectador y a las propias alumnas para comprender en un nivel  más profundo el sentido de la inclusión.</a:t>
            </a:r>
            <a:endParaRPr sz="2400">
              <a:latin typeface="Arial"/>
              <a:ea typeface="Arial"/>
              <a:cs typeface="Arial"/>
              <a:sym typeface="Arial"/>
            </a:endParaRPr>
          </a:p>
          <a:p>
            <a:pPr indent="0" lvl="0" marL="342900" marR="0" rtl="0" algn="l">
              <a:spcBef>
                <a:spcPts val="640"/>
              </a:spcBef>
              <a:spcAft>
                <a:spcPts val="0"/>
              </a:spcAft>
              <a:buNone/>
            </a:pPr>
            <a:r>
              <a:t/>
            </a:r>
            <a:endParaRPr sz="24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grpSp>
        <p:nvGrpSpPr>
          <p:cNvPr id="615" name="Google Shape;615;p86"/>
          <p:cNvGrpSpPr/>
          <p:nvPr/>
        </p:nvGrpSpPr>
        <p:grpSpPr>
          <a:xfrm>
            <a:off x="0" y="148353"/>
            <a:ext cx="9144000" cy="6695066"/>
            <a:chOff x="0" y="148353"/>
            <a:chExt cx="9144000" cy="6695066"/>
          </a:xfrm>
        </p:grpSpPr>
        <p:pic>
          <p:nvPicPr>
            <p:cNvPr descr="linea.png" id="616" name="Google Shape;616;p86"/>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617" name="Google Shape;617;p86"/>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618" name="Google Shape;618;p8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619" name="Google Shape;619;p8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k. Descripción de lo que se hará con los resultados de la actividad.</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rPr lang="es-ES"/>
              <a:t>Los resultados de esta actividad serán la base para la elaboración de la siguiente actividad.</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grpSp>
        <p:nvGrpSpPr>
          <p:cNvPr id="624" name="Google Shape;624;p87"/>
          <p:cNvGrpSpPr/>
          <p:nvPr/>
        </p:nvGrpSpPr>
        <p:grpSpPr>
          <a:xfrm>
            <a:off x="0" y="148353"/>
            <a:ext cx="9144000" cy="6695066"/>
            <a:chOff x="0" y="148353"/>
            <a:chExt cx="9144000" cy="6695066"/>
          </a:xfrm>
        </p:grpSpPr>
        <p:pic>
          <p:nvPicPr>
            <p:cNvPr descr="linea.png" id="625" name="Google Shape;625;p87"/>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626" name="Google Shape;626;p87"/>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627" name="Google Shape;627;p87"/>
          <p:cNvSpPr txBox="1"/>
          <p:nvPr>
            <p:ph idx="1" type="body"/>
          </p:nvPr>
        </p:nvSpPr>
        <p:spPr>
          <a:xfrm>
            <a:off x="361275" y="808900"/>
            <a:ext cx="8434500" cy="5473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id="628" name="Google Shape;628;p87"/>
          <p:cNvPicPr preferRelativeResize="0"/>
          <p:nvPr/>
        </p:nvPicPr>
        <p:blipFill>
          <a:blip r:embed="rId5">
            <a:alphaModFix/>
          </a:blip>
          <a:stretch>
            <a:fillRect/>
          </a:stretch>
        </p:blipFill>
        <p:spPr>
          <a:xfrm>
            <a:off x="1747838" y="1381125"/>
            <a:ext cx="5648325" cy="40957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2" name="Shape 632"/>
        <p:cNvGrpSpPr/>
        <p:nvPr/>
      </p:nvGrpSpPr>
      <p:grpSpPr>
        <a:xfrm>
          <a:off x="0" y="0"/>
          <a:ext cx="0" cy="0"/>
          <a:chOff x="0" y="0"/>
          <a:chExt cx="0" cy="0"/>
        </a:xfrm>
      </p:grpSpPr>
      <p:grpSp>
        <p:nvGrpSpPr>
          <p:cNvPr id="633" name="Google Shape;633;p88"/>
          <p:cNvGrpSpPr/>
          <p:nvPr/>
        </p:nvGrpSpPr>
        <p:grpSpPr>
          <a:xfrm>
            <a:off x="0" y="148353"/>
            <a:ext cx="9144000" cy="6695066"/>
            <a:chOff x="0" y="148353"/>
            <a:chExt cx="9144000" cy="6695066"/>
          </a:xfrm>
        </p:grpSpPr>
        <p:pic>
          <p:nvPicPr>
            <p:cNvPr descr="linea.png" id="634" name="Google Shape;634;p88"/>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635" name="Google Shape;635;p88"/>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636" name="Google Shape;636;p8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637" name="Google Shape;637;p88"/>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l. Análisis. Contrastación de lo esperado y lo sucedido. </a:t>
            </a:r>
            <a:endParaRPr/>
          </a:p>
          <a:p>
            <a:pPr indent="-139700" lvl="0" marL="342900" marR="0" rtl="0" algn="l">
              <a:spcBef>
                <a:spcPts val="0"/>
              </a:spcBef>
              <a:spcAft>
                <a:spcPts val="0"/>
              </a:spcAft>
              <a:buClr>
                <a:schemeClr val="dk1"/>
              </a:buClr>
              <a:buSzPts val="3200"/>
              <a:buFont typeface="Arial"/>
              <a:buNone/>
            </a:pPr>
            <a:r>
              <a:rPr lang="es-ES"/>
              <a:t>Argumentos claros y precisos sobre: </a:t>
            </a:r>
            <a:endParaRPr/>
          </a:p>
          <a:p>
            <a:pPr indent="-139700" lvl="0" marL="342900" marR="0" rtl="0" algn="l">
              <a:spcBef>
                <a:spcPts val="0"/>
              </a:spcBef>
              <a:spcAft>
                <a:spcPts val="0"/>
              </a:spcAft>
              <a:buClr>
                <a:schemeClr val="dk1"/>
              </a:buClr>
              <a:buSzPts val="3200"/>
              <a:buFont typeface="Arial"/>
              <a:buNone/>
            </a:pPr>
            <a:r>
              <a:rPr lang="es-ES"/>
              <a:t>1. Logros alcanzados: fue muy enriquecedora la actividad. </a:t>
            </a:r>
            <a:endParaRPr/>
          </a:p>
          <a:p>
            <a:pPr indent="-139700" lvl="0" marL="342900" marR="0" rtl="0" algn="l">
              <a:spcBef>
                <a:spcPts val="0"/>
              </a:spcBef>
              <a:spcAft>
                <a:spcPts val="0"/>
              </a:spcAft>
              <a:buClr>
                <a:schemeClr val="dk1"/>
              </a:buClr>
              <a:buSzPts val="3200"/>
              <a:buFont typeface="Arial"/>
              <a:buNone/>
            </a:pPr>
            <a:r>
              <a:rPr lang="es-ES"/>
              <a:t>2. Aspectos a mejorar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1" name="Shape 641"/>
        <p:cNvGrpSpPr/>
        <p:nvPr/>
      </p:nvGrpSpPr>
      <p:grpSpPr>
        <a:xfrm>
          <a:off x="0" y="0"/>
          <a:ext cx="0" cy="0"/>
          <a:chOff x="0" y="0"/>
          <a:chExt cx="0" cy="0"/>
        </a:xfrm>
      </p:grpSpPr>
      <p:grpSp>
        <p:nvGrpSpPr>
          <p:cNvPr id="642" name="Google Shape;642;p89"/>
          <p:cNvGrpSpPr/>
          <p:nvPr/>
        </p:nvGrpSpPr>
        <p:grpSpPr>
          <a:xfrm>
            <a:off x="0" y="148353"/>
            <a:ext cx="9144000" cy="6695066"/>
            <a:chOff x="0" y="148353"/>
            <a:chExt cx="9144000" cy="6695066"/>
          </a:xfrm>
        </p:grpSpPr>
        <p:pic>
          <p:nvPicPr>
            <p:cNvPr descr="linea.png" id="643" name="Google Shape;643;p89"/>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644" name="Google Shape;644;p89"/>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645" name="Google Shape;645;p8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646" name="Google Shape;646;p89"/>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m. Toma de decisiones. </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rPr lang="es-ES"/>
              <a:t>Señalar cualquier toma de decisiones en función del análisis.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0" name="Shape 650"/>
        <p:cNvGrpSpPr/>
        <p:nvPr/>
      </p:nvGrpSpPr>
      <p:grpSpPr>
        <a:xfrm>
          <a:off x="0" y="0"/>
          <a:ext cx="0" cy="0"/>
          <a:chOff x="0" y="0"/>
          <a:chExt cx="0" cy="0"/>
        </a:xfrm>
      </p:grpSpPr>
      <p:grpSp>
        <p:nvGrpSpPr>
          <p:cNvPr id="651" name="Google Shape;651;p90"/>
          <p:cNvGrpSpPr/>
          <p:nvPr/>
        </p:nvGrpSpPr>
        <p:grpSpPr>
          <a:xfrm>
            <a:off x="0" y="148353"/>
            <a:ext cx="9144000" cy="6695066"/>
            <a:chOff x="0" y="148353"/>
            <a:chExt cx="9144000" cy="6695066"/>
          </a:xfrm>
        </p:grpSpPr>
        <p:pic>
          <p:nvPicPr>
            <p:cNvPr descr="linea.png" id="652" name="Google Shape;652;p90"/>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653" name="Google Shape;653;p90"/>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654" name="Google Shape;654;p9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a:t>Actividad 2 Historia del arte</a:t>
            </a:r>
            <a:endParaRPr b="0" i="0" sz="4400" u="none" cap="none" strike="noStrike">
              <a:solidFill>
                <a:schemeClr val="dk1"/>
              </a:solidFill>
              <a:latin typeface="Calibri"/>
              <a:ea typeface="Calibri"/>
              <a:cs typeface="Calibri"/>
              <a:sym typeface="Calibri"/>
            </a:endParaRPr>
          </a:p>
        </p:txBody>
      </p:sp>
      <p:sp>
        <p:nvSpPr>
          <p:cNvPr id="655" name="Google Shape;655;p9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a. Nombre de la actividad: aplicación de los conceptos aprendidos a una realidad histórica </a:t>
            </a:r>
            <a:endParaRPr/>
          </a:p>
          <a:p>
            <a:pPr indent="-139700" lvl="0" marL="342900" marR="0" rtl="0" algn="l">
              <a:spcBef>
                <a:spcPts val="0"/>
              </a:spcBef>
              <a:spcAft>
                <a:spcPts val="0"/>
              </a:spcAft>
              <a:buClr>
                <a:schemeClr val="dk1"/>
              </a:buClr>
              <a:buSzPts val="3200"/>
              <a:buFont typeface="Arial"/>
              <a:buNone/>
            </a:pPr>
            <a:r>
              <a:rPr lang="es-ES"/>
              <a:t>b. Objetivo: que las alumnas comprendan un tema histórico a partir de los conceptos aprendidos en las lecturas previas</a:t>
            </a:r>
            <a:endParaRPr/>
          </a:p>
          <a:p>
            <a:pPr indent="-139700" lvl="0" marL="342900" marR="0" rtl="0" algn="l">
              <a:spcBef>
                <a:spcPts val="0"/>
              </a:spcBef>
              <a:spcAft>
                <a:spcPts val="0"/>
              </a:spcAft>
              <a:buClr>
                <a:schemeClr val="dk1"/>
              </a:buClr>
              <a:buSzPts val="3200"/>
              <a:buFont typeface="Arial"/>
              <a:buNone/>
            </a:pPr>
            <a:r>
              <a:rPr lang="es-ES"/>
              <a:t>c. Grado: 6º</a:t>
            </a:r>
            <a:endParaRPr/>
          </a:p>
          <a:p>
            <a:pPr indent="-139700" lvl="0" marL="342900" marR="0" rtl="0" algn="l">
              <a:spcBef>
                <a:spcPts val="0"/>
              </a:spcBef>
              <a:spcAft>
                <a:spcPts val="0"/>
              </a:spcAft>
              <a:buClr>
                <a:schemeClr val="dk1"/>
              </a:buClr>
              <a:buSzPts val="3200"/>
              <a:buFont typeface="Arial"/>
              <a:buNone/>
            </a:pPr>
            <a:r>
              <a:rPr lang="es-ES"/>
              <a:t>d. Fecha en que se llevará a cabo la actividad: 7 de febrero</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9" name="Shape 659"/>
        <p:cNvGrpSpPr/>
        <p:nvPr/>
      </p:nvGrpSpPr>
      <p:grpSpPr>
        <a:xfrm>
          <a:off x="0" y="0"/>
          <a:ext cx="0" cy="0"/>
          <a:chOff x="0" y="0"/>
          <a:chExt cx="0" cy="0"/>
        </a:xfrm>
      </p:grpSpPr>
      <p:grpSp>
        <p:nvGrpSpPr>
          <p:cNvPr id="660" name="Google Shape;660;p91"/>
          <p:cNvGrpSpPr/>
          <p:nvPr/>
        </p:nvGrpSpPr>
        <p:grpSpPr>
          <a:xfrm>
            <a:off x="0" y="148353"/>
            <a:ext cx="9144000" cy="6695066"/>
            <a:chOff x="0" y="148353"/>
            <a:chExt cx="9144000" cy="6695066"/>
          </a:xfrm>
        </p:grpSpPr>
        <p:pic>
          <p:nvPicPr>
            <p:cNvPr descr="linea.png" id="661" name="Google Shape;661;p91"/>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662" name="Google Shape;662;p91"/>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663" name="Google Shape;663;p9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664" name="Google Shape;664;p91"/>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e. Asignaturas participantes, temas o conceptos de cada una: </a:t>
            </a:r>
            <a:r>
              <a:rPr lang="es-ES"/>
              <a:t>Historia de la Cultura, marco general histórico de los siglos XV al XVIII, colonialismo, ilustración</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rPr lang="es-ES"/>
              <a:t>f. Fuentes de apoyo: fuentes primarias escritas, imágenes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8" name="Shape 668"/>
        <p:cNvGrpSpPr/>
        <p:nvPr/>
      </p:nvGrpSpPr>
      <p:grpSpPr>
        <a:xfrm>
          <a:off x="0" y="0"/>
          <a:ext cx="0" cy="0"/>
          <a:chOff x="0" y="0"/>
          <a:chExt cx="0" cy="0"/>
        </a:xfrm>
      </p:grpSpPr>
      <p:grpSp>
        <p:nvGrpSpPr>
          <p:cNvPr id="669" name="Google Shape;669;p92"/>
          <p:cNvGrpSpPr/>
          <p:nvPr/>
        </p:nvGrpSpPr>
        <p:grpSpPr>
          <a:xfrm>
            <a:off x="0" y="148353"/>
            <a:ext cx="9144000" cy="6695066"/>
            <a:chOff x="0" y="148353"/>
            <a:chExt cx="9144000" cy="6695066"/>
          </a:xfrm>
        </p:grpSpPr>
        <p:pic>
          <p:nvPicPr>
            <p:cNvPr descr="linea.png" id="670" name="Google Shape;670;p92"/>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671" name="Google Shape;671;p92"/>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672" name="Google Shape;672;p9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673" name="Google Shape;673;p9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g. Justificación de la actividad: que las alumnas comprendan la existencia de la diversidad cultural y la desigualdad en una realidad histórica, </a:t>
            </a:r>
            <a:r>
              <a:rPr lang="es-ES"/>
              <a:t>identificando</a:t>
            </a:r>
            <a:r>
              <a:rPr lang="es-ES"/>
              <a:t> el origen de algunos fenómenos actuales</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7" name="Shape 677"/>
        <p:cNvGrpSpPr/>
        <p:nvPr/>
      </p:nvGrpSpPr>
      <p:grpSpPr>
        <a:xfrm>
          <a:off x="0" y="0"/>
          <a:ext cx="0" cy="0"/>
          <a:chOff x="0" y="0"/>
          <a:chExt cx="0" cy="0"/>
        </a:xfrm>
      </p:grpSpPr>
      <p:grpSp>
        <p:nvGrpSpPr>
          <p:cNvPr id="678" name="Google Shape;678;p93"/>
          <p:cNvGrpSpPr/>
          <p:nvPr/>
        </p:nvGrpSpPr>
        <p:grpSpPr>
          <a:xfrm>
            <a:off x="0" y="148353"/>
            <a:ext cx="9144000" cy="6695066"/>
            <a:chOff x="0" y="148353"/>
            <a:chExt cx="9144000" cy="6695066"/>
          </a:xfrm>
        </p:grpSpPr>
        <p:pic>
          <p:nvPicPr>
            <p:cNvPr descr="linea.png" id="679" name="Google Shape;679;p93"/>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680" name="Google Shape;680;p93"/>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681" name="Google Shape;681;p9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682" name="Google Shape;682;p9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h. Descripción de Apertura de la actividad. </a:t>
            </a:r>
            <a:endParaRPr/>
          </a:p>
          <a:p>
            <a:pPr indent="0" lvl="0" marL="0" marR="0" rtl="0" algn="l">
              <a:spcBef>
                <a:spcPts val="0"/>
              </a:spcBef>
              <a:spcAft>
                <a:spcPts val="0"/>
              </a:spcAft>
              <a:buClr>
                <a:schemeClr val="dk1"/>
              </a:buClr>
              <a:buSzPts val="3200"/>
              <a:buFont typeface="Arial"/>
              <a:buNone/>
            </a:pPr>
            <a:r>
              <a:rPr lang="es-ES"/>
              <a:t>Se le entregará a cada alumna una fuente escrita o visual. Las alumnas tendrán que describir la fuente, explicar el tema al cual se refiere y vincularla con el contexto histórico en el cual está inscrita.</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6" name="Shape 686"/>
        <p:cNvGrpSpPr/>
        <p:nvPr/>
      </p:nvGrpSpPr>
      <p:grpSpPr>
        <a:xfrm>
          <a:off x="0" y="0"/>
          <a:ext cx="0" cy="0"/>
          <a:chOff x="0" y="0"/>
          <a:chExt cx="0" cy="0"/>
        </a:xfrm>
      </p:grpSpPr>
      <p:grpSp>
        <p:nvGrpSpPr>
          <p:cNvPr id="687" name="Google Shape;687;p94"/>
          <p:cNvGrpSpPr/>
          <p:nvPr/>
        </p:nvGrpSpPr>
        <p:grpSpPr>
          <a:xfrm>
            <a:off x="0" y="148353"/>
            <a:ext cx="9144000" cy="6695066"/>
            <a:chOff x="0" y="148353"/>
            <a:chExt cx="9144000" cy="6695066"/>
          </a:xfrm>
        </p:grpSpPr>
        <p:pic>
          <p:nvPicPr>
            <p:cNvPr descr="linea.png" id="688" name="Google Shape;688;p94"/>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689" name="Google Shape;689;p9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690" name="Google Shape;690;p9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691" name="Google Shape;691;p94"/>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i. Descripción del desarrollo de la actividad. </a:t>
            </a:r>
            <a:endParaRPr/>
          </a:p>
          <a:p>
            <a:pPr indent="-139700" lvl="0" marL="342900" marR="0" rtl="0" algn="l">
              <a:spcBef>
                <a:spcPts val="0"/>
              </a:spcBef>
              <a:spcAft>
                <a:spcPts val="0"/>
              </a:spcAft>
              <a:buClr>
                <a:schemeClr val="dk1"/>
              </a:buClr>
              <a:buSzPts val="3200"/>
              <a:buFont typeface="Arial"/>
              <a:buNone/>
            </a:pPr>
            <a:r>
              <a:t/>
            </a:r>
            <a:endParaRPr/>
          </a:p>
          <a:p>
            <a:pPr indent="0" lvl="0" marL="203200" marR="0" rtl="0" algn="l">
              <a:spcBef>
                <a:spcPts val="0"/>
              </a:spcBef>
              <a:spcAft>
                <a:spcPts val="0"/>
              </a:spcAft>
              <a:buClr>
                <a:schemeClr val="dk1"/>
              </a:buClr>
              <a:buSzPts val="3200"/>
              <a:buFont typeface="Arial"/>
              <a:buNone/>
            </a:pPr>
            <a:r>
              <a:rPr lang="es-ES"/>
              <a:t>Las alumnas analizarán la fuente en función de los conceptos aprendidos en la primera actividad, respondiendo a preguntas detonadoras vinculadas con la diversidad cultural y la desigualdad. </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5" name="Shape 695"/>
        <p:cNvGrpSpPr/>
        <p:nvPr/>
      </p:nvGrpSpPr>
      <p:grpSpPr>
        <a:xfrm>
          <a:off x="0" y="0"/>
          <a:ext cx="0" cy="0"/>
          <a:chOff x="0" y="0"/>
          <a:chExt cx="0" cy="0"/>
        </a:xfrm>
      </p:grpSpPr>
      <p:grpSp>
        <p:nvGrpSpPr>
          <p:cNvPr id="696" name="Google Shape;696;p95"/>
          <p:cNvGrpSpPr/>
          <p:nvPr/>
        </p:nvGrpSpPr>
        <p:grpSpPr>
          <a:xfrm>
            <a:off x="0" y="148353"/>
            <a:ext cx="9144000" cy="6695066"/>
            <a:chOff x="0" y="148353"/>
            <a:chExt cx="9144000" cy="6695066"/>
          </a:xfrm>
        </p:grpSpPr>
        <p:pic>
          <p:nvPicPr>
            <p:cNvPr descr="linea.png" id="697" name="Google Shape;697;p95"/>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698" name="Google Shape;698;p95"/>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699" name="Google Shape;699;p9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700" name="Google Shape;700;p95"/>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j. Descripción del cierre de la actividad. </a:t>
            </a:r>
            <a:endParaRPr/>
          </a:p>
          <a:p>
            <a:pPr indent="-139700" lvl="0" marL="342900" marR="0" rtl="0" algn="l">
              <a:spcBef>
                <a:spcPts val="0"/>
              </a:spcBef>
              <a:spcAft>
                <a:spcPts val="0"/>
              </a:spcAft>
              <a:buClr>
                <a:schemeClr val="dk1"/>
              </a:buClr>
              <a:buSzPts val="3200"/>
              <a:buFont typeface="Arial"/>
              <a:buNone/>
            </a:pPr>
            <a:r>
              <a:t/>
            </a:r>
            <a:endParaRPr/>
          </a:p>
          <a:p>
            <a:pPr indent="0" lvl="0" marL="203200" marR="0" rtl="0" algn="l">
              <a:spcBef>
                <a:spcPts val="0"/>
              </a:spcBef>
              <a:spcAft>
                <a:spcPts val="0"/>
              </a:spcAft>
              <a:buClr>
                <a:schemeClr val="dk1"/>
              </a:buClr>
              <a:buSzPts val="3200"/>
              <a:buFont typeface="Arial"/>
              <a:buNone/>
            </a:pPr>
            <a:r>
              <a:rPr lang="es-ES"/>
              <a:t>Las alumnas entregarán un texto argumentativo en el que expliquen de qué manera identifican la diversidad cultural y la desigualdad en las fuentes analizadas.</a:t>
            </a:r>
            <a:endParaRPr/>
          </a:p>
          <a:p>
            <a:pPr indent="0" lvl="0" marL="2032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grpSp>
        <p:nvGrpSpPr>
          <p:cNvPr id="219" name="Google Shape;219;p42"/>
          <p:cNvGrpSpPr/>
          <p:nvPr/>
        </p:nvGrpSpPr>
        <p:grpSpPr>
          <a:xfrm>
            <a:off x="0" y="148353"/>
            <a:ext cx="9144000" cy="6695066"/>
            <a:chOff x="0" y="148353"/>
            <a:chExt cx="9144000" cy="6695066"/>
          </a:xfrm>
        </p:grpSpPr>
        <p:pic>
          <p:nvPicPr>
            <p:cNvPr descr="linea.png" id="220" name="Google Shape;220;p42"/>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221" name="Google Shape;221;p42"/>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222" name="Google Shape;222;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OBJETIVO GENERAL</a:t>
            </a:r>
            <a:endParaRPr b="0" i="0" sz="4400" u="none" cap="none" strike="noStrike">
              <a:solidFill>
                <a:schemeClr val="dk1"/>
              </a:solidFill>
              <a:latin typeface="Calibri"/>
              <a:ea typeface="Calibri"/>
              <a:cs typeface="Calibri"/>
              <a:sym typeface="Calibri"/>
            </a:endParaRPr>
          </a:p>
        </p:txBody>
      </p:sp>
      <p:sp>
        <p:nvSpPr>
          <p:cNvPr id="223" name="Google Shape;223;p4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s-ES" sz="3000">
                <a:solidFill>
                  <a:srgbClr val="434343"/>
                </a:solidFill>
                <a:latin typeface="Arial"/>
                <a:ea typeface="Arial"/>
                <a:cs typeface="Arial"/>
                <a:sym typeface="Arial"/>
              </a:rPr>
              <a:t>A través de una campaña, concientizar a las alumnas que el servicio social que realizan está dirigido a generar  en ellas actitudes de inclusión y empatía que trasciendan en su cotidianeidad y contribuyan a la construcción de una sociedad más igualitaria, la cual está conformada por una diversidad cultural.</a:t>
            </a:r>
            <a:endParaRPr sz="3000">
              <a:latin typeface="Arial"/>
              <a:ea typeface="Arial"/>
              <a:cs typeface="Arial"/>
              <a:sym typeface="Arial"/>
            </a:endParaRPr>
          </a:p>
          <a:p>
            <a:pPr indent="-139700" lvl="0" marL="342900" marR="0" rtl="0" algn="l">
              <a:spcBef>
                <a:spcPts val="0"/>
              </a:spcBef>
              <a:spcAft>
                <a:spcPts val="0"/>
              </a:spcAft>
              <a:buClr>
                <a:schemeClr val="dk1"/>
              </a:buClr>
              <a:buSzPts val="3200"/>
              <a:buFont typeface="Arial"/>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4" name="Shape 704"/>
        <p:cNvGrpSpPr/>
        <p:nvPr/>
      </p:nvGrpSpPr>
      <p:grpSpPr>
        <a:xfrm>
          <a:off x="0" y="0"/>
          <a:ext cx="0" cy="0"/>
          <a:chOff x="0" y="0"/>
          <a:chExt cx="0" cy="0"/>
        </a:xfrm>
      </p:grpSpPr>
      <p:grpSp>
        <p:nvGrpSpPr>
          <p:cNvPr id="705" name="Google Shape;705;p96"/>
          <p:cNvGrpSpPr/>
          <p:nvPr/>
        </p:nvGrpSpPr>
        <p:grpSpPr>
          <a:xfrm>
            <a:off x="0" y="148353"/>
            <a:ext cx="9144000" cy="6695066"/>
            <a:chOff x="0" y="148353"/>
            <a:chExt cx="9144000" cy="6695066"/>
          </a:xfrm>
        </p:grpSpPr>
        <p:pic>
          <p:nvPicPr>
            <p:cNvPr descr="linea.png" id="706" name="Google Shape;706;p96"/>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707" name="Google Shape;707;p96"/>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708" name="Google Shape;708;p9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709" name="Google Shape;709;p9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k. Descripción de lo que se hará con los resultados de la actividad.</a:t>
            </a:r>
            <a:endParaRPr/>
          </a:p>
          <a:p>
            <a:pPr indent="-139700" lvl="0" marL="342900" marR="0" rtl="0" algn="l">
              <a:spcBef>
                <a:spcPts val="0"/>
              </a:spcBef>
              <a:spcAft>
                <a:spcPts val="0"/>
              </a:spcAft>
              <a:buClr>
                <a:schemeClr val="dk1"/>
              </a:buClr>
              <a:buSzPts val="3200"/>
              <a:buFont typeface="Arial"/>
              <a:buNone/>
            </a:pPr>
            <a:r>
              <a:t/>
            </a:r>
            <a:endParaRPr/>
          </a:p>
          <a:p>
            <a:pPr indent="0" lvl="0" marL="203200" marR="0" rtl="0" algn="l">
              <a:spcBef>
                <a:spcPts val="0"/>
              </a:spcBef>
              <a:spcAft>
                <a:spcPts val="0"/>
              </a:spcAft>
              <a:buClr>
                <a:schemeClr val="dk1"/>
              </a:buClr>
              <a:buSzPts val="3200"/>
              <a:buFont typeface="Arial"/>
              <a:buNone/>
            </a:pPr>
            <a:r>
              <a:rPr lang="es-ES"/>
              <a:t>La actividad proporcionará a las alumnas herramientas para comprender el contexto histórico general de la conquista y la colonización de América y el origen de algunos problemas de las comunidades en las cuales realizarán su servicio social.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3" name="Shape 713"/>
        <p:cNvGrpSpPr/>
        <p:nvPr/>
      </p:nvGrpSpPr>
      <p:grpSpPr>
        <a:xfrm>
          <a:off x="0" y="0"/>
          <a:ext cx="0" cy="0"/>
          <a:chOff x="0" y="0"/>
          <a:chExt cx="0" cy="0"/>
        </a:xfrm>
      </p:grpSpPr>
      <p:grpSp>
        <p:nvGrpSpPr>
          <p:cNvPr id="714" name="Google Shape;714;p97"/>
          <p:cNvGrpSpPr/>
          <p:nvPr/>
        </p:nvGrpSpPr>
        <p:grpSpPr>
          <a:xfrm>
            <a:off x="0" y="148353"/>
            <a:ext cx="9144000" cy="6695066"/>
            <a:chOff x="0" y="148353"/>
            <a:chExt cx="9144000" cy="6695066"/>
          </a:xfrm>
        </p:grpSpPr>
        <p:pic>
          <p:nvPicPr>
            <p:cNvPr descr="linea.png" id="715" name="Google Shape;715;p97"/>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716" name="Google Shape;716;p97"/>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717" name="Google Shape;717;p9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718" name="Google Shape;718;p97"/>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l. Análisis. Contrastación de lo esperado y lo sucedido. </a:t>
            </a:r>
            <a:endParaRPr/>
          </a:p>
          <a:p>
            <a:pPr indent="-139700" lvl="0" marL="342900" marR="0" rtl="0" algn="l">
              <a:spcBef>
                <a:spcPts val="0"/>
              </a:spcBef>
              <a:spcAft>
                <a:spcPts val="0"/>
              </a:spcAft>
              <a:buClr>
                <a:schemeClr val="dk1"/>
              </a:buClr>
              <a:buSzPts val="3200"/>
              <a:buFont typeface="Arial"/>
              <a:buNone/>
            </a:pPr>
            <a:r>
              <a:rPr lang="es-ES"/>
              <a:t>Argumentos claros y precisos sobre: </a:t>
            </a:r>
            <a:endParaRPr/>
          </a:p>
          <a:p>
            <a:pPr indent="-139700" lvl="0" marL="342900" marR="0" rtl="0" algn="l">
              <a:spcBef>
                <a:spcPts val="0"/>
              </a:spcBef>
              <a:spcAft>
                <a:spcPts val="0"/>
              </a:spcAft>
              <a:buClr>
                <a:schemeClr val="dk1"/>
              </a:buClr>
              <a:buSzPts val="3200"/>
              <a:buFont typeface="Arial"/>
              <a:buNone/>
            </a:pPr>
            <a:r>
              <a:rPr lang="es-ES"/>
              <a:t>1. Logros alcanzados. </a:t>
            </a:r>
            <a:endParaRPr/>
          </a:p>
          <a:p>
            <a:pPr indent="-139700" lvl="0" marL="342900" marR="0" rtl="0" algn="l">
              <a:spcBef>
                <a:spcPts val="0"/>
              </a:spcBef>
              <a:spcAft>
                <a:spcPts val="0"/>
              </a:spcAft>
              <a:buClr>
                <a:schemeClr val="dk1"/>
              </a:buClr>
              <a:buSzPts val="3200"/>
              <a:buFont typeface="Arial"/>
              <a:buNone/>
            </a:pPr>
            <a:r>
              <a:rPr lang="es-ES"/>
              <a:t>2. Aspectos a mejorar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2" name="Shape 722"/>
        <p:cNvGrpSpPr/>
        <p:nvPr/>
      </p:nvGrpSpPr>
      <p:grpSpPr>
        <a:xfrm>
          <a:off x="0" y="0"/>
          <a:ext cx="0" cy="0"/>
          <a:chOff x="0" y="0"/>
          <a:chExt cx="0" cy="0"/>
        </a:xfrm>
      </p:grpSpPr>
      <p:grpSp>
        <p:nvGrpSpPr>
          <p:cNvPr id="723" name="Google Shape;723;p98"/>
          <p:cNvGrpSpPr/>
          <p:nvPr/>
        </p:nvGrpSpPr>
        <p:grpSpPr>
          <a:xfrm>
            <a:off x="0" y="148353"/>
            <a:ext cx="9144000" cy="6695066"/>
            <a:chOff x="0" y="148353"/>
            <a:chExt cx="9144000" cy="6695066"/>
          </a:xfrm>
        </p:grpSpPr>
        <p:pic>
          <p:nvPicPr>
            <p:cNvPr descr="linea.png" id="724" name="Google Shape;724;p98"/>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725" name="Google Shape;725;p98"/>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726" name="Google Shape;726;p98"/>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l</a:t>
            </a:r>
            <a:endParaRPr b="0" i="0" sz="3200" u="none" cap="none" strike="noStrike">
              <a:solidFill>
                <a:schemeClr val="dk1"/>
              </a:solidFill>
              <a:latin typeface="Calibri"/>
              <a:ea typeface="Calibri"/>
              <a:cs typeface="Calibri"/>
              <a:sym typeface="Calibri"/>
            </a:endParaRPr>
          </a:p>
        </p:txBody>
      </p:sp>
      <p:pic>
        <p:nvPicPr>
          <p:cNvPr id="727" name="Google Shape;727;p98"/>
          <p:cNvPicPr preferRelativeResize="0"/>
          <p:nvPr/>
        </p:nvPicPr>
        <p:blipFill>
          <a:blip r:embed="rId5">
            <a:alphaModFix/>
          </a:blip>
          <a:stretch>
            <a:fillRect/>
          </a:stretch>
        </p:blipFill>
        <p:spPr>
          <a:xfrm>
            <a:off x="1213650" y="0"/>
            <a:ext cx="5849152" cy="59721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1" name="Shape 731"/>
        <p:cNvGrpSpPr/>
        <p:nvPr/>
      </p:nvGrpSpPr>
      <p:grpSpPr>
        <a:xfrm>
          <a:off x="0" y="0"/>
          <a:ext cx="0" cy="0"/>
          <a:chOff x="0" y="0"/>
          <a:chExt cx="0" cy="0"/>
        </a:xfrm>
      </p:grpSpPr>
      <p:grpSp>
        <p:nvGrpSpPr>
          <p:cNvPr id="732" name="Google Shape;732;p99"/>
          <p:cNvGrpSpPr/>
          <p:nvPr/>
        </p:nvGrpSpPr>
        <p:grpSpPr>
          <a:xfrm>
            <a:off x="0" y="148353"/>
            <a:ext cx="9144000" cy="6695066"/>
            <a:chOff x="0" y="148353"/>
            <a:chExt cx="9144000" cy="6695066"/>
          </a:xfrm>
        </p:grpSpPr>
        <p:pic>
          <p:nvPicPr>
            <p:cNvPr descr="linea.png" id="733" name="Google Shape;733;p99"/>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734" name="Google Shape;734;p99"/>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735" name="Google Shape;735;p99"/>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l</a:t>
            </a:r>
            <a:endParaRPr b="0" i="0" sz="3200" u="none" cap="none" strike="noStrike">
              <a:solidFill>
                <a:schemeClr val="dk1"/>
              </a:solidFill>
              <a:latin typeface="Calibri"/>
              <a:ea typeface="Calibri"/>
              <a:cs typeface="Calibri"/>
              <a:sym typeface="Calibri"/>
            </a:endParaRPr>
          </a:p>
        </p:txBody>
      </p:sp>
      <p:pic>
        <p:nvPicPr>
          <p:cNvPr id="736" name="Google Shape;736;p99"/>
          <p:cNvPicPr preferRelativeResize="0"/>
          <p:nvPr/>
        </p:nvPicPr>
        <p:blipFill>
          <a:blip r:embed="rId5">
            <a:alphaModFix/>
          </a:blip>
          <a:stretch>
            <a:fillRect/>
          </a:stretch>
        </p:blipFill>
        <p:spPr>
          <a:xfrm>
            <a:off x="1495731" y="0"/>
            <a:ext cx="5758319" cy="66950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0" name="Shape 740"/>
        <p:cNvGrpSpPr/>
        <p:nvPr/>
      </p:nvGrpSpPr>
      <p:grpSpPr>
        <a:xfrm>
          <a:off x="0" y="0"/>
          <a:ext cx="0" cy="0"/>
          <a:chOff x="0" y="0"/>
          <a:chExt cx="0" cy="0"/>
        </a:xfrm>
      </p:grpSpPr>
      <p:grpSp>
        <p:nvGrpSpPr>
          <p:cNvPr id="741" name="Google Shape;741;p100"/>
          <p:cNvGrpSpPr/>
          <p:nvPr/>
        </p:nvGrpSpPr>
        <p:grpSpPr>
          <a:xfrm>
            <a:off x="0" y="148353"/>
            <a:ext cx="9144000" cy="6695066"/>
            <a:chOff x="0" y="148353"/>
            <a:chExt cx="9144000" cy="6695066"/>
          </a:xfrm>
        </p:grpSpPr>
        <p:pic>
          <p:nvPicPr>
            <p:cNvPr descr="linea.png" id="742" name="Google Shape;742;p100"/>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743" name="Google Shape;743;p100"/>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744" name="Google Shape;744;p10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745" name="Google Shape;745;p10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m. Toma de decisiones. </a:t>
            </a:r>
            <a:endParaRPr/>
          </a:p>
          <a:p>
            <a:pPr indent="0" lvl="0" marL="0" marR="0" rtl="0" algn="l">
              <a:spcBef>
                <a:spcPts val="0"/>
              </a:spcBef>
              <a:spcAft>
                <a:spcPts val="0"/>
              </a:spcAft>
              <a:buClr>
                <a:schemeClr val="dk1"/>
              </a:buClr>
              <a:buSzPts val="3200"/>
              <a:buFont typeface="Arial"/>
              <a:buNone/>
            </a:pPr>
            <a:r>
              <a:rPr lang="es-ES"/>
              <a:t>La redacción del texto argumentativo fue una selección muy atinada, permitió la expresión del pensamiento de las alumnas y al mismo tiempo se trabajó en la comprensión lectora a un nivel más profunda. Con lo que empata con el objetivo de la materia de Literatura de trabajar en las habilidades lingüísticas: leer, escribir, hablar.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9" name="Shape 749"/>
        <p:cNvGrpSpPr/>
        <p:nvPr/>
      </p:nvGrpSpPr>
      <p:grpSpPr>
        <a:xfrm>
          <a:off x="0" y="0"/>
          <a:ext cx="0" cy="0"/>
          <a:chOff x="0" y="0"/>
          <a:chExt cx="0" cy="0"/>
        </a:xfrm>
      </p:grpSpPr>
      <p:grpSp>
        <p:nvGrpSpPr>
          <p:cNvPr id="750" name="Google Shape;750;p101"/>
          <p:cNvGrpSpPr/>
          <p:nvPr/>
        </p:nvGrpSpPr>
        <p:grpSpPr>
          <a:xfrm>
            <a:off x="0" y="148353"/>
            <a:ext cx="9144000" cy="6695066"/>
            <a:chOff x="0" y="148353"/>
            <a:chExt cx="9144000" cy="6695066"/>
          </a:xfrm>
        </p:grpSpPr>
        <p:pic>
          <p:nvPicPr>
            <p:cNvPr descr="linea.png" id="751" name="Google Shape;751;p101"/>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752" name="Google Shape;752;p101"/>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753" name="Google Shape;753;p10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a:t>Actividad 3 Historia del Arte</a:t>
            </a:r>
            <a:endParaRPr b="0" i="0" sz="4400" u="none" cap="none" strike="noStrike">
              <a:solidFill>
                <a:schemeClr val="dk1"/>
              </a:solidFill>
              <a:latin typeface="Calibri"/>
              <a:ea typeface="Calibri"/>
              <a:cs typeface="Calibri"/>
              <a:sym typeface="Calibri"/>
            </a:endParaRPr>
          </a:p>
        </p:txBody>
      </p:sp>
      <p:sp>
        <p:nvSpPr>
          <p:cNvPr id="754" name="Google Shape;754;p101"/>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a. Nombre de la actividad: investigación sobre la comunidad en la que construirán</a:t>
            </a:r>
            <a:endParaRPr/>
          </a:p>
          <a:p>
            <a:pPr indent="-139700" lvl="0" marL="342900" marR="0" rtl="0" algn="l">
              <a:spcBef>
                <a:spcPts val="0"/>
              </a:spcBef>
              <a:spcAft>
                <a:spcPts val="0"/>
              </a:spcAft>
              <a:buClr>
                <a:schemeClr val="dk1"/>
              </a:buClr>
              <a:buSzPts val="3200"/>
              <a:buFont typeface="Arial"/>
              <a:buNone/>
            </a:pPr>
            <a:r>
              <a:rPr lang="es-ES"/>
              <a:t>b. Objetivo: que las alumnas conozcan y comprendan la realidad cultural, social, política y económica </a:t>
            </a:r>
            <a:endParaRPr/>
          </a:p>
          <a:p>
            <a:pPr indent="-139700" lvl="0" marL="342900" marR="0" rtl="0" algn="l">
              <a:spcBef>
                <a:spcPts val="0"/>
              </a:spcBef>
              <a:spcAft>
                <a:spcPts val="0"/>
              </a:spcAft>
              <a:buClr>
                <a:schemeClr val="dk1"/>
              </a:buClr>
              <a:buSzPts val="3200"/>
              <a:buFont typeface="Arial"/>
              <a:buNone/>
            </a:pPr>
            <a:r>
              <a:rPr lang="es-ES"/>
              <a:t>c. Grado: 6º</a:t>
            </a:r>
            <a:endParaRPr/>
          </a:p>
          <a:p>
            <a:pPr indent="-139700" lvl="0" marL="342900" marR="0" rtl="0" algn="l">
              <a:spcBef>
                <a:spcPts val="0"/>
              </a:spcBef>
              <a:spcAft>
                <a:spcPts val="0"/>
              </a:spcAft>
              <a:buClr>
                <a:schemeClr val="dk1"/>
              </a:buClr>
              <a:buSzPts val="3200"/>
              <a:buFont typeface="Arial"/>
              <a:buNone/>
            </a:pPr>
            <a:r>
              <a:rPr lang="es-ES"/>
              <a:t>d. Fecha en que se llevará a cabo la actividad: 14 de febrero</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8" name="Shape 758"/>
        <p:cNvGrpSpPr/>
        <p:nvPr/>
      </p:nvGrpSpPr>
      <p:grpSpPr>
        <a:xfrm>
          <a:off x="0" y="0"/>
          <a:ext cx="0" cy="0"/>
          <a:chOff x="0" y="0"/>
          <a:chExt cx="0" cy="0"/>
        </a:xfrm>
      </p:grpSpPr>
      <p:grpSp>
        <p:nvGrpSpPr>
          <p:cNvPr id="759" name="Google Shape;759;p102"/>
          <p:cNvGrpSpPr/>
          <p:nvPr/>
        </p:nvGrpSpPr>
        <p:grpSpPr>
          <a:xfrm>
            <a:off x="0" y="148353"/>
            <a:ext cx="9144000" cy="6695066"/>
            <a:chOff x="0" y="148353"/>
            <a:chExt cx="9144000" cy="6695066"/>
          </a:xfrm>
        </p:grpSpPr>
        <p:pic>
          <p:nvPicPr>
            <p:cNvPr descr="linea.png" id="760" name="Google Shape;760;p102"/>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761" name="Google Shape;761;p102"/>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762" name="Google Shape;762;p10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763" name="Google Shape;763;p10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e. Asignaturas participantes, temas o conceptos de cada una: </a:t>
            </a:r>
            <a:r>
              <a:rPr lang="es-ES"/>
              <a:t>Historia de la Cultura, marco general histórico de los siglos XV al XVIII, colonialismo, ilustración.</a:t>
            </a:r>
            <a:endParaRPr/>
          </a:p>
          <a:p>
            <a:pPr indent="-139700" lvl="0" marL="342900" marR="0" rtl="0" algn="l">
              <a:spcBef>
                <a:spcPts val="0"/>
              </a:spcBef>
              <a:spcAft>
                <a:spcPts val="0"/>
              </a:spcAft>
              <a:buClr>
                <a:schemeClr val="dk1"/>
              </a:buClr>
              <a:buSzPts val="3200"/>
              <a:buFont typeface="Arial"/>
              <a:buNone/>
            </a:pPr>
            <a:r>
              <a:rPr lang="es-ES"/>
              <a:t>f. Fuentes de apoyo: investigación documental</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7" name="Shape 767"/>
        <p:cNvGrpSpPr/>
        <p:nvPr/>
      </p:nvGrpSpPr>
      <p:grpSpPr>
        <a:xfrm>
          <a:off x="0" y="0"/>
          <a:ext cx="0" cy="0"/>
          <a:chOff x="0" y="0"/>
          <a:chExt cx="0" cy="0"/>
        </a:xfrm>
      </p:grpSpPr>
      <p:grpSp>
        <p:nvGrpSpPr>
          <p:cNvPr id="768" name="Google Shape;768;p103"/>
          <p:cNvGrpSpPr/>
          <p:nvPr/>
        </p:nvGrpSpPr>
        <p:grpSpPr>
          <a:xfrm>
            <a:off x="0" y="148353"/>
            <a:ext cx="9144000" cy="6695066"/>
            <a:chOff x="0" y="148353"/>
            <a:chExt cx="9144000" cy="6695066"/>
          </a:xfrm>
        </p:grpSpPr>
        <p:pic>
          <p:nvPicPr>
            <p:cNvPr descr="linea.png" id="769" name="Google Shape;769;p103"/>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770" name="Google Shape;770;p103"/>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771" name="Google Shape;771;p10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772" name="Google Shape;772;p103"/>
          <p:cNvSpPr txBox="1"/>
          <p:nvPr>
            <p:ph idx="1" type="body"/>
          </p:nvPr>
        </p:nvSpPr>
        <p:spPr>
          <a:xfrm>
            <a:off x="623875" y="1232838"/>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g. Justificación de la actividad. </a:t>
            </a:r>
            <a:endParaRPr/>
          </a:p>
          <a:p>
            <a:pPr indent="-139700" lvl="0" marL="342900" marR="0" rtl="0" algn="l">
              <a:spcBef>
                <a:spcPts val="0"/>
              </a:spcBef>
              <a:spcAft>
                <a:spcPts val="0"/>
              </a:spcAft>
              <a:buClr>
                <a:schemeClr val="dk1"/>
              </a:buClr>
              <a:buSzPts val="3200"/>
              <a:buFont typeface="Arial"/>
              <a:buNone/>
            </a:pPr>
            <a:r>
              <a:t/>
            </a:r>
            <a:endParaRPr/>
          </a:p>
          <a:p>
            <a:pPr indent="0" lvl="0" marL="203200" marR="0" rtl="0" algn="l">
              <a:spcBef>
                <a:spcPts val="0"/>
              </a:spcBef>
              <a:spcAft>
                <a:spcPts val="0"/>
              </a:spcAft>
              <a:buClr>
                <a:schemeClr val="dk1"/>
              </a:buClr>
              <a:buSzPts val="3200"/>
              <a:buFont typeface="Arial"/>
              <a:buNone/>
            </a:pPr>
            <a:r>
              <a:rPr lang="es-ES"/>
              <a:t>Que las alumnas tengan un conocimiento previo de los problemas, las necesidades, los usos y costumbres de la comunidad que visitarán. Este conocimiento generará un mayor sentido de empatía en las alumnas.</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6" name="Shape 776"/>
        <p:cNvGrpSpPr/>
        <p:nvPr/>
      </p:nvGrpSpPr>
      <p:grpSpPr>
        <a:xfrm>
          <a:off x="0" y="0"/>
          <a:ext cx="0" cy="0"/>
          <a:chOff x="0" y="0"/>
          <a:chExt cx="0" cy="0"/>
        </a:xfrm>
      </p:grpSpPr>
      <p:grpSp>
        <p:nvGrpSpPr>
          <p:cNvPr id="777" name="Google Shape;777;p104"/>
          <p:cNvGrpSpPr/>
          <p:nvPr/>
        </p:nvGrpSpPr>
        <p:grpSpPr>
          <a:xfrm>
            <a:off x="0" y="148353"/>
            <a:ext cx="9144000" cy="6695066"/>
            <a:chOff x="0" y="148353"/>
            <a:chExt cx="9144000" cy="6695066"/>
          </a:xfrm>
        </p:grpSpPr>
        <p:pic>
          <p:nvPicPr>
            <p:cNvPr descr="linea.png" id="778" name="Google Shape;778;p104"/>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779" name="Google Shape;779;p10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780" name="Google Shape;780;p10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781" name="Google Shape;781;p104"/>
          <p:cNvSpPr txBox="1"/>
          <p:nvPr>
            <p:ph idx="1" type="body"/>
          </p:nvPr>
        </p:nvSpPr>
        <p:spPr>
          <a:xfrm>
            <a:off x="457200" y="1417638"/>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h. Descripción de Apertura de la actividad. </a:t>
            </a:r>
            <a:endParaRPr/>
          </a:p>
          <a:p>
            <a:pPr indent="-139700" lvl="0" marL="342900" marR="0" rtl="0" algn="l">
              <a:spcBef>
                <a:spcPts val="0"/>
              </a:spcBef>
              <a:spcAft>
                <a:spcPts val="0"/>
              </a:spcAft>
              <a:buClr>
                <a:schemeClr val="dk1"/>
              </a:buClr>
              <a:buSzPts val="3200"/>
              <a:buFont typeface="Arial"/>
              <a:buNone/>
            </a:pPr>
            <a:r>
              <a:t/>
            </a:r>
            <a:endParaRPr/>
          </a:p>
          <a:p>
            <a:pPr indent="0" lvl="0" marL="203200" marR="0" rtl="0" algn="l">
              <a:spcBef>
                <a:spcPts val="0"/>
              </a:spcBef>
              <a:spcAft>
                <a:spcPts val="0"/>
              </a:spcAft>
              <a:buClr>
                <a:schemeClr val="dk1"/>
              </a:buClr>
              <a:buSzPts val="3200"/>
              <a:buFont typeface="Arial"/>
              <a:buNone/>
            </a:pPr>
            <a:r>
              <a:rPr lang="es-ES"/>
              <a:t>Se dividirá al grupo en equipos y se asignará a cada uno un ámbito a investigar (cultural, social, político o económico).</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5" name="Shape 785"/>
        <p:cNvGrpSpPr/>
        <p:nvPr/>
      </p:nvGrpSpPr>
      <p:grpSpPr>
        <a:xfrm>
          <a:off x="0" y="0"/>
          <a:ext cx="0" cy="0"/>
          <a:chOff x="0" y="0"/>
          <a:chExt cx="0" cy="0"/>
        </a:xfrm>
      </p:grpSpPr>
      <p:grpSp>
        <p:nvGrpSpPr>
          <p:cNvPr id="786" name="Google Shape;786;p105"/>
          <p:cNvGrpSpPr/>
          <p:nvPr/>
        </p:nvGrpSpPr>
        <p:grpSpPr>
          <a:xfrm>
            <a:off x="0" y="148353"/>
            <a:ext cx="9144000" cy="6695066"/>
            <a:chOff x="0" y="148353"/>
            <a:chExt cx="9144000" cy="6695066"/>
          </a:xfrm>
        </p:grpSpPr>
        <p:pic>
          <p:nvPicPr>
            <p:cNvPr descr="linea.png" id="787" name="Google Shape;787;p105"/>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788" name="Google Shape;788;p105"/>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789" name="Google Shape;789;p10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790" name="Google Shape;790;p105"/>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i. Descripción del desarrollo de la actividad. </a:t>
            </a:r>
            <a:endParaRPr/>
          </a:p>
          <a:p>
            <a:pPr indent="-139700" lvl="0" marL="342900" marR="0" rtl="0" algn="l">
              <a:spcBef>
                <a:spcPts val="0"/>
              </a:spcBef>
              <a:spcAft>
                <a:spcPts val="0"/>
              </a:spcAft>
              <a:buClr>
                <a:schemeClr val="dk1"/>
              </a:buClr>
              <a:buSzPts val="3200"/>
              <a:buFont typeface="Arial"/>
              <a:buNone/>
            </a:pPr>
            <a:r>
              <a:t/>
            </a:r>
            <a:endParaRPr/>
          </a:p>
          <a:p>
            <a:pPr indent="0" lvl="0" marL="203200" marR="0" rtl="0" algn="l">
              <a:spcBef>
                <a:spcPts val="0"/>
              </a:spcBef>
              <a:spcAft>
                <a:spcPts val="0"/>
              </a:spcAft>
              <a:buClr>
                <a:schemeClr val="dk1"/>
              </a:buClr>
              <a:buSzPts val="3200"/>
              <a:buFont typeface="Arial"/>
              <a:buNone/>
            </a:pPr>
            <a:r>
              <a:rPr lang="es-ES"/>
              <a:t>Las alumnas investigarán sobre los temas asignados y presentarán avances de sus hallazgos en clase. </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grpSp>
        <p:nvGrpSpPr>
          <p:cNvPr id="228" name="Google Shape;228;p43"/>
          <p:cNvGrpSpPr/>
          <p:nvPr/>
        </p:nvGrpSpPr>
        <p:grpSpPr>
          <a:xfrm>
            <a:off x="0" y="148353"/>
            <a:ext cx="9144000" cy="6695066"/>
            <a:chOff x="0" y="148353"/>
            <a:chExt cx="9144000" cy="6695066"/>
          </a:xfrm>
        </p:grpSpPr>
        <p:pic>
          <p:nvPicPr>
            <p:cNvPr descr="linea.png" id="229" name="Google Shape;229;p43"/>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230" name="Google Shape;230;p43"/>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231" name="Google Shape;231;p43"/>
          <p:cNvSpPr txBox="1"/>
          <p:nvPr>
            <p:ph type="title"/>
          </p:nvPr>
        </p:nvSpPr>
        <p:spPr>
          <a:xfrm>
            <a:off x="457200" y="218988"/>
            <a:ext cx="82296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b="0" i="0" lang="es-ES" sz="3600" u="none" cap="none" strike="noStrike">
                <a:solidFill>
                  <a:schemeClr val="dk1"/>
                </a:solidFill>
                <a:latin typeface="Calibri"/>
                <a:ea typeface="Calibri"/>
                <a:cs typeface="Calibri"/>
                <a:sym typeface="Calibri"/>
              </a:rPr>
              <a:t>OBJETIVO </a:t>
            </a:r>
            <a:r>
              <a:rPr lang="es-ES" sz="3600"/>
              <a:t>Comunicación Visual</a:t>
            </a:r>
            <a:endParaRPr b="0" i="0" sz="3600" u="none" cap="none" strike="noStrike">
              <a:solidFill>
                <a:schemeClr val="dk1"/>
              </a:solidFill>
              <a:latin typeface="Calibri"/>
              <a:ea typeface="Calibri"/>
              <a:cs typeface="Calibri"/>
              <a:sym typeface="Calibri"/>
            </a:endParaRPr>
          </a:p>
        </p:txBody>
      </p:sp>
      <p:sp>
        <p:nvSpPr>
          <p:cNvPr id="232" name="Google Shape;232;p4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s-ES" sz="3000">
                <a:latin typeface="Arial"/>
                <a:ea typeface="Arial"/>
                <a:cs typeface="Arial"/>
                <a:sym typeface="Arial"/>
              </a:rPr>
              <a:t>Crear un mensaje visual efectivo a través de sólidas bases conceptuales y técnicas con la finalidad de impactar en la visión que tienen las alumnas sobre la inclusión y la justicia.</a:t>
            </a:r>
            <a:endParaRPr sz="3000">
              <a:latin typeface="Arial"/>
              <a:ea typeface="Arial"/>
              <a:cs typeface="Arial"/>
              <a:sym typeface="Arial"/>
            </a:endParaRPr>
          </a:p>
          <a:p>
            <a:pPr indent="-139700" lvl="0" marL="342900" marR="0" rtl="0" algn="l">
              <a:spcBef>
                <a:spcPts val="0"/>
              </a:spcBef>
              <a:spcAft>
                <a:spcPts val="0"/>
              </a:spcAft>
              <a:buClr>
                <a:schemeClr val="dk1"/>
              </a:buClr>
              <a:buSzPts val="3200"/>
              <a:buFont typeface="Arial"/>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4" name="Shape 794"/>
        <p:cNvGrpSpPr/>
        <p:nvPr/>
      </p:nvGrpSpPr>
      <p:grpSpPr>
        <a:xfrm>
          <a:off x="0" y="0"/>
          <a:ext cx="0" cy="0"/>
          <a:chOff x="0" y="0"/>
          <a:chExt cx="0" cy="0"/>
        </a:xfrm>
      </p:grpSpPr>
      <p:grpSp>
        <p:nvGrpSpPr>
          <p:cNvPr id="795" name="Google Shape;795;p106"/>
          <p:cNvGrpSpPr/>
          <p:nvPr/>
        </p:nvGrpSpPr>
        <p:grpSpPr>
          <a:xfrm>
            <a:off x="0" y="148353"/>
            <a:ext cx="9144000" cy="6695066"/>
            <a:chOff x="0" y="148353"/>
            <a:chExt cx="9144000" cy="6695066"/>
          </a:xfrm>
        </p:grpSpPr>
        <p:pic>
          <p:nvPicPr>
            <p:cNvPr descr="linea.png" id="796" name="Google Shape;796;p106"/>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797" name="Google Shape;797;p106"/>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798" name="Google Shape;798;p10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799" name="Google Shape;799;p10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j. Descripción del cierre de la actividad. </a:t>
            </a:r>
            <a:endParaRPr/>
          </a:p>
          <a:p>
            <a:pPr indent="-139700" lvl="0" marL="342900" marR="0" rtl="0" algn="l">
              <a:spcBef>
                <a:spcPts val="0"/>
              </a:spcBef>
              <a:spcAft>
                <a:spcPts val="0"/>
              </a:spcAft>
              <a:buClr>
                <a:schemeClr val="dk1"/>
              </a:buClr>
              <a:buSzPts val="3200"/>
              <a:buFont typeface="Arial"/>
              <a:buNone/>
            </a:pPr>
            <a:r>
              <a:t/>
            </a:r>
            <a:endParaRPr/>
          </a:p>
          <a:p>
            <a:pPr indent="0" lvl="0" marL="203200" marR="0" rtl="0" algn="l">
              <a:spcBef>
                <a:spcPts val="0"/>
              </a:spcBef>
              <a:spcAft>
                <a:spcPts val="0"/>
              </a:spcAft>
              <a:buClr>
                <a:schemeClr val="dk1"/>
              </a:buClr>
              <a:buSzPts val="3200"/>
              <a:buFont typeface="Arial"/>
              <a:buNone/>
            </a:pPr>
            <a:r>
              <a:rPr lang="es-ES"/>
              <a:t>Las alumnas realizarán presentaciones sobre los temas investigados y se hará una reflexión en clase sobre los aspectos más importantes.</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3" name="Shape 803"/>
        <p:cNvGrpSpPr/>
        <p:nvPr/>
      </p:nvGrpSpPr>
      <p:grpSpPr>
        <a:xfrm>
          <a:off x="0" y="0"/>
          <a:ext cx="0" cy="0"/>
          <a:chOff x="0" y="0"/>
          <a:chExt cx="0" cy="0"/>
        </a:xfrm>
      </p:grpSpPr>
      <p:grpSp>
        <p:nvGrpSpPr>
          <p:cNvPr id="804" name="Google Shape;804;p107"/>
          <p:cNvGrpSpPr/>
          <p:nvPr/>
        </p:nvGrpSpPr>
        <p:grpSpPr>
          <a:xfrm>
            <a:off x="0" y="148353"/>
            <a:ext cx="9144000" cy="6695066"/>
            <a:chOff x="0" y="148353"/>
            <a:chExt cx="9144000" cy="6695066"/>
          </a:xfrm>
        </p:grpSpPr>
        <p:pic>
          <p:nvPicPr>
            <p:cNvPr descr="linea.png" id="805" name="Google Shape;805;p107"/>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806" name="Google Shape;806;p107"/>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807" name="Google Shape;807;p10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808" name="Google Shape;808;p107"/>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k. Descripción de lo que se hará con los resultados de la actividad.</a:t>
            </a:r>
            <a:endParaRPr/>
          </a:p>
          <a:p>
            <a:pPr indent="-139700" lvl="0" marL="342900" marR="0" rtl="0" algn="l">
              <a:spcBef>
                <a:spcPts val="0"/>
              </a:spcBef>
              <a:spcAft>
                <a:spcPts val="0"/>
              </a:spcAft>
              <a:buClr>
                <a:schemeClr val="dk1"/>
              </a:buClr>
              <a:buSzPts val="3200"/>
              <a:buFont typeface="Arial"/>
              <a:buNone/>
            </a:pPr>
            <a:r>
              <a:t/>
            </a:r>
            <a:endParaRPr/>
          </a:p>
          <a:p>
            <a:pPr indent="0" lvl="0" marL="203200" marR="0" rtl="0" algn="l">
              <a:spcBef>
                <a:spcPts val="0"/>
              </a:spcBef>
              <a:spcAft>
                <a:spcPts val="0"/>
              </a:spcAft>
              <a:buClr>
                <a:schemeClr val="dk1"/>
              </a:buClr>
              <a:buSzPts val="3200"/>
              <a:buFont typeface="Arial"/>
              <a:buNone/>
            </a:pPr>
            <a:r>
              <a:rPr lang="es-ES"/>
              <a:t>Las alumnas reflexionarán sobre las características de la comunidad a la que irán a construir y la manera en que su presencia a través del servicio social puede favorecer a la misma. Esto fortalecerá los elementos que consideren en la creación de sus carteles.</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2" name="Shape 812"/>
        <p:cNvGrpSpPr/>
        <p:nvPr/>
      </p:nvGrpSpPr>
      <p:grpSpPr>
        <a:xfrm>
          <a:off x="0" y="0"/>
          <a:ext cx="0" cy="0"/>
          <a:chOff x="0" y="0"/>
          <a:chExt cx="0" cy="0"/>
        </a:xfrm>
      </p:grpSpPr>
      <p:grpSp>
        <p:nvGrpSpPr>
          <p:cNvPr id="813" name="Google Shape;813;p108"/>
          <p:cNvGrpSpPr/>
          <p:nvPr/>
        </p:nvGrpSpPr>
        <p:grpSpPr>
          <a:xfrm>
            <a:off x="0" y="148353"/>
            <a:ext cx="9144000" cy="6695066"/>
            <a:chOff x="0" y="148353"/>
            <a:chExt cx="9144000" cy="6695066"/>
          </a:xfrm>
        </p:grpSpPr>
        <p:pic>
          <p:nvPicPr>
            <p:cNvPr descr="linea.png" id="814" name="Google Shape;814;p108"/>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815" name="Google Shape;815;p108"/>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816" name="Google Shape;816;p10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a:t>Actividad 1 Dibujo</a:t>
            </a:r>
            <a:endParaRPr b="0" i="0" sz="4400" u="none" cap="none" strike="noStrike">
              <a:solidFill>
                <a:schemeClr val="dk1"/>
              </a:solidFill>
              <a:latin typeface="Calibri"/>
              <a:ea typeface="Calibri"/>
              <a:cs typeface="Calibri"/>
              <a:sym typeface="Calibri"/>
            </a:endParaRPr>
          </a:p>
        </p:txBody>
      </p:sp>
      <p:sp>
        <p:nvSpPr>
          <p:cNvPr id="817" name="Google Shape;817;p108"/>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a. Nombre de la actividad: plano arquitectónico de casa habitación</a:t>
            </a:r>
            <a:endParaRPr/>
          </a:p>
          <a:p>
            <a:pPr indent="-139700" lvl="0" marL="342900" marR="0" rtl="0" algn="l">
              <a:spcBef>
                <a:spcPts val="0"/>
              </a:spcBef>
              <a:spcAft>
                <a:spcPts val="0"/>
              </a:spcAft>
              <a:buClr>
                <a:schemeClr val="dk1"/>
              </a:buClr>
              <a:buSzPts val="3200"/>
              <a:buFont typeface="Arial"/>
              <a:buNone/>
            </a:pPr>
            <a:r>
              <a:rPr lang="es-ES"/>
              <a:t>b. Objetivo: comprender y analizar los espacios, medidas y materiales de la casa a construir en el plano arquitectónico</a:t>
            </a:r>
            <a:endParaRPr/>
          </a:p>
          <a:p>
            <a:pPr indent="-139700" lvl="0" marL="342900" marR="0" rtl="0" algn="l">
              <a:spcBef>
                <a:spcPts val="0"/>
              </a:spcBef>
              <a:spcAft>
                <a:spcPts val="0"/>
              </a:spcAft>
              <a:buClr>
                <a:schemeClr val="dk1"/>
              </a:buClr>
              <a:buSzPts val="3200"/>
              <a:buFont typeface="Arial"/>
              <a:buNone/>
            </a:pPr>
            <a:r>
              <a:rPr lang="es-ES"/>
              <a:t>c. Grado: 6to. preparatoria</a:t>
            </a:r>
            <a:endParaRPr/>
          </a:p>
          <a:p>
            <a:pPr indent="-139700" lvl="0" marL="342900" marR="0" rtl="0" algn="l">
              <a:spcBef>
                <a:spcPts val="0"/>
              </a:spcBef>
              <a:spcAft>
                <a:spcPts val="0"/>
              </a:spcAft>
              <a:buClr>
                <a:schemeClr val="dk1"/>
              </a:buClr>
              <a:buSzPts val="3200"/>
              <a:buFont typeface="Arial"/>
              <a:buNone/>
            </a:pPr>
            <a:r>
              <a:rPr lang="es-ES"/>
              <a:t>d. Fecha en que se llevará a cabo la actividad: 28 de febrero y 5 de marzo de 2019</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1" name="Shape 821"/>
        <p:cNvGrpSpPr/>
        <p:nvPr/>
      </p:nvGrpSpPr>
      <p:grpSpPr>
        <a:xfrm>
          <a:off x="0" y="0"/>
          <a:ext cx="0" cy="0"/>
          <a:chOff x="0" y="0"/>
          <a:chExt cx="0" cy="0"/>
        </a:xfrm>
      </p:grpSpPr>
      <p:grpSp>
        <p:nvGrpSpPr>
          <p:cNvPr id="822" name="Google Shape;822;p109"/>
          <p:cNvGrpSpPr/>
          <p:nvPr/>
        </p:nvGrpSpPr>
        <p:grpSpPr>
          <a:xfrm>
            <a:off x="0" y="148353"/>
            <a:ext cx="9144000" cy="6695066"/>
            <a:chOff x="0" y="148353"/>
            <a:chExt cx="9144000" cy="6695066"/>
          </a:xfrm>
        </p:grpSpPr>
        <p:pic>
          <p:nvPicPr>
            <p:cNvPr descr="linea.png" id="823" name="Google Shape;823;p109"/>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824" name="Google Shape;824;p109"/>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825" name="Google Shape;825;p10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826" name="Google Shape;826;p109"/>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e.  </a:t>
            </a:r>
            <a:r>
              <a:rPr lang="es-ES"/>
              <a:t>El plano arquitectónico acotado con diferentes vistas</a:t>
            </a:r>
            <a:endParaRPr/>
          </a:p>
          <a:p>
            <a:pPr indent="-139700" lvl="0" marL="342900" marR="0" rtl="0" algn="l">
              <a:spcBef>
                <a:spcPts val="0"/>
              </a:spcBef>
              <a:spcAft>
                <a:spcPts val="0"/>
              </a:spcAft>
              <a:buClr>
                <a:schemeClr val="dk1"/>
              </a:buClr>
              <a:buSzPts val="3200"/>
              <a:buFont typeface="Arial"/>
              <a:buNone/>
            </a:pPr>
            <a:r>
              <a:rPr lang="es-ES"/>
              <a:t> </a:t>
            </a:r>
            <a:endParaRPr/>
          </a:p>
          <a:p>
            <a:pPr indent="-139700" lvl="0" marL="342900" marR="0" rtl="0" algn="l">
              <a:spcBef>
                <a:spcPts val="0"/>
              </a:spcBef>
              <a:spcAft>
                <a:spcPts val="0"/>
              </a:spcAft>
              <a:buClr>
                <a:schemeClr val="dk1"/>
              </a:buClr>
              <a:buSzPts val="3200"/>
              <a:buFont typeface="Arial"/>
              <a:buNone/>
            </a:pPr>
            <a:r>
              <a:rPr lang="es-ES"/>
              <a:t>f. Fuentes de apoyo. El plano arquitectónico digital para consultarlo durante la construcción.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0" name="Shape 830"/>
        <p:cNvGrpSpPr/>
        <p:nvPr/>
      </p:nvGrpSpPr>
      <p:grpSpPr>
        <a:xfrm>
          <a:off x="0" y="0"/>
          <a:ext cx="0" cy="0"/>
          <a:chOff x="0" y="0"/>
          <a:chExt cx="0" cy="0"/>
        </a:xfrm>
      </p:grpSpPr>
      <p:grpSp>
        <p:nvGrpSpPr>
          <p:cNvPr id="831" name="Google Shape;831;p110"/>
          <p:cNvGrpSpPr/>
          <p:nvPr/>
        </p:nvGrpSpPr>
        <p:grpSpPr>
          <a:xfrm>
            <a:off x="0" y="148353"/>
            <a:ext cx="9144000" cy="6695066"/>
            <a:chOff x="0" y="148353"/>
            <a:chExt cx="9144000" cy="6695066"/>
          </a:xfrm>
        </p:grpSpPr>
        <p:pic>
          <p:nvPicPr>
            <p:cNvPr descr="linea.png" id="832" name="Google Shape;832;p110"/>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833" name="Google Shape;833;p110"/>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834" name="Google Shape;834;p1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835" name="Google Shape;835;p11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g. Justificación de la actividad. Conocer y analizar los diferentes espacios, tamaños y materiales de la casa para resolver las necesidades específicas de la familia que va a recibir la casa. </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rPr lang="es-ES"/>
              <a:t>Dar respuesta a pregunta guía, necesidades del grupo, objetivos, etc.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9" name="Shape 839"/>
        <p:cNvGrpSpPr/>
        <p:nvPr/>
      </p:nvGrpSpPr>
      <p:grpSpPr>
        <a:xfrm>
          <a:off x="0" y="0"/>
          <a:ext cx="0" cy="0"/>
          <a:chOff x="0" y="0"/>
          <a:chExt cx="0" cy="0"/>
        </a:xfrm>
      </p:grpSpPr>
      <p:grpSp>
        <p:nvGrpSpPr>
          <p:cNvPr id="840" name="Google Shape;840;p111"/>
          <p:cNvGrpSpPr/>
          <p:nvPr/>
        </p:nvGrpSpPr>
        <p:grpSpPr>
          <a:xfrm>
            <a:off x="0" y="148353"/>
            <a:ext cx="9144000" cy="6695066"/>
            <a:chOff x="0" y="148353"/>
            <a:chExt cx="9144000" cy="6695066"/>
          </a:xfrm>
        </p:grpSpPr>
        <p:pic>
          <p:nvPicPr>
            <p:cNvPr descr="linea.png" id="841" name="Google Shape;841;p111"/>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842" name="Google Shape;842;p111"/>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843" name="Google Shape;843;p1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844" name="Google Shape;844;p111"/>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h. Descripción de Apertura de la actividad. </a:t>
            </a:r>
            <a:endParaRPr/>
          </a:p>
          <a:p>
            <a:pPr indent="-139700" lvl="0" marL="342900" marR="0" rtl="0" algn="l">
              <a:spcBef>
                <a:spcPts val="0"/>
              </a:spcBef>
              <a:spcAft>
                <a:spcPts val="0"/>
              </a:spcAft>
              <a:buClr>
                <a:schemeClr val="dk1"/>
              </a:buClr>
              <a:buSzPts val="3200"/>
              <a:buFont typeface="Arial"/>
              <a:buNone/>
            </a:pPr>
            <a:r>
              <a:rPr lang="es-ES"/>
              <a:t>Pasos y organización del grupo. Se sensibilizó al grupo sobre la importancia de resolver la situación de vivienda en una familia que vive en extrema pobreza, se compartió de manera digital el plano arquitectónico.</a:t>
            </a:r>
            <a:endParaRPr/>
          </a:p>
          <a:p>
            <a:pPr indent="-139700" lvl="0" marL="342900" marR="0" rtl="0" algn="l">
              <a:spcBef>
                <a:spcPts val="0"/>
              </a:spcBef>
              <a:spcAft>
                <a:spcPts val="0"/>
              </a:spcAft>
              <a:buClr>
                <a:schemeClr val="dk1"/>
              </a:buClr>
              <a:buSzPts val="3200"/>
              <a:buFont typeface="Arial"/>
              <a:buNone/>
            </a:pPr>
            <a:r>
              <a:rPr lang="es-ES"/>
              <a:t>Incluir materiales, herramientas, y evidencias de aprendizaje.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8" name="Shape 848"/>
        <p:cNvGrpSpPr/>
        <p:nvPr/>
      </p:nvGrpSpPr>
      <p:grpSpPr>
        <a:xfrm>
          <a:off x="0" y="0"/>
          <a:ext cx="0" cy="0"/>
          <a:chOff x="0" y="0"/>
          <a:chExt cx="0" cy="0"/>
        </a:xfrm>
      </p:grpSpPr>
      <p:grpSp>
        <p:nvGrpSpPr>
          <p:cNvPr id="849" name="Google Shape;849;p112"/>
          <p:cNvGrpSpPr/>
          <p:nvPr/>
        </p:nvGrpSpPr>
        <p:grpSpPr>
          <a:xfrm>
            <a:off x="0" y="148353"/>
            <a:ext cx="9144000" cy="6695066"/>
            <a:chOff x="0" y="148353"/>
            <a:chExt cx="9144000" cy="6695066"/>
          </a:xfrm>
        </p:grpSpPr>
        <p:pic>
          <p:nvPicPr>
            <p:cNvPr descr="linea.png" id="850" name="Google Shape;850;p112"/>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851" name="Google Shape;851;p112"/>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852" name="Google Shape;852;p1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853" name="Google Shape;853;p11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i. Descripción del desarrollo de la actividad. </a:t>
            </a:r>
            <a:r>
              <a:rPr lang="es-ES"/>
              <a:t>Se compartió el plano arquitectónico en las alumnas a través de Classroom, en clase se fue revisando cada una de las vistas de la casa, los diferentes espacios y sus funciones, los tamaños y los materiales. Las alumnas ayudaron a los equipos de construcción con sus conocimientos sobre el plano y la resolución de necesidades.</a:t>
            </a:r>
            <a:endParaRPr/>
          </a:p>
          <a:p>
            <a:pPr indent="-139700" lvl="0" marL="342900" marR="0" rtl="0" algn="l">
              <a:spcBef>
                <a:spcPts val="0"/>
              </a:spcBef>
              <a:spcAft>
                <a:spcPts val="0"/>
              </a:spcAft>
              <a:buClr>
                <a:schemeClr val="dk1"/>
              </a:buClr>
              <a:buSzPts val="3200"/>
              <a:buFont typeface="Arial"/>
              <a:buNone/>
            </a:pPr>
            <a:r>
              <a:rPr lang="es-ES"/>
              <a:t> </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rPr lang="es-ES"/>
              <a:t>Pasos y organización del grupo. Incluir materiales, herramientas, y evidencias de aprendizaje.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7" name="Shape 857"/>
        <p:cNvGrpSpPr/>
        <p:nvPr/>
      </p:nvGrpSpPr>
      <p:grpSpPr>
        <a:xfrm>
          <a:off x="0" y="0"/>
          <a:ext cx="0" cy="0"/>
          <a:chOff x="0" y="0"/>
          <a:chExt cx="0" cy="0"/>
        </a:xfrm>
      </p:grpSpPr>
      <p:grpSp>
        <p:nvGrpSpPr>
          <p:cNvPr id="858" name="Google Shape;858;p113"/>
          <p:cNvGrpSpPr/>
          <p:nvPr/>
        </p:nvGrpSpPr>
        <p:grpSpPr>
          <a:xfrm>
            <a:off x="0" y="148353"/>
            <a:ext cx="9144000" cy="6695066"/>
            <a:chOff x="0" y="148353"/>
            <a:chExt cx="9144000" cy="6695066"/>
          </a:xfrm>
        </p:grpSpPr>
        <p:pic>
          <p:nvPicPr>
            <p:cNvPr descr="linea.png" id="859" name="Google Shape;859;p113"/>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860" name="Google Shape;860;p113"/>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861" name="Google Shape;861;p1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862" name="Google Shape;862;p11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j. Descripción del cierre de la actividad. Una vez terminada la construcción, las alumnas compartieron con su grupo su experiencia y cómo la casa resolvió las necesidades de cada familia según su número de integrantes, costumbres, clima, etc.</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rPr lang="es-ES"/>
              <a:t>Pasos y organización del grupo. Incluir materiales, herramientas, y evidencias de aprendizaje.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6" name="Shape 866"/>
        <p:cNvGrpSpPr/>
        <p:nvPr/>
      </p:nvGrpSpPr>
      <p:grpSpPr>
        <a:xfrm>
          <a:off x="0" y="0"/>
          <a:ext cx="0" cy="0"/>
          <a:chOff x="0" y="0"/>
          <a:chExt cx="0" cy="0"/>
        </a:xfrm>
      </p:grpSpPr>
      <p:grpSp>
        <p:nvGrpSpPr>
          <p:cNvPr id="867" name="Google Shape;867;p114"/>
          <p:cNvGrpSpPr/>
          <p:nvPr/>
        </p:nvGrpSpPr>
        <p:grpSpPr>
          <a:xfrm>
            <a:off x="0" y="148353"/>
            <a:ext cx="9144000" cy="6695066"/>
            <a:chOff x="0" y="148353"/>
            <a:chExt cx="9144000" cy="6695066"/>
          </a:xfrm>
        </p:grpSpPr>
        <p:pic>
          <p:nvPicPr>
            <p:cNvPr descr="linea.png" id="868" name="Google Shape;868;p114"/>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869" name="Google Shape;869;p11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870" name="Google Shape;870;p1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871" name="Google Shape;871;p114"/>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k. Descripción de lo que se hará con los resultados de la actividad. La actividad sirvió para sensibilizar a las alumnas sobre las necesidades de otras personas.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5" name="Shape 875"/>
        <p:cNvGrpSpPr/>
        <p:nvPr/>
      </p:nvGrpSpPr>
      <p:grpSpPr>
        <a:xfrm>
          <a:off x="0" y="0"/>
          <a:ext cx="0" cy="0"/>
          <a:chOff x="0" y="0"/>
          <a:chExt cx="0" cy="0"/>
        </a:xfrm>
      </p:grpSpPr>
      <p:grpSp>
        <p:nvGrpSpPr>
          <p:cNvPr id="876" name="Google Shape;876;p115"/>
          <p:cNvGrpSpPr/>
          <p:nvPr/>
        </p:nvGrpSpPr>
        <p:grpSpPr>
          <a:xfrm>
            <a:off x="0" y="148353"/>
            <a:ext cx="9144000" cy="6695066"/>
            <a:chOff x="0" y="148353"/>
            <a:chExt cx="9144000" cy="6695066"/>
          </a:xfrm>
        </p:grpSpPr>
        <p:pic>
          <p:nvPicPr>
            <p:cNvPr descr="linea.png" id="877" name="Google Shape;877;p115"/>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878" name="Google Shape;878;p115"/>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879" name="Google Shape;879;p1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880" name="Google Shape;880;p115"/>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l. Análisis. Contrastación de lo esperado y lo sucedido. </a:t>
            </a:r>
            <a:endParaRPr/>
          </a:p>
          <a:p>
            <a:pPr indent="-139700" lvl="0" marL="342900" marR="0" rtl="0" algn="l">
              <a:spcBef>
                <a:spcPts val="0"/>
              </a:spcBef>
              <a:spcAft>
                <a:spcPts val="0"/>
              </a:spcAft>
              <a:buClr>
                <a:schemeClr val="dk1"/>
              </a:buClr>
              <a:buSzPts val="3200"/>
              <a:buFont typeface="Arial"/>
              <a:buNone/>
            </a:pPr>
            <a:r>
              <a:rPr lang="es-ES"/>
              <a:t>Argumentos claros y precisos sobre: </a:t>
            </a:r>
            <a:endParaRPr/>
          </a:p>
          <a:p>
            <a:pPr indent="-139700" lvl="0" marL="342900" marR="0" rtl="0" algn="l">
              <a:spcBef>
                <a:spcPts val="0"/>
              </a:spcBef>
              <a:spcAft>
                <a:spcPts val="0"/>
              </a:spcAft>
              <a:buClr>
                <a:schemeClr val="dk1"/>
              </a:buClr>
              <a:buSzPts val="3200"/>
              <a:buFont typeface="Arial"/>
              <a:buNone/>
            </a:pPr>
            <a:r>
              <a:rPr lang="es-ES"/>
              <a:t>1. Logros alcanzados. Entender y sensibilizarse de las necesidades de otras personas. Concientizarse de su capacidad de ayuda.</a:t>
            </a:r>
            <a:endParaRPr/>
          </a:p>
          <a:p>
            <a:pPr indent="-139700" lvl="0" marL="342900" marR="0" rtl="0" algn="l">
              <a:spcBef>
                <a:spcPts val="0"/>
              </a:spcBef>
              <a:spcAft>
                <a:spcPts val="0"/>
              </a:spcAft>
              <a:buClr>
                <a:schemeClr val="dk1"/>
              </a:buClr>
              <a:buSzPts val="3200"/>
              <a:buFont typeface="Arial"/>
              <a:buNone/>
            </a:pPr>
            <a:r>
              <a:rPr lang="es-ES"/>
              <a:t>2. Aspectos a mejorar. Llevar el plano impreso además de digital.</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grpSp>
        <p:nvGrpSpPr>
          <p:cNvPr id="237" name="Google Shape;237;p44"/>
          <p:cNvGrpSpPr/>
          <p:nvPr/>
        </p:nvGrpSpPr>
        <p:grpSpPr>
          <a:xfrm>
            <a:off x="0" y="148353"/>
            <a:ext cx="9144000" cy="6695066"/>
            <a:chOff x="0" y="148353"/>
            <a:chExt cx="9144000" cy="6695066"/>
          </a:xfrm>
        </p:grpSpPr>
        <p:pic>
          <p:nvPicPr>
            <p:cNvPr descr="linea.png" id="238" name="Google Shape;238;p44"/>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239" name="Google Shape;239;p4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240" name="Google Shape;240;p44"/>
          <p:cNvSpPr txBox="1"/>
          <p:nvPr>
            <p:ph type="title"/>
          </p:nvPr>
        </p:nvSpPr>
        <p:spPr>
          <a:xfrm>
            <a:off x="457200" y="148338"/>
            <a:ext cx="82296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b="0" i="0" lang="es-ES" sz="3600" u="none" cap="none" strike="noStrike">
                <a:solidFill>
                  <a:schemeClr val="dk1"/>
                </a:solidFill>
                <a:latin typeface="Calibri"/>
                <a:ea typeface="Calibri"/>
                <a:cs typeface="Calibri"/>
                <a:sym typeface="Calibri"/>
              </a:rPr>
              <a:t>OBJETIVO</a:t>
            </a:r>
            <a:r>
              <a:rPr b="0" i="0" lang="es-ES" sz="4400" u="none" cap="none" strike="noStrike">
                <a:solidFill>
                  <a:schemeClr val="dk1"/>
                </a:solidFill>
                <a:latin typeface="Calibri"/>
                <a:ea typeface="Calibri"/>
                <a:cs typeface="Calibri"/>
                <a:sym typeface="Calibri"/>
              </a:rPr>
              <a:t> </a:t>
            </a:r>
            <a:r>
              <a:rPr lang="es-ES" sz="3600"/>
              <a:t>Literatura mexicana</a:t>
            </a:r>
            <a:endParaRPr b="0" i="0" sz="3600" u="none" cap="none" strike="noStrike">
              <a:solidFill>
                <a:schemeClr val="dk1"/>
              </a:solidFill>
              <a:latin typeface="Calibri"/>
              <a:ea typeface="Calibri"/>
              <a:cs typeface="Calibri"/>
              <a:sym typeface="Calibri"/>
            </a:endParaRPr>
          </a:p>
        </p:txBody>
      </p:sp>
      <p:sp>
        <p:nvSpPr>
          <p:cNvPr id="241" name="Google Shape;241;p4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s-ES" sz="3000">
                <a:latin typeface="Arial"/>
                <a:ea typeface="Arial"/>
                <a:cs typeface="Arial"/>
                <a:sym typeface="Arial"/>
              </a:rPr>
              <a:t>Fomentar la investigación y el análisis. </a:t>
            </a:r>
            <a:endParaRPr sz="30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s-ES" sz="3000">
                <a:latin typeface="Arial"/>
                <a:ea typeface="Arial"/>
                <a:cs typeface="Arial"/>
                <a:sym typeface="Arial"/>
              </a:rPr>
              <a:t>A través de la investigación y definición de conceptos tales como inclusión, empatía, justicia social contribuir y apoyar en la elaboración de los productos que se utilizarán en la campaña. </a:t>
            </a:r>
            <a:endParaRPr sz="30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s-ES" sz="3000">
                <a:latin typeface="Arial"/>
                <a:ea typeface="Arial"/>
                <a:cs typeface="Arial"/>
                <a:sym typeface="Arial"/>
              </a:rPr>
              <a:t>Desarrollar las habilidades lingüísticas: hablar, leer, escribir y escuchar.</a:t>
            </a:r>
            <a:endParaRPr sz="3000">
              <a:latin typeface="Arial"/>
              <a:ea typeface="Arial"/>
              <a:cs typeface="Arial"/>
              <a:sym typeface="Arial"/>
            </a:endParaRPr>
          </a:p>
          <a:p>
            <a:pPr indent="-139700" lvl="0" marL="342900" rtl="0" algn="l">
              <a:spcBef>
                <a:spcPts val="0"/>
              </a:spcBef>
              <a:spcAft>
                <a:spcPts val="0"/>
              </a:spcAft>
              <a:buClr>
                <a:schemeClr val="dk1"/>
              </a:buClr>
              <a:buSzPts val="3200"/>
              <a:buFont typeface="Arial"/>
              <a:buNone/>
            </a:pPr>
            <a:r>
              <a:t/>
            </a:r>
            <a:endParaRPr sz="3000"/>
          </a:p>
          <a:p>
            <a:pPr indent="-139700" lvl="0" marL="342900" marR="0" rtl="0" algn="l">
              <a:spcBef>
                <a:spcPts val="0"/>
              </a:spcBef>
              <a:spcAft>
                <a:spcPts val="0"/>
              </a:spcAft>
              <a:buClr>
                <a:schemeClr val="dk1"/>
              </a:buClr>
              <a:buSzPts val="3200"/>
              <a:buFont typeface="Arial"/>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4" name="Shape 884"/>
        <p:cNvGrpSpPr/>
        <p:nvPr/>
      </p:nvGrpSpPr>
      <p:grpSpPr>
        <a:xfrm>
          <a:off x="0" y="0"/>
          <a:ext cx="0" cy="0"/>
          <a:chOff x="0" y="0"/>
          <a:chExt cx="0" cy="0"/>
        </a:xfrm>
      </p:grpSpPr>
      <p:grpSp>
        <p:nvGrpSpPr>
          <p:cNvPr id="885" name="Google Shape;885;p116"/>
          <p:cNvGrpSpPr/>
          <p:nvPr/>
        </p:nvGrpSpPr>
        <p:grpSpPr>
          <a:xfrm>
            <a:off x="0" y="148353"/>
            <a:ext cx="9144000" cy="6695066"/>
            <a:chOff x="0" y="148353"/>
            <a:chExt cx="9144000" cy="6695066"/>
          </a:xfrm>
        </p:grpSpPr>
        <p:pic>
          <p:nvPicPr>
            <p:cNvPr descr="linea.png" id="886" name="Google Shape;886;p116"/>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887" name="Google Shape;887;p116"/>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888" name="Google Shape;888;p1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889" name="Google Shape;889;p11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m. Toma de decisiones. Las alumnas tomaron </a:t>
            </a:r>
            <a:r>
              <a:rPr lang="es-ES"/>
              <a:t>decisiones</a:t>
            </a:r>
            <a:r>
              <a:rPr lang="es-ES"/>
              <a:t> individuales según fueron </a:t>
            </a:r>
            <a:r>
              <a:rPr lang="es-ES"/>
              <a:t>conociendo</a:t>
            </a:r>
            <a:r>
              <a:rPr lang="es-ES"/>
              <a:t> las necesidades específicas de cada familia. Los tiempos de analizar y conocer el plano fueron adecuados, el tenerlo digital agilizó su uso en cualquier momento.</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rPr lang="es-ES"/>
              <a:t>Señalar cualquier toma de decisiones en función del análisis.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3" name="Shape 893"/>
        <p:cNvGrpSpPr/>
        <p:nvPr/>
      </p:nvGrpSpPr>
      <p:grpSpPr>
        <a:xfrm>
          <a:off x="0" y="0"/>
          <a:ext cx="0" cy="0"/>
          <a:chOff x="0" y="0"/>
          <a:chExt cx="0" cy="0"/>
        </a:xfrm>
      </p:grpSpPr>
      <p:grpSp>
        <p:nvGrpSpPr>
          <p:cNvPr id="894" name="Google Shape;894;p117"/>
          <p:cNvGrpSpPr/>
          <p:nvPr/>
        </p:nvGrpSpPr>
        <p:grpSpPr>
          <a:xfrm>
            <a:off x="0" y="148353"/>
            <a:ext cx="9144000" cy="6695066"/>
            <a:chOff x="0" y="148353"/>
            <a:chExt cx="9144000" cy="6695066"/>
          </a:xfrm>
        </p:grpSpPr>
        <p:pic>
          <p:nvPicPr>
            <p:cNvPr descr="linea.png" id="895" name="Google Shape;895;p117"/>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896" name="Google Shape;896;p117"/>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pic>
        <p:nvPicPr>
          <p:cNvPr id="897" name="Google Shape;897;p117"/>
          <p:cNvPicPr preferRelativeResize="0"/>
          <p:nvPr/>
        </p:nvPicPr>
        <p:blipFill>
          <a:blip r:embed="rId5">
            <a:alphaModFix/>
          </a:blip>
          <a:stretch>
            <a:fillRect/>
          </a:stretch>
        </p:blipFill>
        <p:spPr>
          <a:xfrm>
            <a:off x="0" y="571500"/>
            <a:ext cx="9144001" cy="571500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1" name="Shape 901"/>
        <p:cNvGrpSpPr/>
        <p:nvPr/>
      </p:nvGrpSpPr>
      <p:grpSpPr>
        <a:xfrm>
          <a:off x="0" y="0"/>
          <a:ext cx="0" cy="0"/>
          <a:chOff x="0" y="0"/>
          <a:chExt cx="0" cy="0"/>
        </a:xfrm>
      </p:grpSpPr>
      <p:grpSp>
        <p:nvGrpSpPr>
          <p:cNvPr id="902" name="Google Shape;902;p118"/>
          <p:cNvGrpSpPr/>
          <p:nvPr/>
        </p:nvGrpSpPr>
        <p:grpSpPr>
          <a:xfrm>
            <a:off x="0" y="148353"/>
            <a:ext cx="9144000" cy="6695066"/>
            <a:chOff x="0" y="148353"/>
            <a:chExt cx="9144000" cy="6695066"/>
          </a:xfrm>
        </p:grpSpPr>
        <p:pic>
          <p:nvPicPr>
            <p:cNvPr descr="linea.png" id="903" name="Google Shape;903;p118"/>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904" name="Google Shape;904;p118"/>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905" name="Google Shape;905;p1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906" name="Google Shape;906;p118"/>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rPr lang="es-ES"/>
              <a:t>i. Descripción del desarrollo de la actividad. </a:t>
            </a:r>
            <a:endParaRPr/>
          </a:p>
          <a:p>
            <a:pPr indent="-139700" lvl="0" marL="342900" marR="0" rtl="0" algn="l">
              <a:spcBef>
                <a:spcPts val="0"/>
              </a:spcBef>
              <a:spcAft>
                <a:spcPts val="0"/>
              </a:spcAft>
              <a:buClr>
                <a:schemeClr val="dk1"/>
              </a:buClr>
              <a:buSzPts val="3200"/>
              <a:buFont typeface="Arial"/>
              <a:buNone/>
            </a:pPr>
            <a:r>
              <a:t/>
            </a:r>
            <a:endParaRPr/>
          </a:p>
          <a:p>
            <a:pPr indent="-139700" lvl="0" marL="342900" marR="0" rtl="0" algn="l">
              <a:spcBef>
                <a:spcPts val="0"/>
              </a:spcBef>
              <a:spcAft>
                <a:spcPts val="0"/>
              </a:spcAft>
              <a:buClr>
                <a:schemeClr val="dk1"/>
              </a:buClr>
              <a:buSzPts val="3200"/>
              <a:buFont typeface="Arial"/>
              <a:buNone/>
            </a:pPr>
            <a:r>
              <a:rPr lang="es-ES"/>
              <a:t>Pasos y organización del grupo. Incluir materiales, herramientas, y evidencias de aprendizaje.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0" name="Shape 910"/>
        <p:cNvGrpSpPr/>
        <p:nvPr/>
      </p:nvGrpSpPr>
      <p:grpSpPr>
        <a:xfrm>
          <a:off x="0" y="0"/>
          <a:ext cx="0" cy="0"/>
          <a:chOff x="0" y="0"/>
          <a:chExt cx="0" cy="0"/>
        </a:xfrm>
      </p:grpSpPr>
      <p:sp>
        <p:nvSpPr>
          <p:cNvPr id="911" name="Google Shape;911;p119"/>
          <p:cNvSpPr txBox="1"/>
          <p:nvPr>
            <p:ph type="title"/>
          </p:nvPr>
        </p:nvSpPr>
        <p:spPr>
          <a:xfrm>
            <a:off x="311700" y="1182539"/>
            <a:ext cx="2808000" cy="100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ES"/>
              <a:t>Laura Aguayo (1)</a:t>
            </a:r>
            <a:endParaRPr/>
          </a:p>
          <a:p>
            <a:pPr indent="0" lvl="0" marL="0" rtl="0" algn="l">
              <a:spcBef>
                <a:spcPts val="0"/>
              </a:spcBef>
              <a:spcAft>
                <a:spcPts val="0"/>
              </a:spcAft>
              <a:buNone/>
            </a:pPr>
            <a:r>
              <a:rPr lang="es-ES"/>
              <a:t>Regina Bohon (2)</a:t>
            </a:r>
            <a:endParaRPr/>
          </a:p>
          <a:p>
            <a:pPr indent="0" lvl="0" marL="0" rtl="0" algn="l">
              <a:spcBef>
                <a:spcPts val="0"/>
              </a:spcBef>
              <a:spcAft>
                <a:spcPts val="0"/>
              </a:spcAft>
              <a:buNone/>
            </a:pPr>
            <a:r>
              <a:rPr lang="es-ES"/>
              <a:t>Ana Sofi Cortina (5)</a:t>
            </a:r>
            <a:endParaRPr/>
          </a:p>
        </p:txBody>
      </p:sp>
      <p:sp>
        <p:nvSpPr>
          <p:cNvPr id="912" name="Google Shape;912;p119"/>
          <p:cNvSpPr txBox="1"/>
          <p:nvPr>
            <p:ph idx="1" type="body"/>
          </p:nvPr>
        </p:nvSpPr>
        <p:spPr>
          <a:xfrm>
            <a:off x="311700" y="2190133"/>
            <a:ext cx="2808000" cy="42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ES"/>
              <a:t>Tema: Empatía</a:t>
            </a:r>
            <a:endParaRPr/>
          </a:p>
          <a:p>
            <a:pPr indent="0" lvl="0" marL="0" rtl="0" algn="l">
              <a:spcBef>
                <a:spcPts val="1600"/>
              </a:spcBef>
              <a:spcAft>
                <a:spcPts val="0"/>
              </a:spcAft>
              <a:buNone/>
            </a:pPr>
            <a:r>
              <a:rPr lang="es-ES"/>
              <a:t>Mensaje: ponerte en los zapatos de los demás no sobre los demás </a:t>
            </a:r>
            <a:endParaRPr/>
          </a:p>
          <a:p>
            <a:pPr indent="0" lvl="0" marL="0" rtl="0" algn="l">
              <a:spcBef>
                <a:spcPts val="1600"/>
              </a:spcBef>
              <a:spcAft>
                <a:spcPts val="0"/>
              </a:spcAft>
              <a:buNone/>
            </a:pPr>
            <a:r>
              <a:rPr lang="es-ES"/>
              <a:t>Técnica: audacia</a:t>
            </a:r>
            <a:endParaRPr/>
          </a:p>
          <a:p>
            <a:pPr indent="0" lvl="0" marL="0" rtl="0" algn="l">
              <a:spcBef>
                <a:spcPts val="1600"/>
              </a:spcBef>
              <a:spcAft>
                <a:spcPts val="1600"/>
              </a:spcAft>
              <a:buNone/>
            </a:pPr>
            <a:r>
              <a:rPr lang="es-ES"/>
              <a:t>Figura retórica:  alusión y exageración </a:t>
            </a:r>
            <a:endParaRPr/>
          </a:p>
        </p:txBody>
      </p:sp>
      <p:pic>
        <p:nvPicPr>
          <p:cNvPr id="913" name="Google Shape;913;p119"/>
          <p:cNvPicPr preferRelativeResize="0"/>
          <p:nvPr/>
        </p:nvPicPr>
        <p:blipFill>
          <a:blip r:embed="rId3">
            <a:alphaModFix/>
          </a:blip>
          <a:stretch>
            <a:fillRect/>
          </a:stretch>
        </p:blipFill>
        <p:spPr>
          <a:xfrm>
            <a:off x="4014222" y="203200"/>
            <a:ext cx="3632806" cy="4838701"/>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7" name="Shape 917"/>
        <p:cNvGrpSpPr/>
        <p:nvPr/>
      </p:nvGrpSpPr>
      <p:grpSpPr>
        <a:xfrm>
          <a:off x="0" y="0"/>
          <a:ext cx="0" cy="0"/>
          <a:chOff x="0" y="0"/>
          <a:chExt cx="0" cy="0"/>
        </a:xfrm>
      </p:grpSpPr>
      <p:grpSp>
        <p:nvGrpSpPr>
          <p:cNvPr id="918" name="Google Shape;918;p120"/>
          <p:cNvGrpSpPr/>
          <p:nvPr/>
        </p:nvGrpSpPr>
        <p:grpSpPr>
          <a:xfrm>
            <a:off x="0" y="148353"/>
            <a:ext cx="9144000" cy="6695066"/>
            <a:chOff x="0" y="148353"/>
            <a:chExt cx="9144000" cy="6695066"/>
          </a:xfrm>
        </p:grpSpPr>
        <p:pic>
          <p:nvPicPr>
            <p:cNvPr descr="linea.png" id="919" name="Google Shape;919;p120"/>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920" name="Google Shape;920;p120"/>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pic>
        <p:nvPicPr>
          <p:cNvPr id="921" name="Google Shape;921;p120"/>
          <p:cNvPicPr preferRelativeResize="0"/>
          <p:nvPr/>
        </p:nvPicPr>
        <p:blipFill>
          <a:blip r:embed="rId5">
            <a:alphaModFix/>
          </a:blip>
          <a:stretch>
            <a:fillRect/>
          </a:stretch>
        </p:blipFill>
        <p:spPr>
          <a:xfrm>
            <a:off x="0" y="1382260"/>
            <a:ext cx="9144000" cy="409348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5" name="Shape 925"/>
        <p:cNvGrpSpPr/>
        <p:nvPr/>
      </p:nvGrpSpPr>
      <p:grpSpPr>
        <a:xfrm>
          <a:off x="0" y="0"/>
          <a:ext cx="0" cy="0"/>
          <a:chOff x="0" y="0"/>
          <a:chExt cx="0" cy="0"/>
        </a:xfrm>
      </p:grpSpPr>
      <p:pic>
        <p:nvPicPr>
          <p:cNvPr id="926" name="Google Shape;926;p121"/>
          <p:cNvPicPr preferRelativeResize="0"/>
          <p:nvPr/>
        </p:nvPicPr>
        <p:blipFill>
          <a:blip r:embed="rId3">
            <a:alphaModFix/>
          </a:blip>
          <a:stretch>
            <a:fillRect/>
          </a:stretch>
        </p:blipFill>
        <p:spPr>
          <a:xfrm>
            <a:off x="0" y="0"/>
            <a:ext cx="3857626" cy="5143501"/>
          </a:xfrm>
          <a:prstGeom prst="rect">
            <a:avLst/>
          </a:prstGeom>
          <a:noFill/>
          <a:ln>
            <a:noFill/>
          </a:ln>
        </p:spPr>
      </p:pic>
      <p:sp>
        <p:nvSpPr>
          <p:cNvPr id="927" name="Google Shape;927;p121"/>
          <p:cNvSpPr txBox="1"/>
          <p:nvPr/>
        </p:nvSpPr>
        <p:spPr>
          <a:xfrm flipH="1">
            <a:off x="3318572" y="3108796"/>
            <a:ext cx="2650500" cy="148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t>Laura Aguayo (1) </a:t>
            </a:r>
            <a:endParaRPr/>
          </a:p>
          <a:p>
            <a:pPr indent="0" lvl="0" marL="0" rtl="0" algn="l">
              <a:spcBef>
                <a:spcPts val="0"/>
              </a:spcBef>
              <a:spcAft>
                <a:spcPts val="0"/>
              </a:spcAft>
              <a:buNone/>
            </a:pPr>
            <a:r>
              <a:rPr lang="es-ES"/>
              <a:t>Regina Bohon (2)</a:t>
            </a:r>
            <a:endParaRPr/>
          </a:p>
          <a:p>
            <a:pPr indent="0" lvl="0" marL="0" rtl="0" algn="l">
              <a:spcBef>
                <a:spcPts val="0"/>
              </a:spcBef>
              <a:spcAft>
                <a:spcPts val="0"/>
              </a:spcAft>
              <a:buNone/>
            </a:pPr>
            <a:r>
              <a:rPr lang="es-ES"/>
              <a:t>Ana Sofía cortina (5)</a:t>
            </a:r>
            <a:endParaRPr/>
          </a:p>
        </p:txBody>
      </p:sp>
      <p:pic>
        <p:nvPicPr>
          <p:cNvPr id="928" name="Google Shape;928;p121"/>
          <p:cNvPicPr preferRelativeResize="0"/>
          <p:nvPr/>
        </p:nvPicPr>
        <p:blipFill>
          <a:blip r:embed="rId4">
            <a:alphaModFix/>
          </a:blip>
          <a:stretch>
            <a:fillRect/>
          </a:stretch>
        </p:blipFill>
        <p:spPr>
          <a:xfrm>
            <a:off x="5286375" y="0"/>
            <a:ext cx="3857626" cy="5143491"/>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2" name="Shape 932"/>
        <p:cNvGrpSpPr/>
        <p:nvPr/>
      </p:nvGrpSpPr>
      <p:grpSpPr>
        <a:xfrm>
          <a:off x="0" y="0"/>
          <a:ext cx="0" cy="0"/>
          <a:chOff x="0" y="0"/>
          <a:chExt cx="0" cy="0"/>
        </a:xfrm>
      </p:grpSpPr>
      <p:sp>
        <p:nvSpPr>
          <p:cNvPr id="933" name="Google Shape;933;p122"/>
          <p:cNvSpPr txBox="1"/>
          <p:nvPr>
            <p:ph idx="1" type="subTitle"/>
          </p:nvPr>
        </p:nvSpPr>
        <p:spPr>
          <a:xfrm>
            <a:off x="2890500" y="1336267"/>
            <a:ext cx="8520600" cy="105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ES"/>
              <a:t>Ana  </a:t>
            </a:r>
            <a:endParaRPr/>
          </a:p>
          <a:p>
            <a:pPr indent="0" lvl="0" marL="0" rtl="0" algn="ctr">
              <a:spcBef>
                <a:spcPts val="0"/>
              </a:spcBef>
              <a:spcAft>
                <a:spcPts val="0"/>
              </a:spcAft>
              <a:buNone/>
            </a:pPr>
            <a:r>
              <a:rPr lang="es-ES"/>
              <a:t>Daniela </a:t>
            </a:r>
            <a:endParaRPr/>
          </a:p>
          <a:p>
            <a:pPr indent="0" lvl="0" marL="0" rtl="0" algn="ctr">
              <a:spcBef>
                <a:spcPts val="0"/>
              </a:spcBef>
              <a:spcAft>
                <a:spcPts val="0"/>
              </a:spcAft>
              <a:buNone/>
            </a:pPr>
            <a:r>
              <a:rPr lang="es-ES"/>
              <a:t>Pamela </a:t>
            </a:r>
            <a:endParaRPr/>
          </a:p>
        </p:txBody>
      </p:sp>
      <p:pic>
        <p:nvPicPr>
          <p:cNvPr id="934" name="Google Shape;934;p122"/>
          <p:cNvPicPr preferRelativeResize="0"/>
          <p:nvPr/>
        </p:nvPicPr>
        <p:blipFill>
          <a:blip r:embed="rId3">
            <a:alphaModFix/>
          </a:blip>
          <a:stretch>
            <a:fillRect/>
          </a:stretch>
        </p:blipFill>
        <p:spPr>
          <a:xfrm>
            <a:off x="904850" y="330239"/>
            <a:ext cx="3286374" cy="4648151"/>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8" name="Shape 938"/>
        <p:cNvGrpSpPr/>
        <p:nvPr/>
      </p:nvGrpSpPr>
      <p:grpSpPr>
        <a:xfrm>
          <a:off x="0" y="0"/>
          <a:ext cx="0" cy="0"/>
          <a:chOff x="0" y="0"/>
          <a:chExt cx="0" cy="0"/>
        </a:xfrm>
      </p:grpSpPr>
      <p:sp>
        <p:nvSpPr>
          <p:cNvPr id="939" name="Google Shape;939;p123"/>
          <p:cNvSpPr txBox="1"/>
          <p:nvPr/>
        </p:nvSpPr>
        <p:spPr>
          <a:xfrm>
            <a:off x="4228250" y="1564100"/>
            <a:ext cx="3636000" cy="127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2400"/>
              <a:t>Ana </a:t>
            </a:r>
            <a:endParaRPr sz="2400"/>
          </a:p>
          <a:p>
            <a:pPr indent="0" lvl="0" marL="0" rtl="0" algn="l">
              <a:spcBef>
                <a:spcPts val="0"/>
              </a:spcBef>
              <a:spcAft>
                <a:spcPts val="0"/>
              </a:spcAft>
              <a:buNone/>
            </a:pPr>
            <a:r>
              <a:rPr lang="es-ES" sz="2400"/>
              <a:t>Daniela </a:t>
            </a:r>
            <a:endParaRPr sz="2400"/>
          </a:p>
          <a:p>
            <a:pPr indent="0" lvl="0" marL="0" rtl="0" algn="l">
              <a:spcBef>
                <a:spcPts val="0"/>
              </a:spcBef>
              <a:spcAft>
                <a:spcPts val="0"/>
              </a:spcAft>
              <a:buNone/>
            </a:pPr>
            <a:r>
              <a:rPr lang="es-ES" sz="2400"/>
              <a:t>Pamela </a:t>
            </a:r>
            <a:endParaRPr sz="2400"/>
          </a:p>
          <a:p>
            <a:pPr indent="0" lvl="0" marL="0" rtl="0" algn="l">
              <a:spcBef>
                <a:spcPts val="0"/>
              </a:spcBef>
              <a:spcAft>
                <a:spcPts val="0"/>
              </a:spcAft>
              <a:buNone/>
            </a:pPr>
            <a:r>
              <a:t/>
            </a:r>
            <a:endParaRPr sz="2400"/>
          </a:p>
        </p:txBody>
      </p:sp>
      <p:pic>
        <p:nvPicPr>
          <p:cNvPr id="940" name="Google Shape;940;p123"/>
          <p:cNvPicPr preferRelativeResize="0"/>
          <p:nvPr/>
        </p:nvPicPr>
        <p:blipFill>
          <a:blip r:embed="rId3">
            <a:alphaModFix/>
          </a:blip>
          <a:stretch>
            <a:fillRect/>
          </a:stretch>
        </p:blipFill>
        <p:spPr>
          <a:xfrm>
            <a:off x="152400" y="203200"/>
            <a:ext cx="3629025" cy="48387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4" name="Shape 944"/>
        <p:cNvGrpSpPr/>
        <p:nvPr/>
      </p:nvGrpSpPr>
      <p:grpSpPr>
        <a:xfrm>
          <a:off x="0" y="0"/>
          <a:ext cx="0" cy="0"/>
          <a:chOff x="0" y="0"/>
          <a:chExt cx="0" cy="0"/>
        </a:xfrm>
      </p:grpSpPr>
      <p:sp>
        <p:nvSpPr>
          <p:cNvPr id="945" name="Google Shape;945;p124"/>
          <p:cNvSpPr txBox="1"/>
          <p:nvPr>
            <p:ph type="title"/>
          </p:nvPr>
        </p:nvSpPr>
        <p:spPr>
          <a:xfrm>
            <a:off x="311700" y="203200"/>
            <a:ext cx="2808000" cy="100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ES" sz="1300"/>
              <a:t>Larisa Gil Nikolayeva</a:t>
            </a:r>
            <a:endParaRPr sz="1300"/>
          </a:p>
          <a:p>
            <a:pPr indent="0" lvl="0" marL="0" rtl="0" algn="l">
              <a:spcBef>
                <a:spcPts val="0"/>
              </a:spcBef>
              <a:spcAft>
                <a:spcPts val="0"/>
              </a:spcAft>
              <a:buNone/>
            </a:pPr>
            <a:r>
              <a:rPr lang="es-ES" sz="1300"/>
              <a:t>Daniela Sigg Rodríguez </a:t>
            </a:r>
            <a:endParaRPr sz="1300"/>
          </a:p>
          <a:p>
            <a:pPr indent="0" lvl="0" marL="0" rtl="0" algn="l">
              <a:spcBef>
                <a:spcPts val="0"/>
              </a:spcBef>
              <a:spcAft>
                <a:spcPts val="0"/>
              </a:spcAft>
              <a:buNone/>
            </a:pPr>
            <a:r>
              <a:rPr lang="es-ES" sz="1300"/>
              <a:t>Emilia Silva Cruz</a:t>
            </a:r>
            <a:endParaRPr sz="1300"/>
          </a:p>
        </p:txBody>
      </p:sp>
      <p:sp>
        <p:nvSpPr>
          <p:cNvPr id="946" name="Google Shape;946;p124"/>
          <p:cNvSpPr txBox="1"/>
          <p:nvPr>
            <p:ph idx="1" type="body"/>
          </p:nvPr>
        </p:nvSpPr>
        <p:spPr>
          <a:xfrm>
            <a:off x="311700" y="1210800"/>
            <a:ext cx="2808000" cy="560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ES"/>
              <a:t>Tema: Sensibilizar el tema del respeto a través de la mirada.</a:t>
            </a:r>
            <a:endParaRPr/>
          </a:p>
          <a:p>
            <a:pPr indent="0" lvl="0" marL="0" rtl="0" algn="l">
              <a:spcBef>
                <a:spcPts val="1600"/>
              </a:spcBef>
              <a:spcAft>
                <a:spcPts val="0"/>
              </a:spcAft>
              <a:buNone/>
            </a:pPr>
            <a:r>
              <a:rPr lang="es-ES"/>
              <a:t>Mensaje:Intentar que las personas se den cuenta que la mirada que uno da hacia los demás puede ofender de manera drástica</a:t>
            </a:r>
            <a:endParaRPr/>
          </a:p>
          <a:p>
            <a:pPr indent="0" lvl="0" marL="0" rtl="0" algn="l">
              <a:spcBef>
                <a:spcPts val="1600"/>
              </a:spcBef>
              <a:spcAft>
                <a:spcPts val="0"/>
              </a:spcAft>
              <a:buNone/>
            </a:pPr>
            <a:r>
              <a:rPr lang="es-ES"/>
              <a:t>Técnica de comunicación visual: Exageración porque tuvimos que intensificar y amplificar los diferentes colores de piel</a:t>
            </a:r>
            <a:endParaRPr/>
          </a:p>
          <a:p>
            <a:pPr indent="0" lvl="0" marL="0" rtl="0" algn="l">
              <a:spcBef>
                <a:spcPts val="1600"/>
              </a:spcBef>
              <a:spcAft>
                <a:spcPts val="1600"/>
              </a:spcAft>
              <a:buNone/>
            </a:pPr>
            <a:r>
              <a:rPr lang="es-ES"/>
              <a:t>Figura retórica Antítesis porque estamos contraponiendo dos situaciones para hacer hincapié en la diferencia. El niño de color le quiere cambiar la mirada al de ojos claros (que normalmente son el estereotipo de los que tienen mirada despectiva)</a:t>
            </a:r>
            <a:endParaRPr/>
          </a:p>
        </p:txBody>
      </p:sp>
      <p:pic>
        <p:nvPicPr>
          <p:cNvPr id="947" name="Google Shape;947;p124"/>
          <p:cNvPicPr preferRelativeResize="0"/>
          <p:nvPr/>
        </p:nvPicPr>
        <p:blipFill>
          <a:blip r:embed="rId3">
            <a:alphaModFix/>
          </a:blip>
          <a:stretch>
            <a:fillRect/>
          </a:stretch>
        </p:blipFill>
        <p:spPr>
          <a:xfrm>
            <a:off x="5391413" y="203200"/>
            <a:ext cx="3420501" cy="483870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1" name="Shape 951"/>
        <p:cNvGrpSpPr/>
        <p:nvPr/>
      </p:nvGrpSpPr>
      <p:grpSpPr>
        <a:xfrm>
          <a:off x="0" y="0"/>
          <a:ext cx="0" cy="0"/>
          <a:chOff x="0" y="0"/>
          <a:chExt cx="0" cy="0"/>
        </a:xfrm>
      </p:grpSpPr>
      <p:grpSp>
        <p:nvGrpSpPr>
          <p:cNvPr id="952" name="Google Shape;952;p125"/>
          <p:cNvGrpSpPr/>
          <p:nvPr/>
        </p:nvGrpSpPr>
        <p:grpSpPr>
          <a:xfrm>
            <a:off x="0" y="148353"/>
            <a:ext cx="9144000" cy="6695066"/>
            <a:chOff x="0" y="148353"/>
            <a:chExt cx="9144000" cy="6695066"/>
          </a:xfrm>
        </p:grpSpPr>
        <p:pic>
          <p:nvPicPr>
            <p:cNvPr descr="linea.png" id="953" name="Google Shape;953;p125"/>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954" name="Google Shape;954;p125"/>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pic>
        <p:nvPicPr>
          <p:cNvPr id="955" name="Google Shape;955;p125"/>
          <p:cNvPicPr preferRelativeResize="0"/>
          <p:nvPr/>
        </p:nvPicPr>
        <p:blipFill>
          <a:blip r:embed="rId5">
            <a:alphaModFix/>
          </a:blip>
          <a:stretch>
            <a:fillRect/>
          </a:stretch>
        </p:blipFill>
        <p:spPr>
          <a:xfrm>
            <a:off x="0" y="1608623"/>
            <a:ext cx="9143999" cy="364075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grpSp>
        <p:nvGrpSpPr>
          <p:cNvPr id="246" name="Google Shape;246;p45"/>
          <p:cNvGrpSpPr/>
          <p:nvPr/>
        </p:nvGrpSpPr>
        <p:grpSpPr>
          <a:xfrm>
            <a:off x="0" y="148353"/>
            <a:ext cx="9144000" cy="6695066"/>
            <a:chOff x="0" y="148353"/>
            <a:chExt cx="9144000" cy="6695066"/>
          </a:xfrm>
        </p:grpSpPr>
        <p:pic>
          <p:nvPicPr>
            <p:cNvPr descr="linea.png" id="247" name="Google Shape;247;p45"/>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248" name="Google Shape;248;p45"/>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249" name="Google Shape;249;p45"/>
          <p:cNvSpPr txBox="1"/>
          <p:nvPr>
            <p:ph type="title"/>
          </p:nvPr>
        </p:nvSpPr>
        <p:spPr>
          <a:xfrm>
            <a:off x="457200" y="148338"/>
            <a:ext cx="82296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b="0" i="0" lang="es-ES" sz="3600" u="none" cap="none" strike="noStrike">
                <a:solidFill>
                  <a:schemeClr val="dk1"/>
                </a:solidFill>
                <a:latin typeface="Calibri"/>
                <a:ea typeface="Calibri"/>
                <a:cs typeface="Calibri"/>
                <a:sym typeface="Calibri"/>
              </a:rPr>
              <a:t>OBJETIVO</a:t>
            </a:r>
            <a:r>
              <a:rPr b="0" i="0" lang="es-ES" sz="4400" u="none" cap="none" strike="noStrike">
                <a:solidFill>
                  <a:schemeClr val="dk1"/>
                </a:solidFill>
                <a:latin typeface="Calibri"/>
                <a:ea typeface="Calibri"/>
                <a:cs typeface="Calibri"/>
                <a:sym typeface="Calibri"/>
              </a:rPr>
              <a:t> </a:t>
            </a:r>
            <a:r>
              <a:rPr lang="es-ES" sz="3600"/>
              <a:t>Historia de la Cultura</a:t>
            </a:r>
            <a:endParaRPr b="0" i="0" sz="3600" u="none" cap="none" strike="noStrike">
              <a:solidFill>
                <a:schemeClr val="dk1"/>
              </a:solidFill>
              <a:latin typeface="Calibri"/>
              <a:ea typeface="Calibri"/>
              <a:cs typeface="Calibri"/>
              <a:sym typeface="Calibri"/>
            </a:endParaRPr>
          </a:p>
        </p:txBody>
      </p:sp>
      <p:sp>
        <p:nvSpPr>
          <p:cNvPr id="250" name="Google Shape;250;p45"/>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s-ES" sz="2800">
                <a:latin typeface="Arial"/>
                <a:ea typeface="Arial"/>
                <a:cs typeface="Arial"/>
                <a:sym typeface="Arial"/>
              </a:rPr>
              <a:t>Que las alumnas, a través de la distinción entre los conceptos de diferencia y desigualdad, comprendan y vinculen un tema histórico con su presente. </a:t>
            </a:r>
            <a:endParaRPr sz="1000">
              <a:latin typeface="Times"/>
              <a:ea typeface="Times"/>
              <a:cs typeface="Times"/>
              <a:sym typeface="Times"/>
            </a:endParaRPr>
          </a:p>
          <a:p>
            <a:pPr indent="-139700" lvl="0" marL="342900" rtl="0" algn="l">
              <a:spcBef>
                <a:spcPts val="0"/>
              </a:spcBef>
              <a:spcAft>
                <a:spcPts val="0"/>
              </a:spcAft>
              <a:buClr>
                <a:schemeClr val="dk1"/>
              </a:buClr>
              <a:buSzPts val="3200"/>
              <a:buFont typeface="Arial"/>
              <a:buNone/>
            </a:pPr>
            <a:r>
              <a:t/>
            </a:r>
            <a:endParaRPr sz="3000"/>
          </a:p>
          <a:p>
            <a:pPr indent="-139700" lvl="0" marL="342900" marR="0" rtl="0" algn="l">
              <a:spcBef>
                <a:spcPts val="0"/>
              </a:spcBef>
              <a:spcAft>
                <a:spcPts val="0"/>
              </a:spcAft>
              <a:buClr>
                <a:schemeClr val="dk1"/>
              </a:buClr>
              <a:buSzPts val="3200"/>
              <a:buFont typeface="Arial"/>
              <a:buNone/>
            </a:pPr>
            <a:r>
              <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9" name="Shape 959"/>
        <p:cNvGrpSpPr/>
        <p:nvPr/>
      </p:nvGrpSpPr>
      <p:grpSpPr>
        <a:xfrm>
          <a:off x="0" y="0"/>
          <a:ext cx="0" cy="0"/>
          <a:chOff x="0" y="0"/>
          <a:chExt cx="0" cy="0"/>
        </a:xfrm>
      </p:grpSpPr>
      <p:sp>
        <p:nvSpPr>
          <p:cNvPr id="960" name="Google Shape;960;p126"/>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p>
            <a:pPr indent="0" lvl="0" marL="0" rtl="0" algn="just">
              <a:spcBef>
                <a:spcPts val="0"/>
              </a:spcBef>
              <a:spcAft>
                <a:spcPts val="0"/>
              </a:spcAft>
              <a:buNone/>
            </a:pPr>
            <a:r>
              <a:t/>
            </a:r>
            <a:endParaRPr b="1" sz="2400"/>
          </a:p>
        </p:txBody>
      </p:sp>
      <p:sp>
        <p:nvSpPr>
          <p:cNvPr id="961" name="Google Shape;961;p126"/>
          <p:cNvSpPr txBox="1"/>
          <p:nvPr>
            <p:ph idx="1" type="subTitle"/>
          </p:nvPr>
        </p:nvSpPr>
        <p:spPr>
          <a:xfrm>
            <a:off x="2626925" y="992767"/>
            <a:ext cx="8520600" cy="105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ES"/>
              <a:t>Daniela </a:t>
            </a:r>
            <a:endParaRPr/>
          </a:p>
          <a:p>
            <a:pPr indent="0" lvl="0" marL="0" rtl="0" algn="ctr">
              <a:spcBef>
                <a:spcPts val="0"/>
              </a:spcBef>
              <a:spcAft>
                <a:spcPts val="0"/>
              </a:spcAft>
              <a:buNone/>
            </a:pPr>
            <a:r>
              <a:rPr lang="es-ES"/>
              <a:t>Emilia </a:t>
            </a:r>
            <a:endParaRPr/>
          </a:p>
          <a:p>
            <a:pPr indent="0" lvl="0" marL="0" rtl="0" algn="ctr">
              <a:spcBef>
                <a:spcPts val="0"/>
              </a:spcBef>
              <a:spcAft>
                <a:spcPts val="0"/>
              </a:spcAft>
              <a:buNone/>
            </a:pPr>
            <a:r>
              <a:rPr lang="es-ES"/>
              <a:t>Larisa </a:t>
            </a:r>
            <a:endParaRPr/>
          </a:p>
        </p:txBody>
      </p:sp>
      <p:pic>
        <p:nvPicPr>
          <p:cNvPr id="962" name="Google Shape;962;p126"/>
          <p:cNvPicPr preferRelativeResize="0"/>
          <p:nvPr/>
        </p:nvPicPr>
        <p:blipFill>
          <a:blip r:embed="rId3">
            <a:alphaModFix/>
          </a:blip>
          <a:stretch>
            <a:fillRect/>
          </a:stretch>
        </p:blipFill>
        <p:spPr>
          <a:xfrm>
            <a:off x="1236550" y="-895700"/>
            <a:ext cx="4052975" cy="609152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6" name="Shape 966"/>
        <p:cNvGrpSpPr/>
        <p:nvPr/>
      </p:nvGrpSpPr>
      <p:grpSpPr>
        <a:xfrm>
          <a:off x="0" y="0"/>
          <a:ext cx="0" cy="0"/>
          <a:chOff x="0" y="0"/>
          <a:chExt cx="0" cy="0"/>
        </a:xfrm>
      </p:grpSpPr>
      <p:grpSp>
        <p:nvGrpSpPr>
          <p:cNvPr id="967" name="Google Shape;967;p127"/>
          <p:cNvGrpSpPr/>
          <p:nvPr/>
        </p:nvGrpSpPr>
        <p:grpSpPr>
          <a:xfrm>
            <a:off x="0" y="148353"/>
            <a:ext cx="9144000" cy="6695066"/>
            <a:chOff x="0" y="148353"/>
            <a:chExt cx="9144000" cy="6695066"/>
          </a:xfrm>
        </p:grpSpPr>
        <p:pic>
          <p:nvPicPr>
            <p:cNvPr descr="linea.png" id="968" name="Google Shape;968;p127"/>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969" name="Google Shape;969;p127"/>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pic>
        <p:nvPicPr>
          <p:cNvPr id="970" name="Google Shape;970;p127"/>
          <p:cNvPicPr preferRelativeResize="0"/>
          <p:nvPr/>
        </p:nvPicPr>
        <p:blipFill>
          <a:blip r:embed="rId5">
            <a:alphaModFix/>
          </a:blip>
          <a:stretch>
            <a:fillRect/>
          </a:stretch>
        </p:blipFill>
        <p:spPr>
          <a:xfrm>
            <a:off x="0" y="0"/>
            <a:ext cx="9144003" cy="6858002"/>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4" name="Shape 974"/>
        <p:cNvGrpSpPr/>
        <p:nvPr/>
      </p:nvGrpSpPr>
      <p:grpSpPr>
        <a:xfrm>
          <a:off x="0" y="0"/>
          <a:ext cx="0" cy="0"/>
          <a:chOff x="0" y="0"/>
          <a:chExt cx="0" cy="0"/>
        </a:xfrm>
      </p:grpSpPr>
      <p:grpSp>
        <p:nvGrpSpPr>
          <p:cNvPr id="975" name="Google Shape;975;p128"/>
          <p:cNvGrpSpPr/>
          <p:nvPr/>
        </p:nvGrpSpPr>
        <p:grpSpPr>
          <a:xfrm>
            <a:off x="0" y="148353"/>
            <a:ext cx="9144000" cy="6695066"/>
            <a:chOff x="0" y="148353"/>
            <a:chExt cx="9144000" cy="6695066"/>
          </a:xfrm>
        </p:grpSpPr>
        <p:pic>
          <p:nvPicPr>
            <p:cNvPr descr="linea.png" id="976" name="Google Shape;976;p128"/>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977" name="Google Shape;977;p128"/>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978" name="Google Shape;978;p1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979" name="Google Shape;979;p128"/>
          <p:cNvSpPr txBox="1"/>
          <p:nvPr>
            <p:ph idx="1" type="body"/>
          </p:nvPr>
        </p:nvSpPr>
        <p:spPr>
          <a:xfrm>
            <a:off x="290500" y="15764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3" name="Shape 983"/>
        <p:cNvGrpSpPr/>
        <p:nvPr/>
      </p:nvGrpSpPr>
      <p:grpSpPr>
        <a:xfrm>
          <a:off x="0" y="0"/>
          <a:ext cx="0" cy="0"/>
          <a:chOff x="0" y="0"/>
          <a:chExt cx="0" cy="0"/>
        </a:xfrm>
      </p:grpSpPr>
      <p:grpSp>
        <p:nvGrpSpPr>
          <p:cNvPr id="984" name="Google Shape;984;p129"/>
          <p:cNvGrpSpPr/>
          <p:nvPr/>
        </p:nvGrpSpPr>
        <p:grpSpPr>
          <a:xfrm>
            <a:off x="0" y="148353"/>
            <a:ext cx="9144000" cy="6695066"/>
            <a:chOff x="0" y="148353"/>
            <a:chExt cx="9144000" cy="6695066"/>
          </a:xfrm>
        </p:grpSpPr>
        <p:pic>
          <p:nvPicPr>
            <p:cNvPr descr="linea.png" id="985" name="Google Shape;985;p129"/>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986" name="Google Shape;986;p129"/>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987" name="Google Shape;987;p1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988" name="Google Shape;988;p12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