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72"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6/15/2018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48894" y="2928872"/>
            <a:ext cx="8825658" cy="3329581"/>
          </a:xfrm>
        </p:spPr>
        <p:txBody>
          <a:bodyPr/>
          <a:lstStyle/>
          <a:p>
            <a:pPr algn="ctr">
              <a:spcBef>
                <a:spcPts val="0"/>
              </a:spcBef>
            </a:pPr>
            <a:r>
              <a:rPr lang="es-MX" sz="4000" b="1" dirty="0">
                <a:solidFill>
                  <a:schemeClr val="accent3">
                    <a:lumMod val="60000"/>
                    <a:lumOff val="40000"/>
                  </a:schemeClr>
                </a:solidFill>
                <a:latin typeface="Arial" panose="020B0604020202020204" pitchFamily="34" charset="0"/>
                <a:cs typeface="Arial" panose="020B0604020202020204" pitchFamily="34" charset="0"/>
              </a:rPr>
              <a:t>CONEXIONES UNAM DGIRE </a:t>
            </a:r>
            <a:r>
              <a:rPr lang="es-MX" sz="4000" b="1" dirty="0" smtClean="0">
                <a:solidFill>
                  <a:schemeClr val="accent3">
                    <a:lumMod val="60000"/>
                    <a:lumOff val="40000"/>
                  </a:schemeClr>
                </a:solidFill>
                <a:latin typeface="Arial" panose="020B0604020202020204" pitchFamily="34" charset="0"/>
                <a:cs typeface="Arial" panose="020B0604020202020204" pitchFamily="34" charset="0"/>
              </a:rPr>
              <a:t>SI</a:t>
            </a:r>
            <a:br>
              <a:rPr lang="es-MX" sz="4000" b="1" dirty="0" smtClean="0">
                <a:solidFill>
                  <a:schemeClr val="accent3">
                    <a:lumMod val="60000"/>
                    <a:lumOff val="40000"/>
                  </a:schemeClr>
                </a:solidFill>
                <a:latin typeface="Arial" panose="020B0604020202020204" pitchFamily="34" charset="0"/>
                <a:cs typeface="Arial" panose="020B0604020202020204" pitchFamily="34" charset="0"/>
              </a:rPr>
            </a:br>
            <a:r>
              <a:rPr lang="es-MX" sz="4000" b="1" dirty="0">
                <a:solidFill>
                  <a:schemeClr val="accent3">
                    <a:lumMod val="60000"/>
                    <a:lumOff val="40000"/>
                  </a:schemeClr>
                </a:solidFill>
                <a:latin typeface="Arial" panose="020B0604020202020204" pitchFamily="34" charset="0"/>
                <a:cs typeface="Arial" panose="020B0604020202020204" pitchFamily="34" charset="0"/>
              </a:rPr>
              <a:t/>
            </a:r>
            <a:br>
              <a:rPr lang="es-MX" sz="4000" b="1" dirty="0">
                <a:solidFill>
                  <a:schemeClr val="accent3">
                    <a:lumMod val="60000"/>
                    <a:lumOff val="40000"/>
                  </a:schemeClr>
                </a:solidFill>
                <a:latin typeface="Arial" panose="020B0604020202020204" pitchFamily="34" charset="0"/>
                <a:cs typeface="Arial" panose="020B0604020202020204" pitchFamily="34" charset="0"/>
              </a:rPr>
            </a:br>
            <a:r>
              <a:rPr lang="es-MX" sz="4000" b="1" dirty="0">
                <a:solidFill>
                  <a:schemeClr val="accent3">
                    <a:lumMod val="60000"/>
                    <a:lumOff val="40000"/>
                  </a:schemeClr>
                </a:solidFill>
                <a:latin typeface="Arial" panose="020B0604020202020204" pitchFamily="34" charset="0"/>
                <a:cs typeface="Arial" panose="020B0604020202020204" pitchFamily="34" charset="0"/>
              </a:rPr>
              <a:t>COLEGIO PARTENON, S.C.</a:t>
            </a:r>
            <a:br>
              <a:rPr lang="es-MX" sz="4000" b="1" dirty="0">
                <a:solidFill>
                  <a:schemeClr val="accent3">
                    <a:lumMod val="60000"/>
                    <a:lumOff val="40000"/>
                  </a:schemeClr>
                </a:solidFill>
                <a:latin typeface="Arial" panose="020B0604020202020204" pitchFamily="34" charset="0"/>
                <a:cs typeface="Arial" panose="020B0604020202020204" pitchFamily="34" charset="0"/>
              </a:rPr>
            </a:br>
            <a:r>
              <a:rPr lang="es-MX" sz="4000" b="1" dirty="0" smtClean="0">
                <a:solidFill>
                  <a:schemeClr val="accent3">
                    <a:lumMod val="60000"/>
                    <a:lumOff val="40000"/>
                  </a:schemeClr>
                </a:solidFill>
                <a:latin typeface="Arial" panose="020B0604020202020204" pitchFamily="34" charset="0"/>
                <a:cs typeface="Arial" panose="020B0604020202020204" pitchFamily="34" charset="0"/>
              </a:rPr>
              <a:t/>
            </a:r>
            <a:br>
              <a:rPr lang="es-MX" sz="4000" b="1" dirty="0" smtClean="0">
                <a:solidFill>
                  <a:schemeClr val="accent3">
                    <a:lumMod val="60000"/>
                    <a:lumOff val="40000"/>
                  </a:schemeClr>
                </a:solidFill>
                <a:latin typeface="Arial" panose="020B0604020202020204" pitchFamily="34" charset="0"/>
                <a:cs typeface="Arial" panose="020B0604020202020204" pitchFamily="34" charset="0"/>
              </a:rPr>
            </a:br>
            <a:r>
              <a:rPr lang="es-MX" sz="4000" b="1" dirty="0" smtClean="0">
                <a:solidFill>
                  <a:schemeClr val="accent3">
                    <a:lumMod val="60000"/>
                    <a:lumOff val="40000"/>
                  </a:schemeClr>
                </a:solidFill>
                <a:latin typeface="Arial" panose="020B0604020202020204" pitchFamily="34" charset="0"/>
                <a:cs typeface="Arial" panose="020B0604020202020204" pitchFamily="34" charset="0"/>
              </a:rPr>
              <a:t>CLAVE: 1283</a:t>
            </a:r>
            <a:br>
              <a:rPr lang="es-MX" sz="4000" b="1" dirty="0" smtClean="0">
                <a:solidFill>
                  <a:schemeClr val="accent3">
                    <a:lumMod val="60000"/>
                    <a:lumOff val="40000"/>
                  </a:schemeClr>
                </a:solidFill>
                <a:latin typeface="Arial" panose="020B0604020202020204" pitchFamily="34" charset="0"/>
                <a:cs typeface="Arial" panose="020B0604020202020204" pitchFamily="34" charset="0"/>
              </a:rPr>
            </a:br>
            <a:r>
              <a:rPr lang="es-MX" dirty="0">
                <a:solidFill>
                  <a:schemeClr val="accent3">
                    <a:lumMod val="60000"/>
                    <a:lumOff val="40000"/>
                  </a:schemeClr>
                </a:solidFill>
              </a:rPr>
              <a:t/>
            </a:r>
            <a:br>
              <a:rPr lang="es-MX" dirty="0">
                <a:solidFill>
                  <a:schemeClr val="accent3">
                    <a:lumMod val="60000"/>
                    <a:lumOff val="40000"/>
                  </a:schemeClr>
                </a:solidFill>
              </a:rPr>
            </a:br>
            <a:r>
              <a:rPr lang="es-MX" sz="1600" b="1" dirty="0">
                <a:solidFill>
                  <a:schemeClr val="accent3">
                    <a:lumMod val="60000"/>
                    <a:lumOff val="40000"/>
                  </a:schemeClr>
                </a:solidFill>
                <a:latin typeface="Arial" panose="020B0604020202020204" pitchFamily="34" charset="0"/>
                <a:cs typeface="Arial" panose="020B0604020202020204" pitchFamily="34" charset="0"/>
              </a:rPr>
              <a:t>Sergio Monroy (ECONOMÍA</a:t>
            </a:r>
            <a:r>
              <a:rPr lang="es-MX" sz="1600" b="1" dirty="0" smtClean="0">
                <a:solidFill>
                  <a:schemeClr val="accent3">
                    <a:lumMod val="60000"/>
                    <a:lumOff val="40000"/>
                  </a:schemeClr>
                </a:solidFill>
                <a:latin typeface="Arial" panose="020B0604020202020204" pitchFamily="34" charset="0"/>
                <a:cs typeface="Arial" panose="020B0604020202020204" pitchFamily="34" charset="0"/>
              </a:rPr>
              <a:t>)</a:t>
            </a:r>
            <a:r>
              <a:rPr lang="es-MX" sz="1600" b="1" dirty="0">
                <a:solidFill>
                  <a:schemeClr val="accent3">
                    <a:lumMod val="60000"/>
                    <a:lumOff val="40000"/>
                  </a:schemeClr>
                </a:solidFill>
                <a:latin typeface="Arial" panose="020B0604020202020204" pitchFamily="34" charset="0"/>
                <a:cs typeface="Arial" panose="020B0604020202020204" pitchFamily="34" charset="0"/>
              </a:rPr>
              <a:t/>
            </a:r>
            <a:br>
              <a:rPr lang="es-MX" sz="1600" b="1" dirty="0">
                <a:solidFill>
                  <a:schemeClr val="accent3">
                    <a:lumMod val="60000"/>
                    <a:lumOff val="40000"/>
                  </a:schemeClr>
                </a:solidFill>
                <a:latin typeface="Arial" panose="020B0604020202020204" pitchFamily="34" charset="0"/>
                <a:cs typeface="Arial" panose="020B0604020202020204" pitchFamily="34" charset="0"/>
              </a:rPr>
            </a:br>
            <a:r>
              <a:rPr lang="es-MX" sz="1600" b="1" dirty="0">
                <a:solidFill>
                  <a:schemeClr val="accent3">
                    <a:lumMod val="60000"/>
                    <a:lumOff val="40000"/>
                  </a:schemeClr>
                </a:solidFill>
                <a:latin typeface="Arial" panose="020B0604020202020204" pitchFamily="34" charset="0"/>
                <a:cs typeface="Arial" panose="020B0604020202020204" pitchFamily="34" charset="0"/>
              </a:rPr>
              <a:t>Roberto Martínez Sotelo (DERECHO)</a:t>
            </a:r>
            <a:br>
              <a:rPr lang="es-MX" sz="1600" b="1" dirty="0">
                <a:solidFill>
                  <a:schemeClr val="accent3">
                    <a:lumMod val="60000"/>
                    <a:lumOff val="40000"/>
                  </a:schemeClr>
                </a:solidFill>
                <a:latin typeface="Arial" panose="020B0604020202020204" pitchFamily="34" charset="0"/>
                <a:cs typeface="Arial" panose="020B0604020202020204" pitchFamily="34" charset="0"/>
              </a:rPr>
            </a:br>
            <a:r>
              <a:rPr lang="es-MX" sz="1600" b="1" dirty="0" smtClean="0">
                <a:solidFill>
                  <a:schemeClr val="accent3">
                    <a:lumMod val="60000"/>
                    <a:lumOff val="40000"/>
                  </a:schemeClr>
                </a:solidFill>
                <a:latin typeface="Arial" panose="020B0604020202020204" pitchFamily="34" charset="0"/>
                <a:cs typeface="Arial" panose="020B0604020202020204" pitchFamily="34" charset="0"/>
              </a:rPr>
              <a:t>OSCAR </a:t>
            </a:r>
            <a:r>
              <a:rPr lang="es-MX" sz="1600" b="1" dirty="0">
                <a:solidFill>
                  <a:schemeClr val="accent3">
                    <a:lumMod val="60000"/>
                    <a:lumOff val="40000"/>
                  </a:schemeClr>
                </a:solidFill>
                <a:latin typeface="Arial" panose="020B0604020202020204" pitchFamily="34" charset="0"/>
                <a:cs typeface="Arial" panose="020B0604020202020204" pitchFamily="34" charset="0"/>
              </a:rPr>
              <a:t>MIMILA VEGA (QUÍMICA)</a:t>
            </a:r>
            <a:br>
              <a:rPr lang="es-MX" sz="1600" b="1" dirty="0">
                <a:solidFill>
                  <a:schemeClr val="accent3">
                    <a:lumMod val="60000"/>
                    <a:lumOff val="40000"/>
                  </a:schemeClr>
                </a:solidFill>
                <a:latin typeface="Arial" panose="020B0604020202020204" pitchFamily="34" charset="0"/>
                <a:cs typeface="Arial" panose="020B0604020202020204" pitchFamily="34" charset="0"/>
              </a:rPr>
            </a:br>
            <a:endParaRPr lang="es-MX" sz="1600" b="1" dirty="0">
              <a:solidFill>
                <a:schemeClr val="accent3">
                  <a:lumMod val="60000"/>
                  <a:lumOff val="40000"/>
                </a:schemeClr>
              </a:solidFill>
            </a:endParaRPr>
          </a:p>
        </p:txBody>
      </p:sp>
    </p:spTree>
    <p:extLst>
      <p:ext uri="{BB962C8B-B14F-4D97-AF65-F5344CB8AC3E}">
        <p14:creationId xmlns:p14="http://schemas.microsoft.com/office/powerpoint/2010/main" val="112016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489398"/>
            <a:ext cx="8946541" cy="5759002"/>
          </a:xfrm>
        </p:spPr>
        <p:txBody>
          <a:bodyPr>
            <a:normAutofit fontScale="70000" lnSpcReduction="20000"/>
          </a:bodyPr>
          <a:lstStyle/>
          <a:p>
            <a:pPr marL="0" indent="0" algn="just">
              <a:buNone/>
            </a:pPr>
            <a:r>
              <a:rPr lang="es-MX" sz="2800" dirty="0" smtClean="0">
                <a:latin typeface="Arial" panose="020B0604020202020204" pitchFamily="34" charset="0"/>
                <a:cs typeface="Arial" panose="020B0604020202020204" pitchFamily="34" charset="0"/>
              </a:rPr>
              <a:t>Química colabora para promover…</a:t>
            </a:r>
          </a:p>
          <a:p>
            <a:pPr marL="0" indent="0" algn="just">
              <a:buNone/>
            </a:pPr>
            <a:endParaRPr lang="es-MX" sz="2800" dirty="0" smtClean="0">
              <a:latin typeface="Arial" panose="020B0604020202020204" pitchFamily="34" charset="0"/>
              <a:cs typeface="Arial" panose="020B0604020202020204" pitchFamily="34" charset="0"/>
            </a:endParaRPr>
          </a:p>
          <a:p>
            <a:pPr marL="0" indent="0" algn="just">
              <a:buNone/>
            </a:pPr>
            <a:r>
              <a:rPr lang="es-MX" sz="2200" dirty="0">
                <a:latin typeface="Arial" panose="020B0604020202020204" pitchFamily="34" charset="0"/>
                <a:cs typeface="Arial" panose="020B0604020202020204" pitchFamily="34" charset="0"/>
              </a:rPr>
              <a:t>1. Construcción de casas: Se han desarrollado materiales para la construcción, como las Placas Aislantes de EPS, que son capaces de hacer más eficiente el uso de energía, aprovechando los recursos de la naturaleza. Lo anterior provoca que las emisiones de gases de efecto invernadero se reduzcan considerablemente.</a:t>
            </a:r>
          </a:p>
          <a:p>
            <a:pPr marL="0" indent="0" algn="just">
              <a:buNone/>
            </a:pPr>
            <a:endParaRPr lang="es-MX" sz="2200" dirty="0">
              <a:latin typeface="Arial" panose="020B0604020202020204" pitchFamily="34" charset="0"/>
              <a:cs typeface="Arial" panose="020B0604020202020204" pitchFamily="34" charset="0"/>
            </a:endParaRPr>
          </a:p>
          <a:p>
            <a:pPr marL="0" indent="0" algn="just">
              <a:buNone/>
            </a:pPr>
            <a:r>
              <a:rPr lang="es-MX" sz="2200" dirty="0">
                <a:latin typeface="Arial" panose="020B0604020202020204" pitchFamily="34" charset="0"/>
                <a:cs typeface="Arial" panose="020B0604020202020204" pitchFamily="34" charset="0"/>
              </a:rPr>
              <a:t>2. Ahorro de energía eléctrica: Actualmente ya existen en el mercado focos ahorradores de energía que son producidos con químicos especiales, y que generan la misma cantidad de luz que uno tradicional, pero consumen entre 75 y 80 por ciento menos electricidad; además duran hasta 10 veces más (8 a 10 años tomando como base un uso diario promedio de 3 horas y el abastecimiento de una red energética estable).</a:t>
            </a:r>
          </a:p>
          <a:p>
            <a:pPr marL="0" indent="0" algn="just">
              <a:buNone/>
            </a:pPr>
            <a:endParaRPr lang="es-MX" sz="2200" dirty="0">
              <a:latin typeface="Arial" panose="020B0604020202020204" pitchFamily="34" charset="0"/>
              <a:cs typeface="Arial" panose="020B0604020202020204" pitchFamily="34" charset="0"/>
            </a:endParaRPr>
          </a:p>
          <a:p>
            <a:pPr marL="0" indent="0" algn="just">
              <a:buNone/>
            </a:pPr>
            <a:r>
              <a:rPr lang="es-MX" sz="2200" dirty="0">
                <a:latin typeface="Arial" panose="020B0604020202020204" pitchFamily="34" charset="0"/>
                <a:cs typeface="Arial" panose="020B0604020202020204" pitchFamily="34" charset="0"/>
              </a:rPr>
              <a:t>3. Rendimiento de combustibles: El desarrollo de nuevos aditivos para combustible y lubricantes de coches ha hecho posible que el rendimiento de la gasolina sea mucho mayor, por lo que recorremos más kilómetros con menos combustible y generando menos emisiones de CO2.</a:t>
            </a:r>
          </a:p>
          <a:p>
            <a:pPr marL="0" indent="0" algn="just">
              <a:buNone/>
            </a:pPr>
            <a:endParaRPr lang="es-MX" sz="2200" dirty="0">
              <a:latin typeface="Arial" panose="020B0604020202020204" pitchFamily="34" charset="0"/>
              <a:cs typeface="Arial" panose="020B0604020202020204" pitchFamily="34" charset="0"/>
            </a:endParaRPr>
          </a:p>
          <a:p>
            <a:pPr marL="0" indent="0" algn="just">
              <a:buNone/>
            </a:pPr>
            <a:r>
              <a:rPr lang="es-MX" sz="2200" dirty="0">
                <a:latin typeface="Arial" panose="020B0604020202020204" pitchFamily="34" charset="0"/>
                <a:cs typeface="Arial" panose="020B0604020202020204" pitchFamily="34" charset="0"/>
              </a:rPr>
              <a:t>4. Generación de energía: La aplicación de la Química ha hecho posible que se encuentren novedosas maneras de generar energía, además de aquellas que utilizan recursos naturales como carbón, petróleo o gas natural. Hoy en día es posible la generación de energía a través de desechos orgánicos, de plásticos cuyo reciclaje no es tan factible, así como de turbinas de viento y paneles solares que son construidos con productos especiales que las hacen más resistentes.</a:t>
            </a:r>
          </a:p>
        </p:txBody>
      </p:sp>
    </p:spTree>
    <p:extLst>
      <p:ext uri="{BB962C8B-B14F-4D97-AF65-F5344CB8AC3E}">
        <p14:creationId xmlns:p14="http://schemas.microsoft.com/office/powerpoint/2010/main" val="308123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3792" y="437882"/>
            <a:ext cx="9496061" cy="5810518"/>
          </a:xfrm>
        </p:spPr>
        <p:txBody>
          <a:bodyPr>
            <a:normAutofit fontScale="85000" lnSpcReduction="10000"/>
          </a:bodyPr>
          <a:lstStyle/>
          <a:p>
            <a:pPr marL="0" indent="0" algn="just">
              <a:buNone/>
            </a:pPr>
            <a:r>
              <a:rPr lang="es-MX" sz="2800" b="1" dirty="0" smtClean="0">
                <a:latin typeface="Arial" panose="020B0604020202020204" pitchFamily="34" charset="0"/>
                <a:cs typeface="Arial" panose="020B0604020202020204" pitchFamily="34" charset="0"/>
              </a:rPr>
              <a:t>Derecho colabora para promover un </a:t>
            </a:r>
            <a:r>
              <a:rPr lang="es-MX" sz="2800" b="1" dirty="0">
                <a:latin typeface="Arial" panose="020B0604020202020204" pitchFamily="34" charset="0"/>
                <a:cs typeface="Arial" panose="020B0604020202020204" pitchFamily="34" charset="0"/>
              </a:rPr>
              <a:t>medio </a:t>
            </a:r>
            <a:r>
              <a:rPr lang="es-MX" sz="2800" b="1" dirty="0" smtClean="0">
                <a:latin typeface="Arial" panose="020B0604020202020204" pitchFamily="34" charset="0"/>
                <a:cs typeface="Arial" panose="020B0604020202020204" pitchFamily="34" charset="0"/>
              </a:rPr>
              <a:t>ambiente saludable</a:t>
            </a:r>
            <a:r>
              <a:rPr lang="es-MX" sz="2800" b="1" dirty="0">
                <a:latin typeface="Arial" panose="020B0604020202020204" pitchFamily="34" charset="0"/>
                <a:cs typeface="Arial" panose="020B0604020202020204" pitchFamily="34" charset="0"/>
              </a:rPr>
              <a:t>.</a:t>
            </a:r>
            <a:br>
              <a:rPr lang="es-MX" sz="2800" b="1"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Toda persona, en forma individual o colectiva, tiene derecho al uso y goce sostenible de los recursos naturales, habitar en un ambiente saludable, ecológicamente equilibrado y adecuado para el desarrollo y preservación de las distintas formas de vida, del paisaje y la naturaleza</a:t>
            </a:r>
            <a:r>
              <a:rPr lang="es-MX" sz="2800" dirty="0" smtClean="0">
                <a:latin typeface="Arial" panose="020B0604020202020204" pitchFamily="34" charset="0"/>
                <a:cs typeface="Arial" panose="020B0604020202020204" pitchFamily="34" charset="0"/>
              </a:rPr>
              <a:t>.</a:t>
            </a:r>
          </a:p>
          <a:p>
            <a:pPr marL="0" indent="0" algn="just">
              <a:buNone/>
            </a:pPr>
            <a:r>
              <a:rPr lang="es-MX" sz="2800" dirty="0">
                <a:latin typeface="Arial" panose="020B0604020202020204" pitchFamily="34" charset="0"/>
                <a:cs typeface="Arial" panose="020B0604020202020204" pitchFamily="34" charset="0"/>
              </a:rPr>
              <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El Estado, con participación de la sociedad, debe de cuidar y hacer respetar la sustentabilidad de los recursos naturales del país. </a:t>
            </a:r>
            <a:endParaRPr lang="es-MX" sz="2800" dirty="0" smtClean="0">
              <a:latin typeface="Arial" panose="020B0604020202020204" pitchFamily="34" charset="0"/>
              <a:cs typeface="Arial" panose="020B0604020202020204" pitchFamily="34" charset="0"/>
            </a:endParaRPr>
          </a:p>
          <a:p>
            <a:pPr marL="0" indent="0" algn="just">
              <a:buNone/>
            </a:pPr>
            <a:endParaRPr lang="es-MX" sz="2800" dirty="0" smtClean="0">
              <a:latin typeface="Arial" panose="020B0604020202020204" pitchFamily="34" charset="0"/>
              <a:cs typeface="Arial" panose="020B0604020202020204" pitchFamily="34" charset="0"/>
            </a:endParaRPr>
          </a:p>
          <a:p>
            <a:pPr marL="0" indent="0" algn="just">
              <a:buNone/>
            </a:pPr>
            <a:r>
              <a:rPr lang="es-MX" sz="2800" dirty="0" smtClean="0">
                <a:latin typeface="Arial" panose="020B0604020202020204" pitchFamily="34" charset="0"/>
                <a:cs typeface="Arial" panose="020B0604020202020204" pitchFamily="34" charset="0"/>
              </a:rPr>
              <a:t>Adoptar </a:t>
            </a:r>
            <a:r>
              <a:rPr lang="es-MX" sz="2800" dirty="0">
                <a:latin typeface="Arial" panose="020B0604020202020204" pitchFamily="34" charset="0"/>
                <a:cs typeface="Arial" panose="020B0604020202020204" pitchFamily="34" charset="0"/>
              </a:rPr>
              <a:t>medidas en orden de asegurar una adecuada armonía entre la actividad económica y los pueblos y territorios en los que ésta se lleve a cabo, así como promover una cultura ecológica para las presentes y futuras generaciones. </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2008997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592428"/>
            <a:ext cx="8946541" cy="5655971"/>
          </a:xfrm>
        </p:spPr>
        <p:txBody>
          <a:bodyPr>
            <a:normAutofit lnSpcReduction="10000"/>
          </a:bodyPr>
          <a:lstStyle/>
          <a:p>
            <a:pPr marL="0" indent="0" algn="just">
              <a:buNone/>
            </a:pPr>
            <a:r>
              <a:rPr lang="es-MX" sz="2800" dirty="0" smtClean="0">
                <a:latin typeface="Arial" panose="020B0604020202020204" pitchFamily="34" charset="0"/>
                <a:cs typeface="Arial" panose="020B0604020202020204" pitchFamily="34" charset="0"/>
              </a:rPr>
              <a:t>La legislación vigente en nuestro país, en materia del medio ambiente, </a:t>
            </a:r>
            <a:r>
              <a:rPr lang="es-MX" sz="2800" dirty="0">
                <a:latin typeface="Arial" panose="020B0604020202020204" pitchFamily="34" charset="0"/>
                <a:cs typeface="Arial" panose="020B0604020202020204" pitchFamily="34" charset="0"/>
              </a:rPr>
              <a:t>se refiere al derecho de uso y goce y de habitar en un ambiente saludable que permita la preservación de la vida y del paisaje. </a:t>
            </a:r>
            <a:endParaRPr lang="es-MX" sz="2800" dirty="0" smtClean="0">
              <a:latin typeface="Arial" panose="020B0604020202020204" pitchFamily="34" charset="0"/>
              <a:cs typeface="Arial" panose="020B0604020202020204" pitchFamily="34" charset="0"/>
            </a:endParaRPr>
          </a:p>
          <a:p>
            <a:pPr marL="0" indent="0" algn="just">
              <a:buNone/>
            </a:pPr>
            <a:endParaRPr lang="es-MX" sz="2800" dirty="0" smtClean="0">
              <a:latin typeface="Arial" panose="020B0604020202020204" pitchFamily="34" charset="0"/>
              <a:cs typeface="Arial" panose="020B0604020202020204" pitchFamily="34" charset="0"/>
            </a:endParaRPr>
          </a:p>
          <a:p>
            <a:pPr marL="0" indent="0" algn="just">
              <a:buNone/>
            </a:pPr>
            <a:r>
              <a:rPr lang="es-MX" sz="2800" dirty="0" smtClean="0">
                <a:latin typeface="Arial" panose="020B0604020202020204" pitchFamily="34" charset="0"/>
                <a:cs typeface="Arial" panose="020B0604020202020204" pitchFamily="34" charset="0"/>
              </a:rPr>
              <a:t>También </a:t>
            </a:r>
            <a:r>
              <a:rPr lang="es-MX" sz="2800" dirty="0">
                <a:latin typeface="Arial" panose="020B0604020202020204" pitchFamily="34" charset="0"/>
                <a:cs typeface="Arial" panose="020B0604020202020204" pitchFamily="34" charset="0"/>
              </a:rPr>
              <a:t>prescribe que el Estado con ayuda de la sociedad debe cuidar y hacer respetar la sostenibilidad de los recursos, además de adoptar medidas que aseguren la adecuada armonía entre la actividad económica y los pueblos. </a:t>
            </a:r>
            <a:endParaRPr lang="es-MX" sz="2800" dirty="0" smtClean="0">
              <a:latin typeface="Arial" panose="020B0604020202020204" pitchFamily="34" charset="0"/>
              <a:cs typeface="Arial" panose="020B0604020202020204" pitchFamily="34" charset="0"/>
            </a:endParaRPr>
          </a:p>
          <a:p>
            <a:pPr marL="0" indent="0" algn="just">
              <a:buNone/>
            </a:pPr>
            <a:endParaRPr lang="es-MX" sz="2800" dirty="0" smtClean="0">
              <a:latin typeface="Arial" panose="020B0604020202020204" pitchFamily="34" charset="0"/>
              <a:cs typeface="Arial" panose="020B0604020202020204" pitchFamily="34" charset="0"/>
            </a:endParaRPr>
          </a:p>
          <a:p>
            <a:pPr marL="0" indent="0" algn="just">
              <a:buNone/>
            </a:pPr>
            <a:r>
              <a:rPr lang="es-MX" sz="2800" dirty="0" smtClean="0">
                <a:latin typeface="Arial" panose="020B0604020202020204" pitchFamily="34" charset="0"/>
                <a:cs typeface="Arial" panose="020B0604020202020204" pitchFamily="34" charset="0"/>
              </a:rPr>
              <a:t>En </a:t>
            </a:r>
            <a:r>
              <a:rPr lang="es-MX" sz="2800" dirty="0">
                <a:latin typeface="Arial" panose="020B0604020202020204" pitchFamily="34" charset="0"/>
                <a:cs typeface="Arial" panose="020B0604020202020204" pitchFamily="34" charset="0"/>
              </a:rPr>
              <a:t>la última parte ambos promueven una cultura ecológica para las generaciones futuras.</a:t>
            </a:r>
          </a:p>
        </p:txBody>
      </p:sp>
    </p:spTree>
    <p:extLst>
      <p:ext uri="{BB962C8B-B14F-4D97-AF65-F5344CB8AC3E}">
        <p14:creationId xmlns:p14="http://schemas.microsoft.com/office/powerpoint/2010/main" val="102062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412124"/>
            <a:ext cx="8946541" cy="5836275"/>
          </a:xfrm>
        </p:spPr>
        <p:txBody>
          <a:bodyPr>
            <a:normAutofit fontScale="92500"/>
          </a:bodyPr>
          <a:lstStyle/>
          <a:p>
            <a:pPr marL="0" indent="0" algn="ctr">
              <a:buNone/>
            </a:pPr>
            <a:r>
              <a:rPr lang="es-MX" sz="2800" b="1" dirty="0" smtClean="0">
                <a:latin typeface="Arial" panose="020B0604020202020204" pitchFamily="34" charset="0"/>
                <a:cs typeface="Arial" panose="020B0604020202020204" pitchFamily="34" charset="0"/>
              </a:rPr>
              <a:t>MAPA DEL PROYECTO</a:t>
            </a:r>
            <a:endParaRPr lang="es-MX" sz="2800" b="1" dirty="0">
              <a:latin typeface="Arial" panose="020B0604020202020204" pitchFamily="34" charset="0"/>
              <a:cs typeface="Arial" panose="020B0604020202020204" pitchFamily="34" charset="0"/>
            </a:endParaRPr>
          </a:p>
          <a:p>
            <a:pPr marL="0" indent="0" algn="just">
              <a:buNone/>
            </a:pPr>
            <a:r>
              <a:rPr lang="es-MX" sz="2800" dirty="0">
                <a:latin typeface="Arial" panose="020B0604020202020204" pitchFamily="34" charset="0"/>
                <a:cs typeface="Arial" panose="020B0604020202020204" pitchFamily="34" charset="0"/>
              </a:rPr>
              <a:t>1.- INCLUSIÓN DEL PROYECTO EN LOS APARTADOS DE CADA ASIGNATURA</a:t>
            </a:r>
          </a:p>
          <a:p>
            <a:pPr marL="0" indent="0" algn="just">
              <a:buNone/>
            </a:pPr>
            <a:r>
              <a:rPr lang="es-MX" sz="2800" dirty="0">
                <a:latin typeface="Arial" panose="020B0604020202020204" pitchFamily="34" charset="0"/>
                <a:cs typeface="Arial" panose="020B0604020202020204" pitchFamily="34" charset="0"/>
              </a:rPr>
              <a:t>2.- PRESENTACIÓN DEL PROYECTO A LOS ALUMNOS</a:t>
            </a:r>
          </a:p>
          <a:p>
            <a:pPr marL="0" indent="0" algn="just">
              <a:buNone/>
            </a:pPr>
            <a:r>
              <a:rPr lang="es-MX" sz="2800" dirty="0">
                <a:latin typeface="Arial" panose="020B0604020202020204" pitchFamily="34" charset="0"/>
                <a:cs typeface="Arial" panose="020B0604020202020204" pitchFamily="34" charset="0"/>
              </a:rPr>
              <a:t>3.- FORMACIÓN DE GRUPOS INTERDICIPLINARIOS 5 MIENBROS POR CADA EQUIPO</a:t>
            </a:r>
          </a:p>
          <a:p>
            <a:pPr marL="0" indent="0" algn="just">
              <a:buNone/>
            </a:pPr>
            <a:r>
              <a:rPr lang="es-MX" sz="2800" dirty="0">
                <a:latin typeface="Arial" panose="020B0604020202020204" pitchFamily="34" charset="0"/>
                <a:cs typeface="Arial" panose="020B0604020202020204" pitchFamily="34" charset="0"/>
              </a:rPr>
              <a:t>4.- SESIÓN DE PREGUNTAS POR LOS ALUMNOS Y ORIENTACIÓN PARA EL INICIO DE LA INVESTIGACIÓN.</a:t>
            </a:r>
          </a:p>
          <a:p>
            <a:pPr marL="0" indent="0" algn="just">
              <a:buNone/>
            </a:pPr>
            <a:r>
              <a:rPr lang="es-MX" sz="2800" dirty="0">
                <a:latin typeface="Arial" panose="020B0604020202020204" pitchFamily="34" charset="0"/>
                <a:cs typeface="Arial" panose="020B0604020202020204" pitchFamily="34" charset="0"/>
              </a:rPr>
              <a:t>5.- DESARROLLO DEL PROYECTO Y REVISIÓN SEMANAL DEL AVANCE DEL MISMO</a:t>
            </a:r>
          </a:p>
          <a:p>
            <a:pPr marL="0" indent="0" algn="just">
              <a:buNone/>
            </a:pPr>
            <a:r>
              <a:rPr lang="es-MX" sz="2800" dirty="0">
                <a:latin typeface="Arial" panose="020B0604020202020204" pitchFamily="34" charset="0"/>
                <a:cs typeface="Arial" panose="020B0604020202020204" pitchFamily="34" charset="0"/>
              </a:rPr>
              <a:t>6.- ENTREGA DEL PROYECTO CONCLUSIONES O PROPUESTAS</a:t>
            </a:r>
          </a:p>
          <a:p>
            <a:pPr marL="0" indent="0">
              <a:buNone/>
            </a:pPr>
            <a:endParaRPr lang="es-MX" dirty="0"/>
          </a:p>
        </p:txBody>
      </p:sp>
    </p:spTree>
    <p:extLst>
      <p:ext uri="{BB962C8B-B14F-4D97-AF65-F5344CB8AC3E}">
        <p14:creationId xmlns:p14="http://schemas.microsoft.com/office/powerpoint/2010/main" val="231715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618186"/>
            <a:ext cx="8946541" cy="5630213"/>
          </a:xfrm>
        </p:spPr>
        <p:txBody>
          <a:bodyPr>
            <a:normAutofit/>
          </a:bodyPr>
          <a:lstStyle/>
          <a:p>
            <a:pPr marL="0" indent="0" algn="ctr">
              <a:buNone/>
            </a:pPr>
            <a:r>
              <a:rPr lang="es-MX" sz="2800" b="1" dirty="0">
                <a:latin typeface="Arial" panose="020B0604020202020204" pitchFamily="34" charset="0"/>
                <a:cs typeface="Arial" panose="020B0604020202020204" pitchFamily="34" charset="0"/>
              </a:rPr>
              <a:t>FOTO DE LOS </a:t>
            </a:r>
            <a:r>
              <a:rPr lang="es-MX" sz="2800" b="1" dirty="0" smtClean="0">
                <a:latin typeface="Arial" panose="020B0604020202020204" pitchFamily="34" charset="0"/>
                <a:cs typeface="Arial" panose="020B0604020202020204" pitchFamily="34" charset="0"/>
              </a:rPr>
              <a:t>EQUIPOS</a:t>
            </a:r>
          </a:p>
          <a:p>
            <a:pPr marL="0" indent="0">
              <a:buNone/>
            </a:pPr>
            <a:endParaRPr lang="es-MX" sz="2800" b="1" dirty="0">
              <a:latin typeface="Arial" panose="020B0604020202020204" pitchFamily="34" charset="0"/>
              <a:cs typeface="Arial" panose="020B0604020202020204" pitchFamily="34" charset="0"/>
            </a:endParaRPr>
          </a:p>
          <a:p>
            <a:pPr marL="0" indent="0">
              <a:buNone/>
            </a:pPr>
            <a:endParaRPr lang="es-MX" sz="2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12893" t="6118" r="10350" b="41418"/>
          <a:stretch/>
        </p:blipFill>
        <p:spPr>
          <a:xfrm>
            <a:off x="1674254" y="1326524"/>
            <a:ext cx="8375599" cy="4842456"/>
          </a:xfrm>
          <a:prstGeom prst="rect">
            <a:avLst/>
          </a:prstGeom>
        </p:spPr>
      </p:pic>
    </p:spTree>
    <p:extLst>
      <p:ext uri="{BB962C8B-B14F-4D97-AF65-F5344CB8AC3E}">
        <p14:creationId xmlns:p14="http://schemas.microsoft.com/office/powerpoint/2010/main" val="123463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096" y="399246"/>
            <a:ext cx="9478850" cy="6156100"/>
          </a:xfrm>
        </p:spPr>
        <p:txBody>
          <a:bodyPr/>
          <a:lstStyle/>
          <a:p>
            <a:pPr marL="0" indent="0" algn="ctr">
              <a:buNone/>
            </a:pPr>
            <a:r>
              <a:rPr lang="es-MX" sz="2800" b="1" dirty="0">
                <a:latin typeface="Arial" panose="020B0604020202020204" pitchFamily="34" charset="0"/>
                <a:cs typeface="Arial" panose="020B0604020202020204" pitchFamily="34" charset="0"/>
              </a:rPr>
              <a:t>PREGUNTAS GENERALES PARA CADA EQUIPO:</a:t>
            </a:r>
          </a:p>
          <a:p>
            <a:pPr marL="0" indent="0" algn="just">
              <a:buNone/>
            </a:pPr>
            <a:r>
              <a:rPr lang="es-MX" sz="2800" dirty="0">
                <a:latin typeface="Arial" panose="020B0604020202020204" pitchFamily="34" charset="0"/>
                <a:cs typeface="Arial" panose="020B0604020202020204" pitchFamily="34" charset="0"/>
              </a:rPr>
              <a:t>¿Desde cuándo la sociedad adquirió conciencia de la preservación </a:t>
            </a:r>
            <a:r>
              <a:rPr lang="es-MX" sz="2800" dirty="0" smtClean="0">
                <a:latin typeface="Arial" panose="020B0604020202020204" pitchFamily="34" charset="0"/>
                <a:cs typeface="Arial" panose="020B0604020202020204" pitchFamily="34" charset="0"/>
              </a:rPr>
              <a:t>del medio </a:t>
            </a:r>
            <a:r>
              <a:rPr lang="es-MX" sz="2800" dirty="0">
                <a:latin typeface="Arial" panose="020B0604020202020204" pitchFamily="34" charset="0"/>
                <a:cs typeface="Arial" panose="020B0604020202020204" pitchFamily="34" charset="0"/>
              </a:rPr>
              <a:t>ambiente?</a:t>
            </a:r>
          </a:p>
          <a:p>
            <a:pPr marL="0" indent="0" algn="just">
              <a:buNone/>
            </a:pPr>
            <a:r>
              <a:rPr lang="es-MX" sz="2800" dirty="0">
                <a:latin typeface="Arial" panose="020B0604020202020204" pitchFamily="34" charset="0"/>
                <a:cs typeface="Arial" panose="020B0604020202020204" pitchFamily="34" charset="0"/>
              </a:rPr>
              <a:t>¿Cuándo se formaron las primeras organizaciones ambientalistas en el mundo?</a:t>
            </a:r>
          </a:p>
          <a:p>
            <a:pPr marL="0" indent="0" algn="just">
              <a:buNone/>
            </a:pPr>
            <a:r>
              <a:rPr lang="es-MX" sz="2800" dirty="0">
                <a:latin typeface="Arial" panose="020B0604020202020204" pitchFamily="34" charset="0"/>
                <a:cs typeface="Arial" panose="020B0604020202020204" pitchFamily="34" charset="0"/>
              </a:rPr>
              <a:t>¿Qué medidas específicas se han llevado a cabo a fin de detener el deterioro ambiental en México?</a:t>
            </a:r>
          </a:p>
          <a:p>
            <a:pPr marL="0" indent="0" algn="just">
              <a:buNone/>
            </a:pPr>
            <a:r>
              <a:rPr lang="es-MX" sz="2800" dirty="0">
                <a:latin typeface="Arial" panose="020B0604020202020204" pitchFamily="34" charset="0"/>
                <a:cs typeface="Arial" panose="020B0604020202020204" pitchFamily="34" charset="0"/>
              </a:rPr>
              <a:t>¿Qué medidas o acciones específicas se vinculan con las ciencias sociales y económicas, con la ciencia química y con la ciencia del Derecho, a fin de contribuir al mejoramiento de éste?</a:t>
            </a:r>
          </a:p>
          <a:p>
            <a:pPr marL="0" indent="0">
              <a:buNone/>
            </a:pPr>
            <a:endParaRPr lang="es-MX" dirty="0"/>
          </a:p>
        </p:txBody>
      </p:sp>
    </p:spTree>
    <p:extLst>
      <p:ext uri="{BB962C8B-B14F-4D97-AF65-F5344CB8AC3E}">
        <p14:creationId xmlns:p14="http://schemas.microsoft.com/office/powerpoint/2010/main" val="363141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492" y="1035487"/>
            <a:ext cx="8946541" cy="4195481"/>
          </a:xfrm>
        </p:spPr>
        <p:txBody>
          <a:bodyPr/>
          <a:lstStyle/>
          <a:p>
            <a:r>
              <a:rPr lang="es-MX" sz="3600" b="1" dirty="0">
                <a:solidFill>
                  <a:schemeClr val="accent3">
                    <a:lumMod val="60000"/>
                    <a:lumOff val="40000"/>
                  </a:schemeClr>
                </a:solidFill>
                <a:latin typeface="Arial" panose="020B0604020202020204" pitchFamily="34" charset="0"/>
                <a:cs typeface="Arial" panose="020B0604020202020204" pitchFamily="34" charset="0"/>
              </a:rPr>
              <a:t>Portafolio virtual de </a:t>
            </a:r>
            <a:r>
              <a:rPr lang="es-MX" sz="3600" b="1" dirty="0" smtClean="0">
                <a:solidFill>
                  <a:schemeClr val="accent3">
                    <a:lumMod val="60000"/>
                    <a:lumOff val="40000"/>
                  </a:schemeClr>
                </a:solidFill>
                <a:latin typeface="Arial" panose="020B0604020202020204" pitchFamily="34" charset="0"/>
                <a:cs typeface="Arial" panose="020B0604020202020204" pitchFamily="34" charset="0"/>
              </a:rPr>
              <a:t>evidencias</a:t>
            </a:r>
          </a:p>
          <a:p>
            <a:endParaRPr lang="es-MX" sz="3600" b="1" dirty="0">
              <a:latin typeface="Arial" panose="020B0604020202020204" pitchFamily="34" charset="0"/>
              <a:cs typeface="Arial" panose="020B0604020202020204" pitchFamily="34" charset="0"/>
            </a:endParaRPr>
          </a:p>
          <a:p>
            <a:r>
              <a:rPr lang="es-MX" sz="3600" b="1" dirty="0">
                <a:solidFill>
                  <a:schemeClr val="accent3">
                    <a:lumMod val="60000"/>
                    <a:lumOff val="40000"/>
                  </a:schemeClr>
                </a:solidFill>
                <a:latin typeface="Arial" panose="020B0604020202020204" pitchFamily="34" charset="0"/>
                <a:cs typeface="Arial" panose="020B0604020202020204" pitchFamily="34" charset="0"/>
              </a:rPr>
              <a:t>Colegio Partenón, S.C</a:t>
            </a:r>
            <a:r>
              <a:rPr lang="es-MX" sz="3600" b="1" dirty="0" smtClean="0">
                <a:solidFill>
                  <a:schemeClr val="accent3">
                    <a:lumMod val="60000"/>
                    <a:lumOff val="40000"/>
                  </a:schemeClr>
                </a:solidFill>
                <a:latin typeface="Arial" panose="020B0604020202020204" pitchFamily="34" charset="0"/>
                <a:cs typeface="Arial" panose="020B0604020202020204" pitchFamily="34" charset="0"/>
              </a:rPr>
              <a:t>.</a:t>
            </a:r>
          </a:p>
          <a:p>
            <a:pPr marL="0" indent="0">
              <a:buNone/>
            </a:pPr>
            <a:endParaRPr lang="es-MX" sz="3600" b="1" dirty="0">
              <a:latin typeface="Arial" panose="020B0604020202020204" pitchFamily="34" charset="0"/>
              <a:cs typeface="Arial" panose="020B0604020202020204" pitchFamily="34" charset="0"/>
            </a:endParaRPr>
          </a:p>
          <a:p>
            <a:r>
              <a:rPr lang="es-MX" sz="3600" b="1" dirty="0">
                <a:solidFill>
                  <a:schemeClr val="accent3">
                    <a:lumMod val="60000"/>
                    <a:lumOff val="40000"/>
                  </a:schemeClr>
                </a:solidFill>
                <a:latin typeface="Arial" panose="020B0604020202020204" pitchFamily="34" charset="0"/>
                <a:cs typeface="Arial" panose="020B0604020202020204" pitchFamily="34" charset="0"/>
              </a:rPr>
              <a:t>Sección preparatoria</a:t>
            </a:r>
          </a:p>
          <a:p>
            <a:pPr marL="0" indent="0">
              <a:buNone/>
            </a:pPr>
            <a:endParaRPr lang="es-MX" dirty="0"/>
          </a:p>
        </p:txBody>
      </p:sp>
    </p:spTree>
    <p:extLst>
      <p:ext uri="{BB962C8B-B14F-4D97-AF65-F5344CB8AC3E}">
        <p14:creationId xmlns:p14="http://schemas.microsoft.com/office/powerpoint/2010/main" val="267057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5854" y="1096315"/>
            <a:ext cx="8946541" cy="4195481"/>
          </a:xfrm>
        </p:spPr>
        <p:txBody>
          <a:bodyPr>
            <a:normAutofit/>
          </a:bodyPr>
          <a:lstStyle/>
          <a:p>
            <a:r>
              <a:rPr lang="es-MX" sz="2800" b="1" dirty="0">
                <a:latin typeface="Arial" panose="020B0604020202020204" pitchFamily="34" charset="0"/>
                <a:cs typeface="Arial" panose="020B0604020202020204" pitchFamily="34" charset="0"/>
              </a:rPr>
              <a:t>EL CUIDADO DEL MEDIO AMBIENTE: </a:t>
            </a:r>
            <a:endParaRPr lang="es-MX" sz="2800" b="1" dirty="0" smtClean="0">
              <a:latin typeface="Arial" panose="020B0604020202020204" pitchFamily="34" charset="0"/>
              <a:cs typeface="Arial" panose="020B0604020202020204" pitchFamily="34" charset="0"/>
            </a:endParaRPr>
          </a:p>
          <a:p>
            <a:endParaRPr lang="es-MX" sz="2800" dirty="0">
              <a:latin typeface="Arial" panose="020B0604020202020204" pitchFamily="34" charset="0"/>
              <a:cs typeface="Arial" panose="020B0604020202020204" pitchFamily="34" charset="0"/>
            </a:endParaRPr>
          </a:p>
          <a:p>
            <a:pPr marL="0" indent="0" algn="just">
              <a:buNone/>
            </a:pPr>
            <a:r>
              <a:rPr lang="es-MX" sz="2800" dirty="0">
                <a:latin typeface="Arial" panose="020B0604020202020204" pitchFamily="34" charset="0"/>
                <a:cs typeface="Arial" panose="020B0604020202020204" pitchFamily="34" charset="0"/>
              </a:rPr>
              <a:t>D</a:t>
            </a:r>
            <a:r>
              <a:rPr lang="es-MX" sz="2800" dirty="0" smtClean="0">
                <a:latin typeface="Arial" panose="020B0604020202020204" pitchFamily="34" charset="0"/>
                <a:cs typeface="Arial" panose="020B0604020202020204" pitchFamily="34" charset="0"/>
              </a:rPr>
              <a:t>espertar </a:t>
            </a:r>
            <a:r>
              <a:rPr lang="es-MX" sz="2800" dirty="0">
                <a:latin typeface="Arial" panose="020B0604020202020204" pitchFamily="34" charset="0"/>
                <a:cs typeface="Arial" panose="020B0604020202020204" pitchFamily="34" charset="0"/>
              </a:rPr>
              <a:t>la conciencia en el estudiante de la importancia del cuidado del medio </a:t>
            </a:r>
            <a:r>
              <a:rPr lang="es-MX" sz="2800" dirty="0" smtClean="0">
                <a:latin typeface="Arial" panose="020B0604020202020204" pitchFamily="34" charset="0"/>
                <a:cs typeface="Arial" panose="020B0604020202020204" pitchFamily="34" charset="0"/>
              </a:rPr>
              <a:t>ambiente, </a:t>
            </a:r>
            <a:r>
              <a:rPr lang="es-MX" sz="2800" dirty="0">
                <a:latin typeface="Arial" panose="020B0604020202020204" pitchFamily="34" charset="0"/>
                <a:cs typeface="Arial" panose="020B0604020202020204" pitchFamily="34" charset="0"/>
              </a:rPr>
              <a:t>como elemento básico del desarrollo sustentable del país y condición para una mejor salud.</a:t>
            </a:r>
          </a:p>
          <a:p>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26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9244" y="1040045"/>
            <a:ext cx="8946541" cy="4195481"/>
          </a:xfrm>
        </p:spPr>
        <p:txBody>
          <a:bodyPr/>
          <a:lstStyle/>
          <a:p>
            <a:r>
              <a:rPr lang="es-MX" sz="2800" b="1" dirty="0">
                <a:latin typeface="Arial" panose="020B0604020202020204" pitchFamily="34" charset="0"/>
                <a:cs typeface="Arial" panose="020B0604020202020204" pitchFamily="34" charset="0"/>
              </a:rPr>
              <a:t>JUSTIFICACIÓN: </a:t>
            </a:r>
            <a:endParaRPr lang="es-MX" sz="2800" b="1" dirty="0" smtClean="0">
              <a:latin typeface="Arial" panose="020B0604020202020204" pitchFamily="34" charset="0"/>
              <a:cs typeface="Arial" panose="020B0604020202020204" pitchFamily="34" charset="0"/>
            </a:endParaRPr>
          </a:p>
          <a:p>
            <a:pPr marL="0" indent="0">
              <a:buNone/>
            </a:pPr>
            <a:endParaRPr lang="es-MX" sz="2800" dirty="0" smtClean="0">
              <a:latin typeface="Arial" panose="020B0604020202020204" pitchFamily="34" charset="0"/>
              <a:cs typeface="Arial" panose="020B0604020202020204" pitchFamily="34" charset="0"/>
            </a:endParaRPr>
          </a:p>
          <a:p>
            <a:pPr marL="0" indent="0" algn="just">
              <a:buNone/>
            </a:pPr>
            <a:r>
              <a:rPr lang="es-MX" sz="2800" dirty="0">
                <a:latin typeface="Arial" panose="020B0604020202020204" pitchFamily="34" charset="0"/>
                <a:cs typeface="Arial" panose="020B0604020202020204" pitchFamily="34" charset="0"/>
              </a:rPr>
              <a:t>S</a:t>
            </a:r>
            <a:r>
              <a:rPr lang="es-MX" sz="2800" dirty="0" smtClean="0">
                <a:latin typeface="Arial" panose="020B0604020202020204" pitchFamily="34" charset="0"/>
                <a:cs typeface="Arial" panose="020B0604020202020204" pitchFamily="34" charset="0"/>
              </a:rPr>
              <a:t>e </a:t>
            </a:r>
            <a:r>
              <a:rPr lang="es-MX" sz="2800" dirty="0">
                <a:latin typeface="Arial" panose="020B0604020202020204" pitchFamily="34" charset="0"/>
                <a:cs typeface="Arial" panose="020B0604020202020204" pitchFamily="34" charset="0"/>
              </a:rPr>
              <a:t>considera de suma importancia la vinculación entre el conocimiento adquirido por los alumnos y el mundo real en que viven, a fin de tener un mejor entendimiento de este y proponer acciones que contribuyan al mejoramiento de algunos de los problemas en nuestro entorno ambiental.</a:t>
            </a:r>
          </a:p>
          <a:p>
            <a:endParaRPr lang="es-MX" dirty="0"/>
          </a:p>
        </p:txBody>
      </p:sp>
    </p:spTree>
    <p:extLst>
      <p:ext uri="{BB962C8B-B14F-4D97-AF65-F5344CB8AC3E}">
        <p14:creationId xmlns:p14="http://schemas.microsoft.com/office/powerpoint/2010/main" val="402751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5515" y="941570"/>
            <a:ext cx="8946541" cy="4195481"/>
          </a:xfrm>
        </p:spPr>
        <p:txBody>
          <a:bodyPr/>
          <a:lstStyle/>
          <a:p>
            <a:r>
              <a:rPr lang="es-MX" sz="2800" b="1" dirty="0">
                <a:latin typeface="Arial" panose="020B0604020202020204" pitchFamily="34" charset="0"/>
                <a:cs typeface="Arial" panose="020B0604020202020204" pitchFamily="34" charset="0"/>
              </a:rPr>
              <a:t>OBJETIVO: </a:t>
            </a:r>
            <a:endParaRPr lang="es-MX" sz="2800" b="1" dirty="0" smtClean="0">
              <a:latin typeface="Arial" panose="020B0604020202020204" pitchFamily="34" charset="0"/>
              <a:cs typeface="Arial" panose="020B0604020202020204" pitchFamily="34" charset="0"/>
            </a:endParaRPr>
          </a:p>
          <a:p>
            <a:pPr marL="0" indent="0">
              <a:buNone/>
            </a:pPr>
            <a:endParaRPr lang="es-MX" sz="2800" b="1" dirty="0">
              <a:latin typeface="Arial" panose="020B0604020202020204" pitchFamily="34" charset="0"/>
              <a:cs typeface="Arial" panose="020B0604020202020204" pitchFamily="34" charset="0"/>
            </a:endParaRPr>
          </a:p>
          <a:p>
            <a:pPr marL="0" indent="0">
              <a:buNone/>
            </a:pPr>
            <a:r>
              <a:rPr lang="es-MX" sz="2800" dirty="0" smtClean="0">
                <a:latin typeface="Arial" panose="020B0604020202020204" pitchFamily="34" charset="0"/>
                <a:cs typeface="Arial" panose="020B0604020202020204" pitchFamily="34" charset="0"/>
              </a:rPr>
              <a:t>Hacer </a:t>
            </a:r>
            <a:r>
              <a:rPr lang="es-MX" sz="2800" dirty="0">
                <a:latin typeface="Arial" panose="020B0604020202020204" pitchFamily="34" charset="0"/>
                <a:cs typeface="Arial" panose="020B0604020202020204" pitchFamily="34" charset="0"/>
              </a:rPr>
              <a:t>conciencia en los alumnos de la importancia y los beneficios que tiene para nuestra sociedad el cuidado del medio ambiente.</a:t>
            </a:r>
          </a:p>
          <a:p>
            <a:endParaRPr lang="es-MX" dirty="0"/>
          </a:p>
        </p:txBody>
      </p:sp>
    </p:spTree>
    <p:extLst>
      <p:ext uri="{BB962C8B-B14F-4D97-AF65-F5344CB8AC3E}">
        <p14:creationId xmlns:p14="http://schemas.microsoft.com/office/powerpoint/2010/main" val="282781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054112"/>
            <a:ext cx="8946541" cy="4195481"/>
          </a:xfrm>
        </p:spPr>
        <p:txBody>
          <a:bodyPr/>
          <a:lstStyle/>
          <a:p>
            <a:pPr algn="just"/>
            <a:r>
              <a:rPr lang="es-MX" sz="2800" b="1" dirty="0">
                <a:latin typeface="Arial" panose="020B0604020202020204" pitchFamily="34" charset="0"/>
                <a:cs typeface="Arial" panose="020B0604020202020204" pitchFamily="34" charset="0"/>
              </a:rPr>
              <a:t>METODOLOGÍA: </a:t>
            </a:r>
            <a:endParaRPr lang="es-MX" sz="2800" b="1" dirty="0" smtClean="0">
              <a:latin typeface="Arial" panose="020B0604020202020204" pitchFamily="34" charset="0"/>
              <a:cs typeface="Arial" panose="020B0604020202020204" pitchFamily="34" charset="0"/>
            </a:endParaRPr>
          </a:p>
          <a:p>
            <a:pPr marL="0" indent="0" algn="just">
              <a:buNone/>
            </a:pPr>
            <a:endParaRPr lang="es-MX" sz="2800" b="1" dirty="0" smtClean="0">
              <a:latin typeface="Arial" panose="020B0604020202020204" pitchFamily="34" charset="0"/>
              <a:cs typeface="Arial" panose="020B0604020202020204" pitchFamily="34" charset="0"/>
            </a:endParaRPr>
          </a:p>
          <a:p>
            <a:pPr marL="0" indent="0" algn="just">
              <a:buNone/>
            </a:pPr>
            <a:r>
              <a:rPr lang="es-MX" sz="2800" dirty="0" smtClean="0">
                <a:latin typeface="Arial" panose="020B0604020202020204" pitchFamily="34" charset="0"/>
                <a:cs typeface="Arial" panose="020B0604020202020204" pitchFamily="34" charset="0"/>
              </a:rPr>
              <a:t>Investigación </a:t>
            </a:r>
            <a:r>
              <a:rPr lang="es-MX" sz="2800" dirty="0">
                <a:latin typeface="Arial" panose="020B0604020202020204" pitchFamily="34" charset="0"/>
                <a:cs typeface="Arial" panose="020B0604020202020204" pitchFamily="34" charset="0"/>
              </a:rPr>
              <a:t>por grupos y obtener información científica </a:t>
            </a:r>
            <a:r>
              <a:rPr lang="es-MX" sz="2800" dirty="0" smtClean="0">
                <a:latin typeface="Arial" panose="020B0604020202020204" pitchFamily="34" charset="0"/>
                <a:cs typeface="Arial" panose="020B0604020202020204" pitchFamily="34" charset="0"/>
              </a:rPr>
              <a:t>tridisciplinaria </a:t>
            </a:r>
            <a:r>
              <a:rPr lang="es-MX" sz="2800" dirty="0">
                <a:latin typeface="Arial" panose="020B0604020202020204" pitchFamily="34" charset="0"/>
                <a:cs typeface="Arial" panose="020B0604020202020204" pitchFamily="34" charset="0"/>
              </a:rPr>
              <a:t>respecto a la importancia de la preservación y mejoramiento del medio ambiente.</a:t>
            </a:r>
          </a:p>
          <a:p>
            <a:endParaRPr lang="es-MX" dirty="0"/>
          </a:p>
        </p:txBody>
      </p:sp>
    </p:spTree>
    <p:extLst>
      <p:ext uri="{BB962C8B-B14F-4D97-AF65-F5344CB8AC3E}">
        <p14:creationId xmlns:p14="http://schemas.microsoft.com/office/powerpoint/2010/main" val="1739361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695343" y="97795"/>
            <a:ext cx="48013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ángulo redondeado 8"/>
          <p:cNvSpPr/>
          <p:nvPr/>
        </p:nvSpPr>
        <p:spPr>
          <a:xfrm>
            <a:off x="1017431" y="2474702"/>
            <a:ext cx="2871989" cy="26382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smtClean="0">
                <a:latin typeface="Arial" panose="020B0604020202020204" pitchFamily="34" charset="0"/>
                <a:cs typeface="Arial" panose="020B0604020202020204" pitchFamily="34" charset="0"/>
              </a:rPr>
              <a:t>CIENCIAS SOCIALES Y ECONÓMICAS</a:t>
            </a:r>
            <a:endParaRPr lang="es-MX" sz="2800" dirty="0">
              <a:latin typeface="Arial" panose="020B0604020202020204" pitchFamily="34" charset="0"/>
              <a:cs typeface="Arial" panose="020B0604020202020204" pitchFamily="34" charset="0"/>
            </a:endParaRPr>
          </a:p>
        </p:txBody>
      </p:sp>
      <p:sp>
        <p:nvSpPr>
          <p:cNvPr id="10" name="Rectángulo redondeado 9"/>
          <p:cNvSpPr/>
          <p:nvPr/>
        </p:nvSpPr>
        <p:spPr>
          <a:xfrm>
            <a:off x="4346620" y="2474701"/>
            <a:ext cx="2884867" cy="26382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smtClean="0">
                <a:latin typeface="Arial" panose="020B0604020202020204" pitchFamily="34" charset="0"/>
                <a:cs typeface="Arial" panose="020B0604020202020204" pitchFamily="34" charset="0"/>
              </a:rPr>
              <a:t>IMPORTANCIA DEL CUIDADO DEL MEDIO AMBIENTE</a:t>
            </a:r>
            <a:endParaRPr lang="es-MX" sz="2800" dirty="0">
              <a:latin typeface="Arial" panose="020B0604020202020204" pitchFamily="34" charset="0"/>
              <a:cs typeface="Arial" panose="020B0604020202020204" pitchFamily="34" charset="0"/>
            </a:endParaRPr>
          </a:p>
        </p:txBody>
      </p:sp>
      <p:sp>
        <p:nvSpPr>
          <p:cNvPr id="11" name="Rectángulo redondeado 10"/>
          <p:cNvSpPr/>
          <p:nvPr/>
        </p:nvSpPr>
        <p:spPr>
          <a:xfrm>
            <a:off x="7688687" y="2474700"/>
            <a:ext cx="2859110" cy="26382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smtClean="0">
                <a:latin typeface="Arial" panose="020B0604020202020204" pitchFamily="34" charset="0"/>
                <a:cs typeface="Arial" panose="020B0604020202020204" pitchFamily="34" charset="0"/>
              </a:rPr>
              <a:t>DERECHO</a:t>
            </a:r>
            <a:endParaRPr lang="es-MX" sz="2800" dirty="0">
              <a:latin typeface="Arial" panose="020B0604020202020204" pitchFamily="34" charset="0"/>
              <a:cs typeface="Arial" panose="020B0604020202020204" pitchFamily="34" charset="0"/>
            </a:endParaRPr>
          </a:p>
        </p:txBody>
      </p:sp>
      <p:sp>
        <p:nvSpPr>
          <p:cNvPr id="13" name="Rectángulo redondeado 12"/>
          <p:cNvSpPr/>
          <p:nvPr/>
        </p:nvSpPr>
        <p:spPr>
          <a:xfrm>
            <a:off x="4684690" y="457200"/>
            <a:ext cx="2208726" cy="1165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smtClean="0">
                <a:latin typeface="Arial" panose="020B0604020202020204" pitchFamily="34" charset="0"/>
                <a:cs typeface="Arial" panose="020B0604020202020204" pitchFamily="34" charset="0"/>
              </a:rPr>
              <a:t>QUÍMICA</a:t>
            </a: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485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347730"/>
            <a:ext cx="8946541" cy="6143222"/>
          </a:xfrm>
        </p:spPr>
        <p:txBody>
          <a:bodyPr/>
          <a:lstStyle/>
          <a:p>
            <a:pPr marL="0" indent="0" algn="just">
              <a:buNone/>
            </a:pPr>
            <a:r>
              <a:rPr lang="es-MX" sz="2800" dirty="0">
                <a:latin typeface="Arial" panose="020B0604020202020204" pitchFamily="34" charset="0"/>
                <a:cs typeface="Arial" panose="020B0604020202020204" pitchFamily="34" charset="0"/>
              </a:rPr>
              <a:t>¿Qué saberes va a promover las ciencias sociales y económicas?</a:t>
            </a:r>
          </a:p>
          <a:p>
            <a:pPr marL="0" indent="0" algn="just">
              <a:buNone/>
            </a:pPr>
            <a:r>
              <a:rPr lang="es-MX" sz="2800" dirty="0">
                <a:latin typeface="Arial" panose="020B0604020202020204" pitchFamily="34" charset="0"/>
                <a:cs typeface="Arial" panose="020B0604020202020204" pitchFamily="34" charset="0"/>
              </a:rPr>
              <a:t>¿Qué es el producto ecológico?</a:t>
            </a:r>
          </a:p>
          <a:p>
            <a:pPr marL="0" indent="0" algn="just">
              <a:buNone/>
            </a:pPr>
            <a:r>
              <a:rPr lang="es-MX" sz="2800" dirty="0">
                <a:latin typeface="Arial" panose="020B0604020202020204" pitchFamily="34" charset="0"/>
                <a:cs typeface="Arial" panose="020B0604020202020204" pitchFamily="34" charset="0"/>
              </a:rPr>
              <a:t>¿Por qué un mejor ambiente mejora nuestra calidad de vida?</a:t>
            </a:r>
          </a:p>
          <a:p>
            <a:pPr marL="0" indent="0" algn="just">
              <a:buNone/>
            </a:pPr>
            <a:r>
              <a:rPr lang="es-MX" sz="2800" dirty="0">
                <a:latin typeface="Arial" panose="020B0604020202020204" pitchFamily="34" charset="0"/>
                <a:cs typeface="Arial" panose="020B0604020202020204" pitchFamily="34" charset="0"/>
              </a:rPr>
              <a:t>¿Qué relación hay entre el medio ambiente y las ciencias sociales?</a:t>
            </a:r>
          </a:p>
          <a:p>
            <a:pPr marL="0" indent="0" algn="just">
              <a:buNone/>
            </a:pPr>
            <a:r>
              <a:rPr lang="es-MX" sz="2800" dirty="0">
                <a:latin typeface="Arial" panose="020B0604020202020204" pitchFamily="34" charset="0"/>
                <a:cs typeface="Arial" panose="020B0604020202020204" pitchFamily="34" charset="0"/>
              </a:rPr>
              <a:t>¿Cómo influye en el PIB el deterioro ambiental?</a:t>
            </a:r>
          </a:p>
          <a:p>
            <a:pPr marL="0" indent="0" algn="just">
              <a:buNone/>
            </a:pPr>
            <a:r>
              <a:rPr lang="es-MX" sz="2800" dirty="0">
                <a:latin typeface="Arial" panose="020B0604020202020204" pitchFamily="34" charset="0"/>
                <a:cs typeface="Arial" panose="020B0604020202020204" pitchFamily="34" charset="0"/>
              </a:rPr>
              <a:t>¿Cómo impacta el deterioro ambiental en el gasto gubernamental?</a:t>
            </a:r>
          </a:p>
          <a:p>
            <a:pPr marL="0" indent="0" algn="just">
              <a:buNone/>
            </a:pPr>
            <a:r>
              <a:rPr lang="es-MX" sz="2800" dirty="0">
                <a:latin typeface="Arial" panose="020B0604020202020204" pitchFamily="34" charset="0"/>
                <a:cs typeface="Arial" panose="020B0604020202020204" pitchFamily="34" charset="0"/>
              </a:rPr>
              <a:t>¿Cuándo se formó el primer partido político ambientalista en México?</a:t>
            </a:r>
          </a:p>
          <a:p>
            <a:pPr marL="0" indent="0">
              <a:buNone/>
            </a:pPr>
            <a:endParaRPr lang="es-MX" dirty="0"/>
          </a:p>
        </p:txBody>
      </p:sp>
    </p:spTree>
    <p:extLst>
      <p:ext uri="{BB962C8B-B14F-4D97-AF65-F5344CB8AC3E}">
        <p14:creationId xmlns:p14="http://schemas.microsoft.com/office/powerpoint/2010/main" val="1122061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67426"/>
            <a:ext cx="9251302" cy="6387920"/>
          </a:xfrm>
        </p:spPr>
        <p:txBody>
          <a:bodyPr>
            <a:normAutofit lnSpcReduction="10000"/>
          </a:bodyPr>
          <a:lstStyle/>
          <a:p>
            <a:pPr marL="0" indent="0" algn="ctr">
              <a:buNone/>
            </a:pPr>
            <a:r>
              <a:rPr lang="es-MX" sz="2800" b="1" dirty="0">
                <a:latin typeface="Arial" panose="020B0604020202020204" pitchFamily="34" charset="0"/>
                <a:cs typeface="Arial" panose="020B0604020202020204" pitchFamily="34" charset="0"/>
              </a:rPr>
              <a:t>Cómo impacta el deterioro del medio ambiente en:</a:t>
            </a:r>
          </a:p>
          <a:p>
            <a:pPr marL="0" indent="0" algn="just">
              <a:buNone/>
            </a:pPr>
            <a:r>
              <a:rPr lang="es-MX" sz="2800" dirty="0" smtClean="0">
                <a:latin typeface="Arial" panose="020B0604020202020204" pitchFamily="34" charset="0"/>
                <a:cs typeface="Arial" panose="020B0604020202020204" pitchFamily="34" charset="0"/>
              </a:rPr>
              <a:t>Los </a:t>
            </a:r>
            <a:r>
              <a:rPr lang="es-MX" sz="2800" dirty="0">
                <a:latin typeface="Arial" panose="020B0604020202020204" pitchFamily="34" charset="0"/>
                <a:cs typeface="Arial" panose="020B0604020202020204" pitchFamily="34" charset="0"/>
              </a:rPr>
              <a:t>impuestos </a:t>
            </a:r>
          </a:p>
          <a:p>
            <a:pPr marL="0" indent="0" algn="just">
              <a:buNone/>
            </a:pPr>
            <a:r>
              <a:rPr lang="es-MX" sz="2800" dirty="0">
                <a:latin typeface="Arial" panose="020B0604020202020204" pitchFamily="34" charset="0"/>
                <a:cs typeface="Arial" panose="020B0604020202020204" pitchFamily="34" charset="0"/>
              </a:rPr>
              <a:t>Porcentaje del ingreso familiar en gastos de salud</a:t>
            </a:r>
          </a:p>
          <a:p>
            <a:pPr marL="0" indent="0" algn="just">
              <a:buNone/>
            </a:pPr>
            <a:r>
              <a:rPr lang="es-MX" sz="2800" dirty="0">
                <a:latin typeface="Arial" panose="020B0604020202020204" pitchFamily="34" charset="0"/>
                <a:cs typeface="Arial" panose="020B0604020202020204" pitchFamily="34" charset="0"/>
              </a:rPr>
              <a:t>Aprovechamiento del agua de lluvia en el ahorro familiar</a:t>
            </a:r>
          </a:p>
          <a:p>
            <a:pPr marL="0" indent="0" algn="just">
              <a:buNone/>
            </a:pPr>
            <a:r>
              <a:rPr lang="es-MX" sz="2800" dirty="0">
                <a:latin typeface="Arial" panose="020B0604020202020204" pitchFamily="34" charset="0"/>
                <a:cs typeface="Arial" panose="020B0604020202020204" pitchFamily="34" charset="0"/>
              </a:rPr>
              <a:t>El sector turismo</a:t>
            </a:r>
          </a:p>
          <a:p>
            <a:pPr marL="0" indent="0" algn="just">
              <a:buNone/>
            </a:pPr>
            <a:r>
              <a:rPr lang="es-MX" sz="2800" dirty="0">
                <a:latin typeface="Arial" panose="020B0604020202020204" pitchFamily="34" charset="0"/>
                <a:cs typeface="Arial" panose="020B0604020202020204" pitchFamily="34" charset="0"/>
              </a:rPr>
              <a:t>La generación de </a:t>
            </a:r>
            <a:r>
              <a:rPr lang="es-MX" sz="2800" dirty="0" smtClean="0">
                <a:latin typeface="Arial" panose="020B0604020202020204" pitchFamily="34" charset="0"/>
                <a:cs typeface="Arial" panose="020B0604020202020204" pitchFamily="34" charset="0"/>
              </a:rPr>
              <a:t>empresas</a:t>
            </a:r>
          </a:p>
          <a:p>
            <a:pPr marL="0" indent="0" algn="just">
              <a:buNone/>
            </a:pPr>
            <a:r>
              <a:rPr lang="es-MX" sz="2800" dirty="0">
                <a:latin typeface="Arial" panose="020B0604020202020204" pitchFamily="34" charset="0"/>
                <a:cs typeface="Arial" panose="020B0604020202020204" pitchFamily="34" charset="0"/>
              </a:rPr>
              <a:t>Las elecciones para cargos públicos</a:t>
            </a:r>
          </a:p>
          <a:p>
            <a:pPr marL="0" indent="0" algn="just">
              <a:buNone/>
            </a:pPr>
            <a:r>
              <a:rPr lang="es-MX" sz="2800" dirty="0">
                <a:latin typeface="Arial" panose="020B0604020202020204" pitchFamily="34" charset="0"/>
                <a:cs typeface="Arial" panose="020B0604020202020204" pitchFamily="34" charset="0"/>
              </a:rPr>
              <a:t>La riqueza social en flora y fauna</a:t>
            </a:r>
          </a:p>
          <a:p>
            <a:pPr marL="0" indent="0" algn="just">
              <a:buNone/>
            </a:pPr>
            <a:r>
              <a:rPr lang="es-MX" sz="2800" dirty="0">
                <a:latin typeface="Arial" panose="020B0604020202020204" pitchFamily="34" charset="0"/>
                <a:cs typeface="Arial" panose="020B0604020202020204" pitchFamily="34" charset="0"/>
              </a:rPr>
              <a:t>La desigualdad social</a:t>
            </a:r>
          </a:p>
          <a:p>
            <a:pPr marL="0" indent="0" algn="just">
              <a:buNone/>
            </a:pPr>
            <a:r>
              <a:rPr lang="es-MX" sz="2800" dirty="0">
                <a:latin typeface="Arial" panose="020B0604020202020204" pitchFamily="34" charset="0"/>
                <a:cs typeface="Arial" panose="020B0604020202020204" pitchFamily="34" charset="0"/>
              </a:rPr>
              <a:t>Los procesos productivos</a:t>
            </a:r>
          </a:p>
          <a:p>
            <a:pPr marL="0" indent="0" algn="just">
              <a:buNone/>
            </a:pPr>
            <a:r>
              <a:rPr lang="es-MX" sz="2800" dirty="0">
                <a:latin typeface="Arial" panose="020B0604020202020204" pitchFamily="34" charset="0"/>
                <a:cs typeface="Arial" panose="020B0604020202020204" pitchFamily="34" charset="0"/>
              </a:rPr>
              <a:t>El aumento en la temperatura promedio y por ende en la industria de bebidas hidratantes</a:t>
            </a:r>
          </a:p>
          <a:p>
            <a:pPr marL="0" indent="0" algn="just">
              <a:buNone/>
            </a:pPr>
            <a:endParaRPr lang="es-MX" sz="2800" dirty="0">
              <a:latin typeface="Arial" panose="020B0604020202020204" pitchFamily="34" charset="0"/>
              <a:cs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1346683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126</TotalTime>
  <Words>831</Words>
  <Application>Microsoft Office PowerPoint</Application>
  <PresentationFormat>Panorámica</PresentationFormat>
  <Paragraphs>72</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Century Gothic</vt:lpstr>
      <vt:lpstr>Wingdings 3</vt:lpstr>
      <vt:lpstr>Ion</vt:lpstr>
      <vt:lpstr>CONEXIONES UNAM DGIRE SI  COLEGIO PARTENON, S.C.  CLAVE: 1283  Sergio Monroy (ECONOMÍA) Roberto Martínez Sotelo (DERECHO) OSCAR MIMILA VEGA (QUÍMICA)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CONEXIONES UNAM DGIRE SI  COLEGIO PARTENON, S.C.  CLAVE:</dc:title>
  <dc:creator>DELL ROBERTO MS</dc:creator>
  <cp:lastModifiedBy>Norberto</cp:lastModifiedBy>
  <cp:revision>13</cp:revision>
  <dcterms:created xsi:type="dcterms:W3CDTF">2018-06-08T02:02:37Z</dcterms:created>
  <dcterms:modified xsi:type="dcterms:W3CDTF">2018-06-15T13:36:46Z</dcterms:modified>
</cp:coreProperties>
</file>