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7" r:id="rId19"/>
    <p:sldId id="275" r:id="rId20"/>
    <p:sldId id="276" r:id="rId21"/>
    <p:sldId id="278" r:id="rId22"/>
    <p:sldId id="279" r:id="rId23"/>
    <p:sldId id="280" r:id="rId24"/>
    <p:sldId id="281"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A18797-51B7-4999-9997-40A0AABE56CF}">
  <a:tblStyle styleId="{14A18797-51B7-4999-9997-40A0AABE56C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48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523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47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753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42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ct val="1000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ct val="1000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ct val="1000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ct val="1000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ct val="1000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ct val="1000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ct val="1000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ct val="100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s-MX" sz="1200" b="0" i="0" u="none" strike="noStrike" cap="none">
                <a:solidFill>
                  <a:srgbClr val="888888"/>
                </a:solidFill>
                <a:latin typeface="Calibri"/>
                <a:ea typeface="Calibri"/>
                <a:cs typeface="Calibri"/>
                <a:sym typeface="Calibri"/>
              </a:rPr>
              <a:t>‹Nº›</a:t>
            </a:fld>
            <a:endParaRPr lang="es-MX"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404300" y="1606186"/>
            <a:ext cx="9144000" cy="19173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chemeClr val="dk1"/>
              </a:buClr>
              <a:buSzPct val="100000"/>
              <a:buFont typeface="Arial"/>
              <a:buNone/>
            </a:pPr>
            <a:r>
              <a:rPr lang="es-MX" sz="4000" b="1" i="1" dirty="0" smtClean="0">
                <a:latin typeface="Arial"/>
                <a:ea typeface="Arial"/>
                <a:cs typeface="Arial"/>
                <a:sym typeface="Arial"/>
              </a:rPr>
              <a:t>PROYECTO ECO ENTERPRICE.</a:t>
            </a:r>
            <a:endParaRPr lang="es-MX" sz="4000" b="1" i="1" dirty="0">
              <a:latin typeface="Arial"/>
              <a:ea typeface="Arial"/>
              <a:cs typeface="Arial"/>
              <a:sym typeface="Arial"/>
            </a:endParaRPr>
          </a:p>
        </p:txBody>
      </p:sp>
      <p:sp>
        <p:nvSpPr>
          <p:cNvPr id="85" name="Shape 85"/>
          <p:cNvSpPr txBox="1">
            <a:spLocks noGrp="1"/>
          </p:cNvSpPr>
          <p:nvPr>
            <p:ph type="subTitle" idx="1"/>
          </p:nvPr>
        </p:nvSpPr>
        <p:spPr>
          <a:xfrm>
            <a:off x="1233055" y="3797671"/>
            <a:ext cx="10466744" cy="2492457"/>
          </a:xfrm>
          <a:prstGeom prst="rect">
            <a:avLst/>
          </a:prstGeom>
          <a:noFill/>
          <a:ln>
            <a:noFill/>
          </a:ln>
        </p:spPr>
        <p:txBody>
          <a:bodyPr wrap="square" lIns="91425" tIns="45700" rIns="91425" bIns="45700" anchor="t" anchorCtr="0">
            <a:noAutofit/>
          </a:bodyPr>
          <a:lstStyle/>
          <a:p>
            <a:pPr marL="0" marR="0" lvl="0" indent="-140970" algn="ctr" rtl="0">
              <a:lnSpc>
                <a:spcPct val="80000"/>
              </a:lnSpc>
              <a:spcBef>
                <a:spcPts val="0"/>
              </a:spcBef>
              <a:spcAft>
                <a:spcPts val="0"/>
              </a:spcAft>
              <a:buClr>
                <a:schemeClr val="dk1"/>
              </a:buClr>
              <a:buSzPct val="100909"/>
              <a:buFont typeface="Arial"/>
              <a:buNone/>
            </a:pPr>
            <a:r>
              <a:rPr lang="es-MX" sz="2220" b="1" i="0" u="none" strike="noStrike" cap="none" dirty="0">
                <a:solidFill>
                  <a:schemeClr val="dk1"/>
                </a:solidFill>
                <a:latin typeface="Arial"/>
                <a:ea typeface="Arial"/>
                <a:cs typeface="Arial"/>
                <a:sym typeface="Arial"/>
              </a:rPr>
              <a:t>EQUIPO No. </a:t>
            </a:r>
            <a:r>
              <a:rPr lang="es-MX" sz="2220" b="1" dirty="0" smtClean="0">
                <a:latin typeface="Arial"/>
                <a:ea typeface="Arial"/>
                <a:cs typeface="Arial"/>
                <a:sym typeface="Arial"/>
              </a:rPr>
              <a:t>07</a:t>
            </a:r>
            <a:endParaRPr lang="es-MX" sz="2220" b="1" dirty="0">
              <a:latin typeface="Arial"/>
              <a:ea typeface="Arial"/>
              <a:cs typeface="Arial"/>
              <a:sym typeface="Arial"/>
            </a:endParaRPr>
          </a:p>
          <a:p>
            <a:pPr marL="0" marR="0" lvl="0" indent="-140970" algn="ctr" rtl="0">
              <a:lnSpc>
                <a:spcPct val="80000"/>
              </a:lnSpc>
              <a:spcBef>
                <a:spcPts val="1000"/>
              </a:spcBef>
              <a:spcAft>
                <a:spcPts val="0"/>
              </a:spcAft>
              <a:buClr>
                <a:schemeClr val="dk1"/>
              </a:buClr>
              <a:buSzPct val="100909"/>
              <a:buFont typeface="Arial"/>
              <a:buNone/>
            </a:pPr>
            <a:r>
              <a:rPr lang="es-MX" sz="2220" b="1" dirty="0" smtClean="0">
                <a:latin typeface="Arial"/>
                <a:ea typeface="Arial"/>
                <a:cs typeface="Arial"/>
                <a:sym typeface="Arial"/>
              </a:rPr>
              <a:t>SEXTO GRADO DE PREPARATORIA.</a:t>
            </a:r>
            <a:endParaRPr lang="es-MX" sz="2220" b="1" i="0" u="none" strike="noStrike" cap="none" dirty="0">
              <a:solidFill>
                <a:schemeClr val="dk1"/>
              </a:solidFill>
              <a:latin typeface="Arial"/>
              <a:ea typeface="Arial"/>
              <a:cs typeface="Arial"/>
              <a:sym typeface="Arial"/>
            </a:endParaRPr>
          </a:p>
          <a:p>
            <a:pPr marL="342900" marR="0" lvl="0" indent="-342900" algn="just" rtl="0">
              <a:lnSpc>
                <a:spcPct val="80000"/>
              </a:lnSpc>
              <a:spcBef>
                <a:spcPts val="1000"/>
              </a:spcBef>
              <a:spcAft>
                <a:spcPts val="0"/>
              </a:spcAft>
              <a:buClr>
                <a:schemeClr val="dk1"/>
              </a:buClr>
              <a:buSzPct val="100909"/>
              <a:buFont typeface="Arial"/>
              <a:buChar char="•"/>
            </a:pPr>
            <a:r>
              <a:rPr lang="es-MX" sz="1600" b="1" i="0" u="none" strike="noStrike" cap="none" dirty="0" smtClean="0">
                <a:solidFill>
                  <a:schemeClr val="dk1"/>
                </a:solidFill>
                <a:latin typeface="Arial"/>
                <a:ea typeface="Arial"/>
                <a:cs typeface="Arial"/>
                <a:sym typeface="Arial"/>
              </a:rPr>
              <a:t>1601 DERECHO, 1615 I.E.C.S.E. 1616 P.S.P.E.M: SARABIA RAMÍREZ VÍCTOR MANUEL.</a:t>
            </a:r>
          </a:p>
          <a:p>
            <a:pPr marL="342900" marR="0" lvl="0" indent="-342900" algn="just" rtl="0">
              <a:lnSpc>
                <a:spcPct val="80000"/>
              </a:lnSpc>
              <a:spcBef>
                <a:spcPts val="1000"/>
              </a:spcBef>
              <a:spcAft>
                <a:spcPts val="0"/>
              </a:spcAft>
              <a:buClr>
                <a:schemeClr val="dk1"/>
              </a:buClr>
              <a:buSzPct val="100909"/>
              <a:buFont typeface="Arial"/>
              <a:buChar char="•"/>
            </a:pPr>
            <a:r>
              <a:rPr lang="es-MX" sz="1600" b="1" dirty="0" smtClean="0">
                <a:latin typeface="Arial"/>
                <a:ea typeface="Arial"/>
                <a:cs typeface="Arial"/>
                <a:sym typeface="Arial"/>
              </a:rPr>
              <a:t>1704 CONTABILIDAD Y GESTIÓN ADMINISTRATIVA: ROSA MARTHA INCAPIÉ HUERTA.</a:t>
            </a:r>
          </a:p>
          <a:p>
            <a:pPr marL="342900" marR="0" lvl="0" indent="-342900" algn="just" rtl="0">
              <a:lnSpc>
                <a:spcPct val="80000"/>
              </a:lnSpc>
              <a:spcBef>
                <a:spcPts val="1000"/>
              </a:spcBef>
              <a:spcAft>
                <a:spcPts val="0"/>
              </a:spcAft>
              <a:buClr>
                <a:schemeClr val="dk1"/>
              </a:buClr>
              <a:buSzPct val="100909"/>
              <a:buFont typeface="Arial"/>
              <a:buChar char="•"/>
            </a:pPr>
            <a:r>
              <a:rPr lang="es-MX" sz="1600" b="1" i="0" u="none" strike="noStrike" cap="none" dirty="0" smtClean="0">
                <a:solidFill>
                  <a:schemeClr val="dk1"/>
                </a:solidFill>
                <a:latin typeface="Arial"/>
                <a:ea typeface="Arial"/>
                <a:cs typeface="Arial"/>
                <a:sym typeface="Arial"/>
              </a:rPr>
              <a:t>1712 ESTADÍSTICA Y PROBABILIDAD: SILVIA GUADALUPE CANABAL CÁCERES.</a:t>
            </a:r>
          </a:p>
          <a:p>
            <a:pPr marL="342900" marR="0" lvl="0" indent="-342900" algn="just" rtl="0">
              <a:lnSpc>
                <a:spcPct val="80000"/>
              </a:lnSpc>
              <a:spcBef>
                <a:spcPts val="1000"/>
              </a:spcBef>
              <a:spcAft>
                <a:spcPts val="0"/>
              </a:spcAft>
              <a:buClr>
                <a:schemeClr val="dk1"/>
              </a:buClr>
              <a:buSzPct val="100909"/>
              <a:buFont typeface="Arial"/>
              <a:buChar char="•"/>
            </a:pPr>
            <a:r>
              <a:rPr lang="es-MX" sz="1600" b="1" i="0" u="none" strike="noStrike" cap="none" dirty="0" smtClean="0">
                <a:solidFill>
                  <a:schemeClr val="dk1"/>
                </a:solidFill>
                <a:latin typeface="Arial"/>
                <a:ea typeface="Arial"/>
                <a:cs typeface="Arial"/>
                <a:sym typeface="Arial"/>
              </a:rPr>
              <a:t>1715 ARTES VISUALES, 1718 HISTORIA DEL ARTE: CUAUHTÉMOC BARQUERA MARTÍNEZ.</a:t>
            </a:r>
          </a:p>
          <a:p>
            <a:pPr marL="342900" marR="0" lvl="0" indent="-342900" algn="just" rtl="0">
              <a:lnSpc>
                <a:spcPct val="80000"/>
              </a:lnSpc>
              <a:spcBef>
                <a:spcPts val="1000"/>
              </a:spcBef>
              <a:spcAft>
                <a:spcPts val="0"/>
              </a:spcAft>
              <a:buClr>
                <a:schemeClr val="dk1"/>
              </a:buClr>
              <a:buSzPct val="100909"/>
              <a:buFont typeface="Arial"/>
              <a:buChar char="•"/>
            </a:pPr>
            <a:r>
              <a:rPr lang="es-MX" sz="1600" b="1" dirty="0" smtClean="0">
                <a:latin typeface="Arial"/>
                <a:ea typeface="Arial"/>
                <a:cs typeface="Arial"/>
                <a:sym typeface="Arial"/>
              </a:rPr>
              <a:t>1723 LENGUA EXTRANJERA: ZOILO NOEL GUZMÁN HERRERA.</a:t>
            </a:r>
          </a:p>
          <a:p>
            <a:pPr marL="342900" marR="0" lvl="0" indent="-342900" algn="just" rtl="0">
              <a:lnSpc>
                <a:spcPct val="80000"/>
              </a:lnSpc>
              <a:spcBef>
                <a:spcPts val="1000"/>
              </a:spcBef>
              <a:spcAft>
                <a:spcPts val="0"/>
              </a:spcAft>
              <a:buClr>
                <a:schemeClr val="dk1"/>
              </a:buClr>
              <a:buSzPct val="100909"/>
              <a:buFont typeface="Arial"/>
              <a:buChar char="•"/>
            </a:pPr>
            <a:r>
              <a:rPr lang="es-MX" sz="1600" b="1" i="0" u="none" strike="noStrike" cap="none" dirty="0">
                <a:solidFill>
                  <a:schemeClr val="dk1"/>
                </a:solidFill>
                <a:latin typeface="Arial"/>
                <a:ea typeface="Arial"/>
                <a:cs typeface="Arial"/>
                <a:sym typeface="Arial"/>
              </a:rPr>
              <a:t> </a:t>
            </a:r>
            <a:r>
              <a:rPr lang="es-MX" sz="1600" b="1" i="0" u="none" strike="noStrike" cap="none" dirty="0" smtClean="0">
                <a:solidFill>
                  <a:schemeClr val="dk1"/>
                </a:solidFill>
                <a:latin typeface="Arial"/>
                <a:ea typeface="Arial"/>
                <a:cs typeface="Arial"/>
                <a:sym typeface="Arial"/>
              </a:rPr>
              <a:t>        HISTORIA UNIVERSAL: JORGE ACEVES MEJÍA.</a:t>
            </a:r>
          </a:p>
          <a:p>
            <a:pPr marL="0" marR="0" lvl="0" indent="-129222" algn="r" rtl="0">
              <a:lnSpc>
                <a:spcPct val="80000"/>
              </a:lnSpc>
              <a:spcBef>
                <a:spcPts val="1000"/>
              </a:spcBef>
              <a:buClr>
                <a:schemeClr val="dk1"/>
              </a:buClr>
              <a:buSzPct val="101750"/>
              <a:buFont typeface="Arial"/>
              <a:buNone/>
            </a:pPr>
            <a:r>
              <a:rPr lang="es-MX" sz="2035" b="1" i="0" u="none" strike="noStrike" cap="none" dirty="0" smtClean="0">
                <a:solidFill>
                  <a:schemeClr val="dk1"/>
                </a:solidFill>
                <a:latin typeface="Arial"/>
                <a:ea typeface="Arial"/>
                <a:cs typeface="Arial"/>
                <a:sym typeface="Arial"/>
              </a:rPr>
              <a:t>Fecha </a:t>
            </a:r>
            <a:r>
              <a:rPr lang="es-MX" sz="2035" b="1" i="0" u="none" strike="noStrike" cap="none" dirty="0">
                <a:solidFill>
                  <a:schemeClr val="dk1"/>
                </a:solidFill>
                <a:latin typeface="Arial"/>
                <a:ea typeface="Arial"/>
                <a:cs typeface="Arial"/>
                <a:sym typeface="Arial"/>
              </a:rPr>
              <a:t>de ejecución del proyecto: agosto 2018 – abril 2018(ejemplo)</a:t>
            </a:r>
          </a:p>
        </p:txBody>
      </p:sp>
      <p:pic>
        <p:nvPicPr>
          <p:cNvPr id="86" name="Shape 86"/>
          <p:cNvPicPr preferRelativeResize="0"/>
          <p:nvPr/>
        </p:nvPicPr>
        <p:blipFill rotWithShape="1">
          <a:blip r:embed="rId3">
            <a:alphaModFix/>
          </a:blip>
          <a:srcRect/>
          <a:stretch/>
        </p:blipFill>
        <p:spPr>
          <a:xfrm>
            <a:off x="162747" y="62450"/>
            <a:ext cx="11866524" cy="2191485"/>
          </a:xfrm>
          <a:prstGeom prst="rect">
            <a:avLst/>
          </a:prstGeom>
          <a:noFill/>
          <a:ln>
            <a:noFill/>
          </a:ln>
        </p:spPr>
      </p:pic>
      <p:pic>
        <p:nvPicPr>
          <p:cNvPr id="87" name="Shape 87"/>
          <p:cNvPicPr preferRelativeResize="0"/>
          <p:nvPr/>
        </p:nvPicPr>
        <p:blipFill rotWithShape="1">
          <a:blip r:embed="rId4">
            <a:alphaModFix/>
          </a:blip>
          <a:srcRect l="79297" t="65512" r="3012"/>
          <a:stretch/>
        </p:blipFill>
        <p:spPr>
          <a:xfrm>
            <a:off x="41108" y="4829704"/>
            <a:ext cx="1344057" cy="2002258"/>
          </a:xfrm>
          <a:prstGeom prst="rect">
            <a:avLst/>
          </a:prstGeom>
          <a:noFill/>
          <a:ln>
            <a:noFill/>
          </a:ln>
        </p:spPr>
      </p:pic>
      <p:sp>
        <p:nvSpPr>
          <p:cNvPr id="88" name="Shape 88"/>
          <p:cNvSpPr txBox="1"/>
          <p:nvPr/>
        </p:nvSpPr>
        <p:spPr>
          <a:xfrm>
            <a:off x="1099500" y="2385586"/>
            <a:ext cx="9753600" cy="11379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72" name="Shape 172"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sp>
        <p:nvSpPr>
          <p:cNvPr id="173" name="Shape 173"/>
          <p:cNvSpPr txBox="1">
            <a:spLocks noGrp="1"/>
          </p:cNvSpPr>
          <p:nvPr>
            <p:ph type="body" idx="1"/>
          </p:nvPr>
        </p:nvSpPr>
        <p:spPr>
          <a:xfrm>
            <a:off x="1255292" y="2196013"/>
            <a:ext cx="10515600" cy="3980949"/>
          </a:xfrm>
          <a:prstGeom prst="rect">
            <a:avLst/>
          </a:prstGeom>
          <a:noFill/>
          <a:ln>
            <a:noFill/>
          </a:ln>
        </p:spPr>
        <p:txBody>
          <a:bodyPr wrap="square" lIns="91425" tIns="45700" rIns="91425" bIns="45700" anchor="t" anchorCtr="0">
            <a:noAutofit/>
          </a:bodyPr>
          <a:lstStyle/>
          <a:p>
            <a:pPr marL="0" marR="0" lvl="0" indent="-177800" algn="l" rtl="0">
              <a:lnSpc>
                <a:spcPct val="90000"/>
              </a:lnSpc>
              <a:spcBef>
                <a:spcPts val="0"/>
              </a:spcBef>
              <a:buClr>
                <a:srgbClr val="C00000"/>
              </a:buClr>
              <a:buSzPct val="100000"/>
              <a:buFont typeface="Arial"/>
              <a:buNone/>
            </a:pPr>
            <a:r>
              <a:rPr lang="es-MX" sz="2800" b="1" i="0" u="none" strike="noStrike" cap="none">
                <a:solidFill>
                  <a:srgbClr val="C00000"/>
                </a:solidFill>
                <a:latin typeface="Arial"/>
                <a:ea typeface="Arial"/>
                <a:cs typeface="Arial"/>
                <a:sym typeface="Arial"/>
              </a:rPr>
              <a:t>INSERTAR FOTO 1</a:t>
            </a:r>
          </a:p>
        </p:txBody>
      </p:sp>
      <p:pic>
        <p:nvPicPr>
          <p:cNvPr id="174" name="Shape 174"/>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sp>
        <p:nvSpPr>
          <p:cNvPr id="175" name="Shape 175"/>
          <p:cNvSpPr txBox="1">
            <a:spLocks noGrp="1"/>
          </p:cNvSpPr>
          <p:nvPr>
            <p:ph type="title"/>
          </p:nvPr>
        </p:nvSpPr>
        <p:spPr>
          <a:xfrm>
            <a:off x="1290398" y="4722311"/>
            <a:ext cx="9957624" cy="1325563"/>
          </a:xfrm>
          <a:prstGeom prst="rect">
            <a:avLst/>
          </a:prstGeom>
          <a:noFill/>
          <a:ln>
            <a:noFill/>
          </a:ln>
        </p:spPr>
        <p:txBody>
          <a:bodyPr wrap="square" lIns="91425" tIns="45700" rIns="91425" bIns="45700" anchor="ctr" anchorCtr="0">
            <a:noAutofit/>
          </a:bodyPr>
          <a:lstStyle/>
          <a:p>
            <a:pPr marL="0" marR="0" lvl="0" indent="-127000" algn="l" rtl="0">
              <a:lnSpc>
                <a:spcPct val="90000"/>
              </a:lnSpc>
              <a:spcBef>
                <a:spcPts val="0"/>
              </a:spcBef>
              <a:buClr>
                <a:schemeClr val="dk1"/>
              </a:buClr>
              <a:buSzPct val="100000"/>
              <a:buFont typeface="Arial"/>
              <a:buNone/>
            </a:pPr>
            <a:r>
              <a:rPr lang="es-MX" sz="2000" b="0" i="1" u="none" strike="noStrike" cap="none" dirty="0">
                <a:solidFill>
                  <a:schemeClr val="dk1"/>
                </a:solidFill>
                <a:latin typeface="Arial"/>
                <a:ea typeface="Arial"/>
                <a:cs typeface="Arial"/>
                <a:sym typeface="Arial"/>
              </a:rPr>
              <a:t>Describir la foto  (¿a qué se refiere?)</a:t>
            </a:r>
          </a:p>
        </p:txBody>
      </p:sp>
      <p:pic>
        <p:nvPicPr>
          <p:cNvPr id="176" name="Shape 176"/>
          <p:cNvPicPr preferRelativeResize="0"/>
          <p:nvPr/>
        </p:nvPicPr>
        <p:blipFill rotWithShape="1">
          <a:blip r:embed="rId6">
            <a:alphaModFix/>
          </a:blip>
          <a:srcRect/>
          <a:stretch/>
        </p:blipFill>
        <p:spPr>
          <a:xfrm>
            <a:off x="0" y="5905500"/>
            <a:ext cx="1272845" cy="952468"/>
          </a:xfrm>
          <a:prstGeom prst="rect">
            <a:avLst/>
          </a:prstGeom>
          <a:noFill/>
          <a:ln>
            <a:noFill/>
          </a:ln>
        </p:spPr>
      </p:pic>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845" y="1026478"/>
            <a:ext cx="10707599" cy="48790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82" name="Shape 182"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sp>
        <p:nvSpPr>
          <p:cNvPr id="183" name="Shape 183"/>
          <p:cNvSpPr txBox="1">
            <a:spLocks noGrp="1"/>
          </p:cNvSpPr>
          <p:nvPr>
            <p:ph type="body" idx="1"/>
          </p:nvPr>
        </p:nvSpPr>
        <p:spPr>
          <a:xfrm>
            <a:off x="1255292" y="2196013"/>
            <a:ext cx="10515600" cy="3980949"/>
          </a:xfrm>
          <a:prstGeom prst="rect">
            <a:avLst/>
          </a:prstGeom>
          <a:noFill/>
          <a:ln>
            <a:noFill/>
          </a:ln>
        </p:spPr>
        <p:txBody>
          <a:bodyPr wrap="square" lIns="91425" tIns="45700" rIns="91425" bIns="45700" anchor="t" anchorCtr="0">
            <a:noAutofit/>
          </a:bodyPr>
          <a:lstStyle/>
          <a:p>
            <a:pPr marL="0" marR="0" lvl="0" indent="-177800" algn="l" rtl="0">
              <a:lnSpc>
                <a:spcPct val="90000"/>
              </a:lnSpc>
              <a:spcBef>
                <a:spcPts val="0"/>
              </a:spcBef>
              <a:buClr>
                <a:srgbClr val="C00000"/>
              </a:buClr>
              <a:buSzPct val="100000"/>
              <a:buFont typeface="Arial"/>
              <a:buNone/>
            </a:pPr>
            <a:r>
              <a:rPr lang="es-MX" sz="2800" b="1" i="0" u="none" strike="noStrike" cap="none">
                <a:solidFill>
                  <a:srgbClr val="C00000"/>
                </a:solidFill>
                <a:latin typeface="Arial"/>
                <a:ea typeface="Arial"/>
                <a:cs typeface="Arial"/>
                <a:sym typeface="Arial"/>
              </a:rPr>
              <a:t>INSERTAR FOTO 2</a:t>
            </a:r>
          </a:p>
        </p:txBody>
      </p:sp>
      <p:pic>
        <p:nvPicPr>
          <p:cNvPr id="184" name="Shape 184"/>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sp>
        <p:nvSpPr>
          <p:cNvPr id="185" name="Shape 185"/>
          <p:cNvSpPr txBox="1">
            <a:spLocks noGrp="1"/>
          </p:cNvSpPr>
          <p:nvPr>
            <p:ph type="title"/>
          </p:nvPr>
        </p:nvSpPr>
        <p:spPr>
          <a:xfrm>
            <a:off x="1290398" y="4722311"/>
            <a:ext cx="9957624" cy="1325563"/>
          </a:xfrm>
          <a:prstGeom prst="rect">
            <a:avLst/>
          </a:prstGeom>
          <a:noFill/>
          <a:ln>
            <a:noFill/>
          </a:ln>
        </p:spPr>
        <p:txBody>
          <a:bodyPr wrap="square" lIns="91425" tIns="45700" rIns="91425" bIns="45700" anchor="ctr" anchorCtr="0">
            <a:noAutofit/>
          </a:bodyPr>
          <a:lstStyle/>
          <a:p>
            <a:pPr marL="0" marR="0" lvl="0" indent="-127000" algn="l" rtl="0">
              <a:lnSpc>
                <a:spcPct val="90000"/>
              </a:lnSpc>
              <a:spcBef>
                <a:spcPts val="0"/>
              </a:spcBef>
              <a:buClr>
                <a:schemeClr val="dk1"/>
              </a:buClr>
              <a:buSzPct val="100000"/>
              <a:buFont typeface="Arial"/>
              <a:buNone/>
            </a:pPr>
            <a:r>
              <a:rPr lang="es-MX" sz="2000" b="0" i="1" u="none" strike="noStrike" cap="none" dirty="0">
                <a:solidFill>
                  <a:schemeClr val="dk1"/>
                </a:solidFill>
                <a:latin typeface="Arial"/>
                <a:ea typeface="Arial"/>
                <a:cs typeface="Arial"/>
                <a:sym typeface="Arial"/>
              </a:rPr>
              <a:t>Describir la foto  (¿a qué se refiere?)</a:t>
            </a:r>
          </a:p>
        </p:txBody>
      </p:sp>
      <p:pic>
        <p:nvPicPr>
          <p:cNvPr id="186" name="Shape 186"/>
          <p:cNvPicPr preferRelativeResize="0"/>
          <p:nvPr/>
        </p:nvPicPr>
        <p:blipFill rotWithShape="1">
          <a:blip r:embed="rId6">
            <a:alphaModFix/>
          </a:blip>
          <a:srcRect/>
          <a:stretch/>
        </p:blipFill>
        <p:spPr>
          <a:xfrm>
            <a:off x="0" y="5905500"/>
            <a:ext cx="1272845" cy="952468"/>
          </a:xfrm>
          <a:prstGeom prst="rect">
            <a:avLst/>
          </a:prstGeom>
          <a:noFill/>
          <a:ln>
            <a:noFill/>
          </a:ln>
        </p:spPr>
      </p:pic>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845" y="1026478"/>
            <a:ext cx="10794162" cy="51504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92" name="Shape 192"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sp>
        <p:nvSpPr>
          <p:cNvPr id="193" name="Shape 193"/>
          <p:cNvSpPr txBox="1">
            <a:spLocks noGrp="1"/>
          </p:cNvSpPr>
          <p:nvPr>
            <p:ph type="body" idx="1"/>
          </p:nvPr>
        </p:nvSpPr>
        <p:spPr>
          <a:xfrm>
            <a:off x="1255292" y="2196013"/>
            <a:ext cx="10515600" cy="3980949"/>
          </a:xfrm>
          <a:prstGeom prst="rect">
            <a:avLst/>
          </a:prstGeom>
          <a:noFill/>
          <a:ln>
            <a:noFill/>
          </a:ln>
        </p:spPr>
        <p:txBody>
          <a:bodyPr wrap="square" lIns="91425" tIns="45700" rIns="91425" bIns="45700" anchor="t" anchorCtr="0">
            <a:noAutofit/>
          </a:bodyPr>
          <a:lstStyle/>
          <a:p>
            <a:pPr marL="0" marR="0" lvl="0" indent="-177800" algn="l" rtl="0">
              <a:lnSpc>
                <a:spcPct val="90000"/>
              </a:lnSpc>
              <a:spcBef>
                <a:spcPts val="0"/>
              </a:spcBef>
              <a:buClr>
                <a:srgbClr val="C00000"/>
              </a:buClr>
              <a:buSzPct val="100000"/>
              <a:buFont typeface="Arial"/>
              <a:buNone/>
            </a:pPr>
            <a:r>
              <a:rPr lang="es-MX" sz="2800" b="1" i="0" u="none" strike="noStrike" cap="none">
                <a:solidFill>
                  <a:srgbClr val="C00000"/>
                </a:solidFill>
                <a:latin typeface="Arial"/>
                <a:ea typeface="Arial"/>
                <a:cs typeface="Arial"/>
                <a:sym typeface="Arial"/>
              </a:rPr>
              <a:t>INSERTAR FOTO 3</a:t>
            </a:r>
          </a:p>
        </p:txBody>
      </p:sp>
      <p:pic>
        <p:nvPicPr>
          <p:cNvPr id="194" name="Shape 194"/>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196" name="Shape 196"/>
          <p:cNvPicPr preferRelativeResize="0"/>
          <p:nvPr/>
        </p:nvPicPr>
        <p:blipFill rotWithShape="1">
          <a:blip r:embed="rId6">
            <a:alphaModFix/>
          </a:blip>
          <a:srcRect/>
          <a:stretch/>
        </p:blipFill>
        <p:spPr>
          <a:xfrm>
            <a:off x="0" y="5905500"/>
            <a:ext cx="1272845" cy="952468"/>
          </a:xfrm>
          <a:prstGeom prst="rect">
            <a:avLst/>
          </a:prstGeom>
          <a:noFill/>
          <a:ln>
            <a:noFill/>
          </a:ln>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845" y="1120309"/>
            <a:ext cx="10794162" cy="505665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14137" y="2779462"/>
            <a:ext cx="10515600" cy="1325563"/>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00000"/>
              <a:buFont typeface="Arial"/>
              <a:buNone/>
            </a:pPr>
            <a:r>
              <a:rPr lang="es-MX" sz="4400" b="1" i="0" u="none" strike="noStrike" cap="none">
                <a:solidFill>
                  <a:schemeClr val="lt2"/>
                </a:solidFill>
                <a:latin typeface="Arial"/>
                <a:ea typeface="Arial"/>
                <a:cs typeface="Arial"/>
                <a:sym typeface="Arial"/>
              </a:rPr>
              <a:t>PRODUCTO 3</a:t>
            </a:r>
            <a:br>
              <a:rPr lang="es-MX" sz="4400" b="1" i="0" u="none" strike="noStrike" cap="none">
                <a:solidFill>
                  <a:schemeClr val="lt2"/>
                </a:solidFill>
                <a:latin typeface="Arial"/>
                <a:ea typeface="Arial"/>
                <a:cs typeface="Arial"/>
                <a:sym typeface="Arial"/>
              </a:rPr>
            </a:br>
            <a:r>
              <a:rPr lang="es-MX" sz="4400" b="1" i="0" u="none" strike="noStrike" cap="none">
                <a:solidFill>
                  <a:schemeClr val="lt2"/>
                </a:solidFill>
                <a:latin typeface="Arial"/>
                <a:ea typeface="Arial"/>
                <a:cs typeface="Arial"/>
                <a:sym typeface="Arial"/>
              </a:rPr>
              <a:t>Organizador gráfico</a:t>
            </a:r>
          </a:p>
        </p:txBody>
      </p:sp>
      <p:pic>
        <p:nvPicPr>
          <p:cNvPr id="222" name="Shape 222"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223" name="Shape 223"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224" name="Shape 224"/>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225" name="Shape 225"/>
          <p:cNvPicPr preferRelativeResize="0"/>
          <p:nvPr/>
        </p:nvPicPr>
        <p:blipFill rotWithShape="1">
          <a:blip r:embed="rId6">
            <a:alphaModFix/>
          </a:blip>
          <a:srcRect/>
          <a:stretch/>
        </p:blipFill>
        <p:spPr>
          <a:xfrm>
            <a:off x="0" y="5905500"/>
            <a:ext cx="1272845" cy="952468"/>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231" name="Shape 231"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233" name="Shape 233"/>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235" name="Shape 235"/>
          <p:cNvPicPr preferRelativeResize="0"/>
          <p:nvPr/>
        </p:nvPicPr>
        <p:blipFill rotWithShape="1">
          <a:blip r:embed="rId6">
            <a:alphaModFix/>
          </a:blip>
          <a:srcRect/>
          <a:stretch/>
        </p:blipFill>
        <p:spPr>
          <a:xfrm>
            <a:off x="0" y="5905500"/>
            <a:ext cx="1272845" cy="952468"/>
          </a:xfrm>
          <a:prstGeom prst="rect">
            <a:avLst/>
          </a:prstGeom>
          <a:noFill/>
          <a:ln>
            <a:noFill/>
          </a:ln>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846" y="1026479"/>
            <a:ext cx="10794162" cy="51387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14137" y="2779462"/>
            <a:ext cx="10515600" cy="1325563"/>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00000"/>
              <a:buFont typeface="Arial"/>
              <a:buNone/>
            </a:pPr>
            <a:r>
              <a:rPr lang="es-MX" sz="4400" b="1" i="0" u="none" strike="noStrike" cap="none">
                <a:solidFill>
                  <a:schemeClr val="lt2"/>
                </a:solidFill>
                <a:latin typeface="Arial"/>
                <a:ea typeface="Arial"/>
                <a:cs typeface="Arial"/>
                <a:sym typeface="Arial"/>
              </a:rPr>
              <a:t>PRODUCTO 4</a:t>
            </a:r>
            <a:br>
              <a:rPr lang="es-MX" sz="4400" b="1" i="0" u="none" strike="noStrike" cap="none">
                <a:solidFill>
                  <a:schemeClr val="lt2"/>
                </a:solidFill>
                <a:latin typeface="Arial"/>
                <a:ea typeface="Arial"/>
                <a:cs typeface="Arial"/>
                <a:sym typeface="Arial"/>
              </a:rPr>
            </a:br>
            <a:r>
              <a:rPr lang="es-MX" b="1">
                <a:solidFill>
                  <a:schemeClr val="lt2"/>
                </a:solidFill>
                <a:latin typeface="Arial"/>
                <a:ea typeface="Arial"/>
                <a:cs typeface="Arial"/>
                <a:sym typeface="Arial"/>
              </a:rPr>
              <a:t>EL PROYECTO</a:t>
            </a:r>
          </a:p>
        </p:txBody>
      </p:sp>
      <p:pic>
        <p:nvPicPr>
          <p:cNvPr id="241" name="Shape 241"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242" name="Shape 242"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243" name="Shape 243"/>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244" name="Shape 244"/>
          <p:cNvPicPr preferRelativeResize="0"/>
          <p:nvPr/>
        </p:nvPicPr>
        <p:blipFill rotWithShape="1">
          <a:blip r:embed="rId6">
            <a:alphaModFix/>
          </a:blip>
          <a:srcRect/>
          <a:stretch/>
        </p:blipFill>
        <p:spPr>
          <a:xfrm>
            <a:off x="0" y="5905500"/>
            <a:ext cx="1272845" cy="9524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250" name="Shape 250"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sp>
        <p:nvSpPr>
          <p:cNvPr id="251" name="Shape 251"/>
          <p:cNvSpPr txBox="1">
            <a:spLocks noGrp="1"/>
          </p:cNvSpPr>
          <p:nvPr>
            <p:ph type="body" idx="1"/>
          </p:nvPr>
        </p:nvSpPr>
        <p:spPr>
          <a:xfrm>
            <a:off x="929525" y="2196025"/>
            <a:ext cx="10841400" cy="3981000"/>
          </a:xfrm>
          <a:prstGeom prst="rect">
            <a:avLst/>
          </a:prstGeom>
          <a:noFill/>
          <a:ln>
            <a:noFill/>
          </a:ln>
        </p:spPr>
        <p:txBody>
          <a:bodyPr wrap="square" lIns="91425" tIns="45700" rIns="91425" bIns="45700" anchor="t" anchorCtr="0">
            <a:noAutofit/>
          </a:bodyPr>
          <a:lstStyle/>
          <a:p>
            <a:pPr marL="0" lvl="0" indent="-69850" algn="just" rtl="0">
              <a:lnSpc>
                <a:spcPct val="115000"/>
              </a:lnSpc>
              <a:spcBef>
                <a:spcPts val="0"/>
              </a:spcBef>
              <a:spcAft>
                <a:spcPts val="1300"/>
              </a:spcAft>
              <a:buClr>
                <a:schemeClr val="dk1"/>
              </a:buClr>
              <a:buSzPct val="91666"/>
              <a:buFont typeface="Arial"/>
              <a:buNone/>
            </a:pPr>
            <a:r>
              <a:rPr lang="es-MX" sz="1200" b="1" dirty="0" smtClean="0">
                <a:solidFill>
                  <a:srgbClr val="585858"/>
                </a:solidFill>
                <a:highlight>
                  <a:srgbClr val="FFFFFF"/>
                </a:highlight>
                <a:latin typeface="Arial"/>
                <a:ea typeface="Arial"/>
                <a:cs typeface="Arial"/>
                <a:sym typeface="Arial"/>
              </a:rPr>
              <a:t>ECO ENTERPRICE.</a:t>
            </a:r>
          </a:p>
          <a:p>
            <a:pPr marL="0" lvl="0" indent="-69850" algn="just">
              <a:lnSpc>
                <a:spcPct val="115000"/>
              </a:lnSpc>
              <a:spcBef>
                <a:spcPts val="0"/>
              </a:spcBef>
              <a:spcAft>
                <a:spcPts val="1300"/>
              </a:spcAft>
              <a:buSzPct val="91666"/>
              <a:buNone/>
            </a:pPr>
            <a:endParaRPr lang="es-MX" sz="1200" dirty="0" smtClean="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r>
              <a:rPr lang="es-MX" sz="1200" dirty="0" smtClean="0">
                <a:solidFill>
                  <a:srgbClr val="585858"/>
                </a:solidFill>
                <a:highlight>
                  <a:srgbClr val="FFFFFF"/>
                </a:highlight>
                <a:latin typeface="Arial"/>
                <a:ea typeface="Arial"/>
                <a:cs typeface="Arial"/>
                <a:sym typeface="Arial"/>
              </a:rPr>
              <a:t>Las </a:t>
            </a:r>
            <a:r>
              <a:rPr lang="es-MX" sz="1200" dirty="0">
                <a:solidFill>
                  <a:srgbClr val="585858"/>
                </a:solidFill>
                <a:highlight>
                  <a:srgbClr val="FFFFFF"/>
                </a:highlight>
                <a:latin typeface="Arial"/>
                <a:ea typeface="Arial"/>
                <a:cs typeface="Arial"/>
                <a:sym typeface="Arial"/>
              </a:rPr>
              <a:t>Empresa Socialmente Responsables (ESR) son todas aquellas </a:t>
            </a:r>
            <a:r>
              <a:rPr lang="es-MX" sz="1200" dirty="0" smtClean="0">
                <a:solidFill>
                  <a:srgbClr val="585858"/>
                </a:solidFill>
                <a:highlight>
                  <a:srgbClr val="FFFFFF"/>
                </a:highlight>
                <a:latin typeface="Arial"/>
                <a:ea typeface="Arial"/>
                <a:cs typeface="Arial"/>
                <a:sym typeface="Arial"/>
              </a:rPr>
              <a:t>compañías </a:t>
            </a:r>
            <a:r>
              <a:rPr lang="es-MX" sz="1200" dirty="0">
                <a:solidFill>
                  <a:srgbClr val="585858"/>
                </a:solidFill>
                <a:highlight>
                  <a:srgbClr val="FFFFFF"/>
                </a:highlight>
                <a:latin typeface="Arial"/>
                <a:ea typeface="Arial"/>
                <a:cs typeface="Arial"/>
                <a:sym typeface="Arial"/>
              </a:rPr>
              <a:t>que tienen una contribución activa y voluntaria para mejorar el entorno social, económico y ambiental, con el objetivo de optimizar su situación competitiva y su valor </a:t>
            </a:r>
            <a:r>
              <a:rPr lang="es-MX" sz="1200" dirty="0" smtClean="0">
                <a:solidFill>
                  <a:srgbClr val="585858"/>
                </a:solidFill>
                <a:highlight>
                  <a:srgbClr val="FFFFFF"/>
                </a:highlight>
                <a:latin typeface="Arial"/>
                <a:ea typeface="Arial"/>
                <a:cs typeface="Arial"/>
                <a:sym typeface="Arial"/>
              </a:rPr>
              <a:t>añadido, para lo cual se pide la interdisciplinariedad del área de Ciencias Sociales.</a:t>
            </a:r>
          </a:p>
          <a:p>
            <a:pPr marL="0" lvl="0" indent="-69850" algn="just">
              <a:lnSpc>
                <a:spcPct val="115000"/>
              </a:lnSpc>
              <a:spcBef>
                <a:spcPts val="0"/>
              </a:spcBef>
              <a:spcAft>
                <a:spcPts val="1300"/>
              </a:spcAft>
              <a:buSzPct val="91666"/>
              <a:buNone/>
            </a:pPr>
            <a:endParaRPr lang="es-MX" sz="1200" dirty="0" smtClean="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r>
              <a:rPr lang="es-MX" sz="1200" dirty="0" smtClean="0">
                <a:solidFill>
                  <a:srgbClr val="585858"/>
                </a:solidFill>
                <a:highlight>
                  <a:srgbClr val="FFFFFF"/>
                </a:highlight>
                <a:latin typeface="Arial"/>
                <a:ea typeface="Arial"/>
                <a:cs typeface="Arial"/>
                <a:sym typeface="Arial"/>
              </a:rPr>
              <a:t>Bajo ésta perspectiva, el </a:t>
            </a:r>
            <a:r>
              <a:rPr lang="es-MX" sz="1200" dirty="0">
                <a:solidFill>
                  <a:srgbClr val="585858"/>
                </a:solidFill>
                <a:highlight>
                  <a:srgbClr val="FFFFFF"/>
                </a:highlight>
                <a:latin typeface="Arial"/>
                <a:ea typeface="Arial"/>
                <a:cs typeface="Arial"/>
                <a:sym typeface="Arial"/>
              </a:rPr>
              <a:t>cumplimiento de las leyes y de las normas es una obligación de cualquier empresa que presta un servicio y, por ello, el respeto cabal de las normativas es un ingrediente fundamental de la Responsabilidad Social de las empresas. </a:t>
            </a:r>
            <a:r>
              <a:rPr lang="es-MX" sz="1200" dirty="0" smtClean="0">
                <a:solidFill>
                  <a:srgbClr val="585858"/>
                </a:solidFill>
                <a:highlight>
                  <a:srgbClr val="FFFFFF"/>
                </a:highlight>
                <a:latin typeface="Arial"/>
                <a:ea typeface="Arial"/>
                <a:cs typeface="Arial"/>
                <a:sym typeface="Arial"/>
              </a:rPr>
              <a:t>La </a:t>
            </a:r>
            <a:r>
              <a:rPr lang="es-MX" sz="1200" dirty="0">
                <a:solidFill>
                  <a:srgbClr val="585858"/>
                </a:solidFill>
                <a:highlight>
                  <a:srgbClr val="FFFFFF"/>
                </a:highlight>
                <a:latin typeface="Arial"/>
                <a:ea typeface="Arial"/>
                <a:cs typeface="Arial"/>
                <a:sym typeface="Arial"/>
              </a:rPr>
              <a:t>Responsabilidad Social implica un conjunto de prácticas, de estrategias y de sistemas de gestión empresariales que persiguen un nuevo equilibrio entre las dimensiones económica, social y ambiental. Por ello, como punto de partida, las empresas con RSE suelen poner énfasis en la legislación laboral y en las normas </a:t>
            </a:r>
            <a:r>
              <a:rPr lang="es-MX" sz="1200" dirty="0" smtClean="0">
                <a:solidFill>
                  <a:srgbClr val="585858"/>
                </a:solidFill>
                <a:highlight>
                  <a:srgbClr val="FFFFFF"/>
                </a:highlight>
                <a:latin typeface="Arial"/>
                <a:ea typeface="Arial"/>
                <a:cs typeface="Arial"/>
                <a:sym typeface="Arial"/>
              </a:rPr>
              <a:t>relacionadas </a:t>
            </a:r>
            <a:r>
              <a:rPr lang="es-MX" sz="1200" dirty="0">
                <a:solidFill>
                  <a:srgbClr val="585858"/>
                </a:solidFill>
                <a:highlight>
                  <a:srgbClr val="FFFFFF"/>
                </a:highlight>
                <a:latin typeface="Arial"/>
                <a:ea typeface="Arial"/>
                <a:cs typeface="Arial"/>
                <a:sym typeface="Arial"/>
              </a:rPr>
              <a:t>con el medio ambiente y el desarrollo sostenible</a:t>
            </a:r>
            <a:r>
              <a:rPr lang="es-MX" sz="1200" dirty="0" smtClean="0">
                <a:solidFill>
                  <a:srgbClr val="585858"/>
                </a:solidFill>
                <a:highlight>
                  <a:srgbClr val="FFFFFF"/>
                </a:highlight>
                <a:latin typeface="Arial"/>
                <a:ea typeface="Arial"/>
                <a:cs typeface="Arial"/>
                <a:sym typeface="Arial"/>
              </a:rPr>
              <a:t>.</a:t>
            </a:r>
          </a:p>
          <a:p>
            <a:pPr marL="0" lvl="0" indent="-69850" algn="just">
              <a:lnSpc>
                <a:spcPct val="115000"/>
              </a:lnSpc>
              <a:spcBef>
                <a:spcPts val="0"/>
              </a:spcBef>
              <a:spcAft>
                <a:spcPts val="1300"/>
              </a:spcAft>
              <a:buSzPct val="91666"/>
              <a:buNone/>
            </a:pPr>
            <a:r>
              <a:rPr lang="es-MX" sz="1200" dirty="0" smtClean="0">
                <a:solidFill>
                  <a:srgbClr val="585858"/>
                </a:solidFill>
                <a:highlight>
                  <a:srgbClr val="FFFFFF"/>
                </a:highlight>
                <a:latin typeface="Arial"/>
                <a:ea typeface="Arial"/>
                <a:cs typeface="Arial"/>
                <a:sym typeface="Arial"/>
              </a:rPr>
              <a:t>Por todo ello, será necesario, tomar en cuenta las estadísticas de creación de Empresas Socialmente responsables, así como de la utilidad de logos y estrategias de mercado con el fin de establecer lazos culturales e internacionales para el mercado actual.  </a:t>
            </a:r>
            <a:endParaRPr lang="es-MX" sz="1200" dirty="0">
              <a:solidFill>
                <a:srgbClr val="585858"/>
              </a:solidFill>
              <a:highlight>
                <a:srgbClr val="FFFFFF"/>
              </a:highlight>
              <a:latin typeface="Arial"/>
              <a:ea typeface="Arial"/>
              <a:cs typeface="Arial"/>
              <a:sym typeface="Arial"/>
            </a:endParaRPr>
          </a:p>
        </p:txBody>
      </p:sp>
      <p:pic>
        <p:nvPicPr>
          <p:cNvPr id="252" name="Shape 252"/>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253" name="Shape 25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54" name="Shape 25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INTRODUCCIÓN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60" name="Shape 26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61" name="Shape 26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69850" algn="just" rtl="0">
              <a:lnSpc>
                <a:spcPct val="115000"/>
              </a:lnSpc>
              <a:spcBef>
                <a:spcPts val="0"/>
              </a:spcBef>
              <a:spcAft>
                <a:spcPts val="1300"/>
              </a:spcAft>
              <a:buClr>
                <a:schemeClr val="dk1"/>
              </a:buClr>
              <a:buSzPct val="91666"/>
              <a:buFont typeface="Arial"/>
              <a:buNone/>
            </a:pPr>
            <a:r>
              <a:rPr lang="es-MX" sz="1150" b="1" i="1" dirty="0">
                <a:solidFill>
                  <a:srgbClr val="585858"/>
                </a:solidFill>
                <a:highlight>
                  <a:srgbClr val="FFFFFF"/>
                </a:highlight>
                <a:latin typeface="Arial"/>
                <a:ea typeface="Arial"/>
                <a:cs typeface="Arial"/>
                <a:sym typeface="Arial"/>
              </a:rPr>
              <a:t>OBJETIVO GENERAL DEL </a:t>
            </a:r>
            <a:r>
              <a:rPr lang="es-MX" sz="1150" b="1" i="1" dirty="0" smtClean="0">
                <a:solidFill>
                  <a:srgbClr val="585858"/>
                </a:solidFill>
                <a:highlight>
                  <a:srgbClr val="FFFFFF"/>
                </a:highlight>
                <a:latin typeface="Arial"/>
                <a:ea typeface="Arial"/>
                <a:cs typeface="Arial"/>
                <a:sym typeface="Arial"/>
              </a:rPr>
              <a:t>PROYECTO</a:t>
            </a:r>
          </a:p>
          <a:p>
            <a:pPr marL="0" lvl="0" indent="-69850" algn="just" rtl="0">
              <a:lnSpc>
                <a:spcPct val="115000"/>
              </a:lnSpc>
              <a:spcBef>
                <a:spcPts val="0"/>
              </a:spcBef>
              <a:spcAft>
                <a:spcPts val="1300"/>
              </a:spcAft>
              <a:buClr>
                <a:schemeClr val="dk1"/>
              </a:buClr>
              <a:buSzPct val="91666"/>
              <a:buFont typeface="Arial"/>
              <a:buNone/>
            </a:pPr>
            <a:r>
              <a:rPr lang="es-MX" sz="1150" dirty="0" smtClean="0">
                <a:solidFill>
                  <a:srgbClr val="585858"/>
                </a:solidFill>
                <a:highlight>
                  <a:srgbClr val="FFFFFF"/>
                </a:highlight>
                <a:latin typeface="Arial"/>
                <a:ea typeface="Arial"/>
                <a:cs typeface="Arial"/>
                <a:sym typeface="Arial"/>
              </a:rPr>
              <a:t>Establecer la creación de una Empresa, Socialmente Responsable y sustentable, tomando en cuenta las políticas, objetivos, planos e interpretación de normas nacionales e internacionales para el correcto funcionamiento de ésta a corto, mediano y largo plazo. </a:t>
            </a:r>
            <a:endParaRPr lang="es-MX" sz="1150" dirty="0">
              <a:solidFill>
                <a:srgbClr val="585858"/>
              </a:solidFill>
              <a:highlight>
                <a:srgbClr val="FFFFFF"/>
              </a:highlight>
              <a:latin typeface="Arial"/>
              <a:ea typeface="Arial"/>
              <a:cs typeface="Arial"/>
              <a:sym typeface="Arial"/>
            </a:endParaRPr>
          </a:p>
          <a:p>
            <a:pPr marL="0" lvl="0" indent="9239250" algn="just" rtl="0">
              <a:lnSpc>
                <a:spcPct val="115000"/>
              </a:lnSpc>
              <a:spcBef>
                <a:spcPts val="0"/>
              </a:spcBef>
              <a:buClr>
                <a:schemeClr val="dk1"/>
              </a:buClr>
              <a:buSzPct val="100000"/>
              <a:buFont typeface="Arial"/>
              <a:buNone/>
            </a:pPr>
            <a:endParaRPr sz="1050" dirty="0">
              <a:highlight>
                <a:srgbClr val="FFFFFF"/>
              </a:highlight>
              <a:latin typeface="Arial"/>
              <a:ea typeface="Arial"/>
              <a:cs typeface="Arial"/>
              <a:sym typeface="Arial"/>
            </a:endParaRPr>
          </a:p>
          <a:p>
            <a:pPr marL="0" lvl="0" indent="-69850" algn="just" rtl="0">
              <a:lnSpc>
                <a:spcPct val="115000"/>
              </a:lnSpc>
              <a:spcBef>
                <a:spcPts val="0"/>
              </a:spcBef>
              <a:spcAft>
                <a:spcPts val="1300"/>
              </a:spcAft>
              <a:buClr>
                <a:schemeClr val="dk1"/>
              </a:buClr>
              <a:buSzPct val="91666"/>
              <a:buFont typeface="Arial"/>
              <a:buNone/>
            </a:pPr>
            <a:r>
              <a:rPr lang="es-MX" sz="1150" b="1" i="1" dirty="0">
                <a:solidFill>
                  <a:srgbClr val="585858"/>
                </a:solidFill>
                <a:highlight>
                  <a:srgbClr val="FFFFFF"/>
                </a:highlight>
                <a:latin typeface="Arial"/>
                <a:ea typeface="Arial"/>
                <a:cs typeface="Arial"/>
                <a:sym typeface="Arial"/>
              </a:rPr>
              <a:t>OBJETIVO DE CADA ASIGNATURA </a:t>
            </a:r>
            <a:r>
              <a:rPr lang="es-MX" sz="1150" b="1" i="1" dirty="0" smtClean="0">
                <a:solidFill>
                  <a:srgbClr val="585858"/>
                </a:solidFill>
                <a:highlight>
                  <a:srgbClr val="FFFFFF"/>
                </a:highlight>
                <a:latin typeface="Arial"/>
                <a:ea typeface="Arial"/>
                <a:cs typeface="Arial"/>
                <a:sym typeface="Arial"/>
              </a:rPr>
              <a:t>INVOLUCRADA</a:t>
            </a:r>
          </a:p>
          <a:p>
            <a:pPr marL="0" lvl="0" indent="-69850" algn="just">
              <a:lnSpc>
                <a:spcPct val="115000"/>
              </a:lnSpc>
              <a:spcBef>
                <a:spcPts val="0"/>
              </a:spcBef>
              <a:spcAft>
                <a:spcPts val="1300"/>
              </a:spcAft>
              <a:buSzPct val="91666"/>
              <a:buNone/>
            </a:pPr>
            <a:r>
              <a:rPr lang="es-MX" sz="1150" dirty="0">
                <a:solidFill>
                  <a:srgbClr val="585858"/>
                </a:solidFill>
                <a:highlight>
                  <a:srgbClr val="FFFFFF"/>
                </a:highlight>
                <a:latin typeface="Arial"/>
                <a:ea typeface="Arial"/>
                <a:cs typeface="Arial"/>
                <a:sym typeface="Arial"/>
              </a:rPr>
              <a:t>I.-LENGUA EXTRANJERA</a:t>
            </a:r>
            <a:r>
              <a:rPr lang="es-MX" sz="1150" dirty="0" smtClean="0">
                <a:solidFill>
                  <a:srgbClr val="585858"/>
                </a:solidFill>
                <a:highlight>
                  <a:srgbClr val="FFFFFF"/>
                </a:highlight>
                <a:latin typeface="Arial"/>
                <a:ea typeface="Arial"/>
                <a:cs typeface="Arial"/>
                <a:sym typeface="Arial"/>
              </a:rPr>
              <a:t>: Fomenta </a:t>
            </a:r>
            <a:r>
              <a:rPr lang="es-MX" sz="1150" dirty="0">
                <a:solidFill>
                  <a:srgbClr val="585858"/>
                </a:solidFill>
                <a:highlight>
                  <a:srgbClr val="FFFFFF"/>
                </a:highlight>
                <a:latin typeface="Arial"/>
                <a:ea typeface="Arial"/>
                <a:cs typeface="Arial"/>
                <a:sym typeface="Arial"/>
              </a:rPr>
              <a:t>la comprensión y habilidad lectora del idioma de los negocios (inglés), lo que le permitirá a nuestros estudiantes, conocer el desarrollo del DOMPING y los Acuerdos y Tratados Internacionales</a:t>
            </a:r>
            <a:r>
              <a:rPr lang="es-MX" sz="1150" dirty="0" smtClean="0">
                <a:solidFill>
                  <a:srgbClr val="585858"/>
                </a:solidFill>
                <a:highlight>
                  <a:srgbClr val="FFFFFF"/>
                </a:highlight>
                <a:latin typeface="Arial"/>
                <a:ea typeface="Arial"/>
                <a:cs typeface="Arial"/>
                <a:sym typeface="Arial"/>
              </a:rPr>
              <a:t>.</a:t>
            </a:r>
          </a:p>
          <a:p>
            <a:pPr marL="0" lvl="0" indent="-69850" algn="just">
              <a:lnSpc>
                <a:spcPct val="115000"/>
              </a:lnSpc>
              <a:spcBef>
                <a:spcPts val="0"/>
              </a:spcBef>
              <a:spcAft>
                <a:spcPts val="1300"/>
              </a:spcAft>
              <a:buSzPct val="91666"/>
              <a:buNone/>
            </a:pPr>
            <a:r>
              <a:rPr lang="es-MX" sz="1150" dirty="0">
                <a:solidFill>
                  <a:srgbClr val="585858"/>
                </a:solidFill>
                <a:highlight>
                  <a:srgbClr val="FFFFFF"/>
                </a:highlight>
                <a:latin typeface="Arial"/>
                <a:ea typeface="Arial"/>
                <a:cs typeface="Arial"/>
                <a:sym typeface="Arial"/>
              </a:rPr>
              <a:t>II.-ARTES VISUALES: Se considera como la parte  sensorial del Proyecto, ya que a través de ella, se podrá desarrollar  la imagen corporativa, papelería, logos, imágenes publicitarias, etc.</a:t>
            </a:r>
          </a:p>
          <a:p>
            <a:pPr marL="0" lvl="0" indent="-69850" algn="just">
              <a:lnSpc>
                <a:spcPct val="115000"/>
              </a:lnSpc>
              <a:spcBef>
                <a:spcPts val="0"/>
              </a:spcBef>
              <a:spcAft>
                <a:spcPts val="1300"/>
              </a:spcAft>
              <a:buSzPct val="91666"/>
              <a:buNone/>
            </a:pPr>
            <a:r>
              <a:rPr lang="es-MX" sz="1150" dirty="0">
                <a:solidFill>
                  <a:srgbClr val="585858"/>
                </a:solidFill>
                <a:highlight>
                  <a:srgbClr val="FFFFFF"/>
                </a:highlight>
                <a:latin typeface="Arial"/>
                <a:ea typeface="Arial"/>
                <a:cs typeface="Arial"/>
                <a:sym typeface="Arial"/>
              </a:rPr>
              <a:t>III</a:t>
            </a:r>
            <a:r>
              <a:rPr lang="es-MX" sz="1150" dirty="0" smtClean="0">
                <a:solidFill>
                  <a:srgbClr val="585858"/>
                </a:solidFill>
                <a:highlight>
                  <a:srgbClr val="FFFFFF"/>
                </a:highlight>
                <a:latin typeface="Arial"/>
                <a:ea typeface="Arial"/>
                <a:cs typeface="Arial"/>
                <a:sym typeface="Arial"/>
              </a:rPr>
              <a:t>.-CONTABILIDAD Y GESTIÓN ADMINISTRATIVA: Fomenta  </a:t>
            </a:r>
            <a:r>
              <a:rPr lang="es-MX" sz="1150" dirty="0">
                <a:solidFill>
                  <a:srgbClr val="585858"/>
                </a:solidFill>
                <a:highlight>
                  <a:srgbClr val="FFFFFF"/>
                </a:highlight>
                <a:latin typeface="Arial"/>
                <a:ea typeface="Arial"/>
                <a:cs typeface="Arial"/>
                <a:sym typeface="Arial"/>
              </a:rPr>
              <a:t>el interés por la creación, misión, visión, valores y objetivos de los cuales se compondrá la empresa. </a:t>
            </a:r>
            <a:endParaRPr lang="es-MX" sz="1150" dirty="0" smtClean="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r>
              <a:rPr lang="es-MX" sz="1150" dirty="0">
                <a:solidFill>
                  <a:srgbClr val="585858"/>
                </a:solidFill>
                <a:highlight>
                  <a:srgbClr val="FFFFFF"/>
                </a:highlight>
                <a:latin typeface="Arial"/>
                <a:ea typeface="Arial"/>
                <a:cs typeface="Arial"/>
                <a:sym typeface="Arial"/>
              </a:rPr>
              <a:t>IV.-ESTADÍSTICA Y PROBALIDAD</a:t>
            </a:r>
            <a:r>
              <a:rPr lang="es-MX" sz="1150" dirty="0" smtClean="0">
                <a:solidFill>
                  <a:srgbClr val="585858"/>
                </a:solidFill>
                <a:highlight>
                  <a:srgbClr val="FFFFFF"/>
                </a:highlight>
                <a:latin typeface="Arial"/>
                <a:ea typeface="Arial"/>
                <a:cs typeface="Arial"/>
                <a:sym typeface="Arial"/>
              </a:rPr>
              <a:t>: Esta </a:t>
            </a:r>
            <a:r>
              <a:rPr lang="es-MX" sz="1150" dirty="0">
                <a:solidFill>
                  <a:srgbClr val="585858"/>
                </a:solidFill>
                <a:highlight>
                  <a:srgbClr val="FFFFFF"/>
                </a:highlight>
                <a:latin typeface="Arial"/>
                <a:ea typeface="Arial"/>
                <a:cs typeface="Arial"/>
                <a:sym typeface="Arial"/>
              </a:rPr>
              <a:t>materia  interviene en la toma de decisiones sobre la mayoría de los indicadores o elementos indispensables  en el diseño de una empresa, sustentando además los futuros riesgos empresariales.</a:t>
            </a:r>
          </a:p>
          <a:p>
            <a:pPr marL="0" lvl="0" indent="-69850" algn="just">
              <a:lnSpc>
                <a:spcPct val="115000"/>
              </a:lnSpc>
              <a:spcBef>
                <a:spcPts val="0"/>
              </a:spcBef>
              <a:spcAft>
                <a:spcPts val="1300"/>
              </a:spcAft>
              <a:buSzPct val="91666"/>
              <a:buNone/>
            </a:pPr>
            <a:endParaRPr lang="es-MX" sz="1150" dirty="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endParaRPr lang="es-MX" sz="1150" dirty="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endParaRPr lang="es-MX" sz="1150" dirty="0">
              <a:solidFill>
                <a:srgbClr val="585858"/>
              </a:solidFill>
              <a:highlight>
                <a:srgbClr val="FFFFFF"/>
              </a:highlight>
              <a:latin typeface="Arial"/>
              <a:ea typeface="Arial"/>
              <a:cs typeface="Arial"/>
              <a:sym typeface="Arial"/>
            </a:endParaRPr>
          </a:p>
          <a:p>
            <a:pPr marL="0" lvl="0" indent="-69850" rtl="0">
              <a:lnSpc>
                <a:spcPct val="115000"/>
              </a:lnSpc>
              <a:spcBef>
                <a:spcPts val="0"/>
              </a:spcBef>
              <a:spcAft>
                <a:spcPts val="1300"/>
              </a:spcAft>
              <a:buClr>
                <a:schemeClr val="dk1"/>
              </a:buClr>
              <a:buSzPct val="91666"/>
              <a:buFont typeface="Arial"/>
              <a:buNone/>
            </a:pPr>
            <a:endParaRPr lang="es-MX" sz="1150" b="1" i="1" dirty="0">
              <a:solidFill>
                <a:srgbClr val="585858"/>
              </a:solidFill>
              <a:highlight>
                <a:srgbClr val="FFFFFF"/>
              </a:highlight>
              <a:latin typeface="Arial"/>
              <a:ea typeface="Arial"/>
              <a:cs typeface="Arial"/>
              <a:sym typeface="Arial"/>
            </a:endParaRPr>
          </a:p>
          <a:p>
            <a:pPr marL="0" marR="0" lvl="0" indent="-177800" algn="l" rtl="0">
              <a:lnSpc>
                <a:spcPct val="90000"/>
              </a:lnSpc>
              <a:spcBef>
                <a:spcPts val="0"/>
              </a:spcBef>
              <a:buClr>
                <a:srgbClr val="C00000"/>
              </a:buClr>
              <a:buSzPct val="233333"/>
              <a:buFont typeface="Arial"/>
              <a:buNone/>
            </a:pPr>
            <a:endParaRPr sz="1150" dirty="0">
              <a:solidFill>
                <a:srgbClr val="585858"/>
              </a:solidFill>
              <a:highlight>
                <a:srgbClr val="FFFFFF"/>
              </a:highlight>
              <a:latin typeface="Arial"/>
              <a:ea typeface="Arial"/>
              <a:cs typeface="Arial"/>
              <a:sym typeface="Arial"/>
            </a:endParaRPr>
          </a:p>
        </p:txBody>
      </p:sp>
      <p:pic>
        <p:nvPicPr>
          <p:cNvPr id="262" name="Shape 26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63" name="Shape 26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64" name="Shape 26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OBJETIVOS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60" name="Shape 26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61" name="Shape 26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69850" algn="just" rtl="0">
              <a:lnSpc>
                <a:spcPct val="115000"/>
              </a:lnSpc>
              <a:spcBef>
                <a:spcPts val="0"/>
              </a:spcBef>
              <a:spcAft>
                <a:spcPts val="1300"/>
              </a:spcAft>
              <a:buClr>
                <a:schemeClr val="dk1"/>
              </a:buClr>
              <a:buSzPct val="91666"/>
              <a:buFont typeface="Arial"/>
              <a:buNone/>
            </a:pPr>
            <a:r>
              <a:rPr lang="es-MX" sz="1150" b="1" i="1" dirty="0" smtClean="0">
                <a:solidFill>
                  <a:srgbClr val="585858"/>
                </a:solidFill>
                <a:highlight>
                  <a:srgbClr val="FFFFFF"/>
                </a:highlight>
                <a:latin typeface="Arial"/>
                <a:ea typeface="Arial"/>
                <a:cs typeface="Arial"/>
                <a:sym typeface="Arial"/>
              </a:rPr>
              <a:t>OBJETIVO </a:t>
            </a:r>
            <a:r>
              <a:rPr lang="es-MX" sz="1150" b="1" i="1" dirty="0">
                <a:solidFill>
                  <a:srgbClr val="585858"/>
                </a:solidFill>
                <a:highlight>
                  <a:srgbClr val="FFFFFF"/>
                </a:highlight>
                <a:latin typeface="Arial"/>
                <a:ea typeface="Arial"/>
                <a:cs typeface="Arial"/>
                <a:sym typeface="Arial"/>
              </a:rPr>
              <a:t>DE CADA ASIGNATURA </a:t>
            </a:r>
            <a:r>
              <a:rPr lang="es-MX" sz="1150" b="1" i="1" dirty="0" smtClean="0">
                <a:solidFill>
                  <a:srgbClr val="585858"/>
                </a:solidFill>
                <a:highlight>
                  <a:srgbClr val="FFFFFF"/>
                </a:highlight>
                <a:latin typeface="Arial"/>
                <a:ea typeface="Arial"/>
                <a:cs typeface="Arial"/>
                <a:sym typeface="Arial"/>
              </a:rPr>
              <a:t>INVOLUCRADA</a:t>
            </a:r>
          </a:p>
          <a:p>
            <a:pPr marL="0" lvl="0" indent="-69850" algn="just">
              <a:lnSpc>
                <a:spcPct val="115000"/>
              </a:lnSpc>
              <a:spcBef>
                <a:spcPts val="0"/>
              </a:spcBef>
              <a:spcAft>
                <a:spcPts val="1300"/>
              </a:spcAft>
              <a:buSzPct val="91666"/>
              <a:buNone/>
            </a:pPr>
            <a:r>
              <a:rPr lang="es-MX" sz="1150" dirty="0">
                <a:solidFill>
                  <a:srgbClr val="585858"/>
                </a:solidFill>
                <a:highlight>
                  <a:srgbClr val="FFFFFF"/>
                </a:highlight>
                <a:latin typeface="Arial"/>
                <a:ea typeface="Arial"/>
                <a:cs typeface="Arial"/>
                <a:sym typeface="Arial"/>
              </a:rPr>
              <a:t>V.-DERECHO, I.E.C.S.E, P.S.P: Colabora en el desarrollo, conocimiento y llenado de  trámites burocrático, arancelarios  y formas de entender y desarrollar el mundo de la cultura empresarial.</a:t>
            </a:r>
          </a:p>
          <a:p>
            <a:pPr marL="0" lvl="0" indent="-69850" algn="just">
              <a:lnSpc>
                <a:spcPct val="115000"/>
              </a:lnSpc>
              <a:spcBef>
                <a:spcPts val="0"/>
              </a:spcBef>
              <a:spcAft>
                <a:spcPts val="1300"/>
              </a:spcAft>
              <a:buSzPct val="91666"/>
              <a:buNone/>
            </a:pPr>
            <a:r>
              <a:rPr lang="es-MX" sz="1150" dirty="0">
                <a:solidFill>
                  <a:srgbClr val="585858"/>
                </a:solidFill>
                <a:highlight>
                  <a:srgbClr val="FFFFFF"/>
                </a:highlight>
                <a:latin typeface="Arial"/>
                <a:ea typeface="Arial"/>
                <a:cs typeface="Arial"/>
                <a:sym typeface="Arial"/>
              </a:rPr>
              <a:t>VI</a:t>
            </a:r>
            <a:r>
              <a:rPr lang="es-MX" sz="1150" dirty="0" smtClean="0">
                <a:solidFill>
                  <a:srgbClr val="585858"/>
                </a:solidFill>
                <a:highlight>
                  <a:srgbClr val="FFFFFF"/>
                </a:highlight>
                <a:latin typeface="Arial"/>
                <a:ea typeface="Arial"/>
                <a:cs typeface="Arial"/>
                <a:sym typeface="Arial"/>
              </a:rPr>
              <a:t>.-HISTORIA: Ayuda </a:t>
            </a:r>
            <a:r>
              <a:rPr lang="es-MX" sz="1150" dirty="0">
                <a:solidFill>
                  <a:srgbClr val="585858"/>
                </a:solidFill>
                <a:highlight>
                  <a:srgbClr val="FFFFFF"/>
                </a:highlight>
                <a:latin typeface="Arial"/>
                <a:ea typeface="Arial"/>
                <a:cs typeface="Arial"/>
                <a:sym typeface="Arial"/>
              </a:rPr>
              <a:t>al alumno a entender el origen y desarrollo de las políticas económicas a través del tiempo.</a:t>
            </a:r>
          </a:p>
          <a:p>
            <a:pPr marL="0" lvl="0" indent="-69850" algn="just">
              <a:lnSpc>
                <a:spcPct val="115000"/>
              </a:lnSpc>
              <a:spcBef>
                <a:spcPts val="0"/>
              </a:spcBef>
              <a:spcAft>
                <a:spcPts val="1300"/>
              </a:spcAft>
              <a:buSzPct val="91666"/>
              <a:buNone/>
            </a:pPr>
            <a:endParaRPr lang="es-MX" sz="1150" dirty="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endParaRPr lang="es-MX" sz="1150" dirty="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endParaRPr lang="es-MX" sz="1150" dirty="0">
              <a:solidFill>
                <a:srgbClr val="585858"/>
              </a:solidFill>
              <a:highlight>
                <a:srgbClr val="FFFFFF"/>
              </a:highlight>
              <a:latin typeface="Arial"/>
              <a:ea typeface="Arial"/>
              <a:cs typeface="Arial"/>
              <a:sym typeface="Arial"/>
            </a:endParaRPr>
          </a:p>
          <a:p>
            <a:pPr marL="0" lvl="0" indent="-69850" algn="just">
              <a:lnSpc>
                <a:spcPct val="115000"/>
              </a:lnSpc>
              <a:spcBef>
                <a:spcPts val="0"/>
              </a:spcBef>
              <a:spcAft>
                <a:spcPts val="1300"/>
              </a:spcAft>
              <a:buSzPct val="91666"/>
              <a:buNone/>
            </a:pPr>
            <a:endParaRPr lang="es-MX" sz="1150" dirty="0">
              <a:solidFill>
                <a:srgbClr val="585858"/>
              </a:solidFill>
              <a:highlight>
                <a:srgbClr val="FFFFFF"/>
              </a:highlight>
              <a:latin typeface="Arial"/>
              <a:ea typeface="Arial"/>
              <a:cs typeface="Arial"/>
              <a:sym typeface="Arial"/>
            </a:endParaRPr>
          </a:p>
          <a:p>
            <a:pPr marL="0" lvl="0" indent="-69850" rtl="0">
              <a:lnSpc>
                <a:spcPct val="115000"/>
              </a:lnSpc>
              <a:spcBef>
                <a:spcPts val="0"/>
              </a:spcBef>
              <a:spcAft>
                <a:spcPts val="1300"/>
              </a:spcAft>
              <a:buClr>
                <a:schemeClr val="dk1"/>
              </a:buClr>
              <a:buSzPct val="91666"/>
              <a:buFont typeface="Arial"/>
              <a:buNone/>
            </a:pPr>
            <a:endParaRPr lang="es-MX" sz="1150" b="1" i="1" dirty="0">
              <a:solidFill>
                <a:srgbClr val="585858"/>
              </a:solidFill>
              <a:highlight>
                <a:srgbClr val="FFFFFF"/>
              </a:highlight>
              <a:latin typeface="Arial"/>
              <a:ea typeface="Arial"/>
              <a:cs typeface="Arial"/>
              <a:sym typeface="Arial"/>
            </a:endParaRPr>
          </a:p>
          <a:p>
            <a:pPr marL="0" marR="0" lvl="0" indent="-177800" algn="l" rtl="0">
              <a:lnSpc>
                <a:spcPct val="90000"/>
              </a:lnSpc>
              <a:spcBef>
                <a:spcPts val="0"/>
              </a:spcBef>
              <a:buClr>
                <a:srgbClr val="C00000"/>
              </a:buClr>
              <a:buSzPct val="233333"/>
              <a:buFont typeface="Arial"/>
              <a:buNone/>
            </a:pPr>
            <a:endParaRPr sz="1150" dirty="0">
              <a:solidFill>
                <a:srgbClr val="585858"/>
              </a:solidFill>
              <a:highlight>
                <a:srgbClr val="FFFFFF"/>
              </a:highlight>
              <a:latin typeface="Arial"/>
              <a:ea typeface="Arial"/>
              <a:cs typeface="Arial"/>
              <a:sym typeface="Arial"/>
            </a:endParaRPr>
          </a:p>
        </p:txBody>
      </p:sp>
      <p:pic>
        <p:nvPicPr>
          <p:cNvPr id="262" name="Shape 26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63" name="Shape 26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64" name="Shape 26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OBJETIVOS</a:t>
            </a:r>
          </a:p>
        </p:txBody>
      </p:sp>
    </p:spTree>
    <p:extLst>
      <p:ext uri="{BB962C8B-B14F-4D97-AF65-F5344CB8AC3E}">
        <p14:creationId xmlns:p14="http://schemas.microsoft.com/office/powerpoint/2010/main" val="249864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70" name="Shape 27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71" name="Shape 27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69850" rtl="0">
              <a:lnSpc>
                <a:spcPct val="115000"/>
              </a:lnSpc>
              <a:spcBef>
                <a:spcPts val="0"/>
              </a:spcBef>
              <a:spcAft>
                <a:spcPts val="1300"/>
              </a:spcAft>
              <a:buClr>
                <a:schemeClr val="dk1"/>
              </a:buClr>
              <a:buSzPct val="91666"/>
              <a:buFont typeface="Arial"/>
              <a:buNone/>
            </a:pPr>
            <a:r>
              <a:rPr lang="es-MX" sz="1200" b="1" i="1" dirty="0">
                <a:solidFill>
                  <a:srgbClr val="585858"/>
                </a:solidFill>
                <a:highlight>
                  <a:srgbClr val="FFFFFF"/>
                </a:highlight>
                <a:latin typeface="Arial"/>
                <a:ea typeface="Arial"/>
                <a:cs typeface="Arial"/>
                <a:sym typeface="Arial"/>
              </a:rPr>
              <a:t>PREGUNTA GENERADORA, PREGUNTA GUÍA, PROBLEMA A ABORDAR, ASUNTO A RESOLVER O A PROBAR, PROPUESTA...</a:t>
            </a:r>
          </a:p>
          <a:p>
            <a:pPr marL="0" marR="0" lvl="0" indent="-177800" algn="just" rtl="0">
              <a:lnSpc>
                <a:spcPct val="90000"/>
              </a:lnSpc>
              <a:spcBef>
                <a:spcPts val="0"/>
              </a:spcBef>
              <a:buClr>
                <a:srgbClr val="C00000"/>
              </a:buClr>
              <a:buSzPct val="100000"/>
              <a:buFont typeface="Arial"/>
              <a:buNone/>
            </a:pPr>
            <a:r>
              <a:rPr lang="es-MX" sz="2400" b="1" dirty="0" smtClean="0">
                <a:solidFill>
                  <a:schemeClr val="tx1"/>
                </a:solidFill>
                <a:latin typeface="Arial"/>
                <a:ea typeface="Arial"/>
                <a:cs typeface="Arial"/>
                <a:sym typeface="Arial"/>
              </a:rPr>
              <a:t>I.-¿En qué consiste una Empresa Socialmente Responsable y Sustentable?</a:t>
            </a:r>
          </a:p>
          <a:p>
            <a:pPr marL="0" marR="0" lvl="0" indent="-177800" algn="just" rtl="0">
              <a:lnSpc>
                <a:spcPct val="90000"/>
              </a:lnSpc>
              <a:spcBef>
                <a:spcPts val="0"/>
              </a:spcBef>
              <a:buClr>
                <a:srgbClr val="C00000"/>
              </a:buClr>
              <a:buSzPct val="100000"/>
              <a:buFont typeface="Arial"/>
              <a:buNone/>
            </a:pPr>
            <a:endParaRPr lang="es-MX" sz="2400" b="1" dirty="0">
              <a:solidFill>
                <a:schemeClr val="tx1"/>
              </a:solidFill>
              <a:latin typeface="Arial"/>
              <a:ea typeface="Arial"/>
              <a:cs typeface="Arial"/>
              <a:sym typeface="Arial"/>
            </a:endParaRPr>
          </a:p>
          <a:p>
            <a:pPr marL="0" lvl="0" indent="-177800" algn="just">
              <a:spcBef>
                <a:spcPts val="0"/>
              </a:spcBef>
              <a:buClr>
                <a:srgbClr val="C00000"/>
              </a:buClr>
              <a:buNone/>
            </a:pPr>
            <a:r>
              <a:rPr lang="es-MX" sz="2400" b="1" dirty="0" smtClean="0">
                <a:solidFill>
                  <a:schemeClr val="tx1"/>
                </a:solidFill>
                <a:latin typeface="Arial"/>
                <a:ea typeface="Arial"/>
                <a:cs typeface="Arial"/>
                <a:sym typeface="Arial"/>
              </a:rPr>
              <a:t>II.-¿Para qué sirve la creación </a:t>
            </a:r>
            <a:r>
              <a:rPr lang="es-MX" sz="2400" b="1" dirty="0">
                <a:solidFill>
                  <a:schemeClr val="tx1"/>
                </a:solidFill>
                <a:latin typeface="Arial"/>
                <a:ea typeface="Arial"/>
                <a:cs typeface="Arial"/>
                <a:sym typeface="Arial"/>
              </a:rPr>
              <a:t>de una Empresa Socialmente Responsable y </a:t>
            </a:r>
            <a:r>
              <a:rPr lang="es-MX" sz="2400" b="1" dirty="0" smtClean="0">
                <a:solidFill>
                  <a:schemeClr val="tx1"/>
                </a:solidFill>
                <a:latin typeface="Arial"/>
                <a:ea typeface="Arial"/>
                <a:cs typeface="Arial"/>
                <a:sym typeface="Arial"/>
              </a:rPr>
              <a:t>Sustentable?</a:t>
            </a:r>
          </a:p>
          <a:p>
            <a:pPr marL="0" lvl="0" indent="-177800" algn="just">
              <a:spcBef>
                <a:spcPts val="0"/>
              </a:spcBef>
              <a:buClr>
                <a:srgbClr val="C00000"/>
              </a:buClr>
              <a:buNone/>
            </a:pPr>
            <a:endParaRPr lang="es-MX" sz="2400" b="1" dirty="0">
              <a:solidFill>
                <a:schemeClr val="tx1"/>
              </a:solidFill>
              <a:latin typeface="Arial"/>
              <a:ea typeface="Arial"/>
              <a:cs typeface="Arial"/>
              <a:sym typeface="Arial"/>
            </a:endParaRPr>
          </a:p>
          <a:p>
            <a:pPr marL="0" lvl="0" indent="-177800" algn="just">
              <a:spcBef>
                <a:spcPts val="0"/>
              </a:spcBef>
              <a:buClr>
                <a:srgbClr val="C00000"/>
              </a:buClr>
              <a:buNone/>
            </a:pPr>
            <a:r>
              <a:rPr lang="es-MX" sz="2400" b="1" dirty="0" smtClean="0">
                <a:solidFill>
                  <a:schemeClr val="tx1"/>
                </a:solidFill>
                <a:latin typeface="Arial"/>
                <a:ea typeface="Arial"/>
                <a:cs typeface="Arial"/>
                <a:sym typeface="Arial"/>
              </a:rPr>
              <a:t>III.-¿Cuáles son los requisitos y/o estándares que pide el gobierno federal para la creación de éstas empresas?</a:t>
            </a:r>
          </a:p>
          <a:p>
            <a:pPr marL="0" lvl="0" indent="-177800" algn="just">
              <a:spcBef>
                <a:spcPts val="0"/>
              </a:spcBef>
              <a:buClr>
                <a:srgbClr val="C00000"/>
              </a:buClr>
              <a:buNone/>
            </a:pPr>
            <a:endParaRPr lang="es-MX" sz="2400" b="1" dirty="0">
              <a:solidFill>
                <a:schemeClr val="tx1"/>
              </a:solidFill>
              <a:latin typeface="Arial"/>
              <a:ea typeface="Arial"/>
              <a:cs typeface="Arial"/>
              <a:sym typeface="Arial"/>
            </a:endParaRPr>
          </a:p>
          <a:p>
            <a:pPr marL="0" lvl="0" indent="-177800" algn="just">
              <a:spcBef>
                <a:spcPts val="0"/>
              </a:spcBef>
              <a:buClr>
                <a:srgbClr val="C00000"/>
              </a:buClr>
              <a:buNone/>
            </a:pPr>
            <a:r>
              <a:rPr lang="es-MX" sz="2400" b="1" dirty="0" smtClean="0">
                <a:solidFill>
                  <a:schemeClr val="tx1"/>
                </a:solidFill>
                <a:latin typeface="Arial"/>
                <a:ea typeface="Arial"/>
                <a:cs typeface="Arial"/>
                <a:sym typeface="Arial"/>
              </a:rPr>
              <a:t>IV.-¿Cómo se distingue </a:t>
            </a:r>
            <a:r>
              <a:rPr lang="es-MX" sz="2400" b="1" dirty="0">
                <a:solidFill>
                  <a:schemeClr val="tx1"/>
                </a:solidFill>
                <a:latin typeface="Arial"/>
                <a:ea typeface="Arial"/>
                <a:cs typeface="Arial"/>
                <a:sym typeface="Arial"/>
              </a:rPr>
              <a:t>a </a:t>
            </a:r>
            <a:r>
              <a:rPr lang="es-MX" sz="2400" b="1" dirty="0" smtClean="0">
                <a:solidFill>
                  <a:schemeClr val="tx1"/>
                </a:solidFill>
                <a:latin typeface="Arial"/>
                <a:ea typeface="Arial"/>
                <a:cs typeface="Arial"/>
                <a:sym typeface="Arial"/>
              </a:rPr>
              <a:t>una Empresa </a:t>
            </a:r>
            <a:r>
              <a:rPr lang="es-MX" sz="2400" b="1" dirty="0">
                <a:solidFill>
                  <a:schemeClr val="tx1"/>
                </a:solidFill>
                <a:latin typeface="Arial"/>
                <a:ea typeface="Arial"/>
                <a:cs typeface="Arial"/>
                <a:sym typeface="Arial"/>
              </a:rPr>
              <a:t>Socialmente Responsable y Sustentable?</a:t>
            </a:r>
          </a:p>
          <a:p>
            <a:pPr marL="0" lvl="0" indent="-177800">
              <a:spcBef>
                <a:spcPts val="0"/>
              </a:spcBef>
              <a:buClr>
                <a:srgbClr val="C00000"/>
              </a:buClr>
              <a:buNone/>
            </a:pPr>
            <a:endParaRPr sz="1800" b="1" dirty="0">
              <a:solidFill>
                <a:schemeClr val="tx1"/>
              </a:solidFill>
              <a:latin typeface="Arial"/>
              <a:ea typeface="Arial"/>
              <a:cs typeface="Arial"/>
              <a:sym typeface="Arial"/>
            </a:endParaRPr>
          </a:p>
        </p:txBody>
      </p:sp>
      <p:pic>
        <p:nvPicPr>
          <p:cNvPr id="272" name="Shape 27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73" name="Shape 27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74" name="Shape 27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PREGUNTAS...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38200" y="870451"/>
            <a:ext cx="10515600" cy="1325563"/>
          </a:xfrm>
          <a:prstGeom prst="rect">
            <a:avLst/>
          </a:prstGeom>
          <a:noFill/>
          <a:ln>
            <a:noFill/>
          </a:ln>
        </p:spPr>
        <p:txBody>
          <a:bodyPr wrap="square" lIns="91425" tIns="45700" rIns="91425" bIns="45700" anchor="ctr" anchorCtr="0">
            <a:noAutofit/>
          </a:bodyPr>
          <a:lstStyle/>
          <a:p>
            <a:pPr marL="0" marR="0" lvl="0" indent="-279400" algn="r" rtl="0">
              <a:lnSpc>
                <a:spcPct val="90000"/>
              </a:lnSpc>
              <a:spcBef>
                <a:spcPts val="0"/>
              </a:spcBef>
              <a:buClr>
                <a:schemeClr val="dk2"/>
              </a:buClr>
              <a:buSzPct val="100000"/>
              <a:buFont typeface="Arial"/>
              <a:buNone/>
            </a:pPr>
            <a:r>
              <a:rPr lang="es-MX" sz="4400" b="1" i="0" u="none" strike="noStrike" cap="none" dirty="0">
                <a:solidFill>
                  <a:schemeClr val="dk2"/>
                </a:solidFill>
                <a:latin typeface="Arial"/>
                <a:ea typeface="Arial"/>
                <a:cs typeface="Arial"/>
                <a:sym typeface="Arial"/>
              </a:rPr>
              <a:t>ÍNDICE DE CONTENIDOS</a:t>
            </a:r>
          </a:p>
        </p:txBody>
      </p:sp>
      <p:pic>
        <p:nvPicPr>
          <p:cNvPr id="94" name="Shape 94"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95" name="Shape 95"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sp>
        <p:nvSpPr>
          <p:cNvPr id="96" name="Shape 96"/>
          <p:cNvSpPr txBox="1">
            <a:spLocks noGrp="1"/>
          </p:cNvSpPr>
          <p:nvPr>
            <p:ph type="body" idx="1"/>
          </p:nvPr>
        </p:nvSpPr>
        <p:spPr>
          <a:xfrm>
            <a:off x="1255292" y="2196013"/>
            <a:ext cx="10515600" cy="3980949"/>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rgbClr val="C00000"/>
              </a:buClr>
              <a:buSzPct val="100000"/>
              <a:buFont typeface="Arial"/>
              <a:buChar char="•"/>
            </a:pPr>
            <a:endParaRPr lang="es-MX" sz="2800" b="1" i="0" u="none" strike="noStrike" cap="none" dirty="0" smtClean="0">
              <a:solidFill>
                <a:srgbClr val="C00000"/>
              </a:solidFill>
              <a:latin typeface="Arial"/>
              <a:ea typeface="Arial"/>
              <a:cs typeface="Arial"/>
              <a:sym typeface="Arial"/>
            </a:endParaRPr>
          </a:p>
          <a:p>
            <a:pPr marL="228600" marR="0" lvl="0" indent="-228600" algn="l" rtl="0">
              <a:lnSpc>
                <a:spcPct val="90000"/>
              </a:lnSpc>
              <a:spcBef>
                <a:spcPts val="0"/>
              </a:spcBef>
              <a:spcAft>
                <a:spcPts val="0"/>
              </a:spcAft>
              <a:buClr>
                <a:srgbClr val="C00000"/>
              </a:buClr>
              <a:buSzPct val="100000"/>
              <a:buFont typeface="Arial"/>
              <a:buChar char="•"/>
            </a:pPr>
            <a:r>
              <a:rPr lang="es-MX" sz="2800" b="1" i="0" u="none" strike="noStrike" cap="none" dirty="0" smtClean="0">
                <a:solidFill>
                  <a:srgbClr val="C00000"/>
                </a:solidFill>
                <a:latin typeface="Arial"/>
                <a:ea typeface="Arial"/>
                <a:cs typeface="Arial"/>
                <a:sym typeface="Arial"/>
              </a:rPr>
              <a:t>PRODUCTO </a:t>
            </a:r>
            <a:r>
              <a:rPr lang="es-MX" sz="2800" b="1" i="0" u="none" strike="noStrike" cap="none" dirty="0">
                <a:solidFill>
                  <a:srgbClr val="C00000"/>
                </a:solidFill>
                <a:latin typeface="Arial"/>
                <a:ea typeface="Arial"/>
                <a:cs typeface="Arial"/>
                <a:sym typeface="Arial"/>
              </a:rPr>
              <a:t>1:</a:t>
            </a:r>
            <a:r>
              <a:rPr lang="es-MX" sz="2800" b="1" i="0" u="none" strike="noStrike" cap="none" dirty="0">
                <a:solidFill>
                  <a:schemeClr val="dk2"/>
                </a:solidFill>
                <a:latin typeface="Arial"/>
                <a:ea typeface="Arial"/>
                <a:cs typeface="Arial"/>
                <a:sym typeface="Arial"/>
              </a:rPr>
              <a:t> C.I.A.C. Conclusiones </a:t>
            </a:r>
            <a:r>
              <a:rPr lang="es-MX" sz="2800" b="1" i="0" u="none" strike="noStrike" cap="none" dirty="0" smtClean="0">
                <a:solidFill>
                  <a:schemeClr val="dk2"/>
                </a:solidFill>
                <a:latin typeface="Arial"/>
                <a:ea typeface="Arial"/>
                <a:cs typeface="Arial"/>
                <a:sym typeface="Arial"/>
              </a:rPr>
              <a:t>Generales.</a:t>
            </a:r>
          </a:p>
          <a:p>
            <a:pPr marL="228600" marR="0" lvl="0" indent="-228600" algn="l" rtl="0">
              <a:lnSpc>
                <a:spcPct val="90000"/>
              </a:lnSpc>
              <a:spcBef>
                <a:spcPts val="0"/>
              </a:spcBef>
              <a:spcAft>
                <a:spcPts val="0"/>
              </a:spcAft>
              <a:buClr>
                <a:srgbClr val="C00000"/>
              </a:buClr>
              <a:buSzPct val="100000"/>
              <a:buFont typeface="Arial"/>
              <a:buChar char="•"/>
            </a:pPr>
            <a:endParaRPr lang="es-MX" sz="2800" b="1" i="0" u="none" strike="noStrike" cap="none" dirty="0">
              <a:solidFill>
                <a:schemeClr val="dk2"/>
              </a:solidFill>
              <a:latin typeface="Arial"/>
              <a:ea typeface="Arial"/>
              <a:cs typeface="Arial"/>
              <a:sym typeface="Arial"/>
            </a:endParaRPr>
          </a:p>
          <a:p>
            <a:pPr marL="228600" marR="0" lvl="0" indent="-228600" algn="l" rtl="0">
              <a:lnSpc>
                <a:spcPct val="90000"/>
              </a:lnSpc>
              <a:spcBef>
                <a:spcPts val="1000"/>
              </a:spcBef>
              <a:spcAft>
                <a:spcPts val="0"/>
              </a:spcAft>
              <a:buClr>
                <a:srgbClr val="C00000"/>
              </a:buClr>
              <a:buSzPct val="100000"/>
              <a:buFont typeface="Arial"/>
              <a:buChar char="•"/>
            </a:pPr>
            <a:endParaRPr lang="es-MX" sz="2800" b="1" i="0" u="none" strike="noStrike" cap="none" dirty="0" smtClean="0">
              <a:solidFill>
                <a:srgbClr val="C00000"/>
              </a:solidFill>
              <a:latin typeface="Arial"/>
              <a:ea typeface="Arial"/>
              <a:cs typeface="Arial"/>
              <a:sym typeface="Arial"/>
            </a:endParaRPr>
          </a:p>
          <a:p>
            <a:pPr marL="228600" marR="0" lvl="0" indent="-228600" algn="l" rtl="0">
              <a:lnSpc>
                <a:spcPct val="90000"/>
              </a:lnSpc>
              <a:spcBef>
                <a:spcPts val="1000"/>
              </a:spcBef>
              <a:spcAft>
                <a:spcPts val="0"/>
              </a:spcAft>
              <a:buClr>
                <a:srgbClr val="C00000"/>
              </a:buClr>
              <a:buSzPct val="100000"/>
              <a:buFont typeface="Arial"/>
              <a:buChar char="•"/>
            </a:pPr>
            <a:r>
              <a:rPr lang="es-MX" sz="2800" b="1" i="0" u="none" strike="noStrike" cap="none" dirty="0" smtClean="0">
                <a:solidFill>
                  <a:srgbClr val="C00000"/>
                </a:solidFill>
                <a:latin typeface="Arial"/>
                <a:ea typeface="Arial"/>
                <a:cs typeface="Arial"/>
                <a:sym typeface="Arial"/>
              </a:rPr>
              <a:t>PRODUCTO </a:t>
            </a:r>
            <a:r>
              <a:rPr lang="es-MX" sz="2800" b="1" i="0" u="none" strike="noStrike" cap="none" dirty="0">
                <a:solidFill>
                  <a:srgbClr val="C00000"/>
                </a:solidFill>
                <a:latin typeface="Arial"/>
                <a:ea typeface="Arial"/>
                <a:cs typeface="Arial"/>
                <a:sym typeface="Arial"/>
              </a:rPr>
              <a:t>2: </a:t>
            </a:r>
            <a:r>
              <a:rPr lang="es-MX" sz="2800" b="1" i="0" u="none" strike="noStrike" cap="none" dirty="0">
                <a:solidFill>
                  <a:schemeClr val="dk2"/>
                </a:solidFill>
                <a:latin typeface="Arial"/>
                <a:ea typeface="Arial"/>
                <a:cs typeface="Arial"/>
                <a:sym typeface="Arial"/>
              </a:rPr>
              <a:t>Memoria </a:t>
            </a:r>
            <a:r>
              <a:rPr lang="es-MX" sz="2800" b="1" i="0" u="none" strike="noStrike" cap="none" dirty="0" smtClean="0">
                <a:solidFill>
                  <a:schemeClr val="dk2"/>
                </a:solidFill>
                <a:latin typeface="Arial"/>
                <a:ea typeface="Arial"/>
                <a:cs typeface="Arial"/>
                <a:sym typeface="Arial"/>
              </a:rPr>
              <a:t>Fotográfica.</a:t>
            </a:r>
          </a:p>
          <a:p>
            <a:pPr marL="228600" marR="0" lvl="0" indent="-228600" algn="l" rtl="0">
              <a:lnSpc>
                <a:spcPct val="90000"/>
              </a:lnSpc>
              <a:spcBef>
                <a:spcPts val="1000"/>
              </a:spcBef>
              <a:spcAft>
                <a:spcPts val="0"/>
              </a:spcAft>
              <a:buClr>
                <a:srgbClr val="C00000"/>
              </a:buClr>
              <a:buSzPct val="100000"/>
              <a:buFont typeface="Arial"/>
              <a:buChar char="•"/>
            </a:pPr>
            <a:endParaRPr lang="es-MX" sz="2800" b="1" i="0" u="none" strike="noStrike" cap="none" dirty="0">
              <a:solidFill>
                <a:schemeClr val="dk2"/>
              </a:solidFill>
              <a:latin typeface="Arial"/>
              <a:ea typeface="Arial"/>
              <a:cs typeface="Arial"/>
              <a:sym typeface="Arial"/>
            </a:endParaRPr>
          </a:p>
          <a:p>
            <a:pPr marL="228600" marR="0" lvl="0" indent="-228600" algn="l" rtl="0">
              <a:lnSpc>
                <a:spcPct val="90000"/>
              </a:lnSpc>
              <a:spcBef>
                <a:spcPts val="1000"/>
              </a:spcBef>
              <a:buClr>
                <a:srgbClr val="C00000"/>
              </a:buClr>
              <a:buSzPct val="100000"/>
              <a:buFont typeface="Arial"/>
              <a:buChar char="•"/>
            </a:pPr>
            <a:endParaRPr lang="es-MX" sz="2800" b="1" i="0" u="none" strike="noStrike" cap="none" dirty="0" smtClean="0">
              <a:solidFill>
                <a:srgbClr val="C00000"/>
              </a:solidFill>
              <a:latin typeface="Arial"/>
              <a:ea typeface="Arial"/>
              <a:cs typeface="Arial"/>
              <a:sym typeface="Arial"/>
            </a:endParaRPr>
          </a:p>
          <a:p>
            <a:pPr marL="228600" marR="0" lvl="0" indent="-228600" algn="l" rtl="0">
              <a:lnSpc>
                <a:spcPct val="90000"/>
              </a:lnSpc>
              <a:spcBef>
                <a:spcPts val="1000"/>
              </a:spcBef>
              <a:buClr>
                <a:srgbClr val="C00000"/>
              </a:buClr>
              <a:buSzPct val="100000"/>
              <a:buFont typeface="Arial"/>
              <a:buChar char="•"/>
            </a:pPr>
            <a:r>
              <a:rPr lang="es-MX" sz="2800" b="1" i="0" u="none" strike="noStrike" cap="none" dirty="0" smtClean="0">
                <a:solidFill>
                  <a:srgbClr val="C00000"/>
                </a:solidFill>
                <a:latin typeface="Arial"/>
                <a:ea typeface="Arial"/>
                <a:cs typeface="Arial"/>
                <a:sym typeface="Arial"/>
              </a:rPr>
              <a:t>PRODUCTO </a:t>
            </a:r>
            <a:r>
              <a:rPr lang="es-MX" sz="2800" b="1" i="0" u="none" strike="noStrike" cap="none" dirty="0">
                <a:solidFill>
                  <a:srgbClr val="C00000"/>
                </a:solidFill>
                <a:latin typeface="Arial"/>
                <a:ea typeface="Arial"/>
                <a:cs typeface="Arial"/>
                <a:sym typeface="Arial"/>
              </a:rPr>
              <a:t>3: </a:t>
            </a:r>
            <a:r>
              <a:rPr lang="es-MX" sz="2800" b="1" i="0" u="none" strike="noStrike" cap="none" dirty="0">
                <a:solidFill>
                  <a:schemeClr val="dk2"/>
                </a:solidFill>
                <a:latin typeface="Arial"/>
                <a:ea typeface="Arial"/>
                <a:cs typeface="Arial"/>
                <a:sym typeface="Arial"/>
              </a:rPr>
              <a:t>Organizador gráfico</a:t>
            </a:r>
          </a:p>
        </p:txBody>
      </p:sp>
      <p:pic>
        <p:nvPicPr>
          <p:cNvPr id="97" name="Shape 97"/>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98" name="Shape 98"/>
          <p:cNvPicPr preferRelativeResize="0"/>
          <p:nvPr/>
        </p:nvPicPr>
        <p:blipFill rotWithShape="1">
          <a:blip r:embed="rId6">
            <a:alphaModFix/>
          </a:blip>
          <a:srcRect/>
          <a:stretch/>
        </p:blipFill>
        <p:spPr>
          <a:xfrm>
            <a:off x="0" y="5905500"/>
            <a:ext cx="1272845" cy="9524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80" name="Shape 28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81" name="Shape 28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69850" rtl="0">
              <a:lnSpc>
                <a:spcPct val="115000"/>
              </a:lnSpc>
              <a:spcBef>
                <a:spcPts val="0"/>
              </a:spcBef>
              <a:spcAft>
                <a:spcPts val="1300"/>
              </a:spcAft>
              <a:buClr>
                <a:schemeClr val="dk1"/>
              </a:buClr>
              <a:buSzPct val="91666"/>
              <a:buFont typeface="Arial"/>
              <a:buNone/>
            </a:pPr>
            <a:r>
              <a:rPr lang="es-MX" sz="1200" b="1" i="1" dirty="0">
                <a:solidFill>
                  <a:srgbClr val="585858"/>
                </a:solidFill>
                <a:highlight>
                  <a:srgbClr val="FFFFFF"/>
                </a:highlight>
                <a:latin typeface="Arial"/>
                <a:ea typeface="Arial"/>
                <a:cs typeface="Arial"/>
                <a:sym typeface="Arial"/>
              </a:rPr>
              <a:t>CONTENIDO</a:t>
            </a:r>
          </a:p>
          <a:p>
            <a:pPr marL="0" lvl="0" indent="-177800" algn="just">
              <a:spcBef>
                <a:spcPts val="0"/>
              </a:spcBef>
              <a:buClr>
                <a:srgbClr val="C00000"/>
              </a:buClr>
              <a:buNone/>
            </a:pPr>
            <a:r>
              <a:rPr lang="es-MX" sz="2000" b="1" dirty="0">
                <a:solidFill>
                  <a:schemeClr val="tx1"/>
                </a:solidFill>
                <a:latin typeface="Arial"/>
                <a:ea typeface="Arial"/>
                <a:cs typeface="Arial"/>
                <a:sym typeface="Arial"/>
              </a:rPr>
              <a:t>I.CONSTRUCCION DE UNA EMPRESA.</a:t>
            </a:r>
          </a:p>
          <a:p>
            <a:pPr marL="0" lvl="0" indent="-177800" algn="just">
              <a:spcBef>
                <a:spcPts val="0"/>
              </a:spcBef>
              <a:buClr>
                <a:srgbClr val="C00000"/>
              </a:buClr>
              <a:buNone/>
            </a:pPr>
            <a:r>
              <a:rPr lang="es-MX" sz="2000" dirty="0">
                <a:solidFill>
                  <a:schemeClr val="tx1"/>
                </a:solidFill>
                <a:latin typeface="Arial"/>
                <a:ea typeface="Arial"/>
                <a:cs typeface="Arial"/>
                <a:sym typeface="Arial"/>
              </a:rPr>
              <a:t>Nombre de la empresa </a:t>
            </a:r>
          </a:p>
          <a:p>
            <a:pPr marL="0" lvl="0" indent="-177800" algn="just">
              <a:spcBef>
                <a:spcPts val="0"/>
              </a:spcBef>
              <a:buClr>
                <a:srgbClr val="C00000"/>
              </a:buClr>
              <a:buNone/>
            </a:pPr>
            <a:r>
              <a:rPr lang="es-MX" sz="2000" dirty="0">
                <a:solidFill>
                  <a:schemeClr val="tx1"/>
                </a:solidFill>
                <a:latin typeface="Arial"/>
                <a:ea typeface="Arial"/>
                <a:cs typeface="Arial"/>
                <a:sym typeface="Arial"/>
              </a:rPr>
              <a:t>Para darse de alta en el SAT, en la actualidad  las personas morales (Empresas), deben inscribirse por internet y llevar los siguientes documentos:</a:t>
            </a:r>
          </a:p>
          <a:p>
            <a:pPr marL="0" lvl="0" indent="-177800" algn="just">
              <a:spcBef>
                <a:spcPts val="0"/>
              </a:spcBef>
              <a:buClr>
                <a:srgbClr val="C00000"/>
              </a:buClr>
              <a:buNone/>
            </a:pPr>
            <a:r>
              <a:rPr lang="es-MX" sz="2000" dirty="0" smtClean="0">
                <a:solidFill>
                  <a:schemeClr val="tx1"/>
                </a:solidFill>
                <a:latin typeface="Arial"/>
                <a:ea typeface="Arial"/>
                <a:cs typeface="Arial"/>
                <a:sym typeface="Arial"/>
              </a:rPr>
              <a:t>*</a:t>
            </a:r>
            <a:r>
              <a:rPr lang="es-MX" sz="2000" dirty="0">
                <a:solidFill>
                  <a:schemeClr val="tx1"/>
                </a:solidFill>
                <a:latin typeface="Arial"/>
                <a:ea typeface="Arial"/>
                <a:cs typeface="Arial"/>
                <a:sym typeface="Arial"/>
              </a:rPr>
              <a:t>Copia certificada del documento constitutivo (Acta Constitutiva).</a:t>
            </a:r>
          </a:p>
          <a:p>
            <a:pPr marL="0" lvl="0" indent="-177800" algn="just">
              <a:spcBef>
                <a:spcPts val="0"/>
              </a:spcBef>
              <a:buClr>
                <a:srgbClr val="C00000"/>
              </a:buClr>
              <a:buNone/>
            </a:pPr>
            <a:r>
              <a:rPr lang="es-MX" sz="2000" dirty="0">
                <a:solidFill>
                  <a:schemeClr val="tx1"/>
                </a:solidFill>
                <a:latin typeface="Arial"/>
                <a:ea typeface="Arial"/>
                <a:cs typeface="Arial"/>
                <a:sym typeface="Arial"/>
              </a:rPr>
              <a:t>*Original de comprobante de domicilio fiscal.</a:t>
            </a:r>
          </a:p>
          <a:p>
            <a:pPr marL="0" lvl="0" indent="-177800" algn="just">
              <a:spcBef>
                <a:spcPts val="0"/>
              </a:spcBef>
              <a:buClr>
                <a:srgbClr val="C00000"/>
              </a:buClr>
              <a:buNone/>
            </a:pPr>
            <a:r>
              <a:rPr lang="es-MX" sz="2000" dirty="0">
                <a:solidFill>
                  <a:schemeClr val="tx1"/>
                </a:solidFill>
                <a:latin typeface="Arial"/>
                <a:ea typeface="Arial"/>
                <a:cs typeface="Arial"/>
                <a:sym typeface="Arial"/>
              </a:rPr>
              <a:t>* Cualquier identificación oficial vigente del representante legal, con fotografía y firma, expedida por los gobiernos federal, estatal o municipal.</a:t>
            </a:r>
          </a:p>
          <a:p>
            <a:pPr marL="0" lvl="0" indent="-177800" algn="just">
              <a:spcBef>
                <a:spcPts val="0"/>
              </a:spcBef>
              <a:buClr>
                <a:srgbClr val="C00000"/>
              </a:buClr>
              <a:buNone/>
            </a:pPr>
            <a:r>
              <a:rPr lang="es-MX" sz="2000" dirty="0">
                <a:solidFill>
                  <a:schemeClr val="tx1"/>
                </a:solidFill>
                <a:latin typeface="Arial"/>
                <a:ea typeface="Arial"/>
                <a:cs typeface="Arial"/>
                <a:sym typeface="Arial"/>
              </a:rPr>
              <a:t>* En su caso, copia certificada del poder notarial con el que se acredite la personalidad del representante legal, o carta poder firmada ante dos testigos y ratificadas las firmas ante las autoridades fiscales o ante notario o fedatario público.</a:t>
            </a:r>
          </a:p>
          <a:p>
            <a:pPr marL="0" lvl="0" indent="-177800" algn="just">
              <a:spcBef>
                <a:spcPts val="0"/>
              </a:spcBef>
              <a:buClr>
                <a:srgbClr val="C00000"/>
              </a:buClr>
              <a:buNone/>
            </a:pPr>
            <a:r>
              <a:rPr lang="es-MX" sz="2000" dirty="0">
                <a:solidFill>
                  <a:schemeClr val="tx1"/>
                </a:solidFill>
                <a:latin typeface="Arial"/>
                <a:ea typeface="Arial"/>
                <a:cs typeface="Arial"/>
                <a:sym typeface="Arial"/>
              </a:rPr>
              <a:t>* Una dirección de correo electrónico. </a:t>
            </a:r>
          </a:p>
          <a:p>
            <a:pPr marL="0" marR="0" lvl="0" indent="-177800" algn="l" rtl="0">
              <a:lnSpc>
                <a:spcPct val="90000"/>
              </a:lnSpc>
              <a:spcBef>
                <a:spcPts val="0"/>
              </a:spcBef>
              <a:buClr>
                <a:srgbClr val="C00000"/>
              </a:buClr>
              <a:buSzPct val="100000"/>
              <a:buFont typeface="Arial"/>
              <a:buNone/>
            </a:pPr>
            <a:endParaRPr b="1" dirty="0">
              <a:solidFill>
                <a:srgbClr val="C00000"/>
              </a:solidFill>
              <a:latin typeface="Arial"/>
              <a:ea typeface="Arial"/>
              <a:cs typeface="Arial"/>
              <a:sym typeface="Arial"/>
            </a:endParaRPr>
          </a:p>
        </p:txBody>
      </p:sp>
      <p:pic>
        <p:nvPicPr>
          <p:cNvPr id="282" name="Shape 28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83" name="Shape 28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84" name="Shape 28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CONTENIDO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80" name="Shape 28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81" name="Shape 28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69850" rtl="0">
              <a:lnSpc>
                <a:spcPct val="115000"/>
              </a:lnSpc>
              <a:spcBef>
                <a:spcPts val="0"/>
              </a:spcBef>
              <a:spcAft>
                <a:spcPts val="1300"/>
              </a:spcAft>
              <a:buClr>
                <a:schemeClr val="dk1"/>
              </a:buClr>
              <a:buSzPct val="91666"/>
              <a:buFont typeface="Arial"/>
              <a:buNone/>
            </a:pPr>
            <a:r>
              <a:rPr lang="es-MX" sz="1200" b="1" i="1" dirty="0">
                <a:solidFill>
                  <a:srgbClr val="585858"/>
                </a:solidFill>
                <a:highlight>
                  <a:srgbClr val="FFFFFF"/>
                </a:highlight>
                <a:latin typeface="Arial"/>
                <a:ea typeface="Arial"/>
                <a:cs typeface="Arial"/>
                <a:sym typeface="Arial"/>
              </a:rPr>
              <a:t>CONTENIDO</a:t>
            </a:r>
          </a:p>
          <a:p>
            <a:pPr marL="0" lvl="0" indent="-177800" algn="just">
              <a:spcBef>
                <a:spcPts val="0"/>
              </a:spcBef>
              <a:buClr>
                <a:srgbClr val="C00000"/>
              </a:buClr>
              <a:buNone/>
            </a:pPr>
            <a:r>
              <a:rPr lang="es-MX" sz="2000" dirty="0">
                <a:solidFill>
                  <a:schemeClr val="tx1"/>
                </a:solidFill>
                <a:latin typeface="Arial"/>
                <a:ea typeface="Arial"/>
                <a:cs typeface="Arial"/>
                <a:sym typeface="Arial"/>
              </a:rPr>
              <a:t>Los alumnos deberán buscar e imprimir los datos que solicita  el SAT, y en caso de no obtener los papeles para llenar las solicitudes deberán imprimir los formatos de la página del SAT a través de Internet.  </a:t>
            </a:r>
          </a:p>
          <a:p>
            <a:pPr marL="0" lvl="0" indent="-177800" algn="just">
              <a:spcBef>
                <a:spcPts val="0"/>
              </a:spcBef>
              <a:buClr>
                <a:srgbClr val="C00000"/>
              </a:buClr>
              <a:buNone/>
            </a:pPr>
            <a:endParaRPr lang="es-MX" sz="2000" dirty="0">
              <a:solidFill>
                <a:schemeClr val="tx1"/>
              </a:solidFill>
              <a:latin typeface="Arial"/>
              <a:ea typeface="Arial"/>
              <a:cs typeface="Arial"/>
              <a:sym typeface="Arial"/>
            </a:endParaRPr>
          </a:p>
          <a:p>
            <a:pPr marL="0" lvl="0" indent="-177800" algn="just">
              <a:spcBef>
                <a:spcPts val="0"/>
              </a:spcBef>
              <a:buClr>
                <a:srgbClr val="C00000"/>
              </a:buClr>
              <a:buNone/>
            </a:pPr>
            <a:r>
              <a:rPr lang="es-MX" sz="2000" b="1" dirty="0" smtClean="0">
                <a:solidFill>
                  <a:schemeClr val="tx1"/>
                </a:solidFill>
                <a:latin typeface="Arial"/>
                <a:ea typeface="Arial"/>
                <a:cs typeface="Arial"/>
                <a:sym typeface="Arial"/>
              </a:rPr>
              <a:t>I. </a:t>
            </a:r>
            <a:r>
              <a:rPr lang="es-MX" sz="2000" b="1" dirty="0">
                <a:solidFill>
                  <a:schemeClr val="tx1"/>
                </a:solidFill>
                <a:latin typeface="Arial"/>
                <a:ea typeface="Arial"/>
                <a:cs typeface="Arial"/>
                <a:sym typeface="Arial"/>
              </a:rPr>
              <a:t>IDENTIDAD EMPRESARIAL. </a:t>
            </a:r>
          </a:p>
          <a:p>
            <a:pPr marL="0" lvl="0" indent="-177800" algn="just">
              <a:spcBef>
                <a:spcPts val="0"/>
              </a:spcBef>
              <a:buClr>
                <a:srgbClr val="C00000"/>
              </a:buClr>
              <a:buNone/>
            </a:pPr>
            <a:endParaRPr lang="es-MX" sz="2000" dirty="0" smtClean="0">
              <a:solidFill>
                <a:schemeClr val="tx1"/>
              </a:solidFill>
              <a:latin typeface="Arial"/>
              <a:ea typeface="Arial"/>
              <a:cs typeface="Arial"/>
              <a:sym typeface="Arial"/>
            </a:endParaRPr>
          </a:p>
          <a:p>
            <a:pPr marL="0" lvl="0" indent="-177800" algn="just">
              <a:spcBef>
                <a:spcPts val="0"/>
              </a:spcBef>
              <a:buClr>
                <a:srgbClr val="C00000"/>
              </a:buClr>
              <a:buNone/>
            </a:pPr>
            <a:r>
              <a:rPr lang="es-MX" sz="2000" dirty="0" smtClean="0">
                <a:solidFill>
                  <a:schemeClr val="tx1"/>
                </a:solidFill>
                <a:latin typeface="Arial"/>
                <a:ea typeface="Arial"/>
                <a:cs typeface="Arial"/>
                <a:sym typeface="Arial"/>
              </a:rPr>
              <a:t>Valores </a:t>
            </a:r>
            <a:r>
              <a:rPr lang="es-MX" sz="2000" dirty="0">
                <a:solidFill>
                  <a:schemeClr val="tx1"/>
                </a:solidFill>
                <a:latin typeface="Arial"/>
                <a:ea typeface="Arial"/>
                <a:cs typeface="Arial"/>
                <a:sym typeface="Arial"/>
              </a:rPr>
              <a:t>organizacionales. </a:t>
            </a:r>
          </a:p>
          <a:p>
            <a:pPr marL="0" lvl="0" indent="-177800" algn="just">
              <a:spcBef>
                <a:spcPts val="0"/>
              </a:spcBef>
              <a:buClr>
                <a:srgbClr val="C00000"/>
              </a:buClr>
              <a:buNone/>
            </a:pPr>
            <a:r>
              <a:rPr lang="es-MX" sz="2000" dirty="0">
                <a:solidFill>
                  <a:schemeClr val="tx1"/>
                </a:solidFill>
                <a:latin typeface="Arial"/>
                <a:ea typeface="Arial"/>
                <a:cs typeface="Arial"/>
                <a:sym typeface="Arial"/>
              </a:rPr>
              <a:t>Visión. </a:t>
            </a:r>
          </a:p>
          <a:p>
            <a:pPr marL="0" lvl="0" indent="-177800" algn="just">
              <a:spcBef>
                <a:spcPts val="0"/>
              </a:spcBef>
              <a:buClr>
                <a:srgbClr val="C00000"/>
              </a:buClr>
              <a:buNone/>
            </a:pPr>
            <a:r>
              <a:rPr lang="es-MX" sz="2000" dirty="0">
                <a:solidFill>
                  <a:schemeClr val="tx1"/>
                </a:solidFill>
                <a:latin typeface="Arial"/>
                <a:ea typeface="Arial"/>
                <a:cs typeface="Arial"/>
                <a:sym typeface="Arial"/>
              </a:rPr>
              <a:t>Misión. </a:t>
            </a:r>
          </a:p>
          <a:p>
            <a:pPr marL="0" lvl="0" indent="-177800" algn="just">
              <a:spcBef>
                <a:spcPts val="0"/>
              </a:spcBef>
              <a:buClr>
                <a:srgbClr val="C00000"/>
              </a:buClr>
              <a:buNone/>
            </a:pPr>
            <a:r>
              <a:rPr lang="es-MX" sz="2000" dirty="0">
                <a:solidFill>
                  <a:schemeClr val="tx1"/>
                </a:solidFill>
                <a:latin typeface="Arial"/>
                <a:ea typeface="Arial"/>
                <a:cs typeface="Arial"/>
                <a:sym typeface="Arial"/>
              </a:rPr>
              <a:t>Objetivos corporativos. </a:t>
            </a:r>
          </a:p>
          <a:p>
            <a:pPr marL="0" lvl="0" indent="-177800">
              <a:spcBef>
                <a:spcPts val="0"/>
              </a:spcBef>
              <a:buClr>
                <a:srgbClr val="C00000"/>
              </a:buClr>
              <a:buNone/>
            </a:pPr>
            <a:endParaRPr lang="es-MX" b="1" dirty="0">
              <a:solidFill>
                <a:srgbClr val="C00000"/>
              </a:solidFill>
              <a:latin typeface="Arial"/>
              <a:ea typeface="Arial"/>
              <a:cs typeface="Arial"/>
              <a:sym typeface="Arial"/>
            </a:endParaRPr>
          </a:p>
          <a:p>
            <a:pPr marL="0" marR="0" lvl="0" indent="-177800" algn="l" rtl="0">
              <a:lnSpc>
                <a:spcPct val="90000"/>
              </a:lnSpc>
              <a:spcBef>
                <a:spcPts val="0"/>
              </a:spcBef>
              <a:buClr>
                <a:srgbClr val="C00000"/>
              </a:buClr>
              <a:buSzPct val="100000"/>
              <a:buFont typeface="Arial"/>
              <a:buNone/>
            </a:pPr>
            <a:endParaRPr b="1" dirty="0">
              <a:solidFill>
                <a:srgbClr val="C00000"/>
              </a:solidFill>
              <a:latin typeface="Arial"/>
              <a:ea typeface="Arial"/>
              <a:cs typeface="Arial"/>
              <a:sym typeface="Arial"/>
            </a:endParaRPr>
          </a:p>
        </p:txBody>
      </p:sp>
      <p:pic>
        <p:nvPicPr>
          <p:cNvPr id="282" name="Shape 28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83" name="Shape 28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84" name="Shape 28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CONTENIDO</a:t>
            </a:r>
          </a:p>
        </p:txBody>
      </p:sp>
    </p:spTree>
    <p:extLst>
      <p:ext uri="{BB962C8B-B14F-4D97-AF65-F5344CB8AC3E}">
        <p14:creationId xmlns:p14="http://schemas.microsoft.com/office/powerpoint/2010/main" val="124581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80" name="Shape 28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81" name="Shape 28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69850" rtl="0">
              <a:lnSpc>
                <a:spcPct val="115000"/>
              </a:lnSpc>
              <a:spcBef>
                <a:spcPts val="0"/>
              </a:spcBef>
              <a:spcAft>
                <a:spcPts val="1300"/>
              </a:spcAft>
              <a:buClr>
                <a:schemeClr val="dk1"/>
              </a:buClr>
              <a:buSzPct val="91666"/>
              <a:buFont typeface="Arial"/>
              <a:buNone/>
            </a:pPr>
            <a:r>
              <a:rPr lang="es-MX" sz="1800" b="1" dirty="0" smtClean="0">
                <a:solidFill>
                  <a:schemeClr val="tx1"/>
                </a:solidFill>
                <a:latin typeface="Arial"/>
                <a:ea typeface="Arial"/>
                <a:cs typeface="Arial"/>
                <a:sym typeface="Arial"/>
              </a:rPr>
              <a:t>II</a:t>
            </a:r>
            <a:r>
              <a:rPr lang="es-MX" sz="1800" b="1" dirty="0">
                <a:solidFill>
                  <a:schemeClr val="tx1"/>
                </a:solidFill>
                <a:latin typeface="Arial"/>
                <a:ea typeface="Arial"/>
                <a:cs typeface="Arial"/>
                <a:sym typeface="Arial"/>
              </a:rPr>
              <a:t>. IMAGEN CORPORATIVA. </a:t>
            </a:r>
          </a:p>
          <a:p>
            <a:pPr marL="0" lvl="0" indent="-177800">
              <a:spcBef>
                <a:spcPts val="0"/>
              </a:spcBef>
              <a:buClr>
                <a:srgbClr val="C00000"/>
              </a:buClr>
              <a:buNone/>
            </a:pPr>
            <a:r>
              <a:rPr lang="es-MX" sz="1800" dirty="0">
                <a:solidFill>
                  <a:schemeClr val="tx1"/>
                </a:solidFill>
                <a:latin typeface="Arial"/>
                <a:ea typeface="Arial"/>
                <a:cs typeface="Arial"/>
                <a:sym typeface="Arial"/>
              </a:rPr>
              <a:t>Nombre de la Empresa. </a:t>
            </a:r>
          </a:p>
          <a:p>
            <a:pPr marL="0" lvl="0" indent="-177800">
              <a:spcBef>
                <a:spcPts val="0"/>
              </a:spcBef>
              <a:buClr>
                <a:srgbClr val="C00000"/>
              </a:buClr>
              <a:buNone/>
            </a:pPr>
            <a:r>
              <a:rPr lang="es-MX" sz="1800" dirty="0">
                <a:solidFill>
                  <a:schemeClr val="tx1"/>
                </a:solidFill>
                <a:latin typeface="Arial"/>
                <a:ea typeface="Arial"/>
                <a:cs typeface="Arial"/>
                <a:sym typeface="Arial"/>
              </a:rPr>
              <a:t>Logotipo. </a:t>
            </a:r>
          </a:p>
          <a:p>
            <a:pPr marL="0" lvl="0" indent="-177800">
              <a:spcBef>
                <a:spcPts val="0"/>
              </a:spcBef>
              <a:buClr>
                <a:srgbClr val="C00000"/>
              </a:buClr>
              <a:buNone/>
            </a:pPr>
            <a:r>
              <a:rPr lang="es-MX" sz="1800" dirty="0">
                <a:solidFill>
                  <a:schemeClr val="tx1"/>
                </a:solidFill>
                <a:latin typeface="Arial"/>
                <a:ea typeface="Arial"/>
                <a:cs typeface="Arial"/>
                <a:sym typeface="Arial"/>
              </a:rPr>
              <a:t>Slogan Institucional. </a:t>
            </a:r>
          </a:p>
          <a:p>
            <a:pPr marL="0" lvl="0" indent="-177800">
              <a:spcBef>
                <a:spcPts val="0"/>
              </a:spcBef>
              <a:buClr>
                <a:srgbClr val="C00000"/>
              </a:buClr>
              <a:buNone/>
            </a:pPr>
            <a:endParaRPr lang="es-MX" sz="1800" b="1" dirty="0">
              <a:solidFill>
                <a:schemeClr val="tx1"/>
              </a:solidFill>
              <a:latin typeface="Arial"/>
              <a:ea typeface="Arial"/>
              <a:cs typeface="Arial"/>
              <a:sym typeface="Arial"/>
            </a:endParaRPr>
          </a:p>
          <a:p>
            <a:pPr marL="0" lvl="0" indent="-177800">
              <a:spcBef>
                <a:spcPts val="0"/>
              </a:spcBef>
              <a:buClr>
                <a:srgbClr val="C00000"/>
              </a:buClr>
              <a:buNone/>
            </a:pPr>
            <a:r>
              <a:rPr lang="es-MX" sz="1800" b="1" dirty="0">
                <a:solidFill>
                  <a:schemeClr val="tx1"/>
                </a:solidFill>
                <a:latin typeface="Arial"/>
                <a:ea typeface="Arial"/>
                <a:cs typeface="Arial"/>
                <a:sym typeface="Arial"/>
              </a:rPr>
              <a:t>III. ESTRUCTURA ORGANIZACIONAL. </a:t>
            </a:r>
          </a:p>
          <a:p>
            <a:pPr marL="0" lvl="0" indent="-177800">
              <a:spcBef>
                <a:spcPts val="0"/>
              </a:spcBef>
              <a:buClr>
                <a:srgbClr val="C00000"/>
              </a:buClr>
              <a:buNone/>
            </a:pPr>
            <a:r>
              <a:rPr lang="es-MX" sz="1800" dirty="0">
                <a:solidFill>
                  <a:schemeClr val="tx1"/>
                </a:solidFill>
                <a:latin typeface="Arial"/>
                <a:ea typeface="Arial"/>
                <a:cs typeface="Arial"/>
                <a:sym typeface="Arial"/>
              </a:rPr>
              <a:t>Organigramas. </a:t>
            </a:r>
          </a:p>
          <a:p>
            <a:pPr marL="0" lvl="0" indent="-177800">
              <a:spcBef>
                <a:spcPts val="0"/>
              </a:spcBef>
              <a:buClr>
                <a:srgbClr val="C00000"/>
              </a:buClr>
              <a:buNone/>
            </a:pPr>
            <a:r>
              <a:rPr lang="es-MX" sz="1800" dirty="0">
                <a:solidFill>
                  <a:schemeClr val="tx1"/>
                </a:solidFill>
                <a:latin typeface="Arial"/>
                <a:ea typeface="Arial"/>
                <a:cs typeface="Arial"/>
                <a:sym typeface="Arial"/>
              </a:rPr>
              <a:t>Políticas generales. </a:t>
            </a:r>
          </a:p>
          <a:p>
            <a:pPr marL="0" lvl="0" indent="-177800">
              <a:spcBef>
                <a:spcPts val="0"/>
              </a:spcBef>
              <a:buClr>
                <a:srgbClr val="C00000"/>
              </a:buClr>
              <a:buNone/>
            </a:pPr>
            <a:r>
              <a:rPr lang="es-MX" sz="1800" dirty="0">
                <a:solidFill>
                  <a:schemeClr val="tx1"/>
                </a:solidFill>
                <a:latin typeface="Arial"/>
                <a:ea typeface="Arial"/>
                <a:cs typeface="Arial"/>
                <a:sym typeface="Arial"/>
              </a:rPr>
              <a:t>Procedimientos básicos. </a:t>
            </a:r>
          </a:p>
          <a:p>
            <a:pPr marL="0" lvl="0" indent="-177800">
              <a:spcBef>
                <a:spcPts val="0"/>
              </a:spcBef>
              <a:buClr>
                <a:srgbClr val="C00000"/>
              </a:buClr>
              <a:buNone/>
            </a:pPr>
            <a:endParaRPr lang="es-MX" sz="1800" b="1" dirty="0">
              <a:solidFill>
                <a:schemeClr val="tx1"/>
              </a:solidFill>
              <a:latin typeface="Arial"/>
              <a:ea typeface="Arial"/>
              <a:cs typeface="Arial"/>
              <a:sym typeface="Arial"/>
            </a:endParaRPr>
          </a:p>
          <a:p>
            <a:pPr marL="0" lvl="0" indent="-177800">
              <a:spcBef>
                <a:spcPts val="0"/>
              </a:spcBef>
              <a:buClr>
                <a:srgbClr val="C00000"/>
              </a:buClr>
              <a:buNone/>
            </a:pPr>
            <a:r>
              <a:rPr lang="es-MX" sz="1800" b="1" dirty="0">
                <a:solidFill>
                  <a:schemeClr val="tx1"/>
                </a:solidFill>
                <a:latin typeface="Arial"/>
                <a:ea typeface="Arial"/>
                <a:cs typeface="Arial"/>
                <a:sym typeface="Arial"/>
              </a:rPr>
              <a:t>IV. ANÁLISIS DE MERCADO. </a:t>
            </a:r>
          </a:p>
          <a:p>
            <a:pPr marL="0" lvl="0" indent="-177800">
              <a:spcBef>
                <a:spcPts val="0"/>
              </a:spcBef>
              <a:buClr>
                <a:srgbClr val="C00000"/>
              </a:buClr>
              <a:buNone/>
            </a:pPr>
            <a:r>
              <a:rPr lang="es-MX" sz="1800" dirty="0">
                <a:solidFill>
                  <a:schemeClr val="tx1"/>
                </a:solidFill>
                <a:latin typeface="Arial"/>
                <a:ea typeface="Arial"/>
                <a:cs typeface="Arial"/>
                <a:sym typeface="Arial"/>
              </a:rPr>
              <a:t>Investigación de Mercado. </a:t>
            </a:r>
          </a:p>
          <a:p>
            <a:pPr marL="0" lvl="0" indent="-177800">
              <a:spcBef>
                <a:spcPts val="0"/>
              </a:spcBef>
              <a:buClr>
                <a:srgbClr val="C00000"/>
              </a:buClr>
              <a:buNone/>
            </a:pPr>
            <a:r>
              <a:rPr lang="es-MX" sz="1800" dirty="0">
                <a:solidFill>
                  <a:schemeClr val="tx1"/>
                </a:solidFill>
                <a:latin typeface="Arial"/>
                <a:ea typeface="Arial"/>
                <a:cs typeface="Arial"/>
                <a:sym typeface="Arial"/>
              </a:rPr>
              <a:t>Segmentación de Mercado. </a:t>
            </a:r>
          </a:p>
          <a:p>
            <a:pPr marL="0" lvl="0" indent="-177800">
              <a:spcBef>
                <a:spcPts val="0"/>
              </a:spcBef>
              <a:buClr>
                <a:srgbClr val="C00000"/>
              </a:buClr>
              <a:buNone/>
            </a:pPr>
            <a:r>
              <a:rPr lang="es-MX" sz="1800" dirty="0">
                <a:solidFill>
                  <a:schemeClr val="tx1"/>
                </a:solidFill>
                <a:latin typeface="Arial"/>
                <a:ea typeface="Arial"/>
                <a:cs typeface="Arial"/>
                <a:sym typeface="Arial"/>
              </a:rPr>
              <a:t>Análisis de Posicionamiento de Mercado (FODA). </a:t>
            </a:r>
          </a:p>
          <a:p>
            <a:pPr marL="0" marR="0" lvl="0" indent="-177800" algn="l" rtl="0">
              <a:lnSpc>
                <a:spcPct val="90000"/>
              </a:lnSpc>
              <a:spcBef>
                <a:spcPts val="0"/>
              </a:spcBef>
              <a:buClr>
                <a:srgbClr val="C00000"/>
              </a:buClr>
              <a:buSzPct val="100000"/>
              <a:buFont typeface="Arial"/>
              <a:buNone/>
            </a:pPr>
            <a:endParaRPr b="1" dirty="0">
              <a:solidFill>
                <a:srgbClr val="C00000"/>
              </a:solidFill>
              <a:latin typeface="Arial"/>
              <a:ea typeface="Arial"/>
              <a:cs typeface="Arial"/>
              <a:sym typeface="Arial"/>
            </a:endParaRPr>
          </a:p>
        </p:txBody>
      </p:sp>
      <p:pic>
        <p:nvPicPr>
          <p:cNvPr id="282" name="Shape 28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83" name="Shape 28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84" name="Shape 28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CONTENIDO</a:t>
            </a:r>
          </a:p>
        </p:txBody>
      </p:sp>
    </p:spTree>
    <p:extLst>
      <p:ext uri="{BB962C8B-B14F-4D97-AF65-F5344CB8AC3E}">
        <p14:creationId xmlns:p14="http://schemas.microsoft.com/office/powerpoint/2010/main" val="34576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80" name="Shape 28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81" name="Shape 28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177800">
              <a:spcBef>
                <a:spcPts val="0"/>
              </a:spcBef>
              <a:buClr>
                <a:srgbClr val="C00000"/>
              </a:buClr>
              <a:buNone/>
            </a:pPr>
            <a:r>
              <a:rPr lang="es-MX" sz="2000" b="1" dirty="0">
                <a:solidFill>
                  <a:schemeClr val="tx1"/>
                </a:solidFill>
                <a:latin typeface="Arial"/>
                <a:ea typeface="Arial"/>
                <a:cs typeface="Arial"/>
                <a:sym typeface="Arial"/>
              </a:rPr>
              <a:t>V. ANÁLISIS FINANCIERO. </a:t>
            </a:r>
          </a:p>
          <a:p>
            <a:pPr marL="0" lvl="0" indent="-177800">
              <a:spcBef>
                <a:spcPts val="0"/>
              </a:spcBef>
              <a:buClr>
                <a:srgbClr val="C00000"/>
              </a:buClr>
              <a:buNone/>
            </a:pPr>
            <a:r>
              <a:rPr lang="es-MX" sz="2000" dirty="0">
                <a:solidFill>
                  <a:schemeClr val="tx1"/>
                </a:solidFill>
                <a:latin typeface="Arial"/>
                <a:ea typeface="Arial"/>
                <a:cs typeface="Arial"/>
                <a:sym typeface="Arial"/>
              </a:rPr>
              <a:t>Estudio de Costos. </a:t>
            </a:r>
          </a:p>
          <a:p>
            <a:pPr marL="0" lvl="0" indent="-177800">
              <a:spcBef>
                <a:spcPts val="0"/>
              </a:spcBef>
              <a:buClr>
                <a:srgbClr val="C00000"/>
              </a:buClr>
              <a:buNone/>
            </a:pPr>
            <a:r>
              <a:rPr lang="es-MX" sz="2000" dirty="0">
                <a:solidFill>
                  <a:schemeClr val="tx1"/>
                </a:solidFill>
                <a:latin typeface="Arial"/>
                <a:ea typeface="Arial"/>
                <a:cs typeface="Arial"/>
                <a:sym typeface="Arial"/>
              </a:rPr>
              <a:t>Presupuesto Pro-forma. </a:t>
            </a:r>
          </a:p>
          <a:p>
            <a:pPr marL="0" lvl="0" indent="-177800">
              <a:spcBef>
                <a:spcPts val="0"/>
              </a:spcBef>
              <a:buClr>
                <a:srgbClr val="C00000"/>
              </a:buClr>
              <a:buNone/>
            </a:pPr>
            <a:endParaRPr lang="es-MX" sz="2000" dirty="0">
              <a:solidFill>
                <a:schemeClr val="tx1"/>
              </a:solidFill>
              <a:latin typeface="Arial"/>
              <a:ea typeface="Arial"/>
              <a:cs typeface="Arial"/>
              <a:sym typeface="Arial"/>
            </a:endParaRPr>
          </a:p>
          <a:p>
            <a:pPr marL="0" lvl="0" indent="-177800">
              <a:spcBef>
                <a:spcPts val="0"/>
              </a:spcBef>
              <a:buClr>
                <a:srgbClr val="C00000"/>
              </a:buClr>
              <a:buNone/>
            </a:pPr>
            <a:r>
              <a:rPr lang="es-MX" sz="2000" b="1" dirty="0">
                <a:solidFill>
                  <a:schemeClr val="tx1"/>
                </a:solidFill>
                <a:latin typeface="Arial"/>
                <a:ea typeface="Arial"/>
                <a:cs typeface="Arial"/>
                <a:sym typeface="Arial"/>
              </a:rPr>
              <a:t>VI. MEZCLA DE MERCADOTECNIA. </a:t>
            </a:r>
          </a:p>
          <a:p>
            <a:pPr marL="0" lvl="0" indent="-177800">
              <a:spcBef>
                <a:spcPts val="0"/>
              </a:spcBef>
              <a:buClr>
                <a:srgbClr val="C00000"/>
              </a:buClr>
              <a:buNone/>
            </a:pPr>
            <a:r>
              <a:rPr lang="es-MX" sz="2000" dirty="0">
                <a:solidFill>
                  <a:schemeClr val="tx1"/>
                </a:solidFill>
                <a:latin typeface="Arial"/>
                <a:ea typeface="Arial"/>
                <a:cs typeface="Arial"/>
                <a:sym typeface="Arial"/>
              </a:rPr>
              <a:t>Producto. </a:t>
            </a:r>
          </a:p>
          <a:p>
            <a:pPr marL="0" lvl="0" indent="-177800">
              <a:spcBef>
                <a:spcPts val="0"/>
              </a:spcBef>
              <a:buClr>
                <a:srgbClr val="C00000"/>
              </a:buClr>
              <a:buNone/>
            </a:pPr>
            <a:r>
              <a:rPr lang="es-MX" sz="2000" dirty="0">
                <a:solidFill>
                  <a:schemeClr val="tx1"/>
                </a:solidFill>
                <a:latin typeface="Arial"/>
                <a:ea typeface="Arial"/>
                <a:cs typeface="Arial"/>
                <a:sym typeface="Arial"/>
              </a:rPr>
              <a:t>Precio. </a:t>
            </a:r>
          </a:p>
          <a:p>
            <a:pPr marL="0" lvl="0" indent="-177800">
              <a:spcBef>
                <a:spcPts val="0"/>
              </a:spcBef>
              <a:buClr>
                <a:srgbClr val="C00000"/>
              </a:buClr>
              <a:buNone/>
            </a:pPr>
            <a:r>
              <a:rPr lang="es-MX" sz="2000" dirty="0">
                <a:solidFill>
                  <a:schemeClr val="tx1"/>
                </a:solidFill>
                <a:latin typeface="Arial"/>
                <a:ea typeface="Arial"/>
                <a:cs typeface="Arial"/>
                <a:sym typeface="Arial"/>
              </a:rPr>
              <a:t>Plaza. </a:t>
            </a:r>
          </a:p>
          <a:p>
            <a:pPr marL="0" lvl="0" indent="-177800">
              <a:spcBef>
                <a:spcPts val="0"/>
              </a:spcBef>
              <a:buClr>
                <a:srgbClr val="C00000"/>
              </a:buClr>
              <a:buNone/>
            </a:pPr>
            <a:r>
              <a:rPr lang="es-MX" sz="2000" dirty="0">
                <a:solidFill>
                  <a:schemeClr val="tx1"/>
                </a:solidFill>
                <a:latin typeface="Arial"/>
                <a:ea typeface="Arial"/>
                <a:cs typeface="Arial"/>
                <a:sym typeface="Arial"/>
              </a:rPr>
              <a:t>Promoción. </a:t>
            </a:r>
          </a:p>
          <a:p>
            <a:pPr marL="0" lvl="0" indent="-177800">
              <a:spcBef>
                <a:spcPts val="0"/>
              </a:spcBef>
              <a:buClr>
                <a:srgbClr val="C00000"/>
              </a:buClr>
              <a:buNone/>
            </a:pPr>
            <a:endParaRPr lang="es-MX" sz="2000" dirty="0">
              <a:solidFill>
                <a:schemeClr val="tx1"/>
              </a:solidFill>
              <a:latin typeface="Arial"/>
              <a:ea typeface="Arial"/>
              <a:cs typeface="Arial"/>
              <a:sym typeface="Arial"/>
            </a:endParaRPr>
          </a:p>
          <a:p>
            <a:pPr marL="0" indent="-177800">
              <a:spcBef>
                <a:spcPts val="0"/>
              </a:spcBef>
              <a:buClr>
                <a:srgbClr val="C00000"/>
              </a:buClr>
              <a:buNone/>
            </a:pPr>
            <a:r>
              <a:rPr lang="es-MX" sz="2000" b="1" dirty="0" smtClean="0">
                <a:solidFill>
                  <a:schemeClr val="tx1"/>
                </a:solidFill>
                <a:latin typeface="Arial"/>
                <a:ea typeface="Arial"/>
                <a:cs typeface="Arial"/>
                <a:sym typeface="Arial"/>
              </a:rPr>
              <a:t>VII</a:t>
            </a:r>
            <a:r>
              <a:rPr lang="es-MX" sz="2000" b="1" dirty="0">
                <a:solidFill>
                  <a:schemeClr val="tx1"/>
                </a:solidFill>
                <a:latin typeface="Arial"/>
                <a:ea typeface="Arial"/>
                <a:cs typeface="Arial"/>
                <a:sym typeface="Arial"/>
              </a:rPr>
              <a:t>. RESPONSABILIDAD SOCIAL. </a:t>
            </a:r>
          </a:p>
          <a:p>
            <a:pPr marL="0" lvl="0" indent="-177800">
              <a:spcBef>
                <a:spcPts val="0"/>
              </a:spcBef>
              <a:buClr>
                <a:srgbClr val="C00000"/>
              </a:buClr>
              <a:buNone/>
            </a:pPr>
            <a:r>
              <a:rPr lang="es-MX" sz="2000" dirty="0">
                <a:solidFill>
                  <a:schemeClr val="tx1"/>
                </a:solidFill>
                <a:latin typeface="Arial"/>
                <a:ea typeface="Arial"/>
                <a:cs typeface="Arial"/>
                <a:sym typeface="Arial"/>
              </a:rPr>
              <a:t>S</a:t>
            </a:r>
            <a:r>
              <a:rPr lang="es-MX" sz="2000" dirty="0" smtClean="0">
                <a:solidFill>
                  <a:schemeClr val="tx1"/>
                </a:solidFill>
                <a:latin typeface="Arial"/>
                <a:ea typeface="Arial"/>
                <a:cs typeface="Arial"/>
                <a:sym typeface="Arial"/>
              </a:rPr>
              <a:t>ustentabilidad </a:t>
            </a:r>
            <a:r>
              <a:rPr lang="es-MX" sz="2000" dirty="0">
                <a:solidFill>
                  <a:schemeClr val="tx1"/>
                </a:solidFill>
                <a:latin typeface="Arial"/>
                <a:ea typeface="Arial"/>
                <a:cs typeface="Arial"/>
                <a:sym typeface="Arial"/>
              </a:rPr>
              <a:t>Corporativa. </a:t>
            </a:r>
          </a:p>
          <a:p>
            <a:pPr marL="0" lvl="0" indent="-177800">
              <a:spcBef>
                <a:spcPts val="0"/>
              </a:spcBef>
              <a:buClr>
                <a:srgbClr val="C00000"/>
              </a:buClr>
              <a:buNone/>
            </a:pPr>
            <a:r>
              <a:rPr lang="es-MX" sz="2000" dirty="0">
                <a:solidFill>
                  <a:schemeClr val="tx1"/>
                </a:solidFill>
                <a:latin typeface="Arial"/>
                <a:ea typeface="Arial"/>
                <a:cs typeface="Arial"/>
                <a:sym typeface="Arial"/>
              </a:rPr>
              <a:t>Programas de beneficio a la comunidad. </a:t>
            </a:r>
          </a:p>
          <a:p>
            <a:pPr marL="0" lvl="0" indent="-177800">
              <a:spcBef>
                <a:spcPts val="0"/>
              </a:spcBef>
              <a:buClr>
                <a:srgbClr val="C00000"/>
              </a:buClr>
              <a:buNone/>
            </a:pPr>
            <a:r>
              <a:rPr lang="es-MX" sz="2000" dirty="0">
                <a:solidFill>
                  <a:schemeClr val="tx1"/>
                </a:solidFill>
                <a:latin typeface="Arial"/>
                <a:ea typeface="Arial"/>
                <a:cs typeface="Arial"/>
                <a:sym typeface="Arial"/>
              </a:rPr>
              <a:t>Manejo de desperdicios y reciclaje. </a:t>
            </a:r>
          </a:p>
          <a:p>
            <a:pPr marL="0" marR="0" lvl="0" indent="-177800" algn="l" rtl="0">
              <a:lnSpc>
                <a:spcPct val="90000"/>
              </a:lnSpc>
              <a:spcBef>
                <a:spcPts val="0"/>
              </a:spcBef>
              <a:buClr>
                <a:srgbClr val="C00000"/>
              </a:buClr>
              <a:buSzPct val="100000"/>
              <a:buFont typeface="Arial"/>
              <a:buNone/>
            </a:pPr>
            <a:endParaRPr b="1" dirty="0">
              <a:solidFill>
                <a:srgbClr val="C00000"/>
              </a:solidFill>
              <a:latin typeface="Arial"/>
              <a:ea typeface="Arial"/>
              <a:cs typeface="Arial"/>
              <a:sym typeface="Arial"/>
            </a:endParaRPr>
          </a:p>
        </p:txBody>
      </p:sp>
      <p:pic>
        <p:nvPicPr>
          <p:cNvPr id="282" name="Shape 28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83" name="Shape 28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84" name="Shape 28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CONTENIDO</a:t>
            </a:r>
          </a:p>
        </p:txBody>
      </p:sp>
    </p:spTree>
    <p:extLst>
      <p:ext uri="{BB962C8B-B14F-4D97-AF65-F5344CB8AC3E}">
        <p14:creationId xmlns:p14="http://schemas.microsoft.com/office/powerpoint/2010/main" val="605212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descr="Conexiones_Horizontal2b.png"/>
          <p:cNvPicPr preferRelativeResize="0"/>
          <p:nvPr/>
        </p:nvPicPr>
        <p:blipFill rotWithShape="1">
          <a:blip r:embed="rId3">
            <a:alphaModFix/>
          </a:blip>
          <a:srcRect l="62591" b="8155"/>
          <a:stretch/>
        </p:blipFill>
        <p:spPr>
          <a:xfrm>
            <a:off x="9208168" y="6047874"/>
            <a:ext cx="2965119" cy="808479"/>
          </a:xfrm>
          <a:prstGeom prst="rect">
            <a:avLst/>
          </a:prstGeom>
          <a:noFill/>
          <a:ln>
            <a:noFill/>
          </a:ln>
        </p:spPr>
      </p:pic>
      <p:pic>
        <p:nvPicPr>
          <p:cNvPr id="280" name="Shape 280" descr="Conexiones_Horizontal2a.png"/>
          <p:cNvPicPr preferRelativeResize="0"/>
          <p:nvPr/>
        </p:nvPicPr>
        <p:blipFill rotWithShape="1">
          <a:blip r:embed="rId4">
            <a:alphaModFix/>
          </a:blip>
          <a:srcRect l="1951" b="8717"/>
          <a:stretch/>
        </p:blipFill>
        <p:spPr>
          <a:xfrm>
            <a:off x="1853860" y="19906"/>
            <a:ext cx="10213148" cy="1006572"/>
          </a:xfrm>
          <a:prstGeom prst="rect">
            <a:avLst/>
          </a:prstGeom>
          <a:noFill/>
          <a:ln>
            <a:noFill/>
          </a:ln>
        </p:spPr>
      </p:pic>
      <p:sp>
        <p:nvSpPr>
          <p:cNvPr id="281" name="Shape 281"/>
          <p:cNvSpPr txBox="1">
            <a:spLocks noGrp="1"/>
          </p:cNvSpPr>
          <p:nvPr>
            <p:ph type="body" idx="1"/>
          </p:nvPr>
        </p:nvSpPr>
        <p:spPr>
          <a:xfrm>
            <a:off x="1255292" y="2196013"/>
            <a:ext cx="10515600" cy="3981000"/>
          </a:xfrm>
          <a:prstGeom prst="rect">
            <a:avLst/>
          </a:prstGeom>
          <a:noFill/>
          <a:ln>
            <a:noFill/>
          </a:ln>
        </p:spPr>
        <p:txBody>
          <a:bodyPr wrap="square" lIns="91425" tIns="45700" rIns="91425" bIns="45700" anchor="t" anchorCtr="0">
            <a:noAutofit/>
          </a:bodyPr>
          <a:lstStyle/>
          <a:p>
            <a:pPr marL="0" lvl="0" indent="-177800">
              <a:spcBef>
                <a:spcPts val="0"/>
              </a:spcBef>
              <a:buClr>
                <a:srgbClr val="C00000"/>
              </a:buClr>
              <a:buNone/>
            </a:pPr>
            <a:r>
              <a:rPr lang="es-MX" sz="2000" b="1" dirty="0">
                <a:solidFill>
                  <a:schemeClr val="tx1"/>
                </a:solidFill>
                <a:latin typeface="Arial"/>
                <a:ea typeface="Arial"/>
                <a:cs typeface="Arial"/>
                <a:sym typeface="Arial"/>
              </a:rPr>
              <a:t>V. ANÁLISIS FINANCIERO. </a:t>
            </a:r>
          </a:p>
          <a:p>
            <a:pPr marL="0" lvl="0" indent="-177800">
              <a:spcBef>
                <a:spcPts val="0"/>
              </a:spcBef>
              <a:buClr>
                <a:srgbClr val="C00000"/>
              </a:buClr>
              <a:buNone/>
            </a:pPr>
            <a:r>
              <a:rPr lang="es-MX" sz="2000" dirty="0">
                <a:solidFill>
                  <a:schemeClr val="tx1"/>
                </a:solidFill>
                <a:latin typeface="Arial"/>
                <a:ea typeface="Arial"/>
                <a:cs typeface="Arial"/>
                <a:sym typeface="Arial"/>
              </a:rPr>
              <a:t>Estudio de Costos. </a:t>
            </a:r>
          </a:p>
          <a:p>
            <a:pPr marL="0" lvl="0" indent="-177800">
              <a:spcBef>
                <a:spcPts val="0"/>
              </a:spcBef>
              <a:buClr>
                <a:srgbClr val="C00000"/>
              </a:buClr>
              <a:buNone/>
            </a:pPr>
            <a:r>
              <a:rPr lang="es-MX" sz="2000" dirty="0">
                <a:solidFill>
                  <a:schemeClr val="tx1"/>
                </a:solidFill>
                <a:latin typeface="Arial"/>
                <a:ea typeface="Arial"/>
                <a:cs typeface="Arial"/>
                <a:sym typeface="Arial"/>
              </a:rPr>
              <a:t>Presupuesto Pro-forma. </a:t>
            </a:r>
          </a:p>
          <a:p>
            <a:pPr marL="0" lvl="0" indent="-177800">
              <a:spcBef>
                <a:spcPts val="0"/>
              </a:spcBef>
              <a:buClr>
                <a:srgbClr val="C00000"/>
              </a:buClr>
              <a:buNone/>
            </a:pPr>
            <a:endParaRPr lang="es-MX" sz="2000" dirty="0">
              <a:solidFill>
                <a:schemeClr val="tx1"/>
              </a:solidFill>
              <a:latin typeface="Arial"/>
              <a:ea typeface="Arial"/>
              <a:cs typeface="Arial"/>
              <a:sym typeface="Arial"/>
            </a:endParaRPr>
          </a:p>
          <a:p>
            <a:pPr marL="0" lvl="0" indent="-177800">
              <a:spcBef>
                <a:spcPts val="0"/>
              </a:spcBef>
              <a:buClr>
                <a:srgbClr val="C00000"/>
              </a:buClr>
              <a:buNone/>
            </a:pPr>
            <a:r>
              <a:rPr lang="es-MX" sz="2000" b="1" dirty="0">
                <a:solidFill>
                  <a:schemeClr val="tx1"/>
                </a:solidFill>
                <a:latin typeface="Arial"/>
                <a:ea typeface="Arial"/>
                <a:cs typeface="Arial"/>
                <a:sym typeface="Arial"/>
              </a:rPr>
              <a:t>VI. MEZCLA DE MERCADOTECNIA. </a:t>
            </a:r>
          </a:p>
          <a:p>
            <a:pPr marL="0" lvl="0" indent="-177800">
              <a:spcBef>
                <a:spcPts val="0"/>
              </a:spcBef>
              <a:buClr>
                <a:srgbClr val="C00000"/>
              </a:buClr>
              <a:buNone/>
            </a:pPr>
            <a:r>
              <a:rPr lang="es-MX" sz="2000" dirty="0">
                <a:solidFill>
                  <a:schemeClr val="tx1"/>
                </a:solidFill>
                <a:latin typeface="Arial"/>
                <a:ea typeface="Arial"/>
                <a:cs typeface="Arial"/>
                <a:sym typeface="Arial"/>
              </a:rPr>
              <a:t>Producto. </a:t>
            </a:r>
          </a:p>
          <a:p>
            <a:pPr marL="0" lvl="0" indent="-177800">
              <a:spcBef>
                <a:spcPts val="0"/>
              </a:spcBef>
              <a:buClr>
                <a:srgbClr val="C00000"/>
              </a:buClr>
              <a:buNone/>
            </a:pPr>
            <a:r>
              <a:rPr lang="es-MX" sz="2000" dirty="0">
                <a:solidFill>
                  <a:schemeClr val="tx1"/>
                </a:solidFill>
                <a:latin typeface="Arial"/>
                <a:ea typeface="Arial"/>
                <a:cs typeface="Arial"/>
                <a:sym typeface="Arial"/>
              </a:rPr>
              <a:t>Precio. </a:t>
            </a:r>
          </a:p>
          <a:p>
            <a:pPr marL="0" lvl="0" indent="-177800">
              <a:spcBef>
                <a:spcPts val="0"/>
              </a:spcBef>
              <a:buClr>
                <a:srgbClr val="C00000"/>
              </a:buClr>
              <a:buNone/>
            </a:pPr>
            <a:r>
              <a:rPr lang="es-MX" sz="2000" dirty="0">
                <a:solidFill>
                  <a:schemeClr val="tx1"/>
                </a:solidFill>
                <a:latin typeface="Arial"/>
                <a:ea typeface="Arial"/>
                <a:cs typeface="Arial"/>
                <a:sym typeface="Arial"/>
              </a:rPr>
              <a:t>Plaza. </a:t>
            </a:r>
          </a:p>
          <a:p>
            <a:pPr marL="0" lvl="0" indent="-177800">
              <a:spcBef>
                <a:spcPts val="0"/>
              </a:spcBef>
              <a:buClr>
                <a:srgbClr val="C00000"/>
              </a:buClr>
              <a:buNone/>
            </a:pPr>
            <a:r>
              <a:rPr lang="es-MX" sz="2000" dirty="0">
                <a:solidFill>
                  <a:schemeClr val="tx1"/>
                </a:solidFill>
                <a:latin typeface="Arial"/>
                <a:ea typeface="Arial"/>
                <a:cs typeface="Arial"/>
                <a:sym typeface="Arial"/>
              </a:rPr>
              <a:t>Promoción. </a:t>
            </a:r>
          </a:p>
          <a:p>
            <a:pPr marL="0" lvl="0" indent="-177800">
              <a:spcBef>
                <a:spcPts val="0"/>
              </a:spcBef>
              <a:buClr>
                <a:srgbClr val="C00000"/>
              </a:buClr>
              <a:buNone/>
            </a:pPr>
            <a:endParaRPr lang="es-MX" sz="2000" dirty="0">
              <a:solidFill>
                <a:schemeClr val="tx1"/>
              </a:solidFill>
              <a:latin typeface="Arial"/>
              <a:ea typeface="Arial"/>
              <a:cs typeface="Arial"/>
              <a:sym typeface="Arial"/>
            </a:endParaRPr>
          </a:p>
          <a:p>
            <a:pPr marL="0" indent="-177800">
              <a:spcBef>
                <a:spcPts val="0"/>
              </a:spcBef>
              <a:buClr>
                <a:srgbClr val="C00000"/>
              </a:buClr>
              <a:buNone/>
            </a:pPr>
            <a:r>
              <a:rPr lang="es-MX" sz="2000" b="1" dirty="0" smtClean="0">
                <a:solidFill>
                  <a:schemeClr val="tx1"/>
                </a:solidFill>
                <a:latin typeface="Arial"/>
                <a:ea typeface="Arial"/>
                <a:cs typeface="Arial"/>
                <a:sym typeface="Arial"/>
              </a:rPr>
              <a:t>VII</a:t>
            </a:r>
            <a:r>
              <a:rPr lang="es-MX" sz="2000" b="1" dirty="0">
                <a:solidFill>
                  <a:schemeClr val="tx1"/>
                </a:solidFill>
                <a:latin typeface="Arial"/>
                <a:ea typeface="Arial"/>
                <a:cs typeface="Arial"/>
                <a:sym typeface="Arial"/>
              </a:rPr>
              <a:t>. RESPONSABILIDAD SOCIAL. </a:t>
            </a:r>
          </a:p>
          <a:p>
            <a:pPr marL="0" lvl="0" indent="-177800">
              <a:spcBef>
                <a:spcPts val="0"/>
              </a:spcBef>
              <a:buClr>
                <a:srgbClr val="C00000"/>
              </a:buClr>
              <a:buNone/>
            </a:pPr>
            <a:r>
              <a:rPr lang="es-MX" sz="2000" dirty="0">
                <a:solidFill>
                  <a:schemeClr val="tx1"/>
                </a:solidFill>
                <a:latin typeface="Arial"/>
                <a:ea typeface="Arial"/>
                <a:cs typeface="Arial"/>
                <a:sym typeface="Arial"/>
              </a:rPr>
              <a:t>S</a:t>
            </a:r>
            <a:r>
              <a:rPr lang="es-MX" sz="2000" dirty="0" smtClean="0">
                <a:solidFill>
                  <a:schemeClr val="tx1"/>
                </a:solidFill>
                <a:latin typeface="Arial"/>
                <a:ea typeface="Arial"/>
                <a:cs typeface="Arial"/>
                <a:sym typeface="Arial"/>
              </a:rPr>
              <a:t>ustentabilidad </a:t>
            </a:r>
            <a:r>
              <a:rPr lang="es-MX" sz="2000" dirty="0">
                <a:solidFill>
                  <a:schemeClr val="tx1"/>
                </a:solidFill>
                <a:latin typeface="Arial"/>
                <a:ea typeface="Arial"/>
                <a:cs typeface="Arial"/>
                <a:sym typeface="Arial"/>
              </a:rPr>
              <a:t>Corporativa. </a:t>
            </a:r>
          </a:p>
          <a:p>
            <a:pPr marL="0" lvl="0" indent="-177800">
              <a:spcBef>
                <a:spcPts val="0"/>
              </a:spcBef>
              <a:buClr>
                <a:srgbClr val="C00000"/>
              </a:buClr>
              <a:buNone/>
            </a:pPr>
            <a:r>
              <a:rPr lang="es-MX" sz="2000" dirty="0">
                <a:solidFill>
                  <a:schemeClr val="tx1"/>
                </a:solidFill>
                <a:latin typeface="Arial"/>
                <a:ea typeface="Arial"/>
                <a:cs typeface="Arial"/>
                <a:sym typeface="Arial"/>
              </a:rPr>
              <a:t>Programas de beneficio a la comunidad. </a:t>
            </a:r>
          </a:p>
          <a:p>
            <a:pPr marL="0" lvl="0" indent="-177800">
              <a:spcBef>
                <a:spcPts val="0"/>
              </a:spcBef>
              <a:buClr>
                <a:srgbClr val="C00000"/>
              </a:buClr>
              <a:buNone/>
            </a:pPr>
            <a:r>
              <a:rPr lang="es-MX" sz="2000" dirty="0">
                <a:solidFill>
                  <a:schemeClr val="tx1"/>
                </a:solidFill>
                <a:latin typeface="Arial"/>
                <a:ea typeface="Arial"/>
                <a:cs typeface="Arial"/>
                <a:sym typeface="Arial"/>
              </a:rPr>
              <a:t>Manejo de desperdicios y reciclaje. </a:t>
            </a:r>
          </a:p>
          <a:p>
            <a:pPr marL="0" marR="0" lvl="0" indent="-177800" algn="l" rtl="0">
              <a:lnSpc>
                <a:spcPct val="90000"/>
              </a:lnSpc>
              <a:spcBef>
                <a:spcPts val="0"/>
              </a:spcBef>
              <a:buClr>
                <a:srgbClr val="C00000"/>
              </a:buClr>
              <a:buSzPct val="100000"/>
              <a:buFont typeface="Arial"/>
              <a:buNone/>
            </a:pPr>
            <a:endParaRPr b="1" dirty="0">
              <a:solidFill>
                <a:srgbClr val="C00000"/>
              </a:solidFill>
              <a:latin typeface="Arial"/>
              <a:ea typeface="Arial"/>
              <a:cs typeface="Arial"/>
              <a:sym typeface="Arial"/>
            </a:endParaRPr>
          </a:p>
        </p:txBody>
      </p:sp>
      <p:pic>
        <p:nvPicPr>
          <p:cNvPr id="282" name="Shape 282"/>
          <p:cNvPicPr preferRelativeResize="0"/>
          <p:nvPr/>
        </p:nvPicPr>
        <p:blipFill rotWithShape="1">
          <a:blip r:embed="rId5">
            <a:alphaModFix/>
          </a:blip>
          <a:srcRect l="79296" t="65512" r="3012"/>
          <a:stretch/>
        </p:blipFill>
        <p:spPr>
          <a:xfrm>
            <a:off x="28078" y="19905"/>
            <a:ext cx="1397772" cy="2082276"/>
          </a:xfrm>
          <a:prstGeom prst="rect">
            <a:avLst/>
          </a:prstGeom>
          <a:noFill/>
          <a:ln>
            <a:noFill/>
          </a:ln>
        </p:spPr>
      </p:pic>
      <p:pic>
        <p:nvPicPr>
          <p:cNvPr id="283" name="Shape 283"/>
          <p:cNvPicPr preferRelativeResize="0"/>
          <p:nvPr/>
        </p:nvPicPr>
        <p:blipFill rotWithShape="1">
          <a:blip r:embed="rId6">
            <a:alphaModFix/>
          </a:blip>
          <a:srcRect/>
          <a:stretch/>
        </p:blipFill>
        <p:spPr>
          <a:xfrm>
            <a:off x="0" y="5905500"/>
            <a:ext cx="1272845" cy="952468"/>
          </a:xfrm>
          <a:prstGeom prst="rect">
            <a:avLst/>
          </a:prstGeom>
          <a:noFill/>
          <a:ln>
            <a:noFill/>
          </a:ln>
        </p:spPr>
      </p:pic>
      <p:sp>
        <p:nvSpPr>
          <p:cNvPr id="284" name="Shape 284"/>
          <p:cNvSpPr txBox="1">
            <a:spLocks noGrp="1"/>
          </p:cNvSpPr>
          <p:nvPr>
            <p:ph type="title"/>
          </p:nvPr>
        </p:nvSpPr>
        <p:spPr>
          <a:xfrm>
            <a:off x="2573176" y="1135804"/>
            <a:ext cx="9493800" cy="808500"/>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83333"/>
              <a:buFont typeface="Arial"/>
              <a:buNone/>
            </a:pPr>
            <a:r>
              <a:rPr lang="es-MX" sz="2400" b="1">
                <a:solidFill>
                  <a:schemeClr val="lt2"/>
                </a:solidFill>
                <a:latin typeface="Arial"/>
                <a:ea typeface="Arial"/>
                <a:cs typeface="Arial"/>
                <a:sym typeface="Arial"/>
              </a:rPr>
              <a:t>CONTENIDO</a:t>
            </a:r>
          </a:p>
        </p:txBody>
      </p:sp>
    </p:spTree>
    <p:extLst>
      <p:ext uri="{BB962C8B-B14F-4D97-AF65-F5344CB8AC3E}">
        <p14:creationId xmlns:p14="http://schemas.microsoft.com/office/powerpoint/2010/main" val="243426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14137" y="2779462"/>
            <a:ext cx="10515600" cy="1325563"/>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00000"/>
              <a:buFont typeface="Arial"/>
              <a:buNone/>
            </a:pPr>
            <a:r>
              <a:rPr lang="es-MX" sz="4400" b="1" i="0" u="none" strike="noStrike" cap="none">
                <a:solidFill>
                  <a:schemeClr val="lt2"/>
                </a:solidFill>
                <a:latin typeface="Arial"/>
                <a:ea typeface="Arial"/>
                <a:cs typeface="Arial"/>
                <a:sym typeface="Arial"/>
              </a:rPr>
              <a:t>PRODUCTO 1</a:t>
            </a:r>
            <a:br>
              <a:rPr lang="es-MX" sz="4400" b="1" i="0" u="none" strike="noStrike" cap="none">
                <a:solidFill>
                  <a:schemeClr val="lt2"/>
                </a:solidFill>
                <a:latin typeface="Arial"/>
                <a:ea typeface="Arial"/>
                <a:cs typeface="Arial"/>
                <a:sym typeface="Arial"/>
              </a:rPr>
            </a:br>
            <a:r>
              <a:rPr lang="es-MX" sz="4400" b="1" i="0" u="none" strike="noStrike" cap="none">
                <a:solidFill>
                  <a:schemeClr val="lt2"/>
                </a:solidFill>
                <a:latin typeface="Arial"/>
                <a:ea typeface="Arial"/>
                <a:cs typeface="Arial"/>
                <a:sym typeface="Arial"/>
              </a:rPr>
              <a:t>C.I.A.C. Conclusiones Generales</a:t>
            </a:r>
          </a:p>
        </p:txBody>
      </p:sp>
      <p:pic>
        <p:nvPicPr>
          <p:cNvPr id="104" name="Shape 104"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05" name="Shape 105"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106" name="Shape 106"/>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107" name="Shape 107"/>
          <p:cNvPicPr preferRelativeResize="0"/>
          <p:nvPr/>
        </p:nvPicPr>
        <p:blipFill rotWithShape="1">
          <a:blip r:embed="rId6">
            <a:alphaModFix/>
          </a:blip>
          <a:srcRect/>
          <a:stretch/>
        </p:blipFill>
        <p:spPr>
          <a:xfrm>
            <a:off x="0" y="5905500"/>
            <a:ext cx="1272845" cy="9524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870451"/>
            <a:ext cx="10515600" cy="1325563"/>
          </a:xfrm>
          <a:prstGeom prst="rect">
            <a:avLst/>
          </a:prstGeom>
          <a:noFill/>
          <a:ln>
            <a:noFill/>
          </a:ln>
        </p:spPr>
        <p:txBody>
          <a:bodyPr wrap="square" lIns="91425" tIns="45700" rIns="91425" bIns="45700" anchor="ctr" anchorCtr="0">
            <a:noAutofit/>
          </a:bodyPr>
          <a:lstStyle/>
          <a:p>
            <a:pPr marL="0" marR="0" lvl="0" indent="-279400" algn="r" rtl="0">
              <a:lnSpc>
                <a:spcPct val="90000"/>
              </a:lnSpc>
              <a:spcBef>
                <a:spcPts val="0"/>
              </a:spcBef>
              <a:buClr>
                <a:srgbClr val="C00000"/>
              </a:buClr>
              <a:buSzPct val="100000"/>
              <a:buFont typeface="Arial"/>
              <a:buNone/>
            </a:pPr>
            <a:r>
              <a:rPr lang="es-MX" sz="4400" b="1" i="0" u="none" strike="noStrike" cap="none" dirty="0">
                <a:solidFill>
                  <a:srgbClr val="C00000"/>
                </a:solidFill>
                <a:latin typeface="Arial"/>
                <a:ea typeface="Arial"/>
                <a:cs typeface="Arial"/>
                <a:sym typeface="Arial"/>
              </a:rPr>
              <a:t>PRODUCTO 1:</a:t>
            </a:r>
            <a:br>
              <a:rPr lang="es-MX" sz="4400" b="1" i="0" u="none" strike="noStrike" cap="none" dirty="0">
                <a:solidFill>
                  <a:srgbClr val="C00000"/>
                </a:solidFill>
                <a:latin typeface="Arial"/>
                <a:ea typeface="Arial"/>
                <a:cs typeface="Arial"/>
                <a:sym typeface="Arial"/>
              </a:rPr>
            </a:br>
            <a:r>
              <a:rPr lang="es-MX" sz="4400" b="1" i="0" u="none" strike="noStrike" cap="none" dirty="0">
                <a:solidFill>
                  <a:schemeClr val="dk2"/>
                </a:solidFill>
                <a:latin typeface="Arial"/>
                <a:ea typeface="Arial"/>
                <a:cs typeface="Arial"/>
                <a:sym typeface="Arial"/>
              </a:rPr>
              <a:t>C.I.A.C. Conclusiones Generales</a:t>
            </a:r>
          </a:p>
        </p:txBody>
      </p:sp>
      <p:pic>
        <p:nvPicPr>
          <p:cNvPr id="113" name="Shape 113"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14" name="Shape 114"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115" name="Shape 115"/>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graphicFrame>
        <p:nvGraphicFramePr>
          <p:cNvPr id="116" name="Shape 116"/>
          <p:cNvGraphicFramePr/>
          <p:nvPr>
            <p:extLst>
              <p:ext uri="{D42A27DB-BD31-4B8C-83A1-F6EECF244321}">
                <p14:modId xmlns:p14="http://schemas.microsoft.com/office/powerpoint/2010/main" val="723811135"/>
              </p:ext>
            </p:extLst>
          </p:nvPr>
        </p:nvGraphicFramePr>
        <p:xfrm>
          <a:off x="627650" y="2101511"/>
          <a:ext cx="10936700" cy="3952785"/>
        </p:xfrm>
        <a:graphic>
          <a:graphicData uri="http://schemas.openxmlformats.org/drawingml/2006/table">
            <a:tbl>
              <a:tblPr>
                <a:noFill/>
                <a:tableStyleId>{14A18797-51B7-4999-9997-40A0AABE56CF}</a:tableStyleId>
              </a:tblPr>
              <a:tblGrid>
                <a:gridCol w="1561100">
                  <a:extLst>
                    <a:ext uri="{9D8B030D-6E8A-4147-A177-3AD203B41FA5}">
                      <a16:colId xmlns:a16="http://schemas.microsoft.com/office/drawing/2014/main" val="20000"/>
                    </a:ext>
                  </a:extLst>
                </a:gridCol>
                <a:gridCol w="9375600">
                  <a:extLst>
                    <a:ext uri="{9D8B030D-6E8A-4147-A177-3AD203B41FA5}">
                      <a16:colId xmlns:a16="http://schemas.microsoft.com/office/drawing/2014/main" val="20001"/>
                    </a:ext>
                  </a:extLst>
                </a:gridCol>
              </a:tblGrid>
              <a:tr h="343100">
                <a:tc gridSpan="2">
                  <a:txBody>
                    <a:bodyPr/>
                    <a:lstStyle/>
                    <a:p>
                      <a:pPr marL="0" marR="0" lvl="0" indent="-16668" algn="ctr" rtl="0">
                        <a:lnSpc>
                          <a:spcPct val="115000"/>
                        </a:lnSpc>
                        <a:spcBef>
                          <a:spcPts val="0"/>
                        </a:spcBef>
                        <a:spcAft>
                          <a:spcPts val="0"/>
                        </a:spcAft>
                        <a:buClr>
                          <a:srgbClr val="000000"/>
                        </a:buClr>
                        <a:buSzPct val="25000"/>
                        <a:buFont typeface="Arial"/>
                        <a:buNone/>
                      </a:pPr>
                      <a:r>
                        <a:rPr lang="es-MX" sz="1050" b="1" i="1" u="none" strike="noStrike" cap="none" dirty="0">
                          <a:solidFill>
                            <a:srgbClr val="000000"/>
                          </a:solidFill>
                          <a:latin typeface="Arial"/>
                          <a:ea typeface="Arial"/>
                          <a:cs typeface="Arial"/>
                          <a:sym typeface="Arial"/>
                        </a:rPr>
                        <a:t>LA INTERDISCIPLINARIEDAD</a:t>
                      </a: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1144775">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1. ¿Qué es?</a:t>
                      </a:r>
                    </a:p>
                  </a:txBody>
                  <a:tcPr marL="56150" marR="56150" marT="56150" marB="561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69850" algn="just" rtl="0">
                        <a:lnSpc>
                          <a:spcPct val="115000"/>
                        </a:lnSpc>
                        <a:spcBef>
                          <a:spcPts val="0"/>
                        </a:spcBef>
                        <a:spcAft>
                          <a:spcPts val="0"/>
                        </a:spcAft>
                        <a:buClr>
                          <a:schemeClr val="dk1"/>
                        </a:buClr>
                        <a:buSzPct val="91666"/>
                        <a:buFont typeface="Arial"/>
                        <a:buNone/>
                      </a:pPr>
                      <a:r>
                        <a:rPr lang="es-MX" sz="1200" dirty="0" smtClean="0">
                          <a:solidFill>
                            <a:srgbClr val="111111"/>
                          </a:solidFill>
                          <a:highlight>
                            <a:srgbClr val="FFFFFF"/>
                          </a:highlight>
                        </a:rPr>
                        <a:t>Proceso de Enseñanza-Aprendizaje mediante el cual diversas disciplinas académicas se unen en un equipo de trabajo con el fin de facilitar y diseñar una propuesta metodológica sobre diversas problemáticas de las ciencias modernas bajo una misma premisa: Que el educando construya su propio conocimiento con la ayuda del profesor como facilitador del conocimiento y lo pueda utilizar a su realidad cultural, política, científica y social del mundo que lo rodea.</a:t>
                      </a:r>
                      <a:endParaRPr sz="1200" dirty="0">
                        <a:solidFill>
                          <a:srgbClr val="111111"/>
                        </a:solidFill>
                        <a:highlight>
                          <a:srgbClr val="FFFFFF"/>
                        </a:highlight>
                      </a:endParaRP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650" cap="flat" cmpd="sng">
                      <a:solidFill>
                        <a:srgbClr val="F1592A"/>
                      </a:solidFill>
                      <a:prstDash val="solid"/>
                      <a:round/>
                      <a:headEnd type="none" w="med" len="med"/>
                      <a:tailEnd type="none" w="med" len="med"/>
                    </a:lnB>
                  </a:tcPr>
                </a:tc>
                <a:extLst>
                  <a:ext uri="{0D108BD9-81ED-4DB2-BD59-A6C34878D82A}">
                    <a16:rowId xmlns:a16="http://schemas.microsoft.com/office/drawing/2014/main" val="10001"/>
                  </a:ext>
                </a:extLst>
              </a:tr>
              <a:tr h="1223525">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2. ¿Qué</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características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tiene ?</a:t>
                      </a:r>
                    </a:p>
                  </a:txBody>
                  <a:tcPr marL="56150" marR="56150" marT="56150" marB="56150" anchor="ctr">
                    <a:lnL w="12700" cap="flat" cmpd="sng">
                      <a:solidFill>
                        <a:srgbClr val="F1592A"/>
                      </a:solidFill>
                      <a:prstDash val="solid"/>
                      <a:round/>
                      <a:headEnd type="none" w="med" len="med"/>
                      <a:tailEnd type="none" w="med" len="med"/>
                    </a:lnL>
                    <a:lnR w="1265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algn="just" rtl="0">
                        <a:spcBef>
                          <a:spcPts val="0"/>
                        </a:spcBef>
                        <a:buNone/>
                      </a:pPr>
                      <a:r>
                        <a:rPr lang="es-MX" sz="1200" dirty="0" smtClean="0">
                          <a:solidFill>
                            <a:srgbClr val="111111"/>
                          </a:solidFill>
                          <a:highlight>
                            <a:srgbClr val="FFFFFF"/>
                          </a:highlight>
                        </a:rPr>
                        <a:t>I.-Considera y valora diferentes puntos de vista de un mismo contenido, lo que le permite la creación y formación de valores de comprensión empática, respetuosa y de mutua cooperación entre estas disciplinas, con el fin de que el educando aplique dicho conocimiento a corto, mediano y largo plazo.</a:t>
                      </a:r>
                      <a:r>
                        <a:rPr lang="es-MX" sz="1200" baseline="0" dirty="0" smtClean="0">
                          <a:solidFill>
                            <a:srgbClr val="111111"/>
                          </a:solidFill>
                          <a:highlight>
                            <a:srgbClr val="FFFFFF"/>
                          </a:highlight>
                        </a:rPr>
                        <a:t> </a:t>
                      </a:r>
                      <a:r>
                        <a:rPr lang="es-MX" sz="1200" dirty="0" smtClean="0">
                          <a:solidFill>
                            <a:srgbClr val="111111"/>
                          </a:solidFill>
                          <a:highlight>
                            <a:srgbClr val="FFFFFF"/>
                          </a:highlight>
                        </a:rPr>
                        <a:t>II.-Toma conciencia de los límites conceptuales y epistemológicos de las diferentes disciplinas, alimentando el espíritu crítico y aumentando la sensibilidad en el alumno de que dicho conocimiento deberá ser aplicado en distintas situaciones de su vida.</a:t>
                      </a:r>
                      <a:r>
                        <a:rPr lang="es-MX" sz="1200" baseline="0" dirty="0" smtClean="0">
                          <a:solidFill>
                            <a:srgbClr val="111111"/>
                          </a:solidFill>
                          <a:highlight>
                            <a:srgbClr val="FFFFFF"/>
                          </a:highlight>
                        </a:rPr>
                        <a:t> </a:t>
                      </a:r>
                      <a:r>
                        <a:rPr lang="es-MX" sz="1200" dirty="0" smtClean="0">
                          <a:solidFill>
                            <a:srgbClr val="111111"/>
                          </a:solidFill>
                          <a:highlight>
                            <a:srgbClr val="FFFFFF"/>
                          </a:highlight>
                        </a:rPr>
                        <a:t>III.-Promueve la unidad de las ciencias, mejorando la comunicación entre los estudiosos de las distintas áreas (profesores) con el fin de evitar duplicidad de contenidos y exceso de esfuerzo teórico.</a:t>
                      </a:r>
                      <a:r>
                        <a:rPr lang="es-MX" sz="1200" baseline="0" dirty="0" smtClean="0">
                          <a:solidFill>
                            <a:srgbClr val="111111"/>
                          </a:solidFill>
                          <a:highlight>
                            <a:srgbClr val="FFFFFF"/>
                          </a:highlight>
                        </a:rPr>
                        <a:t> </a:t>
                      </a:r>
                      <a:r>
                        <a:rPr lang="es-MX" sz="1200" dirty="0" smtClean="0">
                          <a:solidFill>
                            <a:srgbClr val="111111"/>
                          </a:solidFill>
                          <a:highlight>
                            <a:srgbClr val="FFFFFF"/>
                          </a:highlight>
                        </a:rPr>
                        <a:t>IV.-Deberá ayudar al alumno en la comprensión del mundo que lo rodea, así como la posible forma de solucionar los conflictos que se le presenten en la vida cotidiana.</a:t>
                      </a:r>
                    </a:p>
                  </a:txBody>
                  <a:tcPr marL="63500" marR="63500" marT="63500" marB="63500">
                    <a:lnL w="12650" cap="flat" cmpd="sng">
                      <a:solidFill>
                        <a:srgbClr val="F1592A"/>
                      </a:solidFill>
                      <a:prstDash val="solid"/>
                      <a:round/>
                      <a:headEnd type="none" w="med" len="med"/>
                      <a:tailEnd type="none" w="med" len="med"/>
                    </a:lnL>
                    <a:lnR w="12650" cap="flat" cmpd="sng">
                      <a:solidFill>
                        <a:srgbClr val="F1592A"/>
                      </a:solidFill>
                      <a:prstDash val="solid"/>
                      <a:round/>
                      <a:headEnd type="none" w="med" len="med"/>
                      <a:tailEnd type="none" w="med" len="med"/>
                    </a:lnR>
                    <a:lnT w="12650" cap="flat" cmpd="sng">
                      <a:solidFill>
                        <a:srgbClr val="F1592A"/>
                      </a:solidFill>
                      <a:prstDash val="solid"/>
                      <a:round/>
                      <a:headEnd type="none" w="med" len="med"/>
                      <a:tailEnd type="none" w="med" len="med"/>
                    </a:lnT>
                    <a:lnB w="12650" cap="flat" cmpd="sng">
                      <a:solidFill>
                        <a:srgbClr val="F1592A"/>
                      </a:solidFill>
                      <a:prstDash val="solid"/>
                      <a:round/>
                      <a:headEnd type="none" w="med" len="med"/>
                      <a:tailEnd type="none" w="med" len="med"/>
                    </a:lnB>
                  </a:tcPr>
                </a:tc>
                <a:extLst>
                  <a:ext uri="{0D108BD9-81ED-4DB2-BD59-A6C34878D82A}">
                    <a16:rowId xmlns:a16="http://schemas.microsoft.com/office/drawing/2014/main" val="10002"/>
                  </a:ext>
                </a:extLst>
              </a:tr>
              <a:tr h="1057750">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3. ¿Por qué es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importante en la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educación?</a:t>
                      </a:r>
                    </a:p>
                  </a:txBody>
                  <a:tcPr marL="56150" marR="56150" marT="56150" marB="56150" anchor="ctr">
                    <a:lnL w="12700" cap="flat" cmpd="sng">
                      <a:solidFill>
                        <a:srgbClr val="F1592A"/>
                      </a:solidFill>
                      <a:prstDash val="solid"/>
                      <a:round/>
                      <a:headEnd type="none" w="med" len="med"/>
                      <a:tailEnd type="none" w="med" len="med"/>
                    </a:lnL>
                    <a:lnR w="1265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lvl="0" algn="just" rtl="0">
                        <a:lnSpc>
                          <a:spcPct val="115000"/>
                        </a:lnSpc>
                        <a:spcBef>
                          <a:spcPts val="0"/>
                        </a:spcBef>
                        <a:buClr>
                          <a:schemeClr val="dk1"/>
                        </a:buClr>
                        <a:buSzPct val="91666"/>
                        <a:buFont typeface="Arial"/>
                        <a:buNone/>
                      </a:pPr>
                      <a:r>
                        <a:rPr lang="es-MX" sz="1200" dirty="0" smtClean="0">
                          <a:solidFill>
                            <a:srgbClr val="111111"/>
                          </a:solidFill>
                          <a:highlight>
                            <a:srgbClr val="FFFFFF"/>
                          </a:highlight>
                        </a:rPr>
                        <a:t>En la actualidad, para el Sistema Educativo en el que nos desenvolvemos es de vital importancia ya que mediante el desarrollo y puesta en marcha de dichos proyectos interdisciplinarios el alumno, deberá partir de un análisis de su realidad y de su entorno que lo rodea, de tal forma que le sea posible crear  un ambiente de situaciones de aprendizaje  significativas, esto mediante la aplicación de la teoría aprendida en el aula y su futura aplicación en el campo social que le rodea.</a:t>
                      </a:r>
                      <a:endParaRPr sz="1200" dirty="0">
                        <a:solidFill>
                          <a:srgbClr val="111111"/>
                        </a:solidFill>
                        <a:highlight>
                          <a:srgbClr val="FFFFFF"/>
                        </a:highlight>
                      </a:endParaRPr>
                    </a:p>
                  </a:txBody>
                  <a:tcPr marL="63500" marR="63500" marT="63500" marB="63500">
                    <a:lnL w="12650" cap="flat" cmpd="sng">
                      <a:solidFill>
                        <a:srgbClr val="F1592A"/>
                      </a:solidFill>
                      <a:prstDash val="solid"/>
                      <a:round/>
                      <a:headEnd type="none" w="med" len="med"/>
                      <a:tailEnd type="none" w="med" len="med"/>
                    </a:lnL>
                    <a:lnR w="12650" cap="flat" cmpd="sng">
                      <a:solidFill>
                        <a:srgbClr val="F1592A"/>
                      </a:solidFill>
                      <a:prstDash val="solid"/>
                      <a:round/>
                      <a:headEnd type="none" w="med" len="med"/>
                      <a:tailEnd type="none" w="med" len="med"/>
                    </a:lnR>
                    <a:lnT w="12650" cap="flat" cmpd="sng">
                      <a:solidFill>
                        <a:srgbClr val="F1592A"/>
                      </a:solidFill>
                      <a:prstDash val="solid"/>
                      <a:round/>
                      <a:headEnd type="none" w="med" len="med"/>
                      <a:tailEnd type="none" w="med" len="med"/>
                    </a:lnT>
                    <a:lnB w="12650" cap="flat" cmpd="sng">
                      <a:solidFill>
                        <a:srgbClr val="F1592A"/>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17" name="Shape 117"/>
          <p:cNvPicPr preferRelativeResize="0"/>
          <p:nvPr/>
        </p:nvPicPr>
        <p:blipFill rotWithShape="1">
          <a:blip r:embed="rId6">
            <a:alphaModFix/>
          </a:blip>
          <a:srcRect/>
          <a:stretch/>
        </p:blipFill>
        <p:spPr>
          <a:xfrm>
            <a:off x="1" y="6095273"/>
            <a:ext cx="1000769" cy="7610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838200" y="870451"/>
            <a:ext cx="10515600" cy="1325563"/>
          </a:xfrm>
          <a:prstGeom prst="rect">
            <a:avLst/>
          </a:prstGeom>
          <a:noFill/>
          <a:ln>
            <a:noFill/>
          </a:ln>
        </p:spPr>
        <p:txBody>
          <a:bodyPr wrap="square" lIns="91425" tIns="45700" rIns="91425" bIns="45700" anchor="ctr" anchorCtr="0">
            <a:noAutofit/>
          </a:bodyPr>
          <a:lstStyle/>
          <a:p>
            <a:pPr marL="0" marR="0" lvl="0" indent="-279400" algn="r" rtl="0">
              <a:lnSpc>
                <a:spcPct val="90000"/>
              </a:lnSpc>
              <a:spcBef>
                <a:spcPts val="0"/>
              </a:spcBef>
              <a:buClr>
                <a:srgbClr val="C00000"/>
              </a:buClr>
              <a:buSzPct val="100000"/>
              <a:buFont typeface="Arial"/>
              <a:buNone/>
            </a:pPr>
            <a:r>
              <a:rPr lang="es-MX" sz="4400" b="1" i="0" u="none" strike="noStrike" cap="none">
                <a:solidFill>
                  <a:srgbClr val="C00000"/>
                </a:solidFill>
                <a:latin typeface="Arial"/>
                <a:ea typeface="Arial"/>
                <a:cs typeface="Arial"/>
                <a:sym typeface="Arial"/>
              </a:rPr>
              <a:t>PRODUCTO 1:</a:t>
            </a:r>
            <a:br>
              <a:rPr lang="es-MX" sz="4400" b="1" i="0" u="none" strike="noStrike" cap="none">
                <a:solidFill>
                  <a:srgbClr val="C00000"/>
                </a:solidFill>
                <a:latin typeface="Arial"/>
                <a:ea typeface="Arial"/>
                <a:cs typeface="Arial"/>
                <a:sym typeface="Arial"/>
              </a:rPr>
            </a:br>
            <a:r>
              <a:rPr lang="es-MX" sz="4400" b="1" i="0" u="none" strike="noStrike" cap="none">
                <a:solidFill>
                  <a:schemeClr val="dk2"/>
                </a:solidFill>
                <a:latin typeface="Arial"/>
                <a:ea typeface="Arial"/>
                <a:cs typeface="Arial"/>
                <a:sym typeface="Arial"/>
              </a:rPr>
              <a:t>C.I.A.C. Conclusiones Generales</a:t>
            </a:r>
          </a:p>
        </p:txBody>
      </p:sp>
      <p:pic>
        <p:nvPicPr>
          <p:cNvPr id="123" name="Shape 123"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24" name="Shape 124"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125" name="Shape 125"/>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graphicFrame>
        <p:nvGraphicFramePr>
          <p:cNvPr id="126" name="Shape 126"/>
          <p:cNvGraphicFramePr/>
          <p:nvPr>
            <p:extLst>
              <p:ext uri="{D42A27DB-BD31-4B8C-83A1-F6EECF244321}">
                <p14:modId xmlns:p14="http://schemas.microsoft.com/office/powerpoint/2010/main" val="3191223712"/>
              </p:ext>
            </p:extLst>
          </p:nvPr>
        </p:nvGraphicFramePr>
        <p:xfrm>
          <a:off x="569495" y="2149643"/>
          <a:ext cx="10936700" cy="3932692"/>
        </p:xfrm>
        <a:graphic>
          <a:graphicData uri="http://schemas.openxmlformats.org/drawingml/2006/table">
            <a:tbl>
              <a:tblPr>
                <a:noFill/>
                <a:tableStyleId>{14A18797-51B7-4999-9997-40A0AABE56CF}</a:tableStyleId>
              </a:tblPr>
              <a:tblGrid>
                <a:gridCol w="1561100">
                  <a:extLst>
                    <a:ext uri="{9D8B030D-6E8A-4147-A177-3AD203B41FA5}">
                      <a16:colId xmlns:a16="http://schemas.microsoft.com/office/drawing/2014/main" val="20000"/>
                    </a:ext>
                  </a:extLst>
                </a:gridCol>
                <a:gridCol w="9375600">
                  <a:extLst>
                    <a:ext uri="{9D8B030D-6E8A-4147-A177-3AD203B41FA5}">
                      <a16:colId xmlns:a16="http://schemas.microsoft.com/office/drawing/2014/main" val="20001"/>
                    </a:ext>
                  </a:extLst>
                </a:gridCol>
              </a:tblGrid>
              <a:tr h="343100">
                <a:tc gridSpan="2">
                  <a:txBody>
                    <a:bodyPr/>
                    <a:lstStyle/>
                    <a:p>
                      <a:pPr marL="0" marR="0" lvl="0" indent="-16668" algn="ctr" rtl="0">
                        <a:lnSpc>
                          <a:spcPct val="115000"/>
                        </a:lnSpc>
                        <a:spcBef>
                          <a:spcPts val="0"/>
                        </a:spcBef>
                        <a:spcAft>
                          <a:spcPts val="0"/>
                        </a:spcAft>
                        <a:buClr>
                          <a:srgbClr val="000000"/>
                        </a:buClr>
                        <a:buSzPct val="25000"/>
                        <a:buFont typeface="Arial"/>
                        <a:buNone/>
                      </a:pPr>
                      <a:r>
                        <a:rPr lang="es-MX" sz="1050" b="1" i="1" u="none" strike="noStrike" cap="none">
                          <a:solidFill>
                            <a:srgbClr val="000000"/>
                          </a:solidFill>
                          <a:latin typeface="Arial"/>
                          <a:ea typeface="Arial"/>
                          <a:cs typeface="Arial"/>
                          <a:sym typeface="Arial"/>
                        </a:rPr>
                        <a:t>LA INTERDISCIPLINARIEDAD</a:t>
                      </a: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1144775">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4. ¿Cómo motivar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a los alumnos</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para el trabajo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interdisciplinario?</a:t>
                      </a:r>
                    </a:p>
                  </a:txBody>
                  <a:tcPr marL="56150" marR="56150" marT="56150" marB="561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just" rtl="0">
                        <a:lnSpc>
                          <a:spcPct val="115000"/>
                        </a:lnSpc>
                        <a:spcBef>
                          <a:spcPts val="0"/>
                        </a:spcBef>
                        <a:spcAft>
                          <a:spcPts val="0"/>
                        </a:spcAft>
                        <a:buClr>
                          <a:schemeClr val="dk1"/>
                        </a:buClr>
                        <a:buSzPct val="25000"/>
                        <a:buFont typeface="Calibri"/>
                        <a:buNone/>
                      </a:pPr>
                      <a:r>
                        <a:rPr lang="es-MX" sz="1200" b="1" u="none" strike="noStrike" cap="none" dirty="0" smtClean="0">
                          <a:solidFill>
                            <a:srgbClr val="000000"/>
                          </a:solidFill>
                          <a:latin typeface="Arial"/>
                          <a:ea typeface="Arial"/>
                          <a:cs typeface="Arial"/>
                          <a:sym typeface="Arial"/>
                        </a:rPr>
                        <a:t>I.-Alumnos más motivados: </a:t>
                      </a:r>
                      <a:r>
                        <a:rPr lang="es-MX" sz="1200" u="none" strike="noStrike" cap="none" dirty="0" smtClean="0">
                          <a:solidFill>
                            <a:srgbClr val="000000"/>
                          </a:solidFill>
                          <a:latin typeface="Arial"/>
                          <a:ea typeface="Arial"/>
                          <a:cs typeface="Arial"/>
                          <a:sym typeface="Arial"/>
                        </a:rPr>
                        <a:t>La técnica estimula que los alumnos se involucren en el aprendizaje debido a que sienten que tienen la posibilidad de interactuar con la realidad y observar los resultados de dicha interacción.</a:t>
                      </a:r>
                    </a:p>
                    <a:p>
                      <a:pPr marL="0" marR="0" lvl="0" indent="-16668" algn="just" rtl="0">
                        <a:lnSpc>
                          <a:spcPct val="115000"/>
                        </a:lnSpc>
                        <a:spcBef>
                          <a:spcPts val="0"/>
                        </a:spcBef>
                        <a:spcAft>
                          <a:spcPts val="0"/>
                        </a:spcAft>
                        <a:buClr>
                          <a:schemeClr val="dk1"/>
                        </a:buClr>
                        <a:buSzPct val="25000"/>
                        <a:buFont typeface="Calibri"/>
                        <a:buNone/>
                      </a:pPr>
                      <a:r>
                        <a:rPr lang="es-MX" sz="1200" b="1" u="none" strike="noStrike" cap="none" dirty="0" smtClean="0">
                          <a:solidFill>
                            <a:srgbClr val="000000"/>
                          </a:solidFill>
                          <a:latin typeface="Arial"/>
                          <a:ea typeface="Arial"/>
                          <a:cs typeface="Arial"/>
                          <a:sym typeface="Arial"/>
                        </a:rPr>
                        <a:t>II.-Aprendizaje significativo: </a:t>
                      </a:r>
                      <a:r>
                        <a:rPr lang="es-MX" sz="1200" u="none" strike="noStrike" cap="none" dirty="0" smtClean="0">
                          <a:solidFill>
                            <a:srgbClr val="000000"/>
                          </a:solidFill>
                          <a:latin typeface="Arial"/>
                          <a:ea typeface="Arial"/>
                          <a:cs typeface="Arial"/>
                          <a:sym typeface="Arial"/>
                        </a:rPr>
                        <a:t>La técnica ofrece a los alumnos una respuesta obvia a preguntas como ¿Para qué se requiere aprender cierta información? ¿Cómo se relaciona lo que se hace y aprende en la escuela con lo que pasa en la realidad?</a:t>
                      </a:r>
                    </a:p>
                    <a:p>
                      <a:pPr marL="0" marR="0" lvl="0" indent="-16668" algn="just" rtl="0">
                        <a:lnSpc>
                          <a:spcPct val="115000"/>
                        </a:lnSpc>
                        <a:spcBef>
                          <a:spcPts val="0"/>
                        </a:spcBef>
                        <a:spcAft>
                          <a:spcPts val="0"/>
                        </a:spcAft>
                        <a:buClr>
                          <a:schemeClr val="dk1"/>
                        </a:buClr>
                        <a:buSzPct val="25000"/>
                        <a:buFont typeface="Calibri"/>
                        <a:buNone/>
                      </a:pPr>
                      <a:r>
                        <a:rPr lang="es-MX" sz="1200" b="1" u="none" strike="noStrike" cap="none" dirty="0" smtClean="0">
                          <a:solidFill>
                            <a:srgbClr val="000000"/>
                          </a:solidFill>
                          <a:latin typeface="Arial"/>
                          <a:ea typeface="Arial"/>
                          <a:cs typeface="Arial"/>
                          <a:sym typeface="Arial"/>
                        </a:rPr>
                        <a:t>III.-Desarrolla habilidades de pensamiento: </a:t>
                      </a:r>
                      <a:r>
                        <a:rPr lang="es-MX" sz="1200" u="none" strike="noStrike" cap="none" dirty="0" smtClean="0">
                          <a:solidFill>
                            <a:srgbClr val="000000"/>
                          </a:solidFill>
                          <a:latin typeface="Arial"/>
                          <a:ea typeface="Arial"/>
                          <a:cs typeface="Arial"/>
                          <a:sym typeface="Arial"/>
                        </a:rPr>
                        <a:t>El enfrentarse a problemas lleva a los alumnos hacia un pensamiento crítico y creativo.</a:t>
                      </a:r>
                    </a:p>
                    <a:p>
                      <a:pPr marL="0" marR="0" lvl="0" indent="-16668" algn="just" rtl="0">
                        <a:lnSpc>
                          <a:spcPct val="115000"/>
                        </a:lnSpc>
                        <a:spcBef>
                          <a:spcPts val="0"/>
                        </a:spcBef>
                        <a:spcAft>
                          <a:spcPts val="0"/>
                        </a:spcAft>
                        <a:buClr>
                          <a:schemeClr val="dk1"/>
                        </a:buClr>
                        <a:buSzPct val="25000"/>
                        <a:buFont typeface="Calibri"/>
                        <a:buNone/>
                      </a:pPr>
                      <a:r>
                        <a:rPr lang="es-MX" sz="1200" b="1" u="none" strike="noStrike" cap="none" dirty="0" smtClean="0">
                          <a:solidFill>
                            <a:srgbClr val="000000"/>
                          </a:solidFill>
                          <a:latin typeface="Arial"/>
                          <a:ea typeface="Arial"/>
                          <a:cs typeface="Arial"/>
                          <a:sym typeface="Arial"/>
                        </a:rPr>
                        <a:t>IV.-Desarrolla habilidades para el aprendizaje: </a:t>
                      </a:r>
                      <a:r>
                        <a:rPr lang="es-MX" sz="1200" u="none" strike="noStrike" cap="none" dirty="0" smtClean="0">
                          <a:solidFill>
                            <a:srgbClr val="000000"/>
                          </a:solidFill>
                          <a:latin typeface="Arial"/>
                          <a:ea typeface="Arial"/>
                          <a:cs typeface="Arial"/>
                          <a:sym typeface="Arial"/>
                        </a:rPr>
                        <a:t>Promueve que los alumnos evalúan su aprendizaje.</a:t>
                      </a:r>
                      <a:endParaRPr sz="1200" u="none" strike="noStrike" cap="none" dirty="0">
                        <a:solidFill>
                          <a:srgbClr val="000000"/>
                        </a:solidFill>
                        <a:latin typeface="Arial"/>
                        <a:ea typeface="Arial"/>
                        <a:cs typeface="Arial"/>
                        <a:sym typeface="Arial"/>
                      </a:endParaRP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1"/>
                  </a:ext>
                </a:extLst>
              </a:tr>
              <a:tr h="1223525">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5. ¿Cuáles son los</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prerrequisitos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materiales,</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organizacionales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y personales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para la</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planeación del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trabajo           interdisciplinario?</a:t>
                      </a:r>
                    </a:p>
                  </a:txBody>
                  <a:tcPr marL="56150" marR="56150" marT="56150" marB="561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just" rtl="0">
                        <a:lnSpc>
                          <a:spcPct val="115000"/>
                        </a:lnSpc>
                        <a:spcBef>
                          <a:spcPts val="0"/>
                        </a:spcBef>
                        <a:spcAft>
                          <a:spcPts val="0"/>
                        </a:spcAft>
                        <a:buClr>
                          <a:schemeClr val="dk1"/>
                        </a:buClr>
                        <a:buSzPct val="25000"/>
                        <a:buFont typeface="Calibri"/>
                        <a:buNone/>
                      </a:pPr>
                      <a:r>
                        <a:rPr lang="es-MX" sz="1200" u="none" strike="noStrike" cap="none" dirty="0" smtClean="0">
                          <a:solidFill>
                            <a:srgbClr val="000000"/>
                          </a:solidFill>
                          <a:latin typeface="Arial"/>
                          <a:ea typeface="Arial"/>
                          <a:cs typeface="Arial"/>
                          <a:sym typeface="Arial"/>
                        </a:rPr>
                        <a:t>I.-El profesor-facilitador introduce el problema con preguntas que son abiertas. Los temas deben ser controvertidos para que despierten diversas opiniones. II.-El contenido de los objetivos del curso debe ser incorporado en el diseño de los problemas. Las reglas de trabajo y las características de la participación deben ser establecidas con anticipación y deben ser claras para todos los alumnos.</a:t>
                      </a:r>
                      <a:r>
                        <a:rPr lang="es-MX" sz="1200" u="none" strike="noStrike" cap="none" baseline="0" dirty="0" smtClean="0">
                          <a:solidFill>
                            <a:srgbClr val="000000"/>
                          </a:solidFill>
                          <a:latin typeface="Arial"/>
                          <a:ea typeface="Arial"/>
                          <a:cs typeface="Arial"/>
                          <a:sym typeface="Arial"/>
                        </a:rPr>
                        <a:t> I</a:t>
                      </a:r>
                      <a:r>
                        <a:rPr lang="es-MX" sz="1200" u="none" strike="noStrike" cap="none" dirty="0" smtClean="0">
                          <a:solidFill>
                            <a:srgbClr val="000000"/>
                          </a:solidFill>
                          <a:latin typeface="Arial"/>
                          <a:ea typeface="Arial"/>
                          <a:cs typeface="Arial"/>
                          <a:sym typeface="Arial"/>
                        </a:rPr>
                        <a:t>II.-Cada equipo identificará los puntos clave del problema.</a:t>
                      </a:r>
                      <a:r>
                        <a:rPr lang="es-MX" sz="1200" u="none" strike="noStrike" cap="none" baseline="0" dirty="0" smtClean="0">
                          <a:solidFill>
                            <a:srgbClr val="000000"/>
                          </a:solidFill>
                          <a:latin typeface="Arial"/>
                          <a:ea typeface="Arial"/>
                          <a:cs typeface="Arial"/>
                          <a:sym typeface="Arial"/>
                        </a:rPr>
                        <a:t> </a:t>
                      </a:r>
                      <a:r>
                        <a:rPr lang="es-MX" sz="1200" u="none" strike="noStrike" cap="none" dirty="0" smtClean="0">
                          <a:solidFill>
                            <a:srgbClr val="000000"/>
                          </a:solidFill>
                          <a:latin typeface="Arial"/>
                          <a:ea typeface="Arial"/>
                          <a:cs typeface="Arial"/>
                          <a:sym typeface="Arial"/>
                        </a:rPr>
                        <a:t>IV.-Se genera una lista de temas a estudiar que se reparte entre los diferentes equipos. El profesor vigila y orienta la pertinencia de estos temas con los objetivos de aprendizaje. V.-Proporcionar preguntas escritas relacionadas con el problema. La copia para el equipo será firmada por todos los miembros que participaron, debe ser entregada como el resultado final de la evaluación del progreso en intervalos regulares de tiempo.</a:t>
                      </a:r>
                      <a:r>
                        <a:rPr lang="es-MX" sz="1200" u="none" strike="noStrike" cap="none" baseline="0" dirty="0" smtClean="0">
                          <a:solidFill>
                            <a:srgbClr val="000000"/>
                          </a:solidFill>
                          <a:latin typeface="Arial"/>
                          <a:ea typeface="Arial"/>
                          <a:cs typeface="Arial"/>
                          <a:sym typeface="Arial"/>
                        </a:rPr>
                        <a:t> </a:t>
                      </a:r>
                      <a:r>
                        <a:rPr lang="es-MX" sz="1200" u="none" strike="noStrike" cap="none" dirty="0" smtClean="0">
                          <a:solidFill>
                            <a:srgbClr val="000000"/>
                          </a:solidFill>
                          <a:latin typeface="Arial"/>
                          <a:ea typeface="Arial"/>
                          <a:cs typeface="Arial"/>
                          <a:sym typeface="Arial"/>
                        </a:rPr>
                        <a:t>VI.-Al término de cada sesión los alumnos deben establecer los planes de su propio aprendizaje: identificar los temas a estudiar, identificar claramente los objetivos de aprendizaje por cubrir y establecer una lista de tareas para la próxima sesión. Asimismo deben identificar y decidir cuáles temas serán abordados por todo el grupo y cuáles temas se estudiarán de manera individual. </a:t>
                      </a:r>
                      <a:endParaRPr lang="es-MX" sz="1200" u="none" strike="noStrike" cap="none" baseline="0" dirty="0" smtClean="0">
                        <a:solidFill>
                          <a:srgbClr val="000000"/>
                        </a:solidFill>
                        <a:latin typeface="Arial"/>
                        <a:ea typeface="Arial"/>
                        <a:cs typeface="Arial"/>
                        <a:sym typeface="Arial"/>
                      </a:endParaRP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27" name="Shape 127"/>
          <p:cNvPicPr preferRelativeResize="0"/>
          <p:nvPr/>
        </p:nvPicPr>
        <p:blipFill rotWithShape="1">
          <a:blip r:embed="rId6">
            <a:alphaModFix/>
          </a:blip>
          <a:srcRect/>
          <a:stretch/>
        </p:blipFill>
        <p:spPr>
          <a:xfrm>
            <a:off x="0" y="5905500"/>
            <a:ext cx="1272845" cy="9524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870451"/>
            <a:ext cx="10515600" cy="1325563"/>
          </a:xfrm>
          <a:prstGeom prst="rect">
            <a:avLst/>
          </a:prstGeom>
          <a:noFill/>
          <a:ln>
            <a:noFill/>
          </a:ln>
        </p:spPr>
        <p:txBody>
          <a:bodyPr wrap="square" lIns="91425" tIns="45700" rIns="91425" bIns="45700" anchor="ctr" anchorCtr="0">
            <a:noAutofit/>
          </a:bodyPr>
          <a:lstStyle/>
          <a:p>
            <a:pPr marL="0" marR="0" lvl="0" indent="-279400" algn="r" rtl="0">
              <a:lnSpc>
                <a:spcPct val="90000"/>
              </a:lnSpc>
              <a:spcBef>
                <a:spcPts val="0"/>
              </a:spcBef>
              <a:buClr>
                <a:srgbClr val="C00000"/>
              </a:buClr>
              <a:buSzPct val="100000"/>
              <a:buFont typeface="Arial"/>
              <a:buNone/>
            </a:pPr>
            <a:r>
              <a:rPr lang="es-MX" sz="4400" b="1" i="0" u="none" strike="noStrike" cap="none">
                <a:solidFill>
                  <a:srgbClr val="C00000"/>
                </a:solidFill>
                <a:latin typeface="Arial"/>
                <a:ea typeface="Arial"/>
                <a:cs typeface="Arial"/>
                <a:sym typeface="Arial"/>
              </a:rPr>
              <a:t>PRODUCTO 1:</a:t>
            </a:r>
            <a:br>
              <a:rPr lang="es-MX" sz="4400" b="1" i="0" u="none" strike="noStrike" cap="none">
                <a:solidFill>
                  <a:srgbClr val="C00000"/>
                </a:solidFill>
                <a:latin typeface="Arial"/>
                <a:ea typeface="Arial"/>
                <a:cs typeface="Arial"/>
                <a:sym typeface="Arial"/>
              </a:rPr>
            </a:br>
            <a:r>
              <a:rPr lang="es-MX" sz="4400" b="1" i="0" u="none" strike="noStrike" cap="none">
                <a:solidFill>
                  <a:schemeClr val="dk2"/>
                </a:solidFill>
                <a:latin typeface="Arial"/>
                <a:ea typeface="Arial"/>
                <a:cs typeface="Arial"/>
                <a:sym typeface="Arial"/>
              </a:rPr>
              <a:t>C.I.A.C. Conclusiones Generales</a:t>
            </a:r>
          </a:p>
        </p:txBody>
      </p:sp>
      <p:pic>
        <p:nvPicPr>
          <p:cNvPr id="133" name="Shape 133"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34" name="Shape 134"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135" name="Shape 135"/>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graphicFrame>
        <p:nvGraphicFramePr>
          <p:cNvPr id="136" name="Shape 136"/>
          <p:cNvGraphicFramePr/>
          <p:nvPr>
            <p:extLst>
              <p:ext uri="{D42A27DB-BD31-4B8C-83A1-F6EECF244321}">
                <p14:modId xmlns:p14="http://schemas.microsoft.com/office/powerpoint/2010/main" val="4016104135"/>
              </p:ext>
            </p:extLst>
          </p:nvPr>
        </p:nvGraphicFramePr>
        <p:xfrm>
          <a:off x="569495" y="2149643"/>
          <a:ext cx="10936700" cy="3163167"/>
        </p:xfrm>
        <a:graphic>
          <a:graphicData uri="http://schemas.openxmlformats.org/drawingml/2006/table">
            <a:tbl>
              <a:tblPr>
                <a:noFill/>
                <a:tableStyleId>{14A18797-51B7-4999-9997-40A0AABE56CF}</a:tableStyleId>
              </a:tblPr>
              <a:tblGrid>
                <a:gridCol w="1561100">
                  <a:extLst>
                    <a:ext uri="{9D8B030D-6E8A-4147-A177-3AD203B41FA5}">
                      <a16:colId xmlns:a16="http://schemas.microsoft.com/office/drawing/2014/main" val="20000"/>
                    </a:ext>
                  </a:extLst>
                </a:gridCol>
                <a:gridCol w="9375600">
                  <a:extLst>
                    <a:ext uri="{9D8B030D-6E8A-4147-A177-3AD203B41FA5}">
                      <a16:colId xmlns:a16="http://schemas.microsoft.com/office/drawing/2014/main" val="20001"/>
                    </a:ext>
                  </a:extLst>
                </a:gridCol>
              </a:tblGrid>
              <a:tr h="343100">
                <a:tc gridSpan="2">
                  <a:txBody>
                    <a:bodyPr/>
                    <a:lstStyle/>
                    <a:p>
                      <a:pPr marL="0" marR="0" lvl="0" indent="-16668" algn="ctr" rtl="0">
                        <a:lnSpc>
                          <a:spcPct val="115000"/>
                        </a:lnSpc>
                        <a:spcBef>
                          <a:spcPts val="0"/>
                        </a:spcBef>
                        <a:spcAft>
                          <a:spcPts val="0"/>
                        </a:spcAft>
                        <a:buClr>
                          <a:srgbClr val="000000"/>
                        </a:buClr>
                        <a:buSzPct val="25000"/>
                        <a:buFont typeface="Arial"/>
                        <a:buNone/>
                      </a:pPr>
                      <a:r>
                        <a:rPr lang="es-MX" sz="1050" b="1" i="1" u="none" strike="noStrike" cap="none">
                          <a:solidFill>
                            <a:srgbClr val="000000"/>
                          </a:solidFill>
                          <a:latin typeface="Arial"/>
                          <a:ea typeface="Arial"/>
                          <a:cs typeface="Arial"/>
                          <a:sym typeface="Arial"/>
                        </a:rPr>
                        <a:t>LA INTERDISCIPLINARIEDAD</a:t>
                      </a: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1144775">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6. ¿Qué papel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juega la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planeación en</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el trabajo</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interdisciplinario</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y qué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características</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     debe tener? </a:t>
                      </a:r>
                    </a:p>
                  </a:txBody>
                  <a:tcPr marL="56150" marR="56150" marT="56150" marB="561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l" rtl="0">
                        <a:lnSpc>
                          <a:spcPct val="115000"/>
                        </a:lnSpc>
                        <a:spcBef>
                          <a:spcPts val="0"/>
                        </a:spcBef>
                        <a:spcAft>
                          <a:spcPts val="0"/>
                        </a:spcAft>
                        <a:buClr>
                          <a:schemeClr val="dk1"/>
                        </a:buClr>
                        <a:buSzPct val="25000"/>
                        <a:buFont typeface="Calibri"/>
                        <a:buNone/>
                      </a:pPr>
                      <a:r>
                        <a:rPr lang="es-MX" sz="1200" u="none" strike="noStrike" cap="none" dirty="0" smtClean="0">
                          <a:solidFill>
                            <a:srgbClr val="000000"/>
                          </a:solidFill>
                          <a:latin typeface="Arial"/>
                          <a:ea typeface="Arial"/>
                          <a:cs typeface="Arial"/>
                          <a:sym typeface="Arial"/>
                        </a:rPr>
                        <a:t>Es muy importante, ya que a través de ella se habrán de marcar  las diversas rutas a seguir  con el fin de evitar desviaciones  en el objetivo  final planteado,</a:t>
                      </a:r>
                      <a:r>
                        <a:rPr lang="es-MX" sz="1200" u="none" strike="noStrike" cap="none" baseline="0" dirty="0" smtClean="0">
                          <a:solidFill>
                            <a:srgbClr val="000000"/>
                          </a:solidFill>
                          <a:latin typeface="Arial"/>
                          <a:ea typeface="Arial"/>
                          <a:cs typeface="Arial"/>
                          <a:sym typeface="Arial"/>
                        </a:rPr>
                        <a:t> basado en programas y contenidos oficiales, además de los valores, misión y visión de nuestro colegio, es decir, el desarrollo de nuestro </a:t>
                      </a:r>
                      <a:r>
                        <a:rPr lang="es-MX" sz="1200" u="none" strike="noStrike" cap="none" dirty="0" smtClean="0">
                          <a:solidFill>
                            <a:srgbClr val="000000"/>
                          </a:solidFill>
                          <a:latin typeface="Arial"/>
                          <a:ea typeface="Arial"/>
                          <a:cs typeface="Arial"/>
                          <a:sym typeface="Arial"/>
                        </a:rPr>
                        <a:t>objetivo común.</a:t>
                      </a:r>
                    </a:p>
                    <a:p>
                      <a:pPr marL="0" marR="0" lvl="0" indent="-16668" algn="l" rtl="0">
                        <a:lnSpc>
                          <a:spcPct val="115000"/>
                        </a:lnSpc>
                        <a:spcBef>
                          <a:spcPts val="0"/>
                        </a:spcBef>
                        <a:spcAft>
                          <a:spcPts val="0"/>
                        </a:spcAft>
                        <a:buClr>
                          <a:schemeClr val="dk1"/>
                        </a:buClr>
                        <a:buSzPct val="25000"/>
                        <a:buFont typeface="Calibri"/>
                        <a:buNone/>
                      </a:pPr>
                      <a:endParaRPr lang="es-MX" sz="1200" u="none" strike="noStrike" cap="none" dirty="0" smtClean="0">
                        <a:solidFill>
                          <a:srgbClr val="000000"/>
                        </a:solidFill>
                        <a:latin typeface="Arial"/>
                        <a:ea typeface="Arial"/>
                        <a:cs typeface="Arial"/>
                        <a:sym typeface="Arial"/>
                      </a:endParaRPr>
                    </a:p>
                    <a:p>
                      <a:pPr marL="0" marR="0" lvl="0" indent="-16668" algn="l" rtl="0">
                        <a:lnSpc>
                          <a:spcPct val="115000"/>
                        </a:lnSpc>
                        <a:spcBef>
                          <a:spcPts val="0"/>
                        </a:spcBef>
                        <a:spcAft>
                          <a:spcPts val="0"/>
                        </a:spcAft>
                        <a:buClr>
                          <a:schemeClr val="dk1"/>
                        </a:buClr>
                        <a:buSzPct val="25000"/>
                        <a:buFont typeface="Calibri"/>
                        <a:buNone/>
                      </a:pPr>
                      <a:r>
                        <a:rPr lang="es-MX" sz="1200" u="none" strike="noStrike" cap="none" dirty="0" smtClean="0">
                          <a:solidFill>
                            <a:srgbClr val="000000"/>
                          </a:solidFill>
                          <a:latin typeface="Arial"/>
                          <a:ea typeface="Arial"/>
                          <a:cs typeface="Arial"/>
                          <a:sym typeface="Arial"/>
                        </a:rPr>
                        <a:t>Bajo esta perspectiva, se deben tomar las siguientes consideraciones:</a:t>
                      </a:r>
                    </a:p>
                    <a:p>
                      <a:pPr marL="0" marR="0" lvl="0" indent="-16668" algn="l" rtl="0">
                        <a:lnSpc>
                          <a:spcPct val="115000"/>
                        </a:lnSpc>
                        <a:spcBef>
                          <a:spcPts val="0"/>
                        </a:spcBef>
                        <a:spcAft>
                          <a:spcPts val="0"/>
                        </a:spcAft>
                        <a:buClr>
                          <a:schemeClr val="dk1"/>
                        </a:buClr>
                        <a:buSzPct val="25000"/>
                        <a:buFont typeface="Calibri"/>
                        <a:buNone/>
                      </a:pPr>
                      <a:endParaRPr lang="es-MX" sz="1200" u="none" strike="noStrike" cap="none" dirty="0" smtClean="0">
                        <a:solidFill>
                          <a:srgbClr val="000000"/>
                        </a:solidFill>
                        <a:latin typeface="Arial"/>
                        <a:ea typeface="Arial"/>
                        <a:cs typeface="Arial"/>
                        <a:sym typeface="Arial"/>
                      </a:endParaRPr>
                    </a:p>
                    <a:p>
                      <a:pPr marL="0" marR="0" lvl="0" indent="-16668" algn="just" rtl="0">
                        <a:lnSpc>
                          <a:spcPct val="115000"/>
                        </a:lnSpc>
                        <a:spcBef>
                          <a:spcPts val="0"/>
                        </a:spcBef>
                        <a:spcAft>
                          <a:spcPts val="0"/>
                        </a:spcAft>
                        <a:buClr>
                          <a:schemeClr val="dk1"/>
                        </a:buClr>
                        <a:buSzPct val="25000"/>
                        <a:buFont typeface="Calibri"/>
                        <a:buNone/>
                      </a:pPr>
                      <a:r>
                        <a:rPr lang="es-MX" sz="1200" u="none" strike="noStrike" cap="none" dirty="0" smtClean="0">
                          <a:solidFill>
                            <a:srgbClr val="000000"/>
                          </a:solidFill>
                          <a:latin typeface="Arial"/>
                          <a:ea typeface="Arial"/>
                          <a:cs typeface="Arial"/>
                          <a:sym typeface="Arial"/>
                        </a:rPr>
                        <a:t>I.-Proponer un tema y/o problema claro y definido, suficientemente complejo para que se puedan integrar varias disciplinas.</a:t>
                      </a:r>
                      <a:r>
                        <a:rPr lang="es-MX" sz="1200" u="none" strike="noStrike" cap="none" baseline="0" dirty="0" smtClean="0">
                          <a:solidFill>
                            <a:srgbClr val="000000"/>
                          </a:solidFill>
                          <a:latin typeface="Arial"/>
                          <a:ea typeface="Arial"/>
                          <a:cs typeface="Arial"/>
                          <a:sym typeface="Arial"/>
                        </a:rPr>
                        <a:t> II.-</a:t>
                      </a:r>
                      <a:r>
                        <a:rPr lang="es-MX" sz="1200" u="none" strike="noStrike" cap="none" dirty="0" smtClean="0">
                          <a:solidFill>
                            <a:srgbClr val="000000"/>
                          </a:solidFill>
                          <a:latin typeface="Arial"/>
                          <a:ea typeface="Arial"/>
                          <a:cs typeface="Arial"/>
                          <a:sym typeface="Arial"/>
                        </a:rPr>
                        <a:t>El objetivo debe ser claro y definido.</a:t>
                      </a:r>
                      <a:r>
                        <a:rPr lang="es-MX" sz="1200" u="none" strike="noStrike" cap="none" baseline="0" dirty="0" smtClean="0">
                          <a:solidFill>
                            <a:srgbClr val="000000"/>
                          </a:solidFill>
                          <a:latin typeface="Arial"/>
                          <a:ea typeface="Arial"/>
                          <a:cs typeface="Arial"/>
                          <a:sym typeface="Arial"/>
                        </a:rPr>
                        <a:t> III.-</a:t>
                      </a:r>
                      <a:r>
                        <a:rPr lang="es-MX" sz="1200" u="none" strike="noStrike" cap="none" dirty="0" smtClean="0">
                          <a:solidFill>
                            <a:srgbClr val="000000"/>
                          </a:solidFill>
                          <a:latin typeface="Arial"/>
                          <a:ea typeface="Arial"/>
                          <a:cs typeface="Arial"/>
                          <a:sym typeface="Arial"/>
                        </a:rPr>
                        <a:t>Se deben acotar y delimitar los alcances del proyecto.</a:t>
                      </a:r>
                      <a:r>
                        <a:rPr lang="es-MX" sz="1200" u="none" strike="noStrike" cap="none" baseline="0" dirty="0" smtClean="0">
                          <a:solidFill>
                            <a:srgbClr val="000000"/>
                          </a:solidFill>
                          <a:latin typeface="Arial"/>
                          <a:ea typeface="Arial"/>
                          <a:cs typeface="Arial"/>
                          <a:sym typeface="Arial"/>
                        </a:rPr>
                        <a:t> IV.-</a:t>
                      </a:r>
                      <a:r>
                        <a:rPr lang="es-MX" sz="1200" u="none" strike="noStrike" cap="none" dirty="0" smtClean="0">
                          <a:solidFill>
                            <a:srgbClr val="000000"/>
                          </a:solidFill>
                          <a:latin typeface="Arial"/>
                          <a:ea typeface="Arial"/>
                          <a:cs typeface="Arial"/>
                          <a:sym typeface="Arial"/>
                        </a:rPr>
                        <a:t>Se debe delimitar la participación de cada quien (responsabilidad de cada miembro del equipo de trabajo).</a:t>
                      </a:r>
                      <a:r>
                        <a:rPr lang="es-MX" sz="1200" u="none" strike="noStrike" cap="none" baseline="0" dirty="0" smtClean="0">
                          <a:solidFill>
                            <a:srgbClr val="000000"/>
                          </a:solidFill>
                          <a:latin typeface="Arial"/>
                          <a:ea typeface="Arial"/>
                          <a:cs typeface="Arial"/>
                          <a:sym typeface="Arial"/>
                        </a:rPr>
                        <a:t> V.-</a:t>
                      </a:r>
                      <a:r>
                        <a:rPr lang="es-MX" sz="1200" u="none" strike="noStrike" cap="none" dirty="0" smtClean="0">
                          <a:solidFill>
                            <a:srgbClr val="000000"/>
                          </a:solidFill>
                          <a:latin typeface="Arial"/>
                          <a:ea typeface="Arial"/>
                          <a:cs typeface="Arial"/>
                          <a:sym typeface="Arial"/>
                        </a:rPr>
                        <a:t>Se debe articular el currículum y la práctica en el aula, planificando las situaciones de enseñanza-aprendizaje.</a:t>
                      </a:r>
                      <a:r>
                        <a:rPr lang="es-MX" sz="1200" u="none" strike="noStrike" cap="none" baseline="0" dirty="0" smtClean="0">
                          <a:solidFill>
                            <a:srgbClr val="000000"/>
                          </a:solidFill>
                          <a:latin typeface="Arial"/>
                          <a:ea typeface="Arial"/>
                          <a:cs typeface="Arial"/>
                          <a:sym typeface="Arial"/>
                        </a:rPr>
                        <a:t> VI.-</a:t>
                      </a:r>
                      <a:r>
                        <a:rPr lang="es-MX" sz="1200" u="none" strike="noStrike" cap="none" dirty="0" smtClean="0">
                          <a:solidFill>
                            <a:srgbClr val="000000"/>
                          </a:solidFill>
                          <a:latin typeface="Arial"/>
                          <a:ea typeface="Arial"/>
                          <a:cs typeface="Arial"/>
                          <a:sym typeface="Arial"/>
                        </a:rPr>
                        <a:t>Se deben definir los vínculos entre las disciplinas y las aportaciones (conceptuales y/o procedimentales) de cada quien en las actividades de enseñanza-aprendizaje de los alumnos.</a:t>
                      </a:r>
                      <a:r>
                        <a:rPr lang="es-MX" sz="1200" u="none" strike="noStrike" cap="none" baseline="0" dirty="0" smtClean="0">
                          <a:solidFill>
                            <a:srgbClr val="000000"/>
                          </a:solidFill>
                          <a:latin typeface="Arial"/>
                          <a:ea typeface="Arial"/>
                          <a:cs typeface="Arial"/>
                          <a:sym typeface="Arial"/>
                        </a:rPr>
                        <a:t> VII.-</a:t>
                      </a:r>
                      <a:r>
                        <a:rPr lang="es-MX" sz="1200" u="none" strike="noStrike" cap="none" dirty="0" smtClean="0">
                          <a:solidFill>
                            <a:srgbClr val="000000"/>
                          </a:solidFill>
                          <a:latin typeface="Arial"/>
                          <a:ea typeface="Arial"/>
                          <a:cs typeface="Arial"/>
                          <a:sym typeface="Arial"/>
                        </a:rPr>
                        <a:t>Las actividades de enseñanza aprendizaje deben asegurar el desarrollo de los objetos de aprendizaje, a fin de hacerlos accesibles a los alumnos.</a:t>
                      </a:r>
                    </a:p>
                    <a:p>
                      <a:pPr marL="0" marR="0" lvl="0" indent="-16668" algn="l" rtl="0">
                        <a:lnSpc>
                          <a:spcPct val="115000"/>
                        </a:lnSpc>
                        <a:spcBef>
                          <a:spcPts val="0"/>
                        </a:spcBef>
                        <a:spcAft>
                          <a:spcPts val="0"/>
                        </a:spcAft>
                        <a:buClr>
                          <a:schemeClr val="dk1"/>
                        </a:buClr>
                        <a:buSzPct val="25000"/>
                        <a:buFont typeface="Calibri"/>
                        <a:buNone/>
                      </a:pPr>
                      <a:endParaRPr sz="1050" u="none" strike="noStrike" cap="none" dirty="0">
                        <a:solidFill>
                          <a:srgbClr val="000000"/>
                        </a:solidFill>
                        <a:latin typeface="Arial"/>
                        <a:ea typeface="Arial"/>
                        <a:cs typeface="Arial"/>
                        <a:sym typeface="Arial"/>
                      </a:endParaRP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37" name="Shape 137"/>
          <p:cNvPicPr preferRelativeResize="0"/>
          <p:nvPr/>
        </p:nvPicPr>
        <p:blipFill rotWithShape="1">
          <a:blip r:embed="rId6">
            <a:alphaModFix/>
          </a:blip>
          <a:srcRect/>
          <a:stretch/>
        </p:blipFill>
        <p:spPr>
          <a:xfrm>
            <a:off x="0" y="5904635"/>
            <a:ext cx="1272845" cy="9524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8200" y="870451"/>
            <a:ext cx="10515600" cy="1325563"/>
          </a:xfrm>
          <a:prstGeom prst="rect">
            <a:avLst/>
          </a:prstGeom>
          <a:noFill/>
          <a:ln>
            <a:noFill/>
          </a:ln>
        </p:spPr>
        <p:txBody>
          <a:bodyPr wrap="square" lIns="91425" tIns="45700" rIns="91425" bIns="45700" anchor="ctr" anchorCtr="0">
            <a:noAutofit/>
          </a:bodyPr>
          <a:lstStyle/>
          <a:p>
            <a:pPr marL="0" marR="0" lvl="0" indent="-279400" algn="r" rtl="0">
              <a:lnSpc>
                <a:spcPct val="90000"/>
              </a:lnSpc>
              <a:spcBef>
                <a:spcPts val="0"/>
              </a:spcBef>
              <a:buClr>
                <a:srgbClr val="C00000"/>
              </a:buClr>
              <a:buSzPct val="100000"/>
              <a:buFont typeface="Arial"/>
              <a:buNone/>
            </a:pPr>
            <a:r>
              <a:rPr lang="es-MX" sz="4400" b="1" i="0" u="none" strike="noStrike" cap="none">
                <a:solidFill>
                  <a:srgbClr val="C00000"/>
                </a:solidFill>
                <a:latin typeface="Arial"/>
                <a:ea typeface="Arial"/>
                <a:cs typeface="Arial"/>
                <a:sym typeface="Arial"/>
              </a:rPr>
              <a:t>PRODUCTO 1:</a:t>
            </a:r>
            <a:br>
              <a:rPr lang="es-MX" sz="4400" b="1" i="0" u="none" strike="noStrike" cap="none">
                <a:solidFill>
                  <a:srgbClr val="C00000"/>
                </a:solidFill>
                <a:latin typeface="Arial"/>
                <a:ea typeface="Arial"/>
                <a:cs typeface="Arial"/>
                <a:sym typeface="Arial"/>
              </a:rPr>
            </a:br>
            <a:r>
              <a:rPr lang="es-MX" sz="4400" b="1" i="0" u="none" strike="noStrike" cap="none">
                <a:solidFill>
                  <a:schemeClr val="dk2"/>
                </a:solidFill>
                <a:latin typeface="Arial"/>
                <a:ea typeface="Arial"/>
                <a:cs typeface="Arial"/>
                <a:sym typeface="Arial"/>
              </a:rPr>
              <a:t>C.I.A.C. Conclusiones Generales</a:t>
            </a:r>
          </a:p>
        </p:txBody>
      </p:sp>
      <p:pic>
        <p:nvPicPr>
          <p:cNvPr id="143" name="Shape 143"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44" name="Shape 144"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145" name="Shape 145"/>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graphicFrame>
        <p:nvGraphicFramePr>
          <p:cNvPr id="146" name="Shape 146"/>
          <p:cNvGraphicFramePr/>
          <p:nvPr>
            <p:extLst>
              <p:ext uri="{D42A27DB-BD31-4B8C-83A1-F6EECF244321}">
                <p14:modId xmlns:p14="http://schemas.microsoft.com/office/powerpoint/2010/main" val="153604397"/>
              </p:ext>
            </p:extLst>
          </p:nvPr>
        </p:nvGraphicFramePr>
        <p:xfrm>
          <a:off x="488673" y="2102182"/>
          <a:ext cx="10936700" cy="4236219"/>
        </p:xfrm>
        <a:graphic>
          <a:graphicData uri="http://schemas.openxmlformats.org/drawingml/2006/table">
            <a:tbl>
              <a:tblPr>
                <a:noFill/>
                <a:tableStyleId>{14A18797-51B7-4999-9997-40A0AABE56CF}</a:tableStyleId>
              </a:tblPr>
              <a:tblGrid>
                <a:gridCol w="1561100">
                  <a:extLst>
                    <a:ext uri="{9D8B030D-6E8A-4147-A177-3AD203B41FA5}">
                      <a16:colId xmlns:a16="http://schemas.microsoft.com/office/drawing/2014/main" val="20000"/>
                    </a:ext>
                  </a:extLst>
                </a:gridCol>
                <a:gridCol w="9375600">
                  <a:extLst>
                    <a:ext uri="{9D8B030D-6E8A-4147-A177-3AD203B41FA5}">
                      <a16:colId xmlns:a16="http://schemas.microsoft.com/office/drawing/2014/main" val="20001"/>
                    </a:ext>
                  </a:extLst>
                </a:gridCol>
              </a:tblGrid>
              <a:tr h="343100">
                <a:tc gridSpan="2">
                  <a:txBody>
                    <a:bodyPr/>
                    <a:lstStyle/>
                    <a:p>
                      <a:pPr marL="0" marR="0" lvl="0" indent="-16668" algn="ctr" rtl="0">
                        <a:lnSpc>
                          <a:spcPct val="115000"/>
                        </a:lnSpc>
                        <a:spcBef>
                          <a:spcPts val="0"/>
                        </a:spcBef>
                        <a:spcAft>
                          <a:spcPts val="0"/>
                        </a:spcAft>
                        <a:buClr>
                          <a:srgbClr val="000000"/>
                        </a:buClr>
                        <a:buSzPct val="25000"/>
                        <a:buFont typeface="Arial"/>
                        <a:buNone/>
                      </a:pPr>
                      <a:r>
                        <a:rPr lang="es-MX" sz="1050" b="1" i="1" u="none" strike="noStrike" cap="none" dirty="0">
                          <a:solidFill>
                            <a:srgbClr val="000000"/>
                          </a:solidFill>
                          <a:latin typeface="Arial"/>
                          <a:ea typeface="Arial"/>
                          <a:cs typeface="Arial"/>
                          <a:sym typeface="Arial"/>
                        </a:rPr>
                        <a:t>EL APRENDIZAJE COOPERATIVO</a:t>
                      </a: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1144775">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dirty="0">
                          <a:solidFill>
                            <a:srgbClr val="000000"/>
                          </a:solidFill>
                          <a:latin typeface="Arial"/>
                          <a:ea typeface="Arial"/>
                          <a:cs typeface="Arial"/>
                          <a:sym typeface="Arial"/>
                        </a:rPr>
                        <a:t>1. ¿Qué es?</a:t>
                      </a:r>
                    </a:p>
                  </a:txBody>
                  <a:tcPr marL="56150" marR="56150" marT="56150" marB="561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just" rtl="0">
                        <a:lnSpc>
                          <a:spcPct val="115000"/>
                        </a:lnSpc>
                        <a:spcBef>
                          <a:spcPts val="0"/>
                        </a:spcBef>
                        <a:spcAft>
                          <a:spcPts val="0"/>
                        </a:spcAft>
                        <a:buClr>
                          <a:schemeClr val="dk1"/>
                        </a:buClr>
                        <a:buSzPct val="25000"/>
                        <a:buFont typeface="Calibri"/>
                        <a:buNone/>
                      </a:pPr>
                      <a:r>
                        <a:rPr lang="es-MX" sz="1200" u="none" strike="noStrike" cap="none" dirty="0" smtClean="0">
                          <a:solidFill>
                            <a:srgbClr val="000000"/>
                          </a:solidFill>
                          <a:latin typeface="+mn-lt"/>
                          <a:ea typeface="Arial"/>
                          <a:cs typeface="Arial"/>
                          <a:sym typeface="Arial"/>
                        </a:rPr>
                        <a:t>El Aprendizaje Cooperativo es un término genérico usado para referirse a un grupo de procedimientos de enseñanza que parten de la organización de la clase en pequeños grupos mixtos y heterogéneos donde los alumnos trabajan conjuntamente de forma coordinada entre sí para resolver tareas académicas y profundizar en su propio aprendizaje.</a:t>
                      </a:r>
                      <a:endParaRPr sz="1200" u="none" strike="noStrike" cap="none" dirty="0">
                        <a:solidFill>
                          <a:srgbClr val="000000"/>
                        </a:solidFill>
                        <a:latin typeface="+mn-lt"/>
                        <a:ea typeface="Arial"/>
                        <a:cs typeface="Arial"/>
                        <a:sym typeface="Arial"/>
                      </a:endParaRP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1"/>
                  </a:ext>
                </a:extLst>
              </a:tr>
              <a:tr h="1223525">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2. ¿Cuáles son</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sus </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características?</a:t>
                      </a:r>
                    </a:p>
                  </a:txBody>
                  <a:tcPr marL="56850" marR="56850" marT="56850" marB="568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just" rtl="0">
                        <a:lnSpc>
                          <a:spcPct val="115000"/>
                        </a:lnSpc>
                        <a:spcBef>
                          <a:spcPts val="0"/>
                        </a:spcBef>
                        <a:spcAft>
                          <a:spcPts val="0"/>
                        </a:spcAft>
                        <a:buClr>
                          <a:schemeClr val="dk1"/>
                        </a:buClr>
                        <a:buSzPct val="25000"/>
                        <a:buFont typeface="Calibri"/>
                        <a:buNone/>
                      </a:pPr>
                      <a:r>
                        <a:rPr lang="es-MX" sz="1200" b="1" u="none" strike="noStrike" cap="none" dirty="0" smtClean="0">
                          <a:solidFill>
                            <a:srgbClr val="000000"/>
                          </a:solidFill>
                          <a:latin typeface="+mn-lt"/>
                          <a:ea typeface="Arial"/>
                          <a:cs typeface="Arial"/>
                          <a:sym typeface="Arial"/>
                        </a:rPr>
                        <a:t>I.-FORMACIÓN DE GRUPOS: </a:t>
                      </a:r>
                      <a:r>
                        <a:rPr lang="es-MX" sz="1200" u="none" strike="noStrike" cap="none" dirty="0" smtClean="0">
                          <a:solidFill>
                            <a:srgbClr val="000000"/>
                          </a:solidFill>
                          <a:latin typeface="+mn-lt"/>
                          <a:ea typeface="Arial"/>
                          <a:cs typeface="Arial"/>
                          <a:sym typeface="Arial"/>
                        </a:rPr>
                        <a:t>Estos son grupos heterogéneos, idealmente de 4 miembros con diversos niveles de competencia, donde se debe construir una identidad de grupo, práctica de la ayuda mutua y la valorización de la individualidad para la creación de una sinergia.</a:t>
                      </a:r>
                      <a:r>
                        <a:rPr lang="es-MX" sz="1200" u="none" strike="noStrike" cap="none" baseline="0" dirty="0" smtClean="0">
                          <a:solidFill>
                            <a:srgbClr val="000000"/>
                          </a:solidFill>
                          <a:latin typeface="+mn-lt"/>
                          <a:ea typeface="Arial"/>
                          <a:cs typeface="Arial"/>
                          <a:sym typeface="Arial"/>
                        </a:rPr>
                        <a:t> </a:t>
                      </a:r>
                      <a:r>
                        <a:rPr lang="es-MX" sz="1200" b="1" u="none" strike="noStrike" cap="none" baseline="0" dirty="0" smtClean="0">
                          <a:solidFill>
                            <a:srgbClr val="000000"/>
                          </a:solidFill>
                          <a:latin typeface="+mn-lt"/>
                          <a:ea typeface="Arial"/>
                          <a:cs typeface="Arial"/>
                          <a:sym typeface="Arial"/>
                        </a:rPr>
                        <a:t>II.-</a:t>
                      </a:r>
                      <a:r>
                        <a:rPr lang="es-MX" sz="1200" b="1" u="none" strike="noStrike" cap="none" dirty="0" smtClean="0">
                          <a:solidFill>
                            <a:srgbClr val="000000"/>
                          </a:solidFill>
                          <a:latin typeface="+mn-lt"/>
                          <a:ea typeface="Arial"/>
                          <a:cs typeface="Arial"/>
                          <a:sym typeface="Arial"/>
                        </a:rPr>
                        <a:t>INTERDEPENDENCIA POSITIVA: </a:t>
                      </a:r>
                      <a:r>
                        <a:rPr lang="es-MX" sz="1200" u="none" strike="noStrike" cap="none" dirty="0" smtClean="0">
                          <a:solidFill>
                            <a:srgbClr val="000000"/>
                          </a:solidFill>
                          <a:latin typeface="+mn-lt"/>
                          <a:ea typeface="Arial"/>
                          <a:cs typeface="Arial"/>
                          <a:sym typeface="Arial"/>
                        </a:rPr>
                        <a:t>Es necesario promover la capacidad de comunicación adecuada entre el grupo, para el entendimiento de que el objetivo es la realización de producciones y que estas deben realizarse de forma colectiva.</a:t>
                      </a:r>
                      <a:r>
                        <a:rPr lang="es-MX" sz="1200" u="none" strike="noStrike" cap="none" baseline="0" dirty="0" smtClean="0">
                          <a:solidFill>
                            <a:srgbClr val="000000"/>
                          </a:solidFill>
                          <a:latin typeface="+mn-lt"/>
                          <a:ea typeface="Arial"/>
                          <a:cs typeface="Arial"/>
                          <a:sym typeface="Arial"/>
                        </a:rPr>
                        <a:t> </a:t>
                      </a:r>
                      <a:r>
                        <a:rPr lang="es-MX" sz="1200" b="1" u="none" strike="noStrike" cap="none" baseline="0" dirty="0" smtClean="0">
                          <a:solidFill>
                            <a:srgbClr val="000000"/>
                          </a:solidFill>
                          <a:latin typeface="+mn-lt"/>
                          <a:ea typeface="Arial"/>
                          <a:cs typeface="Arial"/>
                          <a:sym typeface="Arial"/>
                        </a:rPr>
                        <a:t>III.-</a:t>
                      </a:r>
                      <a:r>
                        <a:rPr lang="es-MX" sz="1200" b="1" u="none" strike="noStrike" cap="none" dirty="0" smtClean="0">
                          <a:solidFill>
                            <a:srgbClr val="000000"/>
                          </a:solidFill>
                          <a:latin typeface="+mn-lt"/>
                          <a:ea typeface="Arial"/>
                          <a:cs typeface="Arial"/>
                          <a:sym typeface="Arial"/>
                        </a:rPr>
                        <a:t>RESPONSABILIDAD INDIVIDUAL:</a:t>
                      </a:r>
                      <a:r>
                        <a:rPr lang="es-MX" sz="1200" u="none" strike="noStrike" cap="none" dirty="0" smtClean="0">
                          <a:solidFill>
                            <a:srgbClr val="000000"/>
                          </a:solidFill>
                          <a:latin typeface="+mn-lt"/>
                          <a:ea typeface="Arial"/>
                          <a:cs typeface="Arial"/>
                          <a:sym typeface="Arial"/>
                        </a:rPr>
                        <a:t> El resultado como grupo será finalmente la consecuencia de la investigación individual de los miembros. Esta se apreciará en la presentación pública de la tarea realizada.</a:t>
                      </a:r>
                      <a:r>
                        <a:rPr lang="es-MX" sz="1200" u="none" strike="noStrike" cap="none" baseline="0" dirty="0" smtClean="0">
                          <a:solidFill>
                            <a:srgbClr val="000000"/>
                          </a:solidFill>
                          <a:latin typeface="+mn-lt"/>
                          <a:ea typeface="Arial"/>
                          <a:cs typeface="Arial"/>
                          <a:sym typeface="Arial"/>
                        </a:rPr>
                        <a:t> </a:t>
                      </a:r>
                      <a:r>
                        <a:rPr lang="es-MX" sz="1200" b="1" u="none" strike="noStrike" cap="none" baseline="0" dirty="0" smtClean="0">
                          <a:solidFill>
                            <a:srgbClr val="000000"/>
                          </a:solidFill>
                          <a:latin typeface="+mn-lt"/>
                          <a:ea typeface="Arial"/>
                          <a:cs typeface="Arial"/>
                          <a:sym typeface="Arial"/>
                        </a:rPr>
                        <a:t>IV.-</a:t>
                      </a:r>
                      <a:r>
                        <a:rPr lang="es-MX" sz="1200" b="1" u="none" strike="noStrike" cap="none" dirty="0" smtClean="0">
                          <a:solidFill>
                            <a:srgbClr val="000000"/>
                          </a:solidFill>
                          <a:latin typeface="+mn-lt"/>
                          <a:ea typeface="Arial"/>
                          <a:cs typeface="Arial"/>
                          <a:sym typeface="Arial"/>
                        </a:rPr>
                        <a:t>PARTICIPACIÓN EQUITATIVA: </a:t>
                      </a:r>
                      <a:r>
                        <a:rPr lang="es-MX" sz="1200" u="none" strike="noStrike" cap="none" dirty="0" smtClean="0">
                          <a:solidFill>
                            <a:srgbClr val="000000"/>
                          </a:solidFill>
                          <a:latin typeface="+mn-lt"/>
                          <a:ea typeface="Arial"/>
                          <a:cs typeface="Arial"/>
                          <a:sym typeface="Arial"/>
                        </a:rPr>
                        <a:t>El trabajo que hay que realizar se distribuye entre todos los componentes del equipo de forma equitativa (proporcionada a las posibilidades de cada uno).</a:t>
                      </a: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2"/>
                  </a:ext>
                </a:extLst>
              </a:tr>
              <a:tr h="1057750">
                <a:tc>
                  <a:txBody>
                    <a:bodyPr/>
                    <a:lstStyle/>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3. ¿ Cuáles son sus</a:t>
                      </a:r>
                    </a:p>
                    <a:p>
                      <a:pPr marL="0" marR="0" lvl="0" indent="-19050" algn="l"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objetivos? </a:t>
                      </a:r>
                    </a:p>
                  </a:txBody>
                  <a:tcPr marL="56850" marR="56850" marT="56850" marB="568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just" rtl="0">
                        <a:lnSpc>
                          <a:spcPct val="115000"/>
                        </a:lnSpc>
                        <a:spcBef>
                          <a:spcPts val="0"/>
                        </a:spcBef>
                        <a:spcAft>
                          <a:spcPts val="0"/>
                        </a:spcAft>
                        <a:buClr>
                          <a:schemeClr val="dk1"/>
                        </a:buClr>
                        <a:buSzPct val="25000"/>
                        <a:buFont typeface="Calibri"/>
                        <a:buNone/>
                      </a:pPr>
                      <a:r>
                        <a:rPr lang="es-MX" sz="1200" u="none" strike="noStrike" cap="none" dirty="0" smtClean="0">
                          <a:solidFill>
                            <a:srgbClr val="000000"/>
                          </a:solidFill>
                          <a:latin typeface="+mn-lt"/>
                          <a:ea typeface="Arial"/>
                          <a:cs typeface="Arial"/>
                          <a:sym typeface="Arial"/>
                        </a:rPr>
                        <a:t>I.-Potenciar las relaciones positivas en el aula estimulando al alumnado a aceptar y ser capaces de trabajar con cualquier compañero de su clase, y por extensión, mejorar también el ambiente del Centro.</a:t>
                      </a:r>
                      <a:r>
                        <a:rPr lang="es-MX" sz="1200" u="none" strike="noStrike" cap="none" baseline="0" dirty="0" smtClean="0">
                          <a:solidFill>
                            <a:srgbClr val="000000"/>
                          </a:solidFill>
                          <a:latin typeface="+mn-lt"/>
                          <a:ea typeface="Arial"/>
                          <a:cs typeface="Arial"/>
                          <a:sym typeface="Arial"/>
                        </a:rPr>
                        <a:t> II.-</a:t>
                      </a:r>
                      <a:r>
                        <a:rPr lang="es-MX" sz="1200" u="none" strike="noStrike" cap="none" dirty="0" smtClean="0">
                          <a:solidFill>
                            <a:srgbClr val="000000"/>
                          </a:solidFill>
                          <a:latin typeface="+mn-lt"/>
                          <a:ea typeface="Arial"/>
                          <a:cs typeface="Arial"/>
                          <a:sym typeface="Arial"/>
                        </a:rPr>
                        <a:t>Conseguir que los alumnos y las alumnas sean autónomos en su proceso de aprendizaje enseñándoles a obtener la información necesaria, resolver las dudas que se les planteen y consensuar en equipos el trabajo final, siempre con la ayuda y supervisión del profesor.</a:t>
                      </a:r>
                      <a:r>
                        <a:rPr lang="es-MX" sz="1200" u="none" strike="noStrike" cap="none" baseline="0" dirty="0" smtClean="0">
                          <a:solidFill>
                            <a:srgbClr val="000000"/>
                          </a:solidFill>
                          <a:latin typeface="+mn-lt"/>
                          <a:ea typeface="Arial"/>
                          <a:cs typeface="Arial"/>
                          <a:sym typeface="Arial"/>
                        </a:rPr>
                        <a:t> III.-</a:t>
                      </a:r>
                      <a:r>
                        <a:rPr lang="es-MX" sz="1200" u="none" strike="noStrike" cap="none" dirty="0" smtClean="0">
                          <a:solidFill>
                            <a:srgbClr val="000000"/>
                          </a:solidFill>
                          <a:latin typeface="+mn-lt"/>
                          <a:ea typeface="Arial"/>
                          <a:cs typeface="Arial"/>
                          <a:sym typeface="Arial"/>
                        </a:rPr>
                        <a:t>Atender a la diversidad de alumnado que en estos momentos accede al sistema educativo con distintas necesidades.</a:t>
                      </a: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47" name="Shape 147"/>
          <p:cNvPicPr preferRelativeResize="0"/>
          <p:nvPr/>
        </p:nvPicPr>
        <p:blipFill rotWithShape="1">
          <a:blip r:embed="rId6">
            <a:alphaModFix/>
          </a:blip>
          <a:srcRect/>
          <a:stretch/>
        </p:blipFill>
        <p:spPr>
          <a:xfrm>
            <a:off x="1" y="6095273"/>
            <a:ext cx="977345" cy="7610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38200" y="870451"/>
            <a:ext cx="10515600" cy="1325563"/>
          </a:xfrm>
          <a:prstGeom prst="rect">
            <a:avLst/>
          </a:prstGeom>
          <a:noFill/>
          <a:ln>
            <a:noFill/>
          </a:ln>
        </p:spPr>
        <p:txBody>
          <a:bodyPr wrap="square" lIns="91425" tIns="45700" rIns="91425" bIns="45700" anchor="ctr" anchorCtr="0">
            <a:noAutofit/>
          </a:bodyPr>
          <a:lstStyle/>
          <a:p>
            <a:pPr marL="0" marR="0" lvl="0" indent="-279400" algn="r" rtl="0">
              <a:lnSpc>
                <a:spcPct val="90000"/>
              </a:lnSpc>
              <a:spcBef>
                <a:spcPts val="0"/>
              </a:spcBef>
              <a:buClr>
                <a:srgbClr val="C00000"/>
              </a:buClr>
              <a:buSzPct val="100000"/>
              <a:buFont typeface="Arial"/>
              <a:buNone/>
            </a:pPr>
            <a:r>
              <a:rPr lang="es-MX" sz="4400" b="1" i="0" u="none" strike="noStrike" cap="none">
                <a:solidFill>
                  <a:srgbClr val="C00000"/>
                </a:solidFill>
                <a:latin typeface="Arial"/>
                <a:ea typeface="Arial"/>
                <a:cs typeface="Arial"/>
                <a:sym typeface="Arial"/>
              </a:rPr>
              <a:t>PRODUCTO 1:</a:t>
            </a:r>
            <a:br>
              <a:rPr lang="es-MX" sz="4400" b="1" i="0" u="none" strike="noStrike" cap="none">
                <a:solidFill>
                  <a:srgbClr val="C00000"/>
                </a:solidFill>
                <a:latin typeface="Arial"/>
                <a:ea typeface="Arial"/>
                <a:cs typeface="Arial"/>
                <a:sym typeface="Arial"/>
              </a:rPr>
            </a:br>
            <a:r>
              <a:rPr lang="es-MX" sz="4400" b="1" i="0" u="none" strike="noStrike" cap="none">
                <a:solidFill>
                  <a:schemeClr val="dk2"/>
                </a:solidFill>
                <a:latin typeface="Arial"/>
                <a:ea typeface="Arial"/>
                <a:cs typeface="Arial"/>
                <a:sym typeface="Arial"/>
              </a:rPr>
              <a:t>C.I.A.C. Conclusiones Generales</a:t>
            </a:r>
          </a:p>
        </p:txBody>
      </p:sp>
      <p:pic>
        <p:nvPicPr>
          <p:cNvPr id="153" name="Shape 153"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54" name="Shape 154"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155" name="Shape 155"/>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graphicFrame>
        <p:nvGraphicFramePr>
          <p:cNvPr id="156" name="Shape 156"/>
          <p:cNvGraphicFramePr/>
          <p:nvPr>
            <p:extLst>
              <p:ext uri="{D42A27DB-BD31-4B8C-83A1-F6EECF244321}">
                <p14:modId xmlns:p14="http://schemas.microsoft.com/office/powerpoint/2010/main" val="320174979"/>
              </p:ext>
            </p:extLst>
          </p:nvPr>
        </p:nvGraphicFramePr>
        <p:xfrm>
          <a:off x="569495" y="2149643"/>
          <a:ext cx="10936700" cy="3725180"/>
        </p:xfrm>
        <a:graphic>
          <a:graphicData uri="http://schemas.openxmlformats.org/drawingml/2006/table">
            <a:tbl>
              <a:tblPr>
                <a:noFill/>
                <a:tableStyleId>{14A18797-51B7-4999-9997-40A0AABE56CF}</a:tableStyleId>
              </a:tblPr>
              <a:tblGrid>
                <a:gridCol w="1561100">
                  <a:extLst>
                    <a:ext uri="{9D8B030D-6E8A-4147-A177-3AD203B41FA5}">
                      <a16:colId xmlns:a16="http://schemas.microsoft.com/office/drawing/2014/main" val="20000"/>
                    </a:ext>
                  </a:extLst>
                </a:gridCol>
                <a:gridCol w="9375600">
                  <a:extLst>
                    <a:ext uri="{9D8B030D-6E8A-4147-A177-3AD203B41FA5}">
                      <a16:colId xmlns:a16="http://schemas.microsoft.com/office/drawing/2014/main" val="20001"/>
                    </a:ext>
                  </a:extLst>
                </a:gridCol>
              </a:tblGrid>
              <a:tr h="343100">
                <a:tc gridSpan="2">
                  <a:txBody>
                    <a:bodyPr/>
                    <a:lstStyle/>
                    <a:p>
                      <a:pPr marL="0" marR="0" lvl="0" indent="-16668" algn="ctr" rtl="0">
                        <a:lnSpc>
                          <a:spcPct val="115000"/>
                        </a:lnSpc>
                        <a:spcBef>
                          <a:spcPts val="0"/>
                        </a:spcBef>
                        <a:spcAft>
                          <a:spcPts val="0"/>
                        </a:spcAft>
                        <a:buClr>
                          <a:srgbClr val="000000"/>
                        </a:buClr>
                        <a:buSzPct val="25000"/>
                        <a:buFont typeface="Arial"/>
                        <a:buNone/>
                      </a:pPr>
                      <a:r>
                        <a:rPr lang="es-MX" sz="1050" b="1" i="1" u="none" strike="noStrike" cap="none">
                          <a:solidFill>
                            <a:srgbClr val="000000"/>
                          </a:solidFill>
                          <a:latin typeface="Arial"/>
                          <a:ea typeface="Arial"/>
                          <a:cs typeface="Arial"/>
                          <a:sym typeface="Arial"/>
                        </a:rPr>
                        <a:t>EL APRENDIZAJE COOPERATIVO</a:t>
                      </a: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00"/>
                  </a:ext>
                </a:extLst>
              </a:tr>
              <a:tr h="1144775">
                <a:tc>
                  <a:txBody>
                    <a:bodyPr/>
                    <a:lstStyle/>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4. ¿Cuáles son las</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acciones de  </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planeación y   acompañamiento </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más importantes </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del  profesor, en</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éste tipo de</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trabajo?</a:t>
                      </a:r>
                    </a:p>
                  </a:txBody>
                  <a:tcPr marL="56850" marR="56850" marT="56850" marB="568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just" defTabSz="914400" rtl="0" eaLnBrk="1" fontAlgn="auto" latinLnBrk="0" hangingPunct="1">
                        <a:lnSpc>
                          <a:spcPct val="115000"/>
                        </a:lnSpc>
                        <a:spcBef>
                          <a:spcPts val="0"/>
                        </a:spcBef>
                        <a:spcAft>
                          <a:spcPts val="0"/>
                        </a:spcAft>
                        <a:buClr>
                          <a:schemeClr val="dk1"/>
                        </a:buClr>
                        <a:buSzPct val="25000"/>
                        <a:buFont typeface="Calibri"/>
                        <a:buNone/>
                        <a:tabLst/>
                        <a:defRPr/>
                      </a:pPr>
                      <a:r>
                        <a:rPr lang="es-419" sz="1200" dirty="0" smtClean="0">
                          <a:latin typeface="+mj-lt"/>
                          <a:ea typeface="Century Gothic"/>
                          <a:cs typeface="Century Gothic"/>
                          <a:sym typeface="Century Gothic"/>
                        </a:rPr>
                        <a:t>I.-Especificar objetivos o propósitos de enseñanza-aprendizaje. II.- Decidir el tamaño del grupo. III.- Acondicionar el aula de acuerdo a las especificaciones de los proyectos.</a:t>
                      </a:r>
                      <a:r>
                        <a:rPr lang="es-419" sz="1200" baseline="0" dirty="0" smtClean="0">
                          <a:latin typeface="+mj-lt"/>
                          <a:ea typeface="Century Gothic"/>
                          <a:cs typeface="Century Gothic"/>
                          <a:sym typeface="Century Gothic"/>
                        </a:rPr>
                        <a:t> IV.- </a:t>
                      </a:r>
                      <a:r>
                        <a:rPr lang="es-419" sz="1200" dirty="0" smtClean="0">
                          <a:latin typeface="+mj-lt"/>
                          <a:ea typeface="Century Gothic"/>
                          <a:cs typeface="Century Gothic"/>
                          <a:sym typeface="Century Gothic"/>
                        </a:rPr>
                        <a:t>Planear los materiales de enseñanza para promover la interdependencia positiva. V.- Explicar la tarea académica. VII. Estructurar la meta grupal de interdependencia positiva entre los diversos proyectos. VIII. Estructurar</a:t>
                      </a:r>
                      <a:r>
                        <a:rPr lang="es-419" sz="1200" baseline="0" dirty="0" smtClean="0">
                          <a:latin typeface="+mj-lt"/>
                          <a:ea typeface="Century Gothic"/>
                          <a:cs typeface="Century Gothic"/>
                          <a:sym typeface="Century Gothic"/>
                        </a:rPr>
                        <a:t> </a:t>
                      </a:r>
                      <a:r>
                        <a:rPr lang="es-419" sz="1200" dirty="0" smtClean="0">
                          <a:latin typeface="+mj-lt"/>
                          <a:ea typeface="Century Gothic"/>
                          <a:cs typeface="Century Gothic"/>
                          <a:sym typeface="Century Gothic"/>
                        </a:rPr>
                        <a:t>la cooperación intergrupal. En el desarrollo de los proyectos.</a:t>
                      </a:r>
                      <a:r>
                        <a:rPr lang="es-419" sz="1200" baseline="0" dirty="0" smtClean="0">
                          <a:latin typeface="+mj-lt"/>
                          <a:ea typeface="Century Gothic"/>
                          <a:cs typeface="Century Gothic"/>
                          <a:sym typeface="Century Gothic"/>
                        </a:rPr>
                        <a:t> IX.- </a:t>
                      </a:r>
                      <a:r>
                        <a:rPr lang="es-419" sz="1200" dirty="0" smtClean="0">
                          <a:latin typeface="+mj-lt"/>
                          <a:ea typeface="Century Gothic"/>
                          <a:cs typeface="Century Gothic"/>
                          <a:sym typeface="Century Gothic"/>
                        </a:rPr>
                        <a:t>Monitorear, supervisar y modelar los aprendizajes y prácticas de los estudiantes.</a:t>
                      </a:r>
                      <a:r>
                        <a:rPr lang="es-419" sz="1200" baseline="0" dirty="0" smtClean="0">
                          <a:latin typeface="+mj-lt"/>
                          <a:ea typeface="Century Gothic"/>
                          <a:cs typeface="Century Gothic"/>
                          <a:sym typeface="Century Gothic"/>
                        </a:rPr>
                        <a:t> X.-</a:t>
                      </a:r>
                      <a:r>
                        <a:rPr lang="es-419" sz="1200" dirty="0" smtClean="0">
                          <a:latin typeface="+mj-lt"/>
                          <a:ea typeface="Century Gothic"/>
                          <a:cs typeface="Century Gothic"/>
                          <a:sym typeface="Century Gothic"/>
                        </a:rPr>
                        <a:t> Proporcionar asistencia y retroalimentación en relación a</a:t>
                      </a:r>
                      <a:r>
                        <a:rPr lang="es-419" sz="1200" baseline="0" dirty="0" smtClean="0">
                          <a:latin typeface="+mj-lt"/>
                          <a:ea typeface="Century Gothic"/>
                          <a:cs typeface="Century Gothic"/>
                          <a:sym typeface="Century Gothic"/>
                        </a:rPr>
                        <a:t> sus proyectos</a:t>
                      </a:r>
                      <a:r>
                        <a:rPr lang="es-419" sz="1200" dirty="0" smtClean="0">
                          <a:latin typeface="+mj-lt"/>
                          <a:ea typeface="Century Gothic"/>
                          <a:cs typeface="Century Gothic"/>
                          <a:sym typeface="Century Gothic"/>
                        </a:rPr>
                        <a:t>. XI. Evaluar la calidad y cantidad del aprendizaje de los alumnos. XII. Valorar el buen funcionamiento del grupo. </a:t>
                      </a:r>
                      <a:endParaRPr sz="1200" u="none" strike="noStrike" cap="none" dirty="0">
                        <a:solidFill>
                          <a:srgbClr val="000000"/>
                        </a:solidFill>
                        <a:latin typeface="Arial"/>
                        <a:ea typeface="Arial"/>
                        <a:cs typeface="Arial"/>
                        <a:sym typeface="Arial"/>
                      </a:endParaRP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1"/>
                  </a:ext>
                </a:extLst>
              </a:tr>
              <a:tr h="1223525">
                <a:tc>
                  <a:txBody>
                    <a:bodyPr/>
                    <a:lstStyle/>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5. ¿De qué</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manera</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se  vinculan  el</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trabajo</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interdisciplinario, </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y el aprendizaje</a:t>
                      </a:r>
                    </a:p>
                    <a:p>
                      <a:pPr marL="0" marR="0" lvl="0" indent="-19050" algn="just" rtl="0">
                        <a:lnSpc>
                          <a:spcPct val="115000"/>
                        </a:lnSpc>
                        <a:spcBef>
                          <a:spcPts val="0"/>
                        </a:spcBef>
                        <a:spcAft>
                          <a:spcPts val="0"/>
                        </a:spcAft>
                        <a:buClr>
                          <a:srgbClr val="000000"/>
                        </a:buClr>
                        <a:buSzPct val="25000"/>
                        <a:buFont typeface="Arial"/>
                        <a:buNone/>
                      </a:pPr>
                      <a:r>
                        <a:rPr lang="es-MX" sz="1200" b="1" i="1" u="none" strike="noStrike" cap="none">
                          <a:solidFill>
                            <a:srgbClr val="000000"/>
                          </a:solidFill>
                          <a:latin typeface="Arial"/>
                          <a:ea typeface="Arial"/>
                          <a:cs typeface="Arial"/>
                          <a:sym typeface="Arial"/>
                        </a:rPr>
                        <a:t>    cooperativo?</a:t>
                      </a:r>
                    </a:p>
                  </a:txBody>
                  <a:tcPr marL="56850" marR="56850" marT="56850" marB="56850" anchor="ctr">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solidFill>
                      <a:srgbClr val="C6D9F1"/>
                    </a:solidFill>
                  </a:tcPr>
                </a:tc>
                <a:tc>
                  <a:txBody>
                    <a:bodyPr/>
                    <a:lstStyle/>
                    <a:p>
                      <a:pPr marL="0" marR="0" lvl="0" indent="-16668" algn="just" rtl="0">
                        <a:lnSpc>
                          <a:spcPct val="115000"/>
                        </a:lnSpc>
                        <a:spcBef>
                          <a:spcPts val="0"/>
                        </a:spcBef>
                        <a:spcAft>
                          <a:spcPts val="0"/>
                        </a:spcAft>
                        <a:buClr>
                          <a:schemeClr val="dk1"/>
                        </a:buClr>
                        <a:buSzPct val="25000"/>
                        <a:buFont typeface="Calibri"/>
                        <a:buNone/>
                      </a:pPr>
                      <a:r>
                        <a:rPr lang="es-MX" sz="1200" u="none" strike="noStrike" cap="none" dirty="0" smtClean="0">
                          <a:solidFill>
                            <a:srgbClr val="000000"/>
                          </a:solidFill>
                          <a:latin typeface="Arial"/>
                          <a:ea typeface="Arial"/>
                          <a:cs typeface="Arial"/>
                          <a:sym typeface="Arial"/>
                        </a:rPr>
                        <a:t>I.-Motivación por la tarea.</a:t>
                      </a:r>
                      <a:r>
                        <a:rPr lang="es-MX" sz="1200" u="none" strike="noStrike" cap="none" baseline="0" dirty="0" smtClean="0">
                          <a:solidFill>
                            <a:srgbClr val="000000"/>
                          </a:solidFill>
                          <a:latin typeface="Arial"/>
                          <a:ea typeface="Arial"/>
                          <a:cs typeface="Arial"/>
                          <a:sym typeface="Arial"/>
                        </a:rPr>
                        <a:t> II.-</a:t>
                      </a:r>
                      <a:r>
                        <a:rPr lang="es-MX" sz="1200" u="none" strike="noStrike" cap="none" dirty="0" smtClean="0">
                          <a:solidFill>
                            <a:srgbClr val="000000"/>
                          </a:solidFill>
                          <a:latin typeface="Arial"/>
                          <a:ea typeface="Arial"/>
                          <a:cs typeface="Arial"/>
                          <a:sym typeface="Arial"/>
                        </a:rPr>
                        <a:t>Actitudes de implicación y de iniciativa.</a:t>
                      </a:r>
                      <a:r>
                        <a:rPr lang="es-MX" sz="1200" u="none" strike="noStrike" cap="none" baseline="0" dirty="0" smtClean="0">
                          <a:solidFill>
                            <a:srgbClr val="000000"/>
                          </a:solidFill>
                          <a:latin typeface="Arial"/>
                          <a:ea typeface="Arial"/>
                          <a:cs typeface="Arial"/>
                          <a:sym typeface="Arial"/>
                        </a:rPr>
                        <a:t> III.-</a:t>
                      </a:r>
                      <a:r>
                        <a:rPr lang="es-MX" sz="1200" u="none" strike="noStrike" cap="none" dirty="0" smtClean="0">
                          <a:solidFill>
                            <a:srgbClr val="000000"/>
                          </a:solidFill>
                          <a:latin typeface="Arial"/>
                          <a:ea typeface="Arial"/>
                          <a:cs typeface="Arial"/>
                          <a:sym typeface="Arial"/>
                        </a:rPr>
                        <a:t>Grado de comprensión de lo que se hace y del porqué se hace. IV.-Volumen de trabajo realizado.</a:t>
                      </a:r>
                      <a:r>
                        <a:rPr lang="es-MX" sz="1200" u="none" strike="noStrike" cap="none" baseline="0" dirty="0" smtClean="0">
                          <a:solidFill>
                            <a:srgbClr val="000000"/>
                          </a:solidFill>
                          <a:latin typeface="Arial"/>
                          <a:ea typeface="Arial"/>
                          <a:cs typeface="Arial"/>
                          <a:sym typeface="Arial"/>
                        </a:rPr>
                        <a:t> V.-</a:t>
                      </a:r>
                      <a:r>
                        <a:rPr lang="es-MX" sz="1200" u="none" strike="noStrike" cap="none" dirty="0" smtClean="0">
                          <a:solidFill>
                            <a:srgbClr val="000000"/>
                          </a:solidFill>
                          <a:latin typeface="Arial"/>
                          <a:ea typeface="Arial"/>
                          <a:cs typeface="Arial"/>
                          <a:sym typeface="Arial"/>
                        </a:rPr>
                        <a:t>Calidad del mismo.</a:t>
                      </a:r>
                      <a:r>
                        <a:rPr lang="es-MX" sz="1200" u="none" strike="noStrike" cap="none" baseline="0" dirty="0" smtClean="0">
                          <a:solidFill>
                            <a:srgbClr val="000000"/>
                          </a:solidFill>
                          <a:latin typeface="Arial"/>
                          <a:ea typeface="Arial"/>
                          <a:cs typeface="Arial"/>
                          <a:sym typeface="Arial"/>
                        </a:rPr>
                        <a:t> VI.-</a:t>
                      </a:r>
                      <a:r>
                        <a:rPr lang="es-MX" sz="1200" u="none" strike="noStrike" cap="none" dirty="0" smtClean="0">
                          <a:solidFill>
                            <a:srgbClr val="000000"/>
                          </a:solidFill>
                          <a:latin typeface="Arial"/>
                          <a:ea typeface="Arial"/>
                          <a:cs typeface="Arial"/>
                          <a:sym typeface="Arial"/>
                        </a:rPr>
                        <a:t>Grado de dominio de procedimientos y conceptos.</a:t>
                      </a:r>
                      <a:r>
                        <a:rPr lang="es-MX" sz="1200" u="none" strike="noStrike" cap="none" baseline="0" dirty="0" smtClean="0">
                          <a:solidFill>
                            <a:srgbClr val="000000"/>
                          </a:solidFill>
                          <a:latin typeface="Arial"/>
                          <a:ea typeface="Arial"/>
                          <a:cs typeface="Arial"/>
                          <a:sym typeface="Arial"/>
                        </a:rPr>
                        <a:t> VII. </a:t>
                      </a:r>
                      <a:r>
                        <a:rPr lang="es-MX" sz="1200" u="none" strike="noStrike" cap="none" dirty="0" smtClean="0">
                          <a:solidFill>
                            <a:srgbClr val="000000"/>
                          </a:solidFill>
                          <a:latin typeface="Arial"/>
                          <a:ea typeface="Arial"/>
                          <a:cs typeface="Arial"/>
                          <a:sym typeface="Arial"/>
                        </a:rPr>
                        <a:t>Relación social en el aprendizaje</a:t>
                      </a:r>
                      <a:endParaRPr sz="1200" u="none" strike="noStrike" cap="none" dirty="0">
                        <a:solidFill>
                          <a:srgbClr val="000000"/>
                        </a:solidFill>
                        <a:latin typeface="Arial"/>
                        <a:ea typeface="Arial"/>
                        <a:cs typeface="Arial"/>
                        <a:sym typeface="Arial"/>
                      </a:endParaRPr>
                    </a:p>
                  </a:txBody>
                  <a:tcPr marL="56150" marR="56150" marT="56150" marB="56150">
                    <a:lnL w="12700" cap="flat" cmpd="sng">
                      <a:solidFill>
                        <a:srgbClr val="F1592A"/>
                      </a:solidFill>
                      <a:prstDash val="solid"/>
                      <a:round/>
                      <a:headEnd type="none" w="med" len="med"/>
                      <a:tailEnd type="none" w="med" len="med"/>
                    </a:lnL>
                    <a:lnR w="12700" cap="flat" cmpd="sng">
                      <a:solidFill>
                        <a:srgbClr val="F1592A"/>
                      </a:solidFill>
                      <a:prstDash val="solid"/>
                      <a:round/>
                      <a:headEnd type="none" w="med" len="med"/>
                      <a:tailEnd type="none" w="med" len="med"/>
                    </a:lnR>
                    <a:lnT w="12700" cap="flat" cmpd="sng">
                      <a:solidFill>
                        <a:srgbClr val="F1592A"/>
                      </a:solidFill>
                      <a:prstDash val="solid"/>
                      <a:round/>
                      <a:headEnd type="none" w="med" len="med"/>
                      <a:tailEnd type="none" w="med" len="med"/>
                    </a:lnT>
                    <a:lnB w="12700" cap="flat" cmpd="sng">
                      <a:solidFill>
                        <a:srgbClr val="F1592A"/>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57" name="Shape 157"/>
          <p:cNvPicPr preferRelativeResize="0"/>
          <p:nvPr/>
        </p:nvPicPr>
        <p:blipFill rotWithShape="1">
          <a:blip r:embed="rId6">
            <a:alphaModFix/>
          </a:blip>
          <a:srcRect/>
          <a:stretch/>
        </p:blipFill>
        <p:spPr>
          <a:xfrm>
            <a:off x="0" y="5905500"/>
            <a:ext cx="1272845" cy="9524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14137" y="2779462"/>
            <a:ext cx="10515600" cy="1325563"/>
          </a:xfrm>
          <a:prstGeom prst="rect">
            <a:avLst/>
          </a:prstGeom>
          <a:solidFill>
            <a:srgbClr val="1F3864"/>
          </a:solidFill>
          <a:ln>
            <a:noFill/>
          </a:ln>
        </p:spPr>
        <p:txBody>
          <a:bodyPr wrap="square" lIns="91425" tIns="45700" rIns="91425" bIns="45700" anchor="ctr" anchorCtr="0">
            <a:noAutofit/>
          </a:bodyPr>
          <a:lstStyle/>
          <a:p>
            <a:pPr marL="0" marR="0" lvl="0" indent="-279400" algn="r" rtl="0">
              <a:lnSpc>
                <a:spcPct val="90000"/>
              </a:lnSpc>
              <a:spcBef>
                <a:spcPts val="0"/>
              </a:spcBef>
              <a:buClr>
                <a:schemeClr val="lt2"/>
              </a:buClr>
              <a:buSzPct val="100000"/>
              <a:buFont typeface="Arial"/>
              <a:buNone/>
            </a:pPr>
            <a:r>
              <a:rPr lang="es-MX" sz="4400" b="1" i="0" u="none" strike="noStrike" cap="none">
                <a:solidFill>
                  <a:schemeClr val="lt2"/>
                </a:solidFill>
                <a:latin typeface="Arial"/>
                <a:ea typeface="Arial"/>
                <a:cs typeface="Arial"/>
                <a:sym typeface="Arial"/>
              </a:rPr>
              <a:t>PRODUCTO 2</a:t>
            </a:r>
            <a:br>
              <a:rPr lang="es-MX" sz="4400" b="1" i="0" u="none" strike="noStrike" cap="none">
                <a:solidFill>
                  <a:schemeClr val="lt2"/>
                </a:solidFill>
                <a:latin typeface="Arial"/>
                <a:ea typeface="Arial"/>
                <a:cs typeface="Arial"/>
                <a:sym typeface="Arial"/>
              </a:rPr>
            </a:br>
            <a:r>
              <a:rPr lang="es-MX" sz="4400" b="1" i="0" u="none" strike="noStrike" cap="none">
                <a:solidFill>
                  <a:schemeClr val="lt2"/>
                </a:solidFill>
                <a:latin typeface="Arial"/>
                <a:ea typeface="Arial"/>
                <a:cs typeface="Arial"/>
                <a:sym typeface="Arial"/>
              </a:rPr>
              <a:t>Memoria fotográfica</a:t>
            </a:r>
          </a:p>
        </p:txBody>
      </p:sp>
      <p:pic>
        <p:nvPicPr>
          <p:cNvPr id="163" name="Shape 163" descr="Conexiones_Horizontal2b.png"/>
          <p:cNvPicPr preferRelativeResize="0"/>
          <p:nvPr/>
        </p:nvPicPr>
        <p:blipFill rotWithShape="1">
          <a:blip r:embed="rId3">
            <a:alphaModFix/>
          </a:blip>
          <a:srcRect l="62591" b="8156"/>
          <a:stretch/>
        </p:blipFill>
        <p:spPr>
          <a:xfrm>
            <a:off x="9208168" y="6047874"/>
            <a:ext cx="2965120" cy="808479"/>
          </a:xfrm>
          <a:prstGeom prst="rect">
            <a:avLst/>
          </a:prstGeom>
          <a:noFill/>
          <a:ln>
            <a:noFill/>
          </a:ln>
        </p:spPr>
      </p:pic>
      <p:pic>
        <p:nvPicPr>
          <p:cNvPr id="164" name="Shape 164" descr="Conexiones_Horizontal2a.png"/>
          <p:cNvPicPr preferRelativeResize="0"/>
          <p:nvPr/>
        </p:nvPicPr>
        <p:blipFill rotWithShape="1">
          <a:blip r:embed="rId4">
            <a:alphaModFix/>
          </a:blip>
          <a:srcRect l="1954" b="8719"/>
          <a:stretch/>
        </p:blipFill>
        <p:spPr>
          <a:xfrm>
            <a:off x="1853860" y="19906"/>
            <a:ext cx="10213147" cy="1006572"/>
          </a:xfrm>
          <a:prstGeom prst="rect">
            <a:avLst/>
          </a:prstGeom>
          <a:noFill/>
          <a:ln>
            <a:noFill/>
          </a:ln>
        </p:spPr>
      </p:pic>
      <p:pic>
        <p:nvPicPr>
          <p:cNvPr id="165" name="Shape 165"/>
          <p:cNvPicPr preferRelativeResize="0"/>
          <p:nvPr/>
        </p:nvPicPr>
        <p:blipFill rotWithShape="1">
          <a:blip r:embed="rId5">
            <a:alphaModFix/>
          </a:blip>
          <a:srcRect l="79297" t="65512" r="3012"/>
          <a:stretch/>
        </p:blipFill>
        <p:spPr>
          <a:xfrm>
            <a:off x="28078" y="19905"/>
            <a:ext cx="1397772" cy="2082277"/>
          </a:xfrm>
          <a:prstGeom prst="rect">
            <a:avLst/>
          </a:prstGeom>
          <a:noFill/>
          <a:ln>
            <a:noFill/>
          </a:ln>
        </p:spPr>
      </p:pic>
      <p:pic>
        <p:nvPicPr>
          <p:cNvPr id="166" name="Shape 166"/>
          <p:cNvPicPr preferRelativeResize="0"/>
          <p:nvPr/>
        </p:nvPicPr>
        <p:blipFill rotWithShape="1">
          <a:blip r:embed="rId6">
            <a:alphaModFix/>
          </a:blip>
          <a:srcRect/>
          <a:stretch/>
        </p:blipFill>
        <p:spPr>
          <a:xfrm>
            <a:off x="0" y="5856581"/>
            <a:ext cx="1272845" cy="95246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2600</Words>
  <Application>Microsoft Office PowerPoint</Application>
  <PresentationFormat>Panorámica</PresentationFormat>
  <Paragraphs>204</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Century Gothic</vt:lpstr>
      <vt:lpstr>Tema de Office</vt:lpstr>
      <vt:lpstr>PROYECTO ECO ENTERPRICE.</vt:lpstr>
      <vt:lpstr>ÍNDICE DE CONTENIDOS</vt:lpstr>
      <vt:lpstr>PRODUCTO 1 C.I.A.C. Conclusiones Generales</vt:lpstr>
      <vt:lpstr>PRODUCTO 1: C.I.A.C. Conclusiones Generales</vt:lpstr>
      <vt:lpstr>PRODUCTO 1: C.I.A.C. Conclusiones Generales</vt:lpstr>
      <vt:lpstr>PRODUCTO 1: C.I.A.C. Conclusiones Generales</vt:lpstr>
      <vt:lpstr>PRODUCTO 1: C.I.A.C. Conclusiones Generales</vt:lpstr>
      <vt:lpstr>PRODUCTO 1: C.I.A.C. Conclusiones Generales</vt:lpstr>
      <vt:lpstr>PRODUCTO 2 Memoria fotográfica</vt:lpstr>
      <vt:lpstr>Describir la foto  (¿a qué se refiere?)</vt:lpstr>
      <vt:lpstr>Describir la foto  (¿a qué se refiere?)</vt:lpstr>
      <vt:lpstr>Presentación de PowerPoint</vt:lpstr>
      <vt:lpstr>PRODUCTO 3 Organizador gráfico</vt:lpstr>
      <vt:lpstr>Presentación de PowerPoint</vt:lpstr>
      <vt:lpstr>PRODUCTO 4 EL PROYECTO</vt:lpstr>
      <vt:lpstr>INTRODUCCIÓN</vt:lpstr>
      <vt:lpstr>OBJETIVOS</vt:lpstr>
      <vt:lpstr>OBJETIVOS</vt:lpstr>
      <vt:lpstr>PREGUNTAS...</vt:lpstr>
      <vt:lpstr>CONTENIDO</vt:lpstr>
      <vt:lpstr>CONTENIDO</vt:lpstr>
      <vt:lpstr>CONTENIDO</vt:lpstr>
      <vt:lpstr>CONTENIDO</vt:lpstr>
      <vt:lpstr>CONTENIDO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ECO ENTERPRICE.</dc:title>
  <dc:creator>ALEXANDER</dc:creator>
  <cp:lastModifiedBy>victor manuel sarabia ramirez</cp:lastModifiedBy>
  <cp:revision>22</cp:revision>
  <dcterms:modified xsi:type="dcterms:W3CDTF">2017-11-08T20:51:17Z</dcterms:modified>
</cp:coreProperties>
</file>