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9"/>
  </p:notesMasterIdLst>
  <p:sldIdLst>
    <p:sldId id="309" r:id="rId2"/>
    <p:sldId id="310" r:id="rId3"/>
    <p:sldId id="311" r:id="rId4"/>
    <p:sldId id="258" r:id="rId5"/>
    <p:sldId id="313" r:id="rId6"/>
    <p:sldId id="259" r:id="rId7"/>
    <p:sldId id="260" r:id="rId8"/>
    <p:sldId id="261" r:id="rId9"/>
    <p:sldId id="262" r:id="rId10"/>
    <p:sldId id="263" r:id="rId11"/>
    <p:sldId id="264" r:id="rId12"/>
    <p:sldId id="265" r:id="rId13"/>
    <p:sldId id="314" r:id="rId14"/>
    <p:sldId id="316" r:id="rId15"/>
    <p:sldId id="331" r:id="rId16"/>
    <p:sldId id="317" r:id="rId17"/>
    <p:sldId id="318" r:id="rId18"/>
    <p:sldId id="332" r:id="rId19"/>
    <p:sldId id="319" r:id="rId20"/>
    <p:sldId id="320" r:id="rId21"/>
    <p:sldId id="321" r:id="rId22"/>
    <p:sldId id="322" r:id="rId23"/>
    <p:sldId id="323" r:id="rId24"/>
    <p:sldId id="315" r:id="rId25"/>
    <p:sldId id="272" r:id="rId26"/>
    <p:sldId id="324" r:id="rId27"/>
    <p:sldId id="325" r:id="rId28"/>
    <p:sldId id="326" r:id="rId29"/>
    <p:sldId id="271" r:id="rId30"/>
    <p:sldId id="273" r:id="rId31"/>
    <p:sldId id="274" r:id="rId32"/>
    <p:sldId id="275" r:id="rId33"/>
    <p:sldId id="276" r:id="rId34"/>
    <p:sldId id="277" r:id="rId35"/>
    <p:sldId id="278" r:id="rId36"/>
    <p:sldId id="327" r:id="rId37"/>
    <p:sldId id="284" r:id="rId38"/>
    <p:sldId id="285" r:id="rId39"/>
    <p:sldId id="288" r:id="rId40"/>
    <p:sldId id="289" r:id="rId41"/>
    <p:sldId id="290" r:id="rId42"/>
    <p:sldId id="292" r:id="rId43"/>
    <p:sldId id="293" r:id="rId44"/>
    <p:sldId id="294" r:id="rId45"/>
    <p:sldId id="295" r:id="rId46"/>
    <p:sldId id="296" r:id="rId47"/>
    <p:sldId id="297" r:id="rId48"/>
    <p:sldId id="298" r:id="rId49"/>
    <p:sldId id="299" r:id="rId50"/>
    <p:sldId id="300" r:id="rId51"/>
    <p:sldId id="301" r:id="rId52"/>
    <p:sldId id="328" r:id="rId53"/>
    <p:sldId id="329" r:id="rId54"/>
    <p:sldId id="333" r:id="rId55"/>
    <p:sldId id="335" r:id="rId56"/>
    <p:sldId id="330" r:id="rId57"/>
    <p:sldId id="334" r:id="rId5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shiba" initials="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94662" autoAdjust="0"/>
  </p:normalViewPr>
  <p:slideViewPr>
    <p:cSldViewPr>
      <p:cViewPr varScale="1">
        <p:scale>
          <a:sx n="87" d="100"/>
          <a:sy n="87" d="100"/>
        </p:scale>
        <p:origin x="108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80A2F2-A95F-4BFF-A3E9-947EB993853B}" type="datetimeFigureOut">
              <a:rPr lang="es-MX" smtClean="0"/>
              <a:t>11/06/2018</a:t>
            </a:fld>
            <a:endParaRPr lang="es-MX"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7BF7B-1EAC-4146-BC37-3CDC9E4C6CC1}" type="slidenum">
              <a:rPr lang="es-MX" smtClean="0"/>
              <a:t>‹Nº›</a:t>
            </a:fld>
            <a:endParaRPr lang="es-MX" dirty="0"/>
          </a:p>
        </p:txBody>
      </p:sp>
    </p:spTree>
    <p:extLst>
      <p:ext uri="{BB962C8B-B14F-4D97-AF65-F5344CB8AC3E}">
        <p14:creationId xmlns:p14="http://schemas.microsoft.com/office/powerpoint/2010/main" val="221116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0C4E4DF4-9221-4BAC-9306-DE13087970BF}" type="slidenum">
              <a:rPr lang="es-MX" smtClean="0"/>
              <a:pPr/>
              <a:t>39</a:t>
            </a:fld>
            <a:endParaRPr lang="es-MX" dirty="0"/>
          </a:p>
        </p:txBody>
      </p:sp>
    </p:spTree>
    <p:extLst>
      <p:ext uri="{BB962C8B-B14F-4D97-AF65-F5344CB8AC3E}">
        <p14:creationId xmlns:p14="http://schemas.microsoft.com/office/powerpoint/2010/main" val="370176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25A80005-6696-40AB-9201-D62A76857C00}" type="datetimeFigureOut">
              <a:rPr lang="es-MX" smtClean="0"/>
              <a:pPr/>
              <a:t>11/06/2018</a:t>
            </a:fld>
            <a:endParaRPr lang="es-MX"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MX"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5DFDDE71-D291-4272-8063-05C6B51BC89D}" type="slidenum">
              <a:rPr lang="es-MX" smtClean="0"/>
              <a:pPr/>
              <a:t>‹Nº›</a:t>
            </a:fld>
            <a:endParaRPr lang="es-MX"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5DFDDE71-D291-4272-8063-05C6B51BC89D}" type="slidenum">
              <a:rPr lang="es-MX" smtClean="0"/>
              <a:pPr/>
              <a:t>‹Nº›</a:t>
            </a:fld>
            <a:endParaRPr lang="es-MX"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5DFDDE71-D291-4272-8063-05C6B51BC89D}" type="slidenum">
              <a:rPr lang="es-MX" smtClean="0"/>
              <a:pPr/>
              <a:t>‹Nº›</a:t>
            </a:fld>
            <a:endParaRPr lang="es-MX"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5DFDDE71-D291-4272-8063-05C6B51BC89D}" type="slidenum">
              <a:rPr lang="es-MX" smtClean="0"/>
              <a:pPr/>
              <a:t>‹Nº›</a:t>
            </a:fld>
            <a:endParaRPr lang="es-MX"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5DFDDE71-D291-4272-8063-05C6B51BC89D}" type="slidenum">
              <a:rPr lang="es-MX" smtClean="0"/>
              <a:pPr/>
              <a:t>‹Nº›</a:t>
            </a:fld>
            <a:endParaRPr lang="es-MX"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5DFDDE71-D291-4272-8063-05C6B51BC89D}" type="slidenum">
              <a:rPr lang="es-MX" smtClean="0"/>
              <a:pPr/>
              <a:t>‹Nº›</a:t>
            </a:fld>
            <a:endParaRPr lang="es-MX" dirty="0"/>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5DFDDE71-D291-4272-8063-05C6B51BC89D}" type="slidenum">
              <a:rPr lang="es-MX" smtClean="0"/>
              <a:pPr/>
              <a:t>‹Nº›</a:t>
            </a:fld>
            <a:endParaRPr lang="es-MX"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5DFDDE71-D291-4272-8063-05C6B51BC89D}" type="slidenum">
              <a:rPr lang="es-MX" smtClean="0"/>
              <a:pPr/>
              <a:t>‹Nº›</a:t>
            </a:fld>
            <a:endParaRPr lang="es-MX"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5DFDDE71-D291-4272-8063-05C6B51BC89D}" type="slidenum">
              <a:rPr lang="es-MX" smtClean="0"/>
              <a:pPr/>
              <a:t>‹Nº›</a:t>
            </a:fld>
            <a:endParaRPr lang="es-MX"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7" name="Slide Number Placeholder 6"/>
          <p:cNvSpPr>
            <a:spLocks noGrp="1"/>
          </p:cNvSpPr>
          <p:nvPr>
            <p:ph type="sldNum" sz="quarter" idx="12"/>
          </p:nvPr>
        </p:nvSpPr>
        <p:spPr/>
        <p:txBody>
          <a:bodyPr/>
          <a:lstStyle/>
          <a:p>
            <a:fld id="{5DFDDE71-D291-4272-8063-05C6B51BC89D}" type="slidenum">
              <a:rPr lang="es-MX" smtClean="0"/>
              <a:pPr/>
              <a:t>‹Nº›</a:t>
            </a:fld>
            <a:endParaRPr lang="es-MX"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MX"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5A80005-6696-40AB-9201-D62A76857C00}" type="datetimeFigureOut">
              <a:rPr lang="es-MX" smtClean="0"/>
              <a:pPr/>
              <a:t>11/06/2018</a:t>
            </a:fld>
            <a:endParaRPr lang="es-MX"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MX" dirty="0"/>
          </a:p>
        </p:txBody>
      </p:sp>
      <p:sp>
        <p:nvSpPr>
          <p:cNvPr id="7" name="Slide Number Placeholder 6"/>
          <p:cNvSpPr>
            <a:spLocks noGrp="1"/>
          </p:cNvSpPr>
          <p:nvPr>
            <p:ph type="sldNum" sz="quarter" idx="12"/>
          </p:nvPr>
        </p:nvSpPr>
        <p:spPr/>
        <p:txBody>
          <a:bodyPr/>
          <a:lstStyle/>
          <a:p>
            <a:fld id="{5DFDDE71-D291-4272-8063-05C6B51BC89D}" type="slidenum">
              <a:rPr lang="es-MX" smtClean="0"/>
              <a:pPr/>
              <a:t>‹Nº›</a:t>
            </a:fld>
            <a:endParaRPr lang="es-MX"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chemeClr val="bg2">
                <a:shade val="94000"/>
                <a:satMod val="114000"/>
                <a:lumMod val="96000"/>
              </a:schemeClr>
            </a:gs>
            <a:gs pos="62000">
              <a:schemeClr val="bg2">
                <a:tint val="92000"/>
                <a:shade val="66000"/>
                <a:satMod val="110000"/>
                <a:lumMod val="80000"/>
              </a:schemeClr>
            </a:gs>
            <a:gs pos="100000">
              <a:schemeClr val="bg2">
                <a:tint val="89000"/>
                <a:shade val="62000"/>
                <a:satMod val="110000"/>
                <a:lumMod val="72000"/>
              </a:schemeClr>
            </a:gs>
          </a:gsLst>
          <a:lin ang="5400000" scaled="0"/>
          <a:tileRect/>
        </a:gradFill>
        <a:effectLst/>
      </p:bgPr>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25A80005-6696-40AB-9201-D62A76857C00}" type="datetimeFigureOut">
              <a:rPr lang="es-MX" smtClean="0"/>
              <a:pPr/>
              <a:t>11/06/2018</a:t>
            </a:fld>
            <a:endParaRPr lang="es-MX"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MX"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5DFDDE71-D291-4272-8063-05C6B51BC89D}" type="slidenum">
              <a:rPr lang="es-MX" smtClean="0"/>
              <a:pPr/>
              <a:t>‹Nº›</a:t>
            </a:fld>
            <a:endParaRPr lang="es-MX"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100392" y="764704"/>
            <a:ext cx="936104" cy="369332"/>
          </a:xfrm>
          <a:prstGeom prst="rect">
            <a:avLst/>
          </a:prstGeom>
          <a:noFill/>
        </p:spPr>
        <p:txBody>
          <a:bodyPr wrap="square" rtlCol="0">
            <a:spAutoFit/>
          </a:bodyPr>
          <a:lstStyle/>
          <a:p>
            <a:r>
              <a:rPr lang="es-MX" dirty="0" smtClean="0">
                <a:latin typeface="Arial Black" panose="020B0A04020102020204" pitchFamily="34" charset="0"/>
              </a:rPr>
              <a:t>1.</a:t>
            </a:r>
            <a:endParaRPr lang="es-MX" dirty="0">
              <a:latin typeface="Arial Black" panose="020B0A04020102020204" pitchFamily="34" charset="0"/>
            </a:endParaRPr>
          </a:p>
        </p:txBody>
      </p:sp>
      <p:sp>
        <p:nvSpPr>
          <p:cNvPr id="8" name="7 CuadroTexto"/>
          <p:cNvSpPr txBox="1"/>
          <p:nvPr/>
        </p:nvSpPr>
        <p:spPr>
          <a:xfrm>
            <a:off x="1763688" y="4725144"/>
            <a:ext cx="4752528" cy="830997"/>
          </a:xfrm>
          <a:prstGeom prst="rect">
            <a:avLst/>
          </a:prstGeom>
          <a:noFill/>
        </p:spPr>
        <p:txBody>
          <a:bodyPr wrap="square" rtlCol="0">
            <a:spAutoFit/>
          </a:bodyPr>
          <a:lstStyle/>
          <a:p>
            <a:pPr algn="ctr"/>
            <a:r>
              <a:rPr lang="es-MX" sz="4800" dirty="0" smtClean="0">
                <a:latin typeface="Arial Black" panose="020B0A04020102020204" pitchFamily="34" charset="0"/>
              </a:rPr>
              <a:t>EQUIPO 7</a:t>
            </a:r>
            <a:endParaRPr lang="es-MX" sz="4800" dirty="0">
              <a:latin typeface="Arial Black" panose="020B0A04020102020204" pitchFamily="34" charset="0"/>
            </a:endParaRPr>
          </a:p>
        </p:txBody>
      </p:sp>
      <p:pic>
        <p:nvPicPr>
          <p:cNvPr id="1026" name="Picture 2"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732155"/>
            <a:ext cx="3692996" cy="3692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819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MX" sz="3200" b="1" dirty="0" smtClean="0"/>
              <a:t>Fotografías de sesión 20-10-2017</a:t>
            </a:r>
            <a:endParaRPr lang="es-MX" sz="3200" b="1" dirty="0"/>
          </a:p>
        </p:txBody>
      </p:sp>
      <p:pic>
        <p:nvPicPr>
          <p:cNvPr id="12" name="Marcador de contenido 3"/>
          <p:cNvPicPr>
            <a:picLocks noGrp="1" noChangeAspect="1"/>
          </p:cNvPicPr>
          <p:nvPr>
            <p:ph sz="quarter" idx="13"/>
          </p:nvPr>
        </p:nvPicPr>
        <p:blipFill>
          <a:blip r:embed="rId2" cstate="print"/>
          <a:stretch>
            <a:fillRect/>
          </a:stretch>
        </p:blipFill>
        <p:spPr>
          <a:xfrm>
            <a:off x="1152524" y="2780928"/>
            <a:ext cx="3419475" cy="2564606"/>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4"/>
          <p:cNvPicPr>
            <a:picLocks noGrp="1" noChangeAspect="1"/>
          </p:cNvPicPr>
          <p:nvPr>
            <p:ph sz="quarter" idx="14"/>
          </p:nvPr>
        </p:nvPicPr>
        <p:blipFill>
          <a:blip r:embed="rId3" cstate="print"/>
          <a:stretch>
            <a:fillRect/>
          </a:stretch>
        </p:blipFill>
        <p:spPr>
          <a:xfrm>
            <a:off x="5044480" y="2312988"/>
            <a:ext cx="2620565" cy="3494087"/>
          </a:xfrm>
          <a:prstGeom prst="ellipse">
            <a:avLst/>
          </a:prstGeom>
          <a:ln w="63500" cap="rnd">
            <a:solidFill>
              <a:schemeClr val="bg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2 Rectángulo"/>
          <p:cNvSpPr/>
          <p:nvPr/>
        </p:nvSpPr>
        <p:spPr>
          <a:xfrm>
            <a:off x="5953556" y="836712"/>
            <a:ext cx="2699137" cy="369332"/>
          </a:xfrm>
          <a:prstGeom prst="rect">
            <a:avLst/>
          </a:prstGeom>
        </p:spPr>
        <p:txBody>
          <a:bodyPr wrap="none">
            <a:spAutoFit/>
          </a:bodyPr>
          <a:lstStyle/>
          <a:p>
            <a:r>
              <a:rPr lang="es-MX" dirty="0">
                <a:latin typeface="Arial Black" panose="020B0A04020102020204" pitchFamily="34" charset="0"/>
              </a:rPr>
              <a:t>PRODUCTO 3      5.a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484784"/>
            <a:ext cx="7024744" cy="757888"/>
          </a:xfrm>
        </p:spPr>
        <p:txBody>
          <a:bodyPr>
            <a:normAutofit/>
          </a:bodyPr>
          <a:lstStyle/>
          <a:p>
            <a:pPr algn="ctr"/>
            <a:r>
              <a:rPr lang="es-MX" sz="3200" b="1" dirty="0" smtClean="0"/>
              <a:t>Fotografías de sesión 20-10-2017</a:t>
            </a:r>
            <a:endParaRPr lang="es-MX" sz="3200" b="1" dirty="0"/>
          </a:p>
        </p:txBody>
      </p:sp>
      <p:pic>
        <p:nvPicPr>
          <p:cNvPr id="7" name="Marcador de contenido 3"/>
          <p:cNvPicPr>
            <a:picLocks noGrp="1" noChangeAspect="1"/>
          </p:cNvPicPr>
          <p:nvPr>
            <p:ph sz="quarter" idx="13"/>
          </p:nvPr>
        </p:nvPicPr>
        <p:blipFill>
          <a:blip r:embed="rId2" cstate="print"/>
          <a:stretch>
            <a:fillRect/>
          </a:stretch>
        </p:blipFill>
        <p:spPr>
          <a:xfrm>
            <a:off x="1259633" y="2312988"/>
            <a:ext cx="2644732" cy="3494087"/>
          </a:xfrm>
          <a:prstGeom prst="ellipse">
            <a:avLst/>
          </a:prstGeom>
          <a:ln w="190500" cap="rnd">
            <a:solidFill>
              <a:schemeClr val="bg2">
                <a:lumMod val="5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Imagen 4"/>
          <p:cNvPicPr>
            <a:picLocks noGrp="1" noChangeAspect="1"/>
          </p:cNvPicPr>
          <p:nvPr>
            <p:ph sz="quarter" idx="14"/>
          </p:nvPr>
        </p:nvPicPr>
        <p:blipFill>
          <a:blip r:embed="rId3" cstate="print"/>
          <a:stretch>
            <a:fillRect/>
          </a:stretch>
        </p:blipFill>
        <p:spPr>
          <a:xfrm>
            <a:off x="4645025" y="2777728"/>
            <a:ext cx="3419475" cy="2564606"/>
          </a:xfrm>
          <a:prstGeom prst="roundRect">
            <a:avLst>
              <a:gd name="adj" fmla="val 4167"/>
            </a:avLst>
          </a:prstGeom>
          <a:solidFill>
            <a:srgbClr val="FFFFFF"/>
          </a:solidFill>
          <a:ln w="76200" cap="sq">
            <a:solidFill>
              <a:schemeClr val="bg2">
                <a:lumMod val="5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2 Rectángulo"/>
          <p:cNvSpPr/>
          <p:nvPr/>
        </p:nvSpPr>
        <p:spPr>
          <a:xfrm>
            <a:off x="5930537" y="836712"/>
            <a:ext cx="2699137" cy="369332"/>
          </a:xfrm>
          <a:prstGeom prst="rect">
            <a:avLst/>
          </a:prstGeom>
        </p:spPr>
        <p:txBody>
          <a:bodyPr wrap="none">
            <a:spAutoFit/>
          </a:bodyPr>
          <a:lstStyle/>
          <a:p>
            <a:r>
              <a:rPr lang="es-MX" dirty="0">
                <a:latin typeface="Arial Black" panose="020B0A04020102020204" pitchFamily="34" charset="0"/>
              </a:rPr>
              <a:t>PRODUCTO 3      5.a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1059489"/>
            <a:ext cx="7344816" cy="854968"/>
          </a:xfrm>
        </p:spPr>
        <p:txBody>
          <a:bodyPr>
            <a:normAutofit fontScale="90000"/>
          </a:bodyPr>
          <a:lstStyle/>
          <a:p>
            <a:pPr algn="ctr"/>
            <a:r>
              <a:rPr lang="es-MX" sz="3200" dirty="0" smtClean="0"/>
              <a:t>Fotografías del organizador</a:t>
            </a:r>
            <a:br>
              <a:rPr lang="es-MX" sz="3200" dirty="0" smtClean="0"/>
            </a:br>
            <a:r>
              <a:rPr lang="es-MX" sz="3200" dirty="0" smtClean="0"/>
              <a:t> gráfico del proyecto</a:t>
            </a:r>
            <a:endParaRPr lang="es-MX" sz="3200" dirty="0"/>
          </a:p>
        </p:txBody>
      </p:sp>
      <p:pic>
        <p:nvPicPr>
          <p:cNvPr id="5" name="Imagen 3"/>
          <p:cNvPicPr>
            <a:picLocks noGrp="1" noChangeAspect="1"/>
          </p:cNvPicPr>
          <p:nvPr>
            <p:ph sz="quarter" idx="13"/>
          </p:nvPr>
        </p:nvPicPr>
        <p:blipFill>
          <a:blip r:embed="rId2" cstate="print">
            <a:lum bright="20000"/>
          </a:blip>
          <a:stretch>
            <a:fillRect/>
          </a:stretch>
        </p:blipFill>
        <p:spPr>
          <a:xfrm>
            <a:off x="1331640" y="2204864"/>
            <a:ext cx="2786462" cy="3375202"/>
          </a:xfrm>
          <a:prstGeom prst="rect">
            <a:avLst/>
          </a:prstGeom>
          <a:ln w="228600" cap="sq" cmpd="thickThin">
            <a:solidFill>
              <a:schemeClr val="bg2">
                <a:lumMod val="50000"/>
              </a:schemeClr>
            </a:solidFill>
            <a:prstDash val="solid"/>
            <a:miter lim="800000"/>
          </a:ln>
          <a:effectLst>
            <a:innerShdw blurRad="76200">
              <a:srgbClr val="000000"/>
            </a:innerShdw>
          </a:effectLst>
        </p:spPr>
      </p:pic>
      <p:pic>
        <p:nvPicPr>
          <p:cNvPr id="6" name="Imagen 4"/>
          <p:cNvPicPr>
            <a:picLocks noGrp="1" noChangeAspect="1"/>
          </p:cNvPicPr>
          <p:nvPr>
            <p:ph sz="quarter" idx="14"/>
          </p:nvPr>
        </p:nvPicPr>
        <p:blipFill>
          <a:blip r:embed="rId3" cstate="print">
            <a:lum bright="20000" contrast="20000"/>
          </a:blip>
          <a:stretch>
            <a:fillRect/>
          </a:stretch>
        </p:blipFill>
        <p:spPr>
          <a:xfrm>
            <a:off x="5044480" y="2312988"/>
            <a:ext cx="2620565" cy="3494087"/>
          </a:xfrm>
          <a:prstGeom prst="rect">
            <a:avLst/>
          </a:prstGeom>
          <a:ln w="228600" cap="sq" cmpd="thickThin">
            <a:solidFill>
              <a:schemeClr val="bg2">
                <a:lumMod val="50000"/>
              </a:schemeClr>
            </a:solidFill>
            <a:prstDash val="solid"/>
            <a:miter lim="800000"/>
          </a:ln>
          <a:effectLst>
            <a:innerShdw blurRad="76200">
              <a:srgbClr val="000000"/>
            </a:innerShdw>
          </a:effectLst>
        </p:spPr>
      </p:pic>
      <p:sp>
        <p:nvSpPr>
          <p:cNvPr id="3" name="2 Rectángulo"/>
          <p:cNvSpPr/>
          <p:nvPr/>
        </p:nvSpPr>
        <p:spPr>
          <a:xfrm>
            <a:off x="6014671" y="661338"/>
            <a:ext cx="2699137" cy="369332"/>
          </a:xfrm>
          <a:prstGeom prst="rect">
            <a:avLst/>
          </a:prstGeom>
        </p:spPr>
        <p:txBody>
          <a:bodyPr wrap="none">
            <a:spAutoFit/>
          </a:bodyPr>
          <a:lstStyle/>
          <a:p>
            <a:r>
              <a:rPr lang="es-MX" dirty="0">
                <a:latin typeface="Arial Black" panose="020B0A04020102020204" pitchFamily="34" charset="0"/>
              </a:rPr>
              <a:t>PRODUCTO </a:t>
            </a:r>
            <a:r>
              <a:rPr lang="es-MX" dirty="0" smtClean="0">
                <a:latin typeface="Arial Black" panose="020B0A04020102020204" pitchFamily="34" charset="0"/>
              </a:rPr>
              <a:t>2      5.b</a:t>
            </a:r>
            <a:endParaRPr lang="es-MX"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I</a:t>
            </a:r>
            <a:r>
              <a:rPr lang="es-MX" dirty="0" smtClean="0"/>
              <a:t>ntroducción</a:t>
            </a:r>
            <a:endParaRPr lang="es-MX" dirty="0"/>
          </a:p>
        </p:txBody>
      </p:sp>
      <p:sp>
        <p:nvSpPr>
          <p:cNvPr id="3" name="2 Marcador de contenido"/>
          <p:cNvSpPr>
            <a:spLocks noGrp="1"/>
          </p:cNvSpPr>
          <p:nvPr>
            <p:ph sz="quarter" idx="13"/>
          </p:nvPr>
        </p:nvSpPr>
        <p:spPr>
          <a:xfrm>
            <a:off x="1042416" y="2313432"/>
            <a:ext cx="7025818" cy="3493008"/>
          </a:xfrm>
        </p:spPr>
        <p:txBody>
          <a:bodyPr>
            <a:normAutofit/>
          </a:bodyPr>
          <a:lstStyle/>
          <a:p>
            <a:pPr algn="just"/>
            <a:endParaRPr lang="es-MX" dirty="0" smtClean="0"/>
          </a:p>
          <a:p>
            <a:pPr algn="just"/>
            <a:r>
              <a:rPr lang="es-MX" dirty="0" smtClean="0"/>
              <a:t>Proveer </a:t>
            </a:r>
            <a:r>
              <a:rPr lang="es-MX" dirty="0"/>
              <a:t>al estudiante de una motivación intrínseca sobre el problema de la invasión de la privacidad a través de las cámaras de seguridad de su colegio y uso de celulares.</a:t>
            </a:r>
          </a:p>
          <a:p>
            <a:endParaRPr lang="es-MX" dirty="0"/>
          </a:p>
        </p:txBody>
      </p:sp>
      <p:sp>
        <p:nvSpPr>
          <p:cNvPr id="6" name="5 Rectángulo"/>
          <p:cNvSpPr/>
          <p:nvPr/>
        </p:nvSpPr>
        <p:spPr>
          <a:xfrm>
            <a:off x="5436096" y="764704"/>
            <a:ext cx="2699137" cy="369332"/>
          </a:xfrm>
          <a:prstGeom prst="rect">
            <a:avLst/>
          </a:prstGeom>
        </p:spPr>
        <p:txBody>
          <a:bodyPr wrap="none">
            <a:spAutoFit/>
          </a:bodyPr>
          <a:lstStyle/>
          <a:p>
            <a:r>
              <a:rPr lang="es-MX" dirty="0">
                <a:latin typeface="Arial Black" panose="020B0A04020102020204" pitchFamily="34" charset="0"/>
              </a:rPr>
              <a:t>PRODUCTO </a:t>
            </a:r>
            <a:r>
              <a:rPr lang="es-MX" dirty="0" smtClean="0">
                <a:latin typeface="Arial Black" panose="020B0A04020102020204" pitchFamily="34" charset="0"/>
              </a:rPr>
              <a:t>8      5.c</a:t>
            </a:r>
            <a:endParaRPr lang="es-MX" dirty="0">
              <a:latin typeface="Arial Black" panose="020B0A04020102020204" pitchFamily="34" charset="0"/>
            </a:endParaRPr>
          </a:p>
        </p:txBody>
      </p:sp>
    </p:spTree>
    <p:extLst>
      <p:ext uri="{BB962C8B-B14F-4D97-AF65-F5344CB8AC3E}">
        <p14:creationId xmlns:p14="http://schemas.microsoft.com/office/powerpoint/2010/main" val="3298615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0473" y="1772816"/>
            <a:ext cx="7024744" cy="607422"/>
          </a:xfrm>
        </p:spPr>
        <p:txBody>
          <a:bodyPr>
            <a:normAutofit fontScale="90000"/>
          </a:bodyPr>
          <a:lstStyle/>
          <a:p>
            <a:r>
              <a:rPr lang="es-MX" dirty="0" smtClean="0"/>
              <a:t>Objetivo </a:t>
            </a:r>
            <a:r>
              <a:rPr lang="es-MX" dirty="0" smtClean="0"/>
              <a:t>general</a:t>
            </a:r>
            <a:endParaRPr lang="es-MX" dirty="0"/>
          </a:p>
        </p:txBody>
      </p:sp>
      <p:sp>
        <p:nvSpPr>
          <p:cNvPr id="6" name="5 Rectángulo"/>
          <p:cNvSpPr/>
          <p:nvPr/>
        </p:nvSpPr>
        <p:spPr>
          <a:xfrm>
            <a:off x="5436096" y="764704"/>
            <a:ext cx="2699137" cy="369332"/>
          </a:xfrm>
          <a:prstGeom prst="rect">
            <a:avLst/>
          </a:prstGeom>
        </p:spPr>
        <p:txBody>
          <a:bodyPr wrap="none">
            <a:spAutoFit/>
          </a:bodyPr>
          <a:lstStyle/>
          <a:p>
            <a:r>
              <a:rPr lang="es-MX" dirty="0">
                <a:latin typeface="Arial Black" panose="020B0A04020102020204" pitchFamily="34" charset="0"/>
              </a:rPr>
              <a:t>PRODUCTO </a:t>
            </a:r>
            <a:r>
              <a:rPr lang="es-MX" dirty="0" smtClean="0">
                <a:latin typeface="Arial Black" panose="020B0A04020102020204" pitchFamily="34" charset="0"/>
              </a:rPr>
              <a:t>8      5.d</a:t>
            </a:r>
            <a:endParaRPr lang="es-MX" dirty="0">
              <a:latin typeface="Arial Black" panose="020B0A04020102020204" pitchFamily="34" charset="0"/>
            </a:endParaRPr>
          </a:p>
        </p:txBody>
      </p:sp>
      <p:sp>
        <p:nvSpPr>
          <p:cNvPr id="3" name="CuadroTexto 2"/>
          <p:cNvSpPr txBox="1"/>
          <p:nvPr/>
        </p:nvSpPr>
        <p:spPr>
          <a:xfrm>
            <a:off x="1185060" y="2492896"/>
            <a:ext cx="6875601" cy="2585323"/>
          </a:xfrm>
          <a:prstGeom prst="rect">
            <a:avLst/>
          </a:prstGeom>
          <a:noFill/>
        </p:spPr>
        <p:txBody>
          <a:bodyPr wrap="square" rtlCol="0">
            <a:spAutoFit/>
          </a:bodyPr>
          <a:lstStyle/>
          <a:p>
            <a:pPr algn="just"/>
            <a:endParaRPr lang="es-MX" b="1" dirty="0" smtClean="0"/>
          </a:p>
          <a:p>
            <a:pPr algn="just">
              <a:lnSpc>
                <a:spcPct val="200000"/>
              </a:lnSpc>
            </a:pPr>
            <a:r>
              <a:rPr lang="es-MX" b="1" dirty="0" smtClean="0"/>
              <a:t>Concientizar </a:t>
            </a:r>
            <a:r>
              <a:rPr lang="es-MX" b="1" dirty="0"/>
              <a:t>sobre el problema de la invasión a la privacidad y la repercusión social que implica a través de un debate final. Asignaturas involucradas: Literatura, Ética, Educación en la fe y Matemáticas.</a:t>
            </a:r>
            <a:endParaRPr lang="es-MX" b="1" dirty="0"/>
          </a:p>
        </p:txBody>
      </p:sp>
    </p:spTree>
    <p:extLst>
      <p:ext uri="{BB962C8B-B14F-4D97-AF65-F5344CB8AC3E}">
        <p14:creationId xmlns:p14="http://schemas.microsoft.com/office/powerpoint/2010/main" val="795396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436096" y="764704"/>
            <a:ext cx="2699137" cy="369332"/>
          </a:xfrm>
          <a:prstGeom prst="rect">
            <a:avLst/>
          </a:prstGeom>
        </p:spPr>
        <p:txBody>
          <a:bodyPr wrap="none">
            <a:spAutoFit/>
          </a:bodyPr>
          <a:lstStyle/>
          <a:p>
            <a:r>
              <a:rPr lang="es-MX" dirty="0">
                <a:latin typeface="Arial Black" panose="020B0A04020102020204" pitchFamily="34" charset="0"/>
              </a:rPr>
              <a:t>PRODUCTO </a:t>
            </a:r>
            <a:r>
              <a:rPr lang="es-MX" dirty="0" smtClean="0">
                <a:latin typeface="Arial Black" panose="020B0A04020102020204" pitchFamily="34" charset="0"/>
              </a:rPr>
              <a:t>8      5.d</a:t>
            </a:r>
            <a:endParaRPr lang="es-MX" dirty="0">
              <a:latin typeface="Arial Black" panose="020B0A04020102020204" pitchFamily="34" charset="0"/>
            </a:endParaRPr>
          </a:p>
        </p:txBody>
      </p:sp>
      <p:sp>
        <p:nvSpPr>
          <p:cNvPr id="7" name="1 Título"/>
          <p:cNvSpPr txBox="1">
            <a:spLocks/>
          </p:cNvSpPr>
          <p:nvPr/>
        </p:nvSpPr>
        <p:spPr>
          <a:xfrm>
            <a:off x="1644481" y="634462"/>
            <a:ext cx="7024744" cy="1143000"/>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Objetivo </a:t>
            </a:r>
            <a:r>
              <a:rPr lang="es-MX" dirty="0" smtClean="0"/>
              <a:t>por </a:t>
            </a:r>
            <a:r>
              <a:rPr lang="es-MX" dirty="0" smtClean="0"/>
              <a:t>asignatura</a:t>
            </a:r>
            <a:endParaRPr lang="es-MX" dirty="0"/>
          </a:p>
        </p:txBody>
      </p:sp>
      <p:sp>
        <p:nvSpPr>
          <p:cNvPr id="8" name="CuadroTexto 7"/>
          <p:cNvSpPr txBox="1"/>
          <p:nvPr/>
        </p:nvSpPr>
        <p:spPr>
          <a:xfrm>
            <a:off x="1644481" y="1907704"/>
            <a:ext cx="6736712" cy="3778278"/>
          </a:xfrm>
          <a:prstGeom prst="rect">
            <a:avLst/>
          </a:prstGeom>
          <a:noFill/>
        </p:spPr>
        <p:txBody>
          <a:bodyPr wrap="square" rtlCol="0">
            <a:spAutoFit/>
          </a:bodyPr>
          <a:lstStyle/>
          <a:p>
            <a:pPr>
              <a:lnSpc>
                <a:spcPct val="150000"/>
              </a:lnSpc>
            </a:pPr>
            <a:r>
              <a:rPr lang="es-MX" b="1" dirty="0">
                <a:solidFill>
                  <a:schemeClr val="accent3">
                    <a:lumMod val="75000"/>
                  </a:schemeClr>
                </a:solidFill>
              </a:rPr>
              <a:t>Literatura: que el alumno sea capaz de analizar un texto literario, además de mejorar la expresión oral y escrita</a:t>
            </a:r>
            <a:r>
              <a:rPr lang="es-MX" b="1" dirty="0" smtClean="0">
                <a:solidFill>
                  <a:schemeClr val="accent3">
                    <a:lumMod val="75000"/>
                  </a:schemeClr>
                </a:solidFill>
              </a:rPr>
              <a:t>.</a:t>
            </a:r>
          </a:p>
          <a:p>
            <a:pPr>
              <a:lnSpc>
                <a:spcPct val="150000"/>
              </a:lnSpc>
            </a:pPr>
            <a:endParaRPr lang="es-MX" b="1" dirty="0">
              <a:solidFill>
                <a:schemeClr val="accent3">
                  <a:lumMod val="75000"/>
                </a:schemeClr>
              </a:solidFill>
            </a:endParaRPr>
          </a:p>
          <a:p>
            <a:pPr>
              <a:lnSpc>
                <a:spcPct val="150000"/>
              </a:lnSpc>
            </a:pPr>
            <a:r>
              <a:rPr lang="es-MX" b="1" dirty="0">
                <a:solidFill>
                  <a:schemeClr val="accent1">
                    <a:lumMod val="50000"/>
                  </a:schemeClr>
                </a:solidFill>
              </a:rPr>
              <a:t>Ética y Educación en la fe: que el alumno sea capaz de reflexionar sobre el problema con sentido crítico, además de desarrollar su capacidad argumentativa</a:t>
            </a:r>
            <a:r>
              <a:rPr lang="es-MX" b="1" dirty="0" smtClean="0">
                <a:solidFill>
                  <a:schemeClr val="accent1">
                    <a:lumMod val="50000"/>
                  </a:schemeClr>
                </a:solidFill>
              </a:rPr>
              <a:t>.</a:t>
            </a:r>
          </a:p>
          <a:p>
            <a:pPr>
              <a:lnSpc>
                <a:spcPct val="150000"/>
              </a:lnSpc>
            </a:pPr>
            <a:endParaRPr lang="es-MX" b="1" dirty="0">
              <a:solidFill>
                <a:schemeClr val="accent1">
                  <a:lumMod val="50000"/>
                </a:schemeClr>
              </a:solidFill>
            </a:endParaRPr>
          </a:p>
          <a:p>
            <a:pPr>
              <a:lnSpc>
                <a:spcPct val="150000"/>
              </a:lnSpc>
            </a:pPr>
            <a:r>
              <a:rPr lang="es-MX" b="1" dirty="0">
                <a:solidFill>
                  <a:srgbClr val="0070C0"/>
                </a:solidFill>
              </a:rPr>
              <a:t>Matemáticas: elaborar y comprender un gráfico para su análisis e interpretación.</a:t>
            </a:r>
          </a:p>
        </p:txBody>
      </p:sp>
    </p:spTree>
    <p:extLst>
      <p:ext uri="{BB962C8B-B14F-4D97-AF65-F5344CB8AC3E}">
        <p14:creationId xmlns:p14="http://schemas.microsoft.com/office/powerpoint/2010/main" val="3736748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0489" y="949370"/>
            <a:ext cx="7024744" cy="1143000"/>
          </a:xfrm>
        </p:spPr>
        <p:txBody>
          <a:bodyPr>
            <a:normAutofit fontScale="90000"/>
          </a:bodyPr>
          <a:lstStyle/>
          <a:p>
            <a:r>
              <a:rPr lang="es-MX" dirty="0" smtClean="0"/>
              <a:t>Pregunta generadora</a:t>
            </a:r>
            <a:br>
              <a:rPr lang="es-MX" dirty="0" smtClean="0"/>
            </a:br>
            <a:endParaRPr lang="es-MX" dirty="0"/>
          </a:p>
        </p:txBody>
      </p:sp>
      <p:sp>
        <p:nvSpPr>
          <p:cNvPr id="6" name="5 Rectángulo"/>
          <p:cNvSpPr/>
          <p:nvPr/>
        </p:nvSpPr>
        <p:spPr>
          <a:xfrm>
            <a:off x="5436096" y="764704"/>
            <a:ext cx="2699137" cy="369332"/>
          </a:xfrm>
          <a:prstGeom prst="rect">
            <a:avLst/>
          </a:prstGeom>
        </p:spPr>
        <p:txBody>
          <a:bodyPr wrap="none">
            <a:spAutoFit/>
          </a:bodyPr>
          <a:lstStyle/>
          <a:p>
            <a:r>
              <a:rPr lang="es-MX" dirty="0">
                <a:latin typeface="Arial Black" panose="020B0A04020102020204" pitchFamily="34" charset="0"/>
              </a:rPr>
              <a:t>PRODUCTO </a:t>
            </a:r>
            <a:r>
              <a:rPr lang="es-MX" dirty="0" smtClean="0">
                <a:latin typeface="Arial Black" panose="020B0A04020102020204" pitchFamily="34" charset="0"/>
              </a:rPr>
              <a:t>8      5.e</a:t>
            </a:r>
            <a:endParaRPr lang="es-MX" dirty="0">
              <a:latin typeface="Arial Black" panose="020B0A04020102020204" pitchFamily="34" charset="0"/>
            </a:endParaRPr>
          </a:p>
        </p:txBody>
      </p:sp>
      <p:sp>
        <p:nvSpPr>
          <p:cNvPr id="7" name="1 Título"/>
          <p:cNvSpPr txBox="1">
            <a:spLocks/>
          </p:cNvSpPr>
          <p:nvPr/>
        </p:nvSpPr>
        <p:spPr>
          <a:xfrm>
            <a:off x="971600" y="2780928"/>
            <a:ext cx="7024744" cy="11430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
            </a:r>
            <a:br>
              <a:rPr lang="es-MX" dirty="0" smtClean="0"/>
            </a:br>
            <a:endParaRPr lang="es-MX" dirty="0"/>
          </a:p>
        </p:txBody>
      </p:sp>
      <p:sp>
        <p:nvSpPr>
          <p:cNvPr id="3" name="CuadroTexto 2"/>
          <p:cNvSpPr txBox="1"/>
          <p:nvPr/>
        </p:nvSpPr>
        <p:spPr>
          <a:xfrm>
            <a:off x="1259632" y="1844824"/>
            <a:ext cx="6984776" cy="3693319"/>
          </a:xfrm>
          <a:prstGeom prst="rect">
            <a:avLst/>
          </a:prstGeom>
          <a:noFill/>
        </p:spPr>
        <p:txBody>
          <a:bodyPr wrap="square" rtlCol="0">
            <a:spAutoFit/>
          </a:bodyPr>
          <a:lstStyle/>
          <a:p>
            <a:pPr algn="just"/>
            <a:r>
              <a:rPr lang="es-MX" sz="2400" b="1" dirty="0">
                <a:solidFill>
                  <a:srgbClr val="0070C0"/>
                </a:solidFill>
              </a:rPr>
              <a:t>Preguntas generadas, preguntas guía, preguntas a abordar: </a:t>
            </a:r>
            <a:endParaRPr lang="es-MX" sz="2400" b="1" dirty="0" smtClean="0">
              <a:solidFill>
                <a:srgbClr val="0070C0"/>
              </a:solidFill>
            </a:endParaRPr>
          </a:p>
          <a:p>
            <a:pPr algn="just"/>
            <a:endParaRPr lang="es-MX" sz="2400" b="1" dirty="0" smtClean="0">
              <a:solidFill>
                <a:srgbClr val="0070C0"/>
              </a:solidFill>
            </a:endParaRPr>
          </a:p>
          <a:p>
            <a:pPr algn="just"/>
            <a:r>
              <a:rPr lang="es-MX" sz="2400" b="1" dirty="0" smtClean="0">
                <a:solidFill>
                  <a:srgbClr val="0070C0"/>
                </a:solidFill>
              </a:rPr>
              <a:t>¿</a:t>
            </a:r>
            <a:r>
              <a:rPr lang="es-MX" sz="2400" b="1" dirty="0">
                <a:solidFill>
                  <a:srgbClr val="0070C0"/>
                </a:solidFill>
              </a:rPr>
              <a:t>En qué medida quien tiene tecnologías controla al mundo? </a:t>
            </a:r>
            <a:endParaRPr lang="es-MX" sz="2400" b="1" dirty="0" smtClean="0">
              <a:solidFill>
                <a:srgbClr val="0070C0"/>
              </a:solidFill>
            </a:endParaRPr>
          </a:p>
          <a:p>
            <a:pPr algn="just"/>
            <a:endParaRPr lang="es-MX" sz="2400" b="1" dirty="0" smtClean="0">
              <a:solidFill>
                <a:srgbClr val="0070C0"/>
              </a:solidFill>
            </a:endParaRPr>
          </a:p>
          <a:p>
            <a:pPr algn="just"/>
            <a:r>
              <a:rPr lang="es-MX" sz="2400" b="1" dirty="0" smtClean="0">
                <a:solidFill>
                  <a:srgbClr val="0070C0"/>
                </a:solidFill>
              </a:rPr>
              <a:t>¿</a:t>
            </a:r>
            <a:r>
              <a:rPr lang="es-MX" sz="2400" b="1" dirty="0">
                <a:solidFill>
                  <a:srgbClr val="0070C0"/>
                </a:solidFill>
              </a:rPr>
              <a:t>Cómo cambia la perspectiva de una persona o comunidad cuando se sabe vigilada?</a:t>
            </a:r>
          </a:p>
          <a:p>
            <a:endParaRPr lang="es-MX" dirty="0"/>
          </a:p>
        </p:txBody>
      </p:sp>
    </p:spTree>
    <p:extLst>
      <p:ext uri="{BB962C8B-B14F-4D97-AF65-F5344CB8AC3E}">
        <p14:creationId xmlns:p14="http://schemas.microsoft.com/office/powerpoint/2010/main" val="3271895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0489" y="949370"/>
            <a:ext cx="7024744" cy="1831558"/>
          </a:xfrm>
        </p:spPr>
        <p:txBody>
          <a:bodyPr>
            <a:normAutofit fontScale="90000"/>
          </a:bodyPr>
          <a:lstStyle/>
          <a:p>
            <a:r>
              <a:rPr lang="es-MX" dirty="0" smtClean="0"/>
              <a:t>Contenido. Temas y productos propuestos</a:t>
            </a:r>
            <a:br>
              <a:rPr lang="es-MX" dirty="0" smtClean="0"/>
            </a:br>
            <a:endParaRPr lang="es-MX" dirty="0"/>
          </a:p>
        </p:txBody>
      </p:sp>
      <p:sp>
        <p:nvSpPr>
          <p:cNvPr id="6" name="5 Rectángulo"/>
          <p:cNvSpPr/>
          <p:nvPr/>
        </p:nvSpPr>
        <p:spPr>
          <a:xfrm>
            <a:off x="5436096" y="764704"/>
            <a:ext cx="2635017" cy="369332"/>
          </a:xfrm>
          <a:prstGeom prst="rect">
            <a:avLst/>
          </a:prstGeom>
        </p:spPr>
        <p:txBody>
          <a:bodyPr wrap="none">
            <a:spAutoFit/>
          </a:bodyPr>
          <a:lstStyle/>
          <a:p>
            <a:r>
              <a:rPr lang="es-MX" dirty="0">
                <a:latin typeface="Arial Black" panose="020B0A04020102020204" pitchFamily="34" charset="0"/>
              </a:rPr>
              <a:t>PRODUCTO </a:t>
            </a:r>
            <a:r>
              <a:rPr lang="es-MX" dirty="0" smtClean="0">
                <a:latin typeface="Arial Black" panose="020B0A04020102020204" pitchFamily="34" charset="0"/>
              </a:rPr>
              <a:t>8      5.f</a:t>
            </a:r>
            <a:endParaRPr lang="es-MX" dirty="0">
              <a:latin typeface="Arial Black" panose="020B0A04020102020204" pitchFamily="34" charset="0"/>
            </a:endParaRPr>
          </a:p>
        </p:txBody>
      </p:sp>
      <p:sp>
        <p:nvSpPr>
          <p:cNvPr id="7" name="1 Título"/>
          <p:cNvSpPr txBox="1">
            <a:spLocks/>
          </p:cNvSpPr>
          <p:nvPr/>
        </p:nvSpPr>
        <p:spPr>
          <a:xfrm>
            <a:off x="971600" y="2780928"/>
            <a:ext cx="7024744" cy="11430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
            </a:r>
            <a:br>
              <a:rPr lang="es-MX" dirty="0" smtClean="0"/>
            </a:br>
            <a:endParaRPr lang="es-MX" dirty="0"/>
          </a:p>
        </p:txBody>
      </p:sp>
      <p:sp>
        <p:nvSpPr>
          <p:cNvPr id="3" name="CuadroTexto 2"/>
          <p:cNvSpPr txBox="1"/>
          <p:nvPr/>
        </p:nvSpPr>
        <p:spPr>
          <a:xfrm>
            <a:off x="1259632" y="2276872"/>
            <a:ext cx="7128792" cy="3416320"/>
          </a:xfrm>
          <a:prstGeom prst="rect">
            <a:avLst/>
          </a:prstGeom>
          <a:noFill/>
        </p:spPr>
        <p:txBody>
          <a:bodyPr wrap="square" rtlCol="0">
            <a:spAutoFit/>
          </a:bodyPr>
          <a:lstStyle/>
          <a:p>
            <a:r>
              <a:rPr lang="es-MX" sz="2400" b="1" dirty="0">
                <a:solidFill>
                  <a:srgbClr val="0070C0"/>
                </a:solidFill>
              </a:rPr>
              <a:t>Temas: Literatura moderna, virtudes y valores, derechos, modelos matemáticos, gráficas, función, variable independiente y dependiente</a:t>
            </a:r>
            <a:r>
              <a:rPr lang="es-MX" sz="2400" b="1" dirty="0" smtClean="0">
                <a:solidFill>
                  <a:srgbClr val="0070C0"/>
                </a:solidFill>
              </a:rPr>
              <a:t>.</a:t>
            </a:r>
          </a:p>
          <a:p>
            <a:endParaRPr lang="es-MX" sz="2400" b="1" dirty="0">
              <a:solidFill>
                <a:srgbClr val="0070C0"/>
              </a:solidFill>
            </a:endParaRPr>
          </a:p>
          <a:p>
            <a:r>
              <a:rPr lang="es-MX" sz="2400" b="1" dirty="0">
                <a:solidFill>
                  <a:schemeClr val="accent3">
                    <a:lumMod val="75000"/>
                  </a:schemeClr>
                </a:solidFill>
              </a:rPr>
              <a:t>Productos propuestos: ensayo, debate, línea del tiempo sobre medios de comunicación, collage de evidencias y organizadores gráficos.</a:t>
            </a:r>
          </a:p>
        </p:txBody>
      </p:sp>
    </p:spTree>
    <p:extLst>
      <p:ext uri="{BB962C8B-B14F-4D97-AF65-F5344CB8AC3E}">
        <p14:creationId xmlns:p14="http://schemas.microsoft.com/office/powerpoint/2010/main" val="3062999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6478" y="1198671"/>
            <a:ext cx="7024744" cy="1615534"/>
          </a:xfrm>
        </p:spPr>
        <p:txBody>
          <a:bodyPr>
            <a:normAutofit fontScale="90000"/>
          </a:bodyPr>
          <a:lstStyle/>
          <a:p>
            <a:r>
              <a:rPr lang="es-MX" dirty="0" smtClean="0"/>
              <a:t>Planeación general </a:t>
            </a:r>
            <a:br>
              <a:rPr lang="es-MX" dirty="0" smtClean="0"/>
            </a:br>
            <a:r>
              <a:rPr lang="es-MX" dirty="0"/>
              <a:t/>
            </a:r>
            <a:br>
              <a:rPr lang="es-MX" dirty="0"/>
            </a:br>
            <a:endParaRPr lang="es-MX" dirty="0"/>
          </a:p>
        </p:txBody>
      </p:sp>
      <p:sp>
        <p:nvSpPr>
          <p:cNvPr id="6" name="5 Rectángulo"/>
          <p:cNvSpPr/>
          <p:nvPr/>
        </p:nvSpPr>
        <p:spPr>
          <a:xfrm>
            <a:off x="5436096" y="764704"/>
            <a:ext cx="2699137" cy="369332"/>
          </a:xfrm>
          <a:prstGeom prst="rect">
            <a:avLst/>
          </a:prstGeom>
        </p:spPr>
        <p:txBody>
          <a:bodyPr wrap="none">
            <a:spAutoFit/>
          </a:bodyPr>
          <a:lstStyle/>
          <a:p>
            <a:r>
              <a:rPr lang="es-MX" dirty="0">
                <a:latin typeface="Arial Black" panose="020B0A04020102020204" pitchFamily="34" charset="0"/>
              </a:rPr>
              <a:t>PRODUCTO </a:t>
            </a:r>
            <a:r>
              <a:rPr lang="es-MX" dirty="0" smtClean="0">
                <a:latin typeface="Arial Black" panose="020B0A04020102020204" pitchFamily="34" charset="0"/>
              </a:rPr>
              <a:t>8      5.g</a:t>
            </a:r>
            <a:endParaRPr lang="es-MX" dirty="0">
              <a:latin typeface="Arial Black" panose="020B0A04020102020204" pitchFamily="34" charset="0"/>
            </a:endParaRPr>
          </a:p>
        </p:txBody>
      </p:sp>
      <p:sp>
        <p:nvSpPr>
          <p:cNvPr id="7" name="1 Título"/>
          <p:cNvSpPr txBox="1">
            <a:spLocks/>
          </p:cNvSpPr>
          <p:nvPr/>
        </p:nvSpPr>
        <p:spPr>
          <a:xfrm>
            <a:off x="971600" y="2780928"/>
            <a:ext cx="7024744" cy="11430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
            </a:r>
            <a:br>
              <a:rPr lang="es-MX" dirty="0" smtClean="0"/>
            </a:br>
            <a:endParaRPr lang="es-MX" dirty="0"/>
          </a:p>
        </p:txBody>
      </p:sp>
      <p:pic>
        <p:nvPicPr>
          <p:cNvPr id="5" name="Imagen 4"/>
          <p:cNvPicPr>
            <a:picLocks noChangeAspect="1"/>
          </p:cNvPicPr>
          <p:nvPr/>
        </p:nvPicPr>
        <p:blipFill rotWithShape="1">
          <a:blip r:embed="rId2"/>
          <a:srcRect l="40550" t="13461" r="41338" b="4640"/>
          <a:stretch/>
        </p:blipFill>
        <p:spPr>
          <a:xfrm>
            <a:off x="1870840" y="1602817"/>
            <a:ext cx="2053087" cy="4680520"/>
          </a:xfrm>
          <a:prstGeom prst="rect">
            <a:avLst/>
          </a:prstGeom>
        </p:spPr>
      </p:pic>
      <p:pic>
        <p:nvPicPr>
          <p:cNvPr id="8" name="Imagen 7"/>
          <p:cNvPicPr>
            <a:picLocks noChangeAspect="1"/>
          </p:cNvPicPr>
          <p:nvPr/>
        </p:nvPicPr>
        <p:blipFill rotWithShape="1">
          <a:blip r:embed="rId3"/>
          <a:srcRect l="40550" t="12991" r="41338" b="4640"/>
          <a:stretch/>
        </p:blipFill>
        <p:spPr>
          <a:xfrm>
            <a:off x="5220072" y="1622495"/>
            <a:ext cx="2448272" cy="4707396"/>
          </a:xfrm>
          <a:prstGeom prst="rect">
            <a:avLst/>
          </a:prstGeom>
        </p:spPr>
      </p:pic>
    </p:spTree>
    <p:extLst>
      <p:ext uri="{BB962C8B-B14F-4D97-AF65-F5344CB8AC3E}">
        <p14:creationId xmlns:p14="http://schemas.microsoft.com/office/powerpoint/2010/main" val="28752601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96478" y="1198671"/>
            <a:ext cx="7024744" cy="1615534"/>
          </a:xfrm>
        </p:spPr>
        <p:txBody>
          <a:bodyPr>
            <a:normAutofit fontScale="90000"/>
          </a:bodyPr>
          <a:lstStyle/>
          <a:p>
            <a:r>
              <a:rPr lang="es-MX" dirty="0" smtClean="0"/>
              <a:t>Planeación </a:t>
            </a:r>
            <a:r>
              <a:rPr lang="es-MX" dirty="0" smtClean="0"/>
              <a:t>Sesión por sesión</a:t>
            </a:r>
            <a:r>
              <a:rPr lang="es-MX" dirty="0" smtClean="0"/>
              <a:t/>
            </a:r>
            <a:br>
              <a:rPr lang="es-MX" dirty="0" smtClean="0"/>
            </a:br>
            <a:r>
              <a:rPr lang="es-MX" dirty="0"/>
              <a:t/>
            </a:r>
            <a:br>
              <a:rPr lang="es-MX" dirty="0"/>
            </a:br>
            <a:endParaRPr lang="es-MX" dirty="0"/>
          </a:p>
        </p:txBody>
      </p:sp>
      <p:sp>
        <p:nvSpPr>
          <p:cNvPr id="6" name="5 Rectángulo"/>
          <p:cNvSpPr/>
          <p:nvPr/>
        </p:nvSpPr>
        <p:spPr>
          <a:xfrm>
            <a:off x="5436096" y="764704"/>
            <a:ext cx="2699137" cy="369332"/>
          </a:xfrm>
          <a:prstGeom prst="rect">
            <a:avLst/>
          </a:prstGeom>
        </p:spPr>
        <p:txBody>
          <a:bodyPr wrap="none">
            <a:spAutoFit/>
          </a:bodyPr>
          <a:lstStyle/>
          <a:p>
            <a:r>
              <a:rPr lang="es-MX" dirty="0">
                <a:latin typeface="Arial Black" panose="020B0A04020102020204" pitchFamily="34" charset="0"/>
              </a:rPr>
              <a:t>PRODUCTO </a:t>
            </a:r>
            <a:r>
              <a:rPr lang="es-MX" dirty="0" smtClean="0">
                <a:latin typeface="Arial Black" panose="020B0A04020102020204" pitchFamily="34" charset="0"/>
              </a:rPr>
              <a:t>8      5.g</a:t>
            </a:r>
            <a:endParaRPr lang="es-MX" dirty="0">
              <a:latin typeface="Arial Black" panose="020B0A04020102020204" pitchFamily="34" charset="0"/>
            </a:endParaRPr>
          </a:p>
        </p:txBody>
      </p:sp>
      <p:sp>
        <p:nvSpPr>
          <p:cNvPr id="7" name="1 Título"/>
          <p:cNvSpPr txBox="1">
            <a:spLocks/>
          </p:cNvSpPr>
          <p:nvPr/>
        </p:nvSpPr>
        <p:spPr>
          <a:xfrm>
            <a:off x="971600" y="2780928"/>
            <a:ext cx="7024744" cy="11430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
            </a:r>
            <a:br>
              <a:rPr lang="es-MX" dirty="0" smtClean="0"/>
            </a:br>
            <a:endParaRPr lang="es-MX" dirty="0"/>
          </a:p>
        </p:txBody>
      </p:sp>
      <p:pic>
        <p:nvPicPr>
          <p:cNvPr id="3" name="Imagen 2"/>
          <p:cNvPicPr>
            <a:picLocks noChangeAspect="1"/>
          </p:cNvPicPr>
          <p:nvPr/>
        </p:nvPicPr>
        <p:blipFill rotWithShape="1">
          <a:blip r:embed="rId2"/>
          <a:srcRect l="20862" t="13460" r="20864" b="14720"/>
          <a:stretch/>
        </p:blipFill>
        <p:spPr>
          <a:xfrm>
            <a:off x="2555776" y="1839958"/>
            <a:ext cx="4680520" cy="3605265"/>
          </a:xfrm>
          <a:prstGeom prst="rect">
            <a:avLst/>
          </a:prstGeom>
        </p:spPr>
      </p:pic>
    </p:spTree>
    <p:extLst>
      <p:ext uri="{BB962C8B-B14F-4D97-AF65-F5344CB8AC3E}">
        <p14:creationId xmlns:p14="http://schemas.microsoft.com/office/powerpoint/2010/main" val="3388812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
            </a:r>
            <a:br>
              <a:rPr lang="es-MX" dirty="0"/>
            </a:br>
            <a:endParaRPr lang="es-MX" dirty="0"/>
          </a:p>
        </p:txBody>
      </p:sp>
      <p:sp>
        <p:nvSpPr>
          <p:cNvPr id="3" name="2 Marcador de contenido"/>
          <p:cNvSpPr>
            <a:spLocks noGrp="1"/>
          </p:cNvSpPr>
          <p:nvPr>
            <p:ph idx="1"/>
          </p:nvPr>
        </p:nvSpPr>
        <p:spPr/>
        <p:txBody>
          <a:bodyPr/>
          <a:lstStyle/>
          <a:p>
            <a:endParaRPr lang="es-MX" dirty="0"/>
          </a:p>
          <a:p>
            <a:pPr marL="68580" indent="0">
              <a:buNone/>
            </a:pPr>
            <a:endParaRPr lang="es-MX" dirty="0"/>
          </a:p>
        </p:txBody>
      </p:sp>
      <p:sp>
        <p:nvSpPr>
          <p:cNvPr id="4" name="2 Subtítulo"/>
          <p:cNvSpPr txBox="1">
            <a:spLocks/>
          </p:cNvSpPr>
          <p:nvPr/>
        </p:nvSpPr>
        <p:spPr>
          <a:xfrm>
            <a:off x="971600" y="980728"/>
            <a:ext cx="7056784" cy="4942802"/>
          </a:xfrm>
          <a:prstGeom prst="rect">
            <a:avLst/>
          </a:prstGeom>
        </p:spPr>
        <p:txBody>
          <a:bodyPr vert="horz" lIns="91440" tIns="45720" rIns="91440" bIns="45720" rtlCol="0">
            <a:normAutofit fontScale="92500"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Docentes participantes y asignaturas:</a:t>
            </a:r>
          </a:p>
          <a:p>
            <a:pPr algn="ctr"/>
            <a:endParaRPr lang="es-MX"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endParaRPr>
          </a:p>
          <a:p>
            <a:pPr algn="ctr"/>
            <a:r>
              <a:rPr lang="es-MX"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Claudia Izquierdo  Vicuña </a:t>
            </a:r>
          </a:p>
          <a:p>
            <a:pPr marL="68580" indent="0" algn="ctr">
              <a:buNone/>
            </a:pPr>
            <a:r>
              <a:rPr lang="es-MX"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(Literatura Universal)</a:t>
            </a:r>
          </a:p>
          <a:p>
            <a:pPr algn="ctr"/>
            <a:endParaRPr lang="es-MX"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endParaRPr>
          </a:p>
          <a:p>
            <a:pPr algn="ctr"/>
            <a:r>
              <a:rPr lang="es-ES_tradnl"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Juan Alberto </a:t>
            </a:r>
            <a:r>
              <a:rPr lang="es-ES_tradnl" b="1" dirty="0" err="1"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Bastard</a:t>
            </a:r>
            <a:r>
              <a:rPr lang="es-ES_tradnl"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 Rico </a:t>
            </a:r>
          </a:p>
          <a:p>
            <a:pPr marL="68580" indent="0" algn="ctr">
              <a:buNone/>
            </a:pPr>
            <a:r>
              <a:rPr lang="es-ES_tradnl"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(Ética)</a:t>
            </a:r>
          </a:p>
          <a:p>
            <a:pPr algn="ctr"/>
            <a:endParaRPr lang="es-ES_tradnl"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endParaRPr>
          </a:p>
          <a:p>
            <a:pPr algn="ctr"/>
            <a:r>
              <a:rPr lang="es-ES_tradnl"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Ricardo Cruz Mejía </a:t>
            </a:r>
          </a:p>
          <a:p>
            <a:pPr marL="68580" indent="0" algn="ctr">
              <a:buNone/>
            </a:pPr>
            <a:r>
              <a:rPr lang="es-ES_tradnl"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(Educación en la Fe)</a:t>
            </a:r>
          </a:p>
          <a:p>
            <a:pPr algn="ctr"/>
            <a:endParaRPr lang="es-ES_tradnl"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endParaRPr>
          </a:p>
          <a:p>
            <a:pPr algn="ctr"/>
            <a:r>
              <a:rPr lang="es-ES_tradnl"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Juan Manuel Hernández Gómez (Matemáticas V)</a:t>
            </a:r>
          </a:p>
          <a:p>
            <a:pPr algn="r"/>
            <a:endParaRPr lang="es-MX" b="1" dirty="0">
              <a:solidFill>
                <a:schemeClr val="bg2">
                  <a:lumMod val="50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5" name="4 CuadroTexto"/>
          <p:cNvSpPr txBox="1"/>
          <p:nvPr/>
        </p:nvSpPr>
        <p:spPr>
          <a:xfrm>
            <a:off x="8100392" y="692696"/>
            <a:ext cx="576064" cy="369332"/>
          </a:xfrm>
          <a:prstGeom prst="rect">
            <a:avLst/>
          </a:prstGeom>
          <a:noFill/>
        </p:spPr>
        <p:txBody>
          <a:bodyPr wrap="square" rtlCol="0">
            <a:spAutoFit/>
          </a:bodyPr>
          <a:lstStyle/>
          <a:p>
            <a:r>
              <a:rPr lang="es-MX" dirty="0" smtClean="0">
                <a:latin typeface="Arial Black" panose="020B0A04020102020204" pitchFamily="34" charset="0"/>
              </a:rPr>
              <a:t>2.</a:t>
            </a:r>
            <a:endParaRPr lang="es-MX" dirty="0">
              <a:latin typeface="Arial Black" panose="020B0A04020102020204" pitchFamily="34" charset="0"/>
            </a:endParaRPr>
          </a:p>
        </p:txBody>
      </p:sp>
    </p:spTree>
    <p:extLst>
      <p:ext uri="{BB962C8B-B14F-4D97-AF65-F5344CB8AC3E}">
        <p14:creationId xmlns:p14="http://schemas.microsoft.com/office/powerpoint/2010/main" val="2877113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1865149"/>
            <a:ext cx="7024744" cy="1831558"/>
          </a:xfrm>
        </p:spPr>
        <p:txBody>
          <a:bodyPr>
            <a:normAutofit/>
          </a:bodyPr>
          <a:lstStyle/>
          <a:p>
            <a:r>
              <a:rPr lang="es-MX" dirty="0" smtClean="0"/>
              <a:t/>
            </a:r>
            <a:br>
              <a:rPr lang="es-MX" dirty="0" smtClean="0"/>
            </a:br>
            <a:endParaRPr lang="es-MX" dirty="0"/>
          </a:p>
        </p:txBody>
      </p:sp>
      <p:sp>
        <p:nvSpPr>
          <p:cNvPr id="6" name="5 Rectángulo"/>
          <p:cNvSpPr/>
          <p:nvPr/>
        </p:nvSpPr>
        <p:spPr>
          <a:xfrm>
            <a:off x="2411760" y="764704"/>
            <a:ext cx="6244210" cy="369332"/>
          </a:xfrm>
          <a:prstGeom prst="rect">
            <a:avLst/>
          </a:prstGeom>
        </p:spPr>
        <p:txBody>
          <a:bodyPr wrap="none">
            <a:spAutoFit/>
          </a:bodyPr>
          <a:lstStyle/>
          <a:p>
            <a:r>
              <a:rPr lang="es-MX" dirty="0" smtClean="0">
                <a:latin typeface="Arial Black" panose="020B0A04020102020204" pitchFamily="34" charset="0"/>
              </a:rPr>
              <a:t>REFLEXIÓN GRUPO INTERDISCIPLINARIO     5.h</a:t>
            </a:r>
            <a:endParaRPr lang="es-MX" dirty="0">
              <a:latin typeface="Arial Black" panose="020B0A04020102020204" pitchFamily="34" charset="0"/>
            </a:endParaRPr>
          </a:p>
        </p:txBody>
      </p:sp>
      <p:sp>
        <p:nvSpPr>
          <p:cNvPr id="7" name="1 Título"/>
          <p:cNvSpPr txBox="1">
            <a:spLocks/>
          </p:cNvSpPr>
          <p:nvPr/>
        </p:nvSpPr>
        <p:spPr>
          <a:xfrm>
            <a:off x="971600" y="2780928"/>
            <a:ext cx="7024744" cy="11430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
            </a:r>
            <a:br>
              <a:rPr lang="es-MX" dirty="0" smtClean="0"/>
            </a:br>
            <a:endParaRPr lang="es-MX" dirty="0"/>
          </a:p>
        </p:txBody>
      </p:sp>
      <p:pic>
        <p:nvPicPr>
          <p:cNvPr id="5"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861" y="1125623"/>
            <a:ext cx="4977004" cy="2664297"/>
          </a:xfrm>
          <a:prstGeom prst="rect">
            <a:avLst/>
          </a:prstGeom>
        </p:spPr>
      </p:pic>
      <p:pic>
        <p:nvPicPr>
          <p:cNvPr id="8"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9206" y="3372864"/>
            <a:ext cx="4756764" cy="3485136"/>
          </a:xfrm>
          <a:prstGeom prst="rect">
            <a:avLst/>
          </a:prstGeom>
        </p:spPr>
      </p:pic>
    </p:spTree>
    <p:extLst>
      <p:ext uri="{BB962C8B-B14F-4D97-AF65-F5344CB8AC3E}">
        <p14:creationId xmlns:p14="http://schemas.microsoft.com/office/powerpoint/2010/main" val="38094556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1865149"/>
            <a:ext cx="7024744" cy="1831558"/>
          </a:xfrm>
        </p:spPr>
        <p:txBody>
          <a:bodyPr>
            <a:normAutofit/>
          </a:bodyPr>
          <a:lstStyle/>
          <a:p>
            <a:r>
              <a:rPr lang="es-MX" dirty="0" smtClean="0"/>
              <a:t/>
            </a:r>
            <a:br>
              <a:rPr lang="es-MX" dirty="0" smtClean="0"/>
            </a:br>
            <a:endParaRPr lang="es-MX" dirty="0"/>
          </a:p>
        </p:txBody>
      </p:sp>
      <p:sp>
        <p:nvSpPr>
          <p:cNvPr id="6" name="5 Rectángulo"/>
          <p:cNvSpPr/>
          <p:nvPr/>
        </p:nvSpPr>
        <p:spPr>
          <a:xfrm>
            <a:off x="3715835" y="756291"/>
            <a:ext cx="4940135" cy="369332"/>
          </a:xfrm>
          <a:prstGeom prst="rect">
            <a:avLst/>
          </a:prstGeom>
        </p:spPr>
        <p:txBody>
          <a:bodyPr wrap="none">
            <a:spAutoFit/>
          </a:bodyPr>
          <a:lstStyle/>
          <a:p>
            <a:r>
              <a:rPr lang="es-MX" dirty="0" smtClean="0">
                <a:latin typeface="Arial Black" panose="020B0A04020102020204" pitchFamily="34" charset="0"/>
              </a:rPr>
              <a:t>REFLEXIÓN. REUNIÓN DE ZONA    5.h</a:t>
            </a:r>
            <a:endParaRPr lang="es-MX" dirty="0">
              <a:latin typeface="Arial Black" panose="020B0A04020102020204" pitchFamily="34" charset="0"/>
            </a:endParaRPr>
          </a:p>
        </p:txBody>
      </p:sp>
      <p:sp>
        <p:nvSpPr>
          <p:cNvPr id="7" name="1 Título"/>
          <p:cNvSpPr txBox="1">
            <a:spLocks/>
          </p:cNvSpPr>
          <p:nvPr/>
        </p:nvSpPr>
        <p:spPr>
          <a:xfrm>
            <a:off x="971600" y="2780928"/>
            <a:ext cx="7024744" cy="11430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
            </a:r>
            <a:br>
              <a:rPr lang="es-MX" dirty="0" smtClean="0"/>
            </a:br>
            <a:endParaRPr lang="es-MX" dirty="0"/>
          </a:p>
        </p:txBody>
      </p:sp>
      <p:sp>
        <p:nvSpPr>
          <p:cNvPr id="9" name="1 Título"/>
          <p:cNvSpPr txBox="1">
            <a:spLocks/>
          </p:cNvSpPr>
          <p:nvPr/>
        </p:nvSpPr>
        <p:spPr>
          <a:xfrm>
            <a:off x="984605" y="1865149"/>
            <a:ext cx="7024744" cy="183155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mtClean="0"/>
              <a:t/>
            </a:r>
            <a:br>
              <a:rPr lang="es-MX" smtClean="0"/>
            </a:br>
            <a:endParaRPr lang="es-MX" dirty="0"/>
          </a:p>
        </p:txBody>
      </p:sp>
      <p:pic>
        <p:nvPicPr>
          <p:cNvPr id="10"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705" y="1210826"/>
            <a:ext cx="7614585" cy="4283204"/>
          </a:xfrm>
          <a:prstGeom prst="rect">
            <a:avLst/>
          </a:prstGeom>
        </p:spPr>
      </p:pic>
    </p:spTree>
    <p:extLst>
      <p:ext uri="{BB962C8B-B14F-4D97-AF65-F5344CB8AC3E}">
        <p14:creationId xmlns:p14="http://schemas.microsoft.com/office/powerpoint/2010/main" val="29267487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1865149"/>
            <a:ext cx="7024744" cy="1831558"/>
          </a:xfrm>
        </p:spPr>
        <p:txBody>
          <a:bodyPr>
            <a:normAutofit/>
          </a:bodyPr>
          <a:lstStyle/>
          <a:p>
            <a:r>
              <a:rPr lang="es-MX" dirty="0" smtClean="0"/>
              <a:t/>
            </a:r>
            <a:br>
              <a:rPr lang="es-MX" dirty="0" smtClean="0"/>
            </a:br>
            <a:endParaRPr lang="es-MX" dirty="0"/>
          </a:p>
        </p:txBody>
      </p:sp>
      <p:sp>
        <p:nvSpPr>
          <p:cNvPr id="6" name="5 Rectángulo"/>
          <p:cNvSpPr/>
          <p:nvPr/>
        </p:nvSpPr>
        <p:spPr>
          <a:xfrm>
            <a:off x="3715835" y="756291"/>
            <a:ext cx="4940135" cy="369332"/>
          </a:xfrm>
          <a:prstGeom prst="rect">
            <a:avLst/>
          </a:prstGeom>
        </p:spPr>
        <p:txBody>
          <a:bodyPr wrap="none">
            <a:spAutoFit/>
          </a:bodyPr>
          <a:lstStyle/>
          <a:p>
            <a:r>
              <a:rPr lang="es-MX" dirty="0" smtClean="0">
                <a:latin typeface="Arial Black" panose="020B0A04020102020204" pitchFamily="34" charset="0"/>
              </a:rPr>
              <a:t>REFLEXIÓN. REUNIÓN DE ZONA    5.h</a:t>
            </a:r>
            <a:endParaRPr lang="es-MX" dirty="0">
              <a:latin typeface="Arial Black" panose="020B0A04020102020204" pitchFamily="34" charset="0"/>
            </a:endParaRPr>
          </a:p>
        </p:txBody>
      </p:sp>
      <p:sp>
        <p:nvSpPr>
          <p:cNvPr id="7" name="1 Título"/>
          <p:cNvSpPr txBox="1">
            <a:spLocks/>
          </p:cNvSpPr>
          <p:nvPr/>
        </p:nvSpPr>
        <p:spPr>
          <a:xfrm>
            <a:off x="971600" y="2780928"/>
            <a:ext cx="7024744" cy="11430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
            </a:r>
            <a:br>
              <a:rPr lang="es-MX" dirty="0" smtClean="0"/>
            </a:br>
            <a:endParaRPr lang="es-MX" dirty="0"/>
          </a:p>
        </p:txBody>
      </p:sp>
      <p:sp>
        <p:nvSpPr>
          <p:cNvPr id="9" name="1 Título"/>
          <p:cNvSpPr txBox="1">
            <a:spLocks/>
          </p:cNvSpPr>
          <p:nvPr/>
        </p:nvSpPr>
        <p:spPr>
          <a:xfrm>
            <a:off x="984605" y="1865149"/>
            <a:ext cx="7024744" cy="183155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mtClean="0"/>
              <a:t/>
            </a:r>
            <a:br>
              <a:rPr lang="es-MX" smtClean="0"/>
            </a:br>
            <a:endParaRPr lang="es-MX" dirty="0"/>
          </a:p>
        </p:txBody>
      </p:sp>
      <p:pic>
        <p:nvPicPr>
          <p:cNvPr id="8"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59" y="1700808"/>
            <a:ext cx="7914609" cy="4600748"/>
          </a:xfrm>
          <a:prstGeom prst="rect">
            <a:avLst/>
          </a:prstGeom>
        </p:spPr>
      </p:pic>
    </p:spTree>
    <p:extLst>
      <p:ext uri="{BB962C8B-B14F-4D97-AF65-F5344CB8AC3E}">
        <p14:creationId xmlns:p14="http://schemas.microsoft.com/office/powerpoint/2010/main" val="834691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1865149"/>
            <a:ext cx="7024744" cy="1831558"/>
          </a:xfrm>
        </p:spPr>
        <p:txBody>
          <a:bodyPr>
            <a:normAutofit/>
          </a:bodyPr>
          <a:lstStyle/>
          <a:p>
            <a:r>
              <a:rPr lang="es-MX" dirty="0" smtClean="0"/>
              <a:t/>
            </a:r>
            <a:br>
              <a:rPr lang="es-MX" dirty="0" smtClean="0"/>
            </a:br>
            <a:endParaRPr lang="es-MX" dirty="0"/>
          </a:p>
        </p:txBody>
      </p:sp>
      <p:sp>
        <p:nvSpPr>
          <p:cNvPr id="6" name="5 Rectángulo"/>
          <p:cNvSpPr/>
          <p:nvPr/>
        </p:nvSpPr>
        <p:spPr>
          <a:xfrm>
            <a:off x="3715835" y="756291"/>
            <a:ext cx="4940135" cy="369332"/>
          </a:xfrm>
          <a:prstGeom prst="rect">
            <a:avLst/>
          </a:prstGeom>
        </p:spPr>
        <p:txBody>
          <a:bodyPr wrap="none">
            <a:spAutoFit/>
          </a:bodyPr>
          <a:lstStyle/>
          <a:p>
            <a:r>
              <a:rPr lang="es-MX" dirty="0" smtClean="0">
                <a:latin typeface="Arial Black" panose="020B0A04020102020204" pitchFamily="34" charset="0"/>
              </a:rPr>
              <a:t>REFLEXIÓN. REUNIÓN DE ZONA    5.h</a:t>
            </a:r>
            <a:endParaRPr lang="es-MX" dirty="0">
              <a:latin typeface="Arial Black" panose="020B0A04020102020204" pitchFamily="34" charset="0"/>
            </a:endParaRPr>
          </a:p>
        </p:txBody>
      </p:sp>
      <p:sp>
        <p:nvSpPr>
          <p:cNvPr id="7" name="1 Título"/>
          <p:cNvSpPr txBox="1">
            <a:spLocks/>
          </p:cNvSpPr>
          <p:nvPr/>
        </p:nvSpPr>
        <p:spPr>
          <a:xfrm>
            <a:off x="971600" y="2780928"/>
            <a:ext cx="7024744" cy="11430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t/>
            </a:r>
            <a:br>
              <a:rPr lang="es-MX" dirty="0" smtClean="0"/>
            </a:br>
            <a:endParaRPr lang="es-MX" dirty="0"/>
          </a:p>
        </p:txBody>
      </p:sp>
      <p:sp>
        <p:nvSpPr>
          <p:cNvPr id="9" name="1 Título"/>
          <p:cNvSpPr txBox="1">
            <a:spLocks/>
          </p:cNvSpPr>
          <p:nvPr/>
        </p:nvSpPr>
        <p:spPr>
          <a:xfrm>
            <a:off x="984605" y="1865149"/>
            <a:ext cx="7024744" cy="183155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mtClean="0"/>
              <a:t/>
            </a:r>
            <a:br>
              <a:rPr lang="es-MX" smtClean="0"/>
            </a:br>
            <a:endParaRPr lang="es-MX" dirty="0"/>
          </a:p>
        </p:txBody>
      </p:sp>
      <p:pic>
        <p:nvPicPr>
          <p:cNvPr id="8"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7" y="1327994"/>
            <a:ext cx="7704856" cy="4672756"/>
          </a:xfrm>
          <a:prstGeom prst="rect">
            <a:avLst/>
          </a:prstGeom>
        </p:spPr>
      </p:pic>
    </p:spTree>
    <p:extLst>
      <p:ext uri="{BB962C8B-B14F-4D97-AF65-F5344CB8AC3E}">
        <p14:creationId xmlns:p14="http://schemas.microsoft.com/office/powerpoint/2010/main" val="10178679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139952" y="756291"/>
            <a:ext cx="4554837" cy="369332"/>
          </a:xfrm>
          <a:prstGeom prst="rect">
            <a:avLst/>
          </a:prstGeom>
        </p:spPr>
        <p:txBody>
          <a:bodyPr wrap="none">
            <a:spAutoFit/>
          </a:bodyPr>
          <a:lstStyle/>
          <a:p>
            <a:r>
              <a:rPr lang="es-MX" dirty="0" smtClean="0">
                <a:latin typeface="Arial Black" panose="020B0A04020102020204" pitchFamily="34" charset="0"/>
              </a:rPr>
              <a:t>4. PREGUNTAS ESENCIALES.   5.i</a:t>
            </a:r>
            <a:endParaRPr lang="es-MX" dirty="0">
              <a:latin typeface="Arial Black" panose="020B0A040201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788" y="1340768"/>
            <a:ext cx="6956425" cy="463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473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lum bright="10000"/>
          </a:blip>
          <a:srcRect l="38920" t="10969" r="11821" b="33615"/>
          <a:stretch>
            <a:fillRect/>
          </a:stretch>
        </p:blipFill>
        <p:spPr bwMode="auto">
          <a:xfrm rot="5400000">
            <a:off x="2573777" y="314658"/>
            <a:ext cx="4680518" cy="7020776"/>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Rectángulo"/>
          <p:cNvSpPr/>
          <p:nvPr/>
        </p:nvSpPr>
        <p:spPr>
          <a:xfrm>
            <a:off x="5240347" y="734660"/>
            <a:ext cx="3321615" cy="369332"/>
          </a:xfrm>
          <a:prstGeom prst="rect">
            <a:avLst/>
          </a:prstGeom>
        </p:spPr>
        <p:txBody>
          <a:bodyPr wrap="none">
            <a:spAutoFit/>
          </a:bodyPr>
          <a:lstStyle/>
          <a:p>
            <a:r>
              <a:rPr lang="es-MX" dirty="0">
                <a:latin typeface="Arial Black" panose="020B0A04020102020204" pitchFamily="34" charset="0"/>
              </a:rPr>
              <a:t>7</a:t>
            </a:r>
            <a:r>
              <a:rPr lang="es-MX" dirty="0" smtClean="0">
                <a:latin typeface="Arial Black" panose="020B0A04020102020204" pitchFamily="34" charset="0"/>
              </a:rPr>
              <a:t>.  </a:t>
            </a:r>
            <a:r>
              <a:rPr lang="es-MX" dirty="0">
                <a:latin typeface="Arial Black" panose="020B0A04020102020204" pitchFamily="34" charset="0"/>
              </a:rPr>
              <a:t>g</a:t>
            </a:r>
            <a:r>
              <a:rPr lang="es-MX" dirty="0" smtClean="0">
                <a:latin typeface="Arial Black" panose="020B0A04020102020204" pitchFamily="34" charset="0"/>
              </a:rPr>
              <a:t>) E.I.P. RESUMEN  5.i</a:t>
            </a:r>
            <a:endParaRPr lang="es-MX"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139952" y="756291"/>
            <a:ext cx="4496937" cy="369332"/>
          </a:xfrm>
          <a:prstGeom prst="rect">
            <a:avLst/>
          </a:prstGeom>
        </p:spPr>
        <p:txBody>
          <a:bodyPr wrap="none">
            <a:spAutoFit/>
          </a:bodyPr>
          <a:lstStyle/>
          <a:p>
            <a:r>
              <a:rPr lang="es-MX" dirty="0">
                <a:latin typeface="Arial Black" panose="020B0A04020102020204" pitchFamily="34" charset="0"/>
              </a:rPr>
              <a:t>5</a:t>
            </a:r>
            <a:r>
              <a:rPr lang="es-MX" dirty="0" smtClean="0">
                <a:latin typeface="Arial Black" panose="020B0A04020102020204" pitchFamily="34" charset="0"/>
              </a:rPr>
              <a:t>. PROCESO DE INDAGACIÓN.   5.i</a:t>
            </a:r>
            <a:endParaRPr lang="es-MX" dirty="0">
              <a:latin typeface="Arial Black" panose="020B0A040201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1343025"/>
            <a:ext cx="800417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857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220072" y="734660"/>
            <a:ext cx="3454792" cy="369332"/>
          </a:xfrm>
          <a:prstGeom prst="rect">
            <a:avLst/>
          </a:prstGeom>
        </p:spPr>
        <p:txBody>
          <a:bodyPr wrap="none">
            <a:spAutoFit/>
          </a:bodyPr>
          <a:lstStyle/>
          <a:p>
            <a:r>
              <a:rPr lang="es-MX" dirty="0" smtClean="0">
                <a:latin typeface="Arial Black" panose="020B0A04020102020204" pitchFamily="34" charset="0"/>
              </a:rPr>
              <a:t>6. </a:t>
            </a:r>
            <a:r>
              <a:rPr lang="es-MX" dirty="0">
                <a:latin typeface="Arial Black" panose="020B0A04020102020204" pitchFamily="34" charset="0"/>
              </a:rPr>
              <a:t> </a:t>
            </a:r>
            <a:r>
              <a:rPr lang="es-MX" dirty="0" smtClean="0">
                <a:latin typeface="Arial Black" panose="020B0A04020102020204" pitchFamily="34" charset="0"/>
              </a:rPr>
              <a:t>e) A.M.E. GENERAL  5.i</a:t>
            </a:r>
            <a:endParaRPr lang="es-MX" dirty="0">
              <a:latin typeface="Arial Black" panose="020B0A040201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1200150"/>
            <a:ext cx="6784975"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047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220072" y="734660"/>
            <a:ext cx="3454792" cy="369332"/>
          </a:xfrm>
          <a:prstGeom prst="rect">
            <a:avLst/>
          </a:prstGeom>
        </p:spPr>
        <p:txBody>
          <a:bodyPr wrap="none">
            <a:spAutoFit/>
          </a:bodyPr>
          <a:lstStyle/>
          <a:p>
            <a:r>
              <a:rPr lang="es-MX" dirty="0" smtClean="0">
                <a:latin typeface="Arial Black" panose="020B0A04020102020204" pitchFamily="34" charset="0"/>
              </a:rPr>
              <a:t>6. </a:t>
            </a:r>
            <a:r>
              <a:rPr lang="es-MX" dirty="0">
                <a:latin typeface="Arial Black" panose="020B0A04020102020204" pitchFamily="34" charset="0"/>
              </a:rPr>
              <a:t> </a:t>
            </a:r>
            <a:r>
              <a:rPr lang="es-MX" dirty="0" smtClean="0">
                <a:latin typeface="Arial Black" panose="020B0A04020102020204" pitchFamily="34" charset="0"/>
              </a:rPr>
              <a:t>e) A.M.E. GENERAL  5.i</a:t>
            </a:r>
            <a:endParaRPr lang="es-MX" dirty="0">
              <a:latin typeface="Arial Black" panose="020B0A040201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1203325"/>
            <a:ext cx="6261100"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808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lum bright="10000"/>
          </a:blip>
          <a:srcRect l="36183" t="6864" r="9085" b="33615"/>
          <a:stretch>
            <a:fillRect/>
          </a:stretch>
        </p:blipFill>
        <p:spPr bwMode="auto">
          <a:xfrm rot="5400000">
            <a:off x="2406266" y="266142"/>
            <a:ext cx="4776118" cy="6925370"/>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Rectángulo"/>
          <p:cNvSpPr/>
          <p:nvPr/>
        </p:nvSpPr>
        <p:spPr>
          <a:xfrm>
            <a:off x="5240347" y="734660"/>
            <a:ext cx="3321615" cy="369332"/>
          </a:xfrm>
          <a:prstGeom prst="rect">
            <a:avLst/>
          </a:prstGeom>
        </p:spPr>
        <p:txBody>
          <a:bodyPr wrap="none">
            <a:spAutoFit/>
          </a:bodyPr>
          <a:lstStyle/>
          <a:p>
            <a:r>
              <a:rPr lang="es-MX" dirty="0">
                <a:latin typeface="Arial Black" panose="020B0A04020102020204" pitchFamily="34" charset="0"/>
              </a:rPr>
              <a:t>7</a:t>
            </a:r>
            <a:r>
              <a:rPr lang="es-MX" dirty="0" smtClean="0">
                <a:latin typeface="Arial Black" panose="020B0A04020102020204" pitchFamily="34" charset="0"/>
              </a:rPr>
              <a:t>.  </a:t>
            </a:r>
            <a:r>
              <a:rPr lang="es-MX" dirty="0">
                <a:latin typeface="Arial Black" panose="020B0A04020102020204" pitchFamily="34" charset="0"/>
              </a:rPr>
              <a:t>g</a:t>
            </a:r>
            <a:r>
              <a:rPr lang="es-MX" dirty="0" smtClean="0">
                <a:latin typeface="Arial Black" panose="020B0A04020102020204" pitchFamily="34" charset="0"/>
              </a:rPr>
              <a:t>) E.I.P. RESUMEN  5.i</a:t>
            </a:r>
            <a:endParaRPr lang="es-MX"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492" y="2852936"/>
            <a:ext cx="6777317" cy="2979693"/>
          </a:xfrm>
        </p:spPr>
        <p:txBody>
          <a:bodyPr/>
          <a:lstStyle/>
          <a:p>
            <a:r>
              <a:rPr lang="es-MX"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FECHAS A PROGRAMAR DE ACUERDO A LOS HORARIOS</a:t>
            </a:r>
            <a:endParaRPr lang="es-MX" dirty="0"/>
          </a:p>
        </p:txBody>
      </p:sp>
      <p:sp>
        <p:nvSpPr>
          <p:cNvPr id="4" name="2 Subtítulo"/>
          <p:cNvSpPr txBox="1">
            <a:spLocks noGrp="1"/>
          </p:cNvSpPr>
          <p:nvPr>
            <p:ph type="title"/>
          </p:nvPr>
        </p:nvSpPr>
        <p:spPr>
          <a:xfrm>
            <a:off x="1043490" y="1027664"/>
            <a:ext cx="7024744" cy="1753264"/>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ctr">
              <a:buNone/>
            </a:pPr>
            <a:r>
              <a:rPr lang="es-MX" sz="3600"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CICLO ESCOLAR </a:t>
            </a:r>
            <a:br>
              <a:rPr lang="es-MX" sz="3600"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br>
            <a:r>
              <a:rPr lang="es-MX" sz="3600"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rPr>
              <a:t>2018 - 2019</a:t>
            </a:r>
            <a:endParaRPr lang="es-ES_tradnl" sz="3600" b="1" dirty="0" smtClean="0">
              <a:solidFill>
                <a:schemeClr val="bg2">
                  <a:lumMod val="50000"/>
                </a:schemeClr>
              </a:solidFill>
              <a:effectLst>
                <a:outerShdw blurRad="38100" dist="38100" dir="2700000" algn="tl">
                  <a:srgbClr val="000000">
                    <a:alpha val="43137"/>
                  </a:srgbClr>
                </a:outerShdw>
              </a:effectLst>
              <a:latin typeface="Arial Black" panose="020B0A04020102020204" pitchFamily="34" charset="0"/>
            </a:endParaRPr>
          </a:p>
          <a:p>
            <a:pPr algn="r"/>
            <a:endParaRPr lang="es-MX" sz="3600" b="1" dirty="0">
              <a:solidFill>
                <a:schemeClr val="bg2">
                  <a:lumMod val="50000"/>
                </a:schemeClr>
              </a:solidFill>
              <a:effectLst>
                <a:outerShdw blurRad="38100" dist="38100" dir="2700000" algn="tl">
                  <a:srgbClr val="000000">
                    <a:alpha val="43137"/>
                  </a:srgbClr>
                </a:outerShdw>
              </a:effectLst>
              <a:latin typeface="Arial Black" panose="020B0A04020102020204" pitchFamily="34" charset="0"/>
            </a:endParaRPr>
          </a:p>
        </p:txBody>
      </p:sp>
      <p:sp>
        <p:nvSpPr>
          <p:cNvPr id="5" name="4 CuadroTexto"/>
          <p:cNvSpPr txBox="1"/>
          <p:nvPr/>
        </p:nvSpPr>
        <p:spPr>
          <a:xfrm>
            <a:off x="8244408" y="548680"/>
            <a:ext cx="432048" cy="369332"/>
          </a:xfrm>
          <a:prstGeom prst="rect">
            <a:avLst/>
          </a:prstGeom>
          <a:noFill/>
        </p:spPr>
        <p:txBody>
          <a:bodyPr wrap="square" rtlCol="0">
            <a:spAutoFit/>
          </a:bodyPr>
          <a:lstStyle/>
          <a:p>
            <a:r>
              <a:rPr lang="es-MX" dirty="0" smtClean="0">
                <a:latin typeface="Arial Black" panose="020B0A04020102020204" pitchFamily="34" charset="0"/>
              </a:rPr>
              <a:t>3.</a:t>
            </a:r>
            <a:endParaRPr lang="es-MX" dirty="0">
              <a:latin typeface="Arial Black" panose="020B0A04020102020204" pitchFamily="34" charset="0"/>
            </a:endParaRPr>
          </a:p>
        </p:txBody>
      </p:sp>
    </p:spTree>
    <p:extLst>
      <p:ext uri="{BB962C8B-B14F-4D97-AF65-F5344CB8AC3E}">
        <p14:creationId xmlns:p14="http://schemas.microsoft.com/office/powerpoint/2010/main" val="2401706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lum bright="10000"/>
          </a:blip>
          <a:srcRect l="36183" t="6864" r="9085" b="35667"/>
          <a:stretch>
            <a:fillRect/>
          </a:stretch>
        </p:blipFill>
        <p:spPr bwMode="auto">
          <a:xfrm rot="5400000">
            <a:off x="2199850" y="1048622"/>
            <a:ext cx="4341053" cy="6077474"/>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Rectángulo"/>
          <p:cNvSpPr/>
          <p:nvPr/>
        </p:nvSpPr>
        <p:spPr>
          <a:xfrm>
            <a:off x="5199010" y="766882"/>
            <a:ext cx="3321615" cy="369332"/>
          </a:xfrm>
          <a:prstGeom prst="rect">
            <a:avLst/>
          </a:prstGeom>
        </p:spPr>
        <p:txBody>
          <a:bodyPr wrap="none">
            <a:spAutoFit/>
          </a:bodyPr>
          <a:lstStyle/>
          <a:p>
            <a:r>
              <a:rPr lang="es-MX" dirty="0">
                <a:latin typeface="Arial Black" panose="020B0A04020102020204" pitchFamily="34" charset="0"/>
              </a:rPr>
              <a:t>7</a:t>
            </a:r>
            <a:r>
              <a:rPr lang="es-MX" dirty="0" smtClean="0">
                <a:latin typeface="Arial Black" panose="020B0A04020102020204" pitchFamily="34" charset="0"/>
              </a:rPr>
              <a:t>.  </a:t>
            </a:r>
            <a:r>
              <a:rPr lang="es-MX" dirty="0">
                <a:latin typeface="Arial Black" panose="020B0A04020102020204" pitchFamily="34" charset="0"/>
              </a:rPr>
              <a:t>g</a:t>
            </a:r>
            <a:r>
              <a:rPr lang="es-MX" dirty="0" smtClean="0">
                <a:latin typeface="Arial Black" panose="020B0A04020102020204" pitchFamily="34" charset="0"/>
              </a:rPr>
              <a:t>) E.I.P. RESUMEN  5.i</a:t>
            </a:r>
            <a:endParaRPr lang="es-MX"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lum bright="10000"/>
          </a:blip>
          <a:srcRect l="36183" t="6864" r="6348" b="33615"/>
          <a:stretch>
            <a:fillRect/>
          </a:stretch>
        </p:blipFill>
        <p:spPr bwMode="auto">
          <a:xfrm rot="5400000">
            <a:off x="2322725" y="997755"/>
            <a:ext cx="4447115" cy="6141254"/>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6 Rectángulo"/>
          <p:cNvSpPr/>
          <p:nvPr/>
        </p:nvSpPr>
        <p:spPr>
          <a:xfrm>
            <a:off x="5364088" y="742194"/>
            <a:ext cx="3321615" cy="369332"/>
          </a:xfrm>
          <a:prstGeom prst="rect">
            <a:avLst/>
          </a:prstGeom>
        </p:spPr>
        <p:txBody>
          <a:bodyPr wrap="none">
            <a:spAutoFit/>
          </a:bodyPr>
          <a:lstStyle/>
          <a:p>
            <a:r>
              <a:rPr lang="es-MX" dirty="0">
                <a:latin typeface="Arial Black" panose="020B0A04020102020204" pitchFamily="34" charset="0"/>
              </a:rPr>
              <a:t>7</a:t>
            </a:r>
            <a:r>
              <a:rPr lang="es-MX" dirty="0" smtClean="0">
                <a:latin typeface="Arial Black" panose="020B0A04020102020204" pitchFamily="34" charset="0"/>
              </a:rPr>
              <a:t>.  </a:t>
            </a:r>
            <a:r>
              <a:rPr lang="es-MX" dirty="0">
                <a:latin typeface="Arial Black" panose="020B0A04020102020204" pitchFamily="34" charset="0"/>
              </a:rPr>
              <a:t>g</a:t>
            </a:r>
            <a:r>
              <a:rPr lang="es-MX" dirty="0" smtClean="0">
                <a:latin typeface="Arial Black" panose="020B0A04020102020204" pitchFamily="34" charset="0"/>
              </a:rPr>
              <a:t>) E.I.P. RESUMEN  5.i</a:t>
            </a:r>
            <a:endParaRPr lang="es-MX" dirty="0">
              <a:latin typeface="Arial Black" panose="020B0A04020102020204" pitchFamily="34" charset="0"/>
            </a:endParaRPr>
          </a:p>
        </p:txBody>
      </p:sp>
      <p:sp>
        <p:nvSpPr>
          <p:cNvPr id="5" name="4 Título"/>
          <p:cNvSpPr>
            <a:spLocks noGrp="1"/>
          </p:cNvSpPr>
          <p:nvPr>
            <p:ph type="title"/>
          </p:nvPr>
        </p:nvSpPr>
        <p:spPr/>
        <p:txBody>
          <a:bodyPr/>
          <a:lstStyle/>
          <a:p>
            <a:endParaRPr lang="es-MX"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lum bright="10000"/>
          </a:blip>
          <a:srcRect l="33342" t="13091" r="17531" b="33615"/>
          <a:stretch>
            <a:fillRect/>
          </a:stretch>
        </p:blipFill>
        <p:spPr bwMode="auto">
          <a:xfrm rot="5400000">
            <a:off x="2519772" y="1016732"/>
            <a:ext cx="4032448" cy="5832648"/>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Rectángulo"/>
          <p:cNvSpPr/>
          <p:nvPr/>
        </p:nvSpPr>
        <p:spPr>
          <a:xfrm>
            <a:off x="5199010" y="766882"/>
            <a:ext cx="3321615" cy="369332"/>
          </a:xfrm>
          <a:prstGeom prst="rect">
            <a:avLst/>
          </a:prstGeom>
        </p:spPr>
        <p:txBody>
          <a:bodyPr wrap="none">
            <a:spAutoFit/>
          </a:bodyPr>
          <a:lstStyle/>
          <a:p>
            <a:r>
              <a:rPr lang="es-MX" dirty="0">
                <a:latin typeface="Arial Black" panose="020B0A04020102020204" pitchFamily="34" charset="0"/>
              </a:rPr>
              <a:t>7</a:t>
            </a:r>
            <a:r>
              <a:rPr lang="es-MX" dirty="0" smtClean="0">
                <a:latin typeface="Arial Black" panose="020B0A04020102020204" pitchFamily="34" charset="0"/>
              </a:rPr>
              <a:t>.  </a:t>
            </a:r>
            <a:r>
              <a:rPr lang="es-MX" dirty="0">
                <a:latin typeface="Arial Black" panose="020B0A04020102020204" pitchFamily="34" charset="0"/>
              </a:rPr>
              <a:t>g</a:t>
            </a:r>
            <a:r>
              <a:rPr lang="es-MX" dirty="0" smtClean="0">
                <a:latin typeface="Arial Black" panose="020B0A04020102020204" pitchFamily="34" charset="0"/>
              </a:rPr>
              <a:t>) E.I.P. RESUMEN  5.i</a:t>
            </a:r>
            <a:endParaRPr lang="es-MX" dirty="0">
              <a:latin typeface="Arial Black" panose="020B0A04020102020204" pitchFamily="34" charset="0"/>
            </a:endParaRPr>
          </a:p>
        </p:txBody>
      </p:sp>
      <p:sp>
        <p:nvSpPr>
          <p:cNvPr id="3" name="2 Título"/>
          <p:cNvSpPr>
            <a:spLocks noGrp="1"/>
          </p:cNvSpPr>
          <p:nvPr>
            <p:ph type="title"/>
          </p:nvPr>
        </p:nvSpPr>
        <p:spPr/>
        <p:txBody>
          <a:bodyPr/>
          <a:lstStyle/>
          <a:p>
            <a:endParaRPr lang="es-MX"/>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lum bright="10000"/>
          </a:blip>
          <a:srcRect l="38920" t="8916" r="9085" b="37720"/>
          <a:stretch>
            <a:fillRect/>
          </a:stretch>
        </p:blipFill>
        <p:spPr bwMode="auto">
          <a:xfrm rot="5400000">
            <a:off x="2553261" y="1271275"/>
            <a:ext cx="3895355" cy="5330486"/>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Rectángulo"/>
          <p:cNvSpPr/>
          <p:nvPr/>
        </p:nvSpPr>
        <p:spPr>
          <a:xfrm>
            <a:off x="5199010" y="766882"/>
            <a:ext cx="3321615" cy="369332"/>
          </a:xfrm>
          <a:prstGeom prst="rect">
            <a:avLst/>
          </a:prstGeom>
        </p:spPr>
        <p:txBody>
          <a:bodyPr wrap="none">
            <a:spAutoFit/>
          </a:bodyPr>
          <a:lstStyle/>
          <a:p>
            <a:r>
              <a:rPr lang="es-MX" dirty="0">
                <a:latin typeface="Arial Black" panose="020B0A04020102020204" pitchFamily="34" charset="0"/>
              </a:rPr>
              <a:t>7</a:t>
            </a:r>
            <a:r>
              <a:rPr lang="es-MX" dirty="0" smtClean="0">
                <a:latin typeface="Arial Black" panose="020B0A04020102020204" pitchFamily="34" charset="0"/>
              </a:rPr>
              <a:t>.  </a:t>
            </a:r>
            <a:r>
              <a:rPr lang="es-MX" dirty="0">
                <a:latin typeface="Arial Black" panose="020B0A04020102020204" pitchFamily="34" charset="0"/>
              </a:rPr>
              <a:t>g</a:t>
            </a:r>
            <a:r>
              <a:rPr lang="es-MX" dirty="0" smtClean="0">
                <a:latin typeface="Arial Black" panose="020B0A04020102020204" pitchFamily="34" charset="0"/>
              </a:rPr>
              <a:t>) E.I.P. RESUMEN  5.i</a:t>
            </a:r>
            <a:endParaRPr lang="es-MX"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lum bright="20000"/>
          </a:blip>
          <a:srcRect l="36183" t="4811" r="17295" b="29510"/>
          <a:stretch>
            <a:fillRect/>
          </a:stretch>
        </p:blipFill>
        <p:spPr bwMode="auto">
          <a:xfrm rot="5400000">
            <a:off x="2823687" y="568801"/>
            <a:ext cx="3708411" cy="6980538"/>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Rectángulo"/>
          <p:cNvSpPr/>
          <p:nvPr/>
        </p:nvSpPr>
        <p:spPr>
          <a:xfrm>
            <a:off x="5199010" y="766882"/>
            <a:ext cx="3321615" cy="369332"/>
          </a:xfrm>
          <a:prstGeom prst="rect">
            <a:avLst/>
          </a:prstGeom>
        </p:spPr>
        <p:txBody>
          <a:bodyPr wrap="none">
            <a:spAutoFit/>
          </a:bodyPr>
          <a:lstStyle/>
          <a:p>
            <a:r>
              <a:rPr lang="es-MX" dirty="0">
                <a:latin typeface="Arial Black" panose="020B0A04020102020204" pitchFamily="34" charset="0"/>
              </a:rPr>
              <a:t>7</a:t>
            </a:r>
            <a:r>
              <a:rPr lang="es-MX" dirty="0" smtClean="0">
                <a:latin typeface="Arial Black" panose="020B0A04020102020204" pitchFamily="34" charset="0"/>
              </a:rPr>
              <a:t>.  </a:t>
            </a:r>
            <a:r>
              <a:rPr lang="es-MX" dirty="0">
                <a:latin typeface="Arial Black" panose="020B0A04020102020204" pitchFamily="34" charset="0"/>
              </a:rPr>
              <a:t>g</a:t>
            </a:r>
            <a:r>
              <a:rPr lang="es-MX" dirty="0" smtClean="0">
                <a:latin typeface="Arial Black" panose="020B0A04020102020204" pitchFamily="34" charset="0"/>
              </a:rPr>
              <a:t>) E.I.P. RESUMEN  5.i</a:t>
            </a:r>
            <a:endParaRPr lang="es-MX" dirty="0">
              <a:latin typeface="Arial Black" panose="020B0A04020102020204" pitchFamily="34" charset="0"/>
            </a:endParaRPr>
          </a:p>
        </p:txBody>
      </p:sp>
      <p:sp>
        <p:nvSpPr>
          <p:cNvPr id="3" name="2 Título"/>
          <p:cNvSpPr>
            <a:spLocks noGrp="1"/>
          </p:cNvSpPr>
          <p:nvPr>
            <p:ph type="title"/>
          </p:nvPr>
        </p:nvSpPr>
        <p:spPr/>
        <p:txBody>
          <a:bodyPr/>
          <a:lstStyle/>
          <a:p>
            <a:endParaRPr lang="es-MX"/>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0" y="908720"/>
            <a:ext cx="4104456" cy="385112"/>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_tradnl" sz="1200" b="1" dirty="0" smtClean="0">
                <a:solidFill>
                  <a:schemeClr val="tx1"/>
                </a:solidFill>
                <a:latin typeface="Arial Black" panose="020B0A04020102020204" pitchFamily="34" charset="0"/>
              </a:rPr>
              <a:t>8. h) E.I.P. ELABORACIÓN DEL PROYECTO  5 i </a:t>
            </a:r>
            <a:endParaRPr lang="es-MX" sz="1200" b="1" dirty="0">
              <a:solidFill>
                <a:schemeClr val="tx1"/>
              </a:solidFill>
              <a:latin typeface="Arial Black" panose="020B0A04020102020204" pitchFamily="34" charset="0"/>
            </a:endParaRPr>
          </a:p>
        </p:txBody>
      </p:sp>
      <p:sp>
        <p:nvSpPr>
          <p:cNvPr id="3" name="2 Marcador de contenido"/>
          <p:cNvSpPr>
            <a:spLocks noGrp="1"/>
          </p:cNvSpPr>
          <p:nvPr>
            <p:ph idx="1"/>
          </p:nvPr>
        </p:nvSpPr>
        <p:spPr/>
        <p:txBody>
          <a:bodyPr/>
          <a:lstStyle/>
          <a:p>
            <a:endParaRPr lang="es-MX"/>
          </a:p>
        </p:txBody>
      </p:sp>
      <p:pic>
        <p:nvPicPr>
          <p:cNvPr id="6" name="Picture 2"/>
          <p:cNvPicPr>
            <a:picLocks noChangeAspect="1" noChangeArrowheads="1"/>
          </p:cNvPicPr>
          <p:nvPr/>
        </p:nvPicPr>
        <p:blipFill rotWithShape="1">
          <a:blip r:embed="rId2" cstate="print">
            <a:lum bright="10000"/>
          </a:blip>
          <a:srcRect l="69662" t="4811" r="3611" b="31563"/>
          <a:stretch/>
        </p:blipFill>
        <p:spPr bwMode="auto">
          <a:xfrm rot="5400000">
            <a:off x="2479340" y="481102"/>
            <a:ext cx="3816422" cy="6399854"/>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0" y="908720"/>
            <a:ext cx="4104456" cy="385112"/>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_tradnl" sz="1200" b="1" dirty="0" smtClean="0">
                <a:solidFill>
                  <a:schemeClr val="tx1"/>
                </a:solidFill>
                <a:latin typeface="Arial Black" panose="020B0A04020102020204" pitchFamily="34" charset="0"/>
              </a:rPr>
              <a:t>8. h) E.I.P. ELABORACIÓN DEL PROYECTO  5 i </a:t>
            </a:r>
            <a:endParaRPr lang="es-MX" sz="1200" b="1" dirty="0">
              <a:solidFill>
                <a:schemeClr val="tx1"/>
              </a:solidFill>
              <a:latin typeface="Arial Black" panose="020B0A04020102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38" y="1338263"/>
            <a:ext cx="6078537"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988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40152" y="908720"/>
            <a:ext cx="2520280" cy="288032"/>
          </a:xfrm>
        </p:spPr>
        <p:txBody>
          <a:bodyPr>
            <a:normAutofit/>
          </a:bodyPr>
          <a:lstStyle/>
          <a:p>
            <a:r>
              <a:rPr lang="es-MX" sz="1200" b="1" dirty="0" smtClean="0">
                <a:solidFill>
                  <a:schemeClr val="tx1"/>
                </a:solidFill>
                <a:latin typeface="Arial Black" panose="020B0A04020102020204" pitchFamily="34" charset="0"/>
              </a:rPr>
              <a:t>9. Fotografías de la 2a. R.T.</a:t>
            </a:r>
            <a:endParaRPr lang="es-MX" sz="1200" dirty="0">
              <a:solidFill>
                <a:schemeClr val="tx1"/>
              </a:solidFill>
              <a:latin typeface="Arial Black" panose="020B0A04020102020204" pitchFamily="34" charset="0"/>
            </a:endParaRPr>
          </a:p>
        </p:txBody>
      </p:sp>
      <p:pic>
        <p:nvPicPr>
          <p:cNvPr id="17410" name="Picture 2"/>
          <p:cNvPicPr>
            <a:picLocks noGrp="1" noChangeAspect="1" noChangeArrowheads="1"/>
          </p:cNvPicPr>
          <p:nvPr>
            <p:ph sz="quarter" idx="13"/>
          </p:nvPr>
        </p:nvPicPr>
        <p:blipFill>
          <a:blip r:embed="rId2" cstate="print">
            <a:lum bright="10000" contrast="20000"/>
          </a:blip>
          <a:srcRect/>
          <a:stretch>
            <a:fillRect/>
          </a:stretch>
        </p:blipFill>
        <p:spPr bwMode="auto">
          <a:xfrm>
            <a:off x="1042988" y="2132856"/>
            <a:ext cx="3419475" cy="3209478"/>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1" name="Picture 3"/>
          <p:cNvPicPr>
            <a:picLocks noGrp="1" noChangeAspect="1" noChangeArrowheads="1"/>
          </p:cNvPicPr>
          <p:nvPr>
            <p:ph sz="quarter" idx="14"/>
          </p:nvPr>
        </p:nvPicPr>
        <p:blipFill>
          <a:blip r:embed="rId3" cstate="print">
            <a:lum bright="10000" contrast="20000"/>
          </a:blip>
          <a:srcRect/>
          <a:stretch>
            <a:fillRect/>
          </a:stretch>
        </p:blipFill>
        <p:spPr bwMode="auto">
          <a:xfrm>
            <a:off x="4645025" y="2132856"/>
            <a:ext cx="3419475" cy="3209478"/>
          </a:xfrm>
          <a:prstGeom prst="ellipse">
            <a:avLst/>
          </a:prstGeom>
          <a:ln w="63500" cap="rnd">
            <a:solidFill>
              <a:schemeClr val="bg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sz="quarter" idx="13"/>
          </p:nvPr>
        </p:nvPicPr>
        <p:blipFill>
          <a:blip r:embed="rId2" cstate="print"/>
          <a:srcRect/>
          <a:stretch>
            <a:fillRect/>
          </a:stretch>
        </p:blipFill>
        <p:spPr bwMode="auto">
          <a:xfrm>
            <a:off x="1042988" y="1772816"/>
            <a:ext cx="3419475" cy="3569518"/>
          </a:xfrm>
          <a:prstGeom prst="rect">
            <a:avLst/>
          </a:prstGeom>
          <a:solidFill>
            <a:srgbClr val="FFFFFF">
              <a:shade val="85000"/>
            </a:srgbClr>
          </a:solidFill>
          <a:ln w="101600" cap="sq">
            <a:solidFill>
              <a:schemeClr val="bg2">
                <a:lumMod val="50000"/>
              </a:schemeClr>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8435" name="Picture 3"/>
          <p:cNvPicPr>
            <a:picLocks noGrp="1" noChangeAspect="1" noChangeArrowheads="1"/>
          </p:cNvPicPr>
          <p:nvPr>
            <p:ph sz="quarter" idx="14"/>
          </p:nvPr>
        </p:nvPicPr>
        <p:blipFill>
          <a:blip r:embed="rId3" cstate="print">
            <a:lum bright="10000" contrast="10000"/>
          </a:blip>
          <a:srcRect/>
          <a:stretch>
            <a:fillRect/>
          </a:stretch>
        </p:blipFill>
        <p:spPr bwMode="auto">
          <a:xfrm>
            <a:off x="4645025" y="1700808"/>
            <a:ext cx="3419475" cy="3641526"/>
          </a:xfrm>
          <a:prstGeom prst="rect">
            <a:avLst/>
          </a:prstGeom>
          <a:solidFill>
            <a:srgbClr val="FFFFFF">
              <a:shade val="85000"/>
            </a:srgbClr>
          </a:solidFill>
          <a:ln w="190500" cap="sq">
            <a:solidFill>
              <a:schemeClr val="bg2">
                <a:lumMod val="5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836712"/>
            <a:ext cx="25241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57216" y="2762672"/>
            <a:ext cx="2545778" cy="2059946"/>
          </a:xfrm>
          <a:ln w="76200">
            <a:solidFill>
              <a:schemeClr val="bg2">
                <a:lumMod val="50000"/>
              </a:schemeClr>
            </a:solidFill>
          </a:ln>
        </p:spPr>
        <p:txBody>
          <a:bodyPr>
            <a:normAutofit fontScale="90000"/>
          </a:bodyPr>
          <a:lstStyle/>
          <a:p>
            <a:pPr algn="ctr"/>
            <a:r>
              <a:rPr lang="es-MX" sz="1800" b="1" dirty="0" smtClean="0"/>
              <a:t>EVALUACIÓN DIAGNÓSTICA O PREDICTIVA</a:t>
            </a:r>
            <a:br>
              <a:rPr lang="es-MX" sz="1800" b="1" dirty="0" smtClean="0"/>
            </a:br>
            <a:r>
              <a:rPr lang="es-MX" sz="3200" b="1" dirty="0" smtClean="0"/>
              <a:t> </a:t>
            </a:r>
            <a:r>
              <a:rPr lang="es-MX" sz="1800" b="1" dirty="0"/>
              <a:t>¿QUÉ ES? </a:t>
            </a:r>
            <a:r>
              <a:rPr lang="es-MX" sz="1300" b="1" dirty="0"/>
              <a:t>Es aquella que se realiza previamente al desarrollo de un proceso educativo, cualquiera que éste sea</a:t>
            </a:r>
          </a:p>
        </p:txBody>
      </p:sp>
      <p:sp>
        <p:nvSpPr>
          <p:cNvPr id="4" name="3 CuadroTexto"/>
          <p:cNvSpPr txBox="1"/>
          <p:nvPr/>
        </p:nvSpPr>
        <p:spPr>
          <a:xfrm>
            <a:off x="4910933" y="1412775"/>
            <a:ext cx="1728192" cy="307777"/>
          </a:xfrm>
          <a:prstGeom prst="rect">
            <a:avLst/>
          </a:prstGeom>
          <a:noFill/>
          <a:ln w="28575">
            <a:solidFill>
              <a:schemeClr val="tx1"/>
            </a:solidFill>
          </a:ln>
        </p:spPr>
        <p:txBody>
          <a:bodyPr wrap="square" rtlCol="0">
            <a:spAutoFit/>
          </a:bodyPr>
          <a:lstStyle/>
          <a:p>
            <a:pPr algn="ctr"/>
            <a:r>
              <a:rPr lang="es-MX" sz="1400" b="1" dirty="0" smtClean="0"/>
              <a:t>CARACTERÍSTICAS</a:t>
            </a:r>
            <a:endParaRPr lang="es-MX" sz="1400" b="1" dirty="0"/>
          </a:p>
        </p:txBody>
      </p:sp>
      <p:sp>
        <p:nvSpPr>
          <p:cNvPr id="5" name="4 CuadroTexto"/>
          <p:cNvSpPr txBox="1"/>
          <p:nvPr/>
        </p:nvSpPr>
        <p:spPr>
          <a:xfrm>
            <a:off x="6925107" y="3309433"/>
            <a:ext cx="1545118" cy="769441"/>
          </a:xfrm>
          <a:prstGeom prst="rect">
            <a:avLst/>
          </a:prstGeom>
          <a:noFill/>
          <a:ln w="28575">
            <a:solidFill>
              <a:schemeClr val="tx1"/>
            </a:solidFill>
          </a:ln>
        </p:spPr>
        <p:txBody>
          <a:bodyPr wrap="square" rtlCol="0">
            <a:spAutoFit/>
          </a:bodyPr>
          <a:lstStyle/>
          <a:p>
            <a:pPr algn="ctr"/>
            <a:r>
              <a:rPr lang="es-MX" sz="1600" b="1" dirty="0" smtClean="0"/>
              <a:t>¿QUIÉN LA IMPLEMENTA?</a:t>
            </a:r>
          </a:p>
          <a:p>
            <a:pPr algn="ctr"/>
            <a:r>
              <a:rPr lang="es-MX" sz="1200" b="1" dirty="0" smtClean="0"/>
              <a:t> </a:t>
            </a:r>
            <a:r>
              <a:rPr lang="es-MX" sz="1200" dirty="0" smtClean="0"/>
              <a:t>El docente</a:t>
            </a:r>
            <a:endParaRPr lang="es-MX" sz="1600" b="1" dirty="0"/>
          </a:p>
        </p:txBody>
      </p:sp>
      <p:sp>
        <p:nvSpPr>
          <p:cNvPr id="6" name="5 CuadroTexto"/>
          <p:cNvSpPr txBox="1"/>
          <p:nvPr/>
        </p:nvSpPr>
        <p:spPr>
          <a:xfrm>
            <a:off x="6164974" y="5147012"/>
            <a:ext cx="2370597" cy="892552"/>
          </a:xfrm>
          <a:prstGeom prst="rect">
            <a:avLst/>
          </a:prstGeom>
          <a:noFill/>
          <a:ln w="28575">
            <a:solidFill>
              <a:schemeClr val="tx1"/>
            </a:solidFill>
          </a:ln>
        </p:spPr>
        <p:txBody>
          <a:bodyPr wrap="square" rtlCol="0">
            <a:spAutoFit/>
          </a:bodyPr>
          <a:lstStyle/>
          <a:p>
            <a:pPr algn="ctr"/>
            <a:r>
              <a:rPr lang="es-MX" sz="1600" b="1" dirty="0" smtClean="0"/>
              <a:t>¿CUÁNDO?</a:t>
            </a:r>
            <a:r>
              <a:rPr lang="es-MX" sz="1600" dirty="0" smtClean="0"/>
              <a:t> </a:t>
            </a:r>
            <a:r>
              <a:rPr lang="es-MX" sz="1200" dirty="0" smtClean="0"/>
              <a:t>al inicio del hecho educativo, sea éste todo un Plan de Estudio, un curso o una parte del mismo</a:t>
            </a:r>
            <a:endParaRPr lang="es-MX" sz="1200" b="1" dirty="0"/>
          </a:p>
        </p:txBody>
      </p:sp>
      <p:sp>
        <p:nvSpPr>
          <p:cNvPr id="7" name="6 CuadroTexto"/>
          <p:cNvSpPr txBox="1"/>
          <p:nvPr/>
        </p:nvSpPr>
        <p:spPr>
          <a:xfrm>
            <a:off x="513502" y="4509120"/>
            <a:ext cx="2424905" cy="1508105"/>
          </a:xfrm>
          <a:prstGeom prst="rect">
            <a:avLst/>
          </a:prstGeom>
          <a:noFill/>
          <a:ln w="28575">
            <a:solidFill>
              <a:schemeClr val="tx1"/>
            </a:solidFill>
          </a:ln>
        </p:spPr>
        <p:txBody>
          <a:bodyPr wrap="square" rtlCol="0">
            <a:spAutoFit/>
          </a:bodyPr>
          <a:lstStyle/>
          <a:p>
            <a:pPr algn="ctr"/>
            <a:r>
              <a:rPr lang="es-MX" sz="1600" b="1" dirty="0" smtClean="0"/>
              <a:t>¿PARA QUÉ?</a:t>
            </a:r>
            <a:r>
              <a:rPr lang="es-MX" sz="1600" dirty="0" smtClean="0"/>
              <a:t> </a:t>
            </a:r>
            <a:r>
              <a:rPr lang="es-MX" sz="1200" dirty="0" smtClean="0"/>
              <a:t>Tomar decisiones pertinentes para hacer el hecho educativo más </a:t>
            </a:r>
          </a:p>
          <a:p>
            <a:pPr algn="ctr"/>
            <a:r>
              <a:rPr lang="es-MX" sz="1200" dirty="0" smtClean="0"/>
              <a:t>eficaz, evitando procedimientos inadecuados</a:t>
            </a:r>
          </a:p>
          <a:p>
            <a:pPr algn="ctr"/>
            <a:endParaRPr lang="es-MX" sz="1600" b="1" dirty="0"/>
          </a:p>
        </p:txBody>
      </p:sp>
      <p:sp>
        <p:nvSpPr>
          <p:cNvPr id="8" name="7 CuadroTexto"/>
          <p:cNvSpPr txBox="1"/>
          <p:nvPr/>
        </p:nvSpPr>
        <p:spPr>
          <a:xfrm>
            <a:off x="2375426" y="1759024"/>
            <a:ext cx="1466092" cy="461665"/>
          </a:xfrm>
          <a:prstGeom prst="rect">
            <a:avLst/>
          </a:prstGeom>
          <a:noFill/>
          <a:ln w="28575">
            <a:solidFill>
              <a:schemeClr val="tx1"/>
            </a:solidFill>
          </a:ln>
        </p:spPr>
        <p:txBody>
          <a:bodyPr wrap="square" rtlCol="0">
            <a:spAutoFit/>
          </a:bodyPr>
          <a:lstStyle/>
          <a:p>
            <a:pPr algn="ctr"/>
            <a:r>
              <a:rPr lang="es-MX" sz="1200" b="1" dirty="0" smtClean="0"/>
              <a:t>¿TÉCNICAS E INSTRUMENTOS?</a:t>
            </a:r>
            <a:r>
              <a:rPr lang="es-MX" sz="1200" dirty="0" smtClean="0"/>
              <a:t> </a:t>
            </a:r>
          </a:p>
        </p:txBody>
      </p:sp>
      <p:sp>
        <p:nvSpPr>
          <p:cNvPr id="9" name="8 CuadroTexto"/>
          <p:cNvSpPr txBox="1"/>
          <p:nvPr/>
        </p:nvSpPr>
        <p:spPr>
          <a:xfrm>
            <a:off x="7273921" y="751055"/>
            <a:ext cx="1134583" cy="461665"/>
          </a:xfrm>
          <a:prstGeom prst="rect">
            <a:avLst/>
          </a:prstGeom>
          <a:noFill/>
          <a:ln w="28575">
            <a:solidFill>
              <a:schemeClr val="tx1"/>
            </a:solidFill>
          </a:ln>
        </p:spPr>
        <p:txBody>
          <a:bodyPr wrap="square" rtlCol="0">
            <a:spAutoFit/>
          </a:bodyPr>
          <a:lstStyle/>
          <a:p>
            <a:pPr algn="ctr"/>
            <a:r>
              <a:rPr lang="es-MX" sz="1200" b="1" dirty="0" smtClean="0"/>
              <a:t>COLECTIVA: </a:t>
            </a:r>
            <a:r>
              <a:rPr lang="es-MX" sz="1200" dirty="0" smtClean="0"/>
              <a:t>PROGNOSIS</a:t>
            </a:r>
            <a:endParaRPr lang="es-MX" sz="1200" dirty="0"/>
          </a:p>
        </p:txBody>
      </p:sp>
      <p:sp>
        <p:nvSpPr>
          <p:cNvPr id="11" name="10 CuadroTexto"/>
          <p:cNvSpPr txBox="1"/>
          <p:nvPr/>
        </p:nvSpPr>
        <p:spPr>
          <a:xfrm>
            <a:off x="7256377" y="1720552"/>
            <a:ext cx="1152127" cy="461665"/>
          </a:xfrm>
          <a:prstGeom prst="rect">
            <a:avLst/>
          </a:prstGeom>
          <a:noFill/>
          <a:ln w="28575">
            <a:solidFill>
              <a:schemeClr val="tx1"/>
            </a:solidFill>
          </a:ln>
        </p:spPr>
        <p:txBody>
          <a:bodyPr wrap="square" rtlCol="0">
            <a:spAutoFit/>
          </a:bodyPr>
          <a:lstStyle/>
          <a:p>
            <a:pPr algn="ctr"/>
            <a:r>
              <a:rPr lang="es-MX" sz="1200" b="1" dirty="0" smtClean="0"/>
              <a:t>INDIVIDUAL</a:t>
            </a:r>
            <a:r>
              <a:rPr lang="es-MX" sz="1200" dirty="0" smtClean="0"/>
              <a:t>: DIAGNOSIS</a:t>
            </a:r>
            <a:endParaRPr lang="es-MX" sz="1200" dirty="0"/>
          </a:p>
        </p:txBody>
      </p:sp>
      <p:sp>
        <p:nvSpPr>
          <p:cNvPr id="13" name="12 CuadroTexto"/>
          <p:cNvSpPr txBox="1"/>
          <p:nvPr/>
        </p:nvSpPr>
        <p:spPr>
          <a:xfrm>
            <a:off x="2723490" y="397112"/>
            <a:ext cx="1776502" cy="738664"/>
          </a:xfrm>
          <a:prstGeom prst="rect">
            <a:avLst/>
          </a:prstGeom>
          <a:noFill/>
          <a:ln w="28575">
            <a:solidFill>
              <a:schemeClr val="tx1"/>
            </a:solidFill>
          </a:ln>
        </p:spPr>
        <p:txBody>
          <a:bodyPr wrap="square" rtlCol="0">
            <a:spAutoFit/>
          </a:bodyPr>
          <a:lstStyle/>
          <a:p>
            <a:pPr algn="ctr"/>
            <a:r>
              <a:rPr lang="es-MX" sz="1200" b="1" dirty="0" smtClean="0"/>
              <a:t>INFORMALES: </a:t>
            </a:r>
            <a:r>
              <a:rPr lang="es-MX" sz="1000" dirty="0" smtClean="0"/>
              <a:t>Observación, entrevistas, debates, exposición de ideas</a:t>
            </a:r>
            <a:endParaRPr lang="es-MX" sz="1000" b="1" dirty="0"/>
          </a:p>
        </p:txBody>
      </p:sp>
      <p:sp>
        <p:nvSpPr>
          <p:cNvPr id="14" name="13 CuadroTexto"/>
          <p:cNvSpPr txBox="1"/>
          <p:nvPr/>
        </p:nvSpPr>
        <p:spPr>
          <a:xfrm>
            <a:off x="467544" y="352687"/>
            <a:ext cx="1892669" cy="1200329"/>
          </a:xfrm>
          <a:prstGeom prst="rect">
            <a:avLst/>
          </a:prstGeom>
          <a:noFill/>
          <a:ln w="28575">
            <a:solidFill>
              <a:schemeClr val="tx1"/>
            </a:solidFill>
          </a:ln>
        </p:spPr>
        <p:txBody>
          <a:bodyPr wrap="square" rtlCol="0">
            <a:spAutoFit/>
          </a:bodyPr>
          <a:lstStyle/>
          <a:p>
            <a:pPr algn="ctr"/>
            <a:r>
              <a:rPr lang="es-MX" sz="1200" b="1" dirty="0" smtClean="0"/>
              <a:t>FORMALES:</a:t>
            </a:r>
            <a:r>
              <a:rPr lang="es-MX" sz="1200" dirty="0" smtClean="0"/>
              <a:t>  </a:t>
            </a:r>
            <a:r>
              <a:rPr lang="es-MX" sz="1000" dirty="0" smtClean="0"/>
              <a:t>Pruebas objetivas, cuestionarios abiertos y cerrados, mapas conceptuales, pruebas de desempeño, resolución de problemas, informes personales KPSI</a:t>
            </a:r>
            <a:endParaRPr lang="es-MX" sz="1000" b="1" dirty="0"/>
          </a:p>
        </p:txBody>
      </p:sp>
      <p:cxnSp>
        <p:nvCxnSpPr>
          <p:cNvPr id="16" name="15 Conector recto de flecha"/>
          <p:cNvCxnSpPr>
            <a:stCxn id="2" idx="0"/>
          </p:cNvCxnSpPr>
          <p:nvPr/>
        </p:nvCxnSpPr>
        <p:spPr>
          <a:xfrm flipH="1" flipV="1">
            <a:off x="3841518" y="2348881"/>
            <a:ext cx="788587" cy="413791"/>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a:stCxn id="8" idx="0"/>
          </p:cNvCxnSpPr>
          <p:nvPr/>
        </p:nvCxnSpPr>
        <p:spPr>
          <a:xfrm flipV="1">
            <a:off x="3108472" y="1212720"/>
            <a:ext cx="410411" cy="546304"/>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8" idx="0"/>
          </p:cNvCxnSpPr>
          <p:nvPr/>
        </p:nvCxnSpPr>
        <p:spPr>
          <a:xfrm flipH="1" flipV="1">
            <a:off x="2406361" y="1410252"/>
            <a:ext cx="702111" cy="348772"/>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endCxn id="5" idx="1"/>
          </p:cNvCxnSpPr>
          <p:nvPr/>
        </p:nvCxnSpPr>
        <p:spPr>
          <a:xfrm flipV="1">
            <a:off x="5968479" y="3694154"/>
            <a:ext cx="956628" cy="17675"/>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stCxn id="2" idx="0"/>
          </p:cNvCxnSpPr>
          <p:nvPr/>
        </p:nvCxnSpPr>
        <p:spPr>
          <a:xfrm flipV="1">
            <a:off x="4630105" y="1855641"/>
            <a:ext cx="1022015" cy="907031"/>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flipV="1">
            <a:off x="6639125" y="952851"/>
            <a:ext cx="617252" cy="457401"/>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a:endCxn id="11" idx="1"/>
          </p:cNvCxnSpPr>
          <p:nvPr/>
        </p:nvCxnSpPr>
        <p:spPr>
          <a:xfrm>
            <a:off x="6639125" y="1733903"/>
            <a:ext cx="617252" cy="217482"/>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a:stCxn id="2" idx="2"/>
            <a:endCxn id="6" idx="1"/>
          </p:cNvCxnSpPr>
          <p:nvPr/>
        </p:nvCxnSpPr>
        <p:spPr>
          <a:xfrm>
            <a:off x="4630105" y="4822618"/>
            <a:ext cx="1534869" cy="770670"/>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a:stCxn id="2" idx="1"/>
          </p:cNvCxnSpPr>
          <p:nvPr/>
        </p:nvCxnSpPr>
        <p:spPr>
          <a:xfrm flipH="1">
            <a:off x="1979716" y="3792645"/>
            <a:ext cx="1377500" cy="572459"/>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6" name="95 CuadroTexto"/>
          <p:cNvSpPr txBox="1"/>
          <p:nvPr/>
        </p:nvSpPr>
        <p:spPr>
          <a:xfrm>
            <a:off x="467544" y="6050248"/>
            <a:ext cx="8208912" cy="1138773"/>
          </a:xfrm>
          <a:prstGeom prst="rect">
            <a:avLst/>
          </a:prstGeom>
          <a:noFill/>
        </p:spPr>
        <p:txBody>
          <a:bodyPr wrap="square" rtlCol="0">
            <a:spAutoFit/>
          </a:bodyPr>
          <a:lstStyle/>
          <a:p>
            <a:r>
              <a:rPr lang="es-ES" sz="800" dirty="0" smtClean="0"/>
              <a:t>Díaz-Barriga</a:t>
            </a:r>
            <a:r>
              <a:rPr lang="es-ES" sz="800" dirty="0"/>
              <a:t>, F. y. (2004). </a:t>
            </a:r>
            <a:r>
              <a:rPr lang="es-ES" sz="800" i="1" dirty="0"/>
              <a:t>Estrategias docentes para un aprendizaje significativo. Una interpretación constructivista.</a:t>
            </a:r>
            <a:r>
              <a:rPr lang="es-ES" sz="800" dirty="0"/>
              <a:t> México: McGraw-Hill Interamericana.</a:t>
            </a:r>
            <a:endParaRPr lang="es-MX" sz="800" dirty="0"/>
          </a:p>
          <a:p>
            <a:r>
              <a:rPr lang="es-ES" sz="800" dirty="0"/>
              <a:t>Dirección General de Desarrollo Curricular. (s.f.). </a:t>
            </a:r>
            <a:r>
              <a:rPr lang="es-ES" sz="800" i="1" dirty="0"/>
              <a:t>El enfoque formativo de la evaluación</a:t>
            </a:r>
            <a:r>
              <a:rPr lang="es-ES" sz="800" dirty="0"/>
              <a:t>. Recuperado el 19 de marzo de 2018, de Herramientas para la evaluación en educación básica: http://www.seslp.gob.mx/consejostecnicosescolares/PRIMARIA/6-DOCUMENTOSDEAPOYO/LIBROSDEEVALUACION2013/1-ELENFOQUEFORMATIVODELAEVALUACION.pdf</a:t>
            </a:r>
            <a:endParaRPr lang="es-MX" sz="800" dirty="0"/>
          </a:p>
          <a:p>
            <a:r>
              <a:rPr lang="es-MX" dirty="0"/>
              <a:t> </a:t>
            </a:r>
          </a:p>
          <a:p>
            <a:endParaRPr lang="es-MX" dirty="0"/>
          </a:p>
        </p:txBody>
      </p:sp>
      <p:sp>
        <p:nvSpPr>
          <p:cNvPr id="3" name="2 CuadroTexto"/>
          <p:cNvSpPr txBox="1"/>
          <p:nvPr/>
        </p:nvSpPr>
        <p:spPr>
          <a:xfrm>
            <a:off x="5585061" y="0"/>
            <a:ext cx="2424904" cy="369332"/>
          </a:xfrm>
          <a:prstGeom prst="rect">
            <a:avLst/>
          </a:prstGeom>
          <a:noFill/>
        </p:spPr>
        <p:txBody>
          <a:bodyPr wrap="square" rtlCol="0">
            <a:spAutoFit/>
          </a:bodyPr>
          <a:lstStyle/>
          <a:p>
            <a:r>
              <a:rPr lang="es-MX" sz="1200" dirty="0" smtClean="0">
                <a:solidFill>
                  <a:schemeClr val="bg1"/>
                </a:solidFill>
                <a:latin typeface="Arial Black" panose="020B0A04020102020204" pitchFamily="34" charset="0"/>
              </a:rPr>
              <a:t>10. EVALUACIÓN.  </a:t>
            </a:r>
            <a:r>
              <a:rPr lang="es-MX" dirty="0" smtClean="0">
                <a:solidFill>
                  <a:schemeClr val="bg1"/>
                </a:solidFill>
                <a:latin typeface="Arial Black" panose="020B0A04020102020204" pitchFamily="34" charset="0"/>
              </a:rPr>
              <a:t>5i</a:t>
            </a:r>
            <a:endParaRPr lang="es-MX"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586745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64088" y="908720"/>
            <a:ext cx="2880320" cy="360040"/>
          </a:xfrm>
        </p:spPr>
        <p:txBody>
          <a:bodyPr>
            <a:normAutofit fontScale="90000"/>
          </a:bodyPr>
          <a:lstStyle/>
          <a:p>
            <a:r>
              <a:rPr lang="es-MX" sz="1200" dirty="0">
                <a:solidFill>
                  <a:schemeClr val="tx1"/>
                </a:solidFill>
                <a:latin typeface="Arial Black" panose="020B0A04020102020204" pitchFamily="34" charset="0"/>
              </a:rPr>
              <a:t>NOMBRE DEL PROYECTO </a:t>
            </a:r>
            <a:r>
              <a:rPr lang="es-MX" sz="2000" dirty="0">
                <a:solidFill>
                  <a:schemeClr val="tx1"/>
                </a:solidFill>
                <a:latin typeface="Arial Black" panose="020B0A04020102020204" pitchFamily="34" charset="0"/>
              </a:rPr>
              <a:t>4.</a:t>
            </a:r>
          </a:p>
        </p:txBody>
      </p:sp>
      <p:sp>
        <p:nvSpPr>
          <p:cNvPr id="3" name="2 Marcador de contenido"/>
          <p:cNvSpPr>
            <a:spLocks noGrp="1"/>
          </p:cNvSpPr>
          <p:nvPr>
            <p:ph idx="1"/>
          </p:nvPr>
        </p:nvSpPr>
        <p:spPr>
          <a:solidFill>
            <a:schemeClr val="bg2">
              <a:lumMod val="40000"/>
              <a:lumOff val="60000"/>
            </a:schemeClr>
          </a:solidFill>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buNone/>
            </a:pPr>
            <a:r>
              <a:rPr lang="es-ES_tradnl"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TU MUNDO HOY:</a:t>
            </a:r>
          </a:p>
          <a:p>
            <a:pPr algn="ctr">
              <a:buNone/>
            </a:pPr>
            <a:endParaRPr lang="es-ES_tradnl"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buNone/>
            </a:pPr>
            <a:r>
              <a:rPr lang="es-ES_tradnl"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INVASIÓN A LA PRIVACIDAD</a:t>
            </a:r>
            <a:endParaRPr lang="es-MX"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63888" y="2941492"/>
            <a:ext cx="2376264" cy="1938992"/>
          </a:xfrm>
          <a:prstGeom prst="rect">
            <a:avLst/>
          </a:prstGeom>
          <a:noFill/>
          <a:ln w="57150">
            <a:solidFill>
              <a:schemeClr val="bg2">
                <a:lumMod val="50000"/>
              </a:schemeClr>
            </a:solidFill>
          </a:ln>
        </p:spPr>
        <p:txBody>
          <a:bodyPr wrap="square" rtlCol="0">
            <a:spAutoFit/>
          </a:bodyPr>
          <a:lstStyle/>
          <a:p>
            <a:pPr algn="ctr"/>
            <a:r>
              <a:rPr lang="es-MX" sz="1600" b="1" dirty="0" smtClean="0">
                <a:solidFill>
                  <a:schemeClr val="bg2">
                    <a:lumMod val="50000"/>
                  </a:schemeClr>
                </a:solidFill>
              </a:rPr>
              <a:t>EVALUACIÓN FORMATIVA</a:t>
            </a:r>
          </a:p>
          <a:p>
            <a:pPr algn="ctr"/>
            <a:r>
              <a:rPr lang="es-MX" sz="1600" b="1" dirty="0" smtClean="0">
                <a:solidFill>
                  <a:schemeClr val="bg2">
                    <a:lumMod val="50000"/>
                  </a:schemeClr>
                </a:solidFill>
              </a:rPr>
              <a:t>¿QUÉ ES?</a:t>
            </a:r>
            <a:r>
              <a:rPr lang="es-MX" sz="1600" dirty="0" smtClean="0"/>
              <a:t> </a:t>
            </a:r>
            <a:r>
              <a:rPr lang="es-MX" sz="1200" dirty="0" smtClean="0">
                <a:solidFill>
                  <a:schemeClr val="bg2">
                    <a:lumMod val="50000"/>
                  </a:schemeClr>
                </a:solidFill>
              </a:rPr>
              <a:t>cuando se desea averiguar si los objetivos de la enseñanza están siendo alcanzados o no, y lo que es preciso hacer para mejorar el desempeño de los educandos</a:t>
            </a:r>
            <a:endParaRPr lang="es-MX" sz="1200" b="1" dirty="0">
              <a:solidFill>
                <a:schemeClr val="bg2">
                  <a:lumMod val="50000"/>
                </a:schemeClr>
              </a:solidFill>
            </a:endParaRPr>
          </a:p>
        </p:txBody>
      </p:sp>
      <p:sp>
        <p:nvSpPr>
          <p:cNvPr id="3" name="2 CuadroTexto"/>
          <p:cNvSpPr txBox="1"/>
          <p:nvPr/>
        </p:nvSpPr>
        <p:spPr>
          <a:xfrm>
            <a:off x="4141268" y="1452826"/>
            <a:ext cx="1749197" cy="307777"/>
          </a:xfrm>
          <a:prstGeom prst="rect">
            <a:avLst/>
          </a:prstGeom>
          <a:noFill/>
          <a:ln w="28575">
            <a:solidFill>
              <a:schemeClr val="tx1"/>
            </a:solidFill>
          </a:ln>
        </p:spPr>
        <p:txBody>
          <a:bodyPr wrap="none" rtlCol="0">
            <a:spAutoFit/>
          </a:bodyPr>
          <a:lstStyle/>
          <a:p>
            <a:pPr algn="ctr"/>
            <a:r>
              <a:rPr lang="es-MX" sz="1400" b="1" dirty="0" smtClean="0"/>
              <a:t>CARACTERÍSTICAS</a:t>
            </a:r>
            <a:endParaRPr lang="es-MX" sz="1400" b="1" dirty="0"/>
          </a:p>
        </p:txBody>
      </p:sp>
      <p:sp>
        <p:nvSpPr>
          <p:cNvPr id="4" name="3 CuadroTexto"/>
          <p:cNvSpPr txBox="1"/>
          <p:nvPr/>
        </p:nvSpPr>
        <p:spPr>
          <a:xfrm>
            <a:off x="6507122" y="4352947"/>
            <a:ext cx="2139235" cy="1446550"/>
          </a:xfrm>
          <a:prstGeom prst="rect">
            <a:avLst/>
          </a:prstGeom>
          <a:noFill/>
          <a:ln w="28575">
            <a:solidFill>
              <a:schemeClr val="tx1"/>
            </a:solidFill>
          </a:ln>
        </p:spPr>
        <p:txBody>
          <a:bodyPr wrap="square" rtlCol="0">
            <a:spAutoFit/>
          </a:bodyPr>
          <a:lstStyle/>
          <a:p>
            <a:pPr algn="ctr"/>
            <a:r>
              <a:rPr lang="es-MX" sz="1400" b="1" dirty="0" smtClean="0"/>
              <a:t>¿QUIÉN LA IMPLEMENTA? </a:t>
            </a:r>
            <a:r>
              <a:rPr lang="es-MX" sz="1200" dirty="0" smtClean="0"/>
              <a:t>Tanto el docente como el alumno: </a:t>
            </a:r>
            <a:r>
              <a:rPr lang="es-MX" sz="1200" b="1" dirty="0" smtClean="0"/>
              <a:t>Autoevaluación. Coevaluación </a:t>
            </a:r>
            <a:r>
              <a:rPr lang="es-MX" sz="1200" b="1" dirty="0" err="1" smtClean="0"/>
              <a:t>Heteroevaluación</a:t>
            </a:r>
            <a:r>
              <a:rPr lang="es-MX" sz="1200" b="1" dirty="0" smtClean="0"/>
              <a:t> o Mutua|	</a:t>
            </a:r>
            <a:endParaRPr lang="es-MX" sz="1200" dirty="0"/>
          </a:p>
        </p:txBody>
      </p:sp>
      <p:sp>
        <p:nvSpPr>
          <p:cNvPr id="6" name="5 CuadroTexto"/>
          <p:cNvSpPr txBox="1"/>
          <p:nvPr/>
        </p:nvSpPr>
        <p:spPr>
          <a:xfrm>
            <a:off x="723465" y="3435176"/>
            <a:ext cx="1800200" cy="861774"/>
          </a:xfrm>
          <a:prstGeom prst="rect">
            <a:avLst/>
          </a:prstGeom>
          <a:noFill/>
          <a:ln w="28575">
            <a:solidFill>
              <a:schemeClr val="tx1"/>
            </a:solidFill>
          </a:ln>
        </p:spPr>
        <p:txBody>
          <a:bodyPr wrap="square" rtlCol="0">
            <a:spAutoFit/>
          </a:bodyPr>
          <a:lstStyle/>
          <a:p>
            <a:pPr algn="ctr"/>
            <a:r>
              <a:rPr lang="es-MX" sz="1400" b="1" dirty="0" smtClean="0"/>
              <a:t>¿PARA QUÉ?</a:t>
            </a:r>
            <a:r>
              <a:rPr lang="es-MX" sz="1400" dirty="0" smtClean="0"/>
              <a:t> </a:t>
            </a:r>
            <a:r>
              <a:rPr lang="es-MX" sz="1200" dirty="0" smtClean="0"/>
              <a:t>Regular el proceso de enseñanza-aprendizaje   </a:t>
            </a:r>
            <a:endParaRPr lang="es-MX" sz="1200" b="1" dirty="0"/>
          </a:p>
        </p:txBody>
      </p:sp>
      <p:sp>
        <p:nvSpPr>
          <p:cNvPr id="7" name="6 CuadroTexto"/>
          <p:cNvSpPr txBox="1"/>
          <p:nvPr/>
        </p:nvSpPr>
        <p:spPr>
          <a:xfrm>
            <a:off x="611560" y="476672"/>
            <a:ext cx="2448272" cy="1446550"/>
          </a:xfrm>
          <a:prstGeom prst="rect">
            <a:avLst/>
          </a:prstGeom>
          <a:noFill/>
          <a:ln w="28575">
            <a:solidFill>
              <a:schemeClr val="tx1"/>
            </a:solidFill>
          </a:ln>
        </p:spPr>
        <p:txBody>
          <a:bodyPr wrap="square" rtlCol="0">
            <a:spAutoFit/>
          </a:bodyPr>
          <a:lstStyle/>
          <a:p>
            <a:pPr algn="ctr"/>
            <a:r>
              <a:rPr lang="es-MX" sz="1400" b="1" dirty="0" smtClean="0"/>
              <a:t>TÉCNICAS E INSTRUMENTOS </a:t>
            </a:r>
            <a:r>
              <a:rPr lang="es-MX" sz="1200" dirty="0" smtClean="0"/>
              <a:t> Debe buscarse un equilibrio entre la intuición y la instrumentación(formas de evaluación </a:t>
            </a:r>
            <a:r>
              <a:rPr lang="es-MX" sz="1200" dirty="0" err="1" smtClean="0"/>
              <a:t>semiformal</a:t>
            </a:r>
            <a:r>
              <a:rPr lang="es-MX" sz="1200" dirty="0" smtClean="0"/>
              <a:t> y formal)</a:t>
            </a:r>
          </a:p>
        </p:txBody>
      </p:sp>
      <p:sp>
        <p:nvSpPr>
          <p:cNvPr id="8" name="7 CuadroTexto"/>
          <p:cNvSpPr txBox="1"/>
          <p:nvPr/>
        </p:nvSpPr>
        <p:spPr>
          <a:xfrm>
            <a:off x="1011497" y="5124380"/>
            <a:ext cx="1512168" cy="677108"/>
          </a:xfrm>
          <a:prstGeom prst="rect">
            <a:avLst/>
          </a:prstGeom>
          <a:noFill/>
          <a:ln w="28575">
            <a:solidFill>
              <a:schemeClr val="tx1"/>
            </a:solidFill>
          </a:ln>
        </p:spPr>
        <p:txBody>
          <a:bodyPr wrap="square" rtlCol="0">
            <a:spAutoFit/>
          </a:bodyPr>
          <a:lstStyle/>
          <a:p>
            <a:pPr algn="ctr"/>
            <a:r>
              <a:rPr lang="es-MX" sz="1400" b="1" dirty="0" smtClean="0"/>
              <a:t>¿CUÁNDO? </a:t>
            </a:r>
            <a:r>
              <a:rPr lang="es-MX" sz="1200" dirty="0" smtClean="0"/>
              <a:t>Continua o periódica</a:t>
            </a:r>
            <a:endParaRPr lang="es-MX" sz="1200" dirty="0"/>
          </a:p>
        </p:txBody>
      </p:sp>
      <p:sp>
        <p:nvSpPr>
          <p:cNvPr id="9" name="8 CuadroTexto"/>
          <p:cNvSpPr txBox="1"/>
          <p:nvPr/>
        </p:nvSpPr>
        <p:spPr>
          <a:xfrm>
            <a:off x="6439066" y="2305196"/>
            <a:ext cx="2205329" cy="677108"/>
          </a:xfrm>
          <a:prstGeom prst="rect">
            <a:avLst/>
          </a:prstGeom>
          <a:noFill/>
          <a:ln w="28575">
            <a:solidFill>
              <a:schemeClr val="tx1"/>
            </a:solidFill>
          </a:ln>
        </p:spPr>
        <p:txBody>
          <a:bodyPr wrap="square" rtlCol="0">
            <a:spAutoFit/>
          </a:bodyPr>
          <a:lstStyle/>
          <a:p>
            <a:pPr algn="ctr"/>
            <a:r>
              <a:rPr lang="es-MX" sz="1400" b="1" dirty="0" smtClean="0"/>
              <a:t>MODALIDADES: </a:t>
            </a:r>
            <a:r>
              <a:rPr lang="es-MX" sz="1200" b="1" u="sng" dirty="0" smtClean="0"/>
              <a:t>interactiva*</a:t>
            </a:r>
            <a:r>
              <a:rPr lang="es-MX" sz="1200" b="1" dirty="0" smtClean="0"/>
              <a:t>, retroactiva y proactiva</a:t>
            </a:r>
            <a:endParaRPr lang="es-MX" sz="1400" b="1" dirty="0"/>
          </a:p>
        </p:txBody>
      </p:sp>
      <p:sp>
        <p:nvSpPr>
          <p:cNvPr id="11" name="10 CuadroTexto"/>
          <p:cNvSpPr txBox="1"/>
          <p:nvPr/>
        </p:nvSpPr>
        <p:spPr>
          <a:xfrm>
            <a:off x="6439067" y="760328"/>
            <a:ext cx="2205329" cy="1384995"/>
          </a:xfrm>
          <a:prstGeom prst="rect">
            <a:avLst/>
          </a:prstGeom>
          <a:noFill/>
          <a:ln w="28575">
            <a:solidFill>
              <a:schemeClr val="tx1"/>
            </a:solidFill>
          </a:ln>
        </p:spPr>
        <p:txBody>
          <a:bodyPr wrap="square" rtlCol="0">
            <a:spAutoFit/>
          </a:bodyPr>
          <a:lstStyle/>
          <a:p>
            <a:pPr algn="ctr"/>
            <a:r>
              <a:rPr lang="es-MX" sz="1200" dirty="0" smtClean="0"/>
              <a:t>La evaluación debe centrarse en los aprendizajes para dar seguimiento al progreso de cada alumno y ofrecerle oportunidades para lograrlos</a:t>
            </a:r>
            <a:endParaRPr lang="es-MX" sz="1200" dirty="0"/>
          </a:p>
        </p:txBody>
      </p:sp>
      <p:sp>
        <p:nvSpPr>
          <p:cNvPr id="12" name="11 CuadroTexto"/>
          <p:cNvSpPr txBox="1"/>
          <p:nvPr/>
        </p:nvSpPr>
        <p:spPr>
          <a:xfrm>
            <a:off x="2166573" y="5662989"/>
            <a:ext cx="5170893" cy="276999"/>
          </a:xfrm>
          <a:prstGeom prst="rect">
            <a:avLst/>
          </a:prstGeom>
          <a:noFill/>
        </p:spPr>
        <p:txBody>
          <a:bodyPr wrap="square" rtlCol="0">
            <a:spAutoFit/>
          </a:bodyPr>
          <a:lstStyle/>
          <a:p>
            <a:endParaRPr lang="es-MX" sz="1200"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520" y="5930462"/>
            <a:ext cx="8034797" cy="820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18 Conector recto de flecha"/>
          <p:cNvCxnSpPr>
            <a:stCxn id="2" idx="0"/>
          </p:cNvCxnSpPr>
          <p:nvPr/>
        </p:nvCxnSpPr>
        <p:spPr>
          <a:xfrm flipV="1">
            <a:off x="4752020" y="1923222"/>
            <a:ext cx="0" cy="1018270"/>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flipH="1" flipV="1">
            <a:off x="1979712" y="2000256"/>
            <a:ext cx="1584176" cy="941236"/>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endCxn id="8" idx="3"/>
          </p:cNvCxnSpPr>
          <p:nvPr/>
        </p:nvCxnSpPr>
        <p:spPr>
          <a:xfrm flipH="1">
            <a:off x="2523665" y="4880484"/>
            <a:ext cx="1040223" cy="582450"/>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2" idx="1"/>
          </p:cNvCxnSpPr>
          <p:nvPr/>
        </p:nvCxnSpPr>
        <p:spPr>
          <a:xfrm flipH="1">
            <a:off x="2627784" y="3910988"/>
            <a:ext cx="936104" cy="0"/>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stCxn id="2" idx="3"/>
          </p:cNvCxnSpPr>
          <p:nvPr/>
        </p:nvCxnSpPr>
        <p:spPr>
          <a:xfrm>
            <a:off x="5940152" y="3910988"/>
            <a:ext cx="1397314" cy="385962"/>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p:nvPr/>
        </p:nvCxnSpPr>
        <p:spPr>
          <a:xfrm>
            <a:off x="5890465" y="1760603"/>
            <a:ext cx="498914" cy="544593"/>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flipV="1">
            <a:off x="5890465" y="1084414"/>
            <a:ext cx="498914" cy="400090"/>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5397506" y="106762"/>
            <a:ext cx="2934133" cy="369332"/>
          </a:xfrm>
          <a:prstGeom prst="rect">
            <a:avLst/>
          </a:prstGeom>
          <a:noFill/>
        </p:spPr>
        <p:txBody>
          <a:bodyPr wrap="square" rtlCol="0">
            <a:spAutoFit/>
          </a:bodyPr>
          <a:lstStyle/>
          <a:p>
            <a:r>
              <a:rPr lang="es-MX" sz="1200" dirty="0" smtClean="0">
                <a:solidFill>
                  <a:schemeClr val="bg1"/>
                </a:solidFill>
                <a:latin typeface="Arial Black" panose="020B0A04020102020204" pitchFamily="34" charset="0"/>
              </a:rPr>
              <a:t>10. EVALUACIÓN.  </a:t>
            </a:r>
            <a:r>
              <a:rPr lang="es-MX" dirty="0" smtClean="0">
                <a:solidFill>
                  <a:schemeClr val="bg1"/>
                </a:solidFill>
                <a:latin typeface="Arial Black" panose="020B0A04020102020204" pitchFamily="34" charset="0"/>
              </a:rPr>
              <a:t>5i</a:t>
            </a:r>
            <a:endParaRPr lang="es-MX"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9712278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563888" y="2941492"/>
            <a:ext cx="2376264" cy="2123658"/>
          </a:xfrm>
          <a:prstGeom prst="rect">
            <a:avLst/>
          </a:prstGeom>
          <a:noFill/>
          <a:ln w="57150">
            <a:solidFill>
              <a:schemeClr val="bg2">
                <a:lumMod val="50000"/>
              </a:schemeClr>
            </a:solidFill>
          </a:ln>
        </p:spPr>
        <p:txBody>
          <a:bodyPr wrap="square" rtlCol="0">
            <a:spAutoFit/>
          </a:bodyPr>
          <a:lstStyle/>
          <a:p>
            <a:pPr algn="ctr"/>
            <a:r>
              <a:rPr lang="es-MX" sz="1600" b="1" dirty="0" smtClean="0">
                <a:solidFill>
                  <a:schemeClr val="bg2">
                    <a:lumMod val="50000"/>
                  </a:schemeClr>
                </a:solidFill>
              </a:rPr>
              <a:t>EVALUACIÓN SUMATIVA</a:t>
            </a:r>
          </a:p>
          <a:p>
            <a:pPr algn="ctr"/>
            <a:r>
              <a:rPr lang="es-MX" sz="1600" b="1" dirty="0" smtClean="0">
                <a:solidFill>
                  <a:schemeClr val="bg2">
                    <a:lumMod val="50000"/>
                  </a:schemeClr>
                </a:solidFill>
              </a:rPr>
              <a:t>¿QUÉ ES? </a:t>
            </a:r>
            <a:r>
              <a:rPr lang="es-MX" sz="1200" b="1" dirty="0" smtClean="0">
                <a:solidFill>
                  <a:schemeClr val="bg2">
                    <a:lumMod val="50000"/>
                  </a:schemeClr>
                </a:solidFill>
              </a:rPr>
              <a:t>Es la recolección de información acerca de los resultados de los alumnos, así como de los procesos, las estrategias y actividades que ha utilizado el docente a lo largo del ciclo.</a:t>
            </a:r>
            <a:endParaRPr lang="es-MX" sz="1200" b="1" dirty="0">
              <a:solidFill>
                <a:schemeClr val="bg2">
                  <a:lumMod val="50000"/>
                </a:schemeClr>
              </a:solidFill>
            </a:endParaRPr>
          </a:p>
        </p:txBody>
      </p:sp>
      <p:sp>
        <p:nvSpPr>
          <p:cNvPr id="3" name="2 CuadroTexto"/>
          <p:cNvSpPr txBox="1"/>
          <p:nvPr/>
        </p:nvSpPr>
        <p:spPr>
          <a:xfrm>
            <a:off x="4141268" y="1452826"/>
            <a:ext cx="1749197" cy="307777"/>
          </a:xfrm>
          <a:prstGeom prst="rect">
            <a:avLst/>
          </a:prstGeom>
          <a:noFill/>
          <a:ln w="28575">
            <a:solidFill>
              <a:schemeClr val="tx1"/>
            </a:solidFill>
          </a:ln>
        </p:spPr>
        <p:txBody>
          <a:bodyPr wrap="none" rtlCol="0">
            <a:spAutoFit/>
          </a:bodyPr>
          <a:lstStyle/>
          <a:p>
            <a:pPr algn="ctr"/>
            <a:r>
              <a:rPr lang="es-MX" sz="1400" b="1" dirty="0" smtClean="0"/>
              <a:t>CARACTERÍSTICAS</a:t>
            </a:r>
            <a:endParaRPr lang="es-MX" sz="1400" b="1" dirty="0"/>
          </a:p>
        </p:txBody>
      </p:sp>
      <p:sp>
        <p:nvSpPr>
          <p:cNvPr id="4" name="3 CuadroTexto"/>
          <p:cNvSpPr txBox="1"/>
          <p:nvPr/>
        </p:nvSpPr>
        <p:spPr>
          <a:xfrm>
            <a:off x="6507122" y="4352947"/>
            <a:ext cx="2139235" cy="1077218"/>
          </a:xfrm>
          <a:prstGeom prst="rect">
            <a:avLst/>
          </a:prstGeom>
          <a:noFill/>
          <a:ln w="28575">
            <a:solidFill>
              <a:schemeClr val="tx1"/>
            </a:solidFill>
          </a:ln>
        </p:spPr>
        <p:txBody>
          <a:bodyPr wrap="square" rtlCol="0">
            <a:spAutoFit/>
          </a:bodyPr>
          <a:lstStyle/>
          <a:p>
            <a:pPr algn="ctr"/>
            <a:r>
              <a:rPr lang="es-MX" sz="1400" b="1" dirty="0" smtClean="0"/>
              <a:t>¿QUIÉN LA IMPLEMENTA? </a:t>
            </a:r>
          </a:p>
          <a:p>
            <a:pPr algn="ctr"/>
            <a:r>
              <a:rPr lang="es-MX" sz="1200" dirty="0" smtClean="0"/>
              <a:t>El docente al alumno.</a:t>
            </a:r>
          </a:p>
          <a:p>
            <a:pPr algn="ctr"/>
            <a:r>
              <a:rPr lang="es-MX" sz="1200" dirty="0" smtClean="0"/>
              <a:t>La institución al alumno y docente.</a:t>
            </a:r>
            <a:r>
              <a:rPr lang="es-MX" sz="1200" b="1" dirty="0" smtClean="0"/>
              <a:t>	</a:t>
            </a:r>
            <a:endParaRPr lang="es-MX" sz="1200" dirty="0"/>
          </a:p>
        </p:txBody>
      </p:sp>
      <p:sp>
        <p:nvSpPr>
          <p:cNvPr id="6" name="5 CuadroTexto"/>
          <p:cNvSpPr txBox="1"/>
          <p:nvPr/>
        </p:nvSpPr>
        <p:spPr>
          <a:xfrm>
            <a:off x="695982" y="2721731"/>
            <a:ext cx="1800200" cy="1631216"/>
          </a:xfrm>
          <a:prstGeom prst="rect">
            <a:avLst/>
          </a:prstGeom>
          <a:noFill/>
          <a:ln w="28575">
            <a:solidFill>
              <a:schemeClr val="tx1"/>
            </a:solidFill>
          </a:ln>
        </p:spPr>
        <p:txBody>
          <a:bodyPr wrap="square" rtlCol="0">
            <a:spAutoFit/>
          </a:bodyPr>
          <a:lstStyle/>
          <a:p>
            <a:pPr algn="ctr"/>
            <a:r>
              <a:rPr lang="es-MX" sz="1400" b="1" dirty="0" smtClean="0"/>
              <a:t>¿PARA QUÉ?</a:t>
            </a:r>
            <a:r>
              <a:rPr lang="es-MX" sz="1400" dirty="0" smtClean="0"/>
              <a:t> </a:t>
            </a:r>
          </a:p>
          <a:p>
            <a:pPr algn="ctr"/>
            <a:r>
              <a:rPr lang="es-MX" sz="1400" dirty="0" smtClean="0"/>
              <a:t>T</a:t>
            </a:r>
            <a:r>
              <a:rPr lang="es-MX" sz="1200" dirty="0" smtClean="0"/>
              <a:t>omar </a:t>
            </a:r>
            <a:r>
              <a:rPr lang="es-MX" sz="1200" dirty="0"/>
              <a:t>decisiones de orden pedagógico, que repercutan de una u otra manera en los procesos educativos y en el </a:t>
            </a:r>
            <a:r>
              <a:rPr lang="es-MX" sz="1200" dirty="0" smtClean="0"/>
              <a:t>alumnado</a:t>
            </a:r>
            <a:endParaRPr lang="es-MX" sz="1200" b="1" dirty="0"/>
          </a:p>
        </p:txBody>
      </p:sp>
      <p:sp>
        <p:nvSpPr>
          <p:cNvPr id="7" name="6 CuadroTexto"/>
          <p:cNvSpPr txBox="1"/>
          <p:nvPr/>
        </p:nvSpPr>
        <p:spPr>
          <a:xfrm>
            <a:off x="611560" y="476672"/>
            <a:ext cx="2448272" cy="1446550"/>
          </a:xfrm>
          <a:prstGeom prst="rect">
            <a:avLst/>
          </a:prstGeom>
          <a:noFill/>
          <a:ln w="28575">
            <a:solidFill>
              <a:schemeClr val="tx1"/>
            </a:solidFill>
          </a:ln>
        </p:spPr>
        <p:txBody>
          <a:bodyPr wrap="square" rtlCol="0">
            <a:spAutoFit/>
          </a:bodyPr>
          <a:lstStyle/>
          <a:p>
            <a:pPr algn="ctr"/>
            <a:r>
              <a:rPr lang="es-MX" sz="1400" b="1" dirty="0" smtClean="0"/>
              <a:t>TÉCNICAS E INSTRUMENTOS </a:t>
            </a:r>
            <a:r>
              <a:rPr lang="es-MX" sz="1200" dirty="0" smtClean="0"/>
              <a:t> Debe sumarse la instrumentación formal e informal, considerando los objetivos  propuestos  para verificar en que grado se alcanzaron</a:t>
            </a:r>
          </a:p>
        </p:txBody>
      </p:sp>
      <p:sp>
        <p:nvSpPr>
          <p:cNvPr id="8" name="7 CuadroTexto"/>
          <p:cNvSpPr txBox="1"/>
          <p:nvPr/>
        </p:nvSpPr>
        <p:spPr>
          <a:xfrm>
            <a:off x="969032" y="4588843"/>
            <a:ext cx="1512168" cy="861774"/>
          </a:xfrm>
          <a:prstGeom prst="rect">
            <a:avLst/>
          </a:prstGeom>
          <a:noFill/>
          <a:ln w="28575">
            <a:solidFill>
              <a:schemeClr val="tx1"/>
            </a:solidFill>
          </a:ln>
        </p:spPr>
        <p:txBody>
          <a:bodyPr wrap="square" rtlCol="0">
            <a:spAutoFit/>
          </a:bodyPr>
          <a:lstStyle/>
          <a:p>
            <a:pPr algn="ctr"/>
            <a:r>
              <a:rPr lang="es-MX" sz="1400" b="1" dirty="0" smtClean="0"/>
              <a:t>¿CUÁNDO? </a:t>
            </a:r>
            <a:r>
              <a:rPr lang="es-MX" sz="1200" dirty="0" smtClean="0"/>
              <a:t>Al finalizar el ciclo escolar, semestre, cuatrimestre, </a:t>
            </a:r>
            <a:r>
              <a:rPr lang="es-MX" sz="1200" dirty="0" err="1" smtClean="0"/>
              <a:t>etc</a:t>
            </a:r>
            <a:endParaRPr lang="es-MX" sz="1200" dirty="0"/>
          </a:p>
        </p:txBody>
      </p:sp>
      <p:sp>
        <p:nvSpPr>
          <p:cNvPr id="9" name="8 CuadroTexto"/>
          <p:cNvSpPr txBox="1"/>
          <p:nvPr/>
        </p:nvSpPr>
        <p:spPr>
          <a:xfrm>
            <a:off x="6439066" y="2305196"/>
            <a:ext cx="2205329" cy="954107"/>
          </a:xfrm>
          <a:prstGeom prst="rect">
            <a:avLst/>
          </a:prstGeom>
          <a:noFill/>
          <a:ln w="28575">
            <a:solidFill>
              <a:schemeClr val="tx1"/>
            </a:solidFill>
          </a:ln>
        </p:spPr>
        <p:txBody>
          <a:bodyPr wrap="square" rtlCol="0">
            <a:spAutoFit/>
          </a:bodyPr>
          <a:lstStyle/>
          <a:p>
            <a:pPr algn="ctr"/>
            <a:r>
              <a:rPr lang="es-MX" sz="1400" b="1" dirty="0" smtClean="0"/>
              <a:t>MODALIDADES:</a:t>
            </a:r>
          </a:p>
          <a:p>
            <a:pPr algn="ctr"/>
            <a:r>
              <a:rPr lang="es-MX" sz="1400" b="1" dirty="0" smtClean="0"/>
              <a:t>Alumno</a:t>
            </a:r>
          </a:p>
          <a:p>
            <a:pPr algn="ctr"/>
            <a:r>
              <a:rPr lang="es-MX" sz="1400" b="1" dirty="0" smtClean="0"/>
              <a:t>Docente</a:t>
            </a:r>
          </a:p>
          <a:p>
            <a:pPr algn="ctr"/>
            <a:r>
              <a:rPr lang="es-MX" sz="1400" b="1" dirty="0" smtClean="0"/>
              <a:t>Institución </a:t>
            </a:r>
            <a:endParaRPr lang="es-MX" sz="1400" b="1" dirty="0"/>
          </a:p>
        </p:txBody>
      </p:sp>
      <p:sp>
        <p:nvSpPr>
          <p:cNvPr id="11" name="10 CuadroTexto"/>
          <p:cNvSpPr txBox="1"/>
          <p:nvPr/>
        </p:nvSpPr>
        <p:spPr>
          <a:xfrm>
            <a:off x="6389379" y="760328"/>
            <a:ext cx="2205329" cy="1015663"/>
          </a:xfrm>
          <a:prstGeom prst="rect">
            <a:avLst/>
          </a:prstGeom>
          <a:noFill/>
          <a:ln w="28575">
            <a:solidFill>
              <a:schemeClr val="tx1"/>
            </a:solidFill>
          </a:ln>
        </p:spPr>
        <p:txBody>
          <a:bodyPr wrap="square" rtlCol="0">
            <a:spAutoFit/>
          </a:bodyPr>
          <a:lstStyle/>
          <a:p>
            <a:pPr algn="ctr"/>
            <a:r>
              <a:rPr lang="es-MX" sz="1200" b="1" dirty="0"/>
              <a:t>Fiabilidad </a:t>
            </a:r>
            <a:endParaRPr lang="es-MX" sz="1200" b="1" dirty="0" smtClean="0"/>
          </a:p>
          <a:p>
            <a:pPr algn="ctr"/>
            <a:r>
              <a:rPr lang="es-MX" sz="1200" b="1" dirty="0"/>
              <a:t>V</a:t>
            </a:r>
            <a:r>
              <a:rPr lang="es-MX" sz="1200" b="1" dirty="0" smtClean="0"/>
              <a:t>alidez </a:t>
            </a:r>
          </a:p>
          <a:p>
            <a:pPr algn="ctr"/>
            <a:r>
              <a:rPr lang="es-MX" sz="1200" b="1" dirty="0" smtClean="0"/>
              <a:t>Estabilidad</a:t>
            </a:r>
          </a:p>
          <a:p>
            <a:pPr algn="ctr"/>
            <a:r>
              <a:rPr lang="es-MX" sz="1200" b="1" dirty="0" smtClean="0"/>
              <a:t> Justa</a:t>
            </a:r>
          </a:p>
          <a:p>
            <a:pPr algn="ctr"/>
            <a:endParaRPr lang="es-MX" sz="1200" dirty="0"/>
          </a:p>
        </p:txBody>
      </p:sp>
      <p:sp>
        <p:nvSpPr>
          <p:cNvPr id="12" name="11 CuadroTexto"/>
          <p:cNvSpPr txBox="1"/>
          <p:nvPr/>
        </p:nvSpPr>
        <p:spPr>
          <a:xfrm>
            <a:off x="2166573" y="5662989"/>
            <a:ext cx="5170893" cy="276999"/>
          </a:xfrm>
          <a:prstGeom prst="rect">
            <a:avLst/>
          </a:prstGeom>
          <a:noFill/>
        </p:spPr>
        <p:txBody>
          <a:bodyPr wrap="square" rtlCol="0">
            <a:spAutoFit/>
          </a:bodyPr>
          <a:lstStyle/>
          <a:p>
            <a:endParaRPr lang="es-MX" sz="1200" dirty="0"/>
          </a:p>
        </p:txBody>
      </p:sp>
      <p:cxnSp>
        <p:nvCxnSpPr>
          <p:cNvPr id="19" name="18 Conector recto de flecha"/>
          <p:cNvCxnSpPr>
            <a:stCxn id="2" idx="0"/>
          </p:cNvCxnSpPr>
          <p:nvPr/>
        </p:nvCxnSpPr>
        <p:spPr>
          <a:xfrm flipV="1">
            <a:off x="4752020" y="1923222"/>
            <a:ext cx="0" cy="1018270"/>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flipH="1" flipV="1">
            <a:off x="1979712" y="2000256"/>
            <a:ext cx="1584176" cy="941236"/>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endCxn id="8" idx="3"/>
          </p:cNvCxnSpPr>
          <p:nvPr/>
        </p:nvCxnSpPr>
        <p:spPr>
          <a:xfrm flipH="1">
            <a:off x="2481200" y="4344947"/>
            <a:ext cx="1040224" cy="659606"/>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2" idx="1"/>
          </p:cNvCxnSpPr>
          <p:nvPr/>
        </p:nvCxnSpPr>
        <p:spPr>
          <a:xfrm flipH="1" flipV="1">
            <a:off x="2627784" y="3911001"/>
            <a:ext cx="936104" cy="92320"/>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a:stCxn id="2" idx="3"/>
          </p:cNvCxnSpPr>
          <p:nvPr/>
        </p:nvCxnSpPr>
        <p:spPr>
          <a:xfrm>
            <a:off x="5940152" y="4003321"/>
            <a:ext cx="1397314" cy="293639"/>
          </a:xfrm>
          <a:prstGeom prst="straightConnector1">
            <a:avLst/>
          </a:prstGeom>
          <a:ln w="571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p:nvPr/>
        </p:nvCxnSpPr>
        <p:spPr>
          <a:xfrm>
            <a:off x="5890465" y="1760603"/>
            <a:ext cx="498914" cy="544593"/>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43 Conector recto de flecha"/>
          <p:cNvCxnSpPr/>
          <p:nvPr/>
        </p:nvCxnSpPr>
        <p:spPr>
          <a:xfrm flipV="1">
            <a:off x="5890465" y="1084414"/>
            <a:ext cx="498914" cy="400090"/>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611560" y="5589240"/>
            <a:ext cx="8034797" cy="1138773"/>
          </a:xfrm>
          <a:prstGeom prst="rect">
            <a:avLst/>
          </a:prstGeom>
          <a:noFill/>
        </p:spPr>
        <p:txBody>
          <a:bodyPr wrap="square" rtlCol="0">
            <a:spAutoFit/>
          </a:bodyPr>
          <a:lstStyle/>
          <a:p>
            <a:r>
              <a:rPr lang="es-ES" sz="800" dirty="0"/>
              <a:t>Díaz-Barriga, F. y. (2004). </a:t>
            </a:r>
            <a:r>
              <a:rPr lang="es-ES" sz="800" i="1" dirty="0"/>
              <a:t>Estrategias docentes para un aprendizaje significativo. Una interpretación constructivista.</a:t>
            </a:r>
            <a:r>
              <a:rPr lang="es-ES" sz="800" dirty="0"/>
              <a:t> México: McGraw-Hill Interamericana.</a:t>
            </a:r>
            <a:endParaRPr lang="es-MX" sz="800" dirty="0"/>
          </a:p>
          <a:p>
            <a:r>
              <a:rPr lang="es-ES" sz="800" dirty="0"/>
              <a:t>Dirección General de Desarrollo Curricular. (s.f.). </a:t>
            </a:r>
            <a:r>
              <a:rPr lang="es-ES" sz="800" i="1" dirty="0"/>
              <a:t>El enfoque formativo de la evaluación</a:t>
            </a:r>
            <a:r>
              <a:rPr lang="es-ES" sz="800" dirty="0"/>
              <a:t>. Recuperado el 19 de marzo de 2018, de Herramientas para la evaluación en educación básica: http://www.seslp.gob.mx/consejostecnicosescolares/PRIMARIA/6-DOCUMENTOSDEAPOYO/LIBROSDEEVALUACION2013/1-ELENFOQUEFORMATIVODELAEVALUACION.pdf</a:t>
            </a:r>
            <a:endParaRPr lang="es-MX" sz="800" dirty="0"/>
          </a:p>
          <a:p>
            <a:r>
              <a:rPr lang="es-MX" dirty="0"/>
              <a:t> </a:t>
            </a:r>
          </a:p>
          <a:p>
            <a:endParaRPr lang="es-MX" dirty="0"/>
          </a:p>
        </p:txBody>
      </p:sp>
      <p:sp>
        <p:nvSpPr>
          <p:cNvPr id="20" name="19 CuadroTexto"/>
          <p:cNvSpPr txBox="1"/>
          <p:nvPr/>
        </p:nvSpPr>
        <p:spPr>
          <a:xfrm>
            <a:off x="5294670" y="107340"/>
            <a:ext cx="2424904" cy="369332"/>
          </a:xfrm>
          <a:prstGeom prst="rect">
            <a:avLst/>
          </a:prstGeom>
          <a:noFill/>
        </p:spPr>
        <p:txBody>
          <a:bodyPr wrap="square" rtlCol="0">
            <a:spAutoFit/>
          </a:bodyPr>
          <a:lstStyle/>
          <a:p>
            <a:r>
              <a:rPr lang="es-MX" sz="1200" dirty="0" smtClean="0">
                <a:solidFill>
                  <a:schemeClr val="bg1"/>
                </a:solidFill>
                <a:latin typeface="Arial Black" panose="020B0A04020102020204" pitchFamily="34" charset="0"/>
              </a:rPr>
              <a:t>10. EVALUACIÓN.  </a:t>
            </a:r>
            <a:r>
              <a:rPr lang="es-MX" dirty="0" smtClean="0">
                <a:solidFill>
                  <a:schemeClr val="bg1"/>
                </a:solidFill>
                <a:latin typeface="Arial Black" panose="020B0A04020102020204" pitchFamily="34" charset="0"/>
              </a:rPr>
              <a:t>5i</a:t>
            </a:r>
            <a:endParaRPr lang="es-MX"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81776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30344" y="1700808"/>
            <a:ext cx="5856090" cy="707886"/>
          </a:xfrm>
          <a:prstGeom prst="rect">
            <a:avLst/>
          </a:prstGeom>
          <a:noFill/>
        </p:spPr>
        <p:txBody>
          <a:bodyPr wrap="none" lIns="91440" tIns="45720" rIns="91440" bIns="45720">
            <a:spAutoFit/>
          </a:bodyPr>
          <a:lstStyle/>
          <a:p>
            <a:pPr algn="ctr"/>
            <a:r>
              <a:rPr lang="es-ES" sz="2000" dirty="0" smtClean="0">
                <a:ln w="0"/>
                <a:effectLst>
                  <a:outerShdw blurRad="38100" dist="19050" dir="2700000" algn="tl" rotWithShape="0">
                    <a:schemeClr val="dk1">
                      <a:alpha val="40000"/>
                    </a:schemeClr>
                  </a:outerShdw>
                </a:effectLst>
              </a:rPr>
              <a:t>Propuestas de formatos (general y por sesión)</a:t>
            </a:r>
          </a:p>
          <a:p>
            <a:pPr algn="ctr"/>
            <a:r>
              <a:rPr lang="es-ES" sz="2000" b="0" cap="none" spc="0" dirty="0" smtClean="0">
                <a:ln w="0"/>
                <a:solidFill>
                  <a:schemeClr val="tx1"/>
                </a:solidFill>
                <a:effectLst>
                  <a:outerShdw blurRad="38100" dist="19050" dir="2700000" algn="tl" rotWithShape="0">
                    <a:schemeClr val="dk1">
                      <a:alpha val="40000"/>
                    </a:schemeClr>
                  </a:outerShdw>
                </a:effectLst>
              </a:rPr>
              <a:t>Prof. Juan Manuel Hernández</a:t>
            </a:r>
            <a:endParaRPr lang="es-ES" sz="2000" b="0" cap="none" spc="0" dirty="0">
              <a:ln w="0"/>
              <a:solidFill>
                <a:schemeClr val="tx1"/>
              </a:solidFill>
              <a:effectLst>
                <a:outerShdw blurRad="38100" dist="19050" dir="2700000" algn="tl" rotWithShape="0">
                  <a:schemeClr val="dk1">
                    <a:alpha val="40000"/>
                  </a:schemeClr>
                </a:outerShdw>
              </a:effectLst>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344" y="2564904"/>
            <a:ext cx="3744416" cy="272143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760" y="3212975"/>
            <a:ext cx="4557684" cy="3312369"/>
          </a:xfrm>
          <a:prstGeom prst="rect">
            <a:avLst/>
          </a:prstGeom>
        </p:spPr>
      </p:pic>
      <p:sp>
        <p:nvSpPr>
          <p:cNvPr id="6" name="5 CuadroTexto"/>
          <p:cNvSpPr txBox="1"/>
          <p:nvPr/>
        </p:nvSpPr>
        <p:spPr>
          <a:xfrm>
            <a:off x="4046174" y="844100"/>
            <a:ext cx="4680520" cy="369332"/>
          </a:xfrm>
          <a:prstGeom prst="rect">
            <a:avLst/>
          </a:prstGeom>
          <a:noFill/>
        </p:spPr>
        <p:txBody>
          <a:bodyPr wrap="square" rtlCol="0">
            <a:spAutoFit/>
          </a:bodyPr>
          <a:lstStyle/>
          <a:p>
            <a:r>
              <a:rPr lang="es-MX" sz="1200" dirty="0" smtClean="0">
                <a:latin typeface="Arial Black" panose="020B0A04020102020204" pitchFamily="34" charset="0"/>
              </a:rPr>
              <a:t>11. EVALUACIÓN. FORMATOS. PRERREQUISITOS.  </a:t>
            </a:r>
            <a:r>
              <a:rPr lang="es-MX" dirty="0" smtClean="0">
                <a:latin typeface="Arial Black" panose="020B0A04020102020204" pitchFamily="34" charset="0"/>
              </a:rPr>
              <a:t>5i</a:t>
            </a:r>
            <a:endParaRPr lang="es-MX" dirty="0">
              <a:latin typeface="Arial Black" panose="020B0A04020102020204" pitchFamily="34" charset="0"/>
            </a:endParaRPr>
          </a:p>
        </p:txBody>
      </p:sp>
    </p:spTree>
    <p:extLst>
      <p:ext uri="{BB962C8B-B14F-4D97-AF65-F5344CB8AC3E}">
        <p14:creationId xmlns:p14="http://schemas.microsoft.com/office/powerpoint/2010/main" val="2102070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36874" y="1670759"/>
            <a:ext cx="6923558"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000" b="1" cap="none" spc="0" dirty="0" smtClean="0">
                <a:ln/>
                <a:solidFill>
                  <a:schemeClr val="accent3"/>
                </a:solidFill>
                <a:effectLst/>
              </a:rPr>
              <a:t>Propuestas de formatos (general y por sesión)</a:t>
            </a:r>
          </a:p>
          <a:p>
            <a:pPr algn="ctr"/>
            <a:r>
              <a:rPr lang="es-ES" sz="2000" b="1" cap="none" spc="0" dirty="0" err="1" smtClean="0">
                <a:ln/>
                <a:solidFill>
                  <a:schemeClr val="accent3"/>
                </a:solidFill>
                <a:effectLst/>
              </a:rPr>
              <a:t>Profra</a:t>
            </a:r>
            <a:r>
              <a:rPr lang="es-ES" sz="2000" b="1" cap="none" spc="0" dirty="0" smtClean="0">
                <a:ln/>
                <a:solidFill>
                  <a:schemeClr val="accent3"/>
                </a:solidFill>
                <a:effectLst/>
              </a:rPr>
              <a:t>. Claudia Izquierdo</a:t>
            </a:r>
            <a:endParaRPr lang="es-MX" sz="2000" b="1" cap="none" spc="0" dirty="0">
              <a:ln/>
              <a:solidFill>
                <a:schemeClr val="accent3"/>
              </a:solidFill>
              <a:effectLst/>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780928"/>
            <a:ext cx="4320480" cy="3140123"/>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669" y="3212977"/>
            <a:ext cx="4757300" cy="3456384"/>
          </a:xfrm>
          <a:prstGeom prst="rect">
            <a:avLst/>
          </a:prstGeom>
        </p:spPr>
      </p:pic>
      <p:sp>
        <p:nvSpPr>
          <p:cNvPr id="7" name="6 CuadroTexto"/>
          <p:cNvSpPr txBox="1"/>
          <p:nvPr/>
        </p:nvSpPr>
        <p:spPr>
          <a:xfrm>
            <a:off x="4046174" y="844100"/>
            <a:ext cx="4680520" cy="369332"/>
          </a:xfrm>
          <a:prstGeom prst="rect">
            <a:avLst/>
          </a:prstGeom>
          <a:noFill/>
        </p:spPr>
        <p:txBody>
          <a:bodyPr wrap="square" rtlCol="0">
            <a:spAutoFit/>
          </a:bodyPr>
          <a:lstStyle/>
          <a:p>
            <a:r>
              <a:rPr lang="es-MX" sz="1200" dirty="0" smtClean="0">
                <a:latin typeface="Arial Black" panose="020B0A04020102020204" pitchFamily="34" charset="0"/>
              </a:rPr>
              <a:t>11. EVALUACIÓN. FORMATOS. PRERREQUISITOS.  </a:t>
            </a:r>
            <a:r>
              <a:rPr lang="es-MX" dirty="0" smtClean="0">
                <a:latin typeface="Arial Black" panose="020B0A04020102020204" pitchFamily="34" charset="0"/>
              </a:rPr>
              <a:t>5i</a:t>
            </a:r>
            <a:endParaRPr lang="es-MX" dirty="0">
              <a:latin typeface="Arial Black" panose="020B0A04020102020204" pitchFamily="34" charset="0"/>
            </a:endParaRPr>
          </a:p>
        </p:txBody>
      </p:sp>
    </p:spTree>
    <p:extLst>
      <p:ext uri="{BB962C8B-B14F-4D97-AF65-F5344CB8AC3E}">
        <p14:creationId xmlns:p14="http://schemas.microsoft.com/office/powerpoint/2010/main" val="29024741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99659" y="716474"/>
            <a:ext cx="7888698" cy="1200329"/>
          </a:xfrm>
          <a:prstGeom prst="rect">
            <a:avLst/>
          </a:prstGeom>
          <a:noFill/>
        </p:spPr>
        <p:txBody>
          <a:bodyPr wrap="none" lIns="91440" tIns="45720" rIns="91440" bIns="45720">
            <a:spAutoFit/>
          </a:bodyPr>
          <a:lstStyle/>
          <a:p>
            <a:pPr algn="ctr"/>
            <a:r>
              <a:rPr lang="es-ES" sz="3600" b="1" dirty="0" smtClean="0">
                <a:ln w="9525">
                  <a:solidFill>
                    <a:schemeClr val="bg1"/>
                  </a:solidFill>
                  <a:prstDash val="solid"/>
                </a:ln>
                <a:effectLst>
                  <a:outerShdw blurRad="12700" dist="38100" dir="2700000" algn="tl" rotWithShape="0">
                    <a:schemeClr val="bg1">
                      <a:lumMod val="50000"/>
                    </a:schemeClr>
                  </a:outerShdw>
                </a:effectLst>
              </a:rPr>
              <a:t>Formato general institucionalizado</a:t>
            </a:r>
          </a:p>
          <a:p>
            <a:pPr algn="ctr"/>
            <a:r>
              <a:rPr lang="es-ES" sz="36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1/7</a:t>
            </a:r>
            <a:endParaRPr lang="es-E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17" y="1916803"/>
            <a:ext cx="7968796" cy="4482448"/>
          </a:xfrm>
          <a:prstGeom prst="rect">
            <a:avLst/>
          </a:prstGeom>
        </p:spPr>
      </p:pic>
    </p:spTree>
    <p:extLst>
      <p:ext uri="{BB962C8B-B14F-4D97-AF65-F5344CB8AC3E}">
        <p14:creationId xmlns:p14="http://schemas.microsoft.com/office/powerpoint/2010/main" val="30132149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92483" y="476672"/>
            <a:ext cx="1279517"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2/7</a:t>
            </a:r>
            <a:endPar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09" y="1628800"/>
            <a:ext cx="7855381" cy="4420316"/>
          </a:xfrm>
          <a:prstGeom prst="rect">
            <a:avLst/>
          </a:prstGeom>
        </p:spPr>
      </p:pic>
    </p:spTree>
    <p:extLst>
      <p:ext uri="{BB962C8B-B14F-4D97-AF65-F5344CB8AC3E}">
        <p14:creationId xmlns:p14="http://schemas.microsoft.com/office/powerpoint/2010/main" val="849049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03848" y="476672"/>
            <a:ext cx="1279517"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3/7</a:t>
            </a:r>
            <a:endPar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7" y="1628800"/>
            <a:ext cx="7832245" cy="4405638"/>
          </a:xfrm>
          <a:prstGeom prst="rect">
            <a:avLst/>
          </a:prstGeom>
        </p:spPr>
      </p:pic>
    </p:spTree>
    <p:extLst>
      <p:ext uri="{BB962C8B-B14F-4D97-AF65-F5344CB8AC3E}">
        <p14:creationId xmlns:p14="http://schemas.microsoft.com/office/powerpoint/2010/main" val="3095872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03848" y="332656"/>
            <a:ext cx="1279517"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4/7</a:t>
            </a:r>
            <a:endParaRPr lang="es-MX"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453281"/>
            <a:ext cx="8084387" cy="4547468"/>
          </a:xfrm>
          <a:prstGeom prst="rect">
            <a:avLst/>
          </a:prstGeom>
        </p:spPr>
      </p:pic>
    </p:spTree>
    <p:extLst>
      <p:ext uri="{BB962C8B-B14F-4D97-AF65-F5344CB8AC3E}">
        <p14:creationId xmlns:p14="http://schemas.microsoft.com/office/powerpoint/2010/main" val="590229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03848" y="404664"/>
            <a:ext cx="1279517"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5/7</a:t>
            </a:r>
            <a:endPar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626263"/>
            <a:ext cx="7776864" cy="4374486"/>
          </a:xfrm>
          <a:prstGeom prst="rect">
            <a:avLst/>
          </a:prstGeom>
        </p:spPr>
      </p:pic>
    </p:spTree>
    <p:extLst>
      <p:ext uri="{BB962C8B-B14F-4D97-AF65-F5344CB8AC3E}">
        <p14:creationId xmlns:p14="http://schemas.microsoft.com/office/powerpoint/2010/main" val="4160337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75856" y="404664"/>
            <a:ext cx="1279517"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6/7</a:t>
            </a:r>
            <a:endPar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556792"/>
            <a:ext cx="7916508" cy="4453036"/>
          </a:xfrm>
          <a:prstGeom prst="rect">
            <a:avLst/>
          </a:prstGeom>
        </p:spPr>
      </p:pic>
    </p:spTree>
    <p:extLst>
      <p:ext uri="{BB962C8B-B14F-4D97-AF65-F5344CB8AC3E}">
        <p14:creationId xmlns:p14="http://schemas.microsoft.com/office/powerpoint/2010/main" val="3863650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68144" y="908720"/>
            <a:ext cx="2592406" cy="385112"/>
          </a:xfrm>
        </p:spPr>
        <p:txBody>
          <a:bodyPr>
            <a:normAutofit/>
          </a:bodyPr>
          <a:lstStyle/>
          <a:p>
            <a:r>
              <a:rPr lang="es-MX" sz="1200" dirty="0" smtClean="0">
                <a:solidFill>
                  <a:schemeClr val="tx1"/>
                </a:solidFill>
                <a:latin typeface="Arial Black" panose="020B0A04020102020204" pitchFamily="34" charset="0"/>
              </a:rPr>
              <a:t>ÍNDICE DE APARTADOS </a:t>
            </a:r>
            <a:r>
              <a:rPr lang="es-MX" sz="1800" dirty="0" smtClean="0">
                <a:solidFill>
                  <a:schemeClr val="tx1"/>
                </a:solidFill>
                <a:latin typeface="Arial Black" panose="020B0A04020102020204" pitchFamily="34" charset="0"/>
              </a:rPr>
              <a:t>5.</a:t>
            </a:r>
            <a:endParaRPr lang="es-MX" sz="1800" dirty="0">
              <a:solidFill>
                <a:schemeClr val="tx1"/>
              </a:solidFill>
              <a:latin typeface="Arial Black" panose="020B0A040201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588783846"/>
              </p:ext>
            </p:extLst>
          </p:nvPr>
        </p:nvGraphicFramePr>
        <p:xfrm>
          <a:off x="1547664" y="1484785"/>
          <a:ext cx="5686732" cy="4122610"/>
        </p:xfrm>
        <a:graphic>
          <a:graphicData uri="http://schemas.openxmlformats.org/drawingml/2006/table">
            <a:tbl>
              <a:tblPr firstRow="1" firstCol="1" bandRow="1">
                <a:tableStyleId>{5C22544A-7EE6-4342-B048-85BDC9FD1C3A}</a:tableStyleId>
              </a:tblPr>
              <a:tblGrid>
                <a:gridCol w="1895148"/>
                <a:gridCol w="1895792"/>
                <a:gridCol w="1895792"/>
              </a:tblGrid>
              <a:tr h="216826">
                <a:tc>
                  <a:txBody>
                    <a:bodyPr/>
                    <a:lstStyle/>
                    <a:p>
                      <a:pPr>
                        <a:lnSpc>
                          <a:spcPct val="107000"/>
                        </a:lnSpc>
                        <a:spcAft>
                          <a:spcPts val="0"/>
                        </a:spcAft>
                      </a:pPr>
                      <a:r>
                        <a:rPr lang="es-MX" sz="1100">
                          <a:effectLst/>
                        </a:rPr>
                        <a:t>Producto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Página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b</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c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13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d</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14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e</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16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f</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17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g</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18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h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20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i</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24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2 a  RT</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37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10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i</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39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11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i</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42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Formato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General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44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12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i</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13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i</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52</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14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i</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16988">
                <a:tc>
                  <a:txBody>
                    <a:bodyPr/>
                    <a:lstStyle/>
                    <a:p>
                      <a:pPr>
                        <a:lnSpc>
                          <a:spcPct val="107000"/>
                        </a:lnSpc>
                        <a:spcAft>
                          <a:spcPts val="0"/>
                        </a:spcAft>
                      </a:pPr>
                      <a:r>
                        <a:rPr lang="es-MX" sz="1100">
                          <a:effectLst/>
                        </a:rPr>
                        <a:t>15</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a:effectLst/>
                        </a:rPr>
                        <a:t>5 i</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100" dirty="0">
                          <a:effectLst/>
                        </a:rPr>
                        <a:t>54</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6690950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03848" y="404664"/>
            <a:ext cx="1279517"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7/7</a:t>
            </a:r>
            <a:endParaRPr lang="es-E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503844"/>
            <a:ext cx="7776864" cy="4373422"/>
          </a:xfrm>
          <a:prstGeom prst="rect">
            <a:avLst/>
          </a:prstGeom>
        </p:spPr>
      </p:pic>
    </p:spTree>
    <p:extLst>
      <p:ext uri="{BB962C8B-B14F-4D97-AF65-F5344CB8AC3E}">
        <p14:creationId xmlns:p14="http://schemas.microsoft.com/office/powerpoint/2010/main" val="3145483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35896" y="764703"/>
            <a:ext cx="5045612" cy="276999"/>
          </a:xfrm>
          <a:prstGeom prst="rect">
            <a:avLst/>
          </a:prstGeom>
          <a:noFill/>
        </p:spPr>
        <p:txBody>
          <a:bodyPr wrap="none" lIns="91440" tIns="45720" rIns="91440" bIns="45720">
            <a:spAutoFit/>
          </a:bodyPr>
          <a:lstStyle/>
          <a:p>
            <a:pPr algn="ctr"/>
            <a:r>
              <a:rPr lang="es-ES" sz="1200" b="1" cap="none" spc="0" dirty="0" smtClean="0">
                <a:ln w="9525">
                  <a:solidFill>
                    <a:schemeClr val="bg1"/>
                  </a:solidFill>
                  <a:prstDash val="solid"/>
                </a:ln>
                <a:latin typeface="Arial Black" panose="020B0A04020102020204" pitchFamily="34" charset="0"/>
              </a:rPr>
              <a:t>12. EVALUACIÓN. FORMATOS GRUPO HETEROGENEO.  5.i</a:t>
            </a:r>
            <a:endParaRPr lang="es-ES" sz="1200" b="1" cap="none" spc="0" dirty="0">
              <a:ln w="9525">
                <a:solidFill>
                  <a:schemeClr val="bg1"/>
                </a:solidFill>
                <a:prstDash val="solid"/>
              </a:ln>
              <a:latin typeface="Arial Black" panose="020B0A040201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556792"/>
            <a:ext cx="6768752" cy="4867428"/>
          </a:xfrm>
          <a:prstGeom prst="rect">
            <a:avLst/>
          </a:prstGeom>
        </p:spPr>
      </p:pic>
      <p:sp>
        <p:nvSpPr>
          <p:cNvPr id="4" name="3 CuadroTexto"/>
          <p:cNvSpPr txBox="1"/>
          <p:nvPr/>
        </p:nvSpPr>
        <p:spPr>
          <a:xfrm>
            <a:off x="1187624" y="1180201"/>
            <a:ext cx="6768752" cy="276999"/>
          </a:xfrm>
          <a:prstGeom prst="rect">
            <a:avLst/>
          </a:prstGeom>
          <a:noFill/>
        </p:spPr>
        <p:txBody>
          <a:bodyPr wrap="square" rtlCol="0">
            <a:spAutoFit/>
          </a:bodyPr>
          <a:lstStyle/>
          <a:p>
            <a:r>
              <a:rPr lang="es-MX" sz="1200" dirty="0" smtClean="0">
                <a:latin typeface="Arial Black" panose="020B0A04020102020204" pitchFamily="34" charset="0"/>
              </a:rPr>
              <a:t>El grupo heterogéneo eligió como formato de planeación general el producto 8</a:t>
            </a:r>
            <a:endParaRPr lang="es-MX" sz="1200" dirty="0">
              <a:latin typeface="Arial Black" panose="020B0A04020102020204" pitchFamily="34" charset="0"/>
            </a:endParaRPr>
          </a:p>
        </p:txBody>
      </p:sp>
    </p:spTree>
    <p:extLst>
      <p:ext uri="{BB962C8B-B14F-4D97-AF65-F5344CB8AC3E}">
        <p14:creationId xmlns:p14="http://schemas.microsoft.com/office/powerpoint/2010/main" val="26270296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31840" y="794717"/>
            <a:ext cx="5555904" cy="369332"/>
          </a:xfrm>
          <a:prstGeom prst="rect">
            <a:avLst/>
          </a:prstGeom>
          <a:noFill/>
        </p:spPr>
        <p:txBody>
          <a:bodyPr wrap="square" rtlCol="0">
            <a:spAutoFit/>
          </a:bodyPr>
          <a:lstStyle/>
          <a:p>
            <a:r>
              <a:rPr lang="es-MX" sz="1200" dirty="0" smtClean="0">
                <a:latin typeface="Arial Black" panose="020B0A04020102020204" pitchFamily="34" charset="0"/>
              </a:rPr>
              <a:t>13. PASOS PARA REALIZAR UNA INFOGRAFÍA DIGITAL.  </a:t>
            </a:r>
            <a:r>
              <a:rPr lang="es-MX" dirty="0" smtClean="0">
                <a:latin typeface="Arial Black" panose="020B0A04020102020204" pitchFamily="34" charset="0"/>
              </a:rPr>
              <a:t>5.i</a:t>
            </a:r>
            <a:endParaRPr lang="es-MX" dirty="0">
              <a:latin typeface="Arial Black" panose="020B0A04020102020204" pitchFamily="34" charset="0"/>
            </a:endParaRPr>
          </a:p>
        </p:txBody>
      </p:sp>
      <p:sp>
        <p:nvSpPr>
          <p:cNvPr id="4" name="Rectangle 1"/>
          <p:cNvSpPr>
            <a:spLocks noChangeArrowheads="1"/>
          </p:cNvSpPr>
          <p:nvPr/>
        </p:nvSpPr>
        <p:spPr bwMode="auto">
          <a:xfrm>
            <a:off x="899592" y="1164049"/>
            <a:ext cx="6202404" cy="375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304704" rIns="91440" bIns="0" numCol="2"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1"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1. INFORMACI</a:t>
            </a:r>
            <a:r>
              <a:rPr kumimoji="0" lang="es-MX" altLang="es-MX" sz="1400" b="1"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cs typeface="Times New Roman" panose="02020603050405020304" pitchFamily="18" charset="0"/>
              </a:rPr>
              <a:t>Ó</a:t>
            </a:r>
            <a:r>
              <a:rPr kumimoji="0" lang="es-MX" altLang="es-MX" sz="1400" b="1"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N QUE SE VA A REPRESENTAR</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1.1. Seleccionar el tema</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1.2. Recolectar informaci</a:t>
            </a:r>
            <a:r>
              <a:rPr kumimoji="0" lang="es-MX" altLang="es-MX" sz="1400" b="0"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cs typeface="Times New Roman" panose="02020603050405020304" pitchFamily="18" charset="0"/>
              </a:rPr>
              <a:t>ó</a:t>
            </a: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n</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1.3. Organizar y filtrar los datos</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1.4. Crear un titular</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1.5. Jerarquizar los datos relevantes</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1"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2. C</a:t>
            </a:r>
            <a:r>
              <a:rPr kumimoji="0" lang="es-MX" altLang="es-MX" sz="1400" b="1"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cs typeface="Times New Roman" panose="02020603050405020304" pitchFamily="18" charset="0"/>
              </a:rPr>
              <a:t>Ó</a:t>
            </a:r>
            <a:r>
              <a:rPr kumimoji="0" lang="es-MX" altLang="es-MX" sz="1400" b="1"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MO SE VA A PRESENTAR LA INFORMACI</a:t>
            </a:r>
            <a:r>
              <a:rPr kumimoji="0" lang="es-MX" altLang="es-MX" sz="1400" b="1"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cs typeface="Times New Roman" panose="02020603050405020304" pitchFamily="18" charset="0"/>
              </a:rPr>
              <a:t>Ó</a:t>
            </a:r>
            <a:r>
              <a:rPr kumimoji="0" lang="es-MX" altLang="es-MX" sz="1400" b="1"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N</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2.2. Planificar la diagramaci</a:t>
            </a:r>
            <a:r>
              <a:rPr kumimoji="0" lang="es-MX" altLang="es-MX" sz="1400" b="0"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cs typeface="Times New Roman" panose="02020603050405020304" pitchFamily="18" charset="0"/>
              </a:rPr>
              <a:t>ó</a:t>
            </a: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n</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2.3. Bocetar</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1"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3. DISE</a:t>
            </a:r>
            <a:r>
              <a:rPr kumimoji="0" lang="es-MX" altLang="es-MX" sz="1400" b="1"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cs typeface="Times New Roman" panose="02020603050405020304" pitchFamily="18" charset="0"/>
              </a:rPr>
              <a:t>Ñ</a:t>
            </a:r>
            <a:r>
              <a:rPr kumimoji="0" lang="es-MX" altLang="es-MX" sz="1400" b="1"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O</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3.1. Formato</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3.2. Tama</a:t>
            </a:r>
            <a:r>
              <a:rPr kumimoji="0" lang="es-MX" altLang="es-MX" sz="1400" b="0"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cs typeface="Times New Roman" panose="02020603050405020304" pitchFamily="18" charset="0"/>
              </a:rPr>
              <a:t>ñ</a:t>
            </a: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o</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3.3. Estilo</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3.3.1. Colores</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3.3.2. Tipograf</a:t>
            </a:r>
            <a:r>
              <a:rPr kumimoji="0" lang="es-MX" altLang="es-MX" sz="1400" b="0"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cs typeface="Times New Roman" panose="02020603050405020304" pitchFamily="18" charset="0"/>
              </a:rPr>
              <a:t>í</a:t>
            </a: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as</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3.3.3. Tipo de gráficos</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3.3.4. Ilustraciones e </a:t>
            </a:r>
            <a:r>
              <a:rPr kumimoji="0" lang="es-MX" altLang="es-MX" sz="1400" b="0"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cs typeface="Times New Roman" panose="02020603050405020304" pitchFamily="18" charset="0"/>
              </a:rPr>
              <a:t>í</a:t>
            </a:r>
            <a:r>
              <a:rPr kumimoji="0" lang="es-MX" altLang="es-MX" sz="1400" b="0"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Calibri" panose="020F0502020204030204" pitchFamily="34" charset="0"/>
              </a:rPr>
              <a:t>conos</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1"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Times New Roman" panose="02020603050405020304" pitchFamily="18" charset="0"/>
              </a:rPr>
              <a:t>4. NO OLVIDAR</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MX" altLang="es-MX" sz="1400" b="0" i="0" u="none" strike="noStrike" cap="none" normalizeH="0" baseline="0" dirty="0" smtClean="0">
                <a:ln>
                  <a:noFill/>
                </a:ln>
                <a:solidFill>
                  <a:srgbClr val="948A54"/>
                </a:solidFill>
                <a:effectLst/>
                <a:latin typeface="Arial" panose="020B0604020202020204" pitchFamily="34" charset="0"/>
                <a:ea typeface="Times New Roman" panose="02020603050405020304" pitchFamily="18" charset="0"/>
              </a:rPr>
              <a:t>Tu logo</a:t>
            </a:r>
            <a:endParaRPr kumimoji="0" lang="es-MX" altLang="es-MX"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MX" altLang="es-MX" sz="1400" b="0" i="0" u="none" strike="noStrike" cap="none" normalizeH="0" baseline="0" dirty="0" smtClean="0">
                <a:ln>
                  <a:noFill/>
                </a:ln>
                <a:solidFill>
                  <a:srgbClr val="948A54"/>
                </a:solidFill>
                <a:effectLst/>
                <a:latin typeface="Arial" panose="020B0604020202020204" pitchFamily="34" charset="0"/>
                <a:ea typeface="Times New Roman" panose="02020603050405020304" pitchFamily="18" charset="0"/>
              </a:rPr>
              <a:t>Tus datos: redes sociales, web. . .</a:t>
            </a:r>
            <a:endParaRPr kumimoji="0" lang="es-MX" altLang="es-MX"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MX" altLang="es-MX" sz="1400" b="0" i="0" u="none" strike="noStrike" cap="none" normalizeH="0" baseline="0" dirty="0" smtClean="0">
                <a:ln>
                  <a:noFill/>
                </a:ln>
                <a:solidFill>
                  <a:srgbClr val="948A54"/>
                </a:solidFill>
                <a:effectLst/>
                <a:latin typeface="Arial" panose="020B0604020202020204" pitchFamily="34" charset="0"/>
                <a:ea typeface="Times New Roman" panose="02020603050405020304" pitchFamily="18" charset="0"/>
              </a:rPr>
              <a:t>Ortograf</a:t>
            </a:r>
            <a:r>
              <a:rPr kumimoji="0" lang="es-MX" altLang="es-MX" sz="1400" b="0"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rPr>
              <a:t>í</a:t>
            </a:r>
            <a:r>
              <a:rPr kumimoji="0" lang="es-MX" altLang="es-MX" sz="1400" b="0" i="0" u="none" strike="noStrike" cap="none" normalizeH="0" baseline="0" dirty="0" smtClean="0">
                <a:ln>
                  <a:noFill/>
                </a:ln>
                <a:solidFill>
                  <a:srgbClr val="948A54"/>
                </a:solidFill>
                <a:effectLst/>
                <a:ea typeface="Times New Roman" panose="02020603050405020304" pitchFamily="18" charset="0"/>
              </a:rPr>
              <a:t>a y gram</a:t>
            </a:r>
            <a:r>
              <a:rPr kumimoji="0" lang="es-MX" altLang="es-MX" sz="1400" b="0" i="0" u="none" strike="noStrike" cap="none" normalizeH="0" baseline="0" dirty="0" smtClean="0">
                <a:ln>
                  <a:noFill/>
                </a:ln>
                <a:solidFill>
                  <a:srgbClr val="948A54"/>
                </a:solidFill>
                <a:effectLst/>
                <a:latin typeface="Century Gothic" panose="020B0502020202020204" pitchFamily="34" charset="0"/>
                <a:ea typeface="Times New Roman" panose="02020603050405020304" pitchFamily="18" charset="0"/>
              </a:rPr>
              <a:t>á</a:t>
            </a:r>
            <a:r>
              <a:rPr kumimoji="0" lang="es-MX" altLang="es-MX" sz="1400" b="0" i="0" u="none" strike="noStrike" cap="none" normalizeH="0" baseline="0" dirty="0" smtClean="0">
                <a:ln>
                  <a:noFill/>
                </a:ln>
                <a:solidFill>
                  <a:srgbClr val="948A54"/>
                </a:solidFill>
                <a:effectLst/>
                <a:ea typeface="Times New Roman" panose="02020603050405020304" pitchFamily="18" charset="0"/>
              </a:rPr>
              <a:t>tica sin errores</a:t>
            </a:r>
            <a:endParaRPr kumimoji="0" lang="es-MX" altLang="es-MX"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MX" altLang="es-MX" sz="1400" b="0" i="0" u="none" strike="noStrike" cap="none" normalizeH="0" baseline="0" dirty="0" smtClean="0">
                <a:ln>
                  <a:noFill/>
                </a:ln>
                <a:solidFill>
                  <a:srgbClr val="948A54"/>
                </a:solidFill>
                <a:effectLst/>
                <a:latin typeface="Arial" panose="020B0604020202020204" pitchFamily="34" charset="0"/>
                <a:ea typeface="Times New Roman" panose="02020603050405020304" pitchFamily="18" charset="0"/>
              </a:rPr>
              <a:t>Citar las fuentes de los datos</a:t>
            </a:r>
            <a:endParaRPr kumimoji="0" lang="es-MX" altLang="es-MX"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s-MX" altLang="es-MX" sz="1400" b="1" i="0" u="none" strike="noStrike" cap="none" normalizeH="0" baseline="0" dirty="0" smtClean="0">
                <a:ln>
                  <a:noFill/>
                </a:ln>
                <a:solidFill>
                  <a:srgbClr val="948A54"/>
                </a:solidFill>
                <a:effectLst/>
                <a:latin typeface="Calibri" panose="020F0502020204030204" pitchFamily="34" charset="0"/>
                <a:ea typeface="Times New Roman" panose="02020603050405020304" pitchFamily="18" charset="0"/>
                <a:cs typeface="Times New Roman" panose="02020603050405020304" pitchFamily="18" charset="0"/>
              </a:rPr>
              <a:t>5. CLAVES A TENER EN CUENTA</a:t>
            </a:r>
            <a:endParaRPr kumimoji="0" lang="es-MX" altLang="es-MX" sz="1200" b="0" i="0" u="none" strike="noStrike" cap="none" normalizeH="0" baseline="0" dirty="0" smtClean="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MX" altLang="es-MX" sz="1400" b="0" i="0" u="none" strike="noStrike" cap="none" normalizeH="0" baseline="0" dirty="0" smtClean="0">
                <a:ln>
                  <a:noFill/>
                </a:ln>
                <a:solidFill>
                  <a:srgbClr val="948A54"/>
                </a:solidFill>
                <a:effectLst/>
                <a:latin typeface="Arial" panose="020B0604020202020204" pitchFamily="34" charset="0"/>
                <a:ea typeface="Times New Roman" panose="02020603050405020304" pitchFamily="18" charset="0"/>
              </a:rPr>
              <a:t>Contraste</a:t>
            </a:r>
            <a:endParaRPr kumimoji="0" lang="es-MX" altLang="es-MX"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MX" altLang="es-MX" sz="1400" b="0" i="0" u="none" strike="noStrike" cap="none" normalizeH="0" baseline="0" dirty="0" smtClean="0">
                <a:ln>
                  <a:noFill/>
                </a:ln>
                <a:solidFill>
                  <a:srgbClr val="948A54"/>
                </a:solidFill>
                <a:effectLst/>
                <a:latin typeface="Arial" panose="020B0604020202020204" pitchFamily="34" charset="0"/>
                <a:ea typeface="Times New Roman" panose="02020603050405020304" pitchFamily="18" charset="0"/>
              </a:rPr>
              <a:t>Relevancia</a:t>
            </a:r>
            <a:endParaRPr kumimoji="0" lang="es-MX" altLang="es-MX"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MX" altLang="es-MX" sz="1400" b="0" i="0" u="none" strike="noStrike" cap="none" normalizeH="0" baseline="0" dirty="0" smtClean="0">
                <a:ln>
                  <a:noFill/>
                </a:ln>
                <a:solidFill>
                  <a:srgbClr val="948A54"/>
                </a:solidFill>
                <a:effectLst/>
                <a:latin typeface="Arial" panose="020B0604020202020204" pitchFamily="34" charset="0"/>
                <a:ea typeface="Times New Roman" panose="02020603050405020304" pitchFamily="18" charset="0"/>
              </a:rPr>
              <a:t>Veracidad</a:t>
            </a:r>
            <a:endParaRPr kumimoji="0" lang="es-MX" altLang="es-MX"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s-MX" altLang="es-MX" sz="1400" b="0" i="0" u="none" strike="noStrike" cap="none" normalizeH="0" baseline="0" dirty="0" smtClean="0">
                <a:ln>
                  <a:noFill/>
                </a:ln>
                <a:solidFill>
                  <a:srgbClr val="948A54"/>
                </a:solidFill>
                <a:effectLst/>
                <a:latin typeface="Arial" panose="020B0604020202020204" pitchFamily="34" charset="0"/>
                <a:ea typeface="Times New Roman" panose="02020603050405020304" pitchFamily="18" charset="0"/>
              </a:rPr>
              <a:t>Simplicidad</a:t>
            </a:r>
            <a:endParaRPr kumimoji="0" lang="es-MX" altLang="es-MX" sz="1400" b="1" i="0" u="none" strike="noStrike" cap="none" normalizeH="0" baseline="0" dirty="0" smtClean="0">
              <a:ln>
                <a:noFill/>
              </a:ln>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
        <p:nvSpPr>
          <p:cNvPr id="5" name="CuadroTexto 4"/>
          <p:cNvSpPr txBox="1"/>
          <p:nvPr/>
        </p:nvSpPr>
        <p:spPr>
          <a:xfrm>
            <a:off x="971600" y="5157192"/>
            <a:ext cx="6408712" cy="600164"/>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s-ES" altLang="es-MX" sz="1100" b="1" dirty="0">
                <a:solidFill>
                  <a:srgbClr val="365F91"/>
                </a:solidFill>
                <a:latin typeface="+mj-lt"/>
                <a:ea typeface="Times New Roman" panose="02020603050405020304" pitchFamily="18" charset="0"/>
                <a:cs typeface="Times New Roman" panose="02020603050405020304" pitchFamily="18" charset="0"/>
              </a:rPr>
              <a:t>Bibliografía</a:t>
            </a:r>
            <a:endParaRPr lang="es-MX" altLang="es-MX" sz="1100" b="1" dirty="0">
              <a:solidFill>
                <a:srgbClr val="365F91"/>
              </a:solidFill>
              <a:latin typeface="+mj-lt"/>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457200" algn="l"/>
              </a:tabLst>
            </a:pPr>
            <a:r>
              <a:rPr lang="es-ES" altLang="es-MX" sz="1100" dirty="0">
                <a:latin typeface="+mj-lt"/>
                <a:ea typeface="Calibri" panose="020F0502020204030204" pitchFamily="34" charset="0"/>
                <a:cs typeface="Times New Roman" panose="02020603050405020304" pitchFamily="18" charset="0"/>
              </a:rPr>
              <a:t>López, L. (s.f.). </a:t>
            </a:r>
            <a:r>
              <a:rPr lang="es-ES" altLang="es-MX" sz="1100" i="1" dirty="0">
                <a:latin typeface="+mj-lt"/>
                <a:ea typeface="Calibri" panose="020F0502020204030204" pitchFamily="34" charset="0"/>
                <a:cs typeface="Times New Roman" panose="02020603050405020304" pitchFamily="18" charset="0"/>
              </a:rPr>
              <a:t>Cómo diseñar una infografía paso a paso (incluye hoja de ruta)</a:t>
            </a:r>
            <a:r>
              <a:rPr lang="es-ES" altLang="es-MX" sz="1100" dirty="0">
                <a:latin typeface="+mj-lt"/>
                <a:ea typeface="Calibri" panose="020F0502020204030204" pitchFamily="34" charset="0"/>
                <a:cs typeface="Times New Roman" panose="02020603050405020304" pitchFamily="18" charset="0"/>
              </a:rPr>
              <a:t>. Recuperado el 28 de mayo de 2018, de https//www.lauralofer.com/como-crear-infografia/</a:t>
            </a:r>
            <a:endParaRPr lang="es-MX" altLang="es-MX" sz="1100" dirty="0">
              <a:latin typeface="+mj-lt"/>
              <a:ea typeface="Times New Roman" panose="02020603050405020304" pitchFamily="18" charset="0"/>
            </a:endParaRPr>
          </a:p>
        </p:txBody>
      </p:sp>
    </p:spTree>
    <p:extLst>
      <p:ext uri="{BB962C8B-B14F-4D97-AF65-F5344CB8AC3E}">
        <p14:creationId xmlns:p14="http://schemas.microsoft.com/office/powerpoint/2010/main" val="41116347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588224" y="770568"/>
            <a:ext cx="2016224" cy="369332"/>
          </a:xfrm>
          <a:prstGeom prst="rect">
            <a:avLst/>
          </a:prstGeom>
          <a:noFill/>
        </p:spPr>
        <p:txBody>
          <a:bodyPr wrap="square" rtlCol="0">
            <a:spAutoFit/>
          </a:bodyPr>
          <a:lstStyle/>
          <a:p>
            <a:r>
              <a:rPr lang="es-MX" sz="1200" dirty="0" smtClean="0">
                <a:latin typeface="Arial Black" panose="020B0A04020102020204" pitchFamily="34" charset="0"/>
              </a:rPr>
              <a:t>14.  INFOGRAFÍA  </a:t>
            </a:r>
            <a:r>
              <a:rPr lang="es-MX" dirty="0" smtClean="0">
                <a:latin typeface="Arial Black" panose="020B0A04020102020204" pitchFamily="34" charset="0"/>
              </a:rPr>
              <a:t>5.i</a:t>
            </a:r>
            <a:endParaRPr lang="es-MX" dirty="0">
              <a:latin typeface="Arial Black" panose="020B0A0402010202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896" t="1680" r="30708" b="7229"/>
          <a:stretch/>
        </p:blipFill>
        <p:spPr bwMode="auto">
          <a:xfrm>
            <a:off x="1115616" y="476672"/>
            <a:ext cx="3155884" cy="598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2521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220072" y="770568"/>
            <a:ext cx="3456384" cy="369332"/>
          </a:xfrm>
          <a:prstGeom prst="rect">
            <a:avLst/>
          </a:prstGeom>
          <a:noFill/>
        </p:spPr>
        <p:txBody>
          <a:bodyPr wrap="square" rtlCol="0">
            <a:spAutoFit/>
          </a:bodyPr>
          <a:lstStyle/>
          <a:p>
            <a:r>
              <a:rPr lang="es-MX" sz="1200" dirty="0" smtClean="0">
                <a:latin typeface="Arial Black" panose="020B0A04020102020204" pitchFamily="34" charset="0"/>
              </a:rPr>
              <a:t>15.  REFLEXIONES PERSONALES  </a:t>
            </a:r>
            <a:r>
              <a:rPr lang="es-MX" dirty="0" smtClean="0">
                <a:latin typeface="Arial Black" panose="020B0A04020102020204" pitchFamily="34" charset="0"/>
              </a:rPr>
              <a:t>5.i</a:t>
            </a:r>
            <a:endParaRPr lang="es-MX" dirty="0">
              <a:latin typeface="Arial Black" panose="020B0A04020102020204" pitchFamily="34" charset="0"/>
            </a:endParaRPr>
          </a:p>
        </p:txBody>
      </p:sp>
      <p:sp>
        <p:nvSpPr>
          <p:cNvPr id="3" name="CuadroTexto 2"/>
          <p:cNvSpPr txBox="1"/>
          <p:nvPr/>
        </p:nvSpPr>
        <p:spPr>
          <a:xfrm>
            <a:off x="899592" y="1340768"/>
            <a:ext cx="7560840" cy="4278094"/>
          </a:xfrm>
          <a:prstGeom prst="rect">
            <a:avLst/>
          </a:prstGeom>
          <a:noFill/>
        </p:spPr>
        <p:txBody>
          <a:bodyPr wrap="square" rtlCol="0">
            <a:spAutoFit/>
          </a:bodyPr>
          <a:lstStyle/>
          <a:p>
            <a:pPr algn="just"/>
            <a:r>
              <a:rPr lang="es-MX" sz="1600" dirty="0" smtClean="0"/>
              <a:t>Por Claudia Izquierdo: La </a:t>
            </a:r>
            <a:r>
              <a:rPr lang="es-MX" sz="1600" dirty="0"/>
              <a:t>materia de Literatura Universal naturalmente demanda trabajo interdisciplinario. La experiencia adquirida a lo largo de los años de labor docente, me ha permitido conocer en la práctica los diferentes pasos que el trabajo interdisciplinario requiere para su eficaz realización. Trabajar con los lineamientos propuestos por CONEXIONES han demandado una observación más rigurosa de este tipo de trabajo y enfrentarme a los formatos propuestos en cada sesión me han hecho reconocer en mí cualidades que no sabía que poseía: paciencia y tolerancia</a:t>
            </a:r>
            <a:r>
              <a:rPr lang="es-MX" sz="1600" dirty="0" smtClean="0"/>
              <a:t>.</a:t>
            </a:r>
          </a:p>
          <a:p>
            <a:pPr algn="just"/>
            <a:endParaRPr lang="es-MX" sz="1600" dirty="0"/>
          </a:p>
          <a:p>
            <a:pPr algn="just"/>
            <a:r>
              <a:rPr lang="es-MX" sz="1600" dirty="0"/>
              <a:t>Diseñar futuros proyectos con formatos tan rigurosos no será necesario , pues la experiencia y lo aprendido durante todo este proceso se conjuntan para simplificar cualquier otro proyecto</a:t>
            </a:r>
            <a:r>
              <a:rPr lang="es-MX" sz="1600" dirty="0" smtClean="0"/>
              <a:t>.</a:t>
            </a:r>
          </a:p>
          <a:p>
            <a:pPr algn="just"/>
            <a:endParaRPr lang="es-MX" sz="1600" dirty="0"/>
          </a:p>
          <a:p>
            <a:pPr algn="just"/>
            <a:r>
              <a:rPr lang="es-MX" sz="1600" dirty="0"/>
              <a:t>Llevar a la práctica con los chicos el proyecto elaborado, será una experiencia exitosa sin lugar a dudas, pues los alumnos disfrutan mucho de los trabajos interdisciplinarios.</a:t>
            </a:r>
          </a:p>
        </p:txBody>
      </p:sp>
    </p:spTree>
    <p:extLst>
      <p:ext uri="{BB962C8B-B14F-4D97-AF65-F5344CB8AC3E}">
        <p14:creationId xmlns:p14="http://schemas.microsoft.com/office/powerpoint/2010/main" val="2632493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220072" y="770568"/>
            <a:ext cx="3456384" cy="369332"/>
          </a:xfrm>
          <a:prstGeom prst="rect">
            <a:avLst/>
          </a:prstGeom>
          <a:noFill/>
        </p:spPr>
        <p:txBody>
          <a:bodyPr wrap="square" rtlCol="0">
            <a:spAutoFit/>
          </a:bodyPr>
          <a:lstStyle/>
          <a:p>
            <a:r>
              <a:rPr lang="es-MX" sz="1200" dirty="0" smtClean="0">
                <a:latin typeface="Arial Black" panose="020B0A04020102020204" pitchFamily="34" charset="0"/>
              </a:rPr>
              <a:t>15.  REFLEXIONES PERSONALES  </a:t>
            </a:r>
            <a:r>
              <a:rPr lang="es-MX" dirty="0" smtClean="0">
                <a:latin typeface="Arial Black" panose="020B0A04020102020204" pitchFamily="34" charset="0"/>
              </a:rPr>
              <a:t>5.i</a:t>
            </a:r>
            <a:endParaRPr lang="es-MX" dirty="0">
              <a:latin typeface="Arial Black" panose="020B0A04020102020204" pitchFamily="34" charset="0"/>
            </a:endParaRPr>
          </a:p>
        </p:txBody>
      </p:sp>
      <p:sp>
        <p:nvSpPr>
          <p:cNvPr id="3" name="CuadroTexto 2"/>
          <p:cNvSpPr txBox="1"/>
          <p:nvPr/>
        </p:nvSpPr>
        <p:spPr>
          <a:xfrm>
            <a:off x="899592" y="1340768"/>
            <a:ext cx="7560840" cy="3738844"/>
          </a:xfrm>
          <a:prstGeom prst="rect">
            <a:avLst/>
          </a:prstGeom>
          <a:noFill/>
        </p:spPr>
        <p:txBody>
          <a:bodyPr wrap="square" rtlCol="0">
            <a:spAutoFit/>
          </a:bodyPr>
          <a:lstStyle/>
          <a:p>
            <a:pPr>
              <a:lnSpc>
                <a:spcPct val="150000"/>
              </a:lnSpc>
            </a:pPr>
            <a:r>
              <a:rPr lang="es-MX" sz="1600" dirty="0" smtClean="0"/>
              <a:t>Por Ricardo Cruz: Estoy </a:t>
            </a:r>
            <a:r>
              <a:rPr lang="es-MX" sz="1600" dirty="0"/>
              <a:t>consiente que como docente estoy capacitado para trabajar en colaboración con otras disciplinas, pero los alumnos están apenas comenzando este proceso, por lo que resulta todo un reto formar una nueva manera de pensar para que ellos mismos obtengan después de cada proyecto una experiencia propia de este tipo de colaboraciones. </a:t>
            </a:r>
          </a:p>
          <a:p>
            <a:pPr>
              <a:lnSpc>
                <a:spcPct val="150000"/>
              </a:lnSpc>
            </a:pPr>
            <a:r>
              <a:rPr lang="es-MX" sz="1600" dirty="0"/>
              <a:t>Es un aprendizaje que desarrolla en los alumnos nuevas y mejores habilidades. </a:t>
            </a:r>
          </a:p>
          <a:p>
            <a:pPr>
              <a:lnSpc>
                <a:spcPct val="150000"/>
              </a:lnSpc>
            </a:pPr>
            <a:r>
              <a:rPr lang="es-MX" sz="1600" dirty="0"/>
              <a:t>Aunque de la misma forma nos vemos un poco limitados por los tiempos y las horas que impartimos como docentes de materias diversas.</a:t>
            </a:r>
          </a:p>
        </p:txBody>
      </p:sp>
    </p:spTree>
    <p:extLst>
      <p:ext uri="{BB962C8B-B14F-4D97-AF65-F5344CB8AC3E}">
        <p14:creationId xmlns:p14="http://schemas.microsoft.com/office/powerpoint/2010/main" val="1502264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220072" y="770568"/>
            <a:ext cx="3456384" cy="369332"/>
          </a:xfrm>
          <a:prstGeom prst="rect">
            <a:avLst/>
          </a:prstGeom>
          <a:noFill/>
        </p:spPr>
        <p:txBody>
          <a:bodyPr wrap="square" rtlCol="0">
            <a:spAutoFit/>
          </a:bodyPr>
          <a:lstStyle/>
          <a:p>
            <a:r>
              <a:rPr lang="es-MX" sz="1200" dirty="0" smtClean="0">
                <a:latin typeface="Arial Black" panose="020B0A04020102020204" pitchFamily="34" charset="0"/>
              </a:rPr>
              <a:t>15.  REFLEXIONES PERSONALES  </a:t>
            </a:r>
            <a:r>
              <a:rPr lang="es-MX" dirty="0" smtClean="0">
                <a:latin typeface="Arial Black" panose="020B0A04020102020204" pitchFamily="34" charset="0"/>
              </a:rPr>
              <a:t>5.i</a:t>
            </a:r>
            <a:endParaRPr lang="es-MX" dirty="0">
              <a:latin typeface="Arial Black" panose="020B0A04020102020204" pitchFamily="34" charset="0"/>
            </a:endParaRPr>
          </a:p>
        </p:txBody>
      </p:sp>
      <p:sp>
        <p:nvSpPr>
          <p:cNvPr id="3" name="CuadroTexto 2"/>
          <p:cNvSpPr txBox="1"/>
          <p:nvPr/>
        </p:nvSpPr>
        <p:spPr>
          <a:xfrm>
            <a:off x="899592" y="1340768"/>
            <a:ext cx="7560840" cy="4278094"/>
          </a:xfrm>
          <a:prstGeom prst="rect">
            <a:avLst/>
          </a:prstGeom>
          <a:noFill/>
        </p:spPr>
        <p:txBody>
          <a:bodyPr wrap="square" rtlCol="0">
            <a:spAutoFit/>
          </a:bodyPr>
          <a:lstStyle/>
          <a:p>
            <a:pPr algn="just"/>
            <a:r>
              <a:rPr lang="es-MX" sz="1600" b="1" dirty="0" smtClean="0"/>
              <a:t>Por Juan Alberto: Sin </a:t>
            </a:r>
            <a:r>
              <a:rPr lang="es-MX" sz="1600" b="1" dirty="0"/>
              <a:t>duda que resulta enriquecedor haber discutido con profesores de otras asignaturas para conocer los temas que cada uno hará cruzar en este proyecto interdisciplinario, ya que permite ver los puentes que se pueden establecer entre los temas que yo mismo veo dentro de mi programa con los temas de otras materias que pueden implicar perspectivas distintas y en algunas ocasiones opuestas. Esto último implica tener una actitud tolerante con la opinión de otros, algo que tendrá que ser transmitido a los estudiantes al momento de implementar el proyecto.</a:t>
            </a:r>
          </a:p>
          <a:p>
            <a:pPr algn="just"/>
            <a:r>
              <a:rPr lang="es-MX" sz="1600" b="1" dirty="0"/>
              <a:t>Entre las dificultades en la construcción del proyecto está en que en muchas ocasiones no se logra muy buena comunicación entre los profesores involucrados debido a la no coincidencia de nuestros horarios en el colegio. Aunado a ello, las labores que todos tenemos por otro lado, además del colegio, no nos permiten enfocarnos debidamente a la construcción del proyecto. En mi caso he tenido que dar prioridad a otros trabajos pero he logrado finalmente ir dedicando, aunque con algunos aprietos, algunas horas para este proyecto. </a:t>
            </a:r>
          </a:p>
        </p:txBody>
      </p:sp>
    </p:spTree>
    <p:extLst>
      <p:ext uri="{BB962C8B-B14F-4D97-AF65-F5344CB8AC3E}">
        <p14:creationId xmlns:p14="http://schemas.microsoft.com/office/powerpoint/2010/main" val="1186222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220072" y="770568"/>
            <a:ext cx="3456384" cy="369332"/>
          </a:xfrm>
          <a:prstGeom prst="rect">
            <a:avLst/>
          </a:prstGeom>
          <a:noFill/>
        </p:spPr>
        <p:txBody>
          <a:bodyPr wrap="square" rtlCol="0">
            <a:spAutoFit/>
          </a:bodyPr>
          <a:lstStyle/>
          <a:p>
            <a:r>
              <a:rPr lang="es-MX" sz="1200" dirty="0" smtClean="0">
                <a:latin typeface="Arial Black" panose="020B0A04020102020204" pitchFamily="34" charset="0"/>
              </a:rPr>
              <a:t>15.  REFLEXIONES PERSONALES  </a:t>
            </a:r>
            <a:r>
              <a:rPr lang="es-MX" dirty="0" smtClean="0">
                <a:latin typeface="Arial Black" panose="020B0A04020102020204" pitchFamily="34" charset="0"/>
              </a:rPr>
              <a:t>5.i</a:t>
            </a:r>
            <a:endParaRPr lang="es-MX" dirty="0">
              <a:latin typeface="Arial Black" panose="020B0A04020102020204" pitchFamily="34" charset="0"/>
            </a:endParaRPr>
          </a:p>
        </p:txBody>
      </p:sp>
      <p:sp>
        <p:nvSpPr>
          <p:cNvPr id="3" name="CuadroTexto 2"/>
          <p:cNvSpPr txBox="1"/>
          <p:nvPr/>
        </p:nvSpPr>
        <p:spPr>
          <a:xfrm>
            <a:off x="971600" y="1628800"/>
            <a:ext cx="7560840" cy="3785652"/>
          </a:xfrm>
          <a:prstGeom prst="rect">
            <a:avLst/>
          </a:prstGeom>
          <a:noFill/>
        </p:spPr>
        <p:txBody>
          <a:bodyPr wrap="square" rtlCol="0">
            <a:spAutoFit/>
          </a:bodyPr>
          <a:lstStyle/>
          <a:p>
            <a:pPr algn="just"/>
            <a:r>
              <a:rPr lang="es-MX" sz="1600" b="1" dirty="0" smtClean="0"/>
              <a:t>Por Juan Manuel: Es una gran responsabilidad la que tenemos todos los docentes ya que todo lo que hacemos frente a nuestros aprendices genera aprendizaje, por lo cual es necesario trabajar de forma interdisciplinaria.</a:t>
            </a:r>
          </a:p>
          <a:p>
            <a:pPr algn="just"/>
            <a:endParaRPr lang="es-MX" sz="1600" b="1" dirty="0"/>
          </a:p>
          <a:p>
            <a:pPr algn="just"/>
            <a:r>
              <a:rPr lang="es-MX" sz="1600" b="1" dirty="0" smtClean="0"/>
              <a:t>A lo largo de estas sesiones me comprometo más con todos los conocimientos que se deben trabajar en forma conjunta para que los aprendices tengan una formación integral y plena para su vida futura.</a:t>
            </a:r>
          </a:p>
          <a:p>
            <a:pPr algn="just"/>
            <a:endParaRPr lang="es-MX" sz="1600" b="1" dirty="0"/>
          </a:p>
          <a:p>
            <a:pPr algn="just"/>
            <a:r>
              <a:rPr lang="es-MX" sz="1600" b="1" dirty="0" smtClean="0"/>
              <a:t>Es complicado el trabajo por los tiempos de cada uno y el compromiso que debemos tener para la elaboración del mismo.</a:t>
            </a:r>
          </a:p>
          <a:p>
            <a:pPr algn="just"/>
            <a:endParaRPr lang="es-MX" sz="1600" b="1" dirty="0"/>
          </a:p>
          <a:p>
            <a:pPr algn="just"/>
            <a:r>
              <a:rPr lang="es-MX" sz="1600" b="1" dirty="0" smtClean="0"/>
              <a:t>Estoy convencido que este trabajo interdisciplinario tendrá grandes historias de éxito, por que desde que trabajamos en forma conjunta ya generamos aprendizajes para la vida futura.</a:t>
            </a:r>
            <a:endParaRPr lang="es-MX" sz="1600" b="1" dirty="0"/>
          </a:p>
        </p:txBody>
      </p:sp>
    </p:spTree>
    <p:extLst>
      <p:ext uri="{BB962C8B-B14F-4D97-AF65-F5344CB8AC3E}">
        <p14:creationId xmlns:p14="http://schemas.microsoft.com/office/powerpoint/2010/main" val="424005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412776"/>
            <a:ext cx="7024744" cy="469856"/>
          </a:xfrm>
        </p:spPr>
        <p:txBody>
          <a:bodyPr>
            <a:normAutofit fontScale="90000"/>
          </a:bodyPr>
          <a:lstStyle/>
          <a:p>
            <a:r>
              <a:rPr lang="es-MX" sz="3200" b="1" dirty="0" smtClean="0"/>
              <a:t>C.A.I.A.C Conclusiones generales </a:t>
            </a:r>
            <a:endParaRPr lang="es-MX" sz="3200" b="1" dirty="0"/>
          </a:p>
        </p:txBody>
      </p:sp>
      <p:pic>
        <p:nvPicPr>
          <p:cNvPr id="4" name="Imagen 4"/>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03648" y="1916832"/>
            <a:ext cx="6192687" cy="4283276"/>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2 CuadroTexto"/>
          <p:cNvSpPr txBox="1"/>
          <p:nvPr/>
        </p:nvSpPr>
        <p:spPr>
          <a:xfrm>
            <a:off x="6444208" y="836712"/>
            <a:ext cx="2016224" cy="369332"/>
          </a:xfrm>
          <a:prstGeom prst="rect">
            <a:avLst/>
          </a:prstGeom>
          <a:noFill/>
        </p:spPr>
        <p:txBody>
          <a:bodyPr wrap="square" rtlCol="0">
            <a:spAutoFit/>
          </a:bodyPr>
          <a:lstStyle/>
          <a:p>
            <a:r>
              <a:rPr lang="es-MX" sz="1200" dirty="0" smtClean="0">
                <a:latin typeface="Arial Black" panose="020B0A04020102020204" pitchFamily="34" charset="0"/>
              </a:rPr>
              <a:t>PRODUCTO 1      </a:t>
            </a:r>
            <a:r>
              <a:rPr lang="es-MX" dirty="0" smtClean="0">
                <a:latin typeface="Arial Black" panose="020B0A04020102020204" pitchFamily="34" charset="0"/>
              </a:rPr>
              <a:t>5.a</a:t>
            </a:r>
            <a:endParaRPr lang="es-MX"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196752"/>
            <a:ext cx="7024744" cy="613872"/>
          </a:xfrm>
        </p:spPr>
        <p:txBody>
          <a:bodyPr>
            <a:normAutofit/>
          </a:bodyPr>
          <a:lstStyle/>
          <a:p>
            <a:r>
              <a:rPr lang="es-MX" sz="3200" b="1" dirty="0" smtClean="0"/>
              <a:t>C.A.I.A.C Conclusiones generales</a:t>
            </a:r>
            <a:endParaRPr lang="es-MX" sz="3200" b="1" dirty="0"/>
          </a:p>
        </p:txBody>
      </p:sp>
      <p:pic>
        <p:nvPicPr>
          <p:cNvPr id="6" name="Marcador de contenido 3"/>
          <p:cNvPicPr>
            <a:picLocks noGrp="1" noChangeAspect="1"/>
          </p:cNvPicPr>
          <p:nvPr>
            <p:ph idx="1"/>
          </p:nvPr>
        </p:nvPicPr>
        <p:blipFill>
          <a:blip r:embed="rId2" cstate="print"/>
          <a:stretch>
            <a:fillRect/>
          </a:stretch>
        </p:blipFill>
        <p:spPr>
          <a:xfrm>
            <a:off x="1403648" y="1877488"/>
            <a:ext cx="5760640" cy="4187124"/>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CuadroTexto"/>
          <p:cNvSpPr txBox="1"/>
          <p:nvPr/>
        </p:nvSpPr>
        <p:spPr>
          <a:xfrm>
            <a:off x="6444208" y="836712"/>
            <a:ext cx="2016224" cy="369332"/>
          </a:xfrm>
          <a:prstGeom prst="rect">
            <a:avLst/>
          </a:prstGeom>
          <a:noFill/>
        </p:spPr>
        <p:txBody>
          <a:bodyPr wrap="square" rtlCol="0">
            <a:spAutoFit/>
          </a:bodyPr>
          <a:lstStyle/>
          <a:p>
            <a:r>
              <a:rPr lang="es-MX" sz="1200" dirty="0" smtClean="0">
                <a:latin typeface="Arial Black" panose="020B0A04020102020204" pitchFamily="34" charset="0"/>
              </a:rPr>
              <a:t>PRODUCTO 1      </a:t>
            </a:r>
            <a:r>
              <a:rPr lang="es-MX" dirty="0" smtClean="0">
                <a:latin typeface="Arial Black" panose="020B0A04020102020204" pitchFamily="34" charset="0"/>
              </a:rPr>
              <a:t>5.a</a:t>
            </a:r>
            <a:endParaRPr lang="es-MX"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196752"/>
            <a:ext cx="7024744" cy="613872"/>
          </a:xfrm>
        </p:spPr>
        <p:txBody>
          <a:bodyPr>
            <a:normAutofit/>
          </a:bodyPr>
          <a:lstStyle/>
          <a:p>
            <a:r>
              <a:rPr lang="es-MX" sz="3200" b="1" dirty="0" smtClean="0"/>
              <a:t>C.A.I.A.C Conclusiones generales</a:t>
            </a:r>
            <a:endParaRPr lang="es-MX" sz="3200" b="1" dirty="0"/>
          </a:p>
        </p:txBody>
      </p:sp>
      <p:pic>
        <p:nvPicPr>
          <p:cNvPr id="5" name="Imagen 3"/>
          <p:cNvPicPr>
            <a:picLocks noGrp="1" noChangeAspect="1"/>
          </p:cNvPicPr>
          <p:nvPr>
            <p:ph idx="1"/>
          </p:nvPr>
        </p:nvPicPr>
        <p:blipFill>
          <a:blip r:embed="rId2" cstate="print"/>
          <a:stretch>
            <a:fillRect/>
          </a:stretch>
        </p:blipFill>
        <p:spPr>
          <a:xfrm>
            <a:off x="1187624" y="1916832"/>
            <a:ext cx="6696744" cy="4321667"/>
          </a:xfrm>
          <a:prstGeom prst="rect">
            <a:avLst/>
          </a:prstGeom>
          <a:solidFill>
            <a:srgbClr val="FFFFFF">
              <a:shade val="85000"/>
            </a:srgbClr>
          </a:solidFill>
          <a:ln w="88900"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CuadroTexto"/>
          <p:cNvSpPr txBox="1"/>
          <p:nvPr/>
        </p:nvSpPr>
        <p:spPr>
          <a:xfrm>
            <a:off x="6444208" y="836712"/>
            <a:ext cx="2016224" cy="369332"/>
          </a:xfrm>
          <a:prstGeom prst="rect">
            <a:avLst/>
          </a:prstGeom>
          <a:noFill/>
        </p:spPr>
        <p:txBody>
          <a:bodyPr wrap="square" rtlCol="0">
            <a:spAutoFit/>
          </a:bodyPr>
          <a:lstStyle/>
          <a:p>
            <a:r>
              <a:rPr lang="es-MX" sz="1200" dirty="0" smtClean="0">
                <a:latin typeface="Arial Black" panose="020B0A04020102020204" pitchFamily="34" charset="0"/>
              </a:rPr>
              <a:t>PRODUCTO 1      </a:t>
            </a:r>
            <a:r>
              <a:rPr lang="es-MX" dirty="0" smtClean="0">
                <a:latin typeface="Arial Black" panose="020B0A04020102020204" pitchFamily="34" charset="0"/>
              </a:rPr>
              <a:t>5.a</a:t>
            </a:r>
            <a:endParaRPr lang="es-MX"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490" y="1628800"/>
            <a:ext cx="7024744" cy="541864"/>
          </a:xfrm>
        </p:spPr>
        <p:txBody>
          <a:bodyPr>
            <a:normAutofit fontScale="90000"/>
          </a:bodyPr>
          <a:lstStyle/>
          <a:p>
            <a:pPr algn="ctr"/>
            <a:r>
              <a:rPr lang="es-MX" sz="3200" b="1" dirty="0" smtClean="0"/>
              <a:t>Fotografías de sesión 20-10-2017</a:t>
            </a:r>
            <a:endParaRPr lang="es-MX" sz="3200" b="1" dirty="0"/>
          </a:p>
        </p:txBody>
      </p:sp>
      <p:pic>
        <p:nvPicPr>
          <p:cNvPr id="8" name="Imagen 6"/>
          <p:cNvPicPr>
            <a:picLocks noGrp="1" noChangeAspect="1"/>
          </p:cNvPicPr>
          <p:nvPr>
            <p:ph sz="quarter" idx="13"/>
          </p:nvPr>
        </p:nvPicPr>
        <p:blipFill>
          <a:blip r:embed="rId2" cstate="print"/>
          <a:stretch>
            <a:fillRect/>
          </a:stretch>
        </p:blipFill>
        <p:spPr>
          <a:xfrm>
            <a:off x="1042988" y="2777728"/>
            <a:ext cx="3419475" cy="2564606"/>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pic>
        <p:nvPicPr>
          <p:cNvPr id="10" name="Imagen 7"/>
          <p:cNvPicPr>
            <a:picLocks noGrp="1" noChangeAspect="1"/>
          </p:cNvPicPr>
          <p:nvPr>
            <p:ph sz="quarter" idx="14"/>
          </p:nvPr>
        </p:nvPicPr>
        <p:blipFill>
          <a:blip r:embed="rId3" cstate="print"/>
          <a:stretch>
            <a:fillRect/>
          </a:stretch>
        </p:blipFill>
        <p:spPr>
          <a:xfrm>
            <a:off x="4645025" y="2777728"/>
            <a:ext cx="3419475" cy="2564606"/>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p:spPr>
      </p:pic>
      <p:sp>
        <p:nvSpPr>
          <p:cNvPr id="6" name="5 CuadroTexto"/>
          <p:cNvSpPr txBox="1"/>
          <p:nvPr/>
        </p:nvSpPr>
        <p:spPr>
          <a:xfrm>
            <a:off x="6444208" y="836712"/>
            <a:ext cx="2016224" cy="369332"/>
          </a:xfrm>
          <a:prstGeom prst="rect">
            <a:avLst/>
          </a:prstGeom>
          <a:noFill/>
        </p:spPr>
        <p:txBody>
          <a:bodyPr wrap="square" rtlCol="0">
            <a:spAutoFit/>
          </a:bodyPr>
          <a:lstStyle/>
          <a:p>
            <a:r>
              <a:rPr lang="es-MX" sz="1200" dirty="0" smtClean="0">
                <a:latin typeface="Arial Black" panose="020B0A04020102020204" pitchFamily="34" charset="0"/>
              </a:rPr>
              <a:t>PRODUCTO 3      </a:t>
            </a:r>
            <a:r>
              <a:rPr lang="es-MX" dirty="0" smtClean="0">
                <a:latin typeface="Arial Black" panose="020B0A04020102020204" pitchFamily="34" charset="0"/>
              </a:rPr>
              <a:t>5.a</a:t>
            </a:r>
            <a:endParaRPr lang="es-MX" dirty="0">
              <a:latin typeface="Arial Black" panose="020B0A04020102020204"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822</TotalTime>
  <Words>1849</Words>
  <Application>Microsoft Office PowerPoint</Application>
  <PresentationFormat>Presentación en pantalla (4:3)</PresentationFormat>
  <Paragraphs>276</Paragraphs>
  <Slides>57</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57</vt:i4>
      </vt:variant>
    </vt:vector>
  </HeadingPairs>
  <TitlesOfParts>
    <vt:vector size="65" baseType="lpstr">
      <vt:lpstr>Arial</vt:lpstr>
      <vt:lpstr>Arial Black</vt:lpstr>
      <vt:lpstr>Calibri</vt:lpstr>
      <vt:lpstr>Cambria</vt:lpstr>
      <vt:lpstr>Century Gothic</vt:lpstr>
      <vt:lpstr>Times New Roman</vt:lpstr>
      <vt:lpstr>Wingdings 2</vt:lpstr>
      <vt:lpstr>Austin</vt:lpstr>
      <vt:lpstr>Presentación de PowerPoint</vt:lpstr>
      <vt:lpstr> </vt:lpstr>
      <vt:lpstr>CICLO ESCOLAR  2018 - 2019 </vt:lpstr>
      <vt:lpstr>NOMBRE DEL PROYECTO 4.</vt:lpstr>
      <vt:lpstr>ÍNDICE DE APARTADOS 5.</vt:lpstr>
      <vt:lpstr>C.A.I.A.C Conclusiones generales </vt:lpstr>
      <vt:lpstr>C.A.I.A.C Conclusiones generales</vt:lpstr>
      <vt:lpstr>C.A.I.A.C Conclusiones generales</vt:lpstr>
      <vt:lpstr>Fotografías de sesión 20-10-2017</vt:lpstr>
      <vt:lpstr>Fotografías de sesión 20-10-2017</vt:lpstr>
      <vt:lpstr>Fotografías de sesión 20-10-2017</vt:lpstr>
      <vt:lpstr>Fotografías del organizador  gráfico del proyecto</vt:lpstr>
      <vt:lpstr>Introducción</vt:lpstr>
      <vt:lpstr>Objetivo general</vt:lpstr>
      <vt:lpstr>Presentación de PowerPoint</vt:lpstr>
      <vt:lpstr>Pregunta generadora </vt:lpstr>
      <vt:lpstr>Contenido. Temas y productos propuestos </vt:lpstr>
      <vt:lpstr>Planeación general   </vt:lpstr>
      <vt:lpstr>Planeación Sesión por sesión  </vt:lpstr>
      <vt:lpstr> </vt:lpstr>
      <vt:lpstr> </vt:lpstr>
      <vt:lpstr> </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9. Fotografías de la 2a. R.T.</vt:lpstr>
      <vt:lpstr>Presentación de PowerPoint</vt:lpstr>
      <vt:lpstr>EVALUACIÓN DIAGNÓSTICA O PREDICTIVA  ¿QUÉ ES? Es aquella que se realiza previamente al desarrollo de un proceso educativo, cualquiera que éste sea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EDUCATIVO EN FRANCIA</dc:title>
  <dc:creator>Claudia Izquierdo</dc:creator>
  <cp:lastModifiedBy>USUARIO</cp:lastModifiedBy>
  <cp:revision>60</cp:revision>
  <dcterms:created xsi:type="dcterms:W3CDTF">2018-01-23T20:38:37Z</dcterms:created>
  <dcterms:modified xsi:type="dcterms:W3CDTF">2018-06-12T00:33:59Z</dcterms:modified>
</cp:coreProperties>
</file>