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74"/>
  </p:notesMasterIdLst>
  <p:handoutMasterIdLst>
    <p:handoutMasterId r:id="rId75"/>
  </p:handoutMasterIdLst>
  <p:sldIdLst>
    <p:sldId id="265" r:id="rId5"/>
    <p:sldId id="287" r:id="rId6"/>
    <p:sldId id="288" r:id="rId7"/>
    <p:sldId id="289" r:id="rId8"/>
    <p:sldId id="266"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3" r:id="rId22"/>
    <p:sldId id="305" r:id="rId23"/>
    <p:sldId id="306" r:id="rId24"/>
    <p:sldId id="307" r:id="rId25"/>
    <p:sldId id="302" r:id="rId26"/>
    <p:sldId id="304" r:id="rId27"/>
    <p:sldId id="336" r:id="rId28"/>
    <p:sldId id="337" r:id="rId29"/>
    <p:sldId id="338" r:id="rId30"/>
    <p:sldId id="339" r:id="rId31"/>
    <p:sldId id="340" r:id="rId32"/>
    <p:sldId id="341" r:id="rId33"/>
    <p:sldId id="308" r:id="rId34"/>
    <p:sldId id="309" r:id="rId35"/>
    <p:sldId id="311" r:id="rId36"/>
    <p:sldId id="312" r:id="rId37"/>
    <p:sldId id="313" r:id="rId38"/>
    <p:sldId id="314" r:id="rId39"/>
    <p:sldId id="316" r:id="rId40"/>
    <p:sldId id="317" r:id="rId41"/>
    <p:sldId id="318" r:id="rId42"/>
    <p:sldId id="319" r:id="rId43"/>
    <p:sldId id="320" r:id="rId44"/>
    <p:sldId id="321" r:id="rId45"/>
    <p:sldId id="322" r:id="rId46"/>
    <p:sldId id="323" r:id="rId47"/>
    <p:sldId id="324" r:id="rId48"/>
    <p:sldId id="325" r:id="rId49"/>
    <p:sldId id="267" r:id="rId50"/>
    <p:sldId id="268" r:id="rId51"/>
    <p:sldId id="269" r:id="rId52"/>
    <p:sldId id="270" r:id="rId53"/>
    <p:sldId id="271" r:id="rId54"/>
    <p:sldId id="272" r:id="rId55"/>
    <p:sldId id="273" r:id="rId56"/>
    <p:sldId id="326" r:id="rId57"/>
    <p:sldId id="327" r:id="rId58"/>
    <p:sldId id="328" r:id="rId59"/>
    <p:sldId id="329" r:id="rId60"/>
    <p:sldId id="274" r:id="rId61"/>
    <p:sldId id="275" r:id="rId62"/>
    <p:sldId id="276" r:id="rId63"/>
    <p:sldId id="277" r:id="rId64"/>
    <p:sldId id="278" r:id="rId65"/>
    <p:sldId id="279" r:id="rId66"/>
    <p:sldId id="280" r:id="rId67"/>
    <p:sldId id="330" r:id="rId68"/>
    <p:sldId id="332" r:id="rId69"/>
    <p:sldId id="331" r:id="rId70"/>
    <p:sldId id="333" r:id="rId71"/>
    <p:sldId id="334" r:id="rId72"/>
    <p:sldId id="335" r:id="rId73"/>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66FF"/>
    <a:srgbClr val="0060A8"/>
    <a:srgbClr val="CCF1A7"/>
    <a:srgbClr val="B9F187"/>
    <a:srgbClr val="B7DD9B"/>
    <a:srgbClr val="BFF4A4"/>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showGuides="1">
      <p:cViewPr varScale="1">
        <p:scale>
          <a:sx n="74" d="100"/>
          <a:sy n="74" d="100"/>
        </p:scale>
        <p:origin x="-378" y="-1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77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2BA34E-E8C1-4794-9927-FA09BE94EE8C}" type="doc">
      <dgm:prSet loTypeId="urn:microsoft.com/office/officeart/2005/8/layout/radial1" loCatId="relationship" qsTypeId="urn:microsoft.com/office/officeart/2005/8/quickstyle/simple3" qsCatId="simple" csTypeId="urn:microsoft.com/office/officeart/2005/8/colors/colorful5" csCatId="colorful" phldr="1"/>
      <dgm:spPr/>
      <dgm:t>
        <a:bodyPr/>
        <a:lstStyle/>
        <a:p>
          <a:endParaRPr lang="es-US"/>
        </a:p>
      </dgm:t>
    </dgm:pt>
    <dgm:pt modelId="{69892539-9F61-4423-9FD8-1A874549B9CC}">
      <dgm:prSet phldrT="[Texto]"/>
      <dgm:spPr/>
      <dgm:t>
        <a:bodyPr/>
        <a:lstStyle/>
        <a:p>
          <a:r>
            <a:rPr lang="es-MX" u="sng" dirty="0" smtClean="0"/>
            <a:t>Conductas de riesgo que afecta el proyecto de vida en el adolescente</a:t>
          </a:r>
          <a:r>
            <a:rPr lang="es-US" dirty="0" smtClean="0"/>
            <a:t>.</a:t>
          </a:r>
          <a:endParaRPr lang="es-US" dirty="0"/>
        </a:p>
      </dgm:t>
    </dgm:pt>
    <dgm:pt modelId="{9C1F25E6-9EDC-445C-8E8D-FA41D8E2D0B7}" type="parTrans" cxnId="{8DDB01FC-F860-417D-8433-45D0A8C4A1AA}">
      <dgm:prSet/>
      <dgm:spPr/>
      <dgm:t>
        <a:bodyPr/>
        <a:lstStyle/>
        <a:p>
          <a:endParaRPr lang="es-US"/>
        </a:p>
      </dgm:t>
    </dgm:pt>
    <dgm:pt modelId="{98A8BCFF-29ED-4331-BA8B-E32B508F18F6}" type="sibTrans" cxnId="{8DDB01FC-F860-417D-8433-45D0A8C4A1AA}">
      <dgm:prSet/>
      <dgm:spPr/>
      <dgm:t>
        <a:bodyPr/>
        <a:lstStyle/>
        <a:p>
          <a:endParaRPr lang="es-US"/>
        </a:p>
      </dgm:t>
    </dgm:pt>
    <dgm:pt modelId="{4A0538D7-F6C4-42B0-95DD-3F14A5E95306}">
      <dgm:prSet phldrT="[Texto]"/>
      <dgm:spPr/>
      <dgm:t>
        <a:bodyPr/>
        <a:lstStyle/>
        <a:p>
          <a:r>
            <a:rPr lang="es-US" dirty="0" smtClean="0"/>
            <a:t>Embarazo</a:t>
          </a:r>
        </a:p>
        <a:p>
          <a:r>
            <a:rPr lang="es-US" b="0" i="0" dirty="0" smtClean="0"/>
            <a:t>Está considerado como de alto riesgo y además presenta una serie de consecuencias para la adolescente.</a:t>
          </a:r>
          <a:endParaRPr lang="es-US" dirty="0"/>
        </a:p>
      </dgm:t>
    </dgm:pt>
    <dgm:pt modelId="{7D165351-B23B-4827-B499-A72689C37162}" type="parTrans" cxnId="{BD96B82C-4398-42B9-8C72-7A0C0880C553}">
      <dgm:prSet/>
      <dgm:spPr/>
      <dgm:t>
        <a:bodyPr/>
        <a:lstStyle/>
        <a:p>
          <a:endParaRPr lang="es-US"/>
        </a:p>
      </dgm:t>
    </dgm:pt>
    <dgm:pt modelId="{D216FD5B-459E-40BE-BE78-3223796A1DB3}" type="sibTrans" cxnId="{BD96B82C-4398-42B9-8C72-7A0C0880C553}">
      <dgm:prSet/>
      <dgm:spPr/>
      <dgm:t>
        <a:bodyPr/>
        <a:lstStyle/>
        <a:p>
          <a:endParaRPr lang="es-US"/>
        </a:p>
      </dgm:t>
    </dgm:pt>
    <dgm:pt modelId="{96151484-B782-436F-A522-AF78DA9FBA15}">
      <dgm:prSet phldrT="[Texto]"/>
      <dgm:spPr/>
      <dgm:t>
        <a:bodyPr/>
        <a:lstStyle/>
        <a:p>
          <a:r>
            <a:rPr lang="es-US" dirty="0" smtClean="0"/>
            <a:t>Sexualidad</a:t>
          </a:r>
        </a:p>
        <a:p>
          <a:r>
            <a:rPr lang="es-US" b="0" i="0" dirty="0" smtClean="0"/>
            <a:t>aquella en la que el joven se desarrolla física y mentalmente, adquiriendo los caracteres sexuales secundarios.</a:t>
          </a:r>
          <a:endParaRPr lang="es-US" dirty="0"/>
        </a:p>
      </dgm:t>
    </dgm:pt>
    <dgm:pt modelId="{D4B073C7-E272-412C-AFAE-6E3B39C9254A}" type="parTrans" cxnId="{7AAE3479-ED0C-4564-9F7A-ADE81EFAAB6B}">
      <dgm:prSet/>
      <dgm:spPr/>
      <dgm:t>
        <a:bodyPr/>
        <a:lstStyle/>
        <a:p>
          <a:endParaRPr lang="es-US"/>
        </a:p>
      </dgm:t>
    </dgm:pt>
    <dgm:pt modelId="{832C02A0-59D3-405B-9F88-32DEF49FF5AB}" type="sibTrans" cxnId="{7AAE3479-ED0C-4564-9F7A-ADE81EFAAB6B}">
      <dgm:prSet/>
      <dgm:spPr/>
      <dgm:t>
        <a:bodyPr/>
        <a:lstStyle/>
        <a:p>
          <a:endParaRPr lang="es-US"/>
        </a:p>
      </dgm:t>
    </dgm:pt>
    <dgm:pt modelId="{E8814108-AF29-4B0A-87E0-2A1ADD1CC779}">
      <dgm:prSet phldrT="[Texto]"/>
      <dgm:spPr/>
      <dgm:t>
        <a:bodyPr/>
        <a:lstStyle/>
        <a:p>
          <a:r>
            <a:rPr lang="es-US" dirty="0" smtClean="0"/>
            <a:t>Enfermedades de transmisión sexual</a:t>
          </a:r>
        </a:p>
        <a:p>
          <a:r>
            <a:rPr lang="es-US" b="0" i="0" dirty="0" smtClean="0"/>
            <a:t>Afectan de forma desproporcionada a las mujeres y las </a:t>
          </a:r>
          <a:r>
            <a:rPr lang="es-US" b="1" i="0" dirty="0" smtClean="0"/>
            <a:t>adolescentes</a:t>
          </a:r>
          <a:endParaRPr lang="es-US" dirty="0"/>
        </a:p>
      </dgm:t>
    </dgm:pt>
    <dgm:pt modelId="{8CB6A93F-3CF2-4D9E-B4ED-B42643A90E22}" type="parTrans" cxnId="{7AA6CCE9-D059-4AF4-AA09-F0C8D39F8E94}">
      <dgm:prSet/>
      <dgm:spPr/>
      <dgm:t>
        <a:bodyPr/>
        <a:lstStyle/>
        <a:p>
          <a:endParaRPr lang="es-US"/>
        </a:p>
      </dgm:t>
    </dgm:pt>
    <dgm:pt modelId="{1671D24D-D8D1-4873-A9AC-29AB9E95053A}" type="sibTrans" cxnId="{7AA6CCE9-D059-4AF4-AA09-F0C8D39F8E94}">
      <dgm:prSet/>
      <dgm:spPr/>
      <dgm:t>
        <a:bodyPr/>
        <a:lstStyle/>
        <a:p>
          <a:endParaRPr lang="es-US"/>
        </a:p>
      </dgm:t>
    </dgm:pt>
    <dgm:pt modelId="{15CAA17A-685A-49FF-A7AD-BAD1EC3F658B}">
      <dgm:prSet phldrT="[Texto]"/>
      <dgm:spPr/>
      <dgm:t>
        <a:bodyPr/>
        <a:lstStyle/>
        <a:p>
          <a:r>
            <a:rPr lang="es-US" dirty="0" smtClean="0"/>
            <a:t>Influencia del medio donde se desarrolla..</a:t>
          </a:r>
        </a:p>
        <a:p>
          <a:r>
            <a:rPr lang="es-US" dirty="0" smtClean="0"/>
            <a:t>Lo envuelve en  un entorno  social negativo. </a:t>
          </a:r>
        </a:p>
        <a:p>
          <a:endParaRPr lang="es-US" dirty="0"/>
        </a:p>
      </dgm:t>
    </dgm:pt>
    <dgm:pt modelId="{5DAF9126-961C-44D5-8BC7-7C01E34DDF56}" type="parTrans" cxnId="{B6D1434D-84D2-41C2-B72B-07BB85565A62}">
      <dgm:prSet/>
      <dgm:spPr/>
      <dgm:t>
        <a:bodyPr/>
        <a:lstStyle/>
        <a:p>
          <a:endParaRPr lang="es-US"/>
        </a:p>
      </dgm:t>
    </dgm:pt>
    <dgm:pt modelId="{81E58203-0324-46E1-A3CD-E1755BFC6933}" type="sibTrans" cxnId="{B6D1434D-84D2-41C2-B72B-07BB85565A62}">
      <dgm:prSet/>
      <dgm:spPr/>
      <dgm:t>
        <a:bodyPr/>
        <a:lstStyle/>
        <a:p>
          <a:endParaRPr lang="es-US"/>
        </a:p>
      </dgm:t>
    </dgm:pt>
    <dgm:pt modelId="{B8484454-1CDA-49C8-9F91-A8947A8ABB16}">
      <dgm:prSet phldrT="[Texto]"/>
      <dgm:spPr/>
      <dgm:t>
        <a:bodyPr/>
        <a:lstStyle/>
        <a:p>
          <a:r>
            <a:rPr lang="es-US" dirty="0" smtClean="0"/>
            <a:t>Economía.</a:t>
          </a:r>
        </a:p>
        <a:p>
          <a:r>
            <a:rPr lang="es-US" b="0" i="0" dirty="0" smtClean="0"/>
            <a:t>La problemática de la economía y sus consecuencias para el hogar</a:t>
          </a:r>
          <a:endParaRPr lang="es-US" dirty="0"/>
        </a:p>
      </dgm:t>
    </dgm:pt>
    <dgm:pt modelId="{8AE28ABB-3956-43D7-91D2-DA94B205DE17}" type="parTrans" cxnId="{07A58EC0-9F6D-4FAB-B6EF-D45CC482BD78}">
      <dgm:prSet/>
      <dgm:spPr/>
      <dgm:t>
        <a:bodyPr/>
        <a:lstStyle/>
        <a:p>
          <a:endParaRPr lang="es-US"/>
        </a:p>
      </dgm:t>
    </dgm:pt>
    <dgm:pt modelId="{97358B26-A797-48E8-828D-A691F7D7519F}" type="sibTrans" cxnId="{07A58EC0-9F6D-4FAB-B6EF-D45CC482BD78}">
      <dgm:prSet/>
      <dgm:spPr/>
      <dgm:t>
        <a:bodyPr/>
        <a:lstStyle/>
        <a:p>
          <a:endParaRPr lang="es-US"/>
        </a:p>
      </dgm:t>
    </dgm:pt>
    <dgm:pt modelId="{EC8A69CD-FBCE-475D-8F3F-328A99E74E09}">
      <dgm:prSet phldrT="[Texto]"/>
      <dgm:spPr/>
      <dgm:t>
        <a:bodyPr/>
        <a:lstStyle/>
        <a:p>
          <a:r>
            <a:rPr lang="es-US" dirty="0" smtClean="0"/>
            <a:t>Tecnología</a:t>
          </a:r>
        </a:p>
        <a:p>
          <a:r>
            <a:rPr lang="es-US" b="0" i="0" dirty="0" smtClean="0"/>
            <a:t>Las personas afectadas por esta “adicción sin sustancia química”</a:t>
          </a:r>
          <a:endParaRPr lang="es-US" dirty="0"/>
        </a:p>
      </dgm:t>
    </dgm:pt>
    <dgm:pt modelId="{110A0296-DB83-4E6C-AA52-1E9C2E86D2DF}" type="parTrans" cxnId="{8D0430A1-52A4-4C9A-9951-60867399BA45}">
      <dgm:prSet/>
      <dgm:spPr/>
      <dgm:t>
        <a:bodyPr/>
        <a:lstStyle/>
        <a:p>
          <a:endParaRPr lang="es-US"/>
        </a:p>
      </dgm:t>
    </dgm:pt>
    <dgm:pt modelId="{2A5BBF59-8A5F-4F49-A67D-9BA5EE142722}" type="sibTrans" cxnId="{8D0430A1-52A4-4C9A-9951-60867399BA45}">
      <dgm:prSet/>
      <dgm:spPr/>
      <dgm:t>
        <a:bodyPr/>
        <a:lstStyle/>
        <a:p>
          <a:endParaRPr lang="es-US"/>
        </a:p>
      </dgm:t>
    </dgm:pt>
    <dgm:pt modelId="{C3F5CC25-BEE6-4AF4-AE9A-5968E8CA378F}" type="pres">
      <dgm:prSet presAssocID="{C42BA34E-E8C1-4794-9927-FA09BE94EE8C}" presName="cycle" presStyleCnt="0">
        <dgm:presLayoutVars>
          <dgm:chMax val="1"/>
          <dgm:dir/>
          <dgm:animLvl val="ctr"/>
          <dgm:resizeHandles val="exact"/>
        </dgm:presLayoutVars>
      </dgm:prSet>
      <dgm:spPr/>
      <dgm:t>
        <a:bodyPr/>
        <a:lstStyle/>
        <a:p>
          <a:endParaRPr lang="es-ES"/>
        </a:p>
      </dgm:t>
    </dgm:pt>
    <dgm:pt modelId="{19EF6DAC-54A0-4058-AB9B-0C938506C78E}" type="pres">
      <dgm:prSet presAssocID="{69892539-9F61-4423-9FD8-1A874549B9CC}" presName="centerShape" presStyleLbl="node0" presStyleIdx="0" presStyleCnt="1"/>
      <dgm:spPr/>
      <dgm:t>
        <a:bodyPr/>
        <a:lstStyle/>
        <a:p>
          <a:endParaRPr lang="es-US"/>
        </a:p>
      </dgm:t>
    </dgm:pt>
    <dgm:pt modelId="{A1460B3B-A9CB-4F63-8A66-1F5ED1CF4B0B}" type="pres">
      <dgm:prSet presAssocID="{7D165351-B23B-4827-B499-A72689C37162}" presName="Name9" presStyleLbl="parChTrans1D2" presStyleIdx="0" presStyleCnt="6"/>
      <dgm:spPr/>
      <dgm:t>
        <a:bodyPr/>
        <a:lstStyle/>
        <a:p>
          <a:endParaRPr lang="es-ES"/>
        </a:p>
      </dgm:t>
    </dgm:pt>
    <dgm:pt modelId="{7B93FDBD-BD01-49B3-9BA3-AD3F755912AB}" type="pres">
      <dgm:prSet presAssocID="{7D165351-B23B-4827-B499-A72689C37162}" presName="connTx" presStyleLbl="parChTrans1D2" presStyleIdx="0" presStyleCnt="6"/>
      <dgm:spPr/>
      <dgm:t>
        <a:bodyPr/>
        <a:lstStyle/>
        <a:p>
          <a:endParaRPr lang="es-ES"/>
        </a:p>
      </dgm:t>
    </dgm:pt>
    <dgm:pt modelId="{370B004D-626E-4168-8B2B-38FFBBD1DD6D}" type="pres">
      <dgm:prSet presAssocID="{4A0538D7-F6C4-42B0-95DD-3F14A5E95306}" presName="node" presStyleLbl="node1" presStyleIdx="0" presStyleCnt="6">
        <dgm:presLayoutVars>
          <dgm:bulletEnabled val="1"/>
        </dgm:presLayoutVars>
      </dgm:prSet>
      <dgm:spPr/>
      <dgm:t>
        <a:bodyPr/>
        <a:lstStyle/>
        <a:p>
          <a:endParaRPr lang="es-US"/>
        </a:p>
      </dgm:t>
    </dgm:pt>
    <dgm:pt modelId="{835F8BF5-4037-4F4D-A7E3-975990066A6D}" type="pres">
      <dgm:prSet presAssocID="{D4B073C7-E272-412C-AFAE-6E3B39C9254A}" presName="Name9" presStyleLbl="parChTrans1D2" presStyleIdx="1" presStyleCnt="6"/>
      <dgm:spPr/>
      <dgm:t>
        <a:bodyPr/>
        <a:lstStyle/>
        <a:p>
          <a:endParaRPr lang="es-ES"/>
        </a:p>
      </dgm:t>
    </dgm:pt>
    <dgm:pt modelId="{77D182E2-42F4-49C4-974B-2827A93B31B9}" type="pres">
      <dgm:prSet presAssocID="{D4B073C7-E272-412C-AFAE-6E3B39C9254A}" presName="connTx" presStyleLbl="parChTrans1D2" presStyleIdx="1" presStyleCnt="6"/>
      <dgm:spPr/>
      <dgm:t>
        <a:bodyPr/>
        <a:lstStyle/>
        <a:p>
          <a:endParaRPr lang="es-ES"/>
        </a:p>
      </dgm:t>
    </dgm:pt>
    <dgm:pt modelId="{F4ED3DF3-235E-4638-AC12-BCDC5A379EAD}" type="pres">
      <dgm:prSet presAssocID="{96151484-B782-436F-A522-AF78DA9FBA15}" presName="node" presStyleLbl="node1" presStyleIdx="1" presStyleCnt="6">
        <dgm:presLayoutVars>
          <dgm:bulletEnabled val="1"/>
        </dgm:presLayoutVars>
      </dgm:prSet>
      <dgm:spPr/>
      <dgm:t>
        <a:bodyPr/>
        <a:lstStyle/>
        <a:p>
          <a:endParaRPr lang="es-US"/>
        </a:p>
      </dgm:t>
    </dgm:pt>
    <dgm:pt modelId="{7F1F93B6-8EFF-4CFB-B1AE-72BD339679E4}" type="pres">
      <dgm:prSet presAssocID="{8CB6A93F-3CF2-4D9E-B4ED-B42643A90E22}" presName="Name9" presStyleLbl="parChTrans1D2" presStyleIdx="2" presStyleCnt="6"/>
      <dgm:spPr/>
      <dgm:t>
        <a:bodyPr/>
        <a:lstStyle/>
        <a:p>
          <a:endParaRPr lang="es-ES"/>
        </a:p>
      </dgm:t>
    </dgm:pt>
    <dgm:pt modelId="{25E03E73-7567-469C-A308-D8B2197BDF2E}" type="pres">
      <dgm:prSet presAssocID="{8CB6A93F-3CF2-4D9E-B4ED-B42643A90E22}" presName="connTx" presStyleLbl="parChTrans1D2" presStyleIdx="2" presStyleCnt="6"/>
      <dgm:spPr/>
      <dgm:t>
        <a:bodyPr/>
        <a:lstStyle/>
        <a:p>
          <a:endParaRPr lang="es-ES"/>
        </a:p>
      </dgm:t>
    </dgm:pt>
    <dgm:pt modelId="{D0AF446E-E1EE-4B61-8CB6-FCB3045E6F9A}" type="pres">
      <dgm:prSet presAssocID="{E8814108-AF29-4B0A-87E0-2A1ADD1CC779}" presName="node" presStyleLbl="node1" presStyleIdx="2" presStyleCnt="6">
        <dgm:presLayoutVars>
          <dgm:bulletEnabled val="1"/>
        </dgm:presLayoutVars>
      </dgm:prSet>
      <dgm:spPr/>
      <dgm:t>
        <a:bodyPr/>
        <a:lstStyle/>
        <a:p>
          <a:endParaRPr lang="es-US"/>
        </a:p>
      </dgm:t>
    </dgm:pt>
    <dgm:pt modelId="{D4743FFA-EF64-4AA4-9B8E-459C3C8CCC77}" type="pres">
      <dgm:prSet presAssocID="{8AE28ABB-3956-43D7-91D2-DA94B205DE17}" presName="Name9" presStyleLbl="parChTrans1D2" presStyleIdx="3" presStyleCnt="6"/>
      <dgm:spPr/>
      <dgm:t>
        <a:bodyPr/>
        <a:lstStyle/>
        <a:p>
          <a:endParaRPr lang="es-ES"/>
        </a:p>
      </dgm:t>
    </dgm:pt>
    <dgm:pt modelId="{474A7B5C-024D-4677-B8F8-416DB8044814}" type="pres">
      <dgm:prSet presAssocID="{8AE28ABB-3956-43D7-91D2-DA94B205DE17}" presName="connTx" presStyleLbl="parChTrans1D2" presStyleIdx="3" presStyleCnt="6"/>
      <dgm:spPr/>
      <dgm:t>
        <a:bodyPr/>
        <a:lstStyle/>
        <a:p>
          <a:endParaRPr lang="es-ES"/>
        </a:p>
      </dgm:t>
    </dgm:pt>
    <dgm:pt modelId="{4E9285DB-ABC1-408D-BDB3-6A441C81D6A8}" type="pres">
      <dgm:prSet presAssocID="{B8484454-1CDA-49C8-9F91-A8947A8ABB16}" presName="node" presStyleLbl="node1" presStyleIdx="3" presStyleCnt="6">
        <dgm:presLayoutVars>
          <dgm:bulletEnabled val="1"/>
        </dgm:presLayoutVars>
      </dgm:prSet>
      <dgm:spPr/>
      <dgm:t>
        <a:bodyPr/>
        <a:lstStyle/>
        <a:p>
          <a:endParaRPr lang="es-US"/>
        </a:p>
      </dgm:t>
    </dgm:pt>
    <dgm:pt modelId="{0179A9C0-700A-4900-AE88-E9729B79B9F1}" type="pres">
      <dgm:prSet presAssocID="{5DAF9126-961C-44D5-8BC7-7C01E34DDF56}" presName="Name9" presStyleLbl="parChTrans1D2" presStyleIdx="4" presStyleCnt="6"/>
      <dgm:spPr/>
      <dgm:t>
        <a:bodyPr/>
        <a:lstStyle/>
        <a:p>
          <a:endParaRPr lang="es-ES"/>
        </a:p>
      </dgm:t>
    </dgm:pt>
    <dgm:pt modelId="{7B1FBFC6-C37A-4794-A75A-84A94B6D19FC}" type="pres">
      <dgm:prSet presAssocID="{5DAF9126-961C-44D5-8BC7-7C01E34DDF56}" presName="connTx" presStyleLbl="parChTrans1D2" presStyleIdx="4" presStyleCnt="6"/>
      <dgm:spPr/>
      <dgm:t>
        <a:bodyPr/>
        <a:lstStyle/>
        <a:p>
          <a:endParaRPr lang="es-ES"/>
        </a:p>
      </dgm:t>
    </dgm:pt>
    <dgm:pt modelId="{DDC4FBEF-BF0E-4FFF-80E1-4A65FD5E8B79}" type="pres">
      <dgm:prSet presAssocID="{15CAA17A-685A-49FF-A7AD-BAD1EC3F658B}" presName="node" presStyleLbl="node1" presStyleIdx="4" presStyleCnt="6">
        <dgm:presLayoutVars>
          <dgm:bulletEnabled val="1"/>
        </dgm:presLayoutVars>
      </dgm:prSet>
      <dgm:spPr/>
      <dgm:t>
        <a:bodyPr/>
        <a:lstStyle/>
        <a:p>
          <a:endParaRPr lang="es-US"/>
        </a:p>
      </dgm:t>
    </dgm:pt>
    <dgm:pt modelId="{A67DA95C-4AE0-4F3B-9A21-97B776A821CE}" type="pres">
      <dgm:prSet presAssocID="{110A0296-DB83-4E6C-AA52-1E9C2E86D2DF}" presName="Name9" presStyleLbl="parChTrans1D2" presStyleIdx="5" presStyleCnt="6"/>
      <dgm:spPr/>
      <dgm:t>
        <a:bodyPr/>
        <a:lstStyle/>
        <a:p>
          <a:endParaRPr lang="es-ES"/>
        </a:p>
      </dgm:t>
    </dgm:pt>
    <dgm:pt modelId="{7F6D5507-3253-47EC-869F-E7D51E643FFA}" type="pres">
      <dgm:prSet presAssocID="{110A0296-DB83-4E6C-AA52-1E9C2E86D2DF}" presName="connTx" presStyleLbl="parChTrans1D2" presStyleIdx="5" presStyleCnt="6"/>
      <dgm:spPr/>
      <dgm:t>
        <a:bodyPr/>
        <a:lstStyle/>
        <a:p>
          <a:endParaRPr lang="es-ES"/>
        </a:p>
      </dgm:t>
    </dgm:pt>
    <dgm:pt modelId="{1EB70854-30DF-45F2-84E2-5CEA41F77FF6}" type="pres">
      <dgm:prSet presAssocID="{EC8A69CD-FBCE-475D-8F3F-328A99E74E09}" presName="node" presStyleLbl="node1" presStyleIdx="5" presStyleCnt="6">
        <dgm:presLayoutVars>
          <dgm:bulletEnabled val="1"/>
        </dgm:presLayoutVars>
      </dgm:prSet>
      <dgm:spPr/>
      <dgm:t>
        <a:bodyPr/>
        <a:lstStyle/>
        <a:p>
          <a:endParaRPr lang="es-US"/>
        </a:p>
      </dgm:t>
    </dgm:pt>
  </dgm:ptLst>
  <dgm:cxnLst>
    <dgm:cxn modelId="{DA77FFB3-2C5A-4A76-8BC4-AA4EE04EDEC7}" type="presOf" srcId="{D4B073C7-E272-412C-AFAE-6E3B39C9254A}" destId="{835F8BF5-4037-4F4D-A7E3-975990066A6D}" srcOrd="0" destOrd="0" presId="urn:microsoft.com/office/officeart/2005/8/layout/radial1"/>
    <dgm:cxn modelId="{89FD2050-6B36-4CD3-A54C-D4D3AEB0CF45}" type="presOf" srcId="{110A0296-DB83-4E6C-AA52-1E9C2E86D2DF}" destId="{7F6D5507-3253-47EC-869F-E7D51E643FFA}" srcOrd="1" destOrd="0" presId="urn:microsoft.com/office/officeart/2005/8/layout/radial1"/>
    <dgm:cxn modelId="{B6D1434D-84D2-41C2-B72B-07BB85565A62}" srcId="{69892539-9F61-4423-9FD8-1A874549B9CC}" destId="{15CAA17A-685A-49FF-A7AD-BAD1EC3F658B}" srcOrd="4" destOrd="0" parTransId="{5DAF9126-961C-44D5-8BC7-7C01E34DDF56}" sibTransId="{81E58203-0324-46E1-A3CD-E1755BFC6933}"/>
    <dgm:cxn modelId="{D2937262-B314-4132-AB24-C17BE4AC1A47}" type="presOf" srcId="{D4B073C7-E272-412C-AFAE-6E3B39C9254A}" destId="{77D182E2-42F4-49C4-974B-2827A93B31B9}" srcOrd="1" destOrd="0" presId="urn:microsoft.com/office/officeart/2005/8/layout/radial1"/>
    <dgm:cxn modelId="{7AAE3479-ED0C-4564-9F7A-ADE81EFAAB6B}" srcId="{69892539-9F61-4423-9FD8-1A874549B9CC}" destId="{96151484-B782-436F-A522-AF78DA9FBA15}" srcOrd="1" destOrd="0" parTransId="{D4B073C7-E272-412C-AFAE-6E3B39C9254A}" sibTransId="{832C02A0-59D3-405B-9F88-32DEF49FF5AB}"/>
    <dgm:cxn modelId="{07A58EC0-9F6D-4FAB-B6EF-D45CC482BD78}" srcId="{69892539-9F61-4423-9FD8-1A874549B9CC}" destId="{B8484454-1CDA-49C8-9F91-A8947A8ABB16}" srcOrd="3" destOrd="0" parTransId="{8AE28ABB-3956-43D7-91D2-DA94B205DE17}" sibTransId="{97358B26-A797-48E8-828D-A691F7D7519F}"/>
    <dgm:cxn modelId="{9E5D6013-6116-446C-9C77-903500525B2F}" type="presOf" srcId="{B8484454-1CDA-49C8-9F91-A8947A8ABB16}" destId="{4E9285DB-ABC1-408D-BDB3-6A441C81D6A8}" srcOrd="0" destOrd="0" presId="urn:microsoft.com/office/officeart/2005/8/layout/radial1"/>
    <dgm:cxn modelId="{F4A69392-76B3-4AFE-84FA-53630A20B87B}" type="presOf" srcId="{EC8A69CD-FBCE-475D-8F3F-328A99E74E09}" destId="{1EB70854-30DF-45F2-84E2-5CEA41F77FF6}" srcOrd="0" destOrd="0" presId="urn:microsoft.com/office/officeart/2005/8/layout/radial1"/>
    <dgm:cxn modelId="{37DF92BD-6401-48BE-90F0-777823E293DF}" type="presOf" srcId="{69892539-9F61-4423-9FD8-1A874549B9CC}" destId="{19EF6DAC-54A0-4058-AB9B-0C938506C78E}" srcOrd="0" destOrd="0" presId="urn:microsoft.com/office/officeart/2005/8/layout/radial1"/>
    <dgm:cxn modelId="{6E31191B-CFEA-4C58-82CC-38D48EAA9DB1}" type="presOf" srcId="{15CAA17A-685A-49FF-A7AD-BAD1EC3F658B}" destId="{DDC4FBEF-BF0E-4FFF-80E1-4A65FD5E8B79}" srcOrd="0" destOrd="0" presId="urn:microsoft.com/office/officeart/2005/8/layout/radial1"/>
    <dgm:cxn modelId="{624605AC-98E9-4673-9D54-502110CB693C}" type="presOf" srcId="{5DAF9126-961C-44D5-8BC7-7C01E34DDF56}" destId="{0179A9C0-700A-4900-AE88-E9729B79B9F1}" srcOrd="0" destOrd="0" presId="urn:microsoft.com/office/officeart/2005/8/layout/radial1"/>
    <dgm:cxn modelId="{16C62B94-E4C9-4D63-BA3A-CDED19D3FEDE}" type="presOf" srcId="{7D165351-B23B-4827-B499-A72689C37162}" destId="{7B93FDBD-BD01-49B3-9BA3-AD3F755912AB}" srcOrd="1" destOrd="0" presId="urn:microsoft.com/office/officeart/2005/8/layout/radial1"/>
    <dgm:cxn modelId="{7AA6CCE9-D059-4AF4-AA09-F0C8D39F8E94}" srcId="{69892539-9F61-4423-9FD8-1A874549B9CC}" destId="{E8814108-AF29-4B0A-87E0-2A1ADD1CC779}" srcOrd="2" destOrd="0" parTransId="{8CB6A93F-3CF2-4D9E-B4ED-B42643A90E22}" sibTransId="{1671D24D-D8D1-4873-A9AC-29AB9E95053A}"/>
    <dgm:cxn modelId="{F40F776A-FBD2-497F-A614-11F804395146}" type="presOf" srcId="{4A0538D7-F6C4-42B0-95DD-3F14A5E95306}" destId="{370B004D-626E-4168-8B2B-38FFBBD1DD6D}" srcOrd="0" destOrd="0" presId="urn:microsoft.com/office/officeart/2005/8/layout/radial1"/>
    <dgm:cxn modelId="{8DDB01FC-F860-417D-8433-45D0A8C4A1AA}" srcId="{C42BA34E-E8C1-4794-9927-FA09BE94EE8C}" destId="{69892539-9F61-4423-9FD8-1A874549B9CC}" srcOrd="0" destOrd="0" parTransId="{9C1F25E6-9EDC-445C-8E8D-FA41D8E2D0B7}" sibTransId="{98A8BCFF-29ED-4331-BA8B-E32B508F18F6}"/>
    <dgm:cxn modelId="{EC345BF9-0CB0-48D7-A70B-F764B480CD85}" type="presOf" srcId="{C42BA34E-E8C1-4794-9927-FA09BE94EE8C}" destId="{C3F5CC25-BEE6-4AF4-AE9A-5968E8CA378F}" srcOrd="0" destOrd="0" presId="urn:microsoft.com/office/officeart/2005/8/layout/radial1"/>
    <dgm:cxn modelId="{DA0729AC-AF57-4AB5-AB0A-6D8281667BD2}" type="presOf" srcId="{7D165351-B23B-4827-B499-A72689C37162}" destId="{A1460B3B-A9CB-4F63-8A66-1F5ED1CF4B0B}" srcOrd="0" destOrd="0" presId="urn:microsoft.com/office/officeart/2005/8/layout/radial1"/>
    <dgm:cxn modelId="{C16FDF9E-9F68-4C40-B1B6-13DA91C11280}" type="presOf" srcId="{96151484-B782-436F-A522-AF78DA9FBA15}" destId="{F4ED3DF3-235E-4638-AC12-BCDC5A379EAD}" srcOrd="0" destOrd="0" presId="urn:microsoft.com/office/officeart/2005/8/layout/radial1"/>
    <dgm:cxn modelId="{8D0430A1-52A4-4C9A-9951-60867399BA45}" srcId="{69892539-9F61-4423-9FD8-1A874549B9CC}" destId="{EC8A69CD-FBCE-475D-8F3F-328A99E74E09}" srcOrd="5" destOrd="0" parTransId="{110A0296-DB83-4E6C-AA52-1E9C2E86D2DF}" sibTransId="{2A5BBF59-8A5F-4F49-A67D-9BA5EE142722}"/>
    <dgm:cxn modelId="{BFEDEFD0-CED8-42E4-9DC9-F75B9131FF3B}" type="presOf" srcId="{5DAF9126-961C-44D5-8BC7-7C01E34DDF56}" destId="{7B1FBFC6-C37A-4794-A75A-84A94B6D19FC}" srcOrd="1" destOrd="0" presId="urn:microsoft.com/office/officeart/2005/8/layout/radial1"/>
    <dgm:cxn modelId="{BD96B82C-4398-42B9-8C72-7A0C0880C553}" srcId="{69892539-9F61-4423-9FD8-1A874549B9CC}" destId="{4A0538D7-F6C4-42B0-95DD-3F14A5E95306}" srcOrd="0" destOrd="0" parTransId="{7D165351-B23B-4827-B499-A72689C37162}" sibTransId="{D216FD5B-459E-40BE-BE78-3223796A1DB3}"/>
    <dgm:cxn modelId="{3E259062-CC21-46E9-89C5-81E1FB1D5772}" type="presOf" srcId="{E8814108-AF29-4B0A-87E0-2A1ADD1CC779}" destId="{D0AF446E-E1EE-4B61-8CB6-FCB3045E6F9A}" srcOrd="0" destOrd="0" presId="urn:microsoft.com/office/officeart/2005/8/layout/radial1"/>
    <dgm:cxn modelId="{B553079D-65B5-4CA9-A3FF-A6E2E0BF7647}" type="presOf" srcId="{8AE28ABB-3956-43D7-91D2-DA94B205DE17}" destId="{474A7B5C-024D-4677-B8F8-416DB8044814}" srcOrd="1" destOrd="0" presId="urn:microsoft.com/office/officeart/2005/8/layout/radial1"/>
    <dgm:cxn modelId="{D122C4D3-E18B-4F7C-9F01-71B327903A90}" type="presOf" srcId="{8CB6A93F-3CF2-4D9E-B4ED-B42643A90E22}" destId="{7F1F93B6-8EFF-4CFB-B1AE-72BD339679E4}" srcOrd="0" destOrd="0" presId="urn:microsoft.com/office/officeart/2005/8/layout/radial1"/>
    <dgm:cxn modelId="{6608B3C7-3431-4BB6-82A5-235A1C8FB693}" type="presOf" srcId="{8CB6A93F-3CF2-4D9E-B4ED-B42643A90E22}" destId="{25E03E73-7567-469C-A308-D8B2197BDF2E}" srcOrd="1" destOrd="0" presId="urn:microsoft.com/office/officeart/2005/8/layout/radial1"/>
    <dgm:cxn modelId="{9DC42619-9830-424D-8B73-A670FB1D1187}" type="presOf" srcId="{110A0296-DB83-4E6C-AA52-1E9C2E86D2DF}" destId="{A67DA95C-4AE0-4F3B-9A21-97B776A821CE}" srcOrd="0" destOrd="0" presId="urn:microsoft.com/office/officeart/2005/8/layout/radial1"/>
    <dgm:cxn modelId="{ED32F965-B9A3-46AC-9F31-DECFA82D6A08}" type="presOf" srcId="{8AE28ABB-3956-43D7-91D2-DA94B205DE17}" destId="{D4743FFA-EF64-4AA4-9B8E-459C3C8CCC77}" srcOrd="0" destOrd="0" presId="urn:microsoft.com/office/officeart/2005/8/layout/radial1"/>
    <dgm:cxn modelId="{C87EFC25-461C-46BF-9DFC-8F4852190C34}" type="presParOf" srcId="{C3F5CC25-BEE6-4AF4-AE9A-5968E8CA378F}" destId="{19EF6DAC-54A0-4058-AB9B-0C938506C78E}" srcOrd="0" destOrd="0" presId="urn:microsoft.com/office/officeart/2005/8/layout/radial1"/>
    <dgm:cxn modelId="{9D277527-3BB5-4E8D-950C-DBABBC6A9015}" type="presParOf" srcId="{C3F5CC25-BEE6-4AF4-AE9A-5968E8CA378F}" destId="{A1460B3B-A9CB-4F63-8A66-1F5ED1CF4B0B}" srcOrd="1" destOrd="0" presId="urn:microsoft.com/office/officeart/2005/8/layout/radial1"/>
    <dgm:cxn modelId="{5F8A2810-E477-445A-BB49-3EDED168D6D3}" type="presParOf" srcId="{A1460B3B-A9CB-4F63-8A66-1F5ED1CF4B0B}" destId="{7B93FDBD-BD01-49B3-9BA3-AD3F755912AB}" srcOrd="0" destOrd="0" presId="urn:microsoft.com/office/officeart/2005/8/layout/radial1"/>
    <dgm:cxn modelId="{29C43B65-ABAE-467E-BDBD-9E75E2B57FF1}" type="presParOf" srcId="{C3F5CC25-BEE6-4AF4-AE9A-5968E8CA378F}" destId="{370B004D-626E-4168-8B2B-38FFBBD1DD6D}" srcOrd="2" destOrd="0" presId="urn:microsoft.com/office/officeart/2005/8/layout/radial1"/>
    <dgm:cxn modelId="{8EEB986D-9A6C-4720-9814-96B03A7CAA4E}" type="presParOf" srcId="{C3F5CC25-BEE6-4AF4-AE9A-5968E8CA378F}" destId="{835F8BF5-4037-4F4D-A7E3-975990066A6D}" srcOrd="3" destOrd="0" presId="urn:microsoft.com/office/officeart/2005/8/layout/radial1"/>
    <dgm:cxn modelId="{B6B42684-B91A-488F-80AE-0FA4C75EE909}" type="presParOf" srcId="{835F8BF5-4037-4F4D-A7E3-975990066A6D}" destId="{77D182E2-42F4-49C4-974B-2827A93B31B9}" srcOrd="0" destOrd="0" presId="urn:microsoft.com/office/officeart/2005/8/layout/radial1"/>
    <dgm:cxn modelId="{3BB2E868-DB47-425B-ADAB-0C8944A0BBB0}" type="presParOf" srcId="{C3F5CC25-BEE6-4AF4-AE9A-5968E8CA378F}" destId="{F4ED3DF3-235E-4638-AC12-BCDC5A379EAD}" srcOrd="4" destOrd="0" presId="urn:microsoft.com/office/officeart/2005/8/layout/radial1"/>
    <dgm:cxn modelId="{6C9F9BFE-0214-4808-BC43-F42A8C5B42AA}" type="presParOf" srcId="{C3F5CC25-BEE6-4AF4-AE9A-5968E8CA378F}" destId="{7F1F93B6-8EFF-4CFB-B1AE-72BD339679E4}" srcOrd="5" destOrd="0" presId="urn:microsoft.com/office/officeart/2005/8/layout/radial1"/>
    <dgm:cxn modelId="{E06217A2-60ED-4071-B613-BA76B454D6A8}" type="presParOf" srcId="{7F1F93B6-8EFF-4CFB-B1AE-72BD339679E4}" destId="{25E03E73-7567-469C-A308-D8B2197BDF2E}" srcOrd="0" destOrd="0" presId="urn:microsoft.com/office/officeart/2005/8/layout/radial1"/>
    <dgm:cxn modelId="{92BDADA1-D15C-489A-A7B0-2F2999068AA8}" type="presParOf" srcId="{C3F5CC25-BEE6-4AF4-AE9A-5968E8CA378F}" destId="{D0AF446E-E1EE-4B61-8CB6-FCB3045E6F9A}" srcOrd="6" destOrd="0" presId="urn:microsoft.com/office/officeart/2005/8/layout/radial1"/>
    <dgm:cxn modelId="{BAB936FB-B436-4F05-8655-E79A7266D7B0}" type="presParOf" srcId="{C3F5CC25-BEE6-4AF4-AE9A-5968E8CA378F}" destId="{D4743FFA-EF64-4AA4-9B8E-459C3C8CCC77}" srcOrd="7" destOrd="0" presId="urn:microsoft.com/office/officeart/2005/8/layout/radial1"/>
    <dgm:cxn modelId="{1AD20CAA-5845-4C7F-B681-3EF4AB0EBD06}" type="presParOf" srcId="{D4743FFA-EF64-4AA4-9B8E-459C3C8CCC77}" destId="{474A7B5C-024D-4677-B8F8-416DB8044814}" srcOrd="0" destOrd="0" presId="urn:microsoft.com/office/officeart/2005/8/layout/radial1"/>
    <dgm:cxn modelId="{3C4D2F39-D249-4CF0-9EBC-E46A42D6077D}" type="presParOf" srcId="{C3F5CC25-BEE6-4AF4-AE9A-5968E8CA378F}" destId="{4E9285DB-ABC1-408D-BDB3-6A441C81D6A8}" srcOrd="8" destOrd="0" presId="urn:microsoft.com/office/officeart/2005/8/layout/radial1"/>
    <dgm:cxn modelId="{27106FCD-B65B-4ECB-834F-A746BF9FB401}" type="presParOf" srcId="{C3F5CC25-BEE6-4AF4-AE9A-5968E8CA378F}" destId="{0179A9C0-700A-4900-AE88-E9729B79B9F1}" srcOrd="9" destOrd="0" presId="urn:microsoft.com/office/officeart/2005/8/layout/radial1"/>
    <dgm:cxn modelId="{040FDB88-FD5E-4C4A-A213-FE0CE01C831B}" type="presParOf" srcId="{0179A9C0-700A-4900-AE88-E9729B79B9F1}" destId="{7B1FBFC6-C37A-4794-A75A-84A94B6D19FC}" srcOrd="0" destOrd="0" presId="urn:microsoft.com/office/officeart/2005/8/layout/radial1"/>
    <dgm:cxn modelId="{83AAED38-E1CE-4F07-8CDC-E20269FD5BCB}" type="presParOf" srcId="{C3F5CC25-BEE6-4AF4-AE9A-5968E8CA378F}" destId="{DDC4FBEF-BF0E-4FFF-80E1-4A65FD5E8B79}" srcOrd="10" destOrd="0" presId="urn:microsoft.com/office/officeart/2005/8/layout/radial1"/>
    <dgm:cxn modelId="{432AD8C2-5325-4880-AE2A-EDD4BA007CEA}" type="presParOf" srcId="{C3F5CC25-BEE6-4AF4-AE9A-5968E8CA378F}" destId="{A67DA95C-4AE0-4F3B-9A21-97B776A821CE}" srcOrd="11" destOrd="0" presId="urn:microsoft.com/office/officeart/2005/8/layout/radial1"/>
    <dgm:cxn modelId="{8A225458-86BA-4A02-8551-A3B83E3DB8AA}" type="presParOf" srcId="{A67DA95C-4AE0-4F3B-9A21-97B776A821CE}" destId="{7F6D5507-3253-47EC-869F-E7D51E643FFA}" srcOrd="0" destOrd="0" presId="urn:microsoft.com/office/officeart/2005/8/layout/radial1"/>
    <dgm:cxn modelId="{C482167B-2341-4F40-80CD-3E3E98D49364}" type="presParOf" srcId="{C3F5CC25-BEE6-4AF4-AE9A-5968E8CA378F}" destId="{1EB70854-30DF-45F2-84E2-5CEA41F77FF6}"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706D6-62FD-4F3E-A59E-75222FC81D3B}"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s-US"/>
        </a:p>
      </dgm:t>
    </dgm:pt>
    <dgm:pt modelId="{C23671BE-7E41-4FBE-AB2B-022975A68C60}">
      <dgm:prSet phldrT="[Texto]"/>
      <dgm:spPr/>
      <dgm:t>
        <a:bodyPr/>
        <a:lstStyle/>
        <a:p>
          <a:r>
            <a:rPr lang="es-US"/>
            <a:t>Conductas de riesgo que afectan el proyecto del adolescente</a:t>
          </a:r>
        </a:p>
      </dgm:t>
    </dgm:pt>
    <dgm:pt modelId="{AA62E0F5-AA16-485E-832D-A0515C47B1E3}" type="parTrans" cxnId="{36CB4F11-7D3B-4810-A925-59C3CAB8B9FD}">
      <dgm:prSet/>
      <dgm:spPr/>
      <dgm:t>
        <a:bodyPr/>
        <a:lstStyle/>
        <a:p>
          <a:endParaRPr lang="es-US"/>
        </a:p>
      </dgm:t>
    </dgm:pt>
    <dgm:pt modelId="{ADDA43E9-4234-46AD-8E96-7392F97F5495}" type="sibTrans" cxnId="{36CB4F11-7D3B-4810-A925-59C3CAB8B9FD}">
      <dgm:prSet/>
      <dgm:spPr/>
      <dgm:t>
        <a:bodyPr/>
        <a:lstStyle/>
        <a:p>
          <a:endParaRPr lang="es-US"/>
        </a:p>
      </dgm:t>
    </dgm:pt>
    <dgm:pt modelId="{FC491649-39CF-4290-BD78-3277ED0F85CF}">
      <dgm:prSet phldrT="[Texto]"/>
      <dgm:spPr/>
      <dgm:t>
        <a:bodyPr/>
        <a:lstStyle/>
        <a:p>
          <a:r>
            <a:rPr lang="es-US"/>
            <a:t>Inglés IV:</a:t>
          </a:r>
        </a:p>
        <a:p>
          <a:r>
            <a:rPr lang="es-US"/>
            <a:t>Potencializar la interculturalización ingles-español</a:t>
          </a:r>
        </a:p>
      </dgm:t>
    </dgm:pt>
    <dgm:pt modelId="{1AB269D5-8315-4590-A09A-792190BC7070}" type="parTrans" cxnId="{0A8C6DF6-482B-4D23-B207-E30B65667C4D}">
      <dgm:prSet/>
      <dgm:spPr/>
      <dgm:t>
        <a:bodyPr/>
        <a:lstStyle/>
        <a:p>
          <a:endParaRPr lang="es-US"/>
        </a:p>
      </dgm:t>
    </dgm:pt>
    <dgm:pt modelId="{3D1102D6-0CEF-480B-AD2D-1858F9D016AA}" type="sibTrans" cxnId="{0A8C6DF6-482B-4D23-B207-E30B65667C4D}">
      <dgm:prSet/>
      <dgm:spPr/>
      <dgm:t>
        <a:bodyPr/>
        <a:lstStyle/>
        <a:p>
          <a:endParaRPr lang="es-US"/>
        </a:p>
      </dgm:t>
    </dgm:pt>
    <dgm:pt modelId="{397F7AC4-DA9F-4756-8AC4-60159A75EFAE}">
      <dgm:prSet phldrT="[Texto]"/>
      <dgm:spPr/>
      <dgm:t>
        <a:bodyPr/>
        <a:lstStyle/>
        <a:p>
          <a:r>
            <a:rPr lang="es-US"/>
            <a:t>Matemáticas V:</a:t>
          </a:r>
        </a:p>
        <a:p>
          <a:r>
            <a:rPr lang="es-US"/>
            <a:t>Cosientizar con base en estadisticas la población de adolescentes que cambian su proyecto de vida.</a:t>
          </a:r>
        </a:p>
      </dgm:t>
    </dgm:pt>
    <dgm:pt modelId="{F446197B-E7A8-4068-9435-16A54ACA51FC}" type="parTrans" cxnId="{D04FB848-B8CF-4B3C-A36F-D57C3EB37CC5}">
      <dgm:prSet/>
      <dgm:spPr/>
      <dgm:t>
        <a:bodyPr/>
        <a:lstStyle/>
        <a:p>
          <a:endParaRPr lang="es-US"/>
        </a:p>
      </dgm:t>
    </dgm:pt>
    <dgm:pt modelId="{AD46049B-1A9F-421C-8858-A4B20230A9CE}" type="sibTrans" cxnId="{D04FB848-B8CF-4B3C-A36F-D57C3EB37CC5}">
      <dgm:prSet/>
      <dgm:spPr/>
      <dgm:t>
        <a:bodyPr/>
        <a:lstStyle/>
        <a:p>
          <a:endParaRPr lang="es-US"/>
        </a:p>
      </dgm:t>
    </dgm:pt>
    <dgm:pt modelId="{7210E320-6209-4876-A375-5199618182E2}">
      <dgm:prSet phldrT="[Texto]"/>
      <dgm:spPr/>
      <dgm:t>
        <a:bodyPr/>
        <a:lstStyle/>
        <a:p>
          <a:r>
            <a:rPr lang="es-US"/>
            <a:t>Orientación V:</a:t>
          </a:r>
        </a:p>
        <a:p>
          <a:r>
            <a:rPr lang="es-US"/>
            <a:t>Elaborar un block donde los estudiantes esten preparados en los temas proyecto de vida y toma de desiciones.</a:t>
          </a:r>
        </a:p>
      </dgm:t>
    </dgm:pt>
    <dgm:pt modelId="{9D325E25-956B-4DE0-B5D7-5E54A67AF85F}" type="parTrans" cxnId="{A6D42702-E637-4C7C-B44E-6254FA6CD67A}">
      <dgm:prSet/>
      <dgm:spPr/>
      <dgm:t>
        <a:bodyPr/>
        <a:lstStyle/>
        <a:p>
          <a:endParaRPr lang="es-US"/>
        </a:p>
      </dgm:t>
    </dgm:pt>
    <dgm:pt modelId="{E652081C-136C-4D9D-A89F-2E6408F39A12}" type="sibTrans" cxnId="{A6D42702-E637-4C7C-B44E-6254FA6CD67A}">
      <dgm:prSet/>
      <dgm:spPr/>
      <dgm:t>
        <a:bodyPr/>
        <a:lstStyle/>
        <a:p>
          <a:endParaRPr lang="es-US"/>
        </a:p>
      </dgm:t>
    </dgm:pt>
    <dgm:pt modelId="{510F8754-EF9B-4770-8936-846C0D252613}" type="pres">
      <dgm:prSet presAssocID="{F79706D6-62FD-4F3E-A59E-75222FC81D3B}" presName="Name0" presStyleCnt="0">
        <dgm:presLayoutVars>
          <dgm:chMax val="1"/>
          <dgm:dir/>
          <dgm:animLvl val="ctr"/>
          <dgm:resizeHandles val="exact"/>
        </dgm:presLayoutVars>
      </dgm:prSet>
      <dgm:spPr/>
      <dgm:t>
        <a:bodyPr/>
        <a:lstStyle/>
        <a:p>
          <a:endParaRPr lang="es-US"/>
        </a:p>
      </dgm:t>
    </dgm:pt>
    <dgm:pt modelId="{13F97DC2-1126-42EC-B04A-F01BA4D5BFB2}" type="pres">
      <dgm:prSet presAssocID="{C23671BE-7E41-4FBE-AB2B-022975A68C60}" presName="centerShape" presStyleLbl="node0" presStyleIdx="0" presStyleCnt="1"/>
      <dgm:spPr/>
      <dgm:t>
        <a:bodyPr/>
        <a:lstStyle/>
        <a:p>
          <a:endParaRPr lang="es-US"/>
        </a:p>
      </dgm:t>
    </dgm:pt>
    <dgm:pt modelId="{F8D99B19-061C-4750-A947-5EF9FBFEC5A5}" type="pres">
      <dgm:prSet presAssocID="{1AB269D5-8315-4590-A09A-792190BC7070}" presName="parTrans" presStyleLbl="sibTrans2D1" presStyleIdx="0" presStyleCnt="3"/>
      <dgm:spPr/>
      <dgm:t>
        <a:bodyPr/>
        <a:lstStyle/>
        <a:p>
          <a:endParaRPr lang="es-US"/>
        </a:p>
      </dgm:t>
    </dgm:pt>
    <dgm:pt modelId="{6392C147-C9B1-454F-B430-2CB680629F65}" type="pres">
      <dgm:prSet presAssocID="{1AB269D5-8315-4590-A09A-792190BC7070}" presName="connectorText" presStyleLbl="sibTrans2D1" presStyleIdx="0" presStyleCnt="3"/>
      <dgm:spPr/>
      <dgm:t>
        <a:bodyPr/>
        <a:lstStyle/>
        <a:p>
          <a:endParaRPr lang="es-US"/>
        </a:p>
      </dgm:t>
    </dgm:pt>
    <dgm:pt modelId="{CBAAF95E-3128-4C9F-B5FB-719CB370CC17}" type="pres">
      <dgm:prSet presAssocID="{FC491649-39CF-4290-BD78-3277ED0F85CF}" presName="node" presStyleLbl="node1" presStyleIdx="0" presStyleCnt="3" custRadScaleRad="99547" custRadScaleInc="-435">
        <dgm:presLayoutVars>
          <dgm:bulletEnabled val="1"/>
        </dgm:presLayoutVars>
      </dgm:prSet>
      <dgm:spPr/>
      <dgm:t>
        <a:bodyPr/>
        <a:lstStyle/>
        <a:p>
          <a:endParaRPr lang="es-US"/>
        </a:p>
      </dgm:t>
    </dgm:pt>
    <dgm:pt modelId="{95D61367-A682-437C-A147-B07712A98EE8}" type="pres">
      <dgm:prSet presAssocID="{F446197B-E7A8-4068-9435-16A54ACA51FC}" presName="parTrans" presStyleLbl="sibTrans2D1" presStyleIdx="1" presStyleCnt="3"/>
      <dgm:spPr/>
      <dgm:t>
        <a:bodyPr/>
        <a:lstStyle/>
        <a:p>
          <a:endParaRPr lang="es-US"/>
        </a:p>
      </dgm:t>
    </dgm:pt>
    <dgm:pt modelId="{898BC149-FB30-42A3-AE29-4A06FB7DEC18}" type="pres">
      <dgm:prSet presAssocID="{F446197B-E7A8-4068-9435-16A54ACA51FC}" presName="connectorText" presStyleLbl="sibTrans2D1" presStyleIdx="1" presStyleCnt="3"/>
      <dgm:spPr/>
      <dgm:t>
        <a:bodyPr/>
        <a:lstStyle/>
        <a:p>
          <a:endParaRPr lang="es-US"/>
        </a:p>
      </dgm:t>
    </dgm:pt>
    <dgm:pt modelId="{77B3F6CE-A8C3-498D-815B-90A17F2ACF9A}" type="pres">
      <dgm:prSet presAssocID="{397F7AC4-DA9F-4756-8AC4-60159A75EFAE}" presName="node" presStyleLbl="node1" presStyleIdx="1" presStyleCnt="3">
        <dgm:presLayoutVars>
          <dgm:bulletEnabled val="1"/>
        </dgm:presLayoutVars>
      </dgm:prSet>
      <dgm:spPr/>
      <dgm:t>
        <a:bodyPr/>
        <a:lstStyle/>
        <a:p>
          <a:endParaRPr lang="es-US"/>
        </a:p>
      </dgm:t>
    </dgm:pt>
    <dgm:pt modelId="{F66355A9-B4DE-42D4-8978-FB6135563080}" type="pres">
      <dgm:prSet presAssocID="{9D325E25-956B-4DE0-B5D7-5E54A67AF85F}" presName="parTrans" presStyleLbl="sibTrans2D1" presStyleIdx="2" presStyleCnt="3"/>
      <dgm:spPr/>
      <dgm:t>
        <a:bodyPr/>
        <a:lstStyle/>
        <a:p>
          <a:endParaRPr lang="es-US"/>
        </a:p>
      </dgm:t>
    </dgm:pt>
    <dgm:pt modelId="{BB804468-6EC3-4B87-9C0F-8378BEDF640A}" type="pres">
      <dgm:prSet presAssocID="{9D325E25-956B-4DE0-B5D7-5E54A67AF85F}" presName="connectorText" presStyleLbl="sibTrans2D1" presStyleIdx="2" presStyleCnt="3"/>
      <dgm:spPr/>
      <dgm:t>
        <a:bodyPr/>
        <a:lstStyle/>
        <a:p>
          <a:endParaRPr lang="es-US"/>
        </a:p>
      </dgm:t>
    </dgm:pt>
    <dgm:pt modelId="{26F03660-5E03-419F-9955-CBCB6C76A3A2}" type="pres">
      <dgm:prSet presAssocID="{7210E320-6209-4876-A375-5199618182E2}" presName="node" presStyleLbl="node1" presStyleIdx="2" presStyleCnt="3">
        <dgm:presLayoutVars>
          <dgm:bulletEnabled val="1"/>
        </dgm:presLayoutVars>
      </dgm:prSet>
      <dgm:spPr/>
      <dgm:t>
        <a:bodyPr/>
        <a:lstStyle/>
        <a:p>
          <a:endParaRPr lang="es-US"/>
        </a:p>
      </dgm:t>
    </dgm:pt>
  </dgm:ptLst>
  <dgm:cxnLst>
    <dgm:cxn modelId="{A6D42702-E637-4C7C-B44E-6254FA6CD67A}" srcId="{C23671BE-7E41-4FBE-AB2B-022975A68C60}" destId="{7210E320-6209-4876-A375-5199618182E2}" srcOrd="2" destOrd="0" parTransId="{9D325E25-956B-4DE0-B5D7-5E54A67AF85F}" sibTransId="{E652081C-136C-4D9D-A89F-2E6408F39A12}"/>
    <dgm:cxn modelId="{A259C88F-2EDE-4595-90BB-DCF88C17074A}" type="presOf" srcId="{C23671BE-7E41-4FBE-AB2B-022975A68C60}" destId="{13F97DC2-1126-42EC-B04A-F01BA4D5BFB2}" srcOrd="0" destOrd="0" presId="urn:microsoft.com/office/officeart/2005/8/layout/radial5"/>
    <dgm:cxn modelId="{406C7A21-8EE7-4266-9B66-D126BC459015}" type="presOf" srcId="{9D325E25-956B-4DE0-B5D7-5E54A67AF85F}" destId="{BB804468-6EC3-4B87-9C0F-8378BEDF640A}" srcOrd="1" destOrd="0" presId="urn:microsoft.com/office/officeart/2005/8/layout/radial5"/>
    <dgm:cxn modelId="{FC11E205-27EE-4059-9429-01B04D982358}" type="presOf" srcId="{F79706D6-62FD-4F3E-A59E-75222FC81D3B}" destId="{510F8754-EF9B-4770-8936-846C0D252613}" srcOrd="0" destOrd="0" presId="urn:microsoft.com/office/officeart/2005/8/layout/radial5"/>
    <dgm:cxn modelId="{53B37443-16E7-4BF3-9198-5C48FFA000D0}" type="presOf" srcId="{F446197B-E7A8-4068-9435-16A54ACA51FC}" destId="{898BC149-FB30-42A3-AE29-4A06FB7DEC18}" srcOrd="1" destOrd="0" presId="urn:microsoft.com/office/officeart/2005/8/layout/radial5"/>
    <dgm:cxn modelId="{B941A164-E71E-442F-B900-779A3868C242}" type="presOf" srcId="{7210E320-6209-4876-A375-5199618182E2}" destId="{26F03660-5E03-419F-9955-CBCB6C76A3A2}" srcOrd="0" destOrd="0" presId="urn:microsoft.com/office/officeart/2005/8/layout/radial5"/>
    <dgm:cxn modelId="{36CB4F11-7D3B-4810-A925-59C3CAB8B9FD}" srcId="{F79706D6-62FD-4F3E-A59E-75222FC81D3B}" destId="{C23671BE-7E41-4FBE-AB2B-022975A68C60}" srcOrd="0" destOrd="0" parTransId="{AA62E0F5-AA16-485E-832D-A0515C47B1E3}" sibTransId="{ADDA43E9-4234-46AD-8E96-7392F97F5495}"/>
    <dgm:cxn modelId="{014C559F-206A-4F3E-B62B-C43FE6A65A58}" type="presOf" srcId="{397F7AC4-DA9F-4756-8AC4-60159A75EFAE}" destId="{77B3F6CE-A8C3-498D-815B-90A17F2ACF9A}" srcOrd="0" destOrd="0" presId="urn:microsoft.com/office/officeart/2005/8/layout/radial5"/>
    <dgm:cxn modelId="{E637E1A6-427B-4B7C-8DEB-EB03BC1577B1}" type="presOf" srcId="{9D325E25-956B-4DE0-B5D7-5E54A67AF85F}" destId="{F66355A9-B4DE-42D4-8978-FB6135563080}" srcOrd="0" destOrd="0" presId="urn:microsoft.com/office/officeart/2005/8/layout/radial5"/>
    <dgm:cxn modelId="{D04FB848-B8CF-4B3C-A36F-D57C3EB37CC5}" srcId="{C23671BE-7E41-4FBE-AB2B-022975A68C60}" destId="{397F7AC4-DA9F-4756-8AC4-60159A75EFAE}" srcOrd="1" destOrd="0" parTransId="{F446197B-E7A8-4068-9435-16A54ACA51FC}" sibTransId="{AD46049B-1A9F-421C-8858-A4B20230A9CE}"/>
    <dgm:cxn modelId="{A73EFEA7-8BBC-4096-898C-CEFBF58134BB}" type="presOf" srcId="{1AB269D5-8315-4590-A09A-792190BC7070}" destId="{6392C147-C9B1-454F-B430-2CB680629F65}" srcOrd="1" destOrd="0" presId="urn:microsoft.com/office/officeart/2005/8/layout/radial5"/>
    <dgm:cxn modelId="{0A8C6DF6-482B-4D23-B207-E30B65667C4D}" srcId="{C23671BE-7E41-4FBE-AB2B-022975A68C60}" destId="{FC491649-39CF-4290-BD78-3277ED0F85CF}" srcOrd="0" destOrd="0" parTransId="{1AB269D5-8315-4590-A09A-792190BC7070}" sibTransId="{3D1102D6-0CEF-480B-AD2D-1858F9D016AA}"/>
    <dgm:cxn modelId="{AAE119CA-62E1-4194-8ABA-850F2A0F0489}" type="presOf" srcId="{1AB269D5-8315-4590-A09A-792190BC7070}" destId="{F8D99B19-061C-4750-A947-5EF9FBFEC5A5}" srcOrd="0" destOrd="0" presId="urn:microsoft.com/office/officeart/2005/8/layout/radial5"/>
    <dgm:cxn modelId="{08156BBE-A2B6-4692-A653-A31935F041B3}" type="presOf" srcId="{FC491649-39CF-4290-BD78-3277ED0F85CF}" destId="{CBAAF95E-3128-4C9F-B5FB-719CB370CC17}" srcOrd="0" destOrd="0" presId="urn:microsoft.com/office/officeart/2005/8/layout/radial5"/>
    <dgm:cxn modelId="{54A4983B-286F-4201-A5C9-CE4562317154}" type="presOf" srcId="{F446197B-E7A8-4068-9435-16A54ACA51FC}" destId="{95D61367-A682-437C-A147-B07712A98EE8}" srcOrd="0" destOrd="0" presId="urn:microsoft.com/office/officeart/2005/8/layout/radial5"/>
    <dgm:cxn modelId="{DD7C1349-9102-4ADF-88CB-9DC2076CA3DB}" type="presParOf" srcId="{510F8754-EF9B-4770-8936-846C0D252613}" destId="{13F97DC2-1126-42EC-B04A-F01BA4D5BFB2}" srcOrd="0" destOrd="0" presId="urn:microsoft.com/office/officeart/2005/8/layout/radial5"/>
    <dgm:cxn modelId="{F40B64DC-156F-4766-8592-260E61BEB2DD}" type="presParOf" srcId="{510F8754-EF9B-4770-8936-846C0D252613}" destId="{F8D99B19-061C-4750-A947-5EF9FBFEC5A5}" srcOrd="1" destOrd="0" presId="urn:microsoft.com/office/officeart/2005/8/layout/radial5"/>
    <dgm:cxn modelId="{92EF8DB0-8E70-4A04-8D23-D7B18D4A71AA}" type="presParOf" srcId="{F8D99B19-061C-4750-A947-5EF9FBFEC5A5}" destId="{6392C147-C9B1-454F-B430-2CB680629F65}" srcOrd="0" destOrd="0" presId="urn:microsoft.com/office/officeart/2005/8/layout/radial5"/>
    <dgm:cxn modelId="{9439B12E-9657-4D2B-9B5A-3154B8D448A9}" type="presParOf" srcId="{510F8754-EF9B-4770-8936-846C0D252613}" destId="{CBAAF95E-3128-4C9F-B5FB-719CB370CC17}" srcOrd="2" destOrd="0" presId="urn:microsoft.com/office/officeart/2005/8/layout/radial5"/>
    <dgm:cxn modelId="{2489D956-E4D6-44B7-ABDF-8F4BC3E2580E}" type="presParOf" srcId="{510F8754-EF9B-4770-8936-846C0D252613}" destId="{95D61367-A682-437C-A147-B07712A98EE8}" srcOrd="3" destOrd="0" presId="urn:microsoft.com/office/officeart/2005/8/layout/radial5"/>
    <dgm:cxn modelId="{C2FECC90-FF34-4444-A646-88A402D34D7D}" type="presParOf" srcId="{95D61367-A682-437C-A147-B07712A98EE8}" destId="{898BC149-FB30-42A3-AE29-4A06FB7DEC18}" srcOrd="0" destOrd="0" presId="urn:microsoft.com/office/officeart/2005/8/layout/radial5"/>
    <dgm:cxn modelId="{4EB5701D-7C80-4257-B9E8-9B308889F4A2}" type="presParOf" srcId="{510F8754-EF9B-4770-8936-846C0D252613}" destId="{77B3F6CE-A8C3-498D-815B-90A17F2ACF9A}" srcOrd="4" destOrd="0" presId="urn:microsoft.com/office/officeart/2005/8/layout/radial5"/>
    <dgm:cxn modelId="{F7D8DF2C-2176-4D8C-8270-7AE2BF9B56DB}" type="presParOf" srcId="{510F8754-EF9B-4770-8936-846C0D252613}" destId="{F66355A9-B4DE-42D4-8978-FB6135563080}" srcOrd="5" destOrd="0" presId="urn:microsoft.com/office/officeart/2005/8/layout/radial5"/>
    <dgm:cxn modelId="{B737E652-D3D9-4922-A081-FB996E49BEFE}" type="presParOf" srcId="{F66355A9-B4DE-42D4-8978-FB6135563080}" destId="{BB804468-6EC3-4B87-9C0F-8378BEDF640A}" srcOrd="0" destOrd="0" presId="urn:microsoft.com/office/officeart/2005/8/layout/radial5"/>
    <dgm:cxn modelId="{50BB73D5-F74D-4B0B-BFC6-04E9B0E54492}" type="presParOf" srcId="{510F8754-EF9B-4770-8936-846C0D252613}" destId="{26F03660-5E03-419F-9955-CBCB6C76A3A2}"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3865E8-21B1-45E4-A04C-33696C10C9D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US"/>
        </a:p>
      </dgm:t>
    </dgm:pt>
    <dgm:pt modelId="{ED047514-6A62-4C42-A5A6-6993E322DAB2}">
      <dgm:prSet phldrT="[Texto]"/>
      <dgm:spPr/>
      <dgm:t>
        <a:bodyPr/>
        <a:lstStyle/>
        <a:p>
          <a:r>
            <a:rPr lang="es-US" dirty="0"/>
            <a:t>El arte de hacer preguntas</a:t>
          </a:r>
        </a:p>
      </dgm:t>
    </dgm:pt>
    <dgm:pt modelId="{CAF5B26B-C4C1-43C1-B0A7-157BA32287CB}" type="parTrans" cxnId="{59864228-D1CB-4B11-A676-D531DD261356}">
      <dgm:prSet/>
      <dgm:spPr/>
      <dgm:t>
        <a:bodyPr/>
        <a:lstStyle/>
        <a:p>
          <a:endParaRPr lang="es-US"/>
        </a:p>
      </dgm:t>
    </dgm:pt>
    <dgm:pt modelId="{36107415-B655-4F08-AC98-98D629BF175E}" type="sibTrans" cxnId="{59864228-D1CB-4B11-A676-D531DD261356}">
      <dgm:prSet/>
      <dgm:spPr/>
      <dgm:t>
        <a:bodyPr/>
        <a:lstStyle/>
        <a:p>
          <a:endParaRPr lang="es-US"/>
        </a:p>
      </dgm:t>
    </dgm:pt>
    <dgm:pt modelId="{DC24305E-C7BD-45F6-AD83-D03AF9DCD391}">
      <dgm:prSet phldrT="[Texto]"/>
      <dgm:spPr/>
      <dgm:t>
        <a:bodyPr/>
        <a:lstStyle/>
        <a:p>
          <a:r>
            <a:rPr lang="es-US"/>
            <a:t>Preguntas Analiticas</a:t>
          </a:r>
        </a:p>
        <a:p>
          <a:r>
            <a:rPr lang="es-US"/>
            <a:t>(cuestionar la estructura del pensamiento)</a:t>
          </a:r>
        </a:p>
      </dgm:t>
    </dgm:pt>
    <dgm:pt modelId="{0A31B22F-99CB-4205-A005-7149202D1308}" type="parTrans" cxnId="{903D61C2-B767-435A-AAFC-6662D11E8F7B}">
      <dgm:prSet/>
      <dgm:spPr/>
      <dgm:t>
        <a:bodyPr/>
        <a:lstStyle/>
        <a:p>
          <a:endParaRPr lang="es-US"/>
        </a:p>
      </dgm:t>
    </dgm:pt>
    <dgm:pt modelId="{D9800EF1-52A8-4715-8A30-62465144803C}" type="sibTrans" cxnId="{903D61C2-B767-435A-AAFC-6662D11E8F7B}">
      <dgm:prSet/>
      <dgm:spPr/>
      <dgm:t>
        <a:bodyPr/>
        <a:lstStyle/>
        <a:p>
          <a:endParaRPr lang="es-US"/>
        </a:p>
      </dgm:t>
    </dgm:pt>
    <dgm:pt modelId="{A85DD6E1-5257-4ECE-B72C-ADAAE91F5917}">
      <dgm:prSet phldrT="[Texto]"/>
      <dgm:spPr/>
      <dgm:t>
        <a:bodyPr/>
        <a:lstStyle/>
        <a:p>
          <a:pPr algn="l"/>
          <a:r>
            <a:rPr lang="es-US"/>
            <a:t>a)Cuestionar metas y propositos</a:t>
          </a:r>
        </a:p>
        <a:p>
          <a:pPr algn="l"/>
          <a:r>
            <a:rPr lang="es-US"/>
            <a:t>b)Cuestionar laspreguntas</a:t>
          </a:r>
        </a:p>
        <a:p>
          <a:pPr algn="l"/>
          <a:r>
            <a:rPr lang="es-US"/>
            <a:t>c) Cuestionar lainformacion los datos y la experiencia.</a:t>
          </a:r>
        </a:p>
        <a:p>
          <a:pPr algn="l"/>
          <a:r>
            <a:rPr lang="es-US"/>
            <a:t>d)Cuestionar inferencias y conclusiones</a:t>
          </a:r>
        </a:p>
        <a:p>
          <a:pPr algn="l"/>
          <a:r>
            <a:rPr lang="es-US"/>
            <a:t>e)Cuestionar conceptos</a:t>
          </a:r>
        </a:p>
        <a:p>
          <a:pPr algn="l"/>
          <a:r>
            <a:rPr lang="es-US"/>
            <a:t>f) Cuestionar suposiciones</a:t>
          </a:r>
        </a:p>
        <a:p>
          <a:pPr algn="l"/>
          <a:r>
            <a:rPr lang="es-US"/>
            <a:t>g) Cuestionar implicaciones y concecuencias</a:t>
          </a:r>
        </a:p>
        <a:p>
          <a:pPr algn="l"/>
          <a:r>
            <a:rPr lang="es-US"/>
            <a:t>h) Cuestionar puntos de vista y perpesctivas</a:t>
          </a:r>
        </a:p>
        <a:p>
          <a:pPr algn="ctr"/>
          <a:endParaRPr lang="es-US"/>
        </a:p>
        <a:p>
          <a:pPr algn="ctr"/>
          <a:endParaRPr lang="es-US"/>
        </a:p>
      </dgm:t>
    </dgm:pt>
    <dgm:pt modelId="{D7DBCA45-63C2-4B39-AF4E-50926B402446}" type="parTrans" cxnId="{D984E187-10B4-44D5-A689-685F66F750E7}">
      <dgm:prSet/>
      <dgm:spPr/>
      <dgm:t>
        <a:bodyPr/>
        <a:lstStyle/>
        <a:p>
          <a:endParaRPr lang="es-US"/>
        </a:p>
      </dgm:t>
    </dgm:pt>
    <dgm:pt modelId="{2FD3D2C0-69F1-4288-BA06-7848420D2E61}" type="sibTrans" cxnId="{D984E187-10B4-44D5-A689-685F66F750E7}">
      <dgm:prSet/>
      <dgm:spPr/>
      <dgm:t>
        <a:bodyPr/>
        <a:lstStyle/>
        <a:p>
          <a:endParaRPr lang="es-US"/>
        </a:p>
      </dgm:t>
    </dgm:pt>
    <dgm:pt modelId="{BEC4AA1D-D778-4A54-893B-16501247FFF0}">
      <dgm:prSet phldrT="[Texto]"/>
      <dgm:spPr/>
      <dgm:t>
        <a:bodyPr/>
        <a:lstStyle/>
        <a:p>
          <a:r>
            <a:rPr lang="es-US"/>
            <a:t>Preguntas Evaluativas </a:t>
          </a:r>
        </a:p>
      </dgm:t>
    </dgm:pt>
    <dgm:pt modelId="{3992D804-4438-48E9-8CDE-4237B2D82B2B}" type="parTrans" cxnId="{271C5DF4-04D7-4992-B24C-BE8F01BD3BB2}">
      <dgm:prSet/>
      <dgm:spPr/>
      <dgm:t>
        <a:bodyPr/>
        <a:lstStyle/>
        <a:p>
          <a:endParaRPr lang="es-US"/>
        </a:p>
      </dgm:t>
    </dgm:pt>
    <dgm:pt modelId="{B6E6CA81-DD3B-493C-A451-75A0EAF87778}" type="sibTrans" cxnId="{271C5DF4-04D7-4992-B24C-BE8F01BD3BB2}">
      <dgm:prSet/>
      <dgm:spPr/>
      <dgm:t>
        <a:bodyPr/>
        <a:lstStyle/>
        <a:p>
          <a:endParaRPr lang="es-US"/>
        </a:p>
      </dgm:t>
    </dgm:pt>
    <dgm:pt modelId="{B2B48BBA-DBEA-4D12-B777-B18407BBA719}">
      <dgm:prSet phldrT="[Texto]"/>
      <dgm:spPr/>
      <dgm:t>
        <a:bodyPr/>
        <a:lstStyle/>
        <a:p>
          <a:r>
            <a:rPr lang="es-US"/>
            <a:t>De resuesta definitiva</a:t>
          </a:r>
        </a:p>
      </dgm:t>
    </dgm:pt>
    <dgm:pt modelId="{279E7EEB-CC96-4202-B0BD-9E3FBD956930}" type="parTrans" cxnId="{EA3360C7-54C6-4918-BDB6-6D659DBF1EFB}">
      <dgm:prSet/>
      <dgm:spPr/>
      <dgm:t>
        <a:bodyPr/>
        <a:lstStyle/>
        <a:p>
          <a:endParaRPr lang="es-US"/>
        </a:p>
      </dgm:t>
    </dgm:pt>
    <dgm:pt modelId="{33007CF4-82FB-484A-8A3F-480205E0140C}" type="sibTrans" cxnId="{EA3360C7-54C6-4918-BDB6-6D659DBF1EFB}">
      <dgm:prSet/>
      <dgm:spPr/>
      <dgm:t>
        <a:bodyPr/>
        <a:lstStyle/>
        <a:p>
          <a:endParaRPr lang="es-US"/>
        </a:p>
      </dgm:t>
    </dgm:pt>
    <dgm:pt modelId="{EABE7A6E-D00A-4FAF-9CF8-DDCB0079AE6F}">
      <dgm:prSet/>
      <dgm:spPr/>
      <dgm:t>
        <a:bodyPr/>
        <a:lstStyle/>
        <a:p>
          <a:r>
            <a:rPr lang="es-US"/>
            <a:t>Formular preguntas en las disciplinas academicas</a:t>
          </a:r>
        </a:p>
      </dgm:t>
    </dgm:pt>
    <dgm:pt modelId="{767E785D-21C9-445C-8B12-1E2CE085E5B2}" type="parTrans" cxnId="{FA1603DD-02A7-46AF-A819-B3D584F3FB24}">
      <dgm:prSet/>
      <dgm:spPr/>
      <dgm:t>
        <a:bodyPr/>
        <a:lstStyle/>
        <a:p>
          <a:endParaRPr lang="es-US"/>
        </a:p>
      </dgm:t>
    </dgm:pt>
    <dgm:pt modelId="{D119901A-61E4-4E2C-AF52-DC899359D9CA}" type="sibTrans" cxnId="{FA1603DD-02A7-46AF-A819-B3D584F3FB24}">
      <dgm:prSet/>
      <dgm:spPr/>
      <dgm:t>
        <a:bodyPr/>
        <a:lstStyle/>
        <a:p>
          <a:endParaRPr lang="es-US"/>
        </a:p>
      </dgm:t>
    </dgm:pt>
    <dgm:pt modelId="{944F82CB-E07E-48C4-8999-965D40FBA8E7}">
      <dgm:prSet/>
      <dgm:spPr/>
      <dgm:t>
        <a:bodyPr/>
        <a:lstStyle/>
        <a:p>
          <a:r>
            <a:rPr lang="es-US"/>
            <a:t>Formular preguntas</a:t>
          </a:r>
        </a:p>
        <a:p>
          <a:r>
            <a:rPr lang="es-US"/>
            <a:t>a) De procedimiento</a:t>
          </a:r>
        </a:p>
        <a:p>
          <a:r>
            <a:rPr lang="es-US"/>
            <a:t>b) De preferencia</a:t>
          </a:r>
        </a:p>
        <a:p>
          <a:r>
            <a:rPr lang="es-US"/>
            <a:t>c) De juicio</a:t>
          </a:r>
        </a:p>
      </dgm:t>
    </dgm:pt>
    <dgm:pt modelId="{CBE1DB5B-5C12-4091-9949-A333E767176A}" type="parTrans" cxnId="{DC1788C5-3DCB-4D64-9B00-26A570F576B4}">
      <dgm:prSet/>
      <dgm:spPr/>
      <dgm:t>
        <a:bodyPr/>
        <a:lstStyle/>
        <a:p>
          <a:endParaRPr lang="es-US"/>
        </a:p>
      </dgm:t>
    </dgm:pt>
    <dgm:pt modelId="{89DA3CD6-67A7-4CD3-9D9E-33596E5E87BE}" type="sibTrans" cxnId="{DC1788C5-3DCB-4D64-9B00-26A570F576B4}">
      <dgm:prSet/>
      <dgm:spPr/>
      <dgm:t>
        <a:bodyPr/>
        <a:lstStyle/>
        <a:p>
          <a:endParaRPr lang="es-US"/>
        </a:p>
      </dgm:t>
    </dgm:pt>
    <dgm:pt modelId="{BDF319A1-D4B4-4871-B508-A829DBC7B97F}">
      <dgm:prSet/>
      <dgm:spPr/>
      <dgm:t>
        <a:bodyPr/>
        <a:lstStyle/>
        <a:p>
          <a:r>
            <a:rPr lang="es-US"/>
            <a:t>De razonamiento</a:t>
          </a:r>
        </a:p>
      </dgm:t>
    </dgm:pt>
    <dgm:pt modelId="{186E297C-5546-4128-B7BA-74470CD1EA89}" type="parTrans" cxnId="{765DC24D-4DC7-435A-9B39-94FBF629BE13}">
      <dgm:prSet/>
      <dgm:spPr/>
      <dgm:t>
        <a:bodyPr/>
        <a:lstStyle/>
        <a:p>
          <a:endParaRPr lang="es-US"/>
        </a:p>
      </dgm:t>
    </dgm:pt>
    <dgm:pt modelId="{291FF516-D5A8-40CA-91F9-D423CD3340DD}" type="sibTrans" cxnId="{765DC24D-4DC7-435A-9B39-94FBF629BE13}">
      <dgm:prSet/>
      <dgm:spPr/>
      <dgm:t>
        <a:bodyPr/>
        <a:lstStyle/>
        <a:p>
          <a:endParaRPr lang="es-US"/>
        </a:p>
      </dgm:t>
    </dgm:pt>
    <dgm:pt modelId="{A61B868D-6FE9-4044-BEEC-C0127E88617D}">
      <dgm:prSet/>
      <dgm:spPr/>
      <dgm:t>
        <a:bodyPr/>
        <a:lstStyle/>
        <a:p>
          <a:r>
            <a:rPr lang="es-US"/>
            <a:t>a) Claridad </a:t>
          </a:r>
        </a:p>
        <a:p>
          <a:r>
            <a:rPr lang="es-US"/>
            <a:t>b) De presicion</a:t>
          </a:r>
        </a:p>
        <a:p>
          <a:r>
            <a:rPr lang="es-US"/>
            <a:t>c) Exactitud</a:t>
          </a:r>
        </a:p>
        <a:p>
          <a:r>
            <a:rPr lang="es-US"/>
            <a:t>d) De reelevancia</a:t>
          </a:r>
        </a:p>
        <a:p>
          <a:r>
            <a:rPr lang="es-US"/>
            <a:t>e) Profundidad</a:t>
          </a:r>
        </a:p>
        <a:p>
          <a:r>
            <a:rPr lang="es-US"/>
            <a:t>f) Extension</a:t>
          </a:r>
        </a:p>
        <a:p>
          <a:r>
            <a:rPr lang="es-US"/>
            <a:t>g) Logica</a:t>
          </a:r>
        </a:p>
        <a:p>
          <a:r>
            <a:rPr lang="es-US"/>
            <a:t>h) Imparcial</a:t>
          </a:r>
        </a:p>
      </dgm:t>
    </dgm:pt>
    <dgm:pt modelId="{A660F95F-29A0-43C2-BEE8-D275173CD9D8}" type="parTrans" cxnId="{01491AAD-32D1-4FB3-95C4-D46D2B858346}">
      <dgm:prSet/>
      <dgm:spPr/>
      <dgm:t>
        <a:bodyPr/>
        <a:lstStyle/>
        <a:p>
          <a:endParaRPr lang="es-US"/>
        </a:p>
      </dgm:t>
    </dgm:pt>
    <dgm:pt modelId="{8DE7D3EB-A8DE-4695-AF73-C4C0C45B6861}" type="sibTrans" cxnId="{01491AAD-32D1-4FB3-95C4-D46D2B858346}">
      <dgm:prSet/>
      <dgm:spPr/>
      <dgm:t>
        <a:bodyPr/>
        <a:lstStyle/>
        <a:p>
          <a:endParaRPr lang="es-US"/>
        </a:p>
      </dgm:t>
    </dgm:pt>
    <dgm:pt modelId="{C4BEC5D7-6BD3-45E1-8886-EA4015EB8E7F}">
      <dgm:prSet/>
      <dgm:spPr/>
      <dgm:t>
        <a:bodyPr/>
        <a:lstStyle/>
        <a:p>
          <a:r>
            <a:rPr lang="es-US"/>
            <a:t>Evalucacion</a:t>
          </a:r>
        </a:p>
        <a:p>
          <a:r>
            <a:rPr lang="es-US"/>
            <a:t>a) Proposito del autor</a:t>
          </a:r>
        </a:p>
        <a:p>
          <a:r>
            <a:rPr lang="es-US"/>
            <a:t>b) Pregunta Clave</a:t>
          </a:r>
        </a:p>
        <a:p>
          <a:r>
            <a:rPr lang="es-US"/>
            <a:t>c) Informacion reelevante</a:t>
          </a:r>
        </a:p>
        <a:p>
          <a:r>
            <a:rPr lang="es-US"/>
            <a:t>d) Supuesto del autor</a:t>
          </a:r>
        </a:p>
        <a:p>
          <a:r>
            <a:rPr lang="es-US"/>
            <a:t>e) Inferencia</a:t>
          </a:r>
        </a:p>
        <a:p>
          <a:r>
            <a:rPr lang="es-US"/>
            <a:t>f) Punto de vista</a:t>
          </a:r>
        </a:p>
        <a:p>
          <a:r>
            <a:rPr lang="es-US"/>
            <a:t>g) Implicaciones</a:t>
          </a:r>
        </a:p>
        <a:p>
          <a:endParaRPr lang="es-US"/>
        </a:p>
      </dgm:t>
    </dgm:pt>
    <dgm:pt modelId="{A9A80981-F36E-4E15-A719-470150A4A7B8}" type="parTrans" cxnId="{E32E4E2D-226F-4477-872A-D6482B41B667}">
      <dgm:prSet/>
      <dgm:spPr/>
      <dgm:t>
        <a:bodyPr/>
        <a:lstStyle/>
        <a:p>
          <a:endParaRPr lang="es-US"/>
        </a:p>
      </dgm:t>
    </dgm:pt>
    <dgm:pt modelId="{7F1943CA-2D68-484D-A710-6316FA6E56B5}" type="sibTrans" cxnId="{E32E4E2D-226F-4477-872A-D6482B41B667}">
      <dgm:prSet/>
      <dgm:spPr/>
      <dgm:t>
        <a:bodyPr/>
        <a:lstStyle/>
        <a:p>
          <a:endParaRPr lang="es-US"/>
        </a:p>
      </dgm:t>
    </dgm:pt>
    <dgm:pt modelId="{9E9D8D02-872E-4210-AF60-02F03726D5E5}">
      <dgm:prSet/>
      <dgm:spPr/>
      <dgm:t>
        <a:bodyPr/>
        <a:lstStyle/>
        <a:p>
          <a:r>
            <a:rPr lang="es-US" dirty="0"/>
            <a:t>Cuestionar</a:t>
          </a:r>
        </a:p>
      </dgm:t>
    </dgm:pt>
    <dgm:pt modelId="{211EA023-BB44-49C2-B415-38FF2468A52D}" type="parTrans" cxnId="{117BEDCF-2290-42CC-948C-5F6346B5165B}">
      <dgm:prSet/>
      <dgm:spPr/>
      <dgm:t>
        <a:bodyPr/>
        <a:lstStyle/>
        <a:p>
          <a:endParaRPr lang="es-US"/>
        </a:p>
      </dgm:t>
    </dgm:pt>
    <dgm:pt modelId="{21C3CA2F-08F7-447F-B579-6702EF1E09BF}" type="sibTrans" cxnId="{117BEDCF-2290-42CC-948C-5F6346B5165B}">
      <dgm:prSet/>
      <dgm:spPr/>
      <dgm:t>
        <a:bodyPr/>
        <a:lstStyle/>
        <a:p>
          <a:endParaRPr lang="es-US"/>
        </a:p>
      </dgm:t>
    </dgm:pt>
    <dgm:pt modelId="{F885898C-64FD-40CA-AED1-D212CE32F7FC}">
      <dgm:prSet/>
      <dgm:spPr/>
      <dgm:t>
        <a:bodyPr/>
        <a:lstStyle/>
        <a:p>
          <a:r>
            <a:rPr lang="es-US"/>
            <a:t>Formular</a:t>
          </a:r>
        </a:p>
      </dgm:t>
    </dgm:pt>
    <dgm:pt modelId="{48E96FB8-B1A8-4AA5-9357-938B6229E139}" type="parTrans" cxnId="{D085A873-4A7E-4F6B-B584-00BE1F3BCF29}">
      <dgm:prSet/>
      <dgm:spPr/>
      <dgm:t>
        <a:bodyPr/>
        <a:lstStyle/>
        <a:p>
          <a:endParaRPr lang="es-US"/>
        </a:p>
      </dgm:t>
    </dgm:pt>
    <dgm:pt modelId="{09A6F1C1-D2D4-4A6A-9902-80729D9CA8E5}" type="sibTrans" cxnId="{D085A873-4A7E-4F6B-B584-00BE1F3BCF29}">
      <dgm:prSet/>
      <dgm:spPr/>
      <dgm:t>
        <a:bodyPr/>
        <a:lstStyle/>
        <a:p>
          <a:endParaRPr lang="es-US"/>
        </a:p>
      </dgm:t>
    </dgm:pt>
    <dgm:pt modelId="{4B24593A-21A0-4BCD-BE36-6DCCF99445A1}">
      <dgm:prSet/>
      <dgm:spPr/>
      <dgm:t>
        <a:bodyPr/>
        <a:lstStyle/>
        <a:p>
          <a:r>
            <a:rPr lang="es-US"/>
            <a:t>a) Disciplina academica</a:t>
          </a:r>
        </a:p>
        <a:p>
          <a:r>
            <a:rPr lang="es-US"/>
            <a:t>b) Estado de las disciplinas</a:t>
          </a:r>
        </a:p>
      </dgm:t>
    </dgm:pt>
    <dgm:pt modelId="{A974524D-B14B-4021-BD75-6D225E8595A7}" type="parTrans" cxnId="{B79D56F4-27F4-4B4E-B6EC-35644F11EF32}">
      <dgm:prSet/>
      <dgm:spPr/>
      <dgm:t>
        <a:bodyPr/>
        <a:lstStyle/>
        <a:p>
          <a:endParaRPr lang="es-US"/>
        </a:p>
      </dgm:t>
    </dgm:pt>
    <dgm:pt modelId="{3114C4F5-3F85-4BC4-AFF3-4E16F940E3E2}" type="sibTrans" cxnId="{B79D56F4-27F4-4B4E-B6EC-35644F11EF32}">
      <dgm:prSet/>
      <dgm:spPr/>
      <dgm:t>
        <a:bodyPr/>
        <a:lstStyle/>
        <a:p>
          <a:endParaRPr lang="es-US"/>
        </a:p>
      </dgm:t>
    </dgm:pt>
    <dgm:pt modelId="{BB742956-2B9C-4AB1-96E8-F3EB5650E656}">
      <dgm:prSet/>
      <dgm:spPr/>
      <dgm:t>
        <a:bodyPr/>
        <a:lstStyle/>
        <a:p>
          <a:r>
            <a:rPr lang="es-US"/>
            <a:t>Formular preguntas</a:t>
          </a:r>
        </a:p>
        <a:p>
          <a:r>
            <a:rPr lang="es-US"/>
            <a:t>a)Disciplinas academicas</a:t>
          </a:r>
        </a:p>
        <a:p>
          <a:r>
            <a:rPr lang="es-US"/>
            <a:t>b) Discilplinas sociales</a:t>
          </a:r>
        </a:p>
        <a:p>
          <a:r>
            <a:rPr lang="es-US"/>
            <a:t>c) Artes</a:t>
          </a:r>
        </a:p>
      </dgm:t>
    </dgm:pt>
    <dgm:pt modelId="{57BE44E0-7905-4CA2-94B8-FAD55B0F6D8A}" type="parTrans" cxnId="{27A876F9-48C6-4CF2-834A-F6634A654503}">
      <dgm:prSet/>
      <dgm:spPr/>
      <dgm:t>
        <a:bodyPr/>
        <a:lstStyle/>
        <a:p>
          <a:endParaRPr lang="es-US"/>
        </a:p>
      </dgm:t>
    </dgm:pt>
    <dgm:pt modelId="{EABFEABD-5030-43F1-8411-57DF9893D481}" type="sibTrans" cxnId="{27A876F9-48C6-4CF2-834A-F6634A654503}">
      <dgm:prSet/>
      <dgm:spPr/>
      <dgm:t>
        <a:bodyPr/>
        <a:lstStyle/>
        <a:p>
          <a:endParaRPr lang="es-US"/>
        </a:p>
      </dgm:t>
    </dgm:pt>
    <dgm:pt modelId="{430465B4-8C98-4A22-A4FB-B643BCB6C19D}" type="pres">
      <dgm:prSet presAssocID="{2A3865E8-21B1-45E4-A04C-33696C10C9D8}" presName="hierChild1" presStyleCnt="0">
        <dgm:presLayoutVars>
          <dgm:chPref val="1"/>
          <dgm:dir/>
          <dgm:animOne val="branch"/>
          <dgm:animLvl val="lvl"/>
          <dgm:resizeHandles/>
        </dgm:presLayoutVars>
      </dgm:prSet>
      <dgm:spPr/>
      <dgm:t>
        <a:bodyPr/>
        <a:lstStyle/>
        <a:p>
          <a:endParaRPr lang="es-ES"/>
        </a:p>
      </dgm:t>
    </dgm:pt>
    <dgm:pt modelId="{76434F64-983D-4BAE-8530-4DF5CBC66117}" type="pres">
      <dgm:prSet presAssocID="{ED047514-6A62-4C42-A5A6-6993E322DAB2}" presName="hierRoot1" presStyleCnt="0"/>
      <dgm:spPr/>
    </dgm:pt>
    <dgm:pt modelId="{3AAE7476-1BDD-4919-A455-3FB816A70C1C}" type="pres">
      <dgm:prSet presAssocID="{ED047514-6A62-4C42-A5A6-6993E322DAB2}" presName="composite" presStyleCnt="0"/>
      <dgm:spPr/>
    </dgm:pt>
    <dgm:pt modelId="{6DE38AA1-50BF-4CFF-AAA5-62EF8A45ABFE}" type="pres">
      <dgm:prSet presAssocID="{ED047514-6A62-4C42-A5A6-6993E322DAB2}" presName="background" presStyleLbl="node0" presStyleIdx="0" presStyleCnt="1"/>
      <dgm:spPr/>
    </dgm:pt>
    <dgm:pt modelId="{12E27D6B-2A00-47F3-AAA6-58BF6DDE8841}" type="pres">
      <dgm:prSet presAssocID="{ED047514-6A62-4C42-A5A6-6993E322DAB2}" presName="text" presStyleLbl="fgAcc0" presStyleIdx="0" presStyleCnt="1">
        <dgm:presLayoutVars>
          <dgm:chPref val="3"/>
        </dgm:presLayoutVars>
      </dgm:prSet>
      <dgm:spPr/>
      <dgm:t>
        <a:bodyPr/>
        <a:lstStyle/>
        <a:p>
          <a:endParaRPr lang="es-US"/>
        </a:p>
      </dgm:t>
    </dgm:pt>
    <dgm:pt modelId="{6F5F4050-8571-43A4-BF51-A40AF85D72AA}" type="pres">
      <dgm:prSet presAssocID="{ED047514-6A62-4C42-A5A6-6993E322DAB2}" presName="hierChild2" presStyleCnt="0"/>
      <dgm:spPr/>
    </dgm:pt>
    <dgm:pt modelId="{B99EE4B1-B99A-4289-B18C-76F1962385CF}" type="pres">
      <dgm:prSet presAssocID="{0A31B22F-99CB-4205-A005-7149202D1308}" presName="Name10" presStyleLbl="parChTrans1D2" presStyleIdx="0" presStyleCnt="3"/>
      <dgm:spPr/>
      <dgm:t>
        <a:bodyPr/>
        <a:lstStyle/>
        <a:p>
          <a:endParaRPr lang="es-ES"/>
        </a:p>
      </dgm:t>
    </dgm:pt>
    <dgm:pt modelId="{7EB53987-3BC7-488B-9470-5E247FAC546E}" type="pres">
      <dgm:prSet presAssocID="{DC24305E-C7BD-45F6-AD83-D03AF9DCD391}" presName="hierRoot2" presStyleCnt="0"/>
      <dgm:spPr/>
    </dgm:pt>
    <dgm:pt modelId="{0C3A27CA-3BBE-4C11-9102-3AF4F3656431}" type="pres">
      <dgm:prSet presAssocID="{DC24305E-C7BD-45F6-AD83-D03AF9DCD391}" presName="composite2" presStyleCnt="0"/>
      <dgm:spPr/>
    </dgm:pt>
    <dgm:pt modelId="{85C71AB5-C601-41FC-9D25-22D6ED30EFC8}" type="pres">
      <dgm:prSet presAssocID="{DC24305E-C7BD-45F6-AD83-D03AF9DCD391}" presName="background2" presStyleLbl="node2" presStyleIdx="0" presStyleCnt="3"/>
      <dgm:spPr/>
    </dgm:pt>
    <dgm:pt modelId="{8AF00162-FF79-42BE-B49C-3EA459BE7B97}" type="pres">
      <dgm:prSet presAssocID="{DC24305E-C7BD-45F6-AD83-D03AF9DCD391}" presName="text2" presStyleLbl="fgAcc2" presStyleIdx="0" presStyleCnt="3">
        <dgm:presLayoutVars>
          <dgm:chPref val="3"/>
        </dgm:presLayoutVars>
      </dgm:prSet>
      <dgm:spPr/>
      <dgm:t>
        <a:bodyPr/>
        <a:lstStyle/>
        <a:p>
          <a:endParaRPr lang="es-US"/>
        </a:p>
      </dgm:t>
    </dgm:pt>
    <dgm:pt modelId="{6B094B2B-6069-4004-A802-7D80740E2CD8}" type="pres">
      <dgm:prSet presAssocID="{DC24305E-C7BD-45F6-AD83-D03AF9DCD391}" presName="hierChild3" presStyleCnt="0"/>
      <dgm:spPr/>
    </dgm:pt>
    <dgm:pt modelId="{CDE1274C-0CC4-48B3-80FB-FD9B976D7E8C}" type="pres">
      <dgm:prSet presAssocID="{D7DBCA45-63C2-4B39-AF4E-50926B402446}" presName="Name17" presStyleLbl="parChTrans1D3" presStyleIdx="0" presStyleCnt="5"/>
      <dgm:spPr/>
      <dgm:t>
        <a:bodyPr/>
        <a:lstStyle/>
        <a:p>
          <a:endParaRPr lang="es-ES"/>
        </a:p>
      </dgm:t>
    </dgm:pt>
    <dgm:pt modelId="{4C036EEE-3736-43E1-B234-C7DFBDF76D28}" type="pres">
      <dgm:prSet presAssocID="{A85DD6E1-5257-4ECE-B72C-ADAAE91F5917}" presName="hierRoot3" presStyleCnt="0"/>
      <dgm:spPr/>
    </dgm:pt>
    <dgm:pt modelId="{536B3F9D-DE58-4E7A-906C-A9AD4CEA524A}" type="pres">
      <dgm:prSet presAssocID="{A85DD6E1-5257-4ECE-B72C-ADAAE91F5917}" presName="composite3" presStyleCnt="0"/>
      <dgm:spPr/>
    </dgm:pt>
    <dgm:pt modelId="{4FDA72A5-DA2F-497F-8C1A-603082B18416}" type="pres">
      <dgm:prSet presAssocID="{A85DD6E1-5257-4ECE-B72C-ADAAE91F5917}" presName="background3" presStyleLbl="node3" presStyleIdx="0" presStyleCnt="5"/>
      <dgm:spPr/>
    </dgm:pt>
    <dgm:pt modelId="{35E6E18B-5B63-4FA7-A3BD-08C9A0D4F731}" type="pres">
      <dgm:prSet presAssocID="{A85DD6E1-5257-4ECE-B72C-ADAAE91F5917}" presName="text3" presStyleLbl="fgAcc3" presStyleIdx="0" presStyleCnt="5" custScaleY="220585">
        <dgm:presLayoutVars>
          <dgm:chPref val="3"/>
        </dgm:presLayoutVars>
      </dgm:prSet>
      <dgm:spPr/>
      <dgm:t>
        <a:bodyPr/>
        <a:lstStyle/>
        <a:p>
          <a:endParaRPr lang="es-US"/>
        </a:p>
      </dgm:t>
    </dgm:pt>
    <dgm:pt modelId="{C517B9FA-E338-4898-B9B5-23F37A12855B}" type="pres">
      <dgm:prSet presAssocID="{A85DD6E1-5257-4ECE-B72C-ADAAE91F5917}" presName="hierChild4" presStyleCnt="0"/>
      <dgm:spPr/>
    </dgm:pt>
    <dgm:pt modelId="{91424971-AF21-417D-841C-0A1E32003F6C}" type="pres">
      <dgm:prSet presAssocID="{CBE1DB5B-5C12-4091-9949-A333E767176A}" presName="Name23" presStyleLbl="parChTrans1D4" presStyleIdx="0" presStyleCnt="5"/>
      <dgm:spPr/>
      <dgm:t>
        <a:bodyPr/>
        <a:lstStyle/>
        <a:p>
          <a:endParaRPr lang="es-ES"/>
        </a:p>
      </dgm:t>
    </dgm:pt>
    <dgm:pt modelId="{4EE52353-F12C-4F79-B2DE-6A4E022E312A}" type="pres">
      <dgm:prSet presAssocID="{944F82CB-E07E-48C4-8999-965D40FBA8E7}" presName="hierRoot4" presStyleCnt="0"/>
      <dgm:spPr/>
    </dgm:pt>
    <dgm:pt modelId="{373415E2-DEB3-4368-9947-C2747FD6D444}" type="pres">
      <dgm:prSet presAssocID="{944F82CB-E07E-48C4-8999-965D40FBA8E7}" presName="composite4" presStyleCnt="0"/>
      <dgm:spPr/>
    </dgm:pt>
    <dgm:pt modelId="{DC3C0A77-43CB-4EC2-AC47-4D8E5A22855F}" type="pres">
      <dgm:prSet presAssocID="{944F82CB-E07E-48C4-8999-965D40FBA8E7}" presName="background4" presStyleLbl="node4" presStyleIdx="0" presStyleCnt="5"/>
      <dgm:spPr/>
    </dgm:pt>
    <dgm:pt modelId="{AE3F1B16-A23F-4BE2-80E4-C6C7FFBF420A}" type="pres">
      <dgm:prSet presAssocID="{944F82CB-E07E-48C4-8999-965D40FBA8E7}" presName="text4" presStyleLbl="fgAcc4" presStyleIdx="0" presStyleCnt="5">
        <dgm:presLayoutVars>
          <dgm:chPref val="3"/>
        </dgm:presLayoutVars>
      </dgm:prSet>
      <dgm:spPr/>
      <dgm:t>
        <a:bodyPr/>
        <a:lstStyle/>
        <a:p>
          <a:endParaRPr lang="es-ES"/>
        </a:p>
      </dgm:t>
    </dgm:pt>
    <dgm:pt modelId="{7511A83B-C83E-4466-AE87-8188FCCAF430}" type="pres">
      <dgm:prSet presAssocID="{944F82CB-E07E-48C4-8999-965D40FBA8E7}" presName="hierChild5" presStyleCnt="0"/>
      <dgm:spPr/>
    </dgm:pt>
    <dgm:pt modelId="{167C2459-1C36-4B19-AC99-03D6C3966316}" type="pres">
      <dgm:prSet presAssocID="{3992D804-4438-48E9-8CDE-4237B2D82B2B}" presName="Name10" presStyleLbl="parChTrans1D2" presStyleIdx="1" presStyleCnt="3"/>
      <dgm:spPr/>
      <dgm:t>
        <a:bodyPr/>
        <a:lstStyle/>
        <a:p>
          <a:endParaRPr lang="es-ES"/>
        </a:p>
      </dgm:t>
    </dgm:pt>
    <dgm:pt modelId="{7C7CCF81-679F-4713-8608-891286188014}" type="pres">
      <dgm:prSet presAssocID="{BEC4AA1D-D778-4A54-893B-16501247FFF0}" presName="hierRoot2" presStyleCnt="0"/>
      <dgm:spPr/>
    </dgm:pt>
    <dgm:pt modelId="{24D3211A-9479-4BCF-9272-54C4633B3372}" type="pres">
      <dgm:prSet presAssocID="{BEC4AA1D-D778-4A54-893B-16501247FFF0}" presName="composite2" presStyleCnt="0"/>
      <dgm:spPr/>
    </dgm:pt>
    <dgm:pt modelId="{A3EFF37A-3DE3-4F35-A36C-B40649FD62A2}" type="pres">
      <dgm:prSet presAssocID="{BEC4AA1D-D778-4A54-893B-16501247FFF0}" presName="background2" presStyleLbl="node2" presStyleIdx="1" presStyleCnt="3"/>
      <dgm:spPr/>
    </dgm:pt>
    <dgm:pt modelId="{07018DBC-3710-49A7-9D99-2494D5BA75F7}" type="pres">
      <dgm:prSet presAssocID="{BEC4AA1D-D778-4A54-893B-16501247FFF0}" presName="text2" presStyleLbl="fgAcc2" presStyleIdx="1" presStyleCnt="3">
        <dgm:presLayoutVars>
          <dgm:chPref val="3"/>
        </dgm:presLayoutVars>
      </dgm:prSet>
      <dgm:spPr/>
      <dgm:t>
        <a:bodyPr/>
        <a:lstStyle/>
        <a:p>
          <a:endParaRPr lang="es-US"/>
        </a:p>
      </dgm:t>
    </dgm:pt>
    <dgm:pt modelId="{AA8004C1-112B-4797-9B6A-8790A7CD137F}" type="pres">
      <dgm:prSet presAssocID="{BEC4AA1D-D778-4A54-893B-16501247FFF0}" presName="hierChild3" presStyleCnt="0"/>
      <dgm:spPr/>
    </dgm:pt>
    <dgm:pt modelId="{D9CE59A0-B56D-4AF8-B1E4-7D92F9605A16}" type="pres">
      <dgm:prSet presAssocID="{279E7EEB-CC96-4202-B0BD-9E3FBD956930}" presName="Name17" presStyleLbl="parChTrans1D3" presStyleIdx="1" presStyleCnt="5"/>
      <dgm:spPr/>
      <dgm:t>
        <a:bodyPr/>
        <a:lstStyle/>
        <a:p>
          <a:endParaRPr lang="es-ES"/>
        </a:p>
      </dgm:t>
    </dgm:pt>
    <dgm:pt modelId="{EB8F025F-71C5-4C9D-8E81-72C351314D92}" type="pres">
      <dgm:prSet presAssocID="{B2B48BBA-DBEA-4D12-B777-B18407BBA719}" presName="hierRoot3" presStyleCnt="0"/>
      <dgm:spPr/>
    </dgm:pt>
    <dgm:pt modelId="{9C599617-BDF6-41B4-9A91-5DA4DAC7CCD8}" type="pres">
      <dgm:prSet presAssocID="{B2B48BBA-DBEA-4D12-B777-B18407BBA719}" presName="composite3" presStyleCnt="0"/>
      <dgm:spPr/>
    </dgm:pt>
    <dgm:pt modelId="{930116D1-063B-445C-A2DB-7DD3D2F9BF92}" type="pres">
      <dgm:prSet presAssocID="{B2B48BBA-DBEA-4D12-B777-B18407BBA719}" presName="background3" presStyleLbl="node3" presStyleIdx="1" presStyleCnt="5"/>
      <dgm:spPr/>
    </dgm:pt>
    <dgm:pt modelId="{2BBBE5E2-7B53-4936-A78F-15594D506821}" type="pres">
      <dgm:prSet presAssocID="{B2B48BBA-DBEA-4D12-B777-B18407BBA719}" presName="text3" presStyleLbl="fgAcc3" presStyleIdx="1" presStyleCnt="5">
        <dgm:presLayoutVars>
          <dgm:chPref val="3"/>
        </dgm:presLayoutVars>
      </dgm:prSet>
      <dgm:spPr/>
      <dgm:t>
        <a:bodyPr/>
        <a:lstStyle/>
        <a:p>
          <a:endParaRPr lang="es-ES"/>
        </a:p>
      </dgm:t>
    </dgm:pt>
    <dgm:pt modelId="{C0742ED3-6D21-4BA6-A8BF-31825E0DE00F}" type="pres">
      <dgm:prSet presAssocID="{B2B48BBA-DBEA-4D12-B777-B18407BBA719}" presName="hierChild4" presStyleCnt="0"/>
      <dgm:spPr/>
    </dgm:pt>
    <dgm:pt modelId="{C0E74A78-EC74-49BB-A856-376F4F110136}" type="pres">
      <dgm:prSet presAssocID="{186E297C-5546-4128-B7BA-74470CD1EA89}" presName="Name17" presStyleLbl="parChTrans1D3" presStyleIdx="2" presStyleCnt="5"/>
      <dgm:spPr/>
      <dgm:t>
        <a:bodyPr/>
        <a:lstStyle/>
        <a:p>
          <a:endParaRPr lang="es-ES"/>
        </a:p>
      </dgm:t>
    </dgm:pt>
    <dgm:pt modelId="{450D1765-A818-49C3-94EF-8A397D45D3AA}" type="pres">
      <dgm:prSet presAssocID="{BDF319A1-D4B4-4871-B508-A829DBC7B97F}" presName="hierRoot3" presStyleCnt="0"/>
      <dgm:spPr/>
    </dgm:pt>
    <dgm:pt modelId="{ECD7F33E-4D0C-445C-AE0B-06195DE437B1}" type="pres">
      <dgm:prSet presAssocID="{BDF319A1-D4B4-4871-B508-A829DBC7B97F}" presName="composite3" presStyleCnt="0"/>
      <dgm:spPr/>
    </dgm:pt>
    <dgm:pt modelId="{B095FEA1-FEF0-46F1-B2CF-AC1E8AD80FBB}" type="pres">
      <dgm:prSet presAssocID="{BDF319A1-D4B4-4871-B508-A829DBC7B97F}" presName="background3" presStyleLbl="node3" presStyleIdx="2" presStyleCnt="5"/>
      <dgm:spPr/>
    </dgm:pt>
    <dgm:pt modelId="{3E95BEBB-A21C-4346-BACD-26339A9AC85B}" type="pres">
      <dgm:prSet presAssocID="{BDF319A1-D4B4-4871-B508-A829DBC7B97F}" presName="text3" presStyleLbl="fgAcc3" presStyleIdx="2" presStyleCnt="5">
        <dgm:presLayoutVars>
          <dgm:chPref val="3"/>
        </dgm:presLayoutVars>
      </dgm:prSet>
      <dgm:spPr/>
      <dgm:t>
        <a:bodyPr/>
        <a:lstStyle/>
        <a:p>
          <a:endParaRPr lang="es-US"/>
        </a:p>
      </dgm:t>
    </dgm:pt>
    <dgm:pt modelId="{8B57935A-B9A8-4D0C-AA2B-775069241A04}" type="pres">
      <dgm:prSet presAssocID="{BDF319A1-D4B4-4871-B508-A829DBC7B97F}" presName="hierChild4" presStyleCnt="0"/>
      <dgm:spPr/>
    </dgm:pt>
    <dgm:pt modelId="{6B8BEFBC-00D9-42DF-B83B-85AD172066E4}" type="pres">
      <dgm:prSet presAssocID="{A660F95F-29A0-43C2-BEE8-D275173CD9D8}" presName="Name23" presStyleLbl="parChTrans1D4" presStyleIdx="1" presStyleCnt="5"/>
      <dgm:spPr/>
      <dgm:t>
        <a:bodyPr/>
        <a:lstStyle/>
        <a:p>
          <a:endParaRPr lang="es-ES"/>
        </a:p>
      </dgm:t>
    </dgm:pt>
    <dgm:pt modelId="{3412C8D8-D749-43A4-BCB1-0D97AB60B4D3}" type="pres">
      <dgm:prSet presAssocID="{A61B868D-6FE9-4044-BEEC-C0127E88617D}" presName="hierRoot4" presStyleCnt="0"/>
      <dgm:spPr/>
    </dgm:pt>
    <dgm:pt modelId="{311F83C8-1C0B-42F6-ABD1-F6996C2E058F}" type="pres">
      <dgm:prSet presAssocID="{A61B868D-6FE9-4044-BEEC-C0127E88617D}" presName="composite4" presStyleCnt="0"/>
      <dgm:spPr/>
    </dgm:pt>
    <dgm:pt modelId="{955093FA-9E14-42AA-9E39-4383CC461AC5}" type="pres">
      <dgm:prSet presAssocID="{A61B868D-6FE9-4044-BEEC-C0127E88617D}" presName="background4" presStyleLbl="node4" presStyleIdx="1" presStyleCnt="5"/>
      <dgm:spPr/>
    </dgm:pt>
    <dgm:pt modelId="{66FF0C1E-4A38-4EE3-B1CD-AB47D63F63F3}" type="pres">
      <dgm:prSet presAssocID="{A61B868D-6FE9-4044-BEEC-C0127E88617D}" presName="text4" presStyleLbl="fgAcc4" presStyleIdx="1" presStyleCnt="5" custScaleY="171938">
        <dgm:presLayoutVars>
          <dgm:chPref val="3"/>
        </dgm:presLayoutVars>
      </dgm:prSet>
      <dgm:spPr/>
      <dgm:t>
        <a:bodyPr/>
        <a:lstStyle/>
        <a:p>
          <a:endParaRPr lang="es-US"/>
        </a:p>
      </dgm:t>
    </dgm:pt>
    <dgm:pt modelId="{2CC45AEC-C4DF-4082-9068-C27C433F2835}" type="pres">
      <dgm:prSet presAssocID="{A61B868D-6FE9-4044-BEEC-C0127E88617D}" presName="hierChild5" presStyleCnt="0"/>
      <dgm:spPr/>
    </dgm:pt>
    <dgm:pt modelId="{3255AD8A-CF65-4D7D-9E8F-FBC934A7072C}" type="pres">
      <dgm:prSet presAssocID="{A9A80981-F36E-4E15-A719-470150A4A7B8}" presName="Name23" presStyleLbl="parChTrans1D4" presStyleIdx="2" presStyleCnt="5"/>
      <dgm:spPr/>
      <dgm:t>
        <a:bodyPr/>
        <a:lstStyle/>
        <a:p>
          <a:endParaRPr lang="es-ES"/>
        </a:p>
      </dgm:t>
    </dgm:pt>
    <dgm:pt modelId="{6CF9BD69-5EB0-424C-94FB-D1D8C7A997CA}" type="pres">
      <dgm:prSet presAssocID="{C4BEC5D7-6BD3-45E1-8886-EA4015EB8E7F}" presName="hierRoot4" presStyleCnt="0"/>
      <dgm:spPr/>
    </dgm:pt>
    <dgm:pt modelId="{48E45CF4-DD5D-43F9-AC99-4945DC72A3DF}" type="pres">
      <dgm:prSet presAssocID="{C4BEC5D7-6BD3-45E1-8886-EA4015EB8E7F}" presName="composite4" presStyleCnt="0"/>
      <dgm:spPr/>
    </dgm:pt>
    <dgm:pt modelId="{B8E30355-CEFA-4C8A-ADBC-6FA62CD97AA7}" type="pres">
      <dgm:prSet presAssocID="{C4BEC5D7-6BD3-45E1-8886-EA4015EB8E7F}" presName="background4" presStyleLbl="node4" presStyleIdx="2" presStyleCnt="5"/>
      <dgm:spPr/>
    </dgm:pt>
    <dgm:pt modelId="{CB3F087F-7BF5-41E7-95AA-6E01769DC759}" type="pres">
      <dgm:prSet presAssocID="{C4BEC5D7-6BD3-45E1-8886-EA4015EB8E7F}" presName="text4" presStyleLbl="fgAcc4" presStyleIdx="2" presStyleCnt="5" custScaleY="171098">
        <dgm:presLayoutVars>
          <dgm:chPref val="3"/>
        </dgm:presLayoutVars>
      </dgm:prSet>
      <dgm:spPr/>
      <dgm:t>
        <a:bodyPr/>
        <a:lstStyle/>
        <a:p>
          <a:endParaRPr lang="es-US"/>
        </a:p>
      </dgm:t>
    </dgm:pt>
    <dgm:pt modelId="{196240A6-5908-4BF8-829C-85F2588CC207}" type="pres">
      <dgm:prSet presAssocID="{C4BEC5D7-6BD3-45E1-8886-EA4015EB8E7F}" presName="hierChild5" presStyleCnt="0"/>
      <dgm:spPr/>
    </dgm:pt>
    <dgm:pt modelId="{8507217C-3253-4CD7-A348-4D7076F3DE03}" type="pres">
      <dgm:prSet presAssocID="{767E785D-21C9-445C-8B12-1E2CE085E5B2}" presName="Name10" presStyleLbl="parChTrans1D2" presStyleIdx="2" presStyleCnt="3"/>
      <dgm:spPr/>
      <dgm:t>
        <a:bodyPr/>
        <a:lstStyle/>
        <a:p>
          <a:endParaRPr lang="es-ES"/>
        </a:p>
      </dgm:t>
    </dgm:pt>
    <dgm:pt modelId="{AD3D29C0-9627-460B-97AA-9A28A0D1EDFC}" type="pres">
      <dgm:prSet presAssocID="{EABE7A6E-D00A-4FAF-9CF8-DDCB0079AE6F}" presName="hierRoot2" presStyleCnt="0"/>
      <dgm:spPr/>
    </dgm:pt>
    <dgm:pt modelId="{469D2D42-1CC8-4FD5-B349-5B6444C04AD3}" type="pres">
      <dgm:prSet presAssocID="{EABE7A6E-D00A-4FAF-9CF8-DDCB0079AE6F}" presName="composite2" presStyleCnt="0"/>
      <dgm:spPr/>
    </dgm:pt>
    <dgm:pt modelId="{3DB55F97-DACA-4EBE-BADF-7FA2680D6013}" type="pres">
      <dgm:prSet presAssocID="{EABE7A6E-D00A-4FAF-9CF8-DDCB0079AE6F}" presName="background2" presStyleLbl="node2" presStyleIdx="2" presStyleCnt="3"/>
      <dgm:spPr/>
    </dgm:pt>
    <dgm:pt modelId="{352219E9-CD1B-4499-883A-799B5FF00631}" type="pres">
      <dgm:prSet presAssocID="{EABE7A6E-D00A-4FAF-9CF8-DDCB0079AE6F}" presName="text2" presStyleLbl="fgAcc2" presStyleIdx="2" presStyleCnt="3">
        <dgm:presLayoutVars>
          <dgm:chPref val="3"/>
        </dgm:presLayoutVars>
      </dgm:prSet>
      <dgm:spPr/>
      <dgm:t>
        <a:bodyPr/>
        <a:lstStyle/>
        <a:p>
          <a:endParaRPr lang="es-ES"/>
        </a:p>
      </dgm:t>
    </dgm:pt>
    <dgm:pt modelId="{C025C0CB-CA1F-4674-A50F-829D55E4E206}" type="pres">
      <dgm:prSet presAssocID="{EABE7A6E-D00A-4FAF-9CF8-DDCB0079AE6F}" presName="hierChild3" presStyleCnt="0"/>
      <dgm:spPr/>
    </dgm:pt>
    <dgm:pt modelId="{C03A94F0-22FD-464B-B03E-F8722503F17C}" type="pres">
      <dgm:prSet presAssocID="{211EA023-BB44-49C2-B415-38FF2468A52D}" presName="Name17" presStyleLbl="parChTrans1D3" presStyleIdx="3" presStyleCnt="5"/>
      <dgm:spPr/>
      <dgm:t>
        <a:bodyPr/>
        <a:lstStyle/>
        <a:p>
          <a:endParaRPr lang="es-ES"/>
        </a:p>
      </dgm:t>
    </dgm:pt>
    <dgm:pt modelId="{4A0280DF-3976-410B-B0EF-95E5BE7B9A20}" type="pres">
      <dgm:prSet presAssocID="{9E9D8D02-872E-4210-AF60-02F03726D5E5}" presName="hierRoot3" presStyleCnt="0"/>
      <dgm:spPr/>
    </dgm:pt>
    <dgm:pt modelId="{D9EF7D80-DF5A-4D5F-8B9B-2B8B48E25B3F}" type="pres">
      <dgm:prSet presAssocID="{9E9D8D02-872E-4210-AF60-02F03726D5E5}" presName="composite3" presStyleCnt="0"/>
      <dgm:spPr/>
    </dgm:pt>
    <dgm:pt modelId="{03D31C99-7A05-439A-AD6F-EF9060F80F75}" type="pres">
      <dgm:prSet presAssocID="{9E9D8D02-872E-4210-AF60-02F03726D5E5}" presName="background3" presStyleLbl="node3" presStyleIdx="3" presStyleCnt="5"/>
      <dgm:spPr/>
    </dgm:pt>
    <dgm:pt modelId="{9885D6F1-926E-431C-961A-B8E6ACE72222}" type="pres">
      <dgm:prSet presAssocID="{9E9D8D02-872E-4210-AF60-02F03726D5E5}" presName="text3" presStyleLbl="fgAcc3" presStyleIdx="3" presStyleCnt="5">
        <dgm:presLayoutVars>
          <dgm:chPref val="3"/>
        </dgm:presLayoutVars>
      </dgm:prSet>
      <dgm:spPr/>
      <dgm:t>
        <a:bodyPr/>
        <a:lstStyle/>
        <a:p>
          <a:endParaRPr lang="es-US"/>
        </a:p>
      </dgm:t>
    </dgm:pt>
    <dgm:pt modelId="{FCDCBF2F-FECB-4C80-971D-D78738521BC7}" type="pres">
      <dgm:prSet presAssocID="{9E9D8D02-872E-4210-AF60-02F03726D5E5}" presName="hierChild4" presStyleCnt="0"/>
      <dgm:spPr/>
    </dgm:pt>
    <dgm:pt modelId="{DFDBDDCC-0433-4284-9CE5-65C8C91FE153}" type="pres">
      <dgm:prSet presAssocID="{A974524D-B14B-4021-BD75-6D225E8595A7}" presName="Name23" presStyleLbl="parChTrans1D4" presStyleIdx="3" presStyleCnt="5"/>
      <dgm:spPr/>
      <dgm:t>
        <a:bodyPr/>
        <a:lstStyle/>
        <a:p>
          <a:endParaRPr lang="es-ES"/>
        </a:p>
      </dgm:t>
    </dgm:pt>
    <dgm:pt modelId="{936FBA81-8448-41C8-A42F-7A43D7E837ED}" type="pres">
      <dgm:prSet presAssocID="{4B24593A-21A0-4BCD-BE36-6DCCF99445A1}" presName="hierRoot4" presStyleCnt="0"/>
      <dgm:spPr/>
    </dgm:pt>
    <dgm:pt modelId="{50E7102E-414F-4701-8469-AB55BE5413EC}" type="pres">
      <dgm:prSet presAssocID="{4B24593A-21A0-4BCD-BE36-6DCCF99445A1}" presName="composite4" presStyleCnt="0"/>
      <dgm:spPr/>
    </dgm:pt>
    <dgm:pt modelId="{7B704A29-9EDD-4169-96F2-6AF1B76A7509}" type="pres">
      <dgm:prSet presAssocID="{4B24593A-21A0-4BCD-BE36-6DCCF99445A1}" presName="background4" presStyleLbl="node4" presStyleIdx="3" presStyleCnt="5"/>
      <dgm:spPr/>
    </dgm:pt>
    <dgm:pt modelId="{33DF1EF9-F6FF-4412-A19B-8F522695CEF1}" type="pres">
      <dgm:prSet presAssocID="{4B24593A-21A0-4BCD-BE36-6DCCF99445A1}" presName="text4" presStyleLbl="fgAcc4" presStyleIdx="3" presStyleCnt="5">
        <dgm:presLayoutVars>
          <dgm:chPref val="3"/>
        </dgm:presLayoutVars>
      </dgm:prSet>
      <dgm:spPr/>
      <dgm:t>
        <a:bodyPr/>
        <a:lstStyle/>
        <a:p>
          <a:endParaRPr lang="es-US"/>
        </a:p>
      </dgm:t>
    </dgm:pt>
    <dgm:pt modelId="{6985A47A-2ADD-43C2-A3C1-3D03127D41A6}" type="pres">
      <dgm:prSet presAssocID="{4B24593A-21A0-4BCD-BE36-6DCCF99445A1}" presName="hierChild5" presStyleCnt="0"/>
      <dgm:spPr/>
    </dgm:pt>
    <dgm:pt modelId="{3CFE9103-C227-474C-83D7-01C18922AA97}" type="pres">
      <dgm:prSet presAssocID="{48E96FB8-B1A8-4AA5-9357-938B6229E139}" presName="Name17" presStyleLbl="parChTrans1D3" presStyleIdx="4" presStyleCnt="5"/>
      <dgm:spPr/>
      <dgm:t>
        <a:bodyPr/>
        <a:lstStyle/>
        <a:p>
          <a:endParaRPr lang="es-ES"/>
        </a:p>
      </dgm:t>
    </dgm:pt>
    <dgm:pt modelId="{DB8345FE-8BCB-4E51-A681-401934B3482C}" type="pres">
      <dgm:prSet presAssocID="{F885898C-64FD-40CA-AED1-D212CE32F7FC}" presName="hierRoot3" presStyleCnt="0"/>
      <dgm:spPr/>
    </dgm:pt>
    <dgm:pt modelId="{A96BF923-1D4B-478E-BD27-A7394945F7C8}" type="pres">
      <dgm:prSet presAssocID="{F885898C-64FD-40CA-AED1-D212CE32F7FC}" presName="composite3" presStyleCnt="0"/>
      <dgm:spPr/>
    </dgm:pt>
    <dgm:pt modelId="{43C353DB-676F-40D0-8DE3-2912F57BF12A}" type="pres">
      <dgm:prSet presAssocID="{F885898C-64FD-40CA-AED1-D212CE32F7FC}" presName="background3" presStyleLbl="node3" presStyleIdx="4" presStyleCnt="5"/>
      <dgm:spPr/>
    </dgm:pt>
    <dgm:pt modelId="{9304D2B9-A294-4BEB-8D89-C36314C61387}" type="pres">
      <dgm:prSet presAssocID="{F885898C-64FD-40CA-AED1-D212CE32F7FC}" presName="text3" presStyleLbl="fgAcc3" presStyleIdx="4" presStyleCnt="5">
        <dgm:presLayoutVars>
          <dgm:chPref val="3"/>
        </dgm:presLayoutVars>
      </dgm:prSet>
      <dgm:spPr/>
      <dgm:t>
        <a:bodyPr/>
        <a:lstStyle/>
        <a:p>
          <a:endParaRPr lang="es-ES"/>
        </a:p>
      </dgm:t>
    </dgm:pt>
    <dgm:pt modelId="{001D30DC-2E98-49A5-AE2A-F1100D79501A}" type="pres">
      <dgm:prSet presAssocID="{F885898C-64FD-40CA-AED1-D212CE32F7FC}" presName="hierChild4" presStyleCnt="0"/>
      <dgm:spPr/>
    </dgm:pt>
    <dgm:pt modelId="{6C7E2B48-10BE-4C56-8545-E8E2DC96900B}" type="pres">
      <dgm:prSet presAssocID="{57BE44E0-7905-4CA2-94B8-FAD55B0F6D8A}" presName="Name23" presStyleLbl="parChTrans1D4" presStyleIdx="4" presStyleCnt="5"/>
      <dgm:spPr/>
      <dgm:t>
        <a:bodyPr/>
        <a:lstStyle/>
        <a:p>
          <a:endParaRPr lang="es-ES"/>
        </a:p>
      </dgm:t>
    </dgm:pt>
    <dgm:pt modelId="{4B3949BF-F3F7-4CF5-9789-39DDE10E7466}" type="pres">
      <dgm:prSet presAssocID="{BB742956-2B9C-4AB1-96E8-F3EB5650E656}" presName="hierRoot4" presStyleCnt="0"/>
      <dgm:spPr/>
    </dgm:pt>
    <dgm:pt modelId="{B735A5E3-D8FE-4676-BCC7-EFC33A76E0A1}" type="pres">
      <dgm:prSet presAssocID="{BB742956-2B9C-4AB1-96E8-F3EB5650E656}" presName="composite4" presStyleCnt="0"/>
      <dgm:spPr/>
    </dgm:pt>
    <dgm:pt modelId="{0AE6B913-E835-41C6-911A-39023ED88BD0}" type="pres">
      <dgm:prSet presAssocID="{BB742956-2B9C-4AB1-96E8-F3EB5650E656}" presName="background4" presStyleLbl="node4" presStyleIdx="4" presStyleCnt="5"/>
      <dgm:spPr/>
    </dgm:pt>
    <dgm:pt modelId="{AD237893-AEAC-4111-82E8-B31CBE437035}" type="pres">
      <dgm:prSet presAssocID="{BB742956-2B9C-4AB1-96E8-F3EB5650E656}" presName="text4" presStyleLbl="fgAcc4" presStyleIdx="4" presStyleCnt="5">
        <dgm:presLayoutVars>
          <dgm:chPref val="3"/>
        </dgm:presLayoutVars>
      </dgm:prSet>
      <dgm:spPr/>
      <dgm:t>
        <a:bodyPr/>
        <a:lstStyle/>
        <a:p>
          <a:endParaRPr lang="es-US"/>
        </a:p>
      </dgm:t>
    </dgm:pt>
    <dgm:pt modelId="{4BB65565-2218-47EA-8B70-9D5E4FD823E9}" type="pres">
      <dgm:prSet presAssocID="{BB742956-2B9C-4AB1-96E8-F3EB5650E656}" presName="hierChild5" presStyleCnt="0"/>
      <dgm:spPr/>
    </dgm:pt>
  </dgm:ptLst>
  <dgm:cxnLst>
    <dgm:cxn modelId="{B79D56F4-27F4-4B4E-B6EC-35644F11EF32}" srcId="{9E9D8D02-872E-4210-AF60-02F03726D5E5}" destId="{4B24593A-21A0-4BCD-BE36-6DCCF99445A1}" srcOrd="0" destOrd="0" parTransId="{A974524D-B14B-4021-BD75-6D225E8595A7}" sibTransId="{3114C4F5-3F85-4BC4-AFF3-4E16F940E3E2}"/>
    <dgm:cxn modelId="{09BFE606-DFD3-4EDD-8005-7396D4D3BF74}" type="presOf" srcId="{A85DD6E1-5257-4ECE-B72C-ADAAE91F5917}" destId="{35E6E18B-5B63-4FA7-A3BD-08C9A0D4F731}" srcOrd="0" destOrd="0" presId="urn:microsoft.com/office/officeart/2005/8/layout/hierarchy1"/>
    <dgm:cxn modelId="{D38B9939-4050-4FC7-B9A1-E896356C3761}" type="presOf" srcId="{4B24593A-21A0-4BCD-BE36-6DCCF99445A1}" destId="{33DF1EF9-F6FF-4412-A19B-8F522695CEF1}" srcOrd="0" destOrd="0" presId="urn:microsoft.com/office/officeart/2005/8/layout/hierarchy1"/>
    <dgm:cxn modelId="{A0EEE6DE-BDF6-41AC-8190-B963F495CD74}" type="presOf" srcId="{2A3865E8-21B1-45E4-A04C-33696C10C9D8}" destId="{430465B4-8C98-4A22-A4FB-B643BCB6C19D}" srcOrd="0" destOrd="0" presId="urn:microsoft.com/office/officeart/2005/8/layout/hierarchy1"/>
    <dgm:cxn modelId="{8B73099B-9100-4110-B7D5-53F0CD17FD85}" type="presOf" srcId="{A660F95F-29A0-43C2-BEE8-D275173CD9D8}" destId="{6B8BEFBC-00D9-42DF-B83B-85AD172066E4}" srcOrd="0" destOrd="0" presId="urn:microsoft.com/office/officeart/2005/8/layout/hierarchy1"/>
    <dgm:cxn modelId="{DC1788C5-3DCB-4D64-9B00-26A570F576B4}" srcId="{A85DD6E1-5257-4ECE-B72C-ADAAE91F5917}" destId="{944F82CB-E07E-48C4-8999-965D40FBA8E7}" srcOrd="0" destOrd="0" parTransId="{CBE1DB5B-5C12-4091-9949-A333E767176A}" sibTransId="{89DA3CD6-67A7-4CD3-9D9E-33596E5E87BE}"/>
    <dgm:cxn modelId="{97354E1F-DB24-4296-8686-9D070DADE750}" type="presOf" srcId="{EABE7A6E-D00A-4FAF-9CF8-DDCB0079AE6F}" destId="{352219E9-CD1B-4499-883A-799B5FF00631}" srcOrd="0" destOrd="0" presId="urn:microsoft.com/office/officeart/2005/8/layout/hierarchy1"/>
    <dgm:cxn modelId="{27A876F9-48C6-4CF2-834A-F6634A654503}" srcId="{F885898C-64FD-40CA-AED1-D212CE32F7FC}" destId="{BB742956-2B9C-4AB1-96E8-F3EB5650E656}" srcOrd="0" destOrd="0" parTransId="{57BE44E0-7905-4CA2-94B8-FAD55B0F6D8A}" sibTransId="{EABFEABD-5030-43F1-8411-57DF9893D481}"/>
    <dgm:cxn modelId="{EA3360C7-54C6-4918-BDB6-6D659DBF1EFB}" srcId="{BEC4AA1D-D778-4A54-893B-16501247FFF0}" destId="{B2B48BBA-DBEA-4D12-B777-B18407BBA719}" srcOrd="0" destOrd="0" parTransId="{279E7EEB-CC96-4202-B0BD-9E3FBD956930}" sibTransId="{33007CF4-82FB-484A-8A3F-480205E0140C}"/>
    <dgm:cxn modelId="{35EB1F7C-4CEE-4286-81FE-ADA6C0CEED8E}" type="presOf" srcId="{BDF319A1-D4B4-4871-B508-A829DBC7B97F}" destId="{3E95BEBB-A21C-4346-BACD-26339A9AC85B}" srcOrd="0" destOrd="0" presId="urn:microsoft.com/office/officeart/2005/8/layout/hierarchy1"/>
    <dgm:cxn modelId="{7C53AE67-ACCF-40E3-8722-7584C8E7FF64}" type="presOf" srcId="{BB742956-2B9C-4AB1-96E8-F3EB5650E656}" destId="{AD237893-AEAC-4111-82E8-B31CBE437035}" srcOrd="0" destOrd="0" presId="urn:microsoft.com/office/officeart/2005/8/layout/hierarchy1"/>
    <dgm:cxn modelId="{48118963-F3C1-40B2-822B-400ED457A45A}" type="presOf" srcId="{ED047514-6A62-4C42-A5A6-6993E322DAB2}" destId="{12E27D6B-2A00-47F3-AAA6-58BF6DDE8841}" srcOrd="0" destOrd="0" presId="urn:microsoft.com/office/officeart/2005/8/layout/hierarchy1"/>
    <dgm:cxn modelId="{61A522F3-FE8E-4E10-9192-583F53D513D2}" type="presOf" srcId="{CBE1DB5B-5C12-4091-9949-A333E767176A}" destId="{91424971-AF21-417D-841C-0A1E32003F6C}" srcOrd="0" destOrd="0" presId="urn:microsoft.com/office/officeart/2005/8/layout/hierarchy1"/>
    <dgm:cxn modelId="{BFC7F863-B6CD-4D9B-8D07-3788ADC03643}" type="presOf" srcId="{A974524D-B14B-4021-BD75-6D225E8595A7}" destId="{DFDBDDCC-0433-4284-9CE5-65C8C91FE153}" srcOrd="0" destOrd="0" presId="urn:microsoft.com/office/officeart/2005/8/layout/hierarchy1"/>
    <dgm:cxn modelId="{8A6FCF0B-6C32-4E17-B740-22C2A7953DCF}" type="presOf" srcId="{48E96FB8-B1A8-4AA5-9357-938B6229E139}" destId="{3CFE9103-C227-474C-83D7-01C18922AA97}" srcOrd="0" destOrd="0" presId="urn:microsoft.com/office/officeart/2005/8/layout/hierarchy1"/>
    <dgm:cxn modelId="{357EBF22-5B4F-4885-893A-F900F729FCD2}" type="presOf" srcId="{944F82CB-E07E-48C4-8999-965D40FBA8E7}" destId="{AE3F1B16-A23F-4BE2-80E4-C6C7FFBF420A}" srcOrd="0" destOrd="0" presId="urn:microsoft.com/office/officeart/2005/8/layout/hierarchy1"/>
    <dgm:cxn modelId="{117BEDCF-2290-42CC-948C-5F6346B5165B}" srcId="{EABE7A6E-D00A-4FAF-9CF8-DDCB0079AE6F}" destId="{9E9D8D02-872E-4210-AF60-02F03726D5E5}" srcOrd="0" destOrd="0" parTransId="{211EA023-BB44-49C2-B415-38FF2468A52D}" sibTransId="{21C3CA2F-08F7-447F-B579-6702EF1E09BF}"/>
    <dgm:cxn modelId="{F872C6D2-6984-48C8-B352-807477C0498B}" type="presOf" srcId="{211EA023-BB44-49C2-B415-38FF2468A52D}" destId="{C03A94F0-22FD-464B-B03E-F8722503F17C}" srcOrd="0" destOrd="0" presId="urn:microsoft.com/office/officeart/2005/8/layout/hierarchy1"/>
    <dgm:cxn modelId="{FA1603DD-02A7-46AF-A819-B3D584F3FB24}" srcId="{ED047514-6A62-4C42-A5A6-6993E322DAB2}" destId="{EABE7A6E-D00A-4FAF-9CF8-DDCB0079AE6F}" srcOrd="2" destOrd="0" parTransId="{767E785D-21C9-445C-8B12-1E2CE085E5B2}" sibTransId="{D119901A-61E4-4E2C-AF52-DC899359D9CA}"/>
    <dgm:cxn modelId="{5917A43E-B000-4221-A380-A6A15D57688E}" type="presOf" srcId="{DC24305E-C7BD-45F6-AD83-D03AF9DCD391}" destId="{8AF00162-FF79-42BE-B49C-3EA459BE7B97}" srcOrd="0" destOrd="0" presId="urn:microsoft.com/office/officeart/2005/8/layout/hierarchy1"/>
    <dgm:cxn modelId="{DB5A3A44-E74F-4CCC-B11F-1A5D6F9FEB0D}" type="presOf" srcId="{A9A80981-F36E-4E15-A719-470150A4A7B8}" destId="{3255AD8A-CF65-4D7D-9E8F-FBC934A7072C}" srcOrd="0" destOrd="0" presId="urn:microsoft.com/office/officeart/2005/8/layout/hierarchy1"/>
    <dgm:cxn modelId="{1EFCEFC7-A0EA-4791-B811-D88ED895B6AE}" type="presOf" srcId="{186E297C-5546-4128-B7BA-74470CD1EA89}" destId="{C0E74A78-EC74-49BB-A856-376F4F110136}" srcOrd="0" destOrd="0" presId="urn:microsoft.com/office/officeart/2005/8/layout/hierarchy1"/>
    <dgm:cxn modelId="{DCB87289-5DEE-4D64-BF37-48C5A04FBAE7}" type="presOf" srcId="{B2B48BBA-DBEA-4D12-B777-B18407BBA719}" destId="{2BBBE5E2-7B53-4936-A78F-15594D506821}" srcOrd="0" destOrd="0" presId="urn:microsoft.com/office/officeart/2005/8/layout/hierarchy1"/>
    <dgm:cxn modelId="{01491AAD-32D1-4FB3-95C4-D46D2B858346}" srcId="{BDF319A1-D4B4-4871-B508-A829DBC7B97F}" destId="{A61B868D-6FE9-4044-BEEC-C0127E88617D}" srcOrd="0" destOrd="0" parTransId="{A660F95F-29A0-43C2-BEE8-D275173CD9D8}" sibTransId="{8DE7D3EB-A8DE-4695-AF73-C4C0C45B6861}"/>
    <dgm:cxn modelId="{D085A873-4A7E-4F6B-B584-00BE1F3BCF29}" srcId="{EABE7A6E-D00A-4FAF-9CF8-DDCB0079AE6F}" destId="{F885898C-64FD-40CA-AED1-D212CE32F7FC}" srcOrd="1" destOrd="0" parTransId="{48E96FB8-B1A8-4AA5-9357-938B6229E139}" sibTransId="{09A6F1C1-D2D4-4A6A-9902-80729D9CA8E5}"/>
    <dgm:cxn modelId="{3568CF5B-E1A2-4A43-84AA-A5B2488A1458}" type="presOf" srcId="{9E9D8D02-872E-4210-AF60-02F03726D5E5}" destId="{9885D6F1-926E-431C-961A-B8E6ACE72222}" srcOrd="0" destOrd="0" presId="urn:microsoft.com/office/officeart/2005/8/layout/hierarchy1"/>
    <dgm:cxn modelId="{C8D0499B-19A1-42CE-BABC-11370C9B01BC}" type="presOf" srcId="{57BE44E0-7905-4CA2-94B8-FAD55B0F6D8A}" destId="{6C7E2B48-10BE-4C56-8545-E8E2DC96900B}" srcOrd="0" destOrd="0" presId="urn:microsoft.com/office/officeart/2005/8/layout/hierarchy1"/>
    <dgm:cxn modelId="{7F82A7BA-FA5C-4B7F-AFB5-0737921FCC6B}" type="presOf" srcId="{D7DBCA45-63C2-4B39-AF4E-50926B402446}" destId="{CDE1274C-0CC4-48B3-80FB-FD9B976D7E8C}" srcOrd="0" destOrd="0" presId="urn:microsoft.com/office/officeart/2005/8/layout/hierarchy1"/>
    <dgm:cxn modelId="{59864228-D1CB-4B11-A676-D531DD261356}" srcId="{2A3865E8-21B1-45E4-A04C-33696C10C9D8}" destId="{ED047514-6A62-4C42-A5A6-6993E322DAB2}" srcOrd="0" destOrd="0" parTransId="{CAF5B26B-C4C1-43C1-B0A7-157BA32287CB}" sibTransId="{36107415-B655-4F08-AC98-98D629BF175E}"/>
    <dgm:cxn modelId="{1B6F2044-ADDB-4F8C-863F-B03E4EF7615B}" type="presOf" srcId="{3992D804-4438-48E9-8CDE-4237B2D82B2B}" destId="{167C2459-1C36-4B19-AC99-03D6C3966316}" srcOrd="0" destOrd="0" presId="urn:microsoft.com/office/officeart/2005/8/layout/hierarchy1"/>
    <dgm:cxn modelId="{AA1BE4D5-9E08-4D7D-A40D-F4C31ECF4C92}" type="presOf" srcId="{279E7EEB-CC96-4202-B0BD-9E3FBD956930}" destId="{D9CE59A0-B56D-4AF8-B1E4-7D92F9605A16}" srcOrd="0" destOrd="0" presId="urn:microsoft.com/office/officeart/2005/8/layout/hierarchy1"/>
    <dgm:cxn modelId="{765DC24D-4DC7-435A-9B39-94FBF629BE13}" srcId="{BEC4AA1D-D778-4A54-893B-16501247FFF0}" destId="{BDF319A1-D4B4-4871-B508-A829DBC7B97F}" srcOrd="1" destOrd="0" parTransId="{186E297C-5546-4128-B7BA-74470CD1EA89}" sibTransId="{291FF516-D5A8-40CA-91F9-D423CD3340DD}"/>
    <dgm:cxn modelId="{00941B03-79E5-406F-A6B0-5E2C412CEF65}" type="presOf" srcId="{A61B868D-6FE9-4044-BEEC-C0127E88617D}" destId="{66FF0C1E-4A38-4EE3-B1CD-AB47D63F63F3}" srcOrd="0" destOrd="0" presId="urn:microsoft.com/office/officeart/2005/8/layout/hierarchy1"/>
    <dgm:cxn modelId="{B8A03B6D-CB67-4E3E-A527-4770AD1D9864}" type="presOf" srcId="{767E785D-21C9-445C-8B12-1E2CE085E5B2}" destId="{8507217C-3253-4CD7-A348-4D7076F3DE03}" srcOrd="0" destOrd="0" presId="urn:microsoft.com/office/officeart/2005/8/layout/hierarchy1"/>
    <dgm:cxn modelId="{8094C741-FCC0-4615-8C92-79E15802863D}" type="presOf" srcId="{BEC4AA1D-D778-4A54-893B-16501247FFF0}" destId="{07018DBC-3710-49A7-9D99-2494D5BA75F7}" srcOrd="0" destOrd="0" presId="urn:microsoft.com/office/officeart/2005/8/layout/hierarchy1"/>
    <dgm:cxn modelId="{903D61C2-B767-435A-AAFC-6662D11E8F7B}" srcId="{ED047514-6A62-4C42-A5A6-6993E322DAB2}" destId="{DC24305E-C7BD-45F6-AD83-D03AF9DCD391}" srcOrd="0" destOrd="0" parTransId="{0A31B22F-99CB-4205-A005-7149202D1308}" sibTransId="{D9800EF1-52A8-4715-8A30-62465144803C}"/>
    <dgm:cxn modelId="{E32E4E2D-226F-4477-872A-D6482B41B667}" srcId="{A61B868D-6FE9-4044-BEEC-C0127E88617D}" destId="{C4BEC5D7-6BD3-45E1-8886-EA4015EB8E7F}" srcOrd="0" destOrd="0" parTransId="{A9A80981-F36E-4E15-A719-470150A4A7B8}" sibTransId="{7F1943CA-2D68-484D-A710-6316FA6E56B5}"/>
    <dgm:cxn modelId="{D984E187-10B4-44D5-A689-685F66F750E7}" srcId="{DC24305E-C7BD-45F6-AD83-D03AF9DCD391}" destId="{A85DD6E1-5257-4ECE-B72C-ADAAE91F5917}" srcOrd="0" destOrd="0" parTransId="{D7DBCA45-63C2-4B39-AF4E-50926B402446}" sibTransId="{2FD3D2C0-69F1-4288-BA06-7848420D2E61}"/>
    <dgm:cxn modelId="{271C5DF4-04D7-4992-B24C-BE8F01BD3BB2}" srcId="{ED047514-6A62-4C42-A5A6-6993E322DAB2}" destId="{BEC4AA1D-D778-4A54-893B-16501247FFF0}" srcOrd="1" destOrd="0" parTransId="{3992D804-4438-48E9-8CDE-4237B2D82B2B}" sibTransId="{B6E6CA81-DD3B-493C-A451-75A0EAF87778}"/>
    <dgm:cxn modelId="{6FCFFBBE-8FA7-4327-A5E8-7E03CCE065ED}" type="presOf" srcId="{0A31B22F-99CB-4205-A005-7149202D1308}" destId="{B99EE4B1-B99A-4289-B18C-76F1962385CF}" srcOrd="0" destOrd="0" presId="urn:microsoft.com/office/officeart/2005/8/layout/hierarchy1"/>
    <dgm:cxn modelId="{217A91ED-E754-4246-8579-6732884264FA}" type="presOf" srcId="{C4BEC5D7-6BD3-45E1-8886-EA4015EB8E7F}" destId="{CB3F087F-7BF5-41E7-95AA-6E01769DC759}" srcOrd="0" destOrd="0" presId="urn:microsoft.com/office/officeart/2005/8/layout/hierarchy1"/>
    <dgm:cxn modelId="{356F33CB-3806-48A7-81EC-3B761CE80578}" type="presOf" srcId="{F885898C-64FD-40CA-AED1-D212CE32F7FC}" destId="{9304D2B9-A294-4BEB-8D89-C36314C61387}" srcOrd="0" destOrd="0" presId="urn:microsoft.com/office/officeart/2005/8/layout/hierarchy1"/>
    <dgm:cxn modelId="{3D7890F9-8341-429B-AC0A-EE80B5B10887}" type="presParOf" srcId="{430465B4-8C98-4A22-A4FB-B643BCB6C19D}" destId="{76434F64-983D-4BAE-8530-4DF5CBC66117}" srcOrd="0" destOrd="0" presId="urn:microsoft.com/office/officeart/2005/8/layout/hierarchy1"/>
    <dgm:cxn modelId="{5D00D3BF-8135-4A02-BC45-389F12E707FC}" type="presParOf" srcId="{76434F64-983D-4BAE-8530-4DF5CBC66117}" destId="{3AAE7476-1BDD-4919-A455-3FB816A70C1C}" srcOrd="0" destOrd="0" presId="urn:microsoft.com/office/officeart/2005/8/layout/hierarchy1"/>
    <dgm:cxn modelId="{87600DC1-2BD3-49C9-B9D2-9F5A67C3F9E9}" type="presParOf" srcId="{3AAE7476-1BDD-4919-A455-3FB816A70C1C}" destId="{6DE38AA1-50BF-4CFF-AAA5-62EF8A45ABFE}" srcOrd="0" destOrd="0" presId="urn:microsoft.com/office/officeart/2005/8/layout/hierarchy1"/>
    <dgm:cxn modelId="{ECE1E8AE-B4E1-4C09-87CD-080AD286CA5F}" type="presParOf" srcId="{3AAE7476-1BDD-4919-A455-3FB816A70C1C}" destId="{12E27D6B-2A00-47F3-AAA6-58BF6DDE8841}" srcOrd="1" destOrd="0" presId="urn:microsoft.com/office/officeart/2005/8/layout/hierarchy1"/>
    <dgm:cxn modelId="{16011610-E85B-4D03-AC55-E8E085D595C3}" type="presParOf" srcId="{76434F64-983D-4BAE-8530-4DF5CBC66117}" destId="{6F5F4050-8571-43A4-BF51-A40AF85D72AA}" srcOrd="1" destOrd="0" presId="urn:microsoft.com/office/officeart/2005/8/layout/hierarchy1"/>
    <dgm:cxn modelId="{D5E33A91-2FA8-4178-8D40-838DAB7718F0}" type="presParOf" srcId="{6F5F4050-8571-43A4-BF51-A40AF85D72AA}" destId="{B99EE4B1-B99A-4289-B18C-76F1962385CF}" srcOrd="0" destOrd="0" presId="urn:microsoft.com/office/officeart/2005/8/layout/hierarchy1"/>
    <dgm:cxn modelId="{0A29F374-CBF9-46EC-B38B-B720AB0F81DD}" type="presParOf" srcId="{6F5F4050-8571-43A4-BF51-A40AF85D72AA}" destId="{7EB53987-3BC7-488B-9470-5E247FAC546E}" srcOrd="1" destOrd="0" presId="urn:microsoft.com/office/officeart/2005/8/layout/hierarchy1"/>
    <dgm:cxn modelId="{1C8765BD-823D-4819-9CA1-BFE366D61017}" type="presParOf" srcId="{7EB53987-3BC7-488B-9470-5E247FAC546E}" destId="{0C3A27CA-3BBE-4C11-9102-3AF4F3656431}" srcOrd="0" destOrd="0" presId="urn:microsoft.com/office/officeart/2005/8/layout/hierarchy1"/>
    <dgm:cxn modelId="{53A4E737-EE98-49E4-B6E2-290B10041F7E}" type="presParOf" srcId="{0C3A27CA-3BBE-4C11-9102-3AF4F3656431}" destId="{85C71AB5-C601-41FC-9D25-22D6ED30EFC8}" srcOrd="0" destOrd="0" presId="urn:microsoft.com/office/officeart/2005/8/layout/hierarchy1"/>
    <dgm:cxn modelId="{714E7F6C-E3A3-4303-B62A-1503B8E44DC7}" type="presParOf" srcId="{0C3A27CA-3BBE-4C11-9102-3AF4F3656431}" destId="{8AF00162-FF79-42BE-B49C-3EA459BE7B97}" srcOrd="1" destOrd="0" presId="urn:microsoft.com/office/officeart/2005/8/layout/hierarchy1"/>
    <dgm:cxn modelId="{36DC2285-21F0-48EA-8016-08860EB2C79C}" type="presParOf" srcId="{7EB53987-3BC7-488B-9470-5E247FAC546E}" destId="{6B094B2B-6069-4004-A802-7D80740E2CD8}" srcOrd="1" destOrd="0" presId="urn:microsoft.com/office/officeart/2005/8/layout/hierarchy1"/>
    <dgm:cxn modelId="{F418546F-DAD1-417A-857E-64C07479B680}" type="presParOf" srcId="{6B094B2B-6069-4004-A802-7D80740E2CD8}" destId="{CDE1274C-0CC4-48B3-80FB-FD9B976D7E8C}" srcOrd="0" destOrd="0" presId="urn:microsoft.com/office/officeart/2005/8/layout/hierarchy1"/>
    <dgm:cxn modelId="{0D2FFCC6-FE77-4774-B495-A83870CC7365}" type="presParOf" srcId="{6B094B2B-6069-4004-A802-7D80740E2CD8}" destId="{4C036EEE-3736-43E1-B234-C7DFBDF76D28}" srcOrd="1" destOrd="0" presId="urn:microsoft.com/office/officeart/2005/8/layout/hierarchy1"/>
    <dgm:cxn modelId="{7EC3F256-9029-4E12-AEBF-B2DA6846B02F}" type="presParOf" srcId="{4C036EEE-3736-43E1-B234-C7DFBDF76D28}" destId="{536B3F9D-DE58-4E7A-906C-A9AD4CEA524A}" srcOrd="0" destOrd="0" presId="urn:microsoft.com/office/officeart/2005/8/layout/hierarchy1"/>
    <dgm:cxn modelId="{A5CDC4BE-74C5-43FA-9249-7B78AA7F1F80}" type="presParOf" srcId="{536B3F9D-DE58-4E7A-906C-A9AD4CEA524A}" destId="{4FDA72A5-DA2F-497F-8C1A-603082B18416}" srcOrd="0" destOrd="0" presId="urn:microsoft.com/office/officeart/2005/8/layout/hierarchy1"/>
    <dgm:cxn modelId="{1681EEA4-900F-400D-BE17-86747E30B60E}" type="presParOf" srcId="{536B3F9D-DE58-4E7A-906C-A9AD4CEA524A}" destId="{35E6E18B-5B63-4FA7-A3BD-08C9A0D4F731}" srcOrd="1" destOrd="0" presId="urn:microsoft.com/office/officeart/2005/8/layout/hierarchy1"/>
    <dgm:cxn modelId="{16B36372-B8D2-4EC5-B654-D67379326858}" type="presParOf" srcId="{4C036EEE-3736-43E1-B234-C7DFBDF76D28}" destId="{C517B9FA-E338-4898-B9B5-23F37A12855B}" srcOrd="1" destOrd="0" presId="urn:microsoft.com/office/officeart/2005/8/layout/hierarchy1"/>
    <dgm:cxn modelId="{CCAA7BD4-1F13-4407-BB49-C8E7E70759E7}" type="presParOf" srcId="{C517B9FA-E338-4898-B9B5-23F37A12855B}" destId="{91424971-AF21-417D-841C-0A1E32003F6C}" srcOrd="0" destOrd="0" presId="urn:microsoft.com/office/officeart/2005/8/layout/hierarchy1"/>
    <dgm:cxn modelId="{388B9274-6383-4939-B910-69DE7BECDD3E}" type="presParOf" srcId="{C517B9FA-E338-4898-B9B5-23F37A12855B}" destId="{4EE52353-F12C-4F79-B2DE-6A4E022E312A}" srcOrd="1" destOrd="0" presId="urn:microsoft.com/office/officeart/2005/8/layout/hierarchy1"/>
    <dgm:cxn modelId="{40FEE94D-AF7D-41CA-972F-28CBFEFFE140}" type="presParOf" srcId="{4EE52353-F12C-4F79-B2DE-6A4E022E312A}" destId="{373415E2-DEB3-4368-9947-C2747FD6D444}" srcOrd="0" destOrd="0" presId="urn:microsoft.com/office/officeart/2005/8/layout/hierarchy1"/>
    <dgm:cxn modelId="{4E68BB8B-A952-46DC-935A-4F77260781A9}" type="presParOf" srcId="{373415E2-DEB3-4368-9947-C2747FD6D444}" destId="{DC3C0A77-43CB-4EC2-AC47-4D8E5A22855F}" srcOrd="0" destOrd="0" presId="urn:microsoft.com/office/officeart/2005/8/layout/hierarchy1"/>
    <dgm:cxn modelId="{6556ADDE-D7AB-4C64-8177-6A91B4B40A24}" type="presParOf" srcId="{373415E2-DEB3-4368-9947-C2747FD6D444}" destId="{AE3F1B16-A23F-4BE2-80E4-C6C7FFBF420A}" srcOrd="1" destOrd="0" presId="urn:microsoft.com/office/officeart/2005/8/layout/hierarchy1"/>
    <dgm:cxn modelId="{369A2682-0D56-4DB3-A68A-2827C2444B9E}" type="presParOf" srcId="{4EE52353-F12C-4F79-B2DE-6A4E022E312A}" destId="{7511A83B-C83E-4466-AE87-8188FCCAF430}" srcOrd="1" destOrd="0" presId="urn:microsoft.com/office/officeart/2005/8/layout/hierarchy1"/>
    <dgm:cxn modelId="{E7BB5FB5-B71C-4BE0-856A-019E06F7F7BD}" type="presParOf" srcId="{6F5F4050-8571-43A4-BF51-A40AF85D72AA}" destId="{167C2459-1C36-4B19-AC99-03D6C3966316}" srcOrd="2" destOrd="0" presId="urn:microsoft.com/office/officeart/2005/8/layout/hierarchy1"/>
    <dgm:cxn modelId="{FA08309A-13C1-4129-B054-217518C75402}" type="presParOf" srcId="{6F5F4050-8571-43A4-BF51-A40AF85D72AA}" destId="{7C7CCF81-679F-4713-8608-891286188014}" srcOrd="3" destOrd="0" presId="urn:microsoft.com/office/officeart/2005/8/layout/hierarchy1"/>
    <dgm:cxn modelId="{CD75E106-A44F-4BEA-99AA-386B908794CE}" type="presParOf" srcId="{7C7CCF81-679F-4713-8608-891286188014}" destId="{24D3211A-9479-4BCF-9272-54C4633B3372}" srcOrd="0" destOrd="0" presId="urn:microsoft.com/office/officeart/2005/8/layout/hierarchy1"/>
    <dgm:cxn modelId="{52C1A99B-1118-413B-8589-5483A11D4ECC}" type="presParOf" srcId="{24D3211A-9479-4BCF-9272-54C4633B3372}" destId="{A3EFF37A-3DE3-4F35-A36C-B40649FD62A2}" srcOrd="0" destOrd="0" presId="urn:microsoft.com/office/officeart/2005/8/layout/hierarchy1"/>
    <dgm:cxn modelId="{AAE547D9-954E-4903-BDBE-0DCF2822188C}" type="presParOf" srcId="{24D3211A-9479-4BCF-9272-54C4633B3372}" destId="{07018DBC-3710-49A7-9D99-2494D5BA75F7}" srcOrd="1" destOrd="0" presId="urn:microsoft.com/office/officeart/2005/8/layout/hierarchy1"/>
    <dgm:cxn modelId="{4672D125-8903-4D92-A601-BC8B86B28107}" type="presParOf" srcId="{7C7CCF81-679F-4713-8608-891286188014}" destId="{AA8004C1-112B-4797-9B6A-8790A7CD137F}" srcOrd="1" destOrd="0" presId="urn:microsoft.com/office/officeart/2005/8/layout/hierarchy1"/>
    <dgm:cxn modelId="{C14D6433-5206-4372-9731-EF20D39AE413}" type="presParOf" srcId="{AA8004C1-112B-4797-9B6A-8790A7CD137F}" destId="{D9CE59A0-B56D-4AF8-B1E4-7D92F9605A16}" srcOrd="0" destOrd="0" presId="urn:microsoft.com/office/officeart/2005/8/layout/hierarchy1"/>
    <dgm:cxn modelId="{237234CD-8784-4610-9E7C-9D8C58C29A57}" type="presParOf" srcId="{AA8004C1-112B-4797-9B6A-8790A7CD137F}" destId="{EB8F025F-71C5-4C9D-8E81-72C351314D92}" srcOrd="1" destOrd="0" presId="urn:microsoft.com/office/officeart/2005/8/layout/hierarchy1"/>
    <dgm:cxn modelId="{01987169-BF42-460E-B3D7-3251C6458D26}" type="presParOf" srcId="{EB8F025F-71C5-4C9D-8E81-72C351314D92}" destId="{9C599617-BDF6-41B4-9A91-5DA4DAC7CCD8}" srcOrd="0" destOrd="0" presId="urn:microsoft.com/office/officeart/2005/8/layout/hierarchy1"/>
    <dgm:cxn modelId="{7BE4A07A-7190-4D62-A1A0-E49000A2643D}" type="presParOf" srcId="{9C599617-BDF6-41B4-9A91-5DA4DAC7CCD8}" destId="{930116D1-063B-445C-A2DB-7DD3D2F9BF92}" srcOrd="0" destOrd="0" presId="urn:microsoft.com/office/officeart/2005/8/layout/hierarchy1"/>
    <dgm:cxn modelId="{F4715F52-C87B-488E-BAB4-A8B0EB0DE565}" type="presParOf" srcId="{9C599617-BDF6-41B4-9A91-5DA4DAC7CCD8}" destId="{2BBBE5E2-7B53-4936-A78F-15594D506821}" srcOrd="1" destOrd="0" presId="urn:microsoft.com/office/officeart/2005/8/layout/hierarchy1"/>
    <dgm:cxn modelId="{C5A62ED2-3039-43A1-9BED-5628A7CF5932}" type="presParOf" srcId="{EB8F025F-71C5-4C9D-8E81-72C351314D92}" destId="{C0742ED3-6D21-4BA6-A8BF-31825E0DE00F}" srcOrd="1" destOrd="0" presId="urn:microsoft.com/office/officeart/2005/8/layout/hierarchy1"/>
    <dgm:cxn modelId="{C6C90F11-60F1-4D87-AB7B-6F5D9C4A821F}" type="presParOf" srcId="{AA8004C1-112B-4797-9B6A-8790A7CD137F}" destId="{C0E74A78-EC74-49BB-A856-376F4F110136}" srcOrd="2" destOrd="0" presId="urn:microsoft.com/office/officeart/2005/8/layout/hierarchy1"/>
    <dgm:cxn modelId="{F5BEBA27-70E9-444B-BA4B-47A358100C17}" type="presParOf" srcId="{AA8004C1-112B-4797-9B6A-8790A7CD137F}" destId="{450D1765-A818-49C3-94EF-8A397D45D3AA}" srcOrd="3" destOrd="0" presId="urn:microsoft.com/office/officeart/2005/8/layout/hierarchy1"/>
    <dgm:cxn modelId="{811BEFE9-28D1-4ADD-A2A3-EF5292B57DFF}" type="presParOf" srcId="{450D1765-A818-49C3-94EF-8A397D45D3AA}" destId="{ECD7F33E-4D0C-445C-AE0B-06195DE437B1}" srcOrd="0" destOrd="0" presId="urn:microsoft.com/office/officeart/2005/8/layout/hierarchy1"/>
    <dgm:cxn modelId="{6FE65E32-9F19-41ED-B062-A7E838A4ECA3}" type="presParOf" srcId="{ECD7F33E-4D0C-445C-AE0B-06195DE437B1}" destId="{B095FEA1-FEF0-46F1-B2CF-AC1E8AD80FBB}" srcOrd="0" destOrd="0" presId="urn:microsoft.com/office/officeart/2005/8/layout/hierarchy1"/>
    <dgm:cxn modelId="{AA9D8556-F374-42DE-8E9F-33A6E3858726}" type="presParOf" srcId="{ECD7F33E-4D0C-445C-AE0B-06195DE437B1}" destId="{3E95BEBB-A21C-4346-BACD-26339A9AC85B}" srcOrd="1" destOrd="0" presId="urn:microsoft.com/office/officeart/2005/8/layout/hierarchy1"/>
    <dgm:cxn modelId="{FD4B1314-0775-480D-A439-042CFB681C59}" type="presParOf" srcId="{450D1765-A818-49C3-94EF-8A397D45D3AA}" destId="{8B57935A-B9A8-4D0C-AA2B-775069241A04}" srcOrd="1" destOrd="0" presId="urn:microsoft.com/office/officeart/2005/8/layout/hierarchy1"/>
    <dgm:cxn modelId="{4A364385-C8FA-4BB9-AA84-1727B167D25C}" type="presParOf" srcId="{8B57935A-B9A8-4D0C-AA2B-775069241A04}" destId="{6B8BEFBC-00D9-42DF-B83B-85AD172066E4}" srcOrd="0" destOrd="0" presId="urn:microsoft.com/office/officeart/2005/8/layout/hierarchy1"/>
    <dgm:cxn modelId="{17A2BC61-85EA-477C-963C-E5ECCD5E63F8}" type="presParOf" srcId="{8B57935A-B9A8-4D0C-AA2B-775069241A04}" destId="{3412C8D8-D749-43A4-BCB1-0D97AB60B4D3}" srcOrd="1" destOrd="0" presId="urn:microsoft.com/office/officeart/2005/8/layout/hierarchy1"/>
    <dgm:cxn modelId="{1DAE95F8-5C41-41F4-86DF-8D16DC65BAC9}" type="presParOf" srcId="{3412C8D8-D749-43A4-BCB1-0D97AB60B4D3}" destId="{311F83C8-1C0B-42F6-ABD1-F6996C2E058F}" srcOrd="0" destOrd="0" presId="urn:microsoft.com/office/officeart/2005/8/layout/hierarchy1"/>
    <dgm:cxn modelId="{13129DD8-326D-4A45-B05D-F7D6ABA96CF5}" type="presParOf" srcId="{311F83C8-1C0B-42F6-ABD1-F6996C2E058F}" destId="{955093FA-9E14-42AA-9E39-4383CC461AC5}" srcOrd="0" destOrd="0" presId="urn:microsoft.com/office/officeart/2005/8/layout/hierarchy1"/>
    <dgm:cxn modelId="{EFDBC26B-AA19-45DC-BF8F-939B90FE3769}" type="presParOf" srcId="{311F83C8-1C0B-42F6-ABD1-F6996C2E058F}" destId="{66FF0C1E-4A38-4EE3-B1CD-AB47D63F63F3}" srcOrd="1" destOrd="0" presId="urn:microsoft.com/office/officeart/2005/8/layout/hierarchy1"/>
    <dgm:cxn modelId="{422F9890-9085-4A0F-A475-57DD6666E906}" type="presParOf" srcId="{3412C8D8-D749-43A4-BCB1-0D97AB60B4D3}" destId="{2CC45AEC-C4DF-4082-9068-C27C433F2835}" srcOrd="1" destOrd="0" presId="urn:microsoft.com/office/officeart/2005/8/layout/hierarchy1"/>
    <dgm:cxn modelId="{953C7FB0-4627-4AE1-B817-5EF5D4D0D9B2}" type="presParOf" srcId="{2CC45AEC-C4DF-4082-9068-C27C433F2835}" destId="{3255AD8A-CF65-4D7D-9E8F-FBC934A7072C}" srcOrd="0" destOrd="0" presId="urn:microsoft.com/office/officeart/2005/8/layout/hierarchy1"/>
    <dgm:cxn modelId="{7BD4A8EF-A352-4993-92CE-BB91CCE44D0C}" type="presParOf" srcId="{2CC45AEC-C4DF-4082-9068-C27C433F2835}" destId="{6CF9BD69-5EB0-424C-94FB-D1D8C7A997CA}" srcOrd="1" destOrd="0" presId="urn:microsoft.com/office/officeart/2005/8/layout/hierarchy1"/>
    <dgm:cxn modelId="{96773202-F412-4CC1-9CFD-9EE121F7C68E}" type="presParOf" srcId="{6CF9BD69-5EB0-424C-94FB-D1D8C7A997CA}" destId="{48E45CF4-DD5D-43F9-AC99-4945DC72A3DF}" srcOrd="0" destOrd="0" presId="urn:microsoft.com/office/officeart/2005/8/layout/hierarchy1"/>
    <dgm:cxn modelId="{A9628DA2-E5E1-4A1E-920B-F61B12DB57D3}" type="presParOf" srcId="{48E45CF4-DD5D-43F9-AC99-4945DC72A3DF}" destId="{B8E30355-CEFA-4C8A-ADBC-6FA62CD97AA7}" srcOrd="0" destOrd="0" presId="urn:microsoft.com/office/officeart/2005/8/layout/hierarchy1"/>
    <dgm:cxn modelId="{E84F95BB-927C-4381-A007-110D66BE9EC9}" type="presParOf" srcId="{48E45CF4-DD5D-43F9-AC99-4945DC72A3DF}" destId="{CB3F087F-7BF5-41E7-95AA-6E01769DC759}" srcOrd="1" destOrd="0" presId="urn:microsoft.com/office/officeart/2005/8/layout/hierarchy1"/>
    <dgm:cxn modelId="{92D6F88C-5C7A-4421-8540-C15E0595C895}" type="presParOf" srcId="{6CF9BD69-5EB0-424C-94FB-D1D8C7A997CA}" destId="{196240A6-5908-4BF8-829C-85F2588CC207}" srcOrd="1" destOrd="0" presId="urn:microsoft.com/office/officeart/2005/8/layout/hierarchy1"/>
    <dgm:cxn modelId="{0DF43A9A-7A76-4385-A046-168F9712BF84}" type="presParOf" srcId="{6F5F4050-8571-43A4-BF51-A40AF85D72AA}" destId="{8507217C-3253-4CD7-A348-4D7076F3DE03}" srcOrd="4" destOrd="0" presId="urn:microsoft.com/office/officeart/2005/8/layout/hierarchy1"/>
    <dgm:cxn modelId="{A08B4423-F167-4594-9541-2DE3FC09B269}" type="presParOf" srcId="{6F5F4050-8571-43A4-BF51-A40AF85D72AA}" destId="{AD3D29C0-9627-460B-97AA-9A28A0D1EDFC}" srcOrd="5" destOrd="0" presId="urn:microsoft.com/office/officeart/2005/8/layout/hierarchy1"/>
    <dgm:cxn modelId="{151CDCB4-CCEC-4AF5-8DD9-07B19746E407}" type="presParOf" srcId="{AD3D29C0-9627-460B-97AA-9A28A0D1EDFC}" destId="{469D2D42-1CC8-4FD5-B349-5B6444C04AD3}" srcOrd="0" destOrd="0" presId="urn:microsoft.com/office/officeart/2005/8/layout/hierarchy1"/>
    <dgm:cxn modelId="{0451944B-DC13-4B4F-B21E-4E4BFD0BB7E2}" type="presParOf" srcId="{469D2D42-1CC8-4FD5-B349-5B6444C04AD3}" destId="{3DB55F97-DACA-4EBE-BADF-7FA2680D6013}" srcOrd="0" destOrd="0" presId="urn:microsoft.com/office/officeart/2005/8/layout/hierarchy1"/>
    <dgm:cxn modelId="{C4A10340-B4A1-4554-950E-0C00035D5DD8}" type="presParOf" srcId="{469D2D42-1CC8-4FD5-B349-5B6444C04AD3}" destId="{352219E9-CD1B-4499-883A-799B5FF00631}" srcOrd="1" destOrd="0" presId="urn:microsoft.com/office/officeart/2005/8/layout/hierarchy1"/>
    <dgm:cxn modelId="{2DBDE0C8-F4B4-496B-95A6-0FA7876A50A8}" type="presParOf" srcId="{AD3D29C0-9627-460B-97AA-9A28A0D1EDFC}" destId="{C025C0CB-CA1F-4674-A50F-829D55E4E206}" srcOrd="1" destOrd="0" presId="urn:microsoft.com/office/officeart/2005/8/layout/hierarchy1"/>
    <dgm:cxn modelId="{75293EBD-262F-4E69-A30A-18F54E054715}" type="presParOf" srcId="{C025C0CB-CA1F-4674-A50F-829D55E4E206}" destId="{C03A94F0-22FD-464B-B03E-F8722503F17C}" srcOrd="0" destOrd="0" presId="urn:microsoft.com/office/officeart/2005/8/layout/hierarchy1"/>
    <dgm:cxn modelId="{43BEC67A-B04A-4880-89BD-750526610FCD}" type="presParOf" srcId="{C025C0CB-CA1F-4674-A50F-829D55E4E206}" destId="{4A0280DF-3976-410B-B0EF-95E5BE7B9A20}" srcOrd="1" destOrd="0" presId="urn:microsoft.com/office/officeart/2005/8/layout/hierarchy1"/>
    <dgm:cxn modelId="{1C48E4A7-00BF-4199-91EB-C1173D075B40}" type="presParOf" srcId="{4A0280DF-3976-410B-B0EF-95E5BE7B9A20}" destId="{D9EF7D80-DF5A-4D5F-8B9B-2B8B48E25B3F}" srcOrd="0" destOrd="0" presId="urn:microsoft.com/office/officeart/2005/8/layout/hierarchy1"/>
    <dgm:cxn modelId="{DDA0C70F-C3DC-44AF-8BA4-EF0BB4C059E5}" type="presParOf" srcId="{D9EF7D80-DF5A-4D5F-8B9B-2B8B48E25B3F}" destId="{03D31C99-7A05-439A-AD6F-EF9060F80F75}" srcOrd="0" destOrd="0" presId="urn:microsoft.com/office/officeart/2005/8/layout/hierarchy1"/>
    <dgm:cxn modelId="{A69DF6B9-1C24-4A42-9CD7-0D7F603FC66C}" type="presParOf" srcId="{D9EF7D80-DF5A-4D5F-8B9B-2B8B48E25B3F}" destId="{9885D6F1-926E-431C-961A-B8E6ACE72222}" srcOrd="1" destOrd="0" presId="urn:microsoft.com/office/officeart/2005/8/layout/hierarchy1"/>
    <dgm:cxn modelId="{B345C648-112B-4A90-98CA-7E12D54D6FA0}" type="presParOf" srcId="{4A0280DF-3976-410B-B0EF-95E5BE7B9A20}" destId="{FCDCBF2F-FECB-4C80-971D-D78738521BC7}" srcOrd="1" destOrd="0" presId="urn:microsoft.com/office/officeart/2005/8/layout/hierarchy1"/>
    <dgm:cxn modelId="{623751EB-ED05-4413-917B-F64063971F19}" type="presParOf" srcId="{FCDCBF2F-FECB-4C80-971D-D78738521BC7}" destId="{DFDBDDCC-0433-4284-9CE5-65C8C91FE153}" srcOrd="0" destOrd="0" presId="urn:microsoft.com/office/officeart/2005/8/layout/hierarchy1"/>
    <dgm:cxn modelId="{E63817D0-06D3-49BE-9B20-19F9DC0CAD93}" type="presParOf" srcId="{FCDCBF2F-FECB-4C80-971D-D78738521BC7}" destId="{936FBA81-8448-41C8-A42F-7A43D7E837ED}" srcOrd="1" destOrd="0" presId="urn:microsoft.com/office/officeart/2005/8/layout/hierarchy1"/>
    <dgm:cxn modelId="{1559EE88-ECCC-4E97-A513-33466FFA497C}" type="presParOf" srcId="{936FBA81-8448-41C8-A42F-7A43D7E837ED}" destId="{50E7102E-414F-4701-8469-AB55BE5413EC}" srcOrd="0" destOrd="0" presId="urn:microsoft.com/office/officeart/2005/8/layout/hierarchy1"/>
    <dgm:cxn modelId="{352305ED-1E54-4A63-AC63-CEB56805C962}" type="presParOf" srcId="{50E7102E-414F-4701-8469-AB55BE5413EC}" destId="{7B704A29-9EDD-4169-96F2-6AF1B76A7509}" srcOrd="0" destOrd="0" presId="urn:microsoft.com/office/officeart/2005/8/layout/hierarchy1"/>
    <dgm:cxn modelId="{5C301E76-F08F-4DDD-BFF6-9846D82FC51D}" type="presParOf" srcId="{50E7102E-414F-4701-8469-AB55BE5413EC}" destId="{33DF1EF9-F6FF-4412-A19B-8F522695CEF1}" srcOrd="1" destOrd="0" presId="urn:microsoft.com/office/officeart/2005/8/layout/hierarchy1"/>
    <dgm:cxn modelId="{BC406E3D-868A-45C8-8DB6-19B2A1E0A636}" type="presParOf" srcId="{936FBA81-8448-41C8-A42F-7A43D7E837ED}" destId="{6985A47A-2ADD-43C2-A3C1-3D03127D41A6}" srcOrd="1" destOrd="0" presId="urn:microsoft.com/office/officeart/2005/8/layout/hierarchy1"/>
    <dgm:cxn modelId="{288759D7-3414-4C1C-9DFF-E5679AA56C02}" type="presParOf" srcId="{C025C0CB-CA1F-4674-A50F-829D55E4E206}" destId="{3CFE9103-C227-474C-83D7-01C18922AA97}" srcOrd="2" destOrd="0" presId="urn:microsoft.com/office/officeart/2005/8/layout/hierarchy1"/>
    <dgm:cxn modelId="{EF32ADC0-C21E-4F74-BCED-EE7E2F28FBF3}" type="presParOf" srcId="{C025C0CB-CA1F-4674-A50F-829D55E4E206}" destId="{DB8345FE-8BCB-4E51-A681-401934B3482C}" srcOrd="3" destOrd="0" presId="urn:microsoft.com/office/officeart/2005/8/layout/hierarchy1"/>
    <dgm:cxn modelId="{C4CF3CAC-8623-4348-91C3-D9A37DFADE19}" type="presParOf" srcId="{DB8345FE-8BCB-4E51-A681-401934B3482C}" destId="{A96BF923-1D4B-478E-BD27-A7394945F7C8}" srcOrd="0" destOrd="0" presId="urn:microsoft.com/office/officeart/2005/8/layout/hierarchy1"/>
    <dgm:cxn modelId="{509AEC85-B0FB-4428-B234-E4B83095DC94}" type="presParOf" srcId="{A96BF923-1D4B-478E-BD27-A7394945F7C8}" destId="{43C353DB-676F-40D0-8DE3-2912F57BF12A}" srcOrd="0" destOrd="0" presId="urn:microsoft.com/office/officeart/2005/8/layout/hierarchy1"/>
    <dgm:cxn modelId="{1B8AE72D-F0F1-401B-85B1-E639C4CC36F8}" type="presParOf" srcId="{A96BF923-1D4B-478E-BD27-A7394945F7C8}" destId="{9304D2B9-A294-4BEB-8D89-C36314C61387}" srcOrd="1" destOrd="0" presId="urn:microsoft.com/office/officeart/2005/8/layout/hierarchy1"/>
    <dgm:cxn modelId="{CDEE2226-AE89-4D30-9237-312A8EE30B8B}" type="presParOf" srcId="{DB8345FE-8BCB-4E51-A681-401934B3482C}" destId="{001D30DC-2E98-49A5-AE2A-F1100D79501A}" srcOrd="1" destOrd="0" presId="urn:microsoft.com/office/officeart/2005/8/layout/hierarchy1"/>
    <dgm:cxn modelId="{0BAEB860-37A6-48D0-9C23-8B4DCE910498}" type="presParOf" srcId="{001D30DC-2E98-49A5-AE2A-F1100D79501A}" destId="{6C7E2B48-10BE-4C56-8545-E8E2DC96900B}" srcOrd="0" destOrd="0" presId="urn:microsoft.com/office/officeart/2005/8/layout/hierarchy1"/>
    <dgm:cxn modelId="{80284EF7-56AE-461D-AA42-C5949B1BC06B}" type="presParOf" srcId="{001D30DC-2E98-49A5-AE2A-F1100D79501A}" destId="{4B3949BF-F3F7-4CF5-9789-39DDE10E7466}" srcOrd="1" destOrd="0" presId="urn:microsoft.com/office/officeart/2005/8/layout/hierarchy1"/>
    <dgm:cxn modelId="{B9E943F8-2D25-455D-9909-FBA4857B4309}" type="presParOf" srcId="{4B3949BF-F3F7-4CF5-9789-39DDE10E7466}" destId="{B735A5E3-D8FE-4676-BCC7-EFC33A76E0A1}" srcOrd="0" destOrd="0" presId="urn:microsoft.com/office/officeart/2005/8/layout/hierarchy1"/>
    <dgm:cxn modelId="{A1743590-055F-4D0B-B96D-21A872300673}" type="presParOf" srcId="{B735A5E3-D8FE-4676-BCC7-EFC33A76E0A1}" destId="{0AE6B913-E835-41C6-911A-39023ED88BD0}" srcOrd="0" destOrd="0" presId="urn:microsoft.com/office/officeart/2005/8/layout/hierarchy1"/>
    <dgm:cxn modelId="{35B091EA-3F78-4298-9D3F-8EC81640DC86}" type="presParOf" srcId="{B735A5E3-D8FE-4676-BCC7-EFC33A76E0A1}" destId="{AD237893-AEAC-4111-82E8-B31CBE437035}" srcOrd="1" destOrd="0" presId="urn:microsoft.com/office/officeart/2005/8/layout/hierarchy1"/>
    <dgm:cxn modelId="{C445B6C5-38EC-44B2-8D1A-B4BCE57A24E9}" type="presParOf" srcId="{4B3949BF-F3F7-4CF5-9789-39DDE10E7466}" destId="{4BB65565-2218-47EA-8B70-9D5E4FD823E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0454F-5C1E-4287-8972-189D36AFAEBE}"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s-US"/>
        </a:p>
      </dgm:t>
    </dgm:pt>
    <dgm:pt modelId="{4E584DF5-7246-49C9-90EA-58E1CE6CA57D}">
      <dgm:prSet phldrT="[Texto]"/>
      <dgm:spPr/>
      <dgm:t>
        <a:bodyPr/>
        <a:lstStyle/>
        <a:p>
          <a:r>
            <a:rPr lang="es-US" dirty="0" smtClean="0"/>
            <a:t>EVALUACION </a:t>
          </a:r>
        </a:p>
        <a:p>
          <a:r>
            <a:rPr lang="es-US" dirty="0" smtClean="0"/>
            <a:t>SUMATIVA </a:t>
          </a:r>
          <a:endParaRPr lang="es-US" dirty="0"/>
        </a:p>
      </dgm:t>
    </dgm:pt>
    <dgm:pt modelId="{53A53546-FF47-46D1-A3AF-78BAD03CA823}" type="parTrans" cxnId="{6A3650BC-81F1-4379-972D-1965E0C3532F}">
      <dgm:prSet/>
      <dgm:spPr/>
      <dgm:t>
        <a:bodyPr/>
        <a:lstStyle/>
        <a:p>
          <a:endParaRPr lang="es-US"/>
        </a:p>
      </dgm:t>
    </dgm:pt>
    <dgm:pt modelId="{14ACFF92-61B7-4FD8-8077-7648B7AD0F6F}" type="sibTrans" cxnId="{6A3650BC-81F1-4379-972D-1965E0C3532F}">
      <dgm:prSet/>
      <dgm:spPr/>
      <dgm:t>
        <a:bodyPr/>
        <a:lstStyle/>
        <a:p>
          <a:endParaRPr lang="es-US"/>
        </a:p>
      </dgm:t>
    </dgm:pt>
    <dgm:pt modelId="{B5BE1942-B387-4E1D-9B8F-57DC88401C7C}">
      <dgm:prSet phldrT="[Texto]" custT="1"/>
      <dgm:spPr/>
      <dgm:t>
        <a:bodyPr/>
        <a:lstStyle/>
        <a:p>
          <a:r>
            <a:rPr lang="es-US" sz="1050" dirty="0" smtClean="0"/>
            <a:t>¿Qué es?</a:t>
          </a:r>
        </a:p>
        <a:p>
          <a:r>
            <a:rPr lang="es-US" sz="1050" dirty="0" smtClean="0"/>
            <a:t>Es una evaluación recolecta información acerca de los resultados de los alumnos al final de la etapa. </a:t>
          </a:r>
          <a:endParaRPr lang="es-US" sz="1050" dirty="0"/>
        </a:p>
      </dgm:t>
    </dgm:pt>
    <dgm:pt modelId="{9AA637CF-3938-4AC1-B84B-763B1CE6C3FE}" type="parTrans" cxnId="{F3F311D2-4A1B-4107-9E4C-C7F275920657}">
      <dgm:prSet/>
      <dgm:spPr/>
      <dgm:t>
        <a:bodyPr/>
        <a:lstStyle/>
        <a:p>
          <a:endParaRPr lang="es-US"/>
        </a:p>
      </dgm:t>
    </dgm:pt>
    <dgm:pt modelId="{C16B33B0-D12F-44CD-A517-11A101484FF5}" type="sibTrans" cxnId="{F3F311D2-4A1B-4107-9E4C-C7F275920657}">
      <dgm:prSet/>
      <dgm:spPr/>
      <dgm:t>
        <a:bodyPr/>
        <a:lstStyle/>
        <a:p>
          <a:endParaRPr lang="es-US"/>
        </a:p>
      </dgm:t>
    </dgm:pt>
    <dgm:pt modelId="{0B478633-2AC3-4BF3-BE08-CDBD5BBE8098}">
      <dgm:prSet phldrT="[Texto]" custT="1"/>
      <dgm:spPr/>
      <dgm:t>
        <a:bodyPr/>
        <a:lstStyle/>
        <a:p>
          <a:r>
            <a:rPr lang="es-US" sz="800" dirty="0" smtClean="0"/>
            <a:t>Características:</a:t>
          </a:r>
        </a:p>
        <a:p>
          <a:r>
            <a:rPr lang="es-US" sz="800" dirty="0" smtClean="0"/>
            <a:t>+Se obtiene un juicio global</a:t>
          </a:r>
        </a:p>
        <a:p>
          <a:r>
            <a:rPr lang="es-US" sz="800" dirty="0" smtClean="0"/>
            <a:t>+Se promueve al siguiente nivel </a:t>
          </a:r>
        </a:p>
        <a:p>
          <a:r>
            <a:rPr lang="es-US" sz="800" dirty="0" smtClean="0"/>
            <a:t>+Recolecta información</a:t>
          </a:r>
        </a:p>
        <a:p>
          <a:r>
            <a:rPr lang="es-US" sz="800" dirty="0" smtClean="0"/>
            <a:t>+Permite llegar a un resultado final</a:t>
          </a:r>
        </a:p>
        <a:p>
          <a:endParaRPr lang="es-US" sz="700" dirty="0" smtClean="0"/>
        </a:p>
      </dgm:t>
    </dgm:pt>
    <dgm:pt modelId="{E6D3D02B-B60F-4442-BFF6-A52F03628572}" type="parTrans" cxnId="{284F513E-BCC3-4FC7-A3E3-4B6B2EA9686F}">
      <dgm:prSet/>
      <dgm:spPr/>
      <dgm:t>
        <a:bodyPr/>
        <a:lstStyle/>
        <a:p>
          <a:endParaRPr lang="es-US"/>
        </a:p>
      </dgm:t>
    </dgm:pt>
    <dgm:pt modelId="{C7AB2D8A-ED37-4D58-80FC-E50F99E2410A}" type="sibTrans" cxnId="{284F513E-BCC3-4FC7-A3E3-4B6B2EA9686F}">
      <dgm:prSet/>
      <dgm:spPr/>
      <dgm:t>
        <a:bodyPr/>
        <a:lstStyle/>
        <a:p>
          <a:endParaRPr lang="es-US"/>
        </a:p>
      </dgm:t>
    </dgm:pt>
    <dgm:pt modelId="{D9EE4784-77EA-478B-A4BD-024C85892381}">
      <dgm:prSet phldrT="[Texto]" custT="1"/>
      <dgm:spPr/>
      <dgm:t>
        <a:bodyPr/>
        <a:lstStyle/>
        <a:p>
          <a:r>
            <a:rPr lang="es-US" sz="800" dirty="0" smtClean="0"/>
            <a:t>Implementar  (Profesor)</a:t>
          </a:r>
        </a:p>
        <a:p>
          <a:r>
            <a:rPr lang="es-US" sz="800" dirty="0" smtClean="0"/>
            <a:t>Se implementa al concluir un periodo de corte para obtener un juicio como producto de las evidencias recolectadas  durante un proceso de aprendizaje.  </a:t>
          </a:r>
          <a:endParaRPr lang="es-US" sz="800" dirty="0"/>
        </a:p>
      </dgm:t>
    </dgm:pt>
    <dgm:pt modelId="{6D92E713-BDC1-4208-AB04-AAF4D3FB773F}" type="parTrans" cxnId="{A012FB64-7D90-4538-BBFF-4E4D1C7F824E}">
      <dgm:prSet/>
      <dgm:spPr/>
      <dgm:t>
        <a:bodyPr/>
        <a:lstStyle/>
        <a:p>
          <a:endParaRPr lang="es-US"/>
        </a:p>
      </dgm:t>
    </dgm:pt>
    <dgm:pt modelId="{BB9BE8F3-86E4-4C14-AB9D-8C99201FF7C4}" type="sibTrans" cxnId="{A012FB64-7D90-4538-BBFF-4E4D1C7F824E}">
      <dgm:prSet/>
      <dgm:spPr/>
      <dgm:t>
        <a:bodyPr/>
        <a:lstStyle/>
        <a:p>
          <a:endParaRPr lang="es-US"/>
        </a:p>
      </dgm:t>
    </dgm:pt>
    <dgm:pt modelId="{D09670A5-565A-4EA0-B74F-59DB940BF168}">
      <dgm:prSet phldrT="[Texto]" custT="1"/>
      <dgm:spPr>
        <a:solidFill>
          <a:srgbClr val="7030A0"/>
        </a:solidFill>
      </dgm:spPr>
      <dgm:t>
        <a:bodyPr/>
        <a:lstStyle/>
        <a:p>
          <a:r>
            <a:rPr lang="es-US" sz="1100" dirty="0" smtClean="0"/>
            <a:t>Técnicas e instrumentos: </a:t>
          </a:r>
        </a:p>
        <a:p>
          <a:r>
            <a:rPr lang="es-US" sz="1100" dirty="0" smtClean="0"/>
            <a:t>Listas de cotejo</a:t>
          </a:r>
        </a:p>
        <a:p>
          <a:r>
            <a:rPr lang="es-US" sz="1100" dirty="0" smtClean="0"/>
            <a:t>Escalas de rango</a:t>
          </a:r>
        </a:p>
        <a:p>
          <a:r>
            <a:rPr lang="es-US" sz="1100" dirty="0" smtClean="0"/>
            <a:t>Rubricas</a:t>
          </a:r>
          <a:endParaRPr lang="es-US" sz="1100" dirty="0"/>
        </a:p>
      </dgm:t>
    </dgm:pt>
    <dgm:pt modelId="{07D1DE24-CD07-4D42-852D-56ADE94C7B87}" type="parTrans" cxnId="{FF595867-D229-42AE-B071-2220EC5F9EA9}">
      <dgm:prSet/>
      <dgm:spPr/>
      <dgm:t>
        <a:bodyPr/>
        <a:lstStyle/>
        <a:p>
          <a:endParaRPr lang="es-US"/>
        </a:p>
      </dgm:t>
    </dgm:pt>
    <dgm:pt modelId="{77FC17B5-B72C-4139-96F3-7EDE1A4F998D}" type="sibTrans" cxnId="{FF595867-D229-42AE-B071-2220EC5F9EA9}">
      <dgm:prSet/>
      <dgm:spPr/>
      <dgm:t>
        <a:bodyPr/>
        <a:lstStyle/>
        <a:p>
          <a:endParaRPr lang="es-US"/>
        </a:p>
      </dgm:t>
    </dgm:pt>
    <dgm:pt modelId="{F0B90BC9-9C82-4C61-A5C8-73BCA7B4BF3E}">
      <dgm:prSet custT="1"/>
      <dgm:spPr/>
      <dgm:t>
        <a:bodyPr/>
        <a:lstStyle/>
        <a:p>
          <a:r>
            <a:rPr lang="es-US" sz="1200" dirty="0" smtClean="0"/>
            <a:t>Momento:</a:t>
          </a:r>
        </a:p>
        <a:p>
          <a:r>
            <a:rPr lang="es-US" sz="1200" dirty="0" smtClean="0"/>
            <a:t>Final de la etapa o proceso</a:t>
          </a:r>
          <a:endParaRPr lang="es-US" sz="1200" dirty="0"/>
        </a:p>
      </dgm:t>
    </dgm:pt>
    <dgm:pt modelId="{795875BC-D00D-4F77-B32D-73946BEECB0E}" type="parTrans" cxnId="{8CE05812-BC15-410E-9979-89C79B9B558B}">
      <dgm:prSet/>
      <dgm:spPr/>
      <dgm:t>
        <a:bodyPr/>
        <a:lstStyle/>
        <a:p>
          <a:endParaRPr lang="es-US"/>
        </a:p>
      </dgm:t>
    </dgm:pt>
    <dgm:pt modelId="{5D17C4F4-01CE-43DF-8505-D9F386047309}" type="sibTrans" cxnId="{8CE05812-BC15-410E-9979-89C79B9B558B}">
      <dgm:prSet/>
      <dgm:spPr/>
      <dgm:t>
        <a:bodyPr/>
        <a:lstStyle/>
        <a:p>
          <a:endParaRPr lang="es-US"/>
        </a:p>
      </dgm:t>
    </dgm:pt>
    <dgm:pt modelId="{5D1F583E-3D63-4C99-9450-D5D6D23DA8A9}">
      <dgm:prSet custT="1"/>
      <dgm:spPr>
        <a:solidFill>
          <a:srgbClr val="0070C0"/>
        </a:solidFill>
      </dgm:spPr>
      <dgm:t>
        <a:bodyPr/>
        <a:lstStyle/>
        <a:p>
          <a:r>
            <a:rPr lang="es-US" sz="900" dirty="0" smtClean="0"/>
            <a:t>Para que diferentes usos se utiliza: </a:t>
          </a:r>
        </a:p>
        <a:p>
          <a:r>
            <a:rPr lang="es-US" sz="900" dirty="0" smtClean="0"/>
            <a:t>Hacer un recuento  de las competencias  alcanzadas  por los estudiantes  durante el nivel.</a:t>
          </a:r>
          <a:endParaRPr lang="es-US" sz="900" dirty="0"/>
        </a:p>
      </dgm:t>
    </dgm:pt>
    <dgm:pt modelId="{789C929D-A207-4416-9DA1-42FF87D2FC16}" type="parTrans" cxnId="{AF7CF6BD-CC00-41F7-AEBF-8B8C6ECD9F84}">
      <dgm:prSet/>
      <dgm:spPr/>
      <dgm:t>
        <a:bodyPr/>
        <a:lstStyle/>
        <a:p>
          <a:endParaRPr lang="es-US"/>
        </a:p>
      </dgm:t>
    </dgm:pt>
    <dgm:pt modelId="{2B7A86D3-0ADD-4342-BFE7-52FF0B5D0C6E}" type="sibTrans" cxnId="{AF7CF6BD-CC00-41F7-AEBF-8B8C6ECD9F84}">
      <dgm:prSet/>
      <dgm:spPr/>
      <dgm:t>
        <a:bodyPr/>
        <a:lstStyle/>
        <a:p>
          <a:endParaRPr lang="es-US"/>
        </a:p>
      </dgm:t>
    </dgm:pt>
    <dgm:pt modelId="{1CF4CF87-BCC2-43C7-A94F-12E56024FF8B}" type="pres">
      <dgm:prSet presAssocID="{F470454F-5C1E-4287-8972-189D36AFAEBE}" presName="cycle" presStyleCnt="0">
        <dgm:presLayoutVars>
          <dgm:chMax val="1"/>
          <dgm:dir/>
          <dgm:animLvl val="ctr"/>
          <dgm:resizeHandles val="exact"/>
        </dgm:presLayoutVars>
      </dgm:prSet>
      <dgm:spPr/>
      <dgm:t>
        <a:bodyPr/>
        <a:lstStyle/>
        <a:p>
          <a:endParaRPr lang="es-US"/>
        </a:p>
      </dgm:t>
    </dgm:pt>
    <dgm:pt modelId="{19495299-D6E4-46C0-92B7-390F2D63CD07}" type="pres">
      <dgm:prSet presAssocID="{4E584DF5-7246-49C9-90EA-58E1CE6CA57D}" presName="centerShape" presStyleLbl="node0" presStyleIdx="0" presStyleCnt="1"/>
      <dgm:spPr/>
      <dgm:t>
        <a:bodyPr/>
        <a:lstStyle/>
        <a:p>
          <a:endParaRPr lang="es-US"/>
        </a:p>
      </dgm:t>
    </dgm:pt>
    <dgm:pt modelId="{B0F1CA9C-9919-463E-807E-AB61A8BD630F}" type="pres">
      <dgm:prSet presAssocID="{9AA637CF-3938-4AC1-B84B-763B1CE6C3FE}" presName="Name9" presStyleLbl="parChTrans1D2" presStyleIdx="0" presStyleCnt="6"/>
      <dgm:spPr/>
      <dgm:t>
        <a:bodyPr/>
        <a:lstStyle/>
        <a:p>
          <a:endParaRPr lang="es-US"/>
        </a:p>
      </dgm:t>
    </dgm:pt>
    <dgm:pt modelId="{C5B22647-ABD2-4B1F-BBCF-BEFE3AC10F91}" type="pres">
      <dgm:prSet presAssocID="{9AA637CF-3938-4AC1-B84B-763B1CE6C3FE}" presName="connTx" presStyleLbl="parChTrans1D2" presStyleIdx="0" presStyleCnt="6"/>
      <dgm:spPr/>
      <dgm:t>
        <a:bodyPr/>
        <a:lstStyle/>
        <a:p>
          <a:endParaRPr lang="es-US"/>
        </a:p>
      </dgm:t>
    </dgm:pt>
    <dgm:pt modelId="{B95B260A-643F-41A4-81C3-BDA1C63DB9D0}" type="pres">
      <dgm:prSet presAssocID="{B5BE1942-B387-4E1D-9B8F-57DC88401C7C}" presName="node" presStyleLbl="node1" presStyleIdx="0" presStyleCnt="6">
        <dgm:presLayoutVars>
          <dgm:bulletEnabled val="1"/>
        </dgm:presLayoutVars>
      </dgm:prSet>
      <dgm:spPr/>
      <dgm:t>
        <a:bodyPr/>
        <a:lstStyle/>
        <a:p>
          <a:endParaRPr lang="es-US"/>
        </a:p>
      </dgm:t>
    </dgm:pt>
    <dgm:pt modelId="{13BDF89D-EAD6-46F3-A589-571BFD2228D0}" type="pres">
      <dgm:prSet presAssocID="{E6D3D02B-B60F-4442-BFF6-A52F03628572}" presName="Name9" presStyleLbl="parChTrans1D2" presStyleIdx="1" presStyleCnt="6"/>
      <dgm:spPr/>
      <dgm:t>
        <a:bodyPr/>
        <a:lstStyle/>
        <a:p>
          <a:endParaRPr lang="es-US"/>
        </a:p>
      </dgm:t>
    </dgm:pt>
    <dgm:pt modelId="{04155F86-C02C-4604-9CA8-587534400E9F}" type="pres">
      <dgm:prSet presAssocID="{E6D3D02B-B60F-4442-BFF6-A52F03628572}" presName="connTx" presStyleLbl="parChTrans1D2" presStyleIdx="1" presStyleCnt="6"/>
      <dgm:spPr/>
      <dgm:t>
        <a:bodyPr/>
        <a:lstStyle/>
        <a:p>
          <a:endParaRPr lang="es-US"/>
        </a:p>
      </dgm:t>
    </dgm:pt>
    <dgm:pt modelId="{827F4330-8E87-4208-8DE6-5C1DE707186D}" type="pres">
      <dgm:prSet presAssocID="{0B478633-2AC3-4BF3-BE08-CDBD5BBE8098}" presName="node" presStyleLbl="node1" presStyleIdx="1" presStyleCnt="6" custScaleX="117649" custScaleY="103844">
        <dgm:presLayoutVars>
          <dgm:bulletEnabled val="1"/>
        </dgm:presLayoutVars>
      </dgm:prSet>
      <dgm:spPr/>
      <dgm:t>
        <a:bodyPr/>
        <a:lstStyle/>
        <a:p>
          <a:endParaRPr lang="es-US"/>
        </a:p>
      </dgm:t>
    </dgm:pt>
    <dgm:pt modelId="{2CF0E1C6-A42C-4349-951D-899A20E66585}" type="pres">
      <dgm:prSet presAssocID="{6D92E713-BDC1-4208-AB04-AAF4D3FB773F}" presName="Name9" presStyleLbl="parChTrans1D2" presStyleIdx="2" presStyleCnt="6"/>
      <dgm:spPr/>
      <dgm:t>
        <a:bodyPr/>
        <a:lstStyle/>
        <a:p>
          <a:endParaRPr lang="es-US"/>
        </a:p>
      </dgm:t>
    </dgm:pt>
    <dgm:pt modelId="{9A55ED7E-8CDF-4118-AC10-74C2D996969B}" type="pres">
      <dgm:prSet presAssocID="{6D92E713-BDC1-4208-AB04-AAF4D3FB773F}" presName="connTx" presStyleLbl="parChTrans1D2" presStyleIdx="2" presStyleCnt="6"/>
      <dgm:spPr/>
      <dgm:t>
        <a:bodyPr/>
        <a:lstStyle/>
        <a:p>
          <a:endParaRPr lang="es-US"/>
        </a:p>
      </dgm:t>
    </dgm:pt>
    <dgm:pt modelId="{5633558B-3720-4F6D-8660-C2B0899E0874}" type="pres">
      <dgm:prSet presAssocID="{D9EE4784-77EA-478B-A4BD-024C85892381}" presName="node" presStyleLbl="node1" presStyleIdx="2" presStyleCnt="6" custRadScaleRad="99607" custRadScaleInc="-1312">
        <dgm:presLayoutVars>
          <dgm:bulletEnabled val="1"/>
        </dgm:presLayoutVars>
      </dgm:prSet>
      <dgm:spPr/>
      <dgm:t>
        <a:bodyPr/>
        <a:lstStyle/>
        <a:p>
          <a:endParaRPr lang="es-US"/>
        </a:p>
      </dgm:t>
    </dgm:pt>
    <dgm:pt modelId="{9F179E83-17DA-4127-9456-745A806A76E5}" type="pres">
      <dgm:prSet presAssocID="{07D1DE24-CD07-4D42-852D-56ADE94C7B87}" presName="Name9" presStyleLbl="parChTrans1D2" presStyleIdx="3" presStyleCnt="6"/>
      <dgm:spPr/>
      <dgm:t>
        <a:bodyPr/>
        <a:lstStyle/>
        <a:p>
          <a:endParaRPr lang="es-US"/>
        </a:p>
      </dgm:t>
    </dgm:pt>
    <dgm:pt modelId="{B11DE497-8E01-496B-8128-F98C26B3A930}" type="pres">
      <dgm:prSet presAssocID="{07D1DE24-CD07-4D42-852D-56ADE94C7B87}" presName="connTx" presStyleLbl="parChTrans1D2" presStyleIdx="3" presStyleCnt="6"/>
      <dgm:spPr/>
      <dgm:t>
        <a:bodyPr/>
        <a:lstStyle/>
        <a:p>
          <a:endParaRPr lang="es-US"/>
        </a:p>
      </dgm:t>
    </dgm:pt>
    <dgm:pt modelId="{8BD02571-703D-4EF0-9D00-9686A84C224D}" type="pres">
      <dgm:prSet presAssocID="{D09670A5-565A-4EA0-B74F-59DB940BF168}" presName="node" presStyleLbl="node1" presStyleIdx="3" presStyleCnt="6">
        <dgm:presLayoutVars>
          <dgm:bulletEnabled val="1"/>
        </dgm:presLayoutVars>
      </dgm:prSet>
      <dgm:spPr/>
      <dgm:t>
        <a:bodyPr/>
        <a:lstStyle/>
        <a:p>
          <a:endParaRPr lang="es-US"/>
        </a:p>
      </dgm:t>
    </dgm:pt>
    <dgm:pt modelId="{0D0B95BB-3BB8-4EC2-A0A3-AAEAC90C7BC8}" type="pres">
      <dgm:prSet presAssocID="{795875BC-D00D-4F77-B32D-73946BEECB0E}" presName="Name9" presStyleLbl="parChTrans1D2" presStyleIdx="4" presStyleCnt="6"/>
      <dgm:spPr/>
      <dgm:t>
        <a:bodyPr/>
        <a:lstStyle/>
        <a:p>
          <a:endParaRPr lang="es-ES"/>
        </a:p>
      </dgm:t>
    </dgm:pt>
    <dgm:pt modelId="{691AEED4-9B55-42CD-A6E2-927464B68207}" type="pres">
      <dgm:prSet presAssocID="{795875BC-D00D-4F77-B32D-73946BEECB0E}" presName="connTx" presStyleLbl="parChTrans1D2" presStyleIdx="4" presStyleCnt="6"/>
      <dgm:spPr/>
      <dgm:t>
        <a:bodyPr/>
        <a:lstStyle/>
        <a:p>
          <a:endParaRPr lang="es-ES"/>
        </a:p>
      </dgm:t>
    </dgm:pt>
    <dgm:pt modelId="{2ABAAA4E-B287-48EA-B7B7-6725FE302D5F}" type="pres">
      <dgm:prSet presAssocID="{F0B90BC9-9C82-4C61-A5C8-73BCA7B4BF3E}" presName="node" presStyleLbl="node1" presStyleIdx="4" presStyleCnt="6" custRadScaleRad="100540" custRadScaleInc="-275">
        <dgm:presLayoutVars>
          <dgm:bulletEnabled val="1"/>
        </dgm:presLayoutVars>
      </dgm:prSet>
      <dgm:spPr/>
      <dgm:t>
        <a:bodyPr/>
        <a:lstStyle/>
        <a:p>
          <a:endParaRPr lang="es-US"/>
        </a:p>
      </dgm:t>
    </dgm:pt>
    <dgm:pt modelId="{54A35D46-8702-415C-BBFF-76C34DC2C3C4}" type="pres">
      <dgm:prSet presAssocID="{789C929D-A207-4416-9DA1-42FF87D2FC16}" presName="Name9" presStyleLbl="parChTrans1D2" presStyleIdx="5" presStyleCnt="6"/>
      <dgm:spPr/>
      <dgm:t>
        <a:bodyPr/>
        <a:lstStyle/>
        <a:p>
          <a:endParaRPr lang="es-ES"/>
        </a:p>
      </dgm:t>
    </dgm:pt>
    <dgm:pt modelId="{85326B9E-3139-41DC-A6C6-75030FD6625E}" type="pres">
      <dgm:prSet presAssocID="{789C929D-A207-4416-9DA1-42FF87D2FC16}" presName="connTx" presStyleLbl="parChTrans1D2" presStyleIdx="5" presStyleCnt="6"/>
      <dgm:spPr/>
      <dgm:t>
        <a:bodyPr/>
        <a:lstStyle/>
        <a:p>
          <a:endParaRPr lang="es-ES"/>
        </a:p>
      </dgm:t>
    </dgm:pt>
    <dgm:pt modelId="{FC86BBFD-D910-42AD-994B-EDA289A0B6D7}" type="pres">
      <dgm:prSet presAssocID="{5D1F583E-3D63-4C99-9450-D5D6D23DA8A9}" presName="node" presStyleLbl="node1" presStyleIdx="5" presStyleCnt="6">
        <dgm:presLayoutVars>
          <dgm:bulletEnabled val="1"/>
        </dgm:presLayoutVars>
      </dgm:prSet>
      <dgm:spPr/>
      <dgm:t>
        <a:bodyPr/>
        <a:lstStyle/>
        <a:p>
          <a:endParaRPr lang="es-US"/>
        </a:p>
      </dgm:t>
    </dgm:pt>
  </dgm:ptLst>
  <dgm:cxnLst>
    <dgm:cxn modelId="{2F36FBB4-CE7E-42CC-A5DF-91312950FDF9}" type="presOf" srcId="{5D1F583E-3D63-4C99-9450-D5D6D23DA8A9}" destId="{FC86BBFD-D910-42AD-994B-EDA289A0B6D7}" srcOrd="0" destOrd="0" presId="urn:microsoft.com/office/officeart/2005/8/layout/radial1"/>
    <dgm:cxn modelId="{54B7C881-7D40-40CE-B99E-A44C104B8C83}" type="presOf" srcId="{F470454F-5C1E-4287-8972-189D36AFAEBE}" destId="{1CF4CF87-BCC2-43C7-A94F-12E56024FF8B}" srcOrd="0" destOrd="0" presId="urn:microsoft.com/office/officeart/2005/8/layout/radial1"/>
    <dgm:cxn modelId="{F3F311D2-4A1B-4107-9E4C-C7F275920657}" srcId="{4E584DF5-7246-49C9-90EA-58E1CE6CA57D}" destId="{B5BE1942-B387-4E1D-9B8F-57DC88401C7C}" srcOrd="0" destOrd="0" parTransId="{9AA637CF-3938-4AC1-B84B-763B1CE6C3FE}" sibTransId="{C16B33B0-D12F-44CD-A517-11A101484FF5}"/>
    <dgm:cxn modelId="{8CE05812-BC15-410E-9979-89C79B9B558B}" srcId="{4E584DF5-7246-49C9-90EA-58E1CE6CA57D}" destId="{F0B90BC9-9C82-4C61-A5C8-73BCA7B4BF3E}" srcOrd="4" destOrd="0" parTransId="{795875BC-D00D-4F77-B32D-73946BEECB0E}" sibTransId="{5D17C4F4-01CE-43DF-8505-D9F386047309}"/>
    <dgm:cxn modelId="{284F513E-BCC3-4FC7-A3E3-4B6B2EA9686F}" srcId="{4E584DF5-7246-49C9-90EA-58E1CE6CA57D}" destId="{0B478633-2AC3-4BF3-BE08-CDBD5BBE8098}" srcOrd="1" destOrd="0" parTransId="{E6D3D02B-B60F-4442-BFF6-A52F03628572}" sibTransId="{C7AB2D8A-ED37-4D58-80FC-E50F99E2410A}"/>
    <dgm:cxn modelId="{AF7CF6BD-CC00-41F7-AEBF-8B8C6ECD9F84}" srcId="{4E584DF5-7246-49C9-90EA-58E1CE6CA57D}" destId="{5D1F583E-3D63-4C99-9450-D5D6D23DA8A9}" srcOrd="5" destOrd="0" parTransId="{789C929D-A207-4416-9DA1-42FF87D2FC16}" sibTransId="{2B7A86D3-0ADD-4342-BFE7-52FF0B5D0C6E}"/>
    <dgm:cxn modelId="{927CA58A-7684-46F4-B5B3-AA5693F8BB6A}" type="presOf" srcId="{6D92E713-BDC1-4208-AB04-AAF4D3FB773F}" destId="{9A55ED7E-8CDF-4118-AC10-74C2D996969B}" srcOrd="1" destOrd="0" presId="urn:microsoft.com/office/officeart/2005/8/layout/radial1"/>
    <dgm:cxn modelId="{8831B595-64F4-4CF3-A1CF-EB2D8DD89C60}" type="presOf" srcId="{6D92E713-BDC1-4208-AB04-AAF4D3FB773F}" destId="{2CF0E1C6-A42C-4349-951D-899A20E66585}" srcOrd="0" destOrd="0" presId="urn:microsoft.com/office/officeart/2005/8/layout/radial1"/>
    <dgm:cxn modelId="{92C7507A-41CE-413E-B01D-6AC6E3BD324B}" type="presOf" srcId="{795875BC-D00D-4F77-B32D-73946BEECB0E}" destId="{0D0B95BB-3BB8-4EC2-A0A3-AAEAC90C7BC8}" srcOrd="0" destOrd="0" presId="urn:microsoft.com/office/officeart/2005/8/layout/radial1"/>
    <dgm:cxn modelId="{E4843362-8570-4DA1-8B60-A12351DD1F39}" type="presOf" srcId="{E6D3D02B-B60F-4442-BFF6-A52F03628572}" destId="{04155F86-C02C-4604-9CA8-587534400E9F}" srcOrd="1" destOrd="0" presId="urn:microsoft.com/office/officeart/2005/8/layout/radial1"/>
    <dgm:cxn modelId="{78A6A5B8-406D-471B-BD66-B7B6CAAAB7E8}" type="presOf" srcId="{07D1DE24-CD07-4D42-852D-56ADE94C7B87}" destId="{9F179E83-17DA-4127-9456-745A806A76E5}" srcOrd="0" destOrd="0" presId="urn:microsoft.com/office/officeart/2005/8/layout/radial1"/>
    <dgm:cxn modelId="{EA8E6442-946D-40FE-BDF2-239B39F3690F}" type="presOf" srcId="{789C929D-A207-4416-9DA1-42FF87D2FC16}" destId="{85326B9E-3139-41DC-A6C6-75030FD6625E}" srcOrd="1" destOrd="0" presId="urn:microsoft.com/office/officeart/2005/8/layout/radial1"/>
    <dgm:cxn modelId="{2B2B8A19-8567-42F9-BEAF-65F68426DA82}" type="presOf" srcId="{9AA637CF-3938-4AC1-B84B-763B1CE6C3FE}" destId="{B0F1CA9C-9919-463E-807E-AB61A8BD630F}" srcOrd="0" destOrd="0" presId="urn:microsoft.com/office/officeart/2005/8/layout/radial1"/>
    <dgm:cxn modelId="{1D20C6D6-3F20-4298-BE0F-EF5E33B3224B}" type="presOf" srcId="{9AA637CF-3938-4AC1-B84B-763B1CE6C3FE}" destId="{C5B22647-ABD2-4B1F-BBCF-BEFE3AC10F91}" srcOrd="1" destOrd="0" presId="urn:microsoft.com/office/officeart/2005/8/layout/radial1"/>
    <dgm:cxn modelId="{A012FB64-7D90-4538-BBFF-4E4D1C7F824E}" srcId="{4E584DF5-7246-49C9-90EA-58E1CE6CA57D}" destId="{D9EE4784-77EA-478B-A4BD-024C85892381}" srcOrd="2" destOrd="0" parTransId="{6D92E713-BDC1-4208-AB04-AAF4D3FB773F}" sibTransId="{BB9BE8F3-86E4-4C14-AB9D-8C99201FF7C4}"/>
    <dgm:cxn modelId="{21D85BC2-C895-4F42-ADF7-A6F7C15E3C76}" type="presOf" srcId="{07D1DE24-CD07-4D42-852D-56ADE94C7B87}" destId="{B11DE497-8E01-496B-8128-F98C26B3A930}" srcOrd="1" destOrd="0" presId="urn:microsoft.com/office/officeart/2005/8/layout/radial1"/>
    <dgm:cxn modelId="{30649E57-D126-40E1-8551-A5B65BB31135}" type="presOf" srcId="{D9EE4784-77EA-478B-A4BD-024C85892381}" destId="{5633558B-3720-4F6D-8660-C2B0899E0874}" srcOrd="0" destOrd="0" presId="urn:microsoft.com/office/officeart/2005/8/layout/radial1"/>
    <dgm:cxn modelId="{5354CCBC-0582-4479-8FD4-30AD30B52BDE}" type="presOf" srcId="{B5BE1942-B387-4E1D-9B8F-57DC88401C7C}" destId="{B95B260A-643F-41A4-81C3-BDA1C63DB9D0}" srcOrd="0" destOrd="0" presId="urn:microsoft.com/office/officeart/2005/8/layout/radial1"/>
    <dgm:cxn modelId="{6A3650BC-81F1-4379-972D-1965E0C3532F}" srcId="{F470454F-5C1E-4287-8972-189D36AFAEBE}" destId="{4E584DF5-7246-49C9-90EA-58E1CE6CA57D}" srcOrd="0" destOrd="0" parTransId="{53A53546-FF47-46D1-A3AF-78BAD03CA823}" sibTransId="{14ACFF92-61B7-4FD8-8077-7648B7AD0F6F}"/>
    <dgm:cxn modelId="{89583A43-3534-43F2-9D76-7B1C40D7B9C2}" type="presOf" srcId="{795875BC-D00D-4F77-B32D-73946BEECB0E}" destId="{691AEED4-9B55-42CD-A6E2-927464B68207}" srcOrd="1" destOrd="0" presId="urn:microsoft.com/office/officeart/2005/8/layout/radial1"/>
    <dgm:cxn modelId="{3929D334-4482-4418-B691-9C0B6BA1F659}" type="presOf" srcId="{4E584DF5-7246-49C9-90EA-58E1CE6CA57D}" destId="{19495299-D6E4-46C0-92B7-390F2D63CD07}" srcOrd="0" destOrd="0" presId="urn:microsoft.com/office/officeart/2005/8/layout/radial1"/>
    <dgm:cxn modelId="{806A627E-2909-4ECE-9DE7-0AB962DFF87C}" type="presOf" srcId="{789C929D-A207-4416-9DA1-42FF87D2FC16}" destId="{54A35D46-8702-415C-BBFF-76C34DC2C3C4}" srcOrd="0" destOrd="0" presId="urn:microsoft.com/office/officeart/2005/8/layout/radial1"/>
    <dgm:cxn modelId="{BA061F4B-D947-44D5-A9DF-BF9F90F3988D}" type="presOf" srcId="{F0B90BC9-9C82-4C61-A5C8-73BCA7B4BF3E}" destId="{2ABAAA4E-B287-48EA-B7B7-6725FE302D5F}" srcOrd="0" destOrd="0" presId="urn:microsoft.com/office/officeart/2005/8/layout/radial1"/>
    <dgm:cxn modelId="{65A5BEF4-8F1B-44A2-8CA6-5971568BA7D7}" type="presOf" srcId="{D09670A5-565A-4EA0-B74F-59DB940BF168}" destId="{8BD02571-703D-4EF0-9D00-9686A84C224D}" srcOrd="0" destOrd="0" presId="urn:microsoft.com/office/officeart/2005/8/layout/radial1"/>
    <dgm:cxn modelId="{85B6381C-2357-49CD-B647-998B4DC312A4}" type="presOf" srcId="{0B478633-2AC3-4BF3-BE08-CDBD5BBE8098}" destId="{827F4330-8E87-4208-8DE6-5C1DE707186D}" srcOrd="0" destOrd="0" presId="urn:microsoft.com/office/officeart/2005/8/layout/radial1"/>
    <dgm:cxn modelId="{CF14238F-9436-445C-93E1-B51B8C1D8C37}" type="presOf" srcId="{E6D3D02B-B60F-4442-BFF6-A52F03628572}" destId="{13BDF89D-EAD6-46F3-A589-571BFD2228D0}" srcOrd="0" destOrd="0" presId="urn:microsoft.com/office/officeart/2005/8/layout/radial1"/>
    <dgm:cxn modelId="{FF595867-D229-42AE-B071-2220EC5F9EA9}" srcId="{4E584DF5-7246-49C9-90EA-58E1CE6CA57D}" destId="{D09670A5-565A-4EA0-B74F-59DB940BF168}" srcOrd="3" destOrd="0" parTransId="{07D1DE24-CD07-4D42-852D-56ADE94C7B87}" sibTransId="{77FC17B5-B72C-4139-96F3-7EDE1A4F998D}"/>
    <dgm:cxn modelId="{55A38B7A-F6D1-47D2-96C7-33DCB445CB33}" type="presParOf" srcId="{1CF4CF87-BCC2-43C7-A94F-12E56024FF8B}" destId="{19495299-D6E4-46C0-92B7-390F2D63CD07}" srcOrd="0" destOrd="0" presId="urn:microsoft.com/office/officeart/2005/8/layout/radial1"/>
    <dgm:cxn modelId="{F8358D16-1285-4A60-9897-7FB6DB5255A2}" type="presParOf" srcId="{1CF4CF87-BCC2-43C7-A94F-12E56024FF8B}" destId="{B0F1CA9C-9919-463E-807E-AB61A8BD630F}" srcOrd="1" destOrd="0" presId="urn:microsoft.com/office/officeart/2005/8/layout/radial1"/>
    <dgm:cxn modelId="{FEEC3690-6AC6-48FC-B092-57D5DEC14B9F}" type="presParOf" srcId="{B0F1CA9C-9919-463E-807E-AB61A8BD630F}" destId="{C5B22647-ABD2-4B1F-BBCF-BEFE3AC10F91}" srcOrd="0" destOrd="0" presId="urn:microsoft.com/office/officeart/2005/8/layout/radial1"/>
    <dgm:cxn modelId="{1BE51E61-DECE-4762-8381-8D55E1E2CBB1}" type="presParOf" srcId="{1CF4CF87-BCC2-43C7-A94F-12E56024FF8B}" destId="{B95B260A-643F-41A4-81C3-BDA1C63DB9D0}" srcOrd="2" destOrd="0" presId="urn:microsoft.com/office/officeart/2005/8/layout/radial1"/>
    <dgm:cxn modelId="{88BD4420-A4D2-435A-8D76-31D3744D2DF1}" type="presParOf" srcId="{1CF4CF87-BCC2-43C7-A94F-12E56024FF8B}" destId="{13BDF89D-EAD6-46F3-A589-571BFD2228D0}" srcOrd="3" destOrd="0" presId="urn:microsoft.com/office/officeart/2005/8/layout/radial1"/>
    <dgm:cxn modelId="{F746FBB9-C63C-456F-8252-6BD7DFAADF13}" type="presParOf" srcId="{13BDF89D-EAD6-46F3-A589-571BFD2228D0}" destId="{04155F86-C02C-4604-9CA8-587534400E9F}" srcOrd="0" destOrd="0" presId="urn:microsoft.com/office/officeart/2005/8/layout/radial1"/>
    <dgm:cxn modelId="{3E7FD295-4E22-4908-8D72-23B431D299CE}" type="presParOf" srcId="{1CF4CF87-BCC2-43C7-A94F-12E56024FF8B}" destId="{827F4330-8E87-4208-8DE6-5C1DE707186D}" srcOrd="4" destOrd="0" presId="urn:microsoft.com/office/officeart/2005/8/layout/radial1"/>
    <dgm:cxn modelId="{9F9BB102-F79C-4417-93C6-78C6E656B02C}" type="presParOf" srcId="{1CF4CF87-BCC2-43C7-A94F-12E56024FF8B}" destId="{2CF0E1C6-A42C-4349-951D-899A20E66585}" srcOrd="5" destOrd="0" presId="urn:microsoft.com/office/officeart/2005/8/layout/radial1"/>
    <dgm:cxn modelId="{1055F10A-68BF-4BF9-8D2C-12978565F501}" type="presParOf" srcId="{2CF0E1C6-A42C-4349-951D-899A20E66585}" destId="{9A55ED7E-8CDF-4118-AC10-74C2D996969B}" srcOrd="0" destOrd="0" presId="urn:microsoft.com/office/officeart/2005/8/layout/radial1"/>
    <dgm:cxn modelId="{C4C6BF2F-6DBC-450F-8A00-CFAEBAA04392}" type="presParOf" srcId="{1CF4CF87-BCC2-43C7-A94F-12E56024FF8B}" destId="{5633558B-3720-4F6D-8660-C2B0899E0874}" srcOrd="6" destOrd="0" presId="urn:microsoft.com/office/officeart/2005/8/layout/radial1"/>
    <dgm:cxn modelId="{5C2026D8-4E13-4327-9F32-D302E2A1C492}" type="presParOf" srcId="{1CF4CF87-BCC2-43C7-A94F-12E56024FF8B}" destId="{9F179E83-17DA-4127-9456-745A806A76E5}" srcOrd="7" destOrd="0" presId="urn:microsoft.com/office/officeart/2005/8/layout/radial1"/>
    <dgm:cxn modelId="{B0FBC5F7-FCCB-433E-A608-E0C1BC4B708F}" type="presParOf" srcId="{9F179E83-17DA-4127-9456-745A806A76E5}" destId="{B11DE497-8E01-496B-8128-F98C26B3A930}" srcOrd="0" destOrd="0" presId="urn:microsoft.com/office/officeart/2005/8/layout/radial1"/>
    <dgm:cxn modelId="{0087FF56-240A-432E-8C01-3D336CB18E8A}" type="presParOf" srcId="{1CF4CF87-BCC2-43C7-A94F-12E56024FF8B}" destId="{8BD02571-703D-4EF0-9D00-9686A84C224D}" srcOrd="8" destOrd="0" presId="urn:microsoft.com/office/officeart/2005/8/layout/radial1"/>
    <dgm:cxn modelId="{2A62B67C-D276-4333-8D14-CFB66C4E0817}" type="presParOf" srcId="{1CF4CF87-BCC2-43C7-A94F-12E56024FF8B}" destId="{0D0B95BB-3BB8-4EC2-A0A3-AAEAC90C7BC8}" srcOrd="9" destOrd="0" presId="urn:microsoft.com/office/officeart/2005/8/layout/radial1"/>
    <dgm:cxn modelId="{2C5E5614-1E9D-4D11-91AE-77885A1F66BB}" type="presParOf" srcId="{0D0B95BB-3BB8-4EC2-A0A3-AAEAC90C7BC8}" destId="{691AEED4-9B55-42CD-A6E2-927464B68207}" srcOrd="0" destOrd="0" presId="urn:microsoft.com/office/officeart/2005/8/layout/radial1"/>
    <dgm:cxn modelId="{F2B5B07D-3AC5-4328-A274-9478D9CA2A1E}" type="presParOf" srcId="{1CF4CF87-BCC2-43C7-A94F-12E56024FF8B}" destId="{2ABAAA4E-B287-48EA-B7B7-6725FE302D5F}" srcOrd="10" destOrd="0" presId="urn:microsoft.com/office/officeart/2005/8/layout/radial1"/>
    <dgm:cxn modelId="{612FCC21-41A2-4D96-941C-744C7418E93F}" type="presParOf" srcId="{1CF4CF87-BCC2-43C7-A94F-12E56024FF8B}" destId="{54A35D46-8702-415C-BBFF-76C34DC2C3C4}" srcOrd="11" destOrd="0" presId="urn:microsoft.com/office/officeart/2005/8/layout/radial1"/>
    <dgm:cxn modelId="{E43528C1-054C-4DB5-AAB8-055B64CB361A}" type="presParOf" srcId="{54A35D46-8702-415C-BBFF-76C34DC2C3C4}" destId="{85326B9E-3139-41DC-A6C6-75030FD6625E}" srcOrd="0" destOrd="0" presId="urn:microsoft.com/office/officeart/2005/8/layout/radial1"/>
    <dgm:cxn modelId="{060841F9-0837-426F-AA31-62592F397D21}" type="presParOf" srcId="{1CF4CF87-BCC2-43C7-A94F-12E56024FF8B}" destId="{FC86BBFD-D910-42AD-994B-EDA289A0B6D7}"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F6DAC-54A0-4058-AB9B-0C938506C78E}">
      <dsp:nvSpPr>
        <dsp:cNvPr id="0" name=""/>
        <dsp:cNvSpPr/>
      </dsp:nvSpPr>
      <dsp:spPr>
        <a:xfrm>
          <a:off x="3352833" y="1683714"/>
          <a:ext cx="1292705" cy="1292705"/>
        </a:xfrm>
        <a:prstGeom prst="ellipse">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u="sng" kern="1200" dirty="0" smtClean="0"/>
            <a:t>Conductas de riesgo que afecta el proyecto de vida en el adolescente</a:t>
          </a:r>
          <a:r>
            <a:rPr lang="es-US" sz="1000" kern="1200" dirty="0" smtClean="0"/>
            <a:t>.</a:t>
          </a:r>
          <a:endParaRPr lang="es-US" sz="1000" kern="1200" dirty="0"/>
        </a:p>
      </dsp:txBody>
      <dsp:txXfrm>
        <a:off x="3542145" y="1873026"/>
        <a:ext cx="914081" cy="914081"/>
      </dsp:txXfrm>
    </dsp:sp>
    <dsp:sp modelId="{A1460B3B-A9CB-4F63-8A66-1F5ED1CF4B0B}">
      <dsp:nvSpPr>
        <dsp:cNvPr id="0" name=""/>
        <dsp:cNvSpPr/>
      </dsp:nvSpPr>
      <dsp:spPr>
        <a:xfrm rot="16200000">
          <a:off x="3804944" y="1474927"/>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3989473" y="1479761"/>
        <a:ext cx="19424" cy="19424"/>
      </dsp:txXfrm>
    </dsp:sp>
    <dsp:sp modelId="{370B004D-626E-4168-8B2B-38FFBBD1DD6D}">
      <dsp:nvSpPr>
        <dsp:cNvPr id="0" name=""/>
        <dsp:cNvSpPr/>
      </dsp:nvSpPr>
      <dsp:spPr>
        <a:xfrm>
          <a:off x="3352833" y="2526"/>
          <a:ext cx="1292705" cy="1292705"/>
        </a:xfrm>
        <a:prstGeom prst="ellipse">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Embarazo</a:t>
          </a:r>
        </a:p>
        <a:p>
          <a:pPr lvl="0" algn="ctr" defTabSz="355600">
            <a:lnSpc>
              <a:spcPct val="90000"/>
            </a:lnSpc>
            <a:spcBef>
              <a:spcPct val="0"/>
            </a:spcBef>
            <a:spcAft>
              <a:spcPct val="35000"/>
            </a:spcAft>
          </a:pPr>
          <a:r>
            <a:rPr lang="es-US" sz="800" b="0" i="0" kern="1200" dirty="0" smtClean="0"/>
            <a:t>Está considerado como de alto riesgo y además presenta una serie de consecuencias para la adolescente.</a:t>
          </a:r>
          <a:endParaRPr lang="es-US" sz="800" kern="1200" dirty="0"/>
        </a:p>
      </dsp:txBody>
      <dsp:txXfrm>
        <a:off x="3542145" y="191838"/>
        <a:ext cx="914081" cy="914081"/>
      </dsp:txXfrm>
    </dsp:sp>
    <dsp:sp modelId="{835F8BF5-4037-4F4D-A7E3-975990066A6D}">
      <dsp:nvSpPr>
        <dsp:cNvPr id="0" name=""/>
        <dsp:cNvSpPr/>
      </dsp:nvSpPr>
      <dsp:spPr>
        <a:xfrm rot="19800000">
          <a:off x="4532920" y="1895224"/>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4717449" y="1900058"/>
        <a:ext cx="19424" cy="19424"/>
      </dsp:txXfrm>
    </dsp:sp>
    <dsp:sp modelId="{F4ED3DF3-235E-4638-AC12-BCDC5A379EAD}">
      <dsp:nvSpPr>
        <dsp:cNvPr id="0" name=""/>
        <dsp:cNvSpPr/>
      </dsp:nvSpPr>
      <dsp:spPr>
        <a:xfrm>
          <a:off x="4808784" y="843120"/>
          <a:ext cx="1292705" cy="1292705"/>
        </a:xfrm>
        <a:prstGeom prst="ellipse">
          <a:avLst/>
        </a:prstGeom>
        <a:gradFill rotWithShape="0">
          <a:gsLst>
            <a:gs pos="0">
              <a:schemeClr val="accent5">
                <a:hueOff val="-1470669"/>
                <a:satOff val="-2046"/>
                <a:lumOff val="-784"/>
                <a:alphaOff val="0"/>
                <a:tint val="10000"/>
                <a:satMod val="300000"/>
              </a:schemeClr>
            </a:gs>
            <a:gs pos="34000">
              <a:schemeClr val="accent5">
                <a:hueOff val="-1470669"/>
                <a:satOff val="-2046"/>
                <a:lumOff val="-784"/>
                <a:alphaOff val="0"/>
                <a:tint val="13500"/>
                <a:satMod val="250000"/>
              </a:schemeClr>
            </a:gs>
            <a:gs pos="100000">
              <a:schemeClr val="accent5">
                <a:hueOff val="-1470669"/>
                <a:satOff val="-2046"/>
                <a:lumOff val="-784"/>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Sexualidad</a:t>
          </a:r>
        </a:p>
        <a:p>
          <a:pPr lvl="0" algn="ctr" defTabSz="355600">
            <a:lnSpc>
              <a:spcPct val="90000"/>
            </a:lnSpc>
            <a:spcBef>
              <a:spcPct val="0"/>
            </a:spcBef>
            <a:spcAft>
              <a:spcPct val="35000"/>
            </a:spcAft>
          </a:pPr>
          <a:r>
            <a:rPr lang="es-US" sz="800" b="0" i="0" kern="1200" dirty="0" smtClean="0"/>
            <a:t>aquella en la que el joven se desarrolla física y mentalmente, adquiriendo los caracteres sexuales secundarios.</a:t>
          </a:r>
          <a:endParaRPr lang="es-US" sz="800" kern="1200" dirty="0"/>
        </a:p>
      </dsp:txBody>
      <dsp:txXfrm>
        <a:off x="4998096" y="1032432"/>
        <a:ext cx="914081" cy="914081"/>
      </dsp:txXfrm>
    </dsp:sp>
    <dsp:sp modelId="{7F1F93B6-8EFF-4CFB-B1AE-72BD339679E4}">
      <dsp:nvSpPr>
        <dsp:cNvPr id="0" name=""/>
        <dsp:cNvSpPr/>
      </dsp:nvSpPr>
      <dsp:spPr>
        <a:xfrm rot="1800000">
          <a:off x="4532920" y="2735818"/>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4717449" y="2740652"/>
        <a:ext cx="19424" cy="19424"/>
      </dsp:txXfrm>
    </dsp:sp>
    <dsp:sp modelId="{D0AF446E-E1EE-4B61-8CB6-FCB3045E6F9A}">
      <dsp:nvSpPr>
        <dsp:cNvPr id="0" name=""/>
        <dsp:cNvSpPr/>
      </dsp:nvSpPr>
      <dsp:spPr>
        <a:xfrm>
          <a:off x="4808784" y="2524308"/>
          <a:ext cx="1292705" cy="1292705"/>
        </a:xfrm>
        <a:prstGeom prst="ellipse">
          <a:avLst/>
        </a:prstGeom>
        <a:gradFill rotWithShape="0">
          <a:gsLst>
            <a:gs pos="0">
              <a:schemeClr val="accent5">
                <a:hueOff val="-2941338"/>
                <a:satOff val="-4091"/>
                <a:lumOff val="-1569"/>
                <a:alphaOff val="0"/>
                <a:tint val="10000"/>
                <a:satMod val="300000"/>
              </a:schemeClr>
            </a:gs>
            <a:gs pos="34000">
              <a:schemeClr val="accent5">
                <a:hueOff val="-2941338"/>
                <a:satOff val="-4091"/>
                <a:lumOff val="-1569"/>
                <a:alphaOff val="0"/>
                <a:tint val="13500"/>
                <a:satMod val="250000"/>
              </a:schemeClr>
            </a:gs>
            <a:gs pos="100000">
              <a:schemeClr val="accent5">
                <a:hueOff val="-2941338"/>
                <a:satOff val="-4091"/>
                <a:lumOff val="-1569"/>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Enfermedades de transmisión sexual</a:t>
          </a:r>
        </a:p>
        <a:p>
          <a:pPr lvl="0" algn="ctr" defTabSz="355600">
            <a:lnSpc>
              <a:spcPct val="90000"/>
            </a:lnSpc>
            <a:spcBef>
              <a:spcPct val="0"/>
            </a:spcBef>
            <a:spcAft>
              <a:spcPct val="35000"/>
            </a:spcAft>
          </a:pPr>
          <a:r>
            <a:rPr lang="es-US" sz="800" b="0" i="0" kern="1200" dirty="0" smtClean="0"/>
            <a:t>Afectan de forma desproporcionada a las mujeres y las </a:t>
          </a:r>
          <a:r>
            <a:rPr lang="es-US" sz="800" b="1" i="0" kern="1200" dirty="0" smtClean="0"/>
            <a:t>adolescentes</a:t>
          </a:r>
          <a:endParaRPr lang="es-US" sz="800" kern="1200" dirty="0"/>
        </a:p>
      </dsp:txBody>
      <dsp:txXfrm>
        <a:off x="4998096" y="2713620"/>
        <a:ext cx="914081" cy="914081"/>
      </dsp:txXfrm>
    </dsp:sp>
    <dsp:sp modelId="{D4743FFA-EF64-4AA4-9B8E-459C3C8CCC77}">
      <dsp:nvSpPr>
        <dsp:cNvPr id="0" name=""/>
        <dsp:cNvSpPr/>
      </dsp:nvSpPr>
      <dsp:spPr>
        <a:xfrm rot="5400000">
          <a:off x="3804944" y="3156115"/>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a:off x="3989473" y="3160949"/>
        <a:ext cx="19424" cy="19424"/>
      </dsp:txXfrm>
    </dsp:sp>
    <dsp:sp modelId="{4E9285DB-ABC1-408D-BDB3-6A441C81D6A8}">
      <dsp:nvSpPr>
        <dsp:cNvPr id="0" name=""/>
        <dsp:cNvSpPr/>
      </dsp:nvSpPr>
      <dsp:spPr>
        <a:xfrm>
          <a:off x="3352833" y="3364902"/>
          <a:ext cx="1292705" cy="1292705"/>
        </a:xfrm>
        <a:prstGeom prst="ellipse">
          <a:avLst/>
        </a:prstGeom>
        <a:gradFill rotWithShape="0">
          <a:gsLst>
            <a:gs pos="0">
              <a:schemeClr val="accent5">
                <a:hueOff val="-4412007"/>
                <a:satOff val="-6137"/>
                <a:lumOff val="-2353"/>
                <a:alphaOff val="0"/>
                <a:tint val="10000"/>
                <a:satMod val="300000"/>
              </a:schemeClr>
            </a:gs>
            <a:gs pos="34000">
              <a:schemeClr val="accent5">
                <a:hueOff val="-4412007"/>
                <a:satOff val="-6137"/>
                <a:lumOff val="-2353"/>
                <a:alphaOff val="0"/>
                <a:tint val="13500"/>
                <a:satMod val="250000"/>
              </a:schemeClr>
            </a:gs>
            <a:gs pos="100000">
              <a:schemeClr val="accent5">
                <a:hueOff val="-4412007"/>
                <a:satOff val="-6137"/>
                <a:lumOff val="-2353"/>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Economía.</a:t>
          </a:r>
        </a:p>
        <a:p>
          <a:pPr lvl="0" algn="ctr" defTabSz="355600">
            <a:lnSpc>
              <a:spcPct val="90000"/>
            </a:lnSpc>
            <a:spcBef>
              <a:spcPct val="0"/>
            </a:spcBef>
            <a:spcAft>
              <a:spcPct val="35000"/>
            </a:spcAft>
          </a:pPr>
          <a:r>
            <a:rPr lang="es-US" sz="800" b="0" i="0" kern="1200" dirty="0" smtClean="0"/>
            <a:t>La problemática de la economía y sus consecuencias para el hogar</a:t>
          </a:r>
          <a:endParaRPr lang="es-US" sz="800" kern="1200" dirty="0"/>
        </a:p>
      </dsp:txBody>
      <dsp:txXfrm>
        <a:off x="3542145" y="3554214"/>
        <a:ext cx="914081" cy="914081"/>
      </dsp:txXfrm>
    </dsp:sp>
    <dsp:sp modelId="{0179A9C0-700A-4900-AE88-E9729B79B9F1}">
      <dsp:nvSpPr>
        <dsp:cNvPr id="0" name=""/>
        <dsp:cNvSpPr/>
      </dsp:nvSpPr>
      <dsp:spPr>
        <a:xfrm rot="9000000">
          <a:off x="3076969" y="2735818"/>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rot="10800000">
        <a:off x="3261498" y="2740652"/>
        <a:ext cx="19424" cy="19424"/>
      </dsp:txXfrm>
    </dsp:sp>
    <dsp:sp modelId="{DDC4FBEF-BF0E-4FFF-80E1-4A65FD5E8B79}">
      <dsp:nvSpPr>
        <dsp:cNvPr id="0" name=""/>
        <dsp:cNvSpPr/>
      </dsp:nvSpPr>
      <dsp:spPr>
        <a:xfrm>
          <a:off x="1896881" y="2524308"/>
          <a:ext cx="1292705" cy="1292705"/>
        </a:xfrm>
        <a:prstGeom prst="ellipse">
          <a:avLst/>
        </a:prstGeom>
        <a:gradFill rotWithShape="0">
          <a:gsLst>
            <a:gs pos="0">
              <a:schemeClr val="accent5">
                <a:hueOff val="-5882677"/>
                <a:satOff val="-8182"/>
                <a:lumOff val="-3138"/>
                <a:alphaOff val="0"/>
                <a:tint val="10000"/>
                <a:satMod val="300000"/>
              </a:schemeClr>
            </a:gs>
            <a:gs pos="34000">
              <a:schemeClr val="accent5">
                <a:hueOff val="-5882677"/>
                <a:satOff val="-8182"/>
                <a:lumOff val="-3138"/>
                <a:alphaOff val="0"/>
                <a:tint val="13500"/>
                <a:satMod val="250000"/>
              </a:schemeClr>
            </a:gs>
            <a:gs pos="100000">
              <a:schemeClr val="accent5">
                <a:hueOff val="-5882677"/>
                <a:satOff val="-8182"/>
                <a:lumOff val="-3138"/>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Influencia del medio donde se desarrolla..</a:t>
          </a:r>
        </a:p>
        <a:p>
          <a:pPr lvl="0" algn="ctr" defTabSz="355600">
            <a:lnSpc>
              <a:spcPct val="90000"/>
            </a:lnSpc>
            <a:spcBef>
              <a:spcPct val="0"/>
            </a:spcBef>
            <a:spcAft>
              <a:spcPct val="35000"/>
            </a:spcAft>
          </a:pPr>
          <a:r>
            <a:rPr lang="es-US" sz="800" kern="1200" dirty="0" smtClean="0"/>
            <a:t>Lo envuelve en  un entorno  social negativo. </a:t>
          </a:r>
        </a:p>
        <a:p>
          <a:pPr lvl="0" algn="ctr" defTabSz="355600">
            <a:lnSpc>
              <a:spcPct val="90000"/>
            </a:lnSpc>
            <a:spcBef>
              <a:spcPct val="0"/>
            </a:spcBef>
            <a:spcAft>
              <a:spcPct val="35000"/>
            </a:spcAft>
          </a:pPr>
          <a:endParaRPr lang="es-US" sz="800" kern="1200" dirty="0"/>
        </a:p>
      </dsp:txBody>
      <dsp:txXfrm>
        <a:off x="2086193" y="2713620"/>
        <a:ext cx="914081" cy="914081"/>
      </dsp:txXfrm>
    </dsp:sp>
    <dsp:sp modelId="{A67DA95C-4AE0-4F3B-9A21-97B776A821CE}">
      <dsp:nvSpPr>
        <dsp:cNvPr id="0" name=""/>
        <dsp:cNvSpPr/>
      </dsp:nvSpPr>
      <dsp:spPr>
        <a:xfrm rot="12600000">
          <a:off x="3076969" y="1895224"/>
          <a:ext cx="388482" cy="29091"/>
        </a:xfrm>
        <a:custGeom>
          <a:avLst/>
          <a:gdLst/>
          <a:ahLst/>
          <a:cxnLst/>
          <a:rect l="0" t="0" r="0" b="0"/>
          <a:pathLst>
            <a:path>
              <a:moveTo>
                <a:pt x="0" y="14545"/>
              </a:moveTo>
              <a:lnTo>
                <a:pt x="388482" y="14545"/>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US" sz="500" kern="1200"/>
        </a:p>
      </dsp:txBody>
      <dsp:txXfrm rot="10800000">
        <a:off x="3261498" y="1900058"/>
        <a:ext cx="19424" cy="19424"/>
      </dsp:txXfrm>
    </dsp:sp>
    <dsp:sp modelId="{1EB70854-30DF-45F2-84E2-5CEA41F77FF6}">
      <dsp:nvSpPr>
        <dsp:cNvPr id="0" name=""/>
        <dsp:cNvSpPr/>
      </dsp:nvSpPr>
      <dsp:spPr>
        <a:xfrm>
          <a:off x="1896881" y="843120"/>
          <a:ext cx="1292705" cy="1292705"/>
        </a:xfrm>
        <a:prstGeom prst="ellipse">
          <a:avLst/>
        </a:prstGeom>
        <a:gradFill rotWithShape="0">
          <a:gsLst>
            <a:gs pos="0">
              <a:schemeClr val="accent5">
                <a:hueOff val="-7353345"/>
                <a:satOff val="-10228"/>
                <a:lumOff val="-3922"/>
                <a:alphaOff val="0"/>
                <a:tint val="10000"/>
                <a:satMod val="300000"/>
              </a:schemeClr>
            </a:gs>
            <a:gs pos="34000">
              <a:schemeClr val="accent5">
                <a:hueOff val="-7353345"/>
                <a:satOff val="-10228"/>
                <a:lumOff val="-3922"/>
                <a:alphaOff val="0"/>
                <a:tint val="13500"/>
                <a:satMod val="250000"/>
              </a:schemeClr>
            </a:gs>
            <a:gs pos="100000">
              <a:schemeClr val="accent5">
                <a:hueOff val="-7353345"/>
                <a:satOff val="-10228"/>
                <a:lumOff val="-392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s-US" sz="800" kern="1200" dirty="0" smtClean="0"/>
            <a:t>Tecnología</a:t>
          </a:r>
        </a:p>
        <a:p>
          <a:pPr lvl="0" algn="ctr" defTabSz="355600">
            <a:lnSpc>
              <a:spcPct val="90000"/>
            </a:lnSpc>
            <a:spcBef>
              <a:spcPct val="0"/>
            </a:spcBef>
            <a:spcAft>
              <a:spcPct val="35000"/>
            </a:spcAft>
          </a:pPr>
          <a:r>
            <a:rPr lang="es-US" sz="800" b="0" i="0" kern="1200" dirty="0" smtClean="0"/>
            <a:t>Las personas afectadas por esta “adicción sin sustancia química”</a:t>
          </a:r>
          <a:endParaRPr lang="es-US" sz="800" kern="1200" dirty="0"/>
        </a:p>
      </dsp:txBody>
      <dsp:txXfrm>
        <a:off x="2086193" y="1032432"/>
        <a:ext cx="914081" cy="914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97DC2-1126-42EC-B04A-F01BA4D5BFB2}">
      <dsp:nvSpPr>
        <dsp:cNvPr id="0" name=""/>
        <dsp:cNvSpPr/>
      </dsp:nvSpPr>
      <dsp:spPr>
        <a:xfrm>
          <a:off x="3190365" y="2510214"/>
          <a:ext cx="1520574" cy="15205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kern="1200"/>
            <a:t>Conductas de riesgo que afectan el proyecto del adolescente</a:t>
          </a:r>
        </a:p>
      </dsp:txBody>
      <dsp:txXfrm>
        <a:off x="3413048" y="2732897"/>
        <a:ext cx="1075208" cy="1075208"/>
      </dsp:txXfrm>
    </dsp:sp>
    <dsp:sp modelId="{F8D99B19-061C-4750-A947-5EF9FBFEC5A5}">
      <dsp:nvSpPr>
        <dsp:cNvPr id="0" name=""/>
        <dsp:cNvSpPr/>
      </dsp:nvSpPr>
      <dsp:spPr>
        <a:xfrm rot="16184340">
          <a:off x="3786253" y="1983972"/>
          <a:ext cx="319210" cy="4682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US" sz="1100" kern="1200"/>
        </a:p>
      </dsp:txBody>
      <dsp:txXfrm rot="10800000">
        <a:off x="3834353" y="2125511"/>
        <a:ext cx="223447" cy="280975"/>
      </dsp:txXfrm>
    </dsp:sp>
    <dsp:sp modelId="{CBAAF95E-3128-4C9F-B5FB-719CB370CC17}">
      <dsp:nvSpPr>
        <dsp:cNvPr id="0" name=""/>
        <dsp:cNvSpPr/>
      </dsp:nvSpPr>
      <dsp:spPr>
        <a:xfrm>
          <a:off x="2995724" y="19116"/>
          <a:ext cx="1888838" cy="188883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a:t>Inglés IV:</a:t>
          </a:r>
        </a:p>
        <a:p>
          <a:pPr lvl="0" algn="ctr" defTabSz="488950">
            <a:lnSpc>
              <a:spcPct val="90000"/>
            </a:lnSpc>
            <a:spcBef>
              <a:spcPct val="0"/>
            </a:spcBef>
            <a:spcAft>
              <a:spcPct val="35000"/>
            </a:spcAft>
          </a:pPr>
          <a:r>
            <a:rPr lang="es-US" sz="1100" kern="1200"/>
            <a:t>Potencializar la interculturalización ingles-español</a:t>
          </a:r>
        </a:p>
      </dsp:txBody>
      <dsp:txXfrm>
        <a:off x="3272338" y="295730"/>
        <a:ext cx="1335610" cy="1335610"/>
      </dsp:txXfrm>
    </dsp:sp>
    <dsp:sp modelId="{95D61367-A682-437C-A147-B07712A98EE8}">
      <dsp:nvSpPr>
        <dsp:cNvPr id="0" name=""/>
        <dsp:cNvSpPr/>
      </dsp:nvSpPr>
      <dsp:spPr>
        <a:xfrm rot="1800000">
          <a:off x="4704075" y="3565099"/>
          <a:ext cx="324774" cy="4682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US" sz="1100" kern="1200"/>
        </a:p>
      </dsp:txBody>
      <dsp:txXfrm>
        <a:off x="4710602" y="3634399"/>
        <a:ext cx="227342" cy="280975"/>
      </dsp:txXfrm>
    </dsp:sp>
    <dsp:sp modelId="{77B3F6CE-A8C3-498D-815B-90A17F2ACF9A}">
      <dsp:nvSpPr>
        <dsp:cNvPr id="0" name=""/>
        <dsp:cNvSpPr/>
      </dsp:nvSpPr>
      <dsp:spPr>
        <a:xfrm>
          <a:off x="5013237" y="3484827"/>
          <a:ext cx="1888838" cy="188883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a:t>Matemáticas V:</a:t>
          </a:r>
        </a:p>
        <a:p>
          <a:pPr lvl="0" algn="ctr" defTabSz="488950">
            <a:lnSpc>
              <a:spcPct val="90000"/>
            </a:lnSpc>
            <a:spcBef>
              <a:spcPct val="0"/>
            </a:spcBef>
            <a:spcAft>
              <a:spcPct val="35000"/>
            </a:spcAft>
          </a:pPr>
          <a:r>
            <a:rPr lang="es-US" sz="1100" kern="1200"/>
            <a:t>Cosientizar con base en estadisticas la población de adolescentes que cambian su proyecto de vida.</a:t>
          </a:r>
        </a:p>
      </dsp:txBody>
      <dsp:txXfrm>
        <a:off x="5289851" y="3761441"/>
        <a:ext cx="1335610" cy="1335610"/>
      </dsp:txXfrm>
    </dsp:sp>
    <dsp:sp modelId="{F66355A9-B4DE-42D4-8978-FB6135563080}">
      <dsp:nvSpPr>
        <dsp:cNvPr id="0" name=""/>
        <dsp:cNvSpPr/>
      </dsp:nvSpPr>
      <dsp:spPr>
        <a:xfrm rot="9000000">
          <a:off x="2872455" y="3565099"/>
          <a:ext cx="324774" cy="4682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US" sz="1100" kern="1200"/>
        </a:p>
      </dsp:txBody>
      <dsp:txXfrm rot="10800000">
        <a:off x="2963360" y="3634399"/>
        <a:ext cx="227342" cy="280975"/>
      </dsp:txXfrm>
    </dsp:sp>
    <dsp:sp modelId="{26F03660-5E03-419F-9955-CBCB6C76A3A2}">
      <dsp:nvSpPr>
        <dsp:cNvPr id="0" name=""/>
        <dsp:cNvSpPr/>
      </dsp:nvSpPr>
      <dsp:spPr>
        <a:xfrm>
          <a:off x="999229" y="3484827"/>
          <a:ext cx="1888838" cy="188883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kern="1200"/>
            <a:t>Orientación V:</a:t>
          </a:r>
        </a:p>
        <a:p>
          <a:pPr lvl="0" algn="ctr" defTabSz="488950">
            <a:lnSpc>
              <a:spcPct val="90000"/>
            </a:lnSpc>
            <a:spcBef>
              <a:spcPct val="0"/>
            </a:spcBef>
            <a:spcAft>
              <a:spcPct val="35000"/>
            </a:spcAft>
          </a:pPr>
          <a:r>
            <a:rPr lang="es-US" sz="1100" kern="1200"/>
            <a:t>Elaborar un block donde los estudiantes esten preparados en los temas proyecto de vida y toma de desiciones.</a:t>
          </a:r>
        </a:p>
      </dsp:txBody>
      <dsp:txXfrm>
        <a:off x="1275843" y="3761441"/>
        <a:ext cx="1335610" cy="1335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B3E6E3-061B-41A2-BBDC-C5312A04A40A}" type="datetime1">
              <a:rPr lang="es-ES" smtClean="0"/>
              <a:t>29/06/2018</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78FE58C-C1A6-4C4C-90C2-B7F5B0504B2D}" type="slidenum">
              <a:rPr lang="es-ES" smtClean="0"/>
              <a:t>‹Nº›</a:t>
            </a:fld>
            <a:endParaRPr lang="es-ES"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145992C-CBBF-4F24-8325-F5CB0EAAC0E9}" type="datetime1">
              <a:rPr lang="es-ES" noProof="0" smtClean="0"/>
              <a:t>29/06/2018</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_tradn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10E1E9A-E921-4174-A0FC-51868D7AC568}" type="slidenum">
              <a:rPr lang="es-ES" noProof="0" smtClean="0"/>
              <a:t>‹Nº›</a:t>
            </a:fld>
            <a:endParaRPr lang="es-ES"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1</a:t>
            </a:fld>
            <a:endParaRPr lang="es-ES" dirty="0"/>
          </a:p>
        </p:txBody>
      </p:sp>
    </p:spTree>
    <p:extLst>
      <p:ext uri="{BB962C8B-B14F-4D97-AF65-F5344CB8AC3E}">
        <p14:creationId xmlns:p14="http://schemas.microsoft.com/office/powerpoint/2010/main" val="246746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5</a:t>
            </a:fld>
            <a:endParaRPr lang="es-ES" dirty="0"/>
          </a:p>
        </p:txBody>
      </p:sp>
    </p:spTree>
    <p:extLst>
      <p:ext uri="{BB962C8B-B14F-4D97-AF65-F5344CB8AC3E}">
        <p14:creationId xmlns:p14="http://schemas.microsoft.com/office/powerpoint/2010/main" val="204094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2E61351F-DBB1-4664-ADA9-83BC7CB8848D}" type="slidenum">
              <a:rPr lang="es-ES" smtClean="0"/>
              <a:t>30</a:t>
            </a:fld>
            <a:endParaRPr lang="es-ES" dirty="0"/>
          </a:p>
        </p:txBody>
      </p:sp>
    </p:spTree>
    <p:extLst>
      <p:ext uri="{BB962C8B-B14F-4D97-AF65-F5344CB8AC3E}">
        <p14:creationId xmlns:p14="http://schemas.microsoft.com/office/powerpoint/2010/main" val="230972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2E61351F-DBB1-4664-ADA9-83BC7CB8848D}" type="slidenum">
              <a:rPr lang="es-ES" smtClean="0"/>
              <a:t>31</a:t>
            </a:fld>
            <a:endParaRPr lang="es-ES" dirty="0"/>
          </a:p>
        </p:txBody>
      </p:sp>
    </p:spTree>
    <p:extLst>
      <p:ext uri="{BB962C8B-B14F-4D97-AF65-F5344CB8AC3E}">
        <p14:creationId xmlns:p14="http://schemas.microsoft.com/office/powerpoint/2010/main" val="427643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2E61351F-DBB1-4664-ADA9-83BC7CB8848D}" type="slidenum">
              <a:rPr lang="es-ES" smtClean="0"/>
              <a:t>32</a:t>
            </a:fld>
            <a:endParaRPr lang="es-ES" dirty="0"/>
          </a:p>
        </p:txBody>
      </p:sp>
    </p:spTree>
    <p:extLst>
      <p:ext uri="{BB962C8B-B14F-4D97-AF65-F5344CB8AC3E}">
        <p14:creationId xmlns:p14="http://schemas.microsoft.com/office/powerpoint/2010/main" val="306141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46</a:t>
            </a:fld>
            <a:endParaRPr lang="es-ES" dirty="0"/>
          </a:p>
        </p:txBody>
      </p:sp>
    </p:spTree>
    <p:extLst>
      <p:ext uri="{BB962C8B-B14F-4D97-AF65-F5344CB8AC3E}">
        <p14:creationId xmlns:p14="http://schemas.microsoft.com/office/powerpoint/2010/main" val="390497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47</a:t>
            </a:fld>
            <a:endParaRPr lang="es-ES" dirty="0"/>
          </a:p>
        </p:txBody>
      </p:sp>
    </p:spTree>
    <p:extLst>
      <p:ext uri="{BB962C8B-B14F-4D97-AF65-F5344CB8AC3E}">
        <p14:creationId xmlns:p14="http://schemas.microsoft.com/office/powerpoint/2010/main" val="30895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10E1E9A-E921-4174-A0FC-51868D7AC568}" type="slidenum">
              <a:rPr lang="es-ES" smtClean="0"/>
              <a:t>48</a:t>
            </a:fld>
            <a:endParaRPr lang="es-ES" dirty="0"/>
          </a:p>
        </p:txBody>
      </p:sp>
    </p:spTree>
    <p:extLst>
      <p:ext uri="{BB962C8B-B14F-4D97-AF65-F5344CB8AC3E}">
        <p14:creationId xmlns:p14="http://schemas.microsoft.com/office/powerpoint/2010/main" val="126771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a:xfrm>
            <a:off x="685800" y="4343400"/>
            <a:ext cx="5486400" cy="4114800"/>
          </a:xfrm>
        </p:spPr>
        <p:txBody>
          <a:bodyPr rtlCol="0"/>
          <a:lstStyle/>
          <a:p>
            <a:pPr rtl="0"/>
            <a:endParaRPr lang="es-ES" dirty="0"/>
          </a:p>
        </p:txBody>
      </p:sp>
      <p:sp>
        <p:nvSpPr>
          <p:cNvPr id="4" name="Marcador de posición de número de diapositiva 3"/>
          <p:cNvSpPr>
            <a:spLocks noGrp="1"/>
          </p:cNvSpPr>
          <p:nvPr>
            <p:ph type="sldNum" sz="quarter" idx="10"/>
          </p:nvPr>
        </p:nvSpPr>
        <p:spPr>
          <a:xfrm>
            <a:off x="3884613" y="8685213"/>
            <a:ext cx="2971800" cy="457200"/>
          </a:xfrm>
        </p:spPr>
        <p:txBody>
          <a:bodyPr rtlCol="0"/>
          <a:lstStyle/>
          <a:p>
            <a:pPr rtl="0"/>
            <a:fld id="{E3B36274-F2B9-4C45-BBB4-0EDF4CD651A7}" type="slidenum">
              <a:rPr lang="es-ES" smtClean="0"/>
              <a:t>65</a:t>
            </a:fld>
            <a:endParaRPr lang="es-ES" dirty="0"/>
          </a:p>
        </p:txBody>
      </p:sp>
    </p:spTree>
    <p:extLst>
      <p:ext uri="{BB962C8B-B14F-4D97-AF65-F5344CB8AC3E}">
        <p14:creationId xmlns:p14="http://schemas.microsoft.com/office/powerpoint/2010/main" val="301539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041400"/>
            <a:ext cx="9144000" cy="2387600"/>
          </a:xfrm>
        </p:spPr>
        <p:txBody>
          <a:bodyPr rtlCol="0" anchor="b"/>
          <a:lstStyle>
            <a:lvl1pPr algn="ctr" rtl="0">
              <a:defRPr sz="6000"/>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dirty="0"/>
          </a:p>
        </p:txBody>
      </p:sp>
      <p:sp>
        <p:nvSpPr>
          <p:cNvPr id="4" name="Marcador de posición de fecha 3"/>
          <p:cNvSpPr>
            <a:spLocks noGrp="1"/>
          </p:cNvSpPr>
          <p:nvPr>
            <p:ph type="dt" sz="half" idx="10"/>
          </p:nvPr>
        </p:nvSpPr>
        <p:spPr/>
        <p:txBody>
          <a:bodyPr rtlCol="0"/>
          <a:lstStyle/>
          <a:p>
            <a:pPr rtl="0"/>
            <a:fld id="{95732FF5-B762-47CF-A667-C95E437C256E}" type="datetime1">
              <a:rPr lang="es-ES" noProof="0" smtClean="0"/>
              <a:t>29/06/2018</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62100" y="1825625"/>
            <a:ext cx="9791700" cy="4351338"/>
          </a:xfrm>
        </p:spPr>
        <p:txBody>
          <a:bodyPr vert="eaVert" rtlCol="0"/>
          <a:lstStyle>
            <a:lvl1pPr rtl="0">
              <a:defRPr/>
            </a:lvl1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p>
            <a:pPr rtl="0"/>
            <a:fld id="{0F6E6314-AE43-4375-B896-FE69FC25EB2C}" type="datetime1">
              <a:rPr lang="es-ES" noProof="0" smtClean="0"/>
              <a:t>29/06/2018</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62100" y="365125"/>
            <a:ext cx="7010400" cy="5811838"/>
          </a:xfrm>
        </p:spPr>
        <p:txBody>
          <a:bodyPr vert="eaVert" rtlCol="0"/>
          <a:lstStyle>
            <a:lvl1pPr rtl="0">
              <a:defRPr/>
            </a:lvl1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p>
            <a:pPr rtl="0"/>
            <a:fld id="{BC4EED9F-4196-422B-906D-089B355EADC9}" type="datetime1">
              <a:rPr lang="es-ES" noProof="0" smtClean="0"/>
              <a:t>29/06/2018</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n con leyenda">
    <p:spTree>
      <p:nvGrpSpPr>
        <p:cNvPr id="1" name=""/>
        <p:cNvGrpSpPr/>
        <p:nvPr/>
      </p:nvGrpSpPr>
      <p:grpSpPr>
        <a:xfrm>
          <a:off x="0" y="0"/>
          <a:ext cx="0" cy="0"/>
          <a:chOff x="0" y="0"/>
          <a:chExt cx="0" cy="0"/>
        </a:xfrm>
      </p:grpSpPr>
      <p:sp>
        <p:nvSpPr>
          <p:cNvPr id="9" name="Título 1"/>
          <p:cNvSpPr>
            <a:spLocks noGrp="1"/>
          </p:cNvSpPr>
          <p:nvPr>
            <p:ph type="title"/>
          </p:nvPr>
        </p:nvSpPr>
        <p:spPr>
          <a:xfrm>
            <a:off x="1562100" y="457200"/>
            <a:ext cx="3932237" cy="1600200"/>
          </a:xfrm>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8" name="Marcador de posición de texto 3"/>
          <p:cNvSpPr>
            <a:spLocks noGrp="1"/>
          </p:cNvSpPr>
          <p:nvPr>
            <p:ph type="body" sz="half" idx="2"/>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posición de fecha 4"/>
          <p:cNvSpPr>
            <a:spLocks noGrp="1"/>
          </p:cNvSpPr>
          <p:nvPr>
            <p:ph type="dt" sz="half" idx="10"/>
          </p:nvPr>
        </p:nvSpPr>
        <p:spPr/>
        <p:txBody>
          <a:bodyPr rtlCol="0"/>
          <a:lstStyle/>
          <a:p>
            <a:pPr rtl="0"/>
            <a:fld id="{50407472-54D5-485E-8ACB-6D04E47D95CF}" type="datetime1">
              <a:rPr lang="es-ES" noProof="0" smtClean="0"/>
              <a:t>29/06/2018</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lvl1pPr rtl="0">
              <a:defRPr/>
            </a:lvl1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fecha 3"/>
          <p:cNvSpPr>
            <a:spLocks noGrp="1"/>
          </p:cNvSpPr>
          <p:nvPr>
            <p:ph type="dt" sz="half" idx="10"/>
          </p:nvPr>
        </p:nvSpPr>
        <p:spPr/>
        <p:txBody>
          <a:bodyPr rtlCol="0"/>
          <a:lstStyle/>
          <a:p>
            <a:pPr rtl="0"/>
            <a:fld id="{8FBD92BC-2103-4E65-8EBE-0491A5767AF5}" type="datetime1">
              <a:rPr lang="es-ES" noProof="0" smtClean="0"/>
              <a:t>29/06/2018</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241658" y="1709738"/>
            <a:ext cx="10105791" cy="2862262"/>
          </a:xfrm>
        </p:spPr>
        <p:txBody>
          <a:bodyPr rtlCol="0" anchor="b"/>
          <a:lstStyle>
            <a:lvl1pPr rtl="0">
              <a:defRPr sz="6000"/>
            </a:lvl1pPr>
          </a:lstStyle>
          <a:p>
            <a:pPr rtl="0"/>
            <a:r>
              <a:rPr lang="es-ES" noProof="0" smtClean="0"/>
              <a:t>Haga clic para modificar el estilo de título del patrón</a:t>
            </a:r>
            <a:endParaRPr lang="es-ES" noProof="0" dirty="0"/>
          </a:p>
        </p:txBody>
      </p:sp>
      <p:sp>
        <p:nvSpPr>
          <p:cNvPr id="3" name="Marcador de texto 2"/>
          <p:cNvSpPr>
            <a:spLocks noGrp="1"/>
          </p:cNvSpPr>
          <p:nvPr>
            <p:ph type="body" idx="1"/>
          </p:nvPr>
        </p:nvSpPr>
        <p:spPr>
          <a:xfrm>
            <a:off x="1241658" y="4589463"/>
            <a:ext cx="10105791" cy="1500187"/>
          </a:xfrm>
        </p:spPr>
        <p:txBody>
          <a:bodyPr rtlCol="0"/>
          <a:lstStyle>
            <a:lvl1pPr marL="0" indent="0" rtl="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Editar el estilo de texto del patrón</a:t>
            </a:r>
          </a:p>
        </p:txBody>
      </p:sp>
      <p:sp>
        <p:nvSpPr>
          <p:cNvPr id="4" name="Marcador de posición de fecha 3"/>
          <p:cNvSpPr>
            <a:spLocks noGrp="1"/>
          </p:cNvSpPr>
          <p:nvPr>
            <p:ph type="dt" sz="half" idx="10"/>
          </p:nvPr>
        </p:nvSpPr>
        <p:spPr/>
        <p:txBody>
          <a:bodyPr rtlCol="0"/>
          <a:lstStyle/>
          <a:p>
            <a:pPr rtl="0"/>
            <a:fld id="{F128A7A1-E52A-4367-BE3E-105C0C9F4921}" type="datetime1">
              <a:rPr lang="es-ES" noProof="0" smtClean="0"/>
              <a:t>29/06/2018</a:t>
            </a:fld>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smtClean="0"/>
              <a:t>Haga clic para modificar el estilo de título del patrón</a:t>
            </a:r>
            <a:endParaRPr lang="es-ES_tradnl" dirty="0"/>
          </a:p>
        </p:txBody>
      </p:sp>
      <p:sp>
        <p:nvSpPr>
          <p:cNvPr id="3" name="Marcador de posición de contenido 2"/>
          <p:cNvSpPr>
            <a:spLocks noGrp="1"/>
          </p:cNvSpPr>
          <p:nvPr>
            <p:ph sz="half" idx="1"/>
          </p:nvPr>
        </p:nvSpPr>
        <p:spPr>
          <a:xfrm>
            <a:off x="1569700" y="1825625"/>
            <a:ext cx="4754880" cy="4351338"/>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605325" y="1825625"/>
            <a:ext cx="4754880" cy="4351338"/>
          </a:xfrm>
        </p:spPr>
        <p:txBody>
          <a:bodyPr rtlCol="0"/>
          <a:lstStyle>
            <a:lvl1pPr rtl="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fecha 4"/>
          <p:cNvSpPr>
            <a:spLocks noGrp="1"/>
          </p:cNvSpPr>
          <p:nvPr>
            <p:ph type="dt" sz="half" idx="10"/>
          </p:nvPr>
        </p:nvSpPr>
        <p:spPr/>
        <p:txBody>
          <a:bodyPr rtlCol="0"/>
          <a:lstStyle/>
          <a:p>
            <a:pPr rtl="0"/>
            <a:fld id="{11400022-95FC-4EF7-AB9A-75228A47813A}" type="datetime1">
              <a:rPr lang="es-ES" noProof="0" smtClean="0"/>
              <a:t>29/06/2018</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324100" y="274638"/>
            <a:ext cx="9023350" cy="1143000"/>
          </a:xfrm>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texto 2"/>
          <p:cNvSpPr>
            <a:spLocks noGrp="1"/>
          </p:cNvSpPr>
          <p:nvPr>
            <p:ph type="body" idx="1"/>
          </p:nvPr>
        </p:nvSpPr>
        <p:spPr>
          <a:xfrm>
            <a:off x="1562100" y="1489075"/>
            <a:ext cx="4754880" cy="641350"/>
          </a:xfrm>
          <a:noFill/>
          <a:ln>
            <a:noFill/>
          </a:ln>
        </p:spPr>
        <p:txBody>
          <a:bodyPr rtlCol="0" anchor="b"/>
          <a:lstStyle>
            <a:lvl1pPr marL="0" indent="0" rtl="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1562100" y="2193925"/>
            <a:ext cx="4754880" cy="397827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598920" y="1489075"/>
            <a:ext cx="4754880" cy="641350"/>
          </a:xfrm>
          <a:noFill/>
          <a:ln>
            <a:noFill/>
          </a:ln>
        </p:spPr>
        <p:txBody>
          <a:bodyPr rtlCol="0" anchor="b"/>
          <a:lstStyle>
            <a:lvl1pPr marL="0" indent="0" rtl="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6598920" y="2193925"/>
            <a:ext cx="4754880" cy="3978275"/>
          </a:xfrm>
        </p:spPr>
        <p:txBody>
          <a:bodyPr rtlCol="0"/>
          <a:lstStyle>
            <a:lvl1pPr rtl="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7" name="Marcador de posición de fecha 6"/>
          <p:cNvSpPr>
            <a:spLocks noGrp="1"/>
          </p:cNvSpPr>
          <p:nvPr>
            <p:ph type="dt" sz="half" idx="10"/>
          </p:nvPr>
        </p:nvSpPr>
        <p:spPr/>
        <p:txBody>
          <a:bodyPr rtlCol="0"/>
          <a:lstStyle/>
          <a:p>
            <a:pPr rtl="0"/>
            <a:fld id="{BBF2822A-2EB1-4A52-B6C8-FC10186557F4}" type="datetime1">
              <a:rPr lang="es-ES" noProof="0" smtClean="0"/>
              <a:t>29/06/2018</a:t>
            </a:fld>
            <a:endParaRPr lang="es-ES" noProof="0" dirty="0"/>
          </a:p>
        </p:txBody>
      </p:sp>
      <p:sp>
        <p:nvSpPr>
          <p:cNvPr id="8" name="Marcador de posición de pie de página 7"/>
          <p:cNvSpPr>
            <a:spLocks noGrp="1"/>
          </p:cNvSpPr>
          <p:nvPr>
            <p:ph type="ftr" sz="quarter" idx="11"/>
          </p:nvPr>
        </p:nvSpPr>
        <p:spPr/>
        <p:txBody>
          <a:bodyPr rtlCol="0"/>
          <a:lstStyle/>
          <a:p>
            <a:pPr rtl="0"/>
            <a:r>
              <a:rPr lang="es-ES" noProof="0" dirty="0"/>
              <a:t>Agregar un pie de página</a:t>
            </a:r>
          </a:p>
        </p:txBody>
      </p:sp>
      <p:sp>
        <p:nvSpPr>
          <p:cNvPr id="9" name="Marcador de número de diapositiva 8"/>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p>
            <a:pPr rtl="0"/>
            <a:fld id="{A3120DF6-1B4A-4B6C-B500-7840816C7764}" type="datetime1">
              <a:rPr lang="es-ES" noProof="0" smtClean="0"/>
              <a:t>29/06/2018</a:t>
            </a:fld>
            <a:endParaRPr lang="es-ES" noProof="0" dirty="0"/>
          </a:p>
        </p:txBody>
      </p:sp>
      <p:sp>
        <p:nvSpPr>
          <p:cNvPr id="4" name="Marcador de posición de pie de página 3"/>
          <p:cNvSpPr>
            <a:spLocks noGrp="1"/>
          </p:cNvSpPr>
          <p:nvPr>
            <p:ph type="ftr" sz="quarter" idx="11"/>
          </p:nvPr>
        </p:nvSpPr>
        <p:spPr/>
        <p:txBody>
          <a:bodyPr rtlCol="0"/>
          <a:lstStyle/>
          <a:p>
            <a:pPr rtl="0"/>
            <a:r>
              <a:rPr lang="es-ES" noProof="0" dirty="0"/>
              <a:t>Agregar un pie de página</a:t>
            </a:r>
          </a:p>
        </p:txBody>
      </p:sp>
      <p:sp>
        <p:nvSpPr>
          <p:cNvPr id="5" name="Marcador de número de diapositiva 4"/>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52134D8D-99E7-4CF1-858E-66F4FE6BE361}" type="datetime1">
              <a:rPr lang="es-ES" noProof="0" smtClean="0"/>
              <a:t>29/06/2018</a:t>
            </a:fld>
            <a:endParaRPr lang="es-ES" noProof="0" dirty="0"/>
          </a:p>
        </p:txBody>
      </p:sp>
      <p:sp>
        <p:nvSpPr>
          <p:cNvPr id="3" name="Marcador de posición de pie de página 2"/>
          <p:cNvSpPr>
            <a:spLocks noGrp="1"/>
          </p:cNvSpPr>
          <p:nvPr>
            <p:ph type="ftr" sz="quarter" idx="11"/>
          </p:nvPr>
        </p:nvSpPr>
        <p:spPr/>
        <p:txBody>
          <a:bodyPr rtlCol="0"/>
          <a:lstStyle/>
          <a:p>
            <a:pPr rtl="0"/>
            <a:r>
              <a:rPr lang="es-ES" noProof="0" dirty="0"/>
              <a:t>Agregar un pie de página</a:t>
            </a:r>
          </a:p>
        </p:txBody>
      </p:sp>
      <p:sp>
        <p:nvSpPr>
          <p:cNvPr id="4" name="Marcador de número de diapositiva 3"/>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562100" y="457200"/>
            <a:ext cx="3932237" cy="1600200"/>
          </a:xfrm>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5678905" y="987425"/>
            <a:ext cx="5676483" cy="4873625"/>
          </a:xfrm>
        </p:spPr>
        <p:txBody>
          <a:bodyPr rtlCol="0"/>
          <a:lstStyle>
            <a:lvl1pPr rtl="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texto 3"/>
          <p:cNvSpPr>
            <a:spLocks noGrp="1"/>
          </p:cNvSpPr>
          <p:nvPr>
            <p:ph type="body" sz="half" idx="2"/>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posición de fecha 4"/>
          <p:cNvSpPr>
            <a:spLocks noGrp="1"/>
          </p:cNvSpPr>
          <p:nvPr>
            <p:ph type="dt" sz="half" idx="10"/>
          </p:nvPr>
        </p:nvSpPr>
        <p:spPr/>
        <p:txBody>
          <a:bodyPr rtlCol="0"/>
          <a:lstStyle/>
          <a:p>
            <a:pPr rtl="0"/>
            <a:fld id="{42A80894-79EC-4AF8-8247-35BDCB51DA2B}" type="datetime1">
              <a:rPr lang="es-ES" noProof="0" smtClean="0"/>
              <a:t>29/06/2018</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leyenda">
    <p:spTree>
      <p:nvGrpSpPr>
        <p:cNvPr id="1" name=""/>
        <p:cNvGrpSpPr/>
        <p:nvPr/>
      </p:nvGrpSpPr>
      <p:grpSpPr>
        <a:xfrm>
          <a:off x="0" y="0"/>
          <a:ext cx="0" cy="0"/>
          <a:chOff x="0" y="0"/>
          <a:chExt cx="0" cy="0"/>
        </a:xfrm>
      </p:grpSpPr>
      <p:sp>
        <p:nvSpPr>
          <p:cNvPr id="9" name="Título 1"/>
          <p:cNvSpPr>
            <a:spLocks noGrp="1"/>
          </p:cNvSpPr>
          <p:nvPr>
            <p:ph type="title"/>
          </p:nvPr>
        </p:nvSpPr>
        <p:spPr>
          <a:xfrm>
            <a:off x="1562100" y="457200"/>
            <a:ext cx="3932237" cy="1600200"/>
          </a:xfrm>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8" name="Marcador de posición de texto 3"/>
          <p:cNvSpPr>
            <a:spLocks noGrp="1"/>
          </p:cNvSpPr>
          <p:nvPr>
            <p:ph type="body" sz="half" idx="2"/>
          </p:nvPr>
        </p:nvSpPr>
        <p:spPr>
          <a:xfrm>
            <a:off x="1562100" y="2101850"/>
            <a:ext cx="3932237" cy="3759200"/>
          </a:xfrm>
        </p:spPr>
        <p:txBody>
          <a:bodyPr rtlCol="0"/>
          <a:lstStyle>
            <a:lvl1pPr marL="0" indent="0" rtl="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posición de fecha 4"/>
          <p:cNvSpPr>
            <a:spLocks noGrp="1"/>
          </p:cNvSpPr>
          <p:nvPr>
            <p:ph type="dt" sz="half" idx="10"/>
          </p:nvPr>
        </p:nvSpPr>
        <p:spPr/>
        <p:txBody>
          <a:bodyPr rtlCol="0"/>
          <a:lstStyle/>
          <a:p>
            <a:pPr rtl="0"/>
            <a:fld id="{DD41A792-AA36-4281-8A54-BAAC75B08A9E}" type="datetime1">
              <a:rPr lang="es-ES" noProof="0" smtClean="0"/>
              <a:t>29/06/2018</a:t>
            </a:fld>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p:txBody>
          <a:bodyPr rtlCol="0"/>
          <a:lstStyle/>
          <a:p>
            <a:pPr rtl="0"/>
            <a:fld id="{71B7BAC7-FE87-40F6-AA24-4F4685D1B022}" type="slidenum">
              <a:rPr lang="es-ES" noProof="0" smtClean="0"/>
              <a:t>‹Nº›</a:t>
            </a:fld>
            <a:endParaRPr lang="es-ES" noProof="0"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texto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fecha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3DDDD12C-A2E5-4D32-A8D5-4FBA4A9916EE}" type="datetime1">
              <a:rPr lang="es-ES" noProof="0" smtClean="0"/>
              <a:t>29/06/2018</a:t>
            </a:fld>
            <a:endParaRPr lang="es-ES" noProof="0" dirty="0"/>
          </a:p>
        </p:txBody>
      </p:sp>
      <p:sp>
        <p:nvSpPr>
          <p:cNvPr id="5" name="Marcador de posición de pie de página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es-ES" noProof="0" dirty="0"/>
              <a:t>Agregar un pie de página</a:t>
            </a:r>
          </a:p>
        </p:txBody>
      </p:sp>
      <p:sp>
        <p:nvSpPr>
          <p:cNvPr id="6" name="Marcador de número de diapositiva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es-ES" noProof="0" smtClean="0"/>
              <a:pPr rtl="0"/>
              <a:t>‹Nº›</a:t>
            </a:fld>
            <a:endParaRPr lang="es-ES"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80788"/>
            <a:ext cx="9144000" cy="3298136"/>
          </a:xfrm>
        </p:spPr>
        <p:txBody>
          <a:bodyPr rtlCol="0"/>
          <a:lstStyle/>
          <a:p>
            <a:r>
              <a:rPr lang="es-MX" dirty="0" smtClean="0"/>
              <a:t>Colegio San Carlos</a:t>
            </a:r>
            <a:br>
              <a:rPr lang="es-MX" dirty="0" smtClean="0"/>
            </a:br>
            <a:r>
              <a:rPr lang="es-MX" sz="3200" dirty="0" smtClean="0"/>
              <a:t>Clave 6890</a:t>
            </a:r>
            <a:endParaRPr lang="es-ES" sz="3200" dirty="0"/>
          </a:p>
        </p:txBody>
      </p:sp>
      <p:sp>
        <p:nvSpPr>
          <p:cNvPr id="3" name="Subtítulo 2"/>
          <p:cNvSpPr>
            <a:spLocks noGrp="1"/>
          </p:cNvSpPr>
          <p:nvPr>
            <p:ph type="subTitle" idx="1"/>
          </p:nvPr>
        </p:nvSpPr>
        <p:spPr>
          <a:xfrm>
            <a:off x="1685365" y="3860092"/>
            <a:ext cx="9144000" cy="1594777"/>
          </a:xfrm>
        </p:spPr>
        <p:txBody>
          <a:bodyPr rtlCol="0">
            <a:normAutofit/>
          </a:bodyPr>
          <a:lstStyle/>
          <a:p>
            <a:pPr rtl="0"/>
            <a:r>
              <a:rPr lang="es-ES" sz="3600" dirty="0" smtClean="0">
                <a:solidFill>
                  <a:srgbClr val="0070C0"/>
                </a:solidFill>
              </a:rPr>
              <a:t>Equipo #6</a:t>
            </a:r>
          </a:p>
          <a:p>
            <a:pPr algn="just" rtl="0"/>
            <a:endParaRPr lang="es-ES" dirty="0"/>
          </a:p>
        </p:txBody>
      </p:sp>
      <p:pic>
        <p:nvPicPr>
          <p:cNvPr id="4" name="Imagen 3" descr="Descripción: EscColegioSanTransPlas03"/>
          <p:cNvPicPr/>
          <p:nvPr/>
        </p:nvPicPr>
        <p:blipFill>
          <a:blip r:embed="rId3">
            <a:extLst>
              <a:ext uri="{28A0092B-C50C-407E-A947-70E740481C1C}">
                <a14:useLocalDpi xmlns:a14="http://schemas.microsoft.com/office/drawing/2010/main" val="0"/>
              </a:ext>
            </a:extLst>
          </a:blip>
          <a:srcRect/>
          <a:stretch>
            <a:fillRect/>
          </a:stretch>
        </p:blipFill>
        <p:spPr bwMode="auto">
          <a:xfrm>
            <a:off x="1685365" y="1922002"/>
            <a:ext cx="1147445" cy="1371600"/>
          </a:xfrm>
          <a:prstGeom prst="rect">
            <a:avLst/>
          </a:prstGeom>
          <a:noFill/>
          <a:ln>
            <a:noFill/>
          </a:ln>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6506"/>
            <a:ext cx="6362241" cy="424149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305" y="0"/>
            <a:ext cx="5841695" cy="3894463"/>
          </a:xfrm>
          <a:prstGeom prst="rect">
            <a:avLst/>
          </a:prstGeom>
        </p:spPr>
      </p:pic>
    </p:spTree>
    <p:extLst>
      <p:ext uri="{BB962C8B-B14F-4D97-AF65-F5344CB8AC3E}">
        <p14:creationId xmlns:p14="http://schemas.microsoft.com/office/powerpoint/2010/main" val="15450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3710" y="344104"/>
            <a:ext cx="9230710" cy="1325563"/>
          </a:xfrm>
        </p:spPr>
        <p:txBody>
          <a:bodyPr/>
          <a:lstStyle/>
          <a:p>
            <a:r>
              <a:rPr lang="es-MX" dirty="0" smtClean="0"/>
              <a:t>5.b. Producto 2. Organizador gráfico. </a:t>
            </a:r>
            <a:endParaRPr lang="es-MX" dirty="0"/>
          </a:p>
        </p:txBody>
      </p:sp>
      <p:graphicFrame>
        <p:nvGraphicFramePr>
          <p:cNvPr id="4" name="3 Diagrama"/>
          <p:cNvGraphicFramePr/>
          <p:nvPr>
            <p:extLst>
              <p:ext uri="{D42A27DB-BD31-4B8C-83A1-F6EECF244321}">
                <p14:modId xmlns:p14="http://schemas.microsoft.com/office/powerpoint/2010/main" val="2009376952"/>
              </p:ext>
            </p:extLst>
          </p:nvPr>
        </p:nvGraphicFramePr>
        <p:xfrm>
          <a:off x="2322786" y="1303663"/>
          <a:ext cx="7998372" cy="4660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645" y="1669667"/>
            <a:ext cx="1296144"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629" y="3765366"/>
            <a:ext cx="1440160"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241" y="5661807"/>
            <a:ext cx="138454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23279" y="1409250"/>
            <a:ext cx="1057605" cy="98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5009" y="2871730"/>
            <a:ext cx="12858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26843" y="5276910"/>
            <a:ext cx="1730907" cy="1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78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02721" y="126125"/>
            <a:ext cx="6063155" cy="1325563"/>
          </a:xfrm>
        </p:spPr>
        <p:txBody>
          <a:bodyPr/>
          <a:lstStyle/>
          <a:p>
            <a:r>
              <a:rPr lang="es-MX" dirty="0" smtClean="0"/>
              <a:t>5.c. Justificación.</a:t>
            </a: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3332862445"/>
              </p:ext>
            </p:extLst>
          </p:nvPr>
        </p:nvGraphicFramePr>
        <p:xfrm>
          <a:off x="1535551" y="2733554"/>
          <a:ext cx="9481119" cy="955577"/>
        </p:xfrm>
        <a:graphic>
          <a:graphicData uri="http://schemas.openxmlformats.org/drawingml/2006/table">
            <a:tbl>
              <a:tblPr firstRow="1" bandRow="1">
                <a:tableStyleId>{35758FB7-9AC5-4552-8A53-C91805E547FA}</a:tableStyleId>
              </a:tblPr>
              <a:tblGrid>
                <a:gridCol w="9481119">
                  <a:extLst>
                    <a:ext uri="{9D8B030D-6E8A-4147-A177-3AD203B41FA5}">
                      <a16:colId xmlns:a16="http://schemas.microsoft.com/office/drawing/2014/main" xmlns="" val="1375016434"/>
                    </a:ext>
                  </a:extLst>
                </a:gridCol>
              </a:tblGrid>
              <a:tr h="955577">
                <a:tc>
                  <a:txBody>
                    <a:bodyPr/>
                    <a:lstStyle/>
                    <a:p>
                      <a:r>
                        <a:rPr lang="es-MX" dirty="0" smtClean="0"/>
                        <a:t>Surge de la necesidad de ver las problemáticas por las que se enfrentan los jóvenes, en donde, se ve cortado su proyecto de vida, por tomar decisiones sin medir las consecuencias de realizar actividades de forma irresponsable y sin protección.</a:t>
                      </a:r>
                      <a:endParaRPr lang="es-MX" dirty="0">
                        <a:solidFill>
                          <a:srgbClr val="00B0F0"/>
                        </a:solidFill>
                        <a:latin typeface="Century Gothic" panose="020B0502020202020204" pitchFamily="34" charset="0"/>
                      </a:endParaRPr>
                    </a:p>
                  </a:txBody>
                  <a:tcPr/>
                </a:tc>
                <a:extLst>
                  <a:ext uri="{0D108BD9-81ED-4DB2-BD59-A6C34878D82A}">
                    <a16:rowId xmlns:a16="http://schemas.microsoft.com/office/drawing/2014/main" xmlns="" val="3686008"/>
                  </a:ext>
                </a:extLst>
              </a:tr>
            </a:tbl>
          </a:graphicData>
        </a:graphic>
      </p:graphicFrame>
    </p:spTree>
    <p:extLst>
      <p:ext uri="{BB962C8B-B14F-4D97-AF65-F5344CB8AC3E}">
        <p14:creationId xmlns:p14="http://schemas.microsoft.com/office/powerpoint/2010/main" val="14110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50472" y="0"/>
            <a:ext cx="6441528" cy="1325563"/>
          </a:xfrm>
        </p:spPr>
        <p:txBody>
          <a:bodyPr>
            <a:noAutofit/>
          </a:bodyPr>
          <a:lstStyle/>
          <a:p>
            <a:r>
              <a:rPr lang="es-MX" dirty="0" smtClean="0"/>
              <a:t>5.d. Apartado III. Objetivo general del proyecto.</a:t>
            </a:r>
            <a:endParaRPr lang="es-MX" dirty="0"/>
          </a:p>
        </p:txBody>
      </p:sp>
      <p:graphicFrame>
        <p:nvGraphicFramePr>
          <p:cNvPr id="5" name="Tabla 4"/>
          <p:cNvGraphicFramePr>
            <a:graphicFrameLocks noGrp="1"/>
          </p:cNvGraphicFramePr>
          <p:nvPr>
            <p:extLst>
              <p:ext uri="{D42A27DB-BD31-4B8C-83A1-F6EECF244321}">
                <p14:modId xmlns:p14="http://schemas.microsoft.com/office/powerpoint/2010/main" val="3797746733"/>
              </p:ext>
            </p:extLst>
          </p:nvPr>
        </p:nvGraphicFramePr>
        <p:xfrm>
          <a:off x="1535551" y="2733554"/>
          <a:ext cx="10109911" cy="1188720"/>
        </p:xfrm>
        <a:graphic>
          <a:graphicData uri="http://schemas.openxmlformats.org/drawingml/2006/table">
            <a:tbl>
              <a:tblPr firstRow="1" bandRow="1">
                <a:tableStyleId>{35758FB7-9AC5-4552-8A53-C91805E547FA}</a:tableStyleId>
              </a:tblPr>
              <a:tblGrid>
                <a:gridCol w="10109911">
                  <a:extLst>
                    <a:ext uri="{9D8B030D-6E8A-4147-A177-3AD203B41FA5}">
                      <a16:colId xmlns:a16="http://schemas.microsoft.com/office/drawing/2014/main" xmlns="" val="1375016434"/>
                    </a:ext>
                  </a:extLst>
                </a:gridCol>
              </a:tblGrid>
              <a:tr h="1155274">
                <a:tc>
                  <a:txBody>
                    <a:bodyPr/>
                    <a:lstStyle/>
                    <a:p>
                      <a:pPr algn="just"/>
                      <a:r>
                        <a:rPr lang="es-MX" dirty="0" smtClean="0"/>
                        <a:t>Utilizar la multidisciplinariedad</a:t>
                      </a:r>
                      <a:r>
                        <a:rPr lang="es-MX" baseline="0" dirty="0" smtClean="0"/>
                        <a:t> para que los alumnos diseñen el blog de información donde los estudiantes del Colegio San Carlos pueden expresar sus dudas y comentarios entre pares y con profesionales que laboran en la institución, sobre temas que les ayuden a establecer un proyecto de vida, especialmente que les sea significativo y útil para la toma de decisiones. </a:t>
                      </a:r>
                      <a:endParaRPr lang="es-MX" dirty="0">
                        <a:solidFill>
                          <a:srgbClr val="00B0F0"/>
                        </a:solidFill>
                        <a:latin typeface="Century Gothic" panose="020B0502020202020204" pitchFamily="34" charset="0"/>
                      </a:endParaRPr>
                    </a:p>
                  </a:txBody>
                  <a:tcPr/>
                </a:tc>
                <a:extLst>
                  <a:ext uri="{0D108BD9-81ED-4DB2-BD59-A6C34878D82A}">
                    <a16:rowId xmlns:a16="http://schemas.microsoft.com/office/drawing/2014/main" xmlns="" val="3686008"/>
                  </a:ext>
                </a:extLst>
              </a:tr>
            </a:tbl>
          </a:graphicData>
        </a:graphic>
      </p:graphicFrame>
    </p:spTree>
    <p:extLst>
      <p:ext uri="{BB962C8B-B14F-4D97-AF65-F5344CB8AC3E}">
        <p14:creationId xmlns:p14="http://schemas.microsoft.com/office/powerpoint/2010/main" val="12482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01711" y="0"/>
            <a:ext cx="6390290" cy="1325563"/>
          </a:xfrm>
        </p:spPr>
        <p:txBody>
          <a:bodyPr>
            <a:normAutofit fontScale="90000"/>
          </a:bodyPr>
          <a:lstStyle/>
          <a:p>
            <a:r>
              <a:rPr lang="es-MX" dirty="0" smtClean="0"/>
              <a:t>5.d. Apartado IV. 3. Objetivos o propósitos a alcanzar.</a:t>
            </a:r>
            <a:endParaRPr lang="es-MX" dirty="0"/>
          </a:p>
        </p:txBody>
      </p:sp>
      <p:graphicFrame>
        <p:nvGraphicFramePr>
          <p:cNvPr id="7" name="Diagrama 6"/>
          <p:cNvGraphicFramePr/>
          <p:nvPr>
            <p:extLst>
              <p:ext uri="{D42A27DB-BD31-4B8C-83A1-F6EECF244321}">
                <p14:modId xmlns:p14="http://schemas.microsoft.com/office/powerpoint/2010/main" val="3002962406"/>
              </p:ext>
            </p:extLst>
          </p:nvPr>
        </p:nvGraphicFramePr>
        <p:xfrm>
          <a:off x="1851058" y="1325563"/>
          <a:ext cx="7901305" cy="5382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06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62300" y="0"/>
            <a:ext cx="9029700" cy="1325563"/>
          </a:xfrm>
        </p:spPr>
        <p:txBody>
          <a:bodyPr>
            <a:normAutofit fontScale="90000"/>
          </a:bodyPr>
          <a:lstStyle/>
          <a:p>
            <a:r>
              <a:rPr lang="es-MX" dirty="0" smtClean="0"/>
              <a:t>5.e. Apartado V.1 Preguntar y cuestionar</a:t>
            </a: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3961908537"/>
              </p:ext>
            </p:extLst>
          </p:nvPr>
        </p:nvGraphicFramePr>
        <p:xfrm>
          <a:off x="721271" y="2277570"/>
          <a:ext cx="10419694" cy="2609741"/>
        </p:xfrm>
        <a:graphic>
          <a:graphicData uri="http://schemas.openxmlformats.org/drawingml/2006/table">
            <a:tbl>
              <a:tblPr firstRow="1" firstCol="1" bandRow="1">
                <a:tableStyleId>{5C22544A-7EE6-4342-B048-85BDC9FD1C3A}</a:tableStyleId>
              </a:tblPr>
              <a:tblGrid>
                <a:gridCol w="2575674">
                  <a:extLst>
                    <a:ext uri="{9D8B030D-6E8A-4147-A177-3AD203B41FA5}">
                      <a16:colId xmlns:a16="http://schemas.microsoft.com/office/drawing/2014/main" xmlns="" val="3300873713"/>
                    </a:ext>
                  </a:extLst>
                </a:gridCol>
                <a:gridCol w="2249559">
                  <a:extLst>
                    <a:ext uri="{9D8B030D-6E8A-4147-A177-3AD203B41FA5}">
                      <a16:colId xmlns:a16="http://schemas.microsoft.com/office/drawing/2014/main" xmlns="" val="4184632489"/>
                    </a:ext>
                  </a:extLst>
                </a:gridCol>
                <a:gridCol w="1890161">
                  <a:extLst>
                    <a:ext uri="{9D8B030D-6E8A-4147-A177-3AD203B41FA5}">
                      <a16:colId xmlns:a16="http://schemas.microsoft.com/office/drawing/2014/main" xmlns="" val="3961810195"/>
                    </a:ext>
                  </a:extLst>
                </a:gridCol>
                <a:gridCol w="3669278">
                  <a:extLst>
                    <a:ext uri="{9D8B030D-6E8A-4147-A177-3AD203B41FA5}">
                      <a16:colId xmlns:a16="http://schemas.microsoft.com/office/drawing/2014/main" xmlns="" val="3684887702"/>
                    </a:ext>
                  </a:extLst>
                </a:gridCol>
                <a:gridCol w="35022">
                  <a:extLst>
                    <a:ext uri="{9D8B030D-6E8A-4147-A177-3AD203B41FA5}">
                      <a16:colId xmlns:a16="http://schemas.microsoft.com/office/drawing/2014/main" xmlns="" val="442102620"/>
                    </a:ext>
                  </a:extLst>
                </a:gridCol>
              </a:tblGrid>
              <a:tr h="612012">
                <a:tc>
                  <a:txBody>
                    <a:bodyPr/>
                    <a:lstStyle/>
                    <a:p>
                      <a:pPr>
                        <a:lnSpc>
                          <a:spcPct val="115000"/>
                        </a:lnSpc>
                        <a:spcAft>
                          <a:spcPts val="800"/>
                        </a:spcAft>
                      </a:pPr>
                      <a:r>
                        <a:rPr lang="es-ES" sz="1400" dirty="0">
                          <a:effectLst/>
                          <a:latin typeface="Century Gothic" panose="020B0502020202020204" pitchFamily="34" charset="0"/>
                        </a:rPr>
                        <a:t> </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algn="ctr">
                        <a:lnSpc>
                          <a:spcPct val="115000"/>
                        </a:lnSpc>
                        <a:spcAft>
                          <a:spcPts val="800"/>
                        </a:spcAft>
                      </a:pPr>
                      <a:r>
                        <a:rPr lang="es-ES" sz="1400" dirty="0">
                          <a:effectLst/>
                          <a:latin typeface="Century Gothic" panose="020B0502020202020204" pitchFamily="34" charset="0"/>
                        </a:rPr>
                        <a:t>Disciplina 1.</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algn="ctr">
                        <a:lnSpc>
                          <a:spcPct val="115000"/>
                        </a:lnSpc>
                        <a:spcAft>
                          <a:spcPts val="800"/>
                        </a:spcAft>
                      </a:pPr>
                      <a:r>
                        <a:rPr lang="es-ES" sz="1400" dirty="0">
                          <a:effectLst/>
                          <a:latin typeface="Century Gothic" panose="020B0502020202020204" pitchFamily="34" charset="0"/>
                        </a:rPr>
                        <a:t>Disciplina 2.</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gridSpan="2">
                  <a:txBody>
                    <a:bodyPr/>
                    <a:lstStyle/>
                    <a:p>
                      <a:pPr algn="ctr">
                        <a:lnSpc>
                          <a:spcPct val="115000"/>
                        </a:lnSpc>
                        <a:spcAft>
                          <a:spcPts val="800"/>
                        </a:spcAft>
                      </a:pPr>
                      <a:r>
                        <a:rPr lang="es-ES" sz="1400" dirty="0">
                          <a:effectLst/>
                          <a:latin typeface="Century Gothic" panose="020B0502020202020204" pitchFamily="34" charset="0"/>
                        </a:rPr>
                        <a:t>Disciplina 3.</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hMerge="1">
                  <a:txBody>
                    <a:bodyPr/>
                    <a:lstStyle/>
                    <a:p>
                      <a:endParaRPr lang="es-MX"/>
                    </a:p>
                  </a:txBody>
                  <a:tcPr/>
                </a:tc>
                <a:extLst>
                  <a:ext uri="{0D108BD9-81ED-4DB2-BD59-A6C34878D82A}">
                    <a16:rowId xmlns:a16="http://schemas.microsoft.com/office/drawing/2014/main" xmlns="" val="1846926927"/>
                  </a:ext>
                </a:extLst>
              </a:tr>
              <a:tr h="1997729">
                <a:tc>
                  <a:txBody>
                    <a:bodyPr/>
                    <a:lstStyle/>
                    <a:p>
                      <a:pPr marL="275590" indent="-180340">
                        <a:lnSpc>
                          <a:spcPct val="115000"/>
                        </a:lnSpc>
                        <a:spcAft>
                          <a:spcPts val="800"/>
                        </a:spcAft>
                      </a:pPr>
                      <a:r>
                        <a:rPr lang="es-ES" sz="1400" dirty="0">
                          <a:effectLst/>
                          <a:latin typeface="Century Gothic" panose="020B0502020202020204" pitchFamily="34" charset="0"/>
                        </a:rPr>
                        <a:t>1.  Preguntar y cuestionar.</a:t>
                      </a:r>
                      <a:endParaRPr lang="es-MX" sz="1400" dirty="0">
                        <a:effectLst/>
                        <a:latin typeface="Century Gothic" panose="020B0502020202020204" pitchFamily="34" charset="0"/>
                      </a:endParaRPr>
                    </a:p>
                    <a:p>
                      <a:pPr marL="275590" indent="-180340">
                        <a:lnSpc>
                          <a:spcPct val="115000"/>
                        </a:lnSpc>
                        <a:spcAft>
                          <a:spcPts val="800"/>
                        </a:spcAft>
                      </a:pPr>
                      <a:r>
                        <a:rPr lang="es-ES" sz="1400" dirty="0">
                          <a:effectLst/>
                          <a:latin typeface="Century Gothic" panose="020B0502020202020204" pitchFamily="34" charset="0"/>
                        </a:rPr>
                        <a:t>     Preguntas para dirigir  la Investigación Interdisciplinaria.</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marR="34290">
                        <a:lnSpc>
                          <a:spcPct val="115000"/>
                        </a:lnSpc>
                        <a:spcAft>
                          <a:spcPts val="800"/>
                        </a:spcAft>
                      </a:pPr>
                      <a:r>
                        <a:rPr lang="es-ES" sz="1400" dirty="0">
                          <a:effectLst/>
                          <a:latin typeface="Century Gothic" panose="020B0502020202020204" pitchFamily="34" charset="0"/>
                        </a:rPr>
                        <a:t>¿Cómo afectaría y qué beneficios tendrá una mala o buena toma de decisiones?</a:t>
                      </a:r>
                      <a:endParaRPr lang="es-MX" sz="1400" dirty="0">
                        <a:effectLst/>
                        <a:latin typeface="Century Gothic" panose="020B0502020202020204" pitchFamily="34" charset="0"/>
                      </a:endParaRPr>
                    </a:p>
                    <a:p>
                      <a:pPr>
                        <a:lnSpc>
                          <a:spcPct val="115000"/>
                        </a:lnSpc>
                        <a:spcAft>
                          <a:spcPts val="800"/>
                        </a:spcAft>
                      </a:pPr>
                      <a:r>
                        <a:rPr lang="es-ES" sz="1400" dirty="0">
                          <a:effectLst/>
                          <a:latin typeface="Century Gothic" panose="020B0502020202020204" pitchFamily="34" charset="0"/>
                        </a:rPr>
                        <a:t> </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400" dirty="0">
                          <a:effectLst/>
                          <a:latin typeface="Century Gothic" panose="020B0502020202020204" pitchFamily="34" charset="0"/>
                        </a:rPr>
                        <a:t>¿Qué consecuencias tiene la mala toma de decisiones?</a:t>
                      </a:r>
                      <a:endParaRPr lang="es-MX" sz="1400" dirty="0">
                        <a:effectLst/>
                        <a:latin typeface="Century Gothic" panose="020B0502020202020204" pitchFamily="34" charset="0"/>
                      </a:endParaRPr>
                    </a:p>
                    <a:p>
                      <a:pPr>
                        <a:lnSpc>
                          <a:spcPct val="115000"/>
                        </a:lnSpc>
                        <a:spcAft>
                          <a:spcPts val="800"/>
                        </a:spcAft>
                      </a:pPr>
                      <a:r>
                        <a:rPr lang="es-ES" sz="1400" dirty="0">
                          <a:effectLst/>
                          <a:latin typeface="Century Gothic" panose="020B0502020202020204" pitchFamily="34" charset="0"/>
                        </a:rPr>
                        <a:t>¿Qué consejo le darías?</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400" dirty="0">
                          <a:effectLst/>
                          <a:latin typeface="Century Gothic" panose="020B0502020202020204" pitchFamily="34" charset="0"/>
                        </a:rPr>
                        <a:t>¿Cómo afecta la toma de decisiones en tu proceso de aprendizaje y en tu vida?</a:t>
                      </a:r>
                      <a:endParaRPr lang="es-MX" sz="1400" dirty="0">
                        <a:effectLst/>
                        <a:latin typeface="Century Gothic" panose="020B0502020202020204" pitchFamily="34" charset="0"/>
                      </a:endParaRPr>
                    </a:p>
                    <a:p>
                      <a:pPr>
                        <a:lnSpc>
                          <a:spcPct val="115000"/>
                        </a:lnSpc>
                        <a:spcAft>
                          <a:spcPts val="800"/>
                        </a:spcAft>
                      </a:pPr>
                      <a:r>
                        <a:rPr lang="es-ES" sz="1400" dirty="0">
                          <a:effectLst/>
                          <a:latin typeface="Century Gothic" panose="020B0502020202020204" pitchFamily="34" charset="0"/>
                        </a:rPr>
                        <a:t>¿Cómo influyen las matemáticas para mejorar tus decisiones?</a:t>
                      </a:r>
                      <a:endParaRPr lang="es-MX" sz="1400" dirty="0">
                        <a:effectLst/>
                        <a:latin typeface="Century Gothic" panose="020B0502020202020204" pitchFamily="34" charset="0"/>
                      </a:endParaRPr>
                    </a:p>
                    <a:p>
                      <a:pPr>
                        <a:lnSpc>
                          <a:spcPct val="115000"/>
                        </a:lnSpc>
                        <a:spcAft>
                          <a:spcPts val="800"/>
                        </a:spcAft>
                      </a:pPr>
                      <a:r>
                        <a:rPr lang="es-ES" sz="1400" dirty="0">
                          <a:effectLst/>
                          <a:latin typeface="Century Gothic" panose="020B0502020202020204" pitchFamily="34" charset="0"/>
                        </a:rPr>
                        <a:t>¿Qué importancia?</a:t>
                      </a:r>
                      <a:endParaRPr lang="es-MX" sz="1400" dirty="0">
                        <a:solidFill>
                          <a:srgbClr val="000000"/>
                        </a:solidFill>
                        <a:effectLst/>
                        <a:latin typeface="Century Gothic" panose="020B0502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MX" sz="200" dirty="0">
                          <a:effectLst/>
                        </a:rPr>
                        <a:t> </a:t>
                      </a:r>
                      <a:endParaRPr lang="es-MX" sz="200" dirty="0">
                        <a:solidFill>
                          <a:srgbClr val="000000"/>
                        </a:solidFill>
                        <a:effectLst/>
                        <a:latin typeface="Arial" panose="020B0604020202020204" pitchFamily="34" charset="0"/>
                        <a:ea typeface="Arial" panose="020B0604020202020204" pitchFamily="34" charset="0"/>
                      </a:endParaRPr>
                    </a:p>
                  </a:txBody>
                  <a:tcPr marL="0" marR="0" marT="0" marB="0" anchor="ctr"/>
                </a:tc>
                <a:extLst>
                  <a:ext uri="{0D108BD9-81ED-4DB2-BD59-A6C34878D82A}">
                    <a16:rowId xmlns:a16="http://schemas.microsoft.com/office/drawing/2014/main" xmlns="" val="3286843364"/>
                  </a:ext>
                </a:extLst>
              </a:tr>
            </a:tbl>
          </a:graphicData>
        </a:graphic>
      </p:graphicFrame>
    </p:spTree>
    <p:extLst>
      <p:ext uri="{BB962C8B-B14F-4D97-AF65-F5344CB8AC3E}">
        <p14:creationId xmlns:p14="http://schemas.microsoft.com/office/powerpoint/2010/main" val="11865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73010" y="0"/>
            <a:ext cx="7418990" cy="1325563"/>
          </a:xfrm>
        </p:spPr>
        <p:txBody>
          <a:bodyPr>
            <a:normAutofit fontScale="90000"/>
          </a:bodyPr>
          <a:lstStyle/>
          <a:p>
            <a:r>
              <a:rPr lang="es-MX" dirty="0" smtClean="0"/>
              <a:t>5.f. Apartado IV.1. Contenido/Temas del programa.</a:t>
            </a: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3507825064"/>
              </p:ext>
            </p:extLst>
          </p:nvPr>
        </p:nvGraphicFramePr>
        <p:xfrm>
          <a:off x="1562100" y="1825625"/>
          <a:ext cx="10146424" cy="3503120"/>
        </p:xfrm>
        <a:graphic>
          <a:graphicData uri="http://schemas.openxmlformats.org/drawingml/2006/table">
            <a:tbl>
              <a:tblPr firstRow="1" firstCol="1" bandRow="1">
                <a:tableStyleId>{5C22544A-7EE6-4342-B048-85BDC9FD1C3A}</a:tableStyleId>
              </a:tblPr>
              <a:tblGrid>
                <a:gridCol w="2298268">
                  <a:extLst>
                    <a:ext uri="{9D8B030D-6E8A-4147-A177-3AD203B41FA5}">
                      <a16:colId xmlns:a16="http://schemas.microsoft.com/office/drawing/2014/main" xmlns="" val="2425231150"/>
                    </a:ext>
                  </a:extLst>
                </a:gridCol>
                <a:gridCol w="2431500">
                  <a:extLst>
                    <a:ext uri="{9D8B030D-6E8A-4147-A177-3AD203B41FA5}">
                      <a16:colId xmlns:a16="http://schemas.microsoft.com/office/drawing/2014/main" xmlns="" val="149321153"/>
                    </a:ext>
                  </a:extLst>
                </a:gridCol>
                <a:gridCol w="2409295">
                  <a:extLst>
                    <a:ext uri="{9D8B030D-6E8A-4147-A177-3AD203B41FA5}">
                      <a16:colId xmlns:a16="http://schemas.microsoft.com/office/drawing/2014/main" xmlns="" val="1313037315"/>
                    </a:ext>
                  </a:extLst>
                </a:gridCol>
                <a:gridCol w="3007361">
                  <a:extLst>
                    <a:ext uri="{9D8B030D-6E8A-4147-A177-3AD203B41FA5}">
                      <a16:colId xmlns:a16="http://schemas.microsoft.com/office/drawing/2014/main" xmlns="" val="2780590784"/>
                    </a:ext>
                  </a:extLst>
                </a:gridCol>
              </a:tblGrid>
              <a:tr h="1128623">
                <a:tc>
                  <a:txBody>
                    <a:bodyPr/>
                    <a:lstStyle/>
                    <a:p>
                      <a:pPr algn="ctr">
                        <a:lnSpc>
                          <a:spcPct val="115000"/>
                        </a:lnSpc>
                        <a:spcAft>
                          <a:spcPts val="800"/>
                        </a:spcAft>
                      </a:pPr>
                      <a:r>
                        <a:rPr lang="es-ES" sz="1400" dirty="0">
                          <a:effectLst/>
                          <a:latin typeface="Century Gothic" panose="020B0502020202020204" pitchFamily="34" charset="0"/>
                        </a:rPr>
                        <a:t>Disciplinas:</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a:effectLst/>
                          <a:latin typeface="Century Gothic" panose="020B0502020202020204" pitchFamily="34" charset="0"/>
                        </a:rPr>
                        <a:t>Disciplina 1.</a:t>
                      </a:r>
                      <a:endParaRPr lang="es-MX" sz="1400">
                        <a:effectLst/>
                        <a:latin typeface="Century Gothic" panose="020B0502020202020204" pitchFamily="34" charset="0"/>
                      </a:endParaRPr>
                    </a:p>
                    <a:p>
                      <a:pPr algn="ctr">
                        <a:lnSpc>
                          <a:spcPct val="115000"/>
                        </a:lnSpc>
                        <a:spcAft>
                          <a:spcPts val="800"/>
                        </a:spcAft>
                      </a:pPr>
                      <a:r>
                        <a:rPr lang="es-ES" sz="1400" u="sng">
                          <a:effectLst/>
                          <a:uFill>
                            <a:solidFill>
                              <a:srgbClr val="1F497D"/>
                            </a:solidFill>
                          </a:uFill>
                          <a:latin typeface="Century Gothic" panose="020B0502020202020204" pitchFamily="34" charset="0"/>
                        </a:rPr>
                        <a:t>Matemáticas</a:t>
                      </a:r>
                      <a:endParaRPr lang="es-MX" sz="140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a:effectLst/>
                          <a:latin typeface="Century Gothic" panose="020B0502020202020204" pitchFamily="34" charset="0"/>
                        </a:rPr>
                        <a:t>Disciplina 2. </a:t>
                      </a:r>
                      <a:endParaRPr lang="es-MX" sz="1400">
                        <a:effectLst/>
                        <a:latin typeface="Century Gothic" panose="020B0502020202020204" pitchFamily="34" charset="0"/>
                      </a:endParaRPr>
                    </a:p>
                    <a:p>
                      <a:pPr algn="ctr">
                        <a:lnSpc>
                          <a:spcPct val="115000"/>
                        </a:lnSpc>
                        <a:spcAft>
                          <a:spcPts val="800"/>
                        </a:spcAft>
                      </a:pPr>
                      <a:r>
                        <a:rPr lang="es-ES" sz="1400" u="sng">
                          <a:effectLst/>
                          <a:uFill>
                            <a:solidFill>
                              <a:srgbClr val="1F497D"/>
                            </a:solidFill>
                          </a:uFill>
                          <a:latin typeface="Century Gothic" panose="020B0502020202020204" pitchFamily="34" charset="0"/>
                        </a:rPr>
                        <a:t>Inglés</a:t>
                      </a:r>
                      <a:endParaRPr lang="es-MX" sz="140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dirty="0">
                          <a:effectLst/>
                          <a:latin typeface="Century Gothic" panose="020B0502020202020204" pitchFamily="34" charset="0"/>
                        </a:rPr>
                        <a:t>Disciplina 3.</a:t>
                      </a:r>
                      <a:endParaRPr lang="es-MX" sz="1400" dirty="0">
                        <a:effectLst/>
                        <a:latin typeface="Century Gothic" panose="020B0502020202020204" pitchFamily="34" charset="0"/>
                      </a:endParaRPr>
                    </a:p>
                    <a:p>
                      <a:pPr algn="ctr">
                        <a:lnSpc>
                          <a:spcPct val="115000"/>
                        </a:lnSpc>
                        <a:spcAft>
                          <a:spcPts val="800"/>
                        </a:spcAft>
                      </a:pPr>
                      <a:r>
                        <a:rPr lang="es-ES" sz="1400" u="sng" dirty="0">
                          <a:effectLst/>
                          <a:uFill>
                            <a:solidFill>
                              <a:srgbClr val="1F497D"/>
                            </a:solidFill>
                          </a:uFill>
                          <a:latin typeface="Century Gothic" panose="020B0502020202020204" pitchFamily="34" charset="0"/>
                        </a:rPr>
                        <a:t>Orientación</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3815722806"/>
                  </a:ext>
                </a:extLst>
              </a:tr>
              <a:tr h="2374497">
                <a:tc>
                  <a:txBody>
                    <a:bodyPr/>
                    <a:lstStyle/>
                    <a:p>
                      <a:pPr algn="just">
                        <a:lnSpc>
                          <a:spcPct val="115000"/>
                        </a:lnSpc>
                        <a:spcAft>
                          <a:spcPts val="800"/>
                        </a:spcAft>
                      </a:pPr>
                      <a:r>
                        <a:rPr lang="es-ES" sz="1400" dirty="0">
                          <a:effectLst/>
                          <a:latin typeface="Century Gothic" panose="020B0502020202020204" pitchFamily="34" charset="0"/>
                        </a:rPr>
                        <a:t>1. Contenidos/Temas</a:t>
                      </a:r>
                      <a:endParaRPr lang="es-MX" sz="1400" dirty="0">
                        <a:effectLst/>
                        <a:latin typeface="Century Gothic" panose="020B0502020202020204" pitchFamily="34" charset="0"/>
                      </a:endParaRPr>
                    </a:p>
                    <a:p>
                      <a:pPr algn="just">
                        <a:lnSpc>
                          <a:spcPct val="115000"/>
                        </a:lnSpc>
                        <a:spcAft>
                          <a:spcPts val="800"/>
                        </a:spcAft>
                      </a:pPr>
                      <a:r>
                        <a:rPr lang="es-ES" sz="1400" dirty="0">
                          <a:effectLst/>
                          <a:latin typeface="Century Gothic" panose="020B0502020202020204" pitchFamily="34" charset="0"/>
                        </a:rPr>
                        <a:t>    Involucrados</a:t>
                      </a:r>
                      <a:endParaRPr lang="es-MX" sz="1400" dirty="0">
                        <a:effectLst/>
                        <a:latin typeface="Century Gothic" panose="020B0502020202020204" pitchFamily="34" charset="0"/>
                      </a:endParaRPr>
                    </a:p>
                    <a:p>
                      <a:pPr marL="180340" algn="just">
                        <a:lnSpc>
                          <a:spcPct val="115000"/>
                        </a:lnSpc>
                        <a:spcAft>
                          <a:spcPts val="800"/>
                        </a:spcAft>
                      </a:pPr>
                      <a:r>
                        <a:rPr lang="es-ES" sz="1400" dirty="0">
                          <a:effectLst/>
                          <a:latin typeface="Century Gothic" panose="020B0502020202020204" pitchFamily="34" charset="0"/>
                        </a:rPr>
                        <a:t>del  programa, que se consideran.</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s-ES" sz="1400" dirty="0">
                          <a:effectLst/>
                          <a:latin typeface="Century Gothic" panose="020B0502020202020204" pitchFamily="34" charset="0"/>
                        </a:rPr>
                        <a:t>Funciones exponenciales</a:t>
                      </a:r>
                      <a:endParaRPr lang="es-MX" sz="1400"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ES" sz="1400" dirty="0">
                          <a:effectLst/>
                          <a:latin typeface="Century Gothic" panose="020B0502020202020204" pitchFamily="34" charset="0"/>
                        </a:rPr>
                        <a:t>Ecuaciones de primer grado</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n-US" sz="1400" dirty="0" err="1">
                          <a:effectLst/>
                          <a:latin typeface="Century Gothic" panose="020B0502020202020204" pitchFamily="34" charset="0"/>
                        </a:rPr>
                        <a:t>Uso</a:t>
                      </a:r>
                      <a:r>
                        <a:rPr lang="en-US" sz="1400" dirty="0">
                          <a:effectLst/>
                          <a:latin typeface="Century Gothic" panose="020B0502020202020204" pitchFamily="34" charset="0"/>
                        </a:rPr>
                        <a:t> de </a:t>
                      </a:r>
                      <a:r>
                        <a:rPr lang="en-US" sz="1400" dirty="0" err="1">
                          <a:effectLst/>
                          <a:latin typeface="Century Gothic" panose="020B0502020202020204" pitchFamily="34" charset="0"/>
                        </a:rPr>
                        <a:t>modales</a:t>
                      </a:r>
                      <a:r>
                        <a:rPr lang="en-US" sz="1400" dirty="0">
                          <a:effectLst/>
                          <a:latin typeface="Century Gothic" panose="020B0502020202020204" pitchFamily="34" charset="0"/>
                        </a:rPr>
                        <a:t>: Must, should, have to.</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n-US" sz="1400" dirty="0">
                          <a:effectLst/>
                          <a:latin typeface="Century Gothic" panose="020B0502020202020204" pitchFamily="34" charset="0"/>
                        </a:rPr>
                        <a:t>Proyecto de </a:t>
                      </a:r>
                      <a:r>
                        <a:rPr lang="en-US" sz="1400" dirty="0" err="1">
                          <a:effectLst/>
                          <a:latin typeface="Century Gothic" panose="020B0502020202020204" pitchFamily="34" charset="0"/>
                        </a:rPr>
                        <a:t>vida</a:t>
                      </a:r>
                      <a:endParaRPr lang="es-MX" sz="1400"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n-US" sz="1400" dirty="0" err="1">
                          <a:effectLst/>
                          <a:latin typeface="Century Gothic" panose="020B0502020202020204" pitchFamily="34" charset="0"/>
                        </a:rPr>
                        <a:t>Toma</a:t>
                      </a:r>
                      <a:r>
                        <a:rPr lang="en-US" sz="1400" dirty="0">
                          <a:effectLst/>
                          <a:latin typeface="Century Gothic" panose="020B0502020202020204" pitchFamily="34" charset="0"/>
                        </a:rPr>
                        <a:t> de </a:t>
                      </a:r>
                      <a:r>
                        <a:rPr lang="en-US" sz="1400" dirty="0" err="1">
                          <a:effectLst/>
                          <a:latin typeface="Century Gothic" panose="020B0502020202020204" pitchFamily="34" charset="0"/>
                        </a:rPr>
                        <a:t>decisiones</a:t>
                      </a:r>
                      <a:endParaRPr lang="es-MX" sz="1400" dirty="0">
                        <a:effectLst/>
                        <a:latin typeface="Century Gothic" panose="020B0502020202020204" pitchFamily="34" charset="0"/>
                      </a:endParaRPr>
                    </a:p>
                    <a:p>
                      <a:pPr marL="342900" lvl="0" indent="-342900">
                        <a:lnSpc>
                          <a:spcPct val="115000"/>
                        </a:lnSpc>
                        <a:spcAft>
                          <a:spcPts val="800"/>
                        </a:spcAft>
                        <a:buFont typeface="Symbol" panose="05050102010706020507" pitchFamily="18" charset="2"/>
                        <a:buChar char=""/>
                      </a:pPr>
                      <a:r>
                        <a:rPr lang="en-US" sz="1400" dirty="0" err="1">
                          <a:effectLst/>
                          <a:latin typeface="Century Gothic" panose="020B0502020202020204" pitchFamily="34" charset="0"/>
                        </a:rPr>
                        <a:t>Resolución</a:t>
                      </a:r>
                      <a:r>
                        <a:rPr lang="en-US" sz="1400" dirty="0">
                          <a:effectLst/>
                          <a:latin typeface="Century Gothic" panose="020B0502020202020204" pitchFamily="34" charset="0"/>
                        </a:rPr>
                        <a:t> de </a:t>
                      </a:r>
                      <a:r>
                        <a:rPr lang="en-US" sz="1400" dirty="0" err="1">
                          <a:effectLst/>
                          <a:latin typeface="Century Gothic" panose="020B0502020202020204" pitchFamily="34" charset="0"/>
                        </a:rPr>
                        <a:t>problemas</a:t>
                      </a:r>
                      <a:endParaRPr lang="es-MX" sz="1400" dirty="0">
                        <a:effectLst/>
                        <a:latin typeface="Century Gothic" panose="020B0502020202020204" pitchFamily="34" charset="0"/>
                      </a:endParaRPr>
                    </a:p>
                    <a:p>
                      <a:pPr>
                        <a:lnSpc>
                          <a:spcPct val="115000"/>
                        </a:lnSpc>
                        <a:spcAft>
                          <a:spcPts val="800"/>
                        </a:spcAft>
                      </a:pPr>
                      <a:r>
                        <a:rPr lang="en-US" sz="1400" dirty="0">
                          <a:effectLst/>
                          <a:latin typeface="Century Gothic" panose="020B0502020202020204" pitchFamily="34" charset="0"/>
                        </a:rPr>
                        <a:t> </a:t>
                      </a:r>
                      <a:endParaRPr lang="es-MX" sz="1400" dirty="0">
                        <a:effectLst/>
                        <a:latin typeface="Century Gothic" panose="020B0502020202020204" pitchFamily="34" charset="0"/>
                      </a:endParaRPr>
                    </a:p>
                    <a:p>
                      <a:pPr>
                        <a:lnSpc>
                          <a:spcPct val="115000"/>
                        </a:lnSpc>
                        <a:spcAft>
                          <a:spcPts val="800"/>
                        </a:spcAft>
                      </a:pPr>
                      <a:r>
                        <a:rPr lang="en-US" sz="1400" dirty="0">
                          <a:effectLst/>
                          <a:latin typeface="Century Gothic" panose="020B0502020202020204" pitchFamily="34" charset="0"/>
                        </a:rPr>
                        <a:t> </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2043551679"/>
                  </a:ext>
                </a:extLst>
              </a:tr>
            </a:tbl>
          </a:graphicData>
        </a:graphic>
      </p:graphicFrame>
    </p:spTree>
    <p:extLst>
      <p:ext uri="{BB962C8B-B14F-4D97-AF65-F5344CB8AC3E}">
        <p14:creationId xmlns:p14="http://schemas.microsoft.com/office/powerpoint/2010/main" val="19399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2997" y="0"/>
            <a:ext cx="8449003" cy="1325563"/>
          </a:xfrm>
        </p:spPr>
        <p:txBody>
          <a:bodyPr>
            <a:normAutofit fontScale="90000"/>
          </a:bodyPr>
          <a:lstStyle/>
          <a:p>
            <a:r>
              <a:rPr lang="es-MX" dirty="0" smtClean="0"/>
              <a:t>5.f. Apartado IV.4. Evaluación. Productos/evidencias de aprendizaje.</a:t>
            </a: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4112144197"/>
              </p:ext>
            </p:extLst>
          </p:nvPr>
        </p:nvGraphicFramePr>
        <p:xfrm>
          <a:off x="1236280" y="2918701"/>
          <a:ext cx="10135913" cy="2690294"/>
        </p:xfrm>
        <a:graphic>
          <a:graphicData uri="http://schemas.openxmlformats.org/drawingml/2006/table">
            <a:tbl>
              <a:tblPr firstRow="1" firstCol="1" bandRow="1">
                <a:tableStyleId>{5C22544A-7EE6-4342-B048-85BDC9FD1C3A}</a:tableStyleId>
              </a:tblPr>
              <a:tblGrid>
                <a:gridCol w="2305706">
                  <a:extLst>
                    <a:ext uri="{9D8B030D-6E8A-4147-A177-3AD203B41FA5}">
                      <a16:colId xmlns:a16="http://schemas.microsoft.com/office/drawing/2014/main" xmlns="" val="3492757570"/>
                    </a:ext>
                  </a:extLst>
                </a:gridCol>
                <a:gridCol w="2427890">
                  <a:extLst>
                    <a:ext uri="{9D8B030D-6E8A-4147-A177-3AD203B41FA5}">
                      <a16:colId xmlns:a16="http://schemas.microsoft.com/office/drawing/2014/main" xmlns="" val="3718209090"/>
                    </a:ext>
                  </a:extLst>
                </a:gridCol>
                <a:gridCol w="2417379">
                  <a:extLst>
                    <a:ext uri="{9D8B030D-6E8A-4147-A177-3AD203B41FA5}">
                      <a16:colId xmlns:a16="http://schemas.microsoft.com/office/drawing/2014/main" xmlns="" val="3421506407"/>
                    </a:ext>
                  </a:extLst>
                </a:gridCol>
                <a:gridCol w="2984938">
                  <a:extLst>
                    <a:ext uri="{9D8B030D-6E8A-4147-A177-3AD203B41FA5}">
                      <a16:colId xmlns:a16="http://schemas.microsoft.com/office/drawing/2014/main" xmlns="" val="442378189"/>
                    </a:ext>
                  </a:extLst>
                </a:gridCol>
              </a:tblGrid>
              <a:tr h="1665452">
                <a:tc>
                  <a:txBody>
                    <a:bodyPr/>
                    <a:lstStyle/>
                    <a:p>
                      <a:pPr algn="l">
                        <a:lnSpc>
                          <a:spcPct val="115000"/>
                        </a:lnSpc>
                        <a:spcAft>
                          <a:spcPts val="800"/>
                        </a:spcAft>
                      </a:pPr>
                      <a:r>
                        <a:rPr lang="es-ES" sz="1400" dirty="0">
                          <a:effectLst/>
                          <a:latin typeface="Century Gothic" panose="020B0502020202020204" pitchFamily="34" charset="0"/>
                        </a:rPr>
                        <a:t>4. Evaluación.</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Productos /evidencias</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de aprendizaje para </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demostrar el</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avance del  proceso  y </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el logro del  objetivo</a:t>
                      </a:r>
                      <a:endParaRPr lang="es-MX" sz="1400" dirty="0">
                        <a:effectLst/>
                        <a:latin typeface="Century Gothic" panose="020B0502020202020204" pitchFamily="34" charset="0"/>
                      </a:endParaRPr>
                    </a:p>
                    <a:p>
                      <a:pPr algn="l">
                        <a:lnSpc>
                          <a:spcPct val="115000"/>
                        </a:lnSpc>
                        <a:spcAft>
                          <a:spcPts val="800"/>
                        </a:spcAft>
                      </a:pPr>
                      <a:r>
                        <a:rPr lang="es-ES" sz="1400" dirty="0">
                          <a:effectLst/>
                          <a:latin typeface="Century Gothic" panose="020B0502020202020204" pitchFamily="34" charset="0"/>
                        </a:rPr>
                        <a:t>    propuesto.	</a:t>
                      </a:r>
                      <a:endParaRPr lang="es-MX" sz="14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400" dirty="0">
                          <a:effectLst/>
                          <a:latin typeface="Century Gothic" panose="020B0502020202020204" pitchFamily="34" charset="0"/>
                        </a:rPr>
                        <a:t>Estudios de caso.</a:t>
                      </a:r>
                      <a:endParaRPr lang="es-MX" sz="14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400">
                          <a:effectLst/>
                          <a:latin typeface="Century Gothic" panose="020B0502020202020204" pitchFamily="34" charset="0"/>
                        </a:rPr>
                        <a:t>Blog en Inglés (Información carteles, de desempeño)</a:t>
                      </a:r>
                      <a:endParaRPr lang="es-MX" sz="1400">
                        <a:solidFill>
                          <a:srgbClr val="000000"/>
                        </a:solidFill>
                        <a:effectLst/>
                        <a:latin typeface="Century Gothic" panose="020B0502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400" dirty="0">
                          <a:effectLst/>
                          <a:latin typeface="Century Gothic" panose="020B0502020202020204" pitchFamily="34" charset="0"/>
                        </a:rPr>
                        <a:t>Cuestionario</a:t>
                      </a:r>
                      <a:endParaRPr lang="es-MX" sz="1400" dirty="0">
                        <a:effectLst/>
                        <a:latin typeface="Century Gothic" panose="020B0502020202020204" pitchFamily="34" charset="0"/>
                      </a:endParaRPr>
                    </a:p>
                    <a:p>
                      <a:pPr marL="342900" lvl="0" indent="-342900" algn="l">
                        <a:lnSpc>
                          <a:spcPct val="115000"/>
                        </a:lnSpc>
                        <a:spcAft>
                          <a:spcPts val="0"/>
                        </a:spcAft>
                        <a:buFont typeface="Symbol" panose="05050102010706020507" pitchFamily="18" charset="2"/>
                        <a:buChar char=""/>
                      </a:pPr>
                      <a:r>
                        <a:rPr lang="es-ES" sz="1400" dirty="0">
                          <a:effectLst/>
                          <a:latin typeface="Century Gothic" panose="020B0502020202020204" pitchFamily="34" charset="0"/>
                        </a:rPr>
                        <a:t>Entrevistas</a:t>
                      </a:r>
                      <a:endParaRPr lang="es-MX" sz="1400" dirty="0">
                        <a:effectLst/>
                        <a:latin typeface="Century Gothic" panose="020B0502020202020204" pitchFamily="34" charset="0"/>
                      </a:endParaRPr>
                    </a:p>
                    <a:p>
                      <a:pPr marL="342900" lvl="0" indent="-342900" algn="l">
                        <a:lnSpc>
                          <a:spcPct val="115000"/>
                        </a:lnSpc>
                        <a:spcAft>
                          <a:spcPts val="800"/>
                        </a:spcAft>
                        <a:buFont typeface="Symbol" panose="05050102010706020507" pitchFamily="18" charset="2"/>
                        <a:buChar char=""/>
                      </a:pPr>
                      <a:r>
                        <a:rPr lang="es-ES" sz="1400" dirty="0">
                          <a:effectLst/>
                          <a:latin typeface="Century Gothic" panose="020B0502020202020204" pitchFamily="34" charset="0"/>
                        </a:rPr>
                        <a:t>Ensayo</a:t>
                      </a:r>
                      <a:endParaRPr lang="es-MX" sz="14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extLst>
                  <a:ext uri="{0D108BD9-81ED-4DB2-BD59-A6C34878D82A}">
                    <a16:rowId xmlns:a16="http://schemas.microsoft.com/office/drawing/2014/main" xmlns="" val="398921710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131605469"/>
              </p:ext>
            </p:extLst>
          </p:nvPr>
        </p:nvGraphicFramePr>
        <p:xfrm>
          <a:off x="1236280" y="1790078"/>
          <a:ext cx="10146424" cy="1128623"/>
        </p:xfrm>
        <a:graphic>
          <a:graphicData uri="http://schemas.openxmlformats.org/drawingml/2006/table">
            <a:tbl>
              <a:tblPr firstRow="1" firstCol="1" bandRow="1">
                <a:tableStyleId>{5C22544A-7EE6-4342-B048-85BDC9FD1C3A}</a:tableStyleId>
              </a:tblPr>
              <a:tblGrid>
                <a:gridCol w="2298268">
                  <a:extLst>
                    <a:ext uri="{9D8B030D-6E8A-4147-A177-3AD203B41FA5}">
                      <a16:colId xmlns:a16="http://schemas.microsoft.com/office/drawing/2014/main" xmlns="" val="419329980"/>
                    </a:ext>
                  </a:extLst>
                </a:gridCol>
                <a:gridCol w="2431500">
                  <a:extLst>
                    <a:ext uri="{9D8B030D-6E8A-4147-A177-3AD203B41FA5}">
                      <a16:colId xmlns:a16="http://schemas.microsoft.com/office/drawing/2014/main" xmlns="" val="600465756"/>
                    </a:ext>
                  </a:extLst>
                </a:gridCol>
                <a:gridCol w="2409295">
                  <a:extLst>
                    <a:ext uri="{9D8B030D-6E8A-4147-A177-3AD203B41FA5}">
                      <a16:colId xmlns:a16="http://schemas.microsoft.com/office/drawing/2014/main" xmlns="" val="2114545917"/>
                    </a:ext>
                  </a:extLst>
                </a:gridCol>
                <a:gridCol w="3007361">
                  <a:extLst>
                    <a:ext uri="{9D8B030D-6E8A-4147-A177-3AD203B41FA5}">
                      <a16:colId xmlns:a16="http://schemas.microsoft.com/office/drawing/2014/main" xmlns="" val="3690409885"/>
                    </a:ext>
                  </a:extLst>
                </a:gridCol>
              </a:tblGrid>
              <a:tr h="1128623">
                <a:tc>
                  <a:txBody>
                    <a:bodyPr/>
                    <a:lstStyle/>
                    <a:p>
                      <a:pPr algn="ctr">
                        <a:lnSpc>
                          <a:spcPct val="115000"/>
                        </a:lnSpc>
                        <a:spcAft>
                          <a:spcPts val="800"/>
                        </a:spcAft>
                      </a:pPr>
                      <a:r>
                        <a:rPr lang="es-ES" sz="1400" dirty="0">
                          <a:effectLst/>
                          <a:latin typeface="Century Gothic" panose="020B0502020202020204" pitchFamily="34" charset="0"/>
                        </a:rPr>
                        <a:t>Disciplinas:</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dirty="0">
                          <a:effectLst/>
                          <a:latin typeface="Century Gothic" panose="020B0502020202020204" pitchFamily="34" charset="0"/>
                        </a:rPr>
                        <a:t>Disciplina 1.</a:t>
                      </a:r>
                      <a:endParaRPr lang="es-MX" sz="1400" dirty="0">
                        <a:effectLst/>
                        <a:latin typeface="Century Gothic" panose="020B0502020202020204" pitchFamily="34" charset="0"/>
                      </a:endParaRPr>
                    </a:p>
                    <a:p>
                      <a:pPr algn="ctr">
                        <a:lnSpc>
                          <a:spcPct val="115000"/>
                        </a:lnSpc>
                        <a:spcAft>
                          <a:spcPts val="800"/>
                        </a:spcAft>
                      </a:pPr>
                      <a:r>
                        <a:rPr lang="es-ES" sz="1400" u="sng" dirty="0">
                          <a:effectLst/>
                          <a:uFill>
                            <a:solidFill>
                              <a:srgbClr val="1F497D"/>
                            </a:solidFill>
                          </a:uFill>
                          <a:latin typeface="Century Gothic" panose="020B0502020202020204" pitchFamily="34" charset="0"/>
                        </a:rPr>
                        <a:t>Matemáticas</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dirty="0">
                          <a:effectLst/>
                          <a:latin typeface="Century Gothic" panose="020B0502020202020204" pitchFamily="34" charset="0"/>
                        </a:rPr>
                        <a:t>Disciplina 2. </a:t>
                      </a:r>
                      <a:endParaRPr lang="es-MX" sz="1400" dirty="0">
                        <a:effectLst/>
                        <a:latin typeface="Century Gothic" panose="020B0502020202020204" pitchFamily="34" charset="0"/>
                      </a:endParaRPr>
                    </a:p>
                    <a:p>
                      <a:pPr algn="ctr">
                        <a:lnSpc>
                          <a:spcPct val="115000"/>
                        </a:lnSpc>
                        <a:spcAft>
                          <a:spcPts val="800"/>
                        </a:spcAft>
                      </a:pPr>
                      <a:r>
                        <a:rPr lang="es-ES" sz="1400" u="sng" dirty="0">
                          <a:effectLst/>
                          <a:uFill>
                            <a:solidFill>
                              <a:srgbClr val="1F497D"/>
                            </a:solidFill>
                          </a:uFill>
                          <a:latin typeface="Century Gothic" panose="020B0502020202020204" pitchFamily="34" charset="0"/>
                        </a:rPr>
                        <a:t>Inglés</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400" dirty="0">
                          <a:effectLst/>
                          <a:latin typeface="Century Gothic" panose="020B0502020202020204" pitchFamily="34" charset="0"/>
                        </a:rPr>
                        <a:t>Disciplina 3.</a:t>
                      </a:r>
                      <a:endParaRPr lang="es-MX" sz="1400" dirty="0">
                        <a:effectLst/>
                        <a:latin typeface="Century Gothic" panose="020B0502020202020204" pitchFamily="34" charset="0"/>
                      </a:endParaRPr>
                    </a:p>
                    <a:p>
                      <a:pPr algn="ctr">
                        <a:lnSpc>
                          <a:spcPct val="115000"/>
                        </a:lnSpc>
                        <a:spcAft>
                          <a:spcPts val="800"/>
                        </a:spcAft>
                      </a:pPr>
                      <a:r>
                        <a:rPr lang="es-ES" sz="1400" u="sng" dirty="0">
                          <a:effectLst/>
                          <a:uFill>
                            <a:solidFill>
                              <a:srgbClr val="1F497D"/>
                            </a:solidFill>
                          </a:uFill>
                          <a:latin typeface="Century Gothic" panose="020B0502020202020204" pitchFamily="34" charset="0"/>
                        </a:rPr>
                        <a:t>Orientación</a:t>
                      </a:r>
                      <a:endParaRPr lang="es-MX" sz="14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754531245"/>
                  </a:ext>
                </a:extLst>
              </a:tr>
            </a:tbl>
          </a:graphicData>
        </a:graphic>
      </p:graphicFrame>
    </p:spTree>
    <p:extLst>
      <p:ext uri="{BB962C8B-B14F-4D97-AF65-F5344CB8AC3E}">
        <p14:creationId xmlns:p14="http://schemas.microsoft.com/office/powerpoint/2010/main" val="80170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706" y="1449612"/>
            <a:ext cx="1079500" cy="122237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9794" y="1438712"/>
            <a:ext cx="1335087" cy="121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4" name="Rectangle 4"/>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5" name="Rectangle 5"/>
          <p:cNvSpPr>
            <a:spLocks noChangeArrowheads="1"/>
          </p:cNvSpPr>
          <p:nvPr/>
        </p:nvSpPr>
        <p:spPr bwMode="auto">
          <a:xfrm>
            <a:off x="3170199" y="1177014"/>
            <a:ext cx="585160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1pPr>
            <a:lvl2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2pPr>
            <a:lvl3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3pPr>
            <a:lvl4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4pPr>
            <a:lvl5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5pPr>
            <a:lvl6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6pPr>
            <a:lvl7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7pPr>
            <a:lvl8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8pPr>
            <a:lvl9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MX" altLang="es-MX" sz="2800" b="0" i="0" u="none" strike="noStrike" cap="none" normalizeH="0" baseline="0" dirty="0" smtClean="0">
                <a:ln>
                  <a:noFill/>
                </a:ln>
                <a:solidFill>
                  <a:schemeClr val="tx1"/>
                </a:solidFill>
                <a:effectLst/>
                <a:latin typeface="Bauhaus 93" panose="04030905020B02020C02" pitchFamily="82" charset="0"/>
                <a:ea typeface="Calibri" panose="020F0502020204030204" pitchFamily="34" charset="0"/>
                <a:cs typeface="Times New Roman" panose="02020603050405020304" pitchFamily="18" charset="0"/>
              </a:rPr>
              <a:t>                  COLEGIO SAN CARLOS</a:t>
            </a:r>
            <a:endParaRPr kumimoji="0" lang="es-MX" altLang="es-MX" sz="10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MX" altLang="es-MX" sz="2000" b="0" i="0" u="none" strike="noStrike" cap="none" normalizeH="0" baseline="0" dirty="0" smtClean="0">
                <a:ln>
                  <a:noFill/>
                </a:ln>
                <a:solidFill>
                  <a:schemeClr val="tx1"/>
                </a:solidFill>
                <a:effectLst/>
                <a:latin typeface="Bauhaus 93" panose="04030905020B02020C02" pitchFamily="82" charset="0"/>
                <a:ea typeface="Calibri" panose="020F0502020204030204" pitchFamily="34" charset="0"/>
                <a:cs typeface="Times New Roman" panose="02020603050405020304" pitchFamily="18" charset="0"/>
              </a:rPr>
              <a:t>                      PREPARATORIA UNAM</a:t>
            </a:r>
            <a:endParaRPr kumimoji="0" lang="es-MX" altLang="es-MX" sz="10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MX" altLang="es-MX" sz="14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CLAVE 6890</a:t>
            </a:r>
            <a:endParaRPr kumimoji="0" lang="es-MX" altLang="es-MX" sz="10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MX" altLang="es-MX" sz="1400"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CICLO ESCOLAR 2017 </a:t>
            </a:r>
            <a:r>
              <a:rPr kumimoji="0" lang="es-MX" altLang="es-MX"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s-MX" altLang="es-MX" sz="1400"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2018</a:t>
            </a:r>
            <a:endParaRPr kumimoji="0" lang="es-MX" altLang="es-MX" sz="1000" b="0" i="0" u="none" strike="noStrike" cap="none" normalizeH="0" baseline="0" dirty="0" smtClean="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MX" altLang="es-MX" sz="12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PLANEACI</a:t>
            </a:r>
            <a:r>
              <a:rPr kumimoji="0" lang="es-MX" altLang="es-MX" sz="1200" b="1"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Ó</a:t>
            </a:r>
            <a:r>
              <a:rPr kumimoji="0" lang="es-MX" altLang="es-MX" sz="1200" b="1" i="0" u="sng"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 GENERAL</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906254558"/>
              </p:ext>
            </p:extLst>
          </p:nvPr>
        </p:nvGraphicFramePr>
        <p:xfrm>
          <a:off x="1584984" y="2807350"/>
          <a:ext cx="9458098" cy="1282923"/>
        </p:xfrm>
        <a:graphic>
          <a:graphicData uri="http://schemas.openxmlformats.org/drawingml/2006/table">
            <a:tbl>
              <a:tblPr firstRow="1" firstCol="1" bandRow="1">
                <a:tableStyleId>{5C22544A-7EE6-4342-B048-85BDC9FD1C3A}</a:tableStyleId>
              </a:tblPr>
              <a:tblGrid>
                <a:gridCol w="2423880">
                  <a:extLst>
                    <a:ext uri="{9D8B030D-6E8A-4147-A177-3AD203B41FA5}">
                      <a16:colId xmlns:a16="http://schemas.microsoft.com/office/drawing/2014/main" xmlns="" val="3777890746"/>
                    </a:ext>
                  </a:extLst>
                </a:gridCol>
                <a:gridCol w="7034218">
                  <a:extLst>
                    <a:ext uri="{9D8B030D-6E8A-4147-A177-3AD203B41FA5}">
                      <a16:colId xmlns:a16="http://schemas.microsoft.com/office/drawing/2014/main" xmlns="" val="2296361019"/>
                    </a:ext>
                  </a:extLst>
                </a:gridCol>
              </a:tblGrid>
              <a:tr h="427641">
                <a:tc>
                  <a:txBody>
                    <a:bodyPr/>
                    <a:lstStyle/>
                    <a:p>
                      <a:pPr algn="ctr">
                        <a:lnSpc>
                          <a:spcPct val="115000"/>
                        </a:lnSpc>
                        <a:spcAft>
                          <a:spcPts val="0"/>
                        </a:spcAft>
                      </a:pPr>
                      <a:r>
                        <a:rPr lang="es-MX" sz="1200">
                          <a:effectLst/>
                        </a:rPr>
                        <a:t>RESPONSABLES</a:t>
                      </a:r>
                      <a:br>
                        <a:rPr lang="es-MX" sz="1200">
                          <a:effectLst/>
                        </a:rPr>
                      </a:b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12890183"/>
                  </a:ext>
                </a:extLst>
              </a:tr>
              <a:tr h="427641">
                <a:tc>
                  <a:txBody>
                    <a:bodyPr/>
                    <a:lstStyle/>
                    <a:p>
                      <a:pPr algn="ctr">
                        <a:lnSpc>
                          <a:spcPct val="115000"/>
                        </a:lnSpc>
                        <a:spcAft>
                          <a:spcPts val="0"/>
                        </a:spcAft>
                      </a:pPr>
                      <a:r>
                        <a:rPr lang="es-MX" sz="1200">
                          <a:effectLst/>
                        </a:rPr>
                        <a:t>NOMBRE DEL PROYECTO</a:t>
                      </a:r>
                      <a:br>
                        <a:rPr lang="es-MX" sz="1200">
                          <a:effectLst/>
                        </a:rPr>
                      </a:b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85307"/>
                  </a:ext>
                </a:extLst>
              </a:tr>
              <a:tr h="427641">
                <a:tc>
                  <a:txBody>
                    <a:bodyPr/>
                    <a:lstStyle/>
                    <a:p>
                      <a:pPr algn="ctr">
                        <a:lnSpc>
                          <a:spcPct val="115000"/>
                        </a:lnSpc>
                        <a:spcAft>
                          <a:spcPts val="0"/>
                        </a:spcAft>
                      </a:pPr>
                      <a:r>
                        <a:rPr lang="es-MX" sz="1200" dirty="0">
                          <a:effectLst/>
                        </a:rPr>
                        <a:t>OBJETIVO GENERAL</a:t>
                      </a:r>
                      <a:br>
                        <a:rPr lang="es-MX" sz="1200" dirty="0">
                          <a:effectLst/>
                        </a:rPr>
                      </a:b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1185569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809820554"/>
              </p:ext>
            </p:extLst>
          </p:nvPr>
        </p:nvGraphicFramePr>
        <p:xfrm>
          <a:off x="1584984" y="4090274"/>
          <a:ext cx="9458098" cy="1261872"/>
        </p:xfrm>
        <a:graphic>
          <a:graphicData uri="http://schemas.openxmlformats.org/drawingml/2006/table">
            <a:tbl>
              <a:tblPr firstRow="1" firstCol="1" bandRow="1">
                <a:tableStyleId>{5C22544A-7EE6-4342-B048-85BDC9FD1C3A}</a:tableStyleId>
              </a:tblPr>
              <a:tblGrid>
                <a:gridCol w="9458098">
                  <a:extLst>
                    <a:ext uri="{9D8B030D-6E8A-4147-A177-3AD203B41FA5}">
                      <a16:colId xmlns:a16="http://schemas.microsoft.com/office/drawing/2014/main" xmlns="" val="3855475434"/>
                    </a:ext>
                  </a:extLst>
                </a:gridCol>
              </a:tblGrid>
              <a:tr h="147851">
                <a:tc>
                  <a:txBody>
                    <a:bodyPr/>
                    <a:lstStyle/>
                    <a:p>
                      <a:pPr algn="ctr">
                        <a:lnSpc>
                          <a:spcPct val="115000"/>
                        </a:lnSpc>
                        <a:spcAft>
                          <a:spcPts val="0"/>
                        </a:spcAft>
                      </a:pPr>
                      <a:r>
                        <a:rPr lang="es-MX" sz="1200">
                          <a:effectLst/>
                        </a:rPr>
                        <a:t>OBJETIVO POR ASIGNATURA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96501572"/>
                  </a:ext>
                </a:extLst>
              </a:tr>
              <a:tr h="739253">
                <a:tc>
                  <a:txBody>
                    <a:bodyPr/>
                    <a:lstStyle/>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00627208"/>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881905539"/>
              </p:ext>
            </p:extLst>
          </p:nvPr>
        </p:nvGraphicFramePr>
        <p:xfrm>
          <a:off x="1584984" y="5343977"/>
          <a:ext cx="9458098" cy="1285227"/>
        </p:xfrm>
        <a:graphic>
          <a:graphicData uri="http://schemas.openxmlformats.org/drawingml/2006/table">
            <a:tbl>
              <a:tblPr firstRow="1" firstCol="1" bandRow="1">
                <a:tableStyleId>{5C22544A-7EE6-4342-B048-85BDC9FD1C3A}</a:tableStyleId>
              </a:tblPr>
              <a:tblGrid>
                <a:gridCol w="9458098">
                  <a:extLst>
                    <a:ext uri="{9D8B030D-6E8A-4147-A177-3AD203B41FA5}">
                      <a16:colId xmlns:a16="http://schemas.microsoft.com/office/drawing/2014/main" xmlns="" val="1607185365"/>
                    </a:ext>
                  </a:extLst>
                </a:gridCol>
              </a:tblGrid>
              <a:tr h="428409">
                <a:tc>
                  <a:txBody>
                    <a:bodyPr/>
                    <a:lstStyle/>
                    <a:p>
                      <a:pPr algn="l">
                        <a:lnSpc>
                          <a:spcPct val="115000"/>
                        </a:lnSpc>
                        <a:spcAft>
                          <a:spcPts val="0"/>
                        </a:spcAft>
                      </a:pPr>
                      <a:r>
                        <a:rPr lang="es-MX" sz="1200" dirty="0">
                          <a:effectLst/>
                        </a:rPr>
                        <a:t>Unidad. </a:t>
                      </a:r>
                      <a:endParaRPr lang="es-MX" sz="1100" dirty="0">
                        <a:effectLst/>
                      </a:endParaRPr>
                    </a:p>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705567539"/>
                  </a:ext>
                </a:extLst>
              </a:tr>
              <a:tr h="428409">
                <a:tc>
                  <a:txBody>
                    <a:bodyPr/>
                    <a:lstStyle/>
                    <a:p>
                      <a:pPr algn="l">
                        <a:lnSpc>
                          <a:spcPct val="115000"/>
                        </a:lnSpc>
                        <a:spcAft>
                          <a:spcPts val="0"/>
                        </a:spcAft>
                      </a:pPr>
                      <a:r>
                        <a:rPr lang="es-MX" sz="1200">
                          <a:effectLst/>
                        </a:rPr>
                        <a:t>Tema.</a:t>
                      </a:r>
                      <a:endParaRPr lang="es-MX" sz="1100">
                        <a:effectLst/>
                      </a:endParaRPr>
                    </a:p>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97151393"/>
                  </a:ext>
                </a:extLst>
              </a:tr>
              <a:tr h="428409">
                <a:tc>
                  <a:txBody>
                    <a:bodyPr/>
                    <a:lstStyle/>
                    <a:p>
                      <a:pPr algn="l">
                        <a:lnSpc>
                          <a:spcPct val="115000"/>
                        </a:lnSpc>
                        <a:spcAft>
                          <a:spcPts val="0"/>
                        </a:spcAft>
                      </a:pPr>
                      <a:r>
                        <a:rPr lang="es-MX" sz="1200" dirty="0">
                          <a:effectLst/>
                        </a:rPr>
                        <a:t>Sesión.</a:t>
                      </a:r>
                      <a:endParaRPr lang="es-MX" sz="1100" dirty="0">
                        <a:effectLst/>
                      </a:endParaRPr>
                    </a:p>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30580755"/>
                  </a:ext>
                </a:extLst>
              </a:tr>
            </a:tbl>
          </a:graphicData>
        </a:graphic>
      </p:graphicFrame>
      <p:sp>
        <p:nvSpPr>
          <p:cNvPr id="10" name="Título 1"/>
          <p:cNvSpPr txBox="1">
            <a:spLocks/>
          </p:cNvSpPr>
          <p:nvPr/>
        </p:nvSpPr>
        <p:spPr>
          <a:xfrm>
            <a:off x="5906815" y="1"/>
            <a:ext cx="6285186" cy="798786"/>
          </a:xfrm>
          <a:prstGeom prst="rect">
            <a:avLst/>
          </a:prstGeom>
        </p:spPr>
        <p:txBody>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r>
              <a:rPr lang="es-MX" dirty="0" smtClean="0"/>
              <a:t>5.g.  Planeación general.</a:t>
            </a:r>
            <a:endParaRPr lang="es-MX" dirty="0"/>
          </a:p>
        </p:txBody>
      </p:sp>
    </p:spTree>
    <p:extLst>
      <p:ext uri="{BB962C8B-B14F-4D97-AF65-F5344CB8AC3E}">
        <p14:creationId xmlns:p14="http://schemas.microsoft.com/office/powerpoint/2010/main" val="7026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560763" y="232942"/>
          <a:ext cx="9548514" cy="667810"/>
        </p:xfrm>
        <a:graphic>
          <a:graphicData uri="http://schemas.openxmlformats.org/drawingml/2006/table">
            <a:tbl>
              <a:tblPr firstRow="1" firstCol="1" bandRow="1">
                <a:tableStyleId>{5C22544A-7EE6-4342-B048-85BDC9FD1C3A}</a:tableStyleId>
              </a:tblPr>
              <a:tblGrid>
                <a:gridCol w="9548514">
                  <a:extLst>
                    <a:ext uri="{9D8B030D-6E8A-4147-A177-3AD203B41FA5}">
                      <a16:colId xmlns:a16="http://schemas.microsoft.com/office/drawing/2014/main" xmlns="" val="3556633004"/>
                    </a:ext>
                  </a:extLst>
                </a:gridCol>
              </a:tblGrid>
              <a:tr h="218080">
                <a:tc>
                  <a:txBody>
                    <a:bodyPr/>
                    <a:lstStyle/>
                    <a:p>
                      <a:pPr algn="ctr">
                        <a:lnSpc>
                          <a:spcPct val="115000"/>
                        </a:lnSpc>
                        <a:spcAft>
                          <a:spcPts val="0"/>
                        </a:spcAft>
                      </a:pPr>
                      <a:r>
                        <a:rPr lang="es-MX" sz="1200" dirty="0">
                          <a:effectLst/>
                        </a:rPr>
                        <a:t>Objetivo Específico de la Unidad.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2991518"/>
                  </a:ext>
                </a:extLst>
              </a:tr>
              <a:tr h="449730">
                <a:tc>
                  <a:txBody>
                    <a:bodyPr/>
                    <a:lstStyle/>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1776693"/>
                  </a:ext>
                </a:extLst>
              </a:tr>
            </a:tbl>
          </a:graphicData>
        </a:graphic>
      </p:graphicFrame>
      <p:graphicFrame>
        <p:nvGraphicFramePr>
          <p:cNvPr id="3" name="Tabla 2"/>
          <p:cNvGraphicFramePr>
            <a:graphicFrameLocks noGrp="1"/>
          </p:cNvGraphicFramePr>
          <p:nvPr>
            <p:extLst/>
          </p:nvPr>
        </p:nvGraphicFramePr>
        <p:xfrm>
          <a:off x="1078173" y="1063056"/>
          <a:ext cx="10167584" cy="5602974"/>
        </p:xfrm>
        <a:graphic>
          <a:graphicData uri="http://schemas.openxmlformats.org/drawingml/2006/table">
            <a:tbl>
              <a:tblPr firstRow="1" firstCol="1" bandRow="1">
                <a:tableStyleId>{5C22544A-7EE6-4342-B048-85BDC9FD1C3A}</a:tableStyleId>
              </a:tblPr>
              <a:tblGrid>
                <a:gridCol w="1091821">
                  <a:extLst>
                    <a:ext uri="{9D8B030D-6E8A-4147-A177-3AD203B41FA5}">
                      <a16:colId xmlns:a16="http://schemas.microsoft.com/office/drawing/2014/main" xmlns="" val="1391606057"/>
                    </a:ext>
                  </a:extLst>
                </a:gridCol>
                <a:gridCol w="2388358">
                  <a:extLst>
                    <a:ext uri="{9D8B030D-6E8A-4147-A177-3AD203B41FA5}">
                      <a16:colId xmlns:a16="http://schemas.microsoft.com/office/drawing/2014/main" xmlns="" val="2935455874"/>
                    </a:ext>
                  </a:extLst>
                </a:gridCol>
                <a:gridCol w="2348763">
                  <a:extLst>
                    <a:ext uri="{9D8B030D-6E8A-4147-A177-3AD203B41FA5}">
                      <a16:colId xmlns:a16="http://schemas.microsoft.com/office/drawing/2014/main" xmlns="" val="724529538"/>
                    </a:ext>
                  </a:extLst>
                </a:gridCol>
                <a:gridCol w="1476461">
                  <a:extLst>
                    <a:ext uri="{9D8B030D-6E8A-4147-A177-3AD203B41FA5}">
                      <a16:colId xmlns:a16="http://schemas.microsoft.com/office/drawing/2014/main" xmlns="" val="422695918"/>
                    </a:ext>
                  </a:extLst>
                </a:gridCol>
                <a:gridCol w="1543362">
                  <a:extLst>
                    <a:ext uri="{9D8B030D-6E8A-4147-A177-3AD203B41FA5}">
                      <a16:colId xmlns:a16="http://schemas.microsoft.com/office/drawing/2014/main" xmlns="" val="4157379584"/>
                    </a:ext>
                  </a:extLst>
                </a:gridCol>
                <a:gridCol w="1318819">
                  <a:extLst>
                    <a:ext uri="{9D8B030D-6E8A-4147-A177-3AD203B41FA5}">
                      <a16:colId xmlns:a16="http://schemas.microsoft.com/office/drawing/2014/main" xmlns="" val="3038008713"/>
                    </a:ext>
                  </a:extLst>
                </a:gridCol>
              </a:tblGrid>
              <a:tr h="362700">
                <a:tc>
                  <a:txBody>
                    <a:bodyPr/>
                    <a:lstStyle/>
                    <a:p>
                      <a:pPr algn="ctr">
                        <a:lnSpc>
                          <a:spcPct val="115000"/>
                        </a:lnSpc>
                        <a:spcAft>
                          <a:spcPts val="0"/>
                        </a:spcAft>
                      </a:pPr>
                      <a:r>
                        <a:rPr lang="es-MX" sz="1200" dirty="0">
                          <a:effectLst/>
                        </a:rPr>
                        <a:t>No. de sesión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ctr">
                        <a:lnSpc>
                          <a:spcPct val="115000"/>
                        </a:lnSpc>
                        <a:spcAft>
                          <a:spcPts val="0"/>
                        </a:spcAft>
                      </a:pPr>
                      <a:r>
                        <a:rPr lang="es-MX" sz="1200" dirty="0">
                          <a:effectLst/>
                        </a:rPr>
                        <a:t>Contenido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ctr">
                        <a:lnSpc>
                          <a:spcPct val="115000"/>
                        </a:lnSpc>
                        <a:spcAft>
                          <a:spcPts val="0"/>
                        </a:spcAft>
                      </a:pPr>
                      <a:r>
                        <a:rPr lang="es-MX" sz="1200" dirty="0">
                          <a:effectLst/>
                        </a:rPr>
                        <a:t>Desarrollo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ctr">
                        <a:lnSpc>
                          <a:spcPct val="115000"/>
                        </a:lnSpc>
                        <a:spcAft>
                          <a:spcPts val="0"/>
                        </a:spcAft>
                      </a:pPr>
                      <a:r>
                        <a:rPr lang="es-MX" sz="1200" dirty="0">
                          <a:effectLst/>
                        </a:rPr>
                        <a:t>Tiempo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ctr">
                        <a:lnSpc>
                          <a:spcPct val="115000"/>
                        </a:lnSpc>
                        <a:spcAft>
                          <a:spcPts val="0"/>
                        </a:spcAft>
                      </a:pPr>
                      <a:r>
                        <a:rPr lang="es-MX" sz="1200">
                          <a:effectLst/>
                        </a:rPr>
                        <a:t>Recursos Didácticos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ctr">
                        <a:lnSpc>
                          <a:spcPct val="115000"/>
                        </a:lnSpc>
                        <a:spcAft>
                          <a:spcPts val="0"/>
                        </a:spcAft>
                      </a:pPr>
                      <a:r>
                        <a:rPr lang="es-MX" sz="1200" dirty="0">
                          <a:effectLst/>
                        </a:rPr>
                        <a:t>Fecha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2014622538"/>
                  </a:ext>
                </a:extLst>
              </a:tr>
              <a:tr h="899896">
                <a:tc>
                  <a:txBody>
                    <a:bodyPr/>
                    <a:lstStyle/>
                    <a:p>
                      <a:pPr algn="ctr">
                        <a:lnSpc>
                          <a:spcPct val="115000"/>
                        </a:lnSpc>
                        <a:spcAft>
                          <a:spcPts val="0"/>
                        </a:spcAft>
                      </a:pPr>
                      <a:r>
                        <a:rPr lang="es-MX" sz="1200">
                          <a:effectLst/>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Inicio:</a:t>
                      </a:r>
                      <a:endParaRPr lang="es-MX" sz="1100" dirty="0">
                        <a:effectLst/>
                      </a:endParaRPr>
                    </a:p>
                    <a:p>
                      <a:pPr algn="l">
                        <a:lnSpc>
                          <a:spcPct val="115000"/>
                        </a:lnSpc>
                        <a:spcAft>
                          <a:spcPts val="0"/>
                        </a:spcAft>
                      </a:pPr>
                      <a:endParaRPr lang="es-MX" sz="1100" dirty="0">
                        <a:effectLst/>
                      </a:endParaRPr>
                    </a:p>
                    <a:p>
                      <a:pPr algn="l">
                        <a:lnSpc>
                          <a:spcPct val="115000"/>
                        </a:lnSpc>
                        <a:spcAft>
                          <a:spcPts val="0"/>
                        </a:spcAft>
                      </a:pPr>
                      <a:r>
                        <a:rPr lang="es-MX" sz="1200" dirty="0">
                          <a:effectLst/>
                        </a:rPr>
                        <a:t>Desarrollo:</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Cierre: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3461619952"/>
                  </a:ext>
                </a:extLst>
              </a:tr>
              <a:tr h="923252">
                <a:tc>
                  <a:txBody>
                    <a:bodyPr/>
                    <a:lstStyle/>
                    <a:p>
                      <a:pPr algn="ctr">
                        <a:lnSpc>
                          <a:spcPct val="115000"/>
                        </a:lnSpc>
                        <a:spcAft>
                          <a:spcPts val="0"/>
                        </a:spcAft>
                      </a:pPr>
                      <a:r>
                        <a:rPr lang="es-MX" sz="1200">
                          <a:effectLst/>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Inicio</a:t>
                      </a:r>
                      <a:r>
                        <a:rPr lang="es-MX" sz="1200" dirty="0" smtClean="0">
                          <a:effectLst/>
                        </a:rPr>
                        <a:t>:</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Desarrollo</a:t>
                      </a:r>
                      <a:r>
                        <a:rPr lang="es-MX" sz="1200" dirty="0" smtClean="0">
                          <a:effectLst/>
                        </a:rPr>
                        <a:t>:</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Cierre: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3604403429"/>
                  </a:ext>
                </a:extLst>
              </a:tr>
              <a:tr h="923252">
                <a:tc>
                  <a:txBody>
                    <a:bodyPr/>
                    <a:lstStyle/>
                    <a:p>
                      <a:pPr algn="ctr">
                        <a:lnSpc>
                          <a:spcPct val="115000"/>
                        </a:lnSpc>
                        <a:spcAft>
                          <a:spcPts val="0"/>
                        </a:spcAft>
                      </a:pPr>
                      <a:r>
                        <a:rPr lang="es-MX" sz="1200">
                          <a:effectLst/>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Inicio</a:t>
                      </a:r>
                      <a:r>
                        <a:rPr lang="es-MX" sz="1200" dirty="0" smtClean="0">
                          <a:effectLst/>
                        </a:rPr>
                        <a:t>:</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Desarrollo:</a:t>
                      </a:r>
                      <a:endParaRPr lang="es-MX" sz="1100" dirty="0">
                        <a:effectLst/>
                      </a:endParaRPr>
                    </a:p>
                    <a:p>
                      <a:pPr algn="l">
                        <a:lnSpc>
                          <a:spcPct val="115000"/>
                        </a:lnSpc>
                        <a:spcAft>
                          <a:spcPts val="0"/>
                        </a:spcAft>
                      </a:pPr>
                      <a:r>
                        <a:rPr lang="es-MX" sz="1200" dirty="0">
                          <a:effectLst/>
                        </a:rPr>
                        <a:t> </a:t>
                      </a:r>
                      <a:endParaRPr lang="es-MX" sz="1100" dirty="0" smtClean="0">
                        <a:effectLst/>
                      </a:endParaRPr>
                    </a:p>
                    <a:p>
                      <a:pPr algn="l">
                        <a:lnSpc>
                          <a:spcPct val="115000"/>
                        </a:lnSpc>
                        <a:spcAft>
                          <a:spcPts val="0"/>
                        </a:spcAft>
                      </a:pPr>
                      <a:r>
                        <a:rPr lang="es-MX" sz="1200" dirty="0" smtClean="0">
                          <a:effectLst/>
                        </a:rPr>
                        <a:t>Cierre</a:t>
                      </a:r>
                      <a:r>
                        <a:rPr lang="es-MX" sz="1200" dirty="0">
                          <a:effectLst/>
                        </a:rPr>
                        <a:t>:</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2976028300"/>
                  </a:ext>
                </a:extLst>
              </a:tr>
              <a:tr h="923252">
                <a:tc>
                  <a:txBody>
                    <a:bodyPr/>
                    <a:lstStyle/>
                    <a:p>
                      <a:pPr algn="ctr">
                        <a:lnSpc>
                          <a:spcPct val="115000"/>
                        </a:lnSpc>
                        <a:spcAft>
                          <a:spcPts val="0"/>
                        </a:spcAft>
                      </a:pPr>
                      <a:r>
                        <a:rPr lang="es-MX" sz="12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Inicio</a:t>
                      </a:r>
                      <a:r>
                        <a:rPr lang="es-MX" sz="1200" dirty="0" smtClean="0">
                          <a:effectLst/>
                        </a:rPr>
                        <a:t>:</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Desarrollo</a:t>
                      </a:r>
                      <a:r>
                        <a:rPr lang="es-MX" sz="1200" dirty="0" smtClean="0">
                          <a:effectLst/>
                        </a:rPr>
                        <a:t>:</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Cierre: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3419480269"/>
                  </a:ext>
                </a:extLst>
              </a:tr>
              <a:tr h="923252">
                <a:tc>
                  <a:txBody>
                    <a:bodyPr/>
                    <a:lstStyle/>
                    <a:p>
                      <a:pPr algn="ctr">
                        <a:lnSpc>
                          <a:spcPct val="115000"/>
                        </a:lnSpc>
                        <a:spcAft>
                          <a:spcPts val="0"/>
                        </a:spcAft>
                      </a:pPr>
                      <a:r>
                        <a:rPr lang="es-MX" sz="1200" dirty="0">
                          <a:effectLst/>
                        </a:rPr>
                        <a:t>5</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Inicio:</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Desarrollo:</a:t>
                      </a:r>
                      <a:endParaRPr lang="es-MX" sz="1100" dirty="0">
                        <a:effectLst/>
                      </a:endParaRPr>
                    </a:p>
                    <a:p>
                      <a:pPr algn="l">
                        <a:lnSpc>
                          <a:spcPct val="115000"/>
                        </a:lnSpc>
                        <a:spcAft>
                          <a:spcPts val="0"/>
                        </a:spcAft>
                      </a:pPr>
                      <a:r>
                        <a:rPr lang="es-MX" sz="1200" dirty="0">
                          <a:effectLst/>
                        </a:rPr>
                        <a:t> </a:t>
                      </a:r>
                      <a:endParaRPr lang="es-MX" sz="1100" dirty="0">
                        <a:effectLst/>
                      </a:endParaRPr>
                    </a:p>
                    <a:p>
                      <a:pPr algn="l">
                        <a:lnSpc>
                          <a:spcPct val="115000"/>
                        </a:lnSpc>
                        <a:spcAft>
                          <a:spcPts val="0"/>
                        </a:spcAft>
                      </a:pPr>
                      <a:r>
                        <a:rPr lang="es-MX" sz="1200" dirty="0">
                          <a:effectLst/>
                        </a:rPr>
                        <a:t>Cierre:</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tc>
                  <a:txBody>
                    <a:bodyPr/>
                    <a:lstStyle/>
                    <a:p>
                      <a:pPr algn="l">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349" marR="38349" marT="0" marB="0" anchor="ctr"/>
                </a:tc>
                <a:extLst>
                  <a:ext uri="{0D108BD9-81ED-4DB2-BD59-A6C34878D82A}">
                    <a16:rowId xmlns:a16="http://schemas.microsoft.com/office/drawing/2014/main" xmlns="" val="4118118289"/>
                  </a:ext>
                </a:extLst>
              </a:tr>
            </a:tbl>
          </a:graphicData>
        </a:graphic>
      </p:graphicFrame>
    </p:spTree>
    <p:extLst>
      <p:ext uri="{BB962C8B-B14F-4D97-AF65-F5344CB8AC3E}">
        <p14:creationId xmlns:p14="http://schemas.microsoft.com/office/powerpoint/2010/main" val="159885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0002" y="528856"/>
            <a:ext cx="10143797" cy="1325563"/>
          </a:xfrm>
        </p:spPr>
        <p:txBody>
          <a:bodyPr/>
          <a:lstStyle/>
          <a:p>
            <a:r>
              <a:rPr lang="es-MX" dirty="0" smtClean="0"/>
              <a:t>Nombre de maestros participantes</a:t>
            </a:r>
            <a:endParaRPr lang="es-MX" dirty="0"/>
          </a:p>
        </p:txBody>
      </p:sp>
      <p:graphicFrame>
        <p:nvGraphicFramePr>
          <p:cNvPr id="6" name="Tabla 5"/>
          <p:cNvGraphicFramePr>
            <a:graphicFrameLocks noGrp="1"/>
          </p:cNvGraphicFramePr>
          <p:nvPr>
            <p:extLst>
              <p:ext uri="{D42A27DB-BD31-4B8C-83A1-F6EECF244321}">
                <p14:modId xmlns:p14="http://schemas.microsoft.com/office/powerpoint/2010/main" val="4260451400"/>
              </p:ext>
            </p:extLst>
          </p:nvPr>
        </p:nvGraphicFramePr>
        <p:xfrm>
          <a:off x="1643116" y="2001930"/>
          <a:ext cx="9045904" cy="2391396"/>
        </p:xfrm>
        <a:graphic>
          <a:graphicData uri="http://schemas.openxmlformats.org/drawingml/2006/table">
            <a:tbl>
              <a:tblPr firstRow="1" bandRow="1">
                <a:tableStyleId>{7DF18680-E054-41AD-8BC1-D1AEF772440D}</a:tableStyleId>
              </a:tblPr>
              <a:tblGrid>
                <a:gridCol w="4522952">
                  <a:extLst>
                    <a:ext uri="{9D8B030D-6E8A-4147-A177-3AD203B41FA5}">
                      <a16:colId xmlns:a16="http://schemas.microsoft.com/office/drawing/2014/main" xmlns="" val="3438246480"/>
                    </a:ext>
                  </a:extLst>
                </a:gridCol>
                <a:gridCol w="4522952">
                  <a:extLst>
                    <a:ext uri="{9D8B030D-6E8A-4147-A177-3AD203B41FA5}">
                      <a16:colId xmlns:a16="http://schemas.microsoft.com/office/drawing/2014/main" xmlns="" val="3525481260"/>
                    </a:ext>
                  </a:extLst>
                </a:gridCol>
              </a:tblGrid>
              <a:tr h="597849">
                <a:tc>
                  <a:txBody>
                    <a:bodyPr/>
                    <a:lstStyle/>
                    <a:p>
                      <a:r>
                        <a:rPr lang="es-MX" dirty="0" smtClean="0"/>
                        <a:t>Nombre de la profesora</a:t>
                      </a:r>
                      <a:endParaRPr lang="es-MX" dirty="0"/>
                    </a:p>
                  </a:txBody>
                  <a:tcPr/>
                </a:tc>
                <a:tc>
                  <a:txBody>
                    <a:bodyPr/>
                    <a:lstStyle/>
                    <a:p>
                      <a:r>
                        <a:rPr lang="es-MX" dirty="0" smtClean="0"/>
                        <a:t>Asignatura involucrada</a:t>
                      </a:r>
                      <a:endParaRPr lang="es-MX" dirty="0"/>
                    </a:p>
                  </a:txBody>
                  <a:tcPr/>
                </a:tc>
                <a:extLst>
                  <a:ext uri="{0D108BD9-81ED-4DB2-BD59-A6C34878D82A}">
                    <a16:rowId xmlns:a16="http://schemas.microsoft.com/office/drawing/2014/main" xmlns="" val="4033369706"/>
                  </a:ext>
                </a:extLst>
              </a:tr>
              <a:tr h="597849">
                <a:tc>
                  <a:txBody>
                    <a:bodyPr/>
                    <a:lstStyle/>
                    <a:p>
                      <a:r>
                        <a:rPr lang="es-MX" dirty="0" smtClean="0"/>
                        <a:t>Lic Laura</a:t>
                      </a:r>
                      <a:r>
                        <a:rPr lang="es-MX" baseline="0" dirty="0" smtClean="0"/>
                        <a:t> Torres Laguna</a:t>
                      </a:r>
                      <a:endParaRPr lang="es-MX" dirty="0"/>
                    </a:p>
                  </a:txBody>
                  <a:tcPr/>
                </a:tc>
                <a:tc>
                  <a:txBody>
                    <a:bodyPr/>
                    <a:lstStyle/>
                    <a:p>
                      <a:r>
                        <a:rPr lang="es-MX" dirty="0" smtClean="0"/>
                        <a:t>Orientación IV, V.</a:t>
                      </a:r>
                      <a:endParaRPr lang="es-MX" dirty="0"/>
                    </a:p>
                  </a:txBody>
                  <a:tcPr/>
                </a:tc>
                <a:extLst>
                  <a:ext uri="{0D108BD9-81ED-4DB2-BD59-A6C34878D82A}">
                    <a16:rowId xmlns:a16="http://schemas.microsoft.com/office/drawing/2014/main" xmlns="" val="401639737"/>
                  </a:ext>
                </a:extLst>
              </a:tr>
              <a:tr h="5978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Ing. Dioszinancy Aida Ruiz Castro</a:t>
                      </a:r>
                    </a:p>
                  </a:txBody>
                  <a:tcPr/>
                </a:tc>
                <a:tc>
                  <a:txBody>
                    <a:bodyPr/>
                    <a:lstStyle/>
                    <a:p>
                      <a:r>
                        <a:rPr lang="es-MX" dirty="0" smtClean="0"/>
                        <a:t>Matemáticas</a:t>
                      </a:r>
                      <a:r>
                        <a:rPr lang="es-MX" baseline="0" dirty="0" smtClean="0"/>
                        <a:t> </a:t>
                      </a:r>
                      <a:r>
                        <a:rPr lang="es-MX" baseline="0" dirty="0" smtClean="0"/>
                        <a:t>V- </a:t>
                      </a:r>
                      <a:r>
                        <a:rPr lang="es-MX" baseline="0" dirty="0" smtClean="0"/>
                        <a:t>Física IV</a:t>
                      </a:r>
                    </a:p>
                  </a:txBody>
                  <a:tcPr/>
                </a:tc>
                <a:extLst>
                  <a:ext uri="{0D108BD9-81ED-4DB2-BD59-A6C34878D82A}">
                    <a16:rowId xmlns:a16="http://schemas.microsoft.com/office/drawing/2014/main" xmlns="" val="4224317485"/>
                  </a:ext>
                </a:extLst>
              </a:tr>
              <a:tr h="597849">
                <a:tc>
                  <a:txBody>
                    <a:bodyPr/>
                    <a:lstStyle/>
                    <a:p>
                      <a:r>
                        <a:rPr lang="es-MX" dirty="0" smtClean="0"/>
                        <a:t>Lic. Claribel Guzmán</a:t>
                      </a:r>
                      <a:r>
                        <a:rPr lang="es-MX" baseline="0" dirty="0" smtClean="0"/>
                        <a:t> </a:t>
                      </a:r>
                      <a:r>
                        <a:rPr lang="es-MX" baseline="0" dirty="0" err="1" smtClean="0"/>
                        <a:t>Guzmán</a:t>
                      </a:r>
                      <a:endParaRPr lang="es-MX" dirty="0"/>
                    </a:p>
                  </a:txBody>
                  <a:tcPr/>
                </a:tc>
                <a:tc>
                  <a:txBody>
                    <a:bodyPr/>
                    <a:lstStyle/>
                    <a:p>
                      <a:r>
                        <a:rPr lang="es-MX" dirty="0" smtClean="0"/>
                        <a:t>Inglés IV</a:t>
                      </a:r>
                      <a:endParaRPr lang="es-MX" dirty="0"/>
                    </a:p>
                  </a:txBody>
                  <a:tcPr/>
                </a:tc>
                <a:extLst>
                  <a:ext uri="{0D108BD9-81ED-4DB2-BD59-A6C34878D82A}">
                    <a16:rowId xmlns:a16="http://schemas.microsoft.com/office/drawing/2014/main" xmlns="" val="2478039243"/>
                  </a:ext>
                </a:extLst>
              </a:tr>
            </a:tbl>
          </a:graphicData>
        </a:graphic>
      </p:graphicFrame>
    </p:spTree>
    <p:extLst>
      <p:ext uri="{BB962C8B-B14F-4D97-AF65-F5344CB8AC3E}">
        <p14:creationId xmlns:p14="http://schemas.microsoft.com/office/powerpoint/2010/main" val="24537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124034" y="218365"/>
          <a:ext cx="9903357" cy="1454658"/>
        </p:xfrm>
        <a:graphic>
          <a:graphicData uri="http://schemas.openxmlformats.org/drawingml/2006/table">
            <a:tbl>
              <a:tblPr firstRow="1" firstCol="1" bandRow="1">
                <a:tableStyleId>{5C22544A-7EE6-4342-B048-85BDC9FD1C3A}</a:tableStyleId>
              </a:tblPr>
              <a:tblGrid>
                <a:gridCol w="9903357">
                  <a:extLst>
                    <a:ext uri="{9D8B030D-6E8A-4147-A177-3AD203B41FA5}">
                      <a16:colId xmlns:a16="http://schemas.microsoft.com/office/drawing/2014/main" xmlns="" val="1066482218"/>
                    </a:ext>
                  </a:extLst>
                </a:gridCol>
              </a:tblGrid>
              <a:tr h="197125">
                <a:tc>
                  <a:txBody>
                    <a:bodyPr/>
                    <a:lstStyle/>
                    <a:p>
                      <a:pPr algn="ctr">
                        <a:lnSpc>
                          <a:spcPct val="115000"/>
                        </a:lnSpc>
                        <a:spcAft>
                          <a:spcPts val="0"/>
                        </a:spcAft>
                      </a:pPr>
                      <a:r>
                        <a:rPr lang="es-MX" sz="1200" dirty="0">
                          <a:effectLst/>
                        </a:rPr>
                        <a:t>ACTIVIDADES DE APOYO</a:t>
                      </a:r>
                      <a:br>
                        <a:rPr lang="es-MX" sz="1200" dirty="0">
                          <a:effectLst/>
                        </a:rPr>
                      </a:b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75115334"/>
                  </a:ext>
                </a:extLst>
              </a:tr>
              <a:tr h="522875">
                <a:tc>
                  <a:txBody>
                    <a:bodyPr/>
                    <a:lstStyle/>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09143432"/>
                  </a:ext>
                </a:extLst>
              </a:tr>
            </a:tbl>
          </a:graphicData>
        </a:graphic>
      </p:graphicFrame>
      <p:graphicFrame>
        <p:nvGraphicFramePr>
          <p:cNvPr id="3" name="Tabla 2"/>
          <p:cNvGraphicFramePr>
            <a:graphicFrameLocks noGrp="1"/>
          </p:cNvGraphicFramePr>
          <p:nvPr>
            <p:extLst/>
          </p:nvPr>
        </p:nvGraphicFramePr>
        <p:xfrm>
          <a:off x="1124034" y="1883391"/>
          <a:ext cx="9903357" cy="832513"/>
        </p:xfrm>
        <a:graphic>
          <a:graphicData uri="http://schemas.openxmlformats.org/drawingml/2006/table">
            <a:tbl>
              <a:tblPr firstRow="1" firstCol="1" bandRow="1">
                <a:tableStyleId>{5C22544A-7EE6-4342-B048-85BDC9FD1C3A}</a:tableStyleId>
              </a:tblPr>
              <a:tblGrid>
                <a:gridCol w="9903357">
                  <a:extLst>
                    <a:ext uri="{9D8B030D-6E8A-4147-A177-3AD203B41FA5}">
                      <a16:colId xmlns:a16="http://schemas.microsoft.com/office/drawing/2014/main" xmlns="" val="1567271096"/>
                    </a:ext>
                  </a:extLst>
                </a:gridCol>
              </a:tblGrid>
              <a:tr h="271866">
                <a:tc>
                  <a:txBody>
                    <a:bodyPr/>
                    <a:lstStyle/>
                    <a:p>
                      <a:pPr algn="ctr">
                        <a:lnSpc>
                          <a:spcPct val="115000"/>
                        </a:lnSpc>
                        <a:spcAft>
                          <a:spcPts val="0"/>
                        </a:spcAft>
                      </a:pPr>
                      <a:r>
                        <a:rPr lang="es-MX" sz="1200">
                          <a:effectLst/>
                        </a:rPr>
                        <a:t>BIBLIOGRAFÍA BÁSICA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73858524"/>
                  </a:ext>
                </a:extLst>
              </a:tr>
              <a:tr h="560647">
                <a:tc>
                  <a:txBody>
                    <a:bodyPr/>
                    <a:lstStyle/>
                    <a:p>
                      <a:pPr>
                        <a:lnSpc>
                          <a:spcPct val="115000"/>
                        </a:lnSpc>
                        <a:spcAft>
                          <a:spcPts val="0"/>
                        </a:spcAft>
                      </a:pPr>
                      <a:r>
                        <a:rPr lang="es-MX" sz="1200" dirty="0">
                          <a:effectLst/>
                        </a:rPr>
                        <a:t> </a:t>
                      </a:r>
                      <a:endParaRPr lang="es-MX" sz="1100" dirty="0">
                        <a:effectLst/>
                      </a:endParaRPr>
                    </a:p>
                    <a:p>
                      <a:pPr>
                        <a:lnSpc>
                          <a:spcPct val="115000"/>
                        </a:lnSpc>
                        <a:spcAft>
                          <a:spcPts val="0"/>
                        </a:spcAft>
                      </a:pPr>
                      <a:r>
                        <a:rPr lang="es-MX" sz="12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76604111"/>
                  </a:ext>
                </a:extLst>
              </a:tr>
            </a:tbl>
          </a:graphicData>
        </a:graphic>
      </p:graphicFrame>
      <p:graphicFrame>
        <p:nvGraphicFramePr>
          <p:cNvPr id="4" name="Tabla 3"/>
          <p:cNvGraphicFramePr>
            <a:graphicFrameLocks noGrp="1"/>
          </p:cNvGraphicFramePr>
          <p:nvPr>
            <p:extLst/>
          </p:nvPr>
        </p:nvGraphicFramePr>
        <p:xfrm>
          <a:off x="1124034" y="2949894"/>
          <a:ext cx="9903357" cy="743706"/>
        </p:xfrm>
        <a:graphic>
          <a:graphicData uri="http://schemas.openxmlformats.org/drawingml/2006/table">
            <a:tbl>
              <a:tblPr firstRow="1" firstCol="1" bandRow="1">
                <a:tableStyleId>{5C22544A-7EE6-4342-B048-85BDC9FD1C3A}</a:tableStyleId>
              </a:tblPr>
              <a:tblGrid>
                <a:gridCol w="9903357">
                  <a:extLst>
                    <a:ext uri="{9D8B030D-6E8A-4147-A177-3AD203B41FA5}">
                      <a16:colId xmlns:a16="http://schemas.microsoft.com/office/drawing/2014/main" xmlns="" val="1947570058"/>
                    </a:ext>
                  </a:extLst>
                </a:gridCol>
              </a:tblGrid>
              <a:tr h="242865">
                <a:tc>
                  <a:txBody>
                    <a:bodyPr/>
                    <a:lstStyle/>
                    <a:p>
                      <a:pPr algn="ctr">
                        <a:lnSpc>
                          <a:spcPct val="115000"/>
                        </a:lnSpc>
                        <a:spcAft>
                          <a:spcPts val="0"/>
                        </a:spcAft>
                      </a:pPr>
                      <a:r>
                        <a:rPr lang="es-MX" sz="1200">
                          <a:effectLst/>
                        </a:rPr>
                        <a:t>BIBLIOGRAFÍA COMPLEMENTARIA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17565710"/>
                  </a:ext>
                </a:extLst>
              </a:tr>
              <a:tr h="500841">
                <a:tc>
                  <a:txBody>
                    <a:bodyPr/>
                    <a:lstStyle/>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2420062"/>
                  </a:ext>
                </a:extLst>
              </a:tr>
            </a:tbl>
          </a:graphicData>
        </a:graphic>
      </p:graphicFrame>
      <p:graphicFrame>
        <p:nvGraphicFramePr>
          <p:cNvPr id="5" name="Tabla 4"/>
          <p:cNvGraphicFramePr>
            <a:graphicFrameLocks noGrp="1"/>
          </p:cNvGraphicFramePr>
          <p:nvPr>
            <p:extLst/>
          </p:nvPr>
        </p:nvGraphicFramePr>
        <p:xfrm>
          <a:off x="1124033" y="3927590"/>
          <a:ext cx="9903357" cy="801262"/>
        </p:xfrm>
        <a:graphic>
          <a:graphicData uri="http://schemas.openxmlformats.org/drawingml/2006/table">
            <a:tbl>
              <a:tblPr firstRow="1" firstCol="1" bandRow="1">
                <a:tableStyleId>{5C22544A-7EE6-4342-B048-85BDC9FD1C3A}</a:tableStyleId>
              </a:tblPr>
              <a:tblGrid>
                <a:gridCol w="9903357">
                  <a:extLst>
                    <a:ext uri="{9D8B030D-6E8A-4147-A177-3AD203B41FA5}">
                      <a16:colId xmlns:a16="http://schemas.microsoft.com/office/drawing/2014/main" xmlns="" val="2483624338"/>
                    </a:ext>
                  </a:extLst>
                </a:gridCol>
              </a:tblGrid>
              <a:tr h="261661">
                <a:tc>
                  <a:txBody>
                    <a:bodyPr/>
                    <a:lstStyle/>
                    <a:p>
                      <a:pPr algn="ctr">
                        <a:lnSpc>
                          <a:spcPct val="115000"/>
                        </a:lnSpc>
                        <a:spcAft>
                          <a:spcPts val="0"/>
                        </a:spcAft>
                      </a:pPr>
                      <a:r>
                        <a:rPr lang="es-MX" sz="1200">
                          <a:effectLst/>
                        </a:rPr>
                        <a:t>CIBERGRAFÍA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26517064"/>
                  </a:ext>
                </a:extLst>
              </a:tr>
              <a:tr h="539601">
                <a:tc>
                  <a:txBody>
                    <a:bodyPr/>
                    <a:lstStyle/>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18471110"/>
                  </a:ext>
                </a:extLst>
              </a:tr>
            </a:tbl>
          </a:graphicData>
        </a:graphic>
      </p:graphicFrame>
      <p:graphicFrame>
        <p:nvGraphicFramePr>
          <p:cNvPr id="6" name="Tabla 5"/>
          <p:cNvGraphicFramePr>
            <a:graphicFrameLocks noGrp="1"/>
          </p:cNvGraphicFramePr>
          <p:nvPr>
            <p:extLst/>
          </p:nvPr>
        </p:nvGraphicFramePr>
        <p:xfrm>
          <a:off x="1124031" y="4994091"/>
          <a:ext cx="9903358" cy="1379412"/>
        </p:xfrm>
        <a:graphic>
          <a:graphicData uri="http://schemas.openxmlformats.org/drawingml/2006/table">
            <a:tbl>
              <a:tblPr firstRow="1" firstCol="1" bandRow="1">
                <a:tableStyleId>{5C22544A-7EE6-4342-B048-85BDC9FD1C3A}</a:tableStyleId>
              </a:tblPr>
              <a:tblGrid>
                <a:gridCol w="2475463">
                  <a:extLst>
                    <a:ext uri="{9D8B030D-6E8A-4147-A177-3AD203B41FA5}">
                      <a16:colId xmlns:a16="http://schemas.microsoft.com/office/drawing/2014/main" xmlns="" val="3510393210"/>
                    </a:ext>
                  </a:extLst>
                </a:gridCol>
                <a:gridCol w="2475463">
                  <a:extLst>
                    <a:ext uri="{9D8B030D-6E8A-4147-A177-3AD203B41FA5}">
                      <a16:colId xmlns:a16="http://schemas.microsoft.com/office/drawing/2014/main" xmlns="" val="441756899"/>
                    </a:ext>
                  </a:extLst>
                </a:gridCol>
                <a:gridCol w="2476216">
                  <a:extLst>
                    <a:ext uri="{9D8B030D-6E8A-4147-A177-3AD203B41FA5}">
                      <a16:colId xmlns:a16="http://schemas.microsoft.com/office/drawing/2014/main" xmlns="" val="2384030000"/>
                    </a:ext>
                  </a:extLst>
                </a:gridCol>
                <a:gridCol w="2476216">
                  <a:extLst>
                    <a:ext uri="{9D8B030D-6E8A-4147-A177-3AD203B41FA5}">
                      <a16:colId xmlns:a16="http://schemas.microsoft.com/office/drawing/2014/main" xmlns="" val="3730024739"/>
                    </a:ext>
                  </a:extLst>
                </a:gridCol>
              </a:tblGrid>
              <a:tr h="229902">
                <a:tc gridSpan="4">
                  <a:txBody>
                    <a:bodyPr/>
                    <a:lstStyle/>
                    <a:p>
                      <a:pPr algn="ctr">
                        <a:lnSpc>
                          <a:spcPct val="115000"/>
                        </a:lnSpc>
                        <a:spcAft>
                          <a:spcPts val="0"/>
                        </a:spcAft>
                      </a:pPr>
                      <a:r>
                        <a:rPr lang="es-MX" sz="1200">
                          <a:effectLst/>
                        </a:rPr>
                        <a:t>EVALUACIÓN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888558911"/>
                  </a:ext>
                </a:extLst>
              </a:tr>
              <a:tr h="229902">
                <a:tc>
                  <a:txBody>
                    <a:bodyPr/>
                    <a:lstStyle/>
                    <a:p>
                      <a:pPr algn="ctr">
                        <a:lnSpc>
                          <a:spcPct val="115000"/>
                        </a:lnSpc>
                        <a:spcAft>
                          <a:spcPts val="0"/>
                        </a:spcAft>
                      </a:pPr>
                      <a:r>
                        <a:rPr lang="es-MX" sz="1200" dirty="0">
                          <a:effectLst/>
                        </a:rPr>
                        <a:t>Parcial</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200">
                          <a:effectLst/>
                        </a:rPr>
                        <a:t>Aspecto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200">
                          <a:effectLst/>
                        </a:rPr>
                        <a:t>%</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1200">
                          <a:effectLst/>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94130057"/>
                  </a:ext>
                </a:extLst>
              </a:tr>
              <a:tr h="229902">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54968273"/>
                  </a:ext>
                </a:extLst>
              </a:tr>
              <a:tr h="229902">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61920081"/>
                  </a:ext>
                </a:extLst>
              </a:tr>
              <a:tr h="229902">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46921207"/>
                  </a:ext>
                </a:extLst>
              </a:tr>
              <a:tr h="229902">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9366892"/>
                  </a:ext>
                </a:extLst>
              </a:tr>
            </a:tbl>
          </a:graphicData>
        </a:graphic>
      </p:graphicFrame>
    </p:spTree>
    <p:extLst>
      <p:ext uri="{BB962C8B-B14F-4D97-AF65-F5344CB8AC3E}">
        <p14:creationId xmlns:p14="http://schemas.microsoft.com/office/powerpoint/2010/main" val="86663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1201003" y="791570"/>
          <a:ext cx="10085895" cy="1620416"/>
        </p:xfrm>
        <a:graphic>
          <a:graphicData uri="http://schemas.openxmlformats.org/drawingml/2006/table">
            <a:tbl>
              <a:tblPr firstRow="1" firstCol="1" bandRow="1">
                <a:tableStyleId>{5C22544A-7EE6-4342-B048-85BDC9FD1C3A}</a:tableStyleId>
              </a:tblPr>
              <a:tblGrid>
                <a:gridCol w="10085895">
                  <a:extLst>
                    <a:ext uri="{9D8B030D-6E8A-4147-A177-3AD203B41FA5}">
                      <a16:colId xmlns:a16="http://schemas.microsoft.com/office/drawing/2014/main" xmlns="" val="2369406222"/>
                    </a:ext>
                  </a:extLst>
                </a:gridCol>
              </a:tblGrid>
              <a:tr h="0">
                <a:tc>
                  <a:txBody>
                    <a:bodyPr/>
                    <a:lstStyle/>
                    <a:p>
                      <a:pPr>
                        <a:lnSpc>
                          <a:spcPct val="115000"/>
                        </a:lnSpc>
                        <a:spcAft>
                          <a:spcPts val="0"/>
                        </a:spcAft>
                      </a:pPr>
                      <a:r>
                        <a:rPr lang="es-MX" sz="1200">
                          <a:effectLst/>
                        </a:rPr>
                        <a:t>Observaciones.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92982726"/>
                  </a:ext>
                </a:extLst>
              </a:tr>
              <a:tr h="1410104">
                <a:tc>
                  <a:txBody>
                    <a:bodyPr/>
                    <a:lstStyle/>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endParaRPr>
                    </a:p>
                    <a:p>
                      <a:pPr>
                        <a:lnSpc>
                          <a:spcPct val="115000"/>
                        </a:lnSpc>
                        <a:spcAft>
                          <a:spcPts val="0"/>
                        </a:spcAft>
                      </a:pPr>
                      <a:r>
                        <a:rPr lang="es-MX" sz="1200" u="none" strike="noStrike"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81712255"/>
                  </a:ext>
                </a:extLst>
              </a:tr>
            </a:tbl>
          </a:graphicData>
        </a:graphic>
      </p:graphicFrame>
    </p:spTree>
    <p:extLst>
      <p:ext uri="{BB962C8B-B14F-4D97-AF65-F5344CB8AC3E}">
        <p14:creationId xmlns:p14="http://schemas.microsoft.com/office/powerpoint/2010/main" val="2141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929149" y="0"/>
            <a:ext cx="6262851" cy="1325563"/>
          </a:xfrm>
        </p:spPr>
        <p:txBody>
          <a:bodyPr>
            <a:normAutofit fontScale="90000"/>
          </a:bodyPr>
          <a:lstStyle/>
          <a:p>
            <a:r>
              <a:rPr lang="es-MX" dirty="0" smtClean="0"/>
              <a:t>5.g. Apartado IV.5 Tipos y herramientas de evaluación</a:t>
            </a:r>
            <a:endParaRPr lang="es-MX" dirty="0"/>
          </a:p>
        </p:txBody>
      </p:sp>
      <p:graphicFrame>
        <p:nvGraphicFramePr>
          <p:cNvPr id="5" name="Tabla 4"/>
          <p:cNvGraphicFramePr>
            <a:graphicFrameLocks noGrp="1"/>
          </p:cNvGraphicFramePr>
          <p:nvPr>
            <p:extLst>
              <p:ext uri="{D42A27DB-BD31-4B8C-83A1-F6EECF244321}">
                <p14:modId xmlns:p14="http://schemas.microsoft.com/office/powerpoint/2010/main" val="3330704094"/>
              </p:ext>
            </p:extLst>
          </p:nvPr>
        </p:nvGraphicFramePr>
        <p:xfrm>
          <a:off x="857907" y="3097378"/>
          <a:ext cx="11008272" cy="2084222"/>
        </p:xfrm>
        <a:graphic>
          <a:graphicData uri="http://schemas.openxmlformats.org/drawingml/2006/table">
            <a:tbl>
              <a:tblPr firstRow="1" firstCol="1" bandRow="1">
                <a:tableStyleId>{5C22544A-7EE6-4342-B048-85BDC9FD1C3A}</a:tableStyleId>
              </a:tblPr>
              <a:tblGrid>
                <a:gridCol w="2493484">
                  <a:extLst>
                    <a:ext uri="{9D8B030D-6E8A-4147-A177-3AD203B41FA5}">
                      <a16:colId xmlns:a16="http://schemas.microsoft.com/office/drawing/2014/main" xmlns="" val="736172375"/>
                    </a:ext>
                  </a:extLst>
                </a:gridCol>
                <a:gridCol w="2638034">
                  <a:extLst>
                    <a:ext uri="{9D8B030D-6E8A-4147-A177-3AD203B41FA5}">
                      <a16:colId xmlns:a16="http://schemas.microsoft.com/office/drawing/2014/main" xmlns="" val="1304067308"/>
                    </a:ext>
                  </a:extLst>
                </a:gridCol>
                <a:gridCol w="2613943">
                  <a:extLst>
                    <a:ext uri="{9D8B030D-6E8A-4147-A177-3AD203B41FA5}">
                      <a16:colId xmlns:a16="http://schemas.microsoft.com/office/drawing/2014/main" xmlns="" val="375416792"/>
                    </a:ext>
                  </a:extLst>
                </a:gridCol>
                <a:gridCol w="3262811">
                  <a:extLst>
                    <a:ext uri="{9D8B030D-6E8A-4147-A177-3AD203B41FA5}">
                      <a16:colId xmlns:a16="http://schemas.microsoft.com/office/drawing/2014/main" xmlns="" val="2775444543"/>
                    </a:ext>
                  </a:extLst>
                </a:gridCol>
              </a:tblGrid>
              <a:tr h="2084222">
                <a:tc>
                  <a:txBody>
                    <a:bodyPr/>
                    <a:lstStyle/>
                    <a:p>
                      <a:pPr algn="l">
                        <a:lnSpc>
                          <a:spcPct val="115000"/>
                        </a:lnSpc>
                        <a:spcAft>
                          <a:spcPts val="800"/>
                        </a:spcAft>
                      </a:pPr>
                      <a:r>
                        <a:rPr lang="es-ES" sz="1800" dirty="0">
                          <a:effectLst/>
                          <a:latin typeface="Century Gothic" panose="020B0502020202020204" pitchFamily="34" charset="0"/>
                        </a:rPr>
                        <a:t>5. Tipos y herramientas de </a:t>
                      </a:r>
                      <a:endParaRPr lang="es-MX" sz="1800" dirty="0">
                        <a:effectLst/>
                        <a:latin typeface="Century Gothic" panose="020B0502020202020204" pitchFamily="34" charset="0"/>
                      </a:endParaRPr>
                    </a:p>
                    <a:p>
                      <a:pPr algn="l">
                        <a:lnSpc>
                          <a:spcPct val="115000"/>
                        </a:lnSpc>
                        <a:spcAft>
                          <a:spcPts val="800"/>
                        </a:spcAft>
                      </a:pPr>
                      <a:r>
                        <a:rPr lang="es-ES" sz="1800" dirty="0">
                          <a:effectLst/>
                          <a:latin typeface="Century Gothic" panose="020B0502020202020204" pitchFamily="34" charset="0"/>
                        </a:rPr>
                        <a:t>    evaluación</a:t>
                      </a:r>
                      <a:r>
                        <a:rPr lang="es-ES" sz="1800" dirty="0" smtClean="0">
                          <a:effectLst/>
                          <a:latin typeface="Century Gothic" panose="020B0502020202020204" pitchFamily="34" charset="0"/>
                        </a:rPr>
                        <a:t>.</a:t>
                      </a:r>
                      <a:endParaRPr lang="es-MX" sz="1800" dirty="0">
                        <a:effectLst/>
                        <a:latin typeface="Century Gothic" panose="020B0502020202020204" pitchFamily="34" charset="0"/>
                      </a:endParaRPr>
                    </a:p>
                  </a:txBody>
                  <a:tcPr marL="58891" marR="58891" marT="58891" marB="58891"/>
                </a:tc>
                <a:tc>
                  <a:txBody>
                    <a:bodyPr/>
                    <a:lstStyle/>
                    <a:p>
                      <a:pPr algn="l">
                        <a:lnSpc>
                          <a:spcPct val="115000"/>
                        </a:lnSpc>
                        <a:spcAft>
                          <a:spcPts val="800"/>
                        </a:spcAft>
                      </a:pPr>
                      <a:r>
                        <a:rPr lang="es-ES" sz="1800" dirty="0">
                          <a:effectLst/>
                          <a:latin typeface="Century Gothic" panose="020B0502020202020204" pitchFamily="34" charset="0"/>
                        </a:rPr>
                        <a:t>Lista de cotejo</a:t>
                      </a:r>
                      <a:endParaRPr lang="es-MX" sz="18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tc>
                  <a:txBody>
                    <a:bodyPr/>
                    <a:lstStyle/>
                    <a:p>
                      <a:pPr algn="l">
                        <a:lnSpc>
                          <a:spcPct val="115000"/>
                        </a:lnSpc>
                        <a:spcAft>
                          <a:spcPts val="800"/>
                        </a:spcAft>
                      </a:pPr>
                      <a:r>
                        <a:rPr lang="es-ES" sz="1800" dirty="0">
                          <a:effectLst/>
                          <a:latin typeface="Century Gothic" panose="020B0502020202020204" pitchFamily="34" charset="0"/>
                        </a:rPr>
                        <a:t>De observación (Rúbrica)</a:t>
                      </a:r>
                      <a:endParaRPr lang="es-MX" sz="1800" dirty="0">
                        <a:effectLst/>
                        <a:latin typeface="Century Gothic" panose="020B0502020202020204" pitchFamily="34" charset="0"/>
                      </a:endParaRPr>
                    </a:p>
                    <a:p>
                      <a:pPr algn="l">
                        <a:lnSpc>
                          <a:spcPct val="115000"/>
                        </a:lnSpc>
                        <a:spcAft>
                          <a:spcPts val="800"/>
                        </a:spcAft>
                      </a:pPr>
                      <a:r>
                        <a:rPr lang="es-ES" sz="1800" dirty="0">
                          <a:effectLst/>
                          <a:latin typeface="Century Gothic" panose="020B0502020202020204" pitchFamily="34" charset="0"/>
                        </a:rPr>
                        <a:t>Desempeño ( Portafolio, preguntas y ensayo)</a:t>
                      </a:r>
                      <a:endParaRPr lang="es-MX" sz="18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tc>
                  <a:txBody>
                    <a:bodyPr/>
                    <a:lstStyle/>
                    <a:p>
                      <a:pPr algn="l">
                        <a:lnSpc>
                          <a:spcPct val="115000"/>
                        </a:lnSpc>
                        <a:spcAft>
                          <a:spcPts val="800"/>
                        </a:spcAft>
                      </a:pPr>
                      <a:r>
                        <a:rPr lang="es-ES" sz="1800" dirty="0">
                          <a:effectLst/>
                          <a:latin typeface="Century Gothic" panose="020B0502020202020204" pitchFamily="34" charset="0"/>
                        </a:rPr>
                        <a:t>Lista de cotejo (de observación)</a:t>
                      </a:r>
                      <a:endParaRPr lang="es-MX" sz="1800" dirty="0">
                        <a:effectLst/>
                        <a:latin typeface="Century Gothic" panose="020B0502020202020204" pitchFamily="34" charset="0"/>
                      </a:endParaRPr>
                    </a:p>
                    <a:p>
                      <a:pPr algn="l">
                        <a:lnSpc>
                          <a:spcPct val="115000"/>
                        </a:lnSpc>
                        <a:spcAft>
                          <a:spcPts val="800"/>
                        </a:spcAft>
                      </a:pPr>
                      <a:r>
                        <a:rPr lang="es-ES" sz="1800" dirty="0">
                          <a:effectLst/>
                          <a:latin typeface="Century Gothic" panose="020B0502020202020204" pitchFamily="34" charset="0"/>
                        </a:rPr>
                        <a:t> </a:t>
                      </a:r>
                      <a:endParaRPr lang="es-MX" sz="1800" dirty="0">
                        <a:solidFill>
                          <a:srgbClr val="000000"/>
                        </a:solidFill>
                        <a:effectLst/>
                        <a:latin typeface="Century Gothic" panose="020B0502020202020204" pitchFamily="34" charset="0"/>
                        <a:ea typeface="Arial" panose="020B0604020202020204" pitchFamily="34" charset="0"/>
                      </a:endParaRPr>
                    </a:p>
                  </a:txBody>
                  <a:tcPr marL="58891" marR="58891" marT="58891" marB="58891"/>
                </a:tc>
                <a:extLst>
                  <a:ext uri="{0D108BD9-81ED-4DB2-BD59-A6C34878D82A}">
                    <a16:rowId xmlns:a16="http://schemas.microsoft.com/office/drawing/2014/main" xmlns="" val="31047690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554469374"/>
              </p:ext>
            </p:extLst>
          </p:nvPr>
        </p:nvGraphicFramePr>
        <p:xfrm>
          <a:off x="855937" y="2067363"/>
          <a:ext cx="11010242" cy="1128623"/>
        </p:xfrm>
        <a:graphic>
          <a:graphicData uri="http://schemas.openxmlformats.org/drawingml/2006/table">
            <a:tbl>
              <a:tblPr firstRow="1" firstCol="1" bandRow="1">
                <a:tableStyleId>{5C22544A-7EE6-4342-B048-85BDC9FD1C3A}</a:tableStyleId>
              </a:tblPr>
              <a:tblGrid>
                <a:gridCol w="2493932">
                  <a:extLst>
                    <a:ext uri="{9D8B030D-6E8A-4147-A177-3AD203B41FA5}">
                      <a16:colId xmlns:a16="http://schemas.microsoft.com/office/drawing/2014/main" xmlns="" val="2018302521"/>
                    </a:ext>
                  </a:extLst>
                </a:gridCol>
                <a:gridCol w="2638506">
                  <a:extLst>
                    <a:ext uri="{9D8B030D-6E8A-4147-A177-3AD203B41FA5}">
                      <a16:colId xmlns:a16="http://schemas.microsoft.com/office/drawing/2014/main" xmlns="" val="1954724020"/>
                    </a:ext>
                  </a:extLst>
                </a:gridCol>
                <a:gridCol w="2614411">
                  <a:extLst>
                    <a:ext uri="{9D8B030D-6E8A-4147-A177-3AD203B41FA5}">
                      <a16:colId xmlns:a16="http://schemas.microsoft.com/office/drawing/2014/main" xmlns="" val="3474114605"/>
                    </a:ext>
                  </a:extLst>
                </a:gridCol>
                <a:gridCol w="3263393">
                  <a:extLst>
                    <a:ext uri="{9D8B030D-6E8A-4147-A177-3AD203B41FA5}">
                      <a16:colId xmlns:a16="http://schemas.microsoft.com/office/drawing/2014/main" xmlns="" val="558752127"/>
                    </a:ext>
                  </a:extLst>
                </a:gridCol>
              </a:tblGrid>
              <a:tr h="1128623">
                <a:tc>
                  <a:txBody>
                    <a:bodyPr/>
                    <a:lstStyle/>
                    <a:p>
                      <a:pPr algn="ctr">
                        <a:lnSpc>
                          <a:spcPct val="115000"/>
                        </a:lnSpc>
                        <a:spcAft>
                          <a:spcPts val="800"/>
                        </a:spcAft>
                      </a:pPr>
                      <a:r>
                        <a:rPr lang="es-ES" sz="1800" dirty="0">
                          <a:effectLst/>
                          <a:latin typeface="Century Gothic" panose="020B0502020202020204" pitchFamily="34" charset="0"/>
                        </a:rPr>
                        <a:t>Disciplinas:</a:t>
                      </a:r>
                      <a:endParaRPr lang="es-MX" sz="18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800" dirty="0">
                          <a:effectLst/>
                          <a:latin typeface="Century Gothic" panose="020B0502020202020204" pitchFamily="34" charset="0"/>
                        </a:rPr>
                        <a:t>Disciplina 1.</a:t>
                      </a:r>
                      <a:endParaRPr lang="es-MX" sz="1800" dirty="0">
                        <a:effectLst/>
                        <a:latin typeface="Century Gothic" panose="020B0502020202020204" pitchFamily="34" charset="0"/>
                      </a:endParaRPr>
                    </a:p>
                    <a:p>
                      <a:pPr algn="ctr">
                        <a:lnSpc>
                          <a:spcPct val="115000"/>
                        </a:lnSpc>
                        <a:spcAft>
                          <a:spcPts val="800"/>
                        </a:spcAft>
                      </a:pPr>
                      <a:r>
                        <a:rPr lang="es-ES" sz="1800" u="sng" dirty="0">
                          <a:effectLst/>
                          <a:uFill>
                            <a:solidFill>
                              <a:srgbClr val="1F497D"/>
                            </a:solidFill>
                          </a:uFill>
                          <a:latin typeface="Century Gothic" panose="020B0502020202020204" pitchFamily="34" charset="0"/>
                        </a:rPr>
                        <a:t>Matemáticas</a:t>
                      </a:r>
                      <a:endParaRPr lang="es-MX" sz="18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800" dirty="0">
                          <a:effectLst/>
                          <a:latin typeface="Century Gothic" panose="020B0502020202020204" pitchFamily="34" charset="0"/>
                        </a:rPr>
                        <a:t>Disciplina 2. </a:t>
                      </a:r>
                      <a:endParaRPr lang="es-MX" sz="1800" dirty="0">
                        <a:effectLst/>
                        <a:latin typeface="Century Gothic" panose="020B0502020202020204" pitchFamily="34" charset="0"/>
                      </a:endParaRPr>
                    </a:p>
                    <a:p>
                      <a:pPr algn="ctr">
                        <a:lnSpc>
                          <a:spcPct val="115000"/>
                        </a:lnSpc>
                        <a:spcAft>
                          <a:spcPts val="800"/>
                        </a:spcAft>
                      </a:pPr>
                      <a:r>
                        <a:rPr lang="es-ES" sz="1800" u="sng" dirty="0">
                          <a:effectLst/>
                          <a:uFill>
                            <a:solidFill>
                              <a:srgbClr val="1F497D"/>
                            </a:solidFill>
                          </a:uFill>
                          <a:latin typeface="Century Gothic" panose="020B0502020202020204" pitchFamily="34" charset="0"/>
                        </a:rPr>
                        <a:t>Inglés</a:t>
                      </a:r>
                      <a:endParaRPr lang="es-MX" sz="18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800" dirty="0">
                          <a:effectLst/>
                          <a:latin typeface="Century Gothic" panose="020B0502020202020204" pitchFamily="34" charset="0"/>
                        </a:rPr>
                        <a:t>Disciplina 3.</a:t>
                      </a:r>
                      <a:endParaRPr lang="es-MX" sz="1800" dirty="0">
                        <a:effectLst/>
                        <a:latin typeface="Century Gothic" panose="020B0502020202020204" pitchFamily="34" charset="0"/>
                      </a:endParaRPr>
                    </a:p>
                    <a:p>
                      <a:pPr algn="ctr">
                        <a:lnSpc>
                          <a:spcPct val="115000"/>
                        </a:lnSpc>
                        <a:spcAft>
                          <a:spcPts val="800"/>
                        </a:spcAft>
                      </a:pPr>
                      <a:r>
                        <a:rPr lang="es-ES" sz="1800" u="sng" dirty="0">
                          <a:effectLst/>
                          <a:uFill>
                            <a:solidFill>
                              <a:srgbClr val="1F497D"/>
                            </a:solidFill>
                          </a:uFill>
                          <a:latin typeface="Century Gothic" panose="020B0502020202020204" pitchFamily="34" charset="0"/>
                        </a:rPr>
                        <a:t>Orientación</a:t>
                      </a:r>
                      <a:endParaRPr lang="es-MX" sz="1800" dirty="0">
                        <a:solidFill>
                          <a:srgbClr val="000000"/>
                        </a:solidFill>
                        <a:effectLst/>
                        <a:latin typeface="Century Gothic" panose="020B0502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2946080531"/>
                  </a:ext>
                </a:extLst>
              </a:tr>
            </a:tbl>
          </a:graphicData>
        </a:graphic>
      </p:graphicFrame>
    </p:spTree>
    <p:extLst>
      <p:ext uri="{BB962C8B-B14F-4D97-AF65-F5344CB8AC3E}">
        <p14:creationId xmlns:p14="http://schemas.microsoft.com/office/powerpoint/2010/main" val="277155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88121" y="0"/>
            <a:ext cx="8703879" cy="1325563"/>
          </a:xfrm>
        </p:spPr>
        <p:txBody>
          <a:bodyPr>
            <a:normAutofit fontScale="90000"/>
          </a:bodyPr>
          <a:lstStyle/>
          <a:p>
            <a:r>
              <a:rPr lang="es-MX" dirty="0" smtClean="0"/>
              <a:t>5.h. Reflexión. Grupo interdisciplinario.</a:t>
            </a:r>
            <a:endParaRPr lang="es-MX" dirty="0"/>
          </a:p>
        </p:txBody>
      </p:sp>
      <p:graphicFrame>
        <p:nvGraphicFramePr>
          <p:cNvPr id="10" name="Tabla 9"/>
          <p:cNvGraphicFramePr>
            <a:graphicFrameLocks noGrp="1"/>
          </p:cNvGraphicFramePr>
          <p:nvPr>
            <p:extLst>
              <p:ext uri="{D42A27DB-BD31-4B8C-83A1-F6EECF244321}">
                <p14:modId xmlns:p14="http://schemas.microsoft.com/office/powerpoint/2010/main" val="3858240680"/>
              </p:ext>
            </p:extLst>
          </p:nvPr>
        </p:nvGraphicFramePr>
        <p:xfrm>
          <a:off x="1460938" y="1521733"/>
          <a:ext cx="10100442" cy="3505200"/>
        </p:xfrm>
        <a:graphic>
          <a:graphicData uri="http://schemas.openxmlformats.org/drawingml/2006/table">
            <a:tbl>
              <a:tblPr firstRow="1" firstCol="1" bandRow="1">
                <a:tableStyleId>{5C22544A-7EE6-4342-B048-85BDC9FD1C3A}</a:tableStyleId>
              </a:tblPr>
              <a:tblGrid>
                <a:gridCol w="3366814">
                  <a:extLst>
                    <a:ext uri="{9D8B030D-6E8A-4147-A177-3AD203B41FA5}">
                      <a16:colId xmlns:a16="http://schemas.microsoft.com/office/drawing/2014/main" xmlns="" val="2607647139"/>
                    </a:ext>
                  </a:extLst>
                </a:gridCol>
                <a:gridCol w="3366814">
                  <a:extLst>
                    <a:ext uri="{9D8B030D-6E8A-4147-A177-3AD203B41FA5}">
                      <a16:colId xmlns:a16="http://schemas.microsoft.com/office/drawing/2014/main" xmlns="" val="2914564711"/>
                    </a:ext>
                  </a:extLst>
                </a:gridCol>
                <a:gridCol w="3366814">
                  <a:extLst>
                    <a:ext uri="{9D8B030D-6E8A-4147-A177-3AD203B41FA5}">
                      <a16:colId xmlns:a16="http://schemas.microsoft.com/office/drawing/2014/main" xmlns="" val="559548321"/>
                    </a:ext>
                  </a:extLst>
                </a:gridCol>
              </a:tblGrid>
              <a:tr h="229722">
                <a:tc>
                  <a:txBody>
                    <a:bodyPr/>
                    <a:lstStyle/>
                    <a:p>
                      <a:pPr algn="ctr">
                        <a:lnSpc>
                          <a:spcPct val="115000"/>
                        </a:lnSpc>
                        <a:spcAft>
                          <a:spcPts val="0"/>
                        </a:spcAft>
                      </a:pPr>
                      <a:r>
                        <a:rPr lang="es-MX" sz="2400" dirty="0">
                          <a:effectLst/>
                          <a:latin typeface="Century Gothic" panose="020B0502020202020204" pitchFamily="34" charset="0"/>
                        </a:rPr>
                        <a:t>Avances</a:t>
                      </a:r>
                      <a:endParaRPr lang="es-MX" sz="2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2400" dirty="0">
                          <a:effectLst/>
                          <a:latin typeface="Century Gothic" panose="020B0502020202020204" pitchFamily="34" charset="0"/>
                        </a:rPr>
                        <a:t>Tropiezos</a:t>
                      </a:r>
                      <a:endParaRPr lang="es-MX" sz="2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MX" sz="2400" dirty="0">
                          <a:effectLst/>
                          <a:latin typeface="Century Gothic" panose="020B0502020202020204" pitchFamily="34" charset="0"/>
                        </a:rPr>
                        <a:t>Soluciones</a:t>
                      </a:r>
                      <a:endParaRPr lang="es-MX" sz="2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9628443"/>
                  </a:ext>
                </a:extLst>
              </a:tr>
              <a:tr h="2852076">
                <a:tc>
                  <a:txBody>
                    <a:bodyPr/>
                    <a:lstStyle/>
                    <a:p>
                      <a:pPr algn="just">
                        <a:lnSpc>
                          <a:spcPct val="115000"/>
                        </a:lnSpc>
                        <a:spcAft>
                          <a:spcPts val="0"/>
                        </a:spcAft>
                      </a:pPr>
                      <a:r>
                        <a:rPr lang="es-MX" sz="1600" dirty="0">
                          <a:effectLst/>
                          <a:latin typeface="Century Gothic" panose="020B0502020202020204" pitchFamily="34" charset="0"/>
                        </a:rPr>
                        <a:t> </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Delimitación del tema</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Objetivo</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Justificación </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Estrategias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Evaluaciones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Actividades por materias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Cronograma</a:t>
                      </a:r>
                    </a:p>
                    <a:p>
                      <a:pPr algn="just">
                        <a:lnSpc>
                          <a:spcPct val="115000"/>
                        </a:lnSpc>
                        <a:spcAft>
                          <a:spcPts val="0"/>
                        </a:spcAft>
                      </a:pPr>
                      <a:r>
                        <a:rPr lang="es-MX" sz="1600" dirty="0">
                          <a:effectLst/>
                          <a:latin typeface="Century Gothic" panose="020B0502020202020204" pitchFamily="34" charset="0"/>
                        </a:rPr>
                        <a:t> </a:t>
                      </a:r>
                    </a:p>
                    <a:p>
                      <a:pPr algn="ctr">
                        <a:lnSpc>
                          <a:spcPct val="115000"/>
                        </a:lnSpc>
                        <a:spcAft>
                          <a:spcPts val="0"/>
                        </a:spcAft>
                      </a:pPr>
                      <a:r>
                        <a:rPr lang="es-MX" sz="1600" dirty="0">
                          <a:effectLst/>
                          <a:latin typeface="Century Gothic" panose="020B0502020202020204" pitchFamily="34" charset="0"/>
                        </a:rPr>
                        <a:t> </a:t>
                      </a:r>
                    </a:p>
                    <a:p>
                      <a:pPr algn="ctr">
                        <a:lnSpc>
                          <a:spcPct val="115000"/>
                        </a:lnSpc>
                        <a:spcAft>
                          <a:spcPts val="0"/>
                        </a:spcAft>
                      </a:pPr>
                      <a:endParaRPr lang="es-MX" sz="1600" dirty="0">
                        <a:effectLst/>
                        <a:latin typeface="Century Gothic" panose="020B0502020202020204" pitchFamily="34" charset="0"/>
                      </a:endParaRPr>
                    </a:p>
                  </a:txBody>
                  <a:tcPr marL="68580" marR="68580" marT="0" marB="0"/>
                </a:tc>
                <a:tc>
                  <a:txBody>
                    <a:bodyPr/>
                    <a:lstStyle/>
                    <a:p>
                      <a:pPr algn="just">
                        <a:lnSpc>
                          <a:spcPct val="115000"/>
                        </a:lnSpc>
                        <a:spcAft>
                          <a:spcPts val="0"/>
                        </a:spcAft>
                      </a:pPr>
                      <a:r>
                        <a:rPr lang="es-MX" sz="1600" dirty="0">
                          <a:effectLst/>
                          <a:latin typeface="Century Gothic" panose="020B0502020202020204" pitchFamily="34" charset="0"/>
                        </a:rPr>
                        <a:t> </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Tiempo para organizar las actividades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Conocer más sobre el proyecto multidisciplinario</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Exceso de material y actividades redundantes</a:t>
                      </a:r>
                      <a:endParaRPr lang="es-MX"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MX" sz="1600" dirty="0">
                          <a:effectLst/>
                          <a:latin typeface="Century Gothic" panose="020B0502020202020204" pitchFamily="34" charset="0"/>
                        </a:rPr>
                        <a:t> </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Buscar espacios personales para reunirnos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Utilizar tecnología para compartir información y reducir tiempos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Preguntar y resolver dudas entre compañeros</a:t>
                      </a:r>
                    </a:p>
                    <a:p>
                      <a:pPr marL="342900" lvl="0" indent="-342900" algn="just">
                        <a:lnSpc>
                          <a:spcPct val="115000"/>
                        </a:lnSpc>
                        <a:spcAft>
                          <a:spcPts val="0"/>
                        </a:spcAft>
                        <a:buFont typeface="Symbol" panose="05050102010706020507" pitchFamily="18" charset="2"/>
                        <a:buChar char=""/>
                      </a:pPr>
                      <a:r>
                        <a:rPr lang="es-MX" sz="1600" dirty="0">
                          <a:effectLst/>
                          <a:latin typeface="Century Gothic" panose="020B0502020202020204" pitchFamily="34" charset="0"/>
                        </a:rPr>
                        <a:t>Dosificar información </a:t>
                      </a:r>
                      <a:endParaRPr lang="es-MX"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919706"/>
                  </a:ext>
                </a:extLst>
              </a:tr>
            </a:tbl>
          </a:graphicData>
        </a:graphic>
      </p:graphicFrame>
    </p:spTree>
    <p:extLst>
      <p:ext uri="{BB962C8B-B14F-4D97-AF65-F5344CB8AC3E}">
        <p14:creationId xmlns:p14="http://schemas.microsoft.com/office/powerpoint/2010/main" val="129748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descr="Captura de pantalla 2018-03-16 10.53.16.png"/>
          <p:cNvPicPr/>
          <p:nvPr/>
        </p:nvPicPr>
        <p:blipFill>
          <a:blip r:embed="rId2" cstate="print"/>
          <a:stretch>
            <a:fillRect/>
          </a:stretch>
        </p:blipFill>
        <p:spPr>
          <a:xfrm>
            <a:off x="6579870" y="0"/>
            <a:ext cx="5612130" cy="1333500"/>
          </a:xfrm>
          <a:prstGeom prst="rect">
            <a:avLst/>
          </a:prstGeom>
        </p:spPr>
      </p:pic>
      <p:sp>
        <p:nvSpPr>
          <p:cNvPr id="5" name="Rectángulo 4"/>
          <p:cNvSpPr/>
          <p:nvPr/>
        </p:nvSpPr>
        <p:spPr>
          <a:xfrm>
            <a:off x="367990" y="1412407"/>
            <a:ext cx="11296185" cy="5237844"/>
          </a:xfrm>
          <a:prstGeom prst="rect">
            <a:avLst/>
          </a:prstGeom>
        </p:spPr>
        <p:txBody>
          <a:bodyPr wrap="square">
            <a:spAutoFit/>
          </a:bodyPr>
          <a:lstStyle/>
          <a:p>
            <a:pPr algn="ctr">
              <a:lnSpc>
                <a:spcPct val="115000"/>
              </a:lnSpc>
              <a:spcAft>
                <a:spcPts val="1000"/>
              </a:spcAft>
              <a:tabLst>
                <a:tab pos="1628775" algn="l"/>
              </a:tabLst>
            </a:pPr>
            <a:r>
              <a:rPr lang="es-MX" b="1" dirty="0">
                <a:solidFill>
                  <a:srgbClr val="3399FF"/>
                </a:solidFill>
                <a:latin typeface="Tahoma" panose="020B0604030504040204" pitchFamily="34" charset="0"/>
                <a:ea typeface="Calibri" panose="020F0502020204030204" pitchFamily="34" charset="0"/>
                <a:cs typeface="Times New Roman" panose="02020603050405020304" pitchFamily="18" charset="0"/>
              </a:rPr>
              <a:t>REFLEXIÓN. REUNIÓN DE ZONA.</a:t>
            </a:r>
            <a:endParaRPr lang="es-MX" b="1" dirty="0">
              <a:solidFill>
                <a:srgbClr val="3399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8775" algn="l"/>
              </a:tabLst>
            </a:pPr>
            <a:r>
              <a:rPr lang="es-MX" b="1" dirty="0">
                <a:solidFill>
                  <a:srgbClr val="3399FF"/>
                </a:solidFill>
                <a:latin typeface="Tahoma" panose="020B0604030504040204" pitchFamily="34" charset="0"/>
                <a:ea typeface="Calibri" panose="020F0502020204030204" pitchFamily="34" charset="0"/>
                <a:cs typeface="Times New Roman" panose="02020603050405020304" pitchFamily="18" charset="0"/>
              </a:rPr>
              <a:t>ZONA 4</a:t>
            </a:r>
            <a:endParaRPr lang="es-MX" b="1" dirty="0">
              <a:solidFill>
                <a:srgbClr val="3399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El pasado miércoles 15 de marzo, se llevó a cabo la reunión de la zona 4 de las Instituciones del Sistema Incorporado de la UNAM, con la finalidad de realizar la “Tercera Reunión de Trabajo” en su primera parte.</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 </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El objetivo de dicha reunión fue: analizar procesos y avances en la construcción de propuestas de proyectos interdisciplinarios, con el fin de compartir experiencias y enriquecer los propios. </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 </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Después del trabajo en grupos, en el que cada maestro de las ISI representadas participó aportando la experiencia vivida en sus Colegios, se llegó a las siguientes</a:t>
            </a:r>
            <a:r>
              <a:rPr lang="es-MX" dirty="0" smtClean="0">
                <a:solidFill>
                  <a:srgbClr val="3399FF"/>
                </a:solidFill>
                <a:latin typeface="Arial" panose="020B0604020202020204" pitchFamily="34" charset="0"/>
                <a:ea typeface="Arial" panose="020B0604020202020204" pitchFamily="34" charset="0"/>
              </a:rPr>
              <a:t>:</a:t>
            </a:r>
          </a:p>
          <a:p>
            <a:pPr algn="just">
              <a:lnSpc>
                <a:spcPct val="115000"/>
              </a:lnSpc>
              <a:spcAft>
                <a:spcPts val="0"/>
              </a:spcAft>
            </a:pPr>
            <a:endParaRPr lang="es-MX" dirty="0" smtClean="0">
              <a:solidFill>
                <a:srgbClr val="3399FF"/>
              </a:solidFill>
              <a:latin typeface="Arial" panose="020B0604020202020204" pitchFamily="34" charset="0"/>
              <a:ea typeface="Arial" panose="020B0604020202020204" pitchFamily="34" charset="0"/>
            </a:endParaRPr>
          </a:p>
          <a:p>
            <a:pPr algn="ctr"/>
            <a:r>
              <a:rPr lang="es-MX" b="1" dirty="0">
                <a:solidFill>
                  <a:srgbClr val="3399FF"/>
                </a:solidFill>
              </a:rPr>
              <a:t>C O N C L U S I O N E S</a:t>
            </a:r>
            <a:endParaRPr lang="es-MX" dirty="0">
              <a:solidFill>
                <a:srgbClr val="3399FF"/>
              </a:solidFill>
            </a:endParaRPr>
          </a:p>
          <a:p>
            <a:r>
              <a:rPr lang="es-MX" b="1" dirty="0">
                <a:solidFill>
                  <a:srgbClr val="3399FF"/>
                </a:solidFill>
              </a:rPr>
              <a:t> </a:t>
            </a:r>
            <a:r>
              <a:rPr lang="es-MX" b="1" dirty="0" smtClean="0">
                <a:solidFill>
                  <a:srgbClr val="3399FF"/>
                </a:solidFill>
              </a:rPr>
              <a:t>TROPIEZOS:</a:t>
            </a:r>
            <a:endParaRPr lang="es-MX" dirty="0"/>
          </a:p>
          <a:p>
            <a:pPr lvl="0"/>
            <a:r>
              <a:rPr lang="es-MX" dirty="0" smtClean="0">
                <a:solidFill>
                  <a:srgbClr val="3399FF"/>
                </a:solidFill>
              </a:rPr>
              <a:t>1.- El </a:t>
            </a:r>
            <a:r>
              <a:rPr lang="es-MX" dirty="0">
                <a:solidFill>
                  <a:srgbClr val="3399FF"/>
                </a:solidFill>
              </a:rPr>
              <a:t>trabajo colaborativo se vio perjudicado por que los tiempos de los maestros no se ajustan y difícilmente coinciden, especialmente porque la mayoría de los profesores tienen más de un trabajo  u horarios diferentes.</a:t>
            </a:r>
          </a:p>
          <a:p>
            <a:endParaRPr lang="es-MX" b="1" dirty="0">
              <a:solidFill>
                <a:srgbClr val="3399FF"/>
              </a:solidFill>
            </a:endParaRPr>
          </a:p>
        </p:txBody>
      </p:sp>
    </p:spTree>
    <p:extLst>
      <p:ext uri="{BB962C8B-B14F-4D97-AF65-F5344CB8AC3E}">
        <p14:creationId xmlns:p14="http://schemas.microsoft.com/office/powerpoint/2010/main" val="82138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7494" y="1343171"/>
            <a:ext cx="10928194" cy="5189113"/>
          </a:xfrm>
          <a:prstGeom prst="rect">
            <a:avLst/>
          </a:prstGeom>
        </p:spPr>
        <p:txBody>
          <a:bodyPr wrap="square">
            <a:spAutoFit/>
          </a:bodyPr>
          <a:lstStyle/>
          <a:p>
            <a:pPr marL="342900" lvl="0" indent="-342900" algn="just">
              <a:lnSpc>
                <a:spcPct val="115000"/>
              </a:lnSpc>
              <a:spcAft>
                <a:spcPts val="0"/>
              </a:spcAft>
              <a:buFont typeface="+mj-lt"/>
              <a:buAutoNum type="arabicPeriod" startAt="2"/>
            </a:pPr>
            <a:r>
              <a:rPr lang="es-MX" dirty="0">
                <a:solidFill>
                  <a:srgbClr val="3399FF"/>
                </a:solidFill>
                <a:latin typeface="Arial" panose="020B0604020202020204" pitchFamily="34" charset="0"/>
                <a:ea typeface="Arial" panose="020B0604020202020204" pitchFamily="34" charset="0"/>
              </a:rPr>
              <a:t>En ocasiones hubo que enfrentar poca disposición de los docentes pues muchos temen al trabajo colaborativo y cooperativo, y algunos otros presentan resistencia al cambio y manejo de las tic.</a:t>
            </a:r>
          </a:p>
          <a:p>
            <a:pPr marL="342900" lvl="0" indent="-342900" algn="just">
              <a:lnSpc>
                <a:spcPct val="115000"/>
              </a:lnSpc>
              <a:spcAft>
                <a:spcPts val="0"/>
              </a:spcAft>
              <a:buFont typeface="+mj-lt"/>
              <a:buAutoNum type="arabicPeriod" startAt="2"/>
            </a:pPr>
            <a:r>
              <a:rPr lang="es-MX" dirty="0">
                <a:solidFill>
                  <a:srgbClr val="3399FF"/>
                </a:solidFill>
                <a:latin typeface="Arial" panose="020B0604020202020204" pitchFamily="34" charset="0"/>
                <a:ea typeface="Arial" panose="020B0604020202020204" pitchFamily="34" charset="0"/>
              </a:rPr>
              <a:t>En algunas instituciones se presentaron cambios de profesores, lo cual hizo menos fluido y ágil el trabajo pues había la necesidad de integrar a los nuevos maestros a un trabajo ya empezado.</a:t>
            </a:r>
          </a:p>
          <a:p>
            <a:pPr marL="342900" lvl="0" indent="-342900" algn="just">
              <a:lnSpc>
                <a:spcPct val="115000"/>
              </a:lnSpc>
              <a:spcAft>
                <a:spcPts val="0"/>
              </a:spcAft>
              <a:buFont typeface="+mj-lt"/>
              <a:buAutoNum type="arabicPeriod" startAt="2"/>
            </a:pPr>
            <a:r>
              <a:rPr lang="es-MX" dirty="0">
                <a:solidFill>
                  <a:srgbClr val="3399FF"/>
                </a:solidFill>
                <a:latin typeface="Arial" panose="020B0604020202020204" pitchFamily="34" charset="0"/>
                <a:ea typeface="Arial" panose="020B0604020202020204" pitchFamily="34" charset="0"/>
              </a:rPr>
              <a:t>Algunos maestros consideraron que los textos y/o documentos que se han recibido para estudio y profundización son densos y en ocasiones poco claros.</a:t>
            </a:r>
          </a:p>
          <a:p>
            <a:pPr marL="342900" lvl="0" indent="-342900" algn="just">
              <a:lnSpc>
                <a:spcPct val="115000"/>
              </a:lnSpc>
              <a:spcAft>
                <a:spcPts val="0"/>
              </a:spcAft>
              <a:buFont typeface="+mj-lt"/>
              <a:buAutoNum type="arabicPeriod" startAt="2"/>
            </a:pPr>
            <a:r>
              <a:rPr lang="es-MX" dirty="0">
                <a:solidFill>
                  <a:srgbClr val="3399FF"/>
                </a:solidFill>
                <a:latin typeface="Arial" panose="020B0604020202020204" pitchFamily="34" charset="0"/>
                <a:ea typeface="Arial" panose="020B0604020202020204" pitchFamily="34" charset="0"/>
              </a:rPr>
              <a:t>El hecho de hacer revisiones de los documentos de manera individual y después heterogénea, llegó a percibirse como trabajo repetitivo, que hacía más lentos los procesos y la elaboración de los productos.</a:t>
            </a:r>
          </a:p>
          <a:p>
            <a:pPr marL="342900" lvl="0" indent="-342900" algn="just">
              <a:lnSpc>
                <a:spcPct val="115000"/>
              </a:lnSpc>
              <a:spcAft>
                <a:spcPts val="0"/>
              </a:spcAft>
              <a:buFont typeface="+mj-lt"/>
              <a:buAutoNum type="arabicPeriod" startAt="2"/>
            </a:pPr>
            <a:r>
              <a:rPr lang="es-MX" dirty="0">
                <a:solidFill>
                  <a:srgbClr val="3399FF"/>
                </a:solidFill>
                <a:latin typeface="Arial" panose="020B0604020202020204" pitchFamily="34" charset="0"/>
                <a:ea typeface="Arial" panose="020B0604020202020204" pitchFamily="34" charset="0"/>
              </a:rPr>
              <a:t>La mayoría de los maestros que forman parte del Sistema Incorporado, son profesionistas y no normalistas y esto deriva en que algunos no conocen los metodologías de la investigación mas que de manera práctica pues seguramente las aplican pero posiblemente no profundizan en ellas</a:t>
            </a:r>
            <a:r>
              <a:rPr lang="es-MX" dirty="0" smtClean="0">
                <a:solidFill>
                  <a:srgbClr val="3399FF"/>
                </a:solidFill>
                <a:latin typeface="Arial" panose="020B0604020202020204" pitchFamily="34" charset="0"/>
                <a:ea typeface="Arial" panose="020B0604020202020204" pitchFamily="34" charset="0"/>
              </a:rPr>
              <a:t>.</a:t>
            </a:r>
          </a:p>
          <a:p>
            <a:pPr marL="342900" indent="-342900" algn="just">
              <a:lnSpc>
                <a:spcPct val="115000"/>
              </a:lnSpc>
              <a:buFont typeface="+mj-lt"/>
              <a:buAutoNum type="arabicPeriod" startAt="2"/>
            </a:pPr>
            <a:r>
              <a:rPr lang="es-MX" dirty="0">
                <a:solidFill>
                  <a:srgbClr val="3399FF"/>
                </a:solidFill>
              </a:rPr>
              <a:t>Algunos profesores consideraron que las experiencias que se compartieron estaban incompletas, poco claras y no tan aplicables al nivel de estudios en el que este proyecto se desarrolla.</a:t>
            </a:r>
          </a:p>
          <a:p>
            <a:pPr marL="342900" indent="-342900" algn="just">
              <a:lnSpc>
                <a:spcPct val="115000"/>
              </a:lnSpc>
              <a:buFont typeface="+mj-lt"/>
              <a:buAutoNum type="arabicPeriod" startAt="2"/>
            </a:pPr>
            <a:r>
              <a:rPr lang="es-MX" dirty="0">
                <a:solidFill>
                  <a:srgbClr val="3399FF"/>
                </a:solidFill>
              </a:rPr>
              <a:t>Igualmente hubo quienes percibieron que las instrucciones que se dan para las diversas reuniones de trabajo, son complicadas y </a:t>
            </a:r>
            <a:r>
              <a:rPr lang="es-MX" dirty="0" err="1">
                <a:solidFill>
                  <a:srgbClr val="3399FF"/>
                </a:solidFill>
              </a:rPr>
              <a:t>saturantes</a:t>
            </a:r>
            <a:r>
              <a:rPr lang="es-MX" dirty="0">
                <a:solidFill>
                  <a:srgbClr val="3399FF"/>
                </a:solidFill>
              </a:rPr>
              <a:t>, lo que las hace poco claras e inclusive, </a:t>
            </a:r>
            <a:r>
              <a:rPr lang="es-MX" dirty="0" smtClean="0">
                <a:solidFill>
                  <a:srgbClr val="3399FF"/>
                </a:solidFill>
              </a:rPr>
              <a:t>complejas</a:t>
            </a:r>
            <a:r>
              <a:rPr lang="es-MX" dirty="0">
                <a:solidFill>
                  <a:srgbClr val="3399FF"/>
                </a:solidFill>
              </a:rPr>
              <a:t>.</a:t>
            </a:r>
          </a:p>
        </p:txBody>
      </p:sp>
    </p:spTree>
    <p:extLst>
      <p:ext uri="{BB962C8B-B14F-4D97-AF65-F5344CB8AC3E}">
        <p14:creationId xmlns:p14="http://schemas.microsoft.com/office/powerpoint/2010/main" val="24915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7560" y="713241"/>
            <a:ext cx="11206975" cy="6144759"/>
          </a:xfrm>
          <a:prstGeom prst="rect">
            <a:avLst/>
          </a:prstGeom>
        </p:spPr>
        <p:txBody>
          <a:bodyPr wrap="square">
            <a:spAutoFit/>
          </a:bodyPr>
          <a:lstStyle/>
          <a:p>
            <a:pPr algn="just">
              <a:lnSpc>
                <a:spcPct val="115000"/>
              </a:lnSpc>
              <a:spcAft>
                <a:spcPts val="0"/>
              </a:spcAft>
            </a:pPr>
            <a:r>
              <a:rPr lang="es-MX" b="1" dirty="0">
                <a:solidFill>
                  <a:srgbClr val="3399FF"/>
                </a:solidFill>
                <a:latin typeface="Arial" panose="020B0604020202020204" pitchFamily="34" charset="0"/>
                <a:ea typeface="Arial" panose="020B0604020202020204" pitchFamily="34" charset="0"/>
              </a:rPr>
              <a:t>SOLUCIONES: </a:t>
            </a:r>
            <a:endParaRPr lang="es-MX" dirty="0">
              <a:solidFill>
                <a:srgbClr val="3399FF"/>
              </a:solidFill>
              <a:latin typeface="Arial" panose="020B0604020202020204" pitchFamily="34" charset="0"/>
              <a:ea typeface="Arial" panose="020B0604020202020204" pitchFamily="34" charset="0"/>
            </a:endParaRPr>
          </a:p>
          <a:p>
            <a:pPr algn="just">
              <a:lnSpc>
                <a:spcPct val="115000"/>
              </a:lnSpc>
              <a:spcAft>
                <a:spcPts val="0"/>
              </a:spcAft>
            </a:pPr>
            <a:r>
              <a:rPr lang="es-MX" b="1" dirty="0">
                <a:solidFill>
                  <a:srgbClr val="3399FF"/>
                </a:solidFill>
                <a:latin typeface="Arial" panose="020B0604020202020204" pitchFamily="34" charset="0"/>
                <a:ea typeface="Arial" panose="020B0604020202020204" pitchFamily="34" charset="0"/>
              </a:rPr>
              <a:t> </a:t>
            </a:r>
            <a:endParaRPr lang="es-MX" dirty="0">
              <a:solidFill>
                <a:srgbClr val="3399FF"/>
              </a:solidFill>
              <a:latin typeface="Arial" panose="020B0604020202020204" pitchFamily="34" charset="0"/>
              <a:ea typeface="Arial" panose="020B0604020202020204" pitchFamily="34" charset="0"/>
            </a:endParaRP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maestros con mayor conocimiento y práctica en la aplicación de las TIC, trabajaron de manera cooperativa y colaborativa con aquellos a quienes aun les cuesta trabajo su empleo, facilitándoles el desarrollo de sus proyectos.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Debido a la negativa de algunos maestros a participar de manera activa y propositiva en los proyectos, hubo la necesidad de convencer e involucrar a todos con la finalidad de lograr un verdadero trabajo interdisciplinario.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En alguna institución decidieron hacer más explícita y sencilla la información que manda DGIRE relativa al proyecto conexiones, con la creación de un blog, que permite a los docentes participar en el proyecto de manera activa y además, entender más y mejor lo que se va solicitando.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vio la necesidad de integrar a los profesores que ingresaron a las instituciones después de iniciado el proyecto.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maestros que tuvieron dificultades para entender alguna de las lecturas o documentos que fueron enviados, recibieron apoyo de sus compañeros, lo cual les permitió entender el material.</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El trabajo en plenarias facilitó la comprensión y puesta en marcha del proyecto general y de los diferentes proyectos que cada ISI propuso.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La elaboración de rutas críticas o diagramas hizo más fluida y entendible la información.</a:t>
            </a:r>
          </a:p>
          <a:p>
            <a:pPr algn="just">
              <a:lnSpc>
                <a:spcPct val="115000"/>
              </a:lnSpc>
              <a:spcAft>
                <a:spcPts val="0"/>
              </a:spcAft>
            </a:pPr>
            <a:r>
              <a:rPr lang="es-MX" dirty="0">
                <a:solidFill>
                  <a:srgbClr val="00000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0297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91015" y="728224"/>
            <a:ext cx="10537902" cy="5826210"/>
          </a:xfrm>
          <a:prstGeom prst="rect">
            <a:avLst/>
          </a:prstGeom>
        </p:spPr>
        <p:txBody>
          <a:bodyPr wrap="square">
            <a:spAutoFit/>
          </a:bodyPr>
          <a:lstStyle/>
          <a:p>
            <a:pPr algn="just">
              <a:lnSpc>
                <a:spcPct val="115000"/>
              </a:lnSpc>
              <a:spcAft>
                <a:spcPts val="0"/>
              </a:spcAft>
            </a:pPr>
            <a:r>
              <a:rPr lang="es-MX" b="1" dirty="0">
                <a:solidFill>
                  <a:srgbClr val="3399FF"/>
                </a:solidFill>
                <a:latin typeface="Arial" panose="020B0604020202020204" pitchFamily="34" charset="0"/>
                <a:ea typeface="Arial" panose="020B0604020202020204" pitchFamily="34" charset="0"/>
              </a:rPr>
              <a:t>LOGROS O AVANCES: </a:t>
            </a:r>
            <a:endParaRPr lang="es-MX" dirty="0">
              <a:solidFill>
                <a:srgbClr val="3399FF"/>
              </a:solidFill>
              <a:latin typeface="Arial" panose="020B0604020202020204" pitchFamily="34" charset="0"/>
              <a:ea typeface="Arial" panose="020B0604020202020204" pitchFamily="34" charset="0"/>
            </a:endParaRPr>
          </a:p>
          <a:p>
            <a:pPr algn="just">
              <a:lnSpc>
                <a:spcPct val="115000"/>
              </a:lnSpc>
              <a:spcAft>
                <a:spcPts val="0"/>
              </a:spcAft>
            </a:pPr>
            <a:r>
              <a:rPr lang="es-MX" b="1" dirty="0">
                <a:solidFill>
                  <a:srgbClr val="3399FF"/>
                </a:solidFill>
                <a:latin typeface="Arial" panose="020B0604020202020204" pitchFamily="34" charset="0"/>
                <a:ea typeface="Arial" panose="020B0604020202020204" pitchFamily="34" charset="0"/>
              </a:rPr>
              <a:t> </a:t>
            </a:r>
            <a:endParaRPr lang="es-MX" dirty="0">
              <a:solidFill>
                <a:srgbClr val="3399FF"/>
              </a:solidFill>
              <a:latin typeface="Arial" panose="020B0604020202020204" pitchFamily="34" charset="0"/>
              <a:ea typeface="Arial" panose="020B0604020202020204" pitchFamily="34" charset="0"/>
            </a:endParaRP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maestros se convencieron de las bondades que el trabajo en equipo da en el desarrollo del trabajo individual y de los equipos del proyecto.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Quienes no manejaban las tic tuvieron que empezar a hacerlo aunque fuera de manera sencilla y elemental, lo cual implica gran ganancia individual y colectiva.</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logró el compromiso del trabajo en equipo al sentirse parte del proyecto.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maestros de la ISI en la cual se creó el blog para este proyecto, se han vuelto sumamente activos pues comparten su información a través de este medio.</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acercó a los docentes al entendimiento de los textos a través del acompañamiento y del aprendizaje entre pares.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Ha sido un verdadero aprendizaje para los docentes pues han tenido que enfrentarse a la construcción de nuevos saberes de la misma forma que lo harán los alumnos.</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docentes se han visto obligados a la autorreflexión, misma que les permite conocer mejor su proyecto y saber las fortalezas y debilidades que el mismo presenta para subrayarlas o mejorarlas</a:t>
            </a:r>
            <a:r>
              <a:rPr lang="es-MX" dirty="0" smtClean="0">
                <a:solidFill>
                  <a:srgbClr val="3399FF"/>
                </a:solidFill>
                <a:latin typeface="Arial" panose="020B0604020202020204" pitchFamily="34" charset="0"/>
                <a:ea typeface="Arial" panose="020B0604020202020204" pitchFamily="34" charset="0"/>
              </a:rPr>
              <a:t>.</a:t>
            </a:r>
          </a:p>
          <a:p>
            <a:pPr marL="342900" indent="-342900" algn="just">
              <a:lnSpc>
                <a:spcPct val="115000"/>
              </a:lnSpc>
              <a:buFont typeface="+mj-lt"/>
              <a:buAutoNum type="arabicPeriod"/>
            </a:pPr>
            <a:r>
              <a:rPr lang="es-MX" dirty="0">
                <a:solidFill>
                  <a:srgbClr val="3399FF"/>
                </a:solidFill>
                <a:latin typeface="Arial" panose="020B0604020202020204" pitchFamily="34" charset="0"/>
                <a:cs typeface="Arial" panose="020B0604020202020204" pitchFamily="34" charset="0"/>
              </a:rPr>
              <a:t>Se ha tenido que llegar a acuerdos de cómo elaborar trabajos, contando todos con la absoluta libertad de modificar el proyecto inicial. Este no es un proyecto restrictivo. </a:t>
            </a:r>
          </a:p>
        </p:txBody>
      </p:sp>
    </p:spTree>
    <p:extLst>
      <p:ext uri="{BB962C8B-B14F-4D97-AF65-F5344CB8AC3E}">
        <p14:creationId xmlns:p14="http://schemas.microsoft.com/office/powerpoint/2010/main" val="155772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92097" y="958989"/>
            <a:ext cx="10972800" cy="5189113"/>
          </a:xfrm>
          <a:prstGeom prst="rect">
            <a:avLst/>
          </a:prstGeom>
        </p:spPr>
        <p:txBody>
          <a:bodyPr wrap="square">
            <a:spAutoFit/>
          </a:bodyPr>
          <a:lstStyle/>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maestros han tenido que mostrar apertura a temas ajenos a su especialidad, lo que no solamente enriquece el trabajo del equipo sino también, el conocimiento del maestro.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El problema detonante podrá ser resuelto aun cuando quienes hicieron el planteamiento y  planeación no estén presentes.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han tenido que ir conociendo los programas del  nuevo plan de estudios de manera profunda.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Todo lo anterior ha derivado en el autoconocimiento y reconocimiento de habilidades y destrezas que poseen y de las que carecen los docentes.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ha subrayado el hecho de que todas las materias tienen el mismo valor en el desarrollo y formación de los estudiantes.</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Ha sido necesario tomar en cuenta la diversidad de estrategias pues pueden presentarse tantas, como integrantes hay en cada equipo.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Se ha llegado a la certeza de que si el maestro cree en la factibilidad y beneficios del proyecto se lo puede vender al alumno al alumno de tal manera que ambos se involucren verdaderamente en la realización del mismo. </a:t>
            </a:r>
          </a:p>
          <a:p>
            <a:pPr marL="342900" lvl="0" indent="-342900" algn="just">
              <a:lnSpc>
                <a:spcPct val="115000"/>
              </a:lnSpc>
              <a:spcAft>
                <a:spcPts val="0"/>
              </a:spcAft>
              <a:buFont typeface="+mj-lt"/>
              <a:buAutoNum type="arabicPeriod"/>
            </a:pPr>
            <a:r>
              <a:rPr lang="es-MX" dirty="0">
                <a:solidFill>
                  <a:srgbClr val="3399FF"/>
                </a:solidFill>
                <a:latin typeface="Arial" panose="020B0604020202020204" pitchFamily="34" charset="0"/>
                <a:ea typeface="Arial" panose="020B0604020202020204" pitchFamily="34" charset="0"/>
              </a:rPr>
              <a:t>Los docentes lograron organizarse detectando quién posee mayores y mejores habilidades para cada tema y así lograron trabajar en colaboración. </a:t>
            </a:r>
          </a:p>
        </p:txBody>
      </p:sp>
    </p:spTree>
    <p:extLst>
      <p:ext uri="{BB962C8B-B14F-4D97-AF65-F5344CB8AC3E}">
        <p14:creationId xmlns:p14="http://schemas.microsoft.com/office/powerpoint/2010/main" val="21868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03610" y="1630816"/>
            <a:ext cx="10738624" cy="2640723"/>
          </a:xfrm>
          <a:prstGeom prst="rect">
            <a:avLst/>
          </a:prstGeom>
        </p:spPr>
        <p:txBody>
          <a:bodyPr wrap="square">
            <a:spAutoFit/>
          </a:bodyPr>
          <a:lstStyle/>
          <a:p>
            <a:pPr marL="457200" algn="just">
              <a:lnSpc>
                <a:spcPct val="115000"/>
              </a:lnSpc>
              <a:spcAft>
                <a:spcPts val="0"/>
              </a:spcAft>
            </a:pPr>
            <a:r>
              <a:rPr lang="es-MX" dirty="0">
                <a:solidFill>
                  <a:srgbClr val="000000"/>
                </a:solidFill>
                <a:latin typeface="Arial" panose="020B0604020202020204" pitchFamily="34" charset="0"/>
                <a:ea typeface="Arial" panose="020B0604020202020204" pitchFamily="34" charset="0"/>
              </a:rPr>
              <a:t> </a:t>
            </a:r>
          </a:p>
          <a:p>
            <a:pPr algn="just">
              <a:lnSpc>
                <a:spcPct val="115000"/>
              </a:lnSpc>
              <a:spcAft>
                <a:spcPts val="0"/>
              </a:spcAft>
            </a:pPr>
            <a:r>
              <a:rPr lang="es-MX" b="1" dirty="0">
                <a:solidFill>
                  <a:srgbClr val="3399FF"/>
                </a:solidFill>
                <a:latin typeface="Arial" panose="020B0604020202020204" pitchFamily="34" charset="0"/>
                <a:ea typeface="Arial" panose="020B0604020202020204" pitchFamily="34" charset="0"/>
              </a:rPr>
              <a:t>NOTAS FINALES:</a:t>
            </a:r>
            <a:endParaRPr lang="es-MX" dirty="0">
              <a:solidFill>
                <a:srgbClr val="3399FF"/>
              </a:solidFill>
              <a:latin typeface="Arial" panose="020B0604020202020204" pitchFamily="34" charset="0"/>
              <a:ea typeface="Arial" panose="020B0604020202020204" pitchFamily="34" charset="0"/>
            </a:endParaRPr>
          </a:p>
          <a:p>
            <a:pPr marL="457200"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 </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El trabajo inicial de estos proyectos, ha permitido saber con qué recursos se cuenta para llevar a cabo el proyecto y la viabilidad del mismo, con cronograma de distribución de funciones y uso adecuado del tiempo, haciendo los  ajustes pertinentes al cronograma elaborado en un inicio.</a:t>
            </a:r>
          </a:p>
          <a:p>
            <a:pPr algn="just">
              <a:lnSpc>
                <a:spcPct val="115000"/>
              </a:lnSpc>
              <a:spcAft>
                <a:spcPts val="0"/>
              </a:spcAft>
            </a:pPr>
            <a:r>
              <a:rPr lang="es-MX" dirty="0">
                <a:solidFill>
                  <a:srgbClr val="3399FF"/>
                </a:solidFill>
                <a:latin typeface="Arial" panose="020B0604020202020204" pitchFamily="34" charset="0"/>
                <a:ea typeface="Arial" panose="020B0604020202020204" pitchFamily="34" charset="0"/>
              </a:rPr>
              <a:t>Es importante que cada proyecto se retome en las juntas iniciales del próximo curso escolar y pueda  trabajarse en etapas claramente definidas.</a:t>
            </a:r>
          </a:p>
        </p:txBody>
      </p:sp>
    </p:spTree>
    <p:extLst>
      <p:ext uri="{BB962C8B-B14F-4D97-AF65-F5344CB8AC3E}">
        <p14:creationId xmlns:p14="http://schemas.microsoft.com/office/powerpoint/2010/main" val="35419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4804" y="1153401"/>
            <a:ext cx="9794328" cy="1325563"/>
          </a:xfrm>
        </p:spPr>
        <p:txBody>
          <a:bodyPr>
            <a:normAutofit fontScale="90000"/>
          </a:bodyPr>
          <a:lstStyle/>
          <a:p>
            <a:r>
              <a:rPr lang="es-MX" dirty="0" smtClean="0"/>
              <a:t>Ciclo escolar en el que se planea llevar a cabo el proyecto.</a:t>
            </a:r>
            <a:endParaRPr lang="es-MX" dirty="0"/>
          </a:p>
        </p:txBody>
      </p:sp>
      <p:sp>
        <p:nvSpPr>
          <p:cNvPr id="4" name="Rectángulo 3"/>
          <p:cNvSpPr/>
          <p:nvPr/>
        </p:nvSpPr>
        <p:spPr>
          <a:xfrm>
            <a:off x="1287887" y="2967334"/>
            <a:ext cx="8441291" cy="1477328"/>
          </a:xfrm>
          <a:prstGeom prst="rect">
            <a:avLst/>
          </a:prstGeom>
          <a:noFill/>
        </p:spPr>
        <p:txBody>
          <a:bodyPr wrap="squar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Agosto 2019 – Julio </a:t>
            </a: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2018</a:t>
            </a:r>
            <a:endParaRPr lang="es-ES" sz="1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s-ES" b="1" cap="none" spc="0" dirty="0" smtClean="0">
                <a:ln w="9525">
                  <a:solidFill>
                    <a:schemeClr val="bg1"/>
                  </a:solidFill>
                  <a:prstDash val="solid"/>
                </a:ln>
                <a:effectLst>
                  <a:outerShdw blurRad="12700" dist="38100" dir="2700000" algn="tl" rotWithShape="0">
                    <a:schemeClr val="accent5">
                      <a:lumMod val="60000"/>
                      <a:lumOff val="40000"/>
                    </a:schemeClr>
                  </a:outerShdw>
                </a:effectLst>
                <a:latin typeface="Arial Black" pitchFamily="34" charset="0"/>
                <a:ea typeface="Batang" pitchFamily="18" charset="-127"/>
                <a:cs typeface="Aharoni" pitchFamily="2" charset="-79"/>
              </a:rPr>
              <a:t>Fecha de inicio: Agosto de 2018</a:t>
            </a:r>
          </a:p>
          <a:p>
            <a:pPr algn="ctr"/>
            <a:r>
              <a:rPr lang="es-ES" b="1" dirty="0" smtClean="0">
                <a:ln w="9525">
                  <a:solidFill>
                    <a:schemeClr val="bg1"/>
                  </a:solidFill>
                  <a:prstDash val="solid"/>
                </a:ln>
                <a:effectLst>
                  <a:outerShdw blurRad="12700" dist="38100" dir="2700000" algn="tl" rotWithShape="0">
                    <a:schemeClr val="accent5">
                      <a:lumMod val="60000"/>
                      <a:lumOff val="40000"/>
                    </a:schemeClr>
                  </a:outerShdw>
                </a:effectLst>
                <a:latin typeface="Arial Black" pitchFamily="34" charset="0"/>
                <a:ea typeface="Batang" pitchFamily="18" charset="-127"/>
                <a:cs typeface="Aharoni" pitchFamily="2" charset="-79"/>
              </a:rPr>
              <a:t>Fecha de término: Julio de 2019</a:t>
            </a:r>
            <a:endParaRPr lang="es-ES" sz="6600" b="1" cap="none" spc="0" dirty="0" smtClean="0">
              <a:ln w="9525">
                <a:solidFill>
                  <a:schemeClr val="bg1"/>
                </a:solidFill>
                <a:prstDash val="solid"/>
              </a:ln>
              <a:effectLst>
                <a:outerShdw blurRad="12700" dist="38100" dir="2700000" algn="tl" rotWithShape="0">
                  <a:schemeClr val="accent5">
                    <a:lumMod val="60000"/>
                    <a:lumOff val="40000"/>
                  </a:schemeClr>
                </a:outerShdw>
              </a:effectLst>
              <a:latin typeface="Arial Black" pitchFamily="34" charset="0"/>
              <a:ea typeface="Batang" pitchFamily="18" charset="-127"/>
              <a:cs typeface="Aharoni" pitchFamily="2" charset="-79"/>
            </a:endParaRPr>
          </a:p>
        </p:txBody>
      </p:sp>
    </p:spTree>
    <p:extLst>
      <p:ext uri="{BB962C8B-B14F-4D97-AF65-F5344CB8AC3E}">
        <p14:creationId xmlns:p14="http://schemas.microsoft.com/office/powerpoint/2010/main" val="68047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867807" y="0"/>
            <a:ext cx="8324193" cy="836712"/>
          </a:xfrm>
        </p:spPr>
        <p:txBody>
          <a:bodyPr rtlCol="0">
            <a:normAutofit fontScale="90000"/>
          </a:bodyPr>
          <a:lstStyle/>
          <a:p>
            <a:pPr algn="ctr" rtl="0"/>
            <a:r>
              <a:rPr lang="es-ES" dirty="0" smtClean="0"/>
              <a:t>5.i. Producto 4. Preguntas esenciales</a:t>
            </a:r>
            <a:endParaRPr lang="es-ES" dirty="0"/>
          </a:p>
        </p:txBody>
      </p:sp>
      <p:graphicFrame>
        <p:nvGraphicFramePr>
          <p:cNvPr id="7" name="Diagrama 6"/>
          <p:cNvGraphicFramePr/>
          <p:nvPr>
            <p:extLst>
              <p:ext uri="{D42A27DB-BD31-4B8C-83A1-F6EECF244321}">
                <p14:modId xmlns:p14="http://schemas.microsoft.com/office/powerpoint/2010/main" val="1400146520"/>
              </p:ext>
            </p:extLst>
          </p:nvPr>
        </p:nvGraphicFramePr>
        <p:xfrm>
          <a:off x="746234" y="836712"/>
          <a:ext cx="11130456" cy="6016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9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249" y="0"/>
            <a:ext cx="6986751" cy="836712"/>
          </a:xfrm>
        </p:spPr>
        <p:txBody>
          <a:bodyPr rtlCol="0"/>
          <a:lstStyle/>
          <a:p>
            <a:pPr algn="ctr" rtl="0"/>
            <a:r>
              <a:rPr lang="es-ES" dirty="0" smtClean="0"/>
              <a:t>5.i.5. Proceso de indagación.</a:t>
            </a:r>
            <a:endParaRPr lang="es-ES" dirty="0"/>
          </a:p>
        </p:txBody>
      </p:sp>
      <p:pic>
        <p:nvPicPr>
          <p:cNvPr id="4" name="Imagen 3"/>
          <p:cNvPicPr>
            <a:picLocks noChangeAspect="1"/>
          </p:cNvPicPr>
          <p:nvPr/>
        </p:nvPicPr>
        <p:blipFill rotWithShape="1">
          <a:blip r:embed="rId3"/>
          <a:srcRect r="3687"/>
          <a:stretch/>
        </p:blipFill>
        <p:spPr>
          <a:xfrm>
            <a:off x="778259" y="836712"/>
            <a:ext cx="10719568" cy="5904656"/>
          </a:xfrm>
          <a:prstGeom prst="rect">
            <a:avLst/>
          </a:prstGeom>
        </p:spPr>
      </p:pic>
    </p:spTree>
    <p:extLst>
      <p:ext uri="{BB962C8B-B14F-4D97-AF65-F5344CB8AC3E}">
        <p14:creationId xmlns:p14="http://schemas.microsoft.com/office/powerpoint/2010/main" val="14702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551385" y="116634"/>
            <a:ext cx="5445159" cy="936103"/>
          </a:xfrm>
        </p:spPr>
        <p:txBody>
          <a:bodyPr>
            <a:normAutofit/>
          </a:bodyPr>
          <a:lstStyle/>
          <a:p>
            <a:r>
              <a:rPr lang="es-MX" sz="1400" b="1" dirty="0">
                <a:solidFill>
                  <a:srgbClr val="00B0F0"/>
                </a:solidFill>
                <a:latin typeface="Century Gothic" panose="020B0502020202020204" pitchFamily="34" charset="0"/>
              </a:rPr>
              <a:t>Planeación de Proyectos Interdisciplinarios</a:t>
            </a:r>
          </a:p>
        </p:txBody>
      </p:sp>
      <p:sp>
        <p:nvSpPr>
          <p:cNvPr id="10" name="Marcador de contenido 9"/>
          <p:cNvSpPr>
            <a:spLocks noGrp="1"/>
          </p:cNvSpPr>
          <p:nvPr>
            <p:ph sz="half" idx="2"/>
          </p:nvPr>
        </p:nvSpPr>
        <p:spPr>
          <a:xfrm>
            <a:off x="623393" y="1196753"/>
            <a:ext cx="5373151" cy="3438309"/>
          </a:xfrm>
        </p:spPr>
        <p:txBody>
          <a:bodyPr rtlCol="0">
            <a:normAutofit/>
          </a:bodyPr>
          <a:lstStyle/>
          <a:p>
            <a:pPr marL="0" indent="0">
              <a:buNone/>
            </a:pPr>
            <a:r>
              <a:rPr lang="es-MX" sz="1400" dirty="0" smtClean="0">
                <a:solidFill>
                  <a:srgbClr val="0066FF"/>
                </a:solidFill>
                <a:latin typeface="Century Gothic" panose="020B0502020202020204" pitchFamily="34" charset="0"/>
              </a:rPr>
              <a:t>¿</a:t>
            </a:r>
            <a:r>
              <a:rPr lang="es-MX" sz="1400" dirty="0">
                <a:solidFill>
                  <a:srgbClr val="0066FF"/>
                </a:solidFill>
                <a:latin typeface="Century Gothic" panose="020B0502020202020204" pitchFamily="34" charset="0"/>
              </a:rPr>
              <a:t>A qué responde la necesidad de crear proyectos interdisciplinarios como medio de aprendizaje hoy en día?</a:t>
            </a:r>
          </a:p>
          <a:p>
            <a:r>
              <a:rPr lang="es-MX" sz="1400" dirty="0">
                <a:solidFill>
                  <a:srgbClr val="0066FF"/>
                </a:solidFill>
                <a:latin typeface="Century Gothic" panose="020B0502020202020204" pitchFamily="34" charset="0"/>
              </a:rPr>
              <a:t>Tomar una ruta diferente para la educación, a partir de buscar proyecto en los cuales se involucre todas las materias o asignaturas   que le sean significativos e interesantes a los alumnos para poder desarrollarlos en conjunto con los docentes.</a:t>
            </a:r>
          </a:p>
          <a:p>
            <a:pPr marL="0" indent="0">
              <a:buNone/>
            </a:pPr>
            <a:r>
              <a:rPr lang="es-MX" sz="1400" dirty="0">
                <a:solidFill>
                  <a:srgbClr val="0066FF"/>
                </a:solidFill>
                <a:latin typeface="Century Gothic" panose="020B0502020202020204" pitchFamily="34" charset="0"/>
              </a:rPr>
              <a:t>¿Cuáles podrían ser los elementos fundamentales para la estructuración y planeación de los proyectos interdisciplinarios?</a:t>
            </a:r>
          </a:p>
          <a:p>
            <a:r>
              <a:rPr lang="es-MX" sz="1400" dirty="0" smtClean="0">
                <a:solidFill>
                  <a:srgbClr val="0066FF"/>
                </a:solidFill>
                <a:latin typeface="Century Gothic" panose="020B0502020202020204" pitchFamily="34" charset="0"/>
              </a:rPr>
              <a:t>- El </a:t>
            </a:r>
            <a:r>
              <a:rPr lang="es-MX" sz="1400" dirty="0">
                <a:solidFill>
                  <a:srgbClr val="0066FF"/>
                </a:solidFill>
                <a:latin typeface="Century Gothic" panose="020B0502020202020204" pitchFamily="34" charset="0"/>
              </a:rPr>
              <a:t>compromiso del docente </a:t>
            </a:r>
          </a:p>
          <a:p>
            <a:r>
              <a:rPr lang="es-MX" sz="1400" dirty="0" smtClean="0">
                <a:solidFill>
                  <a:srgbClr val="0066FF"/>
                </a:solidFill>
                <a:latin typeface="Century Gothic" panose="020B0502020202020204" pitchFamily="34" charset="0"/>
              </a:rPr>
              <a:t>- El </a:t>
            </a:r>
            <a:r>
              <a:rPr lang="es-MX" sz="1400" dirty="0">
                <a:solidFill>
                  <a:srgbClr val="0066FF"/>
                </a:solidFill>
                <a:latin typeface="Century Gothic" panose="020B0502020202020204" pitchFamily="34" charset="0"/>
              </a:rPr>
              <a:t>compromiso de los educando cuando se involucran en los diversos proyectos </a:t>
            </a:r>
            <a:r>
              <a:rPr lang="es-MX" sz="1400" dirty="0" smtClean="0">
                <a:solidFill>
                  <a:srgbClr val="0066FF"/>
                </a:solidFill>
                <a:latin typeface="Century Gothic" panose="020B0502020202020204" pitchFamily="34" charset="0"/>
              </a:rPr>
              <a:t>interdisciplinarios </a:t>
            </a:r>
            <a:endParaRPr lang="es-MX" sz="1400" dirty="0">
              <a:solidFill>
                <a:srgbClr val="0066FF"/>
              </a:solidFill>
              <a:latin typeface="Century Gothic" panose="020B0502020202020204" pitchFamily="34" charset="0"/>
            </a:endParaRPr>
          </a:p>
          <a:p>
            <a:r>
              <a:rPr lang="es-MX" sz="1400" dirty="0" smtClean="0">
                <a:solidFill>
                  <a:srgbClr val="0066FF"/>
                </a:solidFill>
                <a:latin typeface="Century Gothic" panose="020B0502020202020204" pitchFamily="34" charset="0"/>
              </a:rPr>
              <a:t>- Búsqueda </a:t>
            </a:r>
            <a:r>
              <a:rPr lang="es-MX" sz="1400" dirty="0">
                <a:solidFill>
                  <a:srgbClr val="0066FF"/>
                </a:solidFill>
                <a:latin typeface="Century Gothic" panose="020B0502020202020204" pitchFamily="34" charset="0"/>
              </a:rPr>
              <a:t>de actividades que sean del interés de los alumnos</a:t>
            </a:r>
            <a:r>
              <a:rPr lang="es-MX" sz="1400" dirty="0" smtClean="0">
                <a:solidFill>
                  <a:srgbClr val="0066FF"/>
                </a:solidFill>
                <a:latin typeface="Century Gothic" panose="020B0502020202020204" pitchFamily="34" charset="0"/>
              </a:rPr>
              <a:t>,</a:t>
            </a:r>
            <a:r>
              <a:rPr lang="es-MX" dirty="0">
                <a:solidFill>
                  <a:srgbClr val="0066FF"/>
                </a:solidFill>
              </a:rPr>
              <a:t>	</a:t>
            </a:r>
          </a:p>
        </p:txBody>
      </p:sp>
      <p:sp>
        <p:nvSpPr>
          <p:cNvPr id="4" name="Marcador de texto 3"/>
          <p:cNvSpPr>
            <a:spLocks noGrp="1"/>
          </p:cNvSpPr>
          <p:nvPr>
            <p:ph type="body" sz="quarter" idx="3"/>
          </p:nvPr>
        </p:nvSpPr>
        <p:spPr>
          <a:xfrm>
            <a:off x="6221832" y="829975"/>
            <a:ext cx="5490792" cy="366778"/>
          </a:xfrm>
        </p:spPr>
        <p:txBody>
          <a:bodyPr>
            <a:normAutofit fontScale="92500"/>
          </a:bodyPr>
          <a:lstStyle/>
          <a:p>
            <a:r>
              <a:rPr lang="es-MX" sz="1600" b="1" dirty="0">
                <a:solidFill>
                  <a:srgbClr val="00B0F0"/>
                </a:solidFill>
                <a:latin typeface="Century Gothic" panose="020B0502020202020204" pitchFamily="34" charset="0"/>
              </a:rPr>
              <a:t>Documentación del proceso y portafolios de evidencias</a:t>
            </a:r>
          </a:p>
        </p:txBody>
      </p:sp>
      <p:sp>
        <p:nvSpPr>
          <p:cNvPr id="7" name="Marcador de contenido 6"/>
          <p:cNvSpPr>
            <a:spLocks noGrp="1"/>
          </p:cNvSpPr>
          <p:nvPr>
            <p:ph sz="quarter" idx="4"/>
          </p:nvPr>
        </p:nvSpPr>
        <p:spPr>
          <a:xfrm>
            <a:off x="6193342" y="1253793"/>
            <a:ext cx="5519282" cy="3816681"/>
          </a:xfrm>
        </p:spPr>
        <p:txBody>
          <a:bodyPr>
            <a:normAutofit/>
          </a:bodyPr>
          <a:lstStyle/>
          <a:p>
            <a:r>
              <a:rPr lang="es-MX" sz="1400" dirty="0">
                <a:solidFill>
                  <a:srgbClr val="0066FF"/>
                </a:solidFill>
                <a:latin typeface="Century Gothic" panose="020B0502020202020204" pitchFamily="34" charset="0"/>
              </a:rPr>
              <a:t>¿Qué entiendo por “documentación</a:t>
            </a:r>
            <a:r>
              <a:rPr lang="es-MX" sz="1400" dirty="0" smtClean="0">
                <a:solidFill>
                  <a:srgbClr val="0066FF"/>
                </a:solidFill>
                <a:latin typeface="Century Gothic" panose="020B0502020202020204" pitchFamily="34" charset="0"/>
              </a:rPr>
              <a:t>”?</a:t>
            </a:r>
            <a:endParaRPr lang="es-MX" sz="1400" dirty="0">
              <a:solidFill>
                <a:srgbClr val="0066FF"/>
              </a:solidFill>
              <a:latin typeface="Century Gothic" panose="020B0502020202020204" pitchFamily="34" charset="0"/>
            </a:endParaRPr>
          </a:p>
          <a:p>
            <a:r>
              <a:rPr lang="es-MX" sz="1400" dirty="0" smtClean="0">
                <a:solidFill>
                  <a:srgbClr val="0066FF"/>
                </a:solidFill>
                <a:latin typeface="Century Gothic" panose="020B0502020202020204" pitchFamily="34" charset="0"/>
              </a:rPr>
              <a:t>-Se </a:t>
            </a:r>
            <a:r>
              <a:rPr lang="es-MX" sz="1400" dirty="0">
                <a:solidFill>
                  <a:srgbClr val="0066FF"/>
                </a:solidFill>
                <a:latin typeface="Century Gothic" panose="020B0502020202020204" pitchFamily="34" charset="0"/>
              </a:rPr>
              <a:t>entiende como documentación a todos los cuestionarios, encuestas y lecturas reunidas durante el proceso del proyecto.</a:t>
            </a:r>
          </a:p>
          <a:p>
            <a:pPr marL="0" indent="0">
              <a:buNone/>
            </a:pPr>
            <a:endParaRPr lang="es-MX" sz="1400" dirty="0" smtClean="0">
              <a:solidFill>
                <a:srgbClr val="0066FF"/>
              </a:solidFill>
              <a:latin typeface="Century Gothic" panose="020B0502020202020204" pitchFamily="34" charset="0"/>
            </a:endParaRPr>
          </a:p>
          <a:p>
            <a:pPr marL="0" indent="0">
              <a:buNone/>
            </a:pPr>
            <a:r>
              <a:rPr lang="es-MX" sz="1400" dirty="0" smtClean="0">
                <a:solidFill>
                  <a:srgbClr val="0066FF"/>
                </a:solidFill>
                <a:latin typeface="Century Gothic" panose="020B0502020202020204" pitchFamily="34" charset="0"/>
              </a:rPr>
              <a:t>¿</a:t>
            </a:r>
            <a:r>
              <a:rPr lang="es-MX" sz="1400" dirty="0">
                <a:solidFill>
                  <a:srgbClr val="0066FF"/>
                </a:solidFill>
                <a:latin typeface="Century Gothic" panose="020B0502020202020204" pitchFamily="34" charset="0"/>
              </a:rPr>
              <a:t>Qué evidencias concretas de documentación estaría esperando, cuando trabajo de manera interdisciplinaria</a:t>
            </a:r>
            <a:r>
              <a:rPr lang="es-MX" sz="1400" dirty="0" smtClean="0">
                <a:solidFill>
                  <a:srgbClr val="0066FF"/>
                </a:solidFill>
                <a:latin typeface="Century Gothic" panose="020B0502020202020204" pitchFamily="34" charset="0"/>
              </a:rPr>
              <a:t>?</a:t>
            </a:r>
            <a:endParaRPr lang="es-MX" sz="1400" dirty="0">
              <a:solidFill>
                <a:srgbClr val="0066FF"/>
              </a:solidFill>
              <a:latin typeface="Century Gothic" panose="020B0502020202020204" pitchFamily="34" charset="0"/>
            </a:endParaRPr>
          </a:p>
          <a:p>
            <a:r>
              <a:rPr lang="es-MX" sz="1400" dirty="0" smtClean="0">
                <a:solidFill>
                  <a:srgbClr val="0066FF"/>
                </a:solidFill>
                <a:latin typeface="Century Gothic" panose="020B0502020202020204" pitchFamily="34" charset="0"/>
              </a:rPr>
              <a:t>- Cuestionarios</a:t>
            </a:r>
            <a:r>
              <a:rPr lang="es-MX" sz="1400" dirty="0">
                <a:solidFill>
                  <a:srgbClr val="0066FF"/>
                </a:solidFill>
                <a:latin typeface="Century Gothic" panose="020B0502020202020204" pitchFamily="34" charset="0"/>
              </a:rPr>
              <a:t>, </a:t>
            </a:r>
            <a:endParaRPr lang="es-MX" sz="1400" dirty="0" smtClean="0">
              <a:solidFill>
                <a:srgbClr val="0066FF"/>
              </a:solidFill>
              <a:latin typeface="Century Gothic" panose="020B0502020202020204" pitchFamily="34" charset="0"/>
            </a:endParaRPr>
          </a:p>
          <a:p>
            <a:endParaRPr lang="es-MX" sz="1400" dirty="0">
              <a:solidFill>
                <a:srgbClr val="0066FF"/>
              </a:solidFill>
              <a:latin typeface="Century Gothic" panose="020B0502020202020204" pitchFamily="34" charset="0"/>
            </a:endParaRPr>
          </a:p>
          <a:p>
            <a:pPr marL="0" indent="0">
              <a:buNone/>
            </a:pPr>
            <a:r>
              <a:rPr lang="es-MX" sz="1400" dirty="0">
                <a:solidFill>
                  <a:srgbClr val="0066FF"/>
                </a:solidFill>
                <a:latin typeface="Century Gothic" panose="020B0502020202020204" pitchFamily="34" charset="0"/>
              </a:rPr>
              <a:t>¿Cuál es la intención de documentar en un proyecto y quién lo debe hacer?</a:t>
            </a:r>
          </a:p>
          <a:p>
            <a:pPr marL="0" indent="0">
              <a:buNone/>
            </a:pPr>
            <a:endParaRPr lang="es-MX" sz="1400" dirty="0">
              <a:solidFill>
                <a:srgbClr val="0066FF"/>
              </a:solidFill>
              <a:latin typeface="Century Gothic" panose="020B0502020202020204" pitchFamily="34" charset="0"/>
            </a:endParaRPr>
          </a:p>
          <a:p>
            <a:pPr marL="342900" indent="-342900"/>
            <a:r>
              <a:rPr lang="es-MX" sz="1400" dirty="0" smtClean="0">
                <a:solidFill>
                  <a:srgbClr val="0066FF"/>
                </a:solidFill>
                <a:latin typeface="Century Gothic" panose="020B0502020202020204" pitchFamily="34" charset="0"/>
              </a:rPr>
              <a:t>- Acompañar </a:t>
            </a:r>
            <a:r>
              <a:rPr lang="es-MX" sz="1400" dirty="0">
                <a:solidFill>
                  <a:srgbClr val="0066FF"/>
                </a:solidFill>
                <a:latin typeface="Century Gothic" panose="020B0502020202020204" pitchFamily="34" charset="0"/>
              </a:rPr>
              <a:t>el proceso de trabajo individual-colaborativo.</a:t>
            </a:r>
          </a:p>
          <a:p>
            <a:pPr marL="342900" indent="-342900"/>
            <a:r>
              <a:rPr lang="es-MX" sz="1400" dirty="0" smtClean="0">
                <a:solidFill>
                  <a:srgbClr val="0066FF"/>
                </a:solidFill>
                <a:latin typeface="Century Gothic" panose="020B0502020202020204" pitchFamily="34" charset="0"/>
              </a:rPr>
              <a:t>- Calificar </a:t>
            </a:r>
            <a:r>
              <a:rPr lang="es-MX" sz="1400" dirty="0">
                <a:solidFill>
                  <a:srgbClr val="0066FF"/>
                </a:solidFill>
                <a:latin typeface="Century Gothic" panose="020B0502020202020204" pitchFamily="34" charset="0"/>
              </a:rPr>
              <a:t>mi proceso como maestro</a:t>
            </a:r>
          </a:p>
          <a:p>
            <a:pPr marL="342900" indent="-342900"/>
            <a:r>
              <a:rPr lang="es-MX" sz="1400" dirty="0" smtClean="0">
                <a:solidFill>
                  <a:srgbClr val="0066FF"/>
                </a:solidFill>
                <a:latin typeface="Century Gothic" panose="020B0502020202020204" pitchFamily="34" charset="0"/>
              </a:rPr>
              <a:t>- Retroalimentación</a:t>
            </a:r>
            <a:endParaRPr lang="es-MX" sz="1400" dirty="0">
              <a:solidFill>
                <a:srgbClr val="0066FF"/>
              </a:solidFill>
              <a:latin typeface="Century Gothic" panose="020B0502020202020204" pitchFamily="34" charset="0"/>
            </a:endParaRPr>
          </a:p>
          <a:p>
            <a:pPr marL="0" indent="0">
              <a:buNone/>
            </a:pPr>
            <a:endParaRPr lang="es-MX" dirty="0">
              <a:solidFill>
                <a:srgbClr val="0066FF"/>
              </a:solidFill>
            </a:endParaRPr>
          </a:p>
        </p:txBody>
      </p:sp>
      <p:sp>
        <p:nvSpPr>
          <p:cNvPr id="6" name="Título 1"/>
          <p:cNvSpPr>
            <a:spLocks noGrp="1"/>
          </p:cNvSpPr>
          <p:nvPr>
            <p:ph type="title"/>
          </p:nvPr>
        </p:nvSpPr>
        <p:spPr>
          <a:xfrm>
            <a:off x="7291943" y="0"/>
            <a:ext cx="4900057" cy="908720"/>
          </a:xfrm>
        </p:spPr>
        <p:txBody>
          <a:bodyPr rtlCol="0"/>
          <a:lstStyle/>
          <a:p>
            <a:pPr algn="ctr" rtl="0"/>
            <a:r>
              <a:rPr lang="es-ES" dirty="0" smtClean="0"/>
              <a:t>5.i.6. A.M.E. general</a:t>
            </a:r>
            <a:endParaRPr lang="es-ES" dirty="0"/>
          </a:p>
        </p:txBody>
      </p:sp>
    </p:spTree>
    <p:extLst>
      <p:ext uri="{BB962C8B-B14F-4D97-AF65-F5344CB8AC3E}">
        <p14:creationId xmlns:p14="http://schemas.microsoft.com/office/powerpoint/2010/main" val="21533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23392" y="1006882"/>
            <a:ext cx="11274318" cy="4689724"/>
          </a:xfrm>
        </p:spPr>
        <p:txBody>
          <a:bodyPr>
            <a:normAutofit fontScale="55000" lnSpcReduction="20000"/>
          </a:bodyPr>
          <a:lstStyle/>
          <a:p>
            <a:pPr marL="0" indent="0" algn="just">
              <a:buNone/>
            </a:pPr>
            <a:r>
              <a:rPr lang="es-MX" sz="2600" dirty="0">
                <a:solidFill>
                  <a:srgbClr val="00B0F0"/>
                </a:solidFill>
                <a:latin typeface="Century Gothic" panose="020B0502020202020204" pitchFamily="34" charset="0"/>
              </a:rPr>
              <a:t>¿Cuál es “el método” o “los pasos” para acercarme a la Interdisciplinariedad</a:t>
            </a:r>
            <a:r>
              <a:rPr lang="es-MX" sz="2600" dirty="0" smtClean="0">
                <a:solidFill>
                  <a:srgbClr val="00B0F0"/>
                </a:solidFill>
                <a:latin typeface="Century Gothic" panose="020B0502020202020204" pitchFamily="34" charset="0"/>
              </a:rPr>
              <a:t>?</a:t>
            </a:r>
          </a:p>
          <a:p>
            <a:pPr marL="0" indent="0" algn="just">
              <a:buNone/>
            </a:pPr>
            <a:endParaRPr lang="es-MX" sz="2600" dirty="0">
              <a:solidFill>
                <a:srgbClr val="00B0F0"/>
              </a:solidFill>
              <a:latin typeface="Century Gothic" panose="020B0502020202020204" pitchFamily="34" charset="0"/>
            </a:endParaRPr>
          </a:p>
          <a:p>
            <a:pPr algn="just"/>
            <a:r>
              <a:rPr lang="es-MX" sz="2600" dirty="0">
                <a:solidFill>
                  <a:srgbClr val="0066FF"/>
                </a:solidFill>
                <a:latin typeface="Century Gothic" panose="020B0502020202020204" pitchFamily="34" charset="0"/>
              </a:rPr>
              <a:t>Conocer los programas, intercambiarlos, elaborar propuesta con base a la problemática, plantear, fijar horarios para llevar el programa, dividirlo en etapas para que los alumnos aborden las mismas, fijar parámetros de evaluación para conocer os avances del proyecto, difundir el proyecto, el proceso y las habilidades que fueron necesarias para implementar el proyecto.</a:t>
            </a:r>
          </a:p>
          <a:p>
            <a:pPr algn="just"/>
            <a:r>
              <a:rPr lang="es-MX" sz="2600" dirty="0">
                <a:solidFill>
                  <a:srgbClr val="0066FF"/>
                </a:solidFill>
                <a:latin typeface="Century Gothic" panose="020B0502020202020204" pitchFamily="34" charset="0"/>
              </a:rPr>
              <a:t>Retroalimentación de la experiencia</a:t>
            </a:r>
          </a:p>
          <a:p>
            <a:pPr algn="just"/>
            <a:r>
              <a:rPr lang="es-MX" sz="2600" dirty="0">
                <a:solidFill>
                  <a:srgbClr val="0066FF"/>
                </a:solidFill>
                <a:latin typeface="Century Gothic" panose="020B0502020202020204" pitchFamily="34" charset="0"/>
              </a:rPr>
              <a:t>Importancia de mostrarles nuevas fuentes de consulta, expertos, libros, internet. </a:t>
            </a:r>
          </a:p>
          <a:p>
            <a:pPr algn="just"/>
            <a:r>
              <a:rPr lang="es-MX" sz="2600" dirty="0">
                <a:solidFill>
                  <a:srgbClr val="0066FF"/>
                </a:solidFill>
                <a:latin typeface="Century Gothic" panose="020B0502020202020204" pitchFamily="34" charset="0"/>
              </a:rPr>
              <a:t>El maestro es el primer investigador, entendiendo los factores que se dan, planteamiento de un pensamiento critico</a:t>
            </a:r>
          </a:p>
          <a:p>
            <a:pPr algn="just"/>
            <a:r>
              <a:rPr lang="es-MX" sz="2600" dirty="0">
                <a:solidFill>
                  <a:srgbClr val="0066FF"/>
                </a:solidFill>
                <a:latin typeface="Century Gothic" panose="020B0502020202020204" pitchFamily="34" charset="0"/>
              </a:rPr>
              <a:t>El docente debe entender que el conocimiento no esta acabo, está en desarrollo</a:t>
            </a:r>
          </a:p>
          <a:p>
            <a:pPr algn="just"/>
            <a:r>
              <a:rPr lang="es-MX" sz="2600" dirty="0">
                <a:solidFill>
                  <a:srgbClr val="0066FF"/>
                </a:solidFill>
                <a:latin typeface="Century Gothic" panose="020B0502020202020204" pitchFamily="34" charset="0"/>
              </a:rPr>
              <a:t>No solo hay una manera de transmitir el conocimiento ni de ser comprendido por lo alumnos. </a:t>
            </a:r>
          </a:p>
          <a:p>
            <a:pPr algn="just"/>
            <a:r>
              <a:rPr lang="es-MX" sz="2600" dirty="0">
                <a:solidFill>
                  <a:srgbClr val="0066FF"/>
                </a:solidFill>
                <a:latin typeface="Century Gothic" panose="020B0502020202020204" pitchFamily="34" charset="0"/>
              </a:rPr>
              <a:t>El modo de </a:t>
            </a:r>
            <a:r>
              <a:rPr lang="es-MX" sz="2600" dirty="0" err="1">
                <a:solidFill>
                  <a:srgbClr val="0066FF"/>
                </a:solidFill>
                <a:latin typeface="Century Gothic" panose="020B0502020202020204" pitchFamily="34" charset="0"/>
              </a:rPr>
              <a:t>accesar</a:t>
            </a:r>
            <a:r>
              <a:rPr lang="es-MX" sz="2600" dirty="0">
                <a:solidFill>
                  <a:srgbClr val="0066FF"/>
                </a:solidFill>
                <a:latin typeface="Century Gothic" panose="020B0502020202020204" pitchFamily="34" charset="0"/>
              </a:rPr>
              <a:t> a esa información tiene mas rutas.</a:t>
            </a:r>
          </a:p>
          <a:p>
            <a:pPr algn="just"/>
            <a:r>
              <a:rPr lang="es-MX" sz="2600" dirty="0">
                <a:solidFill>
                  <a:srgbClr val="0066FF"/>
                </a:solidFill>
                <a:latin typeface="Century Gothic" panose="020B0502020202020204" pitchFamily="34" charset="0"/>
              </a:rPr>
              <a:t>Preguntarme acerca de mi labor como docente, de mi materia el contenido. </a:t>
            </a:r>
          </a:p>
          <a:p>
            <a:pPr algn="just"/>
            <a:r>
              <a:rPr lang="es-MX" sz="2600" dirty="0">
                <a:solidFill>
                  <a:srgbClr val="0066FF"/>
                </a:solidFill>
                <a:latin typeface="Century Gothic" panose="020B0502020202020204" pitchFamily="34" charset="0"/>
              </a:rPr>
              <a:t>Cuestionarme de donde surge mi propuesta, surge como medida para comprender mi realidad el aprender de los alumnos. </a:t>
            </a:r>
          </a:p>
          <a:p>
            <a:pPr algn="just"/>
            <a:endParaRPr lang="es-MX" sz="2600" dirty="0">
              <a:solidFill>
                <a:srgbClr val="0066FF"/>
              </a:solidFill>
              <a:latin typeface="Century Gothic" panose="020B0502020202020204" pitchFamily="34" charset="0"/>
            </a:endParaRPr>
          </a:p>
          <a:p>
            <a:pPr marL="0" indent="0" algn="just">
              <a:buNone/>
            </a:pPr>
            <a:r>
              <a:rPr lang="es-MX" sz="2600" dirty="0">
                <a:solidFill>
                  <a:srgbClr val="00B0F0"/>
                </a:solidFill>
                <a:latin typeface="Century Gothic" panose="020B0502020202020204" pitchFamily="34" charset="0"/>
              </a:rPr>
              <a:t>¿Qué características debe tener el nombre del proyecto </a:t>
            </a:r>
            <a:r>
              <a:rPr lang="es-MX" sz="2600" dirty="0" smtClean="0">
                <a:solidFill>
                  <a:srgbClr val="00B0F0"/>
                </a:solidFill>
                <a:latin typeface="Century Gothic" panose="020B0502020202020204" pitchFamily="34" charset="0"/>
              </a:rPr>
              <a:t>interdisciplinario</a:t>
            </a:r>
          </a:p>
          <a:p>
            <a:pPr marL="0" indent="0" algn="just">
              <a:buNone/>
            </a:pPr>
            <a:endParaRPr lang="es-MX" sz="2600" dirty="0">
              <a:solidFill>
                <a:srgbClr val="00B0F0"/>
              </a:solidFill>
              <a:latin typeface="Century Gothic" panose="020B0502020202020204" pitchFamily="34" charset="0"/>
            </a:endParaRPr>
          </a:p>
          <a:p>
            <a:pPr algn="just"/>
            <a:r>
              <a:rPr lang="es-MX" sz="2600" dirty="0">
                <a:solidFill>
                  <a:srgbClr val="0066FF"/>
                </a:solidFill>
                <a:latin typeface="Century Gothic" panose="020B0502020202020204" pitchFamily="34" charset="0"/>
              </a:rPr>
              <a:t>- Deberá estar centrada en una problemática social </a:t>
            </a:r>
          </a:p>
          <a:p>
            <a:pPr algn="just"/>
            <a:r>
              <a:rPr lang="es-MX" sz="2600" dirty="0">
                <a:solidFill>
                  <a:srgbClr val="0066FF"/>
                </a:solidFill>
                <a:latin typeface="Century Gothic" panose="020B0502020202020204" pitchFamily="34" charset="0"/>
              </a:rPr>
              <a:t>- Trabajo colaborativo </a:t>
            </a:r>
          </a:p>
          <a:p>
            <a:pPr algn="just"/>
            <a:r>
              <a:rPr lang="es-MX" sz="2600" dirty="0">
                <a:solidFill>
                  <a:srgbClr val="0066FF"/>
                </a:solidFill>
                <a:latin typeface="Century Gothic" panose="020B0502020202020204" pitchFamily="34" charset="0"/>
              </a:rPr>
              <a:t>- Relación de dos o más  materias o asignaturas</a:t>
            </a:r>
          </a:p>
          <a:p>
            <a:pPr algn="just"/>
            <a:r>
              <a:rPr lang="es-MX" sz="2600" dirty="0">
                <a:solidFill>
                  <a:srgbClr val="0066FF"/>
                </a:solidFill>
                <a:latin typeface="Century Gothic" panose="020B0502020202020204" pitchFamily="34" charset="0"/>
              </a:rPr>
              <a:t>- Tomar en cuenta las necesidades sociales y culturales </a:t>
            </a:r>
          </a:p>
          <a:p>
            <a:endParaRPr lang="es-MX" dirty="0"/>
          </a:p>
        </p:txBody>
      </p:sp>
    </p:spTree>
    <p:extLst>
      <p:ext uri="{BB962C8B-B14F-4D97-AF65-F5344CB8AC3E}">
        <p14:creationId xmlns:p14="http://schemas.microsoft.com/office/powerpoint/2010/main" val="168741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idx="1"/>
          </p:nvPr>
        </p:nvSpPr>
        <p:spPr>
          <a:xfrm>
            <a:off x="435771" y="359357"/>
            <a:ext cx="5445159" cy="405347"/>
          </a:xfrm>
        </p:spPr>
        <p:txBody>
          <a:bodyPr>
            <a:normAutofit lnSpcReduction="10000"/>
          </a:bodyPr>
          <a:lstStyle/>
          <a:p>
            <a:r>
              <a:rPr lang="es-MX" b="1" dirty="0">
                <a:solidFill>
                  <a:srgbClr val="00B0F0"/>
                </a:solidFill>
              </a:rPr>
              <a:t>Gestión de Proyectos interdisciplinarios</a:t>
            </a:r>
          </a:p>
        </p:txBody>
      </p:sp>
      <p:sp>
        <p:nvSpPr>
          <p:cNvPr id="7" name="Marcador de contenido 6"/>
          <p:cNvSpPr>
            <a:spLocks noGrp="1"/>
          </p:cNvSpPr>
          <p:nvPr>
            <p:ph sz="half" idx="2"/>
          </p:nvPr>
        </p:nvSpPr>
        <p:spPr>
          <a:xfrm>
            <a:off x="435770" y="999745"/>
            <a:ext cx="5445159" cy="4801966"/>
          </a:xfrm>
        </p:spPr>
        <p:txBody>
          <a:bodyPr>
            <a:normAutofit fontScale="92500" lnSpcReduction="10000"/>
          </a:bodyPr>
          <a:lstStyle/>
          <a:p>
            <a:pPr marL="0" indent="0">
              <a:buNone/>
            </a:pPr>
            <a:r>
              <a:rPr lang="es-MX" sz="1600" dirty="0">
                <a:solidFill>
                  <a:srgbClr val="0070C0"/>
                </a:solidFill>
                <a:latin typeface="Century Gothic" panose="020B0502020202020204" pitchFamily="34" charset="0"/>
              </a:rPr>
              <a:t>¿Qué factores debo tomar en cuenta para hacer un proyecto?</a:t>
            </a:r>
          </a:p>
          <a:p>
            <a:pPr marL="0" indent="0">
              <a:buNone/>
            </a:pPr>
            <a:r>
              <a:rPr lang="es-MX" sz="1600" dirty="0">
                <a:solidFill>
                  <a:srgbClr val="0070C0"/>
                </a:solidFill>
                <a:latin typeface="Century Gothic" panose="020B0502020202020204" pitchFamily="34" charset="0"/>
              </a:rPr>
              <a:t>¿Cómo lo debo organizar?</a:t>
            </a:r>
          </a:p>
          <a:p>
            <a:r>
              <a:rPr lang="es-MX" sz="1600" dirty="0" smtClean="0">
                <a:solidFill>
                  <a:srgbClr val="0070C0"/>
                </a:solidFill>
                <a:latin typeface="Century Gothic" panose="020B0502020202020204" pitchFamily="34" charset="0"/>
              </a:rPr>
              <a:t>- Identificar </a:t>
            </a:r>
            <a:r>
              <a:rPr lang="es-MX" sz="1600" dirty="0">
                <a:solidFill>
                  <a:srgbClr val="0070C0"/>
                </a:solidFill>
                <a:latin typeface="Century Gothic" panose="020B0502020202020204" pitchFamily="34" charset="0"/>
              </a:rPr>
              <a:t>preguntas y conceptos </a:t>
            </a:r>
          </a:p>
          <a:p>
            <a:r>
              <a:rPr lang="es-MX" sz="1600" dirty="0" smtClean="0">
                <a:solidFill>
                  <a:srgbClr val="0070C0"/>
                </a:solidFill>
                <a:latin typeface="Century Gothic" panose="020B0502020202020204" pitchFamily="34" charset="0"/>
              </a:rPr>
              <a:t>- Diseñar </a:t>
            </a:r>
            <a:r>
              <a:rPr lang="es-MX" sz="1600" dirty="0">
                <a:solidFill>
                  <a:srgbClr val="0070C0"/>
                </a:solidFill>
                <a:latin typeface="Century Gothic" panose="020B0502020202020204" pitchFamily="34" charset="0"/>
              </a:rPr>
              <a:t>y conducir investigaciones</a:t>
            </a:r>
          </a:p>
          <a:p>
            <a:r>
              <a:rPr lang="es-MX" sz="1600" dirty="0" smtClean="0">
                <a:solidFill>
                  <a:srgbClr val="0070C0"/>
                </a:solidFill>
                <a:latin typeface="Century Gothic" panose="020B0502020202020204" pitchFamily="34" charset="0"/>
              </a:rPr>
              <a:t>- Utilizar </a:t>
            </a:r>
            <a:r>
              <a:rPr lang="es-MX" sz="1600" dirty="0">
                <a:solidFill>
                  <a:srgbClr val="0070C0"/>
                </a:solidFill>
                <a:latin typeface="Century Gothic" panose="020B0502020202020204" pitchFamily="34" charset="0"/>
              </a:rPr>
              <a:t>la tecnología más apropiada </a:t>
            </a:r>
          </a:p>
          <a:p>
            <a:r>
              <a:rPr lang="es-MX" sz="1600" dirty="0" smtClean="0">
                <a:solidFill>
                  <a:srgbClr val="0070C0"/>
                </a:solidFill>
                <a:latin typeface="Century Gothic" panose="020B0502020202020204" pitchFamily="34" charset="0"/>
              </a:rPr>
              <a:t>- Formular </a:t>
            </a:r>
            <a:r>
              <a:rPr lang="es-MX" sz="1600" dirty="0">
                <a:solidFill>
                  <a:srgbClr val="0070C0"/>
                </a:solidFill>
                <a:latin typeface="Century Gothic" panose="020B0502020202020204" pitchFamily="34" charset="0"/>
              </a:rPr>
              <a:t>y revisar las explicaciones y modelos </a:t>
            </a:r>
          </a:p>
          <a:p>
            <a:r>
              <a:rPr lang="es-MX" sz="1600" dirty="0" smtClean="0">
                <a:solidFill>
                  <a:srgbClr val="0070C0"/>
                </a:solidFill>
                <a:latin typeface="Century Gothic" panose="020B0502020202020204" pitchFamily="34" charset="0"/>
              </a:rPr>
              <a:t>- Reconocer </a:t>
            </a:r>
            <a:r>
              <a:rPr lang="es-MX" sz="1600" dirty="0">
                <a:solidFill>
                  <a:srgbClr val="0070C0"/>
                </a:solidFill>
                <a:latin typeface="Century Gothic" panose="020B0502020202020204" pitchFamily="34" charset="0"/>
              </a:rPr>
              <a:t>y analizar explicaciones </a:t>
            </a:r>
          </a:p>
          <a:p>
            <a:r>
              <a:rPr lang="es-MX" sz="1600" dirty="0" smtClean="0">
                <a:solidFill>
                  <a:srgbClr val="0070C0"/>
                </a:solidFill>
                <a:latin typeface="Century Gothic" panose="020B0502020202020204" pitchFamily="34" charset="0"/>
              </a:rPr>
              <a:t>- Comunicar </a:t>
            </a:r>
            <a:r>
              <a:rPr lang="es-MX" sz="1600" dirty="0">
                <a:solidFill>
                  <a:srgbClr val="0070C0"/>
                </a:solidFill>
                <a:latin typeface="Century Gothic" panose="020B0502020202020204" pitchFamily="34" charset="0"/>
              </a:rPr>
              <a:t>y defender un argumento</a:t>
            </a:r>
          </a:p>
          <a:p>
            <a:pPr marL="0" indent="0">
              <a:buNone/>
            </a:pPr>
            <a:endParaRPr lang="es-MX" sz="1600" dirty="0" smtClean="0">
              <a:solidFill>
                <a:srgbClr val="0070C0"/>
              </a:solidFill>
              <a:latin typeface="Century Gothic" panose="020B0502020202020204" pitchFamily="34" charset="0"/>
            </a:endParaRPr>
          </a:p>
          <a:p>
            <a:pPr marL="0" indent="0">
              <a:buNone/>
            </a:pPr>
            <a:r>
              <a:rPr lang="es-MX" sz="1600" dirty="0" smtClean="0">
                <a:solidFill>
                  <a:srgbClr val="0070C0"/>
                </a:solidFill>
                <a:latin typeface="Century Gothic" panose="020B0502020202020204" pitchFamily="34" charset="0"/>
              </a:rPr>
              <a:t>¿</a:t>
            </a:r>
            <a:r>
              <a:rPr lang="es-MX" sz="1600" dirty="0">
                <a:solidFill>
                  <a:srgbClr val="0070C0"/>
                </a:solidFill>
                <a:latin typeface="Century Gothic" panose="020B0502020202020204" pitchFamily="34" charset="0"/>
              </a:rPr>
              <a:t>Cómo puedo identificar los puntos de interacción que permitan una indagación, desde situaciones complejas o la problematización?</a:t>
            </a:r>
          </a:p>
          <a:p>
            <a:r>
              <a:rPr lang="es-MX" sz="1600" dirty="0" smtClean="0">
                <a:solidFill>
                  <a:srgbClr val="0070C0"/>
                </a:solidFill>
                <a:latin typeface="Century Gothic" panose="020B0502020202020204" pitchFamily="34" charset="0"/>
              </a:rPr>
              <a:t>- Identificar </a:t>
            </a:r>
            <a:r>
              <a:rPr lang="es-MX" sz="1600" dirty="0">
                <a:solidFill>
                  <a:srgbClr val="0070C0"/>
                </a:solidFill>
                <a:latin typeface="Century Gothic" panose="020B0502020202020204" pitchFamily="34" charset="0"/>
              </a:rPr>
              <a:t>y plantear preguntas que puedan ser respondidas mediante la indagación</a:t>
            </a:r>
          </a:p>
          <a:p>
            <a:r>
              <a:rPr lang="es-MX" sz="1600" dirty="0" smtClean="0">
                <a:solidFill>
                  <a:srgbClr val="0070C0"/>
                </a:solidFill>
                <a:latin typeface="Century Gothic" panose="020B0502020202020204" pitchFamily="34" charset="0"/>
              </a:rPr>
              <a:t>- Definir </a:t>
            </a:r>
            <a:r>
              <a:rPr lang="es-MX" sz="1600" dirty="0">
                <a:solidFill>
                  <a:srgbClr val="0070C0"/>
                </a:solidFill>
                <a:latin typeface="Century Gothic" panose="020B0502020202020204" pitchFamily="34" charset="0"/>
              </a:rPr>
              <a:t>y analizar bien el problema a resolver </a:t>
            </a:r>
          </a:p>
          <a:p>
            <a:r>
              <a:rPr lang="es-MX" sz="1600" dirty="0" smtClean="0">
                <a:solidFill>
                  <a:srgbClr val="0070C0"/>
                </a:solidFill>
                <a:latin typeface="Century Gothic" panose="020B0502020202020204" pitchFamily="34" charset="0"/>
              </a:rPr>
              <a:t>- Reunir </a:t>
            </a:r>
            <a:r>
              <a:rPr lang="es-MX" sz="1600" dirty="0">
                <a:solidFill>
                  <a:srgbClr val="0070C0"/>
                </a:solidFill>
                <a:latin typeface="Century Gothic" panose="020B0502020202020204" pitchFamily="34" charset="0"/>
              </a:rPr>
              <a:t>información bibliográfica </a:t>
            </a:r>
          </a:p>
          <a:p>
            <a:r>
              <a:rPr lang="es-MX" sz="1600" dirty="0" smtClean="0">
                <a:solidFill>
                  <a:srgbClr val="0070C0"/>
                </a:solidFill>
                <a:latin typeface="Century Gothic" panose="020B0502020202020204" pitchFamily="34" charset="0"/>
              </a:rPr>
              <a:t>- Formular </a:t>
            </a:r>
            <a:r>
              <a:rPr lang="es-MX" sz="1600" dirty="0">
                <a:solidFill>
                  <a:srgbClr val="0070C0"/>
                </a:solidFill>
                <a:latin typeface="Century Gothic" panose="020B0502020202020204" pitchFamily="34" charset="0"/>
              </a:rPr>
              <a:t>explicaciones </a:t>
            </a:r>
          </a:p>
          <a:p>
            <a:r>
              <a:rPr lang="es-MX" sz="1600" dirty="0" smtClean="0">
                <a:solidFill>
                  <a:srgbClr val="0070C0"/>
                </a:solidFill>
                <a:latin typeface="Century Gothic" panose="020B0502020202020204" pitchFamily="34" charset="0"/>
              </a:rPr>
              <a:t>- Plantear </a:t>
            </a:r>
            <a:r>
              <a:rPr lang="es-MX" sz="1600" dirty="0">
                <a:solidFill>
                  <a:srgbClr val="0070C0"/>
                </a:solidFill>
                <a:latin typeface="Century Gothic" panose="020B0502020202020204" pitchFamily="34" charset="0"/>
              </a:rPr>
              <a:t>problemas de la vida cotidiana</a:t>
            </a:r>
          </a:p>
          <a:p>
            <a:r>
              <a:rPr lang="es-MX" sz="1600" dirty="0" smtClean="0">
                <a:solidFill>
                  <a:srgbClr val="0070C0"/>
                </a:solidFill>
                <a:latin typeface="Century Gothic" panose="020B0502020202020204" pitchFamily="34" charset="0"/>
              </a:rPr>
              <a:t>- Diseñar </a:t>
            </a:r>
            <a:r>
              <a:rPr lang="es-MX" sz="1600" dirty="0">
                <a:solidFill>
                  <a:srgbClr val="0070C0"/>
                </a:solidFill>
                <a:latin typeface="Century Gothic" panose="020B0502020202020204" pitchFamily="34" charset="0"/>
              </a:rPr>
              <a:t>y conducir trabajos de investigación</a:t>
            </a:r>
          </a:p>
          <a:p>
            <a:endParaRPr lang="es-MX" dirty="0"/>
          </a:p>
        </p:txBody>
      </p:sp>
      <p:sp>
        <p:nvSpPr>
          <p:cNvPr id="8" name="Marcador de texto 7"/>
          <p:cNvSpPr>
            <a:spLocks noGrp="1"/>
          </p:cNvSpPr>
          <p:nvPr>
            <p:ph type="body" sz="quarter" idx="3"/>
          </p:nvPr>
        </p:nvSpPr>
        <p:spPr>
          <a:xfrm>
            <a:off x="6109259" y="383355"/>
            <a:ext cx="5231250" cy="762698"/>
          </a:xfrm>
        </p:spPr>
        <p:txBody>
          <a:bodyPr/>
          <a:lstStyle/>
          <a:p>
            <a:r>
              <a:rPr lang="es-MX" dirty="0"/>
              <a:t> </a:t>
            </a:r>
            <a:r>
              <a:rPr lang="es-MX" b="1" dirty="0">
                <a:solidFill>
                  <a:srgbClr val="00B0F0"/>
                </a:solidFill>
              </a:rPr>
              <a:t>El desarrollo profesional y la formación docente</a:t>
            </a:r>
          </a:p>
        </p:txBody>
      </p:sp>
      <p:sp>
        <p:nvSpPr>
          <p:cNvPr id="9" name="Marcador de contenido 8"/>
          <p:cNvSpPr>
            <a:spLocks noGrp="1"/>
          </p:cNvSpPr>
          <p:nvPr>
            <p:ph sz="quarter" idx="4"/>
          </p:nvPr>
        </p:nvSpPr>
        <p:spPr>
          <a:xfrm>
            <a:off x="6109259" y="1273015"/>
            <a:ext cx="5231250" cy="5184575"/>
          </a:xfrm>
        </p:spPr>
        <p:txBody>
          <a:bodyPr>
            <a:normAutofit/>
          </a:bodyPr>
          <a:lstStyle/>
          <a:p>
            <a:pPr marL="0" indent="0">
              <a:buNone/>
            </a:pPr>
            <a:r>
              <a:rPr lang="es-MX" sz="1400" dirty="0" smtClean="0">
                <a:solidFill>
                  <a:srgbClr val="0070C0"/>
                </a:solidFill>
                <a:latin typeface="Century Gothic" panose="020B0502020202020204" pitchFamily="34" charset="0"/>
              </a:rPr>
              <a:t>¿Qué </a:t>
            </a:r>
            <a:r>
              <a:rPr lang="es-MX" sz="1400" dirty="0">
                <a:solidFill>
                  <a:srgbClr val="0070C0"/>
                </a:solidFill>
                <a:latin typeface="Century Gothic" panose="020B0502020202020204" pitchFamily="34" charset="0"/>
              </a:rPr>
              <a:t>implicaciones tiene, dentro del esquema de formación docente, el trabajo orientado hacia la interdisciplinariedad? </a:t>
            </a:r>
          </a:p>
          <a:p>
            <a:r>
              <a:rPr lang="es-MX" sz="1400" dirty="0" smtClean="0">
                <a:solidFill>
                  <a:srgbClr val="0070C0"/>
                </a:solidFill>
                <a:latin typeface="Century Gothic" panose="020B0502020202020204" pitchFamily="34" charset="0"/>
              </a:rPr>
              <a:t>- Disposición </a:t>
            </a:r>
            <a:r>
              <a:rPr lang="es-MX" sz="1400" dirty="0">
                <a:solidFill>
                  <a:srgbClr val="0070C0"/>
                </a:solidFill>
                <a:latin typeface="Century Gothic" panose="020B0502020202020204" pitchFamily="34" charset="0"/>
              </a:rPr>
              <a:t>del pensamiento.</a:t>
            </a:r>
          </a:p>
          <a:p>
            <a:r>
              <a:rPr lang="es-MX" sz="1400" dirty="0" smtClean="0">
                <a:solidFill>
                  <a:srgbClr val="0070C0"/>
                </a:solidFill>
                <a:latin typeface="Century Gothic" panose="020B0502020202020204" pitchFamily="34" charset="0"/>
              </a:rPr>
              <a:t>- Flexibilidad </a:t>
            </a:r>
            <a:r>
              <a:rPr lang="es-MX" sz="1400" dirty="0">
                <a:solidFill>
                  <a:srgbClr val="0070C0"/>
                </a:solidFill>
                <a:latin typeface="Century Gothic" panose="020B0502020202020204" pitchFamily="34" charset="0"/>
              </a:rPr>
              <a:t>de pensar.</a:t>
            </a:r>
          </a:p>
          <a:p>
            <a:r>
              <a:rPr lang="es-MX" sz="1400" dirty="0" smtClean="0">
                <a:solidFill>
                  <a:srgbClr val="0070C0"/>
                </a:solidFill>
                <a:latin typeface="Century Gothic" panose="020B0502020202020204" pitchFamily="34" charset="0"/>
              </a:rPr>
              <a:t>- Despertar </a:t>
            </a:r>
            <a:r>
              <a:rPr lang="es-MX" sz="1400" dirty="0">
                <a:solidFill>
                  <a:srgbClr val="0070C0"/>
                </a:solidFill>
                <a:latin typeface="Century Gothic" panose="020B0502020202020204" pitchFamily="34" charset="0"/>
              </a:rPr>
              <a:t>en el alumno la indagación.</a:t>
            </a:r>
          </a:p>
          <a:p>
            <a:r>
              <a:rPr lang="es-MX" sz="1400" dirty="0" smtClean="0">
                <a:solidFill>
                  <a:srgbClr val="0070C0"/>
                </a:solidFill>
                <a:latin typeface="Century Gothic" panose="020B0502020202020204" pitchFamily="34" charset="0"/>
              </a:rPr>
              <a:t>- Trabajar </a:t>
            </a:r>
            <a:r>
              <a:rPr lang="es-MX" sz="1400" dirty="0">
                <a:solidFill>
                  <a:srgbClr val="0070C0"/>
                </a:solidFill>
                <a:latin typeface="Century Gothic" panose="020B0502020202020204" pitchFamily="34" charset="0"/>
              </a:rPr>
              <a:t>construcción del pensamiento.</a:t>
            </a:r>
          </a:p>
          <a:p>
            <a:r>
              <a:rPr lang="es-MX" sz="1400" dirty="0" smtClean="0">
                <a:solidFill>
                  <a:srgbClr val="0070C0"/>
                </a:solidFill>
                <a:latin typeface="Century Gothic" panose="020B0502020202020204" pitchFamily="34" charset="0"/>
              </a:rPr>
              <a:t>- El </a:t>
            </a:r>
            <a:r>
              <a:rPr lang="es-MX" sz="1400" dirty="0">
                <a:solidFill>
                  <a:srgbClr val="0070C0"/>
                </a:solidFill>
                <a:latin typeface="Century Gothic" panose="020B0502020202020204" pitchFamily="34" charset="0"/>
              </a:rPr>
              <a:t>profesor es el primer indagador.</a:t>
            </a:r>
          </a:p>
          <a:p>
            <a:r>
              <a:rPr lang="es-MX" sz="1400" dirty="0" smtClean="0">
                <a:solidFill>
                  <a:srgbClr val="0070C0"/>
                </a:solidFill>
                <a:latin typeface="Century Gothic" panose="020B0502020202020204" pitchFamily="34" charset="0"/>
              </a:rPr>
              <a:t>- Planeación </a:t>
            </a:r>
            <a:r>
              <a:rPr lang="es-MX" sz="1400" dirty="0">
                <a:solidFill>
                  <a:srgbClr val="0070C0"/>
                </a:solidFill>
                <a:latin typeface="Century Gothic" panose="020B0502020202020204" pitchFamily="34" charset="0"/>
              </a:rPr>
              <a:t>interdisciplinaria.</a:t>
            </a:r>
          </a:p>
          <a:p>
            <a:pPr marL="0" indent="0">
              <a:buNone/>
            </a:pPr>
            <a:endParaRPr lang="es-MX" sz="1400" dirty="0" smtClean="0">
              <a:solidFill>
                <a:srgbClr val="0070C0"/>
              </a:solidFill>
              <a:latin typeface="Century Gothic" panose="020B0502020202020204" pitchFamily="34" charset="0"/>
            </a:endParaRPr>
          </a:p>
          <a:p>
            <a:pPr marL="0" indent="0">
              <a:buNone/>
            </a:pPr>
            <a:r>
              <a:rPr lang="es-MX" sz="1400" dirty="0" smtClean="0">
                <a:solidFill>
                  <a:srgbClr val="0070C0"/>
                </a:solidFill>
                <a:latin typeface="Century Gothic" panose="020B0502020202020204" pitchFamily="34" charset="0"/>
              </a:rPr>
              <a:t>¿</a:t>
            </a:r>
            <a:r>
              <a:rPr lang="es-MX" sz="1400" dirty="0">
                <a:solidFill>
                  <a:srgbClr val="0070C0"/>
                </a:solidFill>
                <a:latin typeface="Century Gothic" panose="020B0502020202020204" pitchFamily="34" charset="0"/>
              </a:rPr>
              <a:t>Qué dimensiones debo tener en cuenta, para la construcción de proyectos interdisciplinarios?</a:t>
            </a:r>
          </a:p>
          <a:p>
            <a:r>
              <a:rPr lang="es-MX" sz="1400" dirty="0" smtClean="0">
                <a:solidFill>
                  <a:srgbClr val="0070C0"/>
                </a:solidFill>
                <a:latin typeface="Century Gothic" panose="020B0502020202020204" pitchFamily="34" charset="0"/>
              </a:rPr>
              <a:t>- No </a:t>
            </a:r>
            <a:r>
              <a:rPr lang="es-MX" sz="1400" dirty="0">
                <a:solidFill>
                  <a:srgbClr val="0070C0"/>
                </a:solidFill>
                <a:latin typeface="Century Gothic" panose="020B0502020202020204" pitchFamily="34" charset="0"/>
              </a:rPr>
              <a:t>quedarse en elementos temáticos curriculares.</a:t>
            </a:r>
          </a:p>
          <a:p>
            <a:r>
              <a:rPr lang="es-MX" sz="1400" dirty="0" smtClean="0">
                <a:solidFill>
                  <a:srgbClr val="0070C0"/>
                </a:solidFill>
                <a:latin typeface="Century Gothic" panose="020B0502020202020204" pitchFamily="34" charset="0"/>
              </a:rPr>
              <a:t>- Encontrar </a:t>
            </a:r>
            <a:r>
              <a:rPr lang="es-MX" sz="1400" dirty="0">
                <a:solidFill>
                  <a:srgbClr val="0070C0"/>
                </a:solidFill>
                <a:latin typeface="Century Gothic" panose="020B0502020202020204" pitchFamily="34" charset="0"/>
              </a:rPr>
              <a:t>vínculos relevantes para crear conexión.</a:t>
            </a:r>
          </a:p>
          <a:p>
            <a:r>
              <a:rPr lang="es-MX" sz="1400" dirty="0" smtClean="0">
                <a:solidFill>
                  <a:srgbClr val="0070C0"/>
                </a:solidFill>
                <a:latin typeface="Century Gothic" panose="020B0502020202020204" pitchFamily="34" charset="0"/>
              </a:rPr>
              <a:t>- Debe </a:t>
            </a:r>
            <a:r>
              <a:rPr lang="es-MX" sz="1400" dirty="0">
                <a:solidFill>
                  <a:srgbClr val="0070C0"/>
                </a:solidFill>
                <a:latin typeface="Century Gothic" panose="020B0502020202020204" pitchFamily="34" charset="0"/>
              </a:rPr>
              <a:t>haber una unidad.</a:t>
            </a:r>
          </a:p>
          <a:p>
            <a:r>
              <a:rPr lang="es-MX" sz="1400" dirty="0" smtClean="0">
                <a:solidFill>
                  <a:srgbClr val="0070C0"/>
                </a:solidFill>
                <a:latin typeface="Century Gothic" panose="020B0502020202020204" pitchFamily="34" charset="0"/>
              </a:rPr>
              <a:t>- Dar </a:t>
            </a:r>
            <a:r>
              <a:rPr lang="es-MX" sz="1400" dirty="0">
                <a:solidFill>
                  <a:srgbClr val="0070C0"/>
                </a:solidFill>
                <a:latin typeface="Century Gothic" panose="020B0502020202020204" pitchFamily="34" charset="0"/>
              </a:rPr>
              <a:t>a los alumnos proyectos de éxito.</a:t>
            </a:r>
          </a:p>
          <a:p>
            <a:endParaRPr lang="es-MX" sz="1400" dirty="0"/>
          </a:p>
        </p:txBody>
      </p:sp>
    </p:spTree>
    <p:extLst>
      <p:ext uri="{BB962C8B-B14F-4D97-AF65-F5344CB8AC3E}">
        <p14:creationId xmlns:p14="http://schemas.microsoft.com/office/powerpoint/2010/main" val="33092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79376" y="476672"/>
            <a:ext cx="11334252" cy="2077342"/>
          </a:xfrm>
        </p:spPr>
        <p:txBody>
          <a:bodyPr>
            <a:normAutofit lnSpcReduction="10000"/>
          </a:bodyPr>
          <a:lstStyle/>
          <a:p>
            <a:pPr marL="0" indent="0" algn="just">
              <a:buNone/>
            </a:pPr>
            <a:r>
              <a:rPr lang="es-MX" sz="1400" b="1" dirty="0">
                <a:solidFill>
                  <a:srgbClr val="00B0F0"/>
                </a:solidFill>
                <a:latin typeface="Century Gothic" panose="020B0502020202020204" pitchFamily="34" charset="0"/>
              </a:rPr>
              <a:t>¿En qué debo poner atención, para saber si  es necesario hacer cambios en el  trabajo diario que ya realizo?</a:t>
            </a:r>
          </a:p>
          <a:p>
            <a:pPr algn="just"/>
            <a:r>
              <a:rPr lang="es-MX" sz="1400" dirty="0">
                <a:solidFill>
                  <a:srgbClr val="0066FF"/>
                </a:solidFill>
                <a:latin typeface="Century Gothic" panose="020B0502020202020204" pitchFamily="34" charset="0"/>
              </a:rPr>
              <a:t>-	Se debe poner la mayor atención en los alumnos ya que ellos dan respuesta a todo con sus rasgos faciales es decir que si es les gusta los proyectos pondrán la mayor atención a su realización de otra manera estarán apáticos a la realización de dicho proyecto.</a:t>
            </a:r>
          </a:p>
          <a:p>
            <a:pPr algn="just"/>
            <a:endParaRPr lang="es-MX" sz="1400" dirty="0">
              <a:latin typeface="Century Gothic" panose="020B0502020202020204" pitchFamily="34" charset="0"/>
            </a:endParaRPr>
          </a:p>
          <a:p>
            <a:pPr marL="0" indent="0" algn="just">
              <a:buNone/>
            </a:pPr>
            <a:r>
              <a:rPr lang="es-MX" sz="1400" b="1" dirty="0">
                <a:solidFill>
                  <a:srgbClr val="00B0F0"/>
                </a:solidFill>
                <a:latin typeface="Century Gothic" panose="020B0502020202020204" pitchFamily="34" charset="0"/>
              </a:rPr>
              <a:t>¿Cómo beneficia al aprendizaje el trabajo interdisciplinario? </a:t>
            </a:r>
          </a:p>
          <a:p>
            <a:pPr algn="just"/>
            <a:endParaRPr lang="es-MX" sz="1400" dirty="0">
              <a:latin typeface="Century Gothic" panose="020B0502020202020204" pitchFamily="34" charset="0"/>
            </a:endParaRPr>
          </a:p>
          <a:p>
            <a:pPr algn="just"/>
            <a:r>
              <a:rPr lang="es-MX" sz="1400" dirty="0">
                <a:solidFill>
                  <a:srgbClr val="0066FF"/>
                </a:solidFill>
                <a:latin typeface="Century Gothic" panose="020B0502020202020204" pitchFamily="34" charset="0"/>
              </a:rPr>
              <a:t>-	De una manera  u otra el trabajo interdisciplinario genera en el alumno la expectativa de poder desarrollar mas su creatividad en el área donde se pueda desarrollar de una manera que le agrade y que se sienta cómodo.</a:t>
            </a:r>
          </a:p>
          <a:p>
            <a:endParaRPr lang="es-MX" sz="1400" dirty="0">
              <a:latin typeface="Century Gothic" panose="020B0502020202020204" pitchFamily="34" charset="0"/>
            </a:endParaRPr>
          </a:p>
        </p:txBody>
      </p:sp>
    </p:spTree>
    <p:extLst>
      <p:ext uri="{BB962C8B-B14F-4D97-AF65-F5344CB8AC3E}">
        <p14:creationId xmlns:p14="http://schemas.microsoft.com/office/powerpoint/2010/main" val="382929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531070" y="0"/>
            <a:ext cx="6660930" cy="743744"/>
          </a:xfrm>
        </p:spPr>
        <p:txBody>
          <a:bodyPr>
            <a:normAutofit fontScale="90000"/>
          </a:bodyPr>
          <a:lstStyle/>
          <a:p>
            <a:pPr algn="ctr"/>
            <a:r>
              <a:rPr lang="es-MX" dirty="0" smtClean="0"/>
              <a:t>5.i. Producto 7. E.I.P. Resumen</a:t>
            </a:r>
            <a:endParaRPr lang="es-MX" dirty="0"/>
          </a:p>
        </p:txBody>
      </p:sp>
      <p:sp>
        <p:nvSpPr>
          <p:cNvPr id="6" name="Marcador de contenido 5"/>
          <p:cNvSpPr>
            <a:spLocks noGrp="1"/>
          </p:cNvSpPr>
          <p:nvPr>
            <p:ph sz="half" idx="2"/>
          </p:nvPr>
        </p:nvSpPr>
        <p:spPr>
          <a:xfrm>
            <a:off x="263352" y="3166171"/>
            <a:ext cx="11593288" cy="864095"/>
          </a:xfrm>
        </p:spPr>
        <p:txBody>
          <a:bodyPr>
            <a:normAutofit/>
          </a:bodyPr>
          <a:lstStyle/>
          <a:p>
            <a:r>
              <a:rPr lang="es-MX" dirty="0">
                <a:solidFill>
                  <a:srgbClr val="0066FF"/>
                </a:solidFill>
              </a:rPr>
              <a:t>I.	Contexto. Justifica las circunstancias o elementos de la realidad en los que se da el problema. </a:t>
            </a:r>
            <a:r>
              <a:rPr lang="es-MX" dirty="0" smtClean="0">
                <a:solidFill>
                  <a:srgbClr val="0066FF"/>
                </a:solidFill>
              </a:rPr>
              <a:t> </a:t>
            </a:r>
            <a:r>
              <a:rPr lang="es-MX" dirty="0">
                <a:solidFill>
                  <a:srgbClr val="0066FF"/>
                </a:solidFill>
              </a:rPr>
              <a:t>Introducción y/o justificación del proyecto</a:t>
            </a:r>
            <a:r>
              <a:rPr lang="es-MX" dirty="0" smtClean="0">
                <a:solidFill>
                  <a:srgbClr val="0066FF"/>
                </a:solidFill>
              </a:rPr>
              <a:t>.</a:t>
            </a:r>
            <a:endParaRPr lang="es-MX" dirty="0">
              <a:solidFill>
                <a:srgbClr val="0066FF"/>
              </a:solidFill>
            </a:endParaRPr>
          </a:p>
        </p:txBody>
      </p:sp>
      <p:sp>
        <p:nvSpPr>
          <p:cNvPr id="11" name="Rectángulo 10"/>
          <p:cNvSpPr/>
          <p:nvPr/>
        </p:nvSpPr>
        <p:spPr>
          <a:xfrm>
            <a:off x="359406" y="1124745"/>
            <a:ext cx="11641250" cy="1200329"/>
          </a:xfrm>
          <a:prstGeom prst="rect">
            <a:avLst/>
          </a:prstGeom>
        </p:spPr>
        <p:txBody>
          <a:bodyPr wrap="square">
            <a:spAutoFit/>
          </a:bodyPr>
          <a:lstStyle/>
          <a:p>
            <a:r>
              <a:rPr lang="es-MX" dirty="0">
                <a:solidFill>
                  <a:srgbClr val="0066FF"/>
                </a:solidFill>
              </a:rPr>
              <a:t>Nombre de los proyectos revisados:</a:t>
            </a:r>
          </a:p>
          <a:p>
            <a:r>
              <a:rPr lang="es-MX" dirty="0">
                <a:solidFill>
                  <a:srgbClr val="0066FF"/>
                </a:solidFill>
              </a:rPr>
              <a:t>a) Ciudad utópica hacia la </a:t>
            </a:r>
            <a:r>
              <a:rPr lang="es-MX" dirty="0" err="1">
                <a:solidFill>
                  <a:srgbClr val="0066FF"/>
                </a:solidFill>
              </a:rPr>
              <a:t>distopia</a:t>
            </a:r>
            <a:r>
              <a:rPr lang="es-MX" dirty="0">
                <a:solidFill>
                  <a:srgbClr val="0066FF"/>
                </a:solidFill>
              </a:rPr>
              <a:t>.</a:t>
            </a:r>
          </a:p>
          <a:p>
            <a:r>
              <a:rPr lang="es-MX" dirty="0">
                <a:solidFill>
                  <a:srgbClr val="0066FF"/>
                </a:solidFill>
              </a:rPr>
              <a:t>b) Combatiendo asertivamente violencia intrafamiliar, a través de medios de comunicación eficiente en la actividad.</a:t>
            </a:r>
          </a:p>
          <a:p>
            <a:r>
              <a:rPr lang="es-MX" dirty="0">
                <a:solidFill>
                  <a:srgbClr val="0066FF"/>
                </a:solidFill>
              </a:rPr>
              <a:t>c) Los diferentes ángulos de la guerra.</a:t>
            </a:r>
          </a:p>
        </p:txBody>
      </p:sp>
      <p:graphicFrame>
        <p:nvGraphicFramePr>
          <p:cNvPr id="12" name="Tabla 11"/>
          <p:cNvGraphicFramePr>
            <a:graphicFrameLocks noGrp="1"/>
          </p:cNvGraphicFramePr>
          <p:nvPr>
            <p:extLst>
              <p:ext uri="{D42A27DB-BD31-4B8C-83A1-F6EECF244321}">
                <p14:modId xmlns:p14="http://schemas.microsoft.com/office/powerpoint/2010/main" val="2027803174"/>
              </p:ext>
            </p:extLst>
          </p:nvPr>
        </p:nvGraphicFramePr>
        <p:xfrm>
          <a:off x="623393" y="4293096"/>
          <a:ext cx="10945216" cy="2011680"/>
        </p:xfrm>
        <a:graphic>
          <a:graphicData uri="http://schemas.openxmlformats.org/drawingml/2006/table">
            <a:tbl>
              <a:tblPr firstRow="1" bandRow="1">
                <a:tableStyleId>{3B4B98B0-60AC-42C2-AFA5-B58CD77FA1E5}</a:tableStyleId>
              </a:tblPr>
              <a:tblGrid>
                <a:gridCol w="10945216">
                  <a:extLst>
                    <a:ext uri="{9D8B030D-6E8A-4147-A177-3AD203B41FA5}">
                      <a16:colId xmlns:a16="http://schemas.microsoft.com/office/drawing/2014/main" xmlns="" val="3781521325"/>
                    </a:ext>
                  </a:extLst>
                </a:gridCol>
              </a:tblGrid>
              <a:tr h="1872208">
                <a:tc>
                  <a:txBody>
                    <a:bodyPr/>
                    <a:lstStyle/>
                    <a:p>
                      <a:r>
                        <a:rPr lang="es-MX" dirty="0" smtClean="0">
                          <a:solidFill>
                            <a:srgbClr val="0066FF"/>
                          </a:solidFill>
                        </a:rPr>
                        <a:t>•	Valorar y comprender un mundo globalizado para soluciones utópicas exigiendo conocimiento de diversas áreas.</a:t>
                      </a:r>
                    </a:p>
                    <a:p>
                      <a:r>
                        <a:rPr lang="es-MX" dirty="0" smtClean="0">
                          <a:solidFill>
                            <a:srgbClr val="0066FF"/>
                          </a:solidFill>
                        </a:rPr>
                        <a:t>•	Consecuencias que ocasiona el desapego familiar como violencia intrafamiliar, así como la falta de apoyo del gobierno. Por lo que es necesario coadyuvar escuelas y autoridades.</a:t>
                      </a:r>
                    </a:p>
                    <a:p>
                      <a:r>
                        <a:rPr lang="es-MX" dirty="0" smtClean="0">
                          <a:solidFill>
                            <a:srgbClr val="0066FF"/>
                          </a:solidFill>
                        </a:rPr>
                        <a:t>Que los alumnos comprendan que los procesos históricos tienen múltiples dimensiones y que no es posible su comprensión profunda sin al menos considerarlas.</a:t>
                      </a:r>
                    </a:p>
                    <a:p>
                      <a:endParaRPr lang="es-MX" dirty="0"/>
                    </a:p>
                  </a:txBody>
                  <a:tcPr/>
                </a:tc>
                <a:extLst>
                  <a:ext uri="{0D108BD9-81ED-4DB2-BD59-A6C34878D82A}">
                    <a16:rowId xmlns:a16="http://schemas.microsoft.com/office/drawing/2014/main" xmlns="" val="1532463033"/>
                  </a:ext>
                </a:extLst>
              </a:tr>
            </a:tbl>
          </a:graphicData>
        </a:graphic>
      </p:graphicFrame>
    </p:spTree>
    <p:extLst>
      <p:ext uri="{BB962C8B-B14F-4D97-AF65-F5344CB8AC3E}">
        <p14:creationId xmlns:p14="http://schemas.microsoft.com/office/powerpoint/2010/main" val="33564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07368" y="381000"/>
            <a:ext cx="11161240" cy="1535832"/>
          </a:xfrm>
        </p:spPr>
        <p:txBody>
          <a:bodyPr>
            <a:normAutofit fontScale="90000"/>
          </a:bodyPr>
          <a:lstStyle/>
          <a:p>
            <a:r>
              <a:rPr lang="es-MX" dirty="0"/>
              <a:t>II. Intención.  Sólo una de las propuestas da nombre al proyecto. Redactar como pregunta o premisa problematizadora. </a:t>
            </a:r>
          </a:p>
        </p:txBody>
      </p:sp>
      <p:graphicFrame>
        <p:nvGraphicFramePr>
          <p:cNvPr id="10" name="Tabla 9"/>
          <p:cNvGraphicFramePr>
            <a:graphicFrameLocks noGrp="1"/>
          </p:cNvGraphicFramePr>
          <p:nvPr>
            <p:extLst/>
          </p:nvPr>
        </p:nvGraphicFramePr>
        <p:xfrm>
          <a:off x="191344" y="2348880"/>
          <a:ext cx="11809312" cy="4081074"/>
        </p:xfrm>
        <a:graphic>
          <a:graphicData uri="http://schemas.openxmlformats.org/drawingml/2006/table">
            <a:tbl>
              <a:tblPr firstRow="1" bandRow="1">
                <a:tableStyleId>{3B4B98B0-60AC-42C2-AFA5-B58CD77FA1E5}</a:tableStyleId>
              </a:tblPr>
              <a:tblGrid>
                <a:gridCol w="2952328">
                  <a:extLst>
                    <a:ext uri="{9D8B030D-6E8A-4147-A177-3AD203B41FA5}">
                      <a16:colId xmlns:a16="http://schemas.microsoft.com/office/drawing/2014/main" xmlns="" val="3291620217"/>
                    </a:ext>
                  </a:extLst>
                </a:gridCol>
                <a:gridCol w="2952328">
                  <a:extLst>
                    <a:ext uri="{9D8B030D-6E8A-4147-A177-3AD203B41FA5}">
                      <a16:colId xmlns:a16="http://schemas.microsoft.com/office/drawing/2014/main" xmlns="" val="2620323891"/>
                    </a:ext>
                  </a:extLst>
                </a:gridCol>
                <a:gridCol w="2952328">
                  <a:extLst>
                    <a:ext uri="{9D8B030D-6E8A-4147-A177-3AD203B41FA5}">
                      <a16:colId xmlns:a16="http://schemas.microsoft.com/office/drawing/2014/main" xmlns="" val="1648719235"/>
                    </a:ext>
                  </a:extLst>
                </a:gridCol>
                <a:gridCol w="2952328">
                  <a:extLst>
                    <a:ext uri="{9D8B030D-6E8A-4147-A177-3AD203B41FA5}">
                      <a16:colId xmlns:a16="http://schemas.microsoft.com/office/drawing/2014/main" xmlns="" val="446186089"/>
                    </a:ext>
                  </a:extLst>
                </a:gridCol>
              </a:tblGrid>
              <a:tr h="1584176">
                <a:tc>
                  <a:txBody>
                    <a:bodyPr/>
                    <a:lstStyle/>
                    <a:p>
                      <a:pPr algn="ctr"/>
                      <a:r>
                        <a:rPr lang="es-MX" dirty="0" smtClean="0"/>
                        <a:t>Dar explicación</a:t>
                      </a:r>
                    </a:p>
                    <a:p>
                      <a:pPr algn="ctr"/>
                      <a:r>
                        <a:rPr lang="es-MX" dirty="0" smtClean="0"/>
                        <a:t>¿Por qué algo es cómo es?</a:t>
                      </a:r>
                    </a:p>
                    <a:p>
                      <a:pPr algn="ctr"/>
                      <a:r>
                        <a:rPr lang="es-MX" dirty="0" smtClean="0"/>
                        <a:t>Determinar las razones que generan el problema o la situación.</a:t>
                      </a:r>
                    </a:p>
                  </a:txBody>
                  <a:tcPr/>
                </a:tc>
                <a:tc>
                  <a:txBody>
                    <a:bodyPr/>
                    <a:lstStyle/>
                    <a:p>
                      <a:pPr algn="ctr"/>
                      <a:r>
                        <a:rPr lang="es-MX" dirty="0" smtClean="0"/>
                        <a:t>Resolver un problema</a:t>
                      </a:r>
                    </a:p>
                    <a:p>
                      <a:pPr algn="ctr"/>
                      <a:r>
                        <a:rPr lang="es-MX" dirty="0" smtClean="0"/>
                        <a:t>Explicar de manera detallada cómo se puede abordar y/o solucionar el problema.</a:t>
                      </a:r>
                    </a:p>
                    <a:p>
                      <a:pPr algn="ctr"/>
                      <a:endParaRPr lang="es-MX" dirty="0"/>
                    </a:p>
                  </a:txBody>
                  <a:tcPr/>
                </a:tc>
                <a:tc>
                  <a:txBody>
                    <a:bodyPr/>
                    <a:lstStyle/>
                    <a:p>
                      <a:pPr algn="ctr"/>
                      <a:r>
                        <a:rPr lang="es-MX" dirty="0" smtClean="0"/>
                        <a:t>Hacer más eficiente o mejorar algo</a:t>
                      </a:r>
                    </a:p>
                    <a:p>
                      <a:pPr algn="ctr"/>
                      <a:r>
                        <a:rPr lang="es-MX" dirty="0" smtClean="0"/>
                        <a:t>¿De qué manera se pueden optimizar los procesos para alcanzar el objetivo propuesto?</a:t>
                      </a:r>
                    </a:p>
                  </a:txBody>
                  <a:tcPr/>
                </a:tc>
                <a:tc>
                  <a:txBody>
                    <a:bodyPr/>
                    <a:lstStyle/>
                    <a:p>
                      <a:pPr algn="ctr"/>
                      <a:r>
                        <a:rPr lang="es-MX" dirty="0" smtClean="0"/>
                        <a:t>Inventar, innovar, diseñar o crear algo nuevo</a:t>
                      </a:r>
                    </a:p>
                    <a:p>
                      <a:pPr algn="ctr"/>
                      <a:r>
                        <a:rPr lang="es-MX" dirty="0" smtClean="0"/>
                        <a:t>¿Cómo podría ser diferente?</a:t>
                      </a:r>
                    </a:p>
                    <a:p>
                      <a:pPr algn="ctr"/>
                      <a:r>
                        <a:rPr lang="es-MX" dirty="0" smtClean="0"/>
                        <a:t>¿Qué nuevo producto o propuesta puedo hacer?</a:t>
                      </a:r>
                      <a:endParaRPr lang="es-MX" dirty="0"/>
                    </a:p>
                  </a:txBody>
                  <a:tcPr/>
                </a:tc>
                <a:extLst>
                  <a:ext uri="{0D108BD9-81ED-4DB2-BD59-A6C34878D82A}">
                    <a16:rowId xmlns:a16="http://schemas.microsoft.com/office/drawing/2014/main" xmlns="" val="2265451493"/>
                  </a:ext>
                </a:extLst>
              </a:tr>
              <a:tr h="2343714">
                <a:tc>
                  <a:txBody>
                    <a:bodyPr/>
                    <a:lstStyle/>
                    <a:p>
                      <a:pPr algn="ctr"/>
                      <a:r>
                        <a:rPr lang="es-MX" dirty="0" smtClean="0"/>
                        <a:t>¿En qué medida el que tiene ideas controla el mundo?</a:t>
                      </a:r>
                      <a:endParaRPr lang="es-MX" dirty="0"/>
                    </a:p>
                  </a:txBody>
                  <a:tcPr/>
                </a:tc>
                <a:tc>
                  <a:txBody>
                    <a:bodyPr/>
                    <a:lstStyle/>
                    <a:p>
                      <a:pPr algn="ctr"/>
                      <a:r>
                        <a:rPr lang="es-MX" dirty="0" smtClean="0"/>
                        <a:t>¿Los beneficios o avances de la guerra, la justifican?</a:t>
                      </a:r>
                      <a:endParaRPr lang="es-MX" dirty="0"/>
                    </a:p>
                  </a:txBody>
                  <a:tcPr/>
                </a:tc>
                <a:tc>
                  <a:txBody>
                    <a:bodyPr/>
                    <a:lstStyle/>
                    <a:p>
                      <a:pPr algn="ctr"/>
                      <a:r>
                        <a:rPr lang="es-MX" dirty="0" smtClean="0"/>
                        <a:t>Dar a los alumnos los elementos necesarios y conceptos clave para poder entender perfectamente las indicaciones y poder llevar los procesos con más eficacia. </a:t>
                      </a:r>
                      <a:endParaRPr lang="es-MX" dirty="0"/>
                    </a:p>
                  </a:txBody>
                  <a:tcPr/>
                </a:tc>
                <a:tc>
                  <a:txBody>
                    <a:bodyPr/>
                    <a:lstStyle/>
                    <a:p>
                      <a:pPr algn="ctr"/>
                      <a:r>
                        <a:rPr lang="es-MX" dirty="0" smtClean="0"/>
                        <a:t>Obra de teatro</a:t>
                      </a:r>
                      <a:endParaRPr lang="es-MX" dirty="0"/>
                    </a:p>
                  </a:txBody>
                  <a:tcPr/>
                </a:tc>
                <a:extLst>
                  <a:ext uri="{0D108BD9-81ED-4DB2-BD59-A6C34878D82A}">
                    <a16:rowId xmlns:a16="http://schemas.microsoft.com/office/drawing/2014/main" xmlns="" val="3776257055"/>
                  </a:ext>
                </a:extLst>
              </a:tr>
            </a:tbl>
          </a:graphicData>
        </a:graphic>
      </p:graphicFrame>
    </p:spTree>
    <p:extLst>
      <p:ext uri="{BB962C8B-B14F-4D97-AF65-F5344CB8AC3E}">
        <p14:creationId xmlns:p14="http://schemas.microsoft.com/office/powerpoint/2010/main" val="61409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MX" dirty="0" smtClean="0"/>
              <a:t>III</a:t>
            </a:r>
            <a:r>
              <a:rPr lang="es-MX" dirty="0"/>
              <a:t>. Objetivo general del proyecto. Tomar en cuenta todas las asignaturas  involucradas.</a:t>
            </a:r>
          </a:p>
        </p:txBody>
      </p:sp>
      <p:graphicFrame>
        <p:nvGraphicFramePr>
          <p:cNvPr id="7" name="Marcador de contenido 6"/>
          <p:cNvGraphicFramePr>
            <a:graphicFrameLocks noGrp="1"/>
          </p:cNvGraphicFramePr>
          <p:nvPr>
            <p:ph idx="1"/>
            <p:extLst/>
          </p:nvPr>
        </p:nvGraphicFramePr>
        <p:xfrm>
          <a:off x="1295401" y="2348881"/>
          <a:ext cx="9601200" cy="2952327"/>
        </p:xfrm>
        <a:graphic>
          <a:graphicData uri="http://schemas.openxmlformats.org/drawingml/2006/table">
            <a:tbl>
              <a:tblPr firstRow="1" bandRow="1">
                <a:tableStyleId>{3B4B98B0-60AC-42C2-AFA5-B58CD77FA1E5}</a:tableStyleId>
              </a:tblPr>
              <a:tblGrid>
                <a:gridCol w="9601200">
                  <a:extLst>
                    <a:ext uri="{9D8B030D-6E8A-4147-A177-3AD203B41FA5}">
                      <a16:colId xmlns:a16="http://schemas.microsoft.com/office/drawing/2014/main" xmlns="" val="3688017775"/>
                    </a:ext>
                  </a:extLst>
                </a:gridCol>
              </a:tblGrid>
              <a:tr h="2952327">
                <a:tc>
                  <a:txBody>
                    <a:bodyPr/>
                    <a:lstStyle/>
                    <a:p>
                      <a:r>
                        <a:rPr lang="es-MX" dirty="0" smtClean="0"/>
                        <a:t>•</a:t>
                      </a:r>
                      <a:r>
                        <a:rPr lang="es-MX" baseline="0" dirty="0" smtClean="0"/>
                        <a:t> </a:t>
                      </a:r>
                      <a:r>
                        <a:rPr lang="es-MX" dirty="0" smtClean="0"/>
                        <a:t>Integración conceptos y métodos de diferentes disciplinas para comprender.</a:t>
                      </a:r>
                    </a:p>
                    <a:p>
                      <a:endParaRPr lang="es-MX" dirty="0" smtClean="0"/>
                    </a:p>
                    <a:p>
                      <a:endParaRPr lang="es-MX" dirty="0" smtClean="0"/>
                    </a:p>
                    <a:p>
                      <a:r>
                        <a:rPr lang="es-MX" dirty="0" smtClean="0"/>
                        <a:t>•</a:t>
                      </a:r>
                      <a:r>
                        <a:rPr lang="es-MX" baseline="0" dirty="0" smtClean="0"/>
                        <a:t> </a:t>
                      </a:r>
                      <a:r>
                        <a:rPr lang="es-MX" dirty="0" smtClean="0"/>
                        <a:t>Estimular el refinamiento, extensión y transferencia del aprendizaje académico en un proyecto interdisciplinario de impacto y trascendencia para la comunidad.</a:t>
                      </a:r>
                    </a:p>
                    <a:p>
                      <a:endParaRPr lang="es-MX" dirty="0" smtClean="0"/>
                    </a:p>
                    <a:p>
                      <a:endParaRPr lang="es-MX" dirty="0" smtClean="0"/>
                    </a:p>
                    <a:p>
                      <a:r>
                        <a:rPr lang="es-MX" dirty="0" smtClean="0"/>
                        <a:t>•</a:t>
                      </a:r>
                      <a:r>
                        <a:rPr lang="es-MX" baseline="0" dirty="0" smtClean="0"/>
                        <a:t> </a:t>
                      </a:r>
                      <a:r>
                        <a:rPr lang="es-MX" dirty="0" smtClean="0"/>
                        <a:t>Los alumnos explorarán la adaptación, el ingenio y el progreso.</a:t>
                      </a:r>
                    </a:p>
                    <a:p>
                      <a:endParaRPr lang="es-MX" dirty="0"/>
                    </a:p>
                  </a:txBody>
                  <a:tcPr/>
                </a:tc>
                <a:extLst>
                  <a:ext uri="{0D108BD9-81ED-4DB2-BD59-A6C34878D82A}">
                    <a16:rowId xmlns:a16="http://schemas.microsoft.com/office/drawing/2014/main" xmlns="" val="2051198676"/>
                  </a:ext>
                </a:extLst>
              </a:tr>
            </a:tbl>
          </a:graphicData>
        </a:graphic>
      </p:graphicFrame>
    </p:spTree>
    <p:extLst>
      <p:ext uri="{BB962C8B-B14F-4D97-AF65-F5344CB8AC3E}">
        <p14:creationId xmlns:p14="http://schemas.microsoft.com/office/powerpoint/2010/main" val="8120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 y="116632"/>
            <a:ext cx="12188825" cy="864096"/>
          </a:xfrm>
        </p:spPr>
        <p:txBody>
          <a:bodyPr>
            <a:normAutofit/>
          </a:bodyPr>
          <a:lstStyle/>
          <a:p>
            <a:r>
              <a:rPr lang="es-MX" sz="3300" dirty="0"/>
              <a:t>IV. Disciplinas involucradas en el  trabajo interdisciplinario.</a:t>
            </a:r>
          </a:p>
        </p:txBody>
      </p:sp>
      <p:graphicFrame>
        <p:nvGraphicFramePr>
          <p:cNvPr id="4" name="Tabla 3"/>
          <p:cNvGraphicFramePr>
            <a:graphicFrameLocks noGrp="1"/>
          </p:cNvGraphicFramePr>
          <p:nvPr>
            <p:extLst/>
          </p:nvPr>
        </p:nvGraphicFramePr>
        <p:xfrm>
          <a:off x="263351" y="980725"/>
          <a:ext cx="11593288" cy="5107777"/>
        </p:xfrm>
        <a:graphic>
          <a:graphicData uri="http://schemas.openxmlformats.org/drawingml/2006/table">
            <a:tbl>
              <a:tblPr firstRow="1" bandRow="1">
                <a:tableStyleId>{3B4B98B0-60AC-42C2-AFA5-B58CD77FA1E5}</a:tableStyleId>
              </a:tblPr>
              <a:tblGrid>
                <a:gridCol w="2898322">
                  <a:extLst>
                    <a:ext uri="{9D8B030D-6E8A-4147-A177-3AD203B41FA5}">
                      <a16:colId xmlns:a16="http://schemas.microsoft.com/office/drawing/2014/main" xmlns="" val="1434198317"/>
                    </a:ext>
                  </a:extLst>
                </a:gridCol>
                <a:gridCol w="2898322">
                  <a:extLst>
                    <a:ext uri="{9D8B030D-6E8A-4147-A177-3AD203B41FA5}">
                      <a16:colId xmlns:a16="http://schemas.microsoft.com/office/drawing/2014/main" xmlns="" val="3869972577"/>
                    </a:ext>
                  </a:extLst>
                </a:gridCol>
                <a:gridCol w="2898322">
                  <a:extLst>
                    <a:ext uri="{9D8B030D-6E8A-4147-A177-3AD203B41FA5}">
                      <a16:colId xmlns:a16="http://schemas.microsoft.com/office/drawing/2014/main" xmlns="" val="4267433929"/>
                    </a:ext>
                  </a:extLst>
                </a:gridCol>
                <a:gridCol w="2898322">
                  <a:extLst>
                    <a:ext uri="{9D8B030D-6E8A-4147-A177-3AD203B41FA5}">
                      <a16:colId xmlns:a16="http://schemas.microsoft.com/office/drawing/2014/main" xmlns="" val="89546899"/>
                    </a:ext>
                  </a:extLst>
                </a:gridCol>
              </a:tblGrid>
              <a:tr h="432052">
                <a:tc>
                  <a:txBody>
                    <a:bodyPr/>
                    <a:lstStyle/>
                    <a:p>
                      <a:r>
                        <a:rPr lang="es-MX" dirty="0" smtClean="0"/>
                        <a:t>Disciplinas:</a:t>
                      </a:r>
                      <a:endParaRPr lang="es-MX" dirty="0"/>
                    </a:p>
                  </a:txBody>
                  <a:tcPr/>
                </a:tc>
                <a:tc>
                  <a:txBody>
                    <a:bodyPr/>
                    <a:lstStyle/>
                    <a:p>
                      <a:r>
                        <a:rPr lang="es-MX" dirty="0" smtClean="0"/>
                        <a:t>Disciplina 1 </a:t>
                      </a:r>
                      <a:endParaRPr lang="es-MX" dirty="0"/>
                    </a:p>
                  </a:txBody>
                  <a:tcPr/>
                </a:tc>
                <a:tc>
                  <a:txBody>
                    <a:bodyPr/>
                    <a:lstStyle/>
                    <a:p>
                      <a:r>
                        <a:rPr lang="es-MX" dirty="0" smtClean="0"/>
                        <a:t>Disciplina</a:t>
                      </a:r>
                      <a:r>
                        <a:rPr lang="es-MX" baseline="0" dirty="0" smtClean="0"/>
                        <a:t> 2</a:t>
                      </a:r>
                      <a:endParaRPr lang="es-MX" dirty="0"/>
                    </a:p>
                  </a:txBody>
                  <a:tcPr/>
                </a:tc>
                <a:tc>
                  <a:txBody>
                    <a:bodyPr/>
                    <a:lstStyle/>
                    <a:p>
                      <a:r>
                        <a:rPr lang="es-MX" dirty="0" smtClean="0"/>
                        <a:t>Disciplina 3</a:t>
                      </a:r>
                      <a:endParaRPr lang="es-MX" dirty="0"/>
                    </a:p>
                  </a:txBody>
                  <a:tcPr/>
                </a:tc>
                <a:extLst>
                  <a:ext uri="{0D108BD9-81ED-4DB2-BD59-A6C34878D82A}">
                    <a16:rowId xmlns:a16="http://schemas.microsoft.com/office/drawing/2014/main" xmlns="" val="3440103610"/>
                  </a:ext>
                </a:extLst>
              </a:tr>
              <a:tr h="378045">
                <a:tc>
                  <a:txBody>
                    <a:bodyPr/>
                    <a:lstStyle/>
                    <a:p>
                      <a:endParaRPr lang="es-MX" dirty="0"/>
                    </a:p>
                  </a:txBody>
                  <a:tcPr/>
                </a:tc>
                <a:tc>
                  <a:txBody>
                    <a:bodyPr/>
                    <a:lstStyle/>
                    <a:p>
                      <a:r>
                        <a:rPr lang="es-MX" dirty="0" smtClean="0"/>
                        <a:t>Informática</a:t>
                      </a:r>
                      <a:endParaRPr lang="es-MX" dirty="0"/>
                    </a:p>
                  </a:txBody>
                  <a:tcPr/>
                </a:tc>
                <a:tc>
                  <a:txBody>
                    <a:bodyPr/>
                    <a:lstStyle/>
                    <a:p>
                      <a:r>
                        <a:rPr lang="es-MX" dirty="0" smtClean="0"/>
                        <a:t>Psicología</a:t>
                      </a:r>
                      <a:endParaRPr lang="es-MX" dirty="0"/>
                    </a:p>
                  </a:txBody>
                  <a:tcPr/>
                </a:tc>
                <a:tc>
                  <a:txBody>
                    <a:bodyPr/>
                    <a:lstStyle/>
                    <a:p>
                      <a:r>
                        <a:rPr lang="es-MX" dirty="0" smtClean="0"/>
                        <a:t>Literatura</a:t>
                      </a:r>
                      <a:endParaRPr lang="es-MX" dirty="0"/>
                    </a:p>
                  </a:txBody>
                  <a:tcPr/>
                </a:tc>
                <a:extLst>
                  <a:ext uri="{0D108BD9-81ED-4DB2-BD59-A6C34878D82A}">
                    <a16:rowId xmlns:a16="http://schemas.microsoft.com/office/drawing/2014/main" xmlns="" val="213178554"/>
                  </a:ext>
                </a:extLst>
              </a:tr>
              <a:tr h="702079">
                <a:tc>
                  <a:txBody>
                    <a:bodyPr/>
                    <a:lstStyle/>
                    <a:p>
                      <a:r>
                        <a:rPr lang="es-MX" dirty="0" smtClean="0"/>
                        <a:t>1. Contenidos/Temas</a:t>
                      </a:r>
                    </a:p>
                    <a:p>
                      <a:r>
                        <a:rPr lang="es-MX" dirty="0" smtClean="0"/>
                        <a:t>    Involucrados</a:t>
                      </a:r>
                      <a:r>
                        <a:rPr lang="es-MX" baseline="0" dirty="0" smtClean="0"/>
                        <a:t> </a:t>
                      </a:r>
                      <a:r>
                        <a:rPr lang="es-MX" dirty="0" smtClean="0"/>
                        <a:t>del           programa, que se  </a:t>
                      </a:r>
                      <a:r>
                        <a:rPr lang="es-MX" baseline="0" dirty="0" smtClean="0"/>
                        <a:t>          </a:t>
                      </a:r>
                      <a:r>
                        <a:rPr lang="es-MX" dirty="0" smtClean="0"/>
                        <a:t>consideran.</a:t>
                      </a:r>
                    </a:p>
                  </a:txBody>
                  <a:tcPr/>
                </a:tc>
                <a:tc>
                  <a:txBody>
                    <a:bodyPr/>
                    <a:lstStyle/>
                    <a:p>
                      <a:r>
                        <a:rPr lang="es-MX" dirty="0" smtClean="0"/>
                        <a:t>•</a:t>
                      </a:r>
                      <a:r>
                        <a:rPr lang="es-MX" baseline="0" dirty="0" smtClean="0"/>
                        <a:t> </a:t>
                      </a:r>
                      <a:r>
                        <a:rPr lang="es-MX" dirty="0" smtClean="0"/>
                        <a:t>Investigación en forma digital.</a:t>
                      </a:r>
                    </a:p>
                    <a:p>
                      <a:r>
                        <a:rPr lang="es-MX" dirty="0" smtClean="0"/>
                        <a:t>•</a:t>
                      </a:r>
                      <a:r>
                        <a:rPr lang="es-MX" baseline="0" dirty="0" smtClean="0"/>
                        <a:t> </a:t>
                      </a:r>
                      <a:r>
                        <a:rPr lang="es-MX" dirty="0" err="1" smtClean="0"/>
                        <a:t>Bocetaje</a:t>
                      </a:r>
                      <a:r>
                        <a:rPr lang="es-MX" dirty="0" smtClean="0"/>
                        <a:t> de logotipo y </a:t>
                      </a:r>
                      <a:r>
                        <a:rPr lang="es-MX" dirty="0" err="1" smtClean="0"/>
                        <a:t>presentyación</a:t>
                      </a:r>
                      <a:r>
                        <a:rPr lang="es-MX" dirty="0" smtClean="0"/>
                        <a:t> del logotipo.</a:t>
                      </a:r>
                    </a:p>
                    <a:p>
                      <a:endParaRPr lang="es-MX" dirty="0"/>
                    </a:p>
                  </a:txBody>
                  <a:tcPr/>
                </a:tc>
                <a:tc>
                  <a:txBody>
                    <a:bodyPr/>
                    <a:lstStyle/>
                    <a:p>
                      <a:r>
                        <a:rPr lang="es-MX" dirty="0" smtClean="0"/>
                        <a:t>•</a:t>
                      </a:r>
                      <a:r>
                        <a:rPr lang="es-MX" baseline="0" dirty="0" smtClean="0"/>
                        <a:t> </a:t>
                      </a:r>
                      <a:r>
                        <a:rPr lang="es-MX" dirty="0" smtClean="0"/>
                        <a:t>Personalidad.</a:t>
                      </a:r>
                    </a:p>
                    <a:p>
                      <a:r>
                        <a:rPr lang="es-MX" dirty="0" smtClean="0"/>
                        <a:t>•</a:t>
                      </a:r>
                      <a:r>
                        <a:rPr lang="es-MX" baseline="0" dirty="0" smtClean="0"/>
                        <a:t> </a:t>
                      </a:r>
                      <a:r>
                        <a:rPr lang="es-MX" dirty="0" smtClean="0"/>
                        <a:t>Conducta</a:t>
                      </a:r>
                    </a:p>
                    <a:p>
                      <a:r>
                        <a:rPr lang="es-MX" dirty="0" smtClean="0"/>
                        <a:t>•</a:t>
                      </a:r>
                      <a:r>
                        <a:rPr lang="es-MX" baseline="0" dirty="0" smtClean="0"/>
                        <a:t> </a:t>
                      </a:r>
                      <a:r>
                        <a:rPr lang="es-MX" dirty="0" smtClean="0"/>
                        <a:t>Violencia</a:t>
                      </a:r>
                    </a:p>
                    <a:p>
                      <a:r>
                        <a:rPr lang="es-MX" dirty="0" smtClean="0"/>
                        <a:t>•</a:t>
                      </a:r>
                      <a:r>
                        <a:rPr lang="es-MX" baseline="0" dirty="0" smtClean="0"/>
                        <a:t> </a:t>
                      </a:r>
                      <a:r>
                        <a:rPr lang="es-MX" dirty="0" err="1" smtClean="0"/>
                        <a:t>Mot</a:t>
                      </a:r>
                      <a:r>
                        <a:rPr lang="es-MX" dirty="0" smtClean="0"/>
                        <a:t>.</a:t>
                      </a:r>
                    </a:p>
                    <a:p>
                      <a:endParaRPr lang="es-MX" dirty="0"/>
                    </a:p>
                  </a:txBody>
                  <a:tcPr/>
                </a:tc>
                <a:tc>
                  <a:txBody>
                    <a:bodyPr/>
                    <a:lstStyle/>
                    <a:p>
                      <a:r>
                        <a:rPr lang="es-MX" dirty="0" smtClean="0"/>
                        <a:t>•</a:t>
                      </a:r>
                      <a:r>
                        <a:rPr lang="es-MX" baseline="0" dirty="0" smtClean="0"/>
                        <a:t> </a:t>
                      </a:r>
                      <a:r>
                        <a:rPr lang="es-MX" dirty="0" smtClean="0"/>
                        <a:t>Análisis de textos </a:t>
                      </a:r>
                    </a:p>
                    <a:p>
                      <a:r>
                        <a:rPr lang="es-MX" dirty="0" smtClean="0"/>
                        <a:t>•</a:t>
                      </a:r>
                      <a:r>
                        <a:rPr lang="es-MX" baseline="0" dirty="0" smtClean="0"/>
                        <a:t> </a:t>
                      </a:r>
                      <a:r>
                        <a:rPr lang="es-MX" dirty="0" smtClean="0"/>
                        <a:t>Justificar </a:t>
                      </a:r>
                      <a:r>
                        <a:rPr lang="es-MX" dirty="0" err="1" smtClean="0"/>
                        <a:t>opinions</a:t>
                      </a:r>
                      <a:r>
                        <a:rPr lang="es-MX" dirty="0" smtClean="0"/>
                        <a:t> e ideas, explicaciones y terminología.</a:t>
                      </a:r>
                    </a:p>
                    <a:p>
                      <a:endParaRPr lang="es-MX" dirty="0"/>
                    </a:p>
                  </a:txBody>
                  <a:tcPr/>
                </a:tc>
                <a:extLst>
                  <a:ext uri="{0D108BD9-81ED-4DB2-BD59-A6C34878D82A}">
                    <a16:rowId xmlns:a16="http://schemas.microsoft.com/office/drawing/2014/main" xmlns="" val="2610050360"/>
                  </a:ext>
                </a:extLst>
              </a:tr>
              <a:tr h="702079">
                <a:tc>
                  <a:txBody>
                    <a:bodyPr/>
                    <a:lstStyle/>
                    <a:p>
                      <a:r>
                        <a:rPr lang="es-MX" dirty="0" smtClean="0"/>
                        <a:t>2. Conceptos clave,</a:t>
                      </a:r>
                    </a:p>
                    <a:p>
                      <a:r>
                        <a:rPr lang="es-MX" dirty="0" smtClean="0"/>
                        <a:t>     Trascendentales.</a:t>
                      </a:r>
                    </a:p>
                    <a:p>
                      <a:r>
                        <a:rPr lang="es-MX" dirty="0" smtClean="0"/>
                        <a:t>Conceptos básicos que surgen  del proyecto,  permiten la comprensión del mismo y  pueden ser transferibles a otros ámbitos.</a:t>
                      </a:r>
                    </a:p>
                    <a:p>
                      <a:r>
                        <a:rPr lang="es-MX" dirty="0" smtClean="0"/>
                        <a:t>Se consideran parte de un  Glosario.</a:t>
                      </a:r>
                    </a:p>
                    <a:p>
                      <a:endParaRPr lang="es-MX" dirty="0"/>
                    </a:p>
                  </a:txBody>
                  <a:tcPr/>
                </a:tc>
                <a:tc>
                  <a:txBody>
                    <a:bodyPr/>
                    <a:lstStyle/>
                    <a:p>
                      <a:r>
                        <a:rPr lang="es-MX" dirty="0" smtClean="0"/>
                        <a:t>•</a:t>
                      </a:r>
                      <a:r>
                        <a:rPr lang="es-MX" baseline="0" dirty="0" smtClean="0"/>
                        <a:t> </a:t>
                      </a:r>
                      <a:r>
                        <a:rPr lang="es-MX" dirty="0" smtClean="0"/>
                        <a:t>Indagar</a:t>
                      </a:r>
                    </a:p>
                    <a:p>
                      <a:r>
                        <a:rPr lang="es-MX" dirty="0" smtClean="0"/>
                        <a:t>•</a:t>
                      </a:r>
                      <a:r>
                        <a:rPr lang="es-MX" baseline="0" dirty="0" smtClean="0"/>
                        <a:t> </a:t>
                      </a:r>
                      <a:r>
                        <a:rPr lang="es-MX" dirty="0" smtClean="0"/>
                        <a:t>Proponer</a:t>
                      </a:r>
                    </a:p>
                    <a:p>
                      <a:r>
                        <a:rPr lang="es-MX" dirty="0" smtClean="0"/>
                        <a:t>•</a:t>
                      </a:r>
                      <a:r>
                        <a:rPr lang="es-MX" baseline="0" dirty="0" smtClean="0"/>
                        <a:t> </a:t>
                      </a:r>
                      <a:r>
                        <a:rPr lang="es-MX" dirty="0" smtClean="0"/>
                        <a:t>Conducir</a:t>
                      </a:r>
                    </a:p>
                    <a:p>
                      <a:r>
                        <a:rPr lang="es-MX" dirty="0" smtClean="0"/>
                        <a:t>•</a:t>
                      </a:r>
                      <a:r>
                        <a:rPr lang="es-MX" baseline="0" dirty="0" smtClean="0"/>
                        <a:t> </a:t>
                      </a:r>
                      <a:r>
                        <a:rPr lang="es-MX" dirty="0" smtClean="0"/>
                        <a:t>Proponer</a:t>
                      </a:r>
                    </a:p>
                    <a:p>
                      <a:r>
                        <a:rPr lang="es-MX" dirty="0" smtClean="0"/>
                        <a:t>•</a:t>
                      </a:r>
                      <a:r>
                        <a:rPr lang="es-MX" baseline="0" dirty="0" smtClean="0"/>
                        <a:t> </a:t>
                      </a:r>
                      <a:r>
                        <a:rPr lang="es-MX" dirty="0" smtClean="0"/>
                        <a:t>Comparar</a:t>
                      </a:r>
                    </a:p>
                    <a:p>
                      <a:r>
                        <a:rPr lang="es-MX" dirty="0" smtClean="0"/>
                        <a:t>•</a:t>
                      </a:r>
                      <a:r>
                        <a:rPr lang="es-MX" baseline="0" dirty="0" smtClean="0"/>
                        <a:t> </a:t>
                      </a:r>
                      <a:r>
                        <a:rPr lang="es-MX" dirty="0" smtClean="0"/>
                        <a:t>Contrastar</a:t>
                      </a:r>
                    </a:p>
                    <a:p>
                      <a:r>
                        <a:rPr lang="es-MX" dirty="0" smtClean="0"/>
                        <a:t>•</a:t>
                      </a:r>
                      <a:r>
                        <a:rPr lang="es-MX" baseline="0" dirty="0" smtClean="0"/>
                        <a:t> </a:t>
                      </a:r>
                      <a:r>
                        <a:rPr lang="es-MX" dirty="0" smtClean="0"/>
                        <a:t>Construir</a:t>
                      </a:r>
                    </a:p>
                    <a:p>
                      <a:r>
                        <a:rPr lang="es-MX" dirty="0" smtClean="0"/>
                        <a:t>•</a:t>
                      </a:r>
                      <a:r>
                        <a:rPr lang="es-MX" baseline="0" dirty="0" smtClean="0"/>
                        <a:t> </a:t>
                      </a:r>
                      <a:r>
                        <a:rPr lang="es-MX" dirty="0" smtClean="0"/>
                        <a:t>Observar</a:t>
                      </a:r>
                    </a:p>
                    <a:p>
                      <a:endParaRPr lang="es-MX" dirty="0"/>
                    </a:p>
                  </a:txBody>
                  <a:tcPr/>
                </a:tc>
                <a:tc>
                  <a:txBody>
                    <a:bodyPr/>
                    <a:lstStyle/>
                    <a:p>
                      <a:r>
                        <a:rPr lang="es-MX" dirty="0" smtClean="0"/>
                        <a:t>•</a:t>
                      </a:r>
                      <a:r>
                        <a:rPr lang="es-MX" baseline="0" dirty="0" smtClean="0"/>
                        <a:t> </a:t>
                      </a:r>
                      <a:r>
                        <a:rPr lang="es-MX" dirty="0" smtClean="0"/>
                        <a:t>Bienestar</a:t>
                      </a:r>
                    </a:p>
                    <a:p>
                      <a:r>
                        <a:rPr lang="es-MX" dirty="0" smtClean="0"/>
                        <a:t>•</a:t>
                      </a:r>
                      <a:r>
                        <a:rPr lang="es-MX" baseline="0" dirty="0" smtClean="0"/>
                        <a:t> </a:t>
                      </a:r>
                      <a:r>
                        <a:rPr lang="es-MX" dirty="0" smtClean="0"/>
                        <a:t>Desigualdad</a:t>
                      </a:r>
                    </a:p>
                    <a:p>
                      <a:r>
                        <a:rPr lang="es-MX" dirty="0" smtClean="0"/>
                        <a:t>•</a:t>
                      </a:r>
                      <a:r>
                        <a:rPr lang="es-MX" baseline="0" dirty="0" smtClean="0"/>
                        <a:t> </a:t>
                      </a:r>
                      <a:r>
                        <a:rPr lang="es-MX" dirty="0" smtClean="0"/>
                        <a:t>Violencia</a:t>
                      </a:r>
                    </a:p>
                    <a:p>
                      <a:r>
                        <a:rPr lang="es-MX" dirty="0" smtClean="0"/>
                        <a:t>•</a:t>
                      </a:r>
                      <a:r>
                        <a:rPr lang="es-MX" baseline="0" dirty="0" smtClean="0"/>
                        <a:t> </a:t>
                      </a:r>
                      <a:r>
                        <a:rPr lang="es-MX" dirty="0" smtClean="0"/>
                        <a:t>Conflicto social</a:t>
                      </a:r>
                    </a:p>
                    <a:p>
                      <a:r>
                        <a:rPr lang="es-MX" dirty="0" smtClean="0"/>
                        <a:t>•</a:t>
                      </a:r>
                      <a:r>
                        <a:rPr lang="es-MX" baseline="0" dirty="0" smtClean="0"/>
                        <a:t> </a:t>
                      </a:r>
                      <a:r>
                        <a:rPr lang="es-MX" dirty="0" smtClean="0"/>
                        <a:t>Educación</a:t>
                      </a:r>
                    </a:p>
                    <a:p>
                      <a:endParaRPr lang="es-MX" dirty="0"/>
                    </a:p>
                  </a:txBody>
                  <a:tcPr/>
                </a:tc>
                <a:tc>
                  <a:txBody>
                    <a:bodyPr/>
                    <a:lstStyle/>
                    <a:p>
                      <a:r>
                        <a:rPr lang="es-MX" dirty="0" smtClean="0"/>
                        <a:t>•</a:t>
                      </a:r>
                      <a:r>
                        <a:rPr lang="es-MX" baseline="0" dirty="0" smtClean="0"/>
                        <a:t> </a:t>
                      </a:r>
                      <a:r>
                        <a:rPr lang="es-MX" dirty="0" smtClean="0"/>
                        <a:t>Manifiesto futurista</a:t>
                      </a:r>
                    </a:p>
                    <a:p>
                      <a:r>
                        <a:rPr lang="es-MX" dirty="0" smtClean="0"/>
                        <a:t>•</a:t>
                      </a:r>
                      <a:r>
                        <a:rPr lang="es-MX" baseline="0" dirty="0" smtClean="0"/>
                        <a:t> </a:t>
                      </a:r>
                      <a:r>
                        <a:rPr lang="es-MX" dirty="0" smtClean="0"/>
                        <a:t>Exploración humana de los movimientos de vanguardia</a:t>
                      </a:r>
                    </a:p>
                    <a:p>
                      <a:r>
                        <a:rPr lang="es-MX" dirty="0" smtClean="0"/>
                        <a:t>•</a:t>
                      </a:r>
                      <a:r>
                        <a:rPr lang="es-MX" baseline="0" dirty="0" smtClean="0"/>
                        <a:t> </a:t>
                      </a:r>
                      <a:r>
                        <a:rPr lang="es-MX" dirty="0" smtClean="0"/>
                        <a:t>Cambio de perspectiva de una persona o comunidad cuando atraviesa una guerra.</a:t>
                      </a:r>
                    </a:p>
                    <a:p>
                      <a:endParaRPr lang="es-MX" dirty="0"/>
                    </a:p>
                  </a:txBody>
                  <a:tcPr/>
                </a:tc>
                <a:extLst>
                  <a:ext uri="{0D108BD9-81ED-4DB2-BD59-A6C34878D82A}">
                    <a16:rowId xmlns:a16="http://schemas.microsoft.com/office/drawing/2014/main" xmlns="" val="3985514135"/>
                  </a:ext>
                </a:extLst>
              </a:tr>
            </a:tbl>
          </a:graphicData>
        </a:graphic>
      </p:graphicFrame>
    </p:spTree>
    <p:extLst>
      <p:ext uri="{BB962C8B-B14F-4D97-AF65-F5344CB8AC3E}">
        <p14:creationId xmlns:p14="http://schemas.microsoft.com/office/powerpoint/2010/main" val="40409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7472" y="473544"/>
            <a:ext cx="9029700" cy="1325563"/>
          </a:xfrm>
        </p:spPr>
        <p:txBody>
          <a:bodyPr>
            <a:normAutofit/>
          </a:bodyPr>
          <a:lstStyle/>
          <a:p>
            <a:r>
              <a:rPr lang="es-MX" dirty="0" smtClean="0"/>
              <a:t>Nombre del proyecto. </a:t>
            </a:r>
            <a:endParaRPr lang="es-MX" dirty="0"/>
          </a:p>
        </p:txBody>
      </p:sp>
      <p:sp>
        <p:nvSpPr>
          <p:cNvPr id="6" name="Rectángulo 5"/>
          <p:cNvSpPr/>
          <p:nvPr/>
        </p:nvSpPr>
        <p:spPr>
          <a:xfrm>
            <a:off x="398033" y="3225519"/>
            <a:ext cx="11548155" cy="1323439"/>
          </a:xfrm>
          <a:prstGeom prst="rect">
            <a:avLst/>
          </a:prstGeom>
          <a:noFill/>
        </p:spPr>
        <p:txBody>
          <a:bodyPr wrap="square" lIns="91440" tIns="45720" rIns="91440" bIns="45720">
            <a:spAutoFit/>
          </a:bodyPr>
          <a:lstStyle/>
          <a:p>
            <a:pPr algn="ctr"/>
            <a:r>
              <a:rPr lang="es-ES" sz="4000" b="1" u="sng"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Conductas de riesgo que afectan el proyecto de vida de un adolescente</a:t>
            </a:r>
            <a:endParaRPr lang="es-ES" sz="40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99794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1199455" y="620688"/>
          <a:ext cx="9577064" cy="5586084"/>
        </p:xfrm>
        <a:graphic>
          <a:graphicData uri="http://schemas.openxmlformats.org/drawingml/2006/table">
            <a:tbl>
              <a:tblPr firstRow="1" bandRow="1">
                <a:tableStyleId>{3B4B98B0-60AC-42C2-AFA5-B58CD77FA1E5}</a:tableStyleId>
              </a:tblPr>
              <a:tblGrid>
                <a:gridCol w="2394266">
                  <a:extLst>
                    <a:ext uri="{9D8B030D-6E8A-4147-A177-3AD203B41FA5}">
                      <a16:colId xmlns:a16="http://schemas.microsoft.com/office/drawing/2014/main" xmlns="" val="2208596070"/>
                    </a:ext>
                  </a:extLst>
                </a:gridCol>
                <a:gridCol w="2394266">
                  <a:extLst>
                    <a:ext uri="{9D8B030D-6E8A-4147-A177-3AD203B41FA5}">
                      <a16:colId xmlns:a16="http://schemas.microsoft.com/office/drawing/2014/main" xmlns="" val="1971083628"/>
                    </a:ext>
                  </a:extLst>
                </a:gridCol>
                <a:gridCol w="2394266">
                  <a:extLst>
                    <a:ext uri="{9D8B030D-6E8A-4147-A177-3AD203B41FA5}">
                      <a16:colId xmlns:a16="http://schemas.microsoft.com/office/drawing/2014/main" xmlns="" val="2431361507"/>
                    </a:ext>
                  </a:extLst>
                </a:gridCol>
                <a:gridCol w="2394266">
                  <a:extLst>
                    <a:ext uri="{9D8B030D-6E8A-4147-A177-3AD203B41FA5}">
                      <a16:colId xmlns:a16="http://schemas.microsoft.com/office/drawing/2014/main" xmlns="" val="3414682900"/>
                    </a:ext>
                  </a:extLst>
                </a:gridCol>
              </a:tblGrid>
              <a:tr h="1489622">
                <a:tc>
                  <a:txBody>
                    <a:bodyPr/>
                    <a:lstStyle/>
                    <a:p>
                      <a:r>
                        <a:rPr lang="es-MX" dirty="0" smtClean="0"/>
                        <a:t>3.</a:t>
                      </a:r>
                      <a:r>
                        <a:rPr lang="es-MX" baseline="0" dirty="0" smtClean="0"/>
                        <a:t>  </a:t>
                      </a:r>
                      <a:r>
                        <a:rPr lang="es-MX" dirty="0" smtClean="0"/>
                        <a:t>Objetivos o propósitos</a:t>
                      </a:r>
                    </a:p>
                    <a:p>
                      <a:r>
                        <a:rPr lang="es-MX" dirty="0" smtClean="0"/>
                        <a:t>a alcanzar. </a:t>
                      </a:r>
                    </a:p>
                    <a:p>
                      <a:endParaRPr lang="es-MX" dirty="0"/>
                    </a:p>
                  </a:txBody>
                  <a:tcPr/>
                </a:tc>
                <a:tc>
                  <a:txBody>
                    <a:bodyPr/>
                    <a:lstStyle/>
                    <a:p>
                      <a:r>
                        <a:rPr lang="es-MX" dirty="0" smtClean="0"/>
                        <a:t>•</a:t>
                      </a:r>
                      <a:r>
                        <a:rPr lang="es-MX" baseline="0" dirty="0" smtClean="0"/>
                        <a:t> </a:t>
                      </a:r>
                      <a:r>
                        <a:rPr lang="es-MX" dirty="0" smtClean="0"/>
                        <a:t>Integración de conceptos </a:t>
                      </a:r>
                    </a:p>
                    <a:p>
                      <a:r>
                        <a:rPr lang="es-MX" dirty="0" smtClean="0"/>
                        <a:t>•</a:t>
                      </a:r>
                      <a:r>
                        <a:rPr lang="es-MX" baseline="0" dirty="0" smtClean="0"/>
                        <a:t> </a:t>
                      </a:r>
                      <a:r>
                        <a:rPr lang="es-MX" dirty="0" smtClean="0"/>
                        <a:t>Relación con el mundo que se enfrentan</a:t>
                      </a:r>
                    </a:p>
                  </a:txBody>
                  <a:tcPr/>
                </a:tc>
                <a:tc>
                  <a:txBody>
                    <a:bodyPr/>
                    <a:lstStyle/>
                    <a:p>
                      <a:r>
                        <a:rPr lang="es-MX" dirty="0" smtClean="0"/>
                        <a:t>•</a:t>
                      </a:r>
                      <a:r>
                        <a:rPr lang="es-MX" baseline="0" dirty="0" smtClean="0"/>
                        <a:t> </a:t>
                      </a:r>
                      <a:r>
                        <a:rPr lang="es-MX" dirty="0" smtClean="0"/>
                        <a:t>Erradicar la violencia escolar y el desapego familiar.</a:t>
                      </a:r>
                      <a:endParaRPr lang="es-MX" dirty="0"/>
                    </a:p>
                  </a:txBody>
                  <a:tcPr/>
                </a:tc>
                <a:tc>
                  <a:txBody>
                    <a:bodyPr/>
                    <a:lstStyle/>
                    <a:p>
                      <a:r>
                        <a:rPr lang="es-MX" dirty="0" smtClean="0"/>
                        <a:t>•</a:t>
                      </a:r>
                      <a:r>
                        <a:rPr lang="es-MX" baseline="0" dirty="0" smtClean="0"/>
                        <a:t> </a:t>
                      </a:r>
                      <a:r>
                        <a:rPr lang="es-MX" dirty="0" smtClean="0"/>
                        <a:t>Justificar ideas y opiniones.</a:t>
                      </a:r>
                      <a:endParaRPr lang="es-MX" dirty="0"/>
                    </a:p>
                  </a:txBody>
                  <a:tcPr/>
                </a:tc>
                <a:extLst>
                  <a:ext uri="{0D108BD9-81ED-4DB2-BD59-A6C34878D82A}">
                    <a16:rowId xmlns:a16="http://schemas.microsoft.com/office/drawing/2014/main" xmlns="" val="2730602294"/>
                  </a:ext>
                </a:extLst>
              </a:tr>
              <a:tr h="3165448">
                <a:tc>
                  <a:txBody>
                    <a:bodyPr/>
                    <a:lstStyle/>
                    <a:p>
                      <a:r>
                        <a:rPr lang="es-MX" dirty="0" smtClean="0"/>
                        <a:t>4. Evaluación.</a:t>
                      </a:r>
                    </a:p>
                    <a:p>
                      <a:r>
                        <a:rPr lang="es-MX" dirty="0" smtClean="0"/>
                        <a:t>    Productos /evidencias</a:t>
                      </a:r>
                    </a:p>
                    <a:p>
                      <a:r>
                        <a:rPr lang="es-MX" dirty="0" smtClean="0"/>
                        <a:t>    de aprendizaje para </a:t>
                      </a:r>
                    </a:p>
                    <a:p>
                      <a:r>
                        <a:rPr lang="es-MX" dirty="0" smtClean="0"/>
                        <a:t>    demostrar el</a:t>
                      </a:r>
                    </a:p>
                    <a:p>
                      <a:r>
                        <a:rPr lang="es-MX" dirty="0" smtClean="0"/>
                        <a:t>    avance del  proceso  y </a:t>
                      </a:r>
                    </a:p>
                    <a:p>
                      <a:r>
                        <a:rPr lang="es-MX" dirty="0" smtClean="0"/>
                        <a:t>    el logro del  objetivo</a:t>
                      </a:r>
                    </a:p>
                    <a:p>
                      <a:r>
                        <a:rPr lang="es-MX" dirty="0" smtClean="0"/>
                        <a:t>    propuesto.</a:t>
                      </a:r>
                    </a:p>
                  </a:txBody>
                  <a:tcPr/>
                </a:tc>
                <a:tc>
                  <a:txBody>
                    <a:bodyPr/>
                    <a:lstStyle/>
                    <a:p>
                      <a:r>
                        <a:rPr lang="es-MX" dirty="0" smtClean="0"/>
                        <a:t>• Cumpliendo don el tiempo en forma con lo planeado y acorde.</a:t>
                      </a:r>
                      <a:endParaRPr lang="es-MX" dirty="0"/>
                    </a:p>
                  </a:txBody>
                  <a:tcPr/>
                </a:tc>
                <a:tc>
                  <a:txBody>
                    <a:bodyPr/>
                    <a:lstStyle/>
                    <a:p>
                      <a:r>
                        <a:rPr lang="es-MX" dirty="0" smtClean="0"/>
                        <a:t>•</a:t>
                      </a:r>
                      <a:r>
                        <a:rPr lang="es-MX" baseline="0" dirty="0" smtClean="0"/>
                        <a:t> </a:t>
                      </a:r>
                      <a:r>
                        <a:rPr lang="es-MX" dirty="0" smtClean="0"/>
                        <a:t>Entrevista</a:t>
                      </a:r>
                    </a:p>
                    <a:p>
                      <a:r>
                        <a:rPr lang="es-MX" dirty="0" smtClean="0"/>
                        <a:t>•</a:t>
                      </a:r>
                      <a:r>
                        <a:rPr lang="es-MX" baseline="0" dirty="0" smtClean="0"/>
                        <a:t> </a:t>
                      </a:r>
                      <a:r>
                        <a:rPr lang="es-MX" dirty="0" smtClean="0"/>
                        <a:t>Análisis</a:t>
                      </a:r>
                    </a:p>
                    <a:p>
                      <a:endParaRPr lang="es-MX" dirty="0"/>
                    </a:p>
                  </a:txBody>
                  <a:tcPr/>
                </a:tc>
                <a:tc>
                  <a:txBody>
                    <a:bodyPr/>
                    <a:lstStyle/>
                    <a:p>
                      <a:r>
                        <a:rPr lang="es-MX" dirty="0" smtClean="0"/>
                        <a:t>•</a:t>
                      </a:r>
                      <a:r>
                        <a:rPr lang="es-MX" baseline="0" dirty="0" smtClean="0"/>
                        <a:t> </a:t>
                      </a:r>
                      <a:r>
                        <a:rPr lang="es-MX" dirty="0" smtClean="0"/>
                        <a:t>Video</a:t>
                      </a:r>
                      <a:endParaRPr lang="es-MX" dirty="0"/>
                    </a:p>
                  </a:txBody>
                  <a:tcPr/>
                </a:tc>
                <a:extLst>
                  <a:ext uri="{0D108BD9-81ED-4DB2-BD59-A6C34878D82A}">
                    <a16:rowId xmlns:a16="http://schemas.microsoft.com/office/drawing/2014/main" xmlns="" val="956933900"/>
                  </a:ext>
                </a:extLst>
              </a:tr>
              <a:tr h="931014">
                <a:tc>
                  <a:txBody>
                    <a:bodyPr/>
                    <a:lstStyle/>
                    <a:p>
                      <a:r>
                        <a:rPr lang="es-MX" dirty="0" smtClean="0"/>
                        <a:t>5. Tipos y herramientas de </a:t>
                      </a:r>
                    </a:p>
                    <a:p>
                      <a:r>
                        <a:rPr lang="es-MX" dirty="0" smtClean="0"/>
                        <a:t>    evaluación.</a:t>
                      </a:r>
                    </a:p>
                  </a:txBody>
                  <a:tcPr/>
                </a:tc>
                <a:tc>
                  <a:txBody>
                    <a:bodyPr/>
                    <a:lstStyle/>
                    <a:p>
                      <a:r>
                        <a:rPr lang="es-MX" dirty="0" smtClean="0"/>
                        <a:t>Estadísticas</a:t>
                      </a:r>
                      <a:endParaRPr lang="es-MX" dirty="0"/>
                    </a:p>
                  </a:txBody>
                  <a:tcPr/>
                </a:tc>
                <a:tc>
                  <a:txBody>
                    <a:bodyPr/>
                    <a:lstStyle/>
                    <a:p>
                      <a:r>
                        <a:rPr lang="es-MX" dirty="0" smtClean="0"/>
                        <a:t>Entrevistas</a:t>
                      </a:r>
                      <a:endParaRPr lang="es-MX" dirty="0"/>
                    </a:p>
                  </a:txBody>
                  <a:tcPr/>
                </a:tc>
                <a:tc>
                  <a:txBody>
                    <a:bodyPr/>
                    <a:lstStyle/>
                    <a:p>
                      <a:r>
                        <a:rPr lang="es-MX" dirty="0" smtClean="0"/>
                        <a:t>Rubrica</a:t>
                      </a:r>
                      <a:endParaRPr lang="es-MX" dirty="0"/>
                    </a:p>
                  </a:txBody>
                  <a:tcPr/>
                </a:tc>
                <a:extLst>
                  <a:ext uri="{0D108BD9-81ED-4DB2-BD59-A6C34878D82A}">
                    <a16:rowId xmlns:a16="http://schemas.microsoft.com/office/drawing/2014/main" xmlns="" val="4270931556"/>
                  </a:ext>
                </a:extLst>
              </a:tr>
            </a:tbl>
          </a:graphicData>
        </a:graphic>
      </p:graphicFrame>
    </p:spTree>
    <p:extLst>
      <p:ext uri="{BB962C8B-B14F-4D97-AF65-F5344CB8AC3E}">
        <p14:creationId xmlns:p14="http://schemas.microsoft.com/office/powerpoint/2010/main" val="173267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88640"/>
            <a:ext cx="9601200" cy="1080120"/>
          </a:xfrm>
        </p:spPr>
        <p:txBody>
          <a:bodyPr>
            <a:noAutofit/>
          </a:bodyPr>
          <a:lstStyle/>
          <a:p>
            <a:r>
              <a:rPr lang="es-MX" sz="2400" dirty="0"/>
              <a:t>V. Esquema del proceso de construcción del proyecto por disciplinas.</a:t>
            </a:r>
          </a:p>
        </p:txBody>
      </p:sp>
      <p:pic>
        <p:nvPicPr>
          <p:cNvPr id="4" name="Imagen 3"/>
          <p:cNvPicPr>
            <a:picLocks noChangeAspect="1"/>
          </p:cNvPicPr>
          <p:nvPr/>
        </p:nvPicPr>
        <p:blipFill>
          <a:blip r:embed="rId2"/>
          <a:stretch>
            <a:fillRect/>
          </a:stretch>
        </p:blipFill>
        <p:spPr>
          <a:xfrm>
            <a:off x="366891" y="1268760"/>
            <a:ext cx="11449272" cy="5472607"/>
          </a:xfrm>
          <a:prstGeom prst="rect">
            <a:avLst/>
          </a:prstGeom>
        </p:spPr>
      </p:pic>
    </p:spTree>
    <p:extLst>
      <p:ext uri="{BB962C8B-B14F-4D97-AF65-F5344CB8AC3E}">
        <p14:creationId xmlns:p14="http://schemas.microsoft.com/office/powerpoint/2010/main" val="318809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67408" y="388920"/>
            <a:ext cx="10297144" cy="6280441"/>
          </a:xfrm>
          <a:prstGeom prst="rect">
            <a:avLst/>
          </a:prstGeom>
          <a:ln>
            <a:solidFill>
              <a:srgbClr val="0066FF"/>
            </a:solidFill>
          </a:ln>
        </p:spPr>
      </p:pic>
    </p:spTree>
    <p:extLst>
      <p:ext uri="{BB962C8B-B14F-4D97-AF65-F5344CB8AC3E}">
        <p14:creationId xmlns:p14="http://schemas.microsoft.com/office/powerpoint/2010/main" val="73793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3472" y="764704"/>
            <a:ext cx="9601200" cy="1143000"/>
          </a:xfrm>
        </p:spPr>
        <p:txBody>
          <a:bodyPr>
            <a:normAutofit fontScale="90000"/>
          </a:bodyPr>
          <a:lstStyle/>
          <a:p>
            <a:r>
              <a:rPr lang="es-MX" dirty="0"/>
              <a:t>VI. Tiempos que se dedicarán al proyecto cada semana. </a:t>
            </a:r>
          </a:p>
        </p:txBody>
      </p:sp>
      <p:graphicFrame>
        <p:nvGraphicFramePr>
          <p:cNvPr id="5" name="Tabla 4"/>
          <p:cNvGraphicFramePr>
            <a:graphicFrameLocks noGrp="1"/>
          </p:cNvGraphicFramePr>
          <p:nvPr>
            <p:extLst/>
          </p:nvPr>
        </p:nvGraphicFramePr>
        <p:xfrm>
          <a:off x="2081130" y="2780928"/>
          <a:ext cx="8125884" cy="2103120"/>
        </p:xfrm>
        <a:graphic>
          <a:graphicData uri="http://schemas.openxmlformats.org/drawingml/2006/table">
            <a:tbl>
              <a:tblPr firstRow="1" bandRow="1">
                <a:tableStyleId>{3B4B98B0-60AC-42C2-AFA5-B58CD77FA1E5}</a:tableStyleId>
              </a:tblPr>
              <a:tblGrid>
                <a:gridCol w="4062942">
                  <a:extLst>
                    <a:ext uri="{9D8B030D-6E8A-4147-A177-3AD203B41FA5}">
                      <a16:colId xmlns:a16="http://schemas.microsoft.com/office/drawing/2014/main" xmlns="" val="3985149454"/>
                    </a:ext>
                  </a:extLst>
                </a:gridCol>
                <a:gridCol w="4062942">
                  <a:extLst>
                    <a:ext uri="{9D8B030D-6E8A-4147-A177-3AD203B41FA5}">
                      <a16:colId xmlns:a16="http://schemas.microsoft.com/office/drawing/2014/main" xmlns="" val="3182662891"/>
                    </a:ext>
                  </a:extLst>
                </a:gridCol>
              </a:tblGrid>
              <a:tr h="370840">
                <a:tc>
                  <a:txBody>
                    <a:bodyPr/>
                    <a:lstStyle/>
                    <a:p>
                      <a:pPr algn="ctr"/>
                      <a:r>
                        <a:rPr lang="es-MX" dirty="0" smtClean="0"/>
                        <a:t>1.¿Cuántas horas se trabajarán de manera  disciplinaria?</a:t>
                      </a:r>
                    </a:p>
                    <a:p>
                      <a:pPr algn="ctr"/>
                      <a:endParaRPr lang="es-MX" dirty="0"/>
                    </a:p>
                  </a:txBody>
                  <a:tcPr/>
                </a:tc>
                <a:tc>
                  <a:txBody>
                    <a:bodyPr/>
                    <a:lstStyle/>
                    <a:p>
                      <a:pPr algn="ctr"/>
                      <a:r>
                        <a:rPr lang="es-MX" dirty="0" smtClean="0"/>
                        <a:t>2.  ¿Cuántas horas se trabajarán de manera interdisciplinaria?</a:t>
                      </a:r>
                      <a:endParaRPr lang="es-MX" dirty="0"/>
                    </a:p>
                  </a:txBody>
                  <a:tcPr/>
                </a:tc>
                <a:extLst>
                  <a:ext uri="{0D108BD9-81ED-4DB2-BD59-A6C34878D82A}">
                    <a16:rowId xmlns:a16="http://schemas.microsoft.com/office/drawing/2014/main" xmlns="" val="3848531476"/>
                  </a:ext>
                </a:extLst>
              </a:tr>
              <a:tr h="370840">
                <a:tc>
                  <a:txBody>
                    <a:bodyPr/>
                    <a:lstStyle/>
                    <a:p>
                      <a:pPr algn="ctr"/>
                      <a:r>
                        <a:rPr lang="pt-BR" dirty="0" smtClean="0"/>
                        <a:t>1.</a:t>
                      </a:r>
                      <a:r>
                        <a:rPr lang="pt-BR" baseline="0" dirty="0" smtClean="0"/>
                        <a:t>           </a:t>
                      </a:r>
                      <a:r>
                        <a:rPr lang="pt-BR" dirty="0" smtClean="0"/>
                        <a:t>10 Horas.</a:t>
                      </a:r>
                    </a:p>
                    <a:p>
                      <a:pPr algn="ctr"/>
                      <a:r>
                        <a:rPr lang="pt-BR" dirty="0" smtClean="0"/>
                        <a:t>2.	4 Horas.</a:t>
                      </a:r>
                    </a:p>
                    <a:p>
                      <a:pPr algn="ctr"/>
                      <a:r>
                        <a:rPr lang="pt-BR" dirty="0" smtClean="0"/>
                        <a:t>3.	4 Horas.</a:t>
                      </a:r>
                    </a:p>
                    <a:p>
                      <a:pPr algn="ctr"/>
                      <a:endParaRPr lang="es-MX" dirty="0"/>
                    </a:p>
                  </a:txBody>
                  <a:tcPr/>
                </a:tc>
                <a:tc>
                  <a:txBody>
                    <a:bodyPr/>
                    <a:lstStyle/>
                    <a:p>
                      <a:pPr algn="ctr"/>
                      <a:r>
                        <a:rPr lang="es-MX" dirty="0" smtClean="0"/>
                        <a:t>6 hrs</a:t>
                      </a:r>
                      <a:endParaRPr lang="es-MX" dirty="0"/>
                    </a:p>
                  </a:txBody>
                  <a:tcPr/>
                </a:tc>
                <a:extLst>
                  <a:ext uri="{0D108BD9-81ED-4DB2-BD59-A6C34878D82A}">
                    <a16:rowId xmlns:a16="http://schemas.microsoft.com/office/drawing/2014/main" xmlns="" val="258754594"/>
                  </a:ext>
                </a:extLst>
              </a:tr>
            </a:tbl>
          </a:graphicData>
        </a:graphic>
      </p:graphicFrame>
    </p:spTree>
    <p:extLst>
      <p:ext uri="{BB962C8B-B14F-4D97-AF65-F5344CB8AC3E}">
        <p14:creationId xmlns:p14="http://schemas.microsoft.com/office/powerpoint/2010/main" val="8551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5361" y="2276872"/>
            <a:ext cx="11706629" cy="3024336"/>
          </a:xfrm>
          <a:prstGeom prst="rect">
            <a:avLst/>
          </a:prstGeom>
          <a:ln>
            <a:solidFill>
              <a:srgbClr val="0066FF"/>
            </a:solidFill>
          </a:ln>
        </p:spPr>
      </p:pic>
      <p:sp>
        <p:nvSpPr>
          <p:cNvPr id="3" name="Título 2"/>
          <p:cNvSpPr>
            <a:spLocks noGrp="1"/>
          </p:cNvSpPr>
          <p:nvPr>
            <p:ph type="title"/>
          </p:nvPr>
        </p:nvSpPr>
        <p:spPr/>
        <p:txBody>
          <a:bodyPr/>
          <a:lstStyle/>
          <a:p>
            <a:r>
              <a:rPr lang="es-MX" dirty="0"/>
              <a:t>VII. Presentación del proyecto</a:t>
            </a:r>
          </a:p>
        </p:txBody>
      </p:sp>
    </p:spTree>
    <p:extLst>
      <p:ext uri="{BB962C8B-B14F-4D97-AF65-F5344CB8AC3E}">
        <p14:creationId xmlns:p14="http://schemas.microsoft.com/office/powerpoint/2010/main" val="28421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1464" y="404664"/>
            <a:ext cx="7357529" cy="1143000"/>
          </a:xfrm>
        </p:spPr>
        <p:txBody>
          <a:bodyPr/>
          <a:lstStyle/>
          <a:p>
            <a:r>
              <a:rPr lang="es-MX" dirty="0"/>
              <a:t>VIII. Evaluación del Proyecto.</a:t>
            </a:r>
          </a:p>
        </p:txBody>
      </p:sp>
      <p:pic>
        <p:nvPicPr>
          <p:cNvPr id="4" name="Imagen 3"/>
          <p:cNvPicPr>
            <a:picLocks noChangeAspect="1"/>
          </p:cNvPicPr>
          <p:nvPr/>
        </p:nvPicPr>
        <p:blipFill>
          <a:blip r:embed="rId2"/>
          <a:stretch>
            <a:fillRect/>
          </a:stretch>
        </p:blipFill>
        <p:spPr>
          <a:xfrm>
            <a:off x="487844" y="1937090"/>
            <a:ext cx="11262722" cy="4516246"/>
          </a:xfrm>
          <a:prstGeom prst="rect">
            <a:avLst/>
          </a:prstGeom>
          <a:ln>
            <a:solidFill>
              <a:srgbClr val="0066FF"/>
            </a:solidFill>
          </a:ln>
        </p:spPr>
      </p:pic>
    </p:spTree>
    <p:extLst>
      <p:ext uri="{BB962C8B-B14F-4D97-AF65-F5344CB8AC3E}">
        <p14:creationId xmlns:p14="http://schemas.microsoft.com/office/powerpoint/2010/main" val="1249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title="Título y diseño de contenido con gráfico"/>
          <p:cNvSpPr>
            <a:spLocks noGrp="1"/>
          </p:cNvSpPr>
          <p:nvPr>
            <p:ph type="title"/>
          </p:nvPr>
        </p:nvSpPr>
        <p:spPr>
          <a:xfrm>
            <a:off x="1954418" y="0"/>
            <a:ext cx="10237582" cy="727951"/>
          </a:xfrm>
        </p:spPr>
        <p:txBody>
          <a:bodyPr rtlCol="0">
            <a:normAutofit fontScale="90000"/>
          </a:bodyPr>
          <a:lstStyle/>
          <a:p>
            <a:r>
              <a:rPr lang="es-ES" dirty="0" smtClean="0"/>
              <a:t>5.i. Producto 8. E.I.P. Elaboración del proyecto.</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4017441350"/>
              </p:ext>
            </p:extLst>
          </p:nvPr>
        </p:nvGraphicFramePr>
        <p:xfrm>
          <a:off x="756491" y="5046685"/>
          <a:ext cx="11299127" cy="1080846"/>
        </p:xfrm>
        <a:graphic>
          <a:graphicData uri="http://schemas.openxmlformats.org/drawingml/2006/table">
            <a:tbl>
              <a:tblPr firstRow="1" firstCol="1" bandRow="1">
                <a:tableStyleId>{5C22544A-7EE6-4342-B048-85BDC9FD1C3A}</a:tableStyleId>
              </a:tblPr>
              <a:tblGrid>
                <a:gridCol w="11299127">
                  <a:extLst>
                    <a:ext uri="{9D8B030D-6E8A-4147-A177-3AD203B41FA5}">
                      <a16:colId xmlns:a16="http://schemas.microsoft.com/office/drawing/2014/main" xmlns="" val="871615587"/>
                    </a:ext>
                  </a:extLst>
                </a:gridCol>
              </a:tblGrid>
              <a:tr h="1080846">
                <a:tc>
                  <a:txBody>
                    <a:bodyPr/>
                    <a:lstStyle/>
                    <a:p>
                      <a:pPr marR="114300">
                        <a:lnSpc>
                          <a:spcPct val="115000"/>
                        </a:lnSpc>
                        <a:spcBef>
                          <a:spcPts val="370"/>
                        </a:spcBef>
                        <a:spcAft>
                          <a:spcPts val="800"/>
                        </a:spcAft>
                      </a:pPr>
                      <a:r>
                        <a:rPr lang="es-ES" sz="1800" dirty="0">
                          <a:effectLst/>
                          <a:latin typeface="Century Gothic" panose="020B0502020202020204" pitchFamily="34" charset="0"/>
                        </a:rPr>
                        <a:t>Surge de la necesidad de ver las problemáticas por las que se enfrentan los jóvenes, en donde, se ve cortado su proyecto de vida, por tomar decisiones sin medir las consecuencias de realizar actividades de forma irresponsable y sin protección</a:t>
                      </a:r>
                      <a:r>
                        <a:rPr lang="es-ES" sz="1800" dirty="0" smtClean="0">
                          <a:effectLst/>
                          <a:latin typeface="Century Gothic" panose="020B0502020202020204" pitchFamily="34" charset="0"/>
                        </a:rPr>
                        <a:t>.</a:t>
                      </a:r>
                      <a:endParaRPr lang="es-MX" sz="1800" dirty="0">
                        <a:effectLst/>
                        <a:latin typeface="Century Gothic" panose="020B0502020202020204" pitchFamily="34" charset="0"/>
                      </a:endParaRPr>
                    </a:p>
                  </a:txBody>
                  <a:tcPr marL="63500" marR="63500" marT="63500" marB="63500"/>
                </a:tc>
                <a:extLst>
                  <a:ext uri="{0D108BD9-81ED-4DB2-BD59-A6C34878D82A}">
                    <a16:rowId xmlns:a16="http://schemas.microsoft.com/office/drawing/2014/main" xmlns="" val="1455859719"/>
                  </a:ext>
                </a:extLst>
              </a:tr>
            </a:tbl>
          </a:graphicData>
        </a:graphic>
      </p:graphicFrame>
      <p:sp>
        <p:nvSpPr>
          <p:cNvPr id="5" name="Rectangle 1"/>
          <p:cNvSpPr>
            <a:spLocks noChangeArrowheads="1"/>
          </p:cNvSpPr>
          <p:nvPr/>
        </p:nvSpPr>
        <p:spPr bwMode="auto">
          <a:xfrm>
            <a:off x="893379" y="639999"/>
            <a:ext cx="1102535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solidFill>
                  <a:srgbClr val="0066FF"/>
                </a:solidFill>
                <a:effectLst/>
                <a:latin typeface="Century Gothic" panose="020B0502020202020204" pitchFamily="34" charset="0"/>
                <a:ea typeface="Century Gothic" panose="020B0502020202020204" pitchFamily="34" charset="0"/>
                <a:cs typeface="Century Gothic" panose="020B0502020202020204" pitchFamily="34" charset="0"/>
              </a:rPr>
              <a:t>Estructura Inicial de Planeación</a:t>
            </a:r>
            <a:endParaRPr kumimoji="0" lang="es-MX" altLang="es-MX" b="0" i="0" u="none" strike="noStrike" cap="none" normalizeH="0" baseline="0" dirty="0" smtClean="0">
              <a:ln>
                <a:noFill/>
              </a:ln>
              <a:solidFill>
                <a:srgbClr val="0066FF"/>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Elaboración del Proyecto </a:t>
            </a:r>
            <a:r>
              <a:rPr kumimoji="0" lang="es-ES" altLang="es-MX" b="1" i="0" u="none" strike="noStrike" cap="none" normalizeH="0" baseline="0" dirty="0" smtClean="0">
                <a:ln>
                  <a:noFill/>
                </a:ln>
                <a:solidFill>
                  <a:srgbClr val="FF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MX" b="1" i="0" u="none" strike="noStrike" cap="none" normalizeH="0" baseline="0" dirty="0" smtClean="0">
              <a:ln>
                <a:noFill/>
              </a:ln>
              <a:solidFill>
                <a:srgbClr val="FF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Nombre del proyecto. </a:t>
            </a:r>
            <a:r>
              <a:rPr kumimoji="0" lang="es-ES" altLang="es-MX" b="1" i="0" u="sng"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Conductas de riesgo que afectan el proyecto de vida en el adolescente.</a:t>
            </a:r>
            <a:endParaRPr kumimoji="0" lang="es-MX" altLang="es-MX" b="0" i="0" u="none" strike="noStrike" cap="none" normalizeH="0" baseline="0" dirty="0" smtClean="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Nombre de los profesores participantes y asignaturas</a:t>
            </a:r>
            <a:r>
              <a:rPr kumimoji="0" lang="es-ES" altLang="es-MX" b="1" i="0" u="none" strike="noStrike" cap="none" normalizeH="0" baseline="0" dirty="0"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kumimoji="0" lang="es-MX" altLang="es-MX" b="0" i="0" u="none" strike="noStrike" cap="none" normalizeH="0" baseline="0" dirty="0" smtClean="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sng" strike="noStrike" cap="none" normalizeH="0" baseline="0" dirty="0"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Claribel Guzmán </a:t>
            </a:r>
            <a:r>
              <a:rPr kumimoji="0" lang="es-ES" altLang="es-MX" b="1" i="0" u="sng" strike="noStrike" cap="none" normalizeH="0" baseline="0" dirty="0" err="1"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Guzmán</a:t>
            </a:r>
            <a:r>
              <a:rPr kumimoji="0" lang="es-ES" altLang="es-MX" b="1" i="0" u="sng" strike="noStrike" cap="none" normalizeH="0" baseline="0" dirty="0"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 (Inglés)</a:t>
            </a:r>
            <a:endParaRPr kumimoji="0" lang="es-MX" altLang="es-MX" b="0" i="0" u="none" strike="noStrike" cap="none" normalizeH="0" baseline="0" dirty="0" smtClean="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sng" strike="noStrike" cap="none" normalizeH="0" baseline="0" dirty="0"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Aida Dioscinancy Ruíz (Matemáticas)</a:t>
            </a:r>
            <a:endParaRPr kumimoji="0" lang="es-MX" altLang="es-MX" b="0" i="0" u="none" strike="noStrike" cap="none" normalizeH="0" baseline="0" dirty="0" smtClean="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MX" b="1" i="0" u="sng" strike="noStrike" cap="none" normalizeH="0" baseline="0" dirty="0" smtClean="0">
                <a:ln>
                  <a:noFill/>
                </a:ln>
                <a:solidFill>
                  <a:srgbClr val="1F497D"/>
                </a:solidFill>
                <a:effectLst/>
                <a:latin typeface="Century Gothic" panose="020B0502020202020204" pitchFamily="34" charset="0"/>
                <a:ea typeface="Century Gothic" panose="020B0502020202020204" pitchFamily="34" charset="0"/>
                <a:cs typeface="Century Gothic" panose="020B0502020202020204" pitchFamily="34" charset="0"/>
              </a:rPr>
              <a:t>Laura Torres Laguna (Orientación)</a:t>
            </a:r>
          </a:p>
          <a:p>
            <a:pPr marL="0" marR="0" lvl="0" indent="0" algn="just" defTabSz="914400" rtl="0" eaLnBrk="0" fontAlgn="base" latinLnBrk="0" hangingPunct="0">
              <a:lnSpc>
                <a:spcPct val="100000"/>
              </a:lnSpc>
              <a:spcBef>
                <a:spcPct val="0"/>
              </a:spcBef>
              <a:spcAft>
                <a:spcPct val="0"/>
              </a:spcAft>
              <a:buClrTx/>
              <a:buSzTx/>
              <a:buFontTx/>
              <a:buNone/>
              <a:tabLst/>
            </a:pPr>
            <a:endParaRPr lang="es-ES" altLang="es-MX" b="1" u="sng" dirty="0">
              <a:solidFill>
                <a:srgbClr val="1F497D"/>
              </a:solidFill>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altLang="es-MX" b="1" i="0" u="sng" strike="noStrike" cap="none" normalizeH="0" baseline="0" dirty="0" smtClean="0">
              <a:ln>
                <a:noFill/>
              </a:ln>
              <a:solidFill>
                <a:srgbClr val="1F497D"/>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altLang="es-MX" b="0" i="0" u="none" strike="noStrike" cap="none" normalizeH="0" baseline="0" dirty="0" smtClean="0">
              <a:ln>
                <a:noFill/>
              </a:ln>
              <a:solidFill>
                <a:schemeClr val="tx1"/>
              </a:solidFill>
              <a:effectLst/>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Contexto. </a:t>
            </a:r>
            <a:r>
              <a:rPr kumimoji="0" lang="es-ES" altLang="es-MX" b="0"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Justifica las circunstancias o elementos de la realidad en los que se da el problema</a:t>
            </a:r>
            <a:r>
              <a:rPr kumimoji="0" lang="es-ES" altLang="es-MX" b="0" i="0" u="none" strike="noStrike" cap="none" normalizeH="0" baseline="0" dirty="0" smtClean="0">
                <a:ln>
                  <a:noFill/>
                </a:ln>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r>
              <a:rPr kumimoji="0" lang="es-ES" altLang="es-MX" b="1" i="0" u="none" strike="noStrike" cap="none" normalizeH="0" baseline="0" dirty="0" smtClean="0">
                <a:ln>
                  <a:noFill/>
                </a:ln>
                <a:solidFill>
                  <a:srgbClr val="FF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altLang="es-MX" dirty="0">
              <a:latin typeface="Century Gothic" panose="020B0502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S" altLang="es-MX" b="1" i="0" u="none" strike="noStrike" cap="none" normalizeH="0" baseline="0" dirty="0" smtClean="0">
                <a:ln>
                  <a:noFill/>
                </a:ln>
                <a:solidFill>
                  <a:srgbClr val="1C4587"/>
                </a:solidFill>
                <a:effectLst/>
                <a:latin typeface="Century Gothic" panose="020B0502020202020204" pitchFamily="34" charset="0"/>
                <a:ea typeface="Century Gothic" panose="020B0502020202020204" pitchFamily="34" charset="0"/>
                <a:cs typeface="Century Gothic" panose="020B0502020202020204" pitchFamily="34" charset="0"/>
              </a:rPr>
              <a:t>Introducción y/o justificación del proyecto.</a:t>
            </a:r>
            <a:endParaRPr kumimoji="0" lang="es-ES" altLang="es-MX" b="0" i="0" u="none" strike="noStrike" cap="none" normalizeH="0" baseline="0" dirty="0" smtClean="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312187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3572918312"/>
              </p:ext>
            </p:extLst>
          </p:nvPr>
        </p:nvGraphicFramePr>
        <p:xfrm>
          <a:off x="433311" y="1635076"/>
          <a:ext cx="11303764" cy="4274406"/>
        </p:xfrm>
        <a:graphic>
          <a:graphicData uri="http://schemas.openxmlformats.org/drawingml/2006/table">
            <a:tbl>
              <a:tblPr firstRow="1" firstCol="1" bandRow="1">
                <a:tableStyleId>{5C22544A-7EE6-4342-B048-85BDC9FD1C3A}</a:tableStyleId>
              </a:tblPr>
              <a:tblGrid>
                <a:gridCol w="2680810">
                  <a:extLst>
                    <a:ext uri="{9D8B030D-6E8A-4147-A177-3AD203B41FA5}">
                      <a16:colId xmlns:a16="http://schemas.microsoft.com/office/drawing/2014/main" xmlns="" val="4263117200"/>
                    </a:ext>
                  </a:extLst>
                </a:gridCol>
                <a:gridCol w="2680810">
                  <a:extLst>
                    <a:ext uri="{9D8B030D-6E8A-4147-A177-3AD203B41FA5}">
                      <a16:colId xmlns:a16="http://schemas.microsoft.com/office/drawing/2014/main" xmlns="" val="3792840737"/>
                    </a:ext>
                  </a:extLst>
                </a:gridCol>
                <a:gridCol w="2681634">
                  <a:extLst>
                    <a:ext uri="{9D8B030D-6E8A-4147-A177-3AD203B41FA5}">
                      <a16:colId xmlns:a16="http://schemas.microsoft.com/office/drawing/2014/main" xmlns="" val="469829044"/>
                    </a:ext>
                  </a:extLst>
                </a:gridCol>
                <a:gridCol w="3260510">
                  <a:extLst>
                    <a:ext uri="{9D8B030D-6E8A-4147-A177-3AD203B41FA5}">
                      <a16:colId xmlns:a16="http://schemas.microsoft.com/office/drawing/2014/main" xmlns="" val="1816641429"/>
                    </a:ext>
                  </a:extLst>
                </a:gridCol>
              </a:tblGrid>
              <a:tr h="1410585">
                <a:tc>
                  <a:txBody>
                    <a:bodyPr/>
                    <a:lstStyle/>
                    <a:p>
                      <a:pPr algn="ctr">
                        <a:lnSpc>
                          <a:spcPct val="115000"/>
                        </a:lnSpc>
                        <a:spcAft>
                          <a:spcPts val="800"/>
                        </a:spcAft>
                      </a:pPr>
                      <a:r>
                        <a:rPr lang="es-ES" sz="1100" dirty="0">
                          <a:effectLst/>
                          <a:latin typeface="Century Gothic" panose="020B0502020202020204" pitchFamily="34" charset="0"/>
                        </a:rPr>
                        <a:t>Dar explicación</a:t>
                      </a:r>
                      <a:endParaRPr lang="es-MX" sz="1100" dirty="0">
                        <a:effectLst/>
                        <a:latin typeface="Century Gothic" panose="020B0502020202020204" pitchFamily="34" charset="0"/>
                      </a:endParaRPr>
                    </a:p>
                    <a:p>
                      <a:pPr algn="ctr">
                        <a:lnSpc>
                          <a:spcPct val="115000"/>
                        </a:lnSpc>
                        <a:spcAft>
                          <a:spcPts val="800"/>
                        </a:spcAft>
                      </a:pPr>
                      <a:r>
                        <a:rPr lang="es-ES" sz="1100" dirty="0">
                          <a:effectLst/>
                          <a:latin typeface="Century Gothic" panose="020B0502020202020204" pitchFamily="34" charset="0"/>
                        </a:rPr>
                        <a:t>¿Por qué algo es cómo es?</a:t>
                      </a:r>
                      <a:endParaRPr lang="es-MX" sz="1100" dirty="0">
                        <a:effectLst/>
                        <a:latin typeface="Century Gothic" panose="020B0502020202020204" pitchFamily="34" charset="0"/>
                      </a:endParaRPr>
                    </a:p>
                    <a:p>
                      <a:pPr algn="ctr">
                        <a:lnSpc>
                          <a:spcPct val="115000"/>
                        </a:lnSpc>
                        <a:spcAft>
                          <a:spcPts val="800"/>
                        </a:spcAft>
                      </a:pPr>
                      <a:r>
                        <a:rPr lang="es-ES" sz="1100" dirty="0">
                          <a:effectLst/>
                          <a:latin typeface="Century Gothic" panose="020B0502020202020204" pitchFamily="34" charset="0"/>
                        </a:rPr>
                        <a:t>Determinar las razones que generan el problema o la situación.</a:t>
                      </a:r>
                      <a:endParaRPr lang="es-MX" sz="1100" dirty="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algn="ctr">
                        <a:lnSpc>
                          <a:spcPct val="115000"/>
                        </a:lnSpc>
                        <a:spcAft>
                          <a:spcPts val="800"/>
                        </a:spcAft>
                      </a:pPr>
                      <a:r>
                        <a:rPr lang="es-ES" sz="1100" dirty="0">
                          <a:effectLst/>
                          <a:latin typeface="Century Gothic" panose="020B0502020202020204" pitchFamily="34" charset="0"/>
                        </a:rPr>
                        <a:t>Resolver un problema</a:t>
                      </a:r>
                      <a:endParaRPr lang="es-MX" sz="1100" dirty="0">
                        <a:effectLst/>
                        <a:latin typeface="Century Gothic" panose="020B0502020202020204" pitchFamily="34" charset="0"/>
                      </a:endParaRPr>
                    </a:p>
                    <a:p>
                      <a:pPr algn="ctr">
                        <a:lnSpc>
                          <a:spcPct val="115000"/>
                        </a:lnSpc>
                        <a:spcAft>
                          <a:spcPts val="800"/>
                        </a:spcAft>
                      </a:pPr>
                      <a:r>
                        <a:rPr lang="es-ES" sz="1100" dirty="0">
                          <a:effectLst/>
                          <a:latin typeface="Century Gothic" panose="020B0502020202020204" pitchFamily="34" charset="0"/>
                        </a:rPr>
                        <a:t>Explicar de manera detallada cómo se puede abordar y/o solucionar el problema.</a:t>
                      </a:r>
                      <a:endParaRPr lang="es-MX" sz="1100" dirty="0">
                        <a:effectLst/>
                        <a:latin typeface="Century Gothic" panose="020B0502020202020204" pitchFamily="34" charset="0"/>
                      </a:endParaRPr>
                    </a:p>
                    <a:p>
                      <a:pPr algn="ctr">
                        <a:lnSpc>
                          <a:spcPct val="115000"/>
                        </a:lnSpc>
                        <a:spcAft>
                          <a:spcPts val="800"/>
                        </a:spcAft>
                      </a:pPr>
                      <a:r>
                        <a:rPr lang="es-ES" sz="1100" dirty="0">
                          <a:effectLst/>
                          <a:latin typeface="Century Gothic" panose="020B0502020202020204" pitchFamily="34" charset="0"/>
                        </a:rPr>
                        <a:t> </a:t>
                      </a:r>
                      <a:endParaRPr lang="es-MX" sz="1100" dirty="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algn="ctr">
                        <a:lnSpc>
                          <a:spcPct val="115000"/>
                        </a:lnSpc>
                        <a:spcAft>
                          <a:spcPts val="800"/>
                        </a:spcAft>
                      </a:pPr>
                      <a:r>
                        <a:rPr lang="es-ES" sz="1100" dirty="0">
                          <a:effectLst/>
                          <a:latin typeface="Century Gothic" panose="020B0502020202020204" pitchFamily="34" charset="0"/>
                        </a:rPr>
                        <a:t>Hacer más eficiente o mejorar algo</a:t>
                      </a:r>
                      <a:endParaRPr lang="es-MX" sz="1100" dirty="0">
                        <a:effectLst/>
                        <a:latin typeface="Century Gothic" panose="020B0502020202020204" pitchFamily="34" charset="0"/>
                      </a:endParaRPr>
                    </a:p>
                    <a:p>
                      <a:pPr algn="ctr">
                        <a:lnSpc>
                          <a:spcPct val="115000"/>
                        </a:lnSpc>
                        <a:spcAft>
                          <a:spcPts val="800"/>
                        </a:spcAft>
                      </a:pPr>
                      <a:r>
                        <a:rPr lang="es-ES" sz="1100" dirty="0">
                          <a:effectLst/>
                          <a:latin typeface="Century Gothic" panose="020B0502020202020204" pitchFamily="34" charset="0"/>
                        </a:rPr>
                        <a:t>¿De qué manera se pueden optimizar los procesos para alcanzar el objetivo propuesto?</a:t>
                      </a:r>
                      <a:endParaRPr lang="es-MX" sz="1100" dirty="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algn="ctr">
                        <a:lnSpc>
                          <a:spcPct val="115000"/>
                        </a:lnSpc>
                        <a:spcAft>
                          <a:spcPts val="800"/>
                        </a:spcAft>
                      </a:pPr>
                      <a:r>
                        <a:rPr lang="es-ES" sz="1100">
                          <a:effectLst/>
                          <a:latin typeface="Century Gothic" panose="020B0502020202020204" pitchFamily="34" charset="0"/>
                        </a:rPr>
                        <a:t>Inventar, innovar, diseñar o crear algo nuevo</a:t>
                      </a:r>
                      <a:endParaRPr lang="es-MX" sz="1100">
                        <a:effectLst/>
                        <a:latin typeface="Century Gothic" panose="020B0502020202020204" pitchFamily="34" charset="0"/>
                      </a:endParaRPr>
                    </a:p>
                    <a:p>
                      <a:pPr algn="ctr">
                        <a:lnSpc>
                          <a:spcPct val="115000"/>
                        </a:lnSpc>
                        <a:spcAft>
                          <a:spcPts val="800"/>
                        </a:spcAft>
                      </a:pPr>
                      <a:r>
                        <a:rPr lang="es-ES" sz="1100">
                          <a:effectLst/>
                          <a:latin typeface="Century Gothic" panose="020B0502020202020204" pitchFamily="34" charset="0"/>
                        </a:rPr>
                        <a:t>¿Cómo podría ser diferente?</a:t>
                      </a:r>
                      <a:endParaRPr lang="es-MX" sz="1100">
                        <a:effectLst/>
                        <a:latin typeface="Century Gothic" panose="020B0502020202020204" pitchFamily="34" charset="0"/>
                      </a:endParaRPr>
                    </a:p>
                    <a:p>
                      <a:pPr algn="ctr">
                        <a:lnSpc>
                          <a:spcPct val="115000"/>
                        </a:lnSpc>
                        <a:spcAft>
                          <a:spcPts val="800"/>
                        </a:spcAft>
                      </a:pPr>
                      <a:r>
                        <a:rPr lang="es-ES" sz="1100">
                          <a:effectLst/>
                          <a:latin typeface="Century Gothic" panose="020B0502020202020204" pitchFamily="34" charset="0"/>
                        </a:rPr>
                        <a:t>¿Qué nuevo producto o propuesta puedo hacer?</a:t>
                      </a:r>
                      <a:endParaRPr lang="es-MX" sz="1100">
                        <a:solidFill>
                          <a:srgbClr val="000000"/>
                        </a:solidFill>
                        <a:effectLst/>
                        <a:latin typeface="Century Gothic" panose="020B0502020202020204" pitchFamily="34" charset="0"/>
                        <a:ea typeface="Arial" panose="020B0604020202020204" pitchFamily="34" charset="0"/>
                      </a:endParaRPr>
                    </a:p>
                  </a:txBody>
                  <a:tcPr marL="61324" marR="61324" marT="61324" marB="61324"/>
                </a:tc>
                <a:extLst>
                  <a:ext uri="{0D108BD9-81ED-4DB2-BD59-A6C34878D82A}">
                    <a16:rowId xmlns:a16="http://schemas.microsoft.com/office/drawing/2014/main" xmlns="" val="1962602570"/>
                  </a:ext>
                </a:extLst>
              </a:tr>
              <a:tr h="2863821">
                <a:tc>
                  <a:txBody>
                    <a:bodyPr/>
                    <a:lstStyle/>
                    <a:p>
                      <a:pPr marL="342900" lvl="0" indent="-342900">
                        <a:lnSpc>
                          <a:spcPct val="115000"/>
                        </a:lnSpc>
                        <a:spcAft>
                          <a:spcPts val="0"/>
                        </a:spcAft>
                        <a:buFont typeface="Symbol" panose="05050102010706020507" pitchFamily="18" charset="2"/>
                        <a:buChar char=""/>
                      </a:pPr>
                      <a:r>
                        <a:rPr lang="es-ES" sz="1100">
                          <a:effectLst/>
                          <a:latin typeface="Century Gothic" panose="020B0502020202020204" pitchFamily="34" charset="0"/>
                        </a:rPr>
                        <a:t>Mala información</a:t>
                      </a:r>
                      <a:endParaRPr lang="es-MX" sz="110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ES" sz="1100">
                          <a:effectLst/>
                          <a:latin typeface="Century Gothic" panose="020B0502020202020204" pitchFamily="34" charset="0"/>
                        </a:rPr>
                        <a:t>No considerar las consecuencias de sus actos</a:t>
                      </a:r>
                      <a:endParaRPr lang="es-MX" sz="1100">
                        <a:effectLst/>
                        <a:latin typeface="Century Gothic" panose="020B0502020202020204" pitchFamily="34" charset="0"/>
                      </a:endParaRPr>
                    </a:p>
                    <a:p>
                      <a:pPr marL="342900" lvl="0" indent="-342900">
                        <a:lnSpc>
                          <a:spcPct val="115000"/>
                        </a:lnSpc>
                        <a:spcAft>
                          <a:spcPts val="800"/>
                        </a:spcAft>
                        <a:buFont typeface="Symbol" panose="05050102010706020507" pitchFamily="18" charset="2"/>
                        <a:buChar char=""/>
                      </a:pPr>
                      <a:r>
                        <a:rPr lang="es-ES" sz="1100">
                          <a:effectLst/>
                          <a:latin typeface="Century Gothic" panose="020B0502020202020204" pitchFamily="34" charset="0"/>
                        </a:rPr>
                        <a:t>Creer que no les pasa a todos</a:t>
                      </a:r>
                      <a:endParaRPr lang="es-MX" sz="1100">
                        <a:effectLst/>
                        <a:latin typeface="Century Gothic" panose="020B0502020202020204" pitchFamily="34" charset="0"/>
                      </a:endParaRPr>
                    </a:p>
                    <a:p>
                      <a:pPr>
                        <a:lnSpc>
                          <a:spcPct val="115000"/>
                        </a:lnSpc>
                        <a:spcAft>
                          <a:spcPts val="800"/>
                        </a:spcAft>
                      </a:pPr>
                      <a:r>
                        <a:rPr lang="es-ES" sz="1100">
                          <a:effectLst/>
                          <a:latin typeface="Century Gothic" panose="020B0502020202020204" pitchFamily="34" charset="0"/>
                        </a:rPr>
                        <a:t> </a:t>
                      </a:r>
                      <a:endParaRPr lang="es-MX" sz="1100">
                        <a:effectLst/>
                        <a:latin typeface="Century Gothic" panose="020B0502020202020204" pitchFamily="34" charset="0"/>
                      </a:endParaRPr>
                    </a:p>
                    <a:p>
                      <a:pPr>
                        <a:lnSpc>
                          <a:spcPct val="115000"/>
                        </a:lnSpc>
                        <a:spcAft>
                          <a:spcPts val="800"/>
                        </a:spcAft>
                      </a:pPr>
                      <a:r>
                        <a:rPr lang="es-ES" sz="1100">
                          <a:effectLst/>
                          <a:latin typeface="Century Gothic" panose="020B0502020202020204" pitchFamily="34" charset="0"/>
                        </a:rPr>
                        <a:t> </a:t>
                      </a:r>
                      <a:endParaRPr lang="es-MX" sz="1100">
                        <a:effectLst/>
                        <a:latin typeface="Century Gothic" panose="020B0502020202020204" pitchFamily="34" charset="0"/>
                      </a:endParaRPr>
                    </a:p>
                    <a:p>
                      <a:pPr>
                        <a:lnSpc>
                          <a:spcPct val="115000"/>
                        </a:lnSpc>
                        <a:spcAft>
                          <a:spcPts val="800"/>
                        </a:spcAft>
                      </a:pPr>
                      <a:r>
                        <a:rPr lang="es-ES" sz="1100">
                          <a:effectLst/>
                          <a:latin typeface="Century Gothic" panose="020B0502020202020204" pitchFamily="34" charset="0"/>
                        </a:rPr>
                        <a:t> </a:t>
                      </a:r>
                      <a:endParaRPr lang="es-MX" sz="110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marL="342900" lvl="0" indent="-342900">
                        <a:lnSpc>
                          <a:spcPct val="115000"/>
                        </a:lnSpc>
                        <a:spcAft>
                          <a:spcPts val="0"/>
                        </a:spcAft>
                        <a:buFont typeface="Symbol" panose="05050102010706020507" pitchFamily="18" charset="2"/>
                        <a:buChar char=""/>
                      </a:pPr>
                      <a:r>
                        <a:rPr lang="es-ES" sz="1100">
                          <a:effectLst/>
                          <a:latin typeface="Century Gothic" panose="020B0502020202020204" pitchFamily="34" charset="0"/>
                        </a:rPr>
                        <a:t>Mostrar estadísticas que demuestren que a gran parte de sus pares les suceden eventos a consecuencia de las decisiones tomadas.</a:t>
                      </a:r>
                      <a:endParaRPr lang="es-MX" sz="110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ES" sz="1100">
                          <a:effectLst/>
                          <a:latin typeface="Century Gothic" panose="020B0502020202020204" pitchFamily="34" charset="0"/>
                        </a:rPr>
                        <a:t>Informar a los adolescentes, métodos, estrategias, páginas de ayuda y apoyos en medios electrónicos, así como en diversos idiomas que les permitan interesarles.</a:t>
                      </a:r>
                      <a:endParaRPr lang="es-MX" sz="110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marL="342900" lvl="0" indent="-342900">
                        <a:lnSpc>
                          <a:spcPct val="115000"/>
                        </a:lnSpc>
                        <a:spcAft>
                          <a:spcPts val="0"/>
                        </a:spcAft>
                        <a:buFont typeface="Symbol" panose="05050102010706020507" pitchFamily="18" charset="2"/>
                        <a:buChar char=""/>
                      </a:pPr>
                      <a:r>
                        <a:rPr lang="es-ES" sz="1100" dirty="0">
                          <a:effectLst/>
                          <a:latin typeface="Century Gothic" panose="020B0502020202020204" pitchFamily="34" charset="0"/>
                        </a:rPr>
                        <a:t>Con trabajo colaborativo</a:t>
                      </a:r>
                      <a:endParaRPr lang="es-MX" sz="1100"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ES" sz="1100" dirty="0">
                          <a:effectLst/>
                          <a:latin typeface="Century Gothic" panose="020B0502020202020204" pitchFamily="34" charset="0"/>
                        </a:rPr>
                        <a:t>Tomando en cuenta sus intereses</a:t>
                      </a:r>
                      <a:endParaRPr lang="es-MX" sz="1100" dirty="0">
                        <a:effectLst/>
                        <a:latin typeface="Century Gothic" panose="020B0502020202020204" pitchFamily="34" charset="0"/>
                      </a:endParaRPr>
                    </a:p>
                    <a:p>
                      <a:pPr marL="342900" lvl="0" indent="-342900">
                        <a:lnSpc>
                          <a:spcPct val="115000"/>
                        </a:lnSpc>
                        <a:spcAft>
                          <a:spcPts val="0"/>
                        </a:spcAft>
                        <a:buFont typeface="Symbol" panose="05050102010706020507" pitchFamily="18" charset="2"/>
                        <a:buChar char=""/>
                      </a:pPr>
                      <a:r>
                        <a:rPr lang="es-ES" sz="1100" dirty="0">
                          <a:effectLst/>
                          <a:latin typeface="Century Gothic" panose="020B0502020202020204" pitchFamily="34" charset="0"/>
                        </a:rPr>
                        <a:t>Actualizando los contenidos e investigaciones para estar actualizados.</a:t>
                      </a:r>
                      <a:endParaRPr lang="es-MX" sz="1100" dirty="0">
                        <a:solidFill>
                          <a:srgbClr val="000000"/>
                        </a:solidFill>
                        <a:effectLst/>
                        <a:latin typeface="Century Gothic" panose="020B0502020202020204" pitchFamily="34" charset="0"/>
                        <a:ea typeface="Arial" panose="020B0604020202020204" pitchFamily="34" charset="0"/>
                      </a:endParaRPr>
                    </a:p>
                  </a:txBody>
                  <a:tcPr marL="61324" marR="61324" marT="61324" marB="61324"/>
                </a:tc>
                <a:tc>
                  <a:txBody>
                    <a:bodyPr/>
                    <a:lstStyle/>
                    <a:p>
                      <a:pPr marL="342900" lvl="0" indent="-342900">
                        <a:lnSpc>
                          <a:spcPct val="115000"/>
                        </a:lnSpc>
                        <a:spcAft>
                          <a:spcPts val="0"/>
                        </a:spcAft>
                        <a:buFont typeface="Symbol" panose="05050102010706020507" pitchFamily="18" charset="2"/>
                        <a:buChar char=""/>
                      </a:pPr>
                      <a:r>
                        <a:rPr lang="es-ES" sz="1100" dirty="0">
                          <a:effectLst/>
                          <a:latin typeface="Century Gothic" panose="020B0502020202020204" pitchFamily="34" charset="0"/>
                        </a:rPr>
                        <a:t>Trabajar con artistas anglosajones en donde se deba trabajar sus traducciones.</a:t>
                      </a:r>
                      <a:endParaRPr lang="es-MX" sz="1100" dirty="0">
                        <a:effectLst/>
                        <a:latin typeface="Century Gothic" panose="020B0502020202020204" pitchFamily="34" charset="0"/>
                      </a:endParaRPr>
                    </a:p>
                    <a:p>
                      <a:pPr marL="342900" lvl="0" indent="-342900">
                        <a:lnSpc>
                          <a:spcPct val="115000"/>
                        </a:lnSpc>
                        <a:spcAft>
                          <a:spcPts val="800"/>
                        </a:spcAft>
                        <a:buFont typeface="Symbol" panose="05050102010706020507" pitchFamily="18" charset="2"/>
                        <a:buChar char=""/>
                      </a:pPr>
                      <a:r>
                        <a:rPr lang="es-ES" sz="1100" dirty="0">
                          <a:effectLst/>
                          <a:latin typeface="Century Gothic" panose="020B0502020202020204" pitchFamily="34" charset="0"/>
                        </a:rPr>
                        <a:t>Interactuando con especialistas pares y comunidad educativa manteniendo, respaldando la información.</a:t>
                      </a:r>
                      <a:endParaRPr lang="es-MX" sz="1100" dirty="0">
                        <a:effectLst/>
                        <a:latin typeface="Century Gothic" panose="020B0502020202020204" pitchFamily="34" charset="0"/>
                      </a:endParaRPr>
                    </a:p>
                    <a:p>
                      <a:pPr>
                        <a:lnSpc>
                          <a:spcPct val="115000"/>
                        </a:lnSpc>
                        <a:spcAft>
                          <a:spcPts val="800"/>
                        </a:spcAft>
                      </a:pPr>
                      <a:r>
                        <a:rPr lang="es-ES" sz="1100" dirty="0">
                          <a:effectLst/>
                          <a:latin typeface="Century Gothic" panose="020B0502020202020204" pitchFamily="34" charset="0"/>
                        </a:rPr>
                        <a:t> </a:t>
                      </a:r>
                      <a:endParaRPr lang="es-MX" sz="1100" dirty="0">
                        <a:solidFill>
                          <a:srgbClr val="000000"/>
                        </a:solidFill>
                        <a:effectLst/>
                        <a:latin typeface="Century Gothic" panose="020B0502020202020204" pitchFamily="34" charset="0"/>
                        <a:ea typeface="Arial" panose="020B0604020202020204" pitchFamily="34" charset="0"/>
                      </a:endParaRPr>
                    </a:p>
                  </a:txBody>
                  <a:tcPr marL="61324" marR="61324" marT="61324" marB="61324"/>
                </a:tc>
                <a:extLst>
                  <a:ext uri="{0D108BD9-81ED-4DB2-BD59-A6C34878D82A}">
                    <a16:rowId xmlns:a16="http://schemas.microsoft.com/office/drawing/2014/main" xmlns="" val="2758479551"/>
                  </a:ext>
                </a:extLst>
              </a:tr>
            </a:tbl>
          </a:graphicData>
        </a:graphic>
      </p:graphicFrame>
      <p:sp>
        <p:nvSpPr>
          <p:cNvPr id="8" name="Rectangle 1"/>
          <p:cNvSpPr>
            <a:spLocks noChangeArrowheads="1"/>
          </p:cNvSpPr>
          <p:nvPr/>
        </p:nvSpPr>
        <p:spPr bwMode="auto">
          <a:xfrm>
            <a:off x="767356" y="119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1" i="0" u="none" strike="noStrike" cap="none" normalizeH="0" baseline="0" dirty="0" smtClean="0">
                <a:ln>
                  <a:noFill/>
                </a:ln>
                <a:solidFill>
                  <a:srgbClr val="1C4587"/>
                </a:solidFill>
                <a:effectLst/>
                <a:latin typeface="Arial" panose="020B0604020202020204" pitchFamily="34" charset="0"/>
                <a:ea typeface="Century Gothic" panose="020B0502020202020204" pitchFamily="34" charset="0"/>
                <a:cs typeface="Century Gothic" panose="020B0502020202020204" pitchFamily="34" charset="0"/>
              </a:rPr>
              <a:t>II. Intención. </a:t>
            </a:r>
            <a:r>
              <a:rPr kumimoji="0" lang="es-ES" altLang="es-MX" sz="1100" b="0" i="0" u="none" strike="noStrike" cap="none" normalizeH="0" baseline="0" dirty="0" smtClean="0">
                <a:ln>
                  <a:noFill/>
                </a:ln>
                <a:solidFill>
                  <a:srgbClr val="1C4587"/>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s-MX" sz="1100" b="1" i="0" u="none" strike="noStrike" cap="none" normalizeH="0" baseline="0" dirty="0" smtClean="0">
                <a:ln>
                  <a:noFill/>
                </a:ln>
                <a:solidFill>
                  <a:srgbClr val="009999"/>
                </a:solidFill>
                <a:effectLst/>
                <a:latin typeface="Arial" panose="020B0604020202020204" pitchFamily="34" charset="0"/>
                <a:ea typeface="Century Gothic" panose="020B0502020202020204" pitchFamily="34" charset="0"/>
                <a:cs typeface="Century Gothic" panose="020B0502020202020204" pitchFamily="34" charset="0"/>
              </a:rPr>
              <a:t>Sólo una de las propuestas da nombre al proyecto. </a:t>
            </a:r>
            <a:r>
              <a:rPr kumimoji="0" lang="es-ES" altLang="es-MX" sz="1100" b="0" i="0" u="none" strike="noStrike" cap="none" normalizeH="0" baseline="0" dirty="0" smtClean="0">
                <a:ln>
                  <a:noFill/>
                </a:ln>
                <a:solidFill>
                  <a:srgbClr val="1C4587"/>
                </a:solidFill>
                <a:effectLst/>
                <a:latin typeface="Arial" panose="020B0604020202020204" pitchFamily="34" charset="0"/>
                <a:ea typeface="Century Gothic" panose="020B0502020202020204" pitchFamily="34" charset="0"/>
                <a:cs typeface="Century Gothic" panose="020B0502020202020204" pitchFamily="34" charset="0"/>
              </a:rPr>
              <a:t>Redactar como pregunta o premisa problematizadora. </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53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p:cNvGraphicFramePr>
            <a:graphicFrameLocks noGrp="1"/>
          </p:cNvGraphicFramePr>
          <p:nvPr>
            <p:extLst>
              <p:ext uri="{D42A27DB-BD31-4B8C-83A1-F6EECF244321}">
                <p14:modId xmlns:p14="http://schemas.microsoft.com/office/powerpoint/2010/main" val="4186698049"/>
              </p:ext>
            </p:extLst>
          </p:nvPr>
        </p:nvGraphicFramePr>
        <p:xfrm>
          <a:off x="1300717" y="828407"/>
          <a:ext cx="8705850" cy="705358"/>
        </p:xfrm>
        <a:graphic>
          <a:graphicData uri="http://schemas.openxmlformats.org/drawingml/2006/table">
            <a:tbl>
              <a:tblPr firstRow="1" firstCol="1" bandRow="1"/>
              <a:tblGrid>
                <a:gridCol w="8705850">
                  <a:extLst>
                    <a:ext uri="{9D8B030D-6E8A-4147-A177-3AD203B41FA5}">
                      <a16:colId xmlns:a16="http://schemas.microsoft.com/office/drawing/2014/main" xmlns="" val="782336711"/>
                    </a:ext>
                  </a:extLst>
                </a:gridCol>
              </a:tblGrid>
              <a:tr h="601810">
                <a:tc>
                  <a:txBody>
                    <a:bodyPr/>
                    <a:lstStyle/>
                    <a:p>
                      <a:pPr marL="0" marR="114300" indent="0" algn="l" defTabSz="914400" rtl="0" eaLnBrk="1" fontAlgn="auto" latinLnBrk="0" hangingPunct="1">
                        <a:lnSpc>
                          <a:spcPct val="115000"/>
                        </a:lnSpc>
                        <a:spcBef>
                          <a:spcPts val="370"/>
                        </a:spcBef>
                        <a:spcAft>
                          <a:spcPts val="800"/>
                        </a:spcAft>
                        <a:buClrTx/>
                        <a:buSzTx/>
                        <a:buFontTx/>
                        <a:buNone/>
                        <a:tabLst/>
                        <a:defRPr/>
                      </a:pPr>
                      <a:r>
                        <a:rPr lang="es-MX" sz="1100" b="1" dirty="0" smtClean="0">
                          <a:solidFill>
                            <a:srgbClr val="0066FF"/>
                          </a:solidFill>
                        </a:rPr>
                        <a:t>Utilizar la multidisciplinariedad</a:t>
                      </a:r>
                      <a:r>
                        <a:rPr lang="es-MX" sz="1100" b="1" baseline="0" dirty="0" smtClean="0">
                          <a:solidFill>
                            <a:srgbClr val="0066FF"/>
                          </a:solidFill>
                        </a:rPr>
                        <a:t> para que los alumnos diseñen el blog de información donde los estudiantes del Colegio San Carlos pueden expresar sus dudas y comentarios entre pares y con profesionales que laboran en la institución, sobre temas que les ayuden a establecer un proyecto de vida, especialmente que les sea significativo y útil para la toma de decisiones. </a:t>
                      </a:r>
                      <a:endParaRPr lang="es-MX" sz="1100" b="1" dirty="0" smtClean="0">
                        <a:solidFill>
                          <a:srgbClr val="0066FF"/>
                        </a:solidFill>
                        <a:latin typeface="Century Gothic" panose="020B0502020202020204" pitchFamily="34" charset="0"/>
                      </a:endParaRPr>
                    </a:p>
                  </a:txBody>
                  <a:tcPr marL="63500" marR="63500" marT="63500" marB="63500">
                    <a:lnL w="12700" cap="flat" cmpd="sng" algn="ctr">
                      <a:solidFill>
                        <a:srgbClr val="1C4587"/>
                      </a:solidFill>
                      <a:prstDash val="solid"/>
                      <a:round/>
                      <a:headEnd type="none" w="med" len="med"/>
                      <a:tailEnd type="none" w="med" len="med"/>
                    </a:lnL>
                    <a:lnR w="12700" cap="flat" cmpd="sng" algn="ctr">
                      <a:solidFill>
                        <a:srgbClr val="1C4587"/>
                      </a:solidFill>
                      <a:prstDash val="solid"/>
                      <a:round/>
                      <a:headEnd type="none" w="med" len="med"/>
                      <a:tailEnd type="none" w="med" len="med"/>
                    </a:lnR>
                    <a:lnT w="12700" cap="flat" cmpd="sng" algn="ctr">
                      <a:solidFill>
                        <a:srgbClr val="1C4587"/>
                      </a:solidFill>
                      <a:prstDash val="solid"/>
                      <a:round/>
                      <a:headEnd type="none" w="med" len="med"/>
                      <a:tailEnd type="none" w="med" len="med"/>
                    </a:lnT>
                    <a:lnB w="12700" cap="flat" cmpd="sng" algn="ctr">
                      <a:solidFill>
                        <a:srgbClr val="1C4587"/>
                      </a:solidFill>
                      <a:prstDash val="solid"/>
                      <a:round/>
                      <a:headEnd type="none" w="med" len="med"/>
                      <a:tailEnd type="none" w="med" len="med"/>
                    </a:lnB>
                  </a:tcPr>
                </a:tc>
                <a:extLst>
                  <a:ext uri="{0D108BD9-81ED-4DB2-BD59-A6C34878D82A}">
                    <a16:rowId xmlns:a16="http://schemas.microsoft.com/office/drawing/2014/main" xmlns="" val="3479658154"/>
                  </a:ext>
                </a:extLst>
              </a:tr>
            </a:tbl>
          </a:graphicData>
        </a:graphic>
      </p:graphicFrame>
      <p:sp>
        <p:nvSpPr>
          <p:cNvPr id="14" name="Rectangle 3"/>
          <p:cNvSpPr>
            <a:spLocks noChangeArrowheads="1"/>
          </p:cNvSpPr>
          <p:nvPr/>
        </p:nvSpPr>
        <p:spPr bwMode="auto">
          <a:xfrm>
            <a:off x="1300717" y="522767"/>
            <a:ext cx="643847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100" b="1" i="0" u="none" strike="noStrike" cap="none" normalizeH="0" baseline="0" dirty="0" smtClean="0">
                <a:ln>
                  <a:noFill/>
                </a:ln>
                <a:solidFill>
                  <a:srgbClr val="1C4587"/>
                </a:solidFill>
                <a:effectLst/>
                <a:latin typeface="Arial" panose="020B0604020202020204" pitchFamily="34" charset="0"/>
                <a:ea typeface="Century Gothic" panose="020B0502020202020204" pitchFamily="34" charset="0"/>
                <a:cs typeface="Century Gothic" panose="020B0502020202020204" pitchFamily="34" charset="0"/>
              </a:rPr>
              <a:t>III. Objetivo general del proyecto. </a:t>
            </a:r>
            <a:r>
              <a:rPr kumimoji="0" lang="es-ES" altLang="es-MX" sz="1100" b="0" i="0" u="none" strike="noStrike" cap="none" normalizeH="0" baseline="0" dirty="0" smtClean="0">
                <a:ln>
                  <a:noFill/>
                </a:ln>
                <a:solidFill>
                  <a:srgbClr val="1C4587"/>
                </a:solidFill>
                <a:effectLst/>
                <a:latin typeface="Arial" panose="020B0604020202020204" pitchFamily="34" charset="0"/>
                <a:ea typeface="Century Gothic" panose="020B0502020202020204" pitchFamily="34" charset="0"/>
                <a:cs typeface="Century Gothic" panose="020B0502020202020204" pitchFamily="34" charset="0"/>
              </a:rPr>
              <a:t>Tomar en cuenta todas las asignaturas  involucradas.</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
        <p:nvSpPr>
          <p:cNvPr id="4" name="Rectángulo 3"/>
          <p:cNvSpPr/>
          <p:nvPr/>
        </p:nvSpPr>
        <p:spPr>
          <a:xfrm>
            <a:off x="1300717" y="1705748"/>
            <a:ext cx="8705850" cy="410882"/>
          </a:xfrm>
          <a:prstGeom prst="rect">
            <a:avLst/>
          </a:prstGeom>
        </p:spPr>
        <p:txBody>
          <a:bodyPr wrap="square">
            <a:spAutoFit/>
          </a:bodyPr>
          <a:lstStyle/>
          <a:p>
            <a:pPr>
              <a:lnSpc>
                <a:spcPct val="115000"/>
              </a:lnSpc>
              <a:spcAft>
                <a:spcPts val="800"/>
              </a:spcAft>
            </a:pPr>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IV. Disciplinas involucradas en el  trabajo </a:t>
            </a:r>
            <a:r>
              <a:rPr lang="es-ES" sz="1200" b="1" dirty="0" smtClean="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interdisciplinario</a:t>
            </a:r>
            <a:r>
              <a:rPr lang="es-ES"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a:t>
            </a:r>
            <a:endParaRPr lang="es-MX" dirty="0">
              <a:solidFill>
                <a:srgbClr val="000000"/>
              </a:solidFill>
              <a:latin typeface="Arial" panose="020B0604020202020204" pitchFamily="34" charset="0"/>
              <a:ea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38229189"/>
              </p:ext>
            </p:extLst>
          </p:nvPr>
        </p:nvGraphicFramePr>
        <p:xfrm>
          <a:off x="1386095" y="2116630"/>
          <a:ext cx="9334156" cy="4369137"/>
        </p:xfrm>
        <a:graphic>
          <a:graphicData uri="http://schemas.openxmlformats.org/drawingml/2006/table">
            <a:tbl>
              <a:tblPr firstRow="1" firstCol="1" bandRow="1">
                <a:tableStyleId>{5C22544A-7EE6-4342-B048-85BDC9FD1C3A}</a:tableStyleId>
              </a:tblPr>
              <a:tblGrid>
                <a:gridCol w="2114281">
                  <a:extLst>
                    <a:ext uri="{9D8B030D-6E8A-4147-A177-3AD203B41FA5}">
                      <a16:colId xmlns:a16="http://schemas.microsoft.com/office/drawing/2014/main" xmlns="" val="3099200343"/>
                    </a:ext>
                  </a:extLst>
                </a:gridCol>
                <a:gridCol w="2236847">
                  <a:extLst>
                    <a:ext uri="{9D8B030D-6E8A-4147-A177-3AD203B41FA5}">
                      <a16:colId xmlns:a16="http://schemas.microsoft.com/office/drawing/2014/main" xmlns="" val="3153880307"/>
                    </a:ext>
                  </a:extLst>
                </a:gridCol>
                <a:gridCol w="2216420">
                  <a:extLst>
                    <a:ext uri="{9D8B030D-6E8A-4147-A177-3AD203B41FA5}">
                      <a16:colId xmlns:a16="http://schemas.microsoft.com/office/drawing/2014/main" xmlns="" val="197975112"/>
                    </a:ext>
                  </a:extLst>
                </a:gridCol>
                <a:gridCol w="2766608">
                  <a:extLst>
                    <a:ext uri="{9D8B030D-6E8A-4147-A177-3AD203B41FA5}">
                      <a16:colId xmlns:a16="http://schemas.microsoft.com/office/drawing/2014/main" xmlns="" val="2301502172"/>
                    </a:ext>
                  </a:extLst>
                </a:gridCol>
              </a:tblGrid>
              <a:tr h="562018">
                <a:tc>
                  <a:txBody>
                    <a:bodyPr/>
                    <a:lstStyle/>
                    <a:p>
                      <a:pPr algn="ctr">
                        <a:lnSpc>
                          <a:spcPct val="115000"/>
                        </a:lnSpc>
                        <a:spcAft>
                          <a:spcPts val="800"/>
                        </a:spcAft>
                      </a:pPr>
                      <a:r>
                        <a:rPr lang="es-ES" sz="1000" dirty="0">
                          <a:effectLst/>
                        </a:rPr>
                        <a:t>Disciplinas:</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000">
                          <a:effectLst/>
                        </a:rPr>
                        <a:t>Disciplina 1.</a:t>
                      </a:r>
                      <a:endParaRPr lang="es-MX" sz="1000">
                        <a:effectLst/>
                      </a:endParaRPr>
                    </a:p>
                    <a:p>
                      <a:pPr algn="ctr">
                        <a:lnSpc>
                          <a:spcPct val="115000"/>
                        </a:lnSpc>
                        <a:spcAft>
                          <a:spcPts val="800"/>
                        </a:spcAft>
                      </a:pPr>
                      <a:r>
                        <a:rPr lang="es-ES" sz="1000" u="sng">
                          <a:effectLst/>
                          <a:uFill>
                            <a:solidFill>
                              <a:srgbClr val="1F497D"/>
                            </a:solidFill>
                          </a:uFill>
                        </a:rPr>
                        <a:t>Matemáticas</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000">
                          <a:effectLst/>
                        </a:rPr>
                        <a:t>Disciplina 2. </a:t>
                      </a:r>
                      <a:endParaRPr lang="es-MX" sz="1000">
                        <a:effectLst/>
                      </a:endParaRPr>
                    </a:p>
                    <a:p>
                      <a:pPr algn="ctr">
                        <a:lnSpc>
                          <a:spcPct val="115000"/>
                        </a:lnSpc>
                        <a:spcAft>
                          <a:spcPts val="800"/>
                        </a:spcAft>
                      </a:pPr>
                      <a:r>
                        <a:rPr lang="es-ES" sz="1000" u="sng">
                          <a:effectLst/>
                          <a:uFill>
                            <a:solidFill>
                              <a:srgbClr val="1F497D"/>
                            </a:solidFill>
                          </a:uFill>
                        </a:rPr>
                        <a:t>Inglés</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algn="ctr">
                        <a:lnSpc>
                          <a:spcPct val="115000"/>
                        </a:lnSpc>
                        <a:spcAft>
                          <a:spcPts val="800"/>
                        </a:spcAft>
                      </a:pPr>
                      <a:r>
                        <a:rPr lang="es-ES" sz="1000">
                          <a:effectLst/>
                        </a:rPr>
                        <a:t>Disciplina 3.</a:t>
                      </a:r>
                      <a:endParaRPr lang="es-MX" sz="1000">
                        <a:effectLst/>
                      </a:endParaRPr>
                    </a:p>
                    <a:p>
                      <a:pPr algn="ctr">
                        <a:lnSpc>
                          <a:spcPct val="115000"/>
                        </a:lnSpc>
                        <a:spcAft>
                          <a:spcPts val="800"/>
                        </a:spcAft>
                      </a:pPr>
                      <a:r>
                        <a:rPr lang="es-ES" sz="1000" u="sng">
                          <a:effectLst/>
                          <a:uFill>
                            <a:solidFill>
                              <a:srgbClr val="1F497D"/>
                            </a:solidFill>
                          </a:uFill>
                        </a:rPr>
                        <a:t>Orientación</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3489399465"/>
                  </a:ext>
                </a:extLst>
              </a:tr>
              <a:tr h="1184235">
                <a:tc>
                  <a:txBody>
                    <a:bodyPr/>
                    <a:lstStyle/>
                    <a:p>
                      <a:pPr algn="just">
                        <a:lnSpc>
                          <a:spcPct val="115000"/>
                        </a:lnSpc>
                        <a:spcAft>
                          <a:spcPts val="800"/>
                        </a:spcAft>
                      </a:pPr>
                      <a:r>
                        <a:rPr lang="es-ES" sz="1000" dirty="0">
                          <a:effectLst/>
                        </a:rPr>
                        <a:t>1. Contenidos/Temas</a:t>
                      </a:r>
                      <a:endParaRPr lang="es-MX" sz="1000" dirty="0">
                        <a:effectLst/>
                      </a:endParaRPr>
                    </a:p>
                    <a:p>
                      <a:pPr algn="just">
                        <a:lnSpc>
                          <a:spcPct val="115000"/>
                        </a:lnSpc>
                        <a:spcAft>
                          <a:spcPts val="800"/>
                        </a:spcAft>
                      </a:pPr>
                      <a:r>
                        <a:rPr lang="es-ES" sz="1000" dirty="0">
                          <a:effectLst/>
                        </a:rPr>
                        <a:t>    Involucrados</a:t>
                      </a:r>
                      <a:endParaRPr lang="es-MX" sz="1000" dirty="0">
                        <a:effectLst/>
                      </a:endParaRPr>
                    </a:p>
                    <a:p>
                      <a:pPr marL="180340" algn="just">
                        <a:lnSpc>
                          <a:spcPct val="115000"/>
                        </a:lnSpc>
                        <a:spcAft>
                          <a:spcPts val="800"/>
                        </a:spcAft>
                      </a:pPr>
                      <a:r>
                        <a:rPr lang="es-ES" sz="1000" dirty="0">
                          <a:effectLst/>
                        </a:rPr>
                        <a:t>del  programa, que se consideran.</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s-ES" sz="1000" dirty="0">
                          <a:effectLst/>
                        </a:rPr>
                        <a:t>Funciones exponenciales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Ecuaciones de primer grado</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n-US" sz="1000" dirty="0" err="1">
                          <a:effectLst/>
                        </a:rPr>
                        <a:t>Uso</a:t>
                      </a:r>
                      <a:r>
                        <a:rPr lang="en-US" sz="1000" dirty="0">
                          <a:effectLst/>
                        </a:rPr>
                        <a:t> de </a:t>
                      </a:r>
                      <a:r>
                        <a:rPr lang="en-US" sz="1000" dirty="0" err="1">
                          <a:effectLst/>
                        </a:rPr>
                        <a:t>modales</a:t>
                      </a:r>
                      <a:r>
                        <a:rPr lang="en-US" sz="1000" dirty="0">
                          <a:effectLst/>
                        </a:rPr>
                        <a:t>: Must, should, have to.</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n-US" sz="1000" dirty="0">
                          <a:effectLst/>
                        </a:rPr>
                        <a:t>Proyecto de </a:t>
                      </a:r>
                      <a:r>
                        <a:rPr lang="en-US" sz="1000" dirty="0" err="1">
                          <a:effectLst/>
                        </a:rPr>
                        <a:t>vida</a:t>
                      </a:r>
                      <a:endParaRPr lang="es-MX" sz="1000" dirty="0">
                        <a:effectLst/>
                      </a:endParaRPr>
                    </a:p>
                    <a:p>
                      <a:pPr marL="342900" lvl="0" indent="-342900">
                        <a:lnSpc>
                          <a:spcPct val="115000"/>
                        </a:lnSpc>
                        <a:spcAft>
                          <a:spcPts val="0"/>
                        </a:spcAft>
                        <a:buFont typeface="Symbol" panose="05050102010706020507" pitchFamily="18" charset="2"/>
                        <a:buChar char=""/>
                      </a:pPr>
                      <a:r>
                        <a:rPr lang="en-US" sz="1000" dirty="0" err="1">
                          <a:effectLst/>
                        </a:rPr>
                        <a:t>Toma</a:t>
                      </a:r>
                      <a:r>
                        <a:rPr lang="en-US" sz="1000" dirty="0">
                          <a:effectLst/>
                        </a:rPr>
                        <a:t> de </a:t>
                      </a:r>
                      <a:r>
                        <a:rPr lang="en-US" sz="1000" dirty="0" err="1">
                          <a:effectLst/>
                        </a:rPr>
                        <a:t>decisiones</a:t>
                      </a:r>
                      <a:endParaRPr lang="es-MX" sz="1000" dirty="0">
                        <a:effectLst/>
                      </a:endParaRPr>
                    </a:p>
                    <a:p>
                      <a:pPr marL="342900" lvl="0" indent="-342900">
                        <a:lnSpc>
                          <a:spcPct val="115000"/>
                        </a:lnSpc>
                        <a:spcAft>
                          <a:spcPts val="800"/>
                        </a:spcAft>
                        <a:buFont typeface="Symbol" panose="05050102010706020507" pitchFamily="18" charset="2"/>
                        <a:buChar char=""/>
                      </a:pPr>
                      <a:r>
                        <a:rPr lang="en-US" sz="1000" dirty="0" err="1">
                          <a:effectLst/>
                        </a:rPr>
                        <a:t>Resolución</a:t>
                      </a:r>
                      <a:r>
                        <a:rPr lang="en-US" sz="1000" dirty="0">
                          <a:effectLst/>
                        </a:rPr>
                        <a:t> de </a:t>
                      </a:r>
                      <a:r>
                        <a:rPr lang="en-US" sz="1000" dirty="0" err="1">
                          <a:effectLst/>
                        </a:rPr>
                        <a:t>problemas</a:t>
                      </a:r>
                      <a:endParaRPr lang="es-MX" sz="1000" dirty="0">
                        <a:effectLst/>
                      </a:endParaRPr>
                    </a:p>
                    <a:p>
                      <a:pPr>
                        <a:lnSpc>
                          <a:spcPct val="115000"/>
                        </a:lnSpc>
                        <a:spcAft>
                          <a:spcPts val="800"/>
                        </a:spcAft>
                      </a:pPr>
                      <a:r>
                        <a:rPr lang="en-US" sz="1000" dirty="0">
                          <a:effectLst/>
                        </a:rPr>
                        <a:t> </a:t>
                      </a:r>
                      <a:endParaRPr lang="es-MX" sz="1000" dirty="0">
                        <a:effectLst/>
                      </a:endParaRPr>
                    </a:p>
                    <a:p>
                      <a:pPr>
                        <a:lnSpc>
                          <a:spcPct val="115000"/>
                        </a:lnSpc>
                        <a:spcAft>
                          <a:spcPts val="800"/>
                        </a:spcAft>
                      </a:pPr>
                      <a:r>
                        <a:rPr lang="en-U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165855292"/>
                  </a:ext>
                </a:extLst>
              </a:tr>
              <a:tr h="2605085">
                <a:tc>
                  <a:txBody>
                    <a:bodyPr/>
                    <a:lstStyle/>
                    <a:p>
                      <a:pPr>
                        <a:lnSpc>
                          <a:spcPct val="115000"/>
                        </a:lnSpc>
                        <a:spcAft>
                          <a:spcPts val="800"/>
                        </a:spcAft>
                      </a:pPr>
                      <a:r>
                        <a:rPr lang="es-ES" sz="1000">
                          <a:effectLst/>
                        </a:rPr>
                        <a:t>2. Conceptos clave,</a:t>
                      </a:r>
                      <a:endParaRPr lang="es-MX" sz="1000">
                        <a:effectLst/>
                      </a:endParaRPr>
                    </a:p>
                    <a:p>
                      <a:pPr>
                        <a:lnSpc>
                          <a:spcPct val="115000"/>
                        </a:lnSpc>
                        <a:spcAft>
                          <a:spcPts val="800"/>
                        </a:spcAft>
                      </a:pPr>
                      <a:r>
                        <a:rPr lang="es-ES" sz="1000">
                          <a:effectLst/>
                        </a:rPr>
                        <a:t>     Trascendentales.</a:t>
                      </a:r>
                      <a:endParaRPr lang="es-MX" sz="1000">
                        <a:effectLst/>
                      </a:endParaRPr>
                    </a:p>
                    <a:p>
                      <a:pPr marL="176530">
                        <a:lnSpc>
                          <a:spcPct val="115000"/>
                        </a:lnSpc>
                        <a:spcAft>
                          <a:spcPts val="800"/>
                        </a:spcAft>
                      </a:pPr>
                      <a:r>
                        <a:rPr lang="es-ES" sz="1000">
                          <a:effectLst/>
                        </a:rPr>
                        <a:t>Conceptos básicos que surgen  del proyecto,  permiten la comprensión del mismo y  pueden ser transferibles a otros ámbitos.</a:t>
                      </a:r>
                      <a:endParaRPr lang="es-MX" sz="1000">
                        <a:effectLst/>
                      </a:endParaRPr>
                    </a:p>
                    <a:p>
                      <a:pPr marL="176530">
                        <a:lnSpc>
                          <a:spcPct val="115000"/>
                        </a:lnSpc>
                        <a:spcAft>
                          <a:spcPts val="800"/>
                        </a:spcAft>
                      </a:pPr>
                      <a:r>
                        <a:rPr lang="es-ES" sz="1000">
                          <a:effectLst/>
                        </a:rPr>
                        <a:t>Se consideran parte de un  Glosario.</a:t>
                      </a:r>
                      <a:endParaRPr lang="es-MX" sz="1000">
                        <a:effectLst/>
                      </a:endParaRPr>
                    </a:p>
                    <a:p>
                      <a:pPr algn="just">
                        <a:lnSpc>
                          <a:spcPct val="115000"/>
                        </a:lnSpc>
                        <a:spcAft>
                          <a:spcPts val="80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s-ES" sz="1000">
                          <a:effectLst/>
                        </a:rPr>
                        <a:t>Interpretar </a:t>
                      </a:r>
                      <a:endParaRPr lang="es-MX" sz="1000">
                        <a:effectLst/>
                      </a:endParaRPr>
                    </a:p>
                    <a:p>
                      <a:pPr marL="342900" lvl="0" indent="-342900">
                        <a:lnSpc>
                          <a:spcPct val="115000"/>
                        </a:lnSpc>
                        <a:spcAft>
                          <a:spcPts val="0"/>
                        </a:spcAft>
                        <a:buFont typeface="Symbol" panose="05050102010706020507" pitchFamily="18" charset="2"/>
                        <a:buChar char=""/>
                      </a:pPr>
                      <a:r>
                        <a:rPr lang="es-ES" sz="1000">
                          <a:effectLst/>
                        </a:rPr>
                        <a:t>Analizar</a:t>
                      </a:r>
                      <a:endParaRPr lang="es-MX" sz="1000">
                        <a:effectLst/>
                      </a:endParaRPr>
                    </a:p>
                    <a:p>
                      <a:pPr marL="342900" lvl="0" indent="-342900">
                        <a:lnSpc>
                          <a:spcPct val="115000"/>
                        </a:lnSpc>
                        <a:spcAft>
                          <a:spcPts val="0"/>
                        </a:spcAft>
                        <a:buFont typeface="Symbol" panose="05050102010706020507" pitchFamily="18" charset="2"/>
                        <a:buChar char=""/>
                      </a:pPr>
                      <a:r>
                        <a:rPr lang="es-ES" sz="1000">
                          <a:effectLst/>
                        </a:rPr>
                        <a:t>Explicar</a:t>
                      </a:r>
                      <a:endParaRPr lang="es-MX" sz="1000">
                        <a:effectLst/>
                      </a:endParaRPr>
                    </a:p>
                    <a:p>
                      <a:pPr marL="342900" lvl="0" indent="-342900">
                        <a:lnSpc>
                          <a:spcPct val="115000"/>
                        </a:lnSpc>
                        <a:spcAft>
                          <a:spcPts val="0"/>
                        </a:spcAft>
                        <a:buFont typeface="Symbol" panose="05050102010706020507" pitchFamily="18" charset="2"/>
                        <a:buChar char=""/>
                      </a:pPr>
                      <a:r>
                        <a:rPr lang="es-ES" sz="1000">
                          <a:effectLst/>
                        </a:rPr>
                        <a:t>Condiciones geométricas</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s-ES" sz="1000">
                          <a:effectLst/>
                        </a:rPr>
                        <a:t>Obligación</a:t>
                      </a:r>
                      <a:endParaRPr lang="es-MX" sz="1000">
                        <a:effectLst/>
                      </a:endParaRPr>
                    </a:p>
                    <a:p>
                      <a:pPr marL="342900" lvl="0" indent="-342900">
                        <a:lnSpc>
                          <a:spcPct val="115000"/>
                        </a:lnSpc>
                        <a:spcAft>
                          <a:spcPts val="0"/>
                        </a:spcAft>
                        <a:buFont typeface="Symbol" panose="05050102010706020507" pitchFamily="18" charset="2"/>
                        <a:buChar char=""/>
                      </a:pPr>
                      <a:r>
                        <a:rPr lang="es-ES" sz="1000">
                          <a:effectLst/>
                        </a:rPr>
                        <a:t>Responsabilidad</a:t>
                      </a:r>
                      <a:endParaRPr lang="es-MX" sz="1000">
                        <a:effectLst/>
                      </a:endParaRPr>
                    </a:p>
                    <a:p>
                      <a:pPr marL="342900" lvl="0" indent="-342900">
                        <a:lnSpc>
                          <a:spcPct val="115000"/>
                        </a:lnSpc>
                        <a:spcAft>
                          <a:spcPts val="0"/>
                        </a:spcAft>
                        <a:buFont typeface="Symbol" panose="05050102010706020507" pitchFamily="18" charset="2"/>
                        <a:buChar char=""/>
                      </a:pPr>
                      <a:r>
                        <a:rPr lang="es-ES" sz="1000">
                          <a:effectLst/>
                        </a:rPr>
                        <a:t>Necesidad</a:t>
                      </a:r>
                      <a:endParaRPr lang="es-MX" sz="1000">
                        <a:solidFill>
                          <a:srgbClr val="000000"/>
                        </a:solidFill>
                        <a:effectLst/>
                        <a:latin typeface="Arial" panose="020B0604020202020204" pitchFamily="34" charset="0"/>
                        <a:ea typeface="Arial" panose="020B0604020202020204" pitchFamily="34" charset="0"/>
                      </a:endParaRPr>
                    </a:p>
                  </a:txBody>
                  <a:tcPr marL="58108" marR="58108" marT="58108" marB="58108"/>
                </a:tc>
                <a:tc>
                  <a:txBody>
                    <a:bodyPr/>
                    <a:lstStyle/>
                    <a:p>
                      <a:pPr marL="342900" lvl="0" indent="-342900">
                        <a:lnSpc>
                          <a:spcPct val="115000"/>
                        </a:lnSpc>
                        <a:spcAft>
                          <a:spcPts val="0"/>
                        </a:spcAft>
                        <a:buFont typeface="Symbol" panose="05050102010706020507" pitchFamily="18" charset="2"/>
                        <a:buChar char=""/>
                      </a:pPr>
                      <a:r>
                        <a:rPr lang="es-ES" sz="1000" dirty="0">
                          <a:effectLst/>
                        </a:rPr>
                        <a:t>Problema</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Causas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Consecuencias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Planes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Metas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Objetivos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Desarrollo</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Decisiones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Obstáculos</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Soluciones</a:t>
                      </a:r>
                      <a:endParaRPr lang="es-MX" sz="1000" dirty="0">
                        <a:effectLst/>
                      </a:endParaRPr>
                    </a:p>
                    <a:p>
                      <a:pPr marL="342900" lvl="0" indent="-342900">
                        <a:lnSpc>
                          <a:spcPct val="115000"/>
                        </a:lnSpc>
                        <a:spcAft>
                          <a:spcPts val="800"/>
                        </a:spcAft>
                        <a:buFont typeface="Symbol" panose="05050102010706020507" pitchFamily="18" charset="2"/>
                        <a:buChar char=""/>
                      </a:pPr>
                      <a:r>
                        <a:rPr lang="es-ES" sz="1000" dirty="0">
                          <a:effectLst/>
                        </a:rPr>
                        <a:t>Herramientas</a:t>
                      </a:r>
                      <a:endParaRPr lang="es-MX" sz="1000" dirty="0">
                        <a:solidFill>
                          <a:srgbClr val="000000"/>
                        </a:solidFill>
                        <a:effectLst/>
                        <a:latin typeface="Arial" panose="020B0604020202020204" pitchFamily="34" charset="0"/>
                        <a:ea typeface="Arial" panose="020B0604020202020204" pitchFamily="34" charset="0"/>
                      </a:endParaRPr>
                    </a:p>
                  </a:txBody>
                  <a:tcPr marL="58108" marR="58108" marT="58108" marB="58108"/>
                </a:tc>
                <a:extLst>
                  <a:ext uri="{0D108BD9-81ED-4DB2-BD59-A6C34878D82A}">
                    <a16:rowId xmlns:a16="http://schemas.microsoft.com/office/drawing/2014/main" xmlns="" val="3064942144"/>
                  </a:ext>
                </a:extLst>
              </a:tr>
            </a:tbl>
          </a:graphicData>
        </a:graphic>
      </p:graphicFrame>
    </p:spTree>
    <p:extLst>
      <p:ext uri="{BB962C8B-B14F-4D97-AF65-F5344CB8AC3E}">
        <p14:creationId xmlns:p14="http://schemas.microsoft.com/office/powerpoint/2010/main" val="328457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619114861"/>
              </p:ext>
            </p:extLst>
          </p:nvPr>
        </p:nvGraphicFramePr>
        <p:xfrm>
          <a:off x="1872332" y="1175509"/>
          <a:ext cx="9440102" cy="3946265"/>
        </p:xfrm>
        <a:graphic>
          <a:graphicData uri="http://schemas.openxmlformats.org/drawingml/2006/table">
            <a:tbl>
              <a:tblPr firstRow="1" firstCol="1" bandRow="1">
                <a:tableStyleId>{5C22544A-7EE6-4342-B048-85BDC9FD1C3A}</a:tableStyleId>
              </a:tblPr>
              <a:tblGrid>
                <a:gridCol w="2138278">
                  <a:extLst>
                    <a:ext uri="{9D8B030D-6E8A-4147-A177-3AD203B41FA5}">
                      <a16:colId xmlns:a16="http://schemas.microsoft.com/office/drawing/2014/main" xmlns="" val="1114876830"/>
                    </a:ext>
                  </a:extLst>
                </a:gridCol>
                <a:gridCol w="2262236">
                  <a:extLst>
                    <a:ext uri="{9D8B030D-6E8A-4147-A177-3AD203B41FA5}">
                      <a16:colId xmlns:a16="http://schemas.microsoft.com/office/drawing/2014/main" xmlns="" val="1226387770"/>
                    </a:ext>
                  </a:extLst>
                </a:gridCol>
                <a:gridCol w="2241577">
                  <a:extLst>
                    <a:ext uri="{9D8B030D-6E8A-4147-A177-3AD203B41FA5}">
                      <a16:colId xmlns:a16="http://schemas.microsoft.com/office/drawing/2014/main" xmlns="" val="285415757"/>
                    </a:ext>
                  </a:extLst>
                </a:gridCol>
                <a:gridCol w="2798011">
                  <a:extLst>
                    <a:ext uri="{9D8B030D-6E8A-4147-A177-3AD203B41FA5}">
                      <a16:colId xmlns:a16="http://schemas.microsoft.com/office/drawing/2014/main" xmlns="" val="3097580905"/>
                    </a:ext>
                  </a:extLst>
                </a:gridCol>
              </a:tblGrid>
              <a:tr h="707658">
                <a:tc>
                  <a:txBody>
                    <a:bodyPr/>
                    <a:lstStyle/>
                    <a:p>
                      <a:pPr marL="342900" lvl="0" indent="-342900" algn="l">
                        <a:lnSpc>
                          <a:spcPct val="115000"/>
                        </a:lnSpc>
                        <a:spcAft>
                          <a:spcPts val="800"/>
                        </a:spcAft>
                        <a:buFont typeface="+mj-lt"/>
                        <a:buAutoNum type="arabicPeriod" startAt="3"/>
                      </a:pPr>
                      <a:r>
                        <a:rPr lang="es-ES" sz="1000">
                          <a:effectLst/>
                        </a:rPr>
                        <a:t>Objetivos o propósitos</a:t>
                      </a:r>
                      <a:endParaRPr lang="es-MX" sz="1000">
                        <a:effectLst/>
                      </a:endParaRPr>
                    </a:p>
                    <a:p>
                      <a:pPr marL="180340" algn="l">
                        <a:lnSpc>
                          <a:spcPct val="115000"/>
                        </a:lnSpc>
                        <a:spcAft>
                          <a:spcPts val="800"/>
                        </a:spcAft>
                      </a:pPr>
                      <a:r>
                        <a:rPr lang="es-ES" sz="1000">
                          <a:effectLst/>
                        </a:rPr>
                        <a:t>a alcanzar. </a:t>
                      </a:r>
                      <a:endParaRPr lang="es-MX" sz="1000">
                        <a:effectLst/>
                      </a:endParaRPr>
                    </a:p>
                    <a:p>
                      <a:pPr algn="just">
                        <a:lnSpc>
                          <a:spcPct val="115000"/>
                        </a:lnSpc>
                        <a:spcAft>
                          <a:spcPts val="800"/>
                        </a:spcAft>
                      </a:pPr>
                      <a:r>
                        <a:rPr lang="es-ES" sz="1000">
                          <a:effectLst/>
                        </a:rPr>
                        <a:t>   </a:t>
                      </a:r>
                      <a:endParaRPr lang="es-MX" sz="100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algn="l">
                        <a:lnSpc>
                          <a:spcPct val="115000"/>
                        </a:lnSpc>
                        <a:spcAft>
                          <a:spcPts val="800"/>
                        </a:spcAft>
                      </a:pPr>
                      <a:r>
                        <a:rPr lang="es-ES" sz="1000" dirty="0">
                          <a:effectLst/>
                        </a:rPr>
                        <a:t>Que el alumno resuelva problemas de su entorno.</a:t>
                      </a:r>
                      <a:endParaRPr lang="es-MX" sz="1000" dirty="0">
                        <a:effectLst/>
                      </a:endParaRPr>
                    </a:p>
                    <a:p>
                      <a:pPr algn="l">
                        <a:lnSpc>
                          <a:spcPct val="115000"/>
                        </a:lnSpc>
                        <a:spcAft>
                          <a:spcPts val="800"/>
                        </a:spcAft>
                      </a:pPr>
                      <a:r>
                        <a:rPr lang="es-ES" sz="1000" dirty="0">
                          <a:effectLst/>
                        </a:rPr>
                        <a:t> </a:t>
                      </a:r>
                      <a:endParaRPr lang="es-MX" sz="1000" dirty="0">
                        <a:effectLst/>
                      </a:endParaRPr>
                    </a:p>
                  </a:txBody>
                  <a:tcPr marL="58891" marR="58891" marT="58891" marB="58891"/>
                </a:tc>
                <a:tc>
                  <a:txBody>
                    <a:bodyPr/>
                    <a:lstStyle/>
                    <a:p>
                      <a:pPr algn="l">
                        <a:lnSpc>
                          <a:spcPct val="115000"/>
                        </a:lnSpc>
                        <a:spcAft>
                          <a:spcPts val="800"/>
                        </a:spcAft>
                      </a:pPr>
                      <a:r>
                        <a:rPr lang="es-ES" sz="1000" dirty="0">
                          <a:effectLst/>
                        </a:rPr>
                        <a:t>Que los alumnos puedan expresar: necesidad, obligación y responsabilidad usando las estructuras adecuadas</a:t>
                      </a:r>
                      <a:r>
                        <a:rPr lang="es-ES" sz="1000" dirty="0" smtClean="0">
                          <a:effectLst/>
                        </a:rPr>
                        <a:t>.</a:t>
                      </a:r>
                      <a:endParaRPr lang="es-MX" sz="1000" dirty="0">
                        <a:effectLst/>
                      </a:endParaRPr>
                    </a:p>
                  </a:txBody>
                  <a:tcPr marL="58891" marR="58891" marT="58891" marB="58891"/>
                </a:tc>
                <a:tc>
                  <a:txBody>
                    <a:bodyPr/>
                    <a:lstStyle/>
                    <a:p>
                      <a:pPr algn="l">
                        <a:lnSpc>
                          <a:spcPct val="115000"/>
                        </a:lnSpc>
                        <a:spcAft>
                          <a:spcPts val="800"/>
                        </a:spcAft>
                      </a:pPr>
                      <a:r>
                        <a:rPr lang="es-ES" sz="1000" dirty="0">
                          <a:effectLst/>
                        </a:rPr>
                        <a:t>Que los alumnos analicen las causas y consecuencias en la toma de decisiones.</a:t>
                      </a:r>
                      <a:endParaRPr lang="es-MX" sz="1000" dirty="0">
                        <a:effectLst/>
                      </a:endParaRPr>
                    </a:p>
                    <a:p>
                      <a:pPr algn="l">
                        <a:lnSpc>
                          <a:spcPct val="115000"/>
                        </a:lnSpc>
                        <a:spcAft>
                          <a:spcPts val="80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extLst>
                  <a:ext uri="{0D108BD9-81ED-4DB2-BD59-A6C34878D82A}">
                    <a16:rowId xmlns:a16="http://schemas.microsoft.com/office/drawing/2014/main" xmlns="" val="1610528712"/>
                  </a:ext>
                </a:extLst>
              </a:tr>
              <a:tr h="1665452">
                <a:tc>
                  <a:txBody>
                    <a:bodyPr/>
                    <a:lstStyle/>
                    <a:p>
                      <a:pPr algn="l">
                        <a:lnSpc>
                          <a:spcPct val="115000"/>
                        </a:lnSpc>
                        <a:spcAft>
                          <a:spcPts val="800"/>
                        </a:spcAft>
                      </a:pPr>
                      <a:r>
                        <a:rPr lang="es-ES" sz="1000" dirty="0">
                          <a:effectLst/>
                        </a:rPr>
                        <a:t>4. Evaluación.</a:t>
                      </a:r>
                      <a:endParaRPr lang="es-MX" sz="1000" dirty="0">
                        <a:effectLst/>
                      </a:endParaRPr>
                    </a:p>
                    <a:p>
                      <a:pPr algn="l">
                        <a:lnSpc>
                          <a:spcPct val="115000"/>
                        </a:lnSpc>
                        <a:spcAft>
                          <a:spcPts val="800"/>
                        </a:spcAft>
                      </a:pPr>
                      <a:r>
                        <a:rPr lang="es-ES" sz="1000" dirty="0">
                          <a:effectLst/>
                        </a:rPr>
                        <a:t>    Productos /evidencias</a:t>
                      </a:r>
                      <a:endParaRPr lang="es-MX" sz="1000" dirty="0">
                        <a:effectLst/>
                      </a:endParaRPr>
                    </a:p>
                    <a:p>
                      <a:pPr algn="l">
                        <a:lnSpc>
                          <a:spcPct val="115000"/>
                        </a:lnSpc>
                        <a:spcAft>
                          <a:spcPts val="800"/>
                        </a:spcAft>
                      </a:pPr>
                      <a:r>
                        <a:rPr lang="es-ES" sz="1000" dirty="0">
                          <a:effectLst/>
                        </a:rPr>
                        <a:t>    de aprendizaje para </a:t>
                      </a:r>
                      <a:endParaRPr lang="es-MX" sz="1000" dirty="0">
                        <a:effectLst/>
                      </a:endParaRPr>
                    </a:p>
                    <a:p>
                      <a:pPr algn="l">
                        <a:lnSpc>
                          <a:spcPct val="115000"/>
                        </a:lnSpc>
                        <a:spcAft>
                          <a:spcPts val="800"/>
                        </a:spcAft>
                      </a:pPr>
                      <a:r>
                        <a:rPr lang="es-ES" sz="1000" dirty="0">
                          <a:effectLst/>
                        </a:rPr>
                        <a:t>    demostrar el</a:t>
                      </a:r>
                      <a:endParaRPr lang="es-MX" sz="1000" dirty="0">
                        <a:effectLst/>
                      </a:endParaRPr>
                    </a:p>
                    <a:p>
                      <a:pPr algn="l">
                        <a:lnSpc>
                          <a:spcPct val="115000"/>
                        </a:lnSpc>
                        <a:spcAft>
                          <a:spcPts val="800"/>
                        </a:spcAft>
                      </a:pPr>
                      <a:r>
                        <a:rPr lang="es-ES" sz="1000" dirty="0">
                          <a:effectLst/>
                        </a:rPr>
                        <a:t>    avance del  proceso  y </a:t>
                      </a:r>
                      <a:endParaRPr lang="es-MX" sz="1000" dirty="0">
                        <a:effectLst/>
                      </a:endParaRPr>
                    </a:p>
                    <a:p>
                      <a:pPr algn="l">
                        <a:lnSpc>
                          <a:spcPct val="115000"/>
                        </a:lnSpc>
                        <a:spcAft>
                          <a:spcPts val="800"/>
                        </a:spcAft>
                      </a:pPr>
                      <a:r>
                        <a:rPr lang="es-ES" sz="1000" dirty="0">
                          <a:effectLst/>
                        </a:rPr>
                        <a:t>    el logro del  objetivo</a:t>
                      </a:r>
                      <a:endParaRPr lang="es-MX" sz="1000" dirty="0">
                        <a:effectLst/>
                      </a:endParaRPr>
                    </a:p>
                    <a:p>
                      <a:pPr algn="l">
                        <a:lnSpc>
                          <a:spcPct val="115000"/>
                        </a:lnSpc>
                        <a:spcAft>
                          <a:spcPts val="800"/>
                        </a:spcAft>
                      </a:pPr>
                      <a:r>
                        <a:rPr lang="es-ES" sz="1000" dirty="0">
                          <a:effectLst/>
                        </a:rPr>
                        <a:t>    propuesto.	</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000" dirty="0">
                          <a:effectLst/>
                        </a:rPr>
                        <a:t>Estudios de caso.</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000">
                          <a:effectLst/>
                        </a:rPr>
                        <a:t>Blog en Inglés (Información carteles, de desempeño)</a:t>
                      </a:r>
                      <a:endParaRPr lang="es-MX" sz="100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marL="342900" lvl="0" indent="-342900" algn="l">
                        <a:lnSpc>
                          <a:spcPct val="115000"/>
                        </a:lnSpc>
                        <a:spcAft>
                          <a:spcPts val="0"/>
                        </a:spcAft>
                        <a:buFont typeface="Symbol" panose="05050102010706020507" pitchFamily="18" charset="2"/>
                        <a:buChar char=""/>
                      </a:pPr>
                      <a:r>
                        <a:rPr lang="es-ES" sz="1000" dirty="0">
                          <a:effectLst/>
                        </a:rPr>
                        <a:t>Cuestionario</a:t>
                      </a:r>
                      <a:endParaRPr lang="es-MX" sz="1000" dirty="0">
                        <a:effectLst/>
                      </a:endParaRPr>
                    </a:p>
                    <a:p>
                      <a:pPr marL="342900" lvl="0" indent="-342900" algn="l">
                        <a:lnSpc>
                          <a:spcPct val="115000"/>
                        </a:lnSpc>
                        <a:spcAft>
                          <a:spcPts val="0"/>
                        </a:spcAft>
                        <a:buFont typeface="Symbol" panose="05050102010706020507" pitchFamily="18" charset="2"/>
                        <a:buChar char=""/>
                      </a:pPr>
                      <a:r>
                        <a:rPr lang="es-ES" sz="1000" dirty="0">
                          <a:effectLst/>
                        </a:rPr>
                        <a:t>Entrevistas</a:t>
                      </a:r>
                      <a:endParaRPr lang="es-MX" sz="1000" dirty="0">
                        <a:effectLst/>
                      </a:endParaRPr>
                    </a:p>
                    <a:p>
                      <a:pPr marL="342900" lvl="0" indent="-342900" algn="l">
                        <a:lnSpc>
                          <a:spcPct val="115000"/>
                        </a:lnSpc>
                        <a:spcAft>
                          <a:spcPts val="800"/>
                        </a:spcAft>
                        <a:buFont typeface="Symbol" panose="05050102010706020507" pitchFamily="18" charset="2"/>
                        <a:buChar char=""/>
                      </a:pPr>
                      <a:r>
                        <a:rPr lang="es-ES" sz="1000" dirty="0">
                          <a:effectLst/>
                        </a:rPr>
                        <a:t>Ensayo</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extLst>
                  <a:ext uri="{0D108BD9-81ED-4DB2-BD59-A6C34878D82A}">
                    <a16:rowId xmlns:a16="http://schemas.microsoft.com/office/drawing/2014/main" xmlns="" val="134894922"/>
                  </a:ext>
                </a:extLst>
              </a:tr>
              <a:tr h="1145301">
                <a:tc>
                  <a:txBody>
                    <a:bodyPr/>
                    <a:lstStyle/>
                    <a:p>
                      <a:pPr algn="l">
                        <a:lnSpc>
                          <a:spcPct val="115000"/>
                        </a:lnSpc>
                        <a:spcAft>
                          <a:spcPts val="800"/>
                        </a:spcAft>
                      </a:pPr>
                      <a:r>
                        <a:rPr lang="es-ES" sz="1000" dirty="0">
                          <a:effectLst/>
                        </a:rPr>
                        <a:t>5. Tipos </a:t>
                      </a:r>
                      <a:r>
                        <a:rPr lang="es-ES" sz="1100" dirty="0">
                          <a:effectLst/>
                        </a:rPr>
                        <a:t>y</a:t>
                      </a:r>
                      <a:r>
                        <a:rPr lang="es-ES" sz="1000" dirty="0">
                          <a:effectLst/>
                        </a:rPr>
                        <a:t> herramientas de </a:t>
                      </a:r>
                      <a:endParaRPr lang="es-MX" sz="1000" dirty="0">
                        <a:effectLst/>
                      </a:endParaRPr>
                    </a:p>
                    <a:p>
                      <a:pPr algn="l">
                        <a:lnSpc>
                          <a:spcPct val="115000"/>
                        </a:lnSpc>
                        <a:spcAft>
                          <a:spcPts val="800"/>
                        </a:spcAft>
                      </a:pPr>
                      <a:r>
                        <a:rPr lang="es-ES" sz="1000" dirty="0">
                          <a:effectLst/>
                        </a:rPr>
                        <a:t>    evaluación</a:t>
                      </a:r>
                      <a:r>
                        <a:rPr lang="es-ES" sz="1000" dirty="0" smtClean="0">
                          <a:effectLst/>
                        </a:rPr>
                        <a:t>.</a:t>
                      </a:r>
                      <a:endParaRPr lang="es-MX" sz="1000" dirty="0">
                        <a:effectLst/>
                      </a:endParaRPr>
                    </a:p>
                  </a:txBody>
                  <a:tcPr marL="58891" marR="58891" marT="58891" marB="58891"/>
                </a:tc>
                <a:tc>
                  <a:txBody>
                    <a:bodyPr/>
                    <a:lstStyle/>
                    <a:p>
                      <a:pPr algn="l">
                        <a:lnSpc>
                          <a:spcPct val="115000"/>
                        </a:lnSpc>
                        <a:spcAft>
                          <a:spcPts val="800"/>
                        </a:spcAft>
                      </a:pPr>
                      <a:r>
                        <a:rPr lang="es-ES" sz="1000">
                          <a:effectLst/>
                        </a:rPr>
                        <a:t>Lista de cotejo</a:t>
                      </a:r>
                      <a:endParaRPr lang="es-MX" sz="100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algn="l">
                        <a:lnSpc>
                          <a:spcPct val="115000"/>
                        </a:lnSpc>
                        <a:spcAft>
                          <a:spcPts val="800"/>
                        </a:spcAft>
                      </a:pPr>
                      <a:r>
                        <a:rPr lang="es-ES" sz="1000" dirty="0">
                          <a:effectLst/>
                        </a:rPr>
                        <a:t>De observación (Rúbrica)</a:t>
                      </a:r>
                      <a:endParaRPr lang="es-MX" sz="1000" dirty="0">
                        <a:effectLst/>
                      </a:endParaRPr>
                    </a:p>
                    <a:p>
                      <a:pPr algn="l">
                        <a:lnSpc>
                          <a:spcPct val="115000"/>
                        </a:lnSpc>
                        <a:spcAft>
                          <a:spcPts val="800"/>
                        </a:spcAft>
                      </a:pPr>
                      <a:r>
                        <a:rPr lang="es-ES" sz="1000" dirty="0">
                          <a:effectLst/>
                        </a:rPr>
                        <a:t>Desempeño ( Portafolio, preguntas y ensayo)</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tc>
                  <a:txBody>
                    <a:bodyPr/>
                    <a:lstStyle/>
                    <a:p>
                      <a:pPr algn="l">
                        <a:lnSpc>
                          <a:spcPct val="115000"/>
                        </a:lnSpc>
                        <a:spcAft>
                          <a:spcPts val="800"/>
                        </a:spcAft>
                      </a:pPr>
                      <a:r>
                        <a:rPr lang="es-ES" sz="1000" dirty="0">
                          <a:effectLst/>
                        </a:rPr>
                        <a:t>Lista de cotejo (de observación)</a:t>
                      </a:r>
                      <a:endParaRPr lang="es-MX" sz="1000" dirty="0">
                        <a:effectLst/>
                      </a:endParaRPr>
                    </a:p>
                    <a:p>
                      <a:pPr algn="l">
                        <a:lnSpc>
                          <a:spcPct val="115000"/>
                        </a:lnSpc>
                        <a:spcAft>
                          <a:spcPts val="80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58891" marR="58891" marT="58891" marB="58891"/>
                </a:tc>
                <a:extLst>
                  <a:ext uri="{0D108BD9-81ED-4DB2-BD59-A6C34878D82A}">
                    <a16:rowId xmlns:a16="http://schemas.microsoft.com/office/drawing/2014/main" xmlns="" val="1379827504"/>
                  </a:ext>
                </a:extLst>
              </a:tr>
            </a:tbl>
          </a:graphicData>
        </a:graphic>
      </p:graphicFrame>
    </p:spTree>
    <p:extLst>
      <p:ext uri="{BB962C8B-B14F-4D97-AF65-F5344CB8AC3E}">
        <p14:creationId xmlns:p14="http://schemas.microsoft.com/office/powerpoint/2010/main" val="21375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xfrm>
            <a:off x="3478923" y="63061"/>
            <a:ext cx="4624551" cy="953267"/>
          </a:xfrm>
        </p:spPr>
        <p:txBody>
          <a:bodyPr rtlCol="0">
            <a:normAutofit/>
          </a:bodyPr>
          <a:lstStyle/>
          <a:p>
            <a:pPr algn="ctr"/>
            <a:r>
              <a:rPr lang="es-ES" dirty="0" smtClean="0"/>
              <a:t>ÍNDICE</a:t>
            </a:r>
            <a:endParaRPr lang="es-ES" dirty="0"/>
          </a:p>
        </p:txBody>
      </p:sp>
      <p:sp>
        <p:nvSpPr>
          <p:cNvPr id="14" name="Marcador de posición de contenido 13"/>
          <p:cNvSpPr>
            <a:spLocks noGrp="1"/>
          </p:cNvSpPr>
          <p:nvPr>
            <p:ph idx="1"/>
          </p:nvPr>
        </p:nvSpPr>
        <p:spPr>
          <a:xfrm>
            <a:off x="178677" y="1016328"/>
            <a:ext cx="11792606" cy="5552637"/>
          </a:xfrm>
        </p:spPr>
        <p:txBody>
          <a:bodyPr rtlCol="0">
            <a:normAutofit lnSpcReduction="10000"/>
          </a:bodyPr>
          <a:lstStyle/>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 Índice</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5.a. Producto 1. C.A.I.A.C. Conclusiones generales.</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5.1.Producto 3. Fotografías de la sesión.</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5.b. Producto 2. Organizador gráfico.</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5.c. Apartado I. Contexto</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5.d. Apartado III. Objetivo general del proyecto.</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5.d. Apartado IV.3. Objetivos o propósitos a alcanzar.</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5.e. Apartado V.1. Preguntar y cuestionar.</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5.f. Apartado IV.1. Contenidos/Temas del programa.</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5.f. Apartado IV.4. Evaluación. Productos/evidencias de aprendizaje.</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5.g. Planeación general. </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5.g. Apartado IV.5 Tipos y herramientas de evaluación.</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5.h. Documento sobre avances, tropiezos y soluciones a éstos.</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5.i. Producto 4: Organizador gráfico, preguntas esenciales.</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5.i. Producto 5: Organizador gráfico. Proceso de indagación.</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5.i. Producto 6. e) A.ME. General.</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5.i.7. g) E.I.P. Resumen</a:t>
            </a:r>
          </a:p>
          <a:p>
            <a:pPr lvl="0" rtl="0">
              <a:buFont typeface="Wingdings" panose="05000000000000000000" pitchFamily="2" charset="2"/>
              <a:buChar char="v"/>
            </a:pPr>
            <a:r>
              <a:rPr lang="es-ES" sz="1800" dirty="0" smtClean="0">
                <a:solidFill>
                  <a:srgbClr val="0066FF"/>
                </a:solidFill>
                <a:latin typeface="Century Gothic" panose="020B0502020202020204" pitchFamily="34" charset="0"/>
              </a:rPr>
              <a:t>5.1.8. h) Elaboración del Proyecto.</a:t>
            </a:r>
          </a:p>
          <a:p>
            <a:pPr lvl="0" rtl="0">
              <a:buFont typeface="Wingdings" panose="05000000000000000000" pitchFamily="2" charset="2"/>
              <a:buChar char="v"/>
            </a:pPr>
            <a:endParaRPr lang="es-ES" sz="1800" dirty="0" smtClean="0">
              <a:latin typeface="Century Gothic" panose="020B0502020202020204" pitchFamily="34" charset="0"/>
            </a:endParaRPr>
          </a:p>
          <a:p>
            <a:pPr lvl="0" rtl="0">
              <a:buFont typeface="Wingdings" panose="05000000000000000000" pitchFamily="2" charset="2"/>
              <a:buChar char="v"/>
            </a:pPr>
            <a:endParaRPr lang="es-ES" sz="1800" dirty="0" smtClean="0">
              <a:latin typeface="Century Gothic" panose="020B0502020202020204" pitchFamily="34" charset="0"/>
            </a:endParaRPr>
          </a:p>
          <a:p>
            <a:pPr lvl="0" rtl="0">
              <a:buFont typeface="Wingdings" panose="05000000000000000000" pitchFamily="2" charset="2"/>
              <a:buChar char="v"/>
            </a:pPr>
            <a:endParaRPr lang="es-ES" sz="1800" dirty="0" smtClean="0">
              <a:latin typeface="Century Gothic" panose="020B0502020202020204" pitchFamily="34" charset="0"/>
            </a:endParaRPr>
          </a:p>
          <a:p>
            <a:pPr lvl="0" rtl="0">
              <a:buFont typeface="Wingdings" panose="05000000000000000000" pitchFamily="2" charset="2"/>
              <a:buChar char="v"/>
            </a:pPr>
            <a:endParaRPr lang="es-ES" sz="1800" dirty="0" smtClean="0">
              <a:latin typeface="Century Gothic" panose="020B0502020202020204" pitchFamily="34" charset="0"/>
            </a:endParaRPr>
          </a:p>
          <a:p>
            <a:pPr lvl="0" rtl="0">
              <a:buFont typeface="Wingdings" panose="05000000000000000000" pitchFamily="2" charset="2"/>
              <a:buChar char="v"/>
            </a:pPr>
            <a:endParaRPr lang="es-ES" dirty="0" smtClean="0">
              <a:latin typeface="Century Gothic" panose="020B0502020202020204" pitchFamily="34" charset="0"/>
            </a:endParaRPr>
          </a:p>
          <a:p>
            <a:pPr lvl="0" rtl="0">
              <a:buFont typeface="Wingdings" panose="05000000000000000000" pitchFamily="2" charset="2"/>
              <a:buChar char="v"/>
            </a:pPr>
            <a:endParaRPr lang="es-ES" dirty="0" smtClean="0">
              <a:latin typeface="Century Gothic" panose="020B0502020202020204" pitchFamily="34" charset="0"/>
            </a:endParaRPr>
          </a:p>
          <a:p>
            <a:pPr lvl="0" rtl="0">
              <a:buFont typeface="Wingdings" panose="05000000000000000000" pitchFamily="2" charset="2"/>
              <a:buChar char="v"/>
            </a:pPr>
            <a:endParaRPr lang="es-ES" dirty="0" smtClean="0">
              <a:latin typeface="Century Gothic" panose="020B0502020202020204" pitchFamily="34" charset="0"/>
            </a:endParaRPr>
          </a:p>
          <a:p>
            <a:pPr lvl="0" rtl="0">
              <a:buFont typeface="Wingdings" panose="05000000000000000000" pitchFamily="2" charset="2"/>
              <a:buChar char="v"/>
            </a:pPr>
            <a:endParaRPr lang="es-ES" dirty="0">
              <a:latin typeface="Century Gothic" panose="020B0502020202020204" pitchFamily="34" charset="0"/>
            </a:endParaRPr>
          </a:p>
        </p:txBody>
      </p:sp>
    </p:spTree>
    <p:extLst>
      <p:ext uri="{BB962C8B-B14F-4D97-AF65-F5344CB8AC3E}">
        <p14:creationId xmlns:p14="http://schemas.microsoft.com/office/powerpoint/2010/main" val="23649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98172" y="155622"/>
            <a:ext cx="8786948" cy="286425"/>
          </a:xfrm>
          <a:prstGeom prst="rect">
            <a:avLst/>
          </a:prstGeom>
        </p:spPr>
        <p:txBody>
          <a:bodyPr wrap="square">
            <a:spAutoFit/>
          </a:bodyPr>
          <a:lstStyle/>
          <a:p>
            <a:pPr>
              <a:lnSpc>
                <a:spcPct val="115000"/>
              </a:lnSpc>
              <a:spcAft>
                <a:spcPts val="800"/>
              </a:spcAft>
            </a:pPr>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lang="es-MX" sz="1200" dirty="0">
              <a:solidFill>
                <a:srgbClr val="000000"/>
              </a:solidFill>
              <a:latin typeface="Arial" panose="020B0604020202020204" pitchFamily="34" charset="0"/>
              <a:ea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296749076"/>
              </p:ext>
            </p:extLst>
          </p:nvPr>
        </p:nvGraphicFramePr>
        <p:xfrm>
          <a:off x="339637" y="482867"/>
          <a:ext cx="11495312" cy="4484257"/>
        </p:xfrm>
        <a:graphic>
          <a:graphicData uri="http://schemas.openxmlformats.org/drawingml/2006/table">
            <a:tbl>
              <a:tblPr firstRow="1" firstCol="1" bandRow="1">
                <a:tableStyleId>{5C22544A-7EE6-4342-B048-85BDC9FD1C3A}</a:tableStyleId>
              </a:tblPr>
              <a:tblGrid>
                <a:gridCol w="3370214">
                  <a:extLst>
                    <a:ext uri="{9D8B030D-6E8A-4147-A177-3AD203B41FA5}">
                      <a16:colId xmlns:a16="http://schemas.microsoft.com/office/drawing/2014/main" xmlns="" val="950450607"/>
                    </a:ext>
                  </a:extLst>
                </a:gridCol>
                <a:gridCol w="2943498">
                  <a:extLst>
                    <a:ext uri="{9D8B030D-6E8A-4147-A177-3AD203B41FA5}">
                      <a16:colId xmlns:a16="http://schemas.microsoft.com/office/drawing/2014/main" xmlns="" val="2707011241"/>
                    </a:ext>
                  </a:extLst>
                </a:gridCol>
                <a:gridCol w="2473234">
                  <a:extLst>
                    <a:ext uri="{9D8B030D-6E8A-4147-A177-3AD203B41FA5}">
                      <a16:colId xmlns:a16="http://schemas.microsoft.com/office/drawing/2014/main" xmlns="" val="763359627"/>
                    </a:ext>
                  </a:extLst>
                </a:gridCol>
                <a:gridCol w="2400619">
                  <a:extLst>
                    <a:ext uri="{9D8B030D-6E8A-4147-A177-3AD203B41FA5}">
                      <a16:colId xmlns:a16="http://schemas.microsoft.com/office/drawing/2014/main" xmlns="" val="2433031727"/>
                    </a:ext>
                  </a:extLst>
                </a:gridCol>
                <a:gridCol w="307747">
                  <a:extLst>
                    <a:ext uri="{9D8B030D-6E8A-4147-A177-3AD203B41FA5}">
                      <a16:colId xmlns:a16="http://schemas.microsoft.com/office/drawing/2014/main" xmlns="" val="674425630"/>
                    </a:ext>
                  </a:extLst>
                </a:gridCol>
              </a:tblGrid>
              <a:tr h="336345">
                <a:tc>
                  <a:txBody>
                    <a:bodyPr/>
                    <a:lstStyle/>
                    <a:p>
                      <a:pPr>
                        <a:lnSpc>
                          <a:spcPct val="115000"/>
                        </a:lnSpc>
                        <a:spcAft>
                          <a:spcPts val="80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gn="ctr">
                        <a:lnSpc>
                          <a:spcPct val="115000"/>
                        </a:lnSpc>
                        <a:spcAft>
                          <a:spcPts val="800"/>
                        </a:spcAft>
                      </a:pPr>
                      <a:r>
                        <a:rPr lang="es-ES" sz="1000" dirty="0">
                          <a:effectLst/>
                        </a:rPr>
                        <a:t>Disciplina 1.</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gn="ctr">
                        <a:lnSpc>
                          <a:spcPct val="115000"/>
                        </a:lnSpc>
                        <a:spcAft>
                          <a:spcPts val="800"/>
                        </a:spcAft>
                      </a:pPr>
                      <a:r>
                        <a:rPr lang="es-ES" sz="1000" dirty="0">
                          <a:effectLst/>
                        </a:rPr>
                        <a:t>Disciplina 2.</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gridSpan="2">
                  <a:txBody>
                    <a:bodyPr/>
                    <a:lstStyle/>
                    <a:p>
                      <a:pPr algn="ctr">
                        <a:lnSpc>
                          <a:spcPct val="115000"/>
                        </a:lnSpc>
                        <a:spcAft>
                          <a:spcPts val="800"/>
                        </a:spcAft>
                      </a:pPr>
                      <a:r>
                        <a:rPr lang="es-ES" sz="1000" dirty="0">
                          <a:effectLst/>
                        </a:rPr>
                        <a:t>Disciplina 3.</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hMerge="1">
                  <a:txBody>
                    <a:bodyPr/>
                    <a:lstStyle/>
                    <a:p>
                      <a:endParaRPr lang="es-MX"/>
                    </a:p>
                  </a:txBody>
                  <a:tcPr/>
                </a:tc>
                <a:extLst>
                  <a:ext uri="{0D108BD9-81ED-4DB2-BD59-A6C34878D82A}">
                    <a16:rowId xmlns:a16="http://schemas.microsoft.com/office/drawing/2014/main" xmlns="" val="3941109349"/>
                  </a:ext>
                </a:extLst>
              </a:tr>
              <a:tr h="1068321">
                <a:tc>
                  <a:txBody>
                    <a:bodyPr/>
                    <a:lstStyle/>
                    <a:p>
                      <a:pPr marL="275590" indent="-180340">
                        <a:lnSpc>
                          <a:spcPct val="115000"/>
                        </a:lnSpc>
                        <a:spcAft>
                          <a:spcPts val="800"/>
                        </a:spcAft>
                      </a:pPr>
                      <a:r>
                        <a:rPr lang="es-ES" sz="1000" dirty="0">
                          <a:effectLst/>
                        </a:rPr>
                        <a:t>1.  Preguntar y cuestionar.</a:t>
                      </a:r>
                      <a:endParaRPr lang="es-MX" sz="1000" dirty="0">
                        <a:effectLst/>
                      </a:endParaRPr>
                    </a:p>
                    <a:p>
                      <a:pPr marL="275590" indent="-180340">
                        <a:lnSpc>
                          <a:spcPct val="115000"/>
                        </a:lnSpc>
                        <a:spcAft>
                          <a:spcPts val="800"/>
                        </a:spcAft>
                      </a:pPr>
                      <a:r>
                        <a:rPr lang="es-ES" sz="1000" dirty="0">
                          <a:effectLst/>
                        </a:rPr>
                        <a:t>     Preguntas para dirigir  la Investigación Interdisciplinaria.</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marR="34290">
                        <a:lnSpc>
                          <a:spcPct val="115000"/>
                        </a:lnSpc>
                        <a:spcAft>
                          <a:spcPts val="800"/>
                        </a:spcAft>
                      </a:pPr>
                      <a:r>
                        <a:rPr lang="es-ES" sz="1000" dirty="0">
                          <a:effectLst/>
                        </a:rPr>
                        <a:t>¿Cómo afectaría y qué beneficios tendrá una mala o buena toma de decisiones?</a:t>
                      </a:r>
                      <a:endParaRPr lang="es-MX" sz="1000" dirty="0">
                        <a:effectLst/>
                      </a:endParaRPr>
                    </a:p>
                    <a:p>
                      <a:pPr>
                        <a:lnSpc>
                          <a:spcPct val="115000"/>
                        </a:lnSpc>
                        <a:spcAft>
                          <a:spcPts val="80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000" dirty="0">
                          <a:effectLst/>
                        </a:rPr>
                        <a:t>¿Qué consecuencias tiene la mala toma de decisiones?</a:t>
                      </a:r>
                      <a:endParaRPr lang="es-MX" sz="1000" dirty="0">
                        <a:effectLst/>
                      </a:endParaRPr>
                    </a:p>
                    <a:p>
                      <a:pPr>
                        <a:lnSpc>
                          <a:spcPct val="115000"/>
                        </a:lnSpc>
                        <a:spcAft>
                          <a:spcPts val="800"/>
                        </a:spcAft>
                      </a:pPr>
                      <a:r>
                        <a:rPr lang="es-ES" sz="1000" dirty="0">
                          <a:effectLst/>
                        </a:rPr>
                        <a:t>¿Qué consejo le darías?</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000" dirty="0">
                          <a:effectLst/>
                        </a:rPr>
                        <a:t>¿Cómo afecta la toma de decisiones en tu proceso de aprendizaje y en tu vida?</a:t>
                      </a:r>
                      <a:endParaRPr lang="es-MX" sz="1000" dirty="0">
                        <a:effectLst/>
                      </a:endParaRPr>
                    </a:p>
                    <a:p>
                      <a:pPr>
                        <a:lnSpc>
                          <a:spcPct val="115000"/>
                        </a:lnSpc>
                        <a:spcAft>
                          <a:spcPts val="800"/>
                        </a:spcAft>
                      </a:pPr>
                      <a:r>
                        <a:rPr lang="es-ES" sz="1000" dirty="0">
                          <a:effectLst/>
                        </a:rPr>
                        <a:t>¿Cómo influyen las matemáticas para mejorar tus decisiones?</a:t>
                      </a:r>
                      <a:endParaRPr lang="es-MX" sz="1000" dirty="0">
                        <a:effectLst/>
                      </a:endParaRPr>
                    </a:p>
                    <a:p>
                      <a:pPr>
                        <a:lnSpc>
                          <a:spcPct val="115000"/>
                        </a:lnSpc>
                        <a:spcAft>
                          <a:spcPts val="800"/>
                        </a:spcAft>
                      </a:pPr>
                      <a:r>
                        <a:rPr lang="es-ES" sz="1000" dirty="0">
                          <a:effectLst/>
                        </a:rPr>
                        <a:t>¿Qué importancia?</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MX" sz="200" dirty="0">
                          <a:effectLst/>
                        </a:rPr>
                        <a:t> </a:t>
                      </a:r>
                      <a:endParaRPr lang="es-MX" sz="200" dirty="0">
                        <a:solidFill>
                          <a:srgbClr val="000000"/>
                        </a:solidFill>
                        <a:effectLst/>
                        <a:latin typeface="Arial" panose="020B0604020202020204" pitchFamily="34" charset="0"/>
                        <a:ea typeface="Arial" panose="020B0604020202020204" pitchFamily="34" charset="0"/>
                      </a:endParaRPr>
                    </a:p>
                  </a:txBody>
                  <a:tcPr marL="0" marR="0" marT="0" marB="0" anchor="ctr"/>
                </a:tc>
                <a:extLst>
                  <a:ext uri="{0D108BD9-81ED-4DB2-BD59-A6C34878D82A}">
                    <a16:rowId xmlns:a16="http://schemas.microsoft.com/office/drawing/2014/main" xmlns="" val="3296233732"/>
                  </a:ext>
                </a:extLst>
              </a:tr>
              <a:tr h="517005">
                <a:tc>
                  <a:txBody>
                    <a:bodyPr/>
                    <a:lstStyle/>
                    <a:p>
                      <a:pPr marL="275590" indent="-180340">
                        <a:lnSpc>
                          <a:spcPct val="115000"/>
                        </a:lnSpc>
                        <a:spcAft>
                          <a:spcPts val="800"/>
                        </a:spcAft>
                      </a:pPr>
                      <a:r>
                        <a:rPr lang="es-ES" sz="1000" dirty="0">
                          <a:effectLst/>
                        </a:rPr>
                        <a:t>2. Despertar el interés (detonar</a:t>
                      </a:r>
                      <a:r>
                        <a:rPr lang="es-ES" sz="1000" dirty="0" smtClean="0">
                          <a:effectLst/>
                        </a:rPr>
                        <a:t>) </a:t>
                      </a:r>
                      <a:r>
                        <a:rPr lang="es-ES" sz="1000" dirty="0">
                          <a:effectLst/>
                        </a:rPr>
                        <a:t>Estrategias para involucrar a los estudiantes con la problemática planteada, en el salón de clase</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gridSpan="4">
                  <a:txBody>
                    <a:bodyPr/>
                    <a:lstStyle/>
                    <a:p>
                      <a:pPr marL="342900" lvl="0" indent="-342900">
                        <a:lnSpc>
                          <a:spcPct val="115000"/>
                        </a:lnSpc>
                        <a:spcAft>
                          <a:spcPts val="0"/>
                        </a:spcAft>
                        <a:buFont typeface="Symbol" panose="05050102010706020507" pitchFamily="18" charset="2"/>
                        <a:buChar char=""/>
                      </a:pPr>
                      <a:r>
                        <a:rPr lang="es-ES" sz="1000" dirty="0">
                          <a:effectLst/>
                        </a:rPr>
                        <a:t>Platicar con los estudiantes sobre sus metas, objetivos, miedos y problemáticas a las que se enfrentan para lograr su proyecto de vida.</a:t>
                      </a:r>
                      <a:endParaRPr lang="es-MX" sz="1000" dirty="0">
                        <a:effectLst/>
                      </a:endParaRPr>
                    </a:p>
                    <a:p>
                      <a:pPr marL="342900" lvl="0" indent="-342900">
                        <a:lnSpc>
                          <a:spcPct val="115000"/>
                        </a:lnSpc>
                        <a:spcAft>
                          <a:spcPts val="800"/>
                        </a:spcAft>
                        <a:buFont typeface="Symbol" panose="05050102010706020507" pitchFamily="18" charset="2"/>
                        <a:buChar char=""/>
                      </a:pPr>
                      <a:r>
                        <a:rPr lang="es-ES" sz="1000" dirty="0">
                          <a:effectLst/>
                        </a:rPr>
                        <a:t>Mostrar videos sacados de internet sobre los casos relacionados con el proyecto.</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759473031"/>
                  </a:ext>
                </a:extLst>
              </a:tr>
              <a:tr h="651024">
                <a:tc>
                  <a:txBody>
                    <a:bodyPr/>
                    <a:lstStyle/>
                    <a:p>
                      <a:pPr marL="275590" indent="-180340">
                        <a:lnSpc>
                          <a:spcPct val="115000"/>
                        </a:lnSpc>
                        <a:spcAft>
                          <a:spcPts val="800"/>
                        </a:spcAft>
                      </a:pPr>
                      <a:r>
                        <a:rPr lang="es-ES" sz="1000">
                          <a:effectLst/>
                        </a:rPr>
                        <a:t>3. Recopilar información a través de la investigación.</a:t>
                      </a:r>
                      <a:endParaRPr lang="es-MX" sz="1000">
                        <a:effectLst/>
                      </a:endParaRPr>
                    </a:p>
                    <a:p>
                      <a:pPr marL="270510" indent="-175260">
                        <a:lnSpc>
                          <a:spcPct val="115000"/>
                        </a:lnSpc>
                        <a:spcAft>
                          <a:spcPts val="800"/>
                        </a:spcAft>
                      </a:pPr>
                      <a:r>
                        <a:rPr lang="es-ES" sz="1000">
                          <a:effectLst/>
                        </a:rPr>
                        <a:t>    Propuestas a investigar y sus fuentes. </a:t>
                      </a:r>
                      <a:endParaRPr lang="es-MX" sz="100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marL="342900" lvl="0" indent="-342900">
                        <a:lnSpc>
                          <a:spcPct val="115000"/>
                        </a:lnSpc>
                        <a:spcAft>
                          <a:spcPts val="0"/>
                        </a:spcAft>
                        <a:buFont typeface="Symbol" panose="05050102010706020507" pitchFamily="18" charset="2"/>
                        <a:buChar char=""/>
                      </a:pPr>
                      <a:r>
                        <a:rPr lang="es-ES" sz="1000" dirty="0">
                          <a:effectLst/>
                        </a:rPr>
                        <a:t>Praxis de la información.</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a:effectLst/>
                        </a:rPr>
                        <a:t>Recopilación de información con alumnos.</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marL="342900" lvl="0" indent="-342900">
                        <a:lnSpc>
                          <a:spcPct val="115000"/>
                        </a:lnSpc>
                        <a:spcAft>
                          <a:spcPts val="0"/>
                        </a:spcAft>
                        <a:buFont typeface="Symbol" panose="05050102010706020507" pitchFamily="18" charset="2"/>
                        <a:buChar char=""/>
                      </a:pPr>
                      <a:r>
                        <a:rPr lang="es-ES" sz="1000" dirty="0">
                          <a:effectLst/>
                        </a:rPr>
                        <a:t>Artículos de internet.</a:t>
                      </a:r>
                      <a:endParaRPr lang="es-MX" sz="1000" dirty="0">
                        <a:effectLst/>
                      </a:endParaRPr>
                    </a:p>
                    <a:p>
                      <a:pPr marL="342900" lvl="0" indent="-342900">
                        <a:lnSpc>
                          <a:spcPct val="115000"/>
                        </a:lnSpc>
                        <a:spcAft>
                          <a:spcPts val="0"/>
                        </a:spcAft>
                        <a:buFont typeface="Symbol" panose="05050102010706020507" pitchFamily="18" charset="2"/>
                        <a:buChar char=""/>
                      </a:pPr>
                      <a:r>
                        <a:rPr lang="es-ES" sz="1000" dirty="0" err="1">
                          <a:effectLst/>
                        </a:rPr>
                        <a:t>Intermediate</a:t>
                      </a:r>
                      <a:r>
                        <a:rPr lang="es-ES" sz="1000" dirty="0">
                          <a:effectLst/>
                        </a:rPr>
                        <a:t> </a:t>
                      </a:r>
                      <a:r>
                        <a:rPr lang="es-ES" sz="1000" dirty="0" err="1">
                          <a:effectLst/>
                        </a:rPr>
                        <a:t>grammar</a:t>
                      </a:r>
                      <a:r>
                        <a:rPr lang="es-ES" sz="1000" dirty="0">
                          <a:effectLst/>
                        </a:rPr>
                        <a:t> in use.</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gridSpan="2">
                  <a:txBody>
                    <a:bodyPr/>
                    <a:lstStyle/>
                    <a:p>
                      <a:pPr marL="342900" lvl="0" indent="-342900">
                        <a:lnSpc>
                          <a:spcPct val="115000"/>
                        </a:lnSpc>
                        <a:spcAft>
                          <a:spcPts val="800"/>
                        </a:spcAft>
                        <a:buFont typeface="Symbol" panose="05050102010706020507" pitchFamily="18" charset="2"/>
                        <a:buChar char=""/>
                      </a:pPr>
                      <a:r>
                        <a:rPr lang="es-ES" sz="1000" dirty="0">
                          <a:effectLst/>
                        </a:rPr>
                        <a:t>Entrevista con adolescentes de nivel bachillerato en los colegios: San Carlos, UVM y Americano.</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hMerge="1">
                  <a:txBody>
                    <a:bodyPr/>
                    <a:lstStyle/>
                    <a:p>
                      <a:endParaRPr lang="es-MX"/>
                    </a:p>
                  </a:txBody>
                  <a:tcPr/>
                </a:tc>
                <a:extLst>
                  <a:ext uri="{0D108BD9-81ED-4DB2-BD59-A6C34878D82A}">
                    <a16:rowId xmlns:a16="http://schemas.microsoft.com/office/drawing/2014/main" xmlns="" val="632488957"/>
                  </a:ext>
                </a:extLst>
              </a:tr>
              <a:tr h="1762204">
                <a:tc>
                  <a:txBody>
                    <a:bodyPr/>
                    <a:lstStyle/>
                    <a:p>
                      <a:pPr marL="275590" indent="-180340">
                        <a:lnSpc>
                          <a:spcPct val="115000"/>
                        </a:lnSpc>
                        <a:spcAft>
                          <a:spcPts val="800"/>
                        </a:spcAft>
                      </a:pPr>
                      <a:r>
                        <a:rPr lang="es-ES" sz="1000" dirty="0">
                          <a:effectLst/>
                        </a:rPr>
                        <a:t>4. Organizar la información.</a:t>
                      </a:r>
                      <a:endParaRPr lang="es-MX" sz="1000" dirty="0">
                        <a:effectLst/>
                      </a:endParaRPr>
                    </a:p>
                    <a:p>
                      <a:pPr marL="275590" indent="-180340">
                        <a:lnSpc>
                          <a:spcPct val="115000"/>
                        </a:lnSpc>
                        <a:spcAft>
                          <a:spcPts val="800"/>
                        </a:spcAft>
                      </a:pPr>
                      <a:r>
                        <a:rPr lang="es-ES" sz="1000" dirty="0">
                          <a:effectLst/>
                        </a:rPr>
                        <a:t>    Implica:</a:t>
                      </a:r>
                      <a:endParaRPr lang="es-MX" sz="1000" dirty="0">
                        <a:effectLst/>
                      </a:endParaRPr>
                    </a:p>
                    <a:p>
                      <a:pPr marL="275590" indent="-180340">
                        <a:lnSpc>
                          <a:spcPct val="115000"/>
                        </a:lnSpc>
                        <a:spcAft>
                          <a:spcPts val="800"/>
                        </a:spcAft>
                      </a:pPr>
                      <a:r>
                        <a:rPr lang="es-ES" sz="1000" dirty="0">
                          <a:effectLst/>
                        </a:rPr>
                        <a:t>    clasificación de datos obtenidos,</a:t>
                      </a:r>
                      <a:endParaRPr lang="es-MX" sz="1000" dirty="0">
                        <a:effectLst/>
                      </a:endParaRPr>
                    </a:p>
                    <a:p>
                      <a:pPr marL="275590" indent="-180340">
                        <a:lnSpc>
                          <a:spcPct val="115000"/>
                        </a:lnSpc>
                        <a:spcAft>
                          <a:spcPts val="800"/>
                        </a:spcAft>
                      </a:pPr>
                      <a:r>
                        <a:rPr lang="es-ES" sz="1000" dirty="0">
                          <a:effectLst/>
                        </a:rPr>
                        <a:t>    análisis de los datos obtenidos, </a:t>
                      </a:r>
                      <a:r>
                        <a:rPr lang="es-ES" sz="1000" dirty="0" smtClean="0">
                          <a:effectLst/>
                        </a:rPr>
                        <a:t>registro </a:t>
                      </a:r>
                      <a:r>
                        <a:rPr lang="es-ES" sz="1000" dirty="0">
                          <a:effectLst/>
                        </a:rPr>
                        <a:t>de la información.</a:t>
                      </a:r>
                      <a:endParaRPr lang="es-MX" sz="1000" dirty="0">
                        <a:effectLst/>
                      </a:endParaRPr>
                    </a:p>
                    <a:p>
                      <a:pPr marL="275590" indent="-180340">
                        <a:lnSpc>
                          <a:spcPct val="115000"/>
                        </a:lnSpc>
                        <a:spcAft>
                          <a:spcPts val="800"/>
                        </a:spcAft>
                      </a:pPr>
                      <a:r>
                        <a:rPr lang="es-ES" sz="1000" dirty="0">
                          <a:effectLst/>
                        </a:rPr>
                        <a:t>    </a:t>
                      </a:r>
                      <a:r>
                        <a:rPr lang="es-ES" sz="1000" dirty="0" smtClean="0">
                          <a:effectLst/>
                        </a:rPr>
                        <a:t>Conclusiones </a:t>
                      </a:r>
                      <a:r>
                        <a:rPr lang="es-ES" sz="1000" dirty="0">
                          <a:effectLst/>
                        </a:rPr>
                        <a:t>por disciplina,</a:t>
                      </a:r>
                      <a:endParaRPr lang="es-MX" sz="1000" dirty="0">
                        <a:effectLst/>
                      </a:endParaRPr>
                    </a:p>
                    <a:p>
                      <a:pPr marL="275590" indent="-180340">
                        <a:lnSpc>
                          <a:spcPct val="115000"/>
                        </a:lnSpc>
                        <a:spcAft>
                          <a:spcPts val="800"/>
                        </a:spcAft>
                      </a:pPr>
                      <a:r>
                        <a:rPr lang="es-ES" sz="1000" dirty="0">
                          <a:effectLst/>
                        </a:rPr>
                        <a:t>    conclusiones conjuntas.</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000" dirty="0">
                          <a:effectLst/>
                        </a:rPr>
                        <a:t>Recopilación de datos.</a:t>
                      </a:r>
                      <a:endParaRPr lang="es-MX" sz="1000" dirty="0">
                        <a:effectLst/>
                      </a:endParaRPr>
                    </a:p>
                    <a:p>
                      <a:pPr>
                        <a:lnSpc>
                          <a:spcPct val="115000"/>
                        </a:lnSpc>
                        <a:spcAft>
                          <a:spcPts val="800"/>
                        </a:spcAft>
                      </a:pPr>
                      <a:r>
                        <a:rPr lang="es-ES" sz="1000" dirty="0">
                          <a:effectLst/>
                        </a:rPr>
                        <a:t> </a:t>
                      </a:r>
                      <a:endParaRPr lang="es-MX" sz="1000" dirty="0">
                        <a:effectLst/>
                      </a:endParaRPr>
                    </a:p>
                    <a:p>
                      <a:pPr>
                        <a:lnSpc>
                          <a:spcPct val="115000"/>
                        </a:lnSpc>
                        <a:spcAft>
                          <a:spcPts val="800"/>
                        </a:spcAft>
                      </a:pPr>
                      <a:r>
                        <a:rPr lang="es-ES" sz="1000" dirty="0">
                          <a:effectLst/>
                        </a:rPr>
                        <a:t> </a:t>
                      </a:r>
                      <a:endParaRPr lang="es-MX" sz="1000" dirty="0">
                        <a:effectLst/>
                      </a:endParaRPr>
                    </a:p>
                    <a:p>
                      <a:pPr>
                        <a:lnSpc>
                          <a:spcPct val="115000"/>
                        </a:lnSpc>
                        <a:spcAft>
                          <a:spcPts val="800"/>
                        </a:spcAft>
                      </a:pPr>
                      <a:r>
                        <a:rPr lang="es-ES" sz="1000" dirty="0">
                          <a:effectLst/>
                        </a:rPr>
                        <a:t> </a:t>
                      </a:r>
                      <a:endParaRPr lang="es-MX" sz="1000" dirty="0">
                        <a:effectLst/>
                      </a:endParaRPr>
                    </a:p>
                    <a:p>
                      <a:pPr>
                        <a:lnSpc>
                          <a:spcPct val="115000"/>
                        </a:lnSpc>
                        <a:spcAft>
                          <a:spcPts val="800"/>
                        </a:spcAft>
                      </a:pPr>
                      <a:r>
                        <a:rPr lang="es-ES" sz="1000" dirty="0">
                          <a:effectLst/>
                        </a:rPr>
                        <a:t> </a:t>
                      </a:r>
                      <a:endParaRPr lang="es-MX" sz="1000" dirty="0">
                        <a:effectLst/>
                      </a:endParaRPr>
                    </a:p>
                    <a:p>
                      <a:pPr>
                        <a:lnSpc>
                          <a:spcPct val="115000"/>
                        </a:lnSpc>
                        <a:spcAft>
                          <a:spcPts val="800"/>
                        </a:spcAft>
                      </a:pPr>
                      <a:r>
                        <a:rPr lang="es-ES" sz="1000" dirty="0">
                          <a:effectLst/>
                        </a:rPr>
                        <a:t> </a:t>
                      </a:r>
                      <a:endParaRPr lang="es-MX" sz="1000" dirty="0">
                        <a:effectLst/>
                      </a:endParaRPr>
                    </a:p>
                    <a:p>
                      <a:pPr>
                        <a:lnSpc>
                          <a:spcPct val="115000"/>
                        </a:lnSpc>
                        <a:spcAft>
                          <a:spcPts val="800"/>
                        </a:spcAft>
                      </a:pPr>
                      <a:r>
                        <a:rPr lang="es-ES" sz="1000" dirty="0">
                          <a:effectLst/>
                        </a:rPr>
                        <a:t> </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a:lnSpc>
                          <a:spcPct val="115000"/>
                        </a:lnSpc>
                        <a:spcAft>
                          <a:spcPts val="800"/>
                        </a:spcAft>
                      </a:pPr>
                      <a:r>
                        <a:rPr lang="es-ES" sz="1000" dirty="0">
                          <a:effectLst/>
                        </a:rPr>
                        <a:t>Registro de información en el blog.</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gridSpan="2">
                  <a:txBody>
                    <a:bodyPr/>
                    <a:lstStyle/>
                    <a:p>
                      <a:pPr>
                        <a:lnSpc>
                          <a:spcPct val="115000"/>
                        </a:lnSpc>
                        <a:spcAft>
                          <a:spcPts val="800"/>
                        </a:spcAft>
                      </a:pPr>
                      <a:r>
                        <a:rPr lang="es-ES" sz="1000" dirty="0">
                          <a:effectLst/>
                        </a:rPr>
                        <a:t>Clasificación y análisis de datos.</a:t>
                      </a: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hMerge="1">
                  <a:txBody>
                    <a:bodyPr/>
                    <a:lstStyle/>
                    <a:p>
                      <a:endParaRPr lang="es-MX"/>
                    </a:p>
                  </a:txBody>
                  <a:tcPr/>
                </a:tc>
                <a:extLst>
                  <a:ext uri="{0D108BD9-81ED-4DB2-BD59-A6C34878D82A}">
                    <a16:rowId xmlns:a16="http://schemas.microsoft.com/office/drawing/2014/main" xmlns="" val="1133292094"/>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369807713"/>
              </p:ext>
            </p:extLst>
          </p:nvPr>
        </p:nvGraphicFramePr>
        <p:xfrm>
          <a:off x="339637" y="4922582"/>
          <a:ext cx="10345781" cy="1385316"/>
        </p:xfrm>
        <a:graphic>
          <a:graphicData uri="http://schemas.openxmlformats.org/drawingml/2006/table">
            <a:tbl>
              <a:tblPr firstRow="1" firstCol="1" bandRow="1">
                <a:tableStyleId>{5C22544A-7EE6-4342-B048-85BDC9FD1C3A}</a:tableStyleId>
              </a:tblPr>
              <a:tblGrid>
                <a:gridCol w="3326672">
                  <a:extLst>
                    <a:ext uri="{9D8B030D-6E8A-4147-A177-3AD203B41FA5}">
                      <a16:colId xmlns:a16="http://schemas.microsoft.com/office/drawing/2014/main" xmlns="" val="1119646146"/>
                    </a:ext>
                  </a:extLst>
                </a:gridCol>
                <a:gridCol w="2507504">
                  <a:extLst>
                    <a:ext uri="{9D8B030D-6E8A-4147-A177-3AD203B41FA5}">
                      <a16:colId xmlns:a16="http://schemas.microsoft.com/office/drawing/2014/main" xmlns="" val="2019438573"/>
                    </a:ext>
                  </a:extLst>
                </a:gridCol>
                <a:gridCol w="2065243">
                  <a:extLst>
                    <a:ext uri="{9D8B030D-6E8A-4147-A177-3AD203B41FA5}">
                      <a16:colId xmlns:a16="http://schemas.microsoft.com/office/drawing/2014/main" xmlns="" val="3522535302"/>
                    </a:ext>
                  </a:extLst>
                </a:gridCol>
                <a:gridCol w="2446362">
                  <a:extLst>
                    <a:ext uri="{9D8B030D-6E8A-4147-A177-3AD203B41FA5}">
                      <a16:colId xmlns:a16="http://schemas.microsoft.com/office/drawing/2014/main" xmlns="" val="3309693121"/>
                    </a:ext>
                  </a:extLst>
                </a:gridCol>
              </a:tblGrid>
              <a:tr h="1243087">
                <a:tc>
                  <a:txBody>
                    <a:bodyPr/>
                    <a:lstStyle/>
                    <a:p>
                      <a:pPr marL="90170">
                        <a:lnSpc>
                          <a:spcPct val="115000"/>
                        </a:lnSpc>
                        <a:spcAft>
                          <a:spcPts val="800"/>
                        </a:spcAft>
                        <a:tabLst>
                          <a:tab pos="270510" algn="l"/>
                        </a:tabLst>
                      </a:pPr>
                      <a:r>
                        <a:rPr lang="es-ES" sz="1100" dirty="0">
                          <a:effectLst/>
                        </a:rPr>
                        <a:t>5.  Llegar a conclusiones </a:t>
                      </a:r>
                      <a:r>
                        <a:rPr lang="es-ES" sz="1100" dirty="0" smtClean="0">
                          <a:effectLst/>
                        </a:rPr>
                        <a:t>parciales</a:t>
                      </a:r>
                      <a:r>
                        <a:rPr lang="es-MX" sz="1100" baseline="0" dirty="0" smtClean="0">
                          <a:effectLst/>
                        </a:rPr>
                        <a:t> </a:t>
                      </a:r>
                      <a:r>
                        <a:rPr lang="es-ES" sz="1100" dirty="0" smtClean="0">
                          <a:effectLst/>
                        </a:rPr>
                        <a:t> </a:t>
                      </a:r>
                      <a:r>
                        <a:rPr lang="es-ES" sz="1100" dirty="0">
                          <a:effectLst/>
                        </a:rPr>
                        <a:t>(por disciplina).</a:t>
                      </a:r>
                      <a:endParaRPr lang="es-MX" sz="1100" dirty="0">
                        <a:effectLst/>
                      </a:endParaRPr>
                    </a:p>
                    <a:p>
                      <a:pPr marL="90170">
                        <a:lnSpc>
                          <a:spcPct val="115000"/>
                        </a:lnSpc>
                        <a:spcAft>
                          <a:spcPts val="800"/>
                        </a:spcAft>
                      </a:pPr>
                      <a:r>
                        <a:rPr lang="es-ES" sz="1100" dirty="0">
                          <a:effectLst/>
                        </a:rPr>
                        <a:t>     Preguntas útiles para el </a:t>
                      </a:r>
                      <a:r>
                        <a:rPr lang="es-ES" sz="1100" dirty="0" smtClean="0">
                          <a:effectLst/>
                        </a:rPr>
                        <a:t>proyecto</a:t>
                      </a:r>
                      <a:r>
                        <a:rPr lang="es-ES" sz="1100" dirty="0">
                          <a:effectLst/>
                        </a:rPr>
                        <a:t>, de tal forma que lo </a:t>
                      </a:r>
                      <a:r>
                        <a:rPr lang="es-ES" sz="1100" dirty="0" smtClean="0">
                          <a:effectLst/>
                        </a:rPr>
                        <a:t> </a:t>
                      </a:r>
                      <a:r>
                        <a:rPr lang="es-ES" sz="1100" dirty="0">
                          <a:effectLst/>
                        </a:rPr>
                        <a:t>aclaren, describan o descifren  </a:t>
                      </a:r>
                      <a:r>
                        <a:rPr lang="es-ES" sz="1100" dirty="0" smtClean="0">
                          <a:effectLst/>
                        </a:rPr>
                        <a:t>(</a:t>
                      </a:r>
                      <a:r>
                        <a:rPr lang="es-ES" sz="1100" dirty="0">
                          <a:effectLst/>
                        </a:rPr>
                        <a:t>para la  reflexión </a:t>
                      </a:r>
                      <a:r>
                        <a:rPr lang="es-ES" sz="1100" dirty="0" smtClean="0">
                          <a:effectLst/>
                        </a:rPr>
                        <a:t>colaborativa</a:t>
                      </a:r>
                      <a:r>
                        <a:rPr lang="es-MX" sz="1100" baseline="0" dirty="0" smtClean="0">
                          <a:effectLst/>
                        </a:rPr>
                        <a:t> </a:t>
                      </a:r>
                      <a:r>
                        <a:rPr lang="es-ES" sz="1100" dirty="0" smtClean="0">
                          <a:effectLst/>
                        </a:rPr>
                        <a:t> </a:t>
                      </a:r>
                      <a:r>
                        <a:rPr lang="es-ES" sz="1100" dirty="0">
                          <a:effectLst/>
                        </a:rPr>
                        <a:t>de los estudiantes</a:t>
                      </a:r>
                      <a:r>
                        <a:rPr lang="es-ES" sz="1100" dirty="0" smtClean="0">
                          <a:effectLst/>
                        </a:rPr>
                        <a:t>)</a:t>
                      </a:r>
                    </a:p>
                    <a:p>
                      <a:pPr marL="90170">
                        <a:lnSpc>
                          <a:spcPct val="115000"/>
                        </a:lnSpc>
                        <a:spcAft>
                          <a:spcPts val="800"/>
                        </a:spcAft>
                      </a:pPr>
                      <a:r>
                        <a:rPr lang="es-ES" sz="1100" dirty="0" smtClean="0">
                          <a:effectLst/>
                        </a:rPr>
                        <a:t> </a:t>
                      </a:r>
                      <a:r>
                        <a:rPr lang="es-ES" sz="1100" dirty="0">
                          <a:effectLst/>
                        </a:rPr>
                        <a:t>¿Cómo se lograrán?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800"/>
                        </a:spcAft>
                      </a:pPr>
                      <a:r>
                        <a:rPr lang="es-ES" sz="1100" dirty="0">
                          <a:effectLst/>
                        </a:rPr>
                        <a:t>¿Cuál sería tu aportación como alumno, profesor o padre de familia en la toma de decisiones?</a:t>
                      </a:r>
                      <a:endParaRPr lang="es-MX" sz="1100" dirty="0">
                        <a:effectLst/>
                      </a:endParaRPr>
                    </a:p>
                    <a:p>
                      <a:pPr>
                        <a:lnSpc>
                          <a:spcPct val="115000"/>
                        </a:lnSpc>
                        <a:spcAft>
                          <a:spcPts val="80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800"/>
                        </a:spcAft>
                      </a:pPr>
                      <a:r>
                        <a:rPr lang="es-ES" sz="1100">
                          <a:effectLst/>
                        </a:rPr>
                        <a:t>¿Qué consejos se les puede dar a los adolescentes desde la obligación, responsabilidad y necesidad?</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nSpc>
                          <a:spcPct val="115000"/>
                        </a:lnSpc>
                        <a:spcAft>
                          <a:spcPts val="800"/>
                        </a:spcAft>
                      </a:pPr>
                      <a:r>
                        <a:rPr lang="es-ES" sz="1100" dirty="0">
                          <a:effectLst/>
                        </a:rPr>
                        <a:t>¿Se encontraron más problemas en la adolescencia que dificultan a los jóvenes cumplir con su proyecto de vida?</a:t>
                      </a:r>
                      <a:endParaRPr lang="es-MX" sz="1100" dirty="0">
                        <a:effectLst/>
                      </a:endParaRPr>
                    </a:p>
                    <a:p>
                      <a:pPr>
                        <a:lnSpc>
                          <a:spcPct val="115000"/>
                        </a:lnSpc>
                        <a:spcAft>
                          <a:spcPts val="800"/>
                        </a:spcAft>
                      </a:pPr>
                      <a:r>
                        <a:rPr lang="es-ES" sz="1100" dirty="0">
                          <a:effectLst/>
                        </a:rPr>
                        <a:t>¿Cómo cambió la forma en que tomas tus decisiones?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4195197149"/>
                  </a:ext>
                </a:extLst>
              </a:tr>
            </a:tbl>
          </a:graphicData>
        </a:graphic>
      </p:graphicFrame>
    </p:spTree>
    <p:extLst>
      <p:ext uri="{BB962C8B-B14F-4D97-AF65-F5344CB8AC3E}">
        <p14:creationId xmlns:p14="http://schemas.microsoft.com/office/powerpoint/2010/main" val="286819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680000226"/>
              </p:ext>
            </p:extLst>
          </p:nvPr>
        </p:nvGraphicFramePr>
        <p:xfrm>
          <a:off x="315709" y="425302"/>
          <a:ext cx="11495312" cy="2690037"/>
        </p:xfrm>
        <a:graphic>
          <a:graphicData uri="http://schemas.openxmlformats.org/drawingml/2006/table">
            <a:tbl>
              <a:tblPr firstRow="1" firstCol="1" bandRow="1">
                <a:tableStyleId>{5C22544A-7EE6-4342-B048-85BDC9FD1C3A}</a:tableStyleId>
              </a:tblPr>
              <a:tblGrid>
                <a:gridCol w="5113541">
                  <a:extLst>
                    <a:ext uri="{9D8B030D-6E8A-4147-A177-3AD203B41FA5}">
                      <a16:colId xmlns:a16="http://schemas.microsoft.com/office/drawing/2014/main" xmlns="" val="4003685"/>
                    </a:ext>
                  </a:extLst>
                </a:gridCol>
                <a:gridCol w="6381771">
                  <a:extLst>
                    <a:ext uri="{9D8B030D-6E8A-4147-A177-3AD203B41FA5}">
                      <a16:colId xmlns:a16="http://schemas.microsoft.com/office/drawing/2014/main" xmlns="" val="757851992"/>
                    </a:ext>
                  </a:extLst>
                </a:gridCol>
              </a:tblGrid>
              <a:tr h="1340669">
                <a:tc>
                  <a:txBody>
                    <a:bodyPr/>
                    <a:lstStyle/>
                    <a:p>
                      <a:pPr algn="l"/>
                      <a:endParaRPr lang="es-ES" sz="1000" b="1" kern="1200" dirty="0" smtClean="0">
                        <a:solidFill>
                          <a:schemeClr val="lt1"/>
                        </a:solidFill>
                        <a:effectLst/>
                        <a:latin typeface="+mn-lt"/>
                        <a:ea typeface="+mn-ea"/>
                        <a:cs typeface="+mn-cs"/>
                      </a:endParaRPr>
                    </a:p>
                    <a:p>
                      <a:pPr algn="l"/>
                      <a:r>
                        <a:rPr lang="es-ES" sz="1000" b="1" kern="1200" dirty="0" smtClean="0">
                          <a:solidFill>
                            <a:schemeClr val="lt1"/>
                          </a:solidFill>
                          <a:effectLst/>
                          <a:latin typeface="+mn-lt"/>
                          <a:ea typeface="+mn-ea"/>
                          <a:cs typeface="+mn-cs"/>
                        </a:rPr>
                        <a:t>          6. Conectar.</a:t>
                      </a:r>
                      <a:endParaRPr lang="es-MX" sz="1000" b="1" kern="1200" dirty="0" smtClean="0">
                        <a:solidFill>
                          <a:schemeClr val="lt1"/>
                        </a:solidFill>
                        <a:effectLst/>
                        <a:latin typeface="+mn-lt"/>
                        <a:ea typeface="+mn-ea"/>
                        <a:cs typeface="+mn-cs"/>
                      </a:endParaRPr>
                    </a:p>
                    <a:p>
                      <a:pPr marL="275590" indent="-180340">
                        <a:lnSpc>
                          <a:spcPct val="115000"/>
                        </a:lnSpc>
                        <a:spcAft>
                          <a:spcPts val="800"/>
                        </a:spcAft>
                      </a:pPr>
                      <a:r>
                        <a:rPr lang="es-MX" sz="1000" baseline="0" dirty="0" smtClean="0">
                          <a:effectLst/>
                        </a:rPr>
                        <a:t>     </a:t>
                      </a:r>
                      <a:r>
                        <a:rPr lang="es-MX" sz="1000" dirty="0" smtClean="0">
                          <a:effectLst/>
                        </a:rPr>
                        <a:t>¿De qué manera las conclusiones de cada disciplina</a:t>
                      </a:r>
                      <a:r>
                        <a:rPr lang="es-MX" sz="1000" baseline="0" dirty="0" smtClean="0">
                          <a:effectLst/>
                        </a:rPr>
                        <a:t> </a:t>
                      </a:r>
                      <a:r>
                        <a:rPr lang="es-MX" sz="1000" dirty="0" smtClean="0">
                          <a:effectLst/>
                        </a:rPr>
                        <a:t>se vincularán, para dar respuesta</a:t>
                      </a:r>
                      <a:r>
                        <a:rPr lang="es-MX" sz="1000" baseline="0" dirty="0" smtClean="0">
                          <a:effectLst/>
                        </a:rPr>
                        <a:t> </a:t>
                      </a:r>
                      <a:r>
                        <a:rPr lang="es-MX" sz="1000" dirty="0" smtClean="0">
                          <a:effectLst/>
                        </a:rPr>
                        <a:t>a la pregunta disparadora del</a:t>
                      </a:r>
                      <a:r>
                        <a:rPr lang="es-MX" sz="1000" baseline="0" dirty="0" smtClean="0">
                          <a:effectLst/>
                        </a:rPr>
                        <a:t> </a:t>
                      </a:r>
                      <a:r>
                        <a:rPr lang="es-MX" sz="1000" dirty="0" smtClean="0">
                          <a:effectLst/>
                        </a:rPr>
                        <a:t>proyecto? </a:t>
                      </a:r>
                    </a:p>
                    <a:p>
                      <a:pPr marL="275590" indent="-180340">
                        <a:lnSpc>
                          <a:spcPct val="115000"/>
                        </a:lnSpc>
                        <a:spcAft>
                          <a:spcPts val="800"/>
                        </a:spcAft>
                      </a:pPr>
                      <a:r>
                        <a:rPr lang="es-MX" sz="1000" dirty="0" smtClean="0">
                          <a:effectLst/>
                        </a:rPr>
                        <a:t>     ¿Cuál será la   estrategia o</a:t>
                      </a:r>
                      <a:r>
                        <a:rPr lang="es-MX" sz="1000" baseline="0" dirty="0" smtClean="0">
                          <a:effectLst/>
                        </a:rPr>
                        <a:t> </a:t>
                      </a:r>
                      <a:r>
                        <a:rPr lang="es-MX" sz="1000" dirty="0" smtClean="0">
                          <a:effectLst/>
                        </a:rPr>
                        <a:t>actividad que se utilizará para lograr que haya conciencia de ello?</a:t>
                      </a:r>
                    </a:p>
                    <a:p>
                      <a:pPr marL="275590" indent="-180340">
                        <a:lnSpc>
                          <a:spcPct val="115000"/>
                        </a:lnSpc>
                        <a:spcAft>
                          <a:spcPts val="800"/>
                        </a:spcAft>
                      </a:pPr>
                      <a:endParaRPr lang="es-MX" sz="1000" dirty="0">
                        <a:solidFill>
                          <a:srgbClr val="000000"/>
                        </a:solidFill>
                        <a:effectLst/>
                        <a:latin typeface="Arial" panose="020B0604020202020204" pitchFamily="34" charset="0"/>
                        <a:ea typeface="Arial" panose="020B0604020202020204" pitchFamily="34" charset="0"/>
                      </a:endParaRPr>
                    </a:p>
                  </a:txBody>
                  <a:tcPr marL="9198" marR="9198" marT="9198" marB="9198"/>
                </a:tc>
                <a:tc>
                  <a:txBody>
                    <a:bodyPr/>
                    <a:lstStyle/>
                    <a:p>
                      <a:pPr marL="0" lvl="0" indent="0">
                        <a:lnSpc>
                          <a:spcPct val="115000"/>
                        </a:lnSpc>
                        <a:spcAft>
                          <a:spcPts val="0"/>
                        </a:spcAft>
                        <a:buFont typeface="Symbol" panose="05050102010706020507" pitchFamily="18" charset="2"/>
                        <a:buNone/>
                      </a:pPr>
                      <a:endParaRPr lang="es-ES" sz="1000" b="1" kern="1200" baseline="0" dirty="0" smtClean="0">
                        <a:solidFill>
                          <a:schemeClr val="tx1"/>
                        </a:solidFill>
                        <a:effectLst/>
                        <a:latin typeface="+mn-lt"/>
                        <a:ea typeface="+mn-ea"/>
                        <a:cs typeface="+mn-cs"/>
                      </a:endParaRPr>
                    </a:p>
                    <a:p>
                      <a:pPr marL="0" lvl="0" indent="0">
                        <a:lnSpc>
                          <a:spcPct val="115000"/>
                        </a:lnSpc>
                        <a:spcAft>
                          <a:spcPts val="0"/>
                        </a:spcAft>
                        <a:buFont typeface="Symbol" panose="05050102010706020507" pitchFamily="18" charset="2"/>
                        <a:buNone/>
                      </a:pPr>
                      <a:endParaRPr lang="es-ES" sz="1000" b="1" kern="1200" baseline="0" dirty="0" smtClean="0">
                        <a:solidFill>
                          <a:schemeClr val="tx1"/>
                        </a:solidFill>
                        <a:effectLst/>
                        <a:latin typeface="+mn-lt"/>
                        <a:ea typeface="+mn-ea"/>
                        <a:cs typeface="+mn-cs"/>
                      </a:endParaRPr>
                    </a:p>
                    <a:p>
                      <a:pPr marL="342900" lvl="0" indent="-342900">
                        <a:lnSpc>
                          <a:spcPct val="115000"/>
                        </a:lnSpc>
                        <a:spcAft>
                          <a:spcPts val="0"/>
                        </a:spcAft>
                        <a:buFont typeface="Symbol" panose="05050102010706020507" pitchFamily="18" charset="2"/>
                        <a:buChar char=""/>
                      </a:pPr>
                      <a:endParaRPr lang="es-ES" sz="1000" b="1" kern="1200" baseline="0" dirty="0" smtClean="0">
                        <a:solidFill>
                          <a:schemeClr val="tx1"/>
                        </a:solidFill>
                        <a:effectLst/>
                        <a:latin typeface="+mn-lt"/>
                        <a:ea typeface="+mn-ea"/>
                        <a:cs typeface="+mn-cs"/>
                      </a:endParaRPr>
                    </a:p>
                    <a:p>
                      <a:pPr marL="342900" lvl="0" indent="-342900">
                        <a:lnSpc>
                          <a:spcPct val="115000"/>
                        </a:lnSpc>
                        <a:spcAft>
                          <a:spcPts val="0"/>
                        </a:spcAft>
                        <a:buFont typeface="Symbol" panose="05050102010706020507" pitchFamily="18" charset="2"/>
                        <a:buChar char=""/>
                      </a:pPr>
                      <a:r>
                        <a:rPr lang="es-ES" sz="1000" b="1" kern="1200" baseline="0" dirty="0" smtClean="0">
                          <a:solidFill>
                            <a:schemeClr val="bg1"/>
                          </a:solidFill>
                          <a:effectLst/>
                          <a:latin typeface="+mn-lt"/>
                          <a:ea typeface="+mn-ea"/>
                          <a:cs typeface="+mn-cs"/>
                        </a:rPr>
                        <a:t> </a:t>
                      </a:r>
                      <a:r>
                        <a:rPr lang="es-ES" sz="1000" b="1" kern="1200" dirty="0" smtClean="0">
                          <a:solidFill>
                            <a:schemeClr val="bg1"/>
                          </a:solidFill>
                          <a:effectLst/>
                          <a:latin typeface="+mn-lt"/>
                          <a:ea typeface="+mn-ea"/>
                          <a:cs typeface="+mn-cs"/>
                        </a:rPr>
                        <a:t>A partir de las estadísticas y análisis de información para crear un blog para consultar con expertos sus dudas.</a:t>
                      </a:r>
                      <a:endParaRPr lang="es-MX" sz="1000" dirty="0">
                        <a:solidFill>
                          <a:schemeClr val="bg1"/>
                        </a:solidFill>
                        <a:effectLst/>
                        <a:latin typeface="Arial" panose="020B0604020202020204" pitchFamily="34" charset="0"/>
                        <a:ea typeface="Arial" panose="020B0604020202020204" pitchFamily="34" charset="0"/>
                      </a:endParaRPr>
                    </a:p>
                  </a:txBody>
                  <a:tcPr marL="9198" marR="9198" marT="9198" marB="9198"/>
                </a:tc>
                <a:extLst>
                  <a:ext uri="{0D108BD9-81ED-4DB2-BD59-A6C34878D82A}">
                    <a16:rowId xmlns:a16="http://schemas.microsoft.com/office/drawing/2014/main" xmlns="" val="1578963962"/>
                  </a:ext>
                </a:extLst>
              </a:tr>
              <a:tr h="1349368">
                <a:tc>
                  <a:txBody>
                    <a:bodyPr/>
                    <a:lstStyle/>
                    <a:p>
                      <a:pPr>
                        <a:lnSpc>
                          <a:spcPct val="115000"/>
                        </a:lnSpc>
                        <a:spcAft>
                          <a:spcPts val="800"/>
                        </a:spcAft>
                      </a:pPr>
                      <a:r>
                        <a:rPr lang="es-ES" sz="1000" b="1" kern="1200" dirty="0">
                          <a:solidFill>
                            <a:schemeClr val="lt1"/>
                          </a:solidFill>
                          <a:effectLst/>
                          <a:latin typeface="+mn-lt"/>
                          <a:ea typeface="+mn-ea"/>
                          <a:cs typeface="+mn-cs"/>
                        </a:rPr>
                        <a:t>  </a:t>
                      </a:r>
                      <a:endParaRPr lang="es-ES" sz="1000" b="1" kern="1200" dirty="0" smtClean="0">
                        <a:solidFill>
                          <a:schemeClr val="lt1"/>
                        </a:solidFill>
                        <a:effectLst/>
                        <a:latin typeface="+mn-lt"/>
                        <a:ea typeface="+mn-ea"/>
                        <a:cs typeface="+mn-cs"/>
                      </a:endParaRPr>
                    </a:p>
                    <a:p>
                      <a:pPr>
                        <a:lnSpc>
                          <a:spcPct val="115000"/>
                        </a:lnSpc>
                        <a:spcAft>
                          <a:spcPts val="800"/>
                        </a:spcAft>
                      </a:pPr>
                      <a:r>
                        <a:rPr lang="es-ES" sz="1000" b="1" kern="1200" dirty="0" smtClean="0">
                          <a:solidFill>
                            <a:schemeClr val="lt1"/>
                          </a:solidFill>
                          <a:effectLst/>
                          <a:latin typeface="+mn-lt"/>
                          <a:ea typeface="+mn-ea"/>
                          <a:cs typeface="+mn-cs"/>
                        </a:rPr>
                        <a:t>       7</a:t>
                      </a:r>
                      <a:r>
                        <a:rPr lang="es-ES" sz="1000" b="1" kern="1200" dirty="0">
                          <a:solidFill>
                            <a:schemeClr val="lt1"/>
                          </a:solidFill>
                          <a:effectLst/>
                          <a:latin typeface="+mn-lt"/>
                          <a:ea typeface="+mn-ea"/>
                          <a:cs typeface="+mn-cs"/>
                        </a:rPr>
                        <a:t>. Evaluar la información generada.</a:t>
                      </a:r>
                      <a:endParaRPr lang="es-MX" sz="1000" b="1" kern="1200" dirty="0">
                        <a:solidFill>
                          <a:schemeClr val="lt1"/>
                        </a:solidFill>
                        <a:effectLst/>
                        <a:latin typeface="+mn-lt"/>
                        <a:ea typeface="+mn-ea"/>
                        <a:cs typeface="+mn-cs"/>
                      </a:endParaRPr>
                    </a:p>
                    <a:p>
                      <a:pPr marL="270510">
                        <a:lnSpc>
                          <a:spcPct val="115000"/>
                        </a:lnSpc>
                        <a:spcAft>
                          <a:spcPts val="800"/>
                        </a:spcAft>
                      </a:pPr>
                      <a:r>
                        <a:rPr lang="es-ES" sz="1000" b="1" kern="1200" dirty="0">
                          <a:solidFill>
                            <a:schemeClr val="lt1"/>
                          </a:solidFill>
                          <a:effectLst/>
                          <a:latin typeface="+mn-lt"/>
                          <a:ea typeface="+mn-ea"/>
                          <a:cs typeface="+mn-cs"/>
                        </a:rPr>
                        <a:t>¿Qué otras investigaciones o asignaturas se pueden  proponer para complementar el proyecto?</a:t>
                      </a:r>
                      <a:endParaRPr lang="es-MX" sz="1000" b="1" kern="1200" dirty="0">
                        <a:solidFill>
                          <a:schemeClr val="lt1"/>
                        </a:solidFill>
                        <a:effectLst/>
                        <a:latin typeface="+mn-lt"/>
                        <a:ea typeface="+mn-ea"/>
                        <a:cs typeface="+mn-cs"/>
                      </a:endParaRPr>
                    </a:p>
                  </a:txBody>
                  <a:tcPr marL="63500" marR="63500" marT="63500" marB="63500"/>
                </a:tc>
                <a:tc>
                  <a:txBody>
                    <a:bodyPr/>
                    <a:lstStyle/>
                    <a:p>
                      <a:pPr marL="342900" lvl="0" indent="-342900">
                        <a:lnSpc>
                          <a:spcPct val="115000"/>
                        </a:lnSpc>
                        <a:spcAft>
                          <a:spcPts val="0"/>
                        </a:spcAft>
                        <a:buFont typeface="Symbol" panose="05050102010706020507" pitchFamily="18" charset="2"/>
                        <a:buChar char=""/>
                      </a:pPr>
                      <a:endParaRPr lang="es-ES" sz="1000" b="1" kern="1200" dirty="0" smtClean="0">
                        <a:solidFill>
                          <a:schemeClr val="lt1"/>
                        </a:solidFill>
                        <a:effectLst/>
                        <a:latin typeface="+mn-lt"/>
                        <a:ea typeface="+mn-ea"/>
                        <a:cs typeface="+mn-cs"/>
                      </a:endParaRPr>
                    </a:p>
                    <a:p>
                      <a:pPr marL="342900" lvl="0" indent="-342900">
                        <a:lnSpc>
                          <a:spcPct val="115000"/>
                        </a:lnSpc>
                        <a:spcAft>
                          <a:spcPts val="0"/>
                        </a:spcAft>
                        <a:buFont typeface="Symbol" panose="05050102010706020507" pitchFamily="18" charset="2"/>
                        <a:buChar char=""/>
                      </a:pPr>
                      <a:endParaRPr lang="es-ES" sz="1000" b="1" kern="1200" dirty="0" smtClean="0">
                        <a:solidFill>
                          <a:schemeClr val="lt1"/>
                        </a:solidFill>
                        <a:effectLst/>
                        <a:latin typeface="+mn-lt"/>
                        <a:ea typeface="+mn-ea"/>
                        <a:cs typeface="+mn-cs"/>
                      </a:endParaRPr>
                    </a:p>
                    <a:p>
                      <a:pPr marL="342900" lvl="0" indent="-342900" algn="l">
                        <a:lnSpc>
                          <a:spcPct val="115000"/>
                        </a:lnSpc>
                        <a:spcAft>
                          <a:spcPts val="0"/>
                        </a:spcAft>
                        <a:buFont typeface="Symbol" panose="05050102010706020507" pitchFamily="18" charset="2"/>
                        <a:buChar char=""/>
                      </a:pPr>
                      <a:r>
                        <a:rPr lang="es-ES" sz="1000" b="1" kern="1200" dirty="0" smtClean="0">
                          <a:solidFill>
                            <a:schemeClr val="tx1"/>
                          </a:solidFill>
                          <a:effectLst/>
                          <a:latin typeface="+mn-lt"/>
                          <a:ea typeface="+mn-ea"/>
                          <a:cs typeface="+mn-cs"/>
                        </a:rPr>
                        <a:t>Psicología</a:t>
                      </a:r>
                      <a:endParaRPr lang="es-MX" sz="1000" b="1" kern="1200" dirty="0">
                        <a:solidFill>
                          <a:schemeClr val="tx1"/>
                        </a:solidFill>
                        <a:effectLst/>
                        <a:latin typeface="+mn-lt"/>
                        <a:ea typeface="+mn-ea"/>
                        <a:cs typeface="+mn-cs"/>
                      </a:endParaRPr>
                    </a:p>
                    <a:p>
                      <a:pPr marL="342900" lvl="0" indent="-342900" algn="l">
                        <a:lnSpc>
                          <a:spcPct val="115000"/>
                        </a:lnSpc>
                        <a:spcAft>
                          <a:spcPts val="0"/>
                        </a:spcAft>
                        <a:buFont typeface="Symbol" panose="05050102010706020507" pitchFamily="18" charset="2"/>
                        <a:buChar char=""/>
                      </a:pPr>
                      <a:r>
                        <a:rPr lang="es-ES" sz="1000" b="1" kern="1200" dirty="0">
                          <a:solidFill>
                            <a:schemeClr val="tx1"/>
                          </a:solidFill>
                          <a:effectLst/>
                          <a:latin typeface="+mn-lt"/>
                          <a:ea typeface="+mn-ea"/>
                          <a:cs typeface="+mn-cs"/>
                        </a:rPr>
                        <a:t>Educación para la salud</a:t>
                      </a:r>
                      <a:endParaRPr lang="es-MX" sz="1000" b="1" kern="1200" dirty="0">
                        <a:solidFill>
                          <a:schemeClr val="tx1"/>
                        </a:solidFill>
                        <a:effectLst/>
                        <a:latin typeface="+mn-lt"/>
                        <a:ea typeface="+mn-ea"/>
                        <a:cs typeface="+mn-cs"/>
                      </a:endParaRPr>
                    </a:p>
                    <a:p>
                      <a:pPr marL="342900" lvl="0" indent="-342900" algn="l">
                        <a:lnSpc>
                          <a:spcPct val="115000"/>
                        </a:lnSpc>
                        <a:spcAft>
                          <a:spcPts val="800"/>
                        </a:spcAft>
                        <a:buFont typeface="Symbol" panose="05050102010706020507" pitchFamily="18" charset="2"/>
                        <a:buChar char=""/>
                      </a:pPr>
                      <a:r>
                        <a:rPr lang="es-ES" sz="1000" b="1" kern="1200" dirty="0">
                          <a:solidFill>
                            <a:schemeClr val="tx1"/>
                          </a:solidFill>
                          <a:effectLst/>
                          <a:latin typeface="+mn-lt"/>
                          <a:ea typeface="+mn-ea"/>
                          <a:cs typeface="+mn-cs"/>
                        </a:rPr>
                        <a:t>Informática</a:t>
                      </a:r>
                      <a:endParaRPr lang="es-MX" sz="1000" b="1" kern="1200" dirty="0">
                        <a:solidFill>
                          <a:schemeClr val="tx1"/>
                        </a:solidFill>
                        <a:effectLst/>
                        <a:latin typeface="+mn-lt"/>
                        <a:ea typeface="+mn-ea"/>
                        <a:cs typeface="+mn-cs"/>
                      </a:endParaRPr>
                    </a:p>
                  </a:txBody>
                  <a:tcPr marL="63500" marR="63500" marT="63500" marB="63500"/>
                </a:tc>
                <a:extLst>
                  <a:ext uri="{0D108BD9-81ED-4DB2-BD59-A6C34878D82A}">
                    <a16:rowId xmlns:a16="http://schemas.microsoft.com/office/drawing/2014/main" xmlns="" val="2287486188"/>
                  </a:ext>
                </a:extLst>
              </a:tr>
            </a:tbl>
          </a:graphicData>
        </a:graphic>
      </p:graphicFrame>
      <p:sp>
        <p:nvSpPr>
          <p:cNvPr id="8" name="Rectángulo 7"/>
          <p:cNvSpPr/>
          <p:nvPr/>
        </p:nvSpPr>
        <p:spPr>
          <a:xfrm>
            <a:off x="315708" y="3649076"/>
            <a:ext cx="8785761" cy="285206"/>
          </a:xfrm>
          <a:prstGeom prst="rect">
            <a:avLst/>
          </a:prstGeom>
        </p:spPr>
        <p:txBody>
          <a:bodyPr wrap="square">
            <a:spAutoFit/>
          </a:bodyPr>
          <a:lstStyle/>
          <a:p>
            <a:pPr>
              <a:lnSpc>
                <a:spcPct val="115000"/>
              </a:lnSpc>
              <a:spcAft>
                <a:spcPts val="800"/>
              </a:spcAft>
            </a:pPr>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VI. Tiempos que se dedicarán al proyecto cada semana. </a:t>
            </a:r>
            <a:endParaRPr lang="es-MX"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629949821"/>
              </p:ext>
            </p:extLst>
          </p:nvPr>
        </p:nvGraphicFramePr>
        <p:xfrm>
          <a:off x="315707" y="4420914"/>
          <a:ext cx="11495313" cy="1796137"/>
        </p:xfrm>
        <a:graphic>
          <a:graphicData uri="http://schemas.openxmlformats.org/drawingml/2006/table">
            <a:tbl>
              <a:tblPr firstRow="1" firstCol="1" bandRow="1">
                <a:tableStyleId>{5C22544A-7EE6-4342-B048-85BDC9FD1C3A}</a:tableStyleId>
              </a:tblPr>
              <a:tblGrid>
                <a:gridCol w="5332618">
                  <a:extLst>
                    <a:ext uri="{9D8B030D-6E8A-4147-A177-3AD203B41FA5}">
                      <a16:colId xmlns:a16="http://schemas.microsoft.com/office/drawing/2014/main" xmlns="" val="3731591566"/>
                    </a:ext>
                  </a:extLst>
                </a:gridCol>
                <a:gridCol w="6162695">
                  <a:extLst>
                    <a:ext uri="{9D8B030D-6E8A-4147-A177-3AD203B41FA5}">
                      <a16:colId xmlns:a16="http://schemas.microsoft.com/office/drawing/2014/main" xmlns="" val="2222950990"/>
                    </a:ext>
                  </a:extLst>
                </a:gridCol>
              </a:tblGrid>
              <a:tr h="816445">
                <a:tc>
                  <a:txBody>
                    <a:bodyPr/>
                    <a:lstStyle/>
                    <a:p>
                      <a:pPr marL="0" lvl="0" indent="-342900" algn="l" defTabSz="914400" rtl="0" eaLnBrk="1" latinLnBrk="0" hangingPunct="1">
                        <a:lnSpc>
                          <a:spcPct val="115000"/>
                        </a:lnSpc>
                        <a:spcAft>
                          <a:spcPts val="800"/>
                        </a:spcAft>
                        <a:buFont typeface="+mj-lt"/>
                        <a:buAutoNum type="arabicPeriod"/>
                      </a:pPr>
                      <a:endParaRPr lang="es-ES" sz="1000" b="1" kern="1200" dirty="0" smtClean="0">
                        <a:solidFill>
                          <a:schemeClr val="lt1"/>
                        </a:solidFill>
                        <a:effectLst/>
                        <a:latin typeface="+mn-lt"/>
                        <a:ea typeface="+mn-ea"/>
                        <a:cs typeface="+mn-cs"/>
                      </a:endParaRPr>
                    </a:p>
                    <a:p>
                      <a:pPr marL="0" lvl="0" indent="-342900" algn="ctr" defTabSz="914400" rtl="0" eaLnBrk="1" latinLnBrk="0" hangingPunct="1">
                        <a:lnSpc>
                          <a:spcPct val="115000"/>
                        </a:lnSpc>
                        <a:spcAft>
                          <a:spcPts val="800"/>
                        </a:spcAft>
                        <a:buFont typeface="+mj-lt"/>
                        <a:buAutoNum type="arabicPeriod"/>
                      </a:pPr>
                      <a:r>
                        <a:rPr lang="es-ES" sz="1000" b="1" kern="1200" dirty="0" smtClean="0">
                          <a:solidFill>
                            <a:schemeClr val="lt1"/>
                          </a:solidFill>
                          <a:effectLst/>
                          <a:latin typeface="+mn-lt"/>
                          <a:ea typeface="+mn-ea"/>
                          <a:cs typeface="+mn-cs"/>
                        </a:rPr>
                        <a:t>¿Cuántas horas se trabajarán de manera  disciplinaria ?</a:t>
                      </a:r>
                      <a:endParaRPr lang="es-MX" sz="1000" b="1" kern="1200" dirty="0">
                        <a:solidFill>
                          <a:schemeClr val="lt1"/>
                        </a:solidFill>
                        <a:effectLst/>
                        <a:latin typeface="+mn-lt"/>
                        <a:ea typeface="+mn-ea"/>
                        <a:cs typeface="+mn-cs"/>
                      </a:endParaRPr>
                    </a:p>
                  </a:txBody>
                  <a:tcPr marL="63500" marR="63500" marT="63500" marB="63500"/>
                </a:tc>
                <a:tc>
                  <a:txBody>
                    <a:bodyPr/>
                    <a:lstStyle/>
                    <a:p>
                      <a:pPr marL="0" algn="l" defTabSz="914400" rtl="0" eaLnBrk="1" latinLnBrk="0" hangingPunct="1">
                        <a:lnSpc>
                          <a:spcPct val="115000"/>
                        </a:lnSpc>
                        <a:spcAft>
                          <a:spcPts val="800"/>
                        </a:spcAft>
                      </a:pPr>
                      <a:endParaRPr lang="es-ES" sz="1000" b="1" kern="1200" dirty="0" smtClean="0">
                        <a:solidFill>
                          <a:schemeClr val="lt1"/>
                        </a:solidFill>
                        <a:effectLst/>
                        <a:latin typeface="+mn-lt"/>
                        <a:ea typeface="+mn-ea"/>
                        <a:cs typeface="+mn-cs"/>
                      </a:endParaRPr>
                    </a:p>
                    <a:p>
                      <a:pPr marL="0" algn="ctr" defTabSz="914400" rtl="0" eaLnBrk="1" latinLnBrk="0" hangingPunct="1">
                        <a:lnSpc>
                          <a:spcPct val="115000"/>
                        </a:lnSpc>
                        <a:spcAft>
                          <a:spcPts val="800"/>
                        </a:spcAft>
                      </a:pPr>
                      <a:r>
                        <a:rPr lang="es-ES" sz="1000" b="1" kern="1200" dirty="0" smtClean="0">
                          <a:solidFill>
                            <a:schemeClr val="lt1"/>
                          </a:solidFill>
                          <a:effectLst/>
                          <a:latin typeface="+mn-lt"/>
                          <a:ea typeface="+mn-ea"/>
                          <a:cs typeface="+mn-cs"/>
                        </a:rPr>
                        <a:t>     2</a:t>
                      </a:r>
                      <a:r>
                        <a:rPr lang="es-ES" sz="1000" b="1" kern="1200" dirty="0">
                          <a:solidFill>
                            <a:schemeClr val="lt1"/>
                          </a:solidFill>
                          <a:effectLst/>
                          <a:latin typeface="+mn-lt"/>
                          <a:ea typeface="+mn-ea"/>
                          <a:cs typeface="+mn-cs"/>
                        </a:rPr>
                        <a:t>.  </a:t>
                      </a:r>
                      <a:r>
                        <a:rPr lang="es-ES" sz="1000" b="1" kern="1200" dirty="0" smtClean="0">
                          <a:solidFill>
                            <a:schemeClr val="lt1"/>
                          </a:solidFill>
                          <a:effectLst/>
                          <a:latin typeface="+mn-lt"/>
                          <a:ea typeface="+mn-ea"/>
                          <a:cs typeface="+mn-cs"/>
                        </a:rPr>
                        <a:t>¿</a:t>
                      </a:r>
                      <a:r>
                        <a:rPr lang="es-ES" sz="1000" b="1" kern="1200" dirty="0">
                          <a:solidFill>
                            <a:schemeClr val="lt1"/>
                          </a:solidFill>
                          <a:effectLst/>
                          <a:latin typeface="+mn-lt"/>
                          <a:ea typeface="+mn-ea"/>
                          <a:cs typeface="+mn-cs"/>
                        </a:rPr>
                        <a:t>Cuántas horas se trabajarán de manera interdisciplinaria?</a:t>
                      </a:r>
                      <a:endParaRPr lang="es-MX" sz="1000" b="1" kern="1200" dirty="0">
                        <a:solidFill>
                          <a:schemeClr val="lt1"/>
                        </a:solidFill>
                        <a:effectLst/>
                        <a:latin typeface="+mn-lt"/>
                        <a:ea typeface="+mn-ea"/>
                        <a:cs typeface="+mn-cs"/>
                      </a:endParaRPr>
                    </a:p>
                    <a:p>
                      <a:pPr marL="0" algn="l" defTabSz="914400" rtl="0" eaLnBrk="1" latinLnBrk="0" hangingPunct="1">
                        <a:lnSpc>
                          <a:spcPct val="115000"/>
                        </a:lnSpc>
                        <a:spcAft>
                          <a:spcPts val="800"/>
                        </a:spcAft>
                      </a:pPr>
                      <a:r>
                        <a:rPr lang="es-ES" sz="1000" b="1" kern="1200" dirty="0">
                          <a:solidFill>
                            <a:schemeClr val="lt1"/>
                          </a:solidFill>
                          <a:effectLst/>
                          <a:latin typeface="+mn-lt"/>
                          <a:ea typeface="+mn-ea"/>
                          <a:cs typeface="+mn-cs"/>
                        </a:rPr>
                        <a:t> </a:t>
                      </a:r>
                      <a:endParaRPr lang="es-MX" sz="1000" b="1" kern="1200" dirty="0">
                        <a:solidFill>
                          <a:schemeClr val="lt1"/>
                        </a:solidFill>
                        <a:effectLst/>
                        <a:latin typeface="+mn-lt"/>
                        <a:ea typeface="+mn-ea"/>
                        <a:cs typeface="+mn-cs"/>
                      </a:endParaRPr>
                    </a:p>
                  </a:txBody>
                  <a:tcPr marL="63500" marR="63500" marT="63500" marB="63500"/>
                </a:tc>
                <a:extLst>
                  <a:ext uri="{0D108BD9-81ED-4DB2-BD59-A6C34878D82A}">
                    <a16:rowId xmlns:a16="http://schemas.microsoft.com/office/drawing/2014/main" xmlns="" val="2351268480"/>
                  </a:ext>
                </a:extLst>
              </a:tr>
              <a:tr h="940157">
                <a:tc>
                  <a:txBody>
                    <a:bodyPr/>
                    <a:lstStyle/>
                    <a:p>
                      <a:pPr marL="0" lvl="0" indent="-342900" algn="ctr" defTabSz="914400" rtl="0" eaLnBrk="1" latinLnBrk="0" hangingPunct="1">
                        <a:lnSpc>
                          <a:spcPct val="115000"/>
                        </a:lnSpc>
                        <a:spcAft>
                          <a:spcPts val="800"/>
                        </a:spcAft>
                        <a:buFont typeface="+mj-lt"/>
                        <a:buAutoNum type="arabicPeriod"/>
                      </a:pPr>
                      <a:r>
                        <a:rPr lang="es-ES" sz="1000" b="1" kern="1200" dirty="0" smtClean="0">
                          <a:solidFill>
                            <a:schemeClr val="lt1"/>
                          </a:solidFill>
                          <a:effectLst/>
                          <a:latin typeface="+mn-lt"/>
                          <a:ea typeface="+mn-ea"/>
                          <a:cs typeface="+mn-cs"/>
                        </a:rPr>
                        <a:t>Matemáticas </a:t>
                      </a:r>
                      <a:r>
                        <a:rPr lang="es-ES" sz="1000" b="1" kern="1200" dirty="0">
                          <a:solidFill>
                            <a:schemeClr val="lt1"/>
                          </a:solidFill>
                          <a:effectLst/>
                          <a:latin typeface="+mn-lt"/>
                          <a:ea typeface="+mn-ea"/>
                          <a:cs typeface="+mn-cs"/>
                        </a:rPr>
                        <a:t>10 Horas.</a:t>
                      </a:r>
                      <a:endParaRPr lang="es-MX" sz="1000" b="1" kern="1200" dirty="0">
                        <a:solidFill>
                          <a:schemeClr val="lt1"/>
                        </a:solidFill>
                        <a:effectLst/>
                        <a:latin typeface="+mn-lt"/>
                        <a:ea typeface="+mn-ea"/>
                        <a:cs typeface="+mn-cs"/>
                      </a:endParaRPr>
                    </a:p>
                    <a:p>
                      <a:pPr marL="0" lvl="0" indent="-342900" algn="ctr" defTabSz="914400" rtl="0" eaLnBrk="1" latinLnBrk="0" hangingPunct="1">
                        <a:lnSpc>
                          <a:spcPct val="115000"/>
                        </a:lnSpc>
                        <a:spcAft>
                          <a:spcPts val="800"/>
                        </a:spcAft>
                        <a:buFont typeface="+mj-lt"/>
                        <a:buAutoNum type="arabicPeriod"/>
                      </a:pPr>
                      <a:r>
                        <a:rPr lang="es-ES" sz="1000" b="1" kern="1200" dirty="0">
                          <a:solidFill>
                            <a:schemeClr val="lt1"/>
                          </a:solidFill>
                          <a:effectLst/>
                          <a:latin typeface="+mn-lt"/>
                          <a:ea typeface="+mn-ea"/>
                          <a:cs typeface="+mn-cs"/>
                        </a:rPr>
                        <a:t>Orientación 5 Horas.</a:t>
                      </a:r>
                      <a:endParaRPr lang="es-MX" sz="1000" b="1" kern="1200" dirty="0">
                        <a:solidFill>
                          <a:schemeClr val="lt1"/>
                        </a:solidFill>
                        <a:effectLst/>
                        <a:latin typeface="+mn-lt"/>
                        <a:ea typeface="+mn-ea"/>
                        <a:cs typeface="+mn-cs"/>
                      </a:endParaRPr>
                    </a:p>
                    <a:p>
                      <a:pPr marL="0" lvl="0" indent="-342900" algn="ctr" defTabSz="914400" rtl="0" eaLnBrk="1" latinLnBrk="0" hangingPunct="1">
                        <a:lnSpc>
                          <a:spcPct val="115000"/>
                        </a:lnSpc>
                        <a:spcAft>
                          <a:spcPts val="800"/>
                        </a:spcAft>
                        <a:buFont typeface="+mj-lt"/>
                        <a:buAutoNum type="arabicPeriod"/>
                      </a:pPr>
                      <a:r>
                        <a:rPr lang="es-ES" sz="1000" b="1" kern="1200" dirty="0">
                          <a:solidFill>
                            <a:schemeClr val="lt1"/>
                          </a:solidFill>
                          <a:effectLst/>
                          <a:latin typeface="+mn-lt"/>
                          <a:ea typeface="+mn-ea"/>
                          <a:cs typeface="+mn-cs"/>
                        </a:rPr>
                        <a:t>Inglés 5 Horas.</a:t>
                      </a:r>
                      <a:endParaRPr lang="es-MX" sz="1000" b="1" kern="1200" dirty="0">
                        <a:solidFill>
                          <a:schemeClr val="lt1"/>
                        </a:solidFill>
                        <a:effectLst/>
                        <a:latin typeface="+mn-lt"/>
                        <a:ea typeface="+mn-ea"/>
                        <a:cs typeface="+mn-cs"/>
                      </a:endParaRPr>
                    </a:p>
                  </a:txBody>
                  <a:tcPr marL="63500" marR="63500" marT="63500" marB="63500"/>
                </a:tc>
                <a:tc>
                  <a:txBody>
                    <a:bodyPr/>
                    <a:lstStyle/>
                    <a:p>
                      <a:pPr marL="0" algn="l" defTabSz="914400" rtl="0" eaLnBrk="1" latinLnBrk="0" hangingPunct="1">
                        <a:lnSpc>
                          <a:spcPct val="115000"/>
                        </a:lnSpc>
                        <a:spcAft>
                          <a:spcPts val="800"/>
                        </a:spcAft>
                      </a:pPr>
                      <a:endParaRPr lang="es-ES" sz="1000" b="1" kern="1200" dirty="0" smtClean="0">
                        <a:solidFill>
                          <a:schemeClr val="tx1"/>
                        </a:solidFill>
                        <a:effectLst/>
                        <a:latin typeface="+mn-lt"/>
                        <a:ea typeface="+mn-ea"/>
                        <a:cs typeface="+mn-cs"/>
                      </a:endParaRPr>
                    </a:p>
                    <a:p>
                      <a:pPr marL="0" algn="ctr" defTabSz="914400" rtl="0" eaLnBrk="1" latinLnBrk="0" hangingPunct="1">
                        <a:lnSpc>
                          <a:spcPct val="115000"/>
                        </a:lnSpc>
                        <a:spcAft>
                          <a:spcPts val="800"/>
                        </a:spcAft>
                      </a:pPr>
                      <a:r>
                        <a:rPr lang="es-ES" sz="1000" b="1" kern="1200" dirty="0" smtClean="0">
                          <a:solidFill>
                            <a:schemeClr val="tx1"/>
                          </a:solidFill>
                          <a:effectLst/>
                          <a:latin typeface="+mn-lt"/>
                          <a:ea typeface="+mn-ea"/>
                          <a:cs typeface="+mn-cs"/>
                        </a:rPr>
                        <a:t>10 </a:t>
                      </a:r>
                      <a:r>
                        <a:rPr lang="es-ES" sz="1000" b="1" kern="1200" dirty="0">
                          <a:solidFill>
                            <a:schemeClr val="tx1"/>
                          </a:solidFill>
                          <a:effectLst/>
                          <a:latin typeface="+mn-lt"/>
                          <a:ea typeface="+mn-ea"/>
                          <a:cs typeface="+mn-cs"/>
                        </a:rPr>
                        <a:t>Horas</a:t>
                      </a:r>
                      <a:endParaRPr lang="es-MX" sz="1000" b="1" kern="1200" dirty="0">
                        <a:solidFill>
                          <a:schemeClr val="tx1"/>
                        </a:solidFill>
                        <a:effectLst/>
                        <a:latin typeface="+mn-lt"/>
                        <a:ea typeface="+mn-ea"/>
                        <a:cs typeface="+mn-cs"/>
                      </a:endParaRPr>
                    </a:p>
                    <a:p>
                      <a:pPr marL="0" algn="l" defTabSz="914400" rtl="0" eaLnBrk="1" latinLnBrk="0" hangingPunct="1">
                        <a:lnSpc>
                          <a:spcPct val="115000"/>
                        </a:lnSpc>
                        <a:spcAft>
                          <a:spcPts val="800"/>
                        </a:spcAft>
                      </a:pPr>
                      <a:r>
                        <a:rPr lang="es-ES" sz="1000" b="1" kern="1200" dirty="0">
                          <a:solidFill>
                            <a:schemeClr val="lt1"/>
                          </a:solidFill>
                          <a:effectLst/>
                          <a:latin typeface="+mn-lt"/>
                          <a:ea typeface="+mn-ea"/>
                          <a:cs typeface="+mn-cs"/>
                        </a:rPr>
                        <a:t> </a:t>
                      </a:r>
                      <a:endParaRPr lang="es-MX" sz="1000" b="1" kern="1200" dirty="0">
                        <a:solidFill>
                          <a:schemeClr val="lt1"/>
                        </a:solidFill>
                        <a:effectLst/>
                        <a:latin typeface="+mn-lt"/>
                        <a:ea typeface="+mn-ea"/>
                        <a:cs typeface="+mn-cs"/>
                      </a:endParaRPr>
                    </a:p>
                  </a:txBody>
                  <a:tcPr marL="63500" marR="63500" marT="63500" marB="63500"/>
                </a:tc>
                <a:extLst>
                  <a:ext uri="{0D108BD9-81ED-4DB2-BD59-A6C34878D82A}">
                    <a16:rowId xmlns:a16="http://schemas.microsoft.com/office/drawing/2014/main" xmlns="" val="1991904765"/>
                  </a:ext>
                </a:extLst>
              </a:tr>
            </a:tbl>
          </a:graphicData>
        </a:graphic>
      </p:graphicFrame>
    </p:spTree>
    <p:extLst>
      <p:ext uri="{BB962C8B-B14F-4D97-AF65-F5344CB8AC3E}">
        <p14:creationId xmlns:p14="http://schemas.microsoft.com/office/powerpoint/2010/main" val="27596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0638" y="451784"/>
            <a:ext cx="2531462" cy="304699"/>
          </a:xfrm>
          <a:prstGeom prst="rect">
            <a:avLst/>
          </a:prstGeom>
        </p:spPr>
        <p:txBody>
          <a:bodyPr wrap="none">
            <a:spAutoFit/>
          </a:bodyPr>
          <a:lstStyle/>
          <a:p>
            <a:pPr>
              <a:lnSpc>
                <a:spcPct val="115000"/>
              </a:lnSpc>
              <a:spcAft>
                <a:spcPts val="800"/>
              </a:spcAft>
            </a:pPr>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VII. Presentación del proyecto</a:t>
            </a:r>
            <a:r>
              <a:rPr lang="es-ES" sz="1200"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 </a:t>
            </a:r>
            <a:endParaRPr lang="es-MX" sz="1200" dirty="0">
              <a:solidFill>
                <a:srgbClr val="000000"/>
              </a:solidFill>
              <a:latin typeface="Arial" panose="020B0604020202020204" pitchFamily="34" charset="0"/>
              <a:ea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275069162"/>
              </p:ext>
            </p:extLst>
          </p:nvPr>
        </p:nvGraphicFramePr>
        <p:xfrm>
          <a:off x="1695450" y="1449229"/>
          <a:ext cx="8705850" cy="1188212"/>
        </p:xfrm>
        <a:graphic>
          <a:graphicData uri="http://schemas.openxmlformats.org/drawingml/2006/table">
            <a:tbl>
              <a:tblPr firstRow="1" firstCol="1" bandRow="1">
                <a:tableStyleId>{5C22544A-7EE6-4342-B048-85BDC9FD1C3A}</a:tableStyleId>
              </a:tblPr>
              <a:tblGrid>
                <a:gridCol w="8705850">
                  <a:extLst>
                    <a:ext uri="{9D8B030D-6E8A-4147-A177-3AD203B41FA5}">
                      <a16:colId xmlns:a16="http://schemas.microsoft.com/office/drawing/2014/main" xmlns="" val="1512079611"/>
                    </a:ext>
                  </a:extLst>
                </a:gridCol>
              </a:tblGrid>
              <a:tr h="266700">
                <a:tc>
                  <a:txBody>
                    <a:bodyPr/>
                    <a:lstStyle/>
                    <a:p>
                      <a:pPr marL="342900" lvl="0" indent="-342900" algn="ctr">
                        <a:lnSpc>
                          <a:spcPct val="107000"/>
                        </a:lnSpc>
                        <a:buFont typeface="+mj-lt"/>
                        <a:buAutoNum type="arabicPeriod"/>
                      </a:pPr>
                      <a:r>
                        <a:rPr lang="es-ES" sz="1000" u="none" strike="noStrike" dirty="0">
                          <a:effectLst/>
                        </a:rPr>
                        <a:t>¿Qué se presentará? </a:t>
                      </a:r>
                      <a:r>
                        <a:rPr lang="es-ES" sz="1000" u="none" strike="noStrike" dirty="0" smtClean="0">
                          <a:effectLst/>
                        </a:rPr>
                        <a:t>         </a:t>
                      </a:r>
                      <a:r>
                        <a:rPr lang="es-ES" sz="1000" u="none" strike="noStrike" dirty="0">
                          <a:effectLst/>
                        </a:rPr>
                        <a:t>2. ¿Cuándo?   </a:t>
                      </a:r>
                      <a:r>
                        <a:rPr lang="es-ES" sz="1000" u="none" strike="noStrike" dirty="0" smtClean="0">
                          <a:effectLst/>
                        </a:rPr>
                        <a:t>         3</a:t>
                      </a:r>
                      <a:r>
                        <a:rPr lang="es-ES" sz="1000" u="none" strike="noStrike" dirty="0">
                          <a:effectLst/>
                        </a:rPr>
                        <a:t>. ¿Cómo?  </a:t>
                      </a:r>
                      <a:r>
                        <a:rPr lang="es-ES" sz="1000" u="none" strike="noStrike" dirty="0" smtClean="0">
                          <a:effectLst/>
                        </a:rPr>
                        <a:t>           4</a:t>
                      </a:r>
                      <a:r>
                        <a:rPr lang="es-ES" sz="1000" u="none" strike="noStrike" dirty="0">
                          <a:effectLst/>
                        </a:rPr>
                        <a:t>. ¿Dónde?   </a:t>
                      </a:r>
                      <a:r>
                        <a:rPr lang="es-ES" sz="1000" u="none" strike="noStrike" dirty="0" smtClean="0">
                          <a:effectLst/>
                        </a:rPr>
                        <a:t>       5. </a:t>
                      </a:r>
                      <a:r>
                        <a:rPr lang="es-ES" sz="1000" u="none" strike="noStrike" dirty="0">
                          <a:effectLst/>
                        </a:rPr>
                        <a:t>¿Con </a:t>
                      </a:r>
                      <a:r>
                        <a:rPr lang="es-ES" sz="1000" u="none" strike="noStrike" dirty="0" smtClean="0">
                          <a:effectLst/>
                        </a:rPr>
                        <a:t>qué?</a:t>
                      </a:r>
                      <a:r>
                        <a:rPr lang="es-MX" sz="1000" u="none" strike="noStrike" baseline="0" dirty="0" smtClean="0">
                          <a:effectLst/>
                        </a:rPr>
                        <a:t> </a:t>
                      </a:r>
                      <a:r>
                        <a:rPr lang="es-ES" sz="1000" u="none" strike="noStrike" baseline="0" dirty="0" smtClean="0">
                          <a:effectLst/>
                        </a:rPr>
                        <a:t>            6</a:t>
                      </a:r>
                      <a:r>
                        <a:rPr lang="es-ES" sz="1000" dirty="0" smtClean="0">
                          <a:effectLst/>
                        </a:rPr>
                        <a:t>. </a:t>
                      </a:r>
                      <a:r>
                        <a:rPr lang="es-ES" sz="1000" dirty="0">
                          <a:effectLst/>
                        </a:rPr>
                        <a:t>¿A quién, por qué y para qué?  </a:t>
                      </a:r>
                      <a:endParaRPr lang="es-MX" sz="1000" dirty="0">
                        <a:effectLst/>
                        <a:latin typeface="Arial" panose="020B0604020202020204" pitchFamily="34" charset="0"/>
                      </a:endParaRPr>
                    </a:p>
                  </a:txBody>
                  <a:tcPr marL="63500" marR="63500" marT="63500" marB="63500"/>
                </a:tc>
                <a:extLst>
                  <a:ext uri="{0D108BD9-81ED-4DB2-BD59-A6C34878D82A}">
                    <a16:rowId xmlns:a16="http://schemas.microsoft.com/office/drawing/2014/main" xmlns="" val="4292549691"/>
                  </a:ext>
                </a:extLst>
              </a:tr>
              <a:tr h="533400">
                <a:tc>
                  <a:txBody>
                    <a:bodyPr/>
                    <a:lstStyle/>
                    <a:p>
                      <a:pPr marL="342900" lvl="0" indent="-342900">
                        <a:lnSpc>
                          <a:spcPct val="115000"/>
                        </a:lnSpc>
                        <a:spcAft>
                          <a:spcPts val="0"/>
                        </a:spcAft>
                        <a:buFont typeface="+mj-lt"/>
                        <a:buAutoNum type="arabicPeriod"/>
                      </a:pPr>
                      <a:r>
                        <a:rPr lang="es-ES" sz="1100" dirty="0">
                          <a:effectLst/>
                        </a:rPr>
                        <a:t>Información por medio de un blog.</a:t>
                      </a:r>
                      <a:endParaRPr lang="es-MX" sz="1100" dirty="0">
                        <a:effectLst/>
                      </a:endParaRPr>
                    </a:p>
                    <a:p>
                      <a:pPr marL="342900" lvl="0" indent="-342900">
                        <a:lnSpc>
                          <a:spcPct val="115000"/>
                        </a:lnSpc>
                        <a:spcAft>
                          <a:spcPts val="0"/>
                        </a:spcAft>
                        <a:buFont typeface="+mj-lt"/>
                        <a:buAutoNum type="arabicPeriod"/>
                      </a:pPr>
                      <a:r>
                        <a:rPr lang="es-ES" sz="1100" dirty="0">
                          <a:effectLst/>
                        </a:rPr>
                        <a:t>Interactuando en un blog.</a:t>
                      </a:r>
                      <a:endParaRPr lang="es-MX" sz="1100" dirty="0">
                        <a:effectLst/>
                      </a:endParaRPr>
                    </a:p>
                    <a:p>
                      <a:pPr marL="342900" lvl="0" indent="-342900">
                        <a:lnSpc>
                          <a:spcPct val="115000"/>
                        </a:lnSpc>
                        <a:spcAft>
                          <a:spcPts val="0"/>
                        </a:spcAft>
                        <a:buFont typeface="+mj-lt"/>
                        <a:buAutoNum type="arabicPeriod"/>
                      </a:pPr>
                      <a:r>
                        <a:rPr lang="es-ES" sz="1100" dirty="0">
                          <a:effectLst/>
                        </a:rPr>
                        <a:t>En una página web.</a:t>
                      </a:r>
                      <a:endParaRPr lang="es-MX" sz="1100" dirty="0">
                        <a:effectLst/>
                      </a:endParaRPr>
                    </a:p>
                    <a:p>
                      <a:pPr marL="342900" lvl="0" indent="-342900">
                        <a:lnSpc>
                          <a:spcPct val="115000"/>
                        </a:lnSpc>
                        <a:spcAft>
                          <a:spcPts val="800"/>
                        </a:spcAft>
                        <a:buFont typeface="+mj-lt"/>
                        <a:buAutoNum type="arabicPeriod"/>
                      </a:pPr>
                      <a:r>
                        <a:rPr lang="es-ES" sz="1100" dirty="0">
                          <a:effectLst/>
                        </a:rPr>
                        <a:t>Adolescentes, porque son temas de interés, para que interactúen con especialistas, pares y profesores.</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3913387134"/>
                  </a:ext>
                </a:extLst>
              </a:tr>
            </a:tbl>
          </a:graphicData>
        </a:graphic>
      </p:graphicFrame>
      <p:sp>
        <p:nvSpPr>
          <p:cNvPr id="9" name="Rectángulo 8"/>
          <p:cNvSpPr/>
          <p:nvPr/>
        </p:nvSpPr>
        <p:spPr>
          <a:xfrm>
            <a:off x="1090638" y="3143158"/>
            <a:ext cx="2318263" cy="276999"/>
          </a:xfrm>
          <a:prstGeom prst="rect">
            <a:avLst/>
          </a:prstGeom>
        </p:spPr>
        <p:txBody>
          <a:bodyPr wrap="none">
            <a:spAutoFit/>
          </a:bodyPr>
          <a:lstStyle/>
          <a:p>
            <a:r>
              <a:rPr lang="es-ES" sz="1200" b="1" dirty="0">
                <a:solidFill>
                  <a:srgbClr val="1C4587"/>
                </a:solidFill>
                <a:latin typeface="Century Gothic" panose="020B0502020202020204" pitchFamily="34" charset="0"/>
                <a:ea typeface="Century Gothic" panose="020B0502020202020204" pitchFamily="34" charset="0"/>
                <a:cs typeface="Century Gothic" panose="020B0502020202020204" pitchFamily="34" charset="0"/>
              </a:rPr>
              <a:t>VIII. Evaluación del Proyecto</a:t>
            </a:r>
            <a:endParaRPr lang="es-MX" sz="1200" dirty="0"/>
          </a:p>
        </p:txBody>
      </p:sp>
      <p:graphicFrame>
        <p:nvGraphicFramePr>
          <p:cNvPr id="10" name="Tabla 9"/>
          <p:cNvGraphicFramePr>
            <a:graphicFrameLocks noGrp="1"/>
          </p:cNvGraphicFramePr>
          <p:nvPr>
            <p:extLst>
              <p:ext uri="{D42A27DB-BD31-4B8C-83A1-F6EECF244321}">
                <p14:modId xmlns:p14="http://schemas.microsoft.com/office/powerpoint/2010/main" val="3998927222"/>
              </p:ext>
            </p:extLst>
          </p:nvPr>
        </p:nvGraphicFramePr>
        <p:xfrm>
          <a:off x="1695450" y="3982452"/>
          <a:ext cx="8705850" cy="1361499"/>
        </p:xfrm>
        <a:graphic>
          <a:graphicData uri="http://schemas.openxmlformats.org/drawingml/2006/table">
            <a:tbl>
              <a:tblPr firstRow="1" firstCol="1" bandRow="1">
                <a:tableStyleId>{5C22544A-7EE6-4342-B048-85BDC9FD1C3A}</a:tableStyleId>
              </a:tblPr>
              <a:tblGrid>
                <a:gridCol w="2743600">
                  <a:extLst>
                    <a:ext uri="{9D8B030D-6E8A-4147-A177-3AD203B41FA5}">
                      <a16:colId xmlns:a16="http://schemas.microsoft.com/office/drawing/2014/main" xmlns="" val="2321181876"/>
                    </a:ext>
                  </a:extLst>
                </a:gridCol>
                <a:gridCol w="2743600">
                  <a:extLst>
                    <a:ext uri="{9D8B030D-6E8A-4147-A177-3AD203B41FA5}">
                      <a16:colId xmlns:a16="http://schemas.microsoft.com/office/drawing/2014/main" xmlns="" val="616933831"/>
                    </a:ext>
                  </a:extLst>
                </a:gridCol>
                <a:gridCol w="3218650">
                  <a:extLst>
                    <a:ext uri="{9D8B030D-6E8A-4147-A177-3AD203B41FA5}">
                      <a16:colId xmlns:a16="http://schemas.microsoft.com/office/drawing/2014/main" xmlns="" val="367454204"/>
                    </a:ext>
                  </a:extLst>
                </a:gridCol>
              </a:tblGrid>
              <a:tr h="301241">
                <a:tc>
                  <a:txBody>
                    <a:bodyPr/>
                    <a:lstStyle/>
                    <a:p>
                      <a:pPr algn="ctr">
                        <a:lnSpc>
                          <a:spcPct val="115000"/>
                        </a:lnSpc>
                        <a:spcAft>
                          <a:spcPts val="800"/>
                        </a:spcAft>
                      </a:pPr>
                      <a:r>
                        <a:rPr lang="es-ES" sz="1100">
                          <a:effectLst/>
                        </a:rPr>
                        <a:t>1. ¿Qué aspectos se evaluarán?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800"/>
                        </a:spcAft>
                      </a:pPr>
                      <a:r>
                        <a:rPr lang="es-ES" sz="1100" dirty="0">
                          <a:effectLst/>
                        </a:rPr>
                        <a:t>2. ¿Cuáles son los criterios que se utilizarán para evaluar cada aspecto?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algn="ctr">
                        <a:lnSpc>
                          <a:spcPct val="115000"/>
                        </a:lnSpc>
                        <a:spcAft>
                          <a:spcPts val="800"/>
                        </a:spcAft>
                      </a:pPr>
                      <a:r>
                        <a:rPr lang="es-ES" sz="1100">
                          <a:effectLst/>
                        </a:rPr>
                        <a:t>3. Herramientas e instrumentos de evaluación que se utilizarán.</a:t>
                      </a:r>
                      <a:endParaRPr lang="es-MX" sz="110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953172947"/>
                  </a:ext>
                </a:extLst>
              </a:tr>
              <a:tr h="848927">
                <a:tc>
                  <a:txBody>
                    <a:bodyPr/>
                    <a:lstStyle/>
                    <a:p>
                      <a:pPr marL="342900" lvl="0" indent="-342900">
                        <a:lnSpc>
                          <a:spcPct val="115000"/>
                        </a:lnSpc>
                        <a:spcAft>
                          <a:spcPts val="0"/>
                        </a:spcAft>
                        <a:buFont typeface="Symbol" panose="05050102010706020507" pitchFamily="18" charset="2"/>
                        <a:buChar char=""/>
                      </a:pPr>
                      <a:r>
                        <a:rPr lang="es-ES" sz="1100" dirty="0">
                          <a:effectLst/>
                        </a:rPr>
                        <a:t>Número de visitas</a:t>
                      </a:r>
                      <a:endParaRPr lang="es-MX" sz="1100" dirty="0">
                        <a:effectLst/>
                      </a:endParaRPr>
                    </a:p>
                    <a:p>
                      <a:pPr marL="342900" lvl="0" indent="-342900">
                        <a:lnSpc>
                          <a:spcPct val="115000"/>
                        </a:lnSpc>
                        <a:spcAft>
                          <a:spcPts val="0"/>
                        </a:spcAft>
                        <a:buFont typeface="Symbol" panose="05050102010706020507" pitchFamily="18" charset="2"/>
                        <a:buChar char=""/>
                      </a:pPr>
                      <a:r>
                        <a:rPr lang="es-ES" sz="1100" dirty="0">
                          <a:effectLst/>
                        </a:rPr>
                        <a:t># de preguntas que se responden o casos que se atienden.</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342900" lvl="0" indent="-342900">
                        <a:lnSpc>
                          <a:spcPct val="115000"/>
                        </a:lnSpc>
                        <a:spcAft>
                          <a:spcPts val="800"/>
                        </a:spcAft>
                        <a:buFont typeface="Symbol" panose="05050102010706020507" pitchFamily="18" charset="2"/>
                        <a:buChar char=""/>
                      </a:pPr>
                      <a:r>
                        <a:rPr lang="es-ES" sz="1100" dirty="0">
                          <a:effectLst/>
                        </a:rPr>
                        <a:t>Estadísticas</a:t>
                      </a:r>
                      <a:endParaRPr lang="es-MX" sz="1100" dirty="0">
                        <a:effectLst/>
                      </a:endParaRPr>
                    </a:p>
                    <a:p>
                      <a:pPr>
                        <a:lnSpc>
                          <a:spcPct val="115000"/>
                        </a:lnSpc>
                        <a:spcAft>
                          <a:spcPts val="800"/>
                        </a:spcAft>
                      </a:pPr>
                      <a:r>
                        <a:rPr lang="es-ES" sz="1100" dirty="0">
                          <a:effectLst/>
                        </a:rPr>
                        <a:t> </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tc>
                  <a:txBody>
                    <a:bodyPr/>
                    <a:lstStyle/>
                    <a:p>
                      <a:pPr marL="342900" lvl="0" indent="-342900">
                        <a:lnSpc>
                          <a:spcPct val="115000"/>
                        </a:lnSpc>
                        <a:spcAft>
                          <a:spcPts val="0"/>
                        </a:spcAft>
                        <a:buFont typeface="Symbol" panose="05050102010706020507" pitchFamily="18" charset="2"/>
                        <a:buChar char=""/>
                      </a:pPr>
                      <a:r>
                        <a:rPr lang="es-ES" sz="1100" dirty="0">
                          <a:effectLst/>
                        </a:rPr>
                        <a:t>Rúbricas</a:t>
                      </a:r>
                      <a:endParaRPr lang="es-MX" sz="1100" dirty="0">
                        <a:effectLst/>
                      </a:endParaRPr>
                    </a:p>
                    <a:p>
                      <a:pPr marL="342900" lvl="0" indent="-342900">
                        <a:lnSpc>
                          <a:spcPct val="115000"/>
                        </a:lnSpc>
                        <a:spcAft>
                          <a:spcPts val="800"/>
                        </a:spcAft>
                        <a:buFont typeface="Symbol" panose="05050102010706020507" pitchFamily="18" charset="2"/>
                        <a:buChar char=""/>
                      </a:pPr>
                      <a:r>
                        <a:rPr lang="es-ES" sz="1100" dirty="0">
                          <a:effectLst/>
                        </a:rPr>
                        <a:t>Listas de cotejo</a:t>
                      </a:r>
                      <a:endParaRPr lang="es-MX" sz="1100" dirty="0">
                        <a:solidFill>
                          <a:srgbClr val="000000"/>
                        </a:solidFill>
                        <a:effectLst/>
                        <a:latin typeface="Arial" panose="020B0604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3020249988"/>
                  </a:ext>
                </a:extLst>
              </a:tr>
            </a:tbl>
          </a:graphicData>
        </a:graphic>
      </p:graphicFrame>
    </p:spTree>
    <p:extLst>
      <p:ext uri="{BB962C8B-B14F-4D97-AF65-F5344CB8AC3E}">
        <p14:creationId xmlns:p14="http://schemas.microsoft.com/office/powerpoint/2010/main" val="218047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0800" y="0"/>
            <a:ext cx="9601200" cy="936104"/>
          </a:xfrm>
        </p:spPr>
        <p:txBody>
          <a:bodyPr/>
          <a:lstStyle/>
          <a:p>
            <a:pPr algn="ctr"/>
            <a:r>
              <a:rPr lang="es-MX" dirty="0" smtClean="0"/>
              <a:t>5.i. Producto 9. Fotografías de la 2ª. R.T. </a:t>
            </a:r>
            <a:endParaRPr lang="es-MX" dirty="0"/>
          </a:p>
        </p:txBody>
      </p:sp>
      <p:pic>
        <p:nvPicPr>
          <p:cNvPr id="3" name="Imagen 2"/>
          <p:cNvPicPr>
            <a:picLocks noChangeAspect="1"/>
          </p:cNvPicPr>
          <p:nvPr/>
        </p:nvPicPr>
        <p:blipFill>
          <a:blip r:embed="rId2"/>
          <a:stretch>
            <a:fillRect/>
          </a:stretch>
        </p:blipFill>
        <p:spPr>
          <a:xfrm>
            <a:off x="440822" y="1772817"/>
            <a:ext cx="5400600" cy="4727339"/>
          </a:xfrm>
          <a:prstGeom prst="rect">
            <a:avLst/>
          </a:prstGeom>
        </p:spPr>
      </p:pic>
      <p:pic>
        <p:nvPicPr>
          <p:cNvPr id="4" name="Imagen 3"/>
          <p:cNvPicPr>
            <a:picLocks noChangeAspect="1"/>
          </p:cNvPicPr>
          <p:nvPr/>
        </p:nvPicPr>
        <p:blipFill>
          <a:blip r:embed="rId3"/>
          <a:stretch>
            <a:fillRect/>
          </a:stretch>
        </p:blipFill>
        <p:spPr>
          <a:xfrm>
            <a:off x="6023992" y="1772817"/>
            <a:ext cx="5688632" cy="4695340"/>
          </a:xfrm>
          <a:prstGeom prst="rect">
            <a:avLst/>
          </a:prstGeom>
        </p:spPr>
      </p:pic>
    </p:spTree>
    <p:extLst>
      <p:ext uri="{BB962C8B-B14F-4D97-AF65-F5344CB8AC3E}">
        <p14:creationId xmlns:p14="http://schemas.microsoft.com/office/powerpoint/2010/main" val="6897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1344" y="1052736"/>
            <a:ext cx="5904656" cy="4411478"/>
          </a:xfrm>
          <a:prstGeom prst="rect">
            <a:avLst/>
          </a:prstGeom>
        </p:spPr>
      </p:pic>
      <p:pic>
        <p:nvPicPr>
          <p:cNvPr id="4" name="Imagen 3"/>
          <p:cNvPicPr>
            <a:picLocks noChangeAspect="1"/>
          </p:cNvPicPr>
          <p:nvPr/>
        </p:nvPicPr>
        <p:blipFill>
          <a:blip r:embed="rId3"/>
          <a:stretch>
            <a:fillRect/>
          </a:stretch>
        </p:blipFill>
        <p:spPr>
          <a:xfrm>
            <a:off x="6312024" y="1034440"/>
            <a:ext cx="5616624" cy="4429774"/>
          </a:xfrm>
          <a:prstGeom prst="rect">
            <a:avLst/>
          </a:prstGeom>
        </p:spPr>
      </p:pic>
    </p:spTree>
    <p:extLst>
      <p:ext uri="{BB962C8B-B14F-4D97-AF65-F5344CB8AC3E}">
        <p14:creationId xmlns:p14="http://schemas.microsoft.com/office/powerpoint/2010/main" val="28032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9336" y="1104166"/>
            <a:ext cx="5832648" cy="4680520"/>
          </a:xfrm>
          <a:prstGeom prst="rect">
            <a:avLst/>
          </a:prstGeom>
        </p:spPr>
      </p:pic>
      <p:pic>
        <p:nvPicPr>
          <p:cNvPr id="4" name="Imagen 3"/>
          <p:cNvPicPr>
            <a:picLocks noChangeAspect="1"/>
          </p:cNvPicPr>
          <p:nvPr/>
        </p:nvPicPr>
        <p:blipFill>
          <a:blip r:embed="rId3"/>
          <a:stretch>
            <a:fillRect/>
          </a:stretch>
        </p:blipFill>
        <p:spPr>
          <a:xfrm>
            <a:off x="6240016" y="1092756"/>
            <a:ext cx="5832648" cy="4691930"/>
          </a:xfrm>
          <a:prstGeom prst="rect">
            <a:avLst/>
          </a:prstGeom>
        </p:spPr>
      </p:pic>
    </p:spTree>
    <p:extLst>
      <p:ext uri="{BB962C8B-B14F-4D97-AF65-F5344CB8AC3E}">
        <p14:creationId xmlns:p14="http://schemas.microsoft.com/office/powerpoint/2010/main" val="7104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23392" y="908720"/>
            <a:ext cx="4978094" cy="5184576"/>
          </a:xfrm>
          <a:prstGeom prst="rect">
            <a:avLst/>
          </a:prstGeom>
        </p:spPr>
      </p:pic>
      <p:pic>
        <p:nvPicPr>
          <p:cNvPr id="4" name="Imagen 3"/>
          <p:cNvPicPr>
            <a:picLocks noChangeAspect="1"/>
          </p:cNvPicPr>
          <p:nvPr/>
        </p:nvPicPr>
        <p:blipFill>
          <a:blip r:embed="rId3"/>
          <a:stretch>
            <a:fillRect/>
          </a:stretch>
        </p:blipFill>
        <p:spPr>
          <a:xfrm>
            <a:off x="5879976" y="908720"/>
            <a:ext cx="5792334" cy="5184576"/>
          </a:xfrm>
          <a:prstGeom prst="rect">
            <a:avLst/>
          </a:prstGeom>
        </p:spPr>
      </p:pic>
    </p:spTree>
    <p:extLst>
      <p:ext uri="{BB962C8B-B14F-4D97-AF65-F5344CB8AC3E}">
        <p14:creationId xmlns:p14="http://schemas.microsoft.com/office/powerpoint/2010/main" val="265787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Marcador de contenido"/>
          <p:cNvGraphicFramePr>
            <a:graphicFrameLocks noGrp="1"/>
          </p:cNvGraphicFramePr>
          <p:nvPr>
            <p:ph idx="1"/>
            <p:extLst>
              <p:ext uri="{D42A27DB-BD31-4B8C-83A1-F6EECF244321}">
                <p14:modId xmlns:p14="http://schemas.microsoft.com/office/powerpoint/2010/main" val="2984821664"/>
              </p:ext>
            </p:extLst>
          </p:nvPr>
        </p:nvGraphicFramePr>
        <p:xfrm>
          <a:off x="1203159" y="1130968"/>
          <a:ext cx="10046368" cy="5209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a:spLocks noGrp="1"/>
          </p:cNvSpPr>
          <p:nvPr>
            <p:ph type="title"/>
          </p:nvPr>
        </p:nvSpPr>
        <p:spPr>
          <a:xfrm>
            <a:off x="4519448" y="0"/>
            <a:ext cx="7672552" cy="1130968"/>
          </a:xfrm>
        </p:spPr>
        <p:txBody>
          <a:bodyPr>
            <a:normAutofit fontScale="90000"/>
          </a:bodyPr>
          <a:lstStyle/>
          <a:p>
            <a:pPr algn="ctr"/>
            <a:r>
              <a:rPr lang="es-MX" dirty="0" smtClean="0"/>
              <a:t>5.i. Producto 10. Evaluación, tipos, herramientas y de aprendizaje. </a:t>
            </a:r>
            <a:endParaRPr lang="es-MX" dirty="0"/>
          </a:p>
        </p:txBody>
      </p:sp>
    </p:spTree>
    <p:extLst>
      <p:ext uri="{BB962C8B-B14F-4D97-AF65-F5344CB8AC3E}">
        <p14:creationId xmlns:p14="http://schemas.microsoft.com/office/powerpoint/2010/main" val="23177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p:cNvCxnSpPr/>
          <p:nvPr/>
        </p:nvCxnSpPr>
        <p:spPr>
          <a:xfrm flipH="1">
            <a:off x="5706091" y="2604211"/>
            <a:ext cx="2" cy="14285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 name="Rectángulo redondeado 5"/>
          <p:cNvSpPr/>
          <p:nvPr/>
        </p:nvSpPr>
        <p:spPr>
          <a:xfrm>
            <a:off x="5008457" y="2984769"/>
            <a:ext cx="1437293" cy="672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EVALUACIÓN FORMATIVA</a:t>
            </a:r>
            <a:endParaRPr lang="es-MX" sz="1200" dirty="0">
              <a:solidFill>
                <a:schemeClr val="tx1"/>
              </a:solidFill>
            </a:endParaRPr>
          </a:p>
        </p:txBody>
      </p:sp>
      <p:sp>
        <p:nvSpPr>
          <p:cNvPr id="7" name="Rectángulo 6"/>
          <p:cNvSpPr/>
          <p:nvPr/>
        </p:nvSpPr>
        <p:spPr>
          <a:xfrm>
            <a:off x="5242081" y="2081052"/>
            <a:ext cx="998483" cy="5255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b="1" dirty="0" smtClean="0">
                <a:solidFill>
                  <a:schemeClr val="tx1"/>
                </a:solidFill>
              </a:rPr>
              <a:t>¿Qué es?</a:t>
            </a:r>
            <a:endParaRPr lang="es-MX" sz="1000" b="1" dirty="0">
              <a:solidFill>
                <a:schemeClr val="tx1"/>
              </a:solidFill>
            </a:endParaRPr>
          </a:p>
        </p:txBody>
      </p:sp>
      <p:cxnSp>
        <p:nvCxnSpPr>
          <p:cNvPr id="8" name="Conector curvado 7"/>
          <p:cNvCxnSpPr>
            <a:endCxn id="9" idx="4"/>
          </p:cNvCxnSpPr>
          <p:nvPr/>
        </p:nvCxnSpPr>
        <p:spPr>
          <a:xfrm rot="10800000">
            <a:off x="5387314" y="1784119"/>
            <a:ext cx="326934" cy="25740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9" name="Elipse 8"/>
          <p:cNvSpPr/>
          <p:nvPr/>
        </p:nvSpPr>
        <p:spPr>
          <a:xfrm>
            <a:off x="3225902" y="124199"/>
            <a:ext cx="4322824" cy="165991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Sistema regulador con finalidad pedagógica realizado para regular el proceso de enseñanza-aprendizaje . Ajustando y adaptando condiciones pedagógicas.</a:t>
            </a:r>
          </a:p>
          <a:p>
            <a:pPr algn="ctr"/>
            <a:r>
              <a:rPr lang="es-MX" sz="1000" dirty="0" smtClean="0">
                <a:solidFill>
                  <a:schemeClr val="tx1"/>
                </a:solidFill>
              </a:rPr>
              <a:t>Supervisar el proceso de aprendizaje al ser una actividad continua de restauraciones, producto de las acciones de los alumnos con una propuesta pedagógica en servicio del aprendizaje de los alumnos</a:t>
            </a:r>
            <a:endParaRPr lang="es-MX" sz="1000" dirty="0">
              <a:solidFill>
                <a:schemeClr val="tx1"/>
              </a:solidFill>
            </a:endParaRPr>
          </a:p>
        </p:txBody>
      </p:sp>
      <p:cxnSp>
        <p:nvCxnSpPr>
          <p:cNvPr id="10" name="Conector recto de flecha 9"/>
          <p:cNvCxnSpPr/>
          <p:nvPr/>
        </p:nvCxnSpPr>
        <p:spPr>
          <a:xfrm flipV="1">
            <a:off x="6412190" y="2506068"/>
            <a:ext cx="454904" cy="453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Elipse 10"/>
          <p:cNvSpPr/>
          <p:nvPr/>
        </p:nvSpPr>
        <p:spPr>
          <a:xfrm>
            <a:off x="7800358" y="133137"/>
            <a:ext cx="3118604" cy="1960062"/>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No importa tanto valorar los resultados si no comprender el proceso. Supervisando e identificando obstáculos y enfatizando y valorando logros y aciertos.</a:t>
            </a:r>
          </a:p>
          <a:p>
            <a:pPr algn="ctr"/>
            <a:r>
              <a:rPr lang="es-MX" sz="1000" dirty="0" smtClean="0">
                <a:solidFill>
                  <a:schemeClr val="tx1"/>
                </a:solidFill>
              </a:rPr>
              <a:t>Conoce: </a:t>
            </a:r>
          </a:p>
          <a:p>
            <a:pPr algn="ctr"/>
            <a:r>
              <a:rPr lang="es-MX" sz="1000" dirty="0" smtClean="0">
                <a:solidFill>
                  <a:schemeClr val="tx1"/>
                </a:solidFill>
              </a:rPr>
              <a:t>Características</a:t>
            </a:r>
          </a:p>
          <a:p>
            <a:pPr algn="ctr"/>
            <a:r>
              <a:rPr lang="es-MX" sz="1000" dirty="0" smtClean="0">
                <a:solidFill>
                  <a:schemeClr val="tx1"/>
                </a:solidFill>
              </a:rPr>
              <a:t>Profundidad</a:t>
            </a:r>
          </a:p>
          <a:p>
            <a:pPr algn="ctr"/>
            <a:r>
              <a:rPr lang="es-MX" sz="1000" dirty="0" smtClean="0">
                <a:solidFill>
                  <a:schemeClr val="tx1"/>
                </a:solidFill>
              </a:rPr>
              <a:t>Complejidad</a:t>
            </a:r>
          </a:p>
          <a:p>
            <a:pPr algn="ctr"/>
            <a:r>
              <a:rPr lang="es-MX" sz="1000" dirty="0" smtClean="0">
                <a:solidFill>
                  <a:schemeClr val="tx1"/>
                </a:solidFill>
              </a:rPr>
              <a:t>“Errores”</a:t>
            </a:r>
          </a:p>
        </p:txBody>
      </p:sp>
      <p:sp>
        <p:nvSpPr>
          <p:cNvPr id="12" name="Rectángulo 11"/>
          <p:cNvSpPr/>
          <p:nvPr/>
        </p:nvSpPr>
        <p:spPr>
          <a:xfrm>
            <a:off x="6694034" y="2109813"/>
            <a:ext cx="1192864" cy="344971"/>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C</a:t>
            </a:r>
            <a:r>
              <a:rPr lang="es-MX" sz="1200" b="1" dirty="0" smtClean="0">
                <a:solidFill>
                  <a:schemeClr val="tx1"/>
                </a:solidFill>
              </a:rPr>
              <a:t>aracterísticas</a:t>
            </a:r>
            <a:endParaRPr lang="es-MX" sz="1200" b="1" dirty="0">
              <a:solidFill>
                <a:schemeClr val="tx1"/>
              </a:solidFill>
            </a:endParaRPr>
          </a:p>
        </p:txBody>
      </p:sp>
      <p:cxnSp>
        <p:nvCxnSpPr>
          <p:cNvPr id="13" name="Conector curvado 12"/>
          <p:cNvCxnSpPr/>
          <p:nvPr/>
        </p:nvCxnSpPr>
        <p:spPr>
          <a:xfrm rot="5400000" flipH="1" flipV="1">
            <a:off x="7578409" y="1674799"/>
            <a:ext cx="454155" cy="43702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p:cNvCxnSpPr/>
          <p:nvPr/>
        </p:nvCxnSpPr>
        <p:spPr>
          <a:xfrm>
            <a:off x="6421735" y="3655644"/>
            <a:ext cx="665529" cy="4605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ángulo 14"/>
          <p:cNvSpPr/>
          <p:nvPr/>
        </p:nvSpPr>
        <p:spPr>
          <a:xfrm>
            <a:off x="7113318" y="3789778"/>
            <a:ext cx="1210446" cy="714704"/>
          </a:xfrm>
          <a:prstGeom prst="rect">
            <a:avLst/>
          </a:prstGeom>
          <a:solidFill>
            <a:srgbClr val="E77DDA"/>
          </a:solidFill>
          <a:ln>
            <a:solidFill>
              <a:srgbClr val="E77DD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200" b="1" dirty="0" smtClean="0">
                <a:solidFill>
                  <a:schemeClr val="tx1"/>
                </a:solidFill>
              </a:rPr>
              <a:t>¿Quien la puede llevar a cabo?</a:t>
            </a:r>
            <a:endParaRPr lang="es-MX" sz="1200" b="1" dirty="0">
              <a:solidFill>
                <a:schemeClr val="tx1"/>
              </a:solidFill>
            </a:endParaRPr>
          </a:p>
        </p:txBody>
      </p:sp>
      <p:sp>
        <p:nvSpPr>
          <p:cNvPr id="16" name="Elipse 15"/>
          <p:cNvSpPr/>
          <p:nvPr/>
        </p:nvSpPr>
        <p:spPr>
          <a:xfrm>
            <a:off x="8879045" y="2149008"/>
            <a:ext cx="2110551" cy="1858735"/>
          </a:xfrm>
          <a:prstGeom prst="ellipse">
            <a:avLst/>
          </a:prstGeom>
          <a:solidFill>
            <a:srgbClr val="FAD0FE"/>
          </a:solidFill>
          <a:ln>
            <a:solidFill>
              <a:srgbClr val="FAD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Profesor: Como un agente evaluador que regula el proceso de E-A.</a:t>
            </a:r>
          </a:p>
          <a:p>
            <a:pPr algn="ctr"/>
            <a:r>
              <a:rPr lang="es-MX" sz="1000" dirty="0" smtClean="0">
                <a:solidFill>
                  <a:schemeClr val="tx1"/>
                </a:solidFill>
              </a:rPr>
              <a:t>Heterorregulación</a:t>
            </a:r>
          </a:p>
          <a:p>
            <a:pPr algn="ctr"/>
            <a:endParaRPr lang="es-MX" sz="1000" dirty="0" smtClean="0">
              <a:solidFill>
                <a:schemeClr val="tx1"/>
              </a:solidFill>
            </a:endParaRPr>
          </a:p>
          <a:p>
            <a:pPr algn="ctr"/>
            <a:r>
              <a:rPr lang="es-MX" sz="1000" dirty="0" smtClean="0">
                <a:solidFill>
                  <a:schemeClr val="tx1"/>
                </a:solidFill>
              </a:rPr>
              <a:t>Alumno: Regula el aprendizaje.</a:t>
            </a:r>
          </a:p>
          <a:p>
            <a:pPr algn="ctr"/>
            <a:r>
              <a:rPr lang="es-MX" sz="1000" dirty="0" smtClean="0">
                <a:solidFill>
                  <a:schemeClr val="tx1"/>
                </a:solidFill>
              </a:rPr>
              <a:t>Autorregulación </a:t>
            </a:r>
          </a:p>
          <a:p>
            <a:pPr algn="ctr"/>
            <a:r>
              <a:rPr lang="es-MX" sz="1000" dirty="0" smtClean="0">
                <a:solidFill>
                  <a:schemeClr val="tx1"/>
                </a:solidFill>
              </a:rPr>
              <a:t>Coevaluación</a:t>
            </a:r>
          </a:p>
        </p:txBody>
      </p:sp>
      <p:sp>
        <p:nvSpPr>
          <p:cNvPr id="17" name="Elipse 16"/>
          <p:cNvSpPr/>
          <p:nvPr/>
        </p:nvSpPr>
        <p:spPr>
          <a:xfrm>
            <a:off x="9238735" y="4132138"/>
            <a:ext cx="1929079" cy="1410452"/>
          </a:xfrm>
          <a:prstGeom prst="ellipse">
            <a:avLst/>
          </a:prstGeom>
          <a:solidFill>
            <a:srgbClr val="FAD0FE"/>
          </a:solidFill>
          <a:ln>
            <a:solidFill>
              <a:srgbClr val="FAD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Equilibrio: En la intuición e instrumentación integrado en el acto de enseñanza.</a:t>
            </a:r>
          </a:p>
          <a:p>
            <a:pPr algn="ctr"/>
            <a:r>
              <a:rPr lang="es-MX" sz="1000" dirty="0" smtClean="0">
                <a:solidFill>
                  <a:schemeClr val="tx1"/>
                </a:solidFill>
              </a:rPr>
              <a:t>Evaluación mutua.</a:t>
            </a:r>
          </a:p>
          <a:p>
            <a:pPr algn="ctr"/>
            <a:endParaRPr lang="es-MX" sz="1000" dirty="0">
              <a:solidFill>
                <a:schemeClr val="tx1"/>
              </a:solidFill>
            </a:endParaRPr>
          </a:p>
        </p:txBody>
      </p:sp>
      <p:cxnSp>
        <p:nvCxnSpPr>
          <p:cNvPr id="18" name="Conector curvado 17"/>
          <p:cNvCxnSpPr/>
          <p:nvPr/>
        </p:nvCxnSpPr>
        <p:spPr>
          <a:xfrm flipV="1">
            <a:off x="8349818" y="3443184"/>
            <a:ext cx="529227" cy="42491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ector curvado 18"/>
          <p:cNvCxnSpPr/>
          <p:nvPr/>
        </p:nvCxnSpPr>
        <p:spPr>
          <a:xfrm>
            <a:off x="8332333" y="4403742"/>
            <a:ext cx="897833" cy="356689"/>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0" name="Rectángulo 19"/>
          <p:cNvSpPr/>
          <p:nvPr/>
        </p:nvSpPr>
        <p:spPr>
          <a:xfrm>
            <a:off x="5169343" y="4013119"/>
            <a:ext cx="1306420" cy="747312"/>
          </a:xfrm>
          <a:prstGeom prst="rect">
            <a:avLst/>
          </a:prstGeom>
          <a:solidFill>
            <a:srgbClr val="B9F187"/>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¿En que momentos se utiliza? </a:t>
            </a:r>
            <a:endParaRPr lang="es-MX" sz="1200" b="1" dirty="0">
              <a:solidFill>
                <a:schemeClr val="tx1"/>
              </a:solidFill>
            </a:endParaRPr>
          </a:p>
        </p:txBody>
      </p:sp>
      <p:sp>
        <p:nvSpPr>
          <p:cNvPr id="21" name="Elipse 20"/>
          <p:cNvSpPr/>
          <p:nvPr/>
        </p:nvSpPr>
        <p:spPr>
          <a:xfrm>
            <a:off x="1637089" y="5014616"/>
            <a:ext cx="2243210" cy="1588961"/>
          </a:xfrm>
          <a:prstGeom prst="ellipse">
            <a:avLst/>
          </a:prstGeom>
          <a:solidFill>
            <a:srgbClr val="CCF1A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Inicio:</a:t>
            </a:r>
          </a:p>
          <a:p>
            <a:pPr algn="ctr"/>
            <a:r>
              <a:rPr lang="es-MX" sz="1000" dirty="0">
                <a:solidFill>
                  <a:schemeClr val="tx1"/>
                </a:solidFill>
              </a:rPr>
              <a:t> </a:t>
            </a:r>
            <a:r>
              <a:rPr lang="es-MX" sz="1000" dirty="0" smtClean="0">
                <a:solidFill>
                  <a:schemeClr val="tx1"/>
                </a:solidFill>
              </a:rPr>
              <a:t>De forma integrada con el proceso instruccional. Inmediata debido a los intercambios comunicativo.</a:t>
            </a:r>
          </a:p>
          <a:p>
            <a:pPr marL="171450" indent="-171450" algn="ctr">
              <a:buFont typeface="Arial" panose="020B0604020202020204" pitchFamily="34" charset="0"/>
              <a:buChar char="•"/>
            </a:pPr>
            <a:r>
              <a:rPr lang="es-MX" sz="1000" dirty="0" smtClean="0">
                <a:solidFill>
                  <a:schemeClr val="tx1"/>
                </a:solidFill>
              </a:rPr>
              <a:t>Observa </a:t>
            </a:r>
          </a:p>
          <a:p>
            <a:pPr marL="171450" indent="-171450" algn="ctr">
              <a:buFont typeface="Arial" panose="020B0604020202020204" pitchFamily="34" charset="0"/>
              <a:buChar char="•"/>
            </a:pPr>
            <a:r>
              <a:rPr lang="es-MX" sz="1000" dirty="0" smtClean="0">
                <a:solidFill>
                  <a:schemeClr val="tx1"/>
                </a:solidFill>
              </a:rPr>
              <a:t>Interpreta</a:t>
            </a:r>
          </a:p>
          <a:p>
            <a:pPr marL="171450" indent="-171450" algn="ctr">
              <a:buFont typeface="Arial" panose="020B0604020202020204" pitchFamily="34" charset="0"/>
              <a:buChar char="•"/>
            </a:pPr>
            <a:r>
              <a:rPr lang="es-MX" sz="1000" dirty="0" smtClean="0">
                <a:solidFill>
                  <a:schemeClr val="tx1"/>
                </a:solidFill>
              </a:rPr>
              <a:t>Da seguimiento</a:t>
            </a:r>
            <a:endParaRPr lang="es-MX" sz="1000" dirty="0">
              <a:solidFill>
                <a:schemeClr val="tx1"/>
              </a:solidFill>
            </a:endParaRPr>
          </a:p>
        </p:txBody>
      </p:sp>
      <p:sp>
        <p:nvSpPr>
          <p:cNvPr id="22" name="Elipse 21"/>
          <p:cNvSpPr/>
          <p:nvPr/>
        </p:nvSpPr>
        <p:spPr>
          <a:xfrm>
            <a:off x="3971885" y="5542590"/>
            <a:ext cx="3701335" cy="1303715"/>
          </a:xfrm>
          <a:prstGeom prst="ellipse">
            <a:avLst/>
          </a:prstGeom>
          <a:solidFill>
            <a:srgbClr val="CCF1A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Durante: </a:t>
            </a:r>
          </a:p>
          <a:p>
            <a:pPr algn="ctr"/>
            <a:r>
              <a:rPr lang="es-MX" sz="1000" dirty="0" smtClean="0">
                <a:solidFill>
                  <a:schemeClr val="tx1"/>
                </a:solidFill>
              </a:rPr>
              <a:t>De forma retroactiva por ser una actividad de refuerzo, logra solventar dificultades.</a:t>
            </a:r>
            <a:endParaRPr lang="es-MX" sz="1000" dirty="0">
              <a:solidFill>
                <a:schemeClr val="tx1"/>
              </a:solidFill>
            </a:endParaRPr>
          </a:p>
          <a:p>
            <a:pPr algn="ctr"/>
            <a:r>
              <a:rPr lang="es-MX" sz="1000" dirty="0" smtClean="0">
                <a:solidFill>
                  <a:schemeClr val="tx1"/>
                </a:solidFill>
              </a:rPr>
              <a:t>-Repetir ejercicios elaborados</a:t>
            </a:r>
          </a:p>
          <a:p>
            <a:pPr algn="ctr"/>
            <a:r>
              <a:rPr lang="es-MX" sz="1000" dirty="0" smtClean="0">
                <a:solidFill>
                  <a:schemeClr val="tx1"/>
                </a:solidFill>
              </a:rPr>
              <a:t>-Repetir el proceso simplificado</a:t>
            </a:r>
          </a:p>
          <a:p>
            <a:pPr marL="171450" indent="-171450" algn="ctr">
              <a:buFont typeface="Arial" panose="020B0604020202020204" pitchFamily="34" charset="0"/>
              <a:buChar char="•"/>
            </a:pPr>
            <a:r>
              <a:rPr lang="es-MX" sz="1000" dirty="0" smtClean="0">
                <a:solidFill>
                  <a:schemeClr val="tx1"/>
                </a:solidFill>
              </a:rPr>
              <a:t>Tareas de regulación</a:t>
            </a:r>
          </a:p>
          <a:p>
            <a:pPr marL="171450" indent="-171450" algn="ctr">
              <a:buFont typeface="Arial" panose="020B0604020202020204" pitchFamily="34" charset="0"/>
              <a:buChar char="•"/>
            </a:pPr>
            <a:r>
              <a:rPr lang="es-MX" sz="1000" dirty="0" smtClean="0">
                <a:solidFill>
                  <a:schemeClr val="tx1"/>
                </a:solidFill>
              </a:rPr>
              <a:t>Tipologías de dificultades</a:t>
            </a:r>
          </a:p>
          <a:p>
            <a:pPr marL="171450" indent="-171450" algn="ctr">
              <a:buFont typeface="Arial" panose="020B0604020202020204" pitchFamily="34" charset="0"/>
              <a:buChar char="•"/>
            </a:pPr>
            <a:r>
              <a:rPr lang="es-MX" sz="1000" dirty="0" smtClean="0">
                <a:solidFill>
                  <a:schemeClr val="tx1"/>
                </a:solidFill>
              </a:rPr>
              <a:t>Entrevistas para identificar dificultades</a:t>
            </a:r>
          </a:p>
          <a:p>
            <a:pPr marL="171450" indent="-171450" algn="ctr">
              <a:buFont typeface="Arial" panose="020B0604020202020204" pitchFamily="34" charset="0"/>
              <a:buChar char="•"/>
            </a:pPr>
            <a:r>
              <a:rPr lang="es-MX" sz="1000" dirty="0" smtClean="0">
                <a:solidFill>
                  <a:schemeClr val="tx1"/>
                </a:solidFill>
              </a:rPr>
              <a:t>Negociar formas de regulación</a:t>
            </a:r>
            <a:endParaRPr lang="es-MX" sz="1000" dirty="0">
              <a:solidFill>
                <a:schemeClr val="tx1"/>
              </a:solidFill>
            </a:endParaRPr>
          </a:p>
        </p:txBody>
      </p:sp>
      <p:sp>
        <p:nvSpPr>
          <p:cNvPr id="23" name="Elipse 22"/>
          <p:cNvSpPr/>
          <p:nvPr/>
        </p:nvSpPr>
        <p:spPr>
          <a:xfrm>
            <a:off x="7683788" y="5139822"/>
            <a:ext cx="2014093" cy="1254670"/>
          </a:xfrm>
          <a:prstGeom prst="ellipse">
            <a:avLst/>
          </a:prstGeom>
          <a:solidFill>
            <a:srgbClr val="CCF1A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Futura:</a:t>
            </a:r>
          </a:p>
          <a:p>
            <a:pPr algn="ctr"/>
            <a:r>
              <a:rPr lang="es-MX" sz="1000" dirty="0" smtClean="0">
                <a:solidFill>
                  <a:schemeClr val="tx1"/>
                </a:solidFill>
              </a:rPr>
              <a:t>De forma proactiva. </a:t>
            </a:r>
          </a:p>
          <a:p>
            <a:pPr algn="ctr"/>
            <a:r>
              <a:rPr lang="es-MX" sz="1000" dirty="0" smtClean="0">
                <a:solidFill>
                  <a:schemeClr val="tx1"/>
                </a:solidFill>
              </a:rPr>
              <a:t>Son adaptaciones de lo que sigue con nuevas actividades para ampliar lo aprendido.</a:t>
            </a:r>
            <a:endParaRPr lang="es-MX" sz="1000" dirty="0">
              <a:solidFill>
                <a:schemeClr val="tx1"/>
              </a:solidFill>
            </a:endParaRPr>
          </a:p>
        </p:txBody>
      </p:sp>
      <p:cxnSp>
        <p:nvCxnSpPr>
          <p:cNvPr id="24" name="Conector curvado 23"/>
          <p:cNvCxnSpPr>
            <a:stCxn id="20" idx="1"/>
          </p:cNvCxnSpPr>
          <p:nvPr/>
        </p:nvCxnSpPr>
        <p:spPr>
          <a:xfrm rot="10800000" flipV="1">
            <a:off x="3733203" y="4386774"/>
            <a:ext cx="1436141" cy="988139"/>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ector curvado 24"/>
          <p:cNvCxnSpPr/>
          <p:nvPr/>
        </p:nvCxnSpPr>
        <p:spPr>
          <a:xfrm>
            <a:off x="6497432" y="4614517"/>
            <a:ext cx="1389466" cy="74917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6" name="Rectángulo 25"/>
          <p:cNvSpPr/>
          <p:nvPr/>
        </p:nvSpPr>
        <p:spPr>
          <a:xfrm>
            <a:off x="2917821" y="3659929"/>
            <a:ext cx="1563188" cy="5654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Técnicas e instrumentos de evaluación </a:t>
            </a:r>
            <a:endParaRPr lang="es-MX" sz="1200" b="1" dirty="0">
              <a:solidFill>
                <a:schemeClr val="tx1"/>
              </a:solidFill>
            </a:endParaRPr>
          </a:p>
        </p:txBody>
      </p:sp>
      <p:cxnSp>
        <p:nvCxnSpPr>
          <p:cNvPr id="27" name="Conector recto de flecha 26"/>
          <p:cNvCxnSpPr/>
          <p:nvPr/>
        </p:nvCxnSpPr>
        <p:spPr>
          <a:xfrm flipH="1">
            <a:off x="4468549" y="3607842"/>
            <a:ext cx="521900" cy="306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Elipse 27"/>
          <p:cNvSpPr/>
          <p:nvPr/>
        </p:nvSpPr>
        <p:spPr>
          <a:xfrm>
            <a:off x="408632" y="2782904"/>
            <a:ext cx="1667679" cy="824938"/>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Representaciones:</a:t>
            </a:r>
          </a:p>
          <a:p>
            <a:pPr marL="171450" indent="-171450" algn="ctr">
              <a:buFont typeface="Arial" panose="020B0604020202020204" pitchFamily="34" charset="0"/>
              <a:buChar char="•"/>
            </a:pPr>
            <a:r>
              <a:rPr lang="es-MX" sz="1000" dirty="0" smtClean="0">
                <a:solidFill>
                  <a:schemeClr val="tx1"/>
                </a:solidFill>
              </a:rPr>
              <a:t>Tareas </a:t>
            </a:r>
          </a:p>
          <a:p>
            <a:pPr marL="171450" indent="-171450" algn="ctr">
              <a:buFont typeface="Arial" panose="020B0604020202020204" pitchFamily="34" charset="0"/>
              <a:buChar char="•"/>
            </a:pPr>
            <a:r>
              <a:rPr lang="es-MX" sz="1000" dirty="0" smtClean="0">
                <a:solidFill>
                  <a:schemeClr val="tx1"/>
                </a:solidFill>
              </a:rPr>
              <a:t>Procedimientos</a:t>
            </a:r>
            <a:endParaRPr lang="es-MX" sz="1000" dirty="0">
              <a:solidFill>
                <a:schemeClr val="tx1"/>
              </a:solidFill>
            </a:endParaRPr>
          </a:p>
        </p:txBody>
      </p:sp>
      <p:sp>
        <p:nvSpPr>
          <p:cNvPr id="29" name="Elipse 28"/>
          <p:cNvSpPr/>
          <p:nvPr/>
        </p:nvSpPr>
        <p:spPr>
          <a:xfrm>
            <a:off x="408632" y="3850939"/>
            <a:ext cx="1746119" cy="1188257"/>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Técnicas de evaluación informal:</a:t>
            </a:r>
          </a:p>
          <a:p>
            <a:pPr marL="171450" indent="-171450" algn="ctr">
              <a:buFont typeface="Arial" panose="020B0604020202020204" pitchFamily="34" charset="0"/>
              <a:buChar char="•"/>
            </a:pPr>
            <a:r>
              <a:rPr lang="es-MX" sz="1000" dirty="0" smtClean="0">
                <a:solidFill>
                  <a:schemeClr val="tx1"/>
                </a:solidFill>
              </a:rPr>
              <a:t>Observación</a:t>
            </a:r>
          </a:p>
          <a:p>
            <a:pPr marL="171450" indent="-171450" algn="ctr">
              <a:buFont typeface="Arial" panose="020B0604020202020204" pitchFamily="34" charset="0"/>
              <a:buChar char="•"/>
            </a:pPr>
            <a:r>
              <a:rPr lang="es-MX" sz="1000" dirty="0" smtClean="0">
                <a:solidFill>
                  <a:schemeClr val="tx1"/>
                </a:solidFill>
              </a:rPr>
              <a:t>Entrevista</a:t>
            </a:r>
          </a:p>
          <a:p>
            <a:pPr marL="171450" indent="-171450" algn="ctr">
              <a:buFont typeface="Arial" panose="020B0604020202020204" pitchFamily="34" charset="0"/>
              <a:buChar char="•"/>
            </a:pPr>
            <a:r>
              <a:rPr lang="es-MX" sz="1000" dirty="0" smtClean="0">
                <a:solidFill>
                  <a:schemeClr val="tx1"/>
                </a:solidFill>
              </a:rPr>
              <a:t>Diálogos</a:t>
            </a:r>
          </a:p>
        </p:txBody>
      </p:sp>
      <p:cxnSp>
        <p:nvCxnSpPr>
          <p:cNvPr id="30" name="Conector curvado 29"/>
          <p:cNvCxnSpPr>
            <a:endCxn id="28" idx="6"/>
          </p:cNvCxnSpPr>
          <p:nvPr/>
        </p:nvCxnSpPr>
        <p:spPr>
          <a:xfrm rot="10800000">
            <a:off x="2076311" y="3195374"/>
            <a:ext cx="841510" cy="55627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curvado 30"/>
          <p:cNvCxnSpPr/>
          <p:nvPr/>
        </p:nvCxnSpPr>
        <p:spPr>
          <a:xfrm rot="10800000" flipV="1">
            <a:off x="2126733" y="4104641"/>
            <a:ext cx="774683" cy="528522"/>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p:cNvCxnSpPr/>
          <p:nvPr/>
        </p:nvCxnSpPr>
        <p:spPr>
          <a:xfrm flipH="1" flipV="1">
            <a:off x="4274774" y="2555723"/>
            <a:ext cx="715675" cy="4659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Rectángulo 32"/>
          <p:cNvSpPr/>
          <p:nvPr/>
        </p:nvSpPr>
        <p:spPr>
          <a:xfrm>
            <a:off x="3090416" y="2037953"/>
            <a:ext cx="1202859" cy="970631"/>
          </a:xfrm>
          <a:prstGeom prst="rect">
            <a:avLst/>
          </a:prstGeom>
          <a:solidFill>
            <a:srgbClr val="F7090F"/>
          </a:solidFill>
          <a:ln>
            <a:solidFill>
              <a:srgbClr val="F709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¿Para que diferentes fines se utiliza?</a:t>
            </a:r>
            <a:endParaRPr lang="es-MX" sz="1200" b="1" dirty="0">
              <a:solidFill>
                <a:schemeClr val="tx1"/>
              </a:solidFill>
            </a:endParaRPr>
          </a:p>
        </p:txBody>
      </p:sp>
      <p:sp>
        <p:nvSpPr>
          <p:cNvPr id="34" name="Elipse 33"/>
          <p:cNvSpPr/>
          <p:nvPr/>
        </p:nvSpPr>
        <p:spPr>
          <a:xfrm>
            <a:off x="408632" y="957924"/>
            <a:ext cx="1972017" cy="1597575"/>
          </a:xfrm>
          <a:prstGeom prst="ellipse">
            <a:avLst/>
          </a:prstGeom>
          <a:solidFill>
            <a:srgbClr val="DC727A"/>
          </a:solidFill>
          <a:ln>
            <a:solidFill>
              <a:srgbClr val="DC7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Consolidar el aprendizaje en el proceso de la construcción de representaciones logradas por los alumnos</a:t>
            </a:r>
            <a:endParaRPr lang="es-MX" sz="1000" dirty="0">
              <a:solidFill>
                <a:schemeClr val="tx1"/>
              </a:solidFill>
            </a:endParaRPr>
          </a:p>
        </p:txBody>
      </p:sp>
      <p:cxnSp>
        <p:nvCxnSpPr>
          <p:cNvPr id="35" name="Conector curvado 34"/>
          <p:cNvCxnSpPr>
            <a:endCxn id="34" idx="6"/>
          </p:cNvCxnSpPr>
          <p:nvPr/>
        </p:nvCxnSpPr>
        <p:spPr>
          <a:xfrm rot="10800000">
            <a:off x="2380650" y="1756713"/>
            <a:ext cx="708019" cy="58709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36" name="Elipse 35"/>
          <p:cNvSpPr/>
          <p:nvPr/>
        </p:nvSpPr>
        <p:spPr>
          <a:xfrm>
            <a:off x="5179913" y="4956506"/>
            <a:ext cx="1285279" cy="260488"/>
          </a:xfrm>
          <a:prstGeom prst="ellipse">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Durante</a:t>
            </a:r>
            <a:endParaRPr lang="es-MX" sz="1000" dirty="0">
              <a:solidFill>
                <a:schemeClr val="tx1"/>
              </a:solidFill>
            </a:endParaRPr>
          </a:p>
        </p:txBody>
      </p:sp>
      <p:cxnSp>
        <p:nvCxnSpPr>
          <p:cNvPr id="37" name="Conector recto 36"/>
          <p:cNvCxnSpPr>
            <a:stCxn id="20" idx="2"/>
            <a:endCxn id="36" idx="0"/>
          </p:cNvCxnSpPr>
          <p:nvPr/>
        </p:nvCxnSpPr>
        <p:spPr>
          <a:xfrm>
            <a:off x="5822553" y="4760431"/>
            <a:ext cx="0" cy="196075"/>
          </a:xfrm>
          <a:prstGeom prst="line">
            <a:avLst/>
          </a:prstGeom>
        </p:spPr>
        <p:style>
          <a:lnRef idx="1">
            <a:schemeClr val="dk1"/>
          </a:lnRef>
          <a:fillRef idx="0">
            <a:schemeClr val="dk1"/>
          </a:fillRef>
          <a:effectRef idx="0">
            <a:schemeClr val="dk1"/>
          </a:effectRef>
          <a:fontRef idx="minor">
            <a:schemeClr val="tx1"/>
          </a:fontRef>
        </p:style>
      </p:cxnSp>
      <p:cxnSp>
        <p:nvCxnSpPr>
          <p:cNvPr id="38" name="Conector recto 37"/>
          <p:cNvCxnSpPr>
            <a:stCxn id="36" idx="4"/>
          </p:cNvCxnSpPr>
          <p:nvPr/>
        </p:nvCxnSpPr>
        <p:spPr>
          <a:xfrm>
            <a:off x="5822553" y="5216994"/>
            <a:ext cx="0" cy="15792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544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a:picLocks noChangeAspect="1"/>
          </p:cNvPicPr>
          <p:nvPr/>
        </p:nvPicPr>
        <p:blipFill>
          <a:blip r:embed="rId2"/>
          <a:stretch>
            <a:fillRect/>
          </a:stretch>
        </p:blipFill>
        <p:spPr>
          <a:xfrm>
            <a:off x="340242" y="342900"/>
            <a:ext cx="11515060" cy="6153150"/>
          </a:xfrm>
          <a:prstGeom prst="rect">
            <a:avLst/>
          </a:prstGeom>
        </p:spPr>
      </p:pic>
    </p:spTree>
    <p:extLst>
      <p:ext uri="{BB962C8B-B14F-4D97-AF65-F5344CB8AC3E}">
        <p14:creationId xmlns:p14="http://schemas.microsoft.com/office/powerpoint/2010/main" val="22322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1576" y="2466756"/>
            <a:ext cx="11113376" cy="2672803"/>
          </a:xfrm>
        </p:spPr>
        <p:txBody>
          <a:bodyPr>
            <a:normAutofit/>
          </a:bodyPr>
          <a:lstStyle/>
          <a:p>
            <a:pPr>
              <a:buFont typeface="Wingdings" panose="05000000000000000000" pitchFamily="2" charset="2"/>
              <a:buChar char="v"/>
            </a:pPr>
            <a:r>
              <a:rPr lang="es-MX" sz="1800" dirty="0" smtClean="0">
                <a:solidFill>
                  <a:srgbClr val="0066FF"/>
                </a:solidFill>
                <a:latin typeface="Century Gothic" panose="020B0502020202020204" pitchFamily="34" charset="0"/>
              </a:rPr>
              <a:t>5.i.9. Fotografías de la segunda sesión de trabajo. </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5.i.10. Evaluación. Tipos, herramientas y de aprendizaje.</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5.i.11. Evaluación. Formatos. Prerrequisitos.</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5.i.12. Evaluación. Formatos. Grupo Heterogéneo. </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5.i.13. Lista de pasos para realizar una infografía digital.</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5.i.14. Infografía.</a:t>
            </a:r>
          </a:p>
          <a:p>
            <a:pPr>
              <a:buFont typeface="Wingdings" panose="05000000000000000000" pitchFamily="2" charset="2"/>
              <a:buChar char="v"/>
            </a:pPr>
            <a:r>
              <a:rPr lang="es-MX" sz="1800" dirty="0" smtClean="0">
                <a:solidFill>
                  <a:srgbClr val="0066FF"/>
                </a:solidFill>
                <a:latin typeface="Century Gothic" panose="020B0502020202020204" pitchFamily="34" charset="0"/>
              </a:rPr>
              <a:t>5.i.15. Reflexiones personales.</a:t>
            </a:r>
          </a:p>
          <a:p>
            <a:pPr>
              <a:buFont typeface="Wingdings" panose="05000000000000000000" pitchFamily="2" charset="2"/>
              <a:buChar char="v"/>
            </a:pPr>
            <a:endParaRPr lang="es-MX" sz="1800" dirty="0" smtClean="0">
              <a:latin typeface="Century Gothic" panose="020B0502020202020204" pitchFamily="34" charset="0"/>
            </a:endParaRPr>
          </a:p>
          <a:p>
            <a:pPr>
              <a:buFont typeface="Wingdings" panose="05000000000000000000" pitchFamily="2" charset="2"/>
              <a:buChar char="v"/>
            </a:pPr>
            <a:endParaRPr lang="es-MX" sz="1800" dirty="0">
              <a:latin typeface="Century Gothic" panose="020B0502020202020204" pitchFamily="34" charset="0"/>
            </a:endParaRPr>
          </a:p>
        </p:txBody>
      </p:sp>
      <p:sp>
        <p:nvSpPr>
          <p:cNvPr id="4" name="Título 12"/>
          <p:cNvSpPr>
            <a:spLocks noGrp="1"/>
          </p:cNvSpPr>
          <p:nvPr>
            <p:ph type="title"/>
          </p:nvPr>
        </p:nvSpPr>
        <p:spPr>
          <a:xfrm>
            <a:off x="4141075" y="609599"/>
            <a:ext cx="4624551" cy="953267"/>
          </a:xfrm>
        </p:spPr>
        <p:txBody>
          <a:bodyPr rtlCol="0">
            <a:normAutofit/>
          </a:bodyPr>
          <a:lstStyle/>
          <a:p>
            <a:pPr algn="ctr"/>
            <a:r>
              <a:rPr lang="es-ES" dirty="0" smtClean="0"/>
              <a:t>ÍNDICE</a:t>
            </a:r>
            <a:endParaRPr lang="es-ES" dirty="0"/>
          </a:p>
        </p:txBody>
      </p:sp>
    </p:spTree>
    <p:extLst>
      <p:ext uri="{BB962C8B-B14F-4D97-AF65-F5344CB8AC3E}">
        <p14:creationId xmlns:p14="http://schemas.microsoft.com/office/powerpoint/2010/main" val="10095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a 38"/>
          <p:cNvGraphicFramePr>
            <a:graphicFrameLocks noGrp="1"/>
          </p:cNvGraphicFramePr>
          <p:nvPr>
            <p:extLst>
              <p:ext uri="{D42A27DB-BD31-4B8C-83A1-F6EECF244321}">
                <p14:modId xmlns:p14="http://schemas.microsoft.com/office/powerpoint/2010/main" val="4195369839"/>
              </p:ext>
            </p:extLst>
          </p:nvPr>
        </p:nvGraphicFramePr>
        <p:xfrm>
          <a:off x="792647" y="1233374"/>
          <a:ext cx="10818103" cy="4986670"/>
        </p:xfrm>
        <a:graphic>
          <a:graphicData uri="http://schemas.openxmlformats.org/drawingml/2006/table">
            <a:tbl>
              <a:tblPr firstRow="1" firstCol="1" bandRow="1">
                <a:tableStyleId>{5C22544A-7EE6-4342-B048-85BDC9FD1C3A}</a:tableStyleId>
              </a:tblPr>
              <a:tblGrid>
                <a:gridCol w="2086359">
                  <a:extLst>
                    <a:ext uri="{9D8B030D-6E8A-4147-A177-3AD203B41FA5}">
                      <a16:colId xmlns:a16="http://schemas.microsoft.com/office/drawing/2014/main" xmlns="" val="4009438655"/>
                    </a:ext>
                  </a:extLst>
                </a:gridCol>
                <a:gridCol w="193154">
                  <a:extLst>
                    <a:ext uri="{9D8B030D-6E8A-4147-A177-3AD203B41FA5}">
                      <a16:colId xmlns:a16="http://schemas.microsoft.com/office/drawing/2014/main" xmlns="" val="2321014255"/>
                    </a:ext>
                  </a:extLst>
                </a:gridCol>
                <a:gridCol w="193154">
                  <a:extLst>
                    <a:ext uri="{9D8B030D-6E8A-4147-A177-3AD203B41FA5}">
                      <a16:colId xmlns:a16="http://schemas.microsoft.com/office/drawing/2014/main" xmlns="" val="1859501597"/>
                    </a:ext>
                  </a:extLst>
                </a:gridCol>
                <a:gridCol w="2086359">
                  <a:extLst>
                    <a:ext uri="{9D8B030D-6E8A-4147-A177-3AD203B41FA5}">
                      <a16:colId xmlns:a16="http://schemas.microsoft.com/office/drawing/2014/main" xmlns="" val="967790965"/>
                    </a:ext>
                  </a:extLst>
                </a:gridCol>
                <a:gridCol w="2086359">
                  <a:extLst>
                    <a:ext uri="{9D8B030D-6E8A-4147-A177-3AD203B41FA5}">
                      <a16:colId xmlns:a16="http://schemas.microsoft.com/office/drawing/2014/main" xmlns="" val="3384557454"/>
                    </a:ext>
                  </a:extLst>
                </a:gridCol>
                <a:gridCol w="2086359">
                  <a:extLst>
                    <a:ext uri="{9D8B030D-6E8A-4147-A177-3AD203B41FA5}">
                      <a16:colId xmlns:a16="http://schemas.microsoft.com/office/drawing/2014/main" xmlns="" val="2891078634"/>
                    </a:ext>
                  </a:extLst>
                </a:gridCol>
                <a:gridCol w="2086359">
                  <a:extLst>
                    <a:ext uri="{9D8B030D-6E8A-4147-A177-3AD203B41FA5}">
                      <a16:colId xmlns:a16="http://schemas.microsoft.com/office/drawing/2014/main" xmlns="" val="1393671423"/>
                    </a:ext>
                  </a:extLst>
                </a:gridCol>
              </a:tblGrid>
              <a:tr h="430212">
                <a:tc gridSpan="2">
                  <a:txBody>
                    <a:bodyPr/>
                    <a:lstStyle/>
                    <a:p>
                      <a:pPr algn="ctr">
                        <a:lnSpc>
                          <a:spcPct val="115000"/>
                        </a:lnSpc>
                        <a:spcAft>
                          <a:spcPts val="0"/>
                        </a:spcAft>
                      </a:pP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5">
                  <a:txBody>
                    <a:bodyPr/>
                    <a:lstStyle/>
                    <a:p>
                      <a:pPr algn="ctr">
                        <a:lnSpc>
                          <a:spcPct val="115000"/>
                        </a:lnSpc>
                        <a:spcAft>
                          <a:spcPts val="0"/>
                        </a:spcAft>
                      </a:pP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894310341"/>
                  </a:ext>
                </a:extLst>
              </a:tr>
              <a:tr h="430212">
                <a:tc gridSpan="2">
                  <a:txBody>
                    <a:bodyPr/>
                    <a:lstStyle/>
                    <a:p>
                      <a:pPr algn="ctr">
                        <a:lnSpc>
                          <a:spcPct val="115000"/>
                        </a:lnSpc>
                        <a:spcAft>
                          <a:spcPts val="0"/>
                        </a:spcAft>
                      </a:pPr>
                      <a:r>
                        <a:rPr lang="es-US" sz="900" dirty="0">
                          <a:effectLst/>
                        </a:rPr>
                        <a:t>NOMBRE DEL PROYECTO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5">
                  <a:txBody>
                    <a:bodyPr/>
                    <a:lstStyle/>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890318384"/>
                  </a:ext>
                </a:extLst>
              </a:tr>
              <a:tr h="430212">
                <a:tc gridSpan="2">
                  <a:txBody>
                    <a:bodyPr/>
                    <a:lstStyle/>
                    <a:p>
                      <a:pPr algn="ctr">
                        <a:lnSpc>
                          <a:spcPct val="115000"/>
                        </a:lnSpc>
                        <a:spcAft>
                          <a:spcPts val="0"/>
                        </a:spcAft>
                      </a:pPr>
                      <a:r>
                        <a:rPr lang="es-US" sz="900" dirty="0">
                          <a:effectLst/>
                        </a:rPr>
                        <a:t>OBJETIVO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5">
                  <a:txBody>
                    <a:bodyPr/>
                    <a:lstStyle/>
                    <a:p>
                      <a:pPr algn="ctr">
                        <a:lnSpc>
                          <a:spcPct val="115000"/>
                        </a:lnSpc>
                        <a:spcAft>
                          <a:spcPts val="0"/>
                        </a:spcAft>
                      </a:pPr>
                      <a:r>
                        <a:rPr lang="es-US" sz="900">
                          <a:effectLst/>
                        </a:rPr>
                        <a:t> </a:t>
                      </a:r>
                      <a:endParaRPr lang="es-MX" sz="900">
                        <a:effectLst/>
                      </a:endParaRPr>
                    </a:p>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592034115"/>
                  </a:ext>
                </a:extLst>
              </a:tr>
              <a:tr h="430212">
                <a:tc gridSpan="2">
                  <a:txBody>
                    <a:bodyPr/>
                    <a:lstStyle/>
                    <a:p>
                      <a:pPr algn="ctr">
                        <a:lnSpc>
                          <a:spcPct val="115000"/>
                        </a:lnSpc>
                        <a:spcAft>
                          <a:spcPts val="0"/>
                        </a:spcAft>
                      </a:pPr>
                      <a:r>
                        <a:rPr lang="es-US" sz="900">
                          <a:effectLst/>
                        </a:rPr>
                        <a:t>INTEGRANTES DE EQUIPO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5">
                  <a:txBody>
                    <a:bodyPr/>
                    <a:lstStyle/>
                    <a:p>
                      <a:pPr algn="ctr">
                        <a:lnSpc>
                          <a:spcPct val="115000"/>
                        </a:lnSpc>
                        <a:spcAft>
                          <a:spcPts val="0"/>
                        </a:spcAft>
                      </a:pPr>
                      <a:r>
                        <a:rPr lang="es-US" sz="900">
                          <a:effectLst/>
                        </a:rPr>
                        <a:t> </a:t>
                      </a:r>
                      <a:endParaRPr lang="es-MX" sz="900">
                        <a:effectLst/>
                      </a:endParaRPr>
                    </a:p>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215424912"/>
                  </a:ext>
                </a:extLst>
              </a:tr>
              <a:tr h="651830">
                <a:tc gridSpan="2">
                  <a:txBody>
                    <a:bodyPr/>
                    <a:lstStyle/>
                    <a:p>
                      <a:pPr algn="ctr">
                        <a:lnSpc>
                          <a:spcPct val="115000"/>
                        </a:lnSpc>
                        <a:spcAft>
                          <a:spcPts val="0"/>
                        </a:spcAft>
                      </a:pPr>
                      <a:r>
                        <a:rPr lang="es-US" sz="900">
                          <a:effectLst/>
                        </a:rPr>
                        <a:t>ASIGNATURA</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5">
                  <a:txBody>
                    <a:bodyPr/>
                    <a:lstStyle/>
                    <a:p>
                      <a:pPr algn="ctr">
                        <a:lnSpc>
                          <a:spcPct val="115000"/>
                        </a:lnSpc>
                        <a:spcAft>
                          <a:spcPts val="0"/>
                        </a:spcAft>
                      </a:pPr>
                      <a:r>
                        <a:rPr lang="es-US" sz="900">
                          <a:effectLst/>
                        </a:rPr>
                        <a:t> </a:t>
                      </a:r>
                      <a:endParaRPr lang="es-MX" sz="900">
                        <a:effectLst/>
                      </a:endParaRPr>
                    </a:p>
                    <a:p>
                      <a:pPr algn="ctr">
                        <a:lnSpc>
                          <a:spcPct val="115000"/>
                        </a:lnSpc>
                        <a:spcAft>
                          <a:spcPts val="0"/>
                        </a:spcAft>
                      </a:pPr>
                      <a:r>
                        <a:rPr lang="es-US" sz="900">
                          <a:effectLst/>
                        </a:rPr>
                        <a:t> </a:t>
                      </a:r>
                      <a:endParaRPr lang="es-MX" sz="900">
                        <a:effectLst/>
                      </a:endParaRPr>
                    </a:p>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910971302"/>
                  </a:ext>
                </a:extLst>
              </a:tr>
              <a:tr h="210817">
                <a:tc gridSpan="7">
                  <a:txBody>
                    <a:bodyPr/>
                    <a:lstStyle/>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055816651"/>
                  </a:ext>
                </a:extLst>
              </a:tr>
              <a:tr h="210817">
                <a:tc gridSpan="3">
                  <a:txBody>
                    <a:bodyPr/>
                    <a:lstStyle/>
                    <a:p>
                      <a:pPr algn="ctr">
                        <a:lnSpc>
                          <a:spcPct val="115000"/>
                        </a:lnSpc>
                        <a:spcAft>
                          <a:spcPts val="0"/>
                        </a:spcAft>
                      </a:pPr>
                      <a:r>
                        <a:rPr lang="es-US" sz="900">
                          <a:effectLst/>
                        </a:rPr>
                        <a:t>INICIO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endParaRPr lang="es-MX"/>
                    </a:p>
                  </a:txBody>
                  <a:tcPr/>
                </a:tc>
                <a:tc gridSpan="2">
                  <a:txBody>
                    <a:bodyPr/>
                    <a:lstStyle/>
                    <a:p>
                      <a:pPr algn="ctr">
                        <a:lnSpc>
                          <a:spcPct val="115000"/>
                        </a:lnSpc>
                        <a:spcAft>
                          <a:spcPts val="0"/>
                        </a:spcAft>
                      </a:pPr>
                      <a:r>
                        <a:rPr lang="es-US" sz="900">
                          <a:effectLst/>
                        </a:rPr>
                        <a:t>DESARROLLO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gridSpan="2">
                  <a:txBody>
                    <a:bodyPr/>
                    <a:lstStyle/>
                    <a:p>
                      <a:pPr algn="ctr">
                        <a:lnSpc>
                          <a:spcPct val="115000"/>
                        </a:lnSpc>
                        <a:spcAft>
                          <a:spcPts val="0"/>
                        </a:spcAft>
                      </a:pPr>
                      <a:r>
                        <a:rPr lang="es-US" sz="900">
                          <a:effectLst/>
                        </a:rPr>
                        <a:t>CIERRE</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extLst>
                  <a:ext uri="{0D108BD9-81ED-4DB2-BD59-A6C34878D82A}">
                    <a16:rowId xmlns:a16="http://schemas.microsoft.com/office/drawing/2014/main" xmlns="" val="1455126222"/>
                  </a:ext>
                </a:extLst>
              </a:tr>
              <a:tr h="210817">
                <a:tc>
                  <a:txBody>
                    <a:bodyPr/>
                    <a:lstStyle/>
                    <a:p>
                      <a:pPr algn="ctr">
                        <a:lnSpc>
                          <a:spcPct val="115000"/>
                        </a:lnSpc>
                        <a:spcAft>
                          <a:spcPts val="0"/>
                        </a:spcAft>
                      </a:pPr>
                      <a:r>
                        <a:rPr lang="es-US" sz="900" dirty="0">
                          <a:effectLst/>
                        </a:rPr>
                        <a:t>TIEMPO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gridSpan="3">
                  <a:txBody>
                    <a:bodyPr/>
                    <a:lstStyle/>
                    <a:p>
                      <a:pPr algn="ctr">
                        <a:lnSpc>
                          <a:spcPct val="115000"/>
                        </a:lnSpc>
                        <a:spcAft>
                          <a:spcPts val="0"/>
                        </a:spcAft>
                      </a:pPr>
                      <a:r>
                        <a:rPr lang="es-US" sz="900" dirty="0" smtClean="0">
                          <a:effectLst/>
                        </a:rPr>
                        <a:t>TIEMPO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pPr>
                        <a:lnSpc>
                          <a:spcPct val="115000"/>
                        </a:lnSpc>
                        <a:spcAft>
                          <a:spcPts val="0"/>
                        </a:spcAft>
                      </a:pP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a:effectLst/>
                        </a:rPr>
                        <a:t>TIEMPO</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extLst>
                  <a:ext uri="{0D108BD9-81ED-4DB2-BD59-A6C34878D82A}">
                    <a16:rowId xmlns:a16="http://schemas.microsoft.com/office/drawing/2014/main" xmlns="" val="3192007329"/>
                  </a:ext>
                </a:extLst>
              </a:tr>
              <a:tr h="1981541">
                <a:tc>
                  <a:txBody>
                    <a:bodyPr/>
                    <a:lstStyle/>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gridSpan="3">
                  <a:txBody>
                    <a:bodyPr/>
                    <a:lstStyle/>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hMerge="1">
                  <a:txBody>
                    <a:bodyPr/>
                    <a:lstStyle/>
                    <a:p>
                      <a:endParaRPr lang="es-MX"/>
                    </a:p>
                  </a:txBody>
                  <a:tcPr/>
                </a:tc>
                <a:tc hMerge="1">
                  <a:txBody>
                    <a:bodyPr/>
                    <a:lstStyle/>
                    <a:p>
                      <a:pPr>
                        <a:lnSpc>
                          <a:spcPct val="115000"/>
                        </a:lnSpc>
                        <a:spcAft>
                          <a:spcPts val="0"/>
                        </a:spcAft>
                      </a:pP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a:effectLst/>
                        </a:rPr>
                        <a:t> </a:t>
                      </a:r>
                      <a:endParaRPr lang="es-MX" sz="90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tc>
                  <a:txBody>
                    <a:bodyPr/>
                    <a:lstStyle/>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endParaRPr>
                    </a:p>
                    <a:p>
                      <a:pPr algn="ctr">
                        <a:lnSpc>
                          <a:spcPct val="115000"/>
                        </a:lnSpc>
                        <a:spcAft>
                          <a:spcPts val="0"/>
                        </a:spcAft>
                      </a:pPr>
                      <a:r>
                        <a:rPr lang="es-US" sz="900" dirty="0">
                          <a:effectLst/>
                        </a:rPr>
                        <a:t> </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76" marR="53376" marT="0" marB="0"/>
                </a:tc>
                <a:extLst>
                  <a:ext uri="{0D108BD9-81ED-4DB2-BD59-A6C34878D82A}">
                    <a16:rowId xmlns:a16="http://schemas.microsoft.com/office/drawing/2014/main" xmlns="" val="1787857297"/>
                  </a:ext>
                </a:extLst>
              </a:tr>
            </a:tbl>
          </a:graphicData>
        </a:graphic>
      </p:graphicFrame>
      <p:sp>
        <p:nvSpPr>
          <p:cNvPr id="4" name="Título 1"/>
          <p:cNvSpPr txBox="1">
            <a:spLocks/>
          </p:cNvSpPr>
          <p:nvPr/>
        </p:nvSpPr>
        <p:spPr>
          <a:xfrm>
            <a:off x="4519448" y="0"/>
            <a:ext cx="7672552" cy="1130968"/>
          </a:xfrm>
          <a:prstGeom prst="rect">
            <a:avLst/>
          </a:prstGeom>
        </p:spPr>
        <p:txBody>
          <a:bodyPr>
            <a:normAutofit fontScale="90000" lnSpcReduction="20000"/>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ctr"/>
            <a:r>
              <a:rPr lang="es-MX" dirty="0" smtClean="0"/>
              <a:t>5.i. Producto 11. Evaluación. Formatos. Prerrequisitos.</a:t>
            </a:r>
            <a:endParaRPr lang="es-MX" dirty="0"/>
          </a:p>
        </p:txBody>
      </p:sp>
    </p:spTree>
    <p:extLst>
      <p:ext uri="{BB962C8B-B14F-4D97-AF65-F5344CB8AC3E}">
        <p14:creationId xmlns:p14="http://schemas.microsoft.com/office/powerpoint/2010/main" val="115337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860165634"/>
              </p:ext>
            </p:extLst>
          </p:nvPr>
        </p:nvGraphicFramePr>
        <p:xfrm>
          <a:off x="1222651" y="1691904"/>
          <a:ext cx="9889164" cy="1874688"/>
        </p:xfrm>
        <a:graphic>
          <a:graphicData uri="http://schemas.openxmlformats.org/drawingml/2006/table">
            <a:tbl>
              <a:tblPr firstRow="1" firstCol="1" bandRow="1">
                <a:tableStyleId>{5C22544A-7EE6-4342-B048-85BDC9FD1C3A}</a:tableStyleId>
              </a:tblPr>
              <a:tblGrid>
                <a:gridCol w="1867074">
                  <a:extLst>
                    <a:ext uri="{9D8B030D-6E8A-4147-A177-3AD203B41FA5}">
                      <a16:colId xmlns:a16="http://schemas.microsoft.com/office/drawing/2014/main" xmlns="" val="466392359"/>
                    </a:ext>
                  </a:extLst>
                </a:gridCol>
                <a:gridCol w="2219254">
                  <a:extLst>
                    <a:ext uri="{9D8B030D-6E8A-4147-A177-3AD203B41FA5}">
                      <a16:colId xmlns:a16="http://schemas.microsoft.com/office/drawing/2014/main" xmlns="" val="1261184383"/>
                    </a:ext>
                  </a:extLst>
                </a:gridCol>
                <a:gridCol w="1637731">
                  <a:extLst>
                    <a:ext uri="{9D8B030D-6E8A-4147-A177-3AD203B41FA5}">
                      <a16:colId xmlns:a16="http://schemas.microsoft.com/office/drawing/2014/main" xmlns="" val="2965191853"/>
                    </a:ext>
                  </a:extLst>
                </a:gridCol>
                <a:gridCol w="432935">
                  <a:extLst>
                    <a:ext uri="{9D8B030D-6E8A-4147-A177-3AD203B41FA5}">
                      <a16:colId xmlns:a16="http://schemas.microsoft.com/office/drawing/2014/main" xmlns="" val="1832993121"/>
                    </a:ext>
                  </a:extLst>
                </a:gridCol>
                <a:gridCol w="1024517">
                  <a:extLst>
                    <a:ext uri="{9D8B030D-6E8A-4147-A177-3AD203B41FA5}">
                      <a16:colId xmlns:a16="http://schemas.microsoft.com/office/drawing/2014/main" xmlns="" val="2634490529"/>
                    </a:ext>
                  </a:extLst>
                </a:gridCol>
                <a:gridCol w="721909">
                  <a:extLst>
                    <a:ext uri="{9D8B030D-6E8A-4147-A177-3AD203B41FA5}">
                      <a16:colId xmlns:a16="http://schemas.microsoft.com/office/drawing/2014/main" xmlns="" val="2552361207"/>
                    </a:ext>
                  </a:extLst>
                </a:gridCol>
                <a:gridCol w="1137254">
                  <a:extLst>
                    <a:ext uri="{9D8B030D-6E8A-4147-A177-3AD203B41FA5}">
                      <a16:colId xmlns:a16="http://schemas.microsoft.com/office/drawing/2014/main" xmlns="" val="1693192175"/>
                    </a:ext>
                  </a:extLst>
                </a:gridCol>
                <a:gridCol w="848490">
                  <a:extLst>
                    <a:ext uri="{9D8B030D-6E8A-4147-A177-3AD203B41FA5}">
                      <a16:colId xmlns:a16="http://schemas.microsoft.com/office/drawing/2014/main" xmlns="" val="1468091194"/>
                    </a:ext>
                  </a:extLst>
                </a:gridCol>
              </a:tblGrid>
              <a:tr h="572820">
                <a:tc>
                  <a:txBody>
                    <a:bodyPr/>
                    <a:lstStyle/>
                    <a:p>
                      <a:pPr algn="just">
                        <a:spcAft>
                          <a:spcPts val="0"/>
                        </a:spcAft>
                      </a:pPr>
                      <a:r>
                        <a:rPr lang="es-MX" sz="1100">
                          <a:effectLst/>
                        </a:rPr>
                        <a:t>Nombre del proyecto: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pPr algn="just">
                        <a:spcAft>
                          <a:spcPts val="0"/>
                        </a:spcAft>
                      </a:pPr>
                      <a:r>
                        <a:rPr lang="es-MX" sz="1100" dirty="0">
                          <a:effectLst/>
                        </a:rPr>
                        <a:t>Ciclo escolar:</a:t>
                      </a:r>
                      <a:endParaRPr lang="es-MX" sz="1000" dirty="0">
                        <a:effectLst/>
                        <a:latin typeface="Times New Roman" panose="02020603050405020304" pitchFamily="18" charset="0"/>
                        <a:ea typeface="Times New Roman" panose="02020603050405020304" pitchFamily="18" charset="0"/>
                      </a:endParaRPr>
                    </a:p>
                  </a:txBody>
                  <a:tcPr marL="44450" marR="44450" marT="0" marB="0" anchor="ctr"/>
                </a:tc>
                <a:tc gridSpan="5">
                  <a:txBody>
                    <a:bodyPr/>
                    <a:lstStyle/>
                    <a:p>
                      <a:pPr algn="ctr">
                        <a:spcAft>
                          <a:spcPts val="0"/>
                        </a:spcAft>
                      </a:pPr>
                      <a:r>
                        <a:rPr lang="es-ES" sz="1200" dirty="0">
                          <a:effectLst/>
                        </a:rPr>
                        <a:t>2018-2019</a:t>
                      </a:r>
                      <a:endParaRPr lang="es-MX"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812167368"/>
                  </a:ext>
                </a:extLst>
              </a:tr>
              <a:tr h="325467">
                <a:tc>
                  <a:txBody>
                    <a:bodyPr/>
                    <a:lstStyle/>
                    <a:p>
                      <a:pPr>
                        <a:spcAft>
                          <a:spcPts val="0"/>
                        </a:spcAft>
                      </a:pPr>
                      <a:r>
                        <a:rPr lang="es-MX" sz="1100">
                          <a:effectLst/>
                        </a:rPr>
                        <a:t>Nombre del profesor</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MX" sz="1100">
                          <a:effectLst/>
                        </a:rPr>
                        <a:t>Laura Torres Laguna</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S" sz="1100">
                          <a:effectLst/>
                        </a:rPr>
                        <a:t>Materias:</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gridSpan="5">
                  <a:txBody>
                    <a:bodyPr/>
                    <a:lstStyle/>
                    <a:p>
                      <a:pPr>
                        <a:spcAft>
                          <a:spcPts val="0"/>
                        </a:spcAft>
                      </a:pPr>
                      <a:r>
                        <a:rPr lang="es-ES"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3295854608"/>
                  </a:ext>
                </a:extLst>
              </a:tr>
              <a:tr h="325467">
                <a:tc>
                  <a:txBody>
                    <a:bodyPr/>
                    <a:lstStyle/>
                    <a:p>
                      <a:pPr>
                        <a:spcAft>
                          <a:spcPts val="0"/>
                        </a:spcAft>
                      </a:pPr>
                      <a:r>
                        <a:rPr lang="es-ES" sz="1100">
                          <a:effectLst/>
                        </a:rPr>
                        <a:t>Horas: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S"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pPr>
                        <a:spcAft>
                          <a:spcPts val="0"/>
                        </a:spcAft>
                      </a:pPr>
                      <a:r>
                        <a:rPr lang="es-ES"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xmlns="" val="3144832384"/>
                  </a:ext>
                </a:extLst>
              </a:tr>
              <a:tr h="325467">
                <a:tc>
                  <a:txBody>
                    <a:bodyPr/>
                    <a:lstStyle/>
                    <a:p>
                      <a:pPr>
                        <a:spcAft>
                          <a:spcPts val="0"/>
                        </a:spcAft>
                      </a:pPr>
                      <a:r>
                        <a:rPr lang="es-ES" sz="1100">
                          <a:effectLst/>
                        </a:rPr>
                        <a:t>Objetivos Generales:  </a:t>
                      </a:r>
                      <a:endParaRPr lang="es-MX"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dirty="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pPr>
                        <a:spcAft>
                          <a:spcPts val="0"/>
                        </a:spcAft>
                      </a:pPr>
                      <a:r>
                        <a:rPr lang="es-ES"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xmlns="" val="2271066109"/>
                  </a:ext>
                </a:extLst>
              </a:tr>
              <a:tr h="325467">
                <a:tc gridSpan="8">
                  <a:txBody>
                    <a:bodyPr/>
                    <a:lstStyle/>
                    <a:p>
                      <a:endParaRPr lang="es-MX" sz="1000" dirty="0">
                        <a:effectLst/>
                        <a:latin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072084409"/>
                  </a:ext>
                </a:extLst>
              </a:tr>
            </a:tbl>
          </a:graphicData>
        </a:graphic>
      </p:graphicFrame>
      <p:sp>
        <p:nvSpPr>
          <p:cNvPr id="7" name="Rectangle 2"/>
          <p:cNvSpPr>
            <a:spLocks noChangeArrowheads="1"/>
          </p:cNvSpPr>
          <p:nvPr/>
        </p:nvSpPr>
        <p:spPr bwMode="auto">
          <a:xfrm>
            <a:off x="785923" y="496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8" name="Tabla 7"/>
          <p:cNvGraphicFramePr>
            <a:graphicFrameLocks noGrp="1"/>
          </p:cNvGraphicFramePr>
          <p:nvPr>
            <p:extLst>
              <p:ext uri="{D42A27DB-BD31-4B8C-83A1-F6EECF244321}">
                <p14:modId xmlns:p14="http://schemas.microsoft.com/office/powerpoint/2010/main" val="3450085750"/>
              </p:ext>
            </p:extLst>
          </p:nvPr>
        </p:nvGraphicFramePr>
        <p:xfrm>
          <a:off x="1222651" y="3684494"/>
          <a:ext cx="9791700" cy="2380191"/>
        </p:xfrm>
        <a:graphic>
          <a:graphicData uri="http://schemas.openxmlformats.org/drawingml/2006/table">
            <a:tbl>
              <a:tblPr>
                <a:tableStyleId>{5C22544A-7EE6-4342-B048-85BDC9FD1C3A}</a:tableStyleId>
              </a:tblPr>
              <a:tblGrid>
                <a:gridCol w="1184796">
                  <a:extLst>
                    <a:ext uri="{9D8B030D-6E8A-4147-A177-3AD203B41FA5}">
                      <a16:colId xmlns:a16="http://schemas.microsoft.com/office/drawing/2014/main" xmlns="" val="3937428084"/>
                    </a:ext>
                  </a:extLst>
                </a:gridCol>
                <a:gridCol w="1294463">
                  <a:extLst>
                    <a:ext uri="{9D8B030D-6E8A-4147-A177-3AD203B41FA5}">
                      <a16:colId xmlns:a16="http://schemas.microsoft.com/office/drawing/2014/main" xmlns="" val="920726926"/>
                    </a:ext>
                  </a:extLst>
                </a:gridCol>
                <a:gridCol w="1678297">
                  <a:extLst>
                    <a:ext uri="{9D8B030D-6E8A-4147-A177-3AD203B41FA5}">
                      <a16:colId xmlns:a16="http://schemas.microsoft.com/office/drawing/2014/main" xmlns="" val="2676743286"/>
                    </a:ext>
                  </a:extLst>
                </a:gridCol>
                <a:gridCol w="1067295">
                  <a:extLst>
                    <a:ext uri="{9D8B030D-6E8A-4147-A177-3AD203B41FA5}">
                      <a16:colId xmlns:a16="http://schemas.microsoft.com/office/drawing/2014/main" xmlns="" val="2629759413"/>
                    </a:ext>
                  </a:extLst>
                </a:gridCol>
                <a:gridCol w="1523589">
                  <a:extLst>
                    <a:ext uri="{9D8B030D-6E8A-4147-A177-3AD203B41FA5}">
                      <a16:colId xmlns:a16="http://schemas.microsoft.com/office/drawing/2014/main" xmlns="" val="895426033"/>
                    </a:ext>
                  </a:extLst>
                </a:gridCol>
                <a:gridCol w="1521630">
                  <a:extLst>
                    <a:ext uri="{9D8B030D-6E8A-4147-A177-3AD203B41FA5}">
                      <a16:colId xmlns:a16="http://schemas.microsoft.com/office/drawing/2014/main" xmlns="" val="2898034982"/>
                    </a:ext>
                  </a:extLst>
                </a:gridCol>
                <a:gridCol w="1521630">
                  <a:extLst>
                    <a:ext uri="{9D8B030D-6E8A-4147-A177-3AD203B41FA5}">
                      <a16:colId xmlns:a16="http://schemas.microsoft.com/office/drawing/2014/main" xmlns="" val="910190159"/>
                    </a:ext>
                  </a:extLst>
                </a:gridCol>
              </a:tblGrid>
              <a:tr h="587975">
                <a:tc>
                  <a:txBody>
                    <a:bodyPr/>
                    <a:lstStyle/>
                    <a:p>
                      <a:pPr algn="ctr">
                        <a:spcAft>
                          <a:spcPts val="0"/>
                        </a:spcAft>
                      </a:pPr>
                      <a:r>
                        <a:rPr lang="es-MX" sz="1100">
                          <a:effectLst/>
                        </a:rPr>
                        <a:t>Tema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Objetivos</a:t>
                      </a:r>
                      <a:endParaRPr lang="es-MX" sz="1000">
                        <a:effectLst/>
                      </a:endParaRPr>
                    </a:p>
                    <a:p>
                      <a:pPr algn="ctr">
                        <a:spcAft>
                          <a:spcPts val="0"/>
                        </a:spcAft>
                      </a:pPr>
                      <a:r>
                        <a:rPr lang="es-MX" sz="1100">
                          <a:effectLst/>
                        </a:rPr>
                        <a:t>específicos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Estrategia de enseñanza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endParaRPr lang="es-MX" sz="1100" dirty="0" smtClean="0">
                        <a:effectLst/>
                      </a:endParaRPr>
                    </a:p>
                    <a:p>
                      <a:pPr algn="ctr">
                        <a:spcAft>
                          <a:spcPts val="0"/>
                        </a:spcAft>
                      </a:pPr>
                      <a:r>
                        <a:rPr lang="es-MX" sz="1100" dirty="0" smtClean="0">
                          <a:effectLst/>
                        </a:rPr>
                        <a:t>Actividades </a:t>
                      </a:r>
                      <a:endParaRPr lang="es-MX"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Recursos o materiales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endParaRPr lang="es-MX" sz="1100" dirty="0" smtClean="0">
                        <a:effectLst/>
                      </a:endParaRPr>
                    </a:p>
                    <a:p>
                      <a:pPr algn="ctr">
                        <a:spcAft>
                          <a:spcPts val="0"/>
                        </a:spcAft>
                      </a:pPr>
                      <a:r>
                        <a:rPr lang="es-MX" sz="1100" dirty="0" smtClean="0">
                          <a:effectLst/>
                        </a:rPr>
                        <a:t>Materia  </a:t>
                      </a:r>
                      <a:endParaRPr lang="es-MX"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endParaRPr lang="es-MX" sz="1100" dirty="0" smtClean="0">
                        <a:effectLst/>
                      </a:endParaRPr>
                    </a:p>
                    <a:p>
                      <a:pPr algn="ctr">
                        <a:spcAft>
                          <a:spcPts val="0"/>
                        </a:spcAft>
                      </a:pPr>
                      <a:r>
                        <a:rPr lang="es-MX" sz="1100" dirty="0" smtClean="0">
                          <a:effectLst/>
                        </a:rPr>
                        <a:t>Fecha</a:t>
                      </a: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3698447751"/>
                  </a:ext>
                </a:extLst>
              </a:tr>
              <a:tr h="293987">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384326178"/>
                  </a:ext>
                </a:extLst>
              </a:tr>
              <a:tr h="420631">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3617524593"/>
                  </a:ext>
                </a:extLst>
              </a:tr>
              <a:tr h="587975">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endParaRPr>
                    </a:p>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2826810328"/>
                  </a:ext>
                </a:extLst>
              </a:tr>
              <a:tr h="489623">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2781616188"/>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233524536"/>
              </p:ext>
            </p:extLst>
          </p:nvPr>
        </p:nvGraphicFramePr>
        <p:xfrm>
          <a:off x="1222651" y="6300488"/>
          <a:ext cx="9791700" cy="502920"/>
        </p:xfrm>
        <a:graphic>
          <a:graphicData uri="http://schemas.openxmlformats.org/drawingml/2006/table">
            <a:tbl>
              <a:tblPr>
                <a:tableStyleId>{5C22544A-7EE6-4342-B048-85BDC9FD1C3A}</a:tableStyleId>
              </a:tblPr>
              <a:tblGrid>
                <a:gridCol w="9791700">
                  <a:extLst>
                    <a:ext uri="{9D8B030D-6E8A-4147-A177-3AD203B41FA5}">
                      <a16:colId xmlns:a16="http://schemas.microsoft.com/office/drawing/2014/main" xmlns="" val="1601571187"/>
                    </a:ext>
                  </a:extLst>
                </a:gridCol>
              </a:tblGrid>
              <a:tr h="0">
                <a:tc>
                  <a:txBody>
                    <a:bodyPr/>
                    <a:lstStyle/>
                    <a:p>
                      <a:pPr>
                        <a:spcAft>
                          <a:spcPts val="0"/>
                        </a:spcAft>
                      </a:pPr>
                      <a:r>
                        <a:rPr lang="es-MX" sz="1100" dirty="0">
                          <a:solidFill>
                            <a:schemeClr val="tx1"/>
                          </a:solidFill>
                          <a:effectLst/>
                        </a:rPr>
                        <a:t/>
                      </a:r>
                      <a:br>
                        <a:rPr lang="es-MX" sz="1100" dirty="0">
                          <a:solidFill>
                            <a:schemeClr val="tx1"/>
                          </a:solidFill>
                          <a:effectLst/>
                        </a:rPr>
                      </a:br>
                      <a:r>
                        <a:rPr lang="es-MX" sz="1100" dirty="0">
                          <a:solidFill>
                            <a:schemeClr val="tx1"/>
                          </a:solidFill>
                          <a:effectLst/>
                        </a:rPr>
                        <a:t> </a:t>
                      </a:r>
                      <a:endParaRPr lang="es-MX" sz="100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2224817431"/>
                  </a:ext>
                </a:extLst>
              </a:tr>
              <a:tr h="0">
                <a:tc>
                  <a:txBody>
                    <a:bodyPr/>
                    <a:lstStyle/>
                    <a:p>
                      <a:r>
                        <a:rPr lang="es-ES_tradnl" sz="1100" dirty="0">
                          <a:solidFill>
                            <a:schemeClr val="tx1"/>
                          </a:solidFill>
                          <a:effectLst/>
                        </a:rPr>
                        <a:t> </a:t>
                      </a:r>
                      <a:endParaRPr lang="es-MX" sz="1000" dirty="0">
                        <a:solidFill>
                          <a:schemeClr val="tx1"/>
                        </a:solidFill>
                        <a:effectLst/>
                        <a:latin typeface="Times New Roman" panose="02020603050405020304" pitchFamily="18" charset="0"/>
                      </a:endParaRPr>
                    </a:p>
                  </a:txBody>
                  <a:tcPr marL="44450" marR="44450" marT="0" marB="0"/>
                </a:tc>
                <a:extLst>
                  <a:ext uri="{0D108BD9-81ED-4DB2-BD59-A6C34878D82A}">
                    <a16:rowId xmlns:a16="http://schemas.microsoft.com/office/drawing/2014/main" xmlns="" val="1778141026"/>
                  </a:ext>
                </a:extLst>
              </a:tr>
            </a:tbl>
          </a:graphicData>
        </a:graphic>
      </p:graphicFrame>
      <p:pic>
        <p:nvPicPr>
          <p:cNvPr id="11"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52" y="536170"/>
            <a:ext cx="9715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scudo 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971" y="542484"/>
            <a:ext cx="876300" cy="990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p:cNvSpPr>
            <a:spLocks noChangeArrowheads="1"/>
          </p:cNvSpPr>
          <p:nvPr/>
        </p:nvSpPr>
        <p:spPr bwMode="auto">
          <a:xfrm>
            <a:off x="223284" y="7647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1pPr>
            <a:lvl2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2pPr>
            <a:lvl3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3pPr>
            <a:lvl4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4pPr>
            <a:lvl5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5pPr>
            <a:lvl6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6pPr>
            <a:lvl7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7pPr>
            <a:lvl8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8pPr>
            <a:lvl9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GRUPO EDUCATIVO INSTITUTO SAN CARLOS</a:t>
            </a:r>
            <a:r>
              <a:rPr kumimoji="0" lang="es-ES_tradnl" altLang="es-MX" sz="1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Preparatoria UNAM</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CLAVE 6890</a:t>
            </a:r>
            <a:endParaRPr kumimoji="0" lang="es-ES_tradnl"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71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1598255771"/>
              </p:ext>
            </p:extLst>
          </p:nvPr>
        </p:nvGraphicFramePr>
        <p:xfrm>
          <a:off x="1158062" y="1771318"/>
          <a:ext cx="9793472" cy="1787957"/>
        </p:xfrm>
        <a:graphic>
          <a:graphicData uri="http://schemas.openxmlformats.org/drawingml/2006/table">
            <a:tbl>
              <a:tblPr firstRow="1" firstCol="1" bandRow="1">
                <a:tableStyleId>{5C22544A-7EE6-4342-B048-85BDC9FD1C3A}</a:tableStyleId>
              </a:tblPr>
              <a:tblGrid>
                <a:gridCol w="1849007">
                  <a:extLst>
                    <a:ext uri="{9D8B030D-6E8A-4147-A177-3AD203B41FA5}">
                      <a16:colId xmlns:a16="http://schemas.microsoft.com/office/drawing/2014/main" xmlns="" val="2092528257"/>
                    </a:ext>
                  </a:extLst>
                </a:gridCol>
                <a:gridCol w="2726502">
                  <a:extLst>
                    <a:ext uri="{9D8B030D-6E8A-4147-A177-3AD203B41FA5}">
                      <a16:colId xmlns:a16="http://schemas.microsoft.com/office/drawing/2014/main" xmlns="" val="1838694776"/>
                    </a:ext>
                  </a:extLst>
                </a:gridCol>
                <a:gridCol w="1407586">
                  <a:extLst>
                    <a:ext uri="{9D8B030D-6E8A-4147-A177-3AD203B41FA5}">
                      <a16:colId xmlns:a16="http://schemas.microsoft.com/office/drawing/2014/main" xmlns="" val="1543760385"/>
                    </a:ext>
                  </a:extLst>
                </a:gridCol>
                <a:gridCol w="1128924">
                  <a:extLst>
                    <a:ext uri="{9D8B030D-6E8A-4147-A177-3AD203B41FA5}">
                      <a16:colId xmlns:a16="http://schemas.microsoft.com/office/drawing/2014/main" xmlns="" val="734688540"/>
                    </a:ext>
                  </a:extLst>
                </a:gridCol>
                <a:gridCol w="714923">
                  <a:extLst>
                    <a:ext uri="{9D8B030D-6E8A-4147-A177-3AD203B41FA5}">
                      <a16:colId xmlns:a16="http://schemas.microsoft.com/office/drawing/2014/main" xmlns="" val="3508140152"/>
                    </a:ext>
                  </a:extLst>
                </a:gridCol>
                <a:gridCol w="1126250">
                  <a:extLst>
                    <a:ext uri="{9D8B030D-6E8A-4147-A177-3AD203B41FA5}">
                      <a16:colId xmlns:a16="http://schemas.microsoft.com/office/drawing/2014/main" xmlns="" val="3160792675"/>
                    </a:ext>
                  </a:extLst>
                </a:gridCol>
                <a:gridCol w="840280">
                  <a:extLst>
                    <a:ext uri="{9D8B030D-6E8A-4147-A177-3AD203B41FA5}">
                      <a16:colId xmlns:a16="http://schemas.microsoft.com/office/drawing/2014/main" xmlns="" val="3829830422"/>
                    </a:ext>
                  </a:extLst>
                </a:gridCol>
              </a:tblGrid>
              <a:tr h="510851">
                <a:tc>
                  <a:txBody>
                    <a:bodyPr/>
                    <a:lstStyle/>
                    <a:p>
                      <a:pPr algn="just">
                        <a:spcAft>
                          <a:spcPts val="0"/>
                        </a:spcAft>
                      </a:pPr>
                      <a:r>
                        <a:rPr lang="es-MX" sz="1200">
                          <a:effectLst/>
                        </a:rPr>
                        <a:t>Nombre del proyecto: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pPr algn="ctr">
                        <a:spcAft>
                          <a:spcPts val="0"/>
                        </a:spcAft>
                      </a:pPr>
                      <a:r>
                        <a:rPr lang="es-MX" sz="1200">
                          <a:effectLst/>
                        </a:rPr>
                        <a:t>Ciclo escolar:</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gridSpan="4">
                  <a:txBody>
                    <a:bodyPr/>
                    <a:lstStyle/>
                    <a:p>
                      <a:pPr algn="ctr">
                        <a:spcAft>
                          <a:spcPts val="0"/>
                        </a:spcAft>
                      </a:pPr>
                      <a:r>
                        <a:rPr lang="es-ES" sz="1200" dirty="0">
                          <a:effectLst/>
                        </a:rPr>
                        <a:t>2018-2019</a:t>
                      </a:r>
                      <a:endParaRPr lang="es-MX"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913494410"/>
                  </a:ext>
                </a:extLst>
              </a:tr>
              <a:tr h="510851">
                <a:tc>
                  <a:txBody>
                    <a:bodyPr/>
                    <a:lstStyle/>
                    <a:p>
                      <a:pPr>
                        <a:spcAft>
                          <a:spcPts val="0"/>
                        </a:spcAft>
                      </a:pPr>
                      <a:r>
                        <a:rPr lang="es-MX" sz="1200">
                          <a:effectLst/>
                        </a:rPr>
                        <a:t>Nombre del profesor</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200">
                          <a:effectLst/>
                        </a:rPr>
                        <a:t>Claribel Guzmán Guzmán</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spcAft>
                          <a:spcPts val="0"/>
                        </a:spcAft>
                      </a:pPr>
                      <a:r>
                        <a:rPr lang="es-ES" sz="1200">
                          <a:effectLst/>
                        </a:rPr>
                        <a:t>Materias:</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gridSpan="4">
                  <a:txBody>
                    <a:bodyPr/>
                    <a:lstStyle/>
                    <a:p>
                      <a:pPr>
                        <a:spcAft>
                          <a:spcPts val="0"/>
                        </a:spcAft>
                      </a:pPr>
                      <a:r>
                        <a:rPr lang="es-ES" sz="12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95523716"/>
                  </a:ext>
                </a:extLst>
              </a:tr>
              <a:tr h="266068">
                <a:tc>
                  <a:txBody>
                    <a:bodyPr/>
                    <a:lstStyle/>
                    <a:p>
                      <a:pPr>
                        <a:spcAft>
                          <a:spcPts val="0"/>
                        </a:spcAft>
                      </a:pPr>
                      <a:r>
                        <a:rPr lang="es-ES" sz="1200">
                          <a:effectLst/>
                        </a:rPr>
                        <a:t>Horas: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just">
                        <a:spcAft>
                          <a:spcPts val="0"/>
                        </a:spcAft>
                      </a:pPr>
                      <a:r>
                        <a:rPr lang="es-ES" sz="12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dirty="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ctr"/>
                </a:tc>
                <a:tc>
                  <a:txBody>
                    <a:bodyPr/>
                    <a:lstStyle/>
                    <a:p>
                      <a:pPr>
                        <a:spcAft>
                          <a:spcPts val="0"/>
                        </a:spcAft>
                      </a:pPr>
                      <a:r>
                        <a:rPr lang="es-ES" sz="12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xmlns="" val="3824098641"/>
                  </a:ext>
                </a:extLst>
              </a:tr>
              <a:tr h="266068">
                <a:tc>
                  <a:txBody>
                    <a:bodyPr/>
                    <a:lstStyle/>
                    <a:p>
                      <a:pPr>
                        <a:spcAft>
                          <a:spcPts val="0"/>
                        </a:spcAft>
                      </a:pPr>
                      <a:r>
                        <a:rPr lang="es-ES" sz="1200">
                          <a:effectLst/>
                        </a:rPr>
                        <a:t>Objetivos Generales:  </a:t>
                      </a:r>
                      <a:endParaRPr lang="es-MX" sz="10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endParaRPr lang="es-MX" sz="1000" dirty="0">
                        <a:effectLst/>
                        <a:latin typeface="Times New Roman" panose="02020603050405020304" pitchFamily="18" charset="0"/>
                      </a:endParaRPr>
                    </a:p>
                  </a:txBody>
                  <a:tcPr marL="44450" marR="44450" marT="0" marB="0" anchor="ctr"/>
                </a:tc>
                <a:tc>
                  <a:txBody>
                    <a:bodyPr/>
                    <a:lstStyle/>
                    <a:p>
                      <a:endParaRPr lang="es-MX" sz="1000">
                        <a:effectLst/>
                        <a:latin typeface="Times New Roman" panose="02020603050405020304" pitchFamily="18" charset="0"/>
                      </a:endParaRPr>
                    </a:p>
                  </a:txBody>
                  <a:tcPr marL="44450" marR="44450" marT="0" marB="0" anchor="b"/>
                </a:tc>
                <a:tc>
                  <a:txBody>
                    <a:bodyPr/>
                    <a:lstStyle/>
                    <a:p>
                      <a:endParaRPr lang="es-MX" sz="1000" dirty="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endParaRPr lang="es-MX" sz="1000">
                        <a:effectLst/>
                        <a:latin typeface="Times New Roman" panose="02020603050405020304" pitchFamily="18" charset="0"/>
                      </a:endParaRPr>
                    </a:p>
                  </a:txBody>
                  <a:tcPr marL="44450" marR="44450" marT="0" marB="0" anchor="b"/>
                </a:tc>
                <a:tc>
                  <a:txBody>
                    <a:bodyPr/>
                    <a:lstStyle/>
                    <a:p>
                      <a:pPr>
                        <a:spcAft>
                          <a:spcPts val="0"/>
                        </a:spcAft>
                      </a:pPr>
                      <a:r>
                        <a:rPr lang="es-ES" sz="12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xmlns="" val="3890106838"/>
                  </a:ext>
                </a:extLst>
              </a:tr>
              <a:tr h="234119">
                <a:tc gridSpan="7">
                  <a:txBody>
                    <a:bodyPr/>
                    <a:lstStyle/>
                    <a:p>
                      <a:endParaRPr lang="es-MX" sz="1000" dirty="0">
                        <a:effectLst/>
                        <a:latin typeface="Times New Roman" panose="02020603050405020304" pitchFamily="18" charset="0"/>
                      </a:endParaRPr>
                    </a:p>
                  </a:txBody>
                  <a:tcPr marL="44450" marR="4445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056571118"/>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346554015"/>
              </p:ext>
            </p:extLst>
          </p:nvPr>
        </p:nvGraphicFramePr>
        <p:xfrm>
          <a:off x="1158062" y="3681549"/>
          <a:ext cx="9791699" cy="2315214"/>
        </p:xfrm>
        <a:graphic>
          <a:graphicData uri="http://schemas.openxmlformats.org/drawingml/2006/table">
            <a:tbl>
              <a:tblPr>
                <a:tableStyleId>{5C22544A-7EE6-4342-B048-85BDC9FD1C3A}</a:tableStyleId>
              </a:tblPr>
              <a:tblGrid>
                <a:gridCol w="1758589">
                  <a:extLst>
                    <a:ext uri="{9D8B030D-6E8A-4147-A177-3AD203B41FA5}">
                      <a16:colId xmlns:a16="http://schemas.microsoft.com/office/drawing/2014/main" xmlns="" val="3188118063"/>
                    </a:ext>
                  </a:extLst>
                </a:gridCol>
                <a:gridCol w="1925048">
                  <a:extLst>
                    <a:ext uri="{9D8B030D-6E8A-4147-A177-3AD203B41FA5}">
                      <a16:colId xmlns:a16="http://schemas.microsoft.com/office/drawing/2014/main" xmlns="" val="1762212832"/>
                    </a:ext>
                  </a:extLst>
                </a:gridCol>
                <a:gridCol w="1586255">
                  <a:extLst>
                    <a:ext uri="{9D8B030D-6E8A-4147-A177-3AD203B41FA5}">
                      <a16:colId xmlns:a16="http://schemas.microsoft.com/office/drawing/2014/main" xmlns="" val="1344961405"/>
                    </a:ext>
                  </a:extLst>
                </a:gridCol>
                <a:gridCol w="2263841">
                  <a:extLst>
                    <a:ext uri="{9D8B030D-6E8A-4147-A177-3AD203B41FA5}">
                      <a16:colId xmlns:a16="http://schemas.microsoft.com/office/drawing/2014/main" xmlns="" val="2888332382"/>
                    </a:ext>
                  </a:extLst>
                </a:gridCol>
                <a:gridCol w="2257966">
                  <a:extLst>
                    <a:ext uri="{9D8B030D-6E8A-4147-A177-3AD203B41FA5}">
                      <a16:colId xmlns:a16="http://schemas.microsoft.com/office/drawing/2014/main" xmlns="" val="2119374065"/>
                    </a:ext>
                  </a:extLst>
                </a:gridCol>
              </a:tblGrid>
              <a:tr h="251806">
                <a:tc>
                  <a:txBody>
                    <a:bodyPr/>
                    <a:lstStyle/>
                    <a:p>
                      <a:pPr algn="ctr">
                        <a:spcAft>
                          <a:spcPts val="0"/>
                        </a:spcAft>
                      </a:pPr>
                      <a:r>
                        <a:rPr lang="es-MX" sz="1200">
                          <a:effectLst/>
                        </a:rPr>
                        <a:t>TEMA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200">
                          <a:effectLst/>
                        </a:rPr>
                        <a:t>OBJETIVOS</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200">
                          <a:effectLst/>
                        </a:rPr>
                        <a:t>ACTIVIDADES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200">
                          <a:effectLst/>
                        </a:rPr>
                        <a:t>MATERIALES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200">
                          <a:effectLst/>
                        </a:rPr>
                        <a:t>TIEMPO.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2260015050"/>
                  </a:ext>
                </a:extLst>
              </a:tr>
              <a:tr h="515852">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913622674"/>
                  </a:ext>
                </a:extLst>
              </a:tr>
              <a:tr h="515852">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1284060814"/>
                  </a:ext>
                </a:extLst>
              </a:tr>
              <a:tr h="515852">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endParaRPr>
                    </a:p>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1043769358"/>
                  </a:ext>
                </a:extLst>
              </a:tr>
              <a:tr h="515852">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a:effectLst/>
                        </a:rPr>
                        <a:t> </a:t>
                      </a:r>
                      <a:endParaRPr lang="es-MX" sz="1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spcAft>
                          <a:spcPts val="0"/>
                        </a:spcAft>
                      </a:pPr>
                      <a:r>
                        <a:rPr lang="es-MX" sz="1100" dirty="0">
                          <a:effectLst/>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xmlns="" val="3557150857"/>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3183489610"/>
              </p:ext>
            </p:extLst>
          </p:nvPr>
        </p:nvGraphicFramePr>
        <p:xfrm>
          <a:off x="1158062" y="6241311"/>
          <a:ext cx="9791700" cy="502920"/>
        </p:xfrm>
        <a:graphic>
          <a:graphicData uri="http://schemas.openxmlformats.org/drawingml/2006/table">
            <a:tbl>
              <a:tblPr/>
              <a:tblGrid>
                <a:gridCol w="9791700">
                  <a:extLst>
                    <a:ext uri="{9D8B030D-6E8A-4147-A177-3AD203B41FA5}">
                      <a16:colId xmlns:a16="http://schemas.microsoft.com/office/drawing/2014/main" xmlns="" val="102216659"/>
                    </a:ext>
                  </a:extLst>
                </a:gridCol>
              </a:tblGrid>
              <a:tr h="243131">
                <a:tc>
                  <a:txBody>
                    <a:bodyPr/>
                    <a:lstStyle/>
                    <a:p>
                      <a:pPr>
                        <a:spcAft>
                          <a:spcPts val="0"/>
                        </a:spcAft>
                      </a:pPr>
                      <a:r>
                        <a:rPr lang="es-MX" sz="1100" dirty="0">
                          <a:effectLst/>
                          <a:latin typeface="Calibri" panose="020F0502020204030204" pitchFamily="34" charset="0"/>
                          <a:ea typeface="Times New Roman" panose="02020603050405020304" pitchFamily="18" charset="0"/>
                          <a:cs typeface="Times New Roman" panose="02020603050405020304" pitchFamily="18" charset="0"/>
                        </a:rPr>
                        <a:t/>
                      </a:r>
                      <a:br>
                        <a:rPr lang="es-MX" sz="1100" dirty="0">
                          <a:effectLst/>
                          <a:latin typeface="Calibri" panose="020F0502020204030204" pitchFamily="34" charset="0"/>
                          <a:ea typeface="Times New Roman" panose="02020603050405020304" pitchFamily="18" charset="0"/>
                          <a:cs typeface="Times New Roman" panose="02020603050405020304" pitchFamily="18" charset="0"/>
                        </a:rPr>
                      </a:br>
                      <a:r>
                        <a:rPr lang="es-MX" sz="1100" dirty="0">
                          <a:effectLst/>
                          <a:latin typeface="Calibri" panose="020F0502020204030204" pitchFamily="34" charset="0"/>
                          <a:ea typeface="Times New Roman" panose="02020603050405020304" pitchFamily="18" charset="0"/>
                        </a:rPr>
                        <a:t> </a:t>
                      </a:r>
                      <a:endParaRPr lang="es-MX" sz="1000"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1594523"/>
                  </a:ext>
                </a:extLst>
              </a:tr>
              <a:tr h="121566">
                <a:tc>
                  <a:txBody>
                    <a:bodyPr/>
                    <a:lstStyle/>
                    <a:p>
                      <a:r>
                        <a:rPr lang="es-ES_tradnl" sz="1100" dirty="0">
                          <a:effectLst/>
                          <a:latin typeface="Calibri" panose="020F0502020204030204" pitchFamily="34" charset="0"/>
                        </a:rPr>
                        <a:t> </a:t>
                      </a:r>
                      <a:endParaRPr lang="es-MX" sz="1000" dirty="0">
                        <a:effectLst/>
                        <a:latin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2296094"/>
                  </a:ext>
                </a:extLst>
              </a:tr>
            </a:tbl>
          </a:graphicData>
        </a:graphic>
      </p:graphicFrame>
      <p:pic>
        <p:nvPicPr>
          <p:cNvPr id="1126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52" y="536170"/>
            <a:ext cx="9715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scudo 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9971" y="542484"/>
            <a:ext cx="876300" cy="990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1531089" y="789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2" name="Rectangle 5"/>
          <p:cNvSpPr>
            <a:spLocks noChangeArrowheads="1"/>
          </p:cNvSpPr>
          <p:nvPr/>
        </p:nvSpPr>
        <p:spPr bwMode="auto">
          <a:xfrm>
            <a:off x="223284" y="7647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1pPr>
            <a:lvl2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2pPr>
            <a:lvl3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3pPr>
            <a:lvl4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4pPr>
            <a:lvl5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5pPr>
            <a:lvl6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6pPr>
            <a:lvl7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7pPr>
            <a:lvl8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8pPr>
            <a:lvl9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GRUPO EDUCATIVO INSTITUTO SAN CARLOS</a:t>
            </a:r>
            <a:r>
              <a:rPr kumimoji="0" lang="es-ES_tradnl" altLang="es-MX" sz="1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Preparatoria UNAM</a:t>
            </a:r>
            <a:endParaRPr kumimoji="0" lang="es-MX" altLang="es-MX" sz="10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_tradnl" altLang="es-MX" sz="1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CLAVE 6890</a:t>
            </a:r>
            <a:endParaRPr kumimoji="0" lang="es-ES_tradnl"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868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779904072"/>
              </p:ext>
            </p:extLst>
          </p:nvPr>
        </p:nvGraphicFramePr>
        <p:xfrm>
          <a:off x="568738" y="2869433"/>
          <a:ext cx="11204516" cy="947186"/>
        </p:xfrm>
        <a:graphic>
          <a:graphicData uri="http://schemas.openxmlformats.org/drawingml/2006/table">
            <a:tbl>
              <a:tblPr>
                <a:tableStyleId>{35758FB7-9AC5-4552-8A53-C91805E547FA}</a:tableStyleId>
              </a:tblPr>
              <a:tblGrid>
                <a:gridCol w="2258388">
                  <a:extLst>
                    <a:ext uri="{9D8B030D-6E8A-4147-A177-3AD203B41FA5}">
                      <a16:colId xmlns:a16="http://schemas.microsoft.com/office/drawing/2014/main" xmlns="" val="2080935694"/>
                    </a:ext>
                  </a:extLst>
                </a:gridCol>
                <a:gridCol w="8946128">
                  <a:extLst>
                    <a:ext uri="{9D8B030D-6E8A-4147-A177-3AD203B41FA5}">
                      <a16:colId xmlns:a16="http://schemas.microsoft.com/office/drawing/2014/main" xmlns="" val="3115582825"/>
                    </a:ext>
                  </a:extLst>
                </a:gridCol>
              </a:tblGrid>
              <a:tr h="256689">
                <a:tc>
                  <a:txBody>
                    <a:bodyPr/>
                    <a:lstStyle/>
                    <a:p>
                      <a:pPr algn="ctr" fontAlgn="b"/>
                      <a:r>
                        <a:rPr lang="es-MX" sz="1100" u="none" strike="noStrike">
                          <a:effectLst/>
                        </a:rPr>
                        <a:t>Nombre del proyecto:</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sng" strike="noStrike" dirty="0">
                          <a:effectLst/>
                        </a:rPr>
                        <a:t>Conductas de riesgo que afectan el proyecto de vida de un adolescente.</a:t>
                      </a:r>
                      <a:endParaRPr lang="es-MX" sz="1100" b="0" i="0" u="sng"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724516274"/>
                  </a:ext>
                </a:extLst>
              </a:tr>
              <a:tr h="690497">
                <a:tc>
                  <a:txBody>
                    <a:bodyPr/>
                    <a:lstStyle/>
                    <a:p>
                      <a:pPr algn="ctr" fontAlgn="b"/>
                      <a:r>
                        <a:rPr lang="es-MX" sz="1100" u="none" strike="noStrike" dirty="0">
                          <a:effectLst/>
                        </a:rPr>
                        <a:t>Objetivo general:</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none" strike="noStrike" dirty="0" smtClean="0">
                          <a:effectLst/>
                        </a:rPr>
                        <a:t>Crear un blog de información dónde los jóvenes  puedan expresar sus dudas y comentarios entre pares y profesionales sobre temas que les ayuden a establecer un proyecto de vida; pero sobre todo llegar a ellos. </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403889664"/>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42156782"/>
              </p:ext>
            </p:extLst>
          </p:nvPr>
        </p:nvGraphicFramePr>
        <p:xfrm>
          <a:off x="1686887" y="3900066"/>
          <a:ext cx="8736221" cy="1200185"/>
        </p:xfrm>
        <a:graphic>
          <a:graphicData uri="http://schemas.openxmlformats.org/drawingml/2006/table">
            <a:tbl>
              <a:tblPr>
                <a:tableStyleId>{35758FB7-9AC5-4552-8A53-C91805E547FA}</a:tableStyleId>
              </a:tblPr>
              <a:tblGrid>
                <a:gridCol w="1965333">
                  <a:extLst>
                    <a:ext uri="{9D8B030D-6E8A-4147-A177-3AD203B41FA5}">
                      <a16:colId xmlns:a16="http://schemas.microsoft.com/office/drawing/2014/main" xmlns="" val="880563058"/>
                    </a:ext>
                  </a:extLst>
                </a:gridCol>
                <a:gridCol w="6770888">
                  <a:extLst>
                    <a:ext uri="{9D8B030D-6E8A-4147-A177-3AD203B41FA5}">
                      <a16:colId xmlns:a16="http://schemas.microsoft.com/office/drawing/2014/main" xmlns="" val="2386865612"/>
                    </a:ext>
                  </a:extLst>
                </a:gridCol>
              </a:tblGrid>
              <a:tr h="354817">
                <a:tc rowSpan="3">
                  <a:txBody>
                    <a:bodyPr/>
                    <a:lstStyle/>
                    <a:p>
                      <a:pPr algn="ctr" fontAlgn="ctr"/>
                      <a:r>
                        <a:rPr lang="es-MX" sz="1100" u="none" strike="noStrike">
                          <a:effectLst/>
                        </a:rPr>
                        <a:t>Disciplinas involucradas</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r>
                        <a:rPr lang="es-MX" sz="1100" u="none" strike="noStrike" dirty="0">
                          <a:effectLst/>
                        </a:rPr>
                        <a:t>Matemáticas: Aida Dioscinancy Ruíz </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777162106"/>
                  </a:ext>
                </a:extLst>
              </a:tr>
              <a:tr h="422684">
                <a:tc vMerge="1">
                  <a:txBody>
                    <a:bodyPr/>
                    <a:lstStyle/>
                    <a:p>
                      <a:endParaRPr lang="es-MX"/>
                    </a:p>
                  </a:txBody>
                  <a:tcPr/>
                </a:tc>
                <a:tc>
                  <a:txBody>
                    <a:bodyPr/>
                    <a:lstStyle/>
                    <a:p>
                      <a:pPr algn="l" fontAlgn="t"/>
                      <a:r>
                        <a:rPr lang="es-MX" sz="1100" u="none" strike="noStrike" dirty="0">
                          <a:effectLst/>
                        </a:rPr>
                        <a:t>Orientación Educativa: Laura Torres Laguna</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786206832"/>
                  </a:ext>
                </a:extLst>
              </a:tr>
              <a:tr h="422684">
                <a:tc vMerge="1">
                  <a:txBody>
                    <a:bodyPr/>
                    <a:lstStyle/>
                    <a:p>
                      <a:endParaRPr lang="es-MX"/>
                    </a:p>
                  </a:txBody>
                  <a:tcPr/>
                </a:tc>
                <a:tc>
                  <a:txBody>
                    <a:bodyPr/>
                    <a:lstStyle/>
                    <a:p>
                      <a:pPr algn="l" fontAlgn="t"/>
                      <a:r>
                        <a:rPr lang="es-MX" sz="1100" u="none" strike="noStrike" dirty="0">
                          <a:effectLst/>
                        </a:rPr>
                        <a:t>Ingles: Claribel Guzmán Guzmán</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28554863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149552290"/>
              </p:ext>
            </p:extLst>
          </p:nvPr>
        </p:nvGraphicFramePr>
        <p:xfrm>
          <a:off x="1686888" y="5267146"/>
          <a:ext cx="8736221" cy="1590854"/>
        </p:xfrm>
        <a:graphic>
          <a:graphicData uri="http://schemas.openxmlformats.org/drawingml/2006/table">
            <a:tbl>
              <a:tblPr>
                <a:tableStyleId>{35758FB7-9AC5-4552-8A53-C91805E547FA}</a:tableStyleId>
              </a:tblPr>
              <a:tblGrid>
                <a:gridCol w="1963432">
                  <a:extLst>
                    <a:ext uri="{9D8B030D-6E8A-4147-A177-3AD203B41FA5}">
                      <a16:colId xmlns:a16="http://schemas.microsoft.com/office/drawing/2014/main" xmlns="" val="2298463766"/>
                    </a:ext>
                  </a:extLst>
                </a:gridCol>
                <a:gridCol w="1739644">
                  <a:extLst>
                    <a:ext uri="{9D8B030D-6E8A-4147-A177-3AD203B41FA5}">
                      <a16:colId xmlns:a16="http://schemas.microsoft.com/office/drawing/2014/main" xmlns="" val="3011249625"/>
                    </a:ext>
                  </a:extLst>
                </a:gridCol>
                <a:gridCol w="1520078">
                  <a:extLst>
                    <a:ext uri="{9D8B030D-6E8A-4147-A177-3AD203B41FA5}">
                      <a16:colId xmlns:a16="http://schemas.microsoft.com/office/drawing/2014/main" xmlns="" val="2257250739"/>
                    </a:ext>
                  </a:extLst>
                </a:gridCol>
                <a:gridCol w="1334290">
                  <a:extLst>
                    <a:ext uri="{9D8B030D-6E8A-4147-A177-3AD203B41FA5}">
                      <a16:colId xmlns:a16="http://schemas.microsoft.com/office/drawing/2014/main" xmlns="" val="959641736"/>
                    </a:ext>
                  </a:extLst>
                </a:gridCol>
                <a:gridCol w="2178777">
                  <a:extLst>
                    <a:ext uri="{9D8B030D-6E8A-4147-A177-3AD203B41FA5}">
                      <a16:colId xmlns:a16="http://schemas.microsoft.com/office/drawing/2014/main" xmlns="" val="3042177752"/>
                    </a:ext>
                  </a:extLst>
                </a:gridCol>
              </a:tblGrid>
              <a:tr h="360000">
                <a:tc>
                  <a:txBody>
                    <a:bodyPr/>
                    <a:lstStyle/>
                    <a:p>
                      <a:pPr algn="ctr" fontAlgn="b"/>
                      <a:r>
                        <a:rPr lang="es-MX" sz="1100" u="none" strike="noStrike">
                          <a:effectLst/>
                        </a:rPr>
                        <a:t>Secuencia didáctica</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none" strike="noStrike">
                          <a:effectLst/>
                        </a:rPr>
                        <a:t>Evaluación </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none" strike="noStrike">
                          <a:effectLst/>
                        </a:rPr>
                        <a:t>Responsable</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none" strike="noStrike">
                          <a:effectLst/>
                        </a:rPr>
                        <a:t>Tiempos</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MX" sz="1100" u="none" strike="noStrike" dirty="0">
                          <a:effectLst/>
                        </a:rPr>
                        <a:t>Observaciones  generales</a:t>
                      </a:r>
                      <a:endParaRPr lang="es-MX"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779900981"/>
                  </a:ext>
                </a:extLst>
              </a:tr>
              <a:tr h="1230854">
                <a:tc>
                  <a:txBody>
                    <a:bodyPr/>
                    <a:lstStyle/>
                    <a:p>
                      <a:pPr algn="ctr"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1740598"/>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732935216"/>
              </p:ext>
            </p:extLst>
          </p:nvPr>
        </p:nvGraphicFramePr>
        <p:xfrm>
          <a:off x="6170996" y="1625057"/>
          <a:ext cx="5092700" cy="1038225"/>
        </p:xfrm>
        <a:graphic>
          <a:graphicData uri="http://schemas.openxmlformats.org/drawingml/2006/table">
            <a:tbl>
              <a:tblPr>
                <a:tableStyleId>{35758FB7-9AC5-4552-8A53-C91805E547FA}</a:tableStyleId>
              </a:tblPr>
              <a:tblGrid>
                <a:gridCol w="5092700">
                  <a:extLst>
                    <a:ext uri="{9D8B030D-6E8A-4147-A177-3AD203B41FA5}">
                      <a16:colId xmlns:a16="http://schemas.microsoft.com/office/drawing/2014/main" xmlns="" val="1648005008"/>
                    </a:ext>
                  </a:extLst>
                </a:gridCol>
              </a:tblGrid>
              <a:tr h="466725">
                <a:tc>
                  <a:txBody>
                    <a:bodyPr/>
                    <a:lstStyle/>
                    <a:p>
                      <a:pPr algn="ctr" fontAlgn="b"/>
                      <a:r>
                        <a:rPr lang="es-MX" sz="1100" u="none" strike="noStrike" dirty="0">
                          <a:effectLst/>
                        </a:rPr>
                        <a:t>COLEGIO "SAN CARLOS" </a:t>
                      </a:r>
                    </a:p>
                    <a:p>
                      <a:pPr algn="ctr" fontAlgn="b"/>
                      <a:r>
                        <a:rPr lang="es-MX" sz="1100" u="none" strike="noStrike" dirty="0">
                          <a:effectLst/>
                        </a:rPr>
                        <a:t>PREPARATORIA UNAM</a:t>
                      </a:r>
                      <a:endParaRPr lang="es-MX"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07290634"/>
                  </a:ext>
                </a:extLst>
              </a:tr>
              <a:tr h="190500">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68408726"/>
                  </a:ext>
                </a:extLst>
              </a:tr>
              <a:tr h="190500">
                <a:tc>
                  <a:txBody>
                    <a:bodyPr/>
                    <a:lstStyle/>
                    <a:p>
                      <a:pPr algn="ctr" fontAlgn="b"/>
                      <a:r>
                        <a:rPr lang="es-MX" sz="1100" u="none" strike="noStrike" dirty="0">
                          <a:effectLst/>
                        </a:rPr>
                        <a:t>PLANEACION GENERAL</a:t>
                      </a:r>
                      <a:endParaRPr lang="es-MX"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29487670"/>
                  </a:ext>
                </a:extLst>
              </a:tr>
              <a:tr h="190500">
                <a:tc>
                  <a:txBody>
                    <a:bodyPr/>
                    <a:lstStyle/>
                    <a:p>
                      <a:pPr algn="ctr" fontAlgn="b"/>
                      <a:r>
                        <a:rPr lang="es-MX" sz="1100" u="none" strike="noStrike" dirty="0">
                          <a:effectLst/>
                        </a:rPr>
                        <a:t>Ciclo escolar: 2017 - 2018</a:t>
                      </a:r>
                      <a:endParaRPr lang="es-MX"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96786774"/>
                  </a:ext>
                </a:extLst>
              </a:tr>
            </a:tbl>
          </a:graphicData>
        </a:graphic>
      </p:graphicFrame>
      <p:pic>
        <p:nvPicPr>
          <p:cNvPr id="10" name="Imagen 9"/>
          <p:cNvPicPr>
            <a:picLocks noChangeAspect="1"/>
          </p:cNvPicPr>
          <p:nvPr/>
        </p:nvPicPr>
        <p:blipFill>
          <a:blip r:embed="rId2"/>
          <a:stretch>
            <a:fillRect/>
          </a:stretch>
        </p:blipFill>
        <p:spPr>
          <a:xfrm>
            <a:off x="1249217" y="1442852"/>
            <a:ext cx="1047749" cy="1323505"/>
          </a:xfrm>
          <a:prstGeom prst="rect">
            <a:avLst/>
          </a:prstGeom>
        </p:spPr>
      </p:pic>
      <p:sp>
        <p:nvSpPr>
          <p:cNvPr id="11" name="Título 1"/>
          <p:cNvSpPr txBox="1">
            <a:spLocks/>
          </p:cNvSpPr>
          <p:nvPr/>
        </p:nvSpPr>
        <p:spPr>
          <a:xfrm>
            <a:off x="5326272" y="10758"/>
            <a:ext cx="6865728" cy="1130968"/>
          </a:xfrm>
          <a:prstGeom prst="rect">
            <a:avLst/>
          </a:prstGeom>
        </p:spPr>
        <p:txBody>
          <a:bodyPr>
            <a:normAutofit fontScale="90000" lnSpcReduction="20000"/>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ctr"/>
            <a:r>
              <a:rPr lang="es-MX" dirty="0" smtClean="0"/>
              <a:t>5.i. Producto 12. Evaluación. Formato. Grupo Heterogéneo.</a:t>
            </a:r>
            <a:endParaRPr lang="es-MX" dirty="0"/>
          </a:p>
        </p:txBody>
      </p:sp>
    </p:spTree>
    <p:extLst>
      <p:ext uri="{BB962C8B-B14F-4D97-AF65-F5344CB8AC3E}">
        <p14:creationId xmlns:p14="http://schemas.microsoft.com/office/powerpoint/2010/main" val="20261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contenido 2"/>
          <p:cNvSpPr txBox="1">
            <a:spLocks/>
          </p:cNvSpPr>
          <p:nvPr/>
        </p:nvSpPr>
        <p:spPr>
          <a:xfrm>
            <a:off x="1774825" y="1475848"/>
            <a:ext cx="9187217" cy="5248622"/>
          </a:xfrm>
          <a:prstGeom prst="rect">
            <a:avLst/>
          </a:prstGeom>
        </p:spPr>
        <p:txBody>
          <a:bodyPr rtlCol="0">
            <a:normAutofit/>
          </a:bodyPr>
          <a:lst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r>
              <a:rPr lang="es-ES" dirty="0" smtClean="0">
                <a:solidFill>
                  <a:srgbClr val="0066FF"/>
                </a:solidFill>
                <a:latin typeface="Century Gothic" panose="020B0502020202020204" pitchFamily="34" charset="0"/>
              </a:rPr>
              <a:t>Pensar en el tema de la infografía.</a:t>
            </a:r>
          </a:p>
          <a:p>
            <a:r>
              <a:rPr lang="es-ES" dirty="0" smtClean="0">
                <a:solidFill>
                  <a:srgbClr val="0066FF"/>
                </a:solidFill>
                <a:latin typeface="Century Gothic" panose="020B0502020202020204" pitchFamily="34" charset="0"/>
              </a:rPr>
              <a:t>Recopilar ideas entre los integrantes del equipo.</a:t>
            </a:r>
          </a:p>
          <a:p>
            <a:r>
              <a:rPr lang="es-ES" dirty="0" smtClean="0">
                <a:solidFill>
                  <a:srgbClr val="0066FF"/>
                </a:solidFill>
                <a:latin typeface="Century Gothic" panose="020B0502020202020204" pitchFamily="34" charset="0"/>
              </a:rPr>
              <a:t>Hacer un pre-diseño con las ideas recolectadas.</a:t>
            </a:r>
          </a:p>
          <a:p>
            <a:r>
              <a:rPr lang="es-ES" dirty="0" smtClean="0">
                <a:solidFill>
                  <a:srgbClr val="0066FF"/>
                </a:solidFill>
                <a:latin typeface="Century Gothic" panose="020B0502020202020204" pitchFamily="34" charset="0"/>
              </a:rPr>
              <a:t>Revisar la congruencia entre imágenes y texto.</a:t>
            </a:r>
          </a:p>
          <a:p>
            <a:r>
              <a:rPr lang="es-ES" dirty="0" smtClean="0">
                <a:solidFill>
                  <a:srgbClr val="0066FF"/>
                </a:solidFill>
                <a:latin typeface="Century Gothic" panose="020B0502020202020204" pitchFamily="34" charset="0"/>
              </a:rPr>
              <a:t>Hacer un diseño a mano (</a:t>
            </a:r>
            <a:r>
              <a:rPr lang="es-ES" dirty="0" err="1" smtClean="0">
                <a:solidFill>
                  <a:srgbClr val="0066FF"/>
                </a:solidFill>
                <a:latin typeface="Century Gothic" panose="020B0502020202020204" pitchFamily="34" charset="0"/>
              </a:rPr>
              <a:t>story-board</a:t>
            </a:r>
            <a:r>
              <a:rPr lang="es-ES" dirty="0" smtClean="0">
                <a:solidFill>
                  <a:srgbClr val="0066FF"/>
                </a:solidFill>
                <a:latin typeface="Century Gothic" panose="020B0502020202020204" pitchFamily="34" charset="0"/>
              </a:rPr>
              <a:t>)</a:t>
            </a:r>
          </a:p>
          <a:p>
            <a:r>
              <a:rPr lang="es-ES" dirty="0" smtClean="0">
                <a:solidFill>
                  <a:srgbClr val="0066FF"/>
                </a:solidFill>
                <a:latin typeface="Century Gothic" panose="020B0502020202020204" pitchFamily="34" charset="0"/>
              </a:rPr>
              <a:t>Hacer la infografía en la aplicación seleccionada.</a:t>
            </a:r>
          </a:p>
          <a:p>
            <a:r>
              <a:rPr lang="es-ES" dirty="0" smtClean="0">
                <a:solidFill>
                  <a:srgbClr val="0066FF"/>
                </a:solidFill>
                <a:latin typeface="Century Gothic" panose="020B0502020202020204" pitchFamily="34" charset="0"/>
              </a:rPr>
              <a:t>Revisar la infografía.</a:t>
            </a:r>
          </a:p>
          <a:p>
            <a:r>
              <a:rPr lang="es-ES" dirty="0" smtClean="0">
                <a:solidFill>
                  <a:srgbClr val="0066FF"/>
                </a:solidFill>
                <a:latin typeface="Century Gothic" panose="020B0502020202020204" pitchFamily="34" charset="0"/>
              </a:rPr>
              <a:t>Hacer las correcciones pertinentes.</a:t>
            </a:r>
          </a:p>
          <a:p>
            <a:r>
              <a:rPr lang="es-ES" dirty="0" smtClean="0">
                <a:solidFill>
                  <a:srgbClr val="0066FF"/>
                </a:solidFill>
                <a:latin typeface="Century Gothic" panose="020B0502020202020204" pitchFamily="34" charset="0"/>
              </a:rPr>
              <a:t>Elaborar el producto final. </a:t>
            </a:r>
            <a:endParaRPr lang="es-ES" dirty="0">
              <a:solidFill>
                <a:srgbClr val="0066FF"/>
              </a:solidFill>
              <a:latin typeface="Century Gothic" panose="020B0502020202020204" pitchFamily="34" charset="0"/>
            </a:endParaRPr>
          </a:p>
        </p:txBody>
      </p:sp>
      <p:sp>
        <p:nvSpPr>
          <p:cNvPr id="3" name="Título 1"/>
          <p:cNvSpPr txBox="1">
            <a:spLocks/>
          </p:cNvSpPr>
          <p:nvPr/>
        </p:nvSpPr>
        <p:spPr>
          <a:xfrm>
            <a:off x="5583218" y="10758"/>
            <a:ext cx="6608781" cy="1130968"/>
          </a:xfrm>
          <a:prstGeom prst="rect">
            <a:avLst/>
          </a:prstGeom>
        </p:spPr>
        <p:txBody>
          <a:bodyPr>
            <a:normAutofit fontScale="75000" lnSpcReduction="20000"/>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pPr algn="ctr"/>
            <a:r>
              <a:rPr lang="es-MX" dirty="0" smtClean="0"/>
              <a:t>5.i. Producto 13. Lista de pasos para realizar una infografía digital.</a:t>
            </a:r>
            <a:endParaRPr lang="es-MX" dirty="0"/>
          </a:p>
        </p:txBody>
      </p:sp>
    </p:spTree>
    <p:extLst>
      <p:ext uri="{BB962C8B-B14F-4D97-AF65-F5344CB8AC3E}">
        <p14:creationId xmlns:p14="http://schemas.microsoft.com/office/powerpoint/2010/main" val="347487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5490" y="0"/>
            <a:ext cx="6106510" cy="1325563"/>
          </a:xfrm>
        </p:spPr>
        <p:txBody>
          <a:bodyPr rtlCol="0">
            <a:normAutofit fontScale="90000"/>
          </a:bodyPr>
          <a:lstStyle/>
          <a:p>
            <a:pPr rtl="0"/>
            <a:r>
              <a:rPr lang="es-ES" dirty="0" smtClean="0"/>
              <a:t>5.i. Producto 14. Infografía.</a:t>
            </a:r>
            <a:endParaRPr lang="es-ES" dirty="0"/>
          </a:p>
        </p:txBody>
      </p:sp>
      <p:pic>
        <p:nvPicPr>
          <p:cNvPr id="9" name="Marcador de contenido 8" descr="Recorte de pantall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7206" y="937331"/>
            <a:ext cx="4063548" cy="5841841"/>
          </a:xfrm>
        </p:spPr>
      </p:pic>
    </p:spTree>
    <p:extLst>
      <p:ext uri="{BB962C8B-B14F-4D97-AF65-F5344CB8AC3E}">
        <p14:creationId xmlns:p14="http://schemas.microsoft.com/office/powerpoint/2010/main" val="66209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648607" y="0"/>
            <a:ext cx="9543393" cy="1325563"/>
          </a:xfrm>
          <a:prstGeom prst="rect">
            <a:avLst/>
          </a:prstGeom>
        </p:spPr>
        <p:txBody>
          <a:bodyPr rtlCol="0">
            <a:normAutofit fontScale="97500"/>
          </a:bodyPr>
          <a:lst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a:lstStyle>
          <a:p>
            <a:r>
              <a:rPr lang="es-ES" dirty="0" smtClean="0"/>
              <a:t>5.i. Producto 15. Reflexiones personales.</a:t>
            </a:r>
            <a:endParaRPr lang="es-ES" dirty="0"/>
          </a:p>
        </p:txBody>
      </p:sp>
      <p:sp>
        <p:nvSpPr>
          <p:cNvPr id="4" name="Rectángulo 3"/>
          <p:cNvSpPr/>
          <p:nvPr/>
        </p:nvSpPr>
        <p:spPr>
          <a:xfrm>
            <a:off x="992458" y="1113251"/>
            <a:ext cx="10203366" cy="4625433"/>
          </a:xfrm>
          <a:prstGeom prst="rect">
            <a:avLst/>
          </a:prstGeom>
        </p:spPr>
        <p:txBody>
          <a:bodyPr wrap="square">
            <a:spAutoFit/>
          </a:bodyPr>
          <a:lstStyle/>
          <a:p>
            <a:pPr algn="just">
              <a:lnSpc>
                <a:spcPct val="115000"/>
              </a:lnSpc>
              <a:spcAft>
                <a:spcPts val="1000"/>
              </a:spcAft>
            </a:pPr>
            <a:r>
              <a:rPr lang="es-US" sz="1200" b="1" i="1"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¿Cuáles fueron las tres principales dificultades propias para la construcción del proyecto interdisciplinario?</a:t>
            </a:r>
            <a:endParaRPr lang="es-MX" sz="12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La primera considero que es el tiempo para reunirnos en equipo y los diferentes horarios que maneja cada integrante. La segunda es la información que se envió esta poco digerible para la integración del proyecto y por ultimo las reuniones son insuficientes para resolución de dudas</a:t>
            </a:r>
            <a:endParaRPr lang="es-MX"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b="1" i="1"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¿De qué forma las resolviste?</a:t>
            </a:r>
            <a:endParaRPr lang="es-MX" sz="12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Se resolvieron en equipo y con apoyo de los documentos que se nos proporcionaron</a:t>
            </a:r>
            <a:endParaRPr lang="es-MX"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b="1" i="1" dirty="0" smtClean="0">
                <a:solidFill>
                  <a:srgbClr val="0070C0"/>
                </a:solidFill>
                <a:latin typeface="Century Gothic" panose="020B0502020202020204" pitchFamily="34" charset="0"/>
                <a:ea typeface="Calibri" panose="020F0502020204030204" pitchFamily="34" charset="0"/>
                <a:cs typeface="Times New Roman" panose="02020603050405020304" pitchFamily="18" charset="0"/>
              </a:rPr>
              <a:t>¿Qué resultados tuviste y como se evidencian estos?</a:t>
            </a:r>
            <a:endParaRPr lang="es-MX" sz="1200" b="1" dirty="0" smtClean="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dirty="0" smtClean="0">
                <a:solidFill>
                  <a:srgbClr val="3399FF"/>
                </a:solidFill>
                <a:latin typeface="Century Gothic" panose="020B0502020202020204" pitchFamily="34" charset="0"/>
                <a:ea typeface="Calibri" panose="020F0502020204030204" pitchFamily="34" charset="0"/>
                <a:cs typeface="Times New Roman" panose="02020603050405020304" pitchFamily="18" charset="0"/>
              </a:rPr>
              <a:t>Los resultados que se obtuvieron fueron los productos que se realizaron a través de los meses y sesiones de trabajo.</a:t>
            </a:r>
            <a:endParaRPr lang="es-MX" sz="1200" dirty="0" smtClean="0">
              <a:solidFill>
                <a:srgbClr val="3399FF"/>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b="1" i="1" dirty="0" smtClean="0">
                <a:solidFill>
                  <a:srgbClr val="0070C0"/>
                </a:solidFill>
                <a:latin typeface="Century Gothic" panose="020B0502020202020204" pitchFamily="34" charset="0"/>
                <a:ea typeface="Calibri" panose="020F0502020204030204" pitchFamily="34" charset="0"/>
                <a:cs typeface="Times New Roman" panose="02020603050405020304" pitchFamily="18" charset="0"/>
              </a:rPr>
              <a:t>¿</a:t>
            </a:r>
            <a:r>
              <a:rPr lang="es-US" sz="1200" b="1" i="1"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Qué aspectos crees que puedes seguir trabajando en ti para obtener mejores resultados?</a:t>
            </a:r>
            <a:endParaRPr lang="es-MX" sz="12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Los aspectos que debemos seguir trabajando son el del manejo de información por las confusiones que presentan los documentos las conferencias son muy buenas sobre todo porque son expertos en la materia.</a:t>
            </a:r>
            <a:endParaRPr lang="es-MX"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b="1" i="1"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¿Qué de lo aprendido repercute de forma positiva en tus sesiones cotidianas del trabajo?</a:t>
            </a:r>
            <a:endParaRPr lang="es-MX" sz="12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2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El conocer la perspectiva de otras materias y la conjugación de aspectos de cada una de ellas nos lleva a un mayor conocimiento para nuestros alumnos teniendo una diversidad para la práctica diaria en nuestra materia. De la manera más conveniente es teniendo en cuenta los aprendizajes que compartimos con los compañeros de las otras materias el compartir experiencias nos lleva a un mayor desafío de las capacidades como docentes.</a:t>
            </a:r>
            <a:endParaRPr lang="es-MX" sz="1200" dirty="0">
              <a:solidFill>
                <a:srgbClr val="3399FF"/>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355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4401" y="1610962"/>
            <a:ext cx="10939346" cy="3923575"/>
          </a:xfrm>
          <a:prstGeom prst="rect">
            <a:avLst/>
          </a:prstGeom>
        </p:spPr>
        <p:txBody>
          <a:bodyPr wrap="square">
            <a:spAutoFit/>
          </a:bodyPr>
          <a:lstStyle/>
          <a:p>
            <a:pPr algn="just">
              <a:lnSpc>
                <a:spcPct val="115000"/>
              </a:lnSpc>
              <a:spcAft>
                <a:spcPts val="1000"/>
              </a:spcAft>
            </a:pPr>
            <a:r>
              <a:rPr lang="es-US" sz="1400" b="1" i="1" u="sng"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ESCUELA Y DERECHOS HUMANOS</a:t>
            </a:r>
            <a:endParaRPr lang="es-MX" sz="14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400" b="1" i="1" u="sng" dirty="0">
                <a:solidFill>
                  <a:srgbClr val="0070C0"/>
                </a:solidFill>
                <a:latin typeface="Century Gothic" panose="020B0502020202020204" pitchFamily="34" charset="0"/>
                <a:ea typeface="Calibri" panose="020F0502020204030204" pitchFamily="34" charset="0"/>
                <a:cs typeface="Times New Roman" panose="02020603050405020304" pitchFamily="18" charset="0"/>
              </a:rPr>
              <a:t>RETOS Y DESAFIOS</a:t>
            </a:r>
            <a:endParaRPr lang="es-MX" sz="1400" b="1" dirty="0">
              <a:solidFill>
                <a:srgbClr val="0070C0"/>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400" u="sng"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Dr. Alfredo Sánchez Castañeda</a:t>
            </a:r>
            <a:endParaRPr lang="es-MX" sz="14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US" sz="1400" dirty="0">
                <a:solidFill>
                  <a:srgbClr val="3399FF"/>
                </a:solidFill>
                <a:latin typeface="Century Gothic" panose="020B0502020202020204" pitchFamily="34" charset="0"/>
                <a:ea typeface="Calibri" panose="020F0502020204030204" pitchFamily="34" charset="0"/>
                <a:cs typeface="Times New Roman" panose="02020603050405020304" pitchFamily="18" charset="0"/>
              </a:rPr>
              <a:t>De acuerdo al video que se observó puedo reflexionar que los derechos humanos están  inmersos en todos los ámbitos escolares a nivel nacional está en la constitución política de los estados unidos mexicanos a nivel internacional está en la UNESCO los derechos humanos dentro de la escuela son un gran desafío para la sociedad ya que es una responsabilidad que recae en la familia, docentes, autoridades y en los mismos alumnos. Para las escuelas existe la ley general de educación que tiene como función fomentar nacional y soberanía, difundir la práctica de la democracia, promover el valor de la justicia y fomentar los valores diversos en la sociedad. Para la UNAM la ley orgánica de la universidad tiene dos fines importantes que es impartir la educación principalmente en problemas nacionales y mejorar las instituciones y ayudar al pueblo de México. Una parte importante del video son las recomendaciones que da la UNESCO señalado en los programas mundiales para la defensoría de los derechos humanos que es promover la independencia, fomentar el respeto y la valoración de la independencia construyendo relaciones entre ellos la escuela en la actualidad es lo que quiere formar ambientes donde se desarrollen ciudadanos para una sociedad justa y equitativa.</a:t>
            </a:r>
            <a:endParaRPr lang="es-MX" sz="1400" dirty="0">
              <a:solidFill>
                <a:srgbClr val="3399FF"/>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925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2527" y="664576"/>
            <a:ext cx="11117766" cy="3600986"/>
          </a:xfrm>
          <a:prstGeom prst="rect">
            <a:avLst/>
          </a:prstGeom>
        </p:spPr>
        <p:txBody>
          <a:bodyPr wrap="square">
            <a:spAutoFit/>
          </a:bodyPr>
          <a:lstStyle/>
          <a:p>
            <a:pPr algn="just">
              <a:spcAft>
                <a:spcPts val="0"/>
              </a:spcAft>
            </a:pPr>
            <a:r>
              <a:rPr lang="es-ES" dirty="0">
                <a:latin typeface="Times New Roman" panose="02020603050405020304" pitchFamily="18"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a:p>
            <a:pPr algn="r">
              <a:spcAft>
                <a:spcPts val="0"/>
              </a:spcAft>
            </a:pPr>
            <a:r>
              <a:rPr lang="es-ES" sz="1400" b="1" dirty="0" smtClean="0">
                <a:solidFill>
                  <a:srgbClr val="0066FF"/>
                </a:solidFill>
                <a:latin typeface="Century Gothic" panose="020B0502020202020204" pitchFamily="34" charset="0"/>
                <a:ea typeface="Times New Roman" panose="02020603050405020304" pitchFamily="18" charset="0"/>
              </a:rPr>
              <a:t>Laura </a:t>
            </a:r>
            <a:r>
              <a:rPr lang="es-ES" sz="1400" b="1" dirty="0">
                <a:solidFill>
                  <a:srgbClr val="0066FF"/>
                </a:solidFill>
                <a:latin typeface="Century Gothic" panose="020B0502020202020204" pitchFamily="34" charset="0"/>
                <a:ea typeface="Times New Roman" panose="02020603050405020304" pitchFamily="18" charset="0"/>
              </a:rPr>
              <a:t>Torres Laguna.</a:t>
            </a:r>
            <a:endParaRPr lang="es-MX" sz="1400" b="1" dirty="0">
              <a:solidFill>
                <a:srgbClr val="0066FF"/>
              </a:solidFill>
              <a:latin typeface="Century Gothic" panose="020B0502020202020204" pitchFamily="34" charset="0"/>
              <a:ea typeface="Times New Roman" panose="02020603050405020304" pitchFamily="18" charset="0"/>
            </a:endParaRPr>
          </a:p>
          <a:p>
            <a:pPr algn="r">
              <a:spcAft>
                <a:spcPts val="0"/>
              </a:spcAft>
            </a:pPr>
            <a:r>
              <a:rPr lang="es-ES" sz="1400" b="1" dirty="0">
                <a:solidFill>
                  <a:srgbClr val="0066FF"/>
                </a:solidFill>
                <a:latin typeface="Century Gothic" panose="020B0502020202020204" pitchFamily="34" charset="0"/>
                <a:ea typeface="Times New Roman" panose="02020603050405020304" pitchFamily="18" charset="0"/>
              </a:rPr>
              <a:t>Orientación Educativa V</a:t>
            </a:r>
            <a:endParaRPr lang="es-MX" sz="1400" b="1" dirty="0">
              <a:solidFill>
                <a:srgbClr val="0066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Una de las principales dificultades es la coordinación en cuanto a los tiempos, la organización de la unificación y ensamblaje de las ideas, así como los tiempos para reunirnos. Otra es la interdisciplinariedad, tratar de coordinar e incluir cada una de las materias para dar forma y sentido a la idea central del proyecto, sin perder de vista que las materias involucradas son transversales. Por último, encontrar una situación que sea problema en la población en la que se llevará a cabo el tema, que sea útil, interesante y provechoso para el adolescente. Para dar solución a las problemáticas se llevó a cabo una investigación en cuanto a la práctica teórica y los tiempos  de organización y flexibilidad por parte de los integrantes.</a:t>
            </a:r>
            <a:endParaRPr lang="es-MX" sz="1400" dirty="0">
              <a:solidFill>
                <a:srgbClr val="3399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Lo resultados que se lograron se manifiestan de manera interna en el proceso de la planeación y de la multidisciplinariedad, lo que ayudará dentro de las sesiones de  clases. Los aspectos que se deberán trabajando de manera personal es la organización de tiempo, la flexibilidad y la investigación, estos aspectos, además de los trabajados durante la elaboración del proyecto, fortalecen el trabajo diario dentro del aula, porque nos permite trabajar con un aprendizaje significativo y transversal con los alumnos, además de fortalecer el trabajo multidisciplinario.  </a:t>
            </a:r>
            <a:endParaRPr lang="es-MX" sz="1400" dirty="0">
              <a:solidFill>
                <a:srgbClr val="3399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p:txBody>
      </p:sp>
      <p:sp>
        <p:nvSpPr>
          <p:cNvPr id="3" name="Rectángulo 2"/>
          <p:cNvSpPr/>
          <p:nvPr/>
        </p:nvSpPr>
        <p:spPr>
          <a:xfrm>
            <a:off x="702526" y="4547906"/>
            <a:ext cx="10983951" cy="738664"/>
          </a:xfrm>
          <a:prstGeom prst="rect">
            <a:avLst/>
          </a:prstGeom>
        </p:spPr>
        <p:txBody>
          <a:bodyPr wrap="square">
            <a:spAutoFit/>
          </a:bodyPr>
          <a:lstStyle/>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La conferencia seleccionada es la de violencia escolar, la reflexión que me deja esta conferencia; es que todos somos parte este problema que se presenta en las instituciones, que no hay un culpable de esto hecho, pero sí que todos somos responsables de corregir y evitar que suceda, no sólo los maestros, también padres de familia y su entorno social. </a:t>
            </a:r>
            <a:endParaRPr lang="es-MX" sz="1400" dirty="0">
              <a:solidFill>
                <a:srgbClr val="3399FF"/>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5836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2527" y="664576"/>
            <a:ext cx="11117766" cy="2308324"/>
          </a:xfrm>
          <a:prstGeom prst="rect">
            <a:avLst/>
          </a:prstGeom>
        </p:spPr>
        <p:txBody>
          <a:bodyPr wrap="square">
            <a:spAutoFit/>
          </a:bodyPr>
          <a:lstStyle/>
          <a:p>
            <a:pPr algn="just">
              <a:spcAft>
                <a:spcPts val="0"/>
              </a:spcAft>
            </a:pPr>
            <a:r>
              <a:rPr lang="es-ES" dirty="0">
                <a:latin typeface="Times New Roman" panose="02020603050405020304" pitchFamily="18"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a:p>
            <a:pPr algn="r">
              <a:spcAft>
                <a:spcPts val="0"/>
              </a:spcAft>
            </a:pPr>
            <a:r>
              <a:rPr lang="es-MX" sz="1400" b="1" dirty="0" smtClean="0">
                <a:solidFill>
                  <a:srgbClr val="0066FF"/>
                </a:solidFill>
                <a:latin typeface="Century Gothic" panose="020B0502020202020204" pitchFamily="34" charset="0"/>
                <a:ea typeface="Times New Roman" panose="02020603050405020304" pitchFamily="18" charset="0"/>
              </a:rPr>
              <a:t>Claribel Guzmán </a:t>
            </a:r>
            <a:r>
              <a:rPr lang="es-MX" sz="1400" b="1" dirty="0" err="1" smtClean="0">
                <a:solidFill>
                  <a:srgbClr val="0066FF"/>
                </a:solidFill>
                <a:latin typeface="Century Gothic" panose="020B0502020202020204" pitchFamily="34" charset="0"/>
                <a:ea typeface="Times New Roman" panose="02020603050405020304" pitchFamily="18" charset="0"/>
              </a:rPr>
              <a:t>Guzmán</a:t>
            </a:r>
            <a:endParaRPr lang="es-MX" sz="1400" b="1" dirty="0" smtClean="0">
              <a:solidFill>
                <a:srgbClr val="0066FF"/>
              </a:solidFill>
              <a:latin typeface="Century Gothic" panose="020B0502020202020204" pitchFamily="34" charset="0"/>
              <a:ea typeface="Times New Roman" panose="02020603050405020304" pitchFamily="18" charset="0"/>
            </a:endParaRPr>
          </a:p>
          <a:p>
            <a:pPr algn="r">
              <a:spcAft>
                <a:spcPts val="0"/>
              </a:spcAft>
            </a:pPr>
            <a:r>
              <a:rPr lang="es-MX" sz="1400" b="1" dirty="0" smtClean="0">
                <a:solidFill>
                  <a:srgbClr val="0066FF"/>
                </a:solidFill>
                <a:latin typeface="Century Gothic" panose="020B0502020202020204" pitchFamily="34" charset="0"/>
                <a:ea typeface="Times New Roman" panose="02020603050405020304" pitchFamily="18" charset="0"/>
              </a:rPr>
              <a:t>Inglés IV</a:t>
            </a:r>
            <a:endParaRPr lang="es-MX" sz="1400" b="1" dirty="0">
              <a:solidFill>
                <a:srgbClr val="0066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a:p>
            <a:pPr algn="just">
              <a:spcAft>
                <a:spcPts val="0"/>
              </a:spcAft>
            </a:pPr>
            <a:r>
              <a:rPr lang="es-MX" sz="1400" dirty="0" smtClean="0">
                <a:solidFill>
                  <a:srgbClr val="3399FF"/>
                </a:solidFill>
                <a:latin typeface="Century Gothic" panose="020B0502020202020204" pitchFamily="34" charset="0"/>
                <a:ea typeface="Times New Roman" panose="02020603050405020304" pitchFamily="18" charset="0"/>
              </a:rPr>
              <a:t>La construcción del proyecto interdisciplinario demandó una intensa búsqueda de respuestas a preguntas que surgían porque de principio no entendíamos a ciencia cierta de qué se trataba, además, los tiempos de cada profesor no coincidían para poder armar el proyecto. Finalmente la repartición de roles y tareas facilitó enormemente caminar con la estructura y cada una de las actividades planteadas. Reforzamos  con teoría y práctica conceptos básicos en educación tales como: planeación, evaluación, sesiones, recursos, tiempos, etc. </a:t>
            </a:r>
            <a:endParaRPr lang="es-MX" sz="1400" dirty="0">
              <a:solidFill>
                <a:srgbClr val="3399FF"/>
              </a:solidFill>
              <a:latin typeface="Century Gothic" panose="020B0502020202020204" pitchFamily="34" charset="0"/>
              <a:ea typeface="Times New Roman" panose="02020603050405020304" pitchFamily="18" charset="0"/>
            </a:endParaRPr>
          </a:p>
          <a:p>
            <a:pPr algn="just">
              <a:spcAft>
                <a:spcPts val="0"/>
              </a:spcAft>
            </a:pPr>
            <a:r>
              <a:rPr lang="es-ES" sz="1400" dirty="0">
                <a:solidFill>
                  <a:srgbClr val="3399FF"/>
                </a:solidFill>
                <a:latin typeface="Century Gothic" panose="020B0502020202020204" pitchFamily="34" charset="0"/>
                <a:ea typeface="Times New Roman" panose="02020603050405020304" pitchFamily="18" charset="0"/>
              </a:rPr>
              <a:t> </a:t>
            </a:r>
            <a:endParaRPr lang="es-MX" sz="1400" dirty="0">
              <a:solidFill>
                <a:srgbClr val="3399FF"/>
              </a:solidFill>
              <a:latin typeface="Century Gothic" panose="020B0502020202020204" pitchFamily="34" charset="0"/>
              <a:ea typeface="Times New Roman" panose="02020603050405020304" pitchFamily="18" charset="0"/>
            </a:endParaRPr>
          </a:p>
        </p:txBody>
      </p:sp>
      <p:sp>
        <p:nvSpPr>
          <p:cNvPr id="3" name="Rectángulo 2"/>
          <p:cNvSpPr/>
          <p:nvPr/>
        </p:nvSpPr>
        <p:spPr>
          <a:xfrm>
            <a:off x="769434" y="3733867"/>
            <a:ext cx="10983951" cy="1384995"/>
          </a:xfrm>
          <a:prstGeom prst="rect">
            <a:avLst/>
          </a:prstGeom>
        </p:spPr>
        <p:txBody>
          <a:bodyPr wrap="square">
            <a:spAutoFit/>
          </a:bodyPr>
          <a:lstStyle/>
          <a:p>
            <a:pPr algn="just">
              <a:spcAft>
                <a:spcPts val="0"/>
              </a:spcAft>
            </a:pPr>
            <a:r>
              <a:rPr lang="es-ES" sz="1400" dirty="0" smtClean="0">
                <a:solidFill>
                  <a:srgbClr val="3399FF"/>
                </a:solidFill>
                <a:latin typeface="Century Gothic" panose="020B0502020202020204" pitchFamily="34" charset="0"/>
                <a:ea typeface="Times New Roman" panose="02020603050405020304" pitchFamily="18" charset="0"/>
              </a:rPr>
              <a:t>“Respetando la diversidad sexual y de género” Fue la conferencia seleccionada para escribir ésta reflexión, me parece sumamente importante que éste tipo de conferencias lleguen a nuestros alumnos  ya que la escuela es el escenario dónde ocurren mas actos de discriminación de género; pero además es también el lugar desde dónde se puede empezar a construir el reconocimiento al otro como igual nuestro, sin importar su orientación sexual.</a:t>
            </a:r>
          </a:p>
          <a:p>
            <a:pPr algn="just">
              <a:spcAft>
                <a:spcPts val="0"/>
              </a:spcAft>
            </a:pPr>
            <a:r>
              <a:rPr lang="es-ES" sz="1400" dirty="0" smtClean="0">
                <a:solidFill>
                  <a:srgbClr val="3399FF"/>
                </a:solidFill>
                <a:latin typeface="Century Gothic" panose="020B0502020202020204" pitchFamily="34" charset="0"/>
                <a:ea typeface="Times New Roman" panose="02020603050405020304" pitchFamily="18" charset="0"/>
              </a:rPr>
              <a:t>Identificar términos y acepciones en éste tema es necesario, llamando a cada diversidad por su nombre, ya que la violencia de genero es basada y construida en la desinformación y los prejuicios. </a:t>
            </a:r>
            <a:endParaRPr lang="es-MX" sz="1400" dirty="0">
              <a:solidFill>
                <a:srgbClr val="3399FF"/>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423461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1617" y="323084"/>
            <a:ext cx="4497114" cy="1325563"/>
          </a:xfrm>
        </p:spPr>
        <p:txBody>
          <a:bodyPr/>
          <a:lstStyle/>
          <a:p>
            <a:r>
              <a:rPr lang="es-MX" dirty="0" smtClean="0"/>
              <a:t>5.A. Producto 1</a:t>
            </a: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3022940970"/>
              </p:ext>
            </p:extLst>
          </p:nvPr>
        </p:nvGraphicFramePr>
        <p:xfrm>
          <a:off x="830974" y="1554054"/>
          <a:ext cx="10499178" cy="4883979"/>
        </p:xfrm>
        <a:graphic>
          <a:graphicData uri="http://schemas.openxmlformats.org/drawingml/2006/table">
            <a:tbl>
              <a:tblPr>
                <a:tableStyleId>{35758FB7-9AC5-4552-8A53-C91805E547FA}</a:tableStyleId>
              </a:tblPr>
              <a:tblGrid>
                <a:gridCol w="4035656">
                  <a:extLst>
                    <a:ext uri="{9D8B030D-6E8A-4147-A177-3AD203B41FA5}">
                      <a16:colId xmlns:a16="http://schemas.microsoft.com/office/drawing/2014/main" xmlns="" val="4139923739"/>
                    </a:ext>
                  </a:extLst>
                </a:gridCol>
                <a:gridCol w="6463522">
                  <a:extLst>
                    <a:ext uri="{9D8B030D-6E8A-4147-A177-3AD203B41FA5}">
                      <a16:colId xmlns:a16="http://schemas.microsoft.com/office/drawing/2014/main" xmlns="" val="1486562672"/>
                    </a:ext>
                  </a:extLst>
                </a:gridCol>
              </a:tblGrid>
              <a:tr h="371584">
                <a:tc gridSpan="2">
                  <a:txBody>
                    <a:bodyPr/>
                    <a:lstStyle/>
                    <a:p>
                      <a:pPr algn="ctr">
                        <a:lnSpc>
                          <a:spcPct val="115000"/>
                        </a:lnSpc>
                        <a:spcAft>
                          <a:spcPts val="0"/>
                        </a:spcAft>
                      </a:pPr>
                      <a:r>
                        <a:rPr lang="es-ES" sz="2000" dirty="0">
                          <a:effectLst/>
                          <a:latin typeface="Century Gothic" panose="020B0502020202020204" pitchFamily="34" charset="0"/>
                        </a:rPr>
                        <a:t>La Interdisciplinariedad</a:t>
                      </a:r>
                      <a:endParaRPr lang="es-MX" sz="2000" dirty="0">
                        <a:solidFill>
                          <a:srgbClr val="002060"/>
                        </a:solidFill>
                        <a:effectLst/>
                        <a:latin typeface="Century Gothic" panose="020B0502020202020204" pitchFamily="34" charset="0"/>
                        <a:ea typeface="Arial" panose="020B0604020202020204" pitchFamily="34" charset="0"/>
                      </a:endParaRPr>
                    </a:p>
                  </a:txBody>
                  <a:tcPr marL="63500" marR="63500" marT="63500" marB="63500"/>
                </a:tc>
                <a:tc hMerge="1">
                  <a:txBody>
                    <a:bodyPr/>
                    <a:lstStyle/>
                    <a:p>
                      <a:endParaRPr lang="es-MX"/>
                    </a:p>
                  </a:txBody>
                  <a:tcPr/>
                </a:tc>
                <a:extLst>
                  <a:ext uri="{0D108BD9-81ED-4DB2-BD59-A6C34878D82A}">
                    <a16:rowId xmlns:a16="http://schemas.microsoft.com/office/drawing/2014/main" xmlns="" val="3231929350"/>
                  </a:ext>
                </a:extLst>
              </a:tr>
              <a:tr h="595409">
                <a:tc>
                  <a:txBody>
                    <a:bodyPr/>
                    <a:lstStyle/>
                    <a:p>
                      <a:pPr>
                        <a:lnSpc>
                          <a:spcPct val="115000"/>
                        </a:lnSpc>
                        <a:spcAft>
                          <a:spcPts val="0"/>
                        </a:spcAft>
                      </a:pPr>
                      <a:r>
                        <a:rPr lang="es-ES" sz="1200" dirty="0">
                          <a:effectLst/>
                          <a:latin typeface="Century Gothic" panose="020B0502020202020204" pitchFamily="34" charset="0"/>
                        </a:rPr>
                        <a:t>1. ¿Qué es?</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a:effectLst/>
                          <a:latin typeface="Century Gothic" panose="020B0502020202020204" pitchFamily="34" charset="0"/>
                        </a:rPr>
                        <a:t>Proceso de integración de diversas disciplinas con la finalidad de resolución de problemas.</a:t>
                      </a:r>
                      <a:endParaRPr lang="es-MX" sz="1200">
                        <a:effectLst/>
                        <a:latin typeface="Century Gothic" panose="020B0502020202020204" pitchFamily="34" charset="0"/>
                      </a:endParaRPr>
                    </a:p>
                    <a:p>
                      <a:pPr>
                        <a:lnSpc>
                          <a:spcPct val="115000"/>
                        </a:lnSpc>
                        <a:spcAft>
                          <a:spcPts val="0"/>
                        </a:spcAft>
                      </a:pPr>
                      <a:r>
                        <a:rPr lang="es-MX" sz="1200">
                          <a:effectLst/>
                          <a:latin typeface="Century Gothic" panose="020B0502020202020204" pitchFamily="34" charset="0"/>
                        </a:rPr>
                        <a:t> </a:t>
                      </a:r>
                      <a:endParaRPr lang="es-MX" sz="120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3165402141"/>
                  </a:ext>
                </a:extLst>
              </a:tr>
              <a:tr h="595409">
                <a:tc>
                  <a:txBody>
                    <a:bodyPr/>
                    <a:lstStyle/>
                    <a:p>
                      <a:pPr>
                        <a:lnSpc>
                          <a:spcPct val="115000"/>
                        </a:lnSpc>
                        <a:spcAft>
                          <a:spcPts val="0"/>
                        </a:spcAft>
                      </a:pPr>
                      <a:r>
                        <a:rPr lang="es-ES" sz="1200" dirty="0">
                          <a:effectLst/>
                          <a:latin typeface="Century Gothic" panose="020B0502020202020204" pitchFamily="34" charset="0"/>
                        </a:rPr>
                        <a:t>2. ¿Qué características </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    tiene ?</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Es integrativo, colaborativo, complementario. Vinculación, flexibilidad y tolerancia.</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 </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98265882"/>
                  </a:ext>
                </a:extLst>
              </a:tr>
              <a:tr h="819235">
                <a:tc>
                  <a:txBody>
                    <a:bodyPr/>
                    <a:lstStyle/>
                    <a:p>
                      <a:pPr>
                        <a:lnSpc>
                          <a:spcPct val="115000"/>
                        </a:lnSpc>
                        <a:spcAft>
                          <a:spcPts val="0"/>
                        </a:spcAft>
                      </a:pPr>
                      <a:r>
                        <a:rPr lang="es-ES" sz="1200" dirty="0">
                          <a:effectLst/>
                          <a:latin typeface="Century Gothic" panose="020B0502020202020204" pitchFamily="34" charset="0"/>
                        </a:rPr>
                        <a:t>3. ¿Por qué es  importante en la educación?</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Promueve las habilidades de forma integral utilizando la investigación, logrando un aprendizaje significativo con base a competencias disciplinares.</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 </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967143902"/>
                  </a:ext>
                </a:extLst>
              </a:tr>
              <a:tr h="595409">
                <a:tc>
                  <a:txBody>
                    <a:bodyPr/>
                    <a:lstStyle/>
                    <a:p>
                      <a:pPr>
                        <a:lnSpc>
                          <a:spcPct val="115000"/>
                        </a:lnSpc>
                        <a:spcAft>
                          <a:spcPts val="0"/>
                        </a:spcAft>
                      </a:pPr>
                      <a:r>
                        <a:rPr lang="es-ES" sz="1200">
                          <a:effectLst/>
                          <a:latin typeface="Century Gothic" panose="020B0502020202020204" pitchFamily="34" charset="0"/>
                        </a:rPr>
                        <a:t>4. ¿Cómo motivar a los alumnos para el trabajo </a:t>
                      </a:r>
                      <a:endParaRPr lang="es-MX" sz="1200">
                        <a:effectLst/>
                        <a:latin typeface="Century Gothic" panose="020B0502020202020204" pitchFamily="34" charset="0"/>
                      </a:endParaRPr>
                    </a:p>
                    <a:p>
                      <a:pPr>
                        <a:lnSpc>
                          <a:spcPct val="115000"/>
                        </a:lnSpc>
                        <a:spcAft>
                          <a:spcPts val="0"/>
                        </a:spcAft>
                      </a:pPr>
                      <a:r>
                        <a:rPr lang="es-ES" sz="1200">
                          <a:effectLst/>
                          <a:latin typeface="Century Gothic" panose="020B0502020202020204" pitchFamily="34" charset="0"/>
                        </a:rPr>
                        <a:t>interdisciplinario?</a:t>
                      </a:r>
                      <a:endParaRPr lang="es-MX" sz="120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Con temas de interés para el alumno que fortalezcan el desarrollo académico.</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Actitud positiva.</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1939210424"/>
                  </a:ext>
                </a:extLst>
              </a:tr>
              <a:tr h="1043061">
                <a:tc>
                  <a:txBody>
                    <a:bodyPr/>
                    <a:lstStyle/>
                    <a:p>
                      <a:pPr>
                        <a:lnSpc>
                          <a:spcPct val="115000"/>
                        </a:lnSpc>
                        <a:spcAft>
                          <a:spcPts val="0"/>
                        </a:spcAft>
                      </a:pPr>
                      <a:r>
                        <a:rPr lang="es-ES" sz="1200">
                          <a:effectLst/>
                          <a:latin typeface="Century Gothic" panose="020B0502020202020204" pitchFamily="34" charset="0"/>
                        </a:rPr>
                        <a:t>5. ¿Cuáles son los prerrequisitos materiales,</a:t>
                      </a:r>
                      <a:endParaRPr lang="es-MX" sz="1200">
                        <a:effectLst/>
                        <a:latin typeface="Century Gothic" panose="020B0502020202020204" pitchFamily="34" charset="0"/>
                      </a:endParaRPr>
                    </a:p>
                    <a:p>
                      <a:pPr>
                        <a:lnSpc>
                          <a:spcPct val="115000"/>
                        </a:lnSpc>
                        <a:spcAft>
                          <a:spcPts val="0"/>
                        </a:spcAft>
                      </a:pPr>
                      <a:r>
                        <a:rPr lang="es-ES" sz="1200">
                          <a:effectLst/>
                          <a:latin typeface="Century Gothic" panose="020B0502020202020204" pitchFamily="34" charset="0"/>
                        </a:rPr>
                        <a:t>   organizacionales  y personales  para la planeación del  trabajo           interdisciplinario?</a:t>
                      </a:r>
                      <a:endParaRPr lang="es-MX" sz="120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Proyecto en común.</a:t>
                      </a:r>
                      <a:r>
                        <a:rPr lang="es-MX" sz="1200" dirty="0">
                          <a:effectLst/>
                          <a:latin typeface="Century Gothic" panose="020B0502020202020204" pitchFamily="34" charset="0"/>
                        </a:rPr>
                        <a:t> </a:t>
                      </a:r>
                    </a:p>
                    <a:p>
                      <a:pPr>
                        <a:lnSpc>
                          <a:spcPct val="115000"/>
                        </a:lnSpc>
                        <a:spcAft>
                          <a:spcPts val="0"/>
                        </a:spcAft>
                      </a:pPr>
                      <a:r>
                        <a:rPr lang="es-ES" sz="1200" dirty="0">
                          <a:effectLst/>
                          <a:latin typeface="Century Gothic" panose="020B0502020202020204" pitchFamily="34" charset="0"/>
                        </a:rPr>
                        <a:t>Actitud positiva institucional.</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Apertura a ideas y experiencia.</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 </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602171667"/>
                  </a:ext>
                </a:extLst>
              </a:tr>
              <a:tr h="595409">
                <a:tc>
                  <a:txBody>
                    <a:bodyPr/>
                    <a:lstStyle/>
                    <a:p>
                      <a:pPr>
                        <a:lnSpc>
                          <a:spcPct val="115000"/>
                        </a:lnSpc>
                        <a:spcAft>
                          <a:spcPts val="0"/>
                        </a:spcAft>
                      </a:pPr>
                      <a:r>
                        <a:rPr lang="es-ES" sz="1200">
                          <a:effectLst/>
                          <a:latin typeface="Century Gothic" panose="020B0502020202020204" pitchFamily="34" charset="0"/>
                        </a:rPr>
                        <a:t>6. ¿Qué papel juega la planeación en el trabajo Interdisciplinario y qué características debe tener? </a:t>
                      </a:r>
                      <a:endParaRPr lang="es-MX" sz="1200">
                        <a:solidFill>
                          <a:schemeClr val="accent1"/>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Guía a los aprendizajes esperados, posee objetivos, lineamientos y reglas, materiales y método, avances y producto.</a:t>
                      </a:r>
                      <a:endParaRPr lang="es-MX" sz="1200" dirty="0">
                        <a:solidFill>
                          <a:schemeClr val="accent1"/>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10188401"/>
                  </a:ext>
                </a:extLst>
              </a:tr>
            </a:tbl>
          </a:graphicData>
        </a:graphic>
      </p:graphicFrame>
    </p:spTree>
    <p:extLst>
      <p:ext uri="{BB962C8B-B14F-4D97-AF65-F5344CB8AC3E}">
        <p14:creationId xmlns:p14="http://schemas.microsoft.com/office/powerpoint/2010/main" val="388328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1121559870"/>
              </p:ext>
            </p:extLst>
          </p:nvPr>
        </p:nvGraphicFramePr>
        <p:xfrm>
          <a:off x="1156795" y="777767"/>
          <a:ext cx="10457136" cy="5265684"/>
        </p:xfrm>
        <a:graphic>
          <a:graphicData uri="http://schemas.openxmlformats.org/drawingml/2006/table">
            <a:tbl>
              <a:tblPr>
                <a:tableStyleId>{35758FB7-9AC5-4552-8A53-C91805E547FA}</a:tableStyleId>
              </a:tblPr>
              <a:tblGrid>
                <a:gridCol w="4019496">
                  <a:extLst>
                    <a:ext uri="{9D8B030D-6E8A-4147-A177-3AD203B41FA5}">
                      <a16:colId xmlns:a16="http://schemas.microsoft.com/office/drawing/2014/main" xmlns="" val="622808487"/>
                    </a:ext>
                  </a:extLst>
                </a:gridCol>
                <a:gridCol w="6437640">
                  <a:extLst>
                    <a:ext uri="{9D8B030D-6E8A-4147-A177-3AD203B41FA5}">
                      <a16:colId xmlns:a16="http://schemas.microsoft.com/office/drawing/2014/main" xmlns="" val="2806193930"/>
                    </a:ext>
                  </a:extLst>
                </a:gridCol>
              </a:tblGrid>
              <a:tr h="589022">
                <a:tc gridSpan="2">
                  <a:txBody>
                    <a:bodyPr/>
                    <a:lstStyle/>
                    <a:p>
                      <a:pPr algn="ctr">
                        <a:lnSpc>
                          <a:spcPct val="115000"/>
                        </a:lnSpc>
                        <a:spcAft>
                          <a:spcPts val="0"/>
                        </a:spcAft>
                      </a:pPr>
                      <a:r>
                        <a:rPr lang="es-ES" sz="1400" b="1" dirty="0">
                          <a:effectLst/>
                          <a:latin typeface="Century Gothic" panose="020B0502020202020204" pitchFamily="34" charset="0"/>
                        </a:rPr>
                        <a:t>El Aprendizaje Cooperativo</a:t>
                      </a:r>
                      <a:endParaRPr lang="es-MX" sz="1400" b="1"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tc hMerge="1">
                  <a:txBody>
                    <a:bodyPr/>
                    <a:lstStyle/>
                    <a:p>
                      <a:endParaRPr lang="es-MX"/>
                    </a:p>
                  </a:txBody>
                  <a:tcPr/>
                </a:tc>
                <a:extLst>
                  <a:ext uri="{0D108BD9-81ED-4DB2-BD59-A6C34878D82A}">
                    <a16:rowId xmlns:a16="http://schemas.microsoft.com/office/drawing/2014/main" xmlns="" val="2490987427"/>
                  </a:ext>
                </a:extLst>
              </a:tr>
              <a:tr h="763193">
                <a:tc>
                  <a:txBody>
                    <a:bodyPr/>
                    <a:lstStyle/>
                    <a:p>
                      <a:pPr>
                        <a:lnSpc>
                          <a:spcPct val="115000"/>
                        </a:lnSpc>
                        <a:spcAft>
                          <a:spcPts val="0"/>
                        </a:spcAft>
                      </a:pPr>
                      <a:r>
                        <a:rPr lang="es-ES" sz="1200">
                          <a:effectLst/>
                          <a:latin typeface="Century Gothic" panose="020B0502020202020204" pitchFamily="34" charset="0"/>
                        </a:rPr>
                        <a:t>1. ¿Qué es?</a:t>
                      </a:r>
                      <a:endParaRPr lang="es-MX" sz="120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Un trabajo en equipo de manera eficiente. </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 </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034266802"/>
                  </a:ext>
                </a:extLst>
              </a:tr>
              <a:tr h="1050092">
                <a:tc>
                  <a:txBody>
                    <a:bodyPr/>
                    <a:lstStyle/>
                    <a:p>
                      <a:pPr>
                        <a:lnSpc>
                          <a:spcPct val="115000"/>
                        </a:lnSpc>
                        <a:spcAft>
                          <a:spcPts val="0"/>
                        </a:spcAft>
                      </a:pPr>
                      <a:r>
                        <a:rPr lang="es-ES" sz="1200">
                          <a:effectLst/>
                          <a:latin typeface="Century Gothic" panose="020B0502020202020204" pitchFamily="34" charset="0"/>
                        </a:rPr>
                        <a:t>2. ¿Cuáles son sus  características?</a:t>
                      </a:r>
                      <a:endParaRPr lang="es-MX" sz="120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Trabajar por un objetivo en común.</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Tener roles claramente establecidos.</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 </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532929374"/>
                  </a:ext>
                </a:extLst>
              </a:tr>
              <a:tr h="763193">
                <a:tc>
                  <a:txBody>
                    <a:bodyPr/>
                    <a:lstStyle/>
                    <a:p>
                      <a:pPr>
                        <a:lnSpc>
                          <a:spcPct val="115000"/>
                        </a:lnSpc>
                        <a:spcAft>
                          <a:spcPts val="0"/>
                        </a:spcAft>
                      </a:pPr>
                      <a:r>
                        <a:rPr lang="es-ES" sz="1200">
                          <a:effectLst/>
                          <a:latin typeface="Century Gothic" panose="020B0502020202020204" pitchFamily="34" charset="0"/>
                        </a:rPr>
                        <a:t>3. ¿Cuáles son sus objetivos? </a:t>
                      </a:r>
                      <a:endParaRPr lang="es-MX" sz="120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Incrementar el sentido de cooperación, responsabilidad y comunicación. </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 </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716271536"/>
                  </a:ext>
                </a:extLst>
              </a:tr>
              <a:tr h="1336991">
                <a:tc>
                  <a:txBody>
                    <a:bodyPr/>
                    <a:lstStyle/>
                    <a:p>
                      <a:pPr>
                        <a:lnSpc>
                          <a:spcPct val="115000"/>
                        </a:lnSpc>
                        <a:spcAft>
                          <a:spcPts val="0"/>
                        </a:spcAft>
                      </a:pPr>
                      <a:r>
                        <a:rPr lang="es-ES" sz="1200">
                          <a:effectLst/>
                          <a:latin typeface="Century Gothic" panose="020B0502020202020204" pitchFamily="34" charset="0"/>
                        </a:rPr>
                        <a:t>4. ¿Cuáles son las acciones de   planeación y   acompañamiento más importante del profesor, en</a:t>
                      </a:r>
                      <a:endParaRPr lang="es-MX" sz="1200">
                        <a:effectLst/>
                        <a:latin typeface="Century Gothic" panose="020B0502020202020204" pitchFamily="34" charset="0"/>
                      </a:endParaRPr>
                    </a:p>
                    <a:p>
                      <a:pPr>
                        <a:lnSpc>
                          <a:spcPct val="115000"/>
                        </a:lnSpc>
                        <a:spcAft>
                          <a:spcPts val="0"/>
                        </a:spcAft>
                      </a:pPr>
                      <a:r>
                        <a:rPr lang="es-ES" sz="1200">
                          <a:effectLst/>
                          <a:latin typeface="Century Gothic" panose="020B0502020202020204" pitchFamily="34" charset="0"/>
                        </a:rPr>
                        <a:t>éste tipo de trabajo?</a:t>
                      </a:r>
                      <a:endParaRPr lang="es-MX" sz="1200">
                        <a:effectLst/>
                        <a:latin typeface="Century Gothic" panose="020B0502020202020204" pitchFamily="34" charset="0"/>
                      </a:endParaRPr>
                    </a:p>
                    <a:p>
                      <a:pPr>
                        <a:lnSpc>
                          <a:spcPct val="115000"/>
                        </a:lnSpc>
                        <a:spcAft>
                          <a:spcPts val="0"/>
                        </a:spcAft>
                      </a:pPr>
                      <a:r>
                        <a:rPr lang="es-ES" sz="1200">
                          <a:effectLst/>
                          <a:latin typeface="Century Gothic" panose="020B0502020202020204" pitchFamily="34" charset="0"/>
                        </a:rPr>
                        <a:t> </a:t>
                      </a:r>
                      <a:endParaRPr lang="es-MX" sz="120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Es un mediador. </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2458955296"/>
                  </a:ext>
                </a:extLst>
              </a:tr>
              <a:tr h="763193">
                <a:tc>
                  <a:txBody>
                    <a:bodyPr/>
                    <a:lstStyle/>
                    <a:p>
                      <a:pPr>
                        <a:lnSpc>
                          <a:spcPct val="115000"/>
                        </a:lnSpc>
                        <a:spcAft>
                          <a:spcPts val="0"/>
                        </a:spcAft>
                      </a:pPr>
                      <a:r>
                        <a:rPr lang="es-ES" sz="1200" dirty="0">
                          <a:effectLst/>
                          <a:latin typeface="Century Gothic" panose="020B0502020202020204" pitchFamily="34" charset="0"/>
                        </a:rPr>
                        <a:t>5. ¿De qué manera se vinculan el trabajo</a:t>
                      </a:r>
                      <a:endParaRPr lang="es-MX" sz="1200" dirty="0">
                        <a:effectLst/>
                        <a:latin typeface="Century Gothic" panose="020B0502020202020204" pitchFamily="34" charset="0"/>
                      </a:endParaRPr>
                    </a:p>
                    <a:p>
                      <a:pPr>
                        <a:lnSpc>
                          <a:spcPct val="115000"/>
                        </a:lnSpc>
                        <a:spcAft>
                          <a:spcPts val="0"/>
                        </a:spcAft>
                      </a:pPr>
                      <a:r>
                        <a:rPr lang="es-ES" sz="1200" dirty="0">
                          <a:effectLst/>
                          <a:latin typeface="Century Gothic" panose="020B0502020202020204" pitchFamily="34" charset="0"/>
                        </a:rPr>
                        <a:t>    interdisciplinario,  y el aprendizaje cooperativo?</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nchor="ctr"/>
                </a:tc>
                <a:tc>
                  <a:txBody>
                    <a:bodyPr/>
                    <a:lstStyle/>
                    <a:p>
                      <a:pPr>
                        <a:lnSpc>
                          <a:spcPct val="115000"/>
                        </a:lnSpc>
                        <a:spcAft>
                          <a:spcPts val="0"/>
                        </a:spcAft>
                      </a:pPr>
                      <a:r>
                        <a:rPr lang="es-ES" sz="1200" dirty="0">
                          <a:effectLst/>
                          <a:latin typeface="Century Gothic" panose="020B0502020202020204" pitchFamily="34" charset="0"/>
                        </a:rPr>
                        <a:t>Todo trabajo interdisciplinario requiere trabajo colaborativo. </a:t>
                      </a:r>
                      <a:endParaRPr lang="es-MX" sz="1200" dirty="0">
                        <a:effectLst/>
                        <a:latin typeface="Century Gothic" panose="020B0502020202020204" pitchFamily="34" charset="0"/>
                      </a:endParaRPr>
                    </a:p>
                    <a:p>
                      <a:pPr>
                        <a:lnSpc>
                          <a:spcPct val="115000"/>
                        </a:lnSpc>
                        <a:spcAft>
                          <a:spcPts val="0"/>
                        </a:spcAft>
                      </a:pPr>
                      <a:r>
                        <a:rPr lang="es-MX" sz="1200" dirty="0">
                          <a:effectLst/>
                          <a:latin typeface="Century Gothic" panose="020B0502020202020204" pitchFamily="34" charset="0"/>
                        </a:rPr>
                        <a:t>Como una necesidad natural para buscar respuestas. </a:t>
                      </a:r>
                      <a:endParaRPr lang="es-MX" sz="1200" dirty="0">
                        <a:solidFill>
                          <a:srgbClr val="000000"/>
                        </a:solidFill>
                        <a:effectLst/>
                        <a:latin typeface="Century Gothic" panose="020B0502020202020204" pitchFamily="34" charset="0"/>
                        <a:ea typeface="Arial" panose="020B0604020202020204" pitchFamily="34" charset="0"/>
                      </a:endParaRPr>
                    </a:p>
                  </a:txBody>
                  <a:tcPr marL="63500" marR="63500" marT="63500" marB="63500"/>
                </a:tc>
                <a:extLst>
                  <a:ext uri="{0D108BD9-81ED-4DB2-BD59-A6C34878D82A}">
                    <a16:rowId xmlns:a16="http://schemas.microsoft.com/office/drawing/2014/main" xmlns="" val="320922166"/>
                  </a:ext>
                </a:extLst>
              </a:tr>
            </a:tbl>
          </a:graphicData>
        </a:graphic>
      </p:graphicFrame>
    </p:spTree>
    <p:extLst>
      <p:ext uri="{BB962C8B-B14F-4D97-AF65-F5344CB8AC3E}">
        <p14:creationId xmlns:p14="http://schemas.microsoft.com/office/powerpoint/2010/main" val="29260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2266" y="310876"/>
            <a:ext cx="9699734" cy="1325563"/>
          </a:xfrm>
        </p:spPr>
        <p:txBody>
          <a:bodyPr>
            <a:normAutofit fontScale="90000"/>
          </a:bodyPr>
          <a:lstStyle/>
          <a:p>
            <a:r>
              <a:rPr lang="es-MX" dirty="0" smtClean="0"/>
              <a:t>5.a. PRODUCTO 3. FOTOGRAFÍAS DE LA SESIÓN</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3" y="1331849"/>
            <a:ext cx="6145116" cy="4096744"/>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884" y="2761256"/>
            <a:ext cx="6145116" cy="4096744"/>
          </a:xfrm>
          <a:prstGeom prst="rect">
            <a:avLst/>
          </a:prstGeom>
        </p:spPr>
      </p:pic>
    </p:spTree>
    <p:extLst>
      <p:ext uri="{BB962C8B-B14F-4D97-AF65-F5344CB8AC3E}">
        <p14:creationId xmlns:p14="http://schemas.microsoft.com/office/powerpoint/2010/main" val="195275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lantilla de diseño de patrón de nub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xmlns="" name="Office_13666287_TF03460508" id="{61E8D0DE-AFA3-4200-999B-E7702F3CEEFA}" vid="{B6FDA163-DB55-4B5E-9E1D-9176F2B2958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DD01B8-816B-49B7-8C81-03AB51D87C54}">
  <ds:schemaRefs>
    <ds:schemaRef ds:uri="http://purl.org/dc/dcmitype/"/>
    <ds:schemaRef ds:uri="http://schemas.microsoft.com/office/2006/metadata/properties"/>
    <ds:schemaRef ds:uri="http://www.w3.org/XML/1998/namespace"/>
    <ds:schemaRef ds:uri="http://purl.org/dc/terms/"/>
    <ds:schemaRef ds:uri="40262f94-9f35-4ac3-9a90-690165a166b7"/>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a4f35948-e619-41b3-aa29-22878b09cfd2"/>
  </ds:schemaRefs>
</ds:datastoreItem>
</file>

<file path=customXml/itemProps3.xml><?xml version="1.0" encoding="utf-8"?>
<ds:datastoreItem xmlns:ds="http://schemas.openxmlformats.org/officeDocument/2006/customXml" ds:itemID="{B024FD56-CE1B-42FC-9E83-BFBF16072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Diapositivas de diseño de patrón de nube</Template>
  <TotalTime>1043</TotalTime>
  <Words>5894</Words>
  <Application>Microsoft Office PowerPoint</Application>
  <PresentationFormat>Personalizado</PresentationFormat>
  <Paragraphs>1096</Paragraphs>
  <Slides>69</Slides>
  <Notes>9</Notes>
  <HiddenSlides>0</HiddenSlides>
  <MMClips>0</MMClips>
  <ScaleCrop>false</ScaleCrop>
  <HeadingPairs>
    <vt:vector size="4" baseType="variant">
      <vt:variant>
        <vt:lpstr>Tema</vt:lpstr>
      </vt:variant>
      <vt:variant>
        <vt:i4>1</vt:i4>
      </vt:variant>
      <vt:variant>
        <vt:lpstr>Títulos de diapositiva</vt:lpstr>
      </vt:variant>
      <vt:variant>
        <vt:i4>69</vt:i4>
      </vt:variant>
    </vt:vector>
  </HeadingPairs>
  <TitlesOfParts>
    <vt:vector size="70" baseType="lpstr">
      <vt:lpstr>Plantilla de diseño de patrón de nube</vt:lpstr>
      <vt:lpstr>Colegio San Carlos Clave 6890</vt:lpstr>
      <vt:lpstr>Nombre de maestros participantes</vt:lpstr>
      <vt:lpstr>Ciclo escolar en el que se planea llevar a cabo el proyecto.</vt:lpstr>
      <vt:lpstr>Nombre del proyecto. </vt:lpstr>
      <vt:lpstr>ÍNDICE</vt:lpstr>
      <vt:lpstr>ÍNDICE</vt:lpstr>
      <vt:lpstr>5.A. Producto 1</vt:lpstr>
      <vt:lpstr>Presentación de PowerPoint</vt:lpstr>
      <vt:lpstr>5.a. PRODUCTO 3. FOTOGRAFÍAS DE LA SESIÓN</vt:lpstr>
      <vt:lpstr>Presentación de PowerPoint</vt:lpstr>
      <vt:lpstr>5.b. Producto 2. Organizador gráfico. </vt:lpstr>
      <vt:lpstr>5.c. Justificación.</vt:lpstr>
      <vt:lpstr>5.d. Apartado III. Objetivo general del proyecto.</vt:lpstr>
      <vt:lpstr>5.d. Apartado IV. 3. Objetivos o propósitos a alcanzar.</vt:lpstr>
      <vt:lpstr>5.e. Apartado V.1 Preguntar y cuestionar</vt:lpstr>
      <vt:lpstr>5.f. Apartado IV.1. Contenido/Temas del programa.</vt:lpstr>
      <vt:lpstr>5.f. Apartado IV.4. Evaluación. Productos/evidencias de aprendizaje.</vt:lpstr>
      <vt:lpstr>Presentación de PowerPoint</vt:lpstr>
      <vt:lpstr>Presentación de PowerPoint</vt:lpstr>
      <vt:lpstr>Presentación de PowerPoint</vt:lpstr>
      <vt:lpstr>Presentación de PowerPoint</vt:lpstr>
      <vt:lpstr>5.g. Apartado IV.5 Tipos y herramientas de evaluación</vt:lpstr>
      <vt:lpstr>5.h. Reflexión. Grupo interdisciplinario.</vt:lpstr>
      <vt:lpstr>Presentación de PowerPoint</vt:lpstr>
      <vt:lpstr>Presentación de PowerPoint</vt:lpstr>
      <vt:lpstr>Presentación de PowerPoint</vt:lpstr>
      <vt:lpstr>Presentación de PowerPoint</vt:lpstr>
      <vt:lpstr>Presentación de PowerPoint</vt:lpstr>
      <vt:lpstr>Presentación de PowerPoint</vt:lpstr>
      <vt:lpstr>5.i. Producto 4. Preguntas esenciales</vt:lpstr>
      <vt:lpstr>5.i.5. Proceso de indagación.</vt:lpstr>
      <vt:lpstr>5.i.6. A.M.E. general</vt:lpstr>
      <vt:lpstr>Presentación de PowerPoint</vt:lpstr>
      <vt:lpstr>Presentación de PowerPoint</vt:lpstr>
      <vt:lpstr>Presentación de PowerPoint</vt:lpstr>
      <vt:lpstr>5.i. Producto 7. E.I.P. Resumen</vt:lpstr>
      <vt:lpstr>II. Intención.  Sólo una de las propuestas da nombre al proyecto. Redactar como pregunta o premisa problematizadora. </vt:lpstr>
      <vt:lpstr>III. Objetivo general del proyecto. Tomar en cuenta todas las asignaturas  involucradas.</vt:lpstr>
      <vt:lpstr>IV. Disciplinas involucradas en el  trabajo interdisciplinario.</vt:lpstr>
      <vt:lpstr>Presentación de PowerPoint</vt:lpstr>
      <vt:lpstr>V. Esquema del proceso de construcción del proyecto por disciplinas.</vt:lpstr>
      <vt:lpstr>Presentación de PowerPoint</vt:lpstr>
      <vt:lpstr>VI. Tiempos que se dedicarán al proyecto cada semana. </vt:lpstr>
      <vt:lpstr>VII. Presentación del proyecto</vt:lpstr>
      <vt:lpstr>VIII. Evaluación del Proyecto.</vt:lpstr>
      <vt:lpstr>5.i. Producto 8. E.I.P. Elaboración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5.i. Producto 9. Fotografías de la 2ª. R.T. </vt:lpstr>
      <vt:lpstr>Presentación de PowerPoint</vt:lpstr>
      <vt:lpstr>Presentación de PowerPoint</vt:lpstr>
      <vt:lpstr>Presentación de PowerPoint</vt:lpstr>
      <vt:lpstr>5.i. Producto 10. Evaluación, tipos, herramientas y de aprendizaje.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5.i. Producto 14. Infografía.</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San Carlos</dc:title>
  <dc:creator>COORDINACIÖN INGLES</dc:creator>
  <cp:lastModifiedBy>Alberto.Gamez</cp:lastModifiedBy>
  <cp:revision>61</cp:revision>
  <dcterms:created xsi:type="dcterms:W3CDTF">2018-04-25T17:51:04Z</dcterms:created>
  <dcterms:modified xsi:type="dcterms:W3CDTF">2018-06-29T18:30:13Z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