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16"/>
  </p:notesMasterIdLst>
  <p:sldIdLst>
    <p:sldId id="260" r:id="rId3"/>
    <p:sldId id="265" r:id="rId4"/>
    <p:sldId id="266" r:id="rId5"/>
    <p:sldId id="267" r:id="rId6"/>
    <p:sldId id="270" r:id="rId7"/>
    <p:sldId id="257" r:id="rId8"/>
    <p:sldId id="259" r:id="rId9"/>
    <p:sldId id="261" r:id="rId10"/>
    <p:sldId id="262" r:id="rId11"/>
    <p:sldId id="264" r:id="rId12"/>
    <p:sldId id="263" r:id="rId13"/>
    <p:sldId id="268" r:id="rId14"/>
    <p:sldId id="269"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102"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6D45C-6D39-4CAE-913A-B701D7B7D826}" type="datetimeFigureOut">
              <a:rPr lang="es-MX" smtClean="0"/>
              <a:t>24/01/2019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6D130-003A-4B03-8A08-CADE855099F0}" type="slidenum">
              <a:rPr lang="es-MX" smtClean="0"/>
              <a:t>‹Nº›</a:t>
            </a:fld>
            <a:endParaRPr lang="es-MX"/>
          </a:p>
        </p:txBody>
      </p:sp>
    </p:spTree>
    <p:extLst>
      <p:ext uri="{BB962C8B-B14F-4D97-AF65-F5344CB8AC3E}">
        <p14:creationId xmlns:p14="http://schemas.microsoft.com/office/powerpoint/2010/main" val="93601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419845E-AB2E-4606-BBEC-1540F613E272}" type="slidenum">
              <a:rPr lang="es-MX" smtClean="0">
                <a:solidFill>
                  <a:prstClr val="black"/>
                </a:solidFill>
              </a:rPr>
              <a:pPr/>
              <a:t>1</a:t>
            </a:fld>
            <a:endParaRPr lang="es-MX">
              <a:solidFill>
                <a:prstClr val="black"/>
              </a:solidFill>
            </a:endParaRPr>
          </a:p>
        </p:txBody>
      </p:sp>
    </p:spTree>
    <p:extLst>
      <p:ext uri="{BB962C8B-B14F-4D97-AF65-F5344CB8AC3E}">
        <p14:creationId xmlns:p14="http://schemas.microsoft.com/office/powerpoint/2010/main" val="53217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2C1E0E-7CF7-4395-8A3B-D6F4E922269D}"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16238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7C83553-BF9D-48F5-9B4B-A2E507861DDE}"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128600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5E4E1C1-FAC8-44AC-972D-DBDABE28372E}"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187273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2C1E0E-7CF7-4395-8A3B-D6F4E922269D}"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2920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5536A18-5F3C-4A21-A66E-D90BFD4174F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26727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EE6CB2C-947D-45FF-8F31-FD5C158717F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177985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A6FBDF0-8436-4F0A-BAE3-5929BDBC21C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41561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4EA6139-FA63-4F48-BABA-9471DACC0103}"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s-MX">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62607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s-MX">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17564410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52A9F-F34C-4F5F-98EB-77BD13EBA44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s-MX">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585168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55DE011-87CA-4B78-92D9-D4FA2937C07A}"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28110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5536A18-5F3C-4A21-A66E-D90BFD4174F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9108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3D1294A-741D-40CF-AE52-D4C5C7A611F7}"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487431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s-MX">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0827478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00444399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0224167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1254834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6096319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74004793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7C83553-BF9D-48F5-9B4B-A2E507861DDE}"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001156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5E4E1C1-FAC8-44AC-972D-DBDABE28372E}"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96205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EE6CB2C-947D-45FF-8F31-FD5C158717F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20516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FA6FBDF0-8436-4F0A-BAE3-5929BDBC21C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36176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4EA6139-FA63-4F48-BABA-9471DACC0103}"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s-MX">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455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E78E2A9-0E79-46BF-863C-3AEC59C76115}"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s-MX">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2288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52A9F-F34C-4F5F-98EB-77BD13EBA449}"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s-MX">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28704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s-ES"/>
              <a:t>Haga clic para modificar el estilo de título del patrón</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5DE011-87CA-4B78-92D9-D4FA2937C07A}"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57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3D1294A-741D-40CF-AE52-D4C5C7A611F7}"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66273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s-MX">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066123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1CDE143-E7AC-4C0D-968E-BCEBF699CA50}" type="datetime1">
              <a:rPr lang="es-MX" smtClean="0">
                <a:solidFill>
                  <a:srgbClr val="303030">
                    <a:lumMod val="90000"/>
                    <a:lumOff val="10000"/>
                  </a:srgbClr>
                </a:solidFill>
              </a:rPr>
              <a:pPr/>
              <a:t>24/01/2019</a:t>
            </a:fld>
            <a:endParaRPr lang="es-MX">
              <a:solidFill>
                <a:srgbClr val="303030">
                  <a:lumMod val="90000"/>
                  <a:lumOff val="1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MX">
              <a:solidFill>
                <a:srgbClr val="303030">
                  <a:lumMod val="90000"/>
                  <a:lumOff val="1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43710384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9635" y="500876"/>
            <a:ext cx="2088232" cy="1800200"/>
          </a:xfrm>
          <a:prstGeom prst="rect">
            <a:avLst/>
          </a:prstGeom>
          <a:noFill/>
          <a:ln w="9525">
            <a:noFill/>
            <a:miter lim="800000"/>
            <a:headEnd/>
            <a:tailEnd/>
          </a:ln>
        </p:spPr>
      </p:pic>
      <p:sp>
        <p:nvSpPr>
          <p:cNvPr id="5" name="4 CuadroTexto"/>
          <p:cNvSpPr txBox="1"/>
          <p:nvPr/>
        </p:nvSpPr>
        <p:spPr>
          <a:xfrm>
            <a:off x="4669154" y="260763"/>
            <a:ext cx="4680520" cy="584775"/>
          </a:xfrm>
          <a:prstGeom prst="rect">
            <a:avLst/>
          </a:prstGeom>
          <a:noFill/>
        </p:spPr>
        <p:txBody>
          <a:bodyPr wrap="square" rtlCol="0">
            <a:spAutoFit/>
          </a:bodyPr>
          <a:lstStyle/>
          <a:p>
            <a:r>
              <a:rPr lang="es-MX" sz="3200" b="1" dirty="0">
                <a:solidFill>
                  <a:prstClr val="black"/>
                </a:solidFill>
                <a:latin typeface="Algerian" pitchFamily="82" charset="0"/>
              </a:rPr>
              <a:t>Colegio Buckingham </a:t>
            </a:r>
          </a:p>
        </p:txBody>
      </p:sp>
      <p:sp>
        <p:nvSpPr>
          <p:cNvPr id="6" name="5 CuadroTexto"/>
          <p:cNvSpPr txBox="1"/>
          <p:nvPr/>
        </p:nvSpPr>
        <p:spPr>
          <a:xfrm>
            <a:off x="850865" y="3180890"/>
            <a:ext cx="4274926" cy="3139321"/>
          </a:xfrm>
          <a:prstGeom prst="rect">
            <a:avLst/>
          </a:prstGeom>
          <a:noFill/>
        </p:spPr>
        <p:txBody>
          <a:bodyPr wrap="square" rtlCol="0">
            <a:spAutoFit/>
          </a:bodyPr>
          <a:lstStyle/>
          <a:p>
            <a:r>
              <a:rPr lang="es-MX" b="1" dirty="0">
                <a:solidFill>
                  <a:prstClr val="black"/>
                </a:solidFill>
              </a:rPr>
              <a:t>Integrantes del equipo</a:t>
            </a:r>
          </a:p>
          <a:p>
            <a:endParaRPr lang="es-MX" dirty="0">
              <a:solidFill>
                <a:prstClr val="black"/>
              </a:solidFill>
            </a:endParaRPr>
          </a:p>
          <a:p>
            <a:r>
              <a:rPr lang="es-MX" b="1" dirty="0">
                <a:solidFill>
                  <a:prstClr val="black"/>
                </a:solidFill>
              </a:rPr>
              <a:t>Biol. Manuela Corroy  Gómez                                                             IBQ. Elvia Guadalupe Carrillo Herrera               </a:t>
            </a:r>
          </a:p>
          <a:p>
            <a:r>
              <a:rPr lang="es-MX" b="1" dirty="0">
                <a:solidFill>
                  <a:prstClr val="black"/>
                </a:solidFill>
              </a:rPr>
              <a:t>Lic. Gedaías Bonilla Román </a:t>
            </a:r>
          </a:p>
          <a:p>
            <a:r>
              <a:rPr lang="es-MX" b="1" dirty="0">
                <a:solidFill>
                  <a:prstClr val="black"/>
                </a:solidFill>
              </a:rPr>
              <a:t>Lic. María De Los Ángeles Lara Marín</a:t>
            </a:r>
          </a:p>
          <a:p>
            <a:r>
              <a:rPr lang="es-MX" b="1" dirty="0">
                <a:solidFill>
                  <a:prstClr val="black"/>
                </a:solidFill>
              </a:rPr>
              <a:t>Lic. María Janethe González Padilla</a:t>
            </a:r>
          </a:p>
          <a:p>
            <a:endParaRPr lang="es-MX" dirty="0">
              <a:solidFill>
                <a:prstClr val="black"/>
              </a:solidFill>
            </a:endParaRPr>
          </a:p>
          <a:p>
            <a:r>
              <a:rPr lang="es-MX" dirty="0">
                <a:solidFill>
                  <a:prstClr val="black"/>
                </a:solidFill>
              </a:rPr>
              <a:t> </a:t>
            </a:r>
          </a:p>
          <a:p>
            <a:endParaRPr lang="es-MX" dirty="0">
              <a:solidFill>
                <a:prstClr val="black"/>
              </a:solidFill>
            </a:endParaRPr>
          </a:p>
          <a:p>
            <a:endParaRPr lang="es-MX" dirty="0">
              <a:solidFill>
                <a:prstClr val="black"/>
              </a:solidFill>
            </a:endParaRPr>
          </a:p>
        </p:txBody>
      </p:sp>
      <p:sp>
        <p:nvSpPr>
          <p:cNvPr id="11" name="10 CuadroTexto"/>
          <p:cNvSpPr txBox="1"/>
          <p:nvPr/>
        </p:nvSpPr>
        <p:spPr>
          <a:xfrm>
            <a:off x="5220513" y="3226237"/>
            <a:ext cx="3438382" cy="2862322"/>
          </a:xfrm>
          <a:prstGeom prst="rect">
            <a:avLst/>
          </a:prstGeom>
          <a:noFill/>
        </p:spPr>
        <p:txBody>
          <a:bodyPr wrap="square" rtlCol="0">
            <a:spAutoFit/>
          </a:bodyPr>
          <a:lstStyle/>
          <a:p>
            <a:r>
              <a:rPr lang="es-MX" b="1" dirty="0">
                <a:solidFill>
                  <a:prstClr val="black"/>
                </a:solidFill>
              </a:rPr>
              <a:t>Materias </a:t>
            </a:r>
          </a:p>
          <a:p>
            <a:endParaRPr lang="es-MX" dirty="0">
              <a:solidFill>
                <a:prstClr val="black"/>
              </a:solidFill>
            </a:endParaRPr>
          </a:p>
          <a:p>
            <a:r>
              <a:rPr lang="es-MX" b="1" dirty="0">
                <a:solidFill>
                  <a:prstClr val="black"/>
                </a:solidFill>
              </a:rPr>
              <a:t>Biología IV </a:t>
            </a:r>
          </a:p>
          <a:p>
            <a:r>
              <a:rPr lang="es-MX" b="1" dirty="0">
                <a:solidFill>
                  <a:prstClr val="black"/>
                </a:solidFill>
              </a:rPr>
              <a:t>Química III</a:t>
            </a:r>
          </a:p>
          <a:p>
            <a:r>
              <a:rPr lang="es-MX" b="1" dirty="0">
                <a:solidFill>
                  <a:prstClr val="black"/>
                </a:solidFill>
              </a:rPr>
              <a:t>Literatura </a:t>
            </a:r>
          </a:p>
          <a:p>
            <a:r>
              <a:rPr lang="es-MX" b="1" dirty="0">
                <a:solidFill>
                  <a:prstClr val="black"/>
                </a:solidFill>
              </a:rPr>
              <a:t>Historia de México   </a:t>
            </a:r>
          </a:p>
          <a:p>
            <a:r>
              <a:rPr lang="es-MX" b="1" dirty="0">
                <a:solidFill>
                  <a:prstClr val="black"/>
                </a:solidFill>
              </a:rPr>
              <a:t>Educación Estética y Artística</a:t>
            </a:r>
          </a:p>
          <a:p>
            <a:r>
              <a:rPr lang="es-MX" b="1" dirty="0">
                <a:solidFill>
                  <a:prstClr val="black"/>
                </a:solidFill>
              </a:rPr>
              <a:t>                      </a:t>
            </a:r>
            <a:r>
              <a:rPr lang="es-MX" dirty="0">
                <a:solidFill>
                  <a:prstClr val="black"/>
                </a:solidFill>
              </a:rPr>
              <a:t>                                           </a:t>
            </a:r>
          </a:p>
          <a:p>
            <a:endParaRPr lang="es-MX" dirty="0">
              <a:solidFill>
                <a:prstClr val="black"/>
              </a:solidFill>
            </a:endParaRPr>
          </a:p>
          <a:p>
            <a:endParaRPr lang="es-MX" dirty="0">
              <a:solidFill>
                <a:prstClr val="black"/>
              </a:solidFill>
            </a:endParaRPr>
          </a:p>
        </p:txBody>
      </p:sp>
      <p:sp>
        <p:nvSpPr>
          <p:cNvPr id="9" name="8 CuadroTexto"/>
          <p:cNvSpPr txBox="1"/>
          <p:nvPr/>
        </p:nvSpPr>
        <p:spPr>
          <a:xfrm>
            <a:off x="2063552" y="6255123"/>
            <a:ext cx="3186354" cy="369332"/>
          </a:xfrm>
          <a:prstGeom prst="rect">
            <a:avLst/>
          </a:prstGeom>
          <a:noFill/>
        </p:spPr>
        <p:txBody>
          <a:bodyPr wrap="square" rtlCol="0">
            <a:spAutoFit/>
          </a:bodyPr>
          <a:lstStyle/>
          <a:p>
            <a:r>
              <a:rPr lang="es-MX" b="1" dirty="0">
                <a:solidFill>
                  <a:prstClr val="black"/>
                </a:solidFill>
              </a:rPr>
              <a:t>Equipo # 2  </a:t>
            </a:r>
          </a:p>
        </p:txBody>
      </p:sp>
      <p:sp>
        <p:nvSpPr>
          <p:cNvPr id="2" name="1 CuadroTexto"/>
          <p:cNvSpPr txBox="1"/>
          <p:nvPr/>
        </p:nvSpPr>
        <p:spPr>
          <a:xfrm>
            <a:off x="4309114" y="1105273"/>
            <a:ext cx="5400600" cy="1815882"/>
          </a:xfrm>
          <a:prstGeom prst="rect">
            <a:avLst/>
          </a:prstGeom>
          <a:noFill/>
        </p:spPr>
        <p:txBody>
          <a:bodyPr wrap="square" rtlCol="0">
            <a:spAutoFit/>
          </a:bodyPr>
          <a:lstStyle/>
          <a:p>
            <a:pPr algn="ctr"/>
            <a:r>
              <a:rPr lang="es-MX" sz="2800" b="1" dirty="0">
                <a:solidFill>
                  <a:prstClr val="white"/>
                </a:solidFill>
                <a:latin typeface="Castellar" pitchFamily="18" charset="0"/>
                <a:ea typeface="Cambria Math" pitchFamily="18" charset="0"/>
              </a:rPr>
              <a:t>“ </a:t>
            </a:r>
            <a:r>
              <a:rPr lang="es-MX" sz="2800" b="1" dirty="0">
                <a:solidFill>
                  <a:schemeClr val="accent6">
                    <a:lumMod val="75000"/>
                  </a:schemeClr>
                </a:solidFill>
                <a:latin typeface="Castellar" pitchFamily="18" charset="0"/>
                <a:ea typeface="Cambria Math" pitchFamily="18" charset="0"/>
              </a:rPr>
              <a:t>DISEÑO DE FILTROS PARA LA RECUPERACIÓN DEL AGUA, UTILIZADA EN LABORES DOMÉSTICAS</a:t>
            </a:r>
            <a:r>
              <a:rPr lang="es-MX" sz="2800" b="1" dirty="0">
                <a:solidFill>
                  <a:prstClr val="white"/>
                </a:solidFill>
                <a:latin typeface="Castellar" pitchFamily="18" charset="0"/>
                <a:ea typeface="Cambria Math" pitchFamily="18" charset="0"/>
              </a:rPr>
              <a:t>”</a:t>
            </a:r>
          </a:p>
        </p:txBody>
      </p:sp>
      <p:sp>
        <p:nvSpPr>
          <p:cNvPr id="10" name="2 Marcador de contenido"/>
          <p:cNvSpPr txBox="1">
            <a:spLocks/>
          </p:cNvSpPr>
          <p:nvPr/>
        </p:nvSpPr>
        <p:spPr>
          <a:xfrm>
            <a:off x="8472010" y="6393642"/>
            <a:ext cx="3719990" cy="615077"/>
          </a:xfrm>
          <a:prstGeom prst="rect">
            <a:avLst/>
          </a:prstGeom>
        </p:spPr>
        <p:txBody>
          <a:bodyPr vert="horz" lIns="91440" tIns="45720" rIns="91440" bIns="45720" rtlCol="0" anchor="t" anchorCtr="0">
            <a:normAutofit fontScale="85000" lnSpcReduction="10000"/>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a:buClr>
                <a:srgbClr val="AD0101"/>
              </a:buClr>
            </a:pPr>
            <a:r>
              <a:rPr lang="es-MX" b="1" dirty="0">
                <a:solidFill>
                  <a:srgbClr val="303030"/>
                </a:solidFill>
              </a:rPr>
              <a:t>Ciclo escolar 2018-2019</a:t>
            </a: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9824" y="3226237"/>
            <a:ext cx="2931247" cy="2198435"/>
          </a:xfrm>
          <a:prstGeom prst="rect">
            <a:avLst/>
          </a:prstGeom>
        </p:spPr>
      </p:pic>
    </p:spTree>
    <p:extLst>
      <p:ext uri="{BB962C8B-B14F-4D97-AF65-F5344CB8AC3E}">
        <p14:creationId xmlns:p14="http://schemas.microsoft.com/office/powerpoint/2010/main" val="895391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10</a:t>
            </a:fld>
            <a:endParaRPr lang="es-MX">
              <a:solidFill>
                <a:prstClr val="black">
                  <a:lumMod val="85000"/>
                  <a:lumOff val="15000"/>
                </a:prstClr>
              </a:solidFill>
            </a:endParaRPr>
          </a:p>
        </p:txBody>
      </p:sp>
      <p:sp>
        <p:nvSpPr>
          <p:cNvPr id="5" name="CuadroTexto 4"/>
          <p:cNvSpPr txBox="1"/>
          <p:nvPr/>
        </p:nvSpPr>
        <p:spPr>
          <a:xfrm>
            <a:off x="506569" y="759853"/>
            <a:ext cx="11178862" cy="3170099"/>
          </a:xfrm>
          <a:prstGeom prst="rect">
            <a:avLst/>
          </a:prstGeom>
          <a:noFill/>
        </p:spPr>
        <p:txBody>
          <a:bodyPr wrap="square" rtlCol="0">
            <a:spAutoFit/>
          </a:bodyPr>
          <a:lstStyle/>
          <a:p>
            <a:r>
              <a:rPr lang="es-MX" sz="2000" dirty="0" smtClean="0"/>
              <a:t>ACTIVIDAD 2: </a:t>
            </a:r>
          </a:p>
          <a:p>
            <a:endParaRPr lang="es-MX" sz="2000" dirty="0"/>
          </a:p>
          <a:p>
            <a:r>
              <a:rPr lang="es-MX" sz="2000" dirty="0" smtClean="0"/>
              <a:t>Elaboración de cárteles sobre el cuidado del agua  </a:t>
            </a:r>
          </a:p>
          <a:p>
            <a:endParaRPr lang="es-MX" sz="2000" dirty="0" smtClean="0"/>
          </a:p>
          <a:p>
            <a:r>
              <a:rPr lang="es-MX" sz="2000" dirty="0" smtClean="0"/>
              <a:t>OBJETIVO: Concientizar a la población estudiantil sobre la importancia del cuidado del agua. </a:t>
            </a:r>
          </a:p>
          <a:p>
            <a:endParaRPr lang="es-MX" sz="2000" dirty="0"/>
          </a:p>
          <a:p>
            <a:endParaRPr lang="es-MX" sz="2000" dirty="0" smtClean="0"/>
          </a:p>
          <a:p>
            <a:r>
              <a:rPr lang="es-MX" sz="2000" dirty="0" smtClean="0"/>
              <a:t>GRADO: 5TO grado </a:t>
            </a:r>
          </a:p>
          <a:p>
            <a:endParaRPr lang="es-MX" sz="2000" dirty="0"/>
          </a:p>
          <a:p>
            <a:r>
              <a:rPr lang="es-MX" sz="2000" dirty="0" smtClean="0"/>
              <a:t>FECHA: 30 de noviembre al 03 de Diciembre de 2018 </a:t>
            </a:r>
            <a:endParaRPr lang="es-MX" sz="2000" dirty="0"/>
          </a:p>
        </p:txBody>
      </p:sp>
      <p:sp>
        <p:nvSpPr>
          <p:cNvPr id="6" name="Rectángulo 5"/>
          <p:cNvSpPr/>
          <p:nvPr/>
        </p:nvSpPr>
        <p:spPr>
          <a:xfrm>
            <a:off x="626772" y="4115805"/>
            <a:ext cx="9199808" cy="1938992"/>
          </a:xfrm>
          <a:prstGeom prst="rect">
            <a:avLst/>
          </a:prstGeom>
        </p:spPr>
        <p:txBody>
          <a:bodyPr wrap="square">
            <a:spAutoFit/>
          </a:bodyPr>
          <a:lstStyle/>
          <a:p>
            <a:r>
              <a:rPr lang="es-MX" sz="2000" b="1" dirty="0">
                <a:solidFill>
                  <a:prstClr val="black"/>
                </a:solidFill>
              </a:rPr>
              <a:t>ASIGNATURAS PARTICIPANTES</a:t>
            </a:r>
            <a:r>
              <a:rPr lang="es-MX" sz="2000" dirty="0">
                <a:solidFill>
                  <a:prstClr val="black"/>
                </a:solidFill>
              </a:rPr>
              <a:t>: </a:t>
            </a:r>
          </a:p>
          <a:p>
            <a:r>
              <a:rPr lang="es-MX" sz="2000" dirty="0">
                <a:solidFill>
                  <a:prstClr val="black"/>
                </a:solidFill>
              </a:rPr>
              <a:t>Historia de México</a:t>
            </a:r>
            <a:r>
              <a:rPr lang="es-MX" sz="2000" dirty="0" smtClean="0">
                <a:solidFill>
                  <a:prstClr val="black"/>
                </a:solidFill>
              </a:rPr>
              <a:t>:</a:t>
            </a:r>
            <a:endParaRPr lang="es-MX" sz="2000" dirty="0">
              <a:solidFill>
                <a:prstClr val="black"/>
              </a:solidFill>
            </a:endParaRPr>
          </a:p>
          <a:p>
            <a:r>
              <a:rPr lang="es-MX" sz="2000" dirty="0">
                <a:solidFill>
                  <a:prstClr val="black"/>
                </a:solidFill>
              </a:rPr>
              <a:t>Literatura: </a:t>
            </a:r>
            <a:r>
              <a:rPr lang="es-MX" sz="2000" dirty="0" smtClean="0">
                <a:solidFill>
                  <a:prstClr val="black"/>
                </a:solidFill>
              </a:rPr>
              <a:t>Textos publicitarios </a:t>
            </a:r>
            <a:endParaRPr lang="es-MX" sz="2000" dirty="0">
              <a:solidFill>
                <a:prstClr val="black"/>
              </a:solidFill>
            </a:endParaRPr>
          </a:p>
          <a:p>
            <a:r>
              <a:rPr lang="es-MX" sz="2000" dirty="0">
                <a:solidFill>
                  <a:prstClr val="black"/>
                </a:solidFill>
              </a:rPr>
              <a:t>Educación Estética y Artística</a:t>
            </a:r>
            <a:r>
              <a:rPr lang="es-MX" sz="2000" dirty="0" smtClean="0">
                <a:solidFill>
                  <a:prstClr val="black"/>
                </a:solidFill>
              </a:rPr>
              <a:t>:  </a:t>
            </a:r>
            <a:endParaRPr lang="es-MX" sz="2000" dirty="0">
              <a:solidFill>
                <a:prstClr val="black"/>
              </a:solidFill>
            </a:endParaRPr>
          </a:p>
          <a:p>
            <a:r>
              <a:rPr lang="es-MX" sz="2000" dirty="0">
                <a:solidFill>
                  <a:prstClr val="black"/>
                </a:solidFill>
              </a:rPr>
              <a:t>Biología: </a:t>
            </a:r>
          </a:p>
          <a:p>
            <a:r>
              <a:rPr lang="es-MX" sz="2000" dirty="0">
                <a:solidFill>
                  <a:prstClr val="black"/>
                </a:solidFill>
              </a:rPr>
              <a:t>Química: </a:t>
            </a:r>
            <a:r>
              <a:rPr lang="es-MX" sz="2000" dirty="0" smtClean="0">
                <a:solidFill>
                  <a:prstClr val="black"/>
                </a:solidFill>
              </a:rPr>
              <a:t>Importancia del agua  </a:t>
            </a:r>
            <a:endParaRPr lang="es-MX" sz="2000" dirty="0"/>
          </a:p>
        </p:txBody>
      </p:sp>
    </p:spTree>
    <p:extLst>
      <p:ext uri="{BB962C8B-B14F-4D97-AF65-F5344CB8AC3E}">
        <p14:creationId xmlns:p14="http://schemas.microsoft.com/office/powerpoint/2010/main" val="801421248"/>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11</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1270000" y="406779"/>
            <a:ext cx="9991144" cy="923330"/>
          </a:xfrm>
          <a:prstGeom prst="rect">
            <a:avLst/>
          </a:prstGeom>
          <a:noFill/>
        </p:spPr>
        <p:txBody>
          <a:bodyPr wrap="square" rtlCol="0">
            <a:spAutoFit/>
          </a:bodyPr>
          <a:lstStyle/>
          <a:p>
            <a:pPr algn="ctr"/>
            <a:r>
              <a:rPr lang="es-MX" b="1" dirty="0" smtClean="0"/>
              <a:t>JUSTIFICACIÓN:</a:t>
            </a:r>
          </a:p>
          <a:p>
            <a:pPr lvl="0"/>
            <a:r>
              <a:rPr lang="es-MX" dirty="0" smtClean="0"/>
              <a:t>Involucrar a los estudiantes en el trabajo colaborativo, </a:t>
            </a:r>
            <a:r>
              <a:rPr lang="es-MX" dirty="0">
                <a:solidFill>
                  <a:prstClr val="black"/>
                </a:solidFill>
              </a:rPr>
              <a:t>dentro de la realización del </a:t>
            </a:r>
            <a:r>
              <a:rPr lang="es-MX" dirty="0" smtClean="0">
                <a:solidFill>
                  <a:prstClr val="black"/>
                </a:solidFill>
              </a:rPr>
              <a:t>proyecto, </a:t>
            </a:r>
            <a:r>
              <a:rPr lang="es-MX" dirty="0" smtClean="0"/>
              <a:t>de tal forma que la institución se vea involucrada en dicho proyecto.</a:t>
            </a:r>
            <a:endParaRPr lang="es-MX" dirty="0"/>
          </a:p>
        </p:txBody>
      </p:sp>
      <p:sp>
        <p:nvSpPr>
          <p:cNvPr id="5" name="Rectángulo 4"/>
          <p:cNvSpPr/>
          <p:nvPr/>
        </p:nvSpPr>
        <p:spPr>
          <a:xfrm>
            <a:off x="1184856" y="1736888"/>
            <a:ext cx="10161432" cy="923330"/>
          </a:xfrm>
          <a:prstGeom prst="rect">
            <a:avLst/>
          </a:prstGeom>
        </p:spPr>
        <p:txBody>
          <a:bodyPr wrap="square">
            <a:spAutoFit/>
          </a:bodyPr>
          <a:lstStyle/>
          <a:p>
            <a:pPr lvl="0" algn="ctr"/>
            <a:r>
              <a:rPr lang="es-MX" b="1" dirty="0">
                <a:solidFill>
                  <a:prstClr val="black"/>
                </a:solidFill>
              </a:rPr>
              <a:t>DESCRIPCIÓN: </a:t>
            </a:r>
          </a:p>
          <a:p>
            <a:pPr lvl="0"/>
            <a:r>
              <a:rPr lang="es-MX" b="1" dirty="0">
                <a:solidFill>
                  <a:prstClr val="black"/>
                </a:solidFill>
              </a:rPr>
              <a:t>Apertura</a:t>
            </a:r>
            <a:r>
              <a:rPr lang="es-MX" dirty="0">
                <a:solidFill>
                  <a:prstClr val="black"/>
                </a:solidFill>
              </a:rPr>
              <a:t>: </a:t>
            </a:r>
            <a:r>
              <a:rPr lang="es-MX" dirty="0" smtClean="0">
                <a:solidFill>
                  <a:prstClr val="black"/>
                </a:solidFill>
              </a:rPr>
              <a:t>Como parte del tema: “Importancia del agua para la humanidad” de la materia de Química, se propuso la elaboración de carteles, que se realizaron en las diferentes asignaturas participantes del proyecto.</a:t>
            </a:r>
            <a:endParaRPr lang="es-MX" dirty="0">
              <a:solidFill>
                <a:prstClr val="black"/>
              </a:solidFill>
            </a:endParaRPr>
          </a:p>
        </p:txBody>
      </p:sp>
      <p:pic>
        <p:nvPicPr>
          <p:cNvPr id="6" name="Imagen 5"/>
          <p:cNvPicPr>
            <a:picLocks noChangeAspect="1"/>
          </p:cNvPicPr>
          <p:nvPr/>
        </p:nvPicPr>
        <p:blipFill rotWithShape="1">
          <a:blip r:embed="rId3"/>
          <a:srcRect l="25320" t="51548" r="-607" b="1925"/>
          <a:stretch/>
        </p:blipFill>
        <p:spPr>
          <a:xfrm>
            <a:off x="352648" y="3066997"/>
            <a:ext cx="5560276" cy="3296992"/>
          </a:xfrm>
          <a:prstGeom prst="rect">
            <a:avLst/>
          </a:prstGeom>
        </p:spPr>
      </p:pic>
      <p:pic>
        <p:nvPicPr>
          <p:cNvPr id="7" name="Imagen 6"/>
          <p:cNvPicPr>
            <a:picLocks noChangeAspect="1"/>
          </p:cNvPicPr>
          <p:nvPr/>
        </p:nvPicPr>
        <p:blipFill>
          <a:blip r:embed="rId4"/>
          <a:stretch>
            <a:fillRect/>
          </a:stretch>
        </p:blipFill>
        <p:spPr>
          <a:xfrm>
            <a:off x="6265572" y="3048216"/>
            <a:ext cx="5560276" cy="3315773"/>
          </a:xfrm>
          <a:prstGeom prst="rect">
            <a:avLst/>
          </a:prstGeom>
        </p:spPr>
      </p:pic>
    </p:spTree>
    <p:extLst>
      <p:ext uri="{BB962C8B-B14F-4D97-AF65-F5344CB8AC3E}">
        <p14:creationId xmlns:p14="http://schemas.microsoft.com/office/powerpoint/2010/main" val="872984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29" y="-297"/>
            <a:ext cx="12193057" cy="6858594"/>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12</a:t>
            </a:fld>
            <a:endParaRPr lang="es-MX">
              <a:solidFill>
                <a:prstClr val="black">
                  <a:lumMod val="85000"/>
                  <a:lumOff val="15000"/>
                </a:prstClr>
              </a:solidFill>
            </a:endParaRPr>
          </a:p>
        </p:txBody>
      </p:sp>
      <p:sp>
        <p:nvSpPr>
          <p:cNvPr id="3" name="Rectángulo 2"/>
          <p:cNvSpPr/>
          <p:nvPr/>
        </p:nvSpPr>
        <p:spPr>
          <a:xfrm>
            <a:off x="422855" y="495579"/>
            <a:ext cx="11346287" cy="369332"/>
          </a:xfrm>
          <a:prstGeom prst="rect">
            <a:avLst/>
          </a:prstGeom>
        </p:spPr>
        <p:txBody>
          <a:bodyPr wrap="square">
            <a:spAutoFit/>
          </a:bodyPr>
          <a:lstStyle/>
          <a:p>
            <a:pPr lvl="0"/>
            <a:r>
              <a:rPr lang="es-MX" b="1" dirty="0">
                <a:solidFill>
                  <a:prstClr val="black"/>
                </a:solidFill>
              </a:rPr>
              <a:t>Desarrollo</a:t>
            </a:r>
            <a:r>
              <a:rPr lang="es-MX" dirty="0" smtClean="0">
                <a:solidFill>
                  <a:prstClr val="black"/>
                </a:solidFill>
              </a:rPr>
              <a:t>: Se elaboraron los carteles dentro del horario de las asignaturas de: Literatura Universal e Historia de México.</a:t>
            </a:r>
            <a:endParaRPr lang="es-MX" dirty="0">
              <a:solidFill>
                <a:prstClr val="black"/>
              </a:solidFill>
            </a:endParaRPr>
          </a:p>
        </p:txBody>
      </p:sp>
      <p:pic>
        <p:nvPicPr>
          <p:cNvPr id="5" name="Imagen 4"/>
          <p:cNvPicPr>
            <a:picLocks noChangeAspect="1"/>
          </p:cNvPicPr>
          <p:nvPr/>
        </p:nvPicPr>
        <p:blipFill>
          <a:blip r:embed="rId3"/>
          <a:stretch>
            <a:fillRect/>
          </a:stretch>
        </p:blipFill>
        <p:spPr>
          <a:xfrm>
            <a:off x="422855" y="1360788"/>
            <a:ext cx="4355207" cy="2515754"/>
          </a:xfrm>
          <a:prstGeom prst="rect">
            <a:avLst/>
          </a:prstGeom>
        </p:spPr>
      </p:pic>
      <p:pic>
        <p:nvPicPr>
          <p:cNvPr id="6" name="Imagen 5"/>
          <p:cNvPicPr>
            <a:picLocks noChangeAspect="1"/>
          </p:cNvPicPr>
          <p:nvPr/>
        </p:nvPicPr>
        <p:blipFill>
          <a:blip r:embed="rId4"/>
          <a:stretch>
            <a:fillRect/>
          </a:stretch>
        </p:blipFill>
        <p:spPr>
          <a:xfrm>
            <a:off x="6707745" y="1360787"/>
            <a:ext cx="4355207" cy="2515755"/>
          </a:xfrm>
          <a:prstGeom prst="rect">
            <a:avLst/>
          </a:prstGeom>
        </p:spPr>
      </p:pic>
      <p:pic>
        <p:nvPicPr>
          <p:cNvPr id="7" name="Imagen 6"/>
          <p:cNvPicPr>
            <a:picLocks noChangeAspect="1"/>
          </p:cNvPicPr>
          <p:nvPr/>
        </p:nvPicPr>
        <p:blipFill>
          <a:blip r:embed="rId5"/>
          <a:stretch>
            <a:fillRect/>
          </a:stretch>
        </p:blipFill>
        <p:spPr>
          <a:xfrm>
            <a:off x="422855" y="4109542"/>
            <a:ext cx="4355207" cy="2515755"/>
          </a:xfrm>
          <a:prstGeom prst="rect">
            <a:avLst/>
          </a:prstGeom>
        </p:spPr>
      </p:pic>
      <p:pic>
        <p:nvPicPr>
          <p:cNvPr id="8" name="Imagen 7"/>
          <p:cNvPicPr>
            <a:picLocks noChangeAspect="1"/>
          </p:cNvPicPr>
          <p:nvPr/>
        </p:nvPicPr>
        <p:blipFill>
          <a:blip r:embed="rId6"/>
          <a:stretch>
            <a:fillRect/>
          </a:stretch>
        </p:blipFill>
        <p:spPr>
          <a:xfrm>
            <a:off x="6707745" y="4109542"/>
            <a:ext cx="4355207" cy="2607858"/>
          </a:xfrm>
          <a:prstGeom prst="rect">
            <a:avLst/>
          </a:prstGeom>
        </p:spPr>
      </p:pic>
    </p:spTree>
    <p:extLst>
      <p:ext uri="{BB962C8B-B14F-4D97-AF65-F5344CB8AC3E}">
        <p14:creationId xmlns:p14="http://schemas.microsoft.com/office/powerpoint/2010/main" val="2143671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29" y="-297"/>
            <a:ext cx="12193057" cy="6858594"/>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13</a:t>
            </a:fld>
            <a:endParaRPr lang="es-MX">
              <a:solidFill>
                <a:prstClr val="black">
                  <a:lumMod val="85000"/>
                  <a:lumOff val="15000"/>
                </a:prstClr>
              </a:solidFill>
            </a:endParaRPr>
          </a:p>
        </p:txBody>
      </p:sp>
      <p:sp>
        <p:nvSpPr>
          <p:cNvPr id="3" name="Rectángulo 2"/>
          <p:cNvSpPr/>
          <p:nvPr/>
        </p:nvSpPr>
        <p:spPr>
          <a:xfrm>
            <a:off x="770585" y="488583"/>
            <a:ext cx="10650828" cy="369332"/>
          </a:xfrm>
          <a:prstGeom prst="rect">
            <a:avLst/>
          </a:prstGeom>
        </p:spPr>
        <p:txBody>
          <a:bodyPr wrap="square">
            <a:spAutoFit/>
          </a:bodyPr>
          <a:lstStyle/>
          <a:p>
            <a:pPr lvl="0"/>
            <a:r>
              <a:rPr lang="es-MX" b="1" dirty="0">
                <a:solidFill>
                  <a:prstClr val="black"/>
                </a:solidFill>
              </a:rPr>
              <a:t>Cierre:</a:t>
            </a:r>
            <a:r>
              <a:rPr lang="es-MX" dirty="0">
                <a:solidFill>
                  <a:prstClr val="black"/>
                </a:solidFill>
              </a:rPr>
              <a:t> </a:t>
            </a:r>
            <a:r>
              <a:rPr lang="es-MX" dirty="0" smtClean="0">
                <a:solidFill>
                  <a:prstClr val="black"/>
                </a:solidFill>
              </a:rPr>
              <a:t>Se colocaron los carteles en diferentes sitios de la institución, para que la comunidad pudiera apreciarlos.</a:t>
            </a:r>
            <a:endParaRPr lang="es-MX" dirty="0">
              <a:solidFill>
                <a:prstClr val="black"/>
              </a:solidFill>
            </a:endParaRPr>
          </a:p>
        </p:txBody>
      </p:sp>
      <p:pic>
        <p:nvPicPr>
          <p:cNvPr id="6" name="Imagen 5"/>
          <p:cNvPicPr>
            <a:picLocks noChangeAspect="1"/>
          </p:cNvPicPr>
          <p:nvPr/>
        </p:nvPicPr>
        <p:blipFill>
          <a:blip r:embed="rId3"/>
          <a:stretch>
            <a:fillRect/>
          </a:stretch>
        </p:blipFill>
        <p:spPr>
          <a:xfrm>
            <a:off x="770585" y="857915"/>
            <a:ext cx="4368085" cy="2439077"/>
          </a:xfrm>
          <a:prstGeom prst="rect">
            <a:avLst/>
          </a:prstGeom>
        </p:spPr>
      </p:pic>
      <p:pic>
        <p:nvPicPr>
          <p:cNvPr id="7" name="Imagen 6"/>
          <p:cNvPicPr>
            <a:picLocks noChangeAspect="1"/>
          </p:cNvPicPr>
          <p:nvPr/>
        </p:nvPicPr>
        <p:blipFill>
          <a:blip r:embed="rId4"/>
          <a:stretch>
            <a:fillRect/>
          </a:stretch>
        </p:blipFill>
        <p:spPr>
          <a:xfrm>
            <a:off x="6783852" y="857915"/>
            <a:ext cx="4368085" cy="2439077"/>
          </a:xfrm>
          <a:prstGeom prst="rect">
            <a:avLst/>
          </a:prstGeom>
        </p:spPr>
      </p:pic>
      <p:pic>
        <p:nvPicPr>
          <p:cNvPr id="8" name="Imagen 7"/>
          <p:cNvPicPr>
            <a:picLocks noChangeAspect="1"/>
          </p:cNvPicPr>
          <p:nvPr/>
        </p:nvPicPr>
        <p:blipFill>
          <a:blip r:embed="rId5"/>
          <a:stretch>
            <a:fillRect/>
          </a:stretch>
        </p:blipFill>
        <p:spPr>
          <a:xfrm>
            <a:off x="770585" y="3661370"/>
            <a:ext cx="4368085" cy="2832548"/>
          </a:xfrm>
          <a:prstGeom prst="rect">
            <a:avLst/>
          </a:prstGeom>
        </p:spPr>
      </p:pic>
      <p:pic>
        <p:nvPicPr>
          <p:cNvPr id="9" name="Imagen 8"/>
          <p:cNvPicPr>
            <a:picLocks noChangeAspect="1"/>
          </p:cNvPicPr>
          <p:nvPr/>
        </p:nvPicPr>
        <p:blipFill rotWithShape="1">
          <a:blip r:embed="rId6"/>
          <a:srcRect l="23902" t="24467" r="22533" b="28556"/>
          <a:stretch/>
        </p:blipFill>
        <p:spPr>
          <a:xfrm>
            <a:off x="6827233" y="3661370"/>
            <a:ext cx="4348767" cy="2832548"/>
          </a:xfrm>
          <a:prstGeom prst="rect">
            <a:avLst/>
          </a:prstGeom>
        </p:spPr>
      </p:pic>
    </p:spTree>
    <p:extLst>
      <p:ext uri="{BB962C8B-B14F-4D97-AF65-F5344CB8AC3E}">
        <p14:creationId xmlns:p14="http://schemas.microsoft.com/office/powerpoint/2010/main" val="285475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a:t>
            </a:fld>
            <a:endParaRPr lang="es-MX">
              <a:solidFill>
                <a:prstClr val="black">
                  <a:lumMod val="85000"/>
                  <a:lumOff val="15000"/>
                </a:prstClr>
              </a:solidFill>
            </a:endParaRPr>
          </a:p>
        </p:txBody>
      </p:sp>
      <p:sp>
        <p:nvSpPr>
          <p:cNvPr id="6" name="CuadroTexto 5"/>
          <p:cNvSpPr txBox="1"/>
          <p:nvPr/>
        </p:nvSpPr>
        <p:spPr>
          <a:xfrm>
            <a:off x="539551" y="692696"/>
            <a:ext cx="10394611" cy="5478423"/>
          </a:xfrm>
          <a:prstGeom prst="rect">
            <a:avLst/>
          </a:prstGeom>
          <a:noFill/>
        </p:spPr>
        <p:txBody>
          <a:bodyPr wrap="square" rtlCol="0">
            <a:spAutoFit/>
          </a:bodyPr>
          <a:lstStyle/>
          <a:p>
            <a:r>
              <a:rPr lang="es-MX" b="1" dirty="0"/>
              <a:t>I.- </a:t>
            </a:r>
            <a:r>
              <a:rPr lang="es-MX" b="1" dirty="0" smtClean="0"/>
              <a:t>CONTEXTO </a:t>
            </a:r>
            <a:endParaRPr lang="es-MX" b="1" dirty="0"/>
          </a:p>
          <a:p>
            <a:r>
              <a:rPr lang="es-MX" b="1" dirty="0"/>
              <a:t>Introducción y/o justificación del proyecto.</a:t>
            </a:r>
          </a:p>
          <a:p>
            <a:endParaRPr lang="es-MX" b="1" dirty="0" smtClean="0"/>
          </a:p>
          <a:p>
            <a:endParaRPr lang="es-MX" b="1" dirty="0"/>
          </a:p>
          <a:p>
            <a:endParaRPr lang="es-MX" b="1" dirty="0" smtClean="0"/>
          </a:p>
          <a:p>
            <a:pPr algn="just"/>
            <a:r>
              <a:rPr lang="es-MX" sz="2000" dirty="0" smtClean="0">
                <a:solidFill>
                  <a:schemeClr val="bg1"/>
                </a:solidFill>
                <a:latin typeface="+mj-lt"/>
              </a:rPr>
              <a:t>La mayor parte de lo que existe en la tierra, está compuesta por agua en su diversos estados y manifestaciones. </a:t>
            </a:r>
          </a:p>
          <a:p>
            <a:pPr algn="just"/>
            <a:r>
              <a:rPr lang="es-MX" sz="2000" dirty="0" smtClean="0">
                <a:solidFill>
                  <a:schemeClr val="bg1"/>
                </a:solidFill>
                <a:latin typeface="+mj-lt"/>
              </a:rPr>
              <a:t>Cuidar el agua es un deber del hombre ya que de él dependemos. De ahí la importancia que cobra este vital líquido para la preservación de los seres vivos en el planeta tierra.</a:t>
            </a:r>
          </a:p>
          <a:p>
            <a:pPr algn="just"/>
            <a:r>
              <a:rPr lang="es-MX" sz="2000" dirty="0" smtClean="0">
                <a:solidFill>
                  <a:schemeClr val="bg1"/>
                </a:solidFill>
                <a:latin typeface="+mj-lt"/>
              </a:rPr>
              <a:t>Aun conociendo la importancia antes mencionada, el hombre se ha dado a la tarea de hacer mal uso de este recurso.</a:t>
            </a:r>
          </a:p>
          <a:p>
            <a:pPr algn="just"/>
            <a:r>
              <a:rPr lang="es-MX" sz="2000" dirty="0" smtClean="0">
                <a:solidFill>
                  <a:schemeClr val="bg1"/>
                </a:solidFill>
                <a:latin typeface="+mj-lt"/>
              </a:rPr>
              <a:t>En nuestro contexto geográfico, la contaminación del agua es muy evidente, por la presencia de industrias, la falta de cultura y las actividades cotidianas del hombre. </a:t>
            </a:r>
          </a:p>
          <a:p>
            <a:pPr algn="just"/>
            <a:r>
              <a:rPr lang="es-MX" sz="2000" dirty="0" smtClean="0">
                <a:solidFill>
                  <a:schemeClr val="bg1"/>
                </a:solidFill>
                <a:latin typeface="+mj-lt"/>
              </a:rPr>
              <a:t>Por esta razón, este proyecto tiene como principal objetivo aprovechar el agua de uso doméstico para que a través de diversos procesos de purificación se pueda reutilizar en diversas actividades y aprovecharla al máximo</a:t>
            </a:r>
            <a:r>
              <a:rPr lang="es-MX" sz="2000" dirty="0" smtClean="0">
                <a:latin typeface="+mj-lt"/>
              </a:rPr>
              <a:t>. </a:t>
            </a:r>
            <a:endParaRPr lang="es-MX" sz="2000" dirty="0">
              <a:latin typeface="+mj-lt"/>
            </a:endParaRPr>
          </a:p>
        </p:txBody>
      </p:sp>
    </p:spTree>
    <p:extLst>
      <p:ext uri="{BB962C8B-B14F-4D97-AF65-F5344CB8AC3E}">
        <p14:creationId xmlns:p14="http://schemas.microsoft.com/office/powerpoint/2010/main" val="24641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a:t>
            </a:fld>
            <a:endParaRPr lang="es-MX">
              <a:solidFill>
                <a:prstClr val="black">
                  <a:lumMod val="85000"/>
                  <a:lumOff val="15000"/>
                </a:prst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arcador de contenido 2"/>
          <p:cNvSpPr>
            <a:spLocks noGrp="1"/>
          </p:cNvSpPr>
          <p:nvPr>
            <p:ph idx="1"/>
          </p:nvPr>
        </p:nvSpPr>
        <p:spPr>
          <a:xfrm>
            <a:off x="1545465" y="603027"/>
            <a:ext cx="8993162" cy="4975448"/>
          </a:xfrm>
        </p:spPr>
        <p:txBody>
          <a:bodyPr>
            <a:noAutofit/>
          </a:bodyPr>
          <a:lstStyle/>
          <a:p>
            <a:pPr marL="0" indent="0" algn="ctr">
              <a:buNone/>
            </a:pPr>
            <a:endParaRPr lang="es-MX" sz="1800" b="1" dirty="0">
              <a:latin typeface="Algerian" pitchFamily="82" charset="0"/>
            </a:endParaRPr>
          </a:p>
          <a:p>
            <a:pPr marL="0" indent="0" algn="ctr">
              <a:buNone/>
            </a:pPr>
            <a:endParaRPr lang="es-MX" sz="1800" b="1" dirty="0" smtClean="0">
              <a:latin typeface="Algerian" pitchFamily="82" charset="0"/>
            </a:endParaRPr>
          </a:p>
          <a:p>
            <a:pPr marL="0" indent="0" algn="ctr">
              <a:buNone/>
            </a:pPr>
            <a:endParaRPr lang="es-MX" sz="1800" b="1" dirty="0">
              <a:latin typeface="Algerian" pitchFamily="82" charset="0"/>
            </a:endParaRPr>
          </a:p>
          <a:p>
            <a:pPr marL="0" indent="0" algn="ctr">
              <a:buNone/>
            </a:pPr>
            <a:endParaRPr lang="es-MX" sz="1800" b="1" dirty="0" smtClean="0">
              <a:latin typeface="Algerian" pitchFamily="82" charset="0"/>
            </a:endParaRPr>
          </a:p>
          <a:p>
            <a:pPr marL="0" indent="0" algn="ctr">
              <a:buNone/>
            </a:pPr>
            <a:r>
              <a:rPr lang="es-MX" sz="1600" b="1" dirty="0" smtClean="0">
                <a:latin typeface="Algerian" pitchFamily="82" charset="0"/>
              </a:rPr>
              <a:t>III.- </a:t>
            </a:r>
            <a:r>
              <a:rPr lang="es-MX" sz="1800" b="1" dirty="0">
                <a:solidFill>
                  <a:schemeClr val="bg1"/>
                </a:solidFill>
                <a:latin typeface="+mj-lt"/>
              </a:rPr>
              <a:t>OBJETIVO GENERAL DEL </a:t>
            </a:r>
            <a:r>
              <a:rPr lang="es-MX" sz="1800" b="1" dirty="0" smtClean="0">
                <a:solidFill>
                  <a:schemeClr val="bg1"/>
                </a:solidFill>
                <a:latin typeface="+mj-lt"/>
              </a:rPr>
              <a:t>PROYECTO </a:t>
            </a:r>
            <a:r>
              <a:rPr lang="es-MX" sz="1800" dirty="0" smtClean="0">
                <a:solidFill>
                  <a:schemeClr val="bg1"/>
                </a:solidFill>
                <a:latin typeface="+mj-lt"/>
              </a:rPr>
              <a:t> Diseñar filtros </a:t>
            </a:r>
            <a:r>
              <a:rPr lang="es-MX" sz="1800" dirty="0">
                <a:solidFill>
                  <a:schemeClr val="bg1"/>
                </a:solidFill>
                <a:latin typeface="+mj-lt"/>
              </a:rPr>
              <a:t>de </a:t>
            </a:r>
            <a:r>
              <a:rPr lang="es-MX" sz="1800" dirty="0" smtClean="0">
                <a:solidFill>
                  <a:schemeClr val="bg1"/>
                </a:solidFill>
                <a:latin typeface="+mj-lt"/>
              </a:rPr>
              <a:t>agua </a:t>
            </a:r>
            <a:r>
              <a:rPr lang="es-MX" sz="1800" dirty="0">
                <a:solidFill>
                  <a:schemeClr val="bg1"/>
                </a:solidFill>
                <a:latin typeface="+mj-lt"/>
              </a:rPr>
              <a:t>para </a:t>
            </a:r>
            <a:r>
              <a:rPr lang="es-MX" sz="1800" dirty="0" smtClean="0">
                <a:solidFill>
                  <a:schemeClr val="bg1"/>
                </a:solidFill>
                <a:latin typeface="+mj-lt"/>
              </a:rPr>
              <a:t>reutilizar el líquido en nuestros hogares.</a:t>
            </a:r>
          </a:p>
          <a:p>
            <a:pPr marL="0" indent="0" algn="ctr">
              <a:buNone/>
            </a:pPr>
            <a:endParaRPr lang="es-MX" sz="1800" dirty="0">
              <a:solidFill>
                <a:schemeClr val="bg1"/>
              </a:solidFill>
              <a:latin typeface="+mj-lt"/>
            </a:endParaRPr>
          </a:p>
          <a:p>
            <a:pPr algn="ctr"/>
            <a:r>
              <a:rPr lang="es-MX" sz="1800" b="1" dirty="0" smtClean="0">
                <a:solidFill>
                  <a:schemeClr val="bg1"/>
                </a:solidFill>
                <a:latin typeface="+mj-lt"/>
              </a:rPr>
              <a:t>IV </a:t>
            </a:r>
            <a:r>
              <a:rPr lang="es-MX" sz="1800" b="1" dirty="0">
                <a:solidFill>
                  <a:schemeClr val="bg1"/>
                </a:solidFill>
                <a:latin typeface="+mj-lt"/>
              </a:rPr>
              <a:t>O</a:t>
            </a:r>
            <a:r>
              <a:rPr lang="es-MX" sz="1800" b="1" dirty="0" smtClean="0">
                <a:solidFill>
                  <a:schemeClr val="bg1"/>
                </a:solidFill>
                <a:latin typeface="+mj-lt"/>
              </a:rPr>
              <a:t>bjetivos a alcanzar  </a:t>
            </a:r>
            <a:endParaRPr lang="es-MX" sz="1800" b="1" dirty="0">
              <a:solidFill>
                <a:schemeClr val="bg1"/>
              </a:solidFill>
              <a:latin typeface="+mj-lt"/>
            </a:endParaRPr>
          </a:p>
          <a:p>
            <a:pPr marL="0" lvl="0" indent="0">
              <a:buNone/>
            </a:pPr>
            <a:r>
              <a:rPr lang="es-MX" sz="1800" b="1" dirty="0">
                <a:solidFill>
                  <a:schemeClr val="bg1"/>
                </a:solidFill>
                <a:latin typeface="+mj-lt"/>
              </a:rPr>
              <a:t>Historia. </a:t>
            </a:r>
            <a:endParaRPr lang="es-MX" sz="1800" b="1" dirty="0" smtClean="0">
              <a:solidFill>
                <a:schemeClr val="bg1"/>
              </a:solidFill>
              <a:latin typeface="+mj-lt"/>
            </a:endParaRPr>
          </a:p>
          <a:p>
            <a:pPr lvl="0"/>
            <a:r>
              <a:rPr lang="es-MX" sz="1800" dirty="0" smtClean="0">
                <a:solidFill>
                  <a:schemeClr val="bg1"/>
                </a:solidFill>
                <a:latin typeface="+mj-lt"/>
              </a:rPr>
              <a:t> Desarrollar una investigación documental sobre el uso del agua en el México prehispánico.</a:t>
            </a:r>
          </a:p>
          <a:p>
            <a:pPr marL="0" lvl="0" indent="0">
              <a:buNone/>
            </a:pPr>
            <a:endParaRPr lang="es-MX" sz="1800" dirty="0" smtClean="0">
              <a:solidFill>
                <a:schemeClr val="bg1"/>
              </a:solidFill>
              <a:latin typeface="+mj-lt"/>
            </a:endParaRPr>
          </a:p>
          <a:p>
            <a:pPr marL="0" indent="0">
              <a:buNone/>
            </a:pPr>
            <a:r>
              <a:rPr lang="es-MX" sz="1800" b="1" dirty="0" smtClean="0">
                <a:solidFill>
                  <a:schemeClr val="bg1"/>
                </a:solidFill>
                <a:latin typeface="+mj-lt"/>
              </a:rPr>
              <a:t>Literatura.</a:t>
            </a:r>
          </a:p>
          <a:p>
            <a:r>
              <a:rPr lang="es-MX" sz="1800" dirty="0" smtClean="0">
                <a:solidFill>
                  <a:schemeClr val="bg1"/>
                </a:solidFill>
                <a:latin typeface="+mj-lt"/>
              </a:rPr>
              <a:t>Elaborar un guion dramático destacando la importancia de un filtro de agua, para recuperarla y utilizarla en diversas actividades.</a:t>
            </a:r>
          </a:p>
          <a:p>
            <a:pPr marL="0" indent="0">
              <a:buNone/>
            </a:pPr>
            <a:endParaRPr lang="es-MX" sz="1800" dirty="0" smtClean="0">
              <a:solidFill>
                <a:schemeClr val="bg1"/>
              </a:solidFill>
              <a:latin typeface="+mj-lt"/>
            </a:endParaRPr>
          </a:p>
          <a:p>
            <a:pPr marL="0" indent="0">
              <a:buNone/>
            </a:pPr>
            <a:r>
              <a:rPr lang="es-MX" sz="1800" b="1" dirty="0" smtClean="0">
                <a:solidFill>
                  <a:schemeClr val="bg1"/>
                </a:solidFill>
                <a:latin typeface="+mj-lt"/>
              </a:rPr>
              <a:t>Educación </a:t>
            </a:r>
            <a:r>
              <a:rPr lang="es-MX" sz="1800" b="1" dirty="0">
                <a:solidFill>
                  <a:schemeClr val="bg1"/>
                </a:solidFill>
                <a:latin typeface="+mj-lt"/>
              </a:rPr>
              <a:t>E</a:t>
            </a:r>
            <a:r>
              <a:rPr lang="es-MX" sz="1800" b="1" dirty="0" smtClean="0">
                <a:solidFill>
                  <a:schemeClr val="bg1"/>
                </a:solidFill>
                <a:latin typeface="+mj-lt"/>
              </a:rPr>
              <a:t>stética </a:t>
            </a:r>
            <a:r>
              <a:rPr lang="es-MX" sz="1800" b="1" dirty="0">
                <a:solidFill>
                  <a:schemeClr val="bg1"/>
                </a:solidFill>
                <a:latin typeface="+mj-lt"/>
              </a:rPr>
              <a:t>y </a:t>
            </a:r>
            <a:r>
              <a:rPr lang="es-MX" sz="1800" b="1" dirty="0" smtClean="0">
                <a:solidFill>
                  <a:schemeClr val="bg1"/>
                </a:solidFill>
                <a:latin typeface="+mj-lt"/>
              </a:rPr>
              <a:t>Artística.</a:t>
            </a:r>
          </a:p>
          <a:p>
            <a:pPr algn="just"/>
            <a:r>
              <a:rPr lang="es-MX" sz="1800" dirty="0" smtClean="0">
                <a:solidFill>
                  <a:schemeClr val="bg1"/>
                </a:solidFill>
                <a:latin typeface="+mj-lt"/>
              </a:rPr>
              <a:t>Producir un video con base en el guion dramático.</a:t>
            </a:r>
            <a:endParaRPr lang="es-MX" sz="1800" dirty="0">
              <a:solidFill>
                <a:schemeClr val="bg1"/>
              </a:solidFill>
              <a:latin typeface="+mj-lt"/>
            </a:endParaRPr>
          </a:p>
          <a:p>
            <a:pPr lvl="0"/>
            <a:endParaRPr lang="es-MX" sz="1800" dirty="0"/>
          </a:p>
          <a:p>
            <a:pPr marL="0" lvl="0" indent="0">
              <a:buNone/>
            </a:pPr>
            <a:endParaRPr lang="es-MX" sz="1800" b="1" dirty="0"/>
          </a:p>
        </p:txBody>
      </p:sp>
    </p:spTree>
    <p:extLst>
      <p:ext uri="{BB962C8B-B14F-4D97-AF65-F5344CB8AC3E}">
        <p14:creationId xmlns:p14="http://schemas.microsoft.com/office/powerpoint/2010/main" val="16146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circle(in)">
                                      <p:cBhvr>
                                        <p:cTn id="7" dur="20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circle(in)">
                                      <p:cBhvr>
                                        <p:cTn id="12" dur="2000"/>
                                        <p:tgtEl>
                                          <p:spTgt spid="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circle(in)">
                                      <p:cBhvr>
                                        <p:cTn id="17" dur="2000"/>
                                        <p:tgtEl>
                                          <p:spTgt spid="6">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circle(in)">
                                      <p:cBhvr>
                                        <p:cTn id="22" dur="2000"/>
                                        <p:tgtEl>
                                          <p:spTgt spid="6">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circle(in)">
                                      <p:cBhvr>
                                        <p:cTn id="27" dur="2000"/>
                                        <p:tgtEl>
                                          <p:spTgt spid="6">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xEl>
                                              <p:pRg st="11" end="11"/>
                                            </p:txEl>
                                          </p:spTgt>
                                        </p:tgtEl>
                                        <p:attrNameLst>
                                          <p:attrName>style.visibility</p:attrName>
                                        </p:attrNameLst>
                                      </p:cBhvr>
                                      <p:to>
                                        <p:strVal val="visible"/>
                                      </p:to>
                                    </p:set>
                                    <p:animEffect transition="in" filter="circle(in)">
                                      <p:cBhvr>
                                        <p:cTn id="32" dur="2000"/>
                                        <p:tgtEl>
                                          <p:spTgt spid="6">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animEffect transition="in" filter="circle(in)">
                                      <p:cBhvr>
                                        <p:cTn id="37" dur="2000"/>
                                        <p:tgtEl>
                                          <p:spTgt spid="6">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6">
                                            <p:txEl>
                                              <p:pRg st="14" end="14"/>
                                            </p:txEl>
                                          </p:spTgt>
                                        </p:tgtEl>
                                        <p:attrNameLst>
                                          <p:attrName>style.visibility</p:attrName>
                                        </p:attrNameLst>
                                      </p:cBhvr>
                                      <p:to>
                                        <p:strVal val="visible"/>
                                      </p:to>
                                    </p:set>
                                    <p:animEffect transition="in" filter="circle(in)">
                                      <p:cBhvr>
                                        <p:cTn id="42" dur="20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a:t>
            </a:fld>
            <a:endParaRPr lang="es-MX">
              <a:solidFill>
                <a:prstClr val="black">
                  <a:lumMod val="85000"/>
                  <a:lumOff val="15000"/>
                </a:prst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4 Rectángulo"/>
          <p:cNvSpPr/>
          <p:nvPr/>
        </p:nvSpPr>
        <p:spPr>
          <a:xfrm>
            <a:off x="1043321" y="450346"/>
            <a:ext cx="10105357" cy="3970318"/>
          </a:xfrm>
          <a:prstGeom prst="rect">
            <a:avLst/>
          </a:prstGeom>
        </p:spPr>
        <p:txBody>
          <a:bodyPr wrap="square">
            <a:spAutoFit/>
          </a:bodyPr>
          <a:lstStyle/>
          <a:p>
            <a:pPr algn="just"/>
            <a:endParaRPr lang="es-MX" dirty="0"/>
          </a:p>
          <a:p>
            <a:pPr algn="just"/>
            <a:r>
              <a:rPr lang="es-ES" b="1" dirty="0" smtClean="0">
                <a:solidFill>
                  <a:schemeClr val="bg1"/>
                </a:solidFill>
              </a:rPr>
              <a:t>Biología</a:t>
            </a:r>
          </a:p>
          <a:p>
            <a:pPr marL="285750" indent="-285750" algn="just">
              <a:buFont typeface="Arial" panose="020B0604020202020204" pitchFamily="34" charset="0"/>
              <a:buChar char="•"/>
            </a:pPr>
            <a:r>
              <a:rPr lang="es-ES" dirty="0" smtClean="0">
                <a:solidFill>
                  <a:schemeClr val="bg1"/>
                </a:solidFill>
              </a:rPr>
              <a:t>Evaluar el estado de contaminación por microorganismos del agua, antes y después del filtrado.</a:t>
            </a:r>
            <a:endParaRPr lang="es-MX" b="1" dirty="0">
              <a:solidFill>
                <a:schemeClr val="bg1"/>
              </a:solidFill>
            </a:endParaRPr>
          </a:p>
          <a:p>
            <a:pPr algn="just"/>
            <a:endParaRPr lang="es-MX" dirty="0">
              <a:solidFill>
                <a:schemeClr val="bg1"/>
              </a:solidFill>
            </a:endParaRPr>
          </a:p>
          <a:p>
            <a:pPr algn="just"/>
            <a:r>
              <a:rPr lang="es-MX" b="1" dirty="0" smtClean="0">
                <a:solidFill>
                  <a:schemeClr val="bg1"/>
                </a:solidFill>
              </a:rPr>
              <a:t>Química</a:t>
            </a:r>
          </a:p>
          <a:p>
            <a:pPr algn="just"/>
            <a:endParaRPr lang="es-MX" b="1" dirty="0">
              <a:solidFill>
                <a:schemeClr val="bg1"/>
              </a:solidFill>
            </a:endParaRPr>
          </a:p>
          <a:p>
            <a:pPr marL="285750" indent="-285750" algn="just">
              <a:buFont typeface="Arial" panose="020B0604020202020204" pitchFamily="34" charset="0"/>
              <a:buChar char="•"/>
            </a:pPr>
            <a:r>
              <a:rPr lang="es-MX" dirty="0" smtClean="0">
                <a:solidFill>
                  <a:schemeClr val="bg1"/>
                </a:solidFill>
              </a:rPr>
              <a:t>Construir un modelo del filtro diseñado a fin de comprender el método de filtración del agua.</a:t>
            </a:r>
            <a:endParaRPr lang="es-MX" b="1" dirty="0" smtClean="0">
              <a:solidFill>
                <a:schemeClr val="bg1"/>
              </a:solidFill>
            </a:endParaRPr>
          </a:p>
          <a:p>
            <a:pPr algn="just"/>
            <a:endParaRPr lang="es-ES" dirty="0" smtClean="0"/>
          </a:p>
          <a:p>
            <a:pPr marL="285750" indent="-285750" algn="just">
              <a:buFont typeface="Arial" panose="020B0604020202020204" pitchFamily="34" charset="0"/>
              <a:buChar char="•"/>
            </a:pPr>
            <a:endParaRPr lang="es-ES" dirty="0"/>
          </a:p>
          <a:p>
            <a:pPr algn="just"/>
            <a:endParaRPr lang="es-MX" dirty="0"/>
          </a:p>
          <a:p>
            <a:pPr algn="just"/>
            <a:endParaRPr lang="es-MX" b="1" dirty="0"/>
          </a:p>
          <a:p>
            <a:pPr algn="just"/>
            <a:endParaRPr lang="es-MX" b="1" dirty="0"/>
          </a:p>
        </p:txBody>
      </p:sp>
    </p:spTree>
    <p:extLst>
      <p:ext uri="{BB962C8B-B14F-4D97-AF65-F5344CB8AC3E}">
        <p14:creationId xmlns:p14="http://schemas.microsoft.com/office/powerpoint/2010/main" val="332774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p:cNvSpPr>
            <a:spLocks noGrp="1"/>
          </p:cNvSpPr>
          <p:nvPr>
            <p:ph idx="1"/>
          </p:nvPr>
        </p:nvSpPr>
        <p:spPr>
          <a:xfrm>
            <a:off x="542544" y="119130"/>
            <a:ext cx="4480217" cy="885423"/>
          </a:xfrm>
        </p:spPr>
        <p:txBody>
          <a:bodyPr/>
          <a:lstStyle/>
          <a:p>
            <a:pPr marL="0" indent="0">
              <a:buNone/>
            </a:pPr>
            <a:r>
              <a:rPr lang="es-MX" b="1" dirty="0" smtClean="0"/>
              <a:t>Cronograma de actividades </a:t>
            </a:r>
            <a:endParaRPr lang="es-MX" b="1" dirty="0"/>
          </a:p>
        </p:txBody>
      </p:sp>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5</a:t>
            </a:fld>
            <a:endParaRPr lang="es-MX">
              <a:solidFill>
                <a:prstClr val="black">
                  <a:lumMod val="85000"/>
                  <a:lumOff val="15000"/>
                </a:prstClr>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3646527041"/>
              </p:ext>
            </p:extLst>
          </p:nvPr>
        </p:nvGraphicFramePr>
        <p:xfrm>
          <a:off x="499615" y="784131"/>
          <a:ext cx="10434707" cy="6016016"/>
        </p:xfrm>
        <a:graphic>
          <a:graphicData uri="http://schemas.openxmlformats.org/drawingml/2006/table">
            <a:tbl>
              <a:tblPr firstRow="1" firstCol="1" bandRow="1">
                <a:tableStyleId>{5C22544A-7EE6-4342-B048-85BDC9FD1C3A}</a:tableStyleId>
              </a:tblPr>
              <a:tblGrid>
                <a:gridCol w="2890502"/>
                <a:gridCol w="963500"/>
                <a:gridCol w="963500"/>
                <a:gridCol w="963500"/>
                <a:gridCol w="963500"/>
                <a:gridCol w="963500"/>
                <a:gridCol w="963500"/>
                <a:gridCol w="900069"/>
                <a:gridCol w="863136"/>
              </a:tblGrid>
              <a:tr h="530095">
                <a:tc>
                  <a:txBody>
                    <a:bodyPr/>
                    <a:lstStyle/>
                    <a:p>
                      <a:pPr algn="ctr">
                        <a:lnSpc>
                          <a:spcPct val="107000"/>
                        </a:lnSpc>
                        <a:spcAft>
                          <a:spcPts val="0"/>
                        </a:spcAft>
                      </a:pPr>
                      <a:r>
                        <a:rPr lang="es-MX" sz="1100" dirty="0">
                          <a:effectLst/>
                        </a:rPr>
                        <a:t>Actividad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gridSpan="8">
                  <a:txBody>
                    <a:bodyPr/>
                    <a:lstStyle/>
                    <a:p>
                      <a:pPr algn="ctr">
                        <a:lnSpc>
                          <a:spcPct val="107000"/>
                        </a:lnSpc>
                        <a:spcAft>
                          <a:spcPts val="0"/>
                        </a:spcAft>
                      </a:pPr>
                      <a:r>
                        <a:rPr lang="es-MX" sz="1100" dirty="0">
                          <a:effectLst/>
                        </a:rPr>
                        <a:t>Fechas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hMerge="1">
                  <a:txBody>
                    <a:bodyPr/>
                    <a:lstStyle/>
                    <a:p>
                      <a:endParaRPr lang="es-MX"/>
                    </a:p>
                  </a:txBody>
                  <a:tcPr/>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hMerge="1">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602012">
                <a:tc>
                  <a:txBody>
                    <a:bodyPr/>
                    <a:lstStyle/>
                    <a:p>
                      <a:pPr marL="228600" indent="-228600" algn="ctr">
                        <a:lnSpc>
                          <a:spcPct val="107000"/>
                        </a:lnSpc>
                        <a:spcAft>
                          <a:spcPts val="0"/>
                        </a:spcAft>
                        <a:buAutoNum type="arabicPeriod"/>
                      </a:pPr>
                      <a:r>
                        <a:rPr lang="es-MX" sz="1200" dirty="0" smtClean="0">
                          <a:effectLst/>
                        </a:rPr>
                        <a:t>Actividad </a:t>
                      </a:r>
                      <a:r>
                        <a:rPr lang="es-MX" sz="1200" dirty="0">
                          <a:effectLst/>
                        </a:rPr>
                        <a:t>detonadora </a:t>
                      </a:r>
                      <a:endParaRPr lang="es-MX" sz="1200" dirty="0" smtClean="0">
                        <a:effectLst/>
                      </a:endParaRPr>
                    </a:p>
                    <a:p>
                      <a:pPr marL="0" indent="0" algn="ctr">
                        <a:lnSpc>
                          <a:spcPct val="107000"/>
                        </a:lnSpc>
                        <a:spcAft>
                          <a:spcPts val="0"/>
                        </a:spcAft>
                        <a:buNone/>
                      </a:pPr>
                      <a:r>
                        <a:rPr lang="es-MX" sz="1200" dirty="0" smtClean="0">
                          <a:effectLst/>
                          <a:latin typeface="Calibri" panose="020F0502020204030204" pitchFamily="34" charset="0"/>
                          <a:ea typeface="Calibri" panose="020F0502020204030204" pitchFamily="34" charset="0"/>
                          <a:cs typeface="Times New Roman" panose="02020603050405020304" pitchFamily="18" charset="0"/>
                        </a:rPr>
                        <a:t>(Interdisciplinaria)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a:effectLst/>
                        </a:rPr>
                        <a:t>30 de octubre de 2018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806177">
                <a:tc>
                  <a:txBody>
                    <a:bodyPr/>
                    <a:lstStyle/>
                    <a:p>
                      <a:pPr algn="ctr">
                        <a:lnSpc>
                          <a:spcPct val="107000"/>
                        </a:lnSpc>
                        <a:spcAft>
                          <a:spcPts val="0"/>
                        </a:spcAft>
                      </a:pPr>
                      <a:r>
                        <a:rPr lang="es-MX" sz="1200" dirty="0">
                          <a:effectLst/>
                        </a:rPr>
                        <a:t>2- Elaboración de carteles </a:t>
                      </a:r>
                    </a:p>
                    <a:p>
                      <a:pPr algn="ctr">
                        <a:lnSpc>
                          <a:spcPct val="107000"/>
                        </a:lnSpc>
                        <a:spcAft>
                          <a:spcPts val="0"/>
                        </a:spcAft>
                      </a:pPr>
                      <a:r>
                        <a:rPr lang="es-MX" sz="1200" dirty="0" smtClean="0">
                          <a:effectLst/>
                          <a:latin typeface="Calibri" panose="020F0502020204030204" pitchFamily="34" charset="0"/>
                          <a:ea typeface="Calibri" panose="020F0502020204030204" pitchFamily="34" charset="0"/>
                          <a:cs typeface="Times New Roman" panose="02020603050405020304" pitchFamily="18" charset="0"/>
                        </a:rPr>
                        <a:t>(Interdisciplinaria)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dirty="0" smtClean="0">
                          <a:effectLst/>
                        </a:rPr>
                        <a:t>30 </a:t>
                      </a:r>
                      <a:r>
                        <a:rPr lang="es-MX" sz="1100" dirty="0">
                          <a:effectLst/>
                        </a:rPr>
                        <a:t>de noviembre de 2018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273616">
                <a:tc>
                  <a:txBody>
                    <a:bodyPr/>
                    <a:lstStyle/>
                    <a:p>
                      <a:pPr algn="ctr">
                        <a:lnSpc>
                          <a:spcPct val="107000"/>
                        </a:lnSpc>
                        <a:spcAft>
                          <a:spcPts val="0"/>
                        </a:spcAft>
                      </a:pPr>
                      <a:r>
                        <a:rPr lang="es-MX" sz="1200" dirty="0">
                          <a:effectLst/>
                        </a:rPr>
                        <a:t>3. investigación documental </a:t>
                      </a:r>
                      <a:r>
                        <a:rPr lang="es-MX" sz="1200" dirty="0" smtClean="0">
                          <a:effectLst/>
                        </a:rPr>
                        <a:t>            </a:t>
                      </a:r>
                    </a:p>
                    <a:p>
                      <a:pPr algn="ctr">
                        <a:lnSpc>
                          <a:spcPct val="107000"/>
                        </a:lnSpc>
                        <a:spcAft>
                          <a:spcPts val="0"/>
                        </a:spcAft>
                      </a:pPr>
                      <a:r>
                        <a:rPr lang="es-MX" sz="1200" dirty="0" smtClean="0">
                          <a:effectLst/>
                        </a:rPr>
                        <a:t>( </a:t>
                      </a:r>
                      <a:r>
                        <a:rPr lang="es-MX" sz="1200" dirty="0">
                          <a:effectLst/>
                        </a:rPr>
                        <a:t>historia de México)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a:effectLst/>
                        </a:rPr>
                        <a:t>18 de enero de 2019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273616">
                <a:tc>
                  <a:txBody>
                    <a:bodyPr/>
                    <a:lstStyle/>
                    <a:p>
                      <a:pPr algn="ctr">
                        <a:lnSpc>
                          <a:spcPct val="107000"/>
                        </a:lnSpc>
                        <a:spcAft>
                          <a:spcPts val="0"/>
                        </a:spcAft>
                      </a:pPr>
                      <a:r>
                        <a:rPr lang="es-MX" sz="1200" dirty="0" smtClean="0">
                          <a:effectLst/>
                          <a:latin typeface="+mj-lt"/>
                          <a:ea typeface="Calibri" panose="020F0502020204030204" pitchFamily="34" charset="0"/>
                          <a:cs typeface="Times New Roman" panose="02020603050405020304" pitchFamily="18" charset="0"/>
                        </a:rPr>
                        <a:t>4. Elaboración</a:t>
                      </a:r>
                      <a:r>
                        <a:rPr lang="es-MX" sz="1200" baseline="0" dirty="0" smtClean="0">
                          <a:effectLst/>
                          <a:latin typeface="+mj-lt"/>
                          <a:ea typeface="Calibri" panose="020F0502020204030204" pitchFamily="34" charset="0"/>
                          <a:cs typeface="Times New Roman" panose="02020603050405020304" pitchFamily="18" charset="0"/>
                        </a:rPr>
                        <a:t> de sketches para presentarlos a la comunidad estudiantil. </a:t>
                      </a:r>
                    </a:p>
                    <a:p>
                      <a:pPr algn="ctr">
                        <a:lnSpc>
                          <a:spcPct val="107000"/>
                        </a:lnSpc>
                        <a:spcAft>
                          <a:spcPts val="0"/>
                        </a:spcAft>
                      </a:pPr>
                      <a:r>
                        <a:rPr lang="es-MX" sz="1200" baseline="0" dirty="0" smtClean="0">
                          <a:effectLst/>
                          <a:latin typeface="+mj-lt"/>
                          <a:ea typeface="Calibri" panose="020F0502020204030204" pitchFamily="34" charset="0"/>
                          <a:cs typeface="Times New Roman" panose="02020603050405020304" pitchFamily="18" charset="0"/>
                        </a:rPr>
                        <a:t>(interdisciplinaria) </a:t>
                      </a:r>
                      <a:endParaRPr lang="es-MX" sz="1200" dirty="0">
                        <a:effectLst/>
                        <a:latin typeface="+mj-lt"/>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r>
                        <a:rPr lang="es-MX" sz="1100" dirty="0" smtClean="0">
                          <a:effectLst/>
                          <a:latin typeface="Calibri" panose="020F0502020204030204" pitchFamily="34" charset="0"/>
                          <a:cs typeface="Times New Roman" panose="02020603050405020304" pitchFamily="18" charset="0"/>
                        </a:rPr>
                        <a:t>06 de febrero de 2019 </a:t>
                      </a: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656722">
                <a:tc>
                  <a:txBody>
                    <a:bodyPr/>
                    <a:lstStyle/>
                    <a:p>
                      <a:pPr algn="ctr">
                        <a:lnSpc>
                          <a:spcPct val="107000"/>
                        </a:lnSpc>
                        <a:spcAft>
                          <a:spcPts val="0"/>
                        </a:spcAft>
                      </a:pPr>
                      <a:r>
                        <a:rPr lang="es-MX" sz="1200" dirty="0" smtClean="0">
                          <a:effectLst/>
                        </a:rPr>
                        <a:t>5.</a:t>
                      </a:r>
                      <a:r>
                        <a:rPr lang="es-MX" sz="1200" baseline="0" dirty="0" smtClean="0">
                          <a:effectLst/>
                        </a:rPr>
                        <a:t> </a:t>
                      </a:r>
                      <a:r>
                        <a:rPr lang="es-MX" sz="1200" dirty="0" smtClean="0">
                          <a:effectLst/>
                        </a:rPr>
                        <a:t>Escribir </a:t>
                      </a:r>
                      <a:r>
                        <a:rPr lang="es-MX" sz="1200" dirty="0">
                          <a:effectLst/>
                        </a:rPr>
                        <a:t>un guion dramático </a:t>
                      </a:r>
                      <a:r>
                        <a:rPr lang="es-MX" sz="1200" dirty="0" smtClean="0">
                          <a:effectLst/>
                        </a:rPr>
                        <a:t>                                  ( </a:t>
                      </a:r>
                      <a:r>
                        <a:rPr lang="es-MX" sz="1200" dirty="0">
                          <a:effectLst/>
                        </a:rPr>
                        <a:t>Literatura universal)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r>
                        <a:rPr lang="es-MX" sz="1100" dirty="0" smtClean="0">
                          <a:effectLst/>
                          <a:latin typeface="Calibri" panose="020F0502020204030204" pitchFamily="34" charset="0"/>
                          <a:cs typeface="Times New Roman" panose="02020603050405020304" pitchFamily="18" charset="0"/>
                        </a:rPr>
                        <a:t>11-15</a:t>
                      </a:r>
                      <a:r>
                        <a:rPr lang="es-MX" sz="1100" baseline="0" dirty="0" smtClean="0">
                          <a:effectLst/>
                          <a:latin typeface="Calibri" panose="020F0502020204030204" pitchFamily="34" charset="0"/>
                          <a:cs typeface="Times New Roman" panose="02020603050405020304" pitchFamily="18" charset="0"/>
                        </a:rPr>
                        <a:t> de febrero de 2019. </a:t>
                      </a: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605072">
                <a:tc>
                  <a:txBody>
                    <a:bodyPr/>
                    <a:lstStyle/>
                    <a:p>
                      <a:pPr algn="ctr">
                        <a:lnSpc>
                          <a:spcPct val="107000"/>
                        </a:lnSpc>
                        <a:spcAft>
                          <a:spcPts val="0"/>
                        </a:spcAft>
                      </a:pPr>
                      <a:r>
                        <a:rPr lang="es-MX" sz="1200" dirty="0" smtClean="0">
                          <a:effectLst/>
                        </a:rPr>
                        <a:t>6.</a:t>
                      </a:r>
                      <a:r>
                        <a:rPr lang="es-MX" sz="1200" baseline="0" dirty="0" smtClean="0">
                          <a:effectLst/>
                        </a:rPr>
                        <a:t> </a:t>
                      </a:r>
                      <a:r>
                        <a:rPr lang="es-MX" sz="1200" dirty="0" smtClean="0">
                          <a:effectLst/>
                        </a:rPr>
                        <a:t> Diseño</a:t>
                      </a:r>
                      <a:r>
                        <a:rPr lang="es-MX" sz="1200" baseline="0" dirty="0" smtClean="0">
                          <a:effectLst/>
                        </a:rPr>
                        <a:t> de filtros </a:t>
                      </a:r>
                      <a:endParaRPr lang="es-MX" sz="1200" dirty="0" smtClean="0">
                        <a:effectLst/>
                      </a:endParaRPr>
                    </a:p>
                    <a:p>
                      <a:pPr algn="ctr">
                        <a:lnSpc>
                          <a:spcPct val="107000"/>
                        </a:lnSpc>
                        <a:spcAft>
                          <a:spcPts val="0"/>
                        </a:spcAft>
                      </a:pPr>
                      <a:r>
                        <a:rPr lang="es-MX" sz="1200" dirty="0" smtClean="0">
                          <a:effectLst/>
                        </a:rPr>
                        <a:t>Elaborar </a:t>
                      </a:r>
                      <a:r>
                        <a:rPr lang="es-MX" sz="1200" dirty="0">
                          <a:effectLst/>
                        </a:rPr>
                        <a:t>un video </a:t>
                      </a:r>
                      <a:r>
                        <a:rPr lang="es-MX" sz="1200" dirty="0" smtClean="0">
                          <a:effectLst/>
                        </a:rPr>
                        <a:t>                       </a:t>
                      </a:r>
                    </a:p>
                    <a:p>
                      <a:pPr algn="ctr">
                        <a:lnSpc>
                          <a:spcPct val="107000"/>
                        </a:lnSpc>
                        <a:spcAft>
                          <a:spcPts val="0"/>
                        </a:spcAft>
                      </a:pPr>
                      <a:r>
                        <a:rPr lang="es-MX" sz="1200" dirty="0" smtClean="0">
                          <a:effectLst/>
                        </a:rPr>
                        <a:t>   ( </a:t>
                      </a:r>
                      <a:r>
                        <a:rPr lang="es-MX" sz="1200" dirty="0">
                          <a:effectLst/>
                        </a:rPr>
                        <a:t>Educación estética y artes)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smtClean="0">
                          <a:effectLst/>
                        </a:rPr>
                        <a:t>18-22</a:t>
                      </a:r>
                      <a:r>
                        <a:rPr lang="es-MX" sz="1000" baseline="0" dirty="0" smtClean="0">
                          <a:effectLst/>
                        </a:rPr>
                        <a:t> </a:t>
                      </a:r>
                      <a:r>
                        <a:rPr lang="es-MX" sz="1000" dirty="0" smtClean="0">
                          <a:effectLst/>
                        </a:rPr>
                        <a:t> </a:t>
                      </a:r>
                      <a:r>
                        <a:rPr lang="es-MX" sz="1000" dirty="0">
                          <a:effectLst/>
                        </a:rPr>
                        <a:t>de febrero de 2019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547232">
                <a:tc>
                  <a:txBody>
                    <a:bodyPr/>
                    <a:lstStyle/>
                    <a:p>
                      <a:pPr algn="ctr">
                        <a:lnSpc>
                          <a:spcPct val="107000"/>
                        </a:lnSpc>
                        <a:spcAft>
                          <a:spcPts val="0"/>
                        </a:spcAft>
                      </a:pPr>
                      <a:r>
                        <a:rPr lang="es-MX" sz="1200" dirty="0" smtClean="0">
                          <a:effectLst/>
                        </a:rPr>
                        <a:t>7.</a:t>
                      </a:r>
                      <a:r>
                        <a:rPr lang="es-MX" sz="1200" baseline="0" dirty="0" smtClean="0">
                          <a:effectLst/>
                        </a:rPr>
                        <a:t> </a:t>
                      </a:r>
                      <a:r>
                        <a:rPr lang="es-MX" sz="1200" dirty="0" smtClean="0">
                          <a:effectLst/>
                        </a:rPr>
                        <a:t> Práctica </a:t>
                      </a:r>
                      <a:r>
                        <a:rPr lang="es-MX" sz="1200" dirty="0">
                          <a:effectLst/>
                        </a:rPr>
                        <a:t>de Laboratorio (Biología)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a:effectLst/>
                        </a:rPr>
                        <a:t>04 de marzo de 2019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547232">
                <a:tc>
                  <a:txBody>
                    <a:bodyPr/>
                    <a:lstStyle/>
                    <a:p>
                      <a:pPr algn="ctr">
                        <a:lnSpc>
                          <a:spcPct val="107000"/>
                        </a:lnSpc>
                        <a:spcAft>
                          <a:spcPts val="0"/>
                        </a:spcAft>
                      </a:pPr>
                      <a:r>
                        <a:rPr lang="es-MX" sz="1200" dirty="0" smtClean="0">
                          <a:effectLst/>
                        </a:rPr>
                        <a:t>8.</a:t>
                      </a:r>
                      <a:r>
                        <a:rPr lang="es-MX" sz="1200" baseline="0" dirty="0" smtClean="0">
                          <a:effectLst/>
                        </a:rPr>
                        <a:t> </a:t>
                      </a:r>
                      <a:r>
                        <a:rPr lang="es-MX" sz="1200" dirty="0" smtClean="0">
                          <a:effectLst/>
                        </a:rPr>
                        <a:t> </a:t>
                      </a:r>
                      <a:r>
                        <a:rPr lang="es-MX" sz="1200" dirty="0">
                          <a:effectLst/>
                        </a:rPr>
                        <a:t>Construcción de filtros caseros                ( Química)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10 de abril de 2018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r h="547232">
                <a:tc>
                  <a:txBody>
                    <a:bodyPr/>
                    <a:lstStyle/>
                    <a:p>
                      <a:pPr algn="ctr">
                        <a:lnSpc>
                          <a:spcPct val="107000"/>
                        </a:lnSpc>
                        <a:spcAft>
                          <a:spcPts val="0"/>
                        </a:spcAft>
                      </a:pPr>
                      <a:r>
                        <a:rPr lang="es-MX" sz="1200" dirty="0" smtClean="0">
                          <a:effectLst/>
                        </a:rPr>
                        <a:t>9-</a:t>
                      </a:r>
                      <a:r>
                        <a:rPr lang="es-MX" sz="1200" baseline="0" dirty="0" smtClean="0">
                          <a:effectLst/>
                        </a:rPr>
                        <a:t> </a:t>
                      </a:r>
                      <a:r>
                        <a:rPr lang="es-MX" sz="1200" dirty="0" smtClean="0">
                          <a:effectLst/>
                        </a:rPr>
                        <a:t> </a:t>
                      </a:r>
                      <a:r>
                        <a:rPr lang="es-MX" sz="1200" dirty="0">
                          <a:effectLst/>
                        </a:rPr>
                        <a:t>Presentación de proyectos </a:t>
                      </a:r>
                      <a:endParaRPr lang="es-MX" sz="1200" dirty="0" smtClean="0">
                        <a:effectLst/>
                      </a:endParaRPr>
                    </a:p>
                    <a:p>
                      <a:pPr algn="ctr">
                        <a:lnSpc>
                          <a:spcPct val="107000"/>
                        </a:lnSpc>
                        <a:spcAft>
                          <a:spcPts val="0"/>
                        </a:spcAft>
                      </a:pPr>
                      <a:r>
                        <a:rPr lang="es-MX" sz="1200" dirty="0" smtClean="0">
                          <a:effectLst/>
                          <a:latin typeface="Calibri" panose="020F0502020204030204" pitchFamily="34" charset="0"/>
                          <a:ea typeface="Calibri" panose="020F0502020204030204" pitchFamily="34" charset="0"/>
                          <a:cs typeface="Times New Roman" panose="02020603050405020304" pitchFamily="18" charset="0"/>
                        </a:rPr>
                        <a:t>(Interdisciplinaria)</a:t>
                      </a:r>
                      <a:r>
                        <a:rPr lang="es-MX" sz="1200" baseline="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dirty="0">
                          <a:effectLst/>
                        </a:rPr>
                        <a:t>06 de mayo de  2018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r>
            </a:tbl>
          </a:graphicData>
        </a:graphic>
      </p:graphicFrame>
    </p:spTree>
    <p:extLst>
      <p:ext uri="{BB962C8B-B14F-4D97-AF65-F5344CB8AC3E}">
        <p14:creationId xmlns:p14="http://schemas.microsoft.com/office/powerpoint/2010/main" val="32716649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6</a:t>
            </a:fld>
            <a:endParaRPr lang="es-MX">
              <a:solidFill>
                <a:prstClr val="black">
                  <a:lumMod val="85000"/>
                  <a:lumOff val="15000"/>
                </a:prstClr>
              </a:solidFill>
            </a:endParaRPr>
          </a:p>
        </p:txBody>
      </p:sp>
      <p:sp>
        <p:nvSpPr>
          <p:cNvPr id="3" name="CuadroTexto 2"/>
          <p:cNvSpPr txBox="1"/>
          <p:nvPr/>
        </p:nvSpPr>
        <p:spPr>
          <a:xfrm flipH="1">
            <a:off x="437882" y="1"/>
            <a:ext cx="11217498" cy="7109639"/>
          </a:xfrm>
          <a:prstGeom prst="rect">
            <a:avLst/>
          </a:prstGeom>
          <a:noFill/>
        </p:spPr>
        <p:txBody>
          <a:bodyPr wrap="square" rtlCol="0">
            <a:spAutoFit/>
          </a:bodyPr>
          <a:lstStyle/>
          <a:p>
            <a:r>
              <a:rPr lang="es-MX" sz="2800" b="1" dirty="0">
                <a:solidFill>
                  <a:prstClr val="black"/>
                </a:solidFill>
                <a:latin typeface="AR ESSENCE" panose="02000000000000000000" pitchFamily="2" charset="0"/>
              </a:rPr>
              <a:t>NOMBRE DE LA ACTIVIDAD DETONADORA</a:t>
            </a:r>
            <a:r>
              <a:rPr lang="es-MX" sz="2800" dirty="0">
                <a:solidFill>
                  <a:prstClr val="black"/>
                </a:solidFill>
                <a:latin typeface="AR ESSENCE" panose="02000000000000000000" pitchFamily="2" charset="0"/>
              </a:rPr>
              <a:t>:  </a:t>
            </a:r>
          </a:p>
          <a:p>
            <a:r>
              <a:rPr lang="es-MX" sz="2800" dirty="0">
                <a:solidFill>
                  <a:prstClr val="black"/>
                </a:solidFill>
                <a:latin typeface="AR ESSENCE" panose="02000000000000000000" pitchFamily="2" charset="0"/>
              </a:rPr>
              <a:t>Proyección de un video</a:t>
            </a:r>
            <a:r>
              <a:rPr lang="es-MX" sz="2800" dirty="0" smtClean="0">
                <a:solidFill>
                  <a:prstClr val="black"/>
                </a:solidFill>
                <a:latin typeface="AR ESSENCE" panose="02000000000000000000" pitchFamily="2" charset="0"/>
              </a:rPr>
              <a:t>.</a:t>
            </a:r>
          </a:p>
          <a:p>
            <a:endParaRPr lang="es-MX" sz="2800" dirty="0">
              <a:solidFill>
                <a:prstClr val="black"/>
              </a:solidFill>
              <a:latin typeface="AR ESSENCE" panose="02000000000000000000" pitchFamily="2" charset="0"/>
            </a:endParaRPr>
          </a:p>
          <a:p>
            <a:r>
              <a:rPr lang="es-MX" sz="2800" b="1" dirty="0">
                <a:solidFill>
                  <a:prstClr val="black"/>
                </a:solidFill>
                <a:latin typeface="AR ESSENCE" panose="02000000000000000000" pitchFamily="2" charset="0"/>
              </a:rPr>
              <a:t>OBJETIVO</a:t>
            </a:r>
            <a:r>
              <a:rPr lang="es-MX" sz="2800" dirty="0">
                <a:solidFill>
                  <a:prstClr val="black"/>
                </a:solidFill>
                <a:latin typeface="AR ESSENCE" panose="02000000000000000000" pitchFamily="2" charset="0"/>
              </a:rPr>
              <a:t>: Presentar el proyecto interdisciplinario que se desarrollará durante el ciclo escolar 2018 – 2019</a:t>
            </a:r>
            <a:r>
              <a:rPr lang="es-MX" sz="2800" dirty="0" smtClean="0">
                <a:solidFill>
                  <a:prstClr val="black"/>
                </a:solidFill>
                <a:latin typeface="AR ESSENCE" panose="02000000000000000000" pitchFamily="2" charset="0"/>
              </a:rPr>
              <a:t>.</a:t>
            </a:r>
          </a:p>
          <a:p>
            <a:endParaRPr lang="es-MX" sz="2800" dirty="0">
              <a:solidFill>
                <a:prstClr val="black"/>
              </a:solidFill>
              <a:latin typeface="AR ESSENCE" panose="02000000000000000000" pitchFamily="2" charset="0"/>
            </a:endParaRPr>
          </a:p>
          <a:p>
            <a:r>
              <a:rPr lang="es-MX" sz="2800" b="1" dirty="0">
                <a:solidFill>
                  <a:prstClr val="black"/>
                </a:solidFill>
                <a:latin typeface="AR ESSENCE" panose="02000000000000000000" pitchFamily="2" charset="0"/>
              </a:rPr>
              <a:t>GRADO</a:t>
            </a:r>
            <a:r>
              <a:rPr lang="es-MX" sz="2800" dirty="0">
                <a:solidFill>
                  <a:prstClr val="black"/>
                </a:solidFill>
                <a:latin typeface="AR ESSENCE" panose="02000000000000000000" pitchFamily="2" charset="0"/>
              </a:rPr>
              <a:t>: 5to. año</a:t>
            </a:r>
            <a:r>
              <a:rPr lang="es-MX" sz="2800" dirty="0" smtClean="0">
                <a:solidFill>
                  <a:prstClr val="black"/>
                </a:solidFill>
                <a:latin typeface="AR ESSENCE" panose="02000000000000000000" pitchFamily="2" charset="0"/>
              </a:rPr>
              <a:t>.</a:t>
            </a:r>
          </a:p>
          <a:p>
            <a:r>
              <a:rPr lang="es-MX" sz="2800" b="1" dirty="0" smtClean="0">
                <a:solidFill>
                  <a:prstClr val="black"/>
                </a:solidFill>
                <a:latin typeface="AR ESSENCE" panose="02000000000000000000" pitchFamily="2" charset="0"/>
              </a:rPr>
              <a:t>FECHA</a:t>
            </a:r>
            <a:r>
              <a:rPr lang="es-MX" sz="2800" dirty="0">
                <a:solidFill>
                  <a:prstClr val="black"/>
                </a:solidFill>
                <a:latin typeface="AR ESSENCE" panose="02000000000000000000" pitchFamily="2" charset="0"/>
              </a:rPr>
              <a:t>: 30 de octubre de 2018: 8:40 – 9:30 </a:t>
            </a:r>
            <a:endParaRPr lang="es-MX" sz="2800" dirty="0" smtClean="0">
              <a:solidFill>
                <a:prstClr val="black"/>
              </a:solidFill>
              <a:latin typeface="AR ESSENCE" panose="02000000000000000000" pitchFamily="2" charset="0"/>
            </a:endParaRPr>
          </a:p>
          <a:p>
            <a:endParaRPr lang="es-MX" sz="2800" dirty="0" smtClean="0">
              <a:solidFill>
                <a:prstClr val="black"/>
              </a:solidFill>
              <a:latin typeface="AR ESSENCE" panose="02000000000000000000" pitchFamily="2" charset="0"/>
            </a:endParaRPr>
          </a:p>
          <a:p>
            <a:r>
              <a:rPr lang="es-MX" sz="2800" b="1" dirty="0" smtClean="0">
                <a:solidFill>
                  <a:prstClr val="black"/>
                </a:solidFill>
                <a:latin typeface="AR ESSENCE" panose="02000000000000000000" pitchFamily="2" charset="0"/>
              </a:rPr>
              <a:t>ASIGNATURAS </a:t>
            </a:r>
            <a:r>
              <a:rPr lang="es-MX" sz="2800" b="1" dirty="0">
                <a:solidFill>
                  <a:prstClr val="black"/>
                </a:solidFill>
                <a:latin typeface="AR ESSENCE" panose="02000000000000000000" pitchFamily="2" charset="0"/>
              </a:rPr>
              <a:t>PARTICIPANTES</a:t>
            </a:r>
            <a:r>
              <a:rPr lang="es-MX" sz="2800" dirty="0">
                <a:solidFill>
                  <a:prstClr val="black"/>
                </a:solidFill>
                <a:latin typeface="AR ESSENCE" panose="02000000000000000000" pitchFamily="2" charset="0"/>
              </a:rPr>
              <a:t>: </a:t>
            </a:r>
          </a:p>
          <a:p>
            <a:r>
              <a:rPr lang="es-MX" sz="2800" dirty="0">
                <a:solidFill>
                  <a:prstClr val="black"/>
                </a:solidFill>
                <a:latin typeface="AR ESSENCE" panose="02000000000000000000" pitchFamily="2" charset="0"/>
              </a:rPr>
              <a:t>Historia de México: México prehispánico.</a:t>
            </a:r>
          </a:p>
          <a:p>
            <a:r>
              <a:rPr lang="es-MX" sz="2800" dirty="0">
                <a:solidFill>
                  <a:prstClr val="black"/>
                </a:solidFill>
                <a:latin typeface="AR ESSENCE" panose="02000000000000000000" pitchFamily="2" charset="0"/>
              </a:rPr>
              <a:t>Literatura: Textos expositivos.</a:t>
            </a:r>
          </a:p>
          <a:p>
            <a:r>
              <a:rPr lang="es-MX" sz="2800" dirty="0">
                <a:solidFill>
                  <a:prstClr val="black"/>
                </a:solidFill>
                <a:latin typeface="AR ESSENCE" panose="02000000000000000000" pitchFamily="2" charset="0"/>
              </a:rPr>
              <a:t>Educación Estética y Artística: Dirección de escena.</a:t>
            </a:r>
          </a:p>
          <a:p>
            <a:r>
              <a:rPr lang="es-MX" sz="2800" dirty="0">
                <a:solidFill>
                  <a:prstClr val="black"/>
                </a:solidFill>
                <a:latin typeface="AR ESSENCE" panose="02000000000000000000" pitchFamily="2" charset="0"/>
              </a:rPr>
              <a:t>Biología: Historia evolutiva de la diversidad biológica.</a:t>
            </a:r>
          </a:p>
          <a:p>
            <a:r>
              <a:rPr lang="es-MX" sz="2800" dirty="0">
                <a:solidFill>
                  <a:prstClr val="black"/>
                </a:solidFill>
                <a:latin typeface="AR ESSENCE" panose="02000000000000000000" pitchFamily="2" charset="0"/>
              </a:rPr>
              <a:t>Química: Tanta agua y nos podemos morir de sed.</a:t>
            </a:r>
          </a:p>
          <a:p>
            <a:r>
              <a:rPr lang="es-MX" dirty="0">
                <a:solidFill>
                  <a:prstClr val="black"/>
                </a:solidFill>
              </a:rPr>
              <a:t>               </a:t>
            </a:r>
          </a:p>
          <a:p>
            <a:endParaRPr lang="es-MX" dirty="0">
              <a:solidFill>
                <a:prstClr val="black"/>
              </a:solidFill>
            </a:endParaRPr>
          </a:p>
        </p:txBody>
      </p:sp>
    </p:spTree>
    <p:extLst>
      <p:ext uri="{BB962C8B-B14F-4D97-AF65-F5344CB8AC3E}">
        <p14:creationId xmlns:p14="http://schemas.microsoft.com/office/powerpoint/2010/main" val="1379603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t>7</a:t>
            </a:fld>
            <a:endParaRPr lang="es-MX"/>
          </a:p>
        </p:txBody>
      </p:sp>
      <p:sp>
        <p:nvSpPr>
          <p:cNvPr id="3" name="Rectángulo 2"/>
          <p:cNvSpPr/>
          <p:nvPr/>
        </p:nvSpPr>
        <p:spPr>
          <a:xfrm>
            <a:off x="283336" y="181741"/>
            <a:ext cx="11908664" cy="3108543"/>
          </a:xfrm>
          <a:prstGeom prst="rect">
            <a:avLst/>
          </a:prstGeom>
        </p:spPr>
        <p:txBody>
          <a:bodyPr wrap="square">
            <a:spAutoFit/>
          </a:bodyPr>
          <a:lstStyle/>
          <a:p>
            <a:pPr lvl="0"/>
            <a:r>
              <a:rPr lang="es-MX" sz="2800" b="1" dirty="0">
                <a:solidFill>
                  <a:prstClr val="black"/>
                </a:solidFill>
                <a:latin typeface="AR ESSENCE" panose="02000000000000000000" pitchFamily="2" charset="0"/>
              </a:rPr>
              <a:t>FUENTES DE APOYO</a:t>
            </a:r>
            <a:r>
              <a:rPr lang="es-MX" sz="2800" dirty="0">
                <a:solidFill>
                  <a:prstClr val="black"/>
                </a:solidFill>
                <a:latin typeface="AR ESSENCE" panose="02000000000000000000" pitchFamily="2" charset="0"/>
              </a:rPr>
              <a:t>: </a:t>
            </a:r>
          </a:p>
          <a:p>
            <a:pPr lvl="0"/>
            <a:r>
              <a:rPr lang="es-MX" sz="2800" dirty="0">
                <a:solidFill>
                  <a:prstClr val="black"/>
                </a:solidFill>
                <a:latin typeface="AR ESSENCE" panose="02000000000000000000" pitchFamily="2" charset="0"/>
              </a:rPr>
              <a:t>Video, proyector, computadora, hojas, cámara fotográfica</a:t>
            </a:r>
            <a:r>
              <a:rPr lang="es-MX" sz="2800" dirty="0" smtClean="0">
                <a:solidFill>
                  <a:prstClr val="black"/>
                </a:solidFill>
                <a:latin typeface="AR ESSENCE" panose="02000000000000000000" pitchFamily="2" charset="0"/>
              </a:rPr>
              <a:t>.</a:t>
            </a:r>
          </a:p>
          <a:p>
            <a:pPr lvl="0"/>
            <a:endParaRPr lang="es-MX" sz="2800" dirty="0">
              <a:solidFill>
                <a:prstClr val="black"/>
              </a:solidFill>
              <a:latin typeface="AR ESSENCE" panose="02000000000000000000" pitchFamily="2" charset="0"/>
            </a:endParaRPr>
          </a:p>
          <a:p>
            <a:pPr lvl="0"/>
            <a:r>
              <a:rPr lang="es-MX" sz="2800" b="1" dirty="0">
                <a:solidFill>
                  <a:prstClr val="black"/>
                </a:solidFill>
                <a:latin typeface="AR ESSENCE" panose="02000000000000000000" pitchFamily="2" charset="0"/>
              </a:rPr>
              <a:t>JUSTIFICACIÓN</a:t>
            </a:r>
            <a:r>
              <a:rPr lang="es-MX" sz="2800" dirty="0">
                <a:solidFill>
                  <a:prstClr val="black"/>
                </a:solidFill>
                <a:latin typeface="AR ESSENCE" panose="02000000000000000000" pitchFamily="2" charset="0"/>
              </a:rPr>
              <a:t>: Marcar el inicio del proyecto interdisciplinario de conexiones UNAM</a:t>
            </a:r>
            <a:r>
              <a:rPr lang="es-MX" sz="2800" dirty="0" smtClean="0">
                <a:solidFill>
                  <a:prstClr val="black"/>
                </a:solidFill>
                <a:latin typeface="AR ESSENCE" panose="02000000000000000000" pitchFamily="2" charset="0"/>
              </a:rPr>
              <a:t>.</a:t>
            </a:r>
          </a:p>
          <a:p>
            <a:pPr lvl="0"/>
            <a:endParaRPr lang="es-MX" sz="2800" dirty="0">
              <a:solidFill>
                <a:prstClr val="black"/>
              </a:solidFill>
              <a:latin typeface="AR ESSENCE" panose="02000000000000000000" pitchFamily="2" charset="0"/>
            </a:endParaRPr>
          </a:p>
          <a:p>
            <a:pPr lvl="0"/>
            <a:r>
              <a:rPr lang="es-MX" sz="2800" b="1" dirty="0">
                <a:solidFill>
                  <a:prstClr val="black"/>
                </a:solidFill>
                <a:latin typeface="AR ESSENCE" panose="02000000000000000000" pitchFamily="2" charset="0"/>
              </a:rPr>
              <a:t>DESCRIPCIÓN</a:t>
            </a:r>
            <a:r>
              <a:rPr lang="es-MX" sz="2800" dirty="0">
                <a:solidFill>
                  <a:prstClr val="black"/>
                </a:solidFill>
                <a:latin typeface="AR ESSENCE" panose="02000000000000000000" pitchFamily="2" charset="0"/>
              </a:rPr>
              <a:t>: </a:t>
            </a:r>
          </a:p>
          <a:p>
            <a:pPr lvl="0"/>
            <a:r>
              <a:rPr lang="es-MX" sz="2800" dirty="0">
                <a:solidFill>
                  <a:prstClr val="black"/>
                </a:solidFill>
                <a:latin typeface="AR ESSENCE" panose="02000000000000000000" pitchFamily="2" charset="0"/>
              </a:rPr>
              <a:t>Apertura: Presentación del equipo de </a:t>
            </a:r>
            <a:r>
              <a:rPr lang="es-MX" sz="2800" dirty="0" smtClean="0">
                <a:solidFill>
                  <a:prstClr val="black"/>
                </a:solidFill>
                <a:latin typeface="AR ESSENCE" panose="02000000000000000000" pitchFamily="2" charset="0"/>
              </a:rPr>
              <a:t>trabajo</a:t>
            </a:r>
            <a:endParaRPr lang="es-MX" sz="2800" dirty="0">
              <a:solidFill>
                <a:prstClr val="black"/>
              </a:solidFill>
              <a:latin typeface="AR ESSENCE" panose="02000000000000000000" pitchFamily="2"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515" y="3205672"/>
            <a:ext cx="6053734" cy="3624124"/>
          </a:xfrm>
          <a:prstGeom prst="rect">
            <a:avLst/>
          </a:prstGeom>
        </p:spPr>
      </p:pic>
    </p:spTree>
    <p:extLst>
      <p:ext uri="{BB962C8B-B14F-4D97-AF65-F5344CB8AC3E}">
        <p14:creationId xmlns:p14="http://schemas.microsoft.com/office/powerpoint/2010/main" val="412264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8</a:t>
            </a:fld>
            <a:endParaRPr lang="es-MX">
              <a:solidFill>
                <a:prstClr val="black">
                  <a:lumMod val="85000"/>
                  <a:lumOff val="15000"/>
                </a:prstClr>
              </a:solidFill>
            </a:endParaRPr>
          </a:p>
        </p:txBody>
      </p:sp>
      <p:sp>
        <p:nvSpPr>
          <p:cNvPr id="7" name="Rectángulo 6"/>
          <p:cNvSpPr/>
          <p:nvPr/>
        </p:nvSpPr>
        <p:spPr>
          <a:xfrm>
            <a:off x="1116168" y="596077"/>
            <a:ext cx="8504349" cy="954107"/>
          </a:xfrm>
          <a:prstGeom prst="rect">
            <a:avLst/>
          </a:prstGeom>
        </p:spPr>
        <p:txBody>
          <a:bodyPr wrap="square">
            <a:spAutoFit/>
          </a:bodyPr>
          <a:lstStyle/>
          <a:p>
            <a:pPr lvl="0"/>
            <a:r>
              <a:rPr lang="es-MX" sz="2800" dirty="0">
                <a:solidFill>
                  <a:prstClr val="black"/>
                </a:solidFill>
                <a:latin typeface="AR ESSENCE" panose="02000000000000000000" pitchFamily="2" charset="0"/>
              </a:rPr>
              <a:t>Desarrollo: 1.- Proyección de un video. </a:t>
            </a:r>
          </a:p>
          <a:p>
            <a:pPr lvl="0"/>
            <a:r>
              <a:rPr lang="es-MX" sz="2800" dirty="0">
                <a:solidFill>
                  <a:prstClr val="black"/>
                </a:solidFill>
                <a:latin typeface="AR ESSENCE" panose="02000000000000000000" pitchFamily="2" charset="0"/>
              </a:rPr>
              <a:t>    2.- Reflexión escrita sobre el contenido del video.</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182" y="1686577"/>
            <a:ext cx="5153542" cy="3490729"/>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96" y="3429000"/>
            <a:ext cx="5696886" cy="3208949"/>
          </a:xfrm>
          <a:prstGeom prst="rect">
            <a:avLst/>
          </a:prstGeom>
        </p:spPr>
      </p:pic>
    </p:spTree>
    <p:extLst>
      <p:ext uri="{BB962C8B-B14F-4D97-AF65-F5344CB8AC3E}">
        <p14:creationId xmlns:p14="http://schemas.microsoft.com/office/powerpoint/2010/main" val="15428333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9</a:t>
            </a:fld>
            <a:endParaRPr lang="es-MX">
              <a:solidFill>
                <a:prstClr val="black">
                  <a:lumMod val="85000"/>
                  <a:lumOff val="15000"/>
                </a:prst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22" y="3108999"/>
            <a:ext cx="5736953" cy="323151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397" y="3087180"/>
            <a:ext cx="5775690" cy="3253338"/>
          </a:xfrm>
          <a:prstGeom prst="rect">
            <a:avLst/>
          </a:prstGeom>
        </p:spPr>
      </p:pic>
      <p:sp>
        <p:nvSpPr>
          <p:cNvPr id="6" name="Rectángulo 5"/>
          <p:cNvSpPr/>
          <p:nvPr/>
        </p:nvSpPr>
        <p:spPr>
          <a:xfrm>
            <a:off x="948744" y="636259"/>
            <a:ext cx="6096000" cy="523220"/>
          </a:xfrm>
          <a:prstGeom prst="rect">
            <a:avLst/>
          </a:prstGeom>
        </p:spPr>
        <p:txBody>
          <a:bodyPr>
            <a:spAutoFit/>
          </a:bodyPr>
          <a:lstStyle/>
          <a:p>
            <a:pPr lvl="0"/>
            <a:r>
              <a:rPr lang="es-MX" sz="2800" dirty="0" smtClean="0">
                <a:solidFill>
                  <a:prstClr val="black"/>
                </a:solidFill>
                <a:latin typeface="AR ESSENCE" panose="02000000000000000000" pitchFamily="2" charset="0"/>
              </a:rPr>
              <a:t>Cierre</a:t>
            </a:r>
            <a:r>
              <a:rPr lang="es-MX" sz="2800" dirty="0">
                <a:solidFill>
                  <a:prstClr val="black"/>
                </a:solidFill>
                <a:latin typeface="AR ESSENCE" panose="02000000000000000000" pitchFamily="2" charset="0"/>
              </a:rPr>
              <a:t>: Lluvia de ideas acerca del proyecto.</a:t>
            </a:r>
            <a:endParaRPr lang="es-MX" sz="2800" dirty="0"/>
          </a:p>
        </p:txBody>
      </p:sp>
    </p:spTree>
    <p:extLst>
      <p:ext uri="{BB962C8B-B14F-4D97-AF65-F5344CB8AC3E}">
        <p14:creationId xmlns:p14="http://schemas.microsoft.com/office/powerpoint/2010/main" val="6757972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819</Words>
  <Application>Microsoft Office PowerPoint</Application>
  <PresentationFormat>Panorámica</PresentationFormat>
  <Paragraphs>161</Paragraphs>
  <Slides>13</Slides>
  <Notes>1</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13</vt:i4>
      </vt:variant>
    </vt:vector>
  </HeadingPairs>
  <TitlesOfParts>
    <vt:vector size="25" baseType="lpstr">
      <vt:lpstr>Algerian</vt:lpstr>
      <vt:lpstr>AR ESSENCE</vt:lpstr>
      <vt:lpstr>Arial</vt:lpstr>
      <vt:lpstr>Calibri</vt:lpstr>
      <vt:lpstr>Cambria Math</vt:lpstr>
      <vt:lpstr>Castellar</vt:lpstr>
      <vt:lpstr>Century Gothic</vt:lpstr>
      <vt:lpstr>Impact</vt:lpstr>
      <vt:lpstr>Times New Roman</vt:lpstr>
      <vt:lpstr>Wingdings 3</vt:lpstr>
      <vt:lpstr>NewsPrint</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Gedaías Bonilla Román</dc:creator>
  <cp:lastModifiedBy>Gedaías Bonilla Román</cp:lastModifiedBy>
  <cp:revision>20</cp:revision>
  <dcterms:created xsi:type="dcterms:W3CDTF">2018-12-11T14:39:00Z</dcterms:created>
  <dcterms:modified xsi:type="dcterms:W3CDTF">2019-01-24T17:39:27Z</dcterms:modified>
</cp:coreProperties>
</file>