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60" r:id="rId9"/>
    <p:sldId id="265" r:id="rId10"/>
    <p:sldId id="266" r:id="rId11"/>
    <p:sldId id="270" r:id="rId12"/>
    <p:sldId id="271" r:id="rId13"/>
    <p:sldId id="272" r:id="rId14"/>
    <p:sldId id="273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669C5-8A5D-45EE-BD66-3D26DF5C3E3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6F2D6A9B-98EF-4A67-A37D-DBFE63A3B9AF}">
      <dgm:prSet phldrT="[Texto]"/>
      <dgm:spPr/>
      <dgm:t>
        <a:bodyPr/>
        <a:lstStyle/>
        <a:p>
          <a:pPr algn="ctr"/>
          <a:r>
            <a:rPr lang="es-MX" dirty="0" smtClean="0">
              <a:solidFill>
                <a:schemeClr val="bg1"/>
              </a:solidFill>
            </a:rPr>
            <a:t>Virginia Alvarado Díaz </a:t>
          </a:r>
        </a:p>
      </dgm:t>
    </dgm:pt>
    <dgm:pt modelId="{1E99BBF1-2D08-49E9-A2ED-60B573384D19}" type="parTrans" cxnId="{D20628EA-86F1-4402-A419-7EC74222F3A6}">
      <dgm:prSet/>
      <dgm:spPr/>
      <dgm:t>
        <a:bodyPr/>
        <a:lstStyle/>
        <a:p>
          <a:endParaRPr lang="es-MX"/>
        </a:p>
      </dgm:t>
    </dgm:pt>
    <dgm:pt modelId="{3BA8BEC9-BA6A-472B-B67C-240AFCC5A527}" type="sibTrans" cxnId="{D20628EA-86F1-4402-A419-7EC74222F3A6}">
      <dgm:prSet/>
      <dgm:spPr/>
      <dgm:t>
        <a:bodyPr/>
        <a:lstStyle/>
        <a:p>
          <a:endParaRPr lang="es-MX"/>
        </a:p>
      </dgm:t>
    </dgm:pt>
    <dgm:pt modelId="{E78C4464-770E-4BE0-8E67-39AC6A1B1063}">
      <dgm:prSet phldrT="[Texto]"/>
      <dgm:spPr/>
      <dgm:t>
        <a:bodyPr/>
        <a:lstStyle/>
        <a:p>
          <a:pPr algn="ctr"/>
          <a:r>
            <a:rPr lang="es-MX" dirty="0" smtClean="0">
              <a:solidFill>
                <a:schemeClr val="bg1"/>
              </a:solidFill>
            </a:rPr>
            <a:t>Liliana Guzmán</a:t>
          </a:r>
          <a:endParaRPr lang="es-MX" dirty="0">
            <a:solidFill>
              <a:schemeClr val="bg1"/>
            </a:solidFill>
          </a:endParaRPr>
        </a:p>
      </dgm:t>
    </dgm:pt>
    <dgm:pt modelId="{783BAE58-5185-4592-9144-5182EB09B99C}" type="parTrans" cxnId="{637278BA-B67A-44CE-B915-4188528A8FC9}">
      <dgm:prSet/>
      <dgm:spPr/>
      <dgm:t>
        <a:bodyPr/>
        <a:lstStyle/>
        <a:p>
          <a:endParaRPr lang="es-MX"/>
        </a:p>
      </dgm:t>
    </dgm:pt>
    <dgm:pt modelId="{E8668051-9C2C-48B2-BB79-7E0241E596B9}" type="sibTrans" cxnId="{637278BA-B67A-44CE-B915-4188528A8FC9}">
      <dgm:prSet/>
      <dgm:spPr/>
      <dgm:t>
        <a:bodyPr/>
        <a:lstStyle/>
        <a:p>
          <a:endParaRPr lang="es-MX"/>
        </a:p>
      </dgm:t>
    </dgm:pt>
    <dgm:pt modelId="{BDB22B15-8506-4636-BF37-C47E3859BFEC}">
      <dgm:prSet/>
      <dgm:spPr/>
      <dgm:t>
        <a:bodyPr/>
        <a:lstStyle/>
        <a:p>
          <a:pPr algn="ctr"/>
          <a:r>
            <a:rPr lang="es-MX" dirty="0" smtClean="0">
              <a:solidFill>
                <a:schemeClr val="bg1"/>
              </a:solidFill>
            </a:rPr>
            <a:t>Rosa María Aja López</a:t>
          </a:r>
          <a:endParaRPr lang="es-MX" dirty="0"/>
        </a:p>
      </dgm:t>
    </dgm:pt>
    <dgm:pt modelId="{A17A6A05-3FAE-428B-8E08-4FE84319445D}" type="parTrans" cxnId="{885D3E62-2885-46EB-A972-831A9E72795E}">
      <dgm:prSet/>
      <dgm:spPr/>
      <dgm:t>
        <a:bodyPr/>
        <a:lstStyle/>
        <a:p>
          <a:endParaRPr lang="es-MX"/>
        </a:p>
      </dgm:t>
    </dgm:pt>
    <dgm:pt modelId="{A21D85DA-FC40-411B-A204-435D32A3CD3B}" type="sibTrans" cxnId="{885D3E62-2885-46EB-A972-831A9E72795E}">
      <dgm:prSet/>
      <dgm:spPr/>
      <dgm:t>
        <a:bodyPr/>
        <a:lstStyle/>
        <a:p>
          <a:endParaRPr lang="es-MX"/>
        </a:p>
      </dgm:t>
    </dgm:pt>
    <dgm:pt modelId="{091217DA-30AE-4528-A333-B2E783E7359F}" type="pres">
      <dgm:prSet presAssocID="{807669C5-8A5D-45EE-BD66-3D26DF5C3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1F971BD-9676-4BBD-87D7-7F3A322CB527}" type="pres">
      <dgm:prSet presAssocID="{6F2D6A9B-98EF-4A67-A37D-DBFE63A3B9AF}" presName="parentLin" presStyleCnt="0"/>
      <dgm:spPr/>
    </dgm:pt>
    <dgm:pt modelId="{C91084B0-BE3A-4915-A552-3004F1D48A23}" type="pres">
      <dgm:prSet presAssocID="{6F2D6A9B-98EF-4A67-A37D-DBFE63A3B9AF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96A2CE5E-DF58-445A-AAD3-F6634F429EC8}" type="pres">
      <dgm:prSet presAssocID="{6F2D6A9B-98EF-4A67-A37D-DBFE63A3B9AF}" presName="parentText" presStyleLbl="node1" presStyleIdx="0" presStyleCnt="3" custScaleX="87445" custLinFactNeighborX="-11170" custLinFactNeighborY="-777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AF9BBB-DF96-4683-B38B-241B426B9A30}" type="pres">
      <dgm:prSet presAssocID="{6F2D6A9B-98EF-4A67-A37D-DBFE63A3B9AF}" presName="negativeSpace" presStyleCnt="0"/>
      <dgm:spPr/>
    </dgm:pt>
    <dgm:pt modelId="{FA4DBA7B-D463-4358-9957-1EE96AEDC707}" type="pres">
      <dgm:prSet presAssocID="{6F2D6A9B-98EF-4A67-A37D-DBFE63A3B9AF}" presName="childText" presStyleLbl="conFgAcc1" presStyleIdx="0" presStyleCnt="3">
        <dgm:presLayoutVars>
          <dgm:bulletEnabled val="1"/>
        </dgm:presLayoutVars>
      </dgm:prSet>
      <dgm:spPr/>
    </dgm:pt>
    <dgm:pt modelId="{C6851117-2503-4A77-A044-3D0FAB48E4D0}" type="pres">
      <dgm:prSet presAssocID="{3BA8BEC9-BA6A-472B-B67C-240AFCC5A527}" presName="spaceBetweenRectangles" presStyleCnt="0"/>
      <dgm:spPr/>
    </dgm:pt>
    <dgm:pt modelId="{86604826-B0F1-43A8-BF74-A9809D597EDB}" type="pres">
      <dgm:prSet presAssocID="{BDB22B15-8506-4636-BF37-C47E3859BFEC}" presName="parentLin" presStyleCnt="0"/>
      <dgm:spPr/>
    </dgm:pt>
    <dgm:pt modelId="{D661C484-B359-4E5B-84DB-7BC688F5EDBC}" type="pres">
      <dgm:prSet presAssocID="{BDB22B15-8506-4636-BF37-C47E3859BFEC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AADCFD76-CD26-47DE-8070-7C815AA6CB14}" type="pres">
      <dgm:prSet presAssocID="{BDB22B15-8506-4636-BF37-C47E3859BFEC}" presName="parentText" presStyleLbl="node1" presStyleIdx="1" presStyleCnt="3" custScaleX="8645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3F4CB6-AA3C-4361-ABF3-FE0A9F8879AC}" type="pres">
      <dgm:prSet presAssocID="{BDB22B15-8506-4636-BF37-C47E3859BFEC}" presName="negativeSpace" presStyleCnt="0"/>
      <dgm:spPr/>
    </dgm:pt>
    <dgm:pt modelId="{1A0820C4-A271-4B80-9B6F-E486043789C7}" type="pres">
      <dgm:prSet presAssocID="{BDB22B15-8506-4636-BF37-C47E3859BFEC}" presName="childText" presStyleLbl="conFgAcc1" presStyleIdx="1" presStyleCnt="3">
        <dgm:presLayoutVars>
          <dgm:bulletEnabled val="1"/>
        </dgm:presLayoutVars>
      </dgm:prSet>
      <dgm:spPr/>
    </dgm:pt>
    <dgm:pt modelId="{6130354E-66FB-4B89-964C-C88AC8878900}" type="pres">
      <dgm:prSet presAssocID="{A21D85DA-FC40-411B-A204-435D32A3CD3B}" presName="spaceBetweenRectangles" presStyleCnt="0"/>
      <dgm:spPr/>
    </dgm:pt>
    <dgm:pt modelId="{AA4C4C31-2336-4FEB-A539-6BE74F6C5DDF}" type="pres">
      <dgm:prSet presAssocID="{E78C4464-770E-4BE0-8E67-39AC6A1B1063}" presName="parentLin" presStyleCnt="0"/>
      <dgm:spPr/>
    </dgm:pt>
    <dgm:pt modelId="{D88913F9-C4C5-4E44-A031-6167D6754155}" type="pres">
      <dgm:prSet presAssocID="{E78C4464-770E-4BE0-8E67-39AC6A1B1063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1D80FDA2-3309-44A6-A4F6-156620C5A746}" type="pres">
      <dgm:prSet presAssocID="{E78C4464-770E-4BE0-8E67-39AC6A1B1063}" presName="parentText" presStyleLbl="node1" presStyleIdx="2" presStyleCnt="3" custScaleX="8823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0FFEBB-B1A0-4CA5-A731-3D05123EB286}" type="pres">
      <dgm:prSet presAssocID="{E78C4464-770E-4BE0-8E67-39AC6A1B1063}" presName="negativeSpace" presStyleCnt="0"/>
      <dgm:spPr/>
    </dgm:pt>
    <dgm:pt modelId="{2A0ABB22-E434-40C2-B2FF-AF1E1D4AB35E}" type="pres">
      <dgm:prSet presAssocID="{E78C4464-770E-4BE0-8E67-39AC6A1B10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95ACD5-AC38-48A7-B9BD-6CA7A986F881}" type="presOf" srcId="{E78C4464-770E-4BE0-8E67-39AC6A1B1063}" destId="{1D80FDA2-3309-44A6-A4F6-156620C5A746}" srcOrd="1" destOrd="0" presId="urn:microsoft.com/office/officeart/2005/8/layout/list1"/>
    <dgm:cxn modelId="{25D9CA87-4563-4EAD-9C3C-BFD8E14491E8}" type="presOf" srcId="{E78C4464-770E-4BE0-8E67-39AC6A1B1063}" destId="{D88913F9-C4C5-4E44-A031-6167D6754155}" srcOrd="0" destOrd="0" presId="urn:microsoft.com/office/officeart/2005/8/layout/list1"/>
    <dgm:cxn modelId="{D20628EA-86F1-4402-A419-7EC74222F3A6}" srcId="{807669C5-8A5D-45EE-BD66-3D26DF5C3E36}" destId="{6F2D6A9B-98EF-4A67-A37D-DBFE63A3B9AF}" srcOrd="0" destOrd="0" parTransId="{1E99BBF1-2D08-49E9-A2ED-60B573384D19}" sibTransId="{3BA8BEC9-BA6A-472B-B67C-240AFCC5A527}"/>
    <dgm:cxn modelId="{342D9E7D-E603-4556-B10F-D625451373A1}" type="presOf" srcId="{807669C5-8A5D-45EE-BD66-3D26DF5C3E36}" destId="{091217DA-30AE-4528-A333-B2E783E7359F}" srcOrd="0" destOrd="0" presId="urn:microsoft.com/office/officeart/2005/8/layout/list1"/>
    <dgm:cxn modelId="{04C42D06-D5D7-4D99-BA4E-AFA16EDF670C}" type="presOf" srcId="{6F2D6A9B-98EF-4A67-A37D-DBFE63A3B9AF}" destId="{C91084B0-BE3A-4915-A552-3004F1D48A23}" srcOrd="0" destOrd="0" presId="urn:microsoft.com/office/officeart/2005/8/layout/list1"/>
    <dgm:cxn modelId="{E3FDB572-6FA0-42A5-A52C-B50B4C25C296}" type="presOf" srcId="{6F2D6A9B-98EF-4A67-A37D-DBFE63A3B9AF}" destId="{96A2CE5E-DF58-445A-AAD3-F6634F429EC8}" srcOrd="1" destOrd="0" presId="urn:microsoft.com/office/officeart/2005/8/layout/list1"/>
    <dgm:cxn modelId="{B1CC4B2C-E6C2-4CB0-BAAF-30801FDEA333}" type="presOf" srcId="{BDB22B15-8506-4636-BF37-C47E3859BFEC}" destId="{D661C484-B359-4E5B-84DB-7BC688F5EDBC}" srcOrd="0" destOrd="0" presId="urn:microsoft.com/office/officeart/2005/8/layout/list1"/>
    <dgm:cxn modelId="{885D3E62-2885-46EB-A972-831A9E72795E}" srcId="{807669C5-8A5D-45EE-BD66-3D26DF5C3E36}" destId="{BDB22B15-8506-4636-BF37-C47E3859BFEC}" srcOrd="1" destOrd="0" parTransId="{A17A6A05-3FAE-428B-8E08-4FE84319445D}" sibTransId="{A21D85DA-FC40-411B-A204-435D32A3CD3B}"/>
    <dgm:cxn modelId="{5ADFC37E-E63A-43A1-9487-CCCE4242190F}" type="presOf" srcId="{BDB22B15-8506-4636-BF37-C47E3859BFEC}" destId="{AADCFD76-CD26-47DE-8070-7C815AA6CB14}" srcOrd="1" destOrd="0" presId="urn:microsoft.com/office/officeart/2005/8/layout/list1"/>
    <dgm:cxn modelId="{637278BA-B67A-44CE-B915-4188528A8FC9}" srcId="{807669C5-8A5D-45EE-BD66-3D26DF5C3E36}" destId="{E78C4464-770E-4BE0-8E67-39AC6A1B1063}" srcOrd="2" destOrd="0" parTransId="{783BAE58-5185-4592-9144-5182EB09B99C}" sibTransId="{E8668051-9C2C-48B2-BB79-7E0241E596B9}"/>
    <dgm:cxn modelId="{86D78BD8-7495-4164-A425-24C15B9C1B3F}" type="presParOf" srcId="{091217DA-30AE-4528-A333-B2E783E7359F}" destId="{71F971BD-9676-4BBD-87D7-7F3A322CB527}" srcOrd="0" destOrd="0" presId="urn:microsoft.com/office/officeart/2005/8/layout/list1"/>
    <dgm:cxn modelId="{7A5C2892-BD3F-4011-AB4B-313784818DDC}" type="presParOf" srcId="{71F971BD-9676-4BBD-87D7-7F3A322CB527}" destId="{C91084B0-BE3A-4915-A552-3004F1D48A23}" srcOrd="0" destOrd="0" presId="urn:microsoft.com/office/officeart/2005/8/layout/list1"/>
    <dgm:cxn modelId="{D51BD752-3221-44EC-8627-3A6032AB0721}" type="presParOf" srcId="{71F971BD-9676-4BBD-87D7-7F3A322CB527}" destId="{96A2CE5E-DF58-445A-AAD3-F6634F429EC8}" srcOrd="1" destOrd="0" presId="urn:microsoft.com/office/officeart/2005/8/layout/list1"/>
    <dgm:cxn modelId="{FADF0B58-6BF0-42EA-AEB7-5EFBEF4B7E0E}" type="presParOf" srcId="{091217DA-30AE-4528-A333-B2E783E7359F}" destId="{64AF9BBB-DF96-4683-B38B-241B426B9A30}" srcOrd="1" destOrd="0" presId="urn:microsoft.com/office/officeart/2005/8/layout/list1"/>
    <dgm:cxn modelId="{6360B79B-D9F4-487E-BE7E-F825831FA71C}" type="presParOf" srcId="{091217DA-30AE-4528-A333-B2E783E7359F}" destId="{FA4DBA7B-D463-4358-9957-1EE96AEDC707}" srcOrd="2" destOrd="0" presId="urn:microsoft.com/office/officeart/2005/8/layout/list1"/>
    <dgm:cxn modelId="{90198765-9D7F-4E42-A0BB-F0E6FAB4504F}" type="presParOf" srcId="{091217DA-30AE-4528-A333-B2E783E7359F}" destId="{C6851117-2503-4A77-A044-3D0FAB48E4D0}" srcOrd="3" destOrd="0" presId="urn:microsoft.com/office/officeart/2005/8/layout/list1"/>
    <dgm:cxn modelId="{A0B45620-B361-4F2A-9764-7CEAA04D48B7}" type="presParOf" srcId="{091217DA-30AE-4528-A333-B2E783E7359F}" destId="{86604826-B0F1-43A8-BF74-A9809D597EDB}" srcOrd="4" destOrd="0" presId="urn:microsoft.com/office/officeart/2005/8/layout/list1"/>
    <dgm:cxn modelId="{CEEB4999-A9C0-4100-BE72-1FF1D2D697FF}" type="presParOf" srcId="{86604826-B0F1-43A8-BF74-A9809D597EDB}" destId="{D661C484-B359-4E5B-84DB-7BC688F5EDBC}" srcOrd="0" destOrd="0" presId="urn:microsoft.com/office/officeart/2005/8/layout/list1"/>
    <dgm:cxn modelId="{FA00B73C-0939-42AD-B1AE-A60430BFDB24}" type="presParOf" srcId="{86604826-B0F1-43A8-BF74-A9809D597EDB}" destId="{AADCFD76-CD26-47DE-8070-7C815AA6CB14}" srcOrd="1" destOrd="0" presId="urn:microsoft.com/office/officeart/2005/8/layout/list1"/>
    <dgm:cxn modelId="{B191C4F3-1D81-4DC8-A328-389A7D0B8149}" type="presParOf" srcId="{091217DA-30AE-4528-A333-B2E783E7359F}" destId="{963F4CB6-AA3C-4361-ABF3-FE0A9F8879AC}" srcOrd="5" destOrd="0" presId="urn:microsoft.com/office/officeart/2005/8/layout/list1"/>
    <dgm:cxn modelId="{FFDB2C34-CB87-4203-8376-DD4BB307057E}" type="presParOf" srcId="{091217DA-30AE-4528-A333-B2E783E7359F}" destId="{1A0820C4-A271-4B80-9B6F-E486043789C7}" srcOrd="6" destOrd="0" presId="urn:microsoft.com/office/officeart/2005/8/layout/list1"/>
    <dgm:cxn modelId="{BD66D6DA-0732-454F-984F-DBC169FA6BA7}" type="presParOf" srcId="{091217DA-30AE-4528-A333-B2E783E7359F}" destId="{6130354E-66FB-4B89-964C-C88AC8878900}" srcOrd="7" destOrd="0" presId="urn:microsoft.com/office/officeart/2005/8/layout/list1"/>
    <dgm:cxn modelId="{BFEC0029-631E-417C-A2DA-C66D383FFDA2}" type="presParOf" srcId="{091217DA-30AE-4528-A333-B2E783E7359F}" destId="{AA4C4C31-2336-4FEB-A539-6BE74F6C5DDF}" srcOrd="8" destOrd="0" presId="urn:microsoft.com/office/officeart/2005/8/layout/list1"/>
    <dgm:cxn modelId="{1C63831B-45D2-409F-A89C-F7F37E40D25A}" type="presParOf" srcId="{AA4C4C31-2336-4FEB-A539-6BE74F6C5DDF}" destId="{D88913F9-C4C5-4E44-A031-6167D6754155}" srcOrd="0" destOrd="0" presId="urn:microsoft.com/office/officeart/2005/8/layout/list1"/>
    <dgm:cxn modelId="{7C5D8224-750E-4DF4-ABBD-3C60C2153C53}" type="presParOf" srcId="{AA4C4C31-2336-4FEB-A539-6BE74F6C5DDF}" destId="{1D80FDA2-3309-44A6-A4F6-156620C5A746}" srcOrd="1" destOrd="0" presId="urn:microsoft.com/office/officeart/2005/8/layout/list1"/>
    <dgm:cxn modelId="{D4C02ABE-8527-4B2F-9B64-CA101F7024D7}" type="presParOf" srcId="{091217DA-30AE-4528-A333-B2E783E7359F}" destId="{580FFEBB-B1A0-4CA5-A731-3D05123EB286}" srcOrd="9" destOrd="0" presId="urn:microsoft.com/office/officeart/2005/8/layout/list1"/>
    <dgm:cxn modelId="{876F69B5-7344-4F4B-8AC6-6B987C1C245D}" type="presParOf" srcId="{091217DA-30AE-4528-A333-B2E783E7359F}" destId="{2A0ABB22-E434-40C2-B2FF-AF1E1D4AB3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DBA7B-D463-4358-9957-1EE96AEDC707}">
      <dsp:nvSpPr>
        <dsp:cNvPr id="0" name=""/>
        <dsp:cNvSpPr/>
      </dsp:nvSpPr>
      <dsp:spPr>
        <a:xfrm>
          <a:off x="0" y="500015"/>
          <a:ext cx="922413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2CE5E-DF58-445A-AAD3-F6634F429EC8}">
      <dsp:nvSpPr>
        <dsp:cNvPr id="0" name=""/>
        <dsp:cNvSpPr/>
      </dsp:nvSpPr>
      <dsp:spPr>
        <a:xfrm>
          <a:off x="409690" y="0"/>
          <a:ext cx="5646233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55" tIns="0" rIns="24405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bg1"/>
              </a:solidFill>
            </a:rPr>
            <a:t>Virginia Alvarado Díaz </a:t>
          </a:r>
        </a:p>
      </dsp:txBody>
      <dsp:txXfrm>
        <a:off x="455804" y="46114"/>
        <a:ext cx="5554005" cy="852412"/>
      </dsp:txXfrm>
    </dsp:sp>
    <dsp:sp modelId="{1A0820C4-A271-4B80-9B6F-E486043789C7}">
      <dsp:nvSpPr>
        <dsp:cNvPr id="0" name=""/>
        <dsp:cNvSpPr/>
      </dsp:nvSpPr>
      <dsp:spPr>
        <a:xfrm>
          <a:off x="0" y="1951535"/>
          <a:ext cx="922413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CFD76-CD26-47DE-8070-7C815AA6CB14}">
      <dsp:nvSpPr>
        <dsp:cNvPr id="0" name=""/>
        <dsp:cNvSpPr/>
      </dsp:nvSpPr>
      <dsp:spPr>
        <a:xfrm>
          <a:off x="461206" y="1479215"/>
          <a:ext cx="5582568" cy="9446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55" tIns="0" rIns="24405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bg1"/>
              </a:solidFill>
            </a:rPr>
            <a:t>Rosa María Aja López</a:t>
          </a:r>
          <a:endParaRPr lang="es-MX" sz="3200" kern="1200" dirty="0"/>
        </a:p>
      </dsp:txBody>
      <dsp:txXfrm>
        <a:off x="507320" y="1525329"/>
        <a:ext cx="5490340" cy="852412"/>
      </dsp:txXfrm>
    </dsp:sp>
    <dsp:sp modelId="{2A0ABB22-E434-40C2-B2FF-AF1E1D4AB35E}">
      <dsp:nvSpPr>
        <dsp:cNvPr id="0" name=""/>
        <dsp:cNvSpPr/>
      </dsp:nvSpPr>
      <dsp:spPr>
        <a:xfrm>
          <a:off x="0" y="3403054"/>
          <a:ext cx="922413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0FDA2-3309-44A6-A4F6-156620C5A746}">
      <dsp:nvSpPr>
        <dsp:cNvPr id="0" name=""/>
        <dsp:cNvSpPr/>
      </dsp:nvSpPr>
      <dsp:spPr>
        <a:xfrm>
          <a:off x="461206" y="2930735"/>
          <a:ext cx="5697178" cy="9446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55" tIns="0" rIns="24405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bg1"/>
              </a:solidFill>
            </a:rPr>
            <a:t>Liliana Guzmán</a:t>
          </a:r>
          <a:endParaRPr lang="es-MX" sz="3200" kern="1200" dirty="0">
            <a:solidFill>
              <a:schemeClr val="bg1"/>
            </a:solidFill>
          </a:endParaRPr>
        </a:p>
      </dsp:txBody>
      <dsp:txXfrm>
        <a:off x="507320" y="2976849"/>
        <a:ext cx="5604950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4F8C69D-AD44-4504-9791-1B2AC0F8E21B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524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735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08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68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597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44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431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87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5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54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4F8C69D-AD44-4504-9791-1B2AC0F8E21B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34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17799" y="3237679"/>
            <a:ext cx="90524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3165475" algn="ctr"/>
              </a:tabLst>
            </a:pPr>
            <a:r>
              <a:rPr kumimoji="0" lang="es-MX" alt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Tahoma" panose="020B0604030504040204" pitchFamily="34" charset="0"/>
              </a:rPr>
              <a:t>        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3165475" algn="ctr"/>
              </a:tabLst>
            </a:pPr>
            <a:r>
              <a:rPr kumimoji="0" lang="es-MX" altLang="es-MX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PREPARATORIA CLAUDINA THÉVENET</a:t>
            </a:r>
            <a:endParaRPr kumimoji="0" lang="es-MX" altLang="es-MX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4344345" y="1155823"/>
            <a:ext cx="1947930" cy="194793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344345" y="4161009"/>
            <a:ext cx="233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MX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CLAVE 1359 </a:t>
            </a:r>
            <a:endParaRPr lang="es-MX" sz="2800" b="1" dirty="0">
              <a:latin typeface="Century Gothic" panose="020B0502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4950" y="347729"/>
            <a:ext cx="36070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de indagación </a:t>
            </a:r>
          </a:p>
          <a:p>
            <a:pPr algn="ctr"/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seleccionado</a:t>
            </a:r>
            <a:endParaRPr lang="es-MX" sz="26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90" y="0"/>
            <a:ext cx="8505066" cy="69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77273"/>
            <a:ext cx="63501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 de mesa de expertos general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89695" y="620545"/>
            <a:ext cx="629955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rgbClr val="1C4587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Trabajo en Sesión Plenaria.</a:t>
            </a:r>
            <a:endParaRPr kumimoji="0" lang="es-MX" altLang="es-MX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333589" y="1133040"/>
          <a:ext cx="10209719" cy="6252195"/>
        </p:xfrm>
        <a:graphic>
          <a:graphicData uri="http://schemas.openxmlformats.org/drawingml/2006/table">
            <a:tbl>
              <a:tblPr/>
              <a:tblGrid>
                <a:gridCol w="5053206"/>
                <a:gridCol w="309914"/>
                <a:gridCol w="4846599"/>
              </a:tblGrid>
              <a:tr h="233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Planeación de proyectos Interdisciplinarios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Documentación del proceso y portafolios de evidencias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</a:tr>
              <a:tr h="411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¿A qué responde la necesidad de crear proyectos interdisciplinarios como medio de aprendizaje?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A las necesidades de la educación del S.XXI y a que el mundo no se puede ver desde una sola perspectiva, por lo tanto se requiere crear estrategias educativas que den respuesta a los contextos y necesidades actuales.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Una educación que forme alumnos más autónomos, con una visión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socioconstructivista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¿Cuáles son los elementos fundamentales para la estructuración y planeación de los proyectos interdisciplinarios?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Trabajo autónomo del alumno.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Visión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socioconstructiva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y cognitiva dentro del aprendizaje.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Preguntas que generen proyectos y amplíen el conocimiento.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Investigaciones que fundamenten.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Llegar a evidencias que puedan ser compartidas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¿Qué se entiende por “Documentación”?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La recopilación de información de un proyecto.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Definir los lineamientos de investigación.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Las evidencias que hablan del trabajo de los alumnos.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Las ideas de los alumnos que quedan materializadas.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¿Qué evidencias de documentación concretas se esperan  cuando se  trabaja de manera interdisciplinaria?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pueden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ser libros, videos, artículos, grabaciones, fotografías, redacciones, recortes, visitas virtuales, videoconferencias, audios o todo lo que aporte para el portafolio de evidencias que permiten al Docente evaluar la significación del proyecto en el proceso de enseñanza-aprendizaje de los alumnos.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00" b="1" dirty="0" smtClean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</a:t>
                      </a:r>
                      <a:endParaRPr lang="es-MX" sz="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14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00">
                          <a:solidFill>
                            <a:srgbClr val="1C458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00" dirty="0">
                          <a:solidFill>
                            <a:srgbClr val="1C458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1626" y="285090"/>
            <a:ext cx="5282483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¿Cuál es “el método” o “los pasos” para acercarse a la Interdisciplinariedad”?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1. Conocer los elementos del programa.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2. Jerarquizar dichos elementos en cuanto a la importancia, significado y trascendencia.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3. Promover el interés de los alumnos.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4. Encontrar vínculos de conocimiento con por lo menos dos asignaturas.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5. Reconocer un elemento de la realidad, que se pueda problematizar desde diferentes áreas de conocimiento.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Establecer tiempos de trabajo.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7. Dividir el proyecto en etapas.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8. Retroalimentación de la experiencia.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¿Qué características debe de tener el nombre del proyecto interdisciplinario?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El nombre del proyecto se debe basar en un problema real.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Que atraiga el interés de alumnos y docentes.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Deberá ser una mezcla de las distintas disciplinas que conforman el proyecto.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8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35782" y="1479403"/>
            <a:ext cx="537556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400" b="1" dirty="0" smtClean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Cuál es la intención de documentar en un proyecto y quién lo debe de hacer?</a:t>
            </a:r>
            <a:endPara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Observar la transformación del pensamiento y evaluar la significación del proyecto en el proceso de comprensión de los estudiantes</a:t>
            </a:r>
            <a:r>
              <a:rPr lang="es-ES" sz="1400" dirty="0" smtClean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</a:t>
            </a:r>
            <a:endPara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Hacer que el alumno note que todo lo que hace cuenta y tiene un significado, que toda acción que realice es valiosa.</a:t>
            </a:r>
            <a:endPara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Ayuda a la motivación intrínseca.</a:t>
            </a:r>
            <a:endPara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La documentación la realiza el Docente con el trabajo realizado por los alumnos.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77091" y="77273"/>
          <a:ext cx="5181600" cy="7985214"/>
        </p:xfrm>
        <a:graphic>
          <a:graphicData uri="http://schemas.openxmlformats.org/drawingml/2006/table">
            <a:tbl>
              <a:tblPr/>
              <a:tblGrid>
                <a:gridCol w="5181600"/>
              </a:tblGrid>
              <a:tr h="93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Gestión de Proyectos interdisciplinarios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</a:tr>
              <a:tr h="235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¿Qué factores se deben tomar en cuenta para hacer un proyecto? ¿Cómo se deben organizar?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1. Análisis y dominio del programa de estudios de cada asignatura.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2. Identificar áreas en común con las demás asignaturas con las que se elaborará el proyecto.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3. Definir la propuesta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problematizadora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o concepto en base a preguntas que no tengan respuesta inmediata.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3. Elegir los momentos del año apropiados en donde se desarrollará el proyecto.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4. Dividir el proyecto en varias fases o etapas de trabajo.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 Establecer horarios en los cuales todos los docentes puedan trabajar y compartir el avance de sus proyectos.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6. Evaluación, retroalimentación y planeación constante en base al avance del proyecto.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¿Cómo se pueden identificar los puntos de interacción que permitan una indagación, desde situaciones complejas o la problematización?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Por medio del diálogo, análisis y cuestionamientos de las áreas de conocimiento de diferentes disciplinas.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5666509" y="389492"/>
          <a:ext cx="4503809" cy="6223144"/>
        </p:xfrm>
        <a:graphic>
          <a:graphicData uri="http://schemas.openxmlformats.org/drawingml/2006/table">
            <a:tbl>
              <a:tblPr/>
              <a:tblGrid>
                <a:gridCol w="4503809"/>
              </a:tblGrid>
              <a:tr h="93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           El desarrollo profesional y la formación docente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</a:tr>
              <a:tr h="235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¿Qué implicaciones tiene, dentro del esquema de formación docente, el trabajo orientado hacia la interdisciplinariedad?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El docente debe de desarrollar un pensamiento crítico, habituarse a trabajar y/o enseñar en base a problemas complejos, vistos de manera interdisciplinaria.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Debe ser un investigador permanente, teniendo disposición a aprender.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El docente  debe de reconocer las habilidades distintas de sus alumnos y sus experiencias enriqueciéndose de ellas.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Es un reto que nos abre a la flexibilidad, nos ayuda a retroalimentarnos, nos hace reconocernos como docentes, guías, modelo y  mediadores.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2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0837" y="0"/>
            <a:ext cx="5084618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Si se toma en cuenta lo que se hace generalmente, para el trabajo en clase ¿Qué cambios  deben  hacerse para generar un proyecto interdisciplinario?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Realizar la planeación con una metodología basada en la interdisciplinariedad.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Los alumnos deberán de construir sus aprendizajes, no solamente ser receptores de información.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La evaluación deberá ser permanente de manera cualitativa y no solo cuantitativa.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La clase deberá girar entorno a una pregunta </a:t>
            </a:r>
            <a:r>
              <a:rPr lang="es-ES" sz="1400" dirty="0" err="1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problematizadora</a:t>
            </a: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y  no solamente a un tema definido</a:t>
            </a:r>
            <a:r>
              <a:rPr lang="es-ES" sz="1400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Si es necesario se deberán realizar las modificaciones a los programas, considerando las necesidades e intereses de los alumnos.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¿Cómo beneficia al aprendizaje el trabajo interdisciplinario?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Fortalece el aprendizaje, el pensamiento crítico e innovador, promueve la indagación.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Da sentido y significación al aprendizaje, lo fortalece.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Regresa la autonomía de aprendizaje al estudiante, mediante la motivación.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Promueve el aprendizaje colaborativo y cooperativo.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55673" y="1372692"/>
            <a:ext cx="54625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¿Qué dimensiones deben tenerse en cuenta para proyectos interdisciplinarios?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Mi labor como docente, investigador, critico, mi labor de conocer a los alumnos para que no se pierda la significancia del proyecto.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Cuestionarme de donde surge mi propuesta curricular para comprender el mundo y su realidad.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Buscar niveles complejos que enriquezcan las conceptualizaciones.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Diseñar la línea idónea de trabajo, donde se puedan encontrar más conexiones.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Llegar a preguntas que no tengan respuesta inmediata e indagar.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Evaluación permanente y realizar adecuaciones en base al procedimiento y resultados que se van obteniendo.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8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800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2889" y="486709"/>
            <a:ext cx="88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Evidencias fotográficas segunda reunión</a:t>
            </a:r>
            <a:endParaRPr lang="es-MX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7" y="1117242"/>
            <a:ext cx="3975279" cy="27206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1117243"/>
            <a:ext cx="4224270" cy="27206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62" y="3944155"/>
            <a:ext cx="4099773" cy="29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1525" y="103031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Equipo 2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9379698"/>
              </p:ext>
            </p:extLst>
          </p:nvPr>
        </p:nvGraphicFramePr>
        <p:xfrm>
          <a:off x="821384" y="1893194"/>
          <a:ext cx="9224138" cy="42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294828" y="5517841"/>
            <a:ext cx="2820778" cy="46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Dibujo II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94828" y="4054700"/>
            <a:ext cx="2647964" cy="46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Lengua española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82084" y="2597241"/>
            <a:ext cx="213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Dibujo II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55541" y="960798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Proyecto: </a:t>
            </a:r>
            <a:r>
              <a:rPr lang="es-MX" sz="36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XpresArte</a:t>
            </a:r>
            <a:endParaRPr lang="es-MX" sz="36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888" y="360608"/>
            <a:ext cx="515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 generales</a:t>
            </a:r>
            <a:endParaRPr lang="es-MX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graphicFrame>
        <p:nvGraphicFramePr>
          <p:cNvPr id="5" name="Shape 158"/>
          <p:cNvGraphicFramePr/>
          <p:nvPr>
            <p:extLst/>
          </p:nvPr>
        </p:nvGraphicFramePr>
        <p:xfrm>
          <a:off x="592697" y="1628340"/>
          <a:ext cx="9703828" cy="39392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95791"/>
                <a:gridCol w="7908037"/>
              </a:tblGrid>
              <a:tr h="37257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Interdisciplinariedad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6850" marR="56850" marT="56850" marB="5685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23110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Qué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</a:p>
                  </a:txBody>
                  <a:tcPr marL="56850" marR="56850" marT="56850" marB="5685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Relación entre disciplinas a nivel curricular y/o didáctico que conduce a vínculos de complementariedad y cooperación, se realizan acciones recíprocas entre ellas y sus diferentes aspectos para promover la integración.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Interrelación de contenidos, objetos, procedimientos y/o técnicas de diversos campos disciplinarios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6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Qué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 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características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 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tiene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?</a:t>
                      </a:r>
                    </a:p>
                  </a:txBody>
                  <a:tcPr marL="56850" marR="56850" marT="56850" marB="5685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Debe tener claridad en el aprendizaje esperado de las diferentes disciplinas, para que de esta forma el trabajo en equipo favorezca la correlación de las disciplinas y todas las partes se enriquezcan.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79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¿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qué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importante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la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educación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</a:p>
                  </a:txBody>
                  <a:tcPr marL="56850" marR="56850" marT="56850" marB="5685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Para fomenta el aprendizaje significativo, evitar la parcelación del conocimiento, generando nuevas áreas de estudio.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Para generar enfoques integradores y conducir a vínculos de complementariedad.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6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63"/>
          <p:cNvGraphicFramePr/>
          <p:nvPr>
            <p:extLst/>
          </p:nvPr>
        </p:nvGraphicFramePr>
        <p:xfrm>
          <a:off x="387146" y="1282035"/>
          <a:ext cx="10122014" cy="478564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09999"/>
                <a:gridCol w="7712015"/>
              </a:tblGrid>
              <a:tr h="108903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4. 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¿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Cómo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motivar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 a los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alumnos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 para el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trabajo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interdisciplinario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?</a:t>
                      </a:r>
                    </a:p>
                  </a:txBody>
                  <a:tcPr marL="30875" marR="30875" marT="30875" marB="3087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Proponiendo la solución de problemas cercanos a su realidad, utilizando estrategias didácticas que fomenten el aprendizaje significativo.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Impulsando y resaltando el trabajo en equipo para el enriquecimiento intrapersonal e interpersonal.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64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5. ¿Cuáles son los prerrequisitos materiales, organizacionales y personales para la planeación del  trabajo interdisciplinario?</a:t>
                      </a:r>
                    </a:p>
                  </a:txBody>
                  <a:tcPr marL="30875" marR="30875" marT="30875" marB="3087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Trabajo cooperativo, comunicación constante entre los docentes.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Planeación y seguimiento del proyecto.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Análisis profundo de los programas de estudio.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Grupos heterogéneos.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98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6. ¿Qué papel  juega la planeación en el trabajo interdisciplinario y qué características debe tener? </a:t>
                      </a:r>
                    </a:p>
                  </a:txBody>
                  <a:tcPr marL="30875" marR="30875" marT="30875" marB="3087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Es la base para que se realice la interdisciplinariedad.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La planeación debe fomentar el trabajo cooperativo entre Profesores.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Debe tener un tema limitado con objetivos claros y específicos.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Trabajo planeado y continuo.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68"/>
          <p:cNvGraphicFramePr/>
          <p:nvPr>
            <p:extLst/>
          </p:nvPr>
        </p:nvGraphicFramePr>
        <p:xfrm>
          <a:off x="575631" y="720809"/>
          <a:ext cx="9504636" cy="5114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9298"/>
                <a:gridCol w="7685338"/>
              </a:tblGrid>
              <a:tr h="28313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Aprendizaje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Cooperativo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5525" marR="55525" marT="55525" marB="55525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75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1. ¿Qué es?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Es la relación que se establece entre un grupo con fin compartido.</a:t>
                      </a:r>
                      <a:endParaRPr lang="es-MX" sz="1400" kern="12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Estrategia didáctica de grupos, en los que los alumnos trabajan juntos para maximizar su aprendizaje y el de los demás, con el fin de adquirir conocimientos, desarrollar habilidades y actitudes.</a:t>
                      </a:r>
                      <a:endParaRPr lang="es-MX" sz="1400" kern="12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2. ¿Cuáles son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sus 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características?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*Las metas de los alumnos son compartidas.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*Se trabaja para maximizar el trabajo de todos.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*El equipo trabaja junto hasta que todos los miembros han entendido y completado las tareas.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*Existe interdependencia positiva.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*Es importante la adquisición de valores y habilidades sociales.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*Miembros heterogéneos.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 Requiere interacción positiva, rendición de cuentas individual, habilidades interpersonales. Interacción promocional cara a cara y procesamiento.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3. ¿ Cuáles son sus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objetivos? 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Mejorar el rendimiento académico y las relaciones </a:t>
                      </a:r>
                      <a:r>
                        <a:rPr lang="es-E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socioafectivas</a:t>
                      </a: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Favorecer una actitud y trabajo.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Trabajar juntos para logra objetivos comunes.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162053"/>
              </p:ext>
            </p:extLst>
          </p:nvPr>
        </p:nvGraphicFramePr>
        <p:xfrm>
          <a:off x="795338" y="1117147"/>
          <a:ext cx="9504636" cy="2244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9298"/>
                <a:gridCol w="7685338"/>
              </a:tblGrid>
              <a:tr h="202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¿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Cuáles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son las 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acciones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planeación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y  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acompañamiento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   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másimportantes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  del 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profesor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en  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éste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tipo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   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trabajo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dirty="0"/>
                        <a:t/>
                      </a:r>
                      <a:br>
                        <a:rPr lang="en-US" sz="2800" dirty="0"/>
                      </a:br>
                      <a:endParaRPr lang="en-US" sz="2800" dirty="0"/>
                    </a:p>
                  </a:txBody>
                  <a:tcPr marL="55525" marR="55525" marT="55525" marB="5552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El Profesor debe:</a:t>
                      </a:r>
                      <a:endParaRPr lang="es-MX" sz="1400" kern="12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 Sensibilizar y fortalecer el trabajo continuo con los demás.</a:t>
                      </a:r>
                      <a:endParaRPr lang="es-MX" sz="1400" kern="12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*Diseñar actividades que favorezcan el aprendizaje cooperativo.</a:t>
                      </a:r>
                      <a:endParaRPr lang="es-MX" sz="1400" kern="12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*Monitoreo continuo y retroalimentación del trabajo de los alumnos.</a:t>
                      </a:r>
                      <a:endParaRPr lang="es-MX" sz="1400" kern="12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 Explicar con claridad a los alumnos la tarea o actividad y las características de la meta deseada.</a:t>
                      </a:r>
                      <a:endParaRPr lang="es-MX" sz="1400" kern="12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 Evaluar el nivel del logro y ayudarles a discutir qué tan bien colaboraron unos con otros.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  <a:sym typeface="Century Gothic"/>
                      </a:endParaRPr>
                    </a:p>
                  </a:txBody>
                  <a:tcPr marL="55525" marR="55525" marT="55525" marB="55525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93836"/>
              </p:ext>
            </p:extLst>
          </p:nvPr>
        </p:nvGraphicFramePr>
        <p:xfrm>
          <a:off x="795338" y="3361797"/>
          <a:ext cx="9504636" cy="2028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9298"/>
                <a:gridCol w="7685338"/>
              </a:tblGrid>
              <a:tr h="2028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 ¿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De qué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manera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se  vinculan  el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trabajo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interdisciplinario, 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y el aprendizaje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cooperativo?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El trabajo cooperativo favorece la interdisciplinariedad.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Siendo actividades de cooperación e interrelación multifactoriales.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En ambas los equipos con diferentes conocimientos habilidades y cualidades trabajan por un objetivo común complementándose.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889" y="486709"/>
            <a:ext cx="9009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Evidencias fotográficas primera reunión</a:t>
            </a:r>
            <a:endParaRPr lang="es-MX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1" y="1870427"/>
            <a:ext cx="2754674" cy="37474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43" y="1892672"/>
            <a:ext cx="2754674" cy="37251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9"/>
          <a:stretch/>
        </p:blipFill>
        <p:spPr>
          <a:xfrm>
            <a:off x="110230" y="1864454"/>
            <a:ext cx="2584652" cy="37534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0" y="1870901"/>
            <a:ext cx="2758972" cy="37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1677" y="218941"/>
            <a:ext cx="7128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Organizador gráfico del proyecto</a:t>
            </a:r>
            <a:endParaRPr lang="es-MX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2299" b="11174"/>
          <a:stretch/>
        </p:blipFill>
        <p:spPr>
          <a:xfrm>
            <a:off x="1287887" y="865272"/>
            <a:ext cx="7920507" cy="60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9570" y="205761"/>
            <a:ext cx="98139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Organizador gráfico: El arte de formular preguntas esenciales </a:t>
            </a:r>
            <a:endParaRPr lang="es-MX" sz="26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356</TotalTime>
  <Words>736</Words>
  <Application>Microsoft Office PowerPoint</Application>
  <PresentationFormat>Panorámica</PresentationFormat>
  <Paragraphs>201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Century Schoolbook</vt:lpstr>
      <vt:lpstr>Tahoma</vt:lpstr>
      <vt:lpstr>Times New Roman</vt:lpstr>
      <vt:lpstr>Wingdings 2</vt:lpstr>
      <vt:lpstr>View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Pedagogia</dc:creator>
  <cp:lastModifiedBy>Pedagogia</cp:lastModifiedBy>
  <cp:revision>24</cp:revision>
  <dcterms:created xsi:type="dcterms:W3CDTF">2017-10-24T14:01:29Z</dcterms:created>
  <dcterms:modified xsi:type="dcterms:W3CDTF">2018-02-06T14:42:42Z</dcterms:modified>
</cp:coreProperties>
</file>