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54"/>
  </p:notesMasterIdLst>
  <p:sldIdLst>
    <p:sldId id="256" r:id="rId2"/>
    <p:sldId id="292" r:id="rId3"/>
    <p:sldId id="293" r:id="rId4"/>
    <p:sldId id="294" r:id="rId5"/>
    <p:sldId id="295" r:id="rId6"/>
    <p:sldId id="296" r:id="rId7"/>
    <p:sldId id="281" r:id="rId8"/>
    <p:sldId id="265" r:id="rId9"/>
    <p:sldId id="266" r:id="rId10"/>
    <p:sldId id="267" r:id="rId11"/>
    <p:sldId id="268" r:id="rId12"/>
    <p:sldId id="269" r:id="rId13"/>
    <p:sldId id="279" r:id="rId14"/>
    <p:sldId id="280" r:id="rId15"/>
    <p:sldId id="257" r:id="rId16"/>
    <p:sldId id="258" r:id="rId17"/>
    <p:sldId id="259" r:id="rId18"/>
    <p:sldId id="260" r:id="rId19"/>
    <p:sldId id="261" r:id="rId20"/>
    <p:sldId id="262" r:id="rId21"/>
    <p:sldId id="263" r:id="rId22"/>
    <p:sldId id="264" r:id="rId23"/>
    <p:sldId id="270" r:id="rId24"/>
    <p:sldId id="271" r:id="rId25"/>
    <p:sldId id="272" r:id="rId26"/>
    <p:sldId id="273" r:id="rId27"/>
    <p:sldId id="274" r:id="rId28"/>
    <p:sldId id="275" r:id="rId29"/>
    <p:sldId id="276" r:id="rId30"/>
    <p:sldId id="277" r:id="rId31"/>
    <p:sldId id="283" r:id="rId32"/>
    <p:sldId id="284" r:id="rId33"/>
    <p:sldId id="285" r:id="rId34"/>
    <p:sldId id="286" r:id="rId35"/>
    <p:sldId id="307" r:id="rId36"/>
    <p:sldId id="288" r:id="rId37"/>
    <p:sldId id="289" r:id="rId38"/>
    <p:sldId id="298" r:id="rId39"/>
    <p:sldId id="299" r:id="rId40"/>
    <p:sldId id="303" r:id="rId41"/>
    <p:sldId id="300" r:id="rId42"/>
    <p:sldId id="301" r:id="rId43"/>
    <p:sldId id="302" r:id="rId44"/>
    <p:sldId id="304" r:id="rId45"/>
    <p:sldId id="305" r:id="rId46"/>
    <p:sldId id="306" r:id="rId47"/>
    <p:sldId id="308" r:id="rId48"/>
    <p:sldId id="309" r:id="rId49"/>
    <p:sldId id="310" r:id="rId50"/>
    <p:sldId id="313" r:id="rId51"/>
    <p:sldId id="311" r:id="rId52"/>
    <p:sldId id="312" r:id="rId5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8" autoAdjust="0"/>
    <p:restoredTop sz="77744" autoAdjust="0"/>
  </p:normalViewPr>
  <p:slideViewPr>
    <p:cSldViewPr>
      <p:cViewPr>
        <p:scale>
          <a:sx n="88" d="100"/>
          <a:sy n="88" d="100"/>
        </p:scale>
        <p:origin x="2296" y="1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36874-6EE9-4921-AEEB-E3C4A6CEE4C8}" type="datetimeFigureOut">
              <a:rPr lang="es-MX" smtClean="0"/>
              <a:t>29/06/18</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CD55B-8E5D-4B27-8A39-5A506D110FC3}" type="slidenum">
              <a:rPr lang="es-MX" smtClean="0"/>
              <a:t>‹Nr.›</a:t>
            </a:fld>
            <a:endParaRPr lang="es-MX"/>
          </a:p>
        </p:txBody>
      </p:sp>
    </p:spTree>
    <p:extLst>
      <p:ext uri="{BB962C8B-B14F-4D97-AF65-F5344CB8AC3E}">
        <p14:creationId xmlns:p14="http://schemas.microsoft.com/office/powerpoint/2010/main" val="2717617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D3ACD55B-8E5D-4B27-8A39-5A506D110FC3}" type="slidenum">
              <a:rPr lang="es-MX" smtClean="0"/>
              <a:t>40</a:t>
            </a:fld>
            <a:endParaRPr lang="es-MX"/>
          </a:p>
        </p:txBody>
      </p:sp>
    </p:spTree>
    <p:extLst>
      <p:ext uri="{BB962C8B-B14F-4D97-AF65-F5344CB8AC3E}">
        <p14:creationId xmlns:p14="http://schemas.microsoft.com/office/powerpoint/2010/main" val="333922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514C90E7-AD69-48CE-8BA3-4134BA064B60}" type="datetimeFigureOut">
              <a:rPr lang="es-MX" smtClean="0"/>
              <a:t>29/06/18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4449909-F7BA-4BBD-8FC7-BBD4D69A9BC4}" type="slidenum">
              <a:rPr lang="es-MX" smtClean="0"/>
              <a:t>‹Nr.›</a:t>
            </a:fld>
            <a:endParaRPr lang="es-MX"/>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14C90E7-AD69-48CE-8BA3-4134BA064B60}" type="datetimeFigureOut">
              <a:rPr lang="es-MX" smtClean="0"/>
              <a:t>29/06/18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4449909-F7BA-4BBD-8FC7-BBD4D69A9BC4}" type="slidenum">
              <a:rPr lang="es-MX" smtClean="0"/>
              <a:t>‹Nr.›</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14C90E7-AD69-48CE-8BA3-4134BA064B60}" type="datetimeFigureOut">
              <a:rPr lang="es-MX" smtClean="0"/>
              <a:t>29/06/18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4449909-F7BA-4BBD-8FC7-BBD4D69A9BC4}" type="slidenum">
              <a:rPr lang="es-MX" smtClean="0"/>
              <a:t>‹Nr.›</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14C90E7-AD69-48CE-8BA3-4134BA064B60}" type="datetimeFigureOut">
              <a:rPr lang="es-MX" smtClean="0"/>
              <a:t>29/06/18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4449909-F7BA-4BBD-8FC7-BBD4D69A9BC4}" type="slidenum">
              <a:rPr lang="es-MX" smtClean="0"/>
              <a:t>‹Nr.›</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95" name="Title 94"/>
          <p:cNvSpPr>
            <a:spLocks noGrp="1"/>
          </p:cNvSpPr>
          <p:nvPr>
            <p:ph type="title"/>
          </p:nvPr>
        </p:nvSpPr>
        <p:spPr>
          <a:xfrm>
            <a:off x="457200" y="4463568"/>
            <a:ext cx="8305800" cy="1143000"/>
          </a:xfrm>
        </p:spPr>
        <p:txBody>
          <a:bodyPr/>
          <a:lstStyle/>
          <a:p>
            <a:r>
              <a:rPr lang="es-ES" smtClean="0"/>
              <a:t>Haga clic para modificar el estilo de título del patrón</a:t>
            </a:r>
            <a:endParaRPr lang="en-US"/>
          </a:p>
        </p:txBody>
      </p:sp>
      <p:sp>
        <p:nvSpPr>
          <p:cNvPr id="2" name="Date Placeholder 1"/>
          <p:cNvSpPr>
            <a:spLocks noGrp="1"/>
          </p:cNvSpPr>
          <p:nvPr>
            <p:ph type="dt" sz="half" idx="10"/>
          </p:nvPr>
        </p:nvSpPr>
        <p:spPr/>
        <p:txBody>
          <a:bodyPr/>
          <a:lstStyle/>
          <a:p>
            <a:fld id="{514C90E7-AD69-48CE-8BA3-4134BA064B60}" type="datetimeFigureOut">
              <a:rPr lang="es-MX" smtClean="0"/>
              <a:t>29/06/18</a:t>
            </a:fld>
            <a:endParaRPr lang="es-MX"/>
          </a:p>
        </p:txBody>
      </p:sp>
      <p:sp>
        <p:nvSpPr>
          <p:cNvPr id="91" name="Footer Placeholder 90"/>
          <p:cNvSpPr>
            <a:spLocks noGrp="1"/>
          </p:cNvSpPr>
          <p:nvPr>
            <p:ph type="ftr" sz="quarter" idx="11"/>
          </p:nvPr>
        </p:nvSpPr>
        <p:spPr/>
        <p:txBody>
          <a:bodyPr/>
          <a:lstStyle/>
          <a:p>
            <a:endParaRPr lang="es-MX"/>
          </a:p>
        </p:txBody>
      </p:sp>
      <p:sp>
        <p:nvSpPr>
          <p:cNvPr id="92" name="Slide Number Placeholder 91"/>
          <p:cNvSpPr>
            <a:spLocks noGrp="1"/>
          </p:cNvSpPr>
          <p:nvPr>
            <p:ph type="sldNum" sz="quarter" idx="12"/>
          </p:nvPr>
        </p:nvSpPr>
        <p:spPr/>
        <p:txBody>
          <a:bodyPr/>
          <a:lstStyle/>
          <a:p>
            <a:fld id="{44449909-F7BA-4BBD-8FC7-BBD4D69A9BC4}" type="slidenum">
              <a:rPr lang="es-MX" smtClean="0"/>
              <a:t>‹Nr.›</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514C90E7-AD69-48CE-8BA3-4134BA064B60}" type="datetimeFigureOut">
              <a:rPr lang="es-MX" smtClean="0"/>
              <a:t>29/06/18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4449909-F7BA-4BBD-8FC7-BBD4D69A9BC4}" type="slidenum">
              <a:rPr lang="es-MX" smtClean="0"/>
              <a:t>‹Nr.›</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514C90E7-AD69-48CE-8BA3-4134BA064B60}" type="datetimeFigureOut">
              <a:rPr lang="es-MX" smtClean="0"/>
              <a:t>29/06/18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44449909-F7BA-4BBD-8FC7-BBD4D69A9BC4}" type="slidenum">
              <a:rPr lang="es-MX" smtClean="0"/>
              <a:t>‹Nr.›</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514C90E7-AD69-48CE-8BA3-4134BA064B60}" type="datetimeFigureOut">
              <a:rPr lang="es-MX" smtClean="0"/>
              <a:t>29/06/18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44449909-F7BA-4BBD-8FC7-BBD4D69A9BC4}" type="slidenum">
              <a:rPr lang="es-MX" smtClean="0"/>
              <a:t>‹Nr.›</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C90E7-AD69-48CE-8BA3-4134BA064B60}" type="datetimeFigureOut">
              <a:rPr lang="es-MX" smtClean="0"/>
              <a:t>29/06/18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44449909-F7BA-4BBD-8FC7-BBD4D69A9BC4}" type="slidenum">
              <a:rPr lang="es-MX" smtClean="0"/>
              <a:t>‹Nr.›</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14C90E7-AD69-48CE-8BA3-4134BA064B60}" type="datetimeFigureOut">
              <a:rPr lang="es-MX" smtClean="0"/>
              <a:t>29/06/18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4449909-F7BA-4BBD-8FC7-BBD4D69A9BC4}" type="slidenum">
              <a:rPr lang="es-MX" smtClean="0"/>
              <a:t>‹Nr.›</a:t>
            </a:fld>
            <a:endParaRPr lang="es-MX"/>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5" name="Date Placeholder 4"/>
          <p:cNvSpPr>
            <a:spLocks noGrp="1"/>
          </p:cNvSpPr>
          <p:nvPr>
            <p:ph type="dt" sz="half" idx="10"/>
          </p:nvPr>
        </p:nvSpPr>
        <p:spPr/>
        <p:txBody>
          <a:bodyPr/>
          <a:lstStyle/>
          <a:p>
            <a:fld id="{514C90E7-AD69-48CE-8BA3-4134BA064B60}" type="datetimeFigureOut">
              <a:rPr lang="es-MX" smtClean="0"/>
              <a:t>29/06/18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4449909-F7BA-4BBD-8FC7-BBD4D69A9BC4}" type="slidenum">
              <a:rPr lang="es-MX" smtClean="0"/>
              <a:t>‹Nr.›</a:t>
            </a:fld>
            <a:endParaRPr lang="es-MX"/>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514C90E7-AD69-48CE-8BA3-4134BA064B60}" type="datetimeFigureOut">
              <a:rPr lang="es-MX" smtClean="0"/>
              <a:t>29/06/18</a:t>
            </a:fld>
            <a:endParaRPr lang="es-MX"/>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s-MX"/>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44449909-F7BA-4BBD-8FC7-BBD4D69A9BC4}" type="slidenum">
              <a:rPr lang="es-MX" smtClean="0"/>
              <a:t>‹Nr.›</a:t>
            </a:fld>
            <a:endParaRPr lang="es-MX"/>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pPr algn="ctr"/>
            <a:r>
              <a:rPr lang="es-MX" sz="2000" dirty="0" smtClean="0"/>
              <a:t>Centro Cultural de la Ciudad de México</a:t>
            </a:r>
            <a:br>
              <a:rPr lang="es-MX" sz="2000" dirty="0" smtClean="0"/>
            </a:br>
            <a:r>
              <a:rPr lang="es-MX" sz="2000" dirty="0" smtClean="0"/>
              <a:t>Preparatoria Incorporada a la UNAM Clave 1334</a:t>
            </a:r>
            <a:br>
              <a:rPr lang="es-MX" sz="2000" dirty="0" smtClean="0"/>
            </a:br>
            <a:r>
              <a:rPr lang="es-MX" sz="2000" dirty="0" smtClean="0"/>
              <a:t>Proyecto Conexiones. </a:t>
            </a:r>
            <a:br>
              <a:rPr lang="es-MX" sz="2000" dirty="0" smtClean="0"/>
            </a:br>
            <a:r>
              <a:rPr lang="es-MX" sz="2000" dirty="0" smtClean="0"/>
              <a:t>Equipo 1.</a:t>
            </a:r>
            <a:br>
              <a:rPr lang="es-MX" sz="2000" dirty="0" smtClean="0"/>
            </a:br>
            <a:endParaRPr lang="es-MX" sz="2000" dirty="0"/>
          </a:p>
        </p:txBody>
      </p:sp>
      <p:sp>
        <p:nvSpPr>
          <p:cNvPr id="3" name="2 Subtítulo"/>
          <p:cNvSpPr>
            <a:spLocks noGrp="1"/>
          </p:cNvSpPr>
          <p:nvPr>
            <p:ph type="subTitle" idx="1"/>
          </p:nvPr>
        </p:nvSpPr>
        <p:spPr/>
        <p:txBody>
          <a:bodyPr>
            <a:normAutofit fontScale="92500" lnSpcReduction="10000"/>
          </a:bodyPr>
          <a:lstStyle/>
          <a:p>
            <a:pPr marL="342900" indent="-342900">
              <a:buFont typeface="Arial" pitchFamily="34" charset="0"/>
              <a:buChar char="•"/>
            </a:pPr>
            <a:r>
              <a:rPr lang="es-MX" dirty="0" smtClean="0"/>
              <a:t>Evelyn Lilian Goitia Fabián</a:t>
            </a:r>
          </a:p>
          <a:p>
            <a:pPr marL="342900" indent="-342900">
              <a:buFont typeface="Arial" pitchFamily="34" charset="0"/>
              <a:buChar char="•"/>
            </a:pPr>
            <a:r>
              <a:rPr lang="es-MX" dirty="0" smtClean="0"/>
              <a:t>Miguel Ángel Sandoval Mendiola</a:t>
            </a:r>
            <a:endParaRPr lang="es-MX" dirty="0"/>
          </a:p>
          <a:p>
            <a:pPr marL="342900" indent="-342900">
              <a:buFont typeface="Arial" pitchFamily="34" charset="0"/>
              <a:buChar char="•"/>
            </a:pPr>
            <a:r>
              <a:rPr lang="es-MX" dirty="0" smtClean="0"/>
              <a:t>Martha Méndez Muñoz</a:t>
            </a:r>
            <a:endParaRPr lang="es-MX" dirty="0"/>
          </a:p>
        </p:txBody>
      </p:sp>
    </p:spTree>
    <p:extLst>
      <p:ext uri="{BB962C8B-B14F-4D97-AF65-F5344CB8AC3E}">
        <p14:creationId xmlns:p14="http://schemas.microsoft.com/office/powerpoint/2010/main" val="1954661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
            </a:r>
            <a:br>
              <a:rPr lang="es-MX" dirty="0" smtClean="0"/>
            </a:br>
            <a:endParaRPr lang="es-MX" dirty="0"/>
          </a:p>
        </p:txBody>
      </p:sp>
      <p:sp>
        <p:nvSpPr>
          <p:cNvPr id="3" name="2 Marcador de contenido"/>
          <p:cNvSpPr>
            <a:spLocks noGrp="1"/>
          </p:cNvSpPr>
          <p:nvPr>
            <p:ph idx="1"/>
          </p:nvPr>
        </p:nvSpPr>
        <p:spPr/>
        <p:txBody>
          <a:bodyPr/>
          <a:lstStyle/>
          <a:p>
            <a:endParaRPr lang="es-MX" dirty="0" smtClean="0"/>
          </a:p>
          <a:p>
            <a:endParaRPr lang="es-MX" dirty="0"/>
          </a:p>
        </p:txBody>
      </p:sp>
      <p:pic>
        <p:nvPicPr>
          <p:cNvPr id="4" name="Picture 3" descr="C:\Users\Invitado\Downloads\IMG_25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9955" y="2320314"/>
            <a:ext cx="4379979" cy="3284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Invitado\Downloads\IMG_2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95969" y="2054594"/>
            <a:ext cx="5088565" cy="3816424"/>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827584" y="620688"/>
            <a:ext cx="6840760" cy="400110"/>
          </a:xfrm>
          <a:prstGeom prst="rect">
            <a:avLst/>
          </a:prstGeom>
          <a:noFill/>
        </p:spPr>
        <p:txBody>
          <a:bodyPr wrap="square" rtlCol="0">
            <a:spAutoFit/>
          </a:bodyPr>
          <a:lstStyle/>
          <a:p>
            <a:r>
              <a:rPr lang="es-MX" sz="2000" dirty="0" smtClean="0"/>
              <a:t>PRODUCTO 5. Organizador gráfico de Modelos de Indagación</a:t>
            </a:r>
            <a:endParaRPr lang="es-MX" sz="2000" dirty="0"/>
          </a:p>
        </p:txBody>
      </p:sp>
    </p:spTree>
    <p:extLst>
      <p:ext uri="{BB962C8B-B14F-4D97-AF65-F5344CB8AC3E}">
        <p14:creationId xmlns:p14="http://schemas.microsoft.com/office/powerpoint/2010/main" val="612416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
            </a:r>
            <a:br>
              <a:rPr lang="es-MX" dirty="0" smtClean="0"/>
            </a:br>
            <a:endParaRPr lang="es-MX" dirty="0"/>
          </a:p>
        </p:txBody>
      </p:sp>
      <p:sp>
        <p:nvSpPr>
          <p:cNvPr id="3" name="2 Marcador de contenido"/>
          <p:cNvSpPr>
            <a:spLocks noGrp="1"/>
          </p:cNvSpPr>
          <p:nvPr>
            <p:ph idx="1"/>
          </p:nvPr>
        </p:nvSpPr>
        <p:spPr/>
        <p:txBody>
          <a:bodyPr/>
          <a:lstStyle/>
          <a:p>
            <a:endParaRPr lang="es-MX" dirty="0" smtClean="0"/>
          </a:p>
          <a:p>
            <a:endParaRPr lang="es-MX"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03" t="15476" r="24813" b="12500"/>
          <a:stretch/>
        </p:blipFill>
        <p:spPr bwMode="auto">
          <a:xfrm>
            <a:off x="1043608" y="908720"/>
            <a:ext cx="6763659" cy="526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599314" y="480290"/>
            <a:ext cx="4959371" cy="369332"/>
          </a:xfrm>
          <a:prstGeom prst="rect">
            <a:avLst/>
          </a:prstGeom>
          <a:noFill/>
        </p:spPr>
        <p:txBody>
          <a:bodyPr wrap="none" rtlCol="0">
            <a:spAutoFit/>
          </a:bodyPr>
          <a:lstStyle/>
          <a:p>
            <a:r>
              <a:rPr lang="es-MX" dirty="0" smtClean="0"/>
              <a:t>PRODUCTO 6. Análisis de Expertos Mesa General</a:t>
            </a:r>
            <a:endParaRPr lang="es-MX" dirty="0"/>
          </a:p>
        </p:txBody>
      </p:sp>
    </p:spTree>
    <p:extLst>
      <p:ext uri="{BB962C8B-B14F-4D97-AF65-F5344CB8AC3E}">
        <p14:creationId xmlns:p14="http://schemas.microsoft.com/office/powerpoint/2010/main" val="2325980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
            </a:r>
            <a:br>
              <a:rPr lang="es-MX" dirty="0" smtClean="0"/>
            </a:br>
            <a:endParaRPr lang="es-MX" dirty="0"/>
          </a:p>
        </p:txBody>
      </p:sp>
      <p:sp>
        <p:nvSpPr>
          <p:cNvPr id="3" name="2 Marcador de contenido"/>
          <p:cNvSpPr>
            <a:spLocks noGrp="1"/>
          </p:cNvSpPr>
          <p:nvPr>
            <p:ph idx="1"/>
          </p:nvPr>
        </p:nvSpPr>
        <p:spPr/>
        <p:txBody>
          <a:bodyPr/>
          <a:lstStyle/>
          <a:p>
            <a:endParaRPr lang="es-MX" dirty="0" smtClean="0"/>
          </a:p>
          <a:p>
            <a:endParaRPr lang="es-MX"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07" t="10119" r="24813" b="18452"/>
          <a:stretch/>
        </p:blipFill>
        <p:spPr bwMode="auto">
          <a:xfrm>
            <a:off x="1043608" y="1156185"/>
            <a:ext cx="7010401" cy="522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136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37" t="7738" r="24479" b="20635"/>
          <a:stretch/>
        </p:blipFill>
        <p:spPr bwMode="auto">
          <a:xfrm>
            <a:off x="1475656" y="692696"/>
            <a:ext cx="6763657" cy="523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219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49" t="24207" r="24702" b="6250"/>
          <a:stretch/>
        </p:blipFill>
        <p:spPr bwMode="auto">
          <a:xfrm>
            <a:off x="1259632" y="980728"/>
            <a:ext cx="6720115" cy="508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719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81100"/>
            <a:ext cx="59055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619250" y="620688"/>
            <a:ext cx="4709879" cy="369332"/>
          </a:xfrm>
          <a:prstGeom prst="rect">
            <a:avLst/>
          </a:prstGeom>
          <a:noFill/>
        </p:spPr>
        <p:txBody>
          <a:bodyPr wrap="none" rtlCol="0">
            <a:spAutoFit/>
          </a:bodyPr>
          <a:lstStyle/>
          <a:p>
            <a:r>
              <a:rPr lang="es-MX" dirty="0" smtClean="0"/>
              <a:t>PRODUCTO  7. Análisis  de Experiencias exitosas</a:t>
            </a:r>
            <a:endParaRPr lang="es-MX" dirty="0"/>
          </a:p>
        </p:txBody>
      </p:sp>
    </p:spTree>
    <p:extLst>
      <p:ext uri="{BB962C8B-B14F-4D97-AF65-F5344CB8AC3E}">
        <p14:creationId xmlns:p14="http://schemas.microsoft.com/office/powerpoint/2010/main" val="375854055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923925"/>
            <a:ext cx="648652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02929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923925"/>
            <a:ext cx="648652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45572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1157288"/>
            <a:ext cx="5895975"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47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1176338"/>
            <a:ext cx="5895975"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73817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542925"/>
            <a:ext cx="761047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403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1200150"/>
            <a:ext cx="589597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9925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1209675"/>
            <a:ext cx="58959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433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2195513"/>
            <a:ext cx="58959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02800"/>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8" y="260648"/>
            <a:ext cx="3894336" cy="369332"/>
          </a:xfrm>
          <a:prstGeom prst="rect">
            <a:avLst/>
          </a:prstGeom>
          <a:noFill/>
        </p:spPr>
        <p:txBody>
          <a:bodyPr wrap="none" rtlCol="0">
            <a:spAutoFit/>
          </a:bodyPr>
          <a:lstStyle/>
          <a:p>
            <a:r>
              <a:rPr lang="es-MX" dirty="0" smtClean="0"/>
              <a:t>PRODUCTO 8. Elaboración del proyecto</a:t>
            </a:r>
            <a:endParaRPr lang="es-MX" dirty="0"/>
          </a:p>
        </p:txBody>
      </p:sp>
      <p:pic>
        <p:nvPicPr>
          <p:cNvPr id="3" name="Imagen 2"/>
          <p:cNvPicPr>
            <a:picLocks noChangeAspect="1"/>
          </p:cNvPicPr>
          <p:nvPr/>
        </p:nvPicPr>
        <p:blipFill>
          <a:blip r:embed="rId2"/>
          <a:stretch>
            <a:fillRect/>
          </a:stretch>
        </p:blipFill>
        <p:spPr>
          <a:xfrm>
            <a:off x="1547664" y="836712"/>
            <a:ext cx="6889108" cy="5319438"/>
          </a:xfrm>
          <a:prstGeom prst="rect">
            <a:avLst/>
          </a:prstGeom>
        </p:spPr>
      </p:pic>
      <p:sp>
        <p:nvSpPr>
          <p:cNvPr id="6" name="1 CuadroTexto"/>
          <p:cNvSpPr txBox="1"/>
          <p:nvPr/>
        </p:nvSpPr>
        <p:spPr>
          <a:xfrm>
            <a:off x="1547664" y="3356992"/>
            <a:ext cx="463588" cy="369332"/>
          </a:xfrm>
          <a:prstGeom prst="rect">
            <a:avLst/>
          </a:prstGeom>
          <a:noFill/>
        </p:spPr>
        <p:txBody>
          <a:bodyPr wrap="square" rtlCol="0">
            <a:spAutoFit/>
          </a:bodyPr>
          <a:lstStyle/>
          <a:p>
            <a:r>
              <a:rPr lang="es-MX" dirty="0">
                <a:solidFill>
                  <a:schemeClr val="bg1"/>
                </a:solidFill>
              </a:rPr>
              <a:t>5</a:t>
            </a:r>
            <a:r>
              <a:rPr lang="es-MX" dirty="0" smtClean="0">
                <a:solidFill>
                  <a:schemeClr val="bg1"/>
                </a:solidFill>
              </a:rPr>
              <a:t> c</a:t>
            </a:r>
            <a:endParaRPr lang="es-MX" dirty="0">
              <a:solidFill>
                <a:schemeClr val="bg1"/>
              </a:solidFill>
            </a:endParaRPr>
          </a:p>
        </p:txBody>
      </p:sp>
    </p:spTree>
    <p:extLst>
      <p:ext uri="{BB962C8B-B14F-4D97-AF65-F5344CB8AC3E}">
        <p14:creationId xmlns:p14="http://schemas.microsoft.com/office/powerpoint/2010/main" val="2323267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79" t="18650" r="21467" b="9920"/>
          <a:stretch/>
        </p:blipFill>
        <p:spPr bwMode="auto">
          <a:xfrm>
            <a:off x="1043608" y="836712"/>
            <a:ext cx="7605487" cy="52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14484" y="3434932"/>
            <a:ext cx="437940" cy="369332"/>
          </a:xfrm>
          <a:prstGeom prst="rect">
            <a:avLst/>
          </a:prstGeom>
          <a:noFill/>
        </p:spPr>
        <p:txBody>
          <a:bodyPr wrap="none" rtlCol="0">
            <a:spAutoFit/>
          </a:bodyPr>
          <a:lstStyle/>
          <a:p>
            <a:r>
              <a:rPr lang="es-MX" dirty="0" smtClean="0">
                <a:solidFill>
                  <a:schemeClr val="bg1"/>
                </a:solidFill>
              </a:rPr>
              <a:t>5d</a:t>
            </a:r>
            <a:endParaRPr lang="es-MX" dirty="0">
              <a:solidFill>
                <a:schemeClr val="bg1"/>
              </a:solidFill>
            </a:endParaRPr>
          </a:p>
        </p:txBody>
      </p:sp>
      <p:sp>
        <p:nvSpPr>
          <p:cNvPr id="3" name="2 CuadroTexto"/>
          <p:cNvSpPr txBox="1"/>
          <p:nvPr/>
        </p:nvSpPr>
        <p:spPr>
          <a:xfrm>
            <a:off x="1114484" y="2132856"/>
            <a:ext cx="426720" cy="369332"/>
          </a:xfrm>
          <a:prstGeom prst="rect">
            <a:avLst/>
          </a:prstGeom>
          <a:noFill/>
        </p:spPr>
        <p:txBody>
          <a:bodyPr wrap="none" rtlCol="0">
            <a:spAutoFit/>
          </a:bodyPr>
          <a:lstStyle/>
          <a:p>
            <a:r>
              <a:rPr lang="es-MX" dirty="0" smtClean="0">
                <a:solidFill>
                  <a:schemeClr val="bg1"/>
                </a:solidFill>
              </a:rPr>
              <a:t>5e</a:t>
            </a:r>
            <a:endParaRPr lang="es-MX" dirty="0">
              <a:solidFill>
                <a:schemeClr val="bg1"/>
              </a:solidFill>
            </a:endParaRPr>
          </a:p>
        </p:txBody>
      </p:sp>
    </p:spTree>
    <p:extLst>
      <p:ext uri="{BB962C8B-B14F-4D97-AF65-F5344CB8AC3E}">
        <p14:creationId xmlns:p14="http://schemas.microsoft.com/office/powerpoint/2010/main" val="3282469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80" t="19047" r="21355" b="10516"/>
          <a:stretch/>
        </p:blipFill>
        <p:spPr bwMode="auto">
          <a:xfrm>
            <a:off x="971600" y="980728"/>
            <a:ext cx="7620001" cy="515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971600" y="1916832"/>
            <a:ext cx="388248" cy="369332"/>
          </a:xfrm>
          <a:prstGeom prst="rect">
            <a:avLst/>
          </a:prstGeom>
          <a:noFill/>
        </p:spPr>
        <p:txBody>
          <a:bodyPr wrap="none" rtlCol="0">
            <a:spAutoFit/>
          </a:bodyPr>
          <a:lstStyle/>
          <a:p>
            <a:r>
              <a:rPr lang="es-MX" dirty="0" smtClean="0">
                <a:solidFill>
                  <a:schemeClr val="bg1"/>
                </a:solidFill>
              </a:rPr>
              <a:t>5f</a:t>
            </a:r>
            <a:endParaRPr lang="es-MX" dirty="0">
              <a:solidFill>
                <a:schemeClr val="bg1"/>
              </a:solidFill>
            </a:endParaRPr>
          </a:p>
        </p:txBody>
      </p:sp>
    </p:spTree>
    <p:extLst>
      <p:ext uri="{BB962C8B-B14F-4D97-AF65-F5344CB8AC3E}">
        <p14:creationId xmlns:p14="http://schemas.microsoft.com/office/powerpoint/2010/main" val="2503314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t="17857" r="21356" b="8332"/>
          <a:stretch/>
        </p:blipFill>
        <p:spPr bwMode="auto">
          <a:xfrm>
            <a:off x="1115616" y="620688"/>
            <a:ext cx="7590971" cy="539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160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80" t="18056" r="21244" b="8929"/>
          <a:stretch/>
        </p:blipFill>
        <p:spPr bwMode="auto">
          <a:xfrm>
            <a:off x="755576" y="548680"/>
            <a:ext cx="7634516" cy="53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6565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18056" r="21578" b="8929"/>
          <a:stretch/>
        </p:blipFill>
        <p:spPr bwMode="auto">
          <a:xfrm>
            <a:off x="1043608" y="548680"/>
            <a:ext cx="7503887" cy="53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431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t="18651" r="21579" b="8532"/>
          <a:stretch/>
        </p:blipFill>
        <p:spPr bwMode="auto">
          <a:xfrm>
            <a:off x="899592" y="548680"/>
            <a:ext cx="7561943" cy="532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347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542925"/>
            <a:ext cx="761047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199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25" t="18255" r="21467" b="9127"/>
          <a:stretch/>
        </p:blipFill>
        <p:spPr bwMode="auto">
          <a:xfrm>
            <a:off x="899592" y="853075"/>
            <a:ext cx="7547429" cy="531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711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400" dirty="0" smtClean="0"/>
              <a:t>PRODUCTO 9: Evidencias fotográficas</a:t>
            </a:r>
            <a:endParaRPr lang="es-MX" sz="2400" dirty="0"/>
          </a:p>
        </p:txBody>
      </p:sp>
      <p:pic>
        <p:nvPicPr>
          <p:cNvPr id="2050" name="Picture 2" descr="C:\Users\MANGELS8\Desktop\LA PALABRA\IMG-20171020-WA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5904656" cy="442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1349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spcBef>
                <a:spcPts val="0"/>
              </a:spcBef>
              <a:tabLst/>
            </a:pPr>
            <a:r>
              <a:rPr lang="es-MX" sz="1800" b="0" spc="0" dirty="0">
                <a:ln>
                  <a:noFill/>
                </a:ln>
                <a:solidFill>
                  <a:prstClr val="white"/>
                </a:solidFill>
              </a:rPr>
              <a:t>P</a:t>
            </a:r>
            <a:r>
              <a:rPr lang="es-MX" sz="1800" b="0" spc="0" dirty="0" smtClean="0">
                <a:ln>
                  <a:noFill/>
                </a:ln>
                <a:solidFill>
                  <a:prstClr val="white"/>
                </a:solidFill>
              </a:rPr>
              <a:t>reguntas </a:t>
            </a:r>
            <a:r>
              <a:rPr lang="es-MX" sz="1800" b="0" spc="0" dirty="0">
                <a:ln>
                  <a:noFill/>
                </a:ln>
                <a:solidFill>
                  <a:prstClr val="white"/>
                </a:solidFill>
              </a:rPr>
              <a:t>esenciales</a:t>
            </a:r>
            <a:br>
              <a:rPr lang="es-MX" sz="1800" b="0" spc="0" dirty="0">
                <a:ln>
                  <a:noFill/>
                </a:ln>
                <a:solidFill>
                  <a:prstClr val="white"/>
                </a:solidFill>
              </a:rPr>
            </a:br>
            <a:endParaRPr lang="es-MX" dirty="0"/>
          </a:p>
        </p:txBody>
      </p:sp>
      <p:pic>
        <p:nvPicPr>
          <p:cNvPr id="3075" name="Picture 3" descr="C:\Users\MANGELS8\Desktop\LA PALABRA\IMG-20180221-WA0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7440827"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665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spcBef>
                <a:spcPts val="0"/>
              </a:spcBef>
              <a:tabLst/>
            </a:pPr>
            <a:r>
              <a:rPr lang="es-MX" sz="2000" b="0" spc="0" dirty="0">
                <a:ln>
                  <a:noFill/>
                </a:ln>
                <a:solidFill>
                  <a:prstClr val="white"/>
                </a:solidFill>
              </a:rPr>
              <a:t>Modelos de Indagación</a:t>
            </a:r>
            <a:br>
              <a:rPr lang="es-MX" sz="2000" b="0" spc="0" dirty="0">
                <a:ln>
                  <a:noFill/>
                </a:ln>
                <a:solidFill>
                  <a:prstClr val="white"/>
                </a:solidFill>
              </a:rPr>
            </a:br>
            <a:endParaRPr lang="es-MX" dirty="0"/>
          </a:p>
        </p:txBody>
      </p:sp>
      <p:pic>
        <p:nvPicPr>
          <p:cNvPr id="4098" name="Picture 2" descr="C:\Users\MANGELS8\Desktop\LA PALABRA\IMG-20180221-WA0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6960096" cy="417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73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spcBef>
                <a:spcPts val="0"/>
              </a:spcBef>
              <a:tabLst/>
            </a:pPr>
            <a:r>
              <a:rPr lang="es-MX" sz="1800" b="0" spc="0" dirty="0">
                <a:ln>
                  <a:noFill/>
                </a:ln>
                <a:solidFill>
                  <a:prstClr val="white"/>
                </a:solidFill>
              </a:rPr>
              <a:t>Análisis de Expertos Mesa General</a:t>
            </a:r>
            <a:br>
              <a:rPr lang="es-MX" sz="1800" b="0" spc="0" dirty="0">
                <a:ln>
                  <a:noFill/>
                </a:ln>
                <a:solidFill>
                  <a:prstClr val="white"/>
                </a:solidFill>
              </a:rPr>
            </a:br>
            <a:endParaRPr lang="es-MX" dirty="0"/>
          </a:p>
        </p:txBody>
      </p:sp>
      <p:pic>
        <p:nvPicPr>
          <p:cNvPr id="5122" name="Picture 2" descr="C:\Users\MANGELS8\Desktop\LA PALABRA\IMG-20180221-WA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016213" cy="480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484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NGELS8\Desktop\LA PALABRA\IMG-20180221-WA00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0364" y="1600200"/>
            <a:ext cx="7543271"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4 Título"/>
          <p:cNvSpPr txBox="1">
            <a:spLocks noGrp="1"/>
          </p:cNvSpPr>
          <p:nvPr>
            <p:ph type="title"/>
          </p:nvPr>
        </p:nvSpPr>
        <p:spPr>
          <a:xfrm>
            <a:off x="457200" y="955973"/>
            <a:ext cx="2484334" cy="461665"/>
          </a:xfrm>
          <a:prstGeom prst="rect">
            <a:avLst/>
          </a:prstGeom>
          <a:noFill/>
        </p:spPr>
        <p:txBody>
          <a:bodyPr wrap="none" rtlCol="0">
            <a:spAutoFit/>
          </a:bodyPr>
          <a:lstStyle/>
          <a:p>
            <a:r>
              <a:rPr lang="es-MX" sz="2400" dirty="0" smtClean="0"/>
              <a:t>Fotos sesión dos.</a:t>
            </a:r>
            <a:endParaRPr lang="es-MX" sz="2400" dirty="0"/>
          </a:p>
        </p:txBody>
      </p:sp>
    </p:spTree>
    <p:extLst>
      <p:ext uri="{BB962C8B-B14F-4D97-AF65-F5344CB8AC3E}">
        <p14:creationId xmlns:p14="http://schemas.microsoft.com/office/powerpoint/2010/main" val="131205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564904"/>
            <a:ext cx="8229600" cy="1143000"/>
          </a:xfrm>
        </p:spPr>
        <p:txBody>
          <a:bodyPr/>
          <a:lstStyle/>
          <a:p>
            <a:r>
              <a:rPr lang="es-MX" dirty="0" smtClean="0"/>
              <a:t>Formulación de proyecto</a:t>
            </a:r>
            <a:endParaRPr lang="es-MX" dirty="0"/>
          </a:p>
        </p:txBody>
      </p:sp>
    </p:spTree>
    <p:extLst>
      <p:ext uri="{BB962C8B-B14F-4D97-AF65-F5344CB8AC3E}">
        <p14:creationId xmlns:p14="http://schemas.microsoft.com/office/powerpoint/2010/main" val="20351589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NGELS8\Desktop\LA PALABRA\IMG-20180221-WA00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2671" y="-675456"/>
            <a:ext cx="9675523" cy="770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243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7544" y="404664"/>
            <a:ext cx="3807837" cy="369332"/>
          </a:xfrm>
          <a:prstGeom prst="rect">
            <a:avLst/>
          </a:prstGeom>
          <a:noFill/>
        </p:spPr>
        <p:txBody>
          <a:bodyPr wrap="none" rtlCol="0">
            <a:spAutoFit/>
          </a:bodyPr>
          <a:lstStyle/>
          <a:p>
            <a:r>
              <a:rPr lang="es-MX" dirty="0" smtClean="0"/>
              <a:t>PRODUCTO 10. Evaluación Diagnostica</a:t>
            </a:r>
            <a:endParaRPr lang="es-MX" dirty="0"/>
          </a:p>
        </p:txBody>
      </p:sp>
      <p:pic>
        <p:nvPicPr>
          <p:cNvPr id="8" name="Imagen 7"/>
          <p:cNvPicPr>
            <a:picLocks noChangeAspect="1"/>
          </p:cNvPicPr>
          <p:nvPr/>
        </p:nvPicPr>
        <p:blipFill rotWithShape="1">
          <a:blip r:embed="rId2"/>
          <a:srcRect l="10338" t="6353" r="11939" b="8919"/>
          <a:stretch/>
        </p:blipFill>
        <p:spPr>
          <a:xfrm>
            <a:off x="251520" y="1052736"/>
            <a:ext cx="8676456" cy="5317828"/>
          </a:xfrm>
          <a:prstGeom prst="rect">
            <a:avLst/>
          </a:prstGeom>
        </p:spPr>
      </p:pic>
    </p:spTree>
    <p:extLst>
      <p:ext uri="{BB962C8B-B14F-4D97-AF65-F5344CB8AC3E}">
        <p14:creationId xmlns:p14="http://schemas.microsoft.com/office/powerpoint/2010/main" val="13719786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1168" t="7725" r="13140" b="8408"/>
          <a:stretch/>
        </p:blipFill>
        <p:spPr>
          <a:xfrm>
            <a:off x="251520" y="620688"/>
            <a:ext cx="8784977" cy="5472608"/>
          </a:xfrm>
          <a:prstGeom prst="rect">
            <a:avLst/>
          </a:prstGeom>
        </p:spPr>
      </p:pic>
    </p:spTree>
    <p:extLst>
      <p:ext uri="{BB962C8B-B14F-4D97-AF65-F5344CB8AC3E}">
        <p14:creationId xmlns:p14="http://schemas.microsoft.com/office/powerpoint/2010/main" val="2558098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542925"/>
            <a:ext cx="761047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930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25420" t="22216" r="26629" b="12020"/>
          <a:stretch/>
        </p:blipFill>
        <p:spPr>
          <a:xfrm>
            <a:off x="1187624" y="1124744"/>
            <a:ext cx="6912768" cy="5330327"/>
          </a:xfrm>
          <a:prstGeom prst="rect">
            <a:avLst/>
          </a:prstGeom>
        </p:spPr>
      </p:pic>
      <p:sp>
        <p:nvSpPr>
          <p:cNvPr id="3" name="Rectángulo 2"/>
          <p:cNvSpPr/>
          <p:nvPr/>
        </p:nvSpPr>
        <p:spPr>
          <a:xfrm>
            <a:off x="755576" y="548680"/>
            <a:ext cx="3692614" cy="369332"/>
          </a:xfrm>
          <a:prstGeom prst="rect">
            <a:avLst/>
          </a:prstGeom>
        </p:spPr>
        <p:txBody>
          <a:bodyPr wrap="none">
            <a:spAutoFit/>
          </a:bodyPr>
          <a:lstStyle/>
          <a:p>
            <a:r>
              <a:rPr lang="es-MX" dirty="0" smtClean="0"/>
              <a:t>PRODUCTO </a:t>
            </a:r>
            <a:r>
              <a:rPr lang="es-MX" dirty="0"/>
              <a:t>10. Evaluación  </a:t>
            </a:r>
            <a:r>
              <a:rPr lang="es-MX" dirty="0" smtClean="0"/>
              <a:t>formativa</a:t>
            </a:r>
            <a:endParaRPr lang="es-MX" dirty="0"/>
          </a:p>
        </p:txBody>
      </p:sp>
    </p:spTree>
    <p:extLst>
      <p:ext uri="{BB962C8B-B14F-4D97-AF65-F5344CB8AC3E}">
        <p14:creationId xmlns:p14="http://schemas.microsoft.com/office/powerpoint/2010/main" val="682978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201633"/>
            <a:ext cx="5976664" cy="646331"/>
          </a:xfrm>
          <a:prstGeom prst="rect">
            <a:avLst/>
          </a:prstGeom>
          <a:noFill/>
        </p:spPr>
        <p:txBody>
          <a:bodyPr wrap="square" rtlCol="0">
            <a:spAutoFit/>
          </a:bodyPr>
          <a:lstStyle/>
          <a:p>
            <a:r>
              <a:rPr lang="es-MX" dirty="0" smtClean="0"/>
              <a:t>PRODUCTO 11. Formato planeacion didactica de proyecto interdisciplinario.</a:t>
            </a:r>
            <a:endParaRPr lang="es-MX" dirty="0"/>
          </a:p>
        </p:txBody>
      </p:sp>
      <p:pic>
        <p:nvPicPr>
          <p:cNvPr id="2" name="Imagen 1"/>
          <p:cNvPicPr>
            <a:picLocks noChangeAspect="1"/>
          </p:cNvPicPr>
          <p:nvPr/>
        </p:nvPicPr>
        <p:blipFill rotWithShape="1">
          <a:blip r:embed="rId2"/>
          <a:srcRect l="18008" t="5393" r="19532" b="11558"/>
          <a:stretch/>
        </p:blipFill>
        <p:spPr>
          <a:xfrm>
            <a:off x="611560" y="1052736"/>
            <a:ext cx="7416824" cy="5544615"/>
          </a:xfrm>
          <a:prstGeom prst="rect">
            <a:avLst/>
          </a:prstGeom>
        </p:spPr>
      </p:pic>
    </p:spTree>
    <p:extLst>
      <p:ext uri="{BB962C8B-B14F-4D97-AF65-F5344CB8AC3E}">
        <p14:creationId xmlns:p14="http://schemas.microsoft.com/office/powerpoint/2010/main" val="2214489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116632"/>
            <a:ext cx="6696744" cy="646331"/>
          </a:xfrm>
          <a:prstGeom prst="rect">
            <a:avLst/>
          </a:prstGeom>
        </p:spPr>
        <p:txBody>
          <a:bodyPr wrap="square">
            <a:spAutoFit/>
          </a:bodyPr>
          <a:lstStyle/>
          <a:p>
            <a:r>
              <a:rPr lang="es-MX" dirty="0"/>
              <a:t>PRODUCTO 11. </a:t>
            </a:r>
            <a:r>
              <a:rPr lang="es-MX" dirty="0" smtClean="0"/>
              <a:t>Formato</a:t>
            </a:r>
            <a:r>
              <a:rPr lang="es-MX" dirty="0"/>
              <a:t> </a:t>
            </a:r>
            <a:r>
              <a:rPr lang="es-MX" dirty="0" smtClean="0"/>
              <a:t>planeacion didactica de proyecto interdisciplinario</a:t>
            </a:r>
            <a:endParaRPr lang="es-MX" dirty="0"/>
          </a:p>
        </p:txBody>
      </p:sp>
      <p:pic>
        <p:nvPicPr>
          <p:cNvPr id="7" name="Imagen 6"/>
          <p:cNvPicPr>
            <a:picLocks noChangeAspect="1"/>
          </p:cNvPicPr>
          <p:nvPr/>
        </p:nvPicPr>
        <p:blipFill rotWithShape="1">
          <a:blip r:embed="rId2"/>
          <a:srcRect l="25557" t="15585" r="24960" b="26644"/>
          <a:stretch/>
        </p:blipFill>
        <p:spPr>
          <a:xfrm>
            <a:off x="827584" y="908720"/>
            <a:ext cx="7419712" cy="5413860"/>
          </a:xfrm>
          <a:prstGeom prst="rect">
            <a:avLst/>
          </a:prstGeom>
        </p:spPr>
      </p:pic>
    </p:spTree>
    <p:extLst>
      <p:ext uri="{BB962C8B-B14F-4D97-AF65-F5344CB8AC3E}">
        <p14:creationId xmlns:p14="http://schemas.microsoft.com/office/powerpoint/2010/main" val="22818172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163" t="18050" r="23123" b="8195"/>
          <a:stretch/>
        </p:blipFill>
        <p:spPr>
          <a:xfrm>
            <a:off x="1115616" y="1124744"/>
            <a:ext cx="7125792" cy="5400600"/>
          </a:xfrm>
          <a:prstGeom prst="rect">
            <a:avLst/>
          </a:prstGeom>
        </p:spPr>
      </p:pic>
      <p:sp>
        <p:nvSpPr>
          <p:cNvPr id="3" name="Rectángulo 2"/>
          <p:cNvSpPr/>
          <p:nvPr/>
        </p:nvSpPr>
        <p:spPr>
          <a:xfrm>
            <a:off x="1093591" y="201414"/>
            <a:ext cx="4572000" cy="646331"/>
          </a:xfrm>
          <a:prstGeom prst="rect">
            <a:avLst/>
          </a:prstGeom>
        </p:spPr>
        <p:txBody>
          <a:bodyPr>
            <a:spAutoFit/>
          </a:bodyPr>
          <a:lstStyle/>
          <a:p>
            <a:r>
              <a:rPr lang="es-MX" dirty="0"/>
              <a:t>PRODUCTO </a:t>
            </a:r>
            <a:r>
              <a:rPr lang="es-MX" dirty="0" smtClean="0"/>
              <a:t>12.  </a:t>
            </a:r>
            <a:r>
              <a:rPr lang="es-MX" dirty="0"/>
              <a:t>P</a:t>
            </a:r>
            <a:r>
              <a:rPr lang="es-MX" dirty="0" smtClean="0"/>
              <a:t>laneacion didactica de proyecto interdisciplinario por sesiones.</a:t>
            </a:r>
            <a:endParaRPr lang="es-MX" dirty="0"/>
          </a:p>
        </p:txBody>
      </p:sp>
    </p:spTree>
    <p:extLst>
      <p:ext uri="{BB962C8B-B14F-4D97-AF65-F5344CB8AC3E}">
        <p14:creationId xmlns:p14="http://schemas.microsoft.com/office/powerpoint/2010/main" val="3780790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242" t="20968" r="23451" b="12074"/>
          <a:stretch/>
        </p:blipFill>
        <p:spPr>
          <a:xfrm>
            <a:off x="539552" y="1020573"/>
            <a:ext cx="8064896" cy="5590439"/>
          </a:xfrm>
          <a:prstGeom prst="rect">
            <a:avLst/>
          </a:prstGeom>
        </p:spPr>
      </p:pic>
      <p:sp>
        <p:nvSpPr>
          <p:cNvPr id="3" name="Rectángulo 2"/>
          <p:cNvSpPr/>
          <p:nvPr/>
        </p:nvSpPr>
        <p:spPr>
          <a:xfrm>
            <a:off x="539552" y="97243"/>
            <a:ext cx="4572000" cy="646331"/>
          </a:xfrm>
          <a:prstGeom prst="rect">
            <a:avLst/>
          </a:prstGeom>
        </p:spPr>
        <p:txBody>
          <a:bodyPr>
            <a:spAutoFit/>
          </a:bodyPr>
          <a:lstStyle/>
          <a:p>
            <a:r>
              <a:rPr lang="es-MX" dirty="0"/>
              <a:t>PRODUCTO 12.  P</a:t>
            </a:r>
            <a:r>
              <a:rPr lang="es-MX" dirty="0" smtClean="0"/>
              <a:t>laneacion didactica de proyecto interdisciplinario por sesiones.</a:t>
            </a:r>
            <a:endParaRPr lang="es-MX" dirty="0"/>
          </a:p>
        </p:txBody>
      </p:sp>
    </p:spTree>
    <p:extLst>
      <p:ext uri="{BB962C8B-B14F-4D97-AF65-F5344CB8AC3E}">
        <p14:creationId xmlns:p14="http://schemas.microsoft.com/office/powerpoint/2010/main" val="3949206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3163" t="18376" r="25989" b="16306"/>
          <a:stretch/>
        </p:blipFill>
        <p:spPr>
          <a:xfrm>
            <a:off x="545913" y="1171616"/>
            <a:ext cx="7626487" cy="5508018"/>
          </a:xfrm>
          <a:prstGeom prst="rect">
            <a:avLst/>
          </a:prstGeom>
        </p:spPr>
      </p:pic>
      <p:sp>
        <p:nvSpPr>
          <p:cNvPr id="3" name="Rectángulo 2"/>
          <p:cNvSpPr/>
          <p:nvPr/>
        </p:nvSpPr>
        <p:spPr>
          <a:xfrm>
            <a:off x="545913" y="260648"/>
            <a:ext cx="4572000" cy="646331"/>
          </a:xfrm>
          <a:prstGeom prst="rect">
            <a:avLst/>
          </a:prstGeom>
        </p:spPr>
        <p:txBody>
          <a:bodyPr>
            <a:spAutoFit/>
          </a:bodyPr>
          <a:lstStyle/>
          <a:p>
            <a:r>
              <a:rPr lang="es-MX" dirty="0"/>
              <a:t>PRODUCTO 12.  P</a:t>
            </a:r>
            <a:r>
              <a:rPr lang="es-MX" dirty="0" smtClean="0"/>
              <a:t>laneacion didactica de proyecto interdisciplinario por sesiones.</a:t>
            </a:r>
            <a:endParaRPr lang="es-MX" dirty="0"/>
          </a:p>
        </p:txBody>
      </p:sp>
    </p:spTree>
    <p:extLst>
      <p:ext uri="{BB962C8B-B14F-4D97-AF65-F5344CB8AC3E}">
        <p14:creationId xmlns:p14="http://schemas.microsoft.com/office/powerpoint/2010/main" val="14147881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294" t="21709" r="23400" b="9152"/>
          <a:stretch/>
        </p:blipFill>
        <p:spPr>
          <a:xfrm>
            <a:off x="785228" y="1196753"/>
            <a:ext cx="7675204" cy="5493830"/>
          </a:xfrm>
          <a:prstGeom prst="rect">
            <a:avLst/>
          </a:prstGeom>
        </p:spPr>
      </p:pic>
      <p:sp>
        <p:nvSpPr>
          <p:cNvPr id="3" name="Rectángulo 2"/>
          <p:cNvSpPr/>
          <p:nvPr/>
        </p:nvSpPr>
        <p:spPr>
          <a:xfrm>
            <a:off x="791803" y="273423"/>
            <a:ext cx="4572000" cy="646331"/>
          </a:xfrm>
          <a:prstGeom prst="rect">
            <a:avLst/>
          </a:prstGeom>
        </p:spPr>
        <p:txBody>
          <a:bodyPr>
            <a:spAutoFit/>
          </a:bodyPr>
          <a:lstStyle/>
          <a:p>
            <a:r>
              <a:rPr lang="es-MX" dirty="0"/>
              <a:t>PRODUCTO 12.  P</a:t>
            </a:r>
            <a:r>
              <a:rPr lang="es-MX" dirty="0" smtClean="0"/>
              <a:t>laneacion didactica de proyecto interdisciplinario por sesiones.</a:t>
            </a:r>
            <a:endParaRPr lang="es-MX" dirty="0"/>
          </a:p>
        </p:txBody>
      </p:sp>
    </p:spTree>
    <p:extLst>
      <p:ext uri="{BB962C8B-B14F-4D97-AF65-F5344CB8AC3E}">
        <p14:creationId xmlns:p14="http://schemas.microsoft.com/office/powerpoint/2010/main" val="1878578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5460" t="14805" r="15598" b="14282"/>
          <a:stretch/>
        </p:blipFill>
        <p:spPr>
          <a:xfrm>
            <a:off x="251520" y="1052736"/>
            <a:ext cx="8736969" cy="5616624"/>
          </a:xfrm>
          <a:prstGeom prst="rect">
            <a:avLst/>
          </a:prstGeom>
        </p:spPr>
      </p:pic>
      <p:sp>
        <p:nvSpPr>
          <p:cNvPr id="4" name="Rectángulo 3"/>
          <p:cNvSpPr/>
          <p:nvPr/>
        </p:nvSpPr>
        <p:spPr>
          <a:xfrm>
            <a:off x="179512" y="188640"/>
            <a:ext cx="4572000" cy="646331"/>
          </a:xfrm>
          <a:prstGeom prst="rect">
            <a:avLst/>
          </a:prstGeom>
        </p:spPr>
        <p:txBody>
          <a:bodyPr>
            <a:spAutoFit/>
          </a:bodyPr>
          <a:lstStyle/>
          <a:p>
            <a:r>
              <a:rPr lang="es-MX" dirty="0"/>
              <a:t>PRODUCTO </a:t>
            </a:r>
            <a:r>
              <a:rPr lang="es-MX" dirty="0" smtClean="0"/>
              <a:t>13.  Pasos para realizar una infografia.</a:t>
            </a:r>
            <a:endParaRPr lang="es-MX" dirty="0"/>
          </a:p>
        </p:txBody>
      </p:sp>
    </p:spTree>
    <p:extLst>
      <p:ext uri="{BB962C8B-B14F-4D97-AF65-F5344CB8AC3E}">
        <p14:creationId xmlns:p14="http://schemas.microsoft.com/office/powerpoint/2010/main" val="11749966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5139" t="17696" r="15570" b="9371"/>
          <a:stretch/>
        </p:blipFill>
        <p:spPr>
          <a:xfrm>
            <a:off x="395536" y="1124744"/>
            <a:ext cx="8362337" cy="5501148"/>
          </a:xfrm>
          <a:prstGeom prst="rect">
            <a:avLst/>
          </a:prstGeom>
        </p:spPr>
      </p:pic>
      <p:sp>
        <p:nvSpPr>
          <p:cNvPr id="3" name="Rectángulo 2"/>
          <p:cNvSpPr/>
          <p:nvPr/>
        </p:nvSpPr>
        <p:spPr>
          <a:xfrm>
            <a:off x="467544" y="332656"/>
            <a:ext cx="4572000" cy="646331"/>
          </a:xfrm>
          <a:prstGeom prst="rect">
            <a:avLst/>
          </a:prstGeom>
        </p:spPr>
        <p:txBody>
          <a:bodyPr>
            <a:spAutoFit/>
          </a:bodyPr>
          <a:lstStyle/>
          <a:p>
            <a:r>
              <a:rPr lang="es-MX" dirty="0"/>
              <a:t>PRODUCTO 13.  P</a:t>
            </a:r>
            <a:r>
              <a:rPr lang="es-MX" dirty="0" smtClean="0"/>
              <a:t>asos para realizar una infografia.</a:t>
            </a:r>
            <a:endParaRPr lang="es-MX" dirty="0"/>
          </a:p>
        </p:txBody>
      </p:sp>
    </p:spTree>
    <p:extLst>
      <p:ext uri="{BB962C8B-B14F-4D97-AF65-F5344CB8AC3E}">
        <p14:creationId xmlns:p14="http://schemas.microsoft.com/office/powerpoint/2010/main" val="936577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12696" y="179348"/>
            <a:ext cx="8175728" cy="923330"/>
          </a:xfrm>
          <a:prstGeom prst="rect">
            <a:avLst/>
          </a:prstGeom>
          <a:noFill/>
        </p:spPr>
        <p:txBody>
          <a:bodyPr wrap="square" rtlCol="0">
            <a:spAutoFit/>
          </a:bodyPr>
          <a:lstStyle/>
          <a:p>
            <a:r>
              <a:rPr lang="es-MX" dirty="0" smtClean="0"/>
              <a:t>PRODUCTO 14: </a:t>
            </a:r>
            <a:r>
              <a:rPr lang="es-MX" b="1" dirty="0" smtClean="0"/>
              <a:t>Infografía</a:t>
            </a:r>
            <a:r>
              <a:rPr lang="es-MX" dirty="0" smtClean="0"/>
              <a:t> comparativa entre plantas medicinales, los órganos del cuerpo sobre los que actúan y los temperamentos que la medicina antigua les atribuía, así como su origen histórico:  </a:t>
            </a:r>
            <a:endParaRPr lang="es-MX" dirty="0"/>
          </a:p>
        </p:txBody>
      </p:sp>
      <p:pic>
        <p:nvPicPr>
          <p:cNvPr id="8" name="7 Imagen" descr="C:\Users\MANGELS8\Desktop\Sin títul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52736"/>
            <a:ext cx="4617462" cy="6984776"/>
          </a:xfrm>
          <a:prstGeom prst="rect">
            <a:avLst/>
          </a:prstGeom>
          <a:noFill/>
          <a:ln>
            <a:noFill/>
          </a:ln>
        </p:spPr>
      </p:pic>
      <p:pic>
        <p:nvPicPr>
          <p:cNvPr id="1048"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0056">
            <a:off x="5041811" y="2808160"/>
            <a:ext cx="3722652" cy="206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240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542925"/>
            <a:ext cx="761047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6772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1134318"/>
            <a:ext cx="7992888" cy="5463034"/>
          </a:xfrm>
          <a:prstGeom prst="rect">
            <a:avLst/>
          </a:prstGeom>
          <a:noFill/>
        </p:spPr>
        <p:txBody>
          <a:bodyPr wrap="square" rtlCol="0">
            <a:spAutoFit/>
          </a:bodyPr>
          <a:lstStyle/>
          <a:p>
            <a:pPr algn="just"/>
            <a:r>
              <a:rPr lang="es-MX" sz="1100" dirty="0">
                <a:latin typeface="Arial" panose="020B0604020202020204" pitchFamily="34" charset="0"/>
                <a:cs typeface="Arial" panose="020B0604020202020204" pitchFamily="34" charset="0"/>
              </a:rPr>
              <a:t>¿Cuáles fueron las tres principales dificultades propias, para la construcción del proyecto interdisciplinario? </a:t>
            </a:r>
          </a:p>
          <a:p>
            <a:pPr algn="just"/>
            <a:r>
              <a:rPr lang="es-MX" sz="1100" dirty="0">
                <a:latin typeface="Arial" panose="020B0604020202020204" pitchFamily="34" charset="0"/>
                <a:cs typeface="Arial" panose="020B0604020202020204" pitchFamily="34" charset="0"/>
              </a:rPr>
              <a:t>¿De qué forma las resolviste? </a:t>
            </a:r>
          </a:p>
          <a:p>
            <a:pPr algn="just"/>
            <a:r>
              <a:rPr lang="es-MX" sz="1100" dirty="0">
                <a:latin typeface="Arial" panose="020B0604020202020204" pitchFamily="34" charset="0"/>
                <a:cs typeface="Arial" panose="020B0604020202020204" pitchFamily="34" charset="0"/>
              </a:rPr>
              <a:t>¿Qué resultados obtuviste y cómo se evidencian éstos? </a:t>
            </a:r>
          </a:p>
          <a:p>
            <a:pPr algn="just"/>
            <a:r>
              <a:rPr lang="es-MX" sz="1100" dirty="0">
                <a:latin typeface="Arial" panose="020B0604020202020204" pitchFamily="34" charset="0"/>
                <a:cs typeface="Arial" panose="020B0604020202020204" pitchFamily="34" charset="0"/>
              </a:rPr>
              <a:t>¿Qué aspectos crees que puedes seguir trabajando en ti para obtener mejores resultados? </a:t>
            </a:r>
          </a:p>
          <a:p>
            <a:pPr algn="just"/>
            <a:r>
              <a:rPr lang="es-MX" sz="1100" dirty="0">
                <a:latin typeface="Arial" panose="020B0604020202020204" pitchFamily="34" charset="0"/>
                <a:cs typeface="Arial" panose="020B0604020202020204" pitchFamily="34" charset="0"/>
              </a:rPr>
              <a:t>¿Qué de lo aprendido en el proceso repercute de forma positiva en tus sesiones cotidianas de trabajo?, ¿de qué manera</a:t>
            </a:r>
            <a:r>
              <a:rPr lang="es-MX" sz="1100" dirty="0" smtClean="0">
                <a:latin typeface="Arial" panose="020B0604020202020204" pitchFamily="34" charset="0"/>
                <a:cs typeface="Arial" panose="020B0604020202020204" pitchFamily="34" charset="0"/>
              </a:rPr>
              <a:t>?</a:t>
            </a:r>
          </a:p>
          <a:p>
            <a:pPr algn="just"/>
            <a:endParaRPr lang="es-MX" sz="1400" dirty="0">
              <a:latin typeface="Arial" panose="020B0604020202020204" pitchFamily="34" charset="0"/>
              <a:cs typeface="Arial" panose="020B0604020202020204" pitchFamily="34" charset="0"/>
            </a:endParaRPr>
          </a:p>
          <a:p>
            <a:pPr algn="just"/>
            <a:r>
              <a:rPr lang="es-MX" sz="1400" b="1" dirty="0" smtClean="0">
                <a:solidFill>
                  <a:srgbClr val="FFFF00"/>
                </a:solidFill>
                <a:latin typeface="Arial" panose="020B0604020202020204" pitchFamily="34" charset="0"/>
                <a:cs typeface="Arial" panose="020B0604020202020204" pitchFamily="34" charset="0"/>
              </a:rPr>
              <a:t>Martha Méndez Muñoz</a:t>
            </a:r>
          </a:p>
          <a:p>
            <a:pPr algn="just"/>
            <a:endParaRPr lang="es-MX" sz="1400" dirty="0">
              <a:latin typeface="Arial" panose="020B0604020202020204" pitchFamily="34" charset="0"/>
              <a:cs typeface="Arial" panose="020B0604020202020204" pitchFamily="34" charset="0"/>
            </a:endParaRPr>
          </a:p>
          <a:p>
            <a:pPr algn="just"/>
            <a:r>
              <a:rPr lang="es-MX" sz="1400" dirty="0">
                <a:latin typeface="Arial" panose="020B0604020202020204" pitchFamily="34" charset="0"/>
                <a:cs typeface="Arial" panose="020B0604020202020204" pitchFamily="34" charset="0"/>
              </a:rPr>
              <a:t>Falta de tiempo, desfasamiento de temas entre materias y grados en los que se abordan y habilidades limitadas en uso de las nuevas tecnologías educativas de la sociedad de la información y el conocimiento.</a:t>
            </a:r>
          </a:p>
          <a:p>
            <a:pPr algn="just"/>
            <a:r>
              <a:rPr lang="es-MX" sz="1400" dirty="0">
                <a:latin typeface="Arial" panose="020B0604020202020204" pitchFamily="34" charset="0"/>
                <a:cs typeface="Arial" panose="020B0604020202020204" pitchFamily="34" charset="0"/>
              </a:rPr>
              <a:t>Irónicamente fueron las tecnologías informáticas quienes nos resolvieron los problemas de distancia y tiempo. Sin duda han sido un excelente auxiliar en este proceso de desarrollo hacia la </a:t>
            </a:r>
            <a:r>
              <a:rPr lang="es-MX" sz="1400" dirty="0" err="1">
                <a:latin typeface="Arial" panose="020B0604020202020204" pitchFamily="34" charset="0"/>
                <a:cs typeface="Arial" panose="020B0604020202020204" pitchFamily="34" charset="0"/>
              </a:rPr>
              <a:t>interdisciplina</a:t>
            </a:r>
            <a:r>
              <a:rPr lang="es-MX" sz="1400" dirty="0">
                <a:latin typeface="Arial" panose="020B0604020202020204" pitchFamily="34" charset="0"/>
                <a:cs typeface="Arial" panose="020B0604020202020204" pitchFamily="34" charset="0"/>
              </a:rPr>
              <a:t>. A través de la red pudimos consensar los temas y los tiempos de realización en un proyecto institucional. También, en los momentos de las reuniones de trabajo y de cara a cara pudimos auxiliar y auxiliarnos a y por los compañeros, para complementar conocimientos acerca del uso y orientación de la pedagogía basada en la obtención de conocimientos.</a:t>
            </a:r>
          </a:p>
          <a:p>
            <a:pPr algn="just"/>
            <a:r>
              <a:rPr lang="es-MX" sz="1400" dirty="0">
                <a:latin typeface="Arial" panose="020B0604020202020204" pitchFamily="34" charset="0"/>
                <a:cs typeface="Arial" panose="020B0604020202020204" pitchFamily="34" charset="0"/>
              </a:rPr>
              <a:t>Para mí, el proyecto es la evidencia de la ruptura con el aislamiento en el que solemos estar los profesionales de la educación, trasmitiendo conocimientos como en una isla. Me es claro que el proyecto nos vuelve archipiélagos y que, aunque no hemos tenido el tiempo de leer a detalle otros proyectos de nuestra escuela, estamos avanzando a convertirnos en continente.</a:t>
            </a:r>
          </a:p>
          <a:p>
            <a:pPr algn="just"/>
            <a:r>
              <a:rPr lang="es-MX" sz="1400" dirty="0">
                <a:latin typeface="Arial" panose="020B0604020202020204" pitchFamily="34" charset="0"/>
                <a:cs typeface="Arial" panose="020B0604020202020204" pitchFamily="34" charset="0"/>
              </a:rPr>
              <a:t>Mi plusvalía en este proceso y mi asignatura pendiente es variar los recursos pedagógicos para la generación de ambientes de trabajo y, justo, aprovechar las charlas con los compañeros para asomarme a otras metodologías que me han resultado muy interesantes. </a:t>
            </a:r>
            <a:endParaRPr lang="es-MX" sz="1400" dirty="0" smtClean="0">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En </a:t>
            </a:r>
            <a:r>
              <a:rPr lang="es-MX" sz="1400" dirty="0">
                <a:latin typeface="Arial" panose="020B0604020202020204" pitchFamily="34" charset="0"/>
                <a:cs typeface="Arial" panose="020B0604020202020204" pitchFamily="34" charset="0"/>
              </a:rPr>
              <a:t>hora buena por este primer proyecto.</a:t>
            </a:r>
          </a:p>
          <a:p>
            <a:pPr algn="just"/>
            <a:endParaRPr lang="es-MX" sz="1400" dirty="0">
              <a:latin typeface="Arial" panose="020B0604020202020204" pitchFamily="34" charset="0"/>
              <a:cs typeface="Arial" panose="020B0604020202020204" pitchFamily="34" charset="0"/>
            </a:endParaRPr>
          </a:p>
        </p:txBody>
      </p:sp>
      <p:sp>
        <p:nvSpPr>
          <p:cNvPr id="3" name="2 Rectángulo"/>
          <p:cNvSpPr/>
          <p:nvPr/>
        </p:nvSpPr>
        <p:spPr>
          <a:xfrm>
            <a:off x="539552" y="404664"/>
            <a:ext cx="3877985" cy="369332"/>
          </a:xfrm>
          <a:prstGeom prst="rect">
            <a:avLst/>
          </a:prstGeom>
        </p:spPr>
        <p:txBody>
          <a:bodyPr wrap="none">
            <a:spAutoFit/>
          </a:bodyPr>
          <a:lstStyle/>
          <a:p>
            <a:r>
              <a:rPr lang="es-MX" b="1" dirty="0"/>
              <a:t>Producto 15. Reflexiones personales. </a:t>
            </a:r>
            <a:r>
              <a:rPr lang="es-MX" dirty="0"/>
              <a:t>	</a:t>
            </a:r>
          </a:p>
        </p:txBody>
      </p:sp>
      <p:sp>
        <p:nvSpPr>
          <p:cNvPr id="4" name="3 CuadroTexto"/>
          <p:cNvSpPr txBox="1"/>
          <p:nvPr/>
        </p:nvSpPr>
        <p:spPr>
          <a:xfrm>
            <a:off x="107504" y="908720"/>
            <a:ext cx="576064" cy="369332"/>
          </a:xfrm>
          <a:prstGeom prst="rect">
            <a:avLst/>
          </a:prstGeom>
          <a:noFill/>
        </p:spPr>
        <p:txBody>
          <a:bodyPr wrap="square" rtlCol="0">
            <a:spAutoFit/>
          </a:bodyPr>
          <a:lstStyle/>
          <a:p>
            <a:r>
              <a:rPr lang="es-MX" dirty="0" smtClean="0"/>
              <a:t>5.i.</a:t>
            </a:r>
            <a:endParaRPr lang="es-MX" dirty="0"/>
          </a:p>
        </p:txBody>
      </p:sp>
    </p:spTree>
    <p:extLst>
      <p:ext uri="{BB962C8B-B14F-4D97-AF65-F5344CB8AC3E}">
        <p14:creationId xmlns:p14="http://schemas.microsoft.com/office/powerpoint/2010/main" val="3610779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764704"/>
            <a:ext cx="8064896" cy="6340197"/>
          </a:xfrm>
          <a:prstGeom prst="rect">
            <a:avLst/>
          </a:prstGeom>
          <a:noFill/>
        </p:spPr>
        <p:txBody>
          <a:bodyPr wrap="square" rtlCol="0">
            <a:spAutoFit/>
          </a:bodyPr>
          <a:lstStyle/>
          <a:p>
            <a:pPr algn="just"/>
            <a:r>
              <a:rPr lang="es-MX" sz="1400" b="1" dirty="0">
                <a:solidFill>
                  <a:srgbClr val="FFFF00"/>
                </a:solidFill>
                <a:latin typeface="Arial" panose="020B0604020202020204" pitchFamily="34" charset="0"/>
                <a:cs typeface="Arial" panose="020B0604020202020204" pitchFamily="34" charset="0"/>
              </a:rPr>
              <a:t>Evelyn Lilian Goitia Fabián</a:t>
            </a:r>
          </a:p>
          <a:p>
            <a:pPr algn="just"/>
            <a:r>
              <a:rPr lang="es-MX" sz="1400" dirty="0">
                <a:latin typeface="Arial" panose="020B0604020202020204" pitchFamily="34" charset="0"/>
                <a:cs typeface="Arial" panose="020B0604020202020204" pitchFamily="34" charset="0"/>
              </a:rPr>
              <a:t>Las dificultades que pude apreciar al trabajar un proyecto interdisciplinario se basan en la falta de tiempo para poder trabajar a detalle con los compañeros, ya que nuestros horarios, tan distintos, impedían que pudiésemos reunirnos o si nos reuníamos el tiempo no alcanzaba; en cuanto a los contenidos, al principio, fue difícil encontrar conexiones, y al mismo tiempo el acomodo de los temas específicos para que coincidieran en el tiempo de la planeación que el proyecto exigía; quizá una de las dificultades mayores fue la organización de información tan variada y la necesidad de buscar y aprender los contenedores digitales que se han requerido para plasmar las evidencias y los procesos de formas más eficientes para nuestra actualidad. </a:t>
            </a:r>
          </a:p>
          <a:p>
            <a:pPr algn="just"/>
            <a:r>
              <a:rPr lang="es-MX" sz="1400" dirty="0">
                <a:latin typeface="Arial" panose="020B0604020202020204" pitchFamily="34" charset="0"/>
                <a:cs typeface="Arial" panose="020B0604020202020204" pitchFamily="34" charset="0"/>
              </a:rPr>
              <a:t>La solución fue poner más empeño en el uso de la comunicación a distancia, para hacer más fluido el proceso de toma de decisiones y, en consecuencia generar vínculos reales y creativos entre nuestras materias de manera que se conectaran en cualquiera de las unidades que pudiéramos plantear, así como diseñar cuales serían las formas científicas, comunicativas y lúdicas que contendría el proyecto. Finalmente, muchas de las soluciones las encontramos en una adecuada búsqueda de lo que en la red nos sirve para generar ideas creativas para un trabajo unificado pero de varias disciplinas. Los resultados obtenidos de este primer acercamiento a la </a:t>
            </a:r>
            <a:r>
              <a:rPr lang="es-MX" sz="1400" dirty="0" err="1">
                <a:latin typeface="Arial" panose="020B0604020202020204" pitchFamily="34" charset="0"/>
                <a:cs typeface="Arial" panose="020B0604020202020204" pitchFamily="34" charset="0"/>
              </a:rPr>
              <a:t>interdisciplina</a:t>
            </a:r>
            <a:r>
              <a:rPr lang="es-MX" sz="1400" dirty="0">
                <a:latin typeface="Arial" panose="020B0604020202020204" pitchFamily="34" charset="0"/>
                <a:cs typeface="Arial" panose="020B0604020202020204" pitchFamily="34" charset="0"/>
              </a:rPr>
              <a:t> se reflejan en las capacidades generadas, principalmente para la gestión de un proceso de educación centrado en la necesidad del aprendizaje codirigido entre estudiantes y profesores y la posibilidad de extender estas experiencias del trabajo en equipo hacia los educandos, el proyecto logrado es la evidencia de que sí es posible realizar un trabajo colegiado. Creo que ese sería un aspecto a seguir trabajando hasta que lo dominemos en grupo y en lo particular y creo que, aunque ahora lo centramos en un bimestre, con un esfuerzo más, podemos ampliar el ejercicio a otras materias y otras unidades. Finalmente, a partir de este trabajo revaloré las técnicas pedagógicas que, por falta de tiempo, había relegado un poco y me he sorprendido de la efectividad de estás, incluso las he recuperado para </a:t>
            </a:r>
            <a:r>
              <a:rPr lang="es-MX" sz="1400" dirty="0" smtClean="0">
                <a:latin typeface="Arial" panose="020B0604020202020204" pitchFamily="34" charset="0"/>
                <a:cs typeface="Arial" panose="020B0604020202020204" pitchFamily="34" charset="0"/>
              </a:rPr>
              <a:t>las </a:t>
            </a:r>
            <a:r>
              <a:rPr lang="es-MX" sz="1400" dirty="0">
                <a:latin typeface="Arial" panose="020B0604020202020204" pitchFamily="34" charset="0"/>
                <a:cs typeface="Arial" panose="020B0604020202020204" pitchFamily="34" charset="0"/>
              </a:rPr>
              <a:t>sesiones con mis alumnos. </a:t>
            </a:r>
            <a:endParaRPr lang="es-MX" sz="1400" dirty="0" smtClean="0">
              <a:latin typeface="Arial" panose="020B0604020202020204" pitchFamily="34" charset="0"/>
              <a:cs typeface="Arial" panose="020B0604020202020204" pitchFamily="34" charset="0"/>
            </a:endParaRPr>
          </a:p>
          <a:p>
            <a:endParaRPr lang="es-MX" sz="1400" dirty="0" smtClean="0">
              <a:latin typeface="Arial" panose="020B0604020202020204" pitchFamily="34" charset="0"/>
              <a:cs typeface="Arial" panose="020B0604020202020204" pitchFamily="34" charset="0"/>
            </a:endParaRPr>
          </a:p>
          <a:p>
            <a:r>
              <a:rPr lang="es-MX" sz="1400" dirty="0" smtClean="0">
                <a:latin typeface="Arial" panose="020B0604020202020204" pitchFamily="34" charset="0"/>
                <a:cs typeface="Arial" panose="020B0604020202020204" pitchFamily="34" charset="0"/>
              </a:rPr>
              <a:t>Gracias a mis compañeros.</a:t>
            </a:r>
            <a:endParaRPr lang="es-MX" sz="1400" dirty="0">
              <a:latin typeface="Arial" panose="020B0604020202020204" pitchFamily="34" charset="0"/>
              <a:cs typeface="Arial" panose="020B0604020202020204" pitchFamily="34" charset="0"/>
            </a:endParaRPr>
          </a:p>
          <a:p>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4884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620688"/>
            <a:ext cx="7200800" cy="4616648"/>
          </a:xfrm>
          <a:prstGeom prst="rect">
            <a:avLst/>
          </a:prstGeom>
          <a:noFill/>
        </p:spPr>
        <p:txBody>
          <a:bodyPr wrap="square" rtlCol="0">
            <a:spAutoFit/>
          </a:bodyPr>
          <a:lstStyle/>
          <a:p>
            <a:pPr algn="just"/>
            <a:r>
              <a:rPr lang="es-MX" sz="1400" b="1" dirty="0" smtClean="0">
                <a:solidFill>
                  <a:srgbClr val="FFFF00"/>
                </a:solidFill>
                <a:latin typeface="Arial" panose="020B0604020202020204" pitchFamily="34" charset="0"/>
                <a:cs typeface="Arial" panose="020B0604020202020204" pitchFamily="34" charset="0"/>
              </a:rPr>
              <a:t>Miguel Ángel Sandoval Mendiola</a:t>
            </a:r>
          </a:p>
          <a:p>
            <a:pPr algn="just"/>
            <a:endParaRPr lang="es-MX" sz="1400" b="1" dirty="0">
              <a:solidFill>
                <a:srgbClr val="FFFF00"/>
              </a:solidFill>
              <a:latin typeface="Arial" panose="020B0604020202020204" pitchFamily="34" charset="0"/>
              <a:cs typeface="Arial" panose="020B0604020202020204" pitchFamily="34" charset="0"/>
            </a:endParaRPr>
          </a:p>
          <a:p>
            <a:pPr algn="just"/>
            <a:endParaRPr lang="es-MX" sz="1400" b="1" dirty="0" smtClean="0">
              <a:solidFill>
                <a:srgbClr val="FFFF00"/>
              </a:solidFill>
              <a:latin typeface="Arial" panose="020B0604020202020204" pitchFamily="34" charset="0"/>
              <a:cs typeface="Arial" panose="020B0604020202020204" pitchFamily="34" charset="0"/>
            </a:endParaRPr>
          </a:p>
          <a:p>
            <a:pPr algn="just"/>
            <a:endParaRPr lang="es-MX" sz="1400" b="1" dirty="0" smtClean="0">
              <a:solidFill>
                <a:srgbClr val="FFFF00"/>
              </a:solidFill>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a:t>
            </a:r>
            <a:r>
              <a:rPr lang="es-MX" sz="1400" dirty="0">
                <a:latin typeface="Arial" panose="020B0604020202020204" pitchFamily="34" charset="0"/>
                <a:cs typeface="Arial" panose="020B0604020202020204" pitchFamily="34" charset="0"/>
              </a:rPr>
              <a:t>Dificultades! ¡Bueno! con las pocas horas que se destinan a Apreciación Estética y lo escaso de los temas que se desarrollan en la materia y ¡también! Lo súper especifico de estos me tenían loco, sobre todo de su empate con Biología, además de las relaciones teóricas con dicha materia ¡me quería volver chango! Nada más no me hallaba.</a:t>
            </a:r>
          </a:p>
          <a:p>
            <a:pPr algn="just"/>
            <a:r>
              <a:rPr lang="es-MX" sz="1400" dirty="0">
                <a:latin typeface="Arial" panose="020B0604020202020204" pitchFamily="34" charset="0"/>
                <a:cs typeface="Arial" panose="020B0604020202020204" pitchFamily="34" charset="0"/>
              </a:rPr>
              <a:t>Mi manera de resolver fue buscar los objetivos del teatro en la educación y, así, encontré que el ejercicio de teatro puede ser un vehículo de comunicación para todas las materias, que en algunos momentos como este ¡Habría que bajarle a la exquisitez del arte en pro de un arte útil! Y así, revisando la historia humana y la del arte me di cuenta de todo lo que se podría teatralizar a partir de temas de la </a:t>
            </a:r>
            <a:r>
              <a:rPr lang="es-MX" sz="1400" dirty="0" err="1">
                <a:latin typeface="Arial" panose="020B0604020202020204" pitchFamily="34" charset="0"/>
                <a:cs typeface="Arial" panose="020B0604020202020204" pitchFamily="34" charset="0"/>
              </a:rPr>
              <a:t>currícula</a:t>
            </a:r>
            <a:r>
              <a:rPr lang="es-MX" sz="1400" dirty="0">
                <a:latin typeface="Arial" panose="020B0604020202020204" pitchFamily="34" charset="0"/>
                <a:cs typeface="Arial" panose="020B0604020202020204" pitchFamily="34" charset="0"/>
              </a:rPr>
              <a:t> educativa. Entonces pude proponer y trabajar ¡a-distancia-como no! En la generación de un proyecto en el que el teatro fuera vehículo y contenido, fuera catalizador y provocador. Ahora, una de las seguridades que me quedan es la de desempolvar mis conocimientos, sobre todo de ciencias duras, para ser un profesor que dialogue con sus estudiantes desde varios puntos de vista y que, junto con ellos, encuentre nuevos sentidos al fenómeno comunicativo que es el arte. Quizá hacer de la ciencia algo más emotivo y del teatro un placer más intelectual: ¡No sé! ¡El maravilloso mundo de las dudas!</a:t>
            </a:r>
          </a:p>
          <a:p>
            <a:pPr algn="just"/>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713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p:cNvSpPr/>
          <p:nvPr/>
        </p:nvSpPr>
        <p:spPr>
          <a:xfrm>
            <a:off x="827584" y="2852936"/>
            <a:ext cx="3425952" cy="280873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 name="object 12"/>
          <p:cNvSpPr/>
          <p:nvPr/>
        </p:nvSpPr>
        <p:spPr>
          <a:xfrm>
            <a:off x="313122" y="0"/>
            <a:ext cx="4293108" cy="304037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11"/>
          <p:cNvSpPr/>
          <p:nvPr/>
        </p:nvSpPr>
        <p:spPr>
          <a:xfrm>
            <a:off x="4637378" y="548680"/>
            <a:ext cx="2891028" cy="309676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10"/>
          <p:cNvSpPr/>
          <p:nvPr/>
        </p:nvSpPr>
        <p:spPr>
          <a:xfrm>
            <a:off x="4569052" y="3429000"/>
            <a:ext cx="3848100" cy="32491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3330579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NGELS8\Desktop\LA PALABRA\IMG-20180221-WA00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2671" y="-675456"/>
            <a:ext cx="9675523" cy="770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413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
            </a:r>
            <a:br>
              <a:rPr lang="es-MX" dirty="0" smtClean="0"/>
            </a:br>
            <a:endParaRPr lang="es-MX" dirty="0"/>
          </a:p>
        </p:txBody>
      </p:sp>
      <p:sp>
        <p:nvSpPr>
          <p:cNvPr id="3" name="2 Marcador de contenido"/>
          <p:cNvSpPr>
            <a:spLocks noGrp="1"/>
          </p:cNvSpPr>
          <p:nvPr>
            <p:ph idx="1"/>
          </p:nvPr>
        </p:nvSpPr>
        <p:spPr/>
        <p:txBody>
          <a:bodyPr/>
          <a:lstStyle/>
          <a:p>
            <a:endParaRPr lang="es-MX" dirty="0" smtClean="0"/>
          </a:p>
          <a:p>
            <a:endParaRPr lang="es-MX" dirty="0"/>
          </a:p>
        </p:txBody>
      </p:sp>
      <p:pic>
        <p:nvPicPr>
          <p:cNvPr id="13" name="Imagen 3"/>
          <p:cNvPicPr/>
          <p:nvPr/>
        </p:nvPicPr>
        <p:blipFill rotWithShape="1">
          <a:blip r:embed="rId2"/>
          <a:srcRect l="4791" t="26309" r="5833" b="10405"/>
          <a:stretch/>
        </p:blipFill>
        <p:spPr bwMode="auto">
          <a:xfrm>
            <a:off x="899592" y="1628800"/>
            <a:ext cx="7128792" cy="4990660"/>
          </a:xfrm>
          <a:prstGeom prst="rect">
            <a:avLst/>
          </a:prstGeom>
          <a:ln>
            <a:noFill/>
          </a:ln>
          <a:extLst>
            <a:ext uri="{53640926-AAD7-44D8-BBD7-CCE9431645EC}">
              <a14:shadowObscured xmlns:a14="http://schemas.microsoft.com/office/drawing/2010/main"/>
            </a:ext>
          </a:extLst>
        </p:spPr>
      </p:pic>
      <p:sp>
        <p:nvSpPr>
          <p:cNvPr id="14" name="13 CuadroTexto"/>
          <p:cNvSpPr txBox="1"/>
          <p:nvPr/>
        </p:nvSpPr>
        <p:spPr>
          <a:xfrm>
            <a:off x="1115616" y="692696"/>
            <a:ext cx="6768752" cy="369332"/>
          </a:xfrm>
          <a:prstGeom prst="rect">
            <a:avLst/>
          </a:prstGeom>
          <a:noFill/>
        </p:spPr>
        <p:txBody>
          <a:bodyPr wrap="square" rtlCol="0">
            <a:spAutoFit/>
          </a:bodyPr>
          <a:lstStyle/>
          <a:p>
            <a:r>
              <a:rPr lang="es-MX" dirty="0" smtClean="0"/>
              <a:t>PRODUCTO 4 . Organizador gráfico de preguntas esenciales</a:t>
            </a:r>
            <a:endParaRPr lang="es-MX" dirty="0"/>
          </a:p>
        </p:txBody>
      </p:sp>
    </p:spTree>
    <p:extLst>
      <p:ext uri="{BB962C8B-B14F-4D97-AF65-F5344CB8AC3E}">
        <p14:creationId xmlns:p14="http://schemas.microsoft.com/office/powerpoint/2010/main" val="1411616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
            </a:r>
            <a:br>
              <a:rPr lang="es-MX" dirty="0" smtClean="0"/>
            </a:br>
            <a:endParaRPr lang="es-MX" dirty="0"/>
          </a:p>
        </p:txBody>
      </p:sp>
      <p:sp>
        <p:nvSpPr>
          <p:cNvPr id="3" name="2 Marcador de contenido"/>
          <p:cNvSpPr>
            <a:spLocks noGrp="1"/>
          </p:cNvSpPr>
          <p:nvPr>
            <p:ph idx="1"/>
          </p:nvPr>
        </p:nvSpPr>
        <p:spPr/>
        <p:txBody>
          <a:bodyPr/>
          <a:lstStyle/>
          <a:p>
            <a:endParaRPr lang="es-MX" dirty="0" smtClean="0"/>
          </a:p>
          <a:p>
            <a:endParaRPr lang="es-MX" dirty="0"/>
          </a:p>
        </p:txBody>
      </p:sp>
      <p:pic>
        <p:nvPicPr>
          <p:cNvPr id="4" name="Imagen 2"/>
          <p:cNvPicPr/>
          <p:nvPr/>
        </p:nvPicPr>
        <p:blipFill rotWithShape="1">
          <a:blip r:embed="rId2"/>
          <a:srcRect l="25950" t="32275" r="19281" b="11042"/>
          <a:stretch/>
        </p:blipFill>
        <p:spPr bwMode="auto">
          <a:xfrm>
            <a:off x="251520" y="620688"/>
            <a:ext cx="8424936" cy="51987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6798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Paja">
  <a:themeElements>
    <a:clrScheme name="Paja">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Intermedio">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ja">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Thatch</Template>
  <TotalTime>1257</TotalTime>
  <Words>1204</Words>
  <Application>Microsoft Macintosh PowerPoint</Application>
  <PresentationFormat>Presentación en pantalla (4:3)</PresentationFormat>
  <Paragraphs>62</Paragraphs>
  <Slides>52</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52</vt:i4>
      </vt:variant>
    </vt:vector>
  </HeadingPairs>
  <TitlesOfParts>
    <vt:vector size="56" baseType="lpstr">
      <vt:lpstr>Calibri</vt:lpstr>
      <vt:lpstr>Tw Cen MT</vt:lpstr>
      <vt:lpstr>Arial</vt:lpstr>
      <vt:lpstr>Paja</vt:lpstr>
      <vt:lpstr>Centro Cultural de la Ciudad de México Preparatoria Incorporada a la UNAM Clave 1334 Proyecto Conexiones.  Equipo 1. </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 </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9: Evidencias fotográficas</vt:lpstr>
      <vt:lpstr>Preguntas esenciales </vt:lpstr>
      <vt:lpstr>Modelos de Indagación </vt:lpstr>
      <vt:lpstr>Análisis de Expertos Mesa General </vt:lpstr>
      <vt:lpstr>Fotos sesión dos.</vt:lpstr>
      <vt:lpstr>Formulación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Profesores</dc:creator>
  <cp:lastModifiedBy>Raul Bonilla Moreno</cp:lastModifiedBy>
  <cp:revision>51</cp:revision>
  <dcterms:created xsi:type="dcterms:W3CDTF">2018-02-20T17:42:30Z</dcterms:created>
  <dcterms:modified xsi:type="dcterms:W3CDTF">2018-06-29T15:49:44Z</dcterms:modified>
</cp:coreProperties>
</file>