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3" r:id="rId7"/>
    <p:sldId id="264" r:id="rId8"/>
    <p:sldId id="265" r:id="rId9"/>
    <p:sldId id="266" r:id="rId10"/>
    <p:sldId id="261" r:id="rId11"/>
    <p:sldId id="262" r:id="rId12"/>
    <p:sldId id="267" r:id="rId13"/>
    <p:sldId id="268" r:id="rId14"/>
    <p:sldId id="269" r:id="rId15"/>
  </p:sldIdLst>
  <p:sldSz cx="12192000" cy="6858000"/>
  <p:notesSz cx="6858000" cy="9144000"/>
  <p:embeddedFontLst>
    <p:embeddedFont>
      <p:font typeface="Calibri" pitchFamily="34" charset="0"/>
      <p:regular r:id="rId17"/>
      <p:bold r:id="rId18"/>
      <p:italic r:id="rId19"/>
      <p:boldItalic r:id="rId20"/>
    </p:embeddedFont>
    <p:embeddedFont>
      <p:font typeface="Nunito" charset="0"/>
      <p:bold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717E04AF-C00B-4596-8746-2191AD4A87E1}">
  <a:tblStyle styleId="{717E04AF-C00B-4596-8746-2191AD4A87E1}" styleName="Table_0">
    <a:wholeTbl>
      <a:tcTxStyle b="off" i="off">
        <a:font>
          <a:latin typeface="Calibri"/>
          <a:ea typeface="Calibri"/>
          <a:cs typeface="Calibri"/>
        </a:font>
        <a:schemeClr val="dk1"/>
      </a:tcTxStyle>
      <a:tcStyle>
        <a:tcBdr>
          <a:left>
            <a:ln w="12700" cap="flat" cmpd="sng">
              <a:solidFill>
                <a:schemeClr val="accent1"/>
              </a:solidFill>
              <a:prstDash val="solid"/>
              <a:round/>
              <a:headEnd type="none" w="med" len="med"/>
              <a:tailEnd type="none" w="med" len="med"/>
            </a:ln>
          </a:left>
          <a:right>
            <a:ln w="12700" cap="flat" cmpd="sng">
              <a:solidFill>
                <a:schemeClr val="accent1"/>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12700" cap="flat" cmpd="sng">
              <a:solidFill>
                <a:schemeClr val="accent1"/>
              </a:solidFill>
              <a:prstDash val="solid"/>
              <a:round/>
              <a:headEnd type="none" w="med" len="med"/>
              <a:tailEnd type="none" w="med" len="med"/>
            </a:ln>
          </a:insideH>
          <a:insideV>
            <a:ln w="12700" cap="flat" cmpd="sng">
              <a:solidFill>
                <a:schemeClr val="accent1"/>
              </a:solidFill>
              <a:prstDash val="solid"/>
              <a:round/>
              <a:headEnd type="none" w="med" len="med"/>
              <a:tailEnd type="none" w="med" len="med"/>
            </a:ln>
          </a:insideV>
        </a:tcBdr>
        <a:fill>
          <a:solidFill>
            <a:srgbClr val="FFFFFF">
              <a:alpha val="0"/>
            </a:srgbClr>
          </a:solidFill>
        </a:fill>
      </a:tcStyle>
    </a:wholeTbl>
    <a:band1H>
      <a:tcTxStyle/>
      <a:tcStyle>
        <a:tcBdr/>
        <a:fill>
          <a:solidFill>
            <a:schemeClr val="accent1">
              <a:alpha val="20000"/>
            </a:schemeClr>
          </a:solidFill>
        </a:fill>
      </a:tcStyle>
    </a:band1H>
    <a:band2H>
      <a:tcTxStyle/>
      <a:tcStyle>
        <a:tcBdr/>
      </a:tcStyle>
    </a:band2H>
    <a:band1V>
      <a:tcTxStyle/>
      <a:tcStyle>
        <a:tcBdr/>
        <a:fill>
          <a:solidFill>
            <a:schemeClr val="accent1">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1"/>
              </a:solidFill>
              <a:prstDash val="solid"/>
              <a:round/>
              <a:headEnd type="none" w="med" len="med"/>
              <a:tailEnd type="none" w="med" len="med"/>
            </a:ln>
          </a:top>
        </a:tcBdr>
        <a:fill>
          <a:solidFill>
            <a:srgbClr val="FFFFFF">
              <a:alpha val="0"/>
            </a:srgbClr>
          </a:solidFill>
        </a:fill>
      </a:tcStyle>
    </a:lastRow>
    <a:seCell>
      <a:tcTxStyle/>
      <a:tcStyle>
        <a:tcBdr/>
      </a:tcStyle>
    </a:seCell>
    <a:swCell>
      <a:tcTxStyle/>
      <a:tcStyle>
        <a:tcBdr/>
      </a:tcStyle>
    </a:swCell>
    <a:firstRow>
      <a:tcTxStyle b="on" i="off"/>
      <a:tcStyle>
        <a:tcBdr>
          <a:bottom>
            <a:ln w="25400" cap="flat" cmpd="sng">
              <a:solidFill>
                <a:schemeClr val="accent1"/>
              </a:solidFill>
              <a:prstDash val="solid"/>
              <a:round/>
              <a:headEnd type="none" w="med" len="med"/>
              <a:tailEnd type="none" w="med" len="med"/>
            </a:ln>
          </a:bottom>
        </a:tcBdr>
        <a:fill>
          <a:solidFill>
            <a:srgbClr val="FFFFFF">
              <a:alpha val="0"/>
            </a:srgbClr>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864" y="-174"/>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extLst>
      <p:ext uri="{BB962C8B-B14F-4D97-AF65-F5344CB8AC3E}">
        <p14:creationId xmlns:p14="http://schemas.microsoft.com/office/powerpoint/2010/main" xmlns="" val="177489425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883729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10695608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41" name="Shape 1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10666734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41" name="Shape 1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1654179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91" name="Shape 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827191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825489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955097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841355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51" name="Shape 1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730587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60" name="Shape 1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58730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69" name="Shape 1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4088152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77" name="Shape 1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100191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1524000" y="1122363"/>
            <a:ext cx="9144000" cy="2387600"/>
          </a:xfrm>
          <a:prstGeom prst="rect">
            <a:avLst/>
          </a:prstGeom>
          <a:noFill/>
          <a:ln>
            <a:noFill/>
          </a:ln>
        </p:spPr>
        <p:txBody>
          <a:bodyPr wrap="square" lIns="91425" tIns="91425" rIns="91425" bIns="91425" anchor="b" anchorCtr="0"/>
          <a:lstStyle>
            <a:lvl1pPr marL="0" marR="0" lvl="0" indent="0" algn="ctr" rtl="0">
              <a:lnSpc>
                <a:spcPct val="90000"/>
              </a:lnSpc>
              <a:spcBef>
                <a:spcPts val="0"/>
              </a:spcBef>
              <a:buClr>
                <a:schemeClr val="dk1"/>
              </a:buClr>
              <a:buSzPct val="100000"/>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 name="Shape 13"/>
          <p:cNvSpPr txBox="1">
            <a:spLocks noGrp="1"/>
          </p:cNvSpPr>
          <p:nvPr>
            <p:ph type="subTitle" idx="1"/>
          </p:nvPr>
        </p:nvSpPr>
        <p:spPr>
          <a:xfrm>
            <a:off x="1524000" y="3602038"/>
            <a:ext cx="9144000" cy="1655762"/>
          </a:xfrm>
          <a:prstGeom prst="rect">
            <a:avLst/>
          </a:prstGeom>
          <a:noFill/>
          <a:ln>
            <a:noFill/>
          </a:ln>
        </p:spPr>
        <p:txBody>
          <a:bodyPr wrap="square" lIns="91425" tIns="91425" rIns="91425" bIns="91425" anchor="t" anchorCtr="0"/>
          <a:lstStyle>
            <a:lvl1pPr marL="0" marR="0" lvl="0" indent="0" algn="ctr" rtl="0">
              <a:lnSpc>
                <a:spcPct val="90000"/>
              </a:lnSpc>
              <a:spcBef>
                <a:spcPts val="1000"/>
              </a:spcBef>
              <a:buClr>
                <a:schemeClr val="dk1"/>
              </a:buClr>
              <a:buSzPct val="100000"/>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buClr>
                <a:schemeClr val="dk1"/>
              </a:buClr>
              <a:buSzPct val="100000"/>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buClr>
                <a:schemeClr val="dk1"/>
              </a:buClr>
              <a:buSzPct val="100000"/>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buClr>
                <a:schemeClr val="dk1"/>
              </a:buClr>
              <a:buSzPct val="100000"/>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buClr>
                <a:schemeClr val="dk1"/>
              </a:buClr>
              <a:buSzPct val="100000"/>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buClr>
                <a:schemeClr val="dk1"/>
              </a:buClr>
              <a:buSzPct val="100000"/>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buClr>
                <a:schemeClr val="dk1"/>
              </a:buClr>
              <a:buSzPct val="100000"/>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buClr>
                <a:schemeClr val="dk1"/>
              </a:buClr>
              <a:buSzPct val="100000"/>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buClr>
                <a:schemeClr val="dk1"/>
              </a:buClr>
              <a:buSzPct val="1000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s-MX" sz="1200" b="0" i="0" u="none" strike="noStrike" cap="none">
                <a:solidFill>
                  <a:srgbClr val="888888"/>
                </a:solidFill>
                <a:latin typeface="Calibri"/>
                <a:ea typeface="Calibri"/>
                <a:cs typeface="Calibri"/>
                <a:sym typeface="Calibri"/>
              </a:rPr>
              <a:pPr marL="0" marR="0" lvl="0" indent="0" algn="r" rtl="0">
                <a:spcBef>
                  <a:spcPts val="0"/>
                </a:spcBef>
                <a:buSzPct val="25000"/>
                <a:buNone/>
              </a:pPr>
              <a:t>‹Nº›</a:t>
            </a:fld>
            <a:endParaRPr lang="es-MX"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cSld name="Título vertical y texto">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7133431" y="1956594"/>
            <a:ext cx="5811838" cy="2628900"/>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SzPct val="1000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body" idx="1"/>
          </p:nvPr>
        </p:nvSpPr>
        <p:spPr>
          <a:xfrm rot="5400000">
            <a:off x="1799431" y="-596106"/>
            <a:ext cx="5811838" cy="7734300"/>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s-MX" sz="1200" b="0" i="0" u="none" strike="noStrike" cap="none">
                <a:solidFill>
                  <a:srgbClr val="888888"/>
                </a:solidFill>
                <a:latin typeface="Calibri"/>
                <a:ea typeface="Calibri"/>
                <a:cs typeface="Calibri"/>
                <a:sym typeface="Calibri"/>
              </a:rPr>
              <a:pPr marL="0" marR="0" lvl="0" indent="0" algn="r" rtl="0">
                <a:spcBef>
                  <a:spcPts val="0"/>
                </a:spcBef>
                <a:buSzPct val="25000"/>
                <a:buNone/>
              </a:pPr>
              <a:t>‹Nº›</a:t>
            </a:fld>
            <a:endParaRPr lang="es-MX"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Shape 17"/>
        <p:cNvGrpSpPr/>
        <p:nvPr/>
      </p:nvGrpSpPr>
      <p:grpSpPr>
        <a:xfrm>
          <a:off x="0" y="0"/>
          <a:ext cx="0" cy="0"/>
          <a:chOff x="0" y="0"/>
          <a:chExt cx="0" cy="0"/>
        </a:xfrm>
      </p:grpSpPr>
      <p:sp>
        <p:nvSpPr>
          <p:cNvPr id="18" name="Shape 18"/>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s-MX" sz="1200" b="0" i="0" u="none" strike="noStrike" cap="none">
                <a:solidFill>
                  <a:srgbClr val="888888"/>
                </a:solidFill>
                <a:latin typeface="Calibri"/>
                <a:ea typeface="Calibri"/>
                <a:cs typeface="Calibri"/>
                <a:sym typeface="Calibri"/>
              </a:rPr>
              <a:pPr marL="0" marR="0" lvl="0" indent="0" algn="r" rtl="0">
                <a:spcBef>
                  <a:spcPts val="0"/>
                </a:spcBef>
                <a:buSzPct val="25000"/>
                <a:buNone/>
              </a:pPr>
              <a:t>‹Nº›</a:t>
            </a:fld>
            <a:endParaRPr lang="es-MX"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Encabezado de sección">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831850" y="1709738"/>
            <a:ext cx="10515600" cy="2852737"/>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SzPct val="100000"/>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body" idx="1"/>
          </p:nvPr>
        </p:nvSpPr>
        <p:spPr>
          <a:xfrm>
            <a:off x="831850" y="4589463"/>
            <a:ext cx="10515600" cy="1500187"/>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rgbClr val="888888"/>
              </a:buClr>
              <a:buSzPct val="100000"/>
              <a:buFont typeface="Arial"/>
              <a:buNone/>
              <a:defRPr sz="2400" b="0" i="0" u="none" strike="noStrike" cap="none">
                <a:solidFill>
                  <a:srgbClr val="888888"/>
                </a:solidFill>
                <a:latin typeface="Calibri"/>
                <a:ea typeface="Calibri"/>
                <a:cs typeface="Calibri"/>
                <a:sym typeface="Calibri"/>
              </a:defRPr>
            </a:lvl1pPr>
            <a:lvl2pPr marL="457200" marR="0" lvl="1" indent="0" algn="l" rtl="0">
              <a:lnSpc>
                <a:spcPct val="90000"/>
              </a:lnSpc>
              <a:spcBef>
                <a:spcPts val="500"/>
              </a:spcBef>
              <a:buClr>
                <a:srgbClr val="888888"/>
              </a:buClr>
              <a:buSzPct val="100000"/>
              <a:buFont typeface="Arial"/>
              <a:buNone/>
              <a:defRPr sz="2000" b="0" i="0" u="none" strike="noStrike" cap="none">
                <a:solidFill>
                  <a:srgbClr val="888888"/>
                </a:solidFill>
                <a:latin typeface="Calibri"/>
                <a:ea typeface="Calibri"/>
                <a:cs typeface="Calibri"/>
                <a:sym typeface="Calibri"/>
              </a:defRPr>
            </a:lvl2pPr>
            <a:lvl3pPr marL="914400" marR="0" lvl="2" indent="0" algn="l" rtl="0">
              <a:lnSpc>
                <a:spcPct val="90000"/>
              </a:lnSpc>
              <a:spcBef>
                <a:spcPts val="500"/>
              </a:spcBef>
              <a:buClr>
                <a:srgbClr val="888888"/>
              </a:buClr>
              <a:buSzPct val="100000"/>
              <a:buFont typeface="Arial"/>
              <a:buNone/>
              <a:defRPr sz="1800" b="0" i="0" u="none" strike="noStrike" cap="none">
                <a:solidFill>
                  <a:srgbClr val="888888"/>
                </a:solidFill>
                <a:latin typeface="Calibri"/>
                <a:ea typeface="Calibri"/>
                <a:cs typeface="Calibri"/>
                <a:sym typeface="Calibri"/>
              </a:defRPr>
            </a:lvl3pPr>
            <a:lvl4pPr marL="1371600" marR="0" lvl="3" indent="0" algn="l" rtl="0">
              <a:lnSpc>
                <a:spcPct val="90000"/>
              </a:lnSpc>
              <a:spcBef>
                <a:spcPts val="500"/>
              </a:spcBef>
              <a:buClr>
                <a:srgbClr val="888888"/>
              </a:buClr>
              <a:buSzPct val="100000"/>
              <a:buFont typeface="Arial"/>
              <a:buNone/>
              <a:defRPr sz="1600" b="0" i="0" u="none" strike="noStrike" cap="none">
                <a:solidFill>
                  <a:srgbClr val="888888"/>
                </a:solidFill>
                <a:latin typeface="Calibri"/>
                <a:ea typeface="Calibri"/>
                <a:cs typeface="Calibri"/>
                <a:sym typeface="Calibri"/>
              </a:defRPr>
            </a:lvl4pPr>
            <a:lvl5pPr marL="1828800" marR="0" lvl="4" indent="0" algn="l" rtl="0">
              <a:lnSpc>
                <a:spcPct val="90000"/>
              </a:lnSpc>
              <a:spcBef>
                <a:spcPts val="500"/>
              </a:spcBef>
              <a:buClr>
                <a:srgbClr val="888888"/>
              </a:buClr>
              <a:buSzPct val="100000"/>
              <a:buFont typeface="Arial"/>
              <a:buNone/>
              <a:defRPr sz="1600" b="0" i="0" u="none" strike="noStrike" cap="none">
                <a:solidFill>
                  <a:srgbClr val="888888"/>
                </a:solidFill>
                <a:latin typeface="Calibri"/>
                <a:ea typeface="Calibri"/>
                <a:cs typeface="Calibri"/>
                <a:sym typeface="Calibri"/>
              </a:defRPr>
            </a:lvl5pPr>
            <a:lvl6pPr marL="2286000" marR="0" lvl="5" indent="0" algn="l" rtl="0">
              <a:lnSpc>
                <a:spcPct val="90000"/>
              </a:lnSpc>
              <a:spcBef>
                <a:spcPts val="500"/>
              </a:spcBef>
              <a:buClr>
                <a:srgbClr val="888888"/>
              </a:buClr>
              <a:buSzPct val="100000"/>
              <a:buFont typeface="Arial"/>
              <a:buNone/>
              <a:defRPr sz="1600" b="0" i="0" u="none" strike="noStrike" cap="none">
                <a:solidFill>
                  <a:srgbClr val="888888"/>
                </a:solidFill>
                <a:latin typeface="Calibri"/>
                <a:ea typeface="Calibri"/>
                <a:cs typeface="Calibri"/>
                <a:sym typeface="Calibri"/>
              </a:defRPr>
            </a:lvl6pPr>
            <a:lvl7pPr marL="2743200" marR="0" lvl="6" indent="0" algn="l" rtl="0">
              <a:lnSpc>
                <a:spcPct val="90000"/>
              </a:lnSpc>
              <a:spcBef>
                <a:spcPts val="500"/>
              </a:spcBef>
              <a:buClr>
                <a:srgbClr val="888888"/>
              </a:buClr>
              <a:buSzPct val="100000"/>
              <a:buFont typeface="Arial"/>
              <a:buNone/>
              <a:defRPr sz="1600" b="0" i="0" u="none" strike="noStrike" cap="none">
                <a:solidFill>
                  <a:srgbClr val="888888"/>
                </a:solidFill>
                <a:latin typeface="Calibri"/>
                <a:ea typeface="Calibri"/>
                <a:cs typeface="Calibri"/>
                <a:sym typeface="Calibri"/>
              </a:defRPr>
            </a:lvl7pPr>
            <a:lvl8pPr marL="3200400" marR="0" lvl="7" indent="0" algn="l" rtl="0">
              <a:lnSpc>
                <a:spcPct val="90000"/>
              </a:lnSpc>
              <a:spcBef>
                <a:spcPts val="500"/>
              </a:spcBef>
              <a:buClr>
                <a:srgbClr val="888888"/>
              </a:buClr>
              <a:buSzPct val="100000"/>
              <a:buFont typeface="Arial"/>
              <a:buNone/>
              <a:defRPr sz="1600" b="0" i="0" u="none" strike="noStrike" cap="none">
                <a:solidFill>
                  <a:srgbClr val="888888"/>
                </a:solidFill>
                <a:latin typeface="Calibri"/>
                <a:ea typeface="Calibri"/>
                <a:cs typeface="Calibri"/>
                <a:sym typeface="Calibri"/>
              </a:defRPr>
            </a:lvl8pPr>
            <a:lvl9pPr marL="3657600" marR="0" lvl="8" indent="0" algn="l" rtl="0">
              <a:lnSpc>
                <a:spcPct val="90000"/>
              </a:lnSpc>
              <a:spcBef>
                <a:spcPts val="500"/>
              </a:spcBef>
              <a:buClr>
                <a:srgbClr val="888888"/>
              </a:buClr>
              <a:buSzPct val="1000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s-MX" sz="1200" b="0" i="0" u="none" strike="noStrike" cap="none">
                <a:solidFill>
                  <a:srgbClr val="888888"/>
                </a:solidFill>
                <a:latin typeface="Calibri"/>
                <a:ea typeface="Calibri"/>
                <a:cs typeface="Calibri"/>
                <a:sym typeface="Calibri"/>
              </a:rPr>
              <a:pPr marL="0" marR="0" lvl="0" indent="0" algn="r" rtl="0">
                <a:spcBef>
                  <a:spcPts val="0"/>
                </a:spcBef>
                <a:buSzPct val="25000"/>
                <a:buNone/>
              </a:pPr>
              <a:t>‹Nº›</a:t>
            </a:fld>
            <a:endParaRPr lang="es-MX"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Dos objetos">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SzPct val="1000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 name="Shape 35"/>
          <p:cNvSpPr txBox="1">
            <a:spLocks noGrp="1"/>
          </p:cNvSpPr>
          <p:nvPr>
            <p:ph type="body" idx="1"/>
          </p:nvPr>
        </p:nvSpPr>
        <p:spPr>
          <a:xfrm>
            <a:off x="838200" y="1825625"/>
            <a:ext cx="5181600" cy="435133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6172200" y="1825625"/>
            <a:ext cx="5181600" cy="435133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s-MX" sz="1200" b="0" i="0" u="none" strike="noStrike" cap="none">
                <a:solidFill>
                  <a:srgbClr val="888888"/>
                </a:solidFill>
                <a:latin typeface="Calibri"/>
                <a:ea typeface="Calibri"/>
                <a:cs typeface="Calibri"/>
                <a:sym typeface="Calibri"/>
              </a:rPr>
              <a:pPr marL="0" marR="0" lvl="0" indent="0" algn="r" rtl="0">
                <a:spcBef>
                  <a:spcPts val="0"/>
                </a:spcBef>
                <a:buSzPct val="25000"/>
                <a:buNone/>
              </a:pPr>
              <a:t>‹Nº›</a:t>
            </a:fld>
            <a:endParaRPr lang="es-MX"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ació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839788"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SzPct val="1000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2" name="Shape 42"/>
          <p:cNvSpPr txBox="1">
            <a:spLocks noGrp="1"/>
          </p:cNvSpPr>
          <p:nvPr>
            <p:ph type="body" idx="1"/>
          </p:nvPr>
        </p:nvSpPr>
        <p:spPr>
          <a:xfrm>
            <a:off x="839788" y="1681163"/>
            <a:ext cx="5157787" cy="823912"/>
          </a:xfrm>
          <a:prstGeom prst="rect">
            <a:avLst/>
          </a:prstGeom>
          <a:noFill/>
          <a:ln>
            <a:noFill/>
          </a:ln>
        </p:spPr>
        <p:txBody>
          <a:bodyPr wrap="square" lIns="91425" tIns="91425" rIns="91425" bIns="91425" anchor="b" anchorCtr="0"/>
          <a:lstStyle>
            <a:lvl1pPr marL="0" marR="0" lvl="0" indent="0" algn="l" rtl="0">
              <a:lnSpc>
                <a:spcPct val="90000"/>
              </a:lnSpc>
              <a:spcBef>
                <a:spcPts val="1000"/>
              </a:spcBef>
              <a:buClr>
                <a:schemeClr val="dk1"/>
              </a:buClr>
              <a:buSzPct val="100000"/>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SzPct val="100000"/>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SzPct val="100000"/>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SzPct val="100000"/>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SzPct val="100000"/>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SzPct val="100000"/>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SzPct val="100000"/>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SzPct val="100000"/>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SzPct val="100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839788" y="2505075"/>
            <a:ext cx="5157787" cy="368458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6172200" y="1681163"/>
            <a:ext cx="5183188" cy="823912"/>
          </a:xfrm>
          <a:prstGeom prst="rect">
            <a:avLst/>
          </a:prstGeom>
          <a:noFill/>
          <a:ln>
            <a:noFill/>
          </a:ln>
        </p:spPr>
        <p:txBody>
          <a:bodyPr wrap="square" lIns="91425" tIns="91425" rIns="91425" bIns="91425" anchor="b" anchorCtr="0"/>
          <a:lstStyle>
            <a:lvl1pPr marL="0" marR="0" lvl="0" indent="0" algn="l" rtl="0">
              <a:lnSpc>
                <a:spcPct val="90000"/>
              </a:lnSpc>
              <a:spcBef>
                <a:spcPts val="1000"/>
              </a:spcBef>
              <a:buClr>
                <a:schemeClr val="dk1"/>
              </a:buClr>
              <a:buSzPct val="100000"/>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SzPct val="100000"/>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SzPct val="100000"/>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SzPct val="100000"/>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SzPct val="100000"/>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SzPct val="100000"/>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SzPct val="100000"/>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SzPct val="100000"/>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SzPct val="100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6172200" y="2505075"/>
            <a:ext cx="5183188" cy="368458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s-MX" sz="1200" b="0" i="0" u="none" strike="noStrike" cap="none">
                <a:solidFill>
                  <a:srgbClr val="888888"/>
                </a:solidFill>
                <a:latin typeface="Calibri"/>
                <a:ea typeface="Calibri"/>
                <a:cs typeface="Calibri"/>
                <a:sym typeface="Calibri"/>
              </a:rPr>
              <a:pPr marL="0" marR="0" lvl="0" indent="0" algn="r" rtl="0">
                <a:spcBef>
                  <a:spcPts val="0"/>
                </a:spcBef>
                <a:buSzPct val="25000"/>
                <a:buNone/>
              </a:pPr>
              <a:t>‹Nº›</a:t>
            </a:fld>
            <a:endParaRPr lang="es-MX"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Solo el título">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SzPct val="1000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s-MX" sz="1200" b="0" i="0" u="none" strike="noStrike" cap="none">
                <a:solidFill>
                  <a:srgbClr val="888888"/>
                </a:solidFill>
                <a:latin typeface="Calibri"/>
                <a:ea typeface="Calibri"/>
                <a:cs typeface="Calibri"/>
                <a:sym typeface="Calibri"/>
              </a:rPr>
              <a:pPr marL="0" marR="0" lvl="0" indent="0" algn="r" rtl="0">
                <a:spcBef>
                  <a:spcPts val="0"/>
                </a:spcBef>
                <a:buSzPct val="25000"/>
                <a:buNone/>
              </a:pPr>
              <a:t>‹Nº›</a:t>
            </a:fld>
            <a:endParaRPr lang="es-MX"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ido con título">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839788" y="457200"/>
            <a:ext cx="3932237" cy="1600200"/>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SzPct val="100000"/>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6" name="Shape 56"/>
          <p:cNvSpPr txBox="1">
            <a:spLocks noGrp="1"/>
          </p:cNvSpPr>
          <p:nvPr>
            <p:ph type="body" idx="1"/>
          </p:nvPr>
        </p:nvSpPr>
        <p:spPr>
          <a:xfrm>
            <a:off x="5183188" y="987425"/>
            <a:ext cx="6172200" cy="4873625"/>
          </a:xfrm>
          <a:prstGeom prst="rect">
            <a:avLst/>
          </a:prstGeom>
          <a:noFill/>
          <a:ln>
            <a:noFill/>
          </a:ln>
        </p:spPr>
        <p:txBody>
          <a:bodyPr wrap="square" lIns="91425" tIns="91425" rIns="91425" bIns="91425" anchor="t" anchorCtr="0"/>
          <a:lstStyle>
            <a:lvl1pPr marL="228600" marR="0" lvl="0" indent="-25400" algn="l" rtl="0">
              <a:lnSpc>
                <a:spcPct val="90000"/>
              </a:lnSpc>
              <a:spcBef>
                <a:spcPts val="100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685800" marR="0" lvl="1" indent="-50800" algn="l" rtl="0">
              <a:lnSpc>
                <a:spcPct val="90000"/>
              </a:lnSpc>
              <a:spcBef>
                <a:spcPts val="5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839788" y="2057400"/>
            <a:ext cx="3932237" cy="3811588"/>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chemeClr val="dk1"/>
              </a:buClr>
              <a:buSzPct val="100000"/>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SzPct val="100000"/>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SzPct val="100000"/>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SzPct val="100000"/>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SzPct val="100000"/>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SzPct val="100000"/>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SzPct val="100000"/>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SzPct val="100000"/>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SzPct val="100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s-MX" sz="1200" b="0" i="0" u="none" strike="noStrike" cap="none">
                <a:solidFill>
                  <a:srgbClr val="888888"/>
                </a:solidFill>
                <a:latin typeface="Calibri"/>
                <a:ea typeface="Calibri"/>
                <a:cs typeface="Calibri"/>
                <a:sym typeface="Calibri"/>
              </a:rPr>
              <a:pPr marL="0" marR="0" lvl="0" indent="0" algn="r" rtl="0">
                <a:spcBef>
                  <a:spcPts val="0"/>
                </a:spcBef>
                <a:buSzPct val="25000"/>
                <a:buNone/>
              </a:pPr>
              <a:t>‹Nº›</a:t>
            </a:fld>
            <a:endParaRPr lang="es-MX"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Imagen con título">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839788" y="457200"/>
            <a:ext cx="3932237" cy="1600200"/>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SzPct val="100000"/>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a:spLocks noGrp="1"/>
          </p:cNvSpPr>
          <p:nvPr>
            <p:ph type="pic" idx="2"/>
          </p:nvPr>
        </p:nvSpPr>
        <p:spPr>
          <a:xfrm>
            <a:off x="5183188" y="987425"/>
            <a:ext cx="6172200" cy="4873625"/>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chemeClr val="dk1"/>
              </a:buClr>
              <a:buSzPct val="100000"/>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SzPct val="100000"/>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SzPct val="100000"/>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SzPct val="100000"/>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SzPct val="100000"/>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SzPct val="100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SzPct val="100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SzPct val="100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SzPct val="100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839788" y="2057400"/>
            <a:ext cx="3932237" cy="3811588"/>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chemeClr val="dk1"/>
              </a:buClr>
              <a:buSzPct val="100000"/>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SzPct val="100000"/>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SzPct val="100000"/>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SzPct val="100000"/>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SzPct val="100000"/>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SzPct val="100000"/>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SzPct val="100000"/>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SzPct val="100000"/>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SzPct val="100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s-MX" sz="1200" b="0" i="0" u="none" strike="noStrike" cap="none">
                <a:solidFill>
                  <a:srgbClr val="888888"/>
                </a:solidFill>
                <a:latin typeface="Calibri"/>
                <a:ea typeface="Calibri"/>
                <a:cs typeface="Calibri"/>
                <a:sym typeface="Calibri"/>
              </a:rPr>
              <a:pPr marL="0" marR="0" lvl="0" indent="0" algn="r" rtl="0">
                <a:spcBef>
                  <a:spcPts val="0"/>
                </a:spcBef>
                <a:buSzPct val="25000"/>
                <a:buNone/>
              </a:pPr>
              <a:t>‹Nº›</a:t>
            </a:fld>
            <a:endParaRPr lang="es-MX"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cSld name="Título y texto vertical">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SzPct val="1000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rot="5400000">
            <a:off x="3920331" y="-1256506"/>
            <a:ext cx="4351338" cy="10515600"/>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s-MX" sz="1200" b="0" i="0" u="none" strike="noStrike" cap="none">
                <a:solidFill>
                  <a:srgbClr val="888888"/>
                </a:solidFill>
                <a:latin typeface="Calibri"/>
                <a:ea typeface="Calibri"/>
                <a:cs typeface="Calibri"/>
                <a:sym typeface="Calibri"/>
              </a:rPr>
              <a:pPr marL="0" marR="0" lvl="0" indent="0" algn="r" rtl="0">
                <a:spcBef>
                  <a:spcPts val="0"/>
                </a:spcBef>
                <a:buSzPct val="25000"/>
                <a:buNone/>
              </a:pPr>
              <a:t>‹Nº›</a:t>
            </a:fld>
            <a:endParaRPr lang="es-MX"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SzPct val="1000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 name="Shape 7"/>
          <p:cNvSpPr txBox="1">
            <a:spLocks noGrp="1"/>
          </p:cNvSpPr>
          <p:nvPr>
            <p:ph type="body" idx="1"/>
          </p:nvPr>
        </p:nvSpPr>
        <p:spPr>
          <a:xfrm>
            <a:off x="838200" y="1825625"/>
            <a:ext cx="10515600" cy="435133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s-MX" sz="1200" b="0" i="0" u="none" strike="noStrike" cap="none">
                <a:solidFill>
                  <a:srgbClr val="888888"/>
                </a:solidFill>
                <a:latin typeface="Calibri"/>
                <a:ea typeface="Calibri"/>
                <a:cs typeface="Calibri"/>
                <a:sym typeface="Calibri"/>
              </a:rPr>
              <a:pPr marL="0" marR="0" lvl="0" indent="0" algn="r" rtl="0">
                <a:spcBef>
                  <a:spcPts val="0"/>
                </a:spcBef>
                <a:buSzPct val="25000"/>
                <a:buNone/>
              </a:pPr>
              <a:t>‹Nº›</a:t>
            </a:fld>
            <a:endParaRPr lang="es-MX"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F5496"/>
        </a:solidFill>
        <a:effectLst/>
      </p:bgPr>
    </p:bg>
    <p:spTree>
      <p:nvGrpSpPr>
        <p:cNvPr id="1" name="Shape 83"/>
        <p:cNvGrpSpPr/>
        <p:nvPr/>
      </p:nvGrpSpPr>
      <p:grpSpPr>
        <a:xfrm>
          <a:off x="0" y="0"/>
          <a:ext cx="0" cy="0"/>
          <a:chOff x="0" y="0"/>
          <a:chExt cx="0" cy="0"/>
        </a:xfrm>
      </p:grpSpPr>
      <p:sp>
        <p:nvSpPr>
          <p:cNvPr id="84" name="Shape 84"/>
          <p:cNvSpPr/>
          <p:nvPr/>
        </p:nvSpPr>
        <p:spPr>
          <a:xfrm>
            <a:off x="1344488" y="3861048"/>
            <a:ext cx="9144000" cy="1651975"/>
          </a:xfrm>
          <a:prstGeom prst="rect">
            <a:avLst/>
          </a:prstGeom>
        </p:spPr>
        <p:txBody>
          <a:bodyPr>
            <a:prstTxWarp prst="textPlain">
              <a:avLst/>
            </a:prstTxWarp>
          </a:bodyPr>
          <a:lstStyle/>
          <a:p>
            <a:pPr lvl="0" algn="ctr"/>
            <a:r>
              <a:rPr sz="1050" b="1" i="0" dirty="0" smtClean="0">
                <a:ln>
                  <a:noFill/>
                </a:ln>
                <a:solidFill>
                  <a:schemeClr val="lt1"/>
                </a:solidFill>
                <a:latin typeface="Arial"/>
              </a:rPr>
              <a:t>EQUIPO</a:t>
            </a:r>
            <a:r>
              <a:rPr lang="es-MX" sz="1050" b="1" i="0" dirty="0" smtClean="0">
                <a:ln>
                  <a:noFill/>
                </a:ln>
                <a:solidFill>
                  <a:schemeClr val="lt1"/>
                </a:solidFill>
                <a:latin typeface="Arial"/>
              </a:rPr>
              <a:t> 8</a:t>
            </a:r>
            <a:endParaRPr lang="es-MX" sz="1050" b="1" i="0" dirty="0" smtClean="0">
              <a:ln>
                <a:noFill/>
              </a:ln>
              <a:solidFill>
                <a:schemeClr val="lt1"/>
              </a:solidFill>
              <a:latin typeface="Arial"/>
            </a:endParaRPr>
          </a:p>
          <a:p>
            <a:pPr lvl="0" algn="ctr"/>
            <a:endParaRPr b="1" i="0" dirty="0">
              <a:ln>
                <a:noFill/>
              </a:ln>
              <a:solidFill>
                <a:schemeClr val="lt1"/>
              </a:solidFill>
              <a:latin typeface="Arial"/>
            </a:endParaRPr>
          </a:p>
        </p:txBody>
      </p:sp>
      <p:pic>
        <p:nvPicPr>
          <p:cNvPr id="85" name="Shape 85"/>
          <p:cNvPicPr preferRelativeResize="0"/>
          <p:nvPr/>
        </p:nvPicPr>
        <p:blipFill rotWithShape="1">
          <a:blip r:embed="rId3">
            <a:alphaModFix/>
          </a:blip>
          <a:srcRect/>
          <a:stretch/>
        </p:blipFill>
        <p:spPr>
          <a:xfrm>
            <a:off x="4849374" y="188641"/>
            <a:ext cx="2758793" cy="2048382"/>
          </a:xfrm>
          <a:prstGeom prst="rect">
            <a:avLst/>
          </a:prstGeom>
          <a:noFill/>
          <a:ln>
            <a:noFill/>
          </a:ln>
        </p:spPr>
      </p:pic>
      <p:sp>
        <p:nvSpPr>
          <p:cNvPr id="86" name="Shape 86"/>
          <p:cNvSpPr/>
          <p:nvPr/>
        </p:nvSpPr>
        <p:spPr>
          <a:xfrm>
            <a:off x="2597797" y="2132856"/>
            <a:ext cx="7890691" cy="1654860"/>
          </a:xfrm>
          <a:prstGeom prst="rect">
            <a:avLst/>
          </a:prstGeom>
        </p:spPr>
        <p:txBody>
          <a:bodyPr>
            <a:prstTxWarp prst="textChevronInverted">
              <a:avLst/>
            </a:prstTxWarp>
          </a:bodyPr>
          <a:lstStyle/>
          <a:p>
            <a:pPr lvl="0" algn="ctr"/>
            <a:r>
              <a:rPr i="0" dirty="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latin typeface="Arial"/>
              </a:rPr>
              <a:t>C</a:t>
            </a:r>
            <a:r>
              <a:rPr lang="es-MX" i="0" dirty="0" err="1">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latin typeface="Arial"/>
              </a:rPr>
              <a:t>olegio</a:t>
            </a:r>
            <a:r>
              <a:rPr i="0" dirty="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latin typeface="Arial"/>
              </a:rPr>
              <a:t> Franc</a:t>
            </a:r>
            <a:r>
              <a:rPr lang="es-MX" i="0" dirty="0" err="1">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latin typeface="Arial"/>
              </a:rPr>
              <a:t>és</a:t>
            </a:r>
            <a:r>
              <a:rPr i="0" dirty="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latin typeface="Arial"/>
              </a:rPr>
              <a:t> Pasteur</a:t>
            </a:r>
          </a:p>
        </p:txBody>
      </p:sp>
      <p:sp>
        <p:nvSpPr>
          <p:cNvPr id="87" name="Shape 87"/>
          <p:cNvSpPr/>
          <p:nvPr/>
        </p:nvSpPr>
        <p:spPr>
          <a:xfrm>
            <a:off x="0" y="6357257"/>
            <a:ext cx="12192000" cy="515257"/>
          </a:xfrm>
          <a:prstGeom prst="rect">
            <a:avLst/>
          </a:prstGeom>
          <a:solidFill>
            <a:srgbClr val="FF0000"/>
          </a:solidFill>
          <a:ln w="12700" cap="flat" cmpd="sng">
            <a:solidFill>
              <a:srgbClr val="42719B"/>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88" name="Shape 88"/>
          <p:cNvSpPr txBox="1"/>
          <p:nvPr/>
        </p:nvSpPr>
        <p:spPr>
          <a:xfrm>
            <a:off x="13109500" y="4292075"/>
            <a:ext cx="8957400" cy="1044900"/>
          </a:xfrm>
          <a:prstGeom prst="rect">
            <a:avLst/>
          </a:prstGeom>
          <a:noFill/>
          <a:ln>
            <a:noFill/>
          </a:ln>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2"/>
        <p:cNvGrpSpPr/>
        <p:nvPr/>
      </p:nvGrpSpPr>
      <p:grpSpPr>
        <a:xfrm>
          <a:off x="0" y="0"/>
          <a:ext cx="0" cy="0"/>
          <a:chOff x="0" y="0"/>
          <a:chExt cx="0" cy="0"/>
        </a:xfrm>
      </p:grpSpPr>
      <p:cxnSp>
        <p:nvCxnSpPr>
          <p:cNvPr id="133" name="Shape 133"/>
          <p:cNvCxnSpPr/>
          <p:nvPr/>
        </p:nvCxnSpPr>
        <p:spPr>
          <a:xfrm>
            <a:off x="391886" y="101598"/>
            <a:ext cx="14514" cy="6574971"/>
          </a:xfrm>
          <a:prstGeom prst="straightConnector1">
            <a:avLst/>
          </a:prstGeom>
          <a:noFill/>
          <a:ln w="25400" cap="flat" cmpd="sng">
            <a:solidFill>
              <a:srgbClr val="2E75B5"/>
            </a:solidFill>
            <a:prstDash val="solid"/>
            <a:miter lim="800000"/>
            <a:headEnd type="none" w="med" len="med"/>
            <a:tailEnd type="none" w="med" len="med"/>
          </a:ln>
        </p:spPr>
      </p:cxnSp>
      <p:cxnSp>
        <p:nvCxnSpPr>
          <p:cNvPr id="134" name="Shape 134"/>
          <p:cNvCxnSpPr/>
          <p:nvPr/>
        </p:nvCxnSpPr>
        <p:spPr>
          <a:xfrm rot="10800000" flipH="1">
            <a:off x="72570" y="391886"/>
            <a:ext cx="11814629" cy="14517"/>
          </a:xfrm>
          <a:prstGeom prst="straightConnector1">
            <a:avLst/>
          </a:prstGeom>
          <a:noFill/>
          <a:ln w="25400" cap="flat" cmpd="sng">
            <a:solidFill>
              <a:srgbClr val="FF0000"/>
            </a:solidFill>
            <a:prstDash val="solid"/>
            <a:miter lim="800000"/>
            <a:headEnd type="none" w="med" len="med"/>
            <a:tailEnd type="none" w="med" len="med"/>
          </a:ln>
        </p:spPr>
      </p:cxnSp>
      <p:pic>
        <p:nvPicPr>
          <p:cNvPr id="135" name="Shape 135"/>
          <p:cNvPicPr preferRelativeResize="0"/>
          <p:nvPr/>
        </p:nvPicPr>
        <p:blipFill rotWithShape="1">
          <a:blip r:embed="rId3">
            <a:alphaModFix/>
          </a:blip>
          <a:srcRect/>
          <a:stretch/>
        </p:blipFill>
        <p:spPr>
          <a:xfrm>
            <a:off x="-25897" y="90466"/>
            <a:ext cx="835545" cy="631492"/>
          </a:xfrm>
          <a:prstGeom prst="rect">
            <a:avLst/>
          </a:prstGeom>
          <a:noFill/>
          <a:ln>
            <a:noFill/>
          </a:ln>
        </p:spPr>
      </p:pic>
      <p:sp>
        <p:nvSpPr>
          <p:cNvPr id="136" name="Shape 136"/>
          <p:cNvSpPr/>
          <p:nvPr/>
        </p:nvSpPr>
        <p:spPr>
          <a:xfrm>
            <a:off x="809668" y="722337"/>
            <a:ext cx="3702156" cy="923330"/>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s-MX" sz="5400" i="0" u="none" strike="noStrike" dirty="0" smtClean="0">
                <a:ln w="0"/>
                <a:solidFill>
                  <a:schemeClr val="accent1"/>
                </a:solidFill>
                <a:effectLst>
                  <a:outerShdw blurRad="38100" dist="25400" dir="5400000" algn="ctr" rotWithShape="0">
                    <a:srgbClr val="6E747A">
                      <a:alpha val="43000"/>
                    </a:srgbClr>
                  </a:outerShdw>
                </a:effectLst>
                <a:latin typeface="Calibri"/>
                <a:ea typeface="Calibri"/>
                <a:cs typeface="Calibri"/>
                <a:sym typeface="Calibri"/>
              </a:rPr>
              <a:t>PROPUESTA</a:t>
            </a:r>
            <a:endParaRPr lang="es-MX" sz="5400" i="0" u="none" strike="noStrike" dirty="0">
              <a:ln w="0"/>
              <a:solidFill>
                <a:schemeClr val="accent1"/>
              </a:solidFill>
              <a:effectLst>
                <a:outerShdw blurRad="38100" dist="25400" dir="5400000" algn="ctr" rotWithShape="0">
                  <a:srgbClr val="6E747A">
                    <a:alpha val="43000"/>
                  </a:srgbClr>
                </a:outerShdw>
              </a:effectLst>
              <a:latin typeface="Calibri"/>
              <a:ea typeface="Calibri"/>
              <a:cs typeface="Calibri"/>
              <a:sym typeface="Calibri"/>
            </a:endParaRPr>
          </a:p>
        </p:txBody>
      </p:sp>
      <p:pic>
        <p:nvPicPr>
          <p:cNvPr id="138" name="Shape 138"/>
          <p:cNvPicPr preferRelativeResize="0"/>
          <p:nvPr/>
        </p:nvPicPr>
        <p:blipFill rotWithShape="1">
          <a:blip r:embed="rId4">
            <a:alphaModFix/>
          </a:blip>
          <a:srcRect/>
          <a:stretch/>
        </p:blipFill>
        <p:spPr>
          <a:xfrm>
            <a:off x="9572624" y="4657165"/>
            <a:ext cx="2310698" cy="1978030"/>
          </a:xfrm>
          <a:prstGeom prst="rect">
            <a:avLst/>
          </a:prstGeom>
          <a:noFill/>
          <a:ln>
            <a:noFill/>
          </a:ln>
        </p:spPr>
      </p:pic>
      <p:sp>
        <p:nvSpPr>
          <p:cNvPr id="2" name="Rectángulo 1"/>
          <p:cNvSpPr/>
          <p:nvPr/>
        </p:nvSpPr>
        <p:spPr>
          <a:xfrm>
            <a:off x="1055440" y="2844225"/>
            <a:ext cx="8088560" cy="230832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p:spPr>
        <p:txBody>
          <a:bodyPr wrap="square">
            <a:spAutoFit/>
          </a:bodyPr>
          <a:lstStyle/>
          <a:p>
            <a:pPr algn="just"/>
            <a:r>
              <a:rPr lang="es-ES" altLang="es-MX" dirty="0"/>
              <a:t> </a:t>
            </a:r>
            <a:r>
              <a:rPr lang="es-ES" altLang="es-MX" sz="2400" dirty="0"/>
              <a:t>A través del análisis y comprensión de los delitos en particular relacionados con el ejercicio de una profesión, los futuros profesionistas, desarrollarán valores que los lleven a realizar conforme al derecho y otras disciplinas o ciencias, su actividad de forma correcta, legal y ética, generando otros valores.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2"/>
        <p:cNvGrpSpPr/>
        <p:nvPr/>
      </p:nvGrpSpPr>
      <p:grpSpPr>
        <a:xfrm>
          <a:off x="0" y="0"/>
          <a:ext cx="0" cy="0"/>
          <a:chOff x="0" y="0"/>
          <a:chExt cx="0" cy="0"/>
        </a:xfrm>
      </p:grpSpPr>
      <p:cxnSp>
        <p:nvCxnSpPr>
          <p:cNvPr id="143" name="Shape 143"/>
          <p:cNvCxnSpPr/>
          <p:nvPr/>
        </p:nvCxnSpPr>
        <p:spPr>
          <a:xfrm>
            <a:off x="391886" y="101598"/>
            <a:ext cx="14514" cy="6574971"/>
          </a:xfrm>
          <a:prstGeom prst="straightConnector1">
            <a:avLst/>
          </a:prstGeom>
          <a:noFill/>
          <a:ln w="25400" cap="flat" cmpd="sng">
            <a:solidFill>
              <a:srgbClr val="2E75B5"/>
            </a:solidFill>
            <a:prstDash val="solid"/>
            <a:miter lim="800000"/>
            <a:headEnd type="none" w="med" len="med"/>
            <a:tailEnd type="none" w="med" len="med"/>
          </a:ln>
        </p:spPr>
      </p:cxnSp>
      <p:cxnSp>
        <p:nvCxnSpPr>
          <p:cNvPr id="144" name="Shape 144"/>
          <p:cNvCxnSpPr/>
          <p:nvPr/>
        </p:nvCxnSpPr>
        <p:spPr>
          <a:xfrm rot="10800000" flipH="1">
            <a:off x="72570" y="391886"/>
            <a:ext cx="11814629" cy="14517"/>
          </a:xfrm>
          <a:prstGeom prst="straightConnector1">
            <a:avLst/>
          </a:prstGeom>
          <a:noFill/>
          <a:ln w="25400" cap="flat" cmpd="sng">
            <a:solidFill>
              <a:srgbClr val="FF0000"/>
            </a:solidFill>
            <a:prstDash val="solid"/>
            <a:miter lim="800000"/>
            <a:headEnd type="none" w="med" len="med"/>
            <a:tailEnd type="none" w="med" len="med"/>
          </a:ln>
        </p:spPr>
      </p:cxnSp>
      <p:pic>
        <p:nvPicPr>
          <p:cNvPr id="145" name="Shape 145"/>
          <p:cNvPicPr preferRelativeResize="0"/>
          <p:nvPr/>
        </p:nvPicPr>
        <p:blipFill rotWithShape="1">
          <a:blip r:embed="rId3">
            <a:alphaModFix/>
          </a:blip>
          <a:srcRect/>
          <a:stretch/>
        </p:blipFill>
        <p:spPr>
          <a:xfrm>
            <a:off x="-25897" y="90466"/>
            <a:ext cx="835545" cy="631492"/>
          </a:xfrm>
          <a:prstGeom prst="rect">
            <a:avLst/>
          </a:prstGeom>
          <a:noFill/>
          <a:ln>
            <a:noFill/>
          </a:ln>
        </p:spPr>
      </p:pic>
      <p:sp>
        <p:nvSpPr>
          <p:cNvPr id="146" name="Shape 146"/>
          <p:cNvSpPr/>
          <p:nvPr/>
        </p:nvSpPr>
        <p:spPr>
          <a:xfrm flipH="1">
            <a:off x="2677488" y="722337"/>
            <a:ext cx="5722767" cy="923330"/>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endParaRPr lang="es-MX" sz="5400" b="0" i="0" u="none" strike="noStrike" cap="none" dirty="0">
              <a:solidFill>
                <a:schemeClr val="accent1"/>
              </a:solidFill>
              <a:latin typeface="Calibri"/>
              <a:ea typeface="Calibri"/>
              <a:cs typeface="Calibri"/>
              <a:sym typeface="Calibri"/>
            </a:endParaRPr>
          </a:p>
        </p:txBody>
      </p:sp>
      <p:pic>
        <p:nvPicPr>
          <p:cNvPr id="148" name="Shape 148"/>
          <p:cNvPicPr preferRelativeResize="0"/>
          <p:nvPr/>
        </p:nvPicPr>
        <p:blipFill rotWithShape="1">
          <a:blip r:embed="rId4">
            <a:alphaModFix/>
          </a:blip>
          <a:srcRect/>
          <a:stretch/>
        </p:blipFill>
        <p:spPr>
          <a:xfrm>
            <a:off x="9572624" y="4657165"/>
            <a:ext cx="2310698" cy="1978030"/>
          </a:xfrm>
          <a:prstGeom prst="rect">
            <a:avLst/>
          </a:prstGeom>
          <a:noFill/>
          <a:ln>
            <a:noFill/>
          </a:ln>
        </p:spPr>
      </p:pic>
      <p:sp>
        <p:nvSpPr>
          <p:cNvPr id="2" name="Rectángulo 1"/>
          <p:cNvSpPr/>
          <p:nvPr/>
        </p:nvSpPr>
        <p:spPr>
          <a:xfrm>
            <a:off x="1271464" y="1351508"/>
            <a:ext cx="7872536" cy="4056495"/>
          </a:xfrm>
          <a:prstGeom prst="rect">
            <a:avLst/>
          </a:prstGeom>
          <a:ln>
            <a:solidFill>
              <a:srgbClr val="FF0000"/>
            </a:solidFill>
          </a:ln>
        </p:spPr>
        <p:txBody>
          <a:bodyPr wrap="square">
            <a:spAutoFit/>
          </a:bodyPr>
          <a:lstStyle/>
          <a:p>
            <a:pPr marL="342900" marR="0" lvl="0" indent="-342900" algn="just" defTabSz="914400" eaLnBrk="1" fontAlgn="base" latinLnBrk="0" hangingPunct="1">
              <a:lnSpc>
                <a:spcPct val="100000"/>
              </a:lnSpc>
              <a:spcBef>
                <a:spcPct val="20000"/>
              </a:spcBef>
              <a:spcAft>
                <a:spcPct val="0"/>
              </a:spcAft>
              <a:buClrTx/>
              <a:buSzTx/>
              <a:buFontTx/>
              <a:buNone/>
              <a:tabLst/>
              <a:defRPr/>
            </a:pPr>
            <a:r>
              <a:rPr kumimoji="0" lang="es-ES" altLang="es-MX" sz="3200" b="0" i="0" u="none" strike="noStrike" kern="1200" cap="none" spc="0" normalizeH="0" baseline="0" noProof="0" dirty="0" smtClean="0">
                <a:ln>
                  <a:noFill/>
                </a:ln>
                <a:solidFill>
                  <a:schemeClr val="accent5"/>
                </a:solidFill>
                <a:effectLst/>
                <a:uLnTx/>
                <a:uFillTx/>
                <a:ea typeface="+mn-ea"/>
                <a:cs typeface="+mn-cs"/>
              </a:rPr>
              <a:t>DESARROLLO.</a:t>
            </a:r>
          </a:p>
          <a:p>
            <a:pPr marL="342900" marR="0" lvl="0" indent="-342900" algn="just" defTabSz="914400" eaLnBrk="1" fontAlgn="base" latinLnBrk="0" hangingPunct="1">
              <a:lnSpc>
                <a:spcPct val="100000"/>
              </a:lnSpc>
              <a:spcBef>
                <a:spcPct val="20000"/>
              </a:spcBef>
              <a:spcAft>
                <a:spcPct val="0"/>
              </a:spcAft>
              <a:buClrTx/>
              <a:buSzTx/>
              <a:buFontTx/>
              <a:buNone/>
              <a:tabLst/>
              <a:defRPr/>
            </a:pPr>
            <a:endParaRPr lang="es-ES" altLang="es-MX" sz="2400" kern="1200" dirty="0">
              <a:solidFill>
                <a:sysClr val="windowText" lastClr="000000"/>
              </a:solidFill>
              <a:ea typeface="+mn-ea"/>
              <a:cs typeface="+mn-cs"/>
            </a:endParaRPr>
          </a:p>
          <a:p>
            <a:pPr marL="342900" marR="0" lvl="0" indent="-342900" algn="just" defTabSz="914400" eaLnBrk="1" fontAlgn="base" latinLnBrk="0" hangingPunct="1">
              <a:lnSpc>
                <a:spcPct val="100000"/>
              </a:lnSpc>
              <a:spcBef>
                <a:spcPct val="20000"/>
              </a:spcBef>
              <a:spcAft>
                <a:spcPct val="0"/>
              </a:spcAft>
              <a:buClrTx/>
              <a:buSzTx/>
              <a:buFontTx/>
              <a:buNone/>
              <a:tabLst/>
              <a:defRPr/>
            </a:pPr>
            <a:r>
              <a:rPr kumimoji="0" lang="es-ES" altLang="es-MX" sz="2400" b="0" i="0" u="none" strike="noStrike" kern="1200" cap="none" spc="0" normalizeH="0" baseline="0" noProof="0" dirty="0" smtClean="0">
                <a:ln>
                  <a:noFill/>
                </a:ln>
                <a:solidFill>
                  <a:sysClr val="windowText" lastClr="000000"/>
                </a:solidFill>
                <a:effectLst/>
                <a:uLnTx/>
                <a:uFillTx/>
                <a:ea typeface="+mn-ea"/>
                <a:cs typeface="+mn-cs"/>
              </a:rPr>
              <a:t>El presente proyecto, está diseñado para explicar que las conductas o actividades que desarrolla cualquier persona, en ejercicio de su profesión en México, concretamente en la Ciudad de México, conforme al Código Penal, pueden ser sancionadas, si se llevan a cabo de forma incorrecta, provocando un perjuicio a otras personas, físicas o morales al ejercer de manera indebida las mismas. </a:t>
            </a:r>
            <a:endParaRPr kumimoji="0" lang="es-ES" altLang="es-MX" sz="2400" b="0" i="0" u="none" strike="noStrike" kern="1200" cap="none" spc="0" normalizeH="0" baseline="0" noProof="0" dirty="0">
              <a:ln>
                <a:noFill/>
              </a:ln>
              <a:solidFill>
                <a:sysClr val="windowText" lastClr="000000"/>
              </a:solidFill>
              <a:effectLst/>
              <a:uLnTx/>
              <a:uFillTx/>
              <a:ea typeface="+mn-ea"/>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2"/>
        <p:cNvGrpSpPr/>
        <p:nvPr/>
      </p:nvGrpSpPr>
      <p:grpSpPr>
        <a:xfrm>
          <a:off x="0" y="0"/>
          <a:ext cx="0" cy="0"/>
          <a:chOff x="0" y="0"/>
          <a:chExt cx="0" cy="0"/>
        </a:xfrm>
      </p:grpSpPr>
      <p:cxnSp>
        <p:nvCxnSpPr>
          <p:cNvPr id="143" name="Shape 143"/>
          <p:cNvCxnSpPr/>
          <p:nvPr/>
        </p:nvCxnSpPr>
        <p:spPr>
          <a:xfrm>
            <a:off x="391886" y="101598"/>
            <a:ext cx="14514" cy="6574971"/>
          </a:xfrm>
          <a:prstGeom prst="straightConnector1">
            <a:avLst/>
          </a:prstGeom>
          <a:noFill/>
          <a:ln w="25400" cap="flat" cmpd="sng">
            <a:solidFill>
              <a:srgbClr val="2E75B5"/>
            </a:solidFill>
            <a:prstDash val="solid"/>
            <a:miter lim="800000"/>
            <a:headEnd type="none" w="med" len="med"/>
            <a:tailEnd type="none" w="med" len="med"/>
          </a:ln>
        </p:spPr>
      </p:cxnSp>
      <p:cxnSp>
        <p:nvCxnSpPr>
          <p:cNvPr id="144" name="Shape 144"/>
          <p:cNvCxnSpPr/>
          <p:nvPr/>
        </p:nvCxnSpPr>
        <p:spPr>
          <a:xfrm rot="10800000" flipH="1">
            <a:off x="72570" y="391886"/>
            <a:ext cx="11814629" cy="14517"/>
          </a:xfrm>
          <a:prstGeom prst="straightConnector1">
            <a:avLst/>
          </a:prstGeom>
          <a:noFill/>
          <a:ln w="25400" cap="flat" cmpd="sng">
            <a:solidFill>
              <a:srgbClr val="FF0000"/>
            </a:solidFill>
            <a:prstDash val="solid"/>
            <a:miter lim="800000"/>
            <a:headEnd type="none" w="med" len="med"/>
            <a:tailEnd type="none" w="med" len="med"/>
          </a:ln>
        </p:spPr>
      </p:cxnSp>
      <p:pic>
        <p:nvPicPr>
          <p:cNvPr id="145" name="Shape 145"/>
          <p:cNvPicPr preferRelativeResize="0"/>
          <p:nvPr/>
        </p:nvPicPr>
        <p:blipFill rotWithShape="1">
          <a:blip r:embed="rId3">
            <a:alphaModFix/>
          </a:blip>
          <a:srcRect/>
          <a:stretch/>
        </p:blipFill>
        <p:spPr>
          <a:xfrm>
            <a:off x="-25897" y="90466"/>
            <a:ext cx="835545" cy="631492"/>
          </a:xfrm>
          <a:prstGeom prst="rect">
            <a:avLst/>
          </a:prstGeom>
          <a:noFill/>
          <a:ln>
            <a:noFill/>
          </a:ln>
        </p:spPr>
      </p:pic>
      <p:sp>
        <p:nvSpPr>
          <p:cNvPr id="146" name="Shape 146"/>
          <p:cNvSpPr/>
          <p:nvPr/>
        </p:nvSpPr>
        <p:spPr>
          <a:xfrm flipH="1">
            <a:off x="2677488" y="722337"/>
            <a:ext cx="5722767" cy="923330"/>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endParaRPr lang="es-MX" sz="5400" b="0" i="0" u="none" strike="noStrike" cap="none" dirty="0">
              <a:solidFill>
                <a:schemeClr val="accent1"/>
              </a:solidFill>
              <a:latin typeface="Calibri"/>
              <a:ea typeface="Calibri"/>
              <a:cs typeface="Calibri"/>
              <a:sym typeface="Calibri"/>
            </a:endParaRPr>
          </a:p>
        </p:txBody>
      </p:sp>
      <p:pic>
        <p:nvPicPr>
          <p:cNvPr id="148" name="Shape 148"/>
          <p:cNvPicPr preferRelativeResize="0"/>
          <p:nvPr/>
        </p:nvPicPr>
        <p:blipFill rotWithShape="1">
          <a:blip r:embed="rId4">
            <a:alphaModFix/>
          </a:blip>
          <a:srcRect/>
          <a:stretch/>
        </p:blipFill>
        <p:spPr>
          <a:xfrm>
            <a:off x="9572624" y="4657165"/>
            <a:ext cx="2310698" cy="1978030"/>
          </a:xfrm>
          <a:prstGeom prst="rect">
            <a:avLst/>
          </a:prstGeom>
          <a:noFill/>
          <a:ln>
            <a:noFill/>
          </a:ln>
        </p:spPr>
      </p:pic>
      <p:sp>
        <p:nvSpPr>
          <p:cNvPr id="2" name="Rectángulo 1"/>
          <p:cNvSpPr/>
          <p:nvPr/>
        </p:nvSpPr>
        <p:spPr>
          <a:xfrm>
            <a:off x="3048000" y="612845"/>
            <a:ext cx="6096000" cy="5632311"/>
          </a:xfrm>
          <a:prstGeom prst="rect">
            <a:avLst/>
          </a:prstGeom>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altLang="es-MX" sz="2400" b="0" i="0" u="none" strike="noStrike" kern="1200" cap="none" spc="0" normalizeH="0" baseline="0" noProof="0" dirty="0" smtClean="0">
                <a:ln>
                  <a:noFill/>
                </a:ln>
                <a:solidFill>
                  <a:sysClr val="windowText" lastClr="000000"/>
                </a:solidFill>
                <a:effectLst/>
                <a:uLnTx/>
                <a:uFillTx/>
                <a:ea typeface="+mj-ea"/>
                <a:cs typeface="+mj-cs"/>
              </a:rPr>
              <a:t>El ejercicio profesional desde un punto de vista general, debe estar dotado de  responsabilidad, legalidad y ética. </a:t>
            </a:r>
            <a:br>
              <a:rPr kumimoji="0" lang="es-MX" altLang="es-MX" sz="2400" b="0" i="0" u="none" strike="noStrike" kern="1200" cap="none" spc="0" normalizeH="0" baseline="0" noProof="0" dirty="0" smtClean="0">
                <a:ln>
                  <a:noFill/>
                </a:ln>
                <a:solidFill>
                  <a:sysClr val="windowText" lastClr="000000"/>
                </a:solidFill>
                <a:effectLst/>
                <a:uLnTx/>
                <a:uFillTx/>
                <a:ea typeface="+mj-ea"/>
                <a:cs typeface="+mj-cs"/>
              </a:rPr>
            </a:br>
            <a:r>
              <a:rPr kumimoji="0" lang="es-MX" altLang="es-MX" sz="2400" b="0" i="0" u="none" strike="noStrike" kern="1200" cap="none" spc="0" normalizeH="0" baseline="0" noProof="0" dirty="0" smtClean="0">
                <a:ln>
                  <a:noFill/>
                </a:ln>
                <a:solidFill>
                  <a:sysClr val="windowText" lastClr="000000"/>
                </a:solidFill>
                <a:effectLst/>
                <a:uLnTx/>
                <a:uFillTx/>
                <a:ea typeface="+mj-ea"/>
                <a:cs typeface="+mj-cs"/>
              </a:rPr>
              <a:t/>
            </a:r>
            <a:br>
              <a:rPr kumimoji="0" lang="es-MX" altLang="es-MX" sz="2400" b="0" i="0" u="none" strike="noStrike" kern="1200" cap="none" spc="0" normalizeH="0" baseline="0" noProof="0" dirty="0" smtClean="0">
                <a:ln>
                  <a:noFill/>
                </a:ln>
                <a:solidFill>
                  <a:sysClr val="windowText" lastClr="000000"/>
                </a:solidFill>
                <a:effectLst/>
                <a:uLnTx/>
                <a:uFillTx/>
                <a:ea typeface="+mj-ea"/>
                <a:cs typeface="+mj-cs"/>
              </a:rPr>
            </a:br>
            <a:r>
              <a:rPr kumimoji="0" lang="es-MX" altLang="es-MX" sz="2400" b="0" i="0" u="none" strike="noStrike" kern="1200" cap="none" spc="0" normalizeH="0" baseline="0" noProof="0" dirty="0" smtClean="0">
                <a:ln>
                  <a:noFill/>
                </a:ln>
                <a:solidFill>
                  <a:sysClr val="windowText" lastClr="000000"/>
                </a:solidFill>
                <a:effectLst/>
                <a:uLnTx/>
                <a:uFillTx/>
                <a:ea typeface="+mj-ea"/>
                <a:cs typeface="+mj-cs"/>
              </a:rPr>
              <a:t>Aquí pueden entonces concurrir diversas disciplinas que desde su perspectiva, puedan aportar los requisitos indispensables para ejercer una profesión con los valores indispensables, evitando causar un perjuicio a la sociedad y en aras de contribuir al desarrollo social, económico, cultural y legal, generando consecuencias positivas al lograrse los objetivos de dedicarse de manera correcta a cierta actividad.</a:t>
            </a:r>
            <a:endParaRPr kumimoji="0" lang="es-MX" sz="18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xmlns="" val="2389761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048000" y="2951947"/>
            <a:ext cx="6096000" cy="954107"/>
          </a:xfrm>
          <a:prstGeom prst="rect">
            <a:avLst/>
          </a:prstGeom>
        </p:spPr>
        <p:txBody>
          <a:bodyPr>
            <a:spAutoFit/>
          </a:bodyPr>
          <a:lstStyle/>
          <a:p>
            <a:r>
              <a:rPr lang="es-MX" altLang="es-MX" dirty="0"/>
              <a:t>Se trata entonces, de lograr que los profesionistas sean no solo expertos en su materia, sino de  convertirse en virtuosos del ejercicio profesional,  es decir hacer las cosas bien tanto en el nivel material como espiritual, “en definitiva, hacer bien el bien”.</a:t>
            </a:r>
            <a:r>
              <a:rPr lang="es-ES" altLang="es-MX" dirty="0"/>
              <a:t> </a:t>
            </a:r>
            <a:endParaRPr lang="es-MX" dirty="0"/>
          </a:p>
        </p:txBody>
      </p:sp>
      <p:pic>
        <p:nvPicPr>
          <p:cNvPr id="3" name="Shape 148"/>
          <p:cNvPicPr preferRelativeResize="0"/>
          <p:nvPr/>
        </p:nvPicPr>
        <p:blipFill rotWithShape="1">
          <a:blip r:embed="rId2">
            <a:alphaModFix/>
          </a:blip>
          <a:srcRect/>
          <a:stretch/>
        </p:blipFill>
        <p:spPr>
          <a:xfrm>
            <a:off x="9572624" y="4657165"/>
            <a:ext cx="2310698" cy="1978030"/>
          </a:xfrm>
          <a:prstGeom prst="rect">
            <a:avLst/>
          </a:prstGeom>
          <a:noFill/>
          <a:ln>
            <a:noFill/>
          </a:ln>
        </p:spPr>
      </p:pic>
      <p:cxnSp>
        <p:nvCxnSpPr>
          <p:cNvPr id="4" name="Shape 143"/>
          <p:cNvCxnSpPr/>
          <p:nvPr/>
        </p:nvCxnSpPr>
        <p:spPr>
          <a:xfrm>
            <a:off x="391886" y="101598"/>
            <a:ext cx="14514" cy="6574971"/>
          </a:xfrm>
          <a:prstGeom prst="straightConnector1">
            <a:avLst/>
          </a:prstGeom>
          <a:noFill/>
          <a:ln w="25400" cap="flat" cmpd="sng">
            <a:solidFill>
              <a:srgbClr val="2E75B5"/>
            </a:solidFill>
            <a:prstDash val="solid"/>
            <a:miter lim="800000"/>
            <a:headEnd type="none" w="med" len="med"/>
            <a:tailEnd type="none" w="med" len="med"/>
          </a:ln>
        </p:spPr>
      </p:cxnSp>
      <p:pic>
        <p:nvPicPr>
          <p:cNvPr id="5" name="Shape 145"/>
          <p:cNvPicPr preferRelativeResize="0"/>
          <p:nvPr/>
        </p:nvPicPr>
        <p:blipFill rotWithShape="1">
          <a:blip r:embed="rId3">
            <a:alphaModFix/>
          </a:blip>
          <a:srcRect/>
          <a:stretch/>
        </p:blipFill>
        <p:spPr>
          <a:xfrm>
            <a:off x="-25897" y="90466"/>
            <a:ext cx="835545" cy="631492"/>
          </a:xfrm>
          <a:prstGeom prst="rect">
            <a:avLst/>
          </a:prstGeom>
          <a:noFill/>
          <a:ln>
            <a:noFill/>
          </a:ln>
        </p:spPr>
      </p:pic>
      <p:cxnSp>
        <p:nvCxnSpPr>
          <p:cNvPr id="6" name="Shape 144"/>
          <p:cNvCxnSpPr/>
          <p:nvPr/>
        </p:nvCxnSpPr>
        <p:spPr>
          <a:xfrm rot="10800000" flipH="1">
            <a:off x="551384" y="406212"/>
            <a:ext cx="11814629" cy="14517"/>
          </a:xfrm>
          <a:prstGeom prst="straightConnector1">
            <a:avLst/>
          </a:prstGeom>
          <a:noFill/>
          <a:ln w="25400" cap="flat" cmpd="sng">
            <a:solidFill>
              <a:srgbClr val="FF0000"/>
            </a:solidFill>
            <a:prstDash val="solid"/>
            <a:miter lim="800000"/>
            <a:headEnd type="none" w="med" len="med"/>
            <a:tailEnd type="none" w="med" len="med"/>
          </a:ln>
        </p:spPr>
      </p:cxnSp>
      <p:sp>
        <p:nvSpPr>
          <p:cNvPr id="7" name="Rectángulo 6"/>
          <p:cNvSpPr/>
          <p:nvPr/>
        </p:nvSpPr>
        <p:spPr>
          <a:xfrm>
            <a:off x="1775520" y="2628781"/>
            <a:ext cx="8496944" cy="3108543"/>
          </a:xfrm>
          <a:prstGeom prst="rect">
            <a:avLst/>
          </a:prstGeom>
        </p:spPr>
        <p:txBody>
          <a:bodyPr wrap="square">
            <a:spAutoFit/>
          </a:bodyPr>
          <a:lstStyle/>
          <a:p>
            <a:endParaRPr lang="es-ES" altLang="es-MX" dirty="0" smtClean="0"/>
          </a:p>
          <a:p>
            <a:endParaRPr lang="es-ES" altLang="es-MX" dirty="0" smtClean="0"/>
          </a:p>
          <a:p>
            <a:endParaRPr lang="es-ES" altLang="es-MX" dirty="0"/>
          </a:p>
          <a:p>
            <a:endParaRPr lang="es-ES" altLang="es-MX" dirty="0" smtClean="0"/>
          </a:p>
          <a:p>
            <a:endParaRPr lang="es-ES" altLang="es-MX" dirty="0"/>
          </a:p>
          <a:p>
            <a:endParaRPr lang="es-ES" altLang="es-MX" dirty="0" smtClean="0"/>
          </a:p>
          <a:p>
            <a:endParaRPr lang="es-ES" altLang="es-MX" dirty="0"/>
          </a:p>
          <a:p>
            <a:endParaRPr lang="es-ES" altLang="es-MX" dirty="0" smtClean="0"/>
          </a:p>
          <a:p>
            <a:r>
              <a:rPr lang="es-ES" altLang="es-MX" dirty="0"/>
              <a:t>En concreto, podemos decir que para el punto de vista del derecho, </a:t>
            </a:r>
          </a:p>
          <a:p>
            <a:r>
              <a:rPr lang="es-ES" altLang="es-MX" dirty="0"/>
              <a:t>desarrollar una profesión de manera indebida, tiene el alcance de un delito por lesionar un bien jurídico, el que conlleva </a:t>
            </a:r>
            <a:r>
              <a:rPr lang="es-ES" altLang="es-MX" dirty="0" smtClean="0"/>
              <a:t>la </a:t>
            </a:r>
            <a:r>
              <a:rPr lang="es-ES" altLang="es-MX" dirty="0"/>
              <a:t>responsabilidad profesional y técnica, contenido en nuestro Código  Penal. Por lo que según nuestras leyes cualquier profesionista debe llevar a cabo su actividad de forma correcta o será sancionado.</a:t>
            </a:r>
            <a:br>
              <a:rPr lang="es-ES" altLang="es-MX" dirty="0"/>
            </a:br>
            <a:endParaRPr lang="es-MX" dirty="0"/>
          </a:p>
        </p:txBody>
      </p:sp>
      <p:pic>
        <p:nvPicPr>
          <p:cNvPr id="2050" name="Picture 2" descr="Resultado de imagen para contabilidad y derecho PENAL"/>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51384" y="1037703"/>
            <a:ext cx="2496616" cy="267932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08936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hape 143"/>
          <p:cNvCxnSpPr/>
          <p:nvPr/>
        </p:nvCxnSpPr>
        <p:spPr>
          <a:xfrm>
            <a:off x="391886" y="101598"/>
            <a:ext cx="14514" cy="6574971"/>
          </a:xfrm>
          <a:prstGeom prst="straightConnector1">
            <a:avLst/>
          </a:prstGeom>
          <a:noFill/>
          <a:ln w="25400" cap="flat" cmpd="sng">
            <a:solidFill>
              <a:srgbClr val="2E75B5"/>
            </a:solidFill>
            <a:prstDash val="solid"/>
            <a:miter lim="800000"/>
            <a:headEnd type="none" w="med" len="med"/>
            <a:tailEnd type="none" w="med" len="med"/>
          </a:ln>
        </p:spPr>
      </p:cxnSp>
      <p:cxnSp>
        <p:nvCxnSpPr>
          <p:cNvPr id="3" name="Shape 144"/>
          <p:cNvCxnSpPr/>
          <p:nvPr/>
        </p:nvCxnSpPr>
        <p:spPr>
          <a:xfrm rot="10800000" flipH="1">
            <a:off x="72570" y="391886"/>
            <a:ext cx="11814629" cy="14517"/>
          </a:xfrm>
          <a:prstGeom prst="straightConnector1">
            <a:avLst/>
          </a:prstGeom>
          <a:noFill/>
          <a:ln w="25400" cap="flat" cmpd="sng">
            <a:solidFill>
              <a:srgbClr val="FF0000"/>
            </a:solidFill>
            <a:prstDash val="solid"/>
            <a:miter lim="800000"/>
            <a:headEnd type="none" w="med" len="med"/>
            <a:tailEnd type="none" w="med" len="med"/>
          </a:ln>
        </p:spPr>
      </p:cxnSp>
      <p:pic>
        <p:nvPicPr>
          <p:cNvPr id="4" name="Shape 145"/>
          <p:cNvPicPr preferRelativeResize="0"/>
          <p:nvPr/>
        </p:nvPicPr>
        <p:blipFill rotWithShape="1">
          <a:blip r:embed="rId2">
            <a:alphaModFix/>
          </a:blip>
          <a:srcRect/>
          <a:stretch/>
        </p:blipFill>
        <p:spPr>
          <a:xfrm>
            <a:off x="-25897" y="90466"/>
            <a:ext cx="835545" cy="631492"/>
          </a:xfrm>
          <a:prstGeom prst="rect">
            <a:avLst/>
          </a:prstGeom>
          <a:noFill/>
          <a:ln>
            <a:noFill/>
          </a:ln>
        </p:spPr>
      </p:pic>
      <p:pic>
        <p:nvPicPr>
          <p:cNvPr id="5" name="Shape 148"/>
          <p:cNvPicPr preferRelativeResize="0"/>
          <p:nvPr/>
        </p:nvPicPr>
        <p:blipFill rotWithShape="1">
          <a:blip r:embed="rId3">
            <a:alphaModFix/>
          </a:blip>
          <a:srcRect/>
          <a:stretch/>
        </p:blipFill>
        <p:spPr>
          <a:xfrm>
            <a:off x="9512651" y="1916832"/>
            <a:ext cx="2310698" cy="1978030"/>
          </a:xfrm>
          <a:prstGeom prst="rect">
            <a:avLst/>
          </a:prstGeom>
          <a:noFill/>
          <a:ln>
            <a:noFill/>
          </a:ln>
        </p:spPr>
      </p:pic>
      <p:sp>
        <p:nvSpPr>
          <p:cNvPr id="6" name="Título 5"/>
          <p:cNvSpPr>
            <a:spLocks noGrp="1"/>
          </p:cNvSpPr>
          <p:nvPr>
            <p:ph type="ctrTitle"/>
          </p:nvPr>
        </p:nvSpPr>
        <p:spPr/>
        <p:txBody>
          <a:bodyPr/>
          <a:lstStyle/>
          <a:p>
            <a:r>
              <a:rPr lang="es-ES" altLang="es-MX" sz="2000" b="1" dirty="0"/>
              <a:t>TÍTULO VIGÉSIMO SEGUNDO</a:t>
            </a:r>
            <a:br>
              <a:rPr lang="es-ES" altLang="es-MX" sz="2000" b="1" dirty="0"/>
            </a:br>
            <a:r>
              <a:rPr lang="es-ES" altLang="es-MX" sz="2000" b="1" dirty="0"/>
              <a:t>DELITOS COMETIDOS EN EL EJERCICIO DE LA PROFESIÓN</a:t>
            </a:r>
            <a:br>
              <a:rPr lang="es-ES" altLang="es-MX" sz="2000" b="1" dirty="0"/>
            </a:br>
            <a:r>
              <a:rPr lang="es-ES" altLang="es-MX" sz="2000" b="1" dirty="0"/>
              <a:t>CAPÍTULO I</a:t>
            </a:r>
            <a:br>
              <a:rPr lang="es-ES" altLang="es-MX" sz="2000" b="1" dirty="0"/>
            </a:br>
            <a:r>
              <a:rPr lang="es-ES" altLang="es-MX" sz="2000" b="1" dirty="0"/>
              <a:t>RESPONSABILIDAD</a:t>
            </a:r>
            <a:r>
              <a:rPr lang="es-ES" altLang="es-MX" b="1" dirty="0"/>
              <a:t> </a:t>
            </a:r>
            <a:r>
              <a:rPr lang="es-ES" altLang="es-MX" sz="2400" b="1" dirty="0"/>
              <a:t>PROFESIONAL Y TÉCNICA</a:t>
            </a:r>
            <a:r>
              <a:rPr lang="es-ES" altLang="es-MX" b="1" dirty="0"/>
              <a:t/>
            </a:r>
            <a:br>
              <a:rPr lang="es-ES" altLang="es-MX" b="1" dirty="0"/>
            </a:br>
            <a:endParaRPr lang="es-MX" dirty="0"/>
          </a:p>
        </p:txBody>
      </p:sp>
      <p:sp>
        <p:nvSpPr>
          <p:cNvPr id="7" name="Subtítulo 6"/>
          <p:cNvSpPr>
            <a:spLocks noGrp="1"/>
          </p:cNvSpPr>
          <p:nvPr>
            <p:ph type="subTitle" idx="1"/>
          </p:nvPr>
        </p:nvSpPr>
        <p:spPr/>
        <p:txBody>
          <a:bodyPr/>
          <a:lstStyle/>
          <a:p>
            <a:pPr>
              <a:lnSpc>
                <a:spcPct val="80000"/>
              </a:lnSpc>
            </a:pPr>
            <a:r>
              <a:rPr lang="es-ES" altLang="es-MX" sz="2000" b="1" dirty="0"/>
              <a:t>ARTÍCULO 322 DEL CÓDIGO PENAL PARA EL DISTRITO FEDERAL: </a:t>
            </a:r>
          </a:p>
          <a:p>
            <a:pPr algn="just">
              <a:lnSpc>
                <a:spcPct val="80000"/>
              </a:lnSpc>
            </a:pPr>
            <a:endParaRPr lang="es-ES" altLang="es-MX" sz="2000" dirty="0"/>
          </a:p>
          <a:p>
            <a:pPr algn="just">
              <a:lnSpc>
                <a:spcPct val="80000"/>
              </a:lnSpc>
            </a:pPr>
            <a:r>
              <a:rPr lang="es-ES" altLang="es-MX" sz="2000" dirty="0"/>
              <a:t>Los profesionistas, artistas o técnicos y sus auxiliares, serán responsables de los delitos que cometan en el ejercicio de su profesión, en los términos siguientes y sin perjuicio de las prevenciones contenidas en las normas sobre ejercicio profesional. Además de las sanciones fijadas para los delitos que resulten consumados, se les impondrá suspensión de un mes a dos años en el ejercicio de la profesión o definitiva en caso de reiteración y estarán obligados a la reparación del daño por sus propios actos y los de sus auxiliares, cuando éstos actúen de acuerdo con las instrucciones de aquellos.</a:t>
            </a:r>
          </a:p>
          <a:p>
            <a:endParaRPr lang="es-MX" dirty="0"/>
          </a:p>
        </p:txBody>
      </p:sp>
    </p:spTree>
    <p:extLst>
      <p:ext uri="{BB962C8B-B14F-4D97-AF65-F5344CB8AC3E}">
        <p14:creationId xmlns:p14="http://schemas.microsoft.com/office/powerpoint/2010/main" xmlns="" val="1902318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2"/>
        <p:cNvGrpSpPr/>
        <p:nvPr/>
      </p:nvGrpSpPr>
      <p:grpSpPr>
        <a:xfrm>
          <a:off x="0" y="0"/>
          <a:ext cx="0" cy="0"/>
          <a:chOff x="0" y="0"/>
          <a:chExt cx="0" cy="0"/>
        </a:xfrm>
      </p:grpSpPr>
      <p:cxnSp>
        <p:nvCxnSpPr>
          <p:cNvPr id="93" name="Shape 93"/>
          <p:cNvCxnSpPr/>
          <p:nvPr/>
        </p:nvCxnSpPr>
        <p:spPr>
          <a:xfrm>
            <a:off x="391886" y="101598"/>
            <a:ext cx="14514" cy="6574971"/>
          </a:xfrm>
          <a:prstGeom prst="straightConnector1">
            <a:avLst/>
          </a:prstGeom>
          <a:noFill/>
          <a:ln w="25400" cap="flat" cmpd="sng">
            <a:solidFill>
              <a:srgbClr val="2E75B5"/>
            </a:solidFill>
            <a:prstDash val="solid"/>
            <a:miter lim="800000"/>
            <a:headEnd type="none" w="med" len="med"/>
            <a:tailEnd type="none" w="med" len="med"/>
          </a:ln>
        </p:spPr>
      </p:cxnSp>
      <p:cxnSp>
        <p:nvCxnSpPr>
          <p:cNvPr id="94" name="Shape 94"/>
          <p:cNvCxnSpPr/>
          <p:nvPr/>
        </p:nvCxnSpPr>
        <p:spPr>
          <a:xfrm rot="10800000" flipH="1">
            <a:off x="72570" y="391886"/>
            <a:ext cx="11814629" cy="14517"/>
          </a:xfrm>
          <a:prstGeom prst="straightConnector1">
            <a:avLst/>
          </a:prstGeom>
          <a:noFill/>
          <a:ln w="25400" cap="flat" cmpd="sng">
            <a:solidFill>
              <a:srgbClr val="FF0000"/>
            </a:solidFill>
            <a:prstDash val="solid"/>
            <a:miter lim="800000"/>
            <a:headEnd type="none" w="med" len="med"/>
            <a:tailEnd type="none" w="med" len="med"/>
          </a:ln>
        </p:spPr>
      </p:cxnSp>
      <p:pic>
        <p:nvPicPr>
          <p:cNvPr id="95" name="Shape 95"/>
          <p:cNvPicPr preferRelativeResize="0"/>
          <p:nvPr/>
        </p:nvPicPr>
        <p:blipFill rotWithShape="1">
          <a:blip r:embed="rId3">
            <a:alphaModFix/>
          </a:blip>
          <a:srcRect/>
          <a:stretch/>
        </p:blipFill>
        <p:spPr>
          <a:xfrm>
            <a:off x="-25897" y="90466"/>
            <a:ext cx="835545" cy="631492"/>
          </a:xfrm>
          <a:prstGeom prst="rect">
            <a:avLst/>
          </a:prstGeom>
          <a:noFill/>
          <a:ln>
            <a:noFill/>
          </a:ln>
        </p:spPr>
      </p:pic>
      <p:sp>
        <p:nvSpPr>
          <p:cNvPr id="96" name="Shape 96"/>
          <p:cNvSpPr/>
          <p:nvPr/>
        </p:nvSpPr>
        <p:spPr>
          <a:xfrm>
            <a:off x="809669" y="722337"/>
            <a:ext cx="6796411" cy="923330"/>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s-MX" sz="5400" b="0" i="0" u="none" strike="noStrike" cap="none" dirty="0">
                <a:solidFill>
                  <a:schemeClr val="accent1"/>
                </a:solidFill>
                <a:latin typeface="Calibri"/>
                <a:ea typeface="Calibri"/>
                <a:cs typeface="Calibri"/>
                <a:sym typeface="Calibri"/>
              </a:rPr>
              <a:t>Maestros participantes</a:t>
            </a:r>
          </a:p>
        </p:txBody>
      </p:sp>
      <p:sp>
        <p:nvSpPr>
          <p:cNvPr id="5" name="Título 4"/>
          <p:cNvSpPr>
            <a:spLocks noGrp="1"/>
          </p:cNvSpPr>
          <p:nvPr>
            <p:ph type="title"/>
          </p:nvPr>
        </p:nvSpPr>
        <p:spPr>
          <a:xfrm>
            <a:off x="838200" y="365125"/>
            <a:ext cx="10515600" cy="1119659"/>
          </a:xfrm>
        </p:spPr>
        <p:txBody>
          <a:bodyPr/>
          <a:lstStyle/>
          <a:p>
            <a:r>
              <a:rPr lang="es-MX" dirty="0" smtClean="0"/>
              <a:t/>
            </a:r>
            <a:br>
              <a:rPr lang="es-MX" dirty="0" smtClean="0"/>
            </a:br>
            <a:r>
              <a:rPr lang="es-MX" dirty="0"/>
              <a:t/>
            </a:r>
            <a:br>
              <a:rPr lang="es-MX" dirty="0"/>
            </a:br>
            <a:r>
              <a:rPr lang="es-MX" dirty="0" smtClean="0"/>
              <a:t/>
            </a:r>
            <a:br>
              <a:rPr lang="es-MX" dirty="0" smtClean="0"/>
            </a:br>
            <a:r>
              <a:rPr lang="es-MX" dirty="0"/>
              <a:t/>
            </a:r>
            <a:br>
              <a:rPr lang="es-MX" dirty="0"/>
            </a:br>
            <a:r>
              <a:rPr lang="es-MX" dirty="0" smtClean="0"/>
              <a:t/>
            </a:r>
            <a:br>
              <a:rPr lang="es-MX" dirty="0" smtClean="0"/>
            </a:br>
            <a:r>
              <a:rPr lang="es-MX" dirty="0"/>
              <a:t/>
            </a:r>
            <a:br>
              <a:rPr lang="es-MX" dirty="0"/>
            </a:br>
            <a:r>
              <a:rPr lang="es-MX" sz="3600" dirty="0" smtClean="0"/>
              <a:t>LIC. EN DERECHO GRACIELA GONZÁLEZ SÁNCHEZ.</a:t>
            </a:r>
            <a:br>
              <a:rPr lang="es-MX" sz="3600" dirty="0" smtClean="0"/>
            </a:br>
            <a:r>
              <a:rPr lang="es-MX" sz="3600" dirty="0"/>
              <a:t/>
            </a:r>
            <a:br>
              <a:rPr lang="es-MX" sz="3600" dirty="0"/>
            </a:br>
            <a:r>
              <a:rPr lang="es-MX" sz="3600" dirty="0" smtClean="0"/>
              <a:t>C.P. MIGUEL RODRÍGEZ NAVARRO.</a:t>
            </a:r>
            <a:br>
              <a:rPr lang="es-MX" sz="3600" dirty="0" smtClean="0"/>
            </a:br>
            <a:r>
              <a:rPr lang="es-MX" sz="3600" dirty="0"/>
              <a:t/>
            </a:r>
            <a:br>
              <a:rPr lang="es-MX" sz="3600" dirty="0"/>
            </a:br>
            <a:r>
              <a:rPr lang="es-MX" sz="3600" dirty="0" smtClean="0"/>
              <a:t>LIC. CÉSAR JORGE ÁVILA RODRÍGUEZ.</a:t>
            </a:r>
            <a:endParaRPr lang="es-MX" sz="3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2"/>
        <p:cNvGrpSpPr/>
        <p:nvPr/>
      </p:nvGrpSpPr>
      <p:grpSpPr>
        <a:xfrm>
          <a:off x="0" y="0"/>
          <a:ext cx="0" cy="0"/>
          <a:chOff x="0" y="0"/>
          <a:chExt cx="0" cy="0"/>
        </a:xfrm>
      </p:grpSpPr>
      <p:cxnSp>
        <p:nvCxnSpPr>
          <p:cNvPr id="103" name="Shape 103"/>
          <p:cNvCxnSpPr/>
          <p:nvPr/>
        </p:nvCxnSpPr>
        <p:spPr>
          <a:xfrm>
            <a:off x="391886" y="101598"/>
            <a:ext cx="14514" cy="6574971"/>
          </a:xfrm>
          <a:prstGeom prst="straightConnector1">
            <a:avLst/>
          </a:prstGeom>
          <a:noFill/>
          <a:ln w="25400" cap="flat" cmpd="sng">
            <a:solidFill>
              <a:srgbClr val="2E75B5"/>
            </a:solidFill>
            <a:prstDash val="solid"/>
            <a:miter lim="800000"/>
            <a:headEnd type="none" w="med" len="med"/>
            <a:tailEnd type="none" w="med" len="med"/>
          </a:ln>
        </p:spPr>
      </p:cxnSp>
      <p:cxnSp>
        <p:nvCxnSpPr>
          <p:cNvPr id="104" name="Shape 104"/>
          <p:cNvCxnSpPr/>
          <p:nvPr/>
        </p:nvCxnSpPr>
        <p:spPr>
          <a:xfrm rot="10800000" flipH="1">
            <a:off x="72570" y="391886"/>
            <a:ext cx="11814629" cy="14517"/>
          </a:xfrm>
          <a:prstGeom prst="straightConnector1">
            <a:avLst/>
          </a:prstGeom>
          <a:noFill/>
          <a:ln w="25400" cap="flat" cmpd="sng">
            <a:solidFill>
              <a:srgbClr val="FF0000"/>
            </a:solidFill>
            <a:prstDash val="solid"/>
            <a:miter lim="800000"/>
            <a:headEnd type="none" w="med" len="med"/>
            <a:tailEnd type="none" w="med" len="med"/>
          </a:ln>
        </p:spPr>
      </p:cxnSp>
      <p:pic>
        <p:nvPicPr>
          <p:cNvPr id="105" name="Shape 105"/>
          <p:cNvPicPr preferRelativeResize="0"/>
          <p:nvPr/>
        </p:nvPicPr>
        <p:blipFill rotWithShape="1">
          <a:blip r:embed="rId3">
            <a:alphaModFix/>
          </a:blip>
          <a:srcRect/>
          <a:stretch/>
        </p:blipFill>
        <p:spPr>
          <a:xfrm>
            <a:off x="-25897" y="90466"/>
            <a:ext cx="835545" cy="631492"/>
          </a:xfrm>
          <a:prstGeom prst="rect">
            <a:avLst/>
          </a:prstGeom>
          <a:noFill/>
          <a:ln>
            <a:noFill/>
          </a:ln>
        </p:spPr>
      </p:pic>
      <p:sp>
        <p:nvSpPr>
          <p:cNvPr id="106" name="Shape 106"/>
          <p:cNvSpPr/>
          <p:nvPr/>
        </p:nvSpPr>
        <p:spPr>
          <a:xfrm>
            <a:off x="824183" y="722337"/>
            <a:ext cx="10721973" cy="800219"/>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s-MX" sz="4600" b="0" i="0" u="none" strike="noStrike" cap="none">
                <a:solidFill>
                  <a:schemeClr val="accent1"/>
                </a:solidFill>
                <a:latin typeface="Calibri"/>
                <a:ea typeface="Calibri"/>
                <a:cs typeface="Calibri"/>
                <a:sym typeface="Calibri"/>
              </a:rPr>
              <a:t>Ciclo escolar para la realización del proyecto</a:t>
            </a:r>
          </a:p>
        </p:txBody>
      </p:sp>
      <p:sp>
        <p:nvSpPr>
          <p:cNvPr id="107" name="Shape 107"/>
          <p:cNvSpPr txBox="1"/>
          <p:nvPr/>
        </p:nvSpPr>
        <p:spPr>
          <a:xfrm>
            <a:off x="1748118" y="2581835"/>
            <a:ext cx="9547411" cy="954107"/>
          </a:xfrm>
          <a:prstGeom prst="rect">
            <a:avLst/>
          </a:prstGeom>
          <a:noFill/>
          <a:ln>
            <a:noFill/>
          </a:ln>
        </p:spPr>
        <p:txBody>
          <a:bodyPr wrap="square" lIns="91425" tIns="45700" rIns="91425" bIns="45700" anchor="t" anchorCtr="0">
            <a:noAutofit/>
          </a:bodyPr>
          <a:lstStyle/>
          <a:p>
            <a:pPr marL="342900" marR="0" lvl="0" indent="-342900" algn="l" rtl="0">
              <a:lnSpc>
                <a:spcPct val="200000"/>
              </a:lnSpc>
              <a:spcBef>
                <a:spcPts val="0"/>
              </a:spcBef>
              <a:buClr>
                <a:schemeClr val="dk2"/>
              </a:buClr>
              <a:buSzPct val="100000"/>
              <a:buFont typeface="Nunito"/>
              <a:buChar char="•"/>
            </a:pPr>
            <a:r>
              <a:rPr lang="es-MX" sz="2800" b="1" i="0" u="none" strike="noStrike" cap="none">
                <a:solidFill>
                  <a:schemeClr val="dk2"/>
                </a:solidFill>
                <a:latin typeface="Nunito"/>
                <a:ea typeface="Nunito"/>
                <a:cs typeface="Nunito"/>
                <a:sym typeface="Nunito"/>
              </a:rPr>
              <a:t>Agosto 2017 – Mayo 2018</a:t>
            </a:r>
          </a:p>
        </p:txBody>
      </p:sp>
      <p:pic>
        <p:nvPicPr>
          <p:cNvPr id="108" name="Shape 108"/>
          <p:cNvPicPr preferRelativeResize="0"/>
          <p:nvPr/>
        </p:nvPicPr>
        <p:blipFill rotWithShape="1">
          <a:blip r:embed="rId4">
            <a:alphaModFix/>
          </a:blip>
          <a:srcRect/>
          <a:stretch/>
        </p:blipFill>
        <p:spPr>
          <a:xfrm>
            <a:off x="8834718" y="4348494"/>
            <a:ext cx="2897424" cy="214305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2"/>
        <p:cNvGrpSpPr/>
        <p:nvPr/>
      </p:nvGrpSpPr>
      <p:grpSpPr>
        <a:xfrm>
          <a:off x="0" y="0"/>
          <a:ext cx="0" cy="0"/>
          <a:chOff x="0" y="0"/>
          <a:chExt cx="0" cy="0"/>
        </a:xfrm>
      </p:grpSpPr>
      <p:cxnSp>
        <p:nvCxnSpPr>
          <p:cNvPr id="113" name="Shape 113"/>
          <p:cNvCxnSpPr/>
          <p:nvPr/>
        </p:nvCxnSpPr>
        <p:spPr>
          <a:xfrm>
            <a:off x="391886" y="101598"/>
            <a:ext cx="14514" cy="6574971"/>
          </a:xfrm>
          <a:prstGeom prst="straightConnector1">
            <a:avLst/>
          </a:prstGeom>
          <a:noFill/>
          <a:ln w="25400" cap="flat" cmpd="sng">
            <a:solidFill>
              <a:srgbClr val="2E75B5"/>
            </a:solidFill>
            <a:prstDash val="solid"/>
            <a:miter lim="800000"/>
            <a:headEnd type="none" w="med" len="med"/>
            <a:tailEnd type="none" w="med" len="med"/>
          </a:ln>
        </p:spPr>
      </p:cxnSp>
      <p:cxnSp>
        <p:nvCxnSpPr>
          <p:cNvPr id="114" name="Shape 114"/>
          <p:cNvCxnSpPr/>
          <p:nvPr/>
        </p:nvCxnSpPr>
        <p:spPr>
          <a:xfrm rot="10800000" flipH="1">
            <a:off x="72570" y="391886"/>
            <a:ext cx="11814629" cy="14517"/>
          </a:xfrm>
          <a:prstGeom prst="straightConnector1">
            <a:avLst/>
          </a:prstGeom>
          <a:noFill/>
          <a:ln w="25400" cap="flat" cmpd="sng">
            <a:solidFill>
              <a:srgbClr val="FF0000"/>
            </a:solidFill>
            <a:prstDash val="solid"/>
            <a:miter lim="800000"/>
            <a:headEnd type="none" w="med" len="med"/>
            <a:tailEnd type="none" w="med" len="med"/>
          </a:ln>
        </p:spPr>
      </p:cxnSp>
      <p:pic>
        <p:nvPicPr>
          <p:cNvPr id="115" name="Shape 115"/>
          <p:cNvPicPr preferRelativeResize="0"/>
          <p:nvPr/>
        </p:nvPicPr>
        <p:blipFill rotWithShape="1">
          <a:blip r:embed="rId3">
            <a:alphaModFix/>
          </a:blip>
          <a:srcRect/>
          <a:stretch/>
        </p:blipFill>
        <p:spPr>
          <a:xfrm>
            <a:off x="-25897" y="90466"/>
            <a:ext cx="835545" cy="631492"/>
          </a:xfrm>
          <a:prstGeom prst="rect">
            <a:avLst/>
          </a:prstGeom>
          <a:noFill/>
          <a:ln>
            <a:noFill/>
          </a:ln>
        </p:spPr>
      </p:pic>
      <p:sp>
        <p:nvSpPr>
          <p:cNvPr id="116" name="Shape 116"/>
          <p:cNvSpPr/>
          <p:nvPr/>
        </p:nvSpPr>
        <p:spPr>
          <a:xfrm>
            <a:off x="824183" y="722337"/>
            <a:ext cx="6350713" cy="923330"/>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s-MX" sz="5400" b="0" i="0" u="none" strike="noStrike" cap="none">
                <a:solidFill>
                  <a:schemeClr val="accent1"/>
                </a:solidFill>
                <a:latin typeface="Calibri"/>
                <a:ea typeface="Calibri"/>
                <a:cs typeface="Calibri"/>
                <a:sym typeface="Calibri"/>
              </a:rPr>
              <a:t>Nombre del proyecto:</a:t>
            </a:r>
          </a:p>
        </p:txBody>
      </p:sp>
      <p:sp>
        <p:nvSpPr>
          <p:cNvPr id="117" name="Shape 117"/>
          <p:cNvSpPr/>
          <p:nvPr/>
        </p:nvSpPr>
        <p:spPr>
          <a:xfrm>
            <a:off x="2473860" y="2254644"/>
            <a:ext cx="7244292" cy="1569660"/>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endParaRPr lang="es-MX" sz="9600" b="1" i="0" u="none" strike="noStrike" cap="none" dirty="0">
              <a:solidFill>
                <a:srgbClr val="770000"/>
              </a:solidFill>
              <a:latin typeface="Arial"/>
              <a:ea typeface="Arial"/>
              <a:cs typeface="Arial"/>
              <a:sym typeface="Arial"/>
            </a:endParaRPr>
          </a:p>
        </p:txBody>
      </p:sp>
      <p:sp>
        <p:nvSpPr>
          <p:cNvPr id="2" name="Título 1"/>
          <p:cNvSpPr>
            <a:spLocks noGrp="1"/>
          </p:cNvSpPr>
          <p:nvPr>
            <p:ph type="ctrTitle"/>
          </p:nvPr>
        </p:nvSpPr>
        <p:spPr>
          <a:xfrm>
            <a:off x="983432" y="821148"/>
            <a:ext cx="9684568" cy="1959779"/>
          </a:xfrm>
        </p:spPr>
        <p:txBody>
          <a:bodyPr/>
          <a:lstStyle/>
          <a:p>
            <a:r>
              <a:rPr lang="es-MX" sz="2400" dirty="0" smtClean="0"/>
              <a:t/>
            </a:r>
            <a:br>
              <a:rPr lang="es-MX" sz="2400" dirty="0" smtClean="0"/>
            </a:br>
            <a:r>
              <a:rPr lang="es-MX" sz="2400" dirty="0"/>
              <a:t/>
            </a:r>
            <a:br>
              <a:rPr lang="es-MX" sz="2400" dirty="0"/>
            </a:br>
            <a:r>
              <a:rPr lang="es-MX" sz="2400" dirty="0" smtClean="0"/>
              <a:t/>
            </a:r>
            <a:br>
              <a:rPr lang="es-MX" sz="2400" dirty="0" smtClean="0"/>
            </a:br>
            <a:r>
              <a:rPr lang="es-MX" sz="2400" dirty="0"/>
              <a:t/>
            </a:r>
            <a:br>
              <a:rPr lang="es-MX" sz="2400" dirty="0"/>
            </a:br>
            <a:r>
              <a:rPr lang="es-MX" sz="2400" dirty="0" smtClean="0"/>
              <a:t/>
            </a:r>
            <a:br>
              <a:rPr lang="es-MX" sz="2400" dirty="0" smtClean="0"/>
            </a:br>
            <a:r>
              <a:rPr lang="es-MX" sz="2400" dirty="0"/>
              <a:t/>
            </a:r>
            <a:br>
              <a:rPr lang="es-MX" sz="2400" dirty="0"/>
            </a:br>
            <a:r>
              <a:rPr lang="es-MX" sz="2400" dirty="0" smtClean="0"/>
              <a:t/>
            </a:r>
            <a:br>
              <a:rPr lang="es-MX" sz="2400" dirty="0" smtClean="0"/>
            </a:br>
            <a:r>
              <a:rPr lang="es-MX" sz="2400" dirty="0"/>
              <a:t/>
            </a:r>
            <a:br>
              <a:rPr lang="es-MX" sz="2400" dirty="0"/>
            </a:br>
            <a:r>
              <a:rPr lang="es-MX" sz="2400" dirty="0" smtClean="0"/>
              <a:t/>
            </a:r>
            <a:br>
              <a:rPr lang="es-MX" sz="2400" dirty="0" smtClean="0"/>
            </a:br>
            <a:r>
              <a:rPr lang="es-MX" sz="2400" dirty="0" smtClean="0"/>
              <a:t>RESPONSABILIDAD </a:t>
            </a:r>
            <a:r>
              <a:rPr lang="es-MX" sz="2400" dirty="0"/>
              <a:t>DEL CONTADOR PÚBLICO EN EL EJERCICIO INDEPENDIENTE DE SU PROFESIÓN.</a:t>
            </a:r>
            <a:br>
              <a:rPr lang="es-MX" sz="2400" dirty="0"/>
            </a:br>
            <a:endParaRPr lang="es-MX" sz="2400" dirty="0"/>
          </a:p>
        </p:txBody>
      </p:sp>
      <p:sp>
        <p:nvSpPr>
          <p:cNvPr id="3" name="Subtítulo 2"/>
          <p:cNvSpPr>
            <a:spLocks noGrp="1"/>
          </p:cNvSpPr>
          <p:nvPr>
            <p:ph type="subTitle" idx="1"/>
          </p:nvPr>
        </p:nvSpPr>
        <p:spPr/>
        <p:txBody>
          <a:bodyPr/>
          <a:lstStyle/>
          <a:p>
            <a:r>
              <a:rPr lang="es-MX" dirty="0" smtClean="0"/>
              <a:t>Aspectos éticos, contables y legales del ejercicio profesional independiente.</a:t>
            </a:r>
            <a:endParaRPr lang="es-MX"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2"/>
        <p:cNvGrpSpPr/>
        <p:nvPr/>
      </p:nvGrpSpPr>
      <p:grpSpPr>
        <a:xfrm>
          <a:off x="0" y="0"/>
          <a:ext cx="0" cy="0"/>
          <a:chOff x="0" y="0"/>
          <a:chExt cx="0" cy="0"/>
        </a:xfrm>
      </p:grpSpPr>
      <p:cxnSp>
        <p:nvCxnSpPr>
          <p:cNvPr id="123" name="Shape 123"/>
          <p:cNvCxnSpPr/>
          <p:nvPr/>
        </p:nvCxnSpPr>
        <p:spPr>
          <a:xfrm>
            <a:off x="391886" y="101598"/>
            <a:ext cx="14514" cy="6574971"/>
          </a:xfrm>
          <a:prstGeom prst="straightConnector1">
            <a:avLst/>
          </a:prstGeom>
          <a:noFill/>
          <a:ln w="25400" cap="flat" cmpd="sng">
            <a:solidFill>
              <a:srgbClr val="2E75B5"/>
            </a:solidFill>
            <a:prstDash val="solid"/>
            <a:miter lim="800000"/>
            <a:headEnd type="none" w="med" len="med"/>
            <a:tailEnd type="none" w="med" len="med"/>
          </a:ln>
        </p:spPr>
      </p:cxnSp>
      <p:cxnSp>
        <p:nvCxnSpPr>
          <p:cNvPr id="124" name="Shape 124"/>
          <p:cNvCxnSpPr/>
          <p:nvPr/>
        </p:nvCxnSpPr>
        <p:spPr>
          <a:xfrm rot="10800000" flipH="1">
            <a:off x="72570" y="391886"/>
            <a:ext cx="11814629" cy="14517"/>
          </a:xfrm>
          <a:prstGeom prst="straightConnector1">
            <a:avLst/>
          </a:prstGeom>
          <a:noFill/>
          <a:ln w="25400" cap="flat" cmpd="sng">
            <a:solidFill>
              <a:srgbClr val="FF0000"/>
            </a:solidFill>
            <a:prstDash val="solid"/>
            <a:miter lim="800000"/>
            <a:headEnd type="none" w="med" len="med"/>
            <a:tailEnd type="none" w="med" len="med"/>
          </a:ln>
        </p:spPr>
      </p:cxnSp>
      <p:pic>
        <p:nvPicPr>
          <p:cNvPr id="125" name="Shape 125"/>
          <p:cNvPicPr preferRelativeResize="0"/>
          <p:nvPr/>
        </p:nvPicPr>
        <p:blipFill rotWithShape="1">
          <a:blip r:embed="rId3">
            <a:alphaModFix/>
          </a:blip>
          <a:srcRect/>
          <a:stretch/>
        </p:blipFill>
        <p:spPr>
          <a:xfrm>
            <a:off x="-25897" y="90466"/>
            <a:ext cx="835545" cy="631492"/>
          </a:xfrm>
          <a:prstGeom prst="rect">
            <a:avLst/>
          </a:prstGeom>
          <a:noFill/>
          <a:ln>
            <a:noFill/>
          </a:ln>
        </p:spPr>
      </p:pic>
      <p:sp>
        <p:nvSpPr>
          <p:cNvPr id="126" name="Shape 126"/>
          <p:cNvSpPr/>
          <p:nvPr/>
        </p:nvSpPr>
        <p:spPr>
          <a:xfrm>
            <a:off x="809669" y="722337"/>
            <a:ext cx="1867820" cy="923330"/>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s-MX" sz="5400" b="0" i="0" u="none" strike="noStrike" cap="none">
                <a:solidFill>
                  <a:schemeClr val="accent1"/>
                </a:solidFill>
                <a:latin typeface="Calibri"/>
                <a:ea typeface="Calibri"/>
                <a:cs typeface="Calibri"/>
                <a:sym typeface="Calibri"/>
              </a:rPr>
              <a:t>Índice</a:t>
            </a:r>
          </a:p>
        </p:txBody>
      </p:sp>
      <p:pic>
        <p:nvPicPr>
          <p:cNvPr id="128" name="Shape 128"/>
          <p:cNvPicPr preferRelativeResize="0"/>
          <p:nvPr/>
        </p:nvPicPr>
        <p:blipFill rotWithShape="1">
          <a:blip r:embed="rId4">
            <a:alphaModFix/>
          </a:blip>
          <a:srcRect/>
          <a:stretch/>
        </p:blipFill>
        <p:spPr>
          <a:xfrm>
            <a:off x="9572624" y="4657165"/>
            <a:ext cx="2310698" cy="1978030"/>
          </a:xfrm>
          <a:prstGeom prst="rect">
            <a:avLst/>
          </a:prstGeom>
          <a:noFill/>
          <a:ln>
            <a:noFill/>
          </a:ln>
        </p:spPr>
      </p:pic>
      <p:sp>
        <p:nvSpPr>
          <p:cNvPr id="2" name="Título 1"/>
          <p:cNvSpPr>
            <a:spLocks noGrp="1"/>
          </p:cNvSpPr>
          <p:nvPr>
            <p:ph type="title"/>
          </p:nvPr>
        </p:nvSpPr>
        <p:spPr/>
        <p:txBody>
          <a:bodyPr/>
          <a:lstStyle/>
          <a:p>
            <a:r>
              <a:rPr lang="es-MX" dirty="0" smtClean="0"/>
              <a:t>ÍNDICE:</a:t>
            </a:r>
            <a:endParaRPr lang="es-MX" dirty="0"/>
          </a:p>
        </p:txBody>
      </p:sp>
      <p:sp>
        <p:nvSpPr>
          <p:cNvPr id="3" name="Marcador de texto 2"/>
          <p:cNvSpPr>
            <a:spLocks noGrp="1"/>
          </p:cNvSpPr>
          <p:nvPr>
            <p:ph type="body" idx="1"/>
          </p:nvPr>
        </p:nvSpPr>
        <p:spPr/>
        <p:txBody>
          <a:bodyPr/>
          <a:lstStyle/>
          <a:p>
            <a:r>
              <a:rPr lang="es-MX" dirty="0" smtClean="0"/>
              <a:t>1. Carátula.</a:t>
            </a:r>
          </a:p>
          <a:p>
            <a:r>
              <a:rPr lang="es-MX" dirty="0" smtClean="0"/>
              <a:t>2. Maestros participantes.</a:t>
            </a:r>
          </a:p>
          <a:p>
            <a:r>
              <a:rPr lang="es-MX" dirty="0" smtClean="0"/>
              <a:t>3.Calendarización.</a:t>
            </a:r>
          </a:p>
          <a:p>
            <a:r>
              <a:rPr lang="es-MX" dirty="0" smtClean="0"/>
              <a:t>4. Nombre del proyecto.</a:t>
            </a:r>
          </a:p>
          <a:p>
            <a:r>
              <a:rPr lang="es-MX" dirty="0" smtClean="0"/>
              <a:t>6. Conclusiones generales.</a:t>
            </a:r>
          </a:p>
          <a:p>
            <a:r>
              <a:rPr lang="es-MX" dirty="0" smtClean="0"/>
              <a:t>8. Evidencias fotográficas</a:t>
            </a:r>
          </a:p>
          <a:p>
            <a:endParaRPr lang="es-MX" dirty="0"/>
          </a:p>
        </p:txBody>
      </p:sp>
      <p:sp>
        <p:nvSpPr>
          <p:cNvPr id="4" name="Marcador de texto 3"/>
          <p:cNvSpPr>
            <a:spLocks noGrp="1"/>
          </p:cNvSpPr>
          <p:nvPr>
            <p:ph type="body" idx="2"/>
          </p:nvPr>
        </p:nvSpPr>
        <p:spPr/>
        <p:txBody>
          <a:bodyPr/>
          <a:lstStyle/>
          <a:p>
            <a:r>
              <a:rPr lang="es-MX" dirty="0" smtClean="0"/>
              <a:t>9. Objetivo.</a:t>
            </a:r>
          </a:p>
          <a:p>
            <a:r>
              <a:rPr lang="es-MX" dirty="0" smtClean="0"/>
              <a:t>10. Propuesta.</a:t>
            </a:r>
          </a:p>
          <a:p>
            <a:r>
              <a:rPr lang="es-MX" dirty="0" smtClean="0"/>
              <a:t>11. Desarrollo.</a:t>
            </a:r>
          </a:p>
          <a:p>
            <a:pPr marL="177800" indent="0">
              <a:buNone/>
            </a:pPr>
            <a:r>
              <a:rPr lang="es-MX" dirty="0" smtClean="0"/>
              <a:t> </a:t>
            </a:r>
            <a:endParaRPr lang="es-MX"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2"/>
        <p:cNvGrpSpPr/>
        <p:nvPr/>
      </p:nvGrpSpPr>
      <p:grpSpPr>
        <a:xfrm>
          <a:off x="0" y="0"/>
          <a:ext cx="0" cy="0"/>
          <a:chOff x="0" y="0"/>
          <a:chExt cx="0" cy="0"/>
        </a:xfrm>
      </p:grpSpPr>
      <p:cxnSp>
        <p:nvCxnSpPr>
          <p:cNvPr id="153" name="Shape 153"/>
          <p:cNvCxnSpPr/>
          <p:nvPr/>
        </p:nvCxnSpPr>
        <p:spPr>
          <a:xfrm>
            <a:off x="391886" y="115045"/>
            <a:ext cx="14514" cy="6574971"/>
          </a:xfrm>
          <a:prstGeom prst="straightConnector1">
            <a:avLst/>
          </a:prstGeom>
          <a:noFill/>
          <a:ln w="25400" cap="flat" cmpd="sng">
            <a:solidFill>
              <a:srgbClr val="2E75B5"/>
            </a:solidFill>
            <a:prstDash val="solid"/>
            <a:miter lim="800000"/>
            <a:headEnd type="none" w="med" len="med"/>
            <a:tailEnd type="none" w="med" len="med"/>
          </a:ln>
        </p:spPr>
      </p:cxnSp>
      <p:cxnSp>
        <p:nvCxnSpPr>
          <p:cNvPr id="154" name="Shape 154"/>
          <p:cNvCxnSpPr/>
          <p:nvPr/>
        </p:nvCxnSpPr>
        <p:spPr>
          <a:xfrm rot="10800000" flipH="1">
            <a:off x="72570" y="391886"/>
            <a:ext cx="11814629" cy="14517"/>
          </a:xfrm>
          <a:prstGeom prst="straightConnector1">
            <a:avLst/>
          </a:prstGeom>
          <a:noFill/>
          <a:ln w="25400" cap="flat" cmpd="sng">
            <a:solidFill>
              <a:srgbClr val="FF0000"/>
            </a:solidFill>
            <a:prstDash val="solid"/>
            <a:miter lim="800000"/>
            <a:headEnd type="none" w="med" len="med"/>
            <a:tailEnd type="none" w="med" len="med"/>
          </a:ln>
        </p:spPr>
      </p:cxnSp>
      <p:pic>
        <p:nvPicPr>
          <p:cNvPr id="155" name="Shape 155"/>
          <p:cNvPicPr preferRelativeResize="0"/>
          <p:nvPr/>
        </p:nvPicPr>
        <p:blipFill rotWithShape="1">
          <a:blip r:embed="rId3">
            <a:alphaModFix/>
          </a:blip>
          <a:srcRect/>
          <a:stretch/>
        </p:blipFill>
        <p:spPr>
          <a:xfrm>
            <a:off x="-25897" y="90466"/>
            <a:ext cx="835545" cy="631492"/>
          </a:xfrm>
          <a:prstGeom prst="rect">
            <a:avLst/>
          </a:prstGeom>
          <a:noFill/>
          <a:ln>
            <a:noFill/>
          </a:ln>
        </p:spPr>
      </p:pic>
      <p:sp>
        <p:nvSpPr>
          <p:cNvPr id="156" name="Shape 156"/>
          <p:cNvSpPr/>
          <p:nvPr/>
        </p:nvSpPr>
        <p:spPr>
          <a:xfrm>
            <a:off x="504716" y="507185"/>
            <a:ext cx="5519276" cy="689567"/>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s-MX" sz="3200" b="0" i="0" u="none" strike="noStrike" cap="none" dirty="0">
                <a:solidFill>
                  <a:schemeClr val="accent1"/>
                </a:solidFill>
                <a:latin typeface="Calibri"/>
                <a:ea typeface="Calibri"/>
                <a:cs typeface="Calibri"/>
                <a:sym typeface="Calibri"/>
              </a:rPr>
              <a:t>1.- Conclusiones Generales</a:t>
            </a:r>
          </a:p>
        </p:txBody>
      </p:sp>
      <p:graphicFrame>
        <p:nvGraphicFramePr>
          <p:cNvPr id="157" name="Shape 157"/>
          <p:cNvGraphicFramePr/>
          <p:nvPr/>
        </p:nvGraphicFramePr>
        <p:xfrm>
          <a:off x="760209" y="1367553"/>
          <a:ext cx="11113550" cy="5357964"/>
        </p:xfrm>
        <a:graphic>
          <a:graphicData uri="http://schemas.openxmlformats.org/drawingml/2006/table">
            <a:tbl>
              <a:tblPr>
                <a:noFill/>
                <a:tableStyleId>{717E04AF-C00B-4596-8746-2191AD4A87E1}</a:tableStyleId>
              </a:tblPr>
              <a:tblGrid>
                <a:gridCol w="11113550">
                  <a:extLst>
                    <a:ext uri="{9D8B030D-6E8A-4147-A177-3AD203B41FA5}">
                      <a16:colId xmlns="" xmlns:a16="http://schemas.microsoft.com/office/drawing/2014/main" val="20000"/>
                    </a:ext>
                  </a:extLst>
                </a:gridCol>
              </a:tblGrid>
              <a:tr h="99625">
                <a:tc>
                  <a:txBody>
                    <a:bodyPr/>
                    <a:lstStyle/>
                    <a:p>
                      <a:pPr marL="0" marR="0" lvl="0" indent="0" algn="ctr" rtl="0">
                        <a:lnSpc>
                          <a:spcPct val="115000"/>
                        </a:lnSpc>
                        <a:spcBef>
                          <a:spcPts val="0"/>
                        </a:spcBef>
                        <a:spcAft>
                          <a:spcPts val="0"/>
                        </a:spcAft>
                        <a:buSzPct val="25000"/>
                        <a:buNone/>
                      </a:pPr>
                      <a:r>
                        <a:rPr lang="es-MX" sz="1700" b="1">
                          <a:solidFill>
                            <a:srgbClr val="222A35"/>
                          </a:solidFill>
                        </a:rPr>
                        <a:t>LA INTERDISCIPLINARIEDAD</a:t>
                      </a:r>
                    </a:p>
                  </a:txBody>
                  <a:tcPr marL="20925" marR="20925" marT="20925" marB="20925"/>
                </a:tc>
                <a:extLst>
                  <a:ext uri="{0D108BD9-81ED-4DB2-BD59-A6C34878D82A}">
                    <a16:rowId xmlns="" xmlns:a16="http://schemas.microsoft.com/office/drawing/2014/main" val="10000"/>
                  </a:ext>
                </a:extLst>
              </a:tr>
              <a:tr h="234400">
                <a:tc>
                  <a:txBody>
                    <a:bodyPr/>
                    <a:lstStyle/>
                    <a:p>
                      <a:pPr marL="0" marR="0" lvl="0" indent="0" algn="l" rtl="0">
                        <a:lnSpc>
                          <a:spcPct val="115000"/>
                        </a:lnSpc>
                        <a:spcBef>
                          <a:spcPts val="0"/>
                        </a:spcBef>
                        <a:spcAft>
                          <a:spcPts val="0"/>
                        </a:spcAft>
                        <a:buSzPct val="25000"/>
                        <a:buNone/>
                      </a:pPr>
                      <a:r>
                        <a:rPr lang="es-MX" sz="1700">
                          <a:solidFill>
                            <a:srgbClr val="222A35"/>
                          </a:solidFill>
                        </a:rPr>
                        <a:t>Es una propuesta didáctica que integra distintas disciplinas y saberes para lograr una meta en común: un proceso de aprendizaje óptimo.</a:t>
                      </a:r>
                    </a:p>
                  </a:txBody>
                  <a:tcPr marL="20925" marR="20925" marT="20925" marB="20925"/>
                </a:tc>
                <a:extLst>
                  <a:ext uri="{0D108BD9-81ED-4DB2-BD59-A6C34878D82A}">
                    <a16:rowId xmlns="" xmlns:a16="http://schemas.microsoft.com/office/drawing/2014/main" val="10001"/>
                  </a:ext>
                </a:extLst>
              </a:tr>
              <a:tr h="234400">
                <a:tc>
                  <a:txBody>
                    <a:bodyPr/>
                    <a:lstStyle/>
                    <a:p>
                      <a:pPr marL="0" marR="0" lvl="0" indent="-107950" algn="l" rtl="0">
                        <a:lnSpc>
                          <a:spcPct val="115000"/>
                        </a:lnSpc>
                        <a:spcBef>
                          <a:spcPts val="0"/>
                        </a:spcBef>
                        <a:buClr>
                          <a:srgbClr val="222A35"/>
                        </a:buClr>
                        <a:buSzPct val="100000"/>
                        <a:buFont typeface="Arial"/>
                        <a:buNone/>
                      </a:pPr>
                      <a:r>
                        <a:rPr lang="es-MX" sz="1700">
                          <a:solidFill>
                            <a:srgbClr val="222A35"/>
                          </a:solidFill>
                        </a:rPr>
                        <a:t>Se </a:t>
                      </a:r>
                      <a:r>
                        <a:rPr lang="es-MX" sz="1700" b="1">
                          <a:solidFill>
                            <a:srgbClr val="222A35"/>
                          </a:solidFill>
                        </a:rPr>
                        <a:t>caracteriza</a:t>
                      </a:r>
                      <a:r>
                        <a:rPr lang="es-MX" sz="1700">
                          <a:solidFill>
                            <a:srgbClr val="222A35"/>
                          </a:solidFill>
                        </a:rPr>
                        <a:t> por lograr la interacción de dos o más disciplinas con sus respectivas metodologías en los niveles: dialógico, sinérgico y dialéctico e implica el aprendizaje cooperativo y colaborativo (y la aplicación de estrategias acordes).</a:t>
                      </a:r>
                    </a:p>
                  </a:txBody>
                  <a:tcPr marL="20925" marR="20925" marT="20925" marB="20925"/>
                </a:tc>
                <a:extLst>
                  <a:ext uri="{0D108BD9-81ED-4DB2-BD59-A6C34878D82A}">
                    <a16:rowId xmlns="" xmlns:a16="http://schemas.microsoft.com/office/drawing/2014/main" val="10002"/>
                  </a:ext>
                </a:extLst>
              </a:tr>
              <a:tr h="234400">
                <a:tc>
                  <a:txBody>
                    <a:bodyPr/>
                    <a:lstStyle/>
                    <a:p>
                      <a:pPr marL="0" marR="0" lvl="0" indent="-107950" algn="just" rtl="0">
                        <a:lnSpc>
                          <a:spcPct val="115000"/>
                        </a:lnSpc>
                        <a:spcBef>
                          <a:spcPts val="0"/>
                        </a:spcBef>
                        <a:buClr>
                          <a:srgbClr val="222A35"/>
                        </a:buClr>
                        <a:buSzPct val="100000"/>
                        <a:buFont typeface="Arial"/>
                        <a:buNone/>
                      </a:pPr>
                      <a:r>
                        <a:rPr lang="es-MX" sz="1700">
                          <a:solidFill>
                            <a:srgbClr val="222A35"/>
                          </a:solidFill>
                        </a:rPr>
                        <a:t>Es </a:t>
                      </a:r>
                      <a:r>
                        <a:rPr lang="es-MX" sz="1700" b="1">
                          <a:solidFill>
                            <a:srgbClr val="222A35"/>
                          </a:solidFill>
                        </a:rPr>
                        <a:t>importante en la educación</a:t>
                      </a:r>
                      <a:r>
                        <a:rPr lang="es-MX" sz="1700">
                          <a:solidFill>
                            <a:srgbClr val="222A35"/>
                          </a:solidFill>
                        </a:rPr>
                        <a:t> porque crea un vínculo entre el aula y la realidad, implica un cambio de roles (docentes- discentes) y facilita al alumno la identificación de sus intereses y de sus aptitudes.</a:t>
                      </a:r>
                    </a:p>
                  </a:txBody>
                  <a:tcPr marL="20925" marR="20925" marT="20925" marB="20925"/>
                </a:tc>
                <a:extLst>
                  <a:ext uri="{0D108BD9-81ED-4DB2-BD59-A6C34878D82A}">
                    <a16:rowId xmlns="" xmlns:a16="http://schemas.microsoft.com/office/drawing/2014/main" val="10003"/>
                  </a:ext>
                </a:extLst>
              </a:tr>
              <a:tr h="330650">
                <a:tc>
                  <a:txBody>
                    <a:bodyPr/>
                    <a:lstStyle/>
                    <a:p>
                      <a:pPr marL="0" marR="0" lvl="0" indent="-107950" algn="just" rtl="0">
                        <a:lnSpc>
                          <a:spcPct val="115000"/>
                        </a:lnSpc>
                        <a:spcBef>
                          <a:spcPts val="0"/>
                        </a:spcBef>
                        <a:buClr>
                          <a:srgbClr val="222A35"/>
                        </a:buClr>
                        <a:buSzPct val="100000"/>
                        <a:buFont typeface="Arial"/>
                        <a:buNone/>
                      </a:pPr>
                      <a:r>
                        <a:rPr lang="es-MX" sz="1700">
                          <a:solidFill>
                            <a:srgbClr val="222A35"/>
                          </a:solidFill>
                        </a:rPr>
                        <a:t>Permite </a:t>
                      </a:r>
                      <a:r>
                        <a:rPr lang="es-MX" sz="1700" b="1">
                          <a:solidFill>
                            <a:srgbClr val="222A35"/>
                          </a:solidFill>
                        </a:rPr>
                        <a:t>motivar a los alumnos</a:t>
                      </a:r>
                      <a:r>
                        <a:rPr lang="es-MX" sz="1700">
                          <a:solidFill>
                            <a:srgbClr val="222A35"/>
                          </a:solidFill>
                        </a:rPr>
                        <a:t> para el trabajo interdisciplinario  a través de la búsqueda de temáticas de su atención, inclinación y preocupación. En consecuencia se involucra al alumno de manera integral, al verse como parte corresponsable del trabajo</a:t>
                      </a:r>
                    </a:p>
                  </a:txBody>
                  <a:tcPr marL="20925" marR="20925" marT="20925" marB="20925"/>
                </a:tc>
                <a:extLst>
                  <a:ext uri="{0D108BD9-81ED-4DB2-BD59-A6C34878D82A}">
                    <a16:rowId xmlns="" xmlns:a16="http://schemas.microsoft.com/office/drawing/2014/main" val="10004"/>
                  </a:ext>
                </a:extLst>
              </a:tr>
              <a:tr h="561700">
                <a:tc>
                  <a:txBody>
                    <a:bodyPr/>
                    <a:lstStyle/>
                    <a:p>
                      <a:pPr marL="0" marR="0" lvl="0" indent="-107950" algn="l" rtl="0">
                        <a:lnSpc>
                          <a:spcPct val="115000"/>
                        </a:lnSpc>
                        <a:spcBef>
                          <a:spcPts val="0"/>
                        </a:spcBef>
                        <a:buClr>
                          <a:srgbClr val="222A35"/>
                        </a:buClr>
                        <a:buSzPct val="100000"/>
                        <a:buFont typeface="Arial"/>
                        <a:buNone/>
                      </a:pPr>
                      <a:r>
                        <a:rPr lang="es-MX" sz="1700" b="1">
                          <a:solidFill>
                            <a:srgbClr val="222A35"/>
                          </a:solidFill>
                        </a:rPr>
                        <a:t>Prerrequisitos materiales, organizacionales y personales para su planeación:</a:t>
                      </a:r>
                    </a:p>
                    <a:p>
                      <a:pPr marL="285750" marR="0" lvl="0" indent="-285750" algn="l" rtl="0">
                        <a:lnSpc>
                          <a:spcPct val="115000"/>
                        </a:lnSpc>
                        <a:spcBef>
                          <a:spcPts val="0"/>
                        </a:spcBef>
                        <a:buClr>
                          <a:srgbClr val="222A35"/>
                        </a:buClr>
                        <a:buSzPct val="100000"/>
                        <a:buFont typeface="Calibri"/>
                        <a:buChar char="•"/>
                      </a:pPr>
                      <a:r>
                        <a:rPr lang="es-MX" sz="1700">
                          <a:solidFill>
                            <a:srgbClr val="222A35"/>
                          </a:solidFill>
                        </a:rPr>
                        <a:t>Disposición de tiempo, espacio y  recursos (NTICS- Plataforma institucional). Estrategias didácticas.</a:t>
                      </a:r>
                    </a:p>
                    <a:p>
                      <a:pPr marL="285750" marR="0" lvl="0" indent="-285750" algn="l" rtl="0">
                        <a:lnSpc>
                          <a:spcPct val="115000"/>
                        </a:lnSpc>
                        <a:spcBef>
                          <a:spcPts val="0"/>
                        </a:spcBef>
                        <a:spcAft>
                          <a:spcPts val="0"/>
                        </a:spcAft>
                        <a:buClr>
                          <a:srgbClr val="222A35"/>
                        </a:buClr>
                        <a:buSzPct val="100000"/>
                        <a:buFont typeface="Calibri"/>
                        <a:buChar char="•"/>
                      </a:pPr>
                      <a:r>
                        <a:rPr lang="es-MX" sz="1700">
                          <a:solidFill>
                            <a:srgbClr val="222A35"/>
                          </a:solidFill>
                        </a:rPr>
                        <a:t>Lograr acuerdos entre los integrantes.</a:t>
                      </a:r>
                    </a:p>
                  </a:txBody>
                  <a:tcPr marL="20925" marR="20925" marT="20925" marB="20925"/>
                </a:tc>
                <a:extLst>
                  <a:ext uri="{0D108BD9-81ED-4DB2-BD59-A6C34878D82A}">
                    <a16:rowId xmlns="" xmlns:a16="http://schemas.microsoft.com/office/drawing/2014/main" val="10005"/>
                  </a:ext>
                </a:extLst>
              </a:tr>
              <a:tr h="503950">
                <a:tc>
                  <a:txBody>
                    <a:bodyPr/>
                    <a:lstStyle/>
                    <a:p>
                      <a:pPr marL="0" marR="0" lvl="0" indent="-107950" algn="just" rtl="0">
                        <a:lnSpc>
                          <a:spcPct val="115000"/>
                        </a:lnSpc>
                        <a:spcBef>
                          <a:spcPts val="0"/>
                        </a:spcBef>
                        <a:buClr>
                          <a:srgbClr val="222A35"/>
                        </a:buClr>
                        <a:buSzPct val="100000"/>
                        <a:buFont typeface="Arial"/>
                        <a:buNone/>
                      </a:pPr>
                      <a:r>
                        <a:rPr lang="es-MX" sz="1700">
                          <a:solidFill>
                            <a:srgbClr val="222A35"/>
                          </a:solidFill>
                        </a:rPr>
                        <a:t>La planeación es primordial para el trabajo interdisciplinario porque traza el camino hacia el objetivo deseado, establece el criterio de acción; define funciones, conceptos y procedimientos metodológicos. Requiere de una muy organizada administración del tiempo. Debe incluir saberes declarativos, procedimentales y actitudinales para el desarrollo de competencias (tanto en lo individual como en lo social).</a:t>
                      </a:r>
                    </a:p>
                  </a:txBody>
                  <a:tcPr marL="20925" marR="20925" marT="20925" marB="20925"/>
                </a:tc>
                <a:extLst>
                  <a:ext uri="{0D108BD9-81ED-4DB2-BD59-A6C34878D82A}">
                    <a16:rowId xmlns="" xmlns:a16="http://schemas.microsoft.com/office/drawing/2014/main" val="10006"/>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1"/>
        <p:cNvGrpSpPr/>
        <p:nvPr/>
      </p:nvGrpSpPr>
      <p:grpSpPr>
        <a:xfrm>
          <a:off x="0" y="0"/>
          <a:ext cx="0" cy="0"/>
          <a:chOff x="0" y="0"/>
          <a:chExt cx="0" cy="0"/>
        </a:xfrm>
      </p:grpSpPr>
      <p:cxnSp>
        <p:nvCxnSpPr>
          <p:cNvPr id="162" name="Shape 162"/>
          <p:cNvCxnSpPr/>
          <p:nvPr/>
        </p:nvCxnSpPr>
        <p:spPr>
          <a:xfrm>
            <a:off x="391886" y="101598"/>
            <a:ext cx="14514" cy="6574971"/>
          </a:xfrm>
          <a:prstGeom prst="straightConnector1">
            <a:avLst/>
          </a:prstGeom>
          <a:noFill/>
          <a:ln w="25400" cap="flat" cmpd="sng">
            <a:solidFill>
              <a:srgbClr val="2E75B5"/>
            </a:solidFill>
            <a:prstDash val="solid"/>
            <a:miter lim="800000"/>
            <a:headEnd type="none" w="med" len="med"/>
            <a:tailEnd type="none" w="med" len="med"/>
          </a:ln>
        </p:spPr>
      </p:cxnSp>
      <p:cxnSp>
        <p:nvCxnSpPr>
          <p:cNvPr id="163" name="Shape 163"/>
          <p:cNvCxnSpPr/>
          <p:nvPr/>
        </p:nvCxnSpPr>
        <p:spPr>
          <a:xfrm rot="10800000" flipH="1">
            <a:off x="72570" y="391886"/>
            <a:ext cx="11814629" cy="14517"/>
          </a:xfrm>
          <a:prstGeom prst="straightConnector1">
            <a:avLst/>
          </a:prstGeom>
          <a:noFill/>
          <a:ln w="25400" cap="flat" cmpd="sng">
            <a:solidFill>
              <a:srgbClr val="FF0000"/>
            </a:solidFill>
            <a:prstDash val="solid"/>
            <a:miter lim="800000"/>
            <a:headEnd type="none" w="med" len="med"/>
            <a:tailEnd type="none" w="med" len="med"/>
          </a:ln>
        </p:spPr>
      </p:cxnSp>
      <p:pic>
        <p:nvPicPr>
          <p:cNvPr id="164" name="Shape 164"/>
          <p:cNvPicPr preferRelativeResize="0"/>
          <p:nvPr/>
        </p:nvPicPr>
        <p:blipFill rotWithShape="1">
          <a:blip r:embed="rId3">
            <a:alphaModFix/>
          </a:blip>
          <a:srcRect/>
          <a:stretch/>
        </p:blipFill>
        <p:spPr>
          <a:xfrm>
            <a:off x="-25897" y="90466"/>
            <a:ext cx="835545" cy="631492"/>
          </a:xfrm>
          <a:prstGeom prst="rect">
            <a:avLst/>
          </a:prstGeom>
          <a:noFill/>
          <a:ln>
            <a:noFill/>
          </a:ln>
        </p:spPr>
      </p:pic>
      <p:sp>
        <p:nvSpPr>
          <p:cNvPr id="165" name="Shape 165"/>
          <p:cNvSpPr/>
          <p:nvPr/>
        </p:nvSpPr>
        <p:spPr>
          <a:xfrm>
            <a:off x="552724" y="560973"/>
            <a:ext cx="4069768" cy="584775"/>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s-MX" sz="3200" b="0" i="0" u="none" strike="noStrike" cap="none">
                <a:solidFill>
                  <a:schemeClr val="accent1"/>
                </a:solidFill>
                <a:latin typeface="Calibri"/>
                <a:ea typeface="Calibri"/>
                <a:cs typeface="Calibri"/>
                <a:sym typeface="Calibri"/>
              </a:rPr>
              <a:t>Conclusiones generales</a:t>
            </a:r>
          </a:p>
        </p:txBody>
      </p:sp>
      <p:graphicFrame>
        <p:nvGraphicFramePr>
          <p:cNvPr id="166" name="Shape 166"/>
          <p:cNvGraphicFramePr/>
          <p:nvPr/>
        </p:nvGraphicFramePr>
        <p:xfrm>
          <a:off x="802926" y="1228899"/>
          <a:ext cx="11084275" cy="5206303"/>
        </p:xfrm>
        <a:graphic>
          <a:graphicData uri="http://schemas.openxmlformats.org/drawingml/2006/table">
            <a:tbl>
              <a:tblPr>
                <a:noFill/>
                <a:tableStyleId>{717E04AF-C00B-4596-8746-2191AD4A87E1}</a:tableStyleId>
              </a:tblPr>
              <a:tblGrid>
                <a:gridCol w="11084275">
                  <a:extLst>
                    <a:ext uri="{9D8B030D-6E8A-4147-A177-3AD203B41FA5}">
                      <a16:colId xmlns="" xmlns:a16="http://schemas.microsoft.com/office/drawing/2014/main" val="20000"/>
                    </a:ext>
                  </a:extLst>
                </a:gridCol>
              </a:tblGrid>
              <a:tr h="157375">
                <a:tc>
                  <a:txBody>
                    <a:bodyPr/>
                    <a:lstStyle/>
                    <a:p>
                      <a:pPr marL="0" marR="0" lvl="0" indent="0" algn="ctr" rtl="0">
                        <a:lnSpc>
                          <a:spcPct val="115000"/>
                        </a:lnSpc>
                        <a:spcBef>
                          <a:spcPts val="0"/>
                        </a:spcBef>
                        <a:spcAft>
                          <a:spcPts val="0"/>
                        </a:spcAft>
                        <a:buSzPct val="25000"/>
                        <a:buNone/>
                      </a:pPr>
                      <a:r>
                        <a:rPr lang="es-MX" sz="1600" b="1"/>
                        <a:t>El Aprendizaje Cooperativo</a:t>
                      </a:r>
                    </a:p>
                  </a:txBody>
                  <a:tcPr marL="20925" marR="20925" marT="20925" marB="20925"/>
                </a:tc>
                <a:extLst>
                  <a:ext uri="{0D108BD9-81ED-4DB2-BD59-A6C34878D82A}">
                    <a16:rowId xmlns="" xmlns:a16="http://schemas.microsoft.com/office/drawing/2014/main" val="10000"/>
                  </a:ext>
                </a:extLst>
              </a:tr>
              <a:tr h="234400">
                <a:tc>
                  <a:txBody>
                    <a:bodyPr/>
                    <a:lstStyle/>
                    <a:p>
                      <a:pPr marL="0" marR="0" lvl="0" indent="0" algn="just" rtl="0">
                        <a:lnSpc>
                          <a:spcPct val="115000"/>
                        </a:lnSpc>
                        <a:spcBef>
                          <a:spcPts val="0"/>
                        </a:spcBef>
                        <a:spcAft>
                          <a:spcPts val="0"/>
                        </a:spcAft>
                        <a:buSzPct val="25000"/>
                        <a:buNone/>
                      </a:pPr>
                      <a:r>
                        <a:rPr lang="es-MX" sz="1600"/>
                        <a:t>Es la experiencia didáctica dirigida en la cual los alumnos interactúan de acuerdo a sus aptitudes para lograr un aprendizaje que favorezca el desarrollo integral de los actantes.</a:t>
                      </a:r>
                    </a:p>
                  </a:txBody>
                  <a:tcPr marL="20925" marR="20925" marT="20925" marB="20925"/>
                </a:tc>
                <a:extLst>
                  <a:ext uri="{0D108BD9-81ED-4DB2-BD59-A6C34878D82A}">
                    <a16:rowId xmlns="" xmlns:a16="http://schemas.microsoft.com/office/drawing/2014/main" val="10001"/>
                  </a:ext>
                </a:extLst>
              </a:tr>
              <a:tr h="912075">
                <a:tc>
                  <a:txBody>
                    <a:bodyPr/>
                    <a:lstStyle/>
                    <a:p>
                      <a:pPr marL="0" marR="0" lvl="0" indent="-101600" algn="just" rtl="0">
                        <a:lnSpc>
                          <a:spcPct val="115000"/>
                        </a:lnSpc>
                        <a:spcBef>
                          <a:spcPts val="0"/>
                        </a:spcBef>
                        <a:buClr>
                          <a:schemeClr val="dk1"/>
                        </a:buClr>
                        <a:buSzPct val="100000"/>
                        <a:buFont typeface="Calibri"/>
                        <a:buNone/>
                      </a:pPr>
                      <a:r>
                        <a:rPr lang="es-MX" sz="1600"/>
                        <a:t>Se </a:t>
                      </a:r>
                      <a:r>
                        <a:rPr lang="es-MX" sz="1600" b="1"/>
                        <a:t>caracteriza</a:t>
                      </a:r>
                      <a:r>
                        <a:rPr lang="es-MX" sz="1600"/>
                        <a:t> por el cambio de rol del profesor, hace la propuesta del andamiaje (al inicio) y la metacognición (al final); conjuga la interacción con la interactividad (interpsicológico – intrapsicológico), iIncluye momentos de coevaluación y autoevaluación y finalmente, propicia  la conciencia responsable del actante.</a:t>
                      </a:r>
                    </a:p>
                  </a:txBody>
                  <a:tcPr marL="20925" marR="20925" marT="20925" marB="20925"/>
                </a:tc>
                <a:extLst>
                  <a:ext uri="{0D108BD9-81ED-4DB2-BD59-A6C34878D82A}">
                    <a16:rowId xmlns="" xmlns:a16="http://schemas.microsoft.com/office/drawing/2014/main" val="10002"/>
                  </a:ext>
                </a:extLst>
              </a:tr>
              <a:tr h="1479175">
                <a:tc>
                  <a:txBody>
                    <a:bodyPr/>
                    <a:lstStyle/>
                    <a:p>
                      <a:pPr marL="0" marR="0" lvl="0" indent="-101600" algn="just" rtl="0">
                        <a:lnSpc>
                          <a:spcPct val="115000"/>
                        </a:lnSpc>
                        <a:spcBef>
                          <a:spcPts val="0"/>
                        </a:spcBef>
                        <a:buClr>
                          <a:schemeClr val="dk1"/>
                        </a:buClr>
                        <a:buSzPct val="100000"/>
                        <a:buFont typeface="Arial"/>
                        <a:buNone/>
                      </a:pPr>
                      <a:r>
                        <a:rPr lang="es-MX" sz="1600" b="1"/>
                        <a:t>Objetivos</a:t>
                      </a:r>
                    </a:p>
                    <a:p>
                      <a:pPr marL="0" marR="0" lvl="0" indent="-101600" algn="just" rtl="0">
                        <a:lnSpc>
                          <a:spcPct val="115000"/>
                        </a:lnSpc>
                        <a:spcBef>
                          <a:spcPts val="0"/>
                        </a:spcBef>
                        <a:buClr>
                          <a:schemeClr val="dk1"/>
                        </a:buClr>
                        <a:buSzPct val="100000"/>
                        <a:buFont typeface="Arial"/>
                        <a:buNone/>
                      </a:pPr>
                      <a:r>
                        <a:rPr lang="es-MX" sz="1600"/>
                        <a:t>Desarrollar en el alumno: </a:t>
                      </a:r>
                    </a:p>
                    <a:p>
                      <a:pPr marL="800100" marR="0" lvl="0" indent="-342900" algn="just" rtl="0">
                        <a:lnSpc>
                          <a:spcPct val="115000"/>
                        </a:lnSpc>
                        <a:spcBef>
                          <a:spcPts val="0"/>
                        </a:spcBef>
                        <a:spcAft>
                          <a:spcPts val="0"/>
                        </a:spcAft>
                        <a:buClr>
                          <a:schemeClr val="dk1"/>
                        </a:buClr>
                        <a:buSzPct val="100000"/>
                        <a:buFont typeface="Calibri"/>
                        <a:buAutoNum type="alphaLcParenR"/>
                      </a:pPr>
                      <a:r>
                        <a:rPr lang="es-MX" sz="1600" b="1"/>
                        <a:t>Valores</a:t>
                      </a:r>
                      <a:r>
                        <a:rPr lang="es-MX" sz="1600"/>
                        <a:t>: tolerancia, respeto, empatía, diálogo, inclusión… en beneficio de la comunidad.</a:t>
                      </a:r>
                    </a:p>
                    <a:p>
                      <a:pPr marL="800100" marR="0" lvl="0" indent="-342900" algn="just" rtl="0">
                        <a:lnSpc>
                          <a:spcPct val="115000"/>
                        </a:lnSpc>
                        <a:spcBef>
                          <a:spcPts val="0"/>
                        </a:spcBef>
                        <a:spcAft>
                          <a:spcPts val="0"/>
                        </a:spcAft>
                        <a:buClr>
                          <a:schemeClr val="dk1"/>
                        </a:buClr>
                        <a:buSzPct val="100000"/>
                        <a:buFont typeface="Calibri"/>
                        <a:buAutoNum type="alphaLcParenR"/>
                      </a:pPr>
                      <a:r>
                        <a:rPr lang="es-MX" sz="1600"/>
                        <a:t>La conciencia sobre el proceso de aprendizaje.</a:t>
                      </a:r>
                    </a:p>
                    <a:p>
                      <a:pPr marL="800100" marR="0" lvl="0" indent="-342900" algn="just" rtl="0">
                        <a:lnSpc>
                          <a:spcPct val="115000"/>
                        </a:lnSpc>
                        <a:spcBef>
                          <a:spcPts val="0"/>
                        </a:spcBef>
                        <a:spcAft>
                          <a:spcPts val="0"/>
                        </a:spcAft>
                        <a:buClr>
                          <a:schemeClr val="dk1"/>
                        </a:buClr>
                        <a:buSzPct val="100000"/>
                        <a:buFont typeface="Calibri"/>
                        <a:buAutoNum type="alphaLcParenR"/>
                      </a:pPr>
                      <a:r>
                        <a:rPr lang="es-MX" sz="1600" b="1"/>
                        <a:t>Capacidades</a:t>
                      </a:r>
                      <a:r>
                        <a:rPr lang="es-MX" sz="1600"/>
                        <a:t> encaminadas hacia la resolución de problemas.</a:t>
                      </a:r>
                    </a:p>
                  </a:txBody>
                  <a:tcPr marL="20925" marR="20925" marT="20925" marB="20925"/>
                </a:tc>
                <a:extLst>
                  <a:ext uri="{0D108BD9-81ED-4DB2-BD59-A6C34878D82A}">
                    <a16:rowId xmlns="" xmlns:a16="http://schemas.microsoft.com/office/drawing/2014/main" val="10003"/>
                  </a:ext>
                </a:extLst>
              </a:tr>
              <a:tr h="561700">
                <a:tc>
                  <a:txBody>
                    <a:bodyPr/>
                    <a:lstStyle/>
                    <a:p>
                      <a:pPr marL="0" marR="0" lvl="0" indent="-101600" algn="just" rtl="0">
                        <a:lnSpc>
                          <a:spcPct val="115000"/>
                        </a:lnSpc>
                        <a:spcBef>
                          <a:spcPts val="0"/>
                        </a:spcBef>
                        <a:buClr>
                          <a:schemeClr val="dk1"/>
                        </a:buClr>
                        <a:buSzPct val="100000"/>
                        <a:buFont typeface="Arial"/>
                        <a:buNone/>
                      </a:pPr>
                      <a:r>
                        <a:rPr lang="es-MX" sz="1600"/>
                        <a:t>Acciones de planeación/acompañamiento del profesor</a:t>
                      </a:r>
                    </a:p>
                    <a:p>
                      <a:pPr marL="363538" marR="0" lvl="0" indent="-363538" algn="just" rtl="0">
                        <a:lnSpc>
                          <a:spcPct val="115000"/>
                        </a:lnSpc>
                        <a:spcBef>
                          <a:spcPts val="0"/>
                        </a:spcBef>
                        <a:buClr>
                          <a:schemeClr val="dk1"/>
                        </a:buClr>
                        <a:buSzPct val="100000"/>
                        <a:buFont typeface="Calibri"/>
                        <a:buChar char="•"/>
                      </a:pPr>
                      <a:r>
                        <a:rPr lang="es-MX" sz="1600"/>
                        <a:t>Diseño de estrategias conforme  al plan curricular (y desde diferentes perspectivas: razón-mano-corazón).</a:t>
                      </a:r>
                    </a:p>
                    <a:p>
                      <a:pPr marL="363538" marR="0" lvl="0" indent="-363538" algn="just" rtl="0">
                        <a:lnSpc>
                          <a:spcPct val="115000"/>
                        </a:lnSpc>
                        <a:spcBef>
                          <a:spcPts val="0"/>
                        </a:spcBef>
                        <a:buClr>
                          <a:schemeClr val="dk1"/>
                        </a:buClr>
                        <a:buSzPct val="100000"/>
                        <a:buFont typeface="Calibri"/>
                        <a:buChar char="•"/>
                      </a:pPr>
                      <a:r>
                        <a:rPr lang="es-MX" sz="1600"/>
                        <a:t>Favorecer  el “andamiaje” y la gradual independencia del discente.</a:t>
                      </a:r>
                    </a:p>
                    <a:p>
                      <a:pPr marL="363538" marR="0" lvl="0" indent="-363538" algn="just" rtl="0">
                        <a:lnSpc>
                          <a:spcPct val="115000"/>
                        </a:lnSpc>
                        <a:spcBef>
                          <a:spcPts val="0"/>
                        </a:spcBef>
                        <a:buClr>
                          <a:schemeClr val="dk1"/>
                        </a:buClr>
                        <a:buSzPct val="100000"/>
                        <a:buFont typeface="Calibri"/>
                        <a:buChar char="•"/>
                      </a:pPr>
                      <a:r>
                        <a:rPr lang="es-MX" sz="1600"/>
                        <a:t>Establecer los criterios para los diferentes tipos de evaluación y diseñar los instrumentos apropiados.</a:t>
                      </a:r>
                    </a:p>
                    <a:p>
                      <a:pPr marL="363538" marR="0" lvl="0" indent="-363538" algn="just" rtl="0">
                        <a:lnSpc>
                          <a:spcPct val="115000"/>
                        </a:lnSpc>
                        <a:spcBef>
                          <a:spcPts val="0"/>
                        </a:spcBef>
                        <a:spcAft>
                          <a:spcPts val="0"/>
                        </a:spcAft>
                        <a:buClr>
                          <a:schemeClr val="dk1"/>
                        </a:buClr>
                        <a:buSzPct val="100000"/>
                        <a:buFont typeface="Calibri"/>
                        <a:buChar char="•"/>
                      </a:pPr>
                      <a:r>
                        <a:rPr lang="es-MX" sz="1600"/>
                        <a:t>Fomentar un ambiente reflexivo donde se expresen con libertad y con respeto.</a:t>
                      </a:r>
                    </a:p>
                  </a:txBody>
                  <a:tcPr marL="20925" marR="20925" marT="20925" marB="20925"/>
                </a:tc>
                <a:extLst>
                  <a:ext uri="{0D108BD9-81ED-4DB2-BD59-A6C34878D82A}">
                    <a16:rowId xmlns="" xmlns:a16="http://schemas.microsoft.com/office/drawing/2014/main" val="10004"/>
                  </a:ext>
                </a:extLst>
              </a:tr>
              <a:tr h="446175">
                <a:tc>
                  <a:txBody>
                    <a:bodyPr/>
                    <a:lstStyle/>
                    <a:p>
                      <a:pPr marL="0" marR="0" lvl="0" indent="0" algn="just" rtl="0">
                        <a:lnSpc>
                          <a:spcPct val="115000"/>
                        </a:lnSpc>
                        <a:spcBef>
                          <a:spcPts val="0"/>
                        </a:spcBef>
                        <a:spcAft>
                          <a:spcPts val="0"/>
                        </a:spcAft>
                        <a:buSzPct val="25000"/>
                        <a:buNone/>
                      </a:pPr>
                      <a:r>
                        <a:rPr lang="es-MX" sz="1600"/>
                        <a:t> Vinculación del Trabajo interdisciplinario con aprendizaje cooperativo</a:t>
                      </a:r>
                    </a:p>
                  </a:txBody>
                  <a:tcPr marL="20925" marR="20925" marT="20925" marB="20925"/>
                </a:tc>
                <a:extLst>
                  <a:ext uri="{0D108BD9-81ED-4DB2-BD59-A6C34878D82A}">
                    <a16:rowId xmlns="" xmlns:a16="http://schemas.microsoft.com/office/drawing/2014/main" val="10005"/>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0"/>
        <p:cNvGrpSpPr/>
        <p:nvPr/>
      </p:nvGrpSpPr>
      <p:grpSpPr>
        <a:xfrm>
          <a:off x="0" y="0"/>
          <a:ext cx="0" cy="0"/>
          <a:chOff x="0" y="0"/>
          <a:chExt cx="0" cy="0"/>
        </a:xfrm>
      </p:grpSpPr>
      <p:cxnSp>
        <p:nvCxnSpPr>
          <p:cNvPr id="171" name="Shape 171"/>
          <p:cNvCxnSpPr/>
          <p:nvPr/>
        </p:nvCxnSpPr>
        <p:spPr>
          <a:xfrm>
            <a:off x="391886" y="101598"/>
            <a:ext cx="14514" cy="6574971"/>
          </a:xfrm>
          <a:prstGeom prst="straightConnector1">
            <a:avLst/>
          </a:prstGeom>
          <a:noFill/>
          <a:ln w="25400" cap="flat" cmpd="sng">
            <a:solidFill>
              <a:srgbClr val="2E75B5"/>
            </a:solidFill>
            <a:prstDash val="solid"/>
            <a:miter lim="800000"/>
            <a:headEnd type="none" w="med" len="med"/>
            <a:tailEnd type="none" w="med" len="med"/>
          </a:ln>
        </p:spPr>
      </p:cxnSp>
      <p:cxnSp>
        <p:nvCxnSpPr>
          <p:cNvPr id="172" name="Shape 172"/>
          <p:cNvCxnSpPr/>
          <p:nvPr/>
        </p:nvCxnSpPr>
        <p:spPr>
          <a:xfrm rot="10800000" flipH="1">
            <a:off x="72570" y="391886"/>
            <a:ext cx="11814629" cy="14517"/>
          </a:xfrm>
          <a:prstGeom prst="straightConnector1">
            <a:avLst/>
          </a:prstGeom>
          <a:noFill/>
          <a:ln w="25400" cap="flat" cmpd="sng">
            <a:solidFill>
              <a:srgbClr val="FF0000"/>
            </a:solidFill>
            <a:prstDash val="solid"/>
            <a:miter lim="800000"/>
            <a:headEnd type="none" w="med" len="med"/>
            <a:tailEnd type="none" w="med" len="med"/>
          </a:ln>
        </p:spPr>
      </p:cxnSp>
      <p:pic>
        <p:nvPicPr>
          <p:cNvPr id="173" name="Shape 173"/>
          <p:cNvPicPr preferRelativeResize="0"/>
          <p:nvPr/>
        </p:nvPicPr>
        <p:blipFill rotWithShape="1">
          <a:blip r:embed="rId3">
            <a:alphaModFix/>
          </a:blip>
          <a:srcRect/>
          <a:stretch/>
        </p:blipFill>
        <p:spPr>
          <a:xfrm>
            <a:off x="-25897" y="90466"/>
            <a:ext cx="835545" cy="631492"/>
          </a:xfrm>
          <a:prstGeom prst="rect">
            <a:avLst/>
          </a:prstGeom>
          <a:noFill/>
          <a:ln>
            <a:noFill/>
          </a:ln>
        </p:spPr>
      </p:pic>
      <p:sp>
        <p:nvSpPr>
          <p:cNvPr id="174" name="Shape 174"/>
          <p:cNvSpPr/>
          <p:nvPr/>
        </p:nvSpPr>
        <p:spPr>
          <a:xfrm>
            <a:off x="605947" y="560973"/>
            <a:ext cx="3963328" cy="584775"/>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s-MX" sz="3200" b="0" i="0" u="none" strike="noStrike" cap="none">
                <a:solidFill>
                  <a:schemeClr val="accent1"/>
                </a:solidFill>
                <a:latin typeface="Calibri"/>
                <a:ea typeface="Calibri"/>
                <a:cs typeface="Calibri"/>
                <a:sym typeface="Calibri"/>
              </a:rPr>
              <a:t>Evidencias fotográficas</a:t>
            </a:r>
          </a:p>
        </p:txBody>
      </p:sp>
      <p:sp>
        <p:nvSpPr>
          <p:cNvPr id="4098" name="AutoShape 2" descr="Mostrando DSC0232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4100" name="AutoShape 4" descr="Mostrando DSC0232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4102" name="AutoShape 6" descr="C:\Users\Preparatoria-CFP\foto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2" name="AutoShape 2" descr="C:\Users\pc3\Downloads\DSC02326.web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911424" y="2276872"/>
            <a:ext cx="3918200" cy="408345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392144" y="560973"/>
            <a:ext cx="4159479" cy="415545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8"/>
        <p:cNvGrpSpPr/>
        <p:nvPr/>
      </p:nvGrpSpPr>
      <p:grpSpPr>
        <a:xfrm>
          <a:off x="0" y="0"/>
          <a:ext cx="0" cy="0"/>
          <a:chOff x="0" y="0"/>
          <a:chExt cx="0" cy="0"/>
        </a:xfrm>
      </p:grpSpPr>
      <p:cxnSp>
        <p:nvCxnSpPr>
          <p:cNvPr id="179" name="Shape 179"/>
          <p:cNvCxnSpPr/>
          <p:nvPr/>
        </p:nvCxnSpPr>
        <p:spPr>
          <a:xfrm>
            <a:off x="391886" y="101598"/>
            <a:ext cx="14514" cy="6574971"/>
          </a:xfrm>
          <a:prstGeom prst="straightConnector1">
            <a:avLst/>
          </a:prstGeom>
          <a:noFill/>
          <a:ln w="25400" cap="flat" cmpd="sng">
            <a:solidFill>
              <a:srgbClr val="2E75B5"/>
            </a:solidFill>
            <a:prstDash val="solid"/>
            <a:miter lim="800000"/>
            <a:headEnd type="none" w="med" len="med"/>
            <a:tailEnd type="none" w="med" len="med"/>
          </a:ln>
        </p:spPr>
      </p:cxnSp>
      <p:cxnSp>
        <p:nvCxnSpPr>
          <p:cNvPr id="180" name="Shape 180"/>
          <p:cNvCxnSpPr/>
          <p:nvPr/>
        </p:nvCxnSpPr>
        <p:spPr>
          <a:xfrm rot="10800000" flipH="1">
            <a:off x="0" y="391884"/>
            <a:ext cx="11814629" cy="14517"/>
          </a:xfrm>
          <a:prstGeom prst="straightConnector1">
            <a:avLst/>
          </a:prstGeom>
          <a:noFill/>
          <a:ln w="25400" cap="flat" cmpd="sng">
            <a:solidFill>
              <a:srgbClr val="FF0000"/>
            </a:solidFill>
            <a:prstDash val="solid"/>
            <a:miter lim="800000"/>
            <a:headEnd type="none" w="med" len="med"/>
            <a:tailEnd type="none" w="med" len="med"/>
          </a:ln>
        </p:spPr>
      </p:cxnSp>
      <p:pic>
        <p:nvPicPr>
          <p:cNvPr id="181" name="Shape 181"/>
          <p:cNvPicPr preferRelativeResize="0"/>
          <p:nvPr/>
        </p:nvPicPr>
        <p:blipFill rotWithShape="1">
          <a:blip r:embed="rId3">
            <a:alphaModFix/>
          </a:blip>
          <a:srcRect/>
          <a:stretch/>
        </p:blipFill>
        <p:spPr>
          <a:xfrm>
            <a:off x="-25897" y="90466"/>
            <a:ext cx="835545" cy="631492"/>
          </a:xfrm>
          <a:prstGeom prst="rect">
            <a:avLst/>
          </a:prstGeom>
          <a:noFill/>
          <a:ln>
            <a:noFill/>
          </a:ln>
        </p:spPr>
      </p:pic>
      <p:sp>
        <p:nvSpPr>
          <p:cNvPr id="182" name="Shape 182"/>
          <p:cNvSpPr/>
          <p:nvPr/>
        </p:nvSpPr>
        <p:spPr>
          <a:xfrm>
            <a:off x="551054" y="560973"/>
            <a:ext cx="1383713" cy="584775"/>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endParaRPr lang="es-MX" sz="3200" b="0" i="0" u="none" strike="noStrike" cap="none" dirty="0">
              <a:solidFill>
                <a:schemeClr val="accent1"/>
              </a:solidFill>
              <a:latin typeface="Calibri"/>
              <a:ea typeface="Calibri"/>
              <a:cs typeface="Calibri"/>
              <a:sym typeface="Calibri"/>
            </a:endParaRPr>
          </a:p>
        </p:txBody>
      </p:sp>
      <p:sp>
        <p:nvSpPr>
          <p:cNvPr id="2" name="Rectángulo 1"/>
          <p:cNvSpPr/>
          <p:nvPr/>
        </p:nvSpPr>
        <p:spPr>
          <a:xfrm>
            <a:off x="4583832" y="2619642"/>
            <a:ext cx="3312368" cy="769441"/>
          </a:xfrm>
          <a:prstGeom prst="rect">
            <a:avLst/>
          </a:prstGeom>
          <a:solidFill>
            <a:schemeClr val="accent2"/>
          </a:solidFill>
        </p:spPr>
        <p:txBody>
          <a:bodyPr wrap="square">
            <a:spAutoFit/>
          </a:bodyPr>
          <a:lstStyle/>
          <a:p>
            <a:endParaRPr lang="es-MX" sz="4400" dirty="0"/>
          </a:p>
        </p:txBody>
      </p:sp>
      <p:sp>
        <p:nvSpPr>
          <p:cNvPr id="3" name="Título 2"/>
          <p:cNvSpPr>
            <a:spLocks noGrp="1"/>
          </p:cNvSpPr>
          <p:nvPr>
            <p:ph type="ctrTitle"/>
          </p:nvPr>
        </p:nvSpPr>
        <p:spPr/>
        <p:txBody>
          <a:bodyPr/>
          <a:lstStyle/>
          <a:p>
            <a:r>
              <a:rPr lang="es-MX" dirty="0" smtClean="0"/>
              <a:t>OBJETIVO</a:t>
            </a:r>
            <a:endParaRPr lang="es-MX" dirty="0"/>
          </a:p>
        </p:txBody>
      </p:sp>
      <p:sp>
        <p:nvSpPr>
          <p:cNvPr id="4" name="Subtítulo 3"/>
          <p:cNvSpPr>
            <a:spLocks noGrp="1"/>
          </p:cNvSpPr>
          <p:nvPr>
            <p:ph type="subTitle" idx="1"/>
          </p:nvPr>
        </p:nvSpPr>
        <p:spPr>
          <a:xfrm>
            <a:off x="3048000" y="4104525"/>
            <a:ext cx="8664624" cy="1655762"/>
          </a:xfrm>
        </p:spPr>
        <p:txBody>
          <a:bodyPr/>
          <a:lstStyle/>
          <a:p>
            <a:r>
              <a:rPr lang="es-ES" altLang="es-MX" dirty="0"/>
              <a:t>Crear conciencia en el alumno, que cualquier actividad desarrollada en el ejercicio de la profesión a la que se dediquen, conlleva responsabilidad penal.</a:t>
            </a:r>
          </a:p>
          <a:p>
            <a:endParaRPr lang="es-MX" dirty="0"/>
          </a:p>
        </p:txBody>
      </p:sp>
      <p:pic>
        <p:nvPicPr>
          <p:cNvPr id="1026" name="Picture 2" descr="Resultado de imagen para contabilidad y derecho"/>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09648" y="3068961"/>
            <a:ext cx="2045992" cy="291276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AutoShape 4" descr="Resultado de imagen para contabilidad y derecho PENA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6" name="Imagen 5"/>
          <p:cNvPicPr>
            <a:picLocks noChangeAspect="1"/>
          </p:cNvPicPr>
          <p:nvPr/>
        </p:nvPicPr>
        <p:blipFill>
          <a:blip r:embed="rId5"/>
          <a:stretch>
            <a:fillRect/>
          </a:stretch>
        </p:blipFill>
        <p:spPr>
          <a:xfrm>
            <a:off x="8472264" y="721958"/>
            <a:ext cx="3024336" cy="2535830"/>
          </a:xfrm>
          <a:prstGeom prst="rect">
            <a:avLst/>
          </a:prstGeom>
        </p:spPr>
      </p:pic>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TotalTime>
  <Words>918</Words>
  <Application>Microsoft Office PowerPoint</Application>
  <PresentationFormat>Personalizado</PresentationFormat>
  <Paragraphs>70</Paragraphs>
  <Slides>14</Slides>
  <Notes>12</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14</vt:i4>
      </vt:variant>
    </vt:vector>
  </HeadingPairs>
  <TitlesOfParts>
    <vt:vector size="18" baseType="lpstr">
      <vt:lpstr>Arial</vt:lpstr>
      <vt:lpstr>Calibri</vt:lpstr>
      <vt:lpstr>Nunito</vt:lpstr>
      <vt:lpstr>Tema de Office</vt:lpstr>
      <vt:lpstr>Diapositiva 1</vt:lpstr>
      <vt:lpstr>      LIC. EN DERECHO GRACIELA GONZÁLEZ SÁNCHEZ.  C.P. MIGUEL RODRÍGEZ NAVARRO.  LIC. CÉSAR JORGE ÁVILA RODRÍGUEZ.</vt:lpstr>
      <vt:lpstr>Diapositiva 3</vt:lpstr>
      <vt:lpstr>         RESPONSABILIDAD DEL CONTADOR PÚBLICO EN EL EJERCICIO INDEPENDIENTE DE SU PROFESIÓN. </vt:lpstr>
      <vt:lpstr>ÍNDICE:</vt:lpstr>
      <vt:lpstr>Diapositiva 6</vt:lpstr>
      <vt:lpstr>Diapositiva 7</vt:lpstr>
      <vt:lpstr>Diapositiva 8</vt:lpstr>
      <vt:lpstr>OBJETIVO</vt:lpstr>
      <vt:lpstr>Diapositiva 10</vt:lpstr>
      <vt:lpstr>Diapositiva 11</vt:lpstr>
      <vt:lpstr>Diapositiva 12</vt:lpstr>
      <vt:lpstr>Diapositiva 13</vt:lpstr>
      <vt:lpstr>TÍTULO VIGÉSIMO SEGUNDO DELITOS COMETIDOS EN EL EJERCICIO DE LA PROFESIÓN CAPÍTULO I RESPONSABILIDAD PROFESIONAL Y TÉCNICA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Preparatoria-CFP</dc:creator>
  <cp:lastModifiedBy>PRIMARIA NC</cp:lastModifiedBy>
  <cp:revision>22</cp:revision>
  <dcterms:modified xsi:type="dcterms:W3CDTF">2017-10-30T19:21:53Z</dcterms:modified>
</cp:coreProperties>
</file>