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notesMasterIdLst>
    <p:notesMasterId r:id="rId69"/>
  </p:notesMasterIdLst>
  <p:sldIdLst>
    <p:sldId id="256" r:id="rId2"/>
    <p:sldId id="332" r:id="rId3"/>
    <p:sldId id="334" r:id="rId4"/>
    <p:sldId id="333" r:id="rId5"/>
    <p:sldId id="324" r:id="rId6"/>
    <p:sldId id="289" r:id="rId7"/>
    <p:sldId id="258" r:id="rId8"/>
    <p:sldId id="263" r:id="rId9"/>
    <p:sldId id="262" r:id="rId10"/>
    <p:sldId id="261" r:id="rId11"/>
    <p:sldId id="291" r:id="rId12"/>
    <p:sldId id="260" r:id="rId13"/>
    <p:sldId id="293" r:id="rId14"/>
    <p:sldId id="294" r:id="rId15"/>
    <p:sldId id="295" r:id="rId16"/>
    <p:sldId id="297" r:id="rId17"/>
    <p:sldId id="308" r:id="rId18"/>
    <p:sldId id="326" r:id="rId19"/>
    <p:sldId id="327" r:id="rId20"/>
    <p:sldId id="328" r:id="rId21"/>
    <p:sldId id="329" r:id="rId22"/>
    <p:sldId id="330" r:id="rId23"/>
    <p:sldId id="331" r:id="rId24"/>
    <p:sldId id="325" r:id="rId25"/>
    <p:sldId id="335" r:id="rId26"/>
    <p:sldId id="336" r:id="rId27"/>
    <p:sldId id="337" r:id="rId28"/>
    <p:sldId id="309" r:id="rId29"/>
    <p:sldId id="338" r:id="rId30"/>
    <p:sldId id="311" r:id="rId31"/>
    <p:sldId id="304" r:id="rId32"/>
    <p:sldId id="305" r:id="rId33"/>
    <p:sldId id="306" r:id="rId34"/>
    <p:sldId id="307" r:id="rId35"/>
    <p:sldId id="298" r:id="rId36"/>
    <p:sldId id="268" r:id="rId37"/>
    <p:sldId id="270" r:id="rId38"/>
    <p:sldId id="276" r:id="rId39"/>
    <p:sldId id="275" r:id="rId40"/>
    <p:sldId id="277" r:id="rId41"/>
    <p:sldId id="278" r:id="rId42"/>
    <p:sldId id="339" r:id="rId43"/>
    <p:sldId id="281" r:id="rId44"/>
    <p:sldId id="282" r:id="rId45"/>
    <p:sldId id="283" r:id="rId46"/>
    <p:sldId id="288" r:id="rId47"/>
    <p:sldId id="322" r:id="rId48"/>
    <p:sldId id="273" r:id="rId49"/>
    <p:sldId id="269" r:id="rId50"/>
    <p:sldId id="300" r:id="rId51"/>
    <p:sldId id="301" r:id="rId52"/>
    <p:sldId id="302" r:id="rId53"/>
    <p:sldId id="340" r:id="rId54"/>
    <p:sldId id="314" r:id="rId55"/>
    <p:sldId id="341" r:id="rId56"/>
    <p:sldId id="313" r:id="rId57"/>
    <p:sldId id="303" r:id="rId58"/>
    <p:sldId id="342" r:id="rId59"/>
    <p:sldId id="315" r:id="rId60"/>
    <p:sldId id="343" r:id="rId61"/>
    <p:sldId id="316" r:id="rId62"/>
    <p:sldId id="317" r:id="rId63"/>
    <p:sldId id="320" r:id="rId64"/>
    <p:sldId id="344" r:id="rId65"/>
    <p:sldId id="318" r:id="rId66"/>
    <p:sldId id="319" r:id="rId67"/>
    <p:sldId id="321"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80965" autoAdjust="0"/>
  </p:normalViewPr>
  <p:slideViewPr>
    <p:cSldViewPr snapToGrid="0">
      <p:cViewPr varScale="1">
        <p:scale>
          <a:sx n="73" d="100"/>
          <a:sy n="73" d="100"/>
        </p:scale>
        <p:origin x="1188" y="66"/>
      </p:cViewPr>
      <p:guideLst>
        <p:guide orient="horz" pos="2160"/>
        <p:guide pos="3840"/>
      </p:guideLst>
    </p:cSldViewPr>
  </p:slid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BBD2D-E1C9-4024-A51E-4DE04B71B758}" type="datetimeFigureOut">
              <a:rPr lang="es-MX" smtClean="0"/>
              <a:t>12/04/2019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F792B-BDEB-4C7C-A52C-8CD80EA9389D}" type="slidenum">
              <a:rPr lang="es-MX" smtClean="0"/>
              <a:t>‹Nº›</a:t>
            </a:fld>
            <a:endParaRPr lang="es-MX"/>
          </a:p>
        </p:txBody>
      </p:sp>
    </p:spTree>
    <p:extLst>
      <p:ext uri="{BB962C8B-B14F-4D97-AF65-F5344CB8AC3E}">
        <p14:creationId xmlns:p14="http://schemas.microsoft.com/office/powerpoint/2010/main" val="153704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D9F792B-BDEB-4C7C-A52C-8CD80EA9389D}" type="slidenum">
              <a:rPr lang="es-MX" smtClean="0"/>
              <a:t>1</a:t>
            </a:fld>
            <a:endParaRPr lang="es-MX"/>
          </a:p>
        </p:txBody>
      </p:sp>
    </p:spTree>
    <p:extLst>
      <p:ext uri="{BB962C8B-B14F-4D97-AF65-F5344CB8AC3E}">
        <p14:creationId xmlns:p14="http://schemas.microsoft.com/office/powerpoint/2010/main" val="7239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D9F792B-BDEB-4C7C-A52C-8CD80EA9389D}" type="slidenum">
              <a:rPr lang="es-MX" smtClean="0"/>
              <a:t>7</a:t>
            </a:fld>
            <a:endParaRPr lang="es-MX"/>
          </a:p>
        </p:txBody>
      </p:sp>
    </p:spTree>
    <p:extLst>
      <p:ext uri="{BB962C8B-B14F-4D97-AF65-F5344CB8AC3E}">
        <p14:creationId xmlns:p14="http://schemas.microsoft.com/office/powerpoint/2010/main" val="420587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D9F792B-BDEB-4C7C-A52C-8CD80EA9389D}" type="slidenum">
              <a:rPr lang="es-MX" smtClean="0"/>
              <a:t>67</a:t>
            </a:fld>
            <a:endParaRPr lang="es-MX"/>
          </a:p>
        </p:txBody>
      </p:sp>
    </p:spTree>
    <p:extLst>
      <p:ext uri="{BB962C8B-B14F-4D97-AF65-F5344CB8AC3E}">
        <p14:creationId xmlns:p14="http://schemas.microsoft.com/office/powerpoint/2010/main" val="332928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24543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9699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4079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77720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49007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a:t>Editar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771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Editar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251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4485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09961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768238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69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2872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2855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3719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93140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4686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22978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3176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4/12/2019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320787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8.xml"/><Relationship Id="rId4" Type="http://schemas.microsoft.com/office/2007/relationships/hdphoto" Target="../media/hdphoto12.wdp"/></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8.xml"/><Relationship Id="rId4" Type="http://schemas.microsoft.com/office/2007/relationships/hdphoto" Target="../media/hdphoto13.wdp"/></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8.xml"/><Relationship Id="rId4" Type="http://schemas.microsoft.com/office/2007/relationships/hdphoto" Target="../media/hdphoto14.wdp"/></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4" Type="http://schemas.microsoft.com/office/2007/relationships/hdphoto" Target="../media/hdphoto15.wdp"/></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8.xml"/><Relationship Id="rId4" Type="http://schemas.microsoft.com/office/2007/relationships/hdphoto" Target="../media/hdphoto16.wdp"/></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568390" y="490655"/>
            <a:ext cx="7865004" cy="1435162"/>
          </a:xfrm>
        </p:spPr>
        <p:txBody>
          <a:bodyPr>
            <a:normAutofit fontScale="90000"/>
          </a:bodyPr>
          <a:lstStyle/>
          <a:p>
            <a:pPr>
              <a:lnSpc>
                <a:spcPct val="100000"/>
              </a:lnSpc>
              <a:spcBef>
                <a:spcPts val="0"/>
              </a:spcBef>
            </a:pPr>
            <a:br>
              <a:rPr lang="es-MX" b="1" dirty="0">
                <a:latin typeface="Arial" panose="020B0604020202020204" pitchFamily="34" charset="0"/>
                <a:cs typeface="Arial" panose="020B0604020202020204" pitchFamily="34" charset="0"/>
              </a:rPr>
            </a:br>
            <a:br>
              <a:rPr lang="es-MX" b="1" dirty="0">
                <a:latin typeface="Arial" panose="020B0604020202020204" pitchFamily="34" charset="0"/>
                <a:cs typeface="Arial" panose="020B0604020202020204" pitchFamily="34" charset="0"/>
              </a:rPr>
            </a:br>
            <a:br>
              <a:rPr lang="es-MX" b="1" dirty="0">
                <a:latin typeface="Arial" panose="020B0604020202020204" pitchFamily="34" charset="0"/>
                <a:cs typeface="Arial" panose="020B0604020202020204" pitchFamily="34" charset="0"/>
              </a:rPr>
            </a:br>
            <a:br>
              <a:rPr lang="es-MX" b="1" dirty="0">
                <a:latin typeface="Arial" panose="020B0604020202020204" pitchFamily="34" charset="0"/>
                <a:cs typeface="Arial" panose="020B0604020202020204" pitchFamily="34" charset="0"/>
              </a:rPr>
            </a:br>
            <a:br>
              <a:rPr lang="es-MX" b="1" dirty="0">
                <a:latin typeface="Arial" panose="020B0604020202020204" pitchFamily="34" charset="0"/>
                <a:cs typeface="Arial" panose="020B0604020202020204" pitchFamily="34" charset="0"/>
              </a:rPr>
            </a:br>
            <a:br>
              <a:rPr lang="es-MX" b="1" dirty="0">
                <a:latin typeface="Arial" panose="020B0604020202020204" pitchFamily="34" charset="0"/>
                <a:cs typeface="Arial" panose="020B0604020202020204" pitchFamily="34" charset="0"/>
              </a:rPr>
            </a:br>
            <a:br>
              <a:rPr lang="es-MX" b="1" dirty="0">
                <a:latin typeface="Arial" panose="020B0604020202020204" pitchFamily="34" charset="0"/>
                <a:cs typeface="Arial" panose="020B0604020202020204" pitchFamily="34" charset="0"/>
              </a:rPr>
            </a:br>
            <a:br>
              <a:rPr lang="es-MX" b="1" dirty="0">
                <a:latin typeface="Arial" panose="020B0604020202020204" pitchFamily="34" charset="0"/>
                <a:cs typeface="Arial" panose="020B0604020202020204" pitchFamily="34" charset="0"/>
              </a:rPr>
            </a:br>
            <a:br>
              <a:rPr lang="es-MX" b="1" dirty="0">
                <a:latin typeface="Arial" panose="020B0604020202020204" pitchFamily="34" charset="0"/>
                <a:cs typeface="Arial" panose="020B0604020202020204" pitchFamily="34" charset="0"/>
              </a:rPr>
            </a:br>
            <a:endParaRPr lang="es-MX" dirty="0"/>
          </a:p>
        </p:txBody>
      </p:sp>
      <p:sp>
        <p:nvSpPr>
          <p:cNvPr id="3" name="Subtítulo 2"/>
          <p:cNvSpPr>
            <a:spLocks noGrp="1"/>
          </p:cNvSpPr>
          <p:nvPr>
            <p:ph type="subTitle" idx="1"/>
          </p:nvPr>
        </p:nvSpPr>
        <p:spPr>
          <a:xfrm>
            <a:off x="1864563" y="3574095"/>
            <a:ext cx="9850124" cy="1217457"/>
          </a:xfrm>
        </p:spPr>
        <p:txBody>
          <a:bodyPr>
            <a:noAutofit/>
          </a:bodyPr>
          <a:lstStyle/>
          <a:p>
            <a:pPr indent="449580" algn="ctr">
              <a:lnSpc>
                <a:spcPct val="107000"/>
              </a:lnSpc>
              <a:spcAft>
                <a:spcPts val="0"/>
              </a:spcAft>
            </a:pPr>
            <a:r>
              <a:rPr lang="es-MX" sz="7200" b="1" dirty="0">
                <a:latin typeface="Arial" panose="020B0604020202020204" pitchFamily="34" charset="0"/>
                <a:ea typeface="Calibri" panose="020F0502020204030204" pitchFamily="34" charset="0"/>
                <a:cs typeface="Arial" panose="020B0604020202020204" pitchFamily="34" charset="0"/>
              </a:rPr>
              <a:t>Equipo 3</a:t>
            </a:r>
          </a:p>
          <a:p>
            <a:pPr indent="449580" algn="ctr">
              <a:lnSpc>
                <a:spcPct val="107000"/>
              </a:lnSpc>
              <a:spcAft>
                <a:spcPts val="0"/>
              </a:spcAft>
            </a:pPr>
            <a:r>
              <a:rPr lang="es-MX" sz="7200" b="1" dirty="0">
                <a:latin typeface="Arial" panose="020B0604020202020204" pitchFamily="34" charset="0"/>
                <a:ea typeface="Calibri" panose="020F0502020204030204" pitchFamily="34" charset="0"/>
                <a:cs typeface="Arial" panose="020B0604020202020204" pitchFamily="34" charset="0"/>
              </a:rPr>
              <a:t>3° Grado</a:t>
            </a:r>
            <a:r>
              <a:rPr lang="es-MX" sz="5400" b="1" dirty="0">
                <a:latin typeface="Arial" panose="020B0604020202020204" pitchFamily="34" charset="0"/>
                <a:ea typeface="Calibri" panose="020F0502020204030204" pitchFamily="34" charset="0"/>
                <a:cs typeface="Arial" panose="020B0604020202020204" pitchFamily="34" charset="0"/>
              </a:rPr>
              <a:t> </a:t>
            </a:r>
          </a:p>
          <a:p>
            <a:pPr indent="449580" algn="ctr">
              <a:lnSpc>
                <a:spcPct val="107000"/>
              </a:lnSpc>
              <a:spcAft>
                <a:spcPts val="0"/>
              </a:spcAft>
            </a:pPr>
            <a:endParaRPr lang="es-MX" sz="1100" b="1" dirty="0">
              <a:latin typeface="Arial" panose="020B0604020202020204" pitchFamily="34" charset="0"/>
              <a:ea typeface="Calibri" panose="020F0502020204030204" pitchFamily="34" charset="0"/>
              <a:cs typeface="Arial" panose="020B0604020202020204" pitchFamily="34" charset="0"/>
            </a:endParaRPr>
          </a:p>
          <a:p>
            <a:pPr indent="449580" algn="ctr">
              <a:lnSpc>
                <a:spcPct val="107000"/>
              </a:lnSpc>
              <a:spcAft>
                <a:spcPts val="0"/>
              </a:spcAft>
            </a:pPr>
            <a:endParaRPr lang="es-MX" sz="5400" dirty="0">
              <a:latin typeface="Arial" panose="020B0604020202020204" pitchFamily="34" charset="0"/>
              <a:cs typeface="Arial" panose="020B0604020202020204" pitchFamily="34" charset="0"/>
            </a:endParaRPr>
          </a:p>
          <a:p>
            <a:pPr algn="ctr"/>
            <a:endParaRPr lang="es-MX" sz="7200" dirty="0"/>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2559159" y="1551910"/>
            <a:ext cx="1635065" cy="1569659"/>
          </a:xfrm>
          <a:prstGeom prst="rect">
            <a:avLst/>
          </a:prstGeom>
          <a:noFill/>
          <a:ln>
            <a:noFill/>
          </a:ln>
        </p:spPr>
      </p:pic>
      <p:sp>
        <p:nvSpPr>
          <p:cNvPr id="5" name="Rectángulo 4"/>
          <p:cNvSpPr/>
          <p:nvPr/>
        </p:nvSpPr>
        <p:spPr>
          <a:xfrm>
            <a:off x="2970333" y="1776994"/>
            <a:ext cx="7638584" cy="1569660"/>
          </a:xfrm>
          <a:prstGeom prst="rect">
            <a:avLst/>
          </a:prstGeom>
        </p:spPr>
        <p:txBody>
          <a:bodyPr wrap="square">
            <a:spAutoFit/>
          </a:bodyPr>
          <a:lstStyle/>
          <a:p>
            <a:pPr algn="ctr">
              <a:lnSpc>
                <a:spcPct val="100000"/>
              </a:lnSpc>
              <a:spcBef>
                <a:spcPts val="0"/>
              </a:spcBef>
            </a:pPr>
            <a:r>
              <a:rPr lang="es-MX" sz="4000" b="1" dirty="0">
                <a:latin typeface="Arial" panose="020B0604020202020204" pitchFamily="34" charset="0"/>
                <a:cs typeface="Arial" panose="020B0604020202020204" pitchFamily="34" charset="0"/>
              </a:rPr>
              <a:t>CCH MAIMONIDES</a:t>
            </a:r>
          </a:p>
          <a:p>
            <a:pPr algn="ctr">
              <a:lnSpc>
                <a:spcPct val="100000"/>
              </a:lnSpc>
              <a:spcBef>
                <a:spcPts val="0"/>
              </a:spcBef>
            </a:pPr>
            <a:r>
              <a:rPr lang="es-MX" sz="2800" b="1" dirty="0">
                <a:latin typeface="Arial" panose="020B0604020202020204" pitchFamily="34" charset="0"/>
                <a:cs typeface="Arial" panose="020B0604020202020204" pitchFamily="34" charset="0"/>
              </a:rPr>
              <a:t>(SECCIÓN FEMENINA)</a:t>
            </a:r>
          </a:p>
          <a:p>
            <a:pPr algn="ctr">
              <a:lnSpc>
                <a:spcPct val="100000"/>
              </a:lnSpc>
              <a:spcBef>
                <a:spcPts val="0"/>
              </a:spcBef>
            </a:pPr>
            <a:r>
              <a:rPr lang="es-MX" sz="2800" b="1" dirty="0">
                <a:latin typeface="Arial" panose="020B0604020202020204" pitchFamily="34" charset="0"/>
                <a:cs typeface="Arial" panose="020B0604020202020204" pitchFamily="34" charset="0"/>
              </a:rPr>
              <a:t>CLAVE 2276</a:t>
            </a:r>
          </a:p>
        </p:txBody>
      </p:sp>
    </p:spTree>
    <p:extLst>
      <p:ext uri="{BB962C8B-B14F-4D97-AF65-F5344CB8AC3E}">
        <p14:creationId xmlns:p14="http://schemas.microsoft.com/office/powerpoint/2010/main" val="606565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3374" r="1798" b="25278"/>
          <a:stretch/>
        </p:blipFill>
        <p:spPr>
          <a:xfrm>
            <a:off x="352055" y="1050694"/>
            <a:ext cx="9139848" cy="5602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825E7ECC-D255-4524-B927-D916EA9E8A68}"/>
              </a:ext>
            </a:extLst>
          </p:cNvPr>
          <p:cNvPicPr>
            <a:picLocks noChangeAspect="1"/>
          </p:cNvPicPr>
          <p:nvPr/>
        </p:nvPicPr>
        <p:blipFill>
          <a:blip r:embed="rId4"/>
          <a:stretch>
            <a:fillRect/>
          </a:stretch>
        </p:blipFill>
        <p:spPr>
          <a:xfrm>
            <a:off x="9348716" y="204966"/>
            <a:ext cx="2600410" cy="1859441"/>
          </a:xfrm>
          <a:prstGeom prst="rect">
            <a:avLst/>
          </a:prstGeom>
        </p:spPr>
      </p:pic>
    </p:spTree>
    <p:extLst>
      <p:ext uri="{BB962C8B-B14F-4D97-AF65-F5344CB8AC3E}">
        <p14:creationId xmlns:p14="http://schemas.microsoft.com/office/powerpoint/2010/main" val="2343105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96596" y="372071"/>
            <a:ext cx="3786347" cy="646331"/>
          </a:xfrm>
          <a:prstGeom prst="rect">
            <a:avLst/>
          </a:prstGeom>
        </p:spPr>
        <p:txBody>
          <a:bodyPr wrap="square">
            <a:spAutoFit/>
          </a:bodyPr>
          <a:lstStyle/>
          <a:p>
            <a:pPr algn="ctr"/>
            <a:r>
              <a:rPr lang="es-MX" b="1" dirty="0">
                <a:latin typeface="Arial" panose="020B0604020202020204" pitchFamily="34" charset="0"/>
                <a:cs typeface="Arial" panose="020B0604020202020204" pitchFamily="34" charset="0"/>
              </a:rPr>
              <a:t>Producto 3.</a:t>
            </a:r>
            <a:r>
              <a:rPr lang="es-MX" dirty="0">
                <a:latin typeface="Arial" panose="020B0604020202020204" pitchFamily="34" charset="0"/>
                <a:cs typeface="Arial" panose="020B0604020202020204" pitchFamily="34" charset="0"/>
              </a:rPr>
              <a:t> Fotografías de la primera reunión de trabajo.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574" y="2294312"/>
            <a:ext cx="4165600" cy="3501043"/>
          </a:xfrm>
          <a:prstGeom prst="roundRect">
            <a:avLst>
              <a:gd name="adj" fmla="val 8594"/>
            </a:avLst>
          </a:prstGeom>
          <a:solidFill>
            <a:srgbClr val="FFFFFF">
              <a:shade val="85000"/>
            </a:srgbClr>
          </a:solidFill>
          <a:ln>
            <a:noFill/>
          </a:ln>
          <a:effectLst>
            <a:glow rad="139700">
              <a:schemeClr val="accent5">
                <a:satMod val="175000"/>
                <a:alpha val="40000"/>
              </a:schemeClr>
            </a:glow>
            <a:reflection blurRad="12700" stA="38000" endPos="28000" dist="5000" dir="5400000" sy="-100000" algn="bl" rotWithShape="0"/>
          </a:effectLst>
        </p:spPr>
      </p:pic>
      <p:pic>
        <p:nvPicPr>
          <p:cNvPr id="7" name="Imagen 6">
            <a:extLst>
              <a:ext uri="{FF2B5EF4-FFF2-40B4-BE49-F238E27FC236}">
                <a16:creationId xmlns:a16="http://schemas.microsoft.com/office/drawing/2014/main" id="{4A8AB8E8-534A-4B40-9E92-0D1BABCA1AE4}"/>
              </a:ext>
            </a:extLst>
          </p:cNvPr>
          <p:cNvPicPr>
            <a:picLocks noChangeAspect="1"/>
          </p:cNvPicPr>
          <p:nvPr/>
        </p:nvPicPr>
        <p:blipFill>
          <a:blip r:embed="rId3"/>
          <a:stretch>
            <a:fillRect/>
          </a:stretch>
        </p:blipFill>
        <p:spPr>
          <a:xfrm>
            <a:off x="1866729" y="833736"/>
            <a:ext cx="4229271" cy="3501043"/>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26962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60626" y="182351"/>
            <a:ext cx="2859579" cy="1047932"/>
          </a:xfrm>
        </p:spPr>
        <p:txBody>
          <a:bodyPr>
            <a:normAutofit/>
          </a:bodyPr>
          <a:lstStyle/>
          <a:p>
            <a:r>
              <a:rPr lang="es-MX" sz="1800" b="1" dirty="0">
                <a:latin typeface="Arial" panose="020B0604020202020204" pitchFamily="34" charset="0"/>
                <a:cs typeface="Arial" panose="020B0604020202020204" pitchFamily="34" charset="0"/>
              </a:rPr>
              <a:t>5 b. Producto 2.</a:t>
            </a:r>
            <a:r>
              <a:rPr lang="es-MX" sz="1800" dirty="0">
                <a:latin typeface="Arial" panose="020B0604020202020204" pitchFamily="34" charset="0"/>
                <a:cs typeface="Arial" panose="020B0604020202020204" pitchFamily="34" charset="0"/>
              </a:rPr>
              <a:t> Organizador gráfico.</a:t>
            </a:r>
          </a:p>
        </p:txBody>
      </p:sp>
      <p:pic>
        <p:nvPicPr>
          <p:cNvPr id="3" name="Imagen 2">
            <a:extLst>
              <a:ext uri="{FF2B5EF4-FFF2-40B4-BE49-F238E27FC236}">
                <a16:creationId xmlns:a16="http://schemas.microsoft.com/office/drawing/2014/main" id="{4FEF0519-44D9-4577-8A53-98C2569A58F1}"/>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r="11305"/>
          <a:stretch/>
        </p:blipFill>
        <p:spPr>
          <a:xfrm>
            <a:off x="1861348" y="465349"/>
            <a:ext cx="7299278" cy="6210300"/>
          </a:xfrm>
          <a:prstGeom prst="rect">
            <a:avLst/>
          </a:prstGeom>
        </p:spPr>
      </p:pic>
    </p:spTree>
    <p:extLst>
      <p:ext uri="{BB962C8B-B14F-4D97-AF65-F5344CB8AC3E}">
        <p14:creationId xmlns:p14="http://schemas.microsoft.com/office/powerpoint/2010/main" val="1431837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26880" y="418407"/>
            <a:ext cx="2408900" cy="1296786"/>
          </a:xfrm>
        </p:spPr>
        <p:txBody>
          <a:bodyPr>
            <a:normAutofit/>
          </a:bodyPr>
          <a:lstStyle/>
          <a:p>
            <a:pPr algn="r"/>
            <a:r>
              <a:rPr lang="es-MX" sz="1800" b="1" dirty="0">
                <a:latin typeface="Arial" panose="020B0604020202020204" pitchFamily="34" charset="0"/>
                <a:cs typeface="Arial" panose="020B0604020202020204" pitchFamily="34" charset="0"/>
              </a:rPr>
              <a:t>5.c</a:t>
            </a:r>
            <a:r>
              <a:rPr lang="es-MX" sz="1800" b="1" i="1" dirty="0">
                <a:latin typeface="Arial" panose="020B0604020202020204" pitchFamily="34" charset="0"/>
                <a:cs typeface="Arial" panose="020B0604020202020204" pitchFamily="34" charset="0"/>
              </a:rPr>
              <a:t>  Introducción o justificación y descripción del proyecto.  </a:t>
            </a:r>
            <a:endParaRPr lang="es-MX" sz="1800" dirty="0"/>
          </a:p>
        </p:txBody>
      </p:sp>
      <p:sp>
        <p:nvSpPr>
          <p:cNvPr id="3" name="Marcador de contenido 2"/>
          <p:cNvSpPr>
            <a:spLocks noGrp="1"/>
          </p:cNvSpPr>
          <p:nvPr>
            <p:ph idx="1"/>
          </p:nvPr>
        </p:nvSpPr>
        <p:spPr>
          <a:xfrm>
            <a:off x="1484310" y="1929161"/>
            <a:ext cx="10018713" cy="3862039"/>
          </a:xfrm>
        </p:spPr>
        <p:txBody>
          <a:bodyPr>
            <a:normAutofit/>
          </a:bodyPr>
          <a:lstStyle/>
          <a:p>
            <a:pPr marL="0" indent="0" algn="just">
              <a:buNone/>
            </a:pPr>
            <a:r>
              <a:rPr lang="es-ES" sz="1800" dirty="0">
                <a:latin typeface="Arial" panose="020B0604020202020204" pitchFamily="34" charset="0"/>
                <a:cs typeface="Arial" panose="020B0604020202020204" pitchFamily="34" charset="0"/>
              </a:rPr>
              <a:t>Actualmente el crecimiento de la población humana en México, continúa siendo un problema que no se ha controlado, lo cual ha llevado al ser humano a interferir en diferentes ecosistemas para poder habitarlos, afectando así a las especies y representando un mayor gasto de energía.</a:t>
            </a:r>
          </a:p>
          <a:p>
            <a:pPr marL="0" indent="0" algn="just">
              <a:buNone/>
            </a:pPr>
            <a:r>
              <a:rPr lang="es-MX" sz="1800" dirty="0">
                <a:latin typeface="Arial" panose="020B0604020202020204" pitchFamily="34" charset="0"/>
                <a:cs typeface="Arial" panose="020B0604020202020204" pitchFamily="34" charset="0"/>
              </a:rPr>
              <a:t> </a:t>
            </a:r>
            <a:r>
              <a:rPr lang="es-ES" sz="1800" dirty="0">
                <a:latin typeface="Arial" panose="020B0604020202020204" pitchFamily="34" charset="0"/>
                <a:cs typeface="Arial" panose="020B0604020202020204" pitchFamily="34" charset="0"/>
              </a:rPr>
              <a:t>Es importante que exista una comprensión clara por parte de nuestros jóvenes de la importancia de conservar los ecosistemas y por ende las especies, además de comprender como se lleva a cabo el crecimiento de la población humana.</a:t>
            </a:r>
            <a:endParaRPr lang="es-MX"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670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86648" y="133815"/>
            <a:ext cx="6116376" cy="1276815"/>
          </a:xfrm>
        </p:spPr>
        <p:txBody>
          <a:bodyPr>
            <a:normAutofit/>
          </a:bodyPr>
          <a:lstStyle/>
          <a:p>
            <a:r>
              <a:rPr lang="es-MX" sz="1800" b="1" dirty="0">
                <a:latin typeface="Arial" panose="020B0604020202020204" pitchFamily="34" charset="0"/>
                <a:cs typeface="Arial" panose="020B0604020202020204" pitchFamily="34" charset="0"/>
              </a:rPr>
              <a:t>                               5.d   </a:t>
            </a:r>
            <a:r>
              <a:rPr lang="es-MX" sz="1800" b="1" i="1" dirty="0">
                <a:latin typeface="Arial" panose="020B0604020202020204" pitchFamily="34" charset="0"/>
                <a:cs typeface="Arial" panose="020B0604020202020204" pitchFamily="34" charset="0"/>
              </a:rPr>
              <a:t>Objetivo general del proyecto y </a:t>
            </a:r>
            <a:br>
              <a:rPr lang="es-MX" sz="1800" b="1" i="1" dirty="0">
                <a:latin typeface="Arial" panose="020B0604020202020204" pitchFamily="34" charset="0"/>
                <a:cs typeface="Arial" panose="020B0604020202020204" pitchFamily="34" charset="0"/>
              </a:rPr>
            </a:br>
            <a:r>
              <a:rPr lang="es-MX" sz="1800" b="1" i="1" dirty="0">
                <a:latin typeface="Arial" panose="020B0604020202020204" pitchFamily="34" charset="0"/>
                <a:cs typeface="Arial" panose="020B0604020202020204" pitchFamily="34" charset="0"/>
              </a:rPr>
              <a:t>                                        objetivo de cada asignatura.</a:t>
            </a:r>
            <a:endParaRPr lang="es-MX" sz="1800" b="1" dirty="0"/>
          </a:p>
        </p:txBody>
      </p:sp>
      <p:sp>
        <p:nvSpPr>
          <p:cNvPr id="3" name="Marcador de contenido 2"/>
          <p:cNvSpPr>
            <a:spLocks noGrp="1"/>
          </p:cNvSpPr>
          <p:nvPr>
            <p:ph idx="1"/>
          </p:nvPr>
        </p:nvSpPr>
        <p:spPr>
          <a:xfrm>
            <a:off x="1484311" y="1410630"/>
            <a:ext cx="10018713" cy="4973444"/>
          </a:xfrm>
        </p:spPr>
        <p:txBody>
          <a:bodyPr>
            <a:normAutofit fontScale="25000" lnSpcReduction="20000"/>
          </a:bodyPr>
          <a:lstStyle/>
          <a:p>
            <a:pPr marL="0" lvl="0" indent="0" algn="just" defTabSz="914400">
              <a:lnSpc>
                <a:spcPct val="150000"/>
              </a:lnSpc>
              <a:spcBef>
                <a:spcPts val="1000"/>
              </a:spcBef>
              <a:spcAft>
                <a:spcPts val="0"/>
              </a:spcAft>
              <a:buClrTx/>
              <a:buSzTx/>
              <a:buNone/>
            </a:pPr>
            <a:endParaRPr lang="es-MX" sz="1500" b="1" i="1" dirty="0">
              <a:latin typeface="Arial" panose="020B0604020202020204" pitchFamily="34" charset="0"/>
              <a:cs typeface="Arial" panose="020B0604020202020204" pitchFamily="34" charset="0"/>
            </a:endParaRPr>
          </a:p>
          <a:p>
            <a:pPr marL="0" lvl="0" indent="0" algn="just" defTabSz="914400">
              <a:lnSpc>
                <a:spcPct val="150000"/>
              </a:lnSpc>
              <a:spcBef>
                <a:spcPts val="1000"/>
              </a:spcBef>
              <a:spcAft>
                <a:spcPts val="0"/>
              </a:spcAft>
              <a:buClrTx/>
              <a:buSzTx/>
              <a:buNone/>
            </a:pPr>
            <a:endParaRPr lang="es-MX" sz="1500" b="1" i="1" dirty="0">
              <a:latin typeface="Arial" panose="020B0604020202020204" pitchFamily="34" charset="0"/>
              <a:cs typeface="Arial" panose="020B0604020202020204" pitchFamily="34" charset="0"/>
            </a:endParaRPr>
          </a:p>
          <a:p>
            <a:pPr marL="0" lvl="0" indent="0" algn="just" defTabSz="914400">
              <a:lnSpc>
                <a:spcPct val="150000"/>
              </a:lnSpc>
              <a:spcBef>
                <a:spcPts val="1000"/>
              </a:spcBef>
              <a:spcAft>
                <a:spcPts val="0"/>
              </a:spcAft>
              <a:buClrTx/>
              <a:buSzTx/>
              <a:buNone/>
            </a:pPr>
            <a:r>
              <a:rPr lang="es-MX" sz="5600" b="1" dirty="0">
                <a:latin typeface="Arial" panose="020B0604020202020204" pitchFamily="34" charset="0"/>
                <a:cs typeface="Arial" panose="020B0604020202020204" pitchFamily="34" charset="0"/>
              </a:rPr>
              <a:t>Objetivo general</a:t>
            </a:r>
            <a:r>
              <a:rPr lang="es-MX" sz="5600" b="1" i="1" dirty="0">
                <a:latin typeface="Arial" panose="020B0604020202020204" pitchFamily="34" charset="0"/>
                <a:cs typeface="Arial" panose="020B0604020202020204" pitchFamily="34" charset="0"/>
              </a:rPr>
              <a:t>.</a:t>
            </a:r>
            <a:r>
              <a:rPr lang="es-ES" sz="5600" dirty="0"/>
              <a:t> </a:t>
            </a:r>
            <a:r>
              <a:rPr lang="es-ES" sz="5600" dirty="0">
                <a:latin typeface="Arial" panose="020B0604020202020204" pitchFamily="34" charset="0"/>
                <a:cs typeface="Arial" panose="020B0604020202020204" pitchFamily="34" charset="0"/>
              </a:rPr>
              <a:t>Crear conciencia sobre el uso racional de la energía, de acuerdo al crecimiento de la población y de la destrucción de ecosistemas en México, con la finalidad de proponer una solución ante la problemática energética que hay actualmente y la urgencia de formular nuevas alternativas. </a:t>
            </a:r>
            <a:endParaRPr lang="es-MX" sz="5600" dirty="0"/>
          </a:p>
          <a:p>
            <a:pPr marL="0" lvl="0" indent="0" algn="just" defTabSz="914400">
              <a:lnSpc>
                <a:spcPct val="150000"/>
              </a:lnSpc>
              <a:spcBef>
                <a:spcPts val="1000"/>
              </a:spcBef>
              <a:spcAft>
                <a:spcPts val="0"/>
              </a:spcAft>
              <a:buClrTx/>
              <a:buSzTx/>
              <a:buNone/>
            </a:pPr>
            <a:r>
              <a:rPr lang="es-ES" sz="5600" b="1" dirty="0">
                <a:latin typeface="Arial" panose="020B0604020202020204" pitchFamily="34" charset="0"/>
                <a:cs typeface="Arial" panose="020B0604020202020204" pitchFamily="34" charset="0"/>
              </a:rPr>
              <a:t>Objetivo Matemáticas IV.</a:t>
            </a:r>
            <a:r>
              <a:rPr lang="es-ES" sz="5600" dirty="0">
                <a:latin typeface="Arial" panose="020B0604020202020204" pitchFamily="34" charset="0"/>
                <a:cs typeface="Arial" panose="020B0604020202020204" pitchFamily="34" charset="0"/>
              </a:rPr>
              <a:t> </a:t>
            </a:r>
          </a:p>
          <a:p>
            <a:pPr algn="just" defTabSz="914400">
              <a:lnSpc>
                <a:spcPct val="150000"/>
              </a:lnSpc>
              <a:spcBef>
                <a:spcPts val="1000"/>
              </a:spcBef>
              <a:spcAft>
                <a:spcPts val="0"/>
              </a:spcAft>
              <a:buClrTx/>
              <a:buSzTx/>
            </a:pPr>
            <a:r>
              <a:rPr lang="es-ES" sz="5600" dirty="0">
                <a:latin typeface="Arial" panose="020B0604020202020204" pitchFamily="34" charset="0"/>
                <a:cs typeface="Arial" panose="020B0604020202020204" pitchFamily="34" charset="0"/>
              </a:rPr>
              <a:t>Explicar e interpretar situaciones o fenómenos que corresponden al crecimiento exponencial específicamente al crecimiento poblacional.</a:t>
            </a:r>
          </a:p>
          <a:p>
            <a:pPr marL="0" indent="0" algn="just" defTabSz="914400">
              <a:lnSpc>
                <a:spcPct val="150000"/>
              </a:lnSpc>
              <a:spcBef>
                <a:spcPts val="1000"/>
              </a:spcBef>
              <a:spcAft>
                <a:spcPts val="0"/>
              </a:spcAft>
              <a:buClrTx/>
              <a:buSzTx/>
              <a:buNone/>
            </a:pPr>
            <a:endParaRPr lang="es-MX" sz="5600" b="1" i="1" dirty="0">
              <a:latin typeface="Arial" panose="020B0604020202020204" pitchFamily="34" charset="0"/>
              <a:cs typeface="Arial" panose="020B0604020202020204" pitchFamily="34" charset="0"/>
            </a:endParaRPr>
          </a:p>
          <a:p>
            <a:pPr marL="0" indent="0">
              <a:buNone/>
            </a:pPr>
            <a:r>
              <a:rPr lang="es-MX" sz="5600" b="1" dirty="0">
                <a:latin typeface="Arial" panose="020B0604020202020204" pitchFamily="34" charset="0"/>
                <a:cs typeface="Arial" panose="020B0604020202020204" pitchFamily="34" charset="0"/>
              </a:rPr>
              <a:t>Objetivo Física II. </a:t>
            </a:r>
          </a:p>
          <a:p>
            <a:pPr marL="0" indent="0">
              <a:buNone/>
            </a:pPr>
            <a:endParaRPr lang="es-MX" sz="5600" b="1" dirty="0">
              <a:latin typeface="Arial" panose="020B0604020202020204" pitchFamily="34" charset="0"/>
              <a:cs typeface="Arial" panose="020B0604020202020204" pitchFamily="34" charset="0"/>
            </a:endParaRPr>
          </a:p>
          <a:p>
            <a:pPr>
              <a:buClrTx/>
              <a:buSzPct val="100000"/>
            </a:pPr>
            <a:r>
              <a:rPr lang="es-ES" sz="5600" dirty="0">
                <a:latin typeface="Arial" panose="020B0604020202020204" pitchFamily="34" charset="0"/>
                <a:cs typeface="Arial" panose="020B0604020202020204" pitchFamily="34" charset="0"/>
              </a:rPr>
              <a:t>Ejemplificar algunas aplicaciones y contribuciones de la física moderna al desarrollo científico y tecnológico.</a:t>
            </a:r>
            <a:endParaRPr lang="es-MX" sz="5600" dirty="0">
              <a:latin typeface="Arial" panose="020B0604020202020204" pitchFamily="34" charset="0"/>
              <a:cs typeface="Arial" panose="020B0604020202020204" pitchFamily="34" charset="0"/>
            </a:endParaRPr>
          </a:p>
          <a:p>
            <a:pPr>
              <a:buClrTx/>
              <a:buSzPct val="100000"/>
            </a:pPr>
            <a:r>
              <a:rPr lang="es-ES" sz="5600" dirty="0">
                <a:latin typeface="Arial" panose="020B0604020202020204" pitchFamily="34" charset="0"/>
                <a:cs typeface="Arial" panose="020B0604020202020204" pitchFamily="34" charset="0"/>
              </a:rPr>
              <a:t>Explicar la producción de la energía en el Sol para el aprovechamiento de la población</a:t>
            </a:r>
          </a:p>
          <a:p>
            <a:endParaRPr lang="es-ES" sz="5600" dirty="0">
              <a:latin typeface="Arial" panose="020B0604020202020204" pitchFamily="34" charset="0"/>
              <a:cs typeface="Arial" panose="020B0604020202020204" pitchFamily="34" charset="0"/>
            </a:endParaRPr>
          </a:p>
          <a:p>
            <a:pPr marL="0" indent="0">
              <a:buNone/>
            </a:pPr>
            <a:r>
              <a:rPr lang="es-MX" sz="5600" b="1" dirty="0">
                <a:latin typeface="Arial" panose="020B0604020202020204" pitchFamily="34" charset="0"/>
                <a:cs typeface="Arial" panose="020B0604020202020204" pitchFamily="34" charset="0"/>
              </a:rPr>
              <a:t>Objetivo Biología II.</a:t>
            </a:r>
          </a:p>
          <a:p>
            <a:pPr algn="just" defTabSz="914400">
              <a:lnSpc>
                <a:spcPct val="150000"/>
              </a:lnSpc>
              <a:spcBef>
                <a:spcPts val="1000"/>
              </a:spcBef>
              <a:spcAft>
                <a:spcPts val="0"/>
              </a:spcAft>
              <a:buClrTx/>
              <a:buSzTx/>
            </a:pPr>
            <a:r>
              <a:rPr lang="es-ES" sz="5600" dirty="0">
                <a:latin typeface="Arial" panose="020B0604020202020204" pitchFamily="34" charset="0"/>
                <a:cs typeface="Arial" panose="020B0604020202020204" pitchFamily="34" charset="0"/>
              </a:rPr>
              <a:t>  Describir la relación que existe entre los diferentes seres vivos y las implicaciones que trae consigo la destrucción de su hábitat. </a:t>
            </a:r>
            <a:endParaRPr lang="es-MX" sz="5600" dirty="0">
              <a:latin typeface="Arial" panose="020B0604020202020204" pitchFamily="34" charset="0"/>
              <a:cs typeface="Arial" panose="020B0604020202020204" pitchFamily="34" charset="0"/>
            </a:endParaRPr>
          </a:p>
          <a:p>
            <a:pPr marL="0" lvl="0" indent="0" algn="just" defTabSz="914400">
              <a:lnSpc>
                <a:spcPct val="150000"/>
              </a:lnSpc>
              <a:spcBef>
                <a:spcPts val="1000"/>
              </a:spcBef>
              <a:spcAft>
                <a:spcPts val="0"/>
              </a:spcAft>
              <a:buClrTx/>
              <a:buSzTx/>
              <a:buNone/>
            </a:pPr>
            <a:endParaRPr lang="es-MX" sz="5600" i="1" dirty="0">
              <a:latin typeface="Arial" panose="020B0604020202020204" pitchFamily="34" charset="0"/>
              <a:cs typeface="Arial" panose="020B0604020202020204" pitchFamily="34" charset="0"/>
            </a:endParaRPr>
          </a:p>
          <a:p>
            <a:pPr marL="0" lvl="0" indent="0" algn="just" defTabSz="914400">
              <a:lnSpc>
                <a:spcPct val="150000"/>
              </a:lnSpc>
              <a:spcBef>
                <a:spcPts val="1000"/>
              </a:spcBef>
              <a:spcAft>
                <a:spcPts val="0"/>
              </a:spcAft>
              <a:buClrTx/>
              <a:buSzTx/>
              <a:buNone/>
            </a:pPr>
            <a:endParaRPr lang="es-MX" sz="1600" b="1" i="1" dirty="0">
              <a:latin typeface="Arial" panose="020B0604020202020204" pitchFamily="34" charset="0"/>
              <a:cs typeface="Arial" panose="020B0604020202020204" pitchFamily="34" charset="0"/>
            </a:endParaRPr>
          </a:p>
          <a:p>
            <a:pPr marL="0" lvl="0" indent="0" algn="just" defTabSz="914400">
              <a:lnSpc>
                <a:spcPct val="150000"/>
              </a:lnSpc>
              <a:spcBef>
                <a:spcPts val="1000"/>
              </a:spcBef>
              <a:spcAft>
                <a:spcPts val="0"/>
              </a:spcAft>
              <a:buClrTx/>
              <a:buSzTx/>
              <a:buNone/>
            </a:pPr>
            <a:endParaRPr lang="es-MX" sz="1600" b="1" i="1" dirty="0">
              <a:latin typeface="Arial" panose="020B0604020202020204" pitchFamily="34" charset="0"/>
              <a:cs typeface="Arial" panose="020B0604020202020204" pitchFamily="34" charset="0"/>
            </a:endParaRPr>
          </a:p>
          <a:p>
            <a:pPr marL="0" lvl="0" indent="0" algn="just" defTabSz="914400">
              <a:lnSpc>
                <a:spcPct val="150000"/>
              </a:lnSpc>
              <a:spcBef>
                <a:spcPts val="1000"/>
              </a:spcBef>
              <a:spcAft>
                <a:spcPts val="0"/>
              </a:spcAft>
              <a:buClrTx/>
              <a:buSzTx/>
              <a:buNone/>
            </a:pPr>
            <a:endParaRPr lang="es-MX"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41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40233" y="157977"/>
            <a:ext cx="8078180" cy="908823"/>
          </a:xfrm>
        </p:spPr>
        <p:txBody>
          <a:bodyPr>
            <a:normAutofit/>
          </a:bodyPr>
          <a:lstStyle/>
          <a:p>
            <a:r>
              <a:rPr lang="es-MX" sz="1800" b="1" dirty="0">
                <a:latin typeface="Arial" panose="020B0604020202020204" pitchFamily="34" charset="0"/>
                <a:cs typeface="Arial" panose="020B0604020202020204" pitchFamily="34" charset="0"/>
              </a:rPr>
              <a:t>                                         5.e </a:t>
            </a:r>
            <a:r>
              <a:rPr lang="es-MX" sz="1800" b="1" i="1" dirty="0">
                <a:latin typeface="Arial" panose="020B0604020202020204" pitchFamily="34" charset="0"/>
                <a:cs typeface="Arial" panose="020B0604020202020204" pitchFamily="34" charset="0"/>
              </a:rPr>
              <a:t>Pregunta generadora y/o guía.</a:t>
            </a:r>
            <a:endParaRPr lang="es-MX" sz="1800" dirty="0"/>
          </a:p>
        </p:txBody>
      </p:sp>
      <p:sp>
        <p:nvSpPr>
          <p:cNvPr id="3" name="Marcador de contenido 2"/>
          <p:cNvSpPr>
            <a:spLocks noGrp="1"/>
          </p:cNvSpPr>
          <p:nvPr>
            <p:ph idx="1"/>
          </p:nvPr>
        </p:nvSpPr>
        <p:spPr>
          <a:xfrm>
            <a:off x="1484310" y="1497980"/>
            <a:ext cx="10018713" cy="3862039"/>
          </a:xfrm>
        </p:spPr>
        <p:txBody>
          <a:bodyPr>
            <a:normAutofit/>
          </a:bodyPr>
          <a:lstStyle/>
          <a:p>
            <a:r>
              <a:rPr lang="es-ES" sz="1800" dirty="0"/>
              <a:t>¿</a:t>
            </a:r>
            <a:r>
              <a:rPr lang="es-ES" sz="1800" dirty="0">
                <a:latin typeface="Arial" panose="020B0604020202020204" pitchFamily="34" charset="0"/>
                <a:cs typeface="Arial" panose="020B0604020202020204" pitchFamily="34" charset="0"/>
              </a:rPr>
              <a:t>Cómo estaba conformado el ecosistema en donde vives, antes de que se construyera?</a:t>
            </a:r>
            <a:endParaRPr lang="es-MX"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¿Sabes cuál es el destino final de la flora y la fauna endémica del lugar donde vives, cuando se decide construir?</a:t>
            </a:r>
            <a:endParaRPr lang="es-MX"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¿Conoces como impacto al ecosistema la construcción masiva en la delegación donde vives?</a:t>
            </a:r>
          </a:p>
          <a:p>
            <a:r>
              <a:rPr lang="es-ES" sz="1800" dirty="0">
                <a:latin typeface="Arial" panose="020B0604020202020204" pitchFamily="34" charset="0"/>
                <a:cs typeface="Arial" panose="020B0604020202020204" pitchFamily="34" charset="0"/>
              </a:rPr>
              <a:t>¿En la comunidad dónde vives se utiliza la energía limpia?</a:t>
            </a:r>
          </a:p>
          <a:p>
            <a:r>
              <a:rPr lang="es-ES" sz="1800" dirty="0">
                <a:latin typeface="Arial" panose="020B0604020202020204" pitchFamily="34" charset="0"/>
                <a:cs typeface="Arial" panose="020B0604020202020204" pitchFamily="34" charset="0"/>
              </a:rPr>
              <a:t>¿Haz notado el crecimiento poblacional en tu comunidad?</a:t>
            </a:r>
            <a:endParaRPr lang="es-MX"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41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45236" y="332509"/>
            <a:ext cx="3351010" cy="617625"/>
          </a:xfrm>
        </p:spPr>
        <p:txBody>
          <a:bodyPr>
            <a:normAutofit/>
          </a:bodyPr>
          <a:lstStyle/>
          <a:p>
            <a:r>
              <a:rPr lang="es-MX" sz="1800" b="1" dirty="0">
                <a:latin typeface="Arial" panose="020B0604020202020204" pitchFamily="34" charset="0"/>
                <a:cs typeface="Arial" panose="020B0604020202020204" pitchFamily="34" charset="0"/>
              </a:rPr>
              <a:t> 5.f</a:t>
            </a:r>
            <a:r>
              <a:rPr lang="es-MX" sz="1800" b="1" i="1" dirty="0">
                <a:latin typeface="Arial" panose="020B0604020202020204" pitchFamily="34" charset="0"/>
                <a:cs typeface="Arial" panose="020B0604020202020204" pitchFamily="34" charset="0"/>
              </a:rPr>
              <a:t>  Contenidos. Temas.</a:t>
            </a:r>
            <a:endParaRPr lang="es-MX" sz="1800" b="1" dirty="0"/>
          </a:p>
        </p:txBody>
      </p:sp>
      <p:sp>
        <p:nvSpPr>
          <p:cNvPr id="3" name="Marcador de contenido 2"/>
          <p:cNvSpPr>
            <a:spLocks noGrp="1"/>
          </p:cNvSpPr>
          <p:nvPr>
            <p:ph idx="1"/>
          </p:nvPr>
        </p:nvSpPr>
        <p:spPr>
          <a:xfrm>
            <a:off x="1667190" y="1027991"/>
            <a:ext cx="10018713" cy="5497500"/>
          </a:xfrm>
        </p:spPr>
        <p:txBody>
          <a:bodyPr>
            <a:noAutofit/>
          </a:bodyPr>
          <a:lstStyle/>
          <a:p>
            <a:pPr marL="0" indent="0">
              <a:spcBef>
                <a:spcPts val="0"/>
              </a:spcBef>
              <a:spcAft>
                <a:spcPts val="0"/>
              </a:spcAft>
              <a:buNone/>
            </a:pPr>
            <a:r>
              <a:rPr lang="es-ES" sz="1400" b="1" dirty="0">
                <a:latin typeface="Arial" panose="020B0604020202020204" pitchFamily="34" charset="0"/>
                <a:cs typeface="Arial" panose="020B0604020202020204" pitchFamily="34" charset="0"/>
              </a:rPr>
              <a:t>Matemáticas IV</a:t>
            </a:r>
          </a:p>
          <a:p>
            <a:pPr marL="0" indent="0">
              <a:spcBef>
                <a:spcPts val="0"/>
              </a:spcBef>
              <a:spcAft>
                <a:spcPts val="0"/>
              </a:spcAft>
              <a:buNone/>
            </a:pPr>
            <a:r>
              <a:rPr lang="es-ES" sz="1400" b="1" dirty="0">
                <a:latin typeface="Arial" panose="020B0604020202020204" pitchFamily="34" charset="0"/>
                <a:cs typeface="Arial" panose="020B0604020202020204" pitchFamily="34" charset="0"/>
              </a:rPr>
              <a:t>	UNIDAD III. </a:t>
            </a:r>
            <a:r>
              <a:rPr lang="es-ES" sz="1400" dirty="0">
                <a:latin typeface="Arial" panose="020B0604020202020204" pitchFamily="34" charset="0"/>
                <a:cs typeface="Arial" panose="020B0604020202020204" pitchFamily="34" charset="0"/>
              </a:rPr>
              <a:t>Funciones exponenciales y logaritmos.</a:t>
            </a:r>
            <a:endParaRPr lang="es-MX" sz="1400" dirty="0">
              <a:latin typeface="Arial" panose="020B0604020202020204" pitchFamily="34" charset="0"/>
              <a:cs typeface="Arial" panose="020B0604020202020204" pitchFamily="34" charset="0"/>
            </a:endParaRPr>
          </a:p>
          <a:p>
            <a:pPr marL="0" indent="0">
              <a:spcBef>
                <a:spcPts val="0"/>
              </a:spcBef>
              <a:spcAft>
                <a:spcPts val="0"/>
              </a:spcAft>
              <a:buNone/>
            </a:pPr>
            <a:r>
              <a:rPr lang="es-ES" sz="1400" dirty="0">
                <a:latin typeface="Arial" panose="020B0604020202020204" pitchFamily="34" charset="0"/>
                <a:cs typeface="Arial" panose="020B0604020202020204" pitchFamily="34" charset="0"/>
              </a:rPr>
              <a:t>		Conceptos: -Funciones.</a:t>
            </a:r>
          </a:p>
          <a:p>
            <a:pPr marL="0" indent="0">
              <a:spcBef>
                <a:spcPts val="0"/>
              </a:spcBef>
              <a:spcAft>
                <a:spcPts val="0"/>
              </a:spcAft>
              <a:buNone/>
            </a:pPr>
            <a:r>
              <a:rPr lang="es-ES" sz="1400" dirty="0">
                <a:latin typeface="Arial" panose="020B0604020202020204" pitchFamily="34" charset="0"/>
                <a:cs typeface="Arial" panose="020B0604020202020204" pitchFamily="34" charset="0"/>
              </a:rPr>
              <a:t>                                      -Logaritmos</a:t>
            </a:r>
          </a:p>
          <a:p>
            <a:pPr marL="0" indent="0">
              <a:spcBef>
                <a:spcPts val="0"/>
              </a:spcBef>
              <a:spcAft>
                <a:spcPts val="0"/>
              </a:spcAft>
              <a:buNone/>
            </a:pPr>
            <a:r>
              <a:rPr lang="es-ES" sz="1400" dirty="0">
                <a:latin typeface="Arial" panose="020B0604020202020204" pitchFamily="34" charset="0"/>
                <a:cs typeface="Arial" panose="020B0604020202020204" pitchFamily="34" charset="0"/>
              </a:rPr>
              <a:t>                                       -Exponenciales</a:t>
            </a:r>
          </a:p>
          <a:p>
            <a:pPr marL="0" indent="0">
              <a:spcBef>
                <a:spcPts val="0"/>
              </a:spcBef>
              <a:spcAft>
                <a:spcPts val="0"/>
              </a:spcAft>
              <a:buNone/>
            </a:pPr>
            <a:r>
              <a:rPr lang="es-ES" sz="1400" dirty="0">
                <a:latin typeface="Arial" panose="020B0604020202020204" pitchFamily="34" charset="0"/>
                <a:cs typeface="Arial" panose="020B0604020202020204" pitchFamily="34" charset="0"/>
              </a:rPr>
              <a:t>	</a:t>
            </a:r>
            <a:r>
              <a:rPr lang="es-ES" sz="1400" b="1" i="1" dirty="0">
                <a:latin typeface="Arial" panose="020B0604020202020204" pitchFamily="34" charset="0"/>
                <a:cs typeface="Arial" panose="020B0604020202020204" pitchFamily="34" charset="0"/>
              </a:rPr>
              <a:t>Evaluación: </a:t>
            </a:r>
            <a:r>
              <a:rPr lang="es-ES" sz="1400" i="1" dirty="0">
                <a:latin typeface="Arial" panose="020B0604020202020204" pitchFamily="34" charset="0"/>
                <a:cs typeface="Arial" panose="020B0604020202020204" pitchFamily="34" charset="0"/>
              </a:rPr>
              <a:t>Portafolio de evidencias en cada una de las etapas.</a:t>
            </a:r>
          </a:p>
          <a:p>
            <a:pPr marL="0" indent="0">
              <a:spcBef>
                <a:spcPts val="0"/>
              </a:spcBef>
              <a:spcAft>
                <a:spcPts val="0"/>
              </a:spcAft>
              <a:buNone/>
            </a:pPr>
            <a:r>
              <a:rPr lang="es-ES" sz="1400" i="1" dirty="0">
                <a:latin typeface="Arial" panose="020B0604020202020204" pitchFamily="34" charset="0"/>
                <a:cs typeface="Arial" panose="020B0604020202020204" pitchFamily="34" charset="0"/>
              </a:rPr>
              <a:t>			     Presentación de los resultados de su investigación en la página del INE.</a:t>
            </a:r>
          </a:p>
          <a:p>
            <a:pPr marL="0" indent="0">
              <a:spcBef>
                <a:spcPts val="0"/>
              </a:spcBef>
              <a:spcAft>
                <a:spcPts val="0"/>
              </a:spcAft>
              <a:buNone/>
            </a:pPr>
            <a:r>
              <a:rPr lang="es-ES" sz="1400" i="1" dirty="0">
                <a:latin typeface="Arial" panose="020B0604020202020204" pitchFamily="34" charset="0"/>
                <a:cs typeface="Arial" panose="020B0604020202020204" pitchFamily="34" charset="0"/>
              </a:rPr>
              <a:t>			 </a:t>
            </a:r>
            <a:endParaRPr lang="es-MX" sz="1400" dirty="0">
              <a:latin typeface="Arial" panose="020B0604020202020204" pitchFamily="34" charset="0"/>
              <a:cs typeface="Arial" panose="020B0604020202020204" pitchFamily="34" charset="0"/>
            </a:endParaRPr>
          </a:p>
          <a:p>
            <a:pPr marL="0" indent="0">
              <a:spcBef>
                <a:spcPts val="0"/>
              </a:spcBef>
              <a:spcAft>
                <a:spcPts val="0"/>
              </a:spcAft>
              <a:buNone/>
            </a:pPr>
            <a:r>
              <a:rPr lang="es-ES" sz="1400" b="1" dirty="0">
                <a:latin typeface="Arial" panose="020B0604020202020204" pitchFamily="34" charset="0"/>
                <a:cs typeface="Arial" panose="020B0604020202020204" pitchFamily="34" charset="0"/>
              </a:rPr>
              <a:t>Física II</a:t>
            </a:r>
            <a:endParaRPr lang="es-MX" sz="1400" dirty="0">
              <a:latin typeface="Arial" panose="020B0604020202020204" pitchFamily="34" charset="0"/>
              <a:cs typeface="Arial" panose="020B0604020202020204" pitchFamily="34" charset="0"/>
            </a:endParaRPr>
          </a:p>
          <a:p>
            <a:pPr marL="0" indent="0">
              <a:spcBef>
                <a:spcPts val="0"/>
              </a:spcBef>
              <a:spcAft>
                <a:spcPts val="0"/>
              </a:spcAft>
              <a:buNone/>
            </a:pPr>
            <a:r>
              <a:rPr lang="es-ES" sz="1400" b="1" dirty="0">
                <a:latin typeface="Arial" panose="020B0604020202020204" pitchFamily="34" charset="0"/>
                <a:cs typeface="Arial" panose="020B0604020202020204" pitchFamily="34" charset="0"/>
              </a:rPr>
              <a:t>	UNIDAD III. </a:t>
            </a:r>
            <a:r>
              <a:rPr lang="es-ES" sz="1400" dirty="0">
                <a:latin typeface="Arial" panose="020B0604020202020204" pitchFamily="34" charset="0"/>
                <a:cs typeface="Arial" panose="020B0604020202020204" pitchFamily="34" charset="0"/>
              </a:rPr>
              <a:t>Energía: fenómenos térmicos, tecnología y sociedad.</a:t>
            </a:r>
            <a:endParaRPr lang="es-MX" sz="1400" dirty="0">
              <a:latin typeface="Arial" panose="020B0604020202020204" pitchFamily="34" charset="0"/>
              <a:cs typeface="Arial" panose="020B0604020202020204" pitchFamily="34" charset="0"/>
            </a:endParaRPr>
          </a:p>
          <a:p>
            <a:pPr marL="0" indent="0">
              <a:spcBef>
                <a:spcPts val="0"/>
              </a:spcBef>
              <a:spcAft>
                <a:spcPts val="0"/>
              </a:spcAft>
              <a:buNone/>
            </a:pPr>
            <a:r>
              <a:rPr lang="es-ES" sz="1400" dirty="0">
                <a:latin typeface="Arial" panose="020B0604020202020204" pitchFamily="34" charset="0"/>
                <a:cs typeface="Arial" panose="020B0604020202020204" pitchFamily="34" charset="0"/>
              </a:rPr>
              <a:t>		 Conceptos :- Energía</a:t>
            </a:r>
            <a:r>
              <a:rPr lang="es-MX" sz="1400" dirty="0">
                <a:latin typeface="Arial" panose="020B0604020202020204" pitchFamily="34" charset="0"/>
                <a:cs typeface="Arial" panose="020B0604020202020204" pitchFamily="34" charset="0"/>
              </a:rPr>
              <a:t>			   </a:t>
            </a:r>
            <a:endParaRPr lang="es-ES" sz="1400" dirty="0">
              <a:latin typeface="Arial" panose="020B0604020202020204" pitchFamily="34" charset="0"/>
              <a:cs typeface="Arial" panose="020B0604020202020204" pitchFamily="34" charset="0"/>
            </a:endParaRPr>
          </a:p>
          <a:p>
            <a:pPr marL="0" indent="0">
              <a:spcBef>
                <a:spcPts val="0"/>
              </a:spcBef>
              <a:spcAft>
                <a:spcPts val="0"/>
              </a:spcAft>
              <a:buNone/>
            </a:pPr>
            <a:r>
              <a:rPr lang="es-ES" sz="1400" dirty="0">
                <a:latin typeface="Arial" panose="020B0604020202020204" pitchFamily="34" charset="0"/>
                <a:cs typeface="Arial" panose="020B0604020202020204" pitchFamily="34" charset="0"/>
              </a:rPr>
              <a:t>                                        -Solar</a:t>
            </a:r>
          </a:p>
          <a:p>
            <a:pPr marL="0" indent="0">
              <a:spcBef>
                <a:spcPts val="0"/>
              </a:spcBef>
              <a:spcAft>
                <a:spcPts val="0"/>
              </a:spcAft>
              <a:buNone/>
            </a:pPr>
            <a:r>
              <a:rPr lang="es-ES" sz="1400" dirty="0">
                <a:latin typeface="Arial" panose="020B0604020202020204" pitchFamily="34" charset="0"/>
                <a:cs typeface="Arial" panose="020B0604020202020204" pitchFamily="34" charset="0"/>
              </a:rPr>
              <a:t>                                        -Nuclear</a:t>
            </a:r>
          </a:p>
          <a:p>
            <a:pPr marL="0" indent="0">
              <a:spcBef>
                <a:spcPts val="0"/>
              </a:spcBef>
              <a:spcAft>
                <a:spcPts val="0"/>
              </a:spcAft>
              <a:buNone/>
            </a:pPr>
            <a:r>
              <a:rPr lang="es-ES" sz="1400" dirty="0">
                <a:latin typeface="Arial" panose="020B0604020202020204" pitchFamily="34" charset="0"/>
                <a:cs typeface="Arial" panose="020B0604020202020204" pitchFamily="34" charset="0"/>
              </a:rPr>
              <a:t>	</a:t>
            </a:r>
            <a:r>
              <a:rPr lang="es-ES" sz="1400" b="1" i="1" dirty="0">
                <a:latin typeface="Arial" panose="020B0604020202020204" pitchFamily="34" charset="0"/>
                <a:cs typeface="Arial" panose="020B0604020202020204" pitchFamily="34" charset="0"/>
              </a:rPr>
              <a:t>Evaluación: </a:t>
            </a:r>
            <a:r>
              <a:rPr lang="es-ES" sz="1400" i="1" dirty="0">
                <a:latin typeface="Arial" panose="020B0604020202020204" pitchFamily="34" charset="0"/>
                <a:cs typeface="Arial" panose="020B0604020202020204" pitchFamily="34" charset="0"/>
              </a:rPr>
              <a:t>Práctica: Calorimetría.</a:t>
            </a:r>
          </a:p>
          <a:p>
            <a:pPr marL="0" indent="0">
              <a:spcBef>
                <a:spcPts val="0"/>
              </a:spcBef>
              <a:spcAft>
                <a:spcPts val="0"/>
              </a:spcAft>
              <a:buNone/>
            </a:pPr>
            <a:r>
              <a:rPr lang="es-ES" sz="1400" i="1" dirty="0">
                <a:latin typeface="Arial" panose="020B0604020202020204" pitchFamily="34" charset="0"/>
                <a:cs typeface="Arial" panose="020B0604020202020204" pitchFamily="34" charset="0"/>
              </a:rPr>
              <a:t>			     Elaboración de una celda solar.</a:t>
            </a:r>
          </a:p>
          <a:p>
            <a:pPr marL="0" indent="0">
              <a:spcBef>
                <a:spcPts val="0"/>
              </a:spcBef>
              <a:spcAft>
                <a:spcPts val="0"/>
              </a:spcAft>
              <a:buNone/>
            </a:pPr>
            <a:endParaRPr lang="es-ES" sz="1400" dirty="0">
              <a:latin typeface="Arial" panose="020B0604020202020204" pitchFamily="34" charset="0"/>
              <a:cs typeface="Arial" panose="020B0604020202020204" pitchFamily="34" charset="0"/>
            </a:endParaRPr>
          </a:p>
          <a:p>
            <a:pPr marL="0" indent="0">
              <a:spcBef>
                <a:spcPts val="0"/>
              </a:spcBef>
              <a:spcAft>
                <a:spcPts val="0"/>
              </a:spcAft>
              <a:buNone/>
            </a:pPr>
            <a:r>
              <a:rPr lang="es-ES" sz="1400" b="1" dirty="0">
                <a:latin typeface="Arial" panose="020B0604020202020204" pitchFamily="34" charset="0"/>
                <a:cs typeface="Arial" panose="020B0604020202020204" pitchFamily="34" charset="0"/>
              </a:rPr>
              <a:t>Biología II</a:t>
            </a:r>
          </a:p>
          <a:p>
            <a:pPr marL="0" indent="0">
              <a:spcBef>
                <a:spcPts val="0"/>
              </a:spcBef>
              <a:spcAft>
                <a:spcPts val="0"/>
              </a:spcAft>
              <a:buNone/>
            </a:pPr>
            <a:r>
              <a:rPr lang="es-ES" sz="1400" b="1" dirty="0">
                <a:latin typeface="Arial" panose="020B0604020202020204" pitchFamily="34" charset="0"/>
                <a:cs typeface="Arial" panose="020B0604020202020204" pitchFamily="34" charset="0"/>
              </a:rPr>
              <a:t>	UNIDAD II. </a:t>
            </a:r>
            <a:r>
              <a:rPr lang="es-ES" sz="1400" dirty="0">
                <a:latin typeface="Arial" panose="020B0604020202020204" pitchFamily="34" charset="0"/>
                <a:cs typeface="Arial" panose="020B0604020202020204" pitchFamily="34" charset="0"/>
              </a:rPr>
              <a:t>¿Cómo interactúan los sistemas biológicos con su ambiente y su relación con la 					     conservación de la biodiversidad?</a:t>
            </a:r>
          </a:p>
          <a:p>
            <a:pPr marL="0" indent="0">
              <a:spcBef>
                <a:spcPts val="0"/>
              </a:spcBef>
              <a:spcAft>
                <a:spcPts val="0"/>
              </a:spcAft>
              <a:buNone/>
            </a:pPr>
            <a:r>
              <a:rPr lang="es-ES" sz="1400" dirty="0">
                <a:latin typeface="Arial" panose="020B0604020202020204" pitchFamily="34" charset="0"/>
                <a:cs typeface="Arial" panose="020B0604020202020204" pitchFamily="34" charset="0"/>
              </a:rPr>
              <a:t>                       Conceptos : -Ecosistema</a:t>
            </a:r>
          </a:p>
          <a:p>
            <a:pPr marL="0" indent="0">
              <a:spcBef>
                <a:spcPts val="0"/>
              </a:spcBef>
              <a:spcAft>
                <a:spcPts val="0"/>
              </a:spcAft>
              <a:buNone/>
            </a:pPr>
            <a:r>
              <a:rPr lang="es-ES" sz="1400" dirty="0">
                <a:latin typeface="Arial" panose="020B0604020202020204" pitchFamily="34" charset="0"/>
                <a:cs typeface="Arial" panose="020B0604020202020204" pitchFamily="34" charset="0"/>
              </a:rPr>
              <a:t>                                            -Flujo de energía</a:t>
            </a:r>
          </a:p>
          <a:p>
            <a:pPr marL="0" indent="0">
              <a:spcBef>
                <a:spcPts val="0"/>
              </a:spcBef>
              <a:spcAft>
                <a:spcPts val="0"/>
              </a:spcAft>
              <a:buNone/>
            </a:pPr>
            <a:r>
              <a:rPr lang="es-ES" sz="1400" dirty="0">
                <a:latin typeface="Arial" panose="020B0604020202020204" pitchFamily="34" charset="0"/>
                <a:cs typeface="Arial" panose="020B0604020202020204" pitchFamily="34" charset="0"/>
              </a:rPr>
              <a:t>                                            -Renovable</a:t>
            </a:r>
            <a:endParaRPr lang="es-MX" sz="1400" dirty="0">
              <a:latin typeface="Arial" panose="020B0604020202020204" pitchFamily="34" charset="0"/>
              <a:cs typeface="Arial" panose="020B0604020202020204" pitchFamily="34" charset="0"/>
            </a:endParaRPr>
          </a:p>
          <a:p>
            <a:pPr marL="0" indent="0">
              <a:spcBef>
                <a:spcPts val="0"/>
              </a:spcBef>
              <a:spcAft>
                <a:spcPts val="0"/>
              </a:spcAft>
              <a:buNone/>
            </a:pPr>
            <a:r>
              <a:rPr lang="es-ES" sz="1400" dirty="0">
                <a:latin typeface="Arial" panose="020B0604020202020204" pitchFamily="34" charset="0"/>
                <a:cs typeface="Arial" panose="020B0604020202020204" pitchFamily="34" charset="0"/>
              </a:rPr>
              <a:t>		</a:t>
            </a:r>
            <a:r>
              <a:rPr lang="es-ES" sz="1400" b="1" i="1" dirty="0">
                <a:latin typeface="Arial" panose="020B0604020202020204" pitchFamily="34" charset="0"/>
                <a:cs typeface="Arial" panose="020B0604020202020204" pitchFamily="34" charset="0"/>
              </a:rPr>
              <a:t>Evaluación: </a:t>
            </a:r>
            <a:r>
              <a:rPr lang="es-ES" sz="1400" i="1" dirty="0">
                <a:latin typeface="Arial" panose="020B0604020202020204" pitchFamily="34" charset="0"/>
                <a:cs typeface="Arial" panose="020B0604020202020204" pitchFamily="34" charset="0"/>
              </a:rPr>
              <a:t>Portafolio de evidencias en cada una de las etapas establecidas.</a:t>
            </a:r>
          </a:p>
          <a:p>
            <a:pPr marL="0" indent="0">
              <a:spcBef>
                <a:spcPts val="0"/>
              </a:spcBef>
              <a:spcAft>
                <a:spcPts val="0"/>
              </a:spcAft>
              <a:buNone/>
            </a:pPr>
            <a:r>
              <a:rPr lang="es-ES" sz="1400" i="1" dirty="0">
                <a:latin typeface="Arial" panose="020B0604020202020204" pitchFamily="34" charset="0"/>
                <a:cs typeface="Arial" panose="020B0604020202020204" pitchFamily="34" charset="0"/>
              </a:rPr>
              <a:t>			     Informe sobre la investigación.</a:t>
            </a:r>
          </a:p>
          <a:p>
            <a:pPr marL="0" indent="0">
              <a:spcBef>
                <a:spcPts val="0"/>
              </a:spcBef>
              <a:spcAft>
                <a:spcPts val="0"/>
              </a:spcAft>
              <a:buNone/>
            </a:pPr>
            <a:r>
              <a:rPr lang="es-ES" sz="1400" i="1" dirty="0">
                <a:latin typeface="Arial" panose="020B0604020202020204" pitchFamily="34" charset="0"/>
                <a:cs typeface="Arial" panose="020B0604020202020204" pitchFamily="34" charset="0"/>
              </a:rPr>
              <a:t>			     Presentación en </a:t>
            </a:r>
            <a:r>
              <a:rPr lang="es-ES" sz="1400" i="1" dirty="0" err="1">
                <a:latin typeface="Arial" panose="020B0604020202020204" pitchFamily="34" charset="0"/>
                <a:cs typeface="Arial" panose="020B0604020202020204" pitchFamily="34" charset="0"/>
              </a:rPr>
              <a:t>Power</a:t>
            </a:r>
            <a:r>
              <a:rPr lang="es-ES" sz="1400" i="1" dirty="0">
                <a:latin typeface="Arial" panose="020B0604020202020204" pitchFamily="34" charset="0"/>
                <a:cs typeface="Arial" panose="020B0604020202020204" pitchFamily="34" charset="0"/>
              </a:rPr>
              <a:t> Point de los documentado en cada etapa.</a:t>
            </a:r>
          </a:p>
          <a:p>
            <a:pPr marL="0" indent="0">
              <a:spcBef>
                <a:spcPts val="0"/>
              </a:spcBef>
              <a:spcAft>
                <a:spcPts val="0"/>
              </a:spcAft>
              <a:buNone/>
            </a:pPr>
            <a:r>
              <a:rPr lang="es-ES" sz="1400" i="1" dirty="0">
                <a:latin typeface="Arial" panose="020B0604020202020204" pitchFamily="34" charset="0"/>
                <a:cs typeface="Arial" panose="020B0604020202020204" pitchFamily="34" charset="0"/>
              </a:rPr>
              <a:t>			     Práctica: Variación de la temperatura dentro de un ecosistema.</a:t>
            </a:r>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121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0" y="0"/>
            <a:ext cx="5900246" cy="864219"/>
          </a:xfrm>
        </p:spPr>
        <p:txBody>
          <a:bodyPr>
            <a:normAutofit/>
          </a:body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5" name="Imagen 4">
            <a:extLst>
              <a:ext uri="{FF2B5EF4-FFF2-40B4-BE49-F238E27FC236}">
                <a16:creationId xmlns:a16="http://schemas.microsoft.com/office/drawing/2014/main" id="{FF60018E-0929-4CBB-A534-13B9148F8C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77671" y="864219"/>
            <a:ext cx="9508215" cy="5727650"/>
          </a:xfrm>
          <a:prstGeom prst="rect">
            <a:avLst/>
          </a:prstGeom>
        </p:spPr>
      </p:pic>
    </p:spTree>
    <p:extLst>
      <p:ext uri="{BB962C8B-B14F-4D97-AF65-F5344CB8AC3E}">
        <p14:creationId xmlns:p14="http://schemas.microsoft.com/office/powerpoint/2010/main" val="2899015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0" y="85915"/>
            <a:ext cx="5900246" cy="864219"/>
          </a:xfrm>
        </p:spPr>
        <p:txBody>
          <a:bodyPr>
            <a:normAutofit/>
          </a:body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4" name="Imagen 3">
            <a:extLst>
              <a:ext uri="{FF2B5EF4-FFF2-40B4-BE49-F238E27FC236}">
                <a16:creationId xmlns:a16="http://schemas.microsoft.com/office/drawing/2014/main" id="{860EC038-0169-4348-8799-B8D74ABA151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2770" t="10782" r="22476" b="18476"/>
          <a:stretch/>
        </p:blipFill>
        <p:spPr>
          <a:xfrm>
            <a:off x="655092" y="950134"/>
            <a:ext cx="9772758" cy="5575333"/>
          </a:xfrm>
          <a:prstGeom prst="rect">
            <a:avLst/>
          </a:prstGeom>
        </p:spPr>
      </p:pic>
    </p:spTree>
    <p:extLst>
      <p:ext uri="{BB962C8B-B14F-4D97-AF65-F5344CB8AC3E}">
        <p14:creationId xmlns:p14="http://schemas.microsoft.com/office/powerpoint/2010/main" val="2420640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0" y="85915"/>
            <a:ext cx="5900246" cy="864219"/>
          </a:xfrm>
        </p:spPr>
        <p:txBody>
          <a:bodyPr>
            <a:normAutofit/>
          </a:body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5" name="Imagen 4">
            <a:extLst>
              <a:ext uri="{FF2B5EF4-FFF2-40B4-BE49-F238E27FC236}">
                <a16:creationId xmlns:a16="http://schemas.microsoft.com/office/drawing/2014/main" id="{65849A7F-3773-4F05-8686-19F3E225C75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279" t="6011" r="4745" b="8927"/>
          <a:stretch/>
        </p:blipFill>
        <p:spPr>
          <a:xfrm>
            <a:off x="450376" y="870044"/>
            <a:ext cx="10181230" cy="5793567"/>
          </a:xfrm>
          <a:prstGeom prst="rect">
            <a:avLst/>
          </a:prstGeom>
        </p:spPr>
      </p:pic>
    </p:spTree>
    <p:extLst>
      <p:ext uri="{BB962C8B-B14F-4D97-AF65-F5344CB8AC3E}">
        <p14:creationId xmlns:p14="http://schemas.microsoft.com/office/powerpoint/2010/main" val="137778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01763" y="1485314"/>
            <a:ext cx="8813239" cy="3124201"/>
          </a:xfrm>
        </p:spPr>
        <p:txBody>
          <a:bodyPr>
            <a:normAutofit fontScale="92500" lnSpcReduction="10000"/>
          </a:bodyPr>
          <a:lstStyle/>
          <a:p>
            <a:pPr indent="0" algn="just">
              <a:lnSpc>
                <a:spcPct val="107000"/>
              </a:lnSpc>
              <a:spcAft>
                <a:spcPts val="0"/>
              </a:spcAft>
              <a:buNone/>
            </a:pPr>
            <a:r>
              <a:rPr lang="es-MX" sz="3600" b="1" dirty="0">
                <a:latin typeface="Arial" panose="020B0604020202020204" pitchFamily="34" charset="0"/>
                <a:ea typeface="Calibri" panose="020F0502020204030204" pitchFamily="34" charset="0"/>
                <a:cs typeface="Arial" panose="020B0604020202020204" pitchFamily="34" charset="0"/>
              </a:rPr>
              <a:t>Participan</a:t>
            </a:r>
            <a:r>
              <a:rPr lang="es-MX" sz="4000" b="1" dirty="0">
                <a:latin typeface="Arial" panose="020B0604020202020204" pitchFamily="34" charset="0"/>
                <a:ea typeface="Calibri" panose="020F0502020204030204" pitchFamily="34" charset="0"/>
                <a:cs typeface="Arial" panose="020B0604020202020204" pitchFamily="34" charset="0"/>
              </a:rPr>
              <a:t>tes </a:t>
            </a:r>
          </a:p>
          <a:p>
            <a:pPr indent="449580" algn="just">
              <a:lnSpc>
                <a:spcPct val="107000"/>
              </a:lnSpc>
              <a:spcAft>
                <a:spcPts val="0"/>
              </a:spcAft>
            </a:pPr>
            <a:r>
              <a:rPr lang="es-MX" dirty="0">
                <a:latin typeface="Arial" panose="020B0604020202020204" pitchFamily="34" charset="0"/>
                <a:ea typeface="Calibri" panose="020F0502020204030204" pitchFamily="34" charset="0"/>
                <a:cs typeface="Arial" panose="020B0604020202020204" pitchFamily="34" charset="0"/>
              </a:rPr>
              <a:t>Marcela Cruz Torres (Física I y II ) </a:t>
            </a:r>
            <a:r>
              <a:rPr lang="es-MX" i="1" dirty="0">
                <a:latin typeface="Arial" panose="020B0604020202020204" pitchFamily="34" charset="0"/>
                <a:ea typeface="Calibri" panose="020F0502020204030204" pitchFamily="34" charset="0"/>
                <a:cs typeface="Arial" panose="020B0604020202020204" pitchFamily="34" charset="0"/>
              </a:rPr>
              <a:t>Representante.</a:t>
            </a:r>
            <a:endParaRPr lang="es-MX" dirty="0">
              <a:latin typeface="Arial" panose="020B0604020202020204" pitchFamily="34" charset="0"/>
              <a:ea typeface="Calibri" panose="020F0502020204030204" pitchFamily="34" charset="0"/>
              <a:cs typeface="Arial" panose="020B0604020202020204" pitchFamily="34" charset="0"/>
            </a:endParaRPr>
          </a:p>
          <a:p>
            <a:pPr indent="449580" algn="just">
              <a:lnSpc>
                <a:spcPct val="107000"/>
              </a:lnSpc>
              <a:spcAft>
                <a:spcPts val="0"/>
              </a:spcAft>
            </a:pPr>
            <a:r>
              <a:rPr lang="es-MX" dirty="0">
                <a:latin typeface="Arial" panose="020B0604020202020204" pitchFamily="34" charset="0"/>
                <a:ea typeface="Calibri" panose="020F0502020204030204" pitchFamily="34" charset="0"/>
                <a:cs typeface="Arial" panose="020B0604020202020204" pitchFamily="34" charset="0"/>
              </a:rPr>
              <a:t>Paula Berenice García Zamora (Biología I y II)</a:t>
            </a:r>
          </a:p>
          <a:p>
            <a:pPr indent="449580" algn="just">
              <a:lnSpc>
                <a:spcPct val="107000"/>
              </a:lnSpc>
              <a:spcAft>
                <a:spcPts val="0"/>
              </a:spcAft>
            </a:pPr>
            <a:endParaRPr lang="es-MX" dirty="0">
              <a:latin typeface="Arial" panose="020B0604020202020204" pitchFamily="34" charset="0"/>
              <a:cs typeface="Arial" panose="020B0604020202020204" pitchFamily="34" charset="0"/>
            </a:endParaRPr>
          </a:p>
          <a:p>
            <a:pPr indent="449580" algn="just">
              <a:lnSpc>
                <a:spcPct val="107000"/>
              </a:lnSpc>
              <a:spcAft>
                <a:spcPts val="0"/>
              </a:spcAft>
            </a:pPr>
            <a:r>
              <a:rPr lang="es-MX" dirty="0">
                <a:latin typeface="Arial" panose="020B0604020202020204" pitchFamily="34" charset="0"/>
                <a:cs typeface="Arial" panose="020B0604020202020204" pitchFamily="34" charset="0"/>
              </a:rPr>
              <a:t>Materia de apoyo:</a:t>
            </a:r>
          </a:p>
          <a:p>
            <a:pPr indent="0" algn="just">
              <a:lnSpc>
                <a:spcPct val="107000"/>
              </a:lnSpc>
              <a:spcAft>
                <a:spcPts val="0"/>
              </a:spcAft>
              <a:buNone/>
            </a:pPr>
            <a:r>
              <a:rPr lang="es-MX" dirty="0">
                <a:latin typeface="Arial" panose="020B0604020202020204" pitchFamily="34" charset="0"/>
                <a:cs typeface="Arial" panose="020B0604020202020204" pitchFamily="34" charset="0"/>
              </a:rPr>
              <a:t>Olga Patricia Torres Villalobos (Matemáticas III, Álgebra, Geometría Analítica.)</a:t>
            </a:r>
            <a:endParaRPr lang="es-MX" dirty="0">
              <a:latin typeface="Arial" panose="020B0604020202020204" pitchFamily="34" charset="0"/>
              <a:ea typeface="Calibri" panose="020F0502020204030204" pitchFamily="34" charset="0"/>
              <a:cs typeface="Arial" panose="020B0604020202020204" pitchFamily="34" charset="0"/>
            </a:endParaRPr>
          </a:p>
          <a:p>
            <a:endParaRPr lang="es-MX" dirty="0"/>
          </a:p>
        </p:txBody>
      </p:sp>
    </p:spTree>
    <p:extLst>
      <p:ext uri="{BB962C8B-B14F-4D97-AF65-F5344CB8AC3E}">
        <p14:creationId xmlns:p14="http://schemas.microsoft.com/office/powerpoint/2010/main" val="1299811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0" y="85915"/>
            <a:ext cx="5900246" cy="864219"/>
          </a:xfrm>
        </p:spPr>
        <p:txBody>
          <a:bodyPr>
            <a:normAutofit/>
          </a:body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5" name="Imagen 4">
            <a:extLst>
              <a:ext uri="{FF2B5EF4-FFF2-40B4-BE49-F238E27FC236}">
                <a16:creationId xmlns:a16="http://schemas.microsoft.com/office/drawing/2014/main" id="{86B281B9-F0D0-4B75-ACB2-E9A94AFCCC1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676" t="8186" r="4729" b="5241"/>
          <a:stretch/>
        </p:blipFill>
        <p:spPr>
          <a:xfrm>
            <a:off x="832513" y="1122528"/>
            <a:ext cx="9157648" cy="5439868"/>
          </a:xfrm>
          <a:prstGeom prst="rect">
            <a:avLst/>
          </a:prstGeom>
        </p:spPr>
      </p:pic>
    </p:spTree>
    <p:extLst>
      <p:ext uri="{BB962C8B-B14F-4D97-AF65-F5344CB8AC3E}">
        <p14:creationId xmlns:p14="http://schemas.microsoft.com/office/powerpoint/2010/main" val="3367678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0" y="85915"/>
            <a:ext cx="5900246" cy="864219"/>
          </a:xfrm>
        </p:spPr>
        <p:txBody>
          <a:bodyPr>
            <a:normAutofit/>
          </a:body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4" name="Imagen 3">
            <a:extLst>
              <a:ext uri="{FF2B5EF4-FFF2-40B4-BE49-F238E27FC236}">
                <a16:creationId xmlns:a16="http://schemas.microsoft.com/office/drawing/2014/main" id="{CABF8A3B-0120-415E-8847-59F789498C8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2861" t="15164" r="22314" b="27210"/>
          <a:stretch/>
        </p:blipFill>
        <p:spPr>
          <a:xfrm>
            <a:off x="1063717" y="1160060"/>
            <a:ext cx="9909083" cy="5158853"/>
          </a:xfrm>
          <a:prstGeom prst="rect">
            <a:avLst/>
          </a:prstGeom>
        </p:spPr>
      </p:pic>
    </p:spTree>
    <p:extLst>
      <p:ext uri="{BB962C8B-B14F-4D97-AF65-F5344CB8AC3E}">
        <p14:creationId xmlns:p14="http://schemas.microsoft.com/office/powerpoint/2010/main" val="317879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0417" y="768303"/>
            <a:ext cx="3834885" cy="864219"/>
          </a:xfrm>
        </p:spPr>
        <p:txBody>
          <a:bodyPr>
            <a:normAutofit fontScale="90000"/>
          </a:body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5" name="Imagen 4">
            <a:extLst>
              <a:ext uri="{FF2B5EF4-FFF2-40B4-BE49-F238E27FC236}">
                <a16:creationId xmlns:a16="http://schemas.microsoft.com/office/drawing/2014/main" id="{95F09C32-11C7-475C-BBFD-2254C89BF7EE}"/>
              </a:ext>
            </a:extLst>
          </p:cNvPr>
          <p:cNvPicPr>
            <a:picLocks noChangeAspect="1"/>
          </p:cNvPicPr>
          <p:nvPr/>
        </p:nvPicPr>
        <p:blipFill rotWithShape="1">
          <a:blip r:embed="rId2"/>
          <a:srcRect l="394" t="4256" r="2469" b="7033"/>
          <a:stretch/>
        </p:blipFill>
        <p:spPr>
          <a:xfrm>
            <a:off x="1856095" y="335019"/>
            <a:ext cx="5718413" cy="6187961"/>
          </a:xfrm>
          <a:prstGeom prst="rect">
            <a:avLst/>
          </a:prstGeom>
        </p:spPr>
      </p:pic>
    </p:spTree>
    <p:extLst>
      <p:ext uri="{BB962C8B-B14F-4D97-AF65-F5344CB8AC3E}">
        <p14:creationId xmlns:p14="http://schemas.microsoft.com/office/powerpoint/2010/main" val="2873103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0" y="85915"/>
            <a:ext cx="5900246" cy="864219"/>
          </a:xfrm>
        </p:spPr>
        <p:txBody>
          <a:bodyPr>
            <a:normAutofit/>
          </a:body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6" name="Imagen 5">
            <a:extLst>
              <a:ext uri="{FF2B5EF4-FFF2-40B4-BE49-F238E27FC236}">
                <a16:creationId xmlns:a16="http://schemas.microsoft.com/office/drawing/2014/main" id="{18AB392F-917C-4419-A1D4-04F95845BEBB}"/>
              </a:ext>
            </a:extLst>
          </p:cNvPr>
          <p:cNvPicPr>
            <a:picLocks noChangeAspect="1"/>
          </p:cNvPicPr>
          <p:nvPr/>
        </p:nvPicPr>
        <p:blipFill>
          <a:blip r:embed="rId2"/>
          <a:stretch>
            <a:fillRect/>
          </a:stretch>
        </p:blipFill>
        <p:spPr>
          <a:xfrm>
            <a:off x="1372481" y="950134"/>
            <a:ext cx="8543925" cy="5553075"/>
          </a:xfrm>
          <a:prstGeom prst="rect">
            <a:avLst/>
          </a:prstGeom>
        </p:spPr>
      </p:pic>
    </p:spTree>
    <p:extLst>
      <p:ext uri="{BB962C8B-B14F-4D97-AF65-F5344CB8AC3E}">
        <p14:creationId xmlns:p14="http://schemas.microsoft.com/office/powerpoint/2010/main" val="3702171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2152" y="1778237"/>
            <a:ext cx="3409627" cy="864219"/>
          </a:xfrm>
        </p:spPr>
        <p:txBody>
          <a:bodyPr>
            <a:normAutofit fontScale="90000"/>
          </a:body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sp>
        <p:nvSpPr>
          <p:cNvPr id="7" name="CuadroTexto 6">
            <a:extLst>
              <a:ext uri="{FF2B5EF4-FFF2-40B4-BE49-F238E27FC236}">
                <a16:creationId xmlns:a16="http://schemas.microsoft.com/office/drawing/2014/main" id="{B703D52A-DB54-412B-ADD5-7752B0ED5794}"/>
              </a:ext>
            </a:extLst>
          </p:cNvPr>
          <p:cNvSpPr txBox="1"/>
          <p:nvPr/>
        </p:nvSpPr>
        <p:spPr>
          <a:xfrm>
            <a:off x="8782373" y="3167390"/>
            <a:ext cx="3409627" cy="52322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914400"/>
            <a:r>
              <a:rPr lang="es-MX" sz="1400" b="1" dirty="0">
                <a:solidFill>
                  <a:prstClr val="black"/>
                </a:solidFill>
                <a:latin typeface="Arial" panose="020B0604020202020204" pitchFamily="34" charset="0"/>
                <a:cs typeface="Arial" panose="020B0604020202020204" pitchFamily="34" charset="0"/>
              </a:rPr>
              <a:t>Formato oficial para el reporte de prácticas en el CCH.</a:t>
            </a:r>
          </a:p>
        </p:txBody>
      </p:sp>
      <p:pic>
        <p:nvPicPr>
          <p:cNvPr id="4" name="Imagen 3">
            <a:extLst>
              <a:ext uri="{FF2B5EF4-FFF2-40B4-BE49-F238E27FC236}">
                <a16:creationId xmlns:a16="http://schemas.microsoft.com/office/drawing/2014/main" id="{78E4046C-9684-4D58-A289-47CE5EE45B5F}"/>
              </a:ext>
            </a:extLst>
          </p:cNvPr>
          <p:cNvPicPr>
            <a:picLocks noChangeAspect="1"/>
          </p:cNvPicPr>
          <p:nvPr/>
        </p:nvPicPr>
        <p:blipFill>
          <a:blip r:embed="rId2"/>
          <a:stretch>
            <a:fillRect/>
          </a:stretch>
        </p:blipFill>
        <p:spPr>
          <a:xfrm>
            <a:off x="2947916" y="43184"/>
            <a:ext cx="4954138" cy="6771632"/>
          </a:xfrm>
          <a:prstGeom prst="rect">
            <a:avLst/>
          </a:prstGeom>
        </p:spPr>
      </p:pic>
    </p:spTree>
    <p:extLst>
      <p:ext uri="{BB962C8B-B14F-4D97-AF65-F5344CB8AC3E}">
        <p14:creationId xmlns:p14="http://schemas.microsoft.com/office/powerpoint/2010/main" val="3360970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878AA54-7A56-4547-AF36-E23782A3C1BC}"/>
              </a:ext>
            </a:extLst>
          </p:cNvPr>
          <p:cNvPicPr>
            <a:picLocks noChangeAspect="1"/>
          </p:cNvPicPr>
          <p:nvPr/>
        </p:nvPicPr>
        <p:blipFill>
          <a:blip r:embed="rId2"/>
          <a:stretch>
            <a:fillRect/>
          </a:stretch>
        </p:blipFill>
        <p:spPr>
          <a:xfrm>
            <a:off x="3657120" y="0"/>
            <a:ext cx="4877759" cy="6858000"/>
          </a:xfrm>
          <a:prstGeom prst="rect">
            <a:avLst/>
          </a:prstGeom>
        </p:spPr>
      </p:pic>
      <p:sp>
        <p:nvSpPr>
          <p:cNvPr id="6" name="Título 1">
            <a:extLst>
              <a:ext uri="{FF2B5EF4-FFF2-40B4-BE49-F238E27FC236}">
                <a16:creationId xmlns:a16="http://schemas.microsoft.com/office/drawing/2014/main" id="{A5BFC315-82C9-4311-8AA1-D7A6BA1C1C53}"/>
              </a:ext>
            </a:extLst>
          </p:cNvPr>
          <p:cNvSpPr txBox="1">
            <a:spLocks/>
          </p:cNvSpPr>
          <p:nvPr/>
        </p:nvSpPr>
        <p:spPr>
          <a:xfrm>
            <a:off x="8682152" y="1778237"/>
            <a:ext cx="3409627" cy="864219"/>
          </a:xfrm>
          <a:prstGeom prst="rect">
            <a:avLst/>
          </a:prstGeom>
        </p:spPr>
        <p:txBody>
          <a:bodyPr>
            <a:normAutofit fontScale="97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spTree>
    <p:extLst>
      <p:ext uri="{BB962C8B-B14F-4D97-AF65-F5344CB8AC3E}">
        <p14:creationId xmlns:p14="http://schemas.microsoft.com/office/powerpoint/2010/main" val="405420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9FDD10E-E4AA-4009-899F-8E56607BE305}"/>
              </a:ext>
            </a:extLst>
          </p:cNvPr>
          <p:cNvPicPr>
            <a:picLocks noChangeAspect="1"/>
          </p:cNvPicPr>
          <p:nvPr/>
        </p:nvPicPr>
        <p:blipFill rotWithShape="1">
          <a:blip r:embed="rId2"/>
          <a:srcRect r="1176" b="5671"/>
          <a:stretch/>
        </p:blipFill>
        <p:spPr>
          <a:xfrm>
            <a:off x="2057179" y="194480"/>
            <a:ext cx="6418081" cy="6469039"/>
          </a:xfrm>
          <a:prstGeom prst="rect">
            <a:avLst/>
          </a:prstGeom>
        </p:spPr>
      </p:pic>
      <p:sp>
        <p:nvSpPr>
          <p:cNvPr id="3" name="Título 1">
            <a:extLst>
              <a:ext uri="{FF2B5EF4-FFF2-40B4-BE49-F238E27FC236}">
                <a16:creationId xmlns:a16="http://schemas.microsoft.com/office/drawing/2014/main" id="{12B76C93-3181-49E6-A7F5-46A91F61ACCF}"/>
              </a:ext>
            </a:extLst>
          </p:cNvPr>
          <p:cNvSpPr txBox="1">
            <a:spLocks/>
          </p:cNvSpPr>
          <p:nvPr/>
        </p:nvSpPr>
        <p:spPr>
          <a:xfrm>
            <a:off x="8682152" y="1778237"/>
            <a:ext cx="3409627" cy="864219"/>
          </a:xfrm>
          <a:prstGeom prst="rect">
            <a:avLst/>
          </a:prstGeom>
        </p:spPr>
        <p:txBody>
          <a:bodyPr>
            <a:normAutofit fontScale="97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spTree>
    <p:extLst>
      <p:ext uri="{BB962C8B-B14F-4D97-AF65-F5344CB8AC3E}">
        <p14:creationId xmlns:p14="http://schemas.microsoft.com/office/powerpoint/2010/main" val="2437600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11FC67-ED4E-48C6-894D-0D04934D2D22}"/>
              </a:ext>
            </a:extLst>
          </p:cNvPr>
          <p:cNvPicPr>
            <a:picLocks noChangeAspect="1"/>
          </p:cNvPicPr>
          <p:nvPr/>
        </p:nvPicPr>
        <p:blipFill>
          <a:blip r:embed="rId2"/>
          <a:stretch>
            <a:fillRect/>
          </a:stretch>
        </p:blipFill>
        <p:spPr>
          <a:xfrm>
            <a:off x="3810921" y="0"/>
            <a:ext cx="4570158" cy="6858000"/>
          </a:xfrm>
          <a:prstGeom prst="rect">
            <a:avLst/>
          </a:prstGeom>
        </p:spPr>
      </p:pic>
      <p:sp>
        <p:nvSpPr>
          <p:cNvPr id="3" name="Título 1">
            <a:extLst>
              <a:ext uri="{FF2B5EF4-FFF2-40B4-BE49-F238E27FC236}">
                <a16:creationId xmlns:a16="http://schemas.microsoft.com/office/drawing/2014/main" id="{094C23A3-4F75-498F-A94D-A1BA6435BBA8}"/>
              </a:ext>
            </a:extLst>
          </p:cNvPr>
          <p:cNvSpPr txBox="1">
            <a:spLocks/>
          </p:cNvSpPr>
          <p:nvPr/>
        </p:nvSpPr>
        <p:spPr>
          <a:xfrm>
            <a:off x="8682152" y="1778237"/>
            <a:ext cx="3409627" cy="864219"/>
          </a:xfrm>
          <a:prstGeom prst="rect">
            <a:avLst/>
          </a:prstGeom>
        </p:spPr>
        <p:txBody>
          <a:bodyPr>
            <a:normAutofit fontScale="975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1800" b="1" dirty="0">
                <a:ln/>
                <a:latin typeface="Arial" panose="020B0604020202020204" pitchFamily="34" charset="0"/>
                <a:cs typeface="Arial" panose="020B0604020202020204" pitchFamily="34" charset="0"/>
              </a:rPr>
              <a:t>5.g Formatos e instrumento para la planeación, seguimiento y evaluación.</a:t>
            </a:r>
            <a:endParaRPr lang="es-MX" sz="1800" b="1" dirty="0"/>
          </a:p>
        </p:txBody>
      </p:sp>
    </p:spTree>
    <p:extLst>
      <p:ext uri="{BB962C8B-B14F-4D97-AF65-F5344CB8AC3E}">
        <p14:creationId xmlns:p14="http://schemas.microsoft.com/office/powerpoint/2010/main" val="2381753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0" y="85915"/>
            <a:ext cx="5900246" cy="864219"/>
          </a:xfrm>
        </p:spPr>
        <p:txBody>
          <a:bodyPr>
            <a:normAutofit/>
          </a:bodyPr>
          <a:lstStyle/>
          <a:p>
            <a:r>
              <a:rPr lang="es-MX" sz="1800" b="1" dirty="0">
                <a:ln/>
                <a:solidFill>
                  <a:prstClr val="black"/>
                </a:solidFill>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5" name="Imagen 4">
            <a:extLst>
              <a:ext uri="{FF2B5EF4-FFF2-40B4-BE49-F238E27FC236}">
                <a16:creationId xmlns:a16="http://schemas.microsoft.com/office/drawing/2014/main" id="{169F9DC6-0DED-4136-A5E4-9ED736084FBC}"/>
              </a:ext>
            </a:extLst>
          </p:cNvPr>
          <p:cNvPicPr>
            <a:picLocks noChangeAspect="1"/>
          </p:cNvPicPr>
          <p:nvPr/>
        </p:nvPicPr>
        <p:blipFill rotWithShape="1">
          <a:blip r:embed="rId2" cstate="print"/>
          <a:srcRect l="20863" t="10604" r="19288" b="10782"/>
          <a:stretch/>
        </p:blipFill>
        <p:spPr>
          <a:xfrm>
            <a:off x="477170" y="944723"/>
            <a:ext cx="9581229" cy="5555503"/>
          </a:xfrm>
          <a:prstGeom prst="rect">
            <a:avLst/>
          </a:prstGeom>
        </p:spPr>
      </p:pic>
    </p:spTree>
    <p:extLst>
      <p:ext uri="{BB962C8B-B14F-4D97-AF65-F5344CB8AC3E}">
        <p14:creationId xmlns:p14="http://schemas.microsoft.com/office/powerpoint/2010/main" val="4190785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DDCC55F-92FC-4625-A5B1-3FF4ED36202F}"/>
              </a:ext>
            </a:extLst>
          </p:cNvPr>
          <p:cNvGrpSpPr/>
          <p:nvPr/>
        </p:nvGrpSpPr>
        <p:grpSpPr>
          <a:xfrm>
            <a:off x="315079" y="569799"/>
            <a:ext cx="9716026" cy="6025482"/>
            <a:chOff x="683568" y="1268760"/>
            <a:chExt cx="7881118" cy="5040561"/>
          </a:xfrm>
        </p:grpSpPr>
        <p:pic>
          <p:nvPicPr>
            <p:cNvPr id="7" name="Imagen 2">
              <a:extLst>
                <a:ext uri="{FF2B5EF4-FFF2-40B4-BE49-F238E27FC236}">
                  <a16:creationId xmlns:a16="http://schemas.microsoft.com/office/drawing/2014/main" id="{25BB6129-0A6B-48F0-903A-D968FD61252E}"/>
                </a:ext>
              </a:extLst>
            </p:cNvPr>
            <p:cNvPicPr>
              <a:picLocks noChangeAspect="1"/>
            </p:cNvPicPr>
            <p:nvPr/>
          </p:nvPicPr>
          <p:blipFill rotWithShape="1">
            <a:blip r:embed="rId2" cstate="print"/>
            <a:srcRect l="35038" t="7980" r="31100" b="6579"/>
            <a:stretch/>
          </p:blipFill>
          <p:spPr>
            <a:xfrm>
              <a:off x="683568" y="1268760"/>
              <a:ext cx="7881118" cy="5040561"/>
            </a:xfrm>
            <a:prstGeom prst="rect">
              <a:avLst/>
            </a:prstGeom>
          </p:spPr>
        </p:pic>
        <p:pic>
          <p:nvPicPr>
            <p:cNvPr id="8" name="Picture 2" descr="C:\Users\Pilar Sánchez Martín\Downloads\IMG_5510.jpg">
              <a:extLst>
                <a:ext uri="{FF2B5EF4-FFF2-40B4-BE49-F238E27FC236}">
                  <a16:creationId xmlns:a16="http://schemas.microsoft.com/office/drawing/2014/main" id="{187E6E7D-241F-4238-B461-AC57AB4C8CB0}"/>
                </a:ext>
              </a:extLst>
            </p:cNvPr>
            <p:cNvPicPr>
              <a:picLocks noChangeAspect="1" noChangeArrowheads="1"/>
            </p:cNvPicPr>
            <p:nvPr/>
          </p:nvPicPr>
          <p:blipFill>
            <a:blip r:embed="rId3" cstate="print"/>
            <a:srcRect l="12680" t="10264" r="13503" b="3777"/>
            <a:stretch>
              <a:fillRect/>
            </a:stretch>
          </p:blipFill>
          <p:spPr bwMode="auto">
            <a:xfrm>
              <a:off x="1547664" y="2492896"/>
              <a:ext cx="6140842" cy="3672408"/>
            </a:xfrm>
            <a:prstGeom prst="rect">
              <a:avLst/>
            </a:prstGeom>
            <a:noFill/>
          </p:spPr>
        </p:pic>
      </p:grpSp>
      <p:sp>
        <p:nvSpPr>
          <p:cNvPr id="9" name="Título 1">
            <a:extLst>
              <a:ext uri="{FF2B5EF4-FFF2-40B4-BE49-F238E27FC236}">
                <a16:creationId xmlns:a16="http://schemas.microsoft.com/office/drawing/2014/main" id="{F7789363-3D82-4A01-BE48-2EA92DEE26F6}"/>
              </a:ext>
            </a:extLst>
          </p:cNvPr>
          <p:cNvSpPr>
            <a:spLocks noGrp="1"/>
          </p:cNvSpPr>
          <p:nvPr>
            <p:ph type="title"/>
          </p:nvPr>
        </p:nvSpPr>
        <p:spPr>
          <a:xfrm>
            <a:off x="10016207" y="2515217"/>
            <a:ext cx="2040521" cy="664712"/>
          </a:xfrm>
        </p:spPr>
        <p:txBody>
          <a:bodyPr>
            <a:normAutofit fontScale="90000"/>
          </a:bodyPr>
          <a:lstStyle/>
          <a:p>
            <a:r>
              <a:rPr lang="es-MX" sz="1800" b="1" dirty="0">
                <a:ln/>
                <a:solidFill>
                  <a:prstClr val="black"/>
                </a:solidFill>
                <a:latin typeface="Arial" panose="020B0604020202020204" pitchFamily="34" charset="0"/>
                <a:cs typeface="Arial" panose="020B0604020202020204" pitchFamily="34" charset="0"/>
              </a:rPr>
              <a:t>5.g Formatos e instrumento para la planeación, seguimiento y evaluación.</a:t>
            </a:r>
            <a:endParaRPr lang="es-MX" sz="1800" b="1" dirty="0"/>
          </a:p>
        </p:txBody>
      </p:sp>
    </p:spTree>
    <p:extLst>
      <p:ext uri="{BB962C8B-B14F-4D97-AF65-F5344CB8AC3E}">
        <p14:creationId xmlns:p14="http://schemas.microsoft.com/office/powerpoint/2010/main" val="404221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84310" y="1851072"/>
            <a:ext cx="10018713" cy="3124201"/>
          </a:xfrm>
        </p:spPr>
        <p:txBody>
          <a:bodyPr>
            <a:normAutofit lnSpcReduction="10000"/>
          </a:bodyPr>
          <a:lstStyle/>
          <a:p>
            <a:pPr indent="0" algn="ctr">
              <a:spcAft>
                <a:spcPts val="0"/>
              </a:spcAft>
              <a:buNone/>
            </a:pPr>
            <a:r>
              <a:rPr lang="es-MX" sz="5400" b="1" i="1" dirty="0">
                <a:latin typeface="Arial" panose="020B0604020202020204" pitchFamily="34" charset="0"/>
                <a:ea typeface="Calibri" panose="020F0502020204030204" pitchFamily="34" charset="0"/>
                <a:cs typeface="Arial" panose="020B0604020202020204" pitchFamily="34" charset="0"/>
              </a:rPr>
              <a:t>Ciclo escolar: 2018-2019</a:t>
            </a:r>
          </a:p>
          <a:p>
            <a:pPr indent="0" algn="ctr">
              <a:spcAft>
                <a:spcPts val="0"/>
              </a:spcAft>
              <a:buNone/>
            </a:pPr>
            <a:endParaRPr lang="es-MX" sz="4800" i="1" dirty="0">
              <a:latin typeface="Arial" panose="020B0604020202020204" pitchFamily="34" charset="0"/>
              <a:ea typeface="Calibri" panose="020F0502020204030204" pitchFamily="34" charset="0"/>
              <a:cs typeface="Arial" panose="020B0604020202020204" pitchFamily="34" charset="0"/>
            </a:endParaRPr>
          </a:p>
          <a:p>
            <a:pPr indent="0" algn="ctr">
              <a:spcAft>
                <a:spcPts val="0"/>
              </a:spcAft>
              <a:buNone/>
            </a:pPr>
            <a:r>
              <a:rPr lang="es-MX" sz="4000" i="1" dirty="0">
                <a:latin typeface="Arial" panose="020B0604020202020204" pitchFamily="34" charset="0"/>
                <a:cs typeface="Arial" panose="020B0604020202020204" pitchFamily="34" charset="0"/>
              </a:rPr>
              <a:t>Fecha de inicio: 21 de enero del 2019.</a:t>
            </a:r>
          </a:p>
          <a:p>
            <a:pPr indent="0" algn="ctr">
              <a:spcAft>
                <a:spcPts val="0"/>
              </a:spcAft>
              <a:buNone/>
            </a:pPr>
            <a:r>
              <a:rPr lang="es-MX" sz="4000" i="1" dirty="0">
                <a:latin typeface="Arial" panose="020B0604020202020204" pitchFamily="34" charset="0"/>
                <a:cs typeface="Arial" panose="020B0604020202020204" pitchFamily="34" charset="0"/>
              </a:rPr>
              <a:t>Fecha de término: 29 de marzo del 2019.</a:t>
            </a:r>
            <a:endParaRPr lang="es-MX" sz="4000" dirty="0">
              <a:latin typeface="Arial" panose="020B0604020202020204" pitchFamily="34" charset="0"/>
              <a:cs typeface="Arial" panose="020B0604020202020204" pitchFamily="34" charset="0"/>
            </a:endParaRPr>
          </a:p>
          <a:p>
            <a:endParaRPr lang="es-MX" sz="4000" dirty="0"/>
          </a:p>
        </p:txBody>
      </p:sp>
    </p:spTree>
    <p:extLst>
      <p:ext uri="{BB962C8B-B14F-4D97-AF65-F5344CB8AC3E}">
        <p14:creationId xmlns:p14="http://schemas.microsoft.com/office/powerpoint/2010/main" val="327211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25245" y="1409747"/>
            <a:ext cx="2784007" cy="864219"/>
          </a:xfrm>
        </p:spPr>
        <p:txBody>
          <a:bodyPr>
            <a:normAutofit fontScale="90000"/>
          </a:bodyPr>
          <a:lstStyle/>
          <a:p>
            <a:r>
              <a:rPr lang="es-MX" sz="1800" b="1" dirty="0">
                <a:ln/>
                <a:solidFill>
                  <a:prstClr val="black"/>
                </a:solidFill>
                <a:latin typeface="Arial" panose="020B0604020202020204" pitchFamily="34" charset="0"/>
                <a:cs typeface="Arial" panose="020B0604020202020204" pitchFamily="34" charset="0"/>
              </a:rPr>
              <a:t>5.g Formatos e instrumento para la planeación, seguimiento y evaluación.</a:t>
            </a:r>
            <a:endParaRPr lang="es-MX" sz="1800" b="1" dirty="0"/>
          </a:p>
        </p:txBody>
      </p:sp>
      <p:pic>
        <p:nvPicPr>
          <p:cNvPr id="3" name="Imagen 2">
            <a:extLst>
              <a:ext uri="{FF2B5EF4-FFF2-40B4-BE49-F238E27FC236}">
                <a16:creationId xmlns:a16="http://schemas.microsoft.com/office/drawing/2014/main" id="{EFB0AE31-DCC9-41F8-8C3C-57831ED9CF88}"/>
              </a:ext>
            </a:extLst>
          </p:cNvPr>
          <p:cNvPicPr>
            <a:picLocks noChangeAspect="1"/>
          </p:cNvPicPr>
          <p:nvPr/>
        </p:nvPicPr>
        <p:blipFill>
          <a:blip r:embed="rId2"/>
          <a:stretch>
            <a:fillRect/>
          </a:stretch>
        </p:blipFill>
        <p:spPr>
          <a:xfrm>
            <a:off x="682388" y="109952"/>
            <a:ext cx="8542857" cy="6638095"/>
          </a:xfrm>
          <a:prstGeom prst="rect">
            <a:avLst/>
          </a:prstGeom>
        </p:spPr>
      </p:pic>
    </p:spTree>
    <p:extLst>
      <p:ext uri="{BB962C8B-B14F-4D97-AF65-F5344CB8AC3E}">
        <p14:creationId xmlns:p14="http://schemas.microsoft.com/office/powerpoint/2010/main" val="212730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28610" y="0"/>
            <a:ext cx="3374967" cy="1598780"/>
          </a:xfrm>
        </p:spPr>
        <p:txBody>
          <a:bodyPr>
            <a:noAutofit/>
          </a:bodyPr>
          <a:lstStyle/>
          <a:p>
            <a:pPr algn="l"/>
            <a:r>
              <a:rPr lang="es-MX" sz="1800" b="1" dirty="0">
                <a:latin typeface="Arial" panose="020B0604020202020204" pitchFamily="34" charset="0"/>
                <a:cs typeface="Arial" panose="020B0604020202020204" pitchFamily="34" charset="0"/>
              </a:rPr>
              <a:t>5.h . Reflexión Grupo Interdisciplinario.</a:t>
            </a:r>
            <a:endParaRPr lang="es-MX" sz="1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352043" y="943290"/>
            <a:ext cx="2776651" cy="1405055"/>
          </a:xfrm>
        </p:spPr>
        <p:txBody>
          <a:bodyPr>
            <a:normAutofit fontScale="92500"/>
          </a:bodyPr>
          <a:lstStyle/>
          <a:p>
            <a:r>
              <a:rPr lang="es-MX" b="1" i="1" dirty="0">
                <a:latin typeface="Arial" panose="020B0604020202020204" pitchFamily="34" charset="0"/>
                <a:cs typeface="Arial" panose="020B0604020202020204" pitchFamily="34" charset="0"/>
              </a:rPr>
              <a:t>Reflexión Grupo Interdisciplinario</a:t>
            </a:r>
            <a:endParaRPr lang="es-MX" dirty="0"/>
          </a:p>
        </p:txBody>
      </p:sp>
      <p:pic>
        <p:nvPicPr>
          <p:cNvPr id="6" name="Imagen 5"/>
          <p:cNvPicPr>
            <a:picLocks noChangeAspect="1"/>
          </p:cNvPicPr>
          <p:nvPr/>
        </p:nvPicPr>
        <p:blipFill rotWithShape="1">
          <a:blip r:embed="rId2"/>
          <a:srcRect t="44336"/>
          <a:stretch/>
        </p:blipFill>
        <p:spPr>
          <a:xfrm>
            <a:off x="1421312" y="2348345"/>
            <a:ext cx="9568925" cy="3194326"/>
          </a:xfrm>
          <a:prstGeom prst="rect">
            <a:avLst/>
          </a:prstGeom>
        </p:spPr>
      </p:pic>
    </p:spTree>
    <p:extLst>
      <p:ext uri="{BB962C8B-B14F-4D97-AF65-F5344CB8AC3E}">
        <p14:creationId xmlns:p14="http://schemas.microsoft.com/office/powerpoint/2010/main" val="4238633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p:cNvPicPr>
            <a:picLocks noGrp="1" noChangeAspect="1"/>
          </p:cNvPicPr>
          <p:nvPr>
            <p:ph idx="1"/>
          </p:nvPr>
        </p:nvPicPr>
        <p:blipFill>
          <a:blip r:embed="rId2"/>
          <a:stretch>
            <a:fillRect/>
          </a:stretch>
        </p:blipFill>
        <p:spPr>
          <a:xfrm>
            <a:off x="1458926" y="1322364"/>
            <a:ext cx="9132768" cy="4959820"/>
          </a:xfrm>
          <a:prstGeom prst="rect">
            <a:avLst/>
          </a:prstGeom>
        </p:spPr>
      </p:pic>
      <p:sp>
        <p:nvSpPr>
          <p:cNvPr id="3" name="CuadroTexto 2"/>
          <p:cNvSpPr txBox="1"/>
          <p:nvPr/>
        </p:nvSpPr>
        <p:spPr>
          <a:xfrm>
            <a:off x="1781175" y="1881446"/>
            <a:ext cx="485775" cy="261610"/>
          </a:xfrm>
          <a:prstGeom prst="rect">
            <a:avLst/>
          </a:prstGeom>
          <a:noFill/>
        </p:spPr>
        <p:txBody>
          <a:bodyPr wrap="square" rtlCol="0">
            <a:spAutoFit/>
          </a:bodyPr>
          <a:lstStyle/>
          <a:p>
            <a:r>
              <a:rPr lang="es-MX" sz="1100" b="1" dirty="0">
                <a:latin typeface="Arial" panose="020B0604020202020204" pitchFamily="34" charset="0"/>
                <a:cs typeface="Arial" panose="020B0604020202020204" pitchFamily="34" charset="0"/>
              </a:rPr>
              <a:t>2</a:t>
            </a:r>
          </a:p>
        </p:txBody>
      </p:sp>
      <p:sp>
        <p:nvSpPr>
          <p:cNvPr id="5" name="Título 1"/>
          <p:cNvSpPr>
            <a:spLocks noGrp="1"/>
          </p:cNvSpPr>
          <p:nvPr>
            <p:ph type="title"/>
          </p:nvPr>
        </p:nvSpPr>
        <p:spPr>
          <a:xfrm>
            <a:off x="8628610" y="0"/>
            <a:ext cx="3374967" cy="1598780"/>
          </a:xfrm>
        </p:spPr>
        <p:txBody>
          <a:bodyPr>
            <a:noAutofit/>
          </a:bodyPr>
          <a:lstStyle/>
          <a:p>
            <a:pPr algn="l"/>
            <a:r>
              <a:rPr lang="es-MX" sz="1800" b="1" dirty="0">
                <a:latin typeface="Arial" panose="020B0604020202020204" pitchFamily="34" charset="0"/>
                <a:cs typeface="Arial" panose="020B0604020202020204" pitchFamily="34" charset="0"/>
              </a:rPr>
              <a:t>5.h . Reflexión Grupo Interdisciplinario.</a:t>
            </a:r>
            <a:endParaRPr lang="es-MX"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100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01254" y="523026"/>
            <a:ext cx="2574961" cy="1173481"/>
          </a:xfrm>
        </p:spPr>
        <p:txBody>
          <a:bodyPr>
            <a:normAutofit lnSpcReduction="10000"/>
          </a:bodyPr>
          <a:lstStyle/>
          <a:p>
            <a:r>
              <a:rPr lang="es-MX" b="1" i="1" dirty="0">
                <a:latin typeface="Arial" panose="020B0604020202020204" pitchFamily="34" charset="0"/>
                <a:cs typeface="Arial" panose="020B0604020202020204" pitchFamily="34" charset="0"/>
              </a:rPr>
              <a:t>Reflexión grupo heterogéneo</a:t>
            </a:r>
            <a:endParaRPr lang="es-MX" dirty="0"/>
          </a:p>
        </p:txBody>
      </p:sp>
      <p:pic>
        <p:nvPicPr>
          <p:cNvPr id="4" name="Imagen 3">
            <a:extLst>
              <a:ext uri="{FF2B5EF4-FFF2-40B4-BE49-F238E27FC236}">
                <a16:creationId xmlns:a16="http://schemas.microsoft.com/office/drawing/2014/main" id="{86FF8811-80AB-4C5B-8EB1-D55AF85C9AC7}"/>
              </a:ext>
            </a:extLst>
          </p:cNvPr>
          <p:cNvPicPr>
            <a:picLocks noChangeAspect="1"/>
          </p:cNvPicPr>
          <p:nvPr/>
        </p:nvPicPr>
        <p:blipFill rotWithShape="1">
          <a:blip r:embed="rId2"/>
          <a:srcRect l="5326" t="1834" r="5664" b="7567"/>
          <a:stretch/>
        </p:blipFill>
        <p:spPr>
          <a:xfrm>
            <a:off x="3889613" y="982640"/>
            <a:ext cx="7397086" cy="5574840"/>
          </a:xfrm>
          <a:prstGeom prst="rect">
            <a:avLst/>
          </a:prstGeom>
        </p:spPr>
      </p:pic>
      <p:sp>
        <p:nvSpPr>
          <p:cNvPr id="5" name="Rectángulo 4">
            <a:extLst>
              <a:ext uri="{FF2B5EF4-FFF2-40B4-BE49-F238E27FC236}">
                <a16:creationId xmlns:a16="http://schemas.microsoft.com/office/drawing/2014/main" id="{01B97233-02D3-4843-AA90-1122B35AEB25}"/>
              </a:ext>
            </a:extLst>
          </p:cNvPr>
          <p:cNvSpPr/>
          <p:nvPr/>
        </p:nvSpPr>
        <p:spPr>
          <a:xfrm>
            <a:off x="8296102" y="199861"/>
            <a:ext cx="373650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5.h.</a:t>
            </a:r>
            <a:b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Reflexión Grupo Heterogéneo.</a:t>
            </a:r>
          </a:p>
        </p:txBody>
      </p:sp>
    </p:spTree>
    <p:extLst>
      <p:ext uri="{BB962C8B-B14F-4D97-AF65-F5344CB8AC3E}">
        <p14:creationId xmlns:p14="http://schemas.microsoft.com/office/powerpoint/2010/main" val="3093289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4BACF0A-8C99-4EA5-999B-4823BA28A443}"/>
              </a:ext>
            </a:extLst>
          </p:cNvPr>
          <p:cNvPicPr>
            <a:picLocks noGrp="1" noChangeAspect="1"/>
          </p:cNvPicPr>
          <p:nvPr>
            <p:ph idx="1"/>
          </p:nvPr>
        </p:nvPicPr>
        <p:blipFill rotWithShape="1">
          <a:blip r:embed="rId2"/>
          <a:srcRect l="25629" t="22730" r="25584" b="17118"/>
          <a:stretch/>
        </p:blipFill>
        <p:spPr>
          <a:xfrm>
            <a:off x="2310358" y="968992"/>
            <a:ext cx="8050371" cy="5476890"/>
          </a:xfrm>
          <a:prstGeom prst="rect">
            <a:avLst/>
          </a:prstGeom>
        </p:spPr>
      </p:pic>
      <p:sp>
        <p:nvSpPr>
          <p:cNvPr id="4" name="Rectángulo 3">
            <a:extLst>
              <a:ext uri="{FF2B5EF4-FFF2-40B4-BE49-F238E27FC236}">
                <a16:creationId xmlns:a16="http://schemas.microsoft.com/office/drawing/2014/main" id="{01B97233-02D3-4843-AA90-1122B35AEB25}"/>
              </a:ext>
            </a:extLst>
          </p:cNvPr>
          <p:cNvSpPr/>
          <p:nvPr/>
        </p:nvSpPr>
        <p:spPr>
          <a:xfrm>
            <a:off x="8296102" y="199861"/>
            <a:ext cx="373650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5.h.</a:t>
            </a:r>
            <a:b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Reflexión Grupo Heterogéneo.</a:t>
            </a:r>
          </a:p>
        </p:txBody>
      </p:sp>
    </p:spTree>
    <p:extLst>
      <p:ext uri="{BB962C8B-B14F-4D97-AF65-F5344CB8AC3E}">
        <p14:creationId xmlns:p14="http://schemas.microsoft.com/office/powerpoint/2010/main" val="383331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45978" y="199505"/>
            <a:ext cx="3693680" cy="1263536"/>
          </a:xfrm>
        </p:spPr>
        <p:txBody>
          <a:bodyPr>
            <a:normAutofit/>
          </a:bodyPr>
          <a:lstStyle/>
          <a:p>
            <a:pPr marL="0" indent="0" algn="ctr">
              <a:spcBef>
                <a:spcPts val="0"/>
              </a:spcBef>
              <a:spcAft>
                <a:spcPts val="0"/>
              </a:spcAft>
              <a:buNone/>
            </a:pPr>
            <a:r>
              <a:rPr lang="es-MX" sz="1800" b="1" i="1" dirty="0">
                <a:latin typeface="Arial" panose="020B0604020202020204" pitchFamily="34" charset="0"/>
                <a:cs typeface="Arial" panose="020B0604020202020204" pitchFamily="34" charset="0"/>
              </a:rPr>
              <a:t>5.i Evidencias del proceso.</a:t>
            </a:r>
          </a:p>
          <a:p>
            <a:pPr marL="0" indent="0" algn="ctr">
              <a:spcBef>
                <a:spcPts val="0"/>
              </a:spcBef>
              <a:spcAft>
                <a:spcPts val="0"/>
              </a:spcAft>
              <a:buNone/>
            </a:pPr>
            <a:r>
              <a:rPr lang="es-MX" sz="1800" b="1" i="1" dirty="0">
                <a:latin typeface="Arial" panose="020B0604020202020204" pitchFamily="34" charset="0"/>
                <a:cs typeface="Arial" panose="020B0604020202020204" pitchFamily="34" charset="0"/>
              </a:rPr>
              <a:t>Producto 4</a:t>
            </a:r>
            <a:r>
              <a:rPr lang="es-MX" sz="1800" i="1" dirty="0">
                <a:latin typeface="Arial" panose="020B0604020202020204" pitchFamily="34" charset="0"/>
                <a:cs typeface="Arial" panose="020B0604020202020204" pitchFamily="34" charset="0"/>
              </a:rPr>
              <a:t>. Organizador gráfico: Preguntas esenciales</a:t>
            </a:r>
            <a:endParaRPr lang="es-MX" sz="1800" dirty="0"/>
          </a:p>
        </p:txBody>
      </p:sp>
      <p:pic>
        <p:nvPicPr>
          <p:cNvPr id="4" name="Marcador de contenido 4">
            <a:extLst>
              <a:ext uri="{FF2B5EF4-FFF2-40B4-BE49-F238E27FC236}">
                <a16:creationId xmlns:a16="http://schemas.microsoft.com/office/drawing/2014/main" id="{5D6ABAE7-1262-4B27-B469-CE8F993EEE5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926421" y="520506"/>
            <a:ext cx="7419558" cy="56558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67527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8004" y="233449"/>
            <a:ext cx="3247281" cy="1234440"/>
          </a:xfrm>
        </p:spPr>
        <p:txBody>
          <a:bodyPr>
            <a:noAutofit/>
          </a:bodyPr>
          <a:lstStyle/>
          <a:p>
            <a:r>
              <a:rPr lang="es-MX" sz="1800" b="1" i="1" dirty="0">
                <a:latin typeface="Arial" panose="020B0604020202020204" pitchFamily="34" charset="0"/>
                <a:cs typeface="Arial" panose="020B0604020202020204" pitchFamily="34" charset="0"/>
              </a:rPr>
              <a:t>5.i Evidencias del proceso.</a:t>
            </a:r>
            <a:br>
              <a:rPr lang="es-MX" sz="1800" b="1" i="1" dirty="0">
                <a:latin typeface="Arial" panose="020B0604020202020204" pitchFamily="34" charset="0"/>
                <a:cs typeface="Arial" panose="020B0604020202020204" pitchFamily="34" charset="0"/>
              </a:rPr>
            </a:br>
            <a:r>
              <a:rPr lang="es-MX" sz="1800" b="1" i="1" dirty="0">
                <a:latin typeface="Arial" panose="020B0604020202020204" pitchFamily="34" charset="0"/>
                <a:cs typeface="Arial" panose="020B0604020202020204" pitchFamily="34" charset="0"/>
              </a:rPr>
              <a:t>Producto 5</a:t>
            </a:r>
            <a:r>
              <a:rPr lang="es-MX" sz="1800" i="1" dirty="0">
                <a:latin typeface="Arial" panose="020B0604020202020204" pitchFamily="34" charset="0"/>
                <a:cs typeface="Arial" panose="020B0604020202020204" pitchFamily="34" charset="0"/>
              </a:rPr>
              <a:t>. Organizador gráfico: Proceso de indagación.</a:t>
            </a:r>
            <a:endParaRPr lang="es-MX" sz="1800" dirty="0"/>
          </a:p>
        </p:txBody>
      </p:sp>
      <p:pic>
        <p:nvPicPr>
          <p:cNvPr id="5" name="Marcador de contenido 4">
            <a:extLst>
              <a:ext uri="{FF2B5EF4-FFF2-40B4-BE49-F238E27FC236}">
                <a16:creationId xmlns:a16="http://schemas.microsoft.com/office/drawing/2014/main" id="{5680298B-42A4-4001-BCE7-E54F01A95C89}"/>
              </a:ext>
            </a:extLst>
          </p:cNvPr>
          <p:cNvPicPr>
            <a:picLocks noGrp="1" noChangeAspect="1"/>
          </p:cNvPicPr>
          <p:nvPr>
            <p:ph idx="1"/>
          </p:nvPr>
        </p:nvPicPr>
        <p:blipFill>
          <a:blip r:embed="rId2"/>
          <a:stretch>
            <a:fillRect/>
          </a:stretch>
        </p:blipFill>
        <p:spPr>
          <a:xfrm>
            <a:off x="908897" y="647114"/>
            <a:ext cx="7779107" cy="52957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97141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20454" y="264458"/>
            <a:ext cx="1820956" cy="135158"/>
          </a:xfrm>
          <a:prstGeom prst="rect">
            <a:avLst/>
          </a:prstGeom>
        </p:spPr>
        <p:txBody>
          <a:bodyPr vert="horz" wrap="square" lIns="0" tIns="6724" rIns="0" bIns="0" rtlCol="0">
            <a:spAutoFit/>
          </a:bodyPr>
          <a:lstStyle/>
          <a:p>
            <a:pPr marL="11206" marR="4483" indent="953111">
              <a:lnSpc>
                <a:spcPct val="103000"/>
              </a:lnSpc>
              <a:spcBef>
                <a:spcPts val="53"/>
              </a:spcBef>
            </a:pPr>
            <a:r>
              <a:rPr sz="882" i="1" spc="-9" dirty="0">
                <a:solidFill>
                  <a:srgbClr val="006FC0"/>
                </a:solidFill>
                <a:latin typeface="Verdana"/>
                <a:cs typeface="Verdana"/>
              </a:rPr>
              <a:t>.</a:t>
            </a:r>
            <a:endParaRPr sz="882" dirty="0">
              <a:latin typeface="Verdana"/>
              <a:cs typeface="Verdana"/>
            </a:endParaRPr>
          </a:p>
        </p:txBody>
      </p:sp>
      <p:sp>
        <p:nvSpPr>
          <p:cNvPr id="3" name="object 3"/>
          <p:cNvSpPr txBox="1"/>
          <p:nvPr/>
        </p:nvSpPr>
        <p:spPr>
          <a:xfrm>
            <a:off x="3033132" y="577474"/>
            <a:ext cx="6690731" cy="279448"/>
          </a:xfrm>
          <a:prstGeom prst="rect">
            <a:avLst/>
          </a:prstGeom>
        </p:spPr>
        <p:txBody>
          <a:bodyPr vert="horz" wrap="square" lIns="0" tIns="28574" rIns="0" bIns="0" rtlCol="0">
            <a:spAutoFit/>
          </a:bodyPr>
          <a:lstStyle/>
          <a:p>
            <a:pPr algn="ctr">
              <a:spcBef>
                <a:spcPts val="224"/>
              </a:spcBef>
            </a:pPr>
            <a:endParaRPr sz="1059" dirty="0">
              <a:latin typeface="Arial"/>
              <a:cs typeface="Arial"/>
            </a:endParaRPr>
          </a:p>
        </p:txBody>
      </p:sp>
      <p:sp>
        <p:nvSpPr>
          <p:cNvPr id="5" name="CuadroTexto 4">
            <a:extLst>
              <a:ext uri="{FF2B5EF4-FFF2-40B4-BE49-F238E27FC236}">
                <a16:creationId xmlns:a16="http://schemas.microsoft.com/office/drawing/2014/main" id="{9300E520-0D71-42C0-8800-7DA4CB31A36F}"/>
              </a:ext>
            </a:extLst>
          </p:cNvPr>
          <p:cNvSpPr txBox="1"/>
          <p:nvPr/>
        </p:nvSpPr>
        <p:spPr>
          <a:xfrm>
            <a:off x="1899062" y="327718"/>
            <a:ext cx="2703418" cy="646331"/>
          </a:xfrm>
          <a:prstGeom prst="rect">
            <a:avLst/>
          </a:prstGeom>
          <a:noFill/>
        </p:spPr>
        <p:txBody>
          <a:bodyPr wrap="square" rtlCol="0">
            <a:spAutoFit/>
          </a:bodyPr>
          <a:lstStyle/>
          <a:p>
            <a:endParaRPr lang="es-MX" sz="3600" dirty="0"/>
          </a:p>
        </p:txBody>
      </p:sp>
      <p:sp>
        <p:nvSpPr>
          <p:cNvPr id="6" name="object 3"/>
          <p:cNvSpPr txBox="1"/>
          <p:nvPr/>
        </p:nvSpPr>
        <p:spPr>
          <a:xfrm>
            <a:off x="9158868" y="148773"/>
            <a:ext cx="2703418" cy="1413848"/>
          </a:xfrm>
          <a:prstGeom prst="rect">
            <a:avLst/>
          </a:prstGeom>
        </p:spPr>
        <p:txBody>
          <a:bodyPr vert="horz" wrap="square" lIns="0" tIns="28574" rIns="0" bIns="0" rtlCol="0">
            <a:spAutoFit/>
          </a:bodyPr>
          <a:lstStyle/>
          <a:p>
            <a:pPr algn="ctr">
              <a:spcBef>
                <a:spcPts val="224"/>
              </a:spcBef>
            </a:pPr>
            <a:r>
              <a:rPr lang="es-MX" b="1" i="1" dirty="0">
                <a:latin typeface="Arial" panose="020B0604020202020204" pitchFamily="34" charset="0"/>
                <a:ea typeface="+mj-ea"/>
                <a:cs typeface="Arial" panose="020B0604020202020204" pitchFamily="34" charset="0"/>
              </a:rPr>
              <a:t>5.i Evidencias del proceso. Producto 6</a:t>
            </a:r>
            <a:r>
              <a:rPr lang="es-MX" i="1" dirty="0">
                <a:latin typeface="Arial" panose="020B0604020202020204" pitchFamily="34" charset="0"/>
                <a:ea typeface="+mj-ea"/>
                <a:cs typeface="Arial" panose="020B0604020202020204" pitchFamily="34" charset="0"/>
              </a:rPr>
              <a:t>. Cuadro de Análisis Mesa de Expertos (A.M.E.) General</a:t>
            </a:r>
            <a:endParaRPr dirty="0">
              <a:latin typeface="Arial"/>
              <a:cs typeface="Arial"/>
            </a:endParaRPr>
          </a:p>
        </p:txBody>
      </p:sp>
      <p:pic>
        <p:nvPicPr>
          <p:cNvPr id="7" name="Imagen 6">
            <a:extLst>
              <a:ext uri="{FF2B5EF4-FFF2-40B4-BE49-F238E27FC236}">
                <a16:creationId xmlns:a16="http://schemas.microsoft.com/office/drawing/2014/main" id="{5103576E-97F2-4908-BF62-29F13A435195}"/>
              </a:ext>
            </a:extLst>
          </p:cNvPr>
          <p:cNvPicPr>
            <a:picLocks noChangeAspect="1"/>
          </p:cNvPicPr>
          <p:nvPr/>
        </p:nvPicPr>
        <p:blipFill rotWithShape="1">
          <a:blip r:embed="rId2"/>
          <a:srcRect l="22267" t="13507" r="20889" b="13679"/>
          <a:stretch/>
        </p:blipFill>
        <p:spPr>
          <a:xfrm>
            <a:off x="642424" y="327718"/>
            <a:ext cx="8516444" cy="6133200"/>
          </a:xfrm>
          <a:prstGeom prst="rect">
            <a:avLst/>
          </a:prstGeom>
        </p:spPr>
      </p:pic>
    </p:spTree>
    <p:extLst>
      <p:ext uri="{BB962C8B-B14F-4D97-AF65-F5344CB8AC3E}">
        <p14:creationId xmlns:p14="http://schemas.microsoft.com/office/powerpoint/2010/main" val="365087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9383" y="634924"/>
            <a:ext cx="11206" cy="11206"/>
          </a:xfrm>
          <a:custGeom>
            <a:avLst/>
            <a:gdLst/>
            <a:ahLst/>
            <a:cxnLst/>
            <a:rect l="l" t="t" r="r" b="b"/>
            <a:pathLst>
              <a:path w="12700" h="12700">
                <a:moveTo>
                  <a:pt x="0" y="12192"/>
                </a:moveTo>
                <a:lnTo>
                  <a:pt x="12192" y="12192"/>
                </a:lnTo>
                <a:lnTo>
                  <a:pt x="12192" y="0"/>
                </a:lnTo>
                <a:lnTo>
                  <a:pt x="0" y="0"/>
                </a:lnTo>
                <a:lnTo>
                  <a:pt x="0" y="12192"/>
                </a:lnTo>
                <a:close/>
              </a:path>
            </a:pathLst>
          </a:custGeom>
          <a:solidFill>
            <a:srgbClr val="9FC5E8"/>
          </a:solidFill>
        </p:spPr>
        <p:txBody>
          <a:bodyPr wrap="square" lIns="0" tIns="0" rIns="0" bIns="0" rtlCol="0"/>
          <a:lstStyle/>
          <a:p>
            <a:endParaRPr sz="1588"/>
          </a:p>
        </p:txBody>
      </p:sp>
      <p:sp>
        <p:nvSpPr>
          <p:cNvPr id="5" name="object 5"/>
          <p:cNvSpPr/>
          <p:nvPr/>
        </p:nvSpPr>
        <p:spPr>
          <a:xfrm>
            <a:off x="6131747" y="634924"/>
            <a:ext cx="11206" cy="11206"/>
          </a:xfrm>
          <a:custGeom>
            <a:avLst/>
            <a:gdLst/>
            <a:ahLst/>
            <a:cxnLst/>
            <a:rect l="l" t="t" r="r" b="b"/>
            <a:pathLst>
              <a:path w="12700" h="12700">
                <a:moveTo>
                  <a:pt x="0" y="12192"/>
                </a:moveTo>
                <a:lnTo>
                  <a:pt x="12191" y="12192"/>
                </a:lnTo>
                <a:lnTo>
                  <a:pt x="12191" y="0"/>
                </a:lnTo>
                <a:lnTo>
                  <a:pt x="0" y="0"/>
                </a:lnTo>
                <a:lnTo>
                  <a:pt x="0" y="12192"/>
                </a:lnTo>
                <a:close/>
              </a:path>
            </a:pathLst>
          </a:custGeom>
          <a:solidFill>
            <a:srgbClr val="9FC5E8"/>
          </a:solidFill>
        </p:spPr>
        <p:txBody>
          <a:bodyPr wrap="square" lIns="0" tIns="0" rIns="0" bIns="0" rtlCol="0"/>
          <a:lstStyle/>
          <a:p>
            <a:endParaRPr sz="1588"/>
          </a:p>
        </p:txBody>
      </p:sp>
      <p:sp>
        <p:nvSpPr>
          <p:cNvPr id="6" name="object 6"/>
          <p:cNvSpPr/>
          <p:nvPr/>
        </p:nvSpPr>
        <p:spPr>
          <a:xfrm>
            <a:off x="6369759" y="634924"/>
            <a:ext cx="11206" cy="11206"/>
          </a:xfrm>
          <a:custGeom>
            <a:avLst/>
            <a:gdLst/>
            <a:ahLst/>
            <a:cxnLst/>
            <a:rect l="l" t="t" r="r" b="b"/>
            <a:pathLst>
              <a:path w="12700" h="12700">
                <a:moveTo>
                  <a:pt x="0" y="12192"/>
                </a:moveTo>
                <a:lnTo>
                  <a:pt x="12191" y="12192"/>
                </a:lnTo>
                <a:lnTo>
                  <a:pt x="12191" y="0"/>
                </a:lnTo>
                <a:lnTo>
                  <a:pt x="0" y="0"/>
                </a:lnTo>
                <a:lnTo>
                  <a:pt x="0" y="12192"/>
                </a:lnTo>
                <a:close/>
              </a:path>
            </a:pathLst>
          </a:custGeom>
          <a:solidFill>
            <a:srgbClr val="9FC5E8"/>
          </a:solidFill>
        </p:spPr>
        <p:txBody>
          <a:bodyPr wrap="square" lIns="0" tIns="0" rIns="0" bIns="0" rtlCol="0"/>
          <a:lstStyle/>
          <a:p>
            <a:endParaRPr sz="1588"/>
          </a:p>
        </p:txBody>
      </p:sp>
      <p:sp>
        <p:nvSpPr>
          <p:cNvPr id="8" name="object 8"/>
          <p:cNvSpPr/>
          <p:nvPr/>
        </p:nvSpPr>
        <p:spPr>
          <a:xfrm>
            <a:off x="10103223" y="634924"/>
            <a:ext cx="11206" cy="11206"/>
          </a:xfrm>
          <a:custGeom>
            <a:avLst/>
            <a:gdLst/>
            <a:ahLst/>
            <a:cxnLst/>
            <a:rect l="l" t="t" r="r" b="b"/>
            <a:pathLst>
              <a:path w="12700" h="12700">
                <a:moveTo>
                  <a:pt x="0" y="12192"/>
                </a:moveTo>
                <a:lnTo>
                  <a:pt x="12191" y="12192"/>
                </a:lnTo>
                <a:lnTo>
                  <a:pt x="12191" y="0"/>
                </a:lnTo>
                <a:lnTo>
                  <a:pt x="0" y="0"/>
                </a:lnTo>
                <a:lnTo>
                  <a:pt x="0" y="12192"/>
                </a:lnTo>
                <a:close/>
              </a:path>
            </a:pathLst>
          </a:custGeom>
          <a:solidFill>
            <a:srgbClr val="9FC5E8"/>
          </a:solidFill>
        </p:spPr>
        <p:txBody>
          <a:bodyPr wrap="square" lIns="0" tIns="0" rIns="0" bIns="0" rtlCol="0"/>
          <a:lstStyle/>
          <a:p>
            <a:endParaRPr sz="1588"/>
          </a:p>
        </p:txBody>
      </p:sp>
      <p:pic>
        <p:nvPicPr>
          <p:cNvPr id="11" name="Imagen 10">
            <a:extLst>
              <a:ext uri="{FF2B5EF4-FFF2-40B4-BE49-F238E27FC236}">
                <a16:creationId xmlns:a16="http://schemas.microsoft.com/office/drawing/2014/main" id="{6FF41D94-FC10-4365-8CE0-696DC0EA61CD}"/>
              </a:ext>
            </a:extLst>
          </p:cNvPr>
          <p:cNvPicPr>
            <a:picLocks noChangeAspect="1"/>
          </p:cNvPicPr>
          <p:nvPr/>
        </p:nvPicPr>
        <p:blipFill>
          <a:blip r:embed="rId2"/>
          <a:stretch>
            <a:fillRect/>
          </a:stretch>
        </p:blipFill>
        <p:spPr>
          <a:xfrm>
            <a:off x="9308342" y="119912"/>
            <a:ext cx="2883658" cy="1597290"/>
          </a:xfrm>
          <a:prstGeom prst="rect">
            <a:avLst/>
          </a:prstGeom>
        </p:spPr>
      </p:pic>
      <p:pic>
        <p:nvPicPr>
          <p:cNvPr id="4" name="Imagen 3">
            <a:extLst>
              <a:ext uri="{FF2B5EF4-FFF2-40B4-BE49-F238E27FC236}">
                <a16:creationId xmlns:a16="http://schemas.microsoft.com/office/drawing/2014/main" id="{E2043507-8A61-4A53-A904-67F52FBCC7C0}"/>
              </a:ext>
            </a:extLst>
          </p:cNvPr>
          <p:cNvPicPr>
            <a:picLocks noChangeAspect="1"/>
          </p:cNvPicPr>
          <p:nvPr/>
        </p:nvPicPr>
        <p:blipFill rotWithShape="1">
          <a:blip r:embed="rId3"/>
          <a:srcRect l="4019" t="1810" r="3800" b="2550"/>
          <a:stretch/>
        </p:blipFill>
        <p:spPr>
          <a:xfrm>
            <a:off x="124223" y="377418"/>
            <a:ext cx="9184119" cy="6103164"/>
          </a:xfrm>
          <a:prstGeom prst="rect">
            <a:avLst/>
          </a:prstGeom>
        </p:spPr>
      </p:pic>
    </p:spTree>
    <p:extLst>
      <p:ext uri="{BB962C8B-B14F-4D97-AF65-F5344CB8AC3E}">
        <p14:creationId xmlns:p14="http://schemas.microsoft.com/office/powerpoint/2010/main" val="45712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369759" y="645682"/>
            <a:ext cx="11206" cy="56590"/>
          </a:xfrm>
          <a:custGeom>
            <a:avLst/>
            <a:gdLst/>
            <a:ahLst/>
            <a:cxnLst/>
            <a:rect l="l" t="t" r="r" b="b"/>
            <a:pathLst>
              <a:path w="12700" h="64134">
                <a:moveTo>
                  <a:pt x="0" y="64007"/>
                </a:moveTo>
                <a:lnTo>
                  <a:pt x="12191" y="64007"/>
                </a:lnTo>
                <a:lnTo>
                  <a:pt x="12191" y="0"/>
                </a:lnTo>
                <a:lnTo>
                  <a:pt x="0" y="0"/>
                </a:lnTo>
                <a:lnTo>
                  <a:pt x="0" y="64007"/>
                </a:lnTo>
                <a:close/>
              </a:path>
            </a:pathLst>
          </a:custGeom>
          <a:solidFill>
            <a:srgbClr val="9FC5E8"/>
          </a:solidFill>
        </p:spPr>
        <p:txBody>
          <a:bodyPr wrap="square" lIns="0" tIns="0" rIns="0" bIns="0" rtlCol="0"/>
          <a:lstStyle/>
          <a:p>
            <a:endParaRPr sz="1588"/>
          </a:p>
        </p:txBody>
      </p:sp>
      <p:sp>
        <p:nvSpPr>
          <p:cNvPr id="7" name="object 7"/>
          <p:cNvSpPr/>
          <p:nvPr/>
        </p:nvSpPr>
        <p:spPr>
          <a:xfrm>
            <a:off x="10103223" y="634925"/>
            <a:ext cx="11206" cy="67235"/>
          </a:xfrm>
          <a:custGeom>
            <a:avLst/>
            <a:gdLst/>
            <a:ahLst/>
            <a:cxnLst/>
            <a:rect l="l" t="t" r="r" b="b"/>
            <a:pathLst>
              <a:path w="12700" h="76200">
                <a:moveTo>
                  <a:pt x="0" y="76200"/>
                </a:moveTo>
                <a:lnTo>
                  <a:pt x="12191" y="76200"/>
                </a:lnTo>
                <a:lnTo>
                  <a:pt x="12191" y="0"/>
                </a:lnTo>
                <a:lnTo>
                  <a:pt x="0" y="0"/>
                </a:lnTo>
                <a:lnTo>
                  <a:pt x="0" y="76200"/>
                </a:lnTo>
                <a:close/>
              </a:path>
            </a:pathLst>
          </a:custGeom>
          <a:solidFill>
            <a:srgbClr val="9FC5E8"/>
          </a:solidFill>
        </p:spPr>
        <p:txBody>
          <a:bodyPr wrap="square" lIns="0" tIns="0" rIns="0" bIns="0" rtlCol="0"/>
          <a:lstStyle/>
          <a:p>
            <a:endParaRPr sz="1588"/>
          </a:p>
        </p:txBody>
      </p:sp>
      <p:sp>
        <p:nvSpPr>
          <p:cNvPr id="8" name="object 8"/>
          <p:cNvSpPr/>
          <p:nvPr/>
        </p:nvSpPr>
        <p:spPr>
          <a:xfrm>
            <a:off x="10103223" y="634924"/>
            <a:ext cx="11206" cy="11206"/>
          </a:xfrm>
          <a:custGeom>
            <a:avLst/>
            <a:gdLst/>
            <a:ahLst/>
            <a:cxnLst/>
            <a:rect l="l" t="t" r="r" b="b"/>
            <a:pathLst>
              <a:path w="12700" h="12700">
                <a:moveTo>
                  <a:pt x="0" y="12192"/>
                </a:moveTo>
                <a:lnTo>
                  <a:pt x="12191" y="12192"/>
                </a:lnTo>
                <a:lnTo>
                  <a:pt x="12191" y="0"/>
                </a:lnTo>
                <a:lnTo>
                  <a:pt x="0" y="0"/>
                </a:lnTo>
                <a:lnTo>
                  <a:pt x="0" y="12192"/>
                </a:lnTo>
                <a:close/>
              </a:path>
            </a:pathLst>
          </a:custGeom>
          <a:solidFill>
            <a:srgbClr val="9FC5E8"/>
          </a:solidFill>
        </p:spPr>
        <p:txBody>
          <a:bodyPr wrap="square" lIns="0" tIns="0" rIns="0" bIns="0" rtlCol="0"/>
          <a:lstStyle/>
          <a:p>
            <a:endParaRPr sz="1588"/>
          </a:p>
        </p:txBody>
      </p:sp>
      <p:pic>
        <p:nvPicPr>
          <p:cNvPr id="13" name="Imagen 12">
            <a:extLst>
              <a:ext uri="{FF2B5EF4-FFF2-40B4-BE49-F238E27FC236}">
                <a16:creationId xmlns:a16="http://schemas.microsoft.com/office/drawing/2014/main" id="{29C8C1AB-D838-43C0-932D-0AB9CEE95F17}"/>
              </a:ext>
            </a:extLst>
          </p:cNvPr>
          <p:cNvPicPr>
            <a:picLocks noChangeAspect="1"/>
          </p:cNvPicPr>
          <p:nvPr/>
        </p:nvPicPr>
        <p:blipFill>
          <a:blip r:embed="rId2"/>
          <a:stretch>
            <a:fillRect/>
          </a:stretch>
        </p:blipFill>
        <p:spPr>
          <a:xfrm>
            <a:off x="8695113" y="155948"/>
            <a:ext cx="3348214" cy="1597290"/>
          </a:xfrm>
          <a:prstGeom prst="rect">
            <a:avLst/>
          </a:prstGeom>
        </p:spPr>
      </p:pic>
      <p:pic>
        <p:nvPicPr>
          <p:cNvPr id="2" name="Imagen 1">
            <a:extLst>
              <a:ext uri="{FF2B5EF4-FFF2-40B4-BE49-F238E27FC236}">
                <a16:creationId xmlns:a16="http://schemas.microsoft.com/office/drawing/2014/main" id="{E6AD72C1-C5A2-4B18-83D7-8C990E21F7BB}"/>
              </a:ext>
            </a:extLst>
          </p:cNvPr>
          <p:cNvPicPr>
            <a:picLocks noChangeAspect="1"/>
          </p:cNvPicPr>
          <p:nvPr/>
        </p:nvPicPr>
        <p:blipFill rotWithShape="1">
          <a:blip r:embed="rId3"/>
          <a:srcRect l="22327" t="20904" r="19688" b="47211"/>
          <a:stretch/>
        </p:blipFill>
        <p:spPr>
          <a:xfrm>
            <a:off x="609265" y="1753238"/>
            <a:ext cx="11378745" cy="4167890"/>
          </a:xfrm>
          <a:prstGeom prst="rect">
            <a:avLst/>
          </a:prstGeom>
        </p:spPr>
      </p:pic>
    </p:spTree>
    <p:extLst>
      <p:ext uri="{BB962C8B-B14F-4D97-AF65-F5344CB8AC3E}">
        <p14:creationId xmlns:p14="http://schemas.microsoft.com/office/powerpoint/2010/main" val="508251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86643" y="1414969"/>
            <a:ext cx="10018713" cy="3124201"/>
          </a:xfrm>
        </p:spPr>
        <p:txBody>
          <a:bodyPr anchor="t">
            <a:normAutofit/>
          </a:bodyPr>
          <a:lstStyle/>
          <a:p>
            <a:pPr indent="0" algn="ctr">
              <a:spcAft>
                <a:spcPts val="0"/>
              </a:spcAft>
              <a:buNone/>
            </a:pPr>
            <a:endParaRPr lang="es-MX" sz="4400"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indent="0" algn="ctr">
              <a:spcAft>
                <a:spcPts val="0"/>
              </a:spcAft>
              <a:buNone/>
            </a:pPr>
            <a:r>
              <a:rPr lang="es-MX" sz="4400"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 puede salvar la vida, con el uso inteligente de la energía solar?</a:t>
            </a:r>
            <a:endParaRPr lang="es-MX"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8755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88528" y="298346"/>
            <a:ext cx="7214838" cy="146493"/>
          </a:xfrm>
          <a:prstGeom prst="rect">
            <a:avLst/>
          </a:prstGeom>
        </p:spPr>
        <p:txBody>
          <a:bodyPr vert="horz" wrap="square" lIns="0" tIns="10646" rIns="0" bIns="0" rtlCol="0">
            <a:spAutoFit/>
          </a:bodyPr>
          <a:lstStyle/>
          <a:p>
            <a:pPr marL="11206">
              <a:spcBef>
                <a:spcPts val="84"/>
              </a:spcBef>
            </a:pPr>
            <a:r>
              <a:rPr sz="882" i="1" dirty="0">
                <a:solidFill>
                  <a:srgbClr val="17365D"/>
                </a:solidFill>
                <a:latin typeface="Trebuchet MS"/>
                <a:cs typeface="Trebuchet MS"/>
              </a:rPr>
              <a:t>.</a:t>
            </a:r>
            <a:endParaRPr sz="882" dirty="0">
              <a:latin typeface="Trebuchet MS"/>
              <a:cs typeface="Trebuchet MS"/>
            </a:endParaRPr>
          </a:p>
        </p:txBody>
      </p:sp>
      <p:sp>
        <p:nvSpPr>
          <p:cNvPr id="3" name="object 3"/>
          <p:cNvSpPr txBox="1"/>
          <p:nvPr/>
        </p:nvSpPr>
        <p:spPr>
          <a:xfrm>
            <a:off x="5101029" y="593328"/>
            <a:ext cx="2394697" cy="221734"/>
          </a:xfrm>
          <a:prstGeom prst="rect">
            <a:avLst/>
          </a:prstGeom>
        </p:spPr>
        <p:txBody>
          <a:bodyPr vert="horz" wrap="square" lIns="0" tIns="31376" rIns="0" bIns="0" rtlCol="0">
            <a:spAutoFit/>
          </a:bodyPr>
          <a:lstStyle/>
          <a:p>
            <a:pPr marL="11206">
              <a:spcBef>
                <a:spcPts val="247"/>
              </a:spcBef>
            </a:pPr>
            <a:endParaRPr sz="1235" dirty="0">
              <a:latin typeface="Arial"/>
              <a:cs typeface="Arial"/>
            </a:endParaRPr>
          </a:p>
        </p:txBody>
      </p:sp>
      <p:sp>
        <p:nvSpPr>
          <p:cNvPr id="11" name="CuadroTexto 10">
            <a:extLst>
              <a:ext uri="{FF2B5EF4-FFF2-40B4-BE49-F238E27FC236}">
                <a16:creationId xmlns:a16="http://schemas.microsoft.com/office/drawing/2014/main" id="{5F7CD7DE-0EC8-42FC-B028-EA06126427B3}"/>
              </a:ext>
            </a:extLst>
          </p:cNvPr>
          <p:cNvSpPr txBox="1"/>
          <p:nvPr/>
        </p:nvSpPr>
        <p:spPr>
          <a:xfrm>
            <a:off x="1988634" y="122564"/>
            <a:ext cx="9898566" cy="923330"/>
          </a:xfrm>
          <a:prstGeom prst="rect">
            <a:avLst/>
          </a:prstGeom>
          <a:noFill/>
        </p:spPr>
        <p:txBody>
          <a:bodyPr wrap="square" rtlCol="0">
            <a:spAutoFit/>
          </a:bodyPr>
          <a:lstStyle/>
          <a:p>
            <a:pPr algn="ctr"/>
            <a:r>
              <a:rPr lang="es-MX" b="1" i="1" dirty="0">
                <a:latin typeface="Arial" panose="020B0604020202020204" pitchFamily="34" charset="0"/>
                <a:cs typeface="Arial" panose="020B0604020202020204" pitchFamily="34" charset="0"/>
              </a:rPr>
              <a:t>5.i Evidencias del proceso. Producto 7</a:t>
            </a:r>
            <a:r>
              <a:rPr lang="es-MX" i="1" dirty="0">
                <a:latin typeface="Arial" panose="020B0604020202020204" pitchFamily="34" charset="0"/>
                <a:cs typeface="Arial" panose="020B0604020202020204" pitchFamily="34" charset="0"/>
              </a:rPr>
              <a:t>. Cuadro de Estructura General de Planeación       </a:t>
            </a:r>
            <a:br>
              <a:rPr lang="es-MX" i="1" dirty="0">
                <a:latin typeface="Arial" panose="020B0604020202020204" pitchFamily="34" charset="0"/>
                <a:cs typeface="Arial" panose="020B0604020202020204" pitchFamily="34" charset="0"/>
              </a:rPr>
            </a:br>
            <a:r>
              <a:rPr lang="es-MX" i="1" dirty="0">
                <a:latin typeface="Arial" panose="020B0604020202020204" pitchFamily="34" charset="0"/>
                <a:cs typeface="Arial" panose="020B0604020202020204" pitchFamily="34" charset="0"/>
              </a:rPr>
              <a:t>           (E.I.P.) Resumen.</a:t>
            </a:r>
            <a:br>
              <a:rPr lang="es-MX" i="1" dirty="0">
                <a:latin typeface="Arial" panose="020B0604020202020204" pitchFamily="34" charset="0"/>
                <a:cs typeface="Arial" panose="020B0604020202020204" pitchFamily="34" charset="0"/>
              </a:rPr>
            </a:br>
            <a:endParaRPr lang="es-MX" dirty="0"/>
          </a:p>
        </p:txBody>
      </p:sp>
      <p:pic>
        <p:nvPicPr>
          <p:cNvPr id="4" name="Imagen 3">
            <a:extLst>
              <a:ext uri="{FF2B5EF4-FFF2-40B4-BE49-F238E27FC236}">
                <a16:creationId xmlns:a16="http://schemas.microsoft.com/office/drawing/2014/main" id="{AEC33F4B-AC43-40B7-874B-66CA6B8377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26066" y="963551"/>
            <a:ext cx="8877300" cy="5848350"/>
          </a:xfrm>
          <a:prstGeom prst="rect">
            <a:avLst/>
          </a:prstGeom>
        </p:spPr>
      </p:pic>
    </p:spTree>
    <p:extLst>
      <p:ext uri="{BB962C8B-B14F-4D97-AF65-F5344CB8AC3E}">
        <p14:creationId xmlns:p14="http://schemas.microsoft.com/office/powerpoint/2010/main" val="1723827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F0959D4-C6D7-4456-ACB7-E3371F33520C}"/>
              </a:ext>
            </a:extLst>
          </p:cNvPr>
          <p:cNvPicPr>
            <a:picLocks noChangeAspect="1"/>
          </p:cNvPicPr>
          <p:nvPr/>
        </p:nvPicPr>
        <p:blipFill>
          <a:blip r:embed="rId2"/>
          <a:stretch>
            <a:fillRect/>
          </a:stretch>
        </p:blipFill>
        <p:spPr>
          <a:xfrm>
            <a:off x="10072297" y="829987"/>
            <a:ext cx="2119703" cy="1341798"/>
          </a:xfrm>
          <a:prstGeom prst="rect">
            <a:avLst/>
          </a:prstGeom>
        </p:spPr>
      </p:pic>
      <p:pic>
        <p:nvPicPr>
          <p:cNvPr id="4" name="Marcador de contenido 3">
            <a:extLst>
              <a:ext uri="{FF2B5EF4-FFF2-40B4-BE49-F238E27FC236}">
                <a16:creationId xmlns:a16="http://schemas.microsoft.com/office/drawing/2014/main" id="{C677BEC6-9029-46A1-915A-A6ABE18FEBD3}"/>
              </a:ext>
            </a:extLst>
          </p:cNvPr>
          <p:cNvPicPr>
            <a:picLocks noChangeAspect="1"/>
          </p:cNvPicPr>
          <p:nvPr/>
        </p:nvPicPr>
        <p:blipFill>
          <a:blip r:embed="rId3" cstate="print"/>
          <a:stretch>
            <a:fillRect/>
          </a:stretch>
        </p:blipFill>
        <p:spPr>
          <a:xfrm>
            <a:off x="0" y="477891"/>
            <a:ext cx="10072297" cy="5902218"/>
          </a:xfrm>
          <a:prstGeom prst="rect">
            <a:avLst/>
          </a:prstGeom>
        </p:spPr>
      </p:pic>
    </p:spTree>
    <p:extLst>
      <p:ext uri="{BB962C8B-B14F-4D97-AF65-F5344CB8AC3E}">
        <p14:creationId xmlns:p14="http://schemas.microsoft.com/office/powerpoint/2010/main" val="427354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6618307-4B41-4A6F-8689-FCC1D7021024}"/>
              </a:ext>
            </a:extLst>
          </p:cNvPr>
          <p:cNvPicPr>
            <a:picLocks noChangeAspect="1"/>
          </p:cNvPicPr>
          <p:nvPr/>
        </p:nvPicPr>
        <p:blipFill>
          <a:blip r:embed="rId2"/>
          <a:stretch>
            <a:fillRect/>
          </a:stretch>
        </p:blipFill>
        <p:spPr>
          <a:xfrm>
            <a:off x="8918164" y="175042"/>
            <a:ext cx="3273836" cy="1786283"/>
          </a:xfrm>
          <a:prstGeom prst="rect">
            <a:avLst/>
          </a:prstGeom>
        </p:spPr>
      </p:pic>
      <p:pic>
        <p:nvPicPr>
          <p:cNvPr id="6" name="Imagen 5">
            <a:extLst>
              <a:ext uri="{FF2B5EF4-FFF2-40B4-BE49-F238E27FC236}">
                <a16:creationId xmlns:a16="http://schemas.microsoft.com/office/drawing/2014/main" id="{11F25D84-4418-419A-85AB-DD0B1A193D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18170" y="322383"/>
            <a:ext cx="8299993" cy="6152187"/>
          </a:xfrm>
          <a:prstGeom prst="rect">
            <a:avLst/>
          </a:prstGeom>
        </p:spPr>
      </p:pic>
    </p:spTree>
    <p:extLst>
      <p:ext uri="{BB962C8B-B14F-4D97-AF65-F5344CB8AC3E}">
        <p14:creationId xmlns:p14="http://schemas.microsoft.com/office/powerpoint/2010/main" val="950406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1D53433-A4C9-4050-A8CB-83CFCED7B7C4}"/>
              </a:ext>
            </a:extLst>
          </p:cNvPr>
          <p:cNvPicPr>
            <a:picLocks noChangeAspect="1"/>
          </p:cNvPicPr>
          <p:nvPr/>
        </p:nvPicPr>
        <p:blipFill>
          <a:blip r:embed="rId2"/>
          <a:stretch>
            <a:fillRect/>
          </a:stretch>
        </p:blipFill>
        <p:spPr>
          <a:xfrm>
            <a:off x="8962974" y="125168"/>
            <a:ext cx="3273836" cy="1620506"/>
          </a:xfrm>
          <a:prstGeom prst="rect">
            <a:avLst/>
          </a:prstGeom>
        </p:spPr>
      </p:pic>
      <p:pic>
        <p:nvPicPr>
          <p:cNvPr id="3" name="Imagen 2">
            <a:extLst>
              <a:ext uri="{FF2B5EF4-FFF2-40B4-BE49-F238E27FC236}">
                <a16:creationId xmlns:a16="http://schemas.microsoft.com/office/drawing/2014/main" id="{EDA02055-E0AB-4A07-9D6F-A61AED8B5D57}"/>
              </a:ext>
            </a:extLst>
          </p:cNvPr>
          <p:cNvPicPr>
            <a:picLocks noChangeAspect="1"/>
          </p:cNvPicPr>
          <p:nvPr/>
        </p:nvPicPr>
        <p:blipFill>
          <a:blip r:embed="rId3"/>
          <a:stretch>
            <a:fillRect/>
          </a:stretch>
        </p:blipFill>
        <p:spPr>
          <a:xfrm>
            <a:off x="476199" y="557212"/>
            <a:ext cx="8486775" cy="5743575"/>
          </a:xfrm>
          <a:prstGeom prst="rect">
            <a:avLst/>
          </a:prstGeom>
        </p:spPr>
      </p:pic>
    </p:spTree>
    <p:extLst>
      <p:ext uri="{BB962C8B-B14F-4D97-AF65-F5344CB8AC3E}">
        <p14:creationId xmlns:p14="http://schemas.microsoft.com/office/powerpoint/2010/main" val="3011548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1465285-9BEB-49B2-9D3C-5BB6AC9C4F1C}"/>
              </a:ext>
            </a:extLst>
          </p:cNvPr>
          <p:cNvPicPr>
            <a:picLocks noChangeAspect="1"/>
          </p:cNvPicPr>
          <p:nvPr/>
        </p:nvPicPr>
        <p:blipFill>
          <a:blip r:embed="rId2"/>
          <a:stretch>
            <a:fillRect/>
          </a:stretch>
        </p:blipFill>
        <p:spPr>
          <a:xfrm>
            <a:off x="8918164" y="76390"/>
            <a:ext cx="3273836" cy="1786283"/>
          </a:xfrm>
          <a:prstGeom prst="rect">
            <a:avLst/>
          </a:prstGeom>
        </p:spPr>
      </p:pic>
      <p:pic>
        <p:nvPicPr>
          <p:cNvPr id="4" name="Imagen 3">
            <a:extLst>
              <a:ext uri="{FF2B5EF4-FFF2-40B4-BE49-F238E27FC236}">
                <a16:creationId xmlns:a16="http://schemas.microsoft.com/office/drawing/2014/main" id="{A8676E81-8725-46E7-80A7-377C6CA8A1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01052" y="420254"/>
            <a:ext cx="8725382" cy="6259272"/>
          </a:xfrm>
          <a:prstGeom prst="rect">
            <a:avLst/>
          </a:prstGeom>
        </p:spPr>
      </p:pic>
    </p:spTree>
    <p:extLst>
      <p:ext uri="{BB962C8B-B14F-4D97-AF65-F5344CB8AC3E}">
        <p14:creationId xmlns:p14="http://schemas.microsoft.com/office/powerpoint/2010/main" val="14933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FA7CDB8-4808-4267-AD08-C399C5B599BC}"/>
              </a:ext>
            </a:extLst>
          </p:cNvPr>
          <p:cNvPicPr>
            <a:picLocks noChangeAspect="1"/>
          </p:cNvPicPr>
          <p:nvPr/>
        </p:nvPicPr>
        <p:blipFill>
          <a:blip r:embed="rId2"/>
          <a:stretch>
            <a:fillRect/>
          </a:stretch>
        </p:blipFill>
        <p:spPr>
          <a:xfrm>
            <a:off x="8787077" y="240614"/>
            <a:ext cx="3273836" cy="1786283"/>
          </a:xfrm>
          <a:prstGeom prst="rect">
            <a:avLst/>
          </a:prstGeom>
        </p:spPr>
      </p:pic>
      <p:pic>
        <p:nvPicPr>
          <p:cNvPr id="2" name="Imagen 1">
            <a:extLst>
              <a:ext uri="{FF2B5EF4-FFF2-40B4-BE49-F238E27FC236}">
                <a16:creationId xmlns:a16="http://schemas.microsoft.com/office/drawing/2014/main" id="{A14AD73B-077A-4A9A-B7D6-DA5A6462507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rcRect l="23286" t="19325" r="22577" b="50062"/>
          <a:stretch/>
        </p:blipFill>
        <p:spPr>
          <a:xfrm>
            <a:off x="470646" y="2026897"/>
            <a:ext cx="10754819" cy="3419162"/>
          </a:xfrm>
          <a:prstGeom prst="rect">
            <a:avLst/>
          </a:prstGeom>
        </p:spPr>
      </p:pic>
    </p:spTree>
    <p:extLst>
      <p:ext uri="{BB962C8B-B14F-4D97-AF65-F5344CB8AC3E}">
        <p14:creationId xmlns:p14="http://schemas.microsoft.com/office/powerpoint/2010/main" val="2239151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5D14D2F-9CE6-4230-9A85-1702B51D6F09}"/>
              </a:ext>
            </a:extLst>
          </p:cNvPr>
          <p:cNvPicPr>
            <a:picLocks noChangeAspect="1"/>
          </p:cNvPicPr>
          <p:nvPr/>
        </p:nvPicPr>
        <p:blipFill>
          <a:blip r:embed="rId2"/>
          <a:stretch>
            <a:fillRect/>
          </a:stretch>
        </p:blipFill>
        <p:spPr>
          <a:xfrm>
            <a:off x="8918164" y="37408"/>
            <a:ext cx="3273836" cy="1591194"/>
          </a:xfrm>
          <a:prstGeom prst="rect">
            <a:avLst/>
          </a:prstGeom>
        </p:spPr>
      </p:pic>
      <p:pic>
        <p:nvPicPr>
          <p:cNvPr id="3" name="Imagen 2">
            <a:extLst>
              <a:ext uri="{FF2B5EF4-FFF2-40B4-BE49-F238E27FC236}">
                <a16:creationId xmlns:a16="http://schemas.microsoft.com/office/drawing/2014/main" id="{1E0AA26E-F7F8-4AB2-A557-B19C246EEF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5672" y="178508"/>
            <a:ext cx="8644607" cy="6518127"/>
          </a:xfrm>
          <a:prstGeom prst="rect">
            <a:avLst/>
          </a:prstGeom>
        </p:spPr>
      </p:pic>
    </p:spTree>
    <p:extLst>
      <p:ext uri="{BB962C8B-B14F-4D97-AF65-F5344CB8AC3E}">
        <p14:creationId xmlns:p14="http://schemas.microsoft.com/office/powerpoint/2010/main" val="909639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5D14D2F-9CE6-4230-9A85-1702B51D6F09}"/>
              </a:ext>
            </a:extLst>
          </p:cNvPr>
          <p:cNvPicPr>
            <a:picLocks noChangeAspect="1"/>
          </p:cNvPicPr>
          <p:nvPr/>
        </p:nvPicPr>
        <p:blipFill>
          <a:blip r:embed="rId2"/>
          <a:stretch>
            <a:fillRect/>
          </a:stretch>
        </p:blipFill>
        <p:spPr>
          <a:xfrm>
            <a:off x="9708776" y="37408"/>
            <a:ext cx="2483224" cy="1591194"/>
          </a:xfrm>
          <a:prstGeom prst="rect">
            <a:avLst/>
          </a:prstGeom>
        </p:spPr>
      </p:pic>
      <p:pic>
        <p:nvPicPr>
          <p:cNvPr id="2" name="Imagen 1">
            <a:extLst>
              <a:ext uri="{FF2B5EF4-FFF2-40B4-BE49-F238E27FC236}">
                <a16:creationId xmlns:a16="http://schemas.microsoft.com/office/drawing/2014/main" id="{C5EC5D0F-CA2E-42EA-9F9B-2D35F97AE1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222664" y="353320"/>
            <a:ext cx="9486111" cy="6262633"/>
          </a:xfrm>
          <a:prstGeom prst="rect">
            <a:avLst/>
          </a:prstGeom>
        </p:spPr>
      </p:pic>
    </p:spTree>
    <p:extLst>
      <p:ext uri="{BB962C8B-B14F-4D97-AF65-F5344CB8AC3E}">
        <p14:creationId xmlns:p14="http://schemas.microsoft.com/office/powerpoint/2010/main" val="1359995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B3664C-DADF-41ED-ACA5-E24CAE8DD38C}"/>
              </a:ext>
            </a:extLst>
          </p:cNvPr>
          <p:cNvSpPr txBox="1"/>
          <p:nvPr/>
        </p:nvSpPr>
        <p:spPr>
          <a:xfrm>
            <a:off x="8262851" y="193655"/>
            <a:ext cx="3734239" cy="923330"/>
          </a:xfrm>
          <a:prstGeom prst="rect">
            <a:avLst/>
          </a:prstGeom>
          <a:noFill/>
        </p:spPr>
        <p:txBody>
          <a:bodyPr wrap="square" rtlCol="0">
            <a:spAutoFit/>
          </a:bodyPr>
          <a:lstStyle/>
          <a:p>
            <a:pPr algn="ctr"/>
            <a:r>
              <a:rPr lang="es-MX" b="1" i="1" dirty="0">
                <a:latin typeface="Arial" panose="020B0604020202020204" pitchFamily="34" charset="0"/>
                <a:cs typeface="Arial" panose="020B0604020202020204" pitchFamily="34" charset="0"/>
              </a:rPr>
              <a:t>5.i Evidencias del proceso. Producto 9</a:t>
            </a:r>
            <a:r>
              <a:rPr lang="es-MX" i="1" dirty="0">
                <a:latin typeface="Arial" panose="020B0604020202020204" pitchFamily="34" charset="0"/>
                <a:cs typeface="Arial" panose="020B0604020202020204" pitchFamily="34" charset="0"/>
              </a:rPr>
              <a:t>. Fotografías de la segunda reunión de trabajo.</a:t>
            </a:r>
            <a:endParaRPr lang="es-MX" dirty="0"/>
          </a:p>
        </p:txBody>
      </p:sp>
      <p:pic>
        <p:nvPicPr>
          <p:cNvPr id="8" name="Imagen 7">
            <a:extLst>
              <a:ext uri="{FF2B5EF4-FFF2-40B4-BE49-F238E27FC236}">
                <a16:creationId xmlns:a16="http://schemas.microsoft.com/office/drawing/2014/main" id="{14CED815-16CF-4B3D-9943-FA7908EB5321}"/>
              </a:ext>
            </a:extLst>
          </p:cNvPr>
          <p:cNvPicPr>
            <a:picLocks noChangeAspect="1"/>
          </p:cNvPicPr>
          <p:nvPr/>
        </p:nvPicPr>
        <p:blipFill>
          <a:blip r:embed="rId2"/>
          <a:stretch>
            <a:fillRect/>
          </a:stretch>
        </p:blipFill>
        <p:spPr>
          <a:xfrm>
            <a:off x="1645920" y="1038014"/>
            <a:ext cx="4023360" cy="3794760"/>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a:extLst>
              <a:ext uri="{FF2B5EF4-FFF2-40B4-BE49-F238E27FC236}">
                <a16:creationId xmlns:a16="http://schemas.microsoft.com/office/drawing/2014/main" id="{CDD7B12C-5B99-4328-9AAB-20E43BABBAE4}"/>
              </a:ext>
            </a:extLst>
          </p:cNvPr>
          <p:cNvPicPr>
            <a:picLocks noChangeAspect="1"/>
          </p:cNvPicPr>
          <p:nvPr/>
        </p:nvPicPr>
        <p:blipFill>
          <a:blip r:embed="rId3"/>
          <a:stretch>
            <a:fillRect/>
          </a:stretch>
        </p:blipFill>
        <p:spPr>
          <a:xfrm>
            <a:off x="6522720" y="2407920"/>
            <a:ext cx="4023360" cy="3794760"/>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12333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3990AAB-6264-4F67-B240-B7B650931491}"/>
              </a:ext>
            </a:extLst>
          </p:cNvPr>
          <p:cNvPicPr>
            <a:picLocks noGrp="1" noChangeAspect="1"/>
          </p:cNvPicPr>
          <p:nvPr>
            <p:ph idx="1"/>
          </p:nvPr>
        </p:nvPicPr>
        <p:blipFill>
          <a:blip r:embed="rId2"/>
          <a:stretch>
            <a:fillRect/>
          </a:stretch>
        </p:blipFill>
        <p:spPr>
          <a:xfrm>
            <a:off x="1618212" y="640715"/>
            <a:ext cx="4176678" cy="3183140"/>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Imagen 6">
            <a:extLst>
              <a:ext uri="{FF2B5EF4-FFF2-40B4-BE49-F238E27FC236}">
                <a16:creationId xmlns:a16="http://schemas.microsoft.com/office/drawing/2014/main" id="{F36C5CD5-F956-44C5-BD5C-070CD19588C9}"/>
              </a:ext>
            </a:extLst>
          </p:cNvPr>
          <p:cNvPicPr>
            <a:picLocks noChangeAspect="1"/>
          </p:cNvPicPr>
          <p:nvPr/>
        </p:nvPicPr>
        <p:blipFill>
          <a:blip r:embed="rId3"/>
          <a:stretch>
            <a:fillRect/>
          </a:stretch>
        </p:blipFill>
        <p:spPr>
          <a:xfrm>
            <a:off x="6397111" y="2826327"/>
            <a:ext cx="4176677" cy="3356957"/>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Rectángulo 2">
            <a:extLst>
              <a:ext uri="{FF2B5EF4-FFF2-40B4-BE49-F238E27FC236}">
                <a16:creationId xmlns:a16="http://schemas.microsoft.com/office/drawing/2014/main" id="{04BAF10D-02E7-4FD7-AF00-C32629545FFF}"/>
              </a:ext>
            </a:extLst>
          </p:cNvPr>
          <p:cNvSpPr/>
          <p:nvPr/>
        </p:nvSpPr>
        <p:spPr>
          <a:xfrm>
            <a:off x="8019011" y="213051"/>
            <a:ext cx="3951317" cy="923330"/>
          </a:xfrm>
          <a:prstGeom prst="rect">
            <a:avLst/>
          </a:prstGeom>
        </p:spPr>
        <p:txBody>
          <a:bodyPr wrap="square">
            <a:spAutoFit/>
          </a:bodyPr>
          <a:lstStyle/>
          <a:p>
            <a:pPr lvl="0" algn="ctr"/>
            <a:r>
              <a:rPr lang="es-MX" b="1" i="1" dirty="0">
                <a:solidFill>
                  <a:prstClr val="black"/>
                </a:solidFill>
                <a:latin typeface="Arial" panose="020B0604020202020204" pitchFamily="34" charset="0"/>
                <a:cs typeface="Arial" panose="020B0604020202020204" pitchFamily="34" charset="0"/>
              </a:rPr>
              <a:t>5.i Evidencias del proceso. Producto 9</a:t>
            </a:r>
            <a:r>
              <a:rPr lang="es-MX" i="1" dirty="0">
                <a:solidFill>
                  <a:prstClr val="black"/>
                </a:solidFill>
                <a:latin typeface="Arial" panose="020B0604020202020204" pitchFamily="34" charset="0"/>
                <a:cs typeface="Arial" panose="020B0604020202020204" pitchFamily="34" charset="0"/>
              </a:rPr>
              <a:t>. Fotografías de la segunda reunión de trabajo.</a:t>
            </a:r>
            <a:endParaRPr lang="es-MX" dirty="0">
              <a:solidFill>
                <a:prstClr val="black"/>
              </a:solidFill>
            </a:endParaRPr>
          </a:p>
        </p:txBody>
      </p:sp>
    </p:spTree>
    <p:extLst>
      <p:ext uri="{BB962C8B-B14F-4D97-AF65-F5344CB8AC3E}">
        <p14:creationId xmlns:p14="http://schemas.microsoft.com/office/powerpoint/2010/main" val="3582934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35D506-F1B6-4F72-8E96-27C520ABFFE5}"/>
              </a:ext>
            </a:extLst>
          </p:cNvPr>
          <p:cNvSpPr>
            <a:spLocks noGrp="1"/>
          </p:cNvSpPr>
          <p:nvPr>
            <p:ph type="title"/>
          </p:nvPr>
        </p:nvSpPr>
        <p:spPr>
          <a:xfrm>
            <a:off x="3096979" y="295794"/>
            <a:ext cx="6793373" cy="1009996"/>
          </a:xfrm>
        </p:spPr>
        <p:txBody>
          <a:bodyPr>
            <a:normAutofit fontScale="90000"/>
          </a:bodyPr>
          <a:lstStyle/>
          <a:p>
            <a:r>
              <a:rPr lang="es-MX" b="1" dirty="0"/>
              <a:t>Índice de apartados del portafolio</a:t>
            </a:r>
          </a:p>
        </p:txBody>
      </p:sp>
      <p:sp>
        <p:nvSpPr>
          <p:cNvPr id="3" name="Marcador de contenido 2">
            <a:extLst>
              <a:ext uri="{FF2B5EF4-FFF2-40B4-BE49-F238E27FC236}">
                <a16:creationId xmlns:a16="http://schemas.microsoft.com/office/drawing/2014/main" id="{9C178A23-91A6-4AD8-A16D-D76451225C6D}"/>
              </a:ext>
            </a:extLst>
          </p:cNvPr>
          <p:cNvSpPr>
            <a:spLocks noGrp="1"/>
          </p:cNvSpPr>
          <p:nvPr>
            <p:ph idx="1"/>
          </p:nvPr>
        </p:nvSpPr>
        <p:spPr>
          <a:xfrm>
            <a:off x="1484310" y="1253915"/>
            <a:ext cx="9956841" cy="5029200"/>
          </a:xfrm>
        </p:spPr>
        <p:txBody>
          <a:bodyPr>
            <a:normAutofit/>
          </a:bodyPr>
          <a:lstStyle/>
          <a:p>
            <a:pPr marL="0" lvl="0" indent="0">
              <a:spcBef>
                <a:spcPts val="1000"/>
              </a:spcBef>
              <a:spcAft>
                <a:spcPts val="0"/>
              </a:spcAft>
              <a:buClr>
                <a:srgbClr val="353535"/>
              </a:buClr>
              <a:buSzTx/>
              <a:buNone/>
            </a:pPr>
            <a:r>
              <a:rPr lang="es-MX" sz="1200" b="1" dirty="0">
                <a:solidFill>
                  <a:prstClr val="black">
                    <a:lumMod val="75000"/>
                    <a:lumOff val="25000"/>
                  </a:prstClr>
                </a:solidFill>
                <a:latin typeface="Arial" panose="020B0604020202020204" pitchFamily="34" charset="0"/>
                <a:cs typeface="Arial" panose="020B0604020202020204" pitchFamily="34" charset="0"/>
              </a:rPr>
              <a:t>5a.</a:t>
            </a:r>
          </a:p>
          <a:p>
            <a:pPr marL="342900" lvl="0" indent="-342900">
              <a:spcBef>
                <a:spcPts val="1000"/>
              </a:spcBef>
              <a:spcAft>
                <a:spcPts val="0"/>
              </a:spcAft>
              <a:buClr>
                <a:srgbClr val="353535"/>
              </a:buClr>
              <a:buSzTx/>
              <a:buFont typeface="Arial" panose="020B0604020202020204" pitchFamily="34" charset="0"/>
              <a:buChar char="•"/>
            </a:pPr>
            <a:r>
              <a:rPr lang="es-MX" sz="1200" b="1" dirty="0">
                <a:solidFill>
                  <a:prstClr val="black">
                    <a:lumMod val="75000"/>
                    <a:lumOff val="25000"/>
                  </a:prstClr>
                </a:solidFill>
                <a:latin typeface="Arial" panose="020B0604020202020204" pitchFamily="34" charset="0"/>
                <a:cs typeface="Arial" panose="020B0604020202020204" pitchFamily="34" charset="0"/>
              </a:rPr>
              <a:t>Producto 1: </a:t>
            </a:r>
            <a:r>
              <a:rPr lang="es-MX" sz="1200" dirty="0">
                <a:solidFill>
                  <a:prstClr val="black">
                    <a:lumMod val="75000"/>
                    <a:lumOff val="25000"/>
                  </a:prstClr>
                </a:solidFill>
                <a:latin typeface="Arial" panose="020B0604020202020204" pitchFamily="34" charset="0"/>
                <a:cs typeface="Arial" panose="020B0604020202020204" pitchFamily="34" charset="0"/>
              </a:rPr>
              <a:t>C.A.I.A.C. Conclusiones Generales.											7</a:t>
            </a:r>
          </a:p>
          <a:p>
            <a:pPr marL="342900" lvl="0" indent="-342900">
              <a:spcBef>
                <a:spcPts val="1000"/>
              </a:spcBef>
              <a:spcAft>
                <a:spcPts val="0"/>
              </a:spcAft>
              <a:buClr>
                <a:srgbClr val="353535"/>
              </a:buClr>
              <a:buSzTx/>
              <a:buFont typeface="Arial" panose="020B0604020202020204" pitchFamily="34" charset="0"/>
              <a:buChar char="•"/>
            </a:pPr>
            <a:r>
              <a:rPr lang="es-MX" sz="1200" b="1" dirty="0">
                <a:solidFill>
                  <a:prstClr val="black">
                    <a:lumMod val="75000"/>
                    <a:lumOff val="25000"/>
                  </a:prstClr>
                </a:solidFill>
                <a:latin typeface="Arial" panose="020B0604020202020204" pitchFamily="34" charset="0"/>
                <a:cs typeface="Arial" panose="020B0604020202020204" pitchFamily="34" charset="0"/>
              </a:rPr>
              <a:t>Producto 3: </a:t>
            </a:r>
            <a:r>
              <a:rPr lang="es-MX" sz="1200" dirty="0">
                <a:solidFill>
                  <a:prstClr val="black">
                    <a:lumMod val="75000"/>
                    <a:lumOff val="25000"/>
                  </a:prstClr>
                </a:solidFill>
                <a:latin typeface="Arial" panose="020B0604020202020204" pitchFamily="34" charset="0"/>
                <a:cs typeface="Arial" panose="020B0604020202020204" pitchFamily="34" charset="0"/>
              </a:rPr>
              <a:t>Fotografías de la sesión.												11</a:t>
            </a:r>
          </a:p>
          <a:p>
            <a:pPr marL="0" lvl="0" indent="0">
              <a:spcBef>
                <a:spcPts val="1000"/>
              </a:spcBef>
              <a:spcAft>
                <a:spcPts val="0"/>
              </a:spcAft>
              <a:buClr>
                <a:srgbClr val="353535"/>
              </a:buClr>
              <a:buSzTx/>
              <a:buNone/>
            </a:pPr>
            <a:r>
              <a:rPr lang="es-MX" sz="1200" b="1" dirty="0">
                <a:solidFill>
                  <a:prstClr val="black">
                    <a:lumMod val="75000"/>
                    <a:lumOff val="25000"/>
                  </a:prstClr>
                </a:solidFill>
                <a:latin typeface="Arial" panose="020B0604020202020204" pitchFamily="34" charset="0"/>
                <a:cs typeface="Arial" panose="020B0604020202020204" pitchFamily="34" charset="0"/>
              </a:rPr>
              <a:t>5b.</a:t>
            </a:r>
          </a:p>
          <a:p>
            <a:pPr marL="342900" lvl="0" indent="-342900">
              <a:spcBef>
                <a:spcPts val="1000"/>
              </a:spcBef>
              <a:spcAft>
                <a:spcPts val="0"/>
              </a:spcAft>
              <a:buClr>
                <a:srgbClr val="353535"/>
              </a:buClr>
              <a:buSzTx/>
              <a:buFont typeface="Arial" panose="020B0604020202020204" pitchFamily="34" charset="0"/>
              <a:buChar char="•"/>
            </a:pPr>
            <a:r>
              <a:rPr lang="es-MX" sz="1200" b="1" dirty="0">
                <a:solidFill>
                  <a:prstClr val="black">
                    <a:lumMod val="75000"/>
                    <a:lumOff val="25000"/>
                  </a:prstClr>
                </a:solidFill>
                <a:latin typeface="Arial" panose="020B0604020202020204" pitchFamily="34" charset="0"/>
                <a:cs typeface="Arial" panose="020B0604020202020204" pitchFamily="34" charset="0"/>
              </a:rPr>
              <a:t>Producto 2: </a:t>
            </a:r>
            <a:r>
              <a:rPr lang="es-MX" sz="1200" dirty="0">
                <a:solidFill>
                  <a:prstClr val="black">
                    <a:lumMod val="75000"/>
                    <a:lumOff val="25000"/>
                  </a:prstClr>
                </a:solidFill>
                <a:latin typeface="Arial" panose="020B0604020202020204" pitchFamily="34" charset="0"/>
                <a:cs typeface="Arial" panose="020B0604020202020204" pitchFamily="34" charset="0"/>
              </a:rPr>
              <a:t>Organizador gráfico de las conexiones e interrelaciones entre los 						12</a:t>
            </a:r>
          </a:p>
          <a:p>
            <a:pPr marL="0" lvl="0" indent="0">
              <a:spcBef>
                <a:spcPts val="1000"/>
              </a:spcBef>
              <a:spcAft>
                <a:spcPts val="0"/>
              </a:spcAft>
              <a:buClr>
                <a:srgbClr val="353535"/>
              </a:buClr>
              <a:buSzTx/>
              <a:buNone/>
            </a:pPr>
            <a:r>
              <a:rPr lang="es-MX" sz="1200" dirty="0">
                <a:solidFill>
                  <a:prstClr val="black">
                    <a:lumMod val="75000"/>
                    <a:lumOff val="25000"/>
                  </a:prstClr>
                </a:solidFill>
                <a:latin typeface="Arial" panose="020B0604020202020204" pitchFamily="34" charset="0"/>
                <a:cs typeface="Arial" panose="020B0604020202020204" pitchFamily="34" charset="0"/>
              </a:rPr>
              <a:t>                            temas de las diferentes asignaturas.</a:t>
            </a:r>
          </a:p>
          <a:p>
            <a:pPr marL="0" lvl="0" indent="0">
              <a:spcBef>
                <a:spcPts val="1000"/>
              </a:spcBef>
              <a:spcAft>
                <a:spcPts val="0"/>
              </a:spcAft>
              <a:buClr>
                <a:srgbClr val="353535"/>
              </a:buClr>
              <a:buSzTx/>
              <a:buNone/>
            </a:pPr>
            <a:r>
              <a:rPr lang="es-MX" sz="1200" b="1" dirty="0">
                <a:solidFill>
                  <a:prstClr val="black">
                    <a:lumMod val="75000"/>
                    <a:lumOff val="25000"/>
                  </a:prstClr>
                </a:solidFill>
                <a:latin typeface="Arial" panose="020B0604020202020204" pitchFamily="34" charset="0"/>
                <a:cs typeface="Arial" panose="020B0604020202020204" pitchFamily="34" charset="0"/>
              </a:rPr>
              <a:t>5c. </a:t>
            </a:r>
            <a:r>
              <a:rPr lang="es-MX" sz="1200" dirty="0">
                <a:solidFill>
                  <a:prstClr val="black"/>
                </a:solidFill>
                <a:latin typeface="Arial" panose="020B0604020202020204" pitchFamily="34" charset="0"/>
                <a:cs typeface="Arial" panose="020B0604020202020204" pitchFamily="34" charset="0"/>
              </a:rPr>
              <a:t>Introducción o justificación y descripción del proyecto										13</a:t>
            </a:r>
          </a:p>
          <a:p>
            <a:pPr marL="0" lvl="0" indent="0">
              <a:spcBef>
                <a:spcPts val="1000"/>
              </a:spcBef>
              <a:spcAft>
                <a:spcPts val="0"/>
              </a:spcAft>
              <a:buClr>
                <a:srgbClr val="353535"/>
              </a:buClr>
              <a:buSzTx/>
              <a:buNone/>
            </a:pPr>
            <a:r>
              <a:rPr lang="es-MX" sz="1200" b="1" dirty="0">
                <a:solidFill>
                  <a:prstClr val="black"/>
                </a:solidFill>
                <a:latin typeface="Arial" panose="020B0604020202020204" pitchFamily="34" charset="0"/>
                <a:cs typeface="Arial" panose="020B0604020202020204" pitchFamily="34" charset="0"/>
              </a:rPr>
              <a:t>5d. </a:t>
            </a:r>
            <a:r>
              <a:rPr lang="es-MX" sz="1200" dirty="0">
                <a:solidFill>
                  <a:prstClr val="black"/>
                </a:solidFill>
                <a:latin typeface="Arial" panose="020B0604020202020204" pitchFamily="34" charset="0"/>
                <a:cs typeface="Arial" panose="020B0604020202020204" pitchFamily="34" charset="0"/>
              </a:rPr>
              <a:t>Objetivo general del proyecto y de cada asignatura involucrada									14</a:t>
            </a:r>
          </a:p>
          <a:p>
            <a:pPr marL="0" lvl="0" indent="0">
              <a:spcBef>
                <a:spcPts val="1000"/>
              </a:spcBef>
              <a:spcAft>
                <a:spcPts val="0"/>
              </a:spcAft>
              <a:buClr>
                <a:srgbClr val="353535"/>
              </a:buClr>
              <a:buSzTx/>
              <a:buNone/>
            </a:pPr>
            <a:r>
              <a:rPr lang="es-MX" sz="1200" b="1" dirty="0">
                <a:solidFill>
                  <a:prstClr val="black"/>
                </a:solidFill>
                <a:latin typeface="Arial" panose="020B0604020202020204" pitchFamily="34" charset="0"/>
                <a:cs typeface="Arial" panose="020B0604020202020204" pitchFamily="34" charset="0"/>
              </a:rPr>
              <a:t>5e. </a:t>
            </a:r>
            <a:r>
              <a:rPr lang="es-MX" sz="1200" dirty="0">
                <a:solidFill>
                  <a:prstClr val="black"/>
                </a:solidFill>
                <a:latin typeface="Arial" panose="020B0604020202020204" pitchFamily="34" charset="0"/>
                <a:cs typeface="Arial" panose="020B0604020202020204" pitchFamily="34" charset="0"/>
              </a:rPr>
              <a:t>Pregunta generadora, pregunta guía, problema a abordar, asunto a resolver 							15</a:t>
            </a:r>
          </a:p>
          <a:p>
            <a:pPr marL="0" lvl="0" indent="0">
              <a:spcBef>
                <a:spcPts val="1000"/>
              </a:spcBef>
              <a:spcAft>
                <a:spcPts val="0"/>
              </a:spcAft>
              <a:buClr>
                <a:srgbClr val="353535"/>
              </a:buClr>
              <a:buSzTx/>
              <a:buNone/>
            </a:pPr>
            <a:r>
              <a:rPr lang="es-MX" sz="1200" dirty="0">
                <a:solidFill>
                  <a:prstClr val="black"/>
                </a:solidFill>
                <a:latin typeface="Arial" panose="020B0604020202020204" pitchFamily="34" charset="0"/>
                <a:cs typeface="Arial" panose="020B0604020202020204" pitchFamily="34" charset="0"/>
              </a:rPr>
              <a:t>      o aprobar, propuesta, etc.</a:t>
            </a:r>
          </a:p>
          <a:p>
            <a:pPr marL="0" lvl="0" indent="0">
              <a:spcBef>
                <a:spcPts val="1000"/>
              </a:spcBef>
              <a:spcAft>
                <a:spcPts val="0"/>
              </a:spcAft>
              <a:buClr>
                <a:srgbClr val="353535"/>
              </a:buClr>
              <a:buSzTx/>
              <a:buNone/>
            </a:pPr>
            <a:r>
              <a:rPr lang="es-MX" sz="1200" b="1" dirty="0">
                <a:solidFill>
                  <a:prstClr val="black"/>
                </a:solidFill>
                <a:latin typeface="Arial" panose="020B0604020202020204" pitchFamily="34" charset="0"/>
                <a:cs typeface="Arial" panose="020B0604020202020204" pitchFamily="34" charset="0"/>
              </a:rPr>
              <a:t>5f. </a:t>
            </a:r>
            <a:r>
              <a:rPr lang="es-MX" sz="1200" dirty="0">
                <a:solidFill>
                  <a:prstClr val="black"/>
                </a:solidFill>
                <a:latin typeface="Arial" panose="020B0604020202020204" pitchFamily="34" charset="0"/>
                <a:cs typeface="Arial" panose="020B0604020202020204" pitchFamily="34" charset="0"/>
              </a:rPr>
              <a:t>Contenido.																16</a:t>
            </a:r>
          </a:p>
          <a:p>
            <a:pPr marL="0" lvl="0" indent="0">
              <a:spcBef>
                <a:spcPts val="1000"/>
              </a:spcBef>
              <a:spcAft>
                <a:spcPts val="0"/>
              </a:spcAft>
              <a:buClr>
                <a:srgbClr val="353535"/>
              </a:buClr>
              <a:buSzTx/>
              <a:buNone/>
            </a:pPr>
            <a:r>
              <a:rPr lang="es-MX" sz="1200" b="1" dirty="0">
                <a:solidFill>
                  <a:prstClr val="black"/>
                </a:solidFill>
                <a:latin typeface="Arial" panose="020B0604020202020204" pitchFamily="34" charset="0"/>
                <a:cs typeface="Arial" panose="020B0604020202020204" pitchFamily="34" charset="0"/>
              </a:rPr>
              <a:t>5g. </a:t>
            </a:r>
            <a:r>
              <a:rPr lang="es-MX" sz="1200" dirty="0">
                <a:solidFill>
                  <a:prstClr val="black"/>
                </a:solidFill>
                <a:latin typeface="Arial" panose="020B0604020202020204" pitchFamily="34" charset="0"/>
                <a:cs typeface="Arial" panose="020B0604020202020204" pitchFamily="34" charset="0"/>
              </a:rPr>
              <a:t>Planeación general                                                                                                                                                            17</a:t>
            </a:r>
          </a:p>
          <a:p>
            <a:pPr lvl="0">
              <a:spcBef>
                <a:spcPts val="1000"/>
              </a:spcBef>
              <a:spcAft>
                <a:spcPts val="0"/>
              </a:spcAft>
              <a:buClr>
                <a:srgbClr val="353535"/>
              </a:buClr>
              <a:buSzTx/>
              <a:buFontTx/>
              <a:buChar char="-"/>
            </a:pPr>
            <a:r>
              <a:rPr lang="es-MX" sz="1200" dirty="0">
                <a:solidFill>
                  <a:prstClr val="black"/>
                </a:solidFill>
                <a:latin typeface="Arial" panose="020B0604020202020204" pitchFamily="34" charset="0"/>
                <a:cs typeface="Arial" panose="020B0604020202020204" pitchFamily="34" charset="0"/>
              </a:rPr>
              <a:t>Planeación día a día                                                                                                                                                          23</a:t>
            </a:r>
          </a:p>
          <a:p>
            <a:pPr lvl="0">
              <a:spcBef>
                <a:spcPts val="1000"/>
              </a:spcBef>
              <a:spcAft>
                <a:spcPts val="0"/>
              </a:spcAft>
              <a:buClr>
                <a:srgbClr val="353535"/>
              </a:buClr>
              <a:buSzTx/>
              <a:buFontTx/>
              <a:buChar char="-"/>
            </a:pPr>
            <a:r>
              <a:rPr lang="es-MX" sz="1200" dirty="0">
                <a:solidFill>
                  <a:prstClr val="black"/>
                </a:solidFill>
                <a:latin typeface="Arial" panose="020B0604020202020204" pitchFamily="34" charset="0"/>
                <a:cs typeface="Arial" panose="020B0604020202020204" pitchFamily="34" charset="0"/>
              </a:rPr>
              <a:t>Seguimiento                                                                                                                                                                       24</a:t>
            </a:r>
          </a:p>
          <a:p>
            <a:pPr lvl="0">
              <a:spcBef>
                <a:spcPts val="1000"/>
              </a:spcBef>
              <a:spcAft>
                <a:spcPts val="0"/>
              </a:spcAft>
              <a:buClr>
                <a:srgbClr val="353535"/>
              </a:buClr>
              <a:buSzTx/>
              <a:buFontTx/>
              <a:buChar char="-"/>
            </a:pPr>
            <a:r>
              <a:rPr lang="es-MX" sz="1200" dirty="0">
                <a:solidFill>
                  <a:prstClr val="black"/>
                </a:solidFill>
                <a:latin typeface="Arial" panose="020B0604020202020204" pitchFamily="34" charset="0"/>
                <a:cs typeface="Arial" panose="020B0604020202020204" pitchFamily="34" charset="0"/>
              </a:rPr>
              <a:t>Evaluación                                                                                                                                                                         26												</a:t>
            </a:r>
          </a:p>
          <a:p>
            <a:pPr marL="0" indent="0">
              <a:buNone/>
            </a:pPr>
            <a:endParaRPr lang="es-MX" dirty="0"/>
          </a:p>
        </p:txBody>
      </p:sp>
    </p:spTree>
    <p:extLst>
      <p:ext uri="{BB962C8B-B14F-4D97-AF65-F5344CB8AC3E}">
        <p14:creationId xmlns:p14="http://schemas.microsoft.com/office/powerpoint/2010/main" val="562250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8576" y="199506"/>
            <a:ext cx="3157046" cy="1562793"/>
          </a:xfrm>
        </p:spPr>
        <p:txBody>
          <a:bodyPr>
            <a:noAutofit/>
          </a:bodyPr>
          <a:lstStyle/>
          <a:p>
            <a:br>
              <a:rPr lang="es-MX" sz="1800" b="1" i="1" dirty="0">
                <a:latin typeface="Arial" panose="020B0604020202020204" pitchFamily="34" charset="0"/>
                <a:cs typeface="Arial" panose="020B0604020202020204" pitchFamily="34" charset="0"/>
              </a:rPr>
            </a:br>
            <a:br>
              <a:rPr lang="es-MX" sz="1800" b="1" i="1" dirty="0">
                <a:latin typeface="Arial" panose="020B0604020202020204" pitchFamily="34" charset="0"/>
                <a:cs typeface="Arial" panose="020B0604020202020204" pitchFamily="34" charset="0"/>
              </a:rPr>
            </a:br>
            <a:r>
              <a:rPr lang="es-MX" sz="1800" b="1" i="1" dirty="0">
                <a:latin typeface="Arial" panose="020B0604020202020204" pitchFamily="34" charset="0"/>
                <a:cs typeface="Arial" panose="020B0604020202020204" pitchFamily="34" charset="0"/>
              </a:rPr>
              <a:t>5.i Evidencias del proceso. Producto 10</a:t>
            </a:r>
            <a:r>
              <a:rPr lang="es-MX" sz="1800" i="1" dirty="0">
                <a:latin typeface="Arial" panose="020B0604020202020204" pitchFamily="34" charset="0"/>
                <a:cs typeface="Arial" panose="020B0604020202020204" pitchFamily="34" charset="0"/>
              </a:rPr>
              <a:t>. Organizadores gráficos. Evaluación. Tipos       de herramientas y productos de aprendizaje.</a:t>
            </a:r>
            <a:br>
              <a:rPr lang="es-MX" sz="1800" i="1" dirty="0">
                <a:latin typeface="Arial" panose="020B0604020202020204" pitchFamily="34" charset="0"/>
                <a:cs typeface="Arial" panose="020B0604020202020204" pitchFamily="34" charset="0"/>
              </a:rPr>
            </a:br>
            <a:br>
              <a:rPr lang="es-MX" sz="2800" i="1" dirty="0">
                <a:latin typeface="Arial" panose="020B0604020202020204" pitchFamily="34" charset="0"/>
                <a:cs typeface="Arial" panose="020B0604020202020204" pitchFamily="34" charset="0"/>
              </a:rPr>
            </a:br>
            <a:endParaRPr lang="es-MX" sz="2800" dirty="0"/>
          </a:p>
        </p:txBody>
      </p:sp>
      <p:pic>
        <p:nvPicPr>
          <p:cNvPr id="4" name="Marcador de contenido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r="539" b="19304"/>
          <a:stretch/>
        </p:blipFill>
        <p:spPr>
          <a:xfrm>
            <a:off x="3615056" y="1762299"/>
            <a:ext cx="7709436" cy="46825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ctángulo 4"/>
          <p:cNvSpPr/>
          <p:nvPr/>
        </p:nvSpPr>
        <p:spPr>
          <a:xfrm flipH="1">
            <a:off x="967114" y="3429000"/>
            <a:ext cx="2413699" cy="954107"/>
          </a:xfrm>
          <a:prstGeom prst="rect">
            <a:avLst/>
          </a:prstGeom>
        </p:spPr>
        <p:txBody>
          <a:bodyPr wrap="square">
            <a:spAutoFit/>
          </a:bodyPr>
          <a:lstStyle/>
          <a:p>
            <a:pPr algn="ctr"/>
            <a:r>
              <a:rPr lang="es-MX" sz="2800" b="1" i="1" dirty="0">
                <a:latin typeface="Arial" panose="020B0604020202020204" pitchFamily="34" charset="0"/>
                <a:cs typeface="Arial" panose="020B0604020202020204" pitchFamily="34" charset="0"/>
              </a:rPr>
              <a:t>Tipos de </a:t>
            </a:r>
          </a:p>
          <a:p>
            <a:pPr algn="ctr"/>
            <a:r>
              <a:rPr lang="es-MX" sz="2800" b="1" i="1" dirty="0">
                <a:latin typeface="Arial" panose="020B0604020202020204" pitchFamily="34" charset="0"/>
                <a:cs typeface="Arial" panose="020B0604020202020204" pitchFamily="34" charset="0"/>
              </a:rPr>
              <a:t>evaluación</a:t>
            </a:r>
            <a:endParaRPr lang="es-MX" sz="2800" dirty="0"/>
          </a:p>
        </p:txBody>
      </p:sp>
    </p:spTree>
    <p:extLst>
      <p:ext uri="{BB962C8B-B14F-4D97-AF65-F5344CB8AC3E}">
        <p14:creationId xmlns:p14="http://schemas.microsoft.com/office/powerpoint/2010/main" val="1630131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Lst>
          </a:blip>
          <a:stretch>
            <a:fillRect/>
          </a:stretch>
        </p:blipFill>
        <p:spPr>
          <a:xfrm>
            <a:off x="3594106" y="1835523"/>
            <a:ext cx="7073894" cy="42422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Rectángulo 7"/>
          <p:cNvSpPr/>
          <p:nvPr/>
        </p:nvSpPr>
        <p:spPr>
          <a:xfrm flipH="1">
            <a:off x="633995" y="2736502"/>
            <a:ext cx="2624593" cy="1384995"/>
          </a:xfrm>
          <a:prstGeom prst="rect">
            <a:avLst/>
          </a:prstGeom>
        </p:spPr>
        <p:txBody>
          <a:bodyPr wrap="square">
            <a:spAutoFit/>
          </a:bodyPr>
          <a:lstStyle/>
          <a:p>
            <a:pPr algn="ctr"/>
            <a:r>
              <a:rPr lang="es-MX" sz="2800" b="1" i="1" dirty="0">
                <a:latin typeface="Arial" panose="020B0604020202020204" pitchFamily="34" charset="0"/>
                <a:cs typeface="Arial" panose="020B0604020202020204" pitchFamily="34" charset="0"/>
              </a:rPr>
              <a:t>Herramientas de evaluación en el aula.</a:t>
            </a:r>
            <a:endParaRPr lang="es-MX" sz="2800" dirty="0"/>
          </a:p>
        </p:txBody>
      </p:sp>
      <p:pic>
        <p:nvPicPr>
          <p:cNvPr id="3" name="Imagen 2">
            <a:extLst>
              <a:ext uri="{FF2B5EF4-FFF2-40B4-BE49-F238E27FC236}">
                <a16:creationId xmlns:a16="http://schemas.microsoft.com/office/drawing/2014/main" id="{F5846FBF-1227-43FA-A59B-6E96EF4E1E9D}"/>
              </a:ext>
            </a:extLst>
          </p:cNvPr>
          <p:cNvPicPr>
            <a:picLocks noChangeAspect="1"/>
          </p:cNvPicPr>
          <p:nvPr/>
        </p:nvPicPr>
        <p:blipFill>
          <a:blip r:embed="rId4"/>
          <a:stretch>
            <a:fillRect/>
          </a:stretch>
        </p:blipFill>
        <p:spPr>
          <a:xfrm>
            <a:off x="8878669" y="134592"/>
            <a:ext cx="3578662" cy="1700931"/>
          </a:xfrm>
          <a:prstGeom prst="rect">
            <a:avLst/>
          </a:prstGeom>
        </p:spPr>
      </p:pic>
    </p:spTree>
    <p:extLst>
      <p:ext uri="{BB962C8B-B14F-4D97-AF65-F5344CB8AC3E}">
        <p14:creationId xmlns:p14="http://schemas.microsoft.com/office/powerpoint/2010/main" val="2456682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1243" y="135774"/>
            <a:ext cx="3123795" cy="1371599"/>
          </a:xfrm>
        </p:spPr>
        <p:txBody>
          <a:bodyPr>
            <a:normAutofit/>
          </a:bodyPr>
          <a:lstStyle/>
          <a:p>
            <a:r>
              <a:rPr lang="es-MX" sz="1800" b="1" i="1" dirty="0">
                <a:latin typeface="Arial" panose="020B0604020202020204" pitchFamily="34" charset="0"/>
                <a:cs typeface="Arial" panose="020B0604020202020204" pitchFamily="34" charset="0"/>
              </a:rPr>
              <a:t>5.i Evidencias del proceso. Producto 11</a:t>
            </a:r>
            <a:r>
              <a:rPr lang="es-MX" sz="1800" i="1" dirty="0">
                <a:latin typeface="Arial" panose="020B0604020202020204" pitchFamily="34" charset="0"/>
                <a:cs typeface="Arial" panose="020B0604020202020204" pitchFamily="34" charset="0"/>
              </a:rPr>
              <a:t>. Evaluación. Formatos.  Prerrequisitos</a:t>
            </a:r>
            <a:endParaRPr lang="es-MX" sz="1800" dirty="0"/>
          </a:p>
        </p:txBody>
      </p:sp>
      <p:pic>
        <p:nvPicPr>
          <p:cNvPr id="4" name="Imagen 3">
            <a:extLst>
              <a:ext uri="{FF2B5EF4-FFF2-40B4-BE49-F238E27FC236}">
                <a16:creationId xmlns:a16="http://schemas.microsoft.com/office/drawing/2014/main" id="{328A0D7C-09F2-4BA4-8CD7-876DCBB7E3AE}"/>
              </a:ext>
            </a:extLst>
          </p:cNvPr>
          <p:cNvPicPr>
            <a:picLocks noChangeAspect="1"/>
          </p:cNvPicPr>
          <p:nvPr/>
        </p:nvPicPr>
        <p:blipFill rotWithShape="1">
          <a:blip r:embed="rId2"/>
          <a:srcRect l="19227" t="10162" r="18863" b="13922"/>
          <a:stretch/>
        </p:blipFill>
        <p:spPr>
          <a:xfrm>
            <a:off x="688165" y="439188"/>
            <a:ext cx="7645937" cy="6185167"/>
          </a:xfrm>
          <a:prstGeom prst="rect">
            <a:avLst/>
          </a:prstGeom>
        </p:spPr>
      </p:pic>
    </p:spTree>
    <p:extLst>
      <p:ext uri="{BB962C8B-B14F-4D97-AF65-F5344CB8AC3E}">
        <p14:creationId xmlns:p14="http://schemas.microsoft.com/office/powerpoint/2010/main" val="2518051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1243" y="135774"/>
            <a:ext cx="3123795" cy="1371599"/>
          </a:xfrm>
        </p:spPr>
        <p:txBody>
          <a:bodyPr>
            <a:normAutofit/>
          </a:bodyPr>
          <a:lstStyle/>
          <a:p>
            <a:r>
              <a:rPr lang="es-MX" sz="1800" b="1" i="1" dirty="0">
                <a:latin typeface="Arial" panose="020B0604020202020204" pitchFamily="34" charset="0"/>
                <a:cs typeface="Arial" panose="020B0604020202020204" pitchFamily="34" charset="0"/>
              </a:rPr>
              <a:t>5.i Evidencias del proceso. Producto 11</a:t>
            </a:r>
            <a:r>
              <a:rPr lang="es-MX" sz="1800" i="1" dirty="0">
                <a:latin typeface="Arial" panose="020B0604020202020204" pitchFamily="34" charset="0"/>
                <a:cs typeface="Arial" panose="020B0604020202020204" pitchFamily="34" charset="0"/>
              </a:rPr>
              <a:t>. Evaluación. Formatos.  Prerrequisitos</a:t>
            </a:r>
            <a:endParaRPr lang="es-MX" sz="1800" dirty="0"/>
          </a:p>
        </p:txBody>
      </p:sp>
      <p:pic>
        <p:nvPicPr>
          <p:cNvPr id="5" name="Imagen 4">
            <a:extLst>
              <a:ext uri="{FF2B5EF4-FFF2-40B4-BE49-F238E27FC236}">
                <a16:creationId xmlns:a16="http://schemas.microsoft.com/office/drawing/2014/main" id="{6027FE4C-7CA1-44B0-8019-438076053275}"/>
              </a:ext>
            </a:extLst>
          </p:cNvPr>
          <p:cNvPicPr>
            <a:picLocks noChangeAspect="1"/>
          </p:cNvPicPr>
          <p:nvPr/>
        </p:nvPicPr>
        <p:blipFill rotWithShape="1">
          <a:blip r:embed="rId2"/>
          <a:srcRect l="19227" t="11961" r="19136" b="15377"/>
          <a:stretch/>
        </p:blipFill>
        <p:spPr>
          <a:xfrm>
            <a:off x="1414548" y="642652"/>
            <a:ext cx="7122305" cy="5572695"/>
          </a:xfrm>
          <a:prstGeom prst="rect">
            <a:avLst/>
          </a:prstGeom>
        </p:spPr>
      </p:pic>
    </p:spTree>
    <p:extLst>
      <p:ext uri="{BB962C8B-B14F-4D97-AF65-F5344CB8AC3E}">
        <p14:creationId xmlns:p14="http://schemas.microsoft.com/office/powerpoint/2010/main" val="314649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1243" y="135774"/>
            <a:ext cx="3123795" cy="1371599"/>
          </a:xfrm>
        </p:spPr>
        <p:txBody>
          <a:bodyPr>
            <a:normAutofit/>
          </a:bodyPr>
          <a:lstStyle/>
          <a:p>
            <a:r>
              <a:rPr lang="es-MX" sz="1800" b="1" i="1" dirty="0">
                <a:latin typeface="Arial" panose="020B0604020202020204" pitchFamily="34" charset="0"/>
                <a:cs typeface="Arial" panose="020B0604020202020204" pitchFamily="34" charset="0"/>
              </a:rPr>
              <a:t>5.i Evidencias del proceso. Producto 11</a:t>
            </a:r>
            <a:r>
              <a:rPr lang="es-MX" sz="1800" i="1" dirty="0">
                <a:latin typeface="Arial" panose="020B0604020202020204" pitchFamily="34" charset="0"/>
                <a:cs typeface="Arial" panose="020B0604020202020204" pitchFamily="34" charset="0"/>
              </a:rPr>
              <a:t>. Evaluación. Formatos.  Prerrequisitos</a:t>
            </a:r>
            <a:endParaRPr lang="es-MX" sz="1800" dirty="0"/>
          </a:p>
        </p:txBody>
      </p:sp>
      <p:pic>
        <p:nvPicPr>
          <p:cNvPr id="3" name="Imagen 2">
            <a:extLst>
              <a:ext uri="{FF2B5EF4-FFF2-40B4-BE49-F238E27FC236}">
                <a16:creationId xmlns:a16="http://schemas.microsoft.com/office/drawing/2014/main" id="{ACBBFB04-5A4D-4771-B17A-B2DE96054602}"/>
              </a:ext>
            </a:extLst>
          </p:cNvPr>
          <p:cNvPicPr>
            <a:picLocks noChangeAspect="1"/>
          </p:cNvPicPr>
          <p:nvPr/>
        </p:nvPicPr>
        <p:blipFill rotWithShape="1">
          <a:blip r:embed="rId2"/>
          <a:srcRect l="35399" t="12386" r="32351" b="21562"/>
          <a:stretch/>
        </p:blipFill>
        <p:spPr>
          <a:xfrm>
            <a:off x="2181720" y="283424"/>
            <a:ext cx="5463370" cy="6291152"/>
          </a:xfrm>
          <a:prstGeom prst="rect">
            <a:avLst/>
          </a:prstGeom>
        </p:spPr>
      </p:pic>
    </p:spTree>
    <p:extLst>
      <p:ext uri="{BB962C8B-B14F-4D97-AF65-F5344CB8AC3E}">
        <p14:creationId xmlns:p14="http://schemas.microsoft.com/office/powerpoint/2010/main" val="1878550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1243" y="135774"/>
            <a:ext cx="3123795" cy="1371599"/>
          </a:xfrm>
        </p:spPr>
        <p:txBody>
          <a:bodyPr>
            <a:normAutofit/>
          </a:bodyPr>
          <a:lstStyle/>
          <a:p>
            <a:r>
              <a:rPr lang="es-MX" sz="1800" b="1" i="1" dirty="0">
                <a:latin typeface="Arial" panose="020B0604020202020204" pitchFamily="34" charset="0"/>
                <a:cs typeface="Arial" panose="020B0604020202020204" pitchFamily="34" charset="0"/>
              </a:rPr>
              <a:t>5.i Evidencias del proceso. Producto 11</a:t>
            </a:r>
            <a:r>
              <a:rPr lang="es-MX" sz="1800" i="1" dirty="0">
                <a:latin typeface="Arial" panose="020B0604020202020204" pitchFamily="34" charset="0"/>
                <a:cs typeface="Arial" panose="020B0604020202020204" pitchFamily="34" charset="0"/>
              </a:rPr>
              <a:t>. Evaluación. Formatos.  Prerrequisitos</a:t>
            </a:r>
            <a:endParaRPr lang="es-MX" sz="1800" dirty="0"/>
          </a:p>
        </p:txBody>
      </p:sp>
      <p:pic>
        <p:nvPicPr>
          <p:cNvPr id="4" name="Imagen 3">
            <a:extLst>
              <a:ext uri="{FF2B5EF4-FFF2-40B4-BE49-F238E27FC236}">
                <a16:creationId xmlns:a16="http://schemas.microsoft.com/office/drawing/2014/main" id="{A265423E-00F0-4D53-A45A-266471447496}"/>
              </a:ext>
            </a:extLst>
          </p:cNvPr>
          <p:cNvPicPr>
            <a:picLocks noChangeAspect="1"/>
          </p:cNvPicPr>
          <p:nvPr/>
        </p:nvPicPr>
        <p:blipFill rotWithShape="1">
          <a:blip r:embed="rId2"/>
          <a:srcRect l="19636" t="11961" r="20363" b="11961"/>
          <a:stretch/>
        </p:blipFill>
        <p:spPr>
          <a:xfrm>
            <a:off x="1363683" y="940525"/>
            <a:ext cx="7547559" cy="5364497"/>
          </a:xfrm>
          <a:prstGeom prst="rect">
            <a:avLst/>
          </a:prstGeom>
        </p:spPr>
      </p:pic>
    </p:spTree>
    <p:extLst>
      <p:ext uri="{BB962C8B-B14F-4D97-AF65-F5344CB8AC3E}">
        <p14:creationId xmlns:p14="http://schemas.microsoft.com/office/powerpoint/2010/main" val="1684892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1243" y="135774"/>
            <a:ext cx="3123795" cy="1371599"/>
          </a:xfrm>
        </p:spPr>
        <p:txBody>
          <a:bodyPr>
            <a:normAutofit/>
          </a:bodyPr>
          <a:lstStyle/>
          <a:p>
            <a:r>
              <a:rPr lang="es-MX" sz="1800" b="1" i="1" dirty="0">
                <a:latin typeface="Arial" panose="020B0604020202020204" pitchFamily="34" charset="0"/>
                <a:cs typeface="Arial" panose="020B0604020202020204" pitchFamily="34" charset="0"/>
              </a:rPr>
              <a:t>5.i Evidencias del proceso. Producto 11</a:t>
            </a:r>
            <a:r>
              <a:rPr lang="es-MX" sz="1800" i="1" dirty="0">
                <a:latin typeface="Arial" panose="020B0604020202020204" pitchFamily="34" charset="0"/>
                <a:cs typeface="Arial" panose="020B0604020202020204" pitchFamily="34" charset="0"/>
              </a:rPr>
              <a:t>. Evaluación. Formatos.  Prerrequisitos</a:t>
            </a:r>
            <a:endParaRPr lang="es-MX" sz="1800" dirty="0"/>
          </a:p>
        </p:txBody>
      </p:sp>
      <p:pic>
        <p:nvPicPr>
          <p:cNvPr id="3" name="Imagen 2">
            <a:extLst>
              <a:ext uri="{FF2B5EF4-FFF2-40B4-BE49-F238E27FC236}">
                <a16:creationId xmlns:a16="http://schemas.microsoft.com/office/drawing/2014/main" id="{8611A665-228E-45EF-947C-2910B30DDE5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34873" t="15022" r="35448" b="14850"/>
          <a:stretch/>
        </p:blipFill>
        <p:spPr>
          <a:xfrm>
            <a:off x="2673531" y="135773"/>
            <a:ext cx="4882948" cy="6487095"/>
          </a:xfrm>
          <a:prstGeom prst="rect">
            <a:avLst/>
          </a:prstGeom>
        </p:spPr>
      </p:pic>
    </p:spTree>
    <p:extLst>
      <p:ext uri="{BB962C8B-B14F-4D97-AF65-F5344CB8AC3E}">
        <p14:creationId xmlns:p14="http://schemas.microsoft.com/office/powerpoint/2010/main" val="3172245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12</a:t>
            </a:r>
            <a:r>
              <a:rPr lang="es-MX" sz="1800" i="1" dirty="0">
                <a:latin typeface="Arial" panose="020B0604020202020204" pitchFamily="34" charset="0"/>
                <a:cs typeface="Arial" panose="020B0604020202020204" pitchFamily="34" charset="0"/>
              </a:rPr>
              <a:t>. Evaluación. Formatos. Grupo heterogéneo.</a:t>
            </a:r>
            <a:endParaRPr lang="es-MX" sz="1800" dirty="0"/>
          </a:p>
        </p:txBody>
      </p:sp>
      <p:pic>
        <p:nvPicPr>
          <p:cNvPr id="3" name="Imagen 2">
            <a:extLst>
              <a:ext uri="{FF2B5EF4-FFF2-40B4-BE49-F238E27FC236}">
                <a16:creationId xmlns:a16="http://schemas.microsoft.com/office/drawing/2014/main" id="{20568382-D585-449F-AA3A-F28BA169583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506800" y="477685"/>
            <a:ext cx="8325275" cy="5902630"/>
          </a:xfrm>
          <a:prstGeom prst="rect">
            <a:avLst/>
          </a:prstGeom>
        </p:spPr>
      </p:pic>
    </p:spTree>
    <p:extLst>
      <p:ext uri="{BB962C8B-B14F-4D97-AF65-F5344CB8AC3E}">
        <p14:creationId xmlns:p14="http://schemas.microsoft.com/office/powerpoint/2010/main" val="1464364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12</a:t>
            </a:r>
            <a:r>
              <a:rPr lang="es-MX" sz="1800" i="1" dirty="0">
                <a:latin typeface="Arial" panose="020B0604020202020204" pitchFamily="34" charset="0"/>
                <a:cs typeface="Arial" panose="020B0604020202020204" pitchFamily="34" charset="0"/>
              </a:rPr>
              <a:t>. Evaluación. Formatos. Grupo heterogéneo.</a:t>
            </a:r>
            <a:endParaRPr lang="es-MX" sz="1800" dirty="0"/>
          </a:p>
        </p:txBody>
      </p:sp>
      <p:pic>
        <p:nvPicPr>
          <p:cNvPr id="5" name="Imagen 4">
            <a:extLst>
              <a:ext uri="{FF2B5EF4-FFF2-40B4-BE49-F238E27FC236}">
                <a16:creationId xmlns:a16="http://schemas.microsoft.com/office/drawing/2014/main" id="{480FA2EE-0184-4327-8268-E7385DF5B6E2}"/>
              </a:ext>
            </a:extLst>
          </p:cNvPr>
          <p:cNvPicPr>
            <a:picLocks noChangeAspect="1"/>
          </p:cNvPicPr>
          <p:nvPr/>
        </p:nvPicPr>
        <p:blipFill rotWithShape="1">
          <a:blip r:embed="rId2"/>
          <a:srcRect l="19773" t="9435" r="19273" b="11739"/>
          <a:stretch/>
        </p:blipFill>
        <p:spPr>
          <a:xfrm>
            <a:off x="731519" y="223242"/>
            <a:ext cx="7641771" cy="6411515"/>
          </a:xfrm>
          <a:prstGeom prst="rect">
            <a:avLst/>
          </a:prstGeom>
        </p:spPr>
      </p:pic>
    </p:spTree>
    <p:extLst>
      <p:ext uri="{BB962C8B-B14F-4D97-AF65-F5344CB8AC3E}">
        <p14:creationId xmlns:p14="http://schemas.microsoft.com/office/powerpoint/2010/main" val="531874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12</a:t>
            </a:r>
            <a:r>
              <a:rPr lang="es-MX" sz="1800" i="1" dirty="0">
                <a:latin typeface="Arial" panose="020B0604020202020204" pitchFamily="34" charset="0"/>
                <a:cs typeface="Arial" panose="020B0604020202020204" pitchFamily="34" charset="0"/>
              </a:rPr>
              <a:t>. Evaluación. Formatos. Grupo heterogéneo.</a:t>
            </a:r>
            <a:endParaRPr lang="es-MX" sz="1800" dirty="0"/>
          </a:p>
        </p:txBody>
      </p:sp>
      <p:pic>
        <p:nvPicPr>
          <p:cNvPr id="5" name="Imagen 4">
            <a:extLst>
              <a:ext uri="{FF2B5EF4-FFF2-40B4-BE49-F238E27FC236}">
                <a16:creationId xmlns:a16="http://schemas.microsoft.com/office/drawing/2014/main" id="{29557CEE-AB7A-400C-BD16-6336DFB28461}"/>
              </a:ext>
            </a:extLst>
          </p:cNvPr>
          <p:cNvPicPr>
            <a:picLocks noChangeAspect="1"/>
          </p:cNvPicPr>
          <p:nvPr/>
        </p:nvPicPr>
        <p:blipFill>
          <a:blip r:embed="rId2"/>
          <a:stretch>
            <a:fillRect/>
          </a:stretch>
        </p:blipFill>
        <p:spPr>
          <a:xfrm>
            <a:off x="256714" y="537346"/>
            <a:ext cx="8642226" cy="5783308"/>
          </a:xfrm>
          <a:prstGeom prst="rect">
            <a:avLst/>
          </a:prstGeom>
        </p:spPr>
      </p:pic>
    </p:spTree>
    <p:extLst>
      <p:ext uri="{BB962C8B-B14F-4D97-AF65-F5344CB8AC3E}">
        <p14:creationId xmlns:p14="http://schemas.microsoft.com/office/powerpoint/2010/main" val="41006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1" y="685800"/>
            <a:ext cx="10018713" cy="5369312"/>
          </a:xfrm>
        </p:spPr>
        <p:txBody>
          <a:bodyPr>
            <a:normAutofit/>
          </a:bodyPr>
          <a:lstStyle/>
          <a:p>
            <a:pPr lvl="0" algn="l">
              <a:lnSpc>
                <a:spcPct val="120000"/>
              </a:lnSpc>
              <a:spcBef>
                <a:spcPts val="0"/>
              </a:spcBef>
              <a:spcAft>
                <a:spcPts val="600"/>
              </a:spcAft>
              <a:buClr>
                <a:srgbClr val="30ACEC">
                  <a:lumMod val="75000"/>
                </a:srgbClr>
              </a:buClr>
              <a:buSzPct val="145000"/>
            </a:pPr>
            <a:r>
              <a:rPr lang="es-MX" sz="1200" b="1" dirty="0">
                <a:latin typeface="Arial" panose="020B0604020202020204" pitchFamily="34" charset="0"/>
                <a:cs typeface="Arial" panose="020B0604020202020204" pitchFamily="34" charset="0"/>
              </a:rPr>
              <a:t>  </a:t>
            </a:r>
            <a:r>
              <a:rPr lang="es-MX" sz="1200" dirty="0">
                <a:ln>
                  <a:noFill/>
                </a:ln>
                <a:solidFill>
                  <a:prstClr val="black"/>
                </a:solidFill>
                <a:latin typeface="Arial" panose="020B0604020202020204" pitchFamily="34" charset="0"/>
                <a:ea typeface="+mn-ea"/>
                <a:cs typeface="Arial" panose="020B0604020202020204" pitchFamily="34" charset="0"/>
              </a:rPr>
              <a:t> </a:t>
            </a:r>
            <a:r>
              <a:rPr lang="es-MX" sz="1200" b="1" dirty="0">
                <a:ln>
                  <a:noFill/>
                </a:ln>
                <a:solidFill>
                  <a:prstClr val="black"/>
                </a:solidFill>
                <a:latin typeface="Arial" panose="020B0604020202020204" pitchFamily="34" charset="0"/>
                <a:ea typeface="+mn-ea"/>
                <a:cs typeface="Arial" panose="020B0604020202020204" pitchFamily="34" charset="0"/>
              </a:rPr>
              <a:t>5.h</a:t>
            </a:r>
            <a:br>
              <a:rPr lang="es-MX" sz="1200" b="1" dirty="0">
                <a:ln>
                  <a:noFill/>
                </a:ln>
                <a:solidFill>
                  <a:prstClr val="black"/>
                </a:solidFill>
                <a:latin typeface="Arial" panose="020B0604020202020204" pitchFamily="34" charset="0"/>
                <a:ea typeface="+mn-ea"/>
                <a:cs typeface="Arial" panose="020B0604020202020204" pitchFamily="34" charset="0"/>
              </a:rPr>
            </a:br>
            <a:r>
              <a:rPr lang="es-MX" sz="1200" dirty="0">
                <a:ln>
                  <a:noFill/>
                </a:ln>
                <a:solidFill>
                  <a:prstClr val="black"/>
                </a:solidFill>
                <a:latin typeface="Arial" panose="020B0604020202020204" pitchFamily="34" charset="0"/>
                <a:ea typeface="+mn-ea"/>
                <a:cs typeface="Arial" panose="020B0604020202020204" pitchFamily="34" charset="0"/>
              </a:rPr>
              <a:t>    • Reflexión de los proyectos.</a:t>
            </a:r>
            <a:r>
              <a:rPr lang="es-MX" sz="1200" b="1" dirty="0">
                <a:latin typeface="Arial" panose="020B0604020202020204" pitchFamily="34" charset="0"/>
                <a:cs typeface="Arial" panose="020B0604020202020204" pitchFamily="34" charset="0"/>
              </a:rPr>
              <a:t>   														</a:t>
            </a:r>
            <a:r>
              <a:rPr lang="es-MX" sz="1200" dirty="0">
                <a:latin typeface="Arial" panose="020B0604020202020204" pitchFamily="34" charset="0"/>
                <a:cs typeface="Arial" panose="020B0604020202020204" pitchFamily="34" charset="0"/>
              </a:rPr>
              <a:t>29</a:t>
            </a:r>
            <a:br>
              <a:rPr lang="es-MX" sz="1200" b="1" dirty="0">
                <a:latin typeface="Arial" panose="020B0604020202020204" pitchFamily="34" charset="0"/>
                <a:cs typeface="Arial" panose="020B0604020202020204" pitchFamily="34" charset="0"/>
              </a:rPr>
            </a:br>
            <a:br>
              <a:rPr lang="es-MX" sz="1200" b="1" dirty="0">
                <a:latin typeface="Arial" panose="020B0604020202020204" pitchFamily="34" charset="0"/>
                <a:cs typeface="Arial" panose="020B0604020202020204" pitchFamily="34" charset="0"/>
              </a:rPr>
            </a:br>
            <a:r>
              <a:rPr lang="es-MX" sz="1200" b="1" dirty="0">
                <a:latin typeface="Arial" panose="020B0604020202020204" pitchFamily="34" charset="0"/>
                <a:cs typeface="Arial" panose="020B0604020202020204" pitchFamily="34" charset="0"/>
              </a:rPr>
              <a:t>5.i  Evidencias de proceso</a:t>
            </a:r>
            <a:br>
              <a:rPr lang="es-MX" sz="1800" b="1" dirty="0">
                <a:latin typeface="Arial" panose="020B0604020202020204" pitchFamily="34" charset="0"/>
                <a:cs typeface="Arial" panose="020B0604020202020204" pitchFamily="34" charset="0"/>
              </a:rPr>
            </a:br>
            <a:r>
              <a:rPr lang="es-MX" sz="1400" dirty="0">
                <a:latin typeface="Arial" panose="020B0604020202020204" pitchFamily="34" charset="0"/>
                <a:cs typeface="Arial" panose="020B0604020202020204" pitchFamily="34" charset="0"/>
              </a:rPr>
              <a:t>    • </a:t>
            </a:r>
            <a:r>
              <a:rPr lang="es-MX" sz="1200" dirty="0">
                <a:latin typeface="Arial" panose="020B0604020202020204" pitchFamily="34" charset="0"/>
                <a:cs typeface="Arial" panose="020B0604020202020204" pitchFamily="34" charset="0"/>
              </a:rPr>
              <a:t>Producto 4. Organizador gráfico. Preguntas esenciales.										33</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     • Producto 5. Organizador gráfico. Proceso de indagación.									34                                </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     • Producto 6. Cuadro de Análisis Mesa de Expertos (A.M.E.) General.								35</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     • Producto 7. Cuadro de Estructura Inicial de Planeación  (E.I.P.) Resumen.							38</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     • Producto 8. Cuadro de Estructura Inicial de Planeación. Elaboración de proyecto.						45		                             </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     • Producto 9. Fotografías de la segunda reunión.											47</a:t>
            </a:r>
            <a:br>
              <a:rPr lang="es-MX" sz="1400" b="1" i="1" dirty="0">
                <a:latin typeface="Arial" panose="020B0604020202020204" pitchFamily="34" charset="0"/>
                <a:cs typeface="Arial" panose="020B0604020202020204" pitchFamily="34" charset="0"/>
              </a:rPr>
            </a:br>
            <a:r>
              <a:rPr lang="es-MX" sz="1400" b="1" i="1" dirty="0">
                <a:latin typeface="Arial" panose="020B0604020202020204" pitchFamily="34" charset="0"/>
                <a:cs typeface="Arial" panose="020B0604020202020204" pitchFamily="34" charset="0"/>
              </a:rPr>
              <a:t>    </a:t>
            </a:r>
            <a:r>
              <a:rPr lang="es-MX" sz="1200" dirty="0">
                <a:latin typeface="Arial" panose="020B0604020202020204" pitchFamily="34" charset="0"/>
                <a:cs typeface="Arial" panose="020B0604020202020204" pitchFamily="34" charset="0"/>
              </a:rPr>
              <a:t>• Producto 10. Evaluación. Tipos de herramientas y productos de aprendizaje							49</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     • Producto 11. Evaluación, Formatos. Prerrequisitos.										50</a:t>
            </a:r>
            <a:br>
              <a:rPr lang="es-MX" sz="1200"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     • Productos 12. Evaluación. Formatos. Grupo heterogéneo									51</a:t>
            </a:r>
            <a:br>
              <a:rPr lang="es-MX" sz="1200" dirty="0">
                <a:latin typeface="Arial" panose="020B0604020202020204" pitchFamily="34" charset="0"/>
                <a:cs typeface="Arial" panose="020B0604020202020204" pitchFamily="34" charset="0"/>
              </a:rPr>
            </a:br>
            <a:r>
              <a:rPr lang="es-MX" sz="1200" dirty="0">
                <a:solidFill>
                  <a:prstClr val="black"/>
                </a:solidFill>
                <a:latin typeface="Arial" panose="020B0604020202020204" pitchFamily="34" charset="0"/>
                <a:cs typeface="Arial" panose="020B0604020202020204" pitchFamily="34" charset="0"/>
              </a:rPr>
              <a:t>     • Productos 13. Lista. Pasos para la infografía digital										59</a:t>
            </a:r>
            <a:br>
              <a:rPr lang="es-MX" sz="1200" dirty="0">
                <a:solidFill>
                  <a:prstClr val="black"/>
                </a:solidFill>
                <a:latin typeface="Arial" panose="020B0604020202020204" pitchFamily="34" charset="0"/>
                <a:cs typeface="Arial" panose="020B0604020202020204" pitchFamily="34" charset="0"/>
              </a:rPr>
            </a:br>
            <a:r>
              <a:rPr lang="es-MX" sz="1200" dirty="0">
                <a:solidFill>
                  <a:prstClr val="black"/>
                </a:solidFill>
                <a:latin typeface="Arial" panose="020B0604020202020204" pitchFamily="34" charset="0"/>
                <a:cs typeface="Arial" panose="020B0604020202020204" pitchFamily="34" charset="0"/>
              </a:rPr>
              <a:t>     • Productos 14. Infografía.														60</a:t>
            </a:r>
            <a:br>
              <a:rPr lang="es-MX" sz="1200" dirty="0">
                <a:solidFill>
                  <a:prstClr val="black"/>
                </a:solidFill>
                <a:latin typeface="Arial" panose="020B0604020202020204" pitchFamily="34" charset="0"/>
                <a:cs typeface="Arial" panose="020B0604020202020204" pitchFamily="34" charset="0"/>
              </a:rPr>
            </a:br>
            <a:r>
              <a:rPr lang="es-MX" sz="1200" dirty="0">
                <a:solidFill>
                  <a:prstClr val="black"/>
                </a:solidFill>
                <a:latin typeface="Arial" panose="020B0604020202020204" pitchFamily="34" charset="0"/>
                <a:cs typeface="Arial" panose="020B0604020202020204" pitchFamily="34" charset="0"/>
              </a:rPr>
              <a:t>     • Productos 15. Reflexiones personales.												61</a:t>
            </a:r>
            <a:endParaRPr lang="es-MX" sz="1200" dirty="0"/>
          </a:p>
        </p:txBody>
      </p:sp>
    </p:spTree>
    <p:extLst>
      <p:ext uri="{BB962C8B-B14F-4D97-AF65-F5344CB8AC3E}">
        <p14:creationId xmlns:p14="http://schemas.microsoft.com/office/powerpoint/2010/main" val="3528156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12</a:t>
            </a:r>
            <a:r>
              <a:rPr lang="es-MX" sz="1800" i="1" dirty="0">
                <a:latin typeface="Arial" panose="020B0604020202020204" pitchFamily="34" charset="0"/>
                <a:cs typeface="Arial" panose="020B0604020202020204" pitchFamily="34" charset="0"/>
              </a:rPr>
              <a:t>. Evaluación. Formatos. Grupo heterogéneo.</a:t>
            </a:r>
            <a:endParaRPr lang="es-MX" sz="1800" dirty="0"/>
          </a:p>
        </p:txBody>
      </p:sp>
      <p:pic>
        <p:nvPicPr>
          <p:cNvPr id="4" name="Imagen 3">
            <a:extLst>
              <a:ext uri="{FF2B5EF4-FFF2-40B4-BE49-F238E27FC236}">
                <a16:creationId xmlns:a16="http://schemas.microsoft.com/office/drawing/2014/main" id="{57E5F502-2816-4352-A4E6-05BF98E1D32E}"/>
              </a:ext>
            </a:extLst>
          </p:cNvPr>
          <p:cNvPicPr>
            <a:picLocks noChangeAspect="1"/>
          </p:cNvPicPr>
          <p:nvPr/>
        </p:nvPicPr>
        <p:blipFill rotWithShape="1">
          <a:blip r:embed="rId2"/>
          <a:srcRect l="23016" t="19333" r="21802" b="12833"/>
          <a:stretch/>
        </p:blipFill>
        <p:spPr>
          <a:xfrm>
            <a:off x="522514" y="418010"/>
            <a:ext cx="7915350" cy="5708469"/>
          </a:xfrm>
          <a:prstGeom prst="rect">
            <a:avLst/>
          </a:prstGeom>
        </p:spPr>
      </p:pic>
    </p:spTree>
    <p:extLst>
      <p:ext uri="{BB962C8B-B14F-4D97-AF65-F5344CB8AC3E}">
        <p14:creationId xmlns:p14="http://schemas.microsoft.com/office/powerpoint/2010/main" val="3265944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12</a:t>
            </a:r>
            <a:r>
              <a:rPr lang="es-MX" sz="1800" i="1" dirty="0">
                <a:latin typeface="Arial" panose="020B0604020202020204" pitchFamily="34" charset="0"/>
                <a:cs typeface="Arial" panose="020B0604020202020204" pitchFamily="34" charset="0"/>
              </a:rPr>
              <a:t>. Evaluación. Formatos. Grupo heterogéneo.</a:t>
            </a:r>
            <a:endParaRPr lang="es-MX" sz="1800" dirty="0"/>
          </a:p>
        </p:txBody>
      </p:sp>
      <p:pic>
        <p:nvPicPr>
          <p:cNvPr id="3" name="Imagen 2">
            <a:extLst>
              <a:ext uri="{FF2B5EF4-FFF2-40B4-BE49-F238E27FC236}">
                <a16:creationId xmlns:a16="http://schemas.microsoft.com/office/drawing/2014/main" id="{34D3E948-3D11-4E10-BD55-407728169223}"/>
              </a:ext>
            </a:extLst>
          </p:cNvPr>
          <p:cNvPicPr>
            <a:picLocks noChangeAspect="1"/>
          </p:cNvPicPr>
          <p:nvPr/>
        </p:nvPicPr>
        <p:blipFill rotWithShape="1">
          <a:blip r:embed="rId2"/>
          <a:srcRect l="19227" t="12103" r="18727" b="21198"/>
          <a:stretch/>
        </p:blipFill>
        <p:spPr>
          <a:xfrm>
            <a:off x="256714" y="721426"/>
            <a:ext cx="8868418" cy="5899661"/>
          </a:xfrm>
          <a:prstGeom prst="rect">
            <a:avLst/>
          </a:prstGeom>
        </p:spPr>
      </p:pic>
    </p:spTree>
    <p:extLst>
      <p:ext uri="{BB962C8B-B14F-4D97-AF65-F5344CB8AC3E}">
        <p14:creationId xmlns:p14="http://schemas.microsoft.com/office/powerpoint/2010/main" val="20243968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12</a:t>
            </a:r>
            <a:r>
              <a:rPr lang="es-MX" sz="1800" i="1" dirty="0">
                <a:latin typeface="Arial" panose="020B0604020202020204" pitchFamily="34" charset="0"/>
                <a:cs typeface="Arial" panose="020B0604020202020204" pitchFamily="34" charset="0"/>
              </a:rPr>
              <a:t>. Evaluación. Formatos. Grupo heterogéneo.</a:t>
            </a:r>
            <a:endParaRPr lang="es-MX" sz="1800" dirty="0"/>
          </a:p>
        </p:txBody>
      </p:sp>
      <p:pic>
        <p:nvPicPr>
          <p:cNvPr id="3" name="Imagen 2">
            <a:extLst>
              <a:ext uri="{FF2B5EF4-FFF2-40B4-BE49-F238E27FC236}">
                <a16:creationId xmlns:a16="http://schemas.microsoft.com/office/drawing/2014/main" id="{5F60DB0C-117F-485F-845A-96EE0CADCFCF}"/>
              </a:ext>
            </a:extLst>
          </p:cNvPr>
          <p:cNvPicPr>
            <a:picLocks noChangeAspect="1"/>
          </p:cNvPicPr>
          <p:nvPr/>
        </p:nvPicPr>
        <p:blipFill rotWithShape="1">
          <a:blip r:embed="rId2"/>
          <a:srcRect l="18955" t="13584" r="20992" b="8101"/>
          <a:stretch/>
        </p:blipFill>
        <p:spPr>
          <a:xfrm>
            <a:off x="256714" y="809897"/>
            <a:ext cx="9097813" cy="5917474"/>
          </a:xfrm>
          <a:prstGeom prst="rect">
            <a:avLst/>
          </a:prstGeom>
        </p:spPr>
      </p:pic>
    </p:spTree>
    <p:extLst>
      <p:ext uri="{BB962C8B-B14F-4D97-AF65-F5344CB8AC3E}">
        <p14:creationId xmlns:p14="http://schemas.microsoft.com/office/powerpoint/2010/main" val="3610022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12</a:t>
            </a:r>
            <a:r>
              <a:rPr lang="es-MX" sz="1800" i="1" dirty="0">
                <a:latin typeface="Arial" panose="020B0604020202020204" pitchFamily="34" charset="0"/>
                <a:cs typeface="Arial" panose="020B0604020202020204" pitchFamily="34" charset="0"/>
              </a:rPr>
              <a:t>. Evaluación. Formatos. Grupo heterogéneo.</a:t>
            </a:r>
            <a:endParaRPr lang="es-MX" sz="1800" dirty="0"/>
          </a:p>
        </p:txBody>
      </p:sp>
      <p:pic>
        <p:nvPicPr>
          <p:cNvPr id="3" name="Imagen 2">
            <a:extLst>
              <a:ext uri="{FF2B5EF4-FFF2-40B4-BE49-F238E27FC236}">
                <a16:creationId xmlns:a16="http://schemas.microsoft.com/office/drawing/2014/main" id="{B55BBDC8-5E99-4B14-83EB-8EC509AFA197}"/>
              </a:ext>
            </a:extLst>
          </p:cNvPr>
          <p:cNvPicPr>
            <a:picLocks noChangeAspect="1"/>
          </p:cNvPicPr>
          <p:nvPr/>
        </p:nvPicPr>
        <p:blipFill rotWithShape="1">
          <a:blip r:embed="rId2"/>
          <a:srcRect l="19364" t="22775" r="19000" b="15377"/>
          <a:stretch/>
        </p:blipFill>
        <p:spPr>
          <a:xfrm>
            <a:off x="753103" y="651117"/>
            <a:ext cx="7829195" cy="5555766"/>
          </a:xfrm>
          <a:prstGeom prst="rect">
            <a:avLst/>
          </a:prstGeom>
        </p:spPr>
      </p:pic>
    </p:spTree>
    <p:extLst>
      <p:ext uri="{BB962C8B-B14F-4D97-AF65-F5344CB8AC3E}">
        <p14:creationId xmlns:p14="http://schemas.microsoft.com/office/powerpoint/2010/main" val="3436878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12</a:t>
            </a:r>
            <a:r>
              <a:rPr lang="es-MX" sz="1800" i="1" dirty="0">
                <a:latin typeface="Arial" panose="020B0604020202020204" pitchFamily="34" charset="0"/>
                <a:cs typeface="Arial" panose="020B0604020202020204" pitchFamily="34" charset="0"/>
              </a:rPr>
              <a:t>. Evaluación. Formatos. Grupo heterogéneo.</a:t>
            </a:r>
            <a:endParaRPr lang="es-MX" sz="1800" dirty="0"/>
          </a:p>
        </p:txBody>
      </p:sp>
      <p:pic>
        <p:nvPicPr>
          <p:cNvPr id="4" name="Imagen 3">
            <a:extLst>
              <a:ext uri="{FF2B5EF4-FFF2-40B4-BE49-F238E27FC236}">
                <a16:creationId xmlns:a16="http://schemas.microsoft.com/office/drawing/2014/main" id="{E6637448-B364-45C3-ABC6-B6D892B85097}"/>
              </a:ext>
            </a:extLst>
          </p:cNvPr>
          <p:cNvPicPr>
            <a:picLocks noChangeAspect="1"/>
          </p:cNvPicPr>
          <p:nvPr/>
        </p:nvPicPr>
        <p:blipFill rotWithShape="1">
          <a:blip r:embed="rId2"/>
          <a:srcRect l="19227" t="11648" r="19546" b="27989"/>
          <a:stretch/>
        </p:blipFill>
        <p:spPr>
          <a:xfrm>
            <a:off x="547453" y="555468"/>
            <a:ext cx="8380416" cy="5946925"/>
          </a:xfrm>
          <a:prstGeom prst="rect">
            <a:avLst/>
          </a:prstGeom>
        </p:spPr>
      </p:pic>
    </p:spTree>
    <p:extLst>
      <p:ext uri="{BB962C8B-B14F-4D97-AF65-F5344CB8AC3E}">
        <p14:creationId xmlns:p14="http://schemas.microsoft.com/office/powerpoint/2010/main" val="2147198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13</a:t>
            </a:r>
            <a:r>
              <a:rPr lang="es-MX" sz="1800" i="1" dirty="0">
                <a:latin typeface="Arial" panose="020B0604020202020204" pitchFamily="34" charset="0"/>
                <a:cs typeface="Arial" panose="020B0604020202020204" pitchFamily="34" charset="0"/>
              </a:rPr>
              <a:t>. Lista. Pasos para infografía.</a:t>
            </a:r>
            <a:endParaRPr lang="es-MX" sz="1800" dirty="0"/>
          </a:p>
        </p:txBody>
      </p:sp>
      <p:pic>
        <p:nvPicPr>
          <p:cNvPr id="4" name="Imagen 3">
            <a:extLst>
              <a:ext uri="{FF2B5EF4-FFF2-40B4-BE49-F238E27FC236}">
                <a16:creationId xmlns:a16="http://schemas.microsoft.com/office/drawing/2014/main" id="{AD48A9FA-3B43-4C4D-AA10-63D7FFECB23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Lst>
          </a:blip>
          <a:srcRect l="5212" r="7273" b="1030"/>
          <a:stretch/>
        </p:blipFill>
        <p:spPr>
          <a:xfrm rot="16200000">
            <a:off x="1774653" y="-406521"/>
            <a:ext cx="5592685" cy="8005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5793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14. </a:t>
            </a:r>
            <a:r>
              <a:rPr lang="es-MX" sz="1800" i="1" dirty="0">
                <a:latin typeface="Arial" panose="020B0604020202020204" pitchFamily="34" charset="0"/>
                <a:cs typeface="Arial" panose="020B0604020202020204" pitchFamily="34" charset="0"/>
              </a:rPr>
              <a:t>Infografía.</a:t>
            </a:r>
            <a:endParaRPr lang="es-MX" sz="1800" dirty="0"/>
          </a:p>
        </p:txBody>
      </p:sp>
      <p:pic>
        <p:nvPicPr>
          <p:cNvPr id="3" name="Imagen 2">
            <a:extLst>
              <a:ext uri="{FF2B5EF4-FFF2-40B4-BE49-F238E27FC236}">
                <a16:creationId xmlns:a16="http://schemas.microsoft.com/office/drawing/2014/main" id="{E18107CA-2CDC-4504-B5C0-7A82782B361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rcRect l="15136" t="17439" r="14773" b="12952"/>
          <a:stretch/>
        </p:blipFill>
        <p:spPr>
          <a:xfrm>
            <a:off x="974506" y="603633"/>
            <a:ext cx="7783708" cy="5318865"/>
          </a:xfrm>
          <a:prstGeom prst="rect">
            <a:avLst/>
          </a:prstGeom>
        </p:spPr>
      </p:pic>
    </p:spTree>
    <p:extLst>
      <p:ext uri="{BB962C8B-B14F-4D97-AF65-F5344CB8AC3E}">
        <p14:creationId xmlns:p14="http://schemas.microsoft.com/office/powerpoint/2010/main" val="323624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4989" y="236913"/>
            <a:ext cx="3190297" cy="1126374"/>
          </a:xfrm>
        </p:spPr>
        <p:txBody>
          <a:bodyPr>
            <a:noAutofit/>
          </a:bodyPr>
          <a:lstStyle/>
          <a:p>
            <a:r>
              <a:rPr lang="es-MX" sz="1800" b="1" i="1" dirty="0">
                <a:latin typeface="Arial" panose="020B0604020202020204" pitchFamily="34" charset="0"/>
                <a:cs typeface="Arial" panose="020B0604020202020204" pitchFamily="34" charset="0"/>
              </a:rPr>
              <a:t>5.i Evidencias del proceso. Producto 15. </a:t>
            </a:r>
            <a:r>
              <a:rPr lang="es-MX" sz="1800" i="1" dirty="0">
                <a:latin typeface="Arial" panose="020B0604020202020204" pitchFamily="34" charset="0"/>
                <a:cs typeface="Arial" panose="020B0604020202020204" pitchFamily="34" charset="0"/>
              </a:rPr>
              <a:t>Reflexiones personales.</a:t>
            </a:r>
            <a:endParaRPr lang="es-MX" sz="1800" dirty="0"/>
          </a:p>
        </p:txBody>
      </p:sp>
      <p:pic>
        <p:nvPicPr>
          <p:cNvPr id="4" name="Imagen 3">
            <a:extLst>
              <a:ext uri="{FF2B5EF4-FFF2-40B4-BE49-F238E27FC236}">
                <a16:creationId xmlns:a16="http://schemas.microsoft.com/office/drawing/2014/main" id="{E00C4448-3022-4491-A278-30C883DFC19B}"/>
              </a:ext>
            </a:extLst>
          </p:cNvPr>
          <p:cNvPicPr>
            <a:picLocks noChangeAspect="1"/>
          </p:cNvPicPr>
          <p:nvPr/>
        </p:nvPicPr>
        <p:blipFill rotWithShape="1">
          <a:blip r:embed="rId3"/>
          <a:srcRect l="22210" t="11083" r="20909" b="12239"/>
          <a:stretch/>
        </p:blipFill>
        <p:spPr>
          <a:xfrm>
            <a:off x="631768" y="382386"/>
            <a:ext cx="3391592" cy="4572000"/>
          </a:xfrm>
          <a:prstGeom prst="rect">
            <a:avLst/>
          </a:prstGeom>
        </p:spPr>
      </p:pic>
      <p:pic>
        <p:nvPicPr>
          <p:cNvPr id="6" name="Imagen 5">
            <a:extLst>
              <a:ext uri="{FF2B5EF4-FFF2-40B4-BE49-F238E27FC236}">
                <a16:creationId xmlns:a16="http://schemas.microsoft.com/office/drawing/2014/main" id="{1AAEBE63-C7EA-4632-BBD7-FEA6BFF97037}"/>
              </a:ext>
            </a:extLst>
          </p:cNvPr>
          <p:cNvPicPr>
            <a:picLocks noChangeAspect="1"/>
          </p:cNvPicPr>
          <p:nvPr/>
        </p:nvPicPr>
        <p:blipFill rotWithShape="1">
          <a:blip r:embed="rId3"/>
          <a:srcRect l="22210" t="11173" r="20909" b="12150"/>
          <a:stretch/>
        </p:blipFill>
        <p:spPr>
          <a:xfrm>
            <a:off x="4405745" y="1143000"/>
            <a:ext cx="3391593" cy="4572000"/>
          </a:xfrm>
          <a:prstGeom prst="rect">
            <a:avLst/>
          </a:prstGeom>
        </p:spPr>
      </p:pic>
      <p:pic>
        <p:nvPicPr>
          <p:cNvPr id="8" name="Imagen 7">
            <a:extLst>
              <a:ext uri="{FF2B5EF4-FFF2-40B4-BE49-F238E27FC236}">
                <a16:creationId xmlns:a16="http://schemas.microsoft.com/office/drawing/2014/main" id="{1CAE4BE0-12DD-4E8A-8B8A-90BD768A8590}"/>
              </a:ext>
            </a:extLst>
          </p:cNvPr>
          <p:cNvPicPr>
            <a:picLocks noChangeAspect="1"/>
          </p:cNvPicPr>
          <p:nvPr/>
        </p:nvPicPr>
        <p:blipFill rotWithShape="1">
          <a:blip r:embed="rId3"/>
          <a:srcRect l="21560" t="11173" r="21560" b="12150"/>
          <a:stretch/>
        </p:blipFill>
        <p:spPr>
          <a:xfrm>
            <a:off x="8168640" y="2036618"/>
            <a:ext cx="3391592" cy="4572000"/>
          </a:xfrm>
          <a:prstGeom prst="rect">
            <a:avLst/>
          </a:prstGeom>
        </p:spPr>
      </p:pic>
      <p:sp>
        <p:nvSpPr>
          <p:cNvPr id="10" name="CuadroTexto 9">
            <a:extLst>
              <a:ext uri="{FF2B5EF4-FFF2-40B4-BE49-F238E27FC236}">
                <a16:creationId xmlns:a16="http://schemas.microsoft.com/office/drawing/2014/main" id="{C489C27B-DBF9-435C-A902-CC40A20F0323}"/>
              </a:ext>
            </a:extLst>
          </p:cNvPr>
          <p:cNvSpPr txBox="1"/>
          <p:nvPr/>
        </p:nvSpPr>
        <p:spPr>
          <a:xfrm>
            <a:off x="947651" y="800100"/>
            <a:ext cx="2759825" cy="3866956"/>
          </a:xfrm>
          <a:prstGeom prst="rect">
            <a:avLst/>
          </a:prstGeom>
          <a:noFill/>
        </p:spPr>
        <p:txBody>
          <a:bodyPr wrap="square" rtlCol="0">
            <a:spAutoFit/>
          </a:bodyPr>
          <a:lstStyle/>
          <a:p>
            <a:pPr algn="just">
              <a:lnSpc>
                <a:spcPct val="107000"/>
              </a:lnSpc>
              <a:spcAft>
                <a:spcPts val="0"/>
              </a:spcAft>
            </a:pPr>
            <a:r>
              <a:rPr lang="es-MX" sz="1000" dirty="0">
                <a:latin typeface="Arial Narrow" panose="020B0606020202030204" pitchFamily="34" charset="0"/>
                <a:ea typeface="Calibri" panose="020F0502020204030204" pitchFamily="34" charset="0"/>
                <a:cs typeface="Times New Roman" panose="02020603050405020304" pitchFamily="18" charset="0"/>
              </a:rPr>
              <a:t>Mi experiencia durante el desarrollo de la propuesta del proyecto CONEXIONES ha sido muy enriquecedora, me dio la oportunidad de conocer los programas de estudio de las demás asignaturas y delimitar la integración de temas, para que las alumnas, no separen los conocimientos adquiridos en las distintas materias, y sean capaces de visualizar la aplicación de lo aprendido en el colegio con su vida cotidiana. Encontrar esta convergencia me da la oportunidad de mejorar mis clases y de tener más herramientas para que las alumnas desarrollen habilidades que les ayuden en su desarrollo personal y profesional, siendo mujeres productivas en la sociedad.  En cuanto al trabajo colaborativo que se llevo a cabo durante este proceso, me permitió compartir las estrategias que cada una de las profesoras implementamos en el salón de clases, así como las diferentes formas de evaluación, considero que el haber logrado encontrar el tiempo para dar seguimiento a este proyecto fue un reto, ya que por la propia carga de trabajo en ocasiones se dificultaba coincidir, sin embargo, logramos nuestras entregas en tiempo y forma.</a:t>
            </a:r>
          </a:p>
          <a:p>
            <a:pPr algn="r">
              <a:lnSpc>
                <a:spcPct val="107000"/>
              </a:lnSpc>
              <a:spcAft>
                <a:spcPts val="0"/>
              </a:spcAft>
            </a:pPr>
            <a:r>
              <a:rPr lang="es-MX" sz="1000" dirty="0">
                <a:latin typeface="Arial Narrow" panose="020B0606020202030204" pitchFamily="34" charset="0"/>
                <a:ea typeface="Calibri" panose="020F0502020204030204" pitchFamily="34" charset="0"/>
                <a:cs typeface="Times New Roman" panose="02020603050405020304" pitchFamily="18" charset="0"/>
              </a:rPr>
              <a:t>Profesora: Paula Berenice García Zamora</a:t>
            </a:r>
          </a:p>
        </p:txBody>
      </p:sp>
      <p:sp>
        <p:nvSpPr>
          <p:cNvPr id="11" name="CuadroTexto 10">
            <a:extLst>
              <a:ext uri="{FF2B5EF4-FFF2-40B4-BE49-F238E27FC236}">
                <a16:creationId xmlns:a16="http://schemas.microsoft.com/office/drawing/2014/main" id="{76312A68-A966-4C22-BA3A-BD8787E285BB}"/>
              </a:ext>
            </a:extLst>
          </p:cNvPr>
          <p:cNvSpPr txBox="1"/>
          <p:nvPr/>
        </p:nvSpPr>
        <p:spPr>
          <a:xfrm>
            <a:off x="8379229" y="2565002"/>
            <a:ext cx="2865120" cy="3706464"/>
          </a:xfrm>
          <a:prstGeom prst="rect">
            <a:avLst/>
          </a:prstGeom>
          <a:noFill/>
        </p:spPr>
        <p:txBody>
          <a:bodyPr wrap="square" rtlCol="0">
            <a:spAutoFit/>
          </a:bodyPr>
          <a:lstStyle/>
          <a:p>
            <a:pPr algn="just">
              <a:lnSpc>
                <a:spcPct val="107000"/>
              </a:lnSpc>
              <a:spcAft>
                <a:spcPts val="0"/>
              </a:spcAft>
            </a:pPr>
            <a:r>
              <a:rPr lang="es-MX" sz="1000" dirty="0">
                <a:latin typeface="Arial Narrow" panose="020B0606020202030204" pitchFamily="34" charset="0"/>
                <a:ea typeface="Calibri" panose="020F0502020204030204" pitchFamily="34" charset="0"/>
                <a:cs typeface="Times New Roman" panose="02020603050405020304" pitchFamily="18" charset="0"/>
              </a:rPr>
              <a:t>Este trabajo fue importante ya que los alumnos hoy en día necesitan desarrollar y definir las destrezas que tienen para poder lograr su realización personal en la vida, tienen que desarrollar aprendizajes permanentes, e informarse de os adelantos que se dan día a día, como miembro activo y productivo en una sociedad en permanente desarrollo.  Este tipo de trabajo me permite como docente traer al aula problemas reales que tienen y afectan a las alumnas y su entorno con el fin de que ellas descubran soluciones en forma colectiva y colaborativa para una sociedad mejor.  Como docente me permitió el trabajo colaborativo con mis compañeras, esto para ser un esquema interdisciplinario, y de transversalidad donde fluyo la comunicación y se compartieron estrategias de enseñanza-aprendizaje nuevas, formas de evaluación, etc. donde se interactúo de manera positiva con la necesidad y concientización de este tipo nuevo de aprendizaje, Sin embargo, dentro de las desventajas a las que me enfrente fue la falta de tiempos para reuniones, con mis compañeras el excesivo trabajo docente dentro y fuera del aula.</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s-MX" sz="1000" dirty="0">
                <a:latin typeface="Arial Narrow" panose="020B0606020202030204" pitchFamily="34" charset="0"/>
                <a:ea typeface="Calibri" panose="020F0502020204030204" pitchFamily="34" charset="0"/>
                <a:cs typeface="Times New Roman" panose="02020603050405020304" pitchFamily="18" charset="0"/>
              </a:rPr>
              <a:t>Profesora: Marcela Cruz Torres.</a:t>
            </a:r>
            <a:endParaRPr lang="es-MX"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5500DDFE-B447-4CA0-9829-45F53DB32D3A}"/>
              </a:ext>
            </a:extLst>
          </p:cNvPr>
          <p:cNvSpPr txBox="1"/>
          <p:nvPr/>
        </p:nvSpPr>
        <p:spPr>
          <a:xfrm>
            <a:off x="4865716" y="2036618"/>
            <a:ext cx="2460567" cy="3208314"/>
          </a:xfrm>
          <a:prstGeom prst="rect">
            <a:avLst/>
          </a:prstGeom>
          <a:noFill/>
        </p:spPr>
        <p:txBody>
          <a:bodyPr wrap="square" rtlCol="0">
            <a:spAutoFit/>
          </a:bodyPr>
          <a:lstStyle/>
          <a:p>
            <a:pPr algn="just">
              <a:lnSpc>
                <a:spcPct val="107000"/>
              </a:lnSpc>
              <a:spcAft>
                <a:spcPts val="0"/>
              </a:spcAft>
            </a:pPr>
            <a:r>
              <a:rPr lang="es-MX" sz="1000" dirty="0">
                <a:solidFill>
                  <a:srgbClr val="222222"/>
                </a:solidFill>
                <a:latin typeface="Arial Narrow" panose="020B0606020202030204" pitchFamily="34" charset="0"/>
                <a:ea typeface="Times New Roman" panose="02020603050405020304" pitchFamily="18" charset="0"/>
                <a:cs typeface="Arial" panose="020B0604020202020204" pitchFamily="34" charset="0"/>
              </a:rPr>
              <a:t>La principal dificultad para la construcción del proyecto interdisciplinario fue la falta de tiempo en las instalaciones del colegio, lo cual resolvimos trabajando fuera del horario de clases.  Otro de los problemas fue la poca claridad y confusión que generaban las indicaciones del proyecto, lo resolvimos en sesión plenaria y finalmente la falta de práctica para ligar interdisciplinariamente los contenidos de los diferentes programas académicos.</a:t>
            </a:r>
            <a:r>
              <a:rPr lang="es-MX" sz="1000" dirty="0">
                <a:latin typeface="Arial Narrow" panose="020B0606020202030204" pitchFamily="34" charset="0"/>
                <a:ea typeface="Times New Roman" panose="02020603050405020304" pitchFamily="18" charset="0"/>
                <a:cs typeface="Times New Roman" panose="02020603050405020304" pitchFamily="18" charset="0"/>
              </a:rPr>
              <a:t> </a:t>
            </a:r>
            <a:r>
              <a:rPr lang="es-MX" sz="1000" dirty="0">
                <a:solidFill>
                  <a:srgbClr val="222222"/>
                </a:solidFill>
                <a:latin typeface="Arial Narrow" panose="020B0606020202030204" pitchFamily="34" charset="0"/>
                <a:ea typeface="Times New Roman" panose="02020603050405020304" pitchFamily="18" charset="0"/>
                <a:cs typeface="Arial" panose="020B0604020202020204" pitchFamily="34" charset="0"/>
              </a:rPr>
              <a:t>El principal resultado que viví fue la unión y fortalecimiento de la plantilla docente, además de la generación de nuevo conocimiento que se evidencia en la presentación que realizamos.</a:t>
            </a:r>
            <a:r>
              <a:rPr lang="es-MX" sz="1000" dirty="0">
                <a:latin typeface="Arial Narrow" panose="020B0606020202030204" pitchFamily="34" charset="0"/>
                <a:ea typeface="Times New Roman" panose="02020603050405020304" pitchFamily="18" charset="0"/>
                <a:cs typeface="Times New Roman" panose="02020603050405020304" pitchFamily="18" charset="0"/>
              </a:rPr>
              <a:t> </a:t>
            </a:r>
            <a:r>
              <a:rPr lang="es-MX" sz="1000" dirty="0">
                <a:solidFill>
                  <a:srgbClr val="222222"/>
                </a:solidFill>
                <a:latin typeface="Arial Narrow" panose="020B0606020202030204" pitchFamily="34" charset="0"/>
                <a:ea typeface="Times New Roman" panose="02020603050405020304" pitchFamily="18" charset="0"/>
                <a:cs typeface="Arial" panose="020B0604020202020204" pitchFamily="34" charset="0"/>
              </a:rPr>
              <a:t>Puedo seguir trabajando la indagación que repercutirá de forma positiva y dinámica en las sesiones de clases.</a:t>
            </a:r>
            <a:endParaRPr lang="es-MX" sz="1000" dirty="0">
              <a:latin typeface="Arial Narrow" panose="020B0606020202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es-MX" sz="1000" dirty="0">
                <a:latin typeface="Arial Narrow" panose="020B0606020202030204" pitchFamily="34" charset="0"/>
                <a:ea typeface="Times New Roman" panose="02020603050405020304" pitchFamily="18" charset="0"/>
                <a:cs typeface="Times New Roman" panose="02020603050405020304" pitchFamily="18" charset="0"/>
              </a:rPr>
              <a:t>Profesora: Olga Patricia Torres Villalobos.</a:t>
            </a:r>
            <a:endParaRPr lang="es-MX" sz="1000" dirty="0">
              <a:latin typeface="Arial Narrow" panose="020B0606020202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MX" sz="1000" dirty="0">
                <a:latin typeface="Arial Narrow" panose="020B0606020202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30621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53636" y="106339"/>
            <a:ext cx="8091615" cy="1752599"/>
          </a:xfrm>
        </p:spPr>
        <p:txBody>
          <a:bodyPr anchor="t">
            <a:normAutofit/>
          </a:bodyPr>
          <a:lstStyle/>
          <a:p>
            <a:r>
              <a:rPr lang="es-MX" sz="1800" b="1" dirty="0">
                <a:latin typeface="Arial" panose="020B0604020202020204" pitchFamily="34" charset="0"/>
                <a:cs typeface="Arial" panose="020B0604020202020204" pitchFamily="34" charset="0"/>
              </a:rPr>
              <a:t>5.a  </a:t>
            </a:r>
            <a:r>
              <a:rPr lang="es-MX" sz="1800" b="1" i="1" dirty="0">
                <a:latin typeface="Arial" panose="020B0604020202020204" pitchFamily="34" charset="0"/>
                <a:cs typeface="Arial" panose="020B0604020202020204" pitchFamily="34" charset="0"/>
              </a:rPr>
              <a:t>Producto1</a:t>
            </a:r>
            <a:r>
              <a:rPr lang="es-MX" sz="1800" i="1" dirty="0">
                <a:latin typeface="Arial" panose="020B0604020202020204" pitchFamily="34" charset="0"/>
                <a:cs typeface="Arial" panose="020B0604020202020204" pitchFamily="34" charset="0"/>
              </a:rPr>
              <a:t>. Cuadro de Análisis de la Interdisciplinariedad y el Aprendizaje Cooperativo (C.A.I.A.C.) Conclusiones generales</a:t>
            </a:r>
            <a:endParaRPr lang="es-MX" sz="1800" dirty="0"/>
          </a:p>
        </p:txBody>
      </p:sp>
      <p:pic>
        <p:nvPicPr>
          <p:cNvPr id="5" name="Marcador de contenido 4"/>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652" r="2142" b="21124"/>
          <a:stretch/>
        </p:blipFill>
        <p:spPr>
          <a:xfrm>
            <a:off x="1236896" y="982638"/>
            <a:ext cx="9258233" cy="5609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4852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22" y="614593"/>
            <a:ext cx="8977059" cy="5949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7AD1562A-7379-44EF-A8FE-56A1CC9F894A}"/>
              </a:ext>
            </a:extLst>
          </p:cNvPr>
          <p:cNvPicPr>
            <a:picLocks noChangeAspect="1"/>
          </p:cNvPicPr>
          <p:nvPr/>
        </p:nvPicPr>
        <p:blipFill>
          <a:blip r:embed="rId3"/>
          <a:stretch>
            <a:fillRect/>
          </a:stretch>
        </p:blipFill>
        <p:spPr>
          <a:xfrm>
            <a:off x="9186681" y="121839"/>
            <a:ext cx="2795697" cy="1859441"/>
          </a:xfrm>
          <a:prstGeom prst="rect">
            <a:avLst/>
          </a:prstGeom>
        </p:spPr>
      </p:pic>
    </p:spTree>
    <p:extLst>
      <p:ext uri="{BB962C8B-B14F-4D97-AF65-F5344CB8AC3E}">
        <p14:creationId xmlns:p14="http://schemas.microsoft.com/office/powerpoint/2010/main" val="313672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316" r="1724" b="15123"/>
          <a:stretch/>
        </p:blipFill>
        <p:spPr>
          <a:xfrm>
            <a:off x="363988" y="484494"/>
            <a:ext cx="8809642" cy="6039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815ABCE3-13DD-4406-A662-9FF7692F6587}"/>
              </a:ext>
            </a:extLst>
          </p:cNvPr>
          <p:cNvPicPr>
            <a:picLocks noChangeAspect="1"/>
          </p:cNvPicPr>
          <p:nvPr/>
        </p:nvPicPr>
        <p:blipFill>
          <a:blip r:embed="rId4"/>
          <a:stretch>
            <a:fillRect/>
          </a:stretch>
        </p:blipFill>
        <p:spPr>
          <a:xfrm>
            <a:off x="9064481" y="238217"/>
            <a:ext cx="3127519" cy="1859441"/>
          </a:xfrm>
          <a:prstGeom prst="rect">
            <a:avLst/>
          </a:prstGeom>
        </p:spPr>
      </p:pic>
    </p:spTree>
    <p:extLst>
      <p:ext uri="{BB962C8B-B14F-4D97-AF65-F5344CB8AC3E}">
        <p14:creationId xmlns:p14="http://schemas.microsoft.com/office/powerpoint/2010/main" val="796448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1140</TotalTime>
  <Words>1496</Words>
  <Application>Microsoft Office PowerPoint</Application>
  <PresentationFormat>Panorámica</PresentationFormat>
  <Paragraphs>151</Paragraphs>
  <Slides>67</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67</vt:i4>
      </vt:variant>
    </vt:vector>
  </HeadingPairs>
  <TitlesOfParts>
    <vt:vector size="74" baseType="lpstr">
      <vt:lpstr>Arial</vt:lpstr>
      <vt:lpstr>Arial Narrow</vt:lpstr>
      <vt:lpstr>Calibri</vt:lpstr>
      <vt:lpstr>Corbel</vt:lpstr>
      <vt:lpstr>Trebuchet MS</vt:lpstr>
      <vt:lpstr>Verdana</vt:lpstr>
      <vt:lpstr>Parallax</vt:lpstr>
      <vt:lpstr>         </vt:lpstr>
      <vt:lpstr>Presentación de PowerPoint</vt:lpstr>
      <vt:lpstr>Presentación de PowerPoint</vt:lpstr>
      <vt:lpstr>Presentación de PowerPoint</vt:lpstr>
      <vt:lpstr>Índice de apartados del portafolio</vt:lpstr>
      <vt:lpstr>   5.h     • Reflexión de los proyectos.                 29  5.i  Evidencias de proceso     • Producto 4. Organizador gráfico. Preguntas esenciales.          33      • Producto 5. Organizador gráfico. Proceso de indagación.         34                                      • Producto 6. Cuadro de Análisis Mesa de Expertos (A.M.E.) General.        35      • Producto 7. Cuadro de Estructura Inicial de Planeación  (E.I.P.) Resumen.       38      • Producto 8. Cuadro de Estructura Inicial de Planeación. Elaboración de proyecto.      45                                     • Producto 9. Fotografías de la segunda reunión.           47     • Producto 10. Evaluación. Tipos de herramientas y productos de aprendizaje       49      • Producto 11. Evaluación, Formatos. Prerrequisitos.          50      • Productos 12. Evaluación. Formatos. Grupo heterogéneo         51      • Productos 13. Lista. Pasos para la infografía digital          59      • Productos 14. Infografía.              60      • Productos 15. Reflexiones personales.            61</vt:lpstr>
      <vt:lpstr>5.a  Producto1. Cuadro de Análisis de la Interdisciplinariedad y el Aprendizaje Cooperativo (C.A.I.A.C.) Conclusiones generales</vt:lpstr>
      <vt:lpstr>Presentación de PowerPoint</vt:lpstr>
      <vt:lpstr>Presentación de PowerPoint</vt:lpstr>
      <vt:lpstr>Presentación de PowerPoint</vt:lpstr>
      <vt:lpstr>Presentación de PowerPoint</vt:lpstr>
      <vt:lpstr>5 b. Producto 2. Organizador gráfico.</vt:lpstr>
      <vt:lpstr>5.c  Introducción o justificación y descripción del proyecto.  </vt:lpstr>
      <vt:lpstr>                               5.d   Objetivo general del proyecto y                                          objetivo de cada asignatura.</vt:lpstr>
      <vt:lpstr>                                         5.e Pregunta generadora y/o guía.</vt:lpstr>
      <vt:lpstr> 5.f  Contenidos. Temas.</vt:lpstr>
      <vt:lpstr>5.g Formatos e instrumento para la planeación, seguimiento y evaluación.</vt:lpstr>
      <vt:lpstr>5.g Formatos e instrumento para la planeación, seguimiento y evaluación.</vt:lpstr>
      <vt:lpstr>5.g Formatos e instrumento para la planeación, seguimiento y evaluación.</vt:lpstr>
      <vt:lpstr>5.g Formatos e instrumento para la planeación, seguimiento y evaluación.</vt:lpstr>
      <vt:lpstr>5.g Formatos e instrumento para la planeación, seguimiento y evaluación.</vt:lpstr>
      <vt:lpstr>5.g Formatos e instrumento para la planeación, seguimiento y evaluación.</vt:lpstr>
      <vt:lpstr>5.g Formatos e instrumento para la planeación, seguimiento y evaluación.</vt:lpstr>
      <vt:lpstr>5.g Formatos e instrumento para la planeación, seguimiento y evaluación.</vt:lpstr>
      <vt:lpstr>Presentación de PowerPoint</vt:lpstr>
      <vt:lpstr>Presentación de PowerPoint</vt:lpstr>
      <vt:lpstr>Presentación de PowerPoint</vt:lpstr>
      <vt:lpstr>5.g Formatos e instrumento para la planeación, seguimiento y evaluación.</vt:lpstr>
      <vt:lpstr>5.g Formatos e instrumento para la planeación, seguimiento y evaluación.</vt:lpstr>
      <vt:lpstr>5.g Formatos e instrumento para la planeación, seguimiento y evaluación.</vt:lpstr>
      <vt:lpstr>5.h . Reflexión Grupo Interdisciplinario.</vt:lpstr>
      <vt:lpstr>5.h . Reflexión Grupo Interdisciplinario.</vt:lpstr>
      <vt:lpstr>Presentación de PowerPoint</vt:lpstr>
      <vt:lpstr>Presentación de PowerPoint</vt:lpstr>
      <vt:lpstr>Presentación de PowerPoint</vt:lpstr>
      <vt:lpstr>5.i Evidencias del proceso. Producto 5. Organizador gráfico: Proceso de indagación.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5.i Evidencias del proceso. Producto 10. Organizadores gráficos. Evaluación. Tipos       de herramientas y productos de aprendizaje.  </vt:lpstr>
      <vt:lpstr>Presentación de PowerPoint</vt:lpstr>
      <vt:lpstr>5.i Evidencias del proceso. Producto 11. Evaluación. Formatos.  Prerrequisitos</vt:lpstr>
      <vt:lpstr>5.i Evidencias del proceso. Producto 11. Evaluación. Formatos.  Prerrequisitos</vt:lpstr>
      <vt:lpstr>5.i Evidencias del proceso. Producto 11. Evaluación. Formatos.  Prerrequisitos</vt:lpstr>
      <vt:lpstr>5.i Evidencias del proceso. Producto 11. Evaluación. Formatos.  Prerrequisitos</vt:lpstr>
      <vt:lpstr>5.i Evidencias del proceso. Producto 11. Evaluación. Formatos.  Prerrequisitos</vt:lpstr>
      <vt:lpstr>5.i Evidencias del proceso. Producto 12. Evaluación. Formatos. Grupo heterogéneo.</vt:lpstr>
      <vt:lpstr>5.i Evidencias del proceso. Producto 12. Evaluación. Formatos. Grupo heterogéneo.</vt:lpstr>
      <vt:lpstr>5.i Evidencias del proceso. Producto 12. Evaluación. Formatos. Grupo heterogéneo.</vt:lpstr>
      <vt:lpstr>5.i Evidencias del proceso. Producto 12. Evaluación. Formatos. Grupo heterogéneo.</vt:lpstr>
      <vt:lpstr>5.i Evidencias del proceso. Producto 12. Evaluación. Formatos. Grupo heterogéneo.</vt:lpstr>
      <vt:lpstr>5.i Evidencias del proceso. Producto 12. Evaluación. Formatos. Grupo heterogéneo.</vt:lpstr>
      <vt:lpstr>5.i Evidencias del proceso. Producto 12. Evaluación. Formatos. Grupo heterogéneo.</vt:lpstr>
      <vt:lpstr>5.i Evidencias del proceso. Producto 12. Evaluación. Formatos. Grupo heterogéneo.</vt:lpstr>
      <vt:lpstr>5.i Evidencias del proceso. Producto 13. Lista. Pasos para infografía.</vt:lpstr>
      <vt:lpstr>5.i Evidencias del proceso. Producto 14. Infografía.</vt:lpstr>
      <vt:lpstr>5.i Evidencias del proceso. Producto 15. Reflexiones personales.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CCH MAIMONIDES 2276</dc:title>
  <dc:creator>1er. Año</dc:creator>
  <cp:lastModifiedBy>Ruth Jasqui</cp:lastModifiedBy>
  <cp:revision>126</cp:revision>
  <dcterms:created xsi:type="dcterms:W3CDTF">2017-10-26T15:45:13Z</dcterms:created>
  <dcterms:modified xsi:type="dcterms:W3CDTF">2019-04-12T17:08:27Z</dcterms:modified>
</cp:coreProperties>
</file>