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69" r:id="rId4"/>
    <p:sldId id="258" r:id="rId5"/>
    <p:sldId id="272" r:id="rId6"/>
    <p:sldId id="273" r:id="rId7"/>
    <p:sldId id="274" r:id="rId8"/>
    <p:sldId id="275" r:id="rId9"/>
    <p:sldId id="276" r:id="rId10"/>
    <p:sldId id="337" r:id="rId11"/>
    <p:sldId id="338" r:id="rId12"/>
    <p:sldId id="339" r:id="rId13"/>
    <p:sldId id="340" r:id="rId14"/>
    <p:sldId id="341" r:id="rId15"/>
    <p:sldId id="350" r:id="rId16"/>
    <p:sldId id="342" r:id="rId17"/>
    <p:sldId id="343" r:id="rId18"/>
    <p:sldId id="384" r:id="rId19"/>
    <p:sldId id="351" r:id="rId20"/>
    <p:sldId id="347" r:id="rId21"/>
    <p:sldId id="348" r:id="rId22"/>
    <p:sldId id="349" r:id="rId23"/>
    <p:sldId id="345" r:id="rId24"/>
    <p:sldId id="368" r:id="rId25"/>
    <p:sldId id="369" r:id="rId26"/>
    <p:sldId id="370" r:id="rId27"/>
    <p:sldId id="371" r:id="rId28"/>
    <p:sldId id="373" r:id="rId29"/>
    <p:sldId id="377" r:id="rId30"/>
    <p:sldId id="374" r:id="rId31"/>
    <p:sldId id="385" r:id="rId32"/>
    <p:sldId id="375" r:id="rId33"/>
    <p:sldId id="376" r:id="rId34"/>
    <p:sldId id="378" r:id="rId35"/>
    <p:sldId id="379" r:id="rId36"/>
    <p:sldId id="380" r:id="rId37"/>
    <p:sldId id="381" r:id="rId38"/>
    <p:sldId id="382" r:id="rId39"/>
    <p:sldId id="414" r:id="rId40"/>
    <p:sldId id="415" r:id="rId41"/>
    <p:sldId id="416" r:id="rId42"/>
    <p:sldId id="417" r:id="rId43"/>
    <p:sldId id="418" r:id="rId44"/>
    <p:sldId id="419" r:id="rId45"/>
    <p:sldId id="420" r:id="rId46"/>
    <p:sldId id="421" r:id="rId47"/>
    <p:sldId id="422" r:id="rId48"/>
    <p:sldId id="441" r:id="rId49"/>
    <p:sldId id="423" r:id="rId50"/>
    <p:sldId id="424" r:id="rId51"/>
    <p:sldId id="425" r:id="rId52"/>
    <p:sldId id="426" r:id="rId53"/>
    <p:sldId id="427" r:id="rId54"/>
    <p:sldId id="428" r:id="rId55"/>
    <p:sldId id="429" r:id="rId56"/>
    <p:sldId id="430" r:id="rId57"/>
    <p:sldId id="431" r:id="rId58"/>
    <p:sldId id="432" r:id="rId59"/>
    <p:sldId id="433" r:id="rId60"/>
    <p:sldId id="434" r:id="rId61"/>
    <p:sldId id="442" r:id="rId62"/>
    <p:sldId id="435" r:id="rId63"/>
    <p:sldId id="436" r:id="rId64"/>
    <p:sldId id="437" r:id="rId65"/>
    <p:sldId id="386" r:id="rId66"/>
    <p:sldId id="387" r:id="rId67"/>
    <p:sldId id="388" r:id="rId68"/>
    <p:sldId id="389" r:id="rId69"/>
    <p:sldId id="391" r:id="rId70"/>
    <p:sldId id="392" r:id="rId71"/>
    <p:sldId id="393" r:id="rId72"/>
    <p:sldId id="395" r:id="rId73"/>
    <p:sldId id="448" r:id="rId74"/>
    <p:sldId id="396" r:id="rId75"/>
    <p:sldId id="449" r:id="rId76"/>
    <p:sldId id="398" r:id="rId77"/>
    <p:sldId id="399" r:id="rId78"/>
    <p:sldId id="400" r:id="rId79"/>
    <p:sldId id="401" r:id="rId80"/>
    <p:sldId id="444" r:id="rId81"/>
    <p:sldId id="445" r:id="rId82"/>
    <p:sldId id="450" r:id="rId83"/>
    <p:sldId id="451" r:id="rId84"/>
    <p:sldId id="452" r:id="rId85"/>
    <p:sldId id="453" r:id="rId86"/>
    <p:sldId id="438" r:id="rId87"/>
    <p:sldId id="443" r:id="rId88"/>
    <p:sldId id="440" r:id="rId89"/>
    <p:sldId id="439" r:id="rId9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2" d="100"/>
          <a:sy n="42" d="100"/>
        </p:scale>
        <p:origin x="60" y="6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 name="Freeform 9"/>
          <p:cNvSpPr/>
          <p:nvPr/>
        </p:nvSpPr>
        <p:spPr>
          <a:xfrm rot="10800000">
            <a:off x="1189096" y="5617774"/>
            <a:ext cx="9843913"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p:nvSpPr>
        <p:spPr>
          <a:xfrm>
            <a:off x="1319938" y="1016990"/>
            <a:ext cx="9572977"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1320802" y="1009651"/>
            <a:ext cx="9572977"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026029" y="702069"/>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0568400" y="655232"/>
            <a:ext cx="566928" cy="755905"/>
          </a:xfrm>
          <a:prstGeom prst="rect">
            <a:avLst/>
          </a:prstGeom>
          <a:noFill/>
        </p:spPr>
      </p:pic>
      <p:sp>
        <p:nvSpPr>
          <p:cNvPr id="2" name="Title 1"/>
          <p:cNvSpPr>
            <a:spLocks noGrp="1"/>
          </p:cNvSpPr>
          <p:nvPr>
            <p:ph type="ctrTitle"/>
          </p:nvPr>
        </p:nvSpPr>
        <p:spPr>
          <a:xfrm>
            <a:off x="2302935" y="1794935"/>
            <a:ext cx="7631291"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2302935" y="3736622"/>
            <a:ext cx="761623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9027569" y="5357593"/>
            <a:ext cx="1618428" cy="365125"/>
          </a:xfrm>
        </p:spPr>
        <p:txBody>
          <a:bodyPr/>
          <a:lstStyle/>
          <a:p>
            <a:fld id="{D29A3F50-E032-4EE7-AE19-2292BE9DF64E}" type="datetimeFigureOut">
              <a:rPr lang="es-MX" smtClean="0"/>
              <a:t>14/06/2019</a:t>
            </a:fld>
            <a:endParaRPr lang="es-MX"/>
          </a:p>
        </p:txBody>
      </p:sp>
      <p:sp>
        <p:nvSpPr>
          <p:cNvPr id="5" name="Footer Placeholder 4"/>
          <p:cNvSpPr>
            <a:spLocks noGrp="1"/>
          </p:cNvSpPr>
          <p:nvPr>
            <p:ph type="ftr" sz="quarter" idx="11"/>
          </p:nvPr>
        </p:nvSpPr>
        <p:spPr>
          <a:xfrm>
            <a:off x="1565394" y="5357593"/>
            <a:ext cx="6713127" cy="365125"/>
          </a:xfrm>
        </p:spPr>
        <p:txBody>
          <a:bodyPr/>
          <a:lstStyle/>
          <a:p>
            <a:endParaRPr lang="es-MX"/>
          </a:p>
        </p:txBody>
      </p:sp>
      <p:sp>
        <p:nvSpPr>
          <p:cNvPr id="6" name="Slide Number Placeholder 5"/>
          <p:cNvSpPr>
            <a:spLocks noGrp="1"/>
          </p:cNvSpPr>
          <p:nvPr>
            <p:ph type="sldNum" sz="quarter" idx="12"/>
          </p:nvPr>
        </p:nvSpPr>
        <p:spPr>
          <a:xfrm>
            <a:off x="8285241" y="5357593"/>
            <a:ext cx="738697" cy="365125"/>
          </a:xfrm>
        </p:spPr>
        <p:txBody>
          <a:bodyPr/>
          <a:lstStyle>
            <a:lvl1pPr algn="ctr">
              <a:defRPr/>
            </a:lvl1pPr>
          </a:lstStyle>
          <a:p>
            <a:fld id="{A920E9B7-A486-4B65-9639-F336F8D956B6}"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29A3F50-E032-4EE7-AE19-2292BE9DF64E}" type="datetimeFigureOut">
              <a:rPr lang="es-MX" smtClean="0"/>
              <a:t>14/06/2019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920E9B7-A486-4B65-9639-F336F8D956B6}"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3" y="925692"/>
            <a:ext cx="1907823"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730963" y="1106313"/>
            <a:ext cx="6905038"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29A3F50-E032-4EE7-AE19-2292BE9DF64E}" type="datetimeFigureOut">
              <a:rPr lang="es-MX" smtClean="0"/>
              <a:t>14/06/2019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920E9B7-A486-4B65-9639-F336F8D956B6}"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29A3F50-E032-4EE7-AE19-2292BE9DF64E}" type="datetimeFigureOut">
              <a:rPr lang="es-MX" smtClean="0"/>
              <a:t>14/06/2019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920E9B7-A486-4B65-9639-F336F8D956B6}"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26639" y="2239432"/>
            <a:ext cx="8338726"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1691" y="3725336"/>
            <a:ext cx="8308623"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29A3F50-E032-4EE7-AE19-2292BE9DF64E}" type="datetimeFigureOut">
              <a:rPr lang="es-MX" smtClean="0"/>
              <a:t>14/06/2019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920E9B7-A486-4B65-9639-F336F8D956B6}"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D29A3F50-E032-4EE7-AE19-2292BE9DF64E}" type="datetimeFigureOut">
              <a:rPr lang="es-MX" smtClean="0"/>
              <a:t>14/06/2019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920E9B7-A486-4B65-9639-F336F8D956B6}" type="slidenum">
              <a:rPr lang="es-MX" smtClean="0"/>
              <a:t>‹Nº›</a:t>
            </a:fld>
            <a:endParaRPr lang="es-MX"/>
          </a:p>
        </p:txBody>
      </p:sp>
      <p:sp>
        <p:nvSpPr>
          <p:cNvPr id="9" name="Content Placeholder 8"/>
          <p:cNvSpPr>
            <a:spLocks noGrp="1"/>
          </p:cNvSpPr>
          <p:nvPr>
            <p:ph sz="quarter" idx="13"/>
          </p:nvPr>
        </p:nvSpPr>
        <p:spPr>
          <a:xfrm>
            <a:off x="1731264" y="2121407"/>
            <a:ext cx="4267201"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6217920" y="2119314"/>
            <a:ext cx="4267201"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2077161" y="2122313"/>
            <a:ext cx="391936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6547559" y="2122311"/>
            <a:ext cx="3925825"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D29A3F50-E032-4EE7-AE19-2292BE9DF64E}" type="datetimeFigureOut">
              <a:rPr lang="es-MX" smtClean="0"/>
              <a:t>14/06/2019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920E9B7-A486-4B65-9639-F336F8D956B6}" type="slidenum">
              <a:rPr lang="es-MX" smtClean="0"/>
              <a:t>‹Nº›</a:t>
            </a:fld>
            <a:endParaRPr lang="es-MX"/>
          </a:p>
        </p:txBody>
      </p:sp>
      <p:sp>
        <p:nvSpPr>
          <p:cNvPr id="11" name="Content Placeholder 10"/>
          <p:cNvSpPr>
            <a:spLocks noGrp="1"/>
          </p:cNvSpPr>
          <p:nvPr>
            <p:ph sz="quarter" idx="13"/>
          </p:nvPr>
        </p:nvSpPr>
        <p:spPr>
          <a:xfrm>
            <a:off x="1731264" y="2944368"/>
            <a:ext cx="4303776"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6193536" y="2944813"/>
            <a:ext cx="4303776"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D29A3F50-E032-4EE7-AE19-2292BE9DF64E}" type="datetimeFigureOut">
              <a:rPr lang="es-MX" smtClean="0"/>
              <a:t>14/06/2019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920E9B7-A486-4B65-9639-F336F8D956B6}"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A3F50-E032-4EE7-AE19-2292BE9DF64E}" type="datetimeFigureOut">
              <a:rPr lang="es-MX" smtClean="0"/>
              <a:t>14/06/2019</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A920E9B7-A486-4B65-9639-F336F8D956B6}"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1" name="Freeform 10"/>
          <p:cNvSpPr/>
          <p:nvPr/>
        </p:nvSpPr>
        <p:spPr>
          <a:xfrm rot="10800000">
            <a:off x="842902"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p:nvSpPr>
        <p:spPr>
          <a:xfrm rot="60000">
            <a:off x="5958498"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p:cNvSpPr/>
          <p:nvPr/>
        </p:nvSpPr>
        <p:spPr>
          <a:xfrm rot="60000">
            <a:off x="5961890" y="603504"/>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rot="21540000">
            <a:off x="998941"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p:nvSpPr>
        <p:spPr>
          <a:xfrm rot="21540000">
            <a:off x="999746" y="576072"/>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6" y="293953"/>
            <a:ext cx="757108"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2" y="238675"/>
            <a:ext cx="566928" cy="755905"/>
          </a:xfrm>
          <a:prstGeom prst="rect">
            <a:avLst/>
          </a:prstGeom>
          <a:noFill/>
        </p:spPr>
      </p:pic>
      <p:sp>
        <p:nvSpPr>
          <p:cNvPr id="2" name="Title 1"/>
          <p:cNvSpPr>
            <a:spLocks noGrp="1"/>
          </p:cNvSpPr>
          <p:nvPr>
            <p:ph type="title"/>
          </p:nvPr>
        </p:nvSpPr>
        <p:spPr>
          <a:xfrm rot="-60000">
            <a:off x="1478635" y="2020044"/>
            <a:ext cx="4086436"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6472389" y="1150993"/>
            <a:ext cx="4027723"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530834" y="3623748"/>
            <a:ext cx="4065188"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8455598" y="5885673"/>
            <a:ext cx="1618428" cy="365125"/>
          </a:xfrm>
        </p:spPr>
        <p:txBody>
          <a:bodyPr/>
          <a:lstStyle/>
          <a:p>
            <a:fld id="{D29A3F50-E032-4EE7-AE19-2292BE9DF64E}" type="datetimeFigureOut">
              <a:rPr lang="es-MX" smtClean="0"/>
              <a:t>14/06/2019</a:t>
            </a:fld>
            <a:endParaRPr lang="es-MX"/>
          </a:p>
        </p:txBody>
      </p:sp>
      <p:sp>
        <p:nvSpPr>
          <p:cNvPr id="6" name="Footer Placeholder 5"/>
          <p:cNvSpPr>
            <a:spLocks noGrp="1"/>
          </p:cNvSpPr>
          <p:nvPr>
            <p:ph type="ftr" sz="quarter" idx="11"/>
          </p:nvPr>
        </p:nvSpPr>
        <p:spPr>
          <a:xfrm rot="-60000">
            <a:off x="1219406" y="5829262"/>
            <a:ext cx="4696809" cy="365125"/>
          </a:xfrm>
        </p:spPr>
        <p:txBody>
          <a:bodyPr/>
          <a:lstStyle/>
          <a:p>
            <a:endParaRPr lang="es-MX"/>
          </a:p>
        </p:txBody>
      </p:sp>
      <p:sp>
        <p:nvSpPr>
          <p:cNvPr id="7" name="Slide Number Placeholder 6"/>
          <p:cNvSpPr>
            <a:spLocks noGrp="1"/>
          </p:cNvSpPr>
          <p:nvPr>
            <p:ph type="sldNum" sz="quarter" idx="12"/>
          </p:nvPr>
        </p:nvSpPr>
        <p:spPr>
          <a:xfrm rot="60000">
            <a:off x="10076419" y="5896963"/>
            <a:ext cx="738697" cy="365125"/>
          </a:xfrm>
        </p:spPr>
        <p:txBody>
          <a:bodyPr/>
          <a:lstStyle/>
          <a:p>
            <a:fld id="{A920E9B7-A486-4B65-9639-F336F8D956B6}"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1" name="Freeform 30"/>
          <p:cNvSpPr/>
          <p:nvPr/>
        </p:nvSpPr>
        <p:spPr>
          <a:xfrm rot="10800000">
            <a:off x="842902"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rot="21540000">
            <a:off x="998941"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rot="21540000">
            <a:off x="993413" y="575769"/>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Rectangle 28"/>
          <p:cNvSpPr/>
          <p:nvPr/>
        </p:nvSpPr>
        <p:spPr>
          <a:xfrm rot="60000">
            <a:off x="5958498"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Rectangle 29"/>
          <p:cNvSpPr/>
          <p:nvPr/>
        </p:nvSpPr>
        <p:spPr>
          <a:xfrm rot="60000">
            <a:off x="5953026" y="603920"/>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6" y="293953"/>
            <a:ext cx="757108"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2" y="238675"/>
            <a:ext cx="566928" cy="755905"/>
          </a:xfrm>
          <a:prstGeom prst="rect">
            <a:avLst/>
          </a:prstGeom>
          <a:noFill/>
        </p:spPr>
      </p:pic>
      <p:sp>
        <p:nvSpPr>
          <p:cNvPr id="2" name="Title 1"/>
          <p:cNvSpPr>
            <a:spLocks noGrp="1"/>
          </p:cNvSpPr>
          <p:nvPr>
            <p:ph type="title"/>
          </p:nvPr>
        </p:nvSpPr>
        <p:spPr>
          <a:xfrm rot="-60000">
            <a:off x="1475233" y="2020824"/>
            <a:ext cx="408432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6531488" y="1207272"/>
            <a:ext cx="3885151"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536192" y="3621024"/>
            <a:ext cx="4059936"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8461249" y="5888738"/>
            <a:ext cx="1618428" cy="365125"/>
          </a:xfrm>
        </p:spPr>
        <p:txBody>
          <a:bodyPr/>
          <a:lstStyle/>
          <a:p>
            <a:fld id="{D29A3F50-E032-4EE7-AE19-2292BE9DF64E}" type="datetimeFigureOut">
              <a:rPr lang="es-MX" smtClean="0"/>
              <a:t>14/06/2019</a:t>
            </a:fld>
            <a:endParaRPr lang="es-MX"/>
          </a:p>
        </p:txBody>
      </p:sp>
      <p:sp>
        <p:nvSpPr>
          <p:cNvPr id="6" name="Footer Placeholder 5"/>
          <p:cNvSpPr>
            <a:spLocks noGrp="1"/>
          </p:cNvSpPr>
          <p:nvPr>
            <p:ph type="ftr" sz="quarter" idx="11"/>
          </p:nvPr>
        </p:nvSpPr>
        <p:spPr>
          <a:xfrm rot="-60000">
            <a:off x="1219427" y="5831038"/>
            <a:ext cx="4425391" cy="365125"/>
          </a:xfrm>
        </p:spPr>
        <p:txBody>
          <a:bodyPr/>
          <a:lstStyle/>
          <a:p>
            <a:endParaRPr lang="es-MX"/>
          </a:p>
        </p:txBody>
      </p:sp>
      <p:sp>
        <p:nvSpPr>
          <p:cNvPr id="7" name="Slide Number Placeholder 6"/>
          <p:cNvSpPr>
            <a:spLocks noGrp="1"/>
          </p:cNvSpPr>
          <p:nvPr>
            <p:ph type="sldNum" sz="quarter" idx="12"/>
          </p:nvPr>
        </p:nvSpPr>
        <p:spPr>
          <a:xfrm rot="60000">
            <a:off x="10082787" y="5900028"/>
            <a:ext cx="738697" cy="365125"/>
          </a:xfrm>
        </p:spPr>
        <p:txBody>
          <a:bodyPr/>
          <a:lstStyle/>
          <a:p>
            <a:fld id="{A920E9B7-A486-4B65-9639-F336F8D956B6}"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 name="Freeform 9"/>
          <p:cNvSpPr/>
          <p:nvPr/>
        </p:nvSpPr>
        <p:spPr>
          <a:xfrm rot="10800000">
            <a:off x="838202" y="6069330"/>
            <a:ext cx="1056132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p:nvSpPr>
        <p:spPr>
          <a:xfrm>
            <a:off x="975361" y="575310"/>
            <a:ext cx="102616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975361" y="576072"/>
            <a:ext cx="102616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724989" y="273091"/>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10914593" y="203675"/>
            <a:ext cx="566928" cy="755905"/>
          </a:xfrm>
          <a:prstGeom prst="rect">
            <a:avLst/>
          </a:prstGeom>
          <a:noFill/>
        </p:spPr>
      </p:pic>
      <p:sp>
        <p:nvSpPr>
          <p:cNvPr id="2" name="Title Placeholder 1"/>
          <p:cNvSpPr>
            <a:spLocks noGrp="1"/>
          </p:cNvSpPr>
          <p:nvPr>
            <p:ph type="title"/>
          </p:nvPr>
        </p:nvSpPr>
        <p:spPr>
          <a:xfrm>
            <a:off x="1460033" y="817583"/>
            <a:ext cx="9286993"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50723" y="2119257"/>
            <a:ext cx="8261873"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06118" y="5809154"/>
            <a:ext cx="1618428"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D29A3F50-E032-4EE7-AE19-2292BE9DF64E}" type="datetimeFigureOut">
              <a:rPr lang="es-MX" smtClean="0"/>
              <a:t>14/06/2019</a:t>
            </a:fld>
            <a:endParaRPr lang="es-MX"/>
          </a:p>
        </p:txBody>
      </p:sp>
      <p:sp>
        <p:nvSpPr>
          <p:cNvPr id="5" name="Footer Placeholder 4"/>
          <p:cNvSpPr>
            <a:spLocks noGrp="1"/>
          </p:cNvSpPr>
          <p:nvPr>
            <p:ph type="ftr" sz="quarter" idx="3"/>
          </p:nvPr>
        </p:nvSpPr>
        <p:spPr>
          <a:xfrm>
            <a:off x="1219202" y="5809154"/>
            <a:ext cx="7386917"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MX"/>
          </a:p>
        </p:txBody>
      </p:sp>
      <p:sp>
        <p:nvSpPr>
          <p:cNvPr id="6" name="Slide Number Placeholder 5"/>
          <p:cNvSpPr>
            <a:spLocks noGrp="1"/>
          </p:cNvSpPr>
          <p:nvPr>
            <p:ph type="sldNum" sz="quarter" idx="4"/>
          </p:nvPr>
        </p:nvSpPr>
        <p:spPr>
          <a:xfrm>
            <a:off x="10226938" y="5809154"/>
            <a:ext cx="738697"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A920E9B7-A486-4B65-9639-F336F8D956B6}"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495601" y="1505327"/>
            <a:ext cx="758813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MX" altLang="es-MX" sz="3200" b="1" dirty="0">
                <a:solidFill>
                  <a:srgbClr val="00B0F0"/>
                </a:solidFill>
                <a:latin typeface="Britannic Bold" panose="020B0903060703020204" pitchFamily="34" charset="0"/>
                <a:ea typeface="Times New Roman" pitchFamily="18" charset="0"/>
                <a:cs typeface="Arial" pitchFamily="34" charset="0"/>
              </a:rPr>
              <a:t>Centro Cultural de la Ciudad de México</a:t>
            </a:r>
            <a:endParaRPr lang="es-MX" altLang="es-MX" sz="3200" dirty="0">
              <a:solidFill>
                <a:srgbClr val="00B0F0"/>
              </a:solidFill>
              <a:latin typeface="Britannic Bold" panose="020B0903060703020204" pitchFamily="34" charset="0"/>
              <a:cs typeface="Arial" pitchFamily="34" charset="0"/>
            </a:endParaRPr>
          </a:p>
          <a:p>
            <a:pPr algn="ctr" eaLnBrk="0" fontAlgn="base" hangingPunct="0">
              <a:spcBef>
                <a:spcPct val="0"/>
              </a:spcBef>
              <a:spcAft>
                <a:spcPct val="0"/>
              </a:spcAft>
            </a:pPr>
            <a:r>
              <a:rPr lang="es-MX" altLang="es-MX" sz="3200" b="1" dirty="0">
                <a:solidFill>
                  <a:srgbClr val="00B0F0"/>
                </a:solidFill>
                <a:latin typeface="Britannic Bold" panose="020B0903060703020204" pitchFamily="34" charset="0"/>
                <a:ea typeface="Times New Roman" pitchFamily="18" charset="0"/>
                <a:cs typeface="Arial" pitchFamily="34" charset="0"/>
              </a:rPr>
              <a:t>Clave de Incorporación: 1334</a:t>
            </a:r>
            <a:endParaRPr lang="es-MX" altLang="es-MX" sz="3200" dirty="0">
              <a:solidFill>
                <a:srgbClr val="00B0F0"/>
              </a:solidFill>
              <a:latin typeface="Britannic Bold" panose="020B0903060703020204" pitchFamily="34" charset="0"/>
              <a:cs typeface="Arial" pitchFamily="34" charset="0"/>
            </a:endParaRPr>
          </a:p>
        </p:txBody>
      </p:sp>
      <p:pic>
        <p:nvPicPr>
          <p:cNvPr id="1025" name="Imagen 1" descr="Centro Cultural de la Ciudad de México"/>
          <p:cNvPicPr>
            <a:picLocks noChangeAspect="1" noChangeArrowheads="1"/>
          </p:cNvPicPr>
          <p:nvPr/>
        </p:nvPicPr>
        <p:blipFill rotWithShape="1">
          <a:blip r:embed="rId2">
            <a:extLst>
              <a:ext uri="{28A0092B-C50C-407E-A947-70E740481C1C}">
                <a14:useLocalDpi xmlns:a14="http://schemas.microsoft.com/office/drawing/2010/main" val="0"/>
              </a:ext>
            </a:extLst>
          </a:blip>
          <a:srcRect l="35594" t="14446" r="33760" b="15267"/>
          <a:stretch/>
        </p:blipFill>
        <p:spPr bwMode="auto">
          <a:xfrm>
            <a:off x="2128889" y="2781119"/>
            <a:ext cx="2452073" cy="2646654"/>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5879976" y="3442728"/>
            <a:ext cx="3672408" cy="1323439"/>
          </a:xfrm>
          <a:prstGeom prst="rect">
            <a:avLst/>
          </a:prstGeom>
        </p:spPr>
        <p:txBody>
          <a:bodyPr wrap="square">
            <a:spAutoFit/>
          </a:bodyPr>
          <a:lstStyle/>
          <a:p>
            <a:pPr algn="ctr"/>
            <a:r>
              <a:rPr lang="es-MX" sz="4000" b="1" dirty="0">
                <a:solidFill>
                  <a:schemeClr val="accent5">
                    <a:lumMod val="60000"/>
                    <a:lumOff val="40000"/>
                  </a:schemeClr>
                </a:solidFill>
              </a:rPr>
              <a:t>Equipo </a:t>
            </a:r>
            <a:r>
              <a:rPr lang="es-MX" sz="4000" b="1" dirty="0" smtClean="0">
                <a:solidFill>
                  <a:schemeClr val="accent5">
                    <a:lumMod val="60000"/>
                    <a:lumOff val="40000"/>
                  </a:schemeClr>
                </a:solidFill>
              </a:rPr>
              <a:t>5</a:t>
            </a:r>
          </a:p>
          <a:p>
            <a:pPr algn="ctr"/>
            <a:r>
              <a:rPr lang="es-MX" sz="4000" b="1" dirty="0" smtClean="0">
                <a:solidFill>
                  <a:schemeClr val="accent5">
                    <a:lumMod val="60000"/>
                    <a:lumOff val="40000"/>
                  </a:schemeClr>
                </a:solidFill>
              </a:rPr>
              <a:t>Cuarto  Grado</a:t>
            </a:r>
            <a:endParaRPr lang="es-MX" sz="4000" b="1" dirty="0">
              <a:solidFill>
                <a:schemeClr val="accent5">
                  <a:lumMod val="60000"/>
                  <a:lumOff val="40000"/>
                </a:schemeClr>
              </a:solidFill>
            </a:endParaRPr>
          </a:p>
        </p:txBody>
      </p:sp>
    </p:spTree>
    <p:extLst>
      <p:ext uri="{BB962C8B-B14F-4D97-AF65-F5344CB8AC3E}">
        <p14:creationId xmlns:p14="http://schemas.microsoft.com/office/powerpoint/2010/main" val="3776351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71464" y="1124584"/>
            <a:ext cx="9865096" cy="4844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MX" altLang="es-MX" sz="4000" b="1" dirty="0">
                <a:solidFill>
                  <a:srgbClr val="00B0F0"/>
                </a:solidFill>
                <a:latin typeface="Aharoni" panose="02010803020104030203" pitchFamily="2" charset="-79"/>
                <a:cs typeface="Aharoni" panose="02010803020104030203" pitchFamily="2" charset="-79"/>
              </a:rPr>
              <a:t>8.1</a:t>
            </a:r>
            <a:r>
              <a:rPr lang="es-MX" altLang="es-MX" sz="2800" b="1" dirty="0">
                <a:solidFill>
                  <a:srgbClr val="00B0F0"/>
                </a:solidFill>
                <a:latin typeface="Aharoni" panose="02010803020104030203" pitchFamily="2" charset="-79"/>
                <a:cs typeface="Aharoni" panose="02010803020104030203" pitchFamily="2" charset="-79"/>
              </a:rPr>
              <a:t> </a:t>
            </a:r>
            <a:r>
              <a:rPr lang="es-MX" altLang="es-MX" sz="2400" b="1" dirty="0">
                <a:solidFill>
                  <a:srgbClr val="00B0F0"/>
                </a:solidFill>
                <a:latin typeface="Aharoni" panose="02010803020104030203" pitchFamily="2" charset="-79"/>
                <a:cs typeface="Aharoni" panose="02010803020104030203" pitchFamily="2" charset="-79"/>
              </a:rPr>
              <a:t>NOMBRE DE LA </a:t>
            </a:r>
            <a:r>
              <a:rPr lang="es-MX" altLang="es-MX" sz="2400" b="1" dirty="0" smtClean="0">
                <a:solidFill>
                  <a:srgbClr val="00B0F0"/>
                </a:solidFill>
                <a:latin typeface="Aharoni" panose="02010803020104030203" pitchFamily="2" charset="-79"/>
                <a:cs typeface="Aharoni" panose="02010803020104030203" pitchFamily="2" charset="-79"/>
              </a:rPr>
              <a:t>ACTIVIDAD:</a:t>
            </a:r>
          </a:p>
          <a:p>
            <a:pPr marL="0" marR="0" lvl="0" indent="0" algn="l" defTabSz="914400" rtl="0" eaLnBrk="0" fontAlgn="base" latinLnBrk="0" hangingPunct="0">
              <a:lnSpc>
                <a:spcPct val="100000"/>
              </a:lnSpc>
              <a:spcBef>
                <a:spcPct val="0"/>
              </a:spcBef>
              <a:spcAft>
                <a:spcPct val="0"/>
              </a:spcAft>
              <a:buClrTx/>
              <a:buSzTx/>
              <a:buFontTx/>
              <a:buNone/>
              <a:tabLst/>
            </a:pPr>
            <a:r>
              <a:rPr lang="es-MX" altLang="es-MX" sz="2400" b="1" dirty="0" smtClean="0">
                <a:solidFill>
                  <a:srgbClr val="00B0F0"/>
                </a:solidFill>
                <a:latin typeface="Aharoni" panose="02010803020104030203" pitchFamily="2" charset="-79"/>
                <a:cs typeface="Aharoni" panose="02010803020104030203" pitchFamily="2" charset="-79"/>
              </a:rPr>
              <a:t>Sesión grupal: ¿Cómo determino que tengo un problema? </a:t>
            </a:r>
            <a:endParaRPr lang="es-MX" altLang="es-MX" sz="2400" b="1" dirty="0">
              <a:solidFill>
                <a:srgbClr val="00B0F0"/>
              </a:solidFill>
              <a:latin typeface="Aharoni" panose="02010803020104030203" pitchFamily="2" charset="-79"/>
              <a:cs typeface="Aharoni" panose="02010803020104030203" pitchFamily="2" charset="-79"/>
            </a:endParaRPr>
          </a:p>
          <a:p>
            <a:pPr fontAlgn="t">
              <a:lnSpc>
                <a:spcPts val="1300"/>
              </a:lnSpc>
            </a:pPr>
            <a:endParaRPr lang="es-MX" sz="2400" b="1" dirty="0">
              <a:solidFill>
                <a:srgbClr val="92D050"/>
              </a:solidFill>
              <a:latin typeface="Aharoni" panose="02010803020104030203" pitchFamily="2" charset="-79"/>
              <a:cs typeface="Aharoni" panose="02010803020104030203" pitchFamily="2" charset="-79"/>
            </a:endParaRPr>
          </a:p>
          <a:p>
            <a:pPr algn="just" fontAlgn="t"/>
            <a:endParaRPr lang="es-MX" sz="2400" dirty="0" smtClean="0">
              <a:solidFill>
                <a:srgbClr val="FFFFFF"/>
              </a:solidFill>
              <a:latin typeface="Aharoni" panose="02010803020104030203" pitchFamily="2" charset="-79"/>
              <a:ea typeface="Calibri"/>
              <a:cs typeface="Aharoni" panose="02010803020104030203" pitchFamily="2" charset="-79"/>
            </a:endParaRPr>
          </a:p>
          <a:p>
            <a:pPr algn="just" fontAlgn="t"/>
            <a:r>
              <a:rPr lang="es-MX" sz="2400" b="1" dirty="0">
                <a:solidFill>
                  <a:schemeClr val="accent1">
                    <a:lumMod val="75000"/>
                  </a:schemeClr>
                </a:solidFill>
                <a:latin typeface="Aharoni" panose="02010803020104030203" pitchFamily="2" charset="-79"/>
                <a:cs typeface="Aharoni" panose="02010803020104030203" pitchFamily="2" charset="-79"/>
              </a:rPr>
              <a:t>Objetivo: </a:t>
            </a:r>
          </a:p>
          <a:p>
            <a:pPr algn="just" fontAlgn="t"/>
            <a:r>
              <a:rPr lang="es-MX" sz="2400" b="1" dirty="0" smtClean="0">
                <a:solidFill>
                  <a:schemeClr val="accent1">
                    <a:lumMod val="75000"/>
                  </a:schemeClr>
                </a:solidFill>
                <a:latin typeface="Aharoni" panose="02010803020104030203" pitchFamily="2" charset="-79"/>
                <a:cs typeface="Aharoni" panose="02010803020104030203" pitchFamily="2" charset="-79"/>
              </a:rPr>
              <a:t>Detonar </a:t>
            </a:r>
            <a:r>
              <a:rPr lang="es-MX" sz="2400" b="1" dirty="0">
                <a:solidFill>
                  <a:schemeClr val="accent1">
                    <a:lumMod val="75000"/>
                  </a:schemeClr>
                </a:solidFill>
                <a:latin typeface="Aharoni" panose="02010803020104030203" pitchFamily="2" charset="-79"/>
                <a:cs typeface="Aharoni" panose="02010803020104030203" pitchFamily="2" charset="-79"/>
              </a:rPr>
              <a:t>el proyecto CONEXIONES  a partir de las preguntas guía y generar cuestionarios para iniciar investigación sobre </a:t>
            </a:r>
            <a:r>
              <a:rPr lang="es-MX" sz="2400" b="1" dirty="0" smtClean="0">
                <a:solidFill>
                  <a:schemeClr val="accent1">
                    <a:lumMod val="75000"/>
                  </a:schemeClr>
                </a:solidFill>
                <a:latin typeface="Aharoni" panose="02010803020104030203" pitchFamily="2" charset="-79"/>
                <a:cs typeface="Aharoni" panose="02010803020104030203" pitchFamily="2" charset="-79"/>
              </a:rPr>
              <a:t>definición y clasificación del término “problema”.</a:t>
            </a:r>
            <a:endParaRPr lang="es-MX" sz="2400" dirty="0">
              <a:solidFill>
                <a:schemeClr val="accent1">
                  <a:lumMod val="75000"/>
                </a:schemeClr>
              </a:solidFill>
              <a:latin typeface="Aharoni" panose="02010803020104030203" pitchFamily="2" charset="-79"/>
              <a:cs typeface="Aharoni" panose="02010803020104030203" pitchFamily="2" charset="-79"/>
            </a:endParaRPr>
          </a:p>
          <a:p>
            <a:pPr algn="just" fontAlgn="t"/>
            <a:endParaRPr lang="es-MX" sz="2400" dirty="0" smtClean="0">
              <a:solidFill>
                <a:srgbClr val="00B0F0"/>
              </a:solidFill>
              <a:latin typeface="Aharoni" panose="02010803020104030203" pitchFamily="2" charset="-79"/>
              <a:cs typeface="Aharoni" panose="02010803020104030203" pitchFamily="2" charset="-79"/>
            </a:endParaRPr>
          </a:p>
          <a:p>
            <a:pPr algn="ctr" fontAlgn="t"/>
            <a:r>
              <a:rPr lang="es-MX" sz="2400" dirty="0" smtClean="0">
                <a:solidFill>
                  <a:srgbClr val="00B0F0"/>
                </a:solidFill>
                <a:latin typeface="Aharoni" panose="02010803020104030203" pitchFamily="2" charset="-79"/>
                <a:cs typeface="Aharoni" panose="02010803020104030203" pitchFamily="2" charset="-79"/>
              </a:rPr>
              <a:t>Grado y Grupo: 4° </a:t>
            </a:r>
          </a:p>
          <a:p>
            <a:pPr algn="ctr" fontAlgn="t"/>
            <a:endParaRPr lang="es-MX" sz="2400" dirty="0">
              <a:solidFill>
                <a:srgbClr val="00B0F0"/>
              </a:solidFill>
              <a:latin typeface="Aharoni" panose="02010803020104030203" pitchFamily="2" charset="-79"/>
              <a:cs typeface="Aharoni" panose="02010803020104030203" pitchFamily="2" charset="-79"/>
            </a:endParaRPr>
          </a:p>
          <a:p>
            <a:pPr algn="ctr" fontAlgn="t"/>
            <a:r>
              <a:rPr lang="es-MX" sz="2400" dirty="0" smtClean="0">
                <a:solidFill>
                  <a:srgbClr val="00B0F0"/>
                </a:solidFill>
                <a:latin typeface="Aharoni" panose="02010803020104030203" pitchFamily="2" charset="-79"/>
                <a:cs typeface="Aharoni" panose="02010803020104030203" pitchFamily="2" charset="-79"/>
              </a:rPr>
              <a:t>Fecha: 19 de marzo de 2019</a:t>
            </a:r>
            <a:endParaRPr lang="es-MX" sz="2400" dirty="0">
              <a:solidFill>
                <a:srgbClr val="00B0F0"/>
              </a:solidFill>
              <a:latin typeface="Aharoni" panose="02010803020104030203" pitchFamily="2" charset="-79"/>
              <a:cs typeface="Aharoni" panose="02010803020104030203" pitchFamily="2" charset="-79"/>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rgbClr val="00B0F0"/>
              </a:solidFill>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450393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71464" y="692696"/>
            <a:ext cx="9865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MX" altLang="es-MX" sz="4000" b="1" dirty="0">
                <a:solidFill>
                  <a:srgbClr val="00B0F0"/>
                </a:solidFill>
                <a:latin typeface="Aharoni" panose="02010803020104030203" pitchFamily="2" charset="-79"/>
                <a:cs typeface="Aharoni" panose="02010803020104030203" pitchFamily="2" charset="-79"/>
              </a:rPr>
              <a:t>8.2</a:t>
            </a:r>
          </a:p>
          <a:p>
            <a:pPr eaLnBrk="0" fontAlgn="base" hangingPunct="0">
              <a:spcBef>
                <a:spcPct val="0"/>
              </a:spcBef>
              <a:spcAft>
                <a:spcPct val="0"/>
              </a:spcAft>
            </a:pPr>
            <a:r>
              <a:rPr lang="es-MX" sz="2400" b="1" dirty="0" smtClean="0">
                <a:solidFill>
                  <a:srgbClr val="00B0F0"/>
                </a:solidFill>
                <a:latin typeface="Aharoni" panose="02010803020104030203" pitchFamily="2" charset="-79"/>
                <a:cs typeface="Aharoni" panose="02010803020104030203" pitchFamily="2" charset="-79"/>
              </a:rPr>
              <a:t>e</a:t>
            </a:r>
            <a:r>
              <a:rPr lang="es-MX" sz="2400" b="1" dirty="0">
                <a:solidFill>
                  <a:srgbClr val="00B0F0"/>
                </a:solidFill>
                <a:latin typeface="Aharoni" panose="02010803020104030203" pitchFamily="2" charset="-79"/>
                <a:cs typeface="Aharoni" panose="02010803020104030203" pitchFamily="2" charset="-79"/>
              </a:rPr>
              <a:t>) Asignaturas participantes, temas o conceptos de cada una</a:t>
            </a:r>
            <a:r>
              <a:rPr lang="es-MX" sz="2400" b="1" dirty="0" smtClean="0">
                <a:solidFill>
                  <a:srgbClr val="00B0F0"/>
                </a:solidFill>
                <a:latin typeface="Aharoni" panose="02010803020104030203" pitchFamily="2" charset="-79"/>
                <a:cs typeface="Aharoni" panose="02010803020104030203" pitchFamily="2" charset="-79"/>
              </a:rPr>
              <a:t>.</a:t>
            </a:r>
            <a:endParaRPr kumimoji="0" lang="es-MX" altLang="es-MX" sz="1800" b="0" i="0" u="none" strike="noStrike" cap="none" normalizeH="0" baseline="0" dirty="0" smtClean="0">
              <a:ln>
                <a:noFill/>
              </a:ln>
              <a:solidFill>
                <a:srgbClr val="00B0F0"/>
              </a:solidFill>
              <a:effectLst/>
              <a:latin typeface="Aharoni" panose="02010803020104030203" pitchFamily="2" charset="-79"/>
              <a:cs typeface="Aharoni" panose="02010803020104030203" pitchFamily="2" charset="-79"/>
            </a:endParaRPr>
          </a:p>
        </p:txBody>
      </p:sp>
      <p:graphicFrame>
        <p:nvGraphicFramePr>
          <p:cNvPr id="5" name="4 Tabla"/>
          <p:cNvGraphicFramePr>
            <a:graphicFrameLocks noGrp="1"/>
          </p:cNvGraphicFramePr>
          <p:nvPr>
            <p:extLst>
              <p:ext uri="{D42A27DB-BD31-4B8C-83A1-F6EECF244321}">
                <p14:modId xmlns:p14="http://schemas.microsoft.com/office/powerpoint/2010/main" val="3382290993"/>
              </p:ext>
            </p:extLst>
          </p:nvPr>
        </p:nvGraphicFramePr>
        <p:xfrm>
          <a:off x="1135646" y="2276872"/>
          <a:ext cx="10017310" cy="2810375"/>
        </p:xfrm>
        <a:graphic>
          <a:graphicData uri="http://schemas.openxmlformats.org/drawingml/2006/table">
            <a:tbl>
              <a:tblPr>
                <a:tableStyleId>{5C22544A-7EE6-4342-B048-85BDC9FD1C3A}</a:tableStyleId>
              </a:tblPr>
              <a:tblGrid>
                <a:gridCol w="3053470"/>
                <a:gridCol w="3251243"/>
                <a:gridCol w="3712597"/>
              </a:tblGrid>
              <a:tr h="452331">
                <a:tc>
                  <a:txBody>
                    <a:bodyPr/>
                    <a:lstStyle/>
                    <a:p>
                      <a:pPr algn="ctr">
                        <a:lnSpc>
                          <a:spcPct val="115000"/>
                        </a:lnSpc>
                        <a:spcAft>
                          <a:spcPts val="0"/>
                        </a:spcAft>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Disciplina 1. </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p>
                      <a:pPr algn="ctr">
                        <a:lnSpc>
                          <a:spcPct val="115000"/>
                        </a:lnSpc>
                        <a:spcAft>
                          <a:spcPts val="0"/>
                        </a:spcAft>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Orientación Educativa</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txBody>
                  <a:tcPr marL="17837" marR="17837" marT="17837" marB="178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Disciplina 2. </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p>
                      <a:pPr algn="ctr">
                        <a:lnSpc>
                          <a:spcPct val="115000"/>
                        </a:lnSpc>
                        <a:spcAft>
                          <a:spcPts val="0"/>
                        </a:spcAft>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Matemáticas </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txBody>
                  <a:tcPr marL="17837" marR="17837" marT="17837" marB="178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Disciplina 3.</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p>
                      <a:pPr algn="ctr">
                        <a:lnSpc>
                          <a:spcPct val="115000"/>
                        </a:lnSpc>
                        <a:spcAft>
                          <a:spcPts val="0"/>
                        </a:spcAft>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Lógica</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txBody>
                  <a:tcPr marL="17837" marR="17837" marT="17837" marB="178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3973">
                <a:tc>
                  <a:txBody>
                    <a:bodyPr/>
                    <a:lstStyle/>
                    <a:p>
                      <a:pPr algn="just">
                        <a:lnSpc>
                          <a:spcPct val="115000"/>
                        </a:lnSpc>
                        <a:spcAft>
                          <a:spcPts val="0"/>
                        </a:spcAft>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Unidad 2. Solución de problemas.</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p>
                      <a:pPr marL="342900" lvl="0" indent="-342900" algn="just">
                        <a:lnSpc>
                          <a:spcPct val="115000"/>
                        </a:lnSpc>
                        <a:spcAft>
                          <a:spcPts val="0"/>
                        </a:spcAft>
                        <a:buFont typeface="+mj-lt"/>
                        <a:buAutoNum type="arabicPeriod"/>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Pensamiento y solución de problemas.</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p>
                      <a:pPr marL="342900" lvl="0" indent="-342900" algn="just">
                        <a:lnSpc>
                          <a:spcPct val="115000"/>
                        </a:lnSpc>
                        <a:spcAft>
                          <a:spcPts val="0"/>
                        </a:spcAft>
                        <a:buFont typeface="+mj-lt"/>
                        <a:buAutoNum type="arabicPeriod"/>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Definición de problema</a:t>
                      </a:r>
                      <a:r>
                        <a:rPr lang="es-ES" sz="14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t>.</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txBody>
                  <a:tcPr marL="17837" marR="17837" marT="17837" marB="178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Unidad </a:t>
                      </a:r>
                      <a:r>
                        <a:rPr lang="es-ES" sz="14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t>2. </a:t>
                      </a: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Expresiones algebraicas para describir y generalizar.</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p>
                      <a:pPr marL="262890" indent="-186690" algn="just">
                        <a:lnSpc>
                          <a:spcPct val="115000"/>
                        </a:lnSpc>
                        <a:spcAft>
                          <a:spcPts val="0"/>
                        </a:spcAft>
                        <a:tabLst>
                          <a:tab pos="262890" algn="l"/>
                        </a:tabLst>
                      </a:pPr>
                      <a:r>
                        <a:rPr lang="es-ES" sz="14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t>2.7 </a:t>
                      </a: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Valoración de la importancia de la comunicación matemática para promover el desarrollo de su pensamiento abstracto al expresar sus ideas mediante el lenguaje propio, algebraico y gráfico</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txBody>
                  <a:tcPr marL="17837" marR="17837" marT="17837" marB="178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marR="617220" fontAlgn="base">
                        <a:lnSpc>
                          <a:spcPct val="115000"/>
                        </a:lnSpc>
                        <a:spcBef>
                          <a:spcPts val="20"/>
                        </a:spcBef>
                        <a:spcAft>
                          <a:spcPts val="135"/>
                        </a:spcAft>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 </a:t>
                      </a:r>
                      <a:r>
                        <a:rPr lang="es-ES" sz="14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t>Unidad </a:t>
                      </a: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4: El Razonamiento </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p>
                      <a:pPr marL="91440" marR="617220" algn="just" fontAlgn="base">
                        <a:lnSpc>
                          <a:spcPct val="115000"/>
                        </a:lnSpc>
                        <a:spcBef>
                          <a:spcPts val="20"/>
                        </a:spcBef>
                        <a:spcAft>
                          <a:spcPts val="135"/>
                        </a:spcAft>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4.3 Clases de razonamiento:</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p>
                      <a:pPr marL="342900" lvl="0" indent="-342900" algn="just">
                        <a:lnSpc>
                          <a:spcPct val="115000"/>
                        </a:lnSpc>
                        <a:spcAft>
                          <a:spcPts val="0"/>
                        </a:spcAft>
                        <a:buFont typeface="+mj-lt"/>
                        <a:buAutoNum type="alphaLcParenR"/>
                        <a:tabLst>
                          <a:tab pos="536575" algn="l"/>
                        </a:tabLst>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La deducción</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p>
                      <a:pPr marL="342900" lvl="0" indent="-342900" algn="just">
                        <a:lnSpc>
                          <a:spcPct val="115000"/>
                        </a:lnSpc>
                        <a:spcAft>
                          <a:spcPts val="0"/>
                        </a:spcAft>
                        <a:buFont typeface="+mj-lt"/>
                        <a:buAutoNum type="alphaLcParenR"/>
                        <a:tabLst>
                          <a:tab pos="536575" algn="l"/>
                        </a:tabLst>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La inducción</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p>
                      <a:pPr marL="342900" lvl="0" indent="-342900" algn="just">
                        <a:lnSpc>
                          <a:spcPct val="115000"/>
                        </a:lnSpc>
                        <a:spcAft>
                          <a:spcPts val="0"/>
                        </a:spcAft>
                        <a:buFont typeface="+mj-lt"/>
                        <a:buAutoNum type="alphaLcParenR"/>
                        <a:tabLst>
                          <a:tab pos="536575" algn="l"/>
                        </a:tabLst>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La analogía</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p>
                      <a:pPr marL="91440" marR="617220" fontAlgn="base">
                        <a:lnSpc>
                          <a:spcPct val="115000"/>
                        </a:lnSpc>
                        <a:spcBef>
                          <a:spcPts val="20"/>
                        </a:spcBef>
                        <a:spcAft>
                          <a:spcPts val="135"/>
                        </a:spcAft>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 </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txBody>
                  <a:tcPr marL="17837" marR="17837" marT="17837" marB="178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Cuadro de texto 2"/>
          <p:cNvSpPr txBox="1">
            <a:spLocks noChangeArrowheads="1"/>
          </p:cNvSpPr>
          <p:nvPr/>
        </p:nvSpPr>
        <p:spPr bwMode="auto">
          <a:xfrm>
            <a:off x="7354888" y="-865188"/>
            <a:ext cx="733425" cy="406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51358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76355" y="557610"/>
            <a:ext cx="9865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MX" altLang="es-MX" sz="4000" b="1" dirty="0" smtClean="0">
                <a:solidFill>
                  <a:srgbClr val="00B0F0"/>
                </a:solidFill>
                <a:latin typeface="Aharoni" panose="02010803020104030203" pitchFamily="2" charset="-79"/>
                <a:cs typeface="Aharoni" panose="02010803020104030203" pitchFamily="2" charset="-79"/>
              </a:rPr>
              <a:t>8.3</a:t>
            </a:r>
            <a:endParaRPr lang="es-MX" altLang="es-MX" sz="2400" b="1" dirty="0" smtClean="0">
              <a:solidFill>
                <a:srgbClr val="00B0F0"/>
              </a:solidFill>
              <a:latin typeface="Aharoni" panose="02010803020104030203" pitchFamily="2" charset="-79"/>
              <a:cs typeface="Aharoni" panose="02010803020104030203" pitchFamily="2" charset="-79"/>
            </a:endParaRPr>
          </a:p>
          <a:p>
            <a:pPr eaLnBrk="0" fontAlgn="base" hangingPunct="0">
              <a:spcBef>
                <a:spcPct val="0"/>
              </a:spcBef>
              <a:spcAft>
                <a:spcPct val="0"/>
              </a:spcAft>
            </a:pPr>
            <a:r>
              <a:rPr lang="es-MX" sz="2400" b="1" dirty="0">
                <a:solidFill>
                  <a:srgbClr val="00B0F0"/>
                </a:solidFill>
                <a:latin typeface="Aharoni" panose="02010803020104030203" pitchFamily="2" charset="-79"/>
                <a:cs typeface="Aharoni" panose="02010803020104030203" pitchFamily="2" charset="-79"/>
              </a:rPr>
              <a:t>g</a:t>
            </a:r>
            <a:r>
              <a:rPr lang="es-MX" sz="2400" b="1" dirty="0" smtClean="0">
                <a:solidFill>
                  <a:srgbClr val="00B0F0"/>
                </a:solidFill>
                <a:latin typeface="Aharoni" panose="02010803020104030203" pitchFamily="2" charset="-79"/>
                <a:cs typeface="Aharoni" panose="02010803020104030203" pitchFamily="2" charset="-79"/>
              </a:rPr>
              <a:t>) Justificación de la actividad.</a:t>
            </a:r>
            <a:endParaRPr kumimoji="0" lang="es-MX" altLang="es-MX" sz="1800" b="0" i="0" u="none" strike="noStrike" cap="none" normalizeH="0" baseline="0" dirty="0" smtClean="0">
              <a:ln>
                <a:noFill/>
              </a:ln>
              <a:solidFill>
                <a:srgbClr val="00B0F0"/>
              </a:solidFill>
              <a:effectLst/>
              <a:latin typeface="Aharoni" panose="02010803020104030203" pitchFamily="2" charset="-79"/>
              <a:cs typeface="Aharoni" panose="02010803020104030203" pitchFamily="2" charset="-79"/>
            </a:endParaRPr>
          </a:p>
        </p:txBody>
      </p:sp>
      <p:graphicFrame>
        <p:nvGraphicFramePr>
          <p:cNvPr id="3" name="Tabla 2"/>
          <p:cNvGraphicFramePr>
            <a:graphicFrameLocks noGrp="1"/>
          </p:cNvGraphicFramePr>
          <p:nvPr>
            <p:extLst>
              <p:ext uri="{D42A27DB-BD31-4B8C-83A1-F6EECF244321}">
                <p14:modId xmlns:p14="http://schemas.microsoft.com/office/powerpoint/2010/main" val="1634100412"/>
              </p:ext>
            </p:extLst>
          </p:nvPr>
        </p:nvGraphicFramePr>
        <p:xfrm>
          <a:off x="1171651" y="1916832"/>
          <a:ext cx="9820894" cy="3956932"/>
        </p:xfrm>
        <a:graphic>
          <a:graphicData uri="http://schemas.openxmlformats.org/drawingml/2006/table">
            <a:tbl>
              <a:tblPr>
                <a:tableStyleId>{5C22544A-7EE6-4342-B048-85BDC9FD1C3A}</a:tableStyleId>
              </a:tblPr>
              <a:tblGrid>
                <a:gridCol w="9820894"/>
              </a:tblGrid>
              <a:tr h="852287">
                <a:tc>
                  <a:txBody>
                    <a:bodyPr/>
                    <a:lstStyle/>
                    <a:p>
                      <a:pPr marR="114300" algn="just">
                        <a:lnSpc>
                          <a:spcPct val="115000"/>
                        </a:lnSpc>
                        <a:spcBef>
                          <a:spcPts val="370"/>
                        </a:spcBef>
                        <a:spcAft>
                          <a:spcPts val="0"/>
                        </a:spcAft>
                      </a:pPr>
                      <a:r>
                        <a:rPr lang="es-ES" sz="2400" b="1" kern="1200" dirty="0" smtClean="0">
                          <a:solidFill>
                            <a:schemeClr val="accent1">
                              <a:lumMod val="75000"/>
                            </a:schemeClr>
                          </a:solidFill>
                          <a:effectLst/>
                          <a:latin typeface="Aharoni" panose="02010803020104030203" pitchFamily="2" charset="-79"/>
                          <a:ea typeface="+mn-ea"/>
                          <a:cs typeface="Aharoni" panose="02010803020104030203" pitchFamily="2" charset="-79"/>
                        </a:rPr>
                        <a:t>Partiendo de la primicia de que el pensamiento es el uso hábil de la mente, se debe tener presente que las estrategias requeridas implicadas en la solución de problemas son específicas para cada problema, de tal manera que las estrategias para la solución de un problema matemático son diferentes a las utilizadas para la solución de problemas lógicos  y los problemas a los que se enfrentan los jóvenes ante una problemática en su orientación educativa.</a:t>
                      </a:r>
                    </a:p>
                    <a:p>
                      <a:pPr marR="114300" algn="just">
                        <a:lnSpc>
                          <a:spcPct val="115000"/>
                        </a:lnSpc>
                        <a:spcBef>
                          <a:spcPts val="370"/>
                        </a:spcBef>
                        <a:spcAft>
                          <a:spcPts val="0"/>
                        </a:spcAft>
                      </a:pPr>
                      <a:endParaRPr lang="es-MX" sz="2400" dirty="0">
                        <a:solidFill>
                          <a:schemeClr val="accent1">
                            <a:lumMod val="75000"/>
                          </a:schemeClr>
                        </a:solidFill>
                        <a:effectLst/>
                        <a:latin typeface="Arial" panose="020B0604020202020204" pitchFamily="34" charset="0"/>
                        <a:ea typeface="Arial" panose="020B0604020202020204" pitchFamily="34" charset="0"/>
                      </a:endParaRPr>
                    </a:p>
                  </a:txBody>
                  <a:tcPr marL="60258" marR="60258" marT="60258" marB="60258"/>
                </a:tc>
              </a:tr>
            </a:tbl>
          </a:graphicData>
        </a:graphic>
      </p:graphicFrame>
    </p:spTree>
    <p:extLst>
      <p:ext uri="{BB962C8B-B14F-4D97-AF65-F5344CB8AC3E}">
        <p14:creationId xmlns:p14="http://schemas.microsoft.com/office/powerpoint/2010/main" val="2675249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415480" y="692696"/>
            <a:ext cx="98650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ES" sz="2400" b="1" dirty="0">
                <a:solidFill>
                  <a:srgbClr val="00B0F0"/>
                </a:solidFill>
                <a:latin typeface="Aharoni" panose="02010803020104030203" pitchFamily="2" charset="-79"/>
                <a:cs typeface="Aharoni" panose="02010803020104030203" pitchFamily="2" charset="-79"/>
              </a:rPr>
              <a:t>Preguntas para dirigir  la Investigación </a:t>
            </a:r>
            <a:r>
              <a:rPr lang="es-ES" sz="2400" b="1" dirty="0" smtClean="0">
                <a:solidFill>
                  <a:srgbClr val="00B0F0"/>
                </a:solidFill>
                <a:latin typeface="Aharoni" panose="02010803020104030203" pitchFamily="2" charset="-79"/>
                <a:cs typeface="Aharoni" panose="02010803020104030203" pitchFamily="2" charset="-79"/>
              </a:rPr>
              <a:t>Interdisciplinaria.</a:t>
            </a:r>
            <a:endParaRPr lang="es-MX" sz="2400" b="1" dirty="0">
              <a:solidFill>
                <a:srgbClr val="00B0F0"/>
              </a:solidFill>
              <a:latin typeface="Aharoni" panose="02010803020104030203" pitchFamily="2" charset="-79"/>
              <a:cs typeface="Aharoni" panose="02010803020104030203" pitchFamily="2" charset="-79"/>
            </a:endParaRPr>
          </a:p>
        </p:txBody>
      </p:sp>
      <p:sp>
        <p:nvSpPr>
          <p:cNvPr id="3" name="Rectángulo 5"/>
          <p:cNvSpPr/>
          <p:nvPr/>
        </p:nvSpPr>
        <p:spPr>
          <a:xfrm>
            <a:off x="1199456" y="1154361"/>
            <a:ext cx="9289032" cy="4847481"/>
          </a:xfrm>
          <a:prstGeom prst="rect">
            <a:avLst/>
          </a:prstGeom>
          <a:solidFill>
            <a:schemeClr val="accent1">
              <a:tint val="20000"/>
            </a:schemeClr>
          </a:solidFill>
        </p:spPr>
        <p:txBody>
          <a:bodyPr wrap="square">
            <a:spAutoFit/>
          </a:bodyPr>
          <a:lstStyle/>
          <a:p>
            <a:pPr marL="342900" lvl="0" indent="-342900" algn="just" eaLnBrk="0" fontAlgn="base" hangingPunct="0">
              <a:spcBef>
                <a:spcPts val="600"/>
              </a:spcBef>
              <a:spcAft>
                <a:spcPct val="0"/>
              </a:spcAft>
              <a:buFont typeface="Arial" panose="020B0604020202020204" pitchFamily="34" charset="0"/>
              <a:buChar char="•"/>
            </a:pPr>
            <a:r>
              <a:rPr lang="es-ES" sz="2400" b="1" dirty="0">
                <a:solidFill>
                  <a:schemeClr val="accent1">
                    <a:lumMod val="75000"/>
                  </a:schemeClr>
                </a:solidFill>
                <a:latin typeface="Aharoni" panose="02010803020104030203" pitchFamily="2" charset="-79"/>
                <a:cs typeface="Aharoni" panose="02010803020104030203" pitchFamily="2" charset="-79"/>
              </a:rPr>
              <a:t>¿Qué es un problema?</a:t>
            </a:r>
            <a:endParaRPr lang="es-MX" sz="2400" b="1" dirty="0">
              <a:solidFill>
                <a:schemeClr val="accent1">
                  <a:lumMod val="75000"/>
                </a:schemeClr>
              </a:solidFill>
              <a:latin typeface="Aharoni" panose="02010803020104030203" pitchFamily="2" charset="-79"/>
              <a:cs typeface="Aharoni" panose="02010803020104030203" pitchFamily="2" charset="-79"/>
            </a:endParaRPr>
          </a:p>
          <a:p>
            <a:pPr marL="342900" lvl="0" indent="-342900" algn="just" eaLnBrk="0" fontAlgn="base" hangingPunct="0">
              <a:spcBef>
                <a:spcPts val="600"/>
              </a:spcBef>
              <a:spcAft>
                <a:spcPct val="0"/>
              </a:spcAft>
              <a:buFont typeface="Arial" panose="020B0604020202020204" pitchFamily="34" charset="0"/>
              <a:buChar char="•"/>
            </a:pPr>
            <a:r>
              <a:rPr lang="es-ES" sz="2400" b="1" dirty="0">
                <a:solidFill>
                  <a:schemeClr val="accent1">
                    <a:lumMod val="75000"/>
                  </a:schemeClr>
                </a:solidFill>
                <a:latin typeface="Aharoni" panose="02010803020104030203" pitchFamily="2" charset="-79"/>
                <a:cs typeface="Aharoni" panose="02010803020104030203" pitchFamily="2" charset="-79"/>
              </a:rPr>
              <a:t>¿Cuáles son las características del pensamiento? </a:t>
            </a:r>
            <a:endParaRPr lang="es-MX" sz="2400" b="1" dirty="0">
              <a:solidFill>
                <a:schemeClr val="accent1">
                  <a:lumMod val="75000"/>
                </a:schemeClr>
              </a:solidFill>
              <a:latin typeface="Aharoni" panose="02010803020104030203" pitchFamily="2" charset="-79"/>
              <a:cs typeface="Aharoni" panose="02010803020104030203" pitchFamily="2" charset="-79"/>
            </a:endParaRPr>
          </a:p>
          <a:p>
            <a:pPr marL="342900" lvl="0" indent="-342900" algn="just" eaLnBrk="0" fontAlgn="base" hangingPunct="0">
              <a:spcBef>
                <a:spcPts val="600"/>
              </a:spcBef>
              <a:spcAft>
                <a:spcPct val="0"/>
              </a:spcAft>
              <a:buFont typeface="Arial" panose="020B0604020202020204" pitchFamily="34" charset="0"/>
              <a:buChar char="•"/>
            </a:pPr>
            <a:r>
              <a:rPr lang="es-ES" sz="2400" b="1" dirty="0">
                <a:solidFill>
                  <a:schemeClr val="accent1">
                    <a:lumMod val="75000"/>
                  </a:schemeClr>
                </a:solidFill>
                <a:latin typeface="Aharoni" panose="02010803020104030203" pitchFamily="2" charset="-79"/>
                <a:cs typeface="Aharoni" panose="02010803020104030203" pitchFamily="2" charset="-79"/>
              </a:rPr>
              <a:t>¿Qué es una estrategia de pensamiento?</a:t>
            </a:r>
            <a:endParaRPr lang="es-MX" sz="2400" b="1" dirty="0">
              <a:solidFill>
                <a:schemeClr val="accent1">
                  <a:lumMod val="75000"/>
                </a:schemeClr>
              </a:solidFill>
              <a:latin typeface="Aharoni" panose="02010803020104030203" pitchFamily="2" charset="-79"/>
              <a:cs typeface="Aharoni" panose="02010803020104030203" pitchFamily="2" charset="-79"/>
            </a:endParaRPr>
          </a:p>
          <a:p>
            <a:pPr marL="342900" lvl="0" indent="-342900" algn="just" eaLnBrk="0" fontAlgn="base" hangingPunct="0">
              <a:spcBef>
                <a:spcPts val="600"/>
              </a:spcBef>
              <a:spcAft>
                <a:spcPct val="0"/>
              </a:spcAft>
              <a:buFont typeface="Arial" panose="020B0604020202020204" pitchFamily="34" charset="0"/>
              <a:buChar char="•"/>
            </a:pPr>
            <a:r>
              <a:rPr lang="es-ES" sz="2400" b="1" dirty="0">
                <a:solidFill>
                  <a:schemeClr val="accent1">
                    <a:lumMod val="75000"/>
                  </a:schemeClr>
                </a:solidFill>
                <a:latin typeface="Aharoni" panose="02010803020104030203" pitchFamily="2" charset="-79"/>
                <a:cs typeface="Aharoni" panose="02010803020104030203" pitchFamily="2" charset="-79"/>
              </a:rPr>
              <a:t>¿Cuál es la clasificación del tipo de pensamiento?</a:t>
            </a:r>
            <a:endParaRPr lang="es-MX" sz="2400" b="1" dirty="0">
              <a:solidFill>
                <a:schemeClr val="accent1">
                  <a:lumMod val="75000"/>
                </a:schemeClr>
              </a:solidFill>
              <a:latin typeface="Aharoni" panose="02010803020104030203" pitchFamily="2" charset="-79"/>
              <a:cs typeface="Aharoni" panose="02010803020104030203" pitchFamily="2" charset="-79"/>
            </a:endParaRPr>
          </a:p>
          <a:p>
            <a:pPr marL="342900" lvl="0" indent="-342900" algn="just" eaLnBrk="0" fontAlgn="base" hangingPunct="0">
              <a:spcBef>
                <a:spcPts val="600"/>
              </a:spcBef>
              <a:spcAft>
                <a:spcPct val="0"/>
              </a:spcAft>
              <a:buFont typeface="Arial" panose="020B0604020202020204" pitchFamily="34" charset="0"/>
              <a:buChar char="•"/>
            </a:pPr>
            <a:r>
              <a:rPr lang="es-ES" sz="2400" b="1" dirty="0">
                <a:solidFill>
                  <a:schemeClr val="accent1">
                    <a:lumMod val="75000"/>
                  </a:schemeClr>
                </a:solidFill>
                <a:latin typeface="Aharoni" panose="02010803020104030203" pitchFamily="2" charset="-79"/>
                <a:cs typeface="Aharoni" panose="02010803020104030203" pitchFamily="2" charset="-79"/>
              </a:rPr>
              <a:t>¿Cuál es el pensamiento convergente?</a:t>
            </a:r>
            <a:endParaRPr lang="es-MX" sz="2400" b="1" dirty="0">
              <a:solidFill>
                <a:schemeClr val="accent1">
                  <a:lumMod val="75000"/>
                </a:schemeClr>
              </a:solidFill>
              <a:latin typeface="Aharoni" panose="02010803020104030203" pitchFamily="2" charset="-79"/>
              <a:cs typeface="Aharoni" panose="02010803020104030203" pitchFamily="2" charset="-79"/>
            </a:endParaRPr>
          </a:p>
          <a:p>
            <a:pPr marL="342900" lvl="0" indent="-342900" algn="just" eaLnBrk="0" fontAlgn="base" hangingPunct="0">
              <a:spcBef>
                <a:spcPts val="600"/>
              </a:spcBef>
              <a:spcAft>
                <a:spcPct val="0"/>
              </a:spcAft>
              <a:buFont typeface="Arial" panose="020B0604020202020204" pitchFamily="34" charset="0"/>
              <a:buChar char="•"/>
            </a:pPr>
            <a:r>
              <a:rPr lang="es-ES" sz="2400" b="1" dirty="0">
                <a:solidFill>
                  <a:schemeClr val="accent1">
                    <a:lumMod val="75000"/>
                  </a:schemeClr>
                </a:solidFill>
                <a:latin typeface="Aharoni" panose="02010803020104030203" pitchFamily="2" charset="-79"/>
                <a:cs typeface="Aharoni" panose="02010803020104030203" pitchFamily="2" charset="-79"/>
              </a:rPr>
              <a:t>¿Cuál es el pensamiento divergente?</a:t>
            </a:r>
            <a:endParaRPr lang="es-MX" sz="2400" b="1" dirty="0">
              <a:solidFill>
                <a:schemeClr val="accent1">
                  <a:lumMod val="75000"/>
                </a:schemeClr>
              </a:solidFill>
              <a:latin typeface="Aharoni" panose="02010803020104030203" pitchFamily="2" charset="-79"/>
              <a:cs typeface="Aharoni" panose="02010803020104030203" pitchFamily="2" charset="-79"/>
            </a:endParaRPr>
          </a:p>
          <a:p>
            <a:pPr marL="342900" lvl="0" indent="-342900" algn="just" eaLnBrk="0" fontAlgn="base" hangingPunct="0">
              <a:spcBef>
                <a:spcPts val="600"/>
              </a:spcBef>
              <a:spcAft>
                <a:spcPct val="0"/>
              </a:spcAft>
              <a:buFont typeface="Arial" panose="020B0604020202020204" pitchFamily="34" charset="0"/>
              <a:buChar char="•"/>
            </a:pPr>
            <a:r>
              <a:rPr lang="es-ES" sz="2400" b="1" dirty="0">
                <a:solidFill>
                  <a:schemeClr val="accent1">
                    <a:lumMod val="75000"/>
                  </a:schemeClr>
                </a:solidFill>
                <a:latin typeface="Aharoni" panose="02010803020104030203" pitchFamily="2" charset="-79"/>
                <a:cs typeface="Aharoni" panose="02010803020104030203" pitchFamily="2" charset="-79"/>
              </a:rPr>
              <a:t>¿Qué es la creatividad?</a:t>
            </a:r>
            <a:endParaRPr lang="es-MX" sz="2400" b="1" dirty="0">
              <a:solidFill>
                <a:schemeClr val="accent1">
                  <a:lumMod val="75000"/>
                </a:schemeClr>
              </a:solidFill>
              <a:latin typeface="Aharoni" panose="02010803020104030203" pitchFamily="2" charset="-79"/>
              <a:cs typeface="Aharoni" panose="02010803020104030203" pitchFamily="2" charset="-79"/>
            </a:endParaRPr>
          </a:p>
          <a:p>
            <a:pPr marL="342900" lvl="0" indent="-342900" algn="just" eaLnBrk="0" fontAlgn="base" hangingPunct="0">
              <a:spcBef>
                <a:spcPts val="600"/>
              </a:spcBef>
              <a:spcAft>
                <a:spcPct val="0"/>
              </a:spcAft>
              <a:buFont typeface="Arial" panose="020B0604020202020204" pitchFamily="34" charset="0"/>
              <a:buChar char="•"/>
            </a:pPr>
            <a:r>
              <a:rPr lang="es-ES" sz="2400" b="1" dirty="0">
                <a:solidFill>
                  <a:schemeClr val="accent1">
                    <a:lumMod val="75000"/>
                  </a:schemeClr>
                </a:solidFill>
                <a:latin typeface="Aharoni" panose="02010803020104030203" pitchFamily="2" charset="-79"/>
                <a:cs typeface="Aharoni" panose="02010803020104030203" pitchFamily="2" charset="-79"/>
              </a:rPr>
              <a:t>¿Cómo se pueden clasificar los problemas?</a:t>
            </a:r>
            <a:endParaRPr lang="es-MX" sz="2400" b="1" dirty="0">
              <a:solidFill>
                <a:schemeClr val="accent1">
                  <a:lumMod val="75000"/>
                </a:schemeClr>
              </a:solidFill>
              <a:latin typeface="Aharoni" panose="02010803020104030203" pitchFamily="2" charset="-79"/>
              <a:cs typeface="Aharoni" panose="02010803020104030203" pitchFamily="2" charset="-79"/>
            </a:endParaRPr>
          </a:p>
          <a:p>
            <a:pPr marL="342900" lvl="0" indent="-342900" algn="just" eaLnBrk="0" fontAlgn="base" hangingPunct="0">
              <a:spcBef>
                <a:spcPts val="600"/>
              </a:spcBef>
              <a:spcAft>
                <a:spcPct val="0"/>
              </a:spcAft>
              <a:buFont typeface="Arial" panose="020B0604020202020204" pitchFamily="34" charset="0"/>
              <a:buChar char="•"/>
            </a:pPr>
            <a:r>
              <a:rPr lang="es-ES" sz="2400" b="1" dirty="0">
                <a:solidFill>
                  <a:schemeClr val="accent1">
                    <a:lumMod val="75000"/>
                  </a:schemeClr>
                </a:solidFill>
                <a:latin typeface="Aharoni" panose="02010803020104030203" pitchFamily="2" charset="-79"/>
                <a:cs typeface="Aharoni" panose="02010803020104030203" pitchFamily="2" charset="-79"/>
              </a:rPr>
              <a:t>¿Cuáles son las fases del proceso para la solución de problemas?</a:t>
            </a:r>
          </a:p>
          <a:p>
            <a:pPr marL="342900" lvl="0" indent="-342900" algn="just" eaLnBrk="0" fontAlgn="base" hangingPunct="0">
              <a:spcBef>
                <a:spcPts val="600"/>
              </a:spcBef>
              <a:spcAft>
                <a:spcPct val="0"/>
              </a:spcAft>
              <a:buFont typeface="Arial" panose="020B0604020202020204" pitchFamily="34" charset="0"/>
              <a:buChar char="•"/>
            </a:pPr>
            <a:r>
              <a:rPr lang="es-MX" sz="2400" b="1" dirty="0">
                <a:solidFill>
                  <a:schemeClr val="accent1">
                    <a:lumMod val="75000"/>
                  </a:schemeClr>
                </a:solidFill>
                <a:latin typeface="Aharoni" panose="02010803020104030203" pitchFamily="2" charset="-79"/>
                <a:cs typeface="Aharoni" panose="02010803020104030203" pitchFamily="2" charset="-79"/>
              </a:rPr>
              <a:t>¿Cómo se emplea el lenguaje algebraico? </a:t>
            </a:r>
          </a:p>
        </p:txBody>
      </p:sp>
    </p:spTree>
    <p:extLst>
      <p:ext uri="{BB962C8B-B14F-4D97-AF65-F5344CB8AC3E}">
        <p14:creationId xmlns:p14="http://schemas.microsoft.com/office/powerpoint/2010/main" val="3168525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76355" y="557610"/>
            <a:ext cx="9865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MX" altLang="es-MX" sz="4000" b="1" dirty="0" smtClean="0">
                <a:solidFill>
                  <a:srgbClr val="00B0F0"/>
                </a:solidFill>
                <a:latin typeface="Aharoni" panose="02010803020104030203" pitchFamily="2" charset="-79"/>
                <a:cs typeface="Aharoni" panose="02010803020104030203" pitchFamily="2" charset="-79"/>
              </a:rPr>
              <a:t>8.5</a:t>
            </a:r>
            <a:endParaRPr lang="es-MX" altLang="es-MX" sz="2400" b="1" dirty="0" smtClean="0">
              <a:solidFill>
                <a:srgbClr val="00B0F0"/>
              </a:solidFill>
              <a:latin typeface="Aharoni" panose="02010803020104030203" pitchFamily="2" charset="-79"/>
              <a:cs typeface="Aharoni" panose="02010803020104030203" pitchFamily="2" charset="-79"/>
            </a:endParaRPr>
          </a:p>
          <a:p>
            <a:pPr eaLnBrk="0" fontAlgn="base" hangingPunct="0">
              <a:spcBef>
                <a:spcPct val="0"/>
              </a:spcBef>
              <a:spcAft>
                <a:spcPct val="0"/>
              </a:spcAft>
            </a:pPr>
            <a:r>
              <a:rPr lang="es-MX" sz="2400" b="1" dirty="0" smtClean="0">
                <a:solidFill>
                  <a:srgbClr val="00B0F0"/>
                </a:solidFill>
                <a:latin typeface="Aharoni" panose="02010803020104030203" pitchFamily="2" charset="-79"/>
                <a:cs typeface="Aharoni" panose="02010803020104030203" pitchFamily="2" charset="-79"/>
              </a:rPr>
              <a:t>h) </a:t>
            </a:r>
            <a:r>
              <a:rPr lang="es-MX" sz="2400" b="1" dirty="0">
                <a:solidFill>
                  <a:srgbClr val="00B0F0"/>
                </a:solidFill>
                <a:latin typeface="Aharoni" panose="02010803020104030203" pitchFamily="2" charset="-79"/>
                <a:cs typeface="Aharoni" panose="02010803020104030203" pitchFamily="2" charset="-79"/>
              </a:rPr>
              <a:t>D</a:t>
            </a:r>
            <a:r>
              <a:rPr lang="es-MX" sz="2400" b="1" dirty="0" smtClean="0">
                <a:solidFill>
                  <a:srgbClr val="00B0F0"/>
                </a:solidFill>
                <a:latin typeface="Aharoni" panose="02010803020104030203" pitchFamily="2" charset="-79"/>
                <a:cs typeface="Aharoni" panose="02010803020104030203" pitchFamily="2" charset="-79"/>
              </a:rPr>
              <a:t>escripción de apertura de la actividad.</a:t>
            </a:r>
            <a:endParaRPr kumimoji="0" lang="es-MX" altLang="es-MX" sz="1800" b="0" i="0" u="none" strike="noStrike" cap="none" normalizeH="0" baseline="0" dirty="0" smtClean="0">
              <a:ln>
                <a:noFill/>
              </a:ln>
              <a:solidFill>
                <a:srgbClr val="00B0F0"/>
              </a:solidFill>
              <a:effectLst/>
              <a:latin typeface="Aharoni" panose="02010803020104030203" pitchFamily="2" charset="-79"/>
              <a:cs typeface="Aharoni" panose="02010803020104030203" pitchFamily="2" charset="-79"/>
            </a:endParaRPr>
          </a:p>
        </p:txBody>
      </p:sp>
      <p:graphicFrame>
        <p:nvGraphicFramePr>
          <p:cNvPr id="3" name="3 Marcador de contenido"/>
          <p:cNvGraphicFramePr>
            <a:graphicFrameLocks/>
          </p:cNvGraphicFramePr>
          <p:nvPr>
            <p:extLst>
              <p:ext uri="{D42A27DB-BD31-4B8C-83A1-F6EECF244321}">
                <p14:modId xmlns:p14="http://schemas.microsoft.com/office/powerpoint/2010/main" val="2241416036"/>
              </p:ext>
            </p:extLst>
          </p:nvPr>
        </p:nvGraphicFramePr>
        <p:xfrm>
          <a:off x="1244150" y="2132856"/>
          <a:ext cx="9694945" cy="1740631"/>
        </p:xfrm>
        <a:graphic>
          <a:graphicData uri="http://schemas.openxmlformats.org/drawingml/2006/table">
            <a:tbl>
              <a:tblPr firstRow="1" firstCol="1" bandRow="1"/>
              <a:tblGrid>
                <a:gridCol w="791725"/>
                <a:gridCol w="1826297"/>
                <a:gridCol w="7076923"/>
              </a:tblGrid>
              <a:tr h="460471">
                <a:tc>
                  <a:txBody>
                    <a:bodyPr/>
                    <a:lstStyle/>
                    <a:p>
                      <a:pPr algn="ctr">
                        <a:lnSpc>
                          <a:spcPct val="150000"/>
                        </a:lnSpc>
                        <a:spcAft>
                          <a:spcPts val="0"/>
                        </a:spcAft>
                      </a:pPr>
                      <a:r>
                        <a:rPr lang="es-MX" sz="1200" b="1" dirty="0" smtClean="0">
                          <a:solidFill>
                            <a:schemeClr val="accent1">
                              <a:lumMod val="75000"/>
                            </a:schemeClr>
                          </a:solidFill>
                          <a:effectLst/>
                          <a:latin typeface="Aharoni" panose="02010803020104030203" pitchFamily="2" charset="-79"/>
                          <a:ea typeface="Calibri"/>
                          <a:cs typeface="Aharoni" panose="02010803020104030203" pitchFamily="2" charset="-79"/>
                        </a:rPr>
                        <a:t>Tiempo</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b="1" dirty="0">
                          <a:solidFill>
                            <a:schemeClr val="accent1">
                              <a:lumMod val="75000"/>
                            </a:schemeClr>
                          </a:solidFill>
                          <a:effectLst/>
                          <a:latin typeface="Aharoni" panose="02010803020104030203" pitchFamily="2" charset="-79"/>
                          <a:ea typeface="Calibri"/>
                          <a:cs typeface="Aharoni" panose="02010803020104030203" pitchFamily="2" charset="-79"/>
                        </a:rPr>
                        <a:t>Recursos didácticos</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b="1" dirty="0">
                          <a:solidFill>
                            <a:schemeClr val="accent1">
                              <a:lumMod val="75000"/>
                            </a:schemeClr>
                          </a:solidFill>
                          <a:effectLst/>
                          <a:latin typeface="Aharoni" panose="02010803020104030203" pitchFamily="2" charset="-79"/>
                          <a:ea typeface="Calibri"/>
                          <a:cs typeface="Aharoni" panose="02010803020104030203" pitchFamily="2" charset="-79"/>
                        </a:rPr>
                        <a:t>Secuencia didáctica </a:t>
                      </a:r>
                      <a:r>
                        <a:rPr lang="es-MX" sz="1200" b="1" dirty="0" smtClean="0">
                          <a:solidFill>
                            <a:schemeClr val="accent1">
                              <a:lumMod val="75000"/>
                            </a:schemeClr>
                          </a:solidFill>
                          <a:effectLst/>
                          <a:latin typeface="Aharoni" panose="02010803020104030203" pitchFamily="2" charset="-79"/>
                          <a:ea typeface="Calibri"/>
                          <a:cs typeface="Aharoni" panose="02010803020104030203" pitchFamily="2" charset="-79"/>
                        </a:rPr>
                        <a:t>multidisciplinaria</a:t>
                      </a:r>
                      <a:r>
                        <a:rPr lang="es-MX" sz="1200" b="1" dirty="0">
                          <a:solidFill>
                            <a:schemeClr val="accent1">
                              <a:lumMod val="75000"/>
                            </a:schemeClr>
                          </a:solidFill>
                          <a:effectLst/>
                          <a:latin typeface="Aharoni" panose="02010803020104030203" pitchFamily="2" charset="-79"/>
                          <a:ea typeface="Calibri"/>
                          <a:cs typeface="Aharoni" panose="02010803020104030203" pitchFamily="2" charset="-79"/>
                        </a:rPr>
                        <a:t>		FASE DE APERTURA</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7544">
                <a:tc>
                  <a:txBody>
                    <a:bodyPr/>
                    <a:lstStyle/>
                    <a:p>
                      <a:pPr>
                        <a:lnSpc>
                          <a:spcPts val="1300"/>
                        </a:lnSpc>
                        <a:spcAft>
                          <a:spcPts val="0"/>
                        </a:spcAft>
                      </a:pPr>
                      <a:endParaRPr lang="es-MX" sz="1200"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p>
                      <a:pPr>
                        <a:lnSpc>
                          <a:spcPts val="1300"/>
                        </a:lnSpc>
                        <a:spcAft>
                          <a:spcPts val="0"/>
                        </a:spcAft>
                      </a:pPr>
                      <a:r>
                        <a:rPr lang="es-MX" sz="1200" dirty="0" smtClean="0">
                          <a:solidFill>
                            <a:schemeClr val="accent1">
                              <a:lumMod val="75000"/>
                            </a:schemeClr>
                          </a:solidFill>
                          <a:effectLst/>
                          <a:latin typeface="Aharoni" panose="02010803020104030203" pitchFamily="2" charset="-79"/>
                          <a:ea typeface="Calibri"/>
                          <a:cs typeface="Aharoni" panose="02010803020104030203" pitchFamily="2" charset="-79"/>
                        </a:rPr>
                        <a:t>30 </a:t>
                      </a:r>
                      <a:r>
                        <a:rPr lang="es-MX" sz="1200" dirty="0">
                          <a:solidFill>
                            <a:schemeClr val="accent1">
                              <a:lumMod val="75000"/>
                            </a:schemeClr>
                          </a:solidFill>
                          <a:effectLst/>
                          <a:latin typeface="Aharoni" panose="02010803020104030203" pitchFamily="2" charset="-79"/>
                          <a:ea typeface="Calibri"/>
                          <a:cs typeface="Aharoni" panose="02010803020104030203" pitchFamily="2" charset="-79"/>
                        </a:rPr>
                        <a:t>min</a:t>
                      </a:r>
                    </a:p>
                    <a:p>
                      <a:pPr>
                        <a:lnSpc>
                          <a:spcPts val="1300"/>
                        </a:lnSpc>
                        <a:spcAft>
                          <a:spcPts val="0"/>
                        </a:spcAft>
                      </a:pPr>
                      <a:r>
                        <a:rPr lang="es-MX" sz="1200" dirty="0">
                          <a:solidFill>
                            <a:schemeClr val="accent1">
                              <a:lumMod val="75000"/>
                            </a:schemeClr>
                          </a:solidFill>
                          <a:effectLst/>
                          <a:latin typeface="Aharoni" panose="02010803020104030203" pitchFamily="2" charset="-79"/>
                          <a:ea typeface="Calibri"/>
                          <a:cs typeface="Aharoni" panose="02010803020104030203" pitchFamily="2" charset="-79"/>
                        </a:rPr>
                        <a:t> </a:t>
                      </a:r>
                    </a:p>
                  </a:txBody>
                  <a:tcPr marL="60420" marR="60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nSpc>
                          <a:spcPct val="100000"/>
                        </a:lnSpc>
                        <a:spcAft>
                          <a:spcPts val="0"/>
                        </a:spcAft>
                        <a:buFontTx/>
                        <a:buChar char="-"/>
                      </a:pPr>
                      <a:endParaRPr lang="es-MX" sz="1200"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p>
                      <a:pPr marL="171450" indent="-171450">
                        <a:lnSpc>
                          <a:spcPct val="100000"/>
                        </a:lnSpc>
                        <a:spcAft>
                          <a:spcPts val="0"/>
                        </a:spcAft>
                        <a:buFontTx/>
                        <a:buChar char="-"/>
                      </a:pPr>
                      <a:r>
                        <a:rPr lang="es-MX" sz="1200" dirty="0" smtClean="0">
                          <a:solidFill>
                            <a:schemeClr val="accent1">
                              <a:lumMod val="75000"/>
                            </a:schemeClr>
                          </a:solidFill>
                          <a:effectLst/>
                          <a:latin typeface="Aharoni" panose="02010803020104030203" pitchFamily="2" charset="-79"/>
                          <a:ea typeface="Calibri"/>
                          <a:cs typeface="Aharoni" panose="02010803020104030203" pitchFamily="2" charset="-79"/>
                        </a:rPr>
                        <a:t>Pizarrón</a:t>
                      </a:r>
                    </a:p>
                    <a:p>
                      <a:pPr marL="171450" indent="-171450">
                        <a:lnSpc>
                          <a:spcPct val="100000"/>
                        </a:lnSpc>
                        <a:spcAft>
                          <a:spcPts val="0"/>
                        </a:spcAft>
                        <a:buFontTx/>
                        <a:buChar char="-"/>
                      </a:pPr>
                      <a:r>
                        <a:rPr lang="es-MX" sz="1200" dirty="0" smtClean="0">
                          <a:solidFill>
                            <a:schemeClr val="accent1">
                              <a:lumMod val="75000"/>
                            </a:schemeClr>
                          </a:solidFill>
                          <a:effectLst/>
                          <a:latin typeface="Aharoni" panose="02010803020104030203" pitchFamily="2" charset="-79"/>
                          <a:ea typeface="Calibri"/>
                          <a:cs typeface="Aharoni" panose="02010803020104030203" pitchFamily="2" charset="-79"/>
                        </a:rPr>
                        <a:t>Marcadores</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p>
                      <a:pPr>
                        <a:lnSpc>
                          <a:spcPct val="100000"/>
                        </a:lnSpc>
                        <a:spcAft>
                          <a:spcPts val="0"/>
                        </a:spcAft>
                      </a:pPr>
                      <a:r>
                        <a:rPr lang="es-MX" sz="1200" dirty="0">
                          <a:solidFill>
                            <a:schemeClr val="accent1">
                              <a:lumMod val="75000"/>
                            </a:schemeClr>
                          </a:solidFill>
                          <a:effectLst/>
                          <a:latin typeface="Aharoni" panose="02010803020104030203" pitchFamily="2" charset="-79"/>
                          <a:ea typeface="Calibri"/>
                          <a:cs typeface="Aharoni" panose="02010803020104030203" pitchFamily="2" charset="-79"/>
                        </a:rPr>
                        <a:t> </a:t>
                      </a:r>
                    </a:p>
                  </a:txBody>
                  <a:tcPr marL="60420" marR="60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s-MX" sz="1200"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p>
                      <a:pPr algn="just">
                        <a:lnSpc>
                          <a:spcPct val="100000"/>
                        </a:lnSpc>
                        <a:spcAft>
                          <a:spcPts val="0"/>
                        </a:spcAft>
                      </a:pPr>
                      <a:r>
                        <a:rPr lang="es-MX" sz="1200" dirty="0" smtClean="0">
                          <a:solidFill>
                            <a:schemeClr val="accent1">
                              <a:lumMod val="75000"/>
                            </a:schemeClr>
                          </a:solidFill>
                          <a:effectLst/>
                          <a:latin typeface="Aharoni" panose="02010803020104030203" pitchFamily="2" charset="-79"/>
                          <a:ea typeface="Calibri"/>
                          <a:cs typeface="Aharoni" panose="02010803020104030203" pitchFamily="2" charset="-79"/>
                        </a:rPr>
                        <a:t>Se </a:t>
                      </a:r>
                      <a:r>
                        <a:rPr lang="es-MX" sz="1200" dirty="0">
                          <a:solidFill>
                            <a:schemeClr val="accent1">
                              <a:lumMod val="75000"/>
                            </a:schemeClr>
                          </a:solidFill>
                          <a:effectLst/>
                          <a:latin typeface="Aharoni" panose="02010803020104030203" pitchFamily="2" charset="-79"/>
                          <a:ea typeface="Calibri"/>
                          <a:cs typeface="Aharoni" panose="02010803020104030203" pitchFamily="2" charset="-79"/>
                        </a:rPr>
                        <a:t>explica a los estudiantes la finalidad de esta sesión conjunta, como parte del proyecto </a:t>
                      </a:r>
                      <a:r>
                        <a:rPr lang="es-MX" sz="1200" dirty="0" smtClean="0">
                          <a:solidFill>
                            <a:schemeClr val="accent1">
                              <a:lumMod val="75000"/>
                            </a:schemeClr>
                          </a:solidFill>
                          <a:effectLst/>
                          <a:latin typeface="Aharoni" panose="02010803020104030203" pitchFamily="2" charset="-79"/>
                          <a:ea typeface="Calibri"/>
                          <a:cs typeface="Aharoni" panose="02010803020104030203" pitchFamily="2" charset="-79"/>
                        </a:rPr>
                        <a:t>CONEXIONES-DGIRE-UNAM </a:t>
                      </a:r>
                      <a:r>
                        <a:rPr lang="es-MX" sz="1200" dirty="0">
                          <a:solidFill>
                            <a:schemeClr val="accent1">
                              <a:lumMod val="75000"/>
                            </a:schemeClr>
                          </a:solidFill>
                          <a:effectLst/>
                          <a:latin typeface="Aharoni" panose="02010803020104030203" pitchFamily="2" charset="-79"/>
                          <a:ea typeface="Calibri"/>
                          <a:cs typeface="Aharoni" panose="02010803020104030203" pitchFamily="2" charset="-79"/>
                        </a:rPr>
                        <a:t>y el propósito de dicho </a:t>
                      </a:r>
                      <a:r>
                        <a:rPr lang="es-MX" sz="1200" dirty="0" smtClean="0">
                          <a:solidFill>
                            <a:schemeClr val="accent1">
                              <a:lumMod val="75000"/>
                            </a:schemeClr>
                          </a:solidFill>
                          <a:effectLst/>
                          <a:latin typeface="Aharoni" panose="02010803020104030203" pitchFamily="2" charset="-79"/>
                          <a:ea typeface="Calibri"/>
                          <a:cs typeface="Aharoni" panose="02010803020104030203" pitchFamily="2" charset="-79"/>
                        </a:rPr>
                        <a:t>proyecto</a:t>
                      </a:r>
                      <a:r>
                        <a:rPr lang="es-MX" sz="1200" baseline="0" dirty="0" smtClean="0">
                          <a:solidFill>
                            <a:schemeClr val="accent1">
                              <a:lumMod val="75000"/>
                            </a:schemeClr>
                          </a:solidFill>
                          <a:effectLst/>
                          <a:latin typeface="Aharoni" panose="02010803020104030203" pitchFamily="2" charset="-79"/>
                          <a:ea typeface="Calibri"/>
                          <a:cs typeface="Aharoni" panose="02010803020104030203" pitchFamily="2" charset="-79"/>
                        </a:rPr>
                        <a:t>. </a:t>
                      </a:r>
                    </a:p>
                    <a:p>
                      <a:pPr algn="just">
                        <a:lnSpc>
                          <a:spcPct val="100000"/>
                        </a:lnSpc>
                        <a:spcAft>
                          <a:spcPts val="0"/>
                        </a:spcAft>
                      </a:pPr>
                      <a:r>
                        <a:rPr lang="es-MX" sz="1200" baseline="0" dirty="0" smtClean="0">
                          <a:solidFill>
                            <a:schemeClr val="accent1">
                              <a:lumMod val="75000"/>
                            </a:schemeClr>
                          </a:solidFill>
                          <a:effectLst/>
                          <a:latin typeface="Aharoni" panose="02010803020104030203" pitchFamily="2" charset="-79"/>
                          <a:ea typeface="Calibri"/>
                          <a:cs typeface="Aharoni" panose="02010803020104030203" pitchFamily="2" charset="-79"/>
                        </a:rPr>
                        <a:t>Se inicia la actividad solicitando a cada uno de los alumnos, explique qué es lo que entiende por “problema”. Con ello se detonó una charla que permitió insertar las preguntas guía de la investigación.</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p>
                      <a:pPr algn="ctr">
                        <a:lnSpc>
                          <a:spcPct val="100000"/>
                        </a:lnSpc>
                        <a:spcAft>
                          <a:spcPts val="0"/>
                        </a:spcAft>
                      </a:pPr>
                      <a:r>
                        <a:rPr lang="es-MX" sz="1200" dirty="0" smtClean="0">
                          <a:solidFill>
                            <a:schemeClr val="accent1">
                              <a:lumMod val="75000"/>
                            </a:schemeClr>
                          </a:solidFill>
                          <a:effectLst/>
                          <a:latin typeface="Aharoni" panose="02010803020104030203" pitchFamily="2" charset="-79"/>
                          <a:ea typeface="Calibri"/>
                          <a:cs typeface="Aharoni" panose="02010803020104030203" pitchFamily="2" charset="-79"/>
                        </a:rPr>
                        <a:t>. </a:t>
                      </a:r>
                      <a:r>
                        <a:rPr lang="es-MX" sz="1200" dirty="0">
                          <a:solidFill>
                            <a:schemeClr val="accent1">
                              <a:lumMod val="75000"/>
                            </a:schemeClr>
                          </a:solidFill>
                          <a:effectLst/>
                          <a:latin typeface="Aharoni" panose="02010803020104030203" pitchFamily="2" charset="-79"/>
                          <a:ea typeface="Calibri"/>
                          <a:cs typeface="Aharoni" panose="02010803020104030203" pitchFamily="2" charset="-79"/>
                        </a:rPr>
                        <a:t> </a:t>
                      </a:r>
                    </a:p>
                  </a:txBody>
                  <a:tcPr marL="60420" marR="60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29553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0096" y="1340768"/>
            <a:ext cx="3096344" cy="4128459"/>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5600" y="1340768"/>
            <a:ext cx="3096345" cy="4128459"/>
          </a:xfrm>
          <a:prstGeom prst="rect">
            <a:avLst/>
          </a:prstGeom>
        </p:spPr>
      </p:pic>
    </p:spTree>
    <p:extLst>
      <p:ext uri="{BB962C8B-B14F-4D97-AF65-F5344CB8AC3E}">
        <p14:creationId xmlns:p14="http://schemas.microsoft.com/office/powerpoint/2010/main" val="2715004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76355" y="557610"/>
            <a:ext cx="9865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MX" altLang="es-MX" sz="4000" b="1" dirty="0" smtClean="0">
                <a:solidFill>
                  <a:srgbClr val="00B0F0"/>
                </a:solidFill>
                <a:latin typeface="Aharoni" panose="02010803020104030203" pitchFamily="2" charset="-79"/>
                <a:cs typeface="Aharoni" panose="02010803020104030203" pitchFamily="2" charset="-79"/>
              </a:rPr>
              <a:t>8.5</a:t>
            </a:r>
            <a:endParaRPr lang="es-MX" altLang="es-MX" sz="2400" b="1" dirty="0" smtClean="0">
              <a:solidFill>
                <a:srgbClr val="00B0F0"/>
              </a:solidFill>
              <a:latin typeface="Aharoni" panose="02010803020104030203" pitchFamily="2" charset="-79"/>
              <a:cs typeface="Aharoni" panose="02010803020104030203" pitchFamily="2" charset="-79"/>
            </a:endParaRPr>
          </a:p>
          <a:p>
            <a:pPr eaLnBrk="0" fontAlgn="base" hangingPunct="0">
              <a:spcBef>
                <a:spcPct val="0"/>
              </a:spcBef>
              <a:spcAft>
                <a:spcPct val="0"/>
              </a:spcAft>
            </a:pPr>
            <a:r>
              <a:rPr lang="es-MX" sz="2400" b="1" dirty="0" smtClean="0">
                <a:solidFill>
                  <a:srgbClr val="00B0F0"/>
                </a:solidFill>
                <a:latin typeface="Aharoni" panose="02010803020104030203" pitchFamily="2" charset="-79"/>
                <a:cs typeface="Aharoni" panose="02010803020104030203" pitchFamily="2" charset="-79"/>
              </a:rPr>
              <a:t>i) </a:t>
            </a:r>
            <a:r>
              <a:rPr lang="es-MX" sz="2400" b="1" dirty="0">
                <a:solidFill>
                  <a:srgbClr val="00B0F0"/>
                </a:solidFill>
                <a:latin typeface="Aharoni" panose="02010803020104030203" pitchFamily="2" charset="-79"/>
                <a:cs typeface="Aharoni" panose="02010803020104030203" pitchFamily="2" charset="-79"/>
              </a:rPr>
              <a:t>D</a:t>
            </a:r>
            <a:r>
              <a:rPr lang="es-MX" sz="2400" b="1" dirty="0" smtClean="0">
                <a:solidFill>
                  <a:srgbClr val="00B0F0"/>
                </a:solidFill>
                <a:latin typeface="Aharoni" panose="02010803020104030203" pitchFamily="2" charset="-79"/>
                <a:cs typeface="Aharoni" panose="02010803020104030203" pitchFamily="2" charset="-79"/>
              </a:rPr>
              <a:t>escripción del desarrollo de la actividad.</a:t>
            </a:r>
            <a:endParaRPr kumimoji="0" lang="es-MX" altLang="es-MX" sz="1800" b="0" i="0" u="none" strike="noStrike" cap="none" normalizeH="0" baseline="0" dirty="0" smtClean="0">
              <a:ln>
                <a:noFill/>
              </a:ln>
              <a:solidFill>
                <a:srgbClr val="00B0F0"/>
              </a:solidFill>
              <a:effectLst/>
              <a:latin typeface="Aharoni" panose="02010803020104030203" pitchFamily="2" charset="-79"/>
              <a:cs typeface="Aharoni" panose="02010803020104030203" pitchFamily="2" charset="-79"/>
            </a:endParaRPr>
          </a:p>
        </p:txBody>
      </p:sp>
      <p:graphicFrame>
        <p:nvGraphicFramePr>
          <p:cNvPr id="6" name="3 Marcador de contenido"/>
          <p:cNvGraphicFramePr>
            <a:graphicFrameLocks/>
          </p:cNvGraphicFramePr>
          <p:nvPr>
            <p:extLst>
              <p:ext uri="{D42A27DB-BD31-4B8C-83A1-F6EECF244321}">
                <p14:modId xmlns:p14="http://schemas.microsoft.com/office/powerpoint/2010/main" val="1217169440"/>
              </p:ext>
            </p:extLst>
          </p:nvPr>
        </p:nvGraphicFramePr>
        <p:xfrm>
          <a:off x="1276355" y="2132857"/>
          <a:ext cx="9694945" cy="896344"/>
        </p:xfrm>
        <a:graphic>
          <a:graphicData uri="http://schemas.openxmlformats.org/drawingml/2006/table">
            <a:tbl>
              <a:tblPr firstRow="1" firstCol="1" bandRow="1"/>
              <a:tblGrid>
                <a:gridCol w="791725"/>
                <a:gridCol w="1826297"/>
                <a:gridCol w="7076923"/>
              </a:tblGrid>
              <a:tr h="337169">
                <a:tc>
                  <a:txBody>
                    <a:bodyPr/>
                    <a:lstStyle/>
                    <a:p>
                      <a:pPr algn="ctr">
                        <a:lnSpc>
                          <a:spcPct val="150000"/>
                        </a:lnSpc>
                        <a:spcAft>
                          <a:spcPts val="0"/>
                        </a:spcAft>
                      </a:pPr>
                      <a:r>
                        <a:rPr lang="es-MX" sz="1200" b="1" dirty="0" smtClean="0">
                          <a:solidFill>
                            <a:schemeClr val="accent1">
                              <a:lumMod val="75000"/>
                            </a:schemeClr>
                          </a:solidFill>
                          <a:effectLst/>
                          <a:latin typeface="Aharoni" panose="02010803020104030203" pitchFamily="2" charset="-79"/>
                          <a:ea typeface="Calibri"/>
                          <a:cs typeface="Aharoni" panose="02010803020104030203" pitchFamily="2" charset="-79"/>
                        </a:rPr>
                        <a:t>Tiempo</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b="1" dirty="0">
                          <a:solidFill>
                            <a:schemeClr val="accent1">
                              <a:lumMod val="75000"/>
                            </a:schemeClr>
                          </a:solidFill>
                          <a:effectLst/>
                          <a:latin typeface="Aharoni" panose="02010803020104030203" pitchFamily="2" charset="-79"/>
                          <a:ea typeface="Calibri"/>
                          <a:cs typeface="Aharoni" panose="02010803020104030203" pitchFamily="2" charset="-79"/>
                        </a:rPr>
                        <a:t>Recursos didácticos</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b="1" dirty="0">
                          <a:solidFill>
                            <a:schemeClr val="accent1">
                              <a:lumMod val="75000"/>
                            </a:schemeClr>
                          </a:solidFill>
                          <a:effectLst/>
                          <a:latin typeface="Aharoni" panose="02010803020104030203" pitchFamily="2" charset="-79"/>
                          <a:ea typeface="Calibri"/>
                          <a:cs typeface="Aharoni" panose="02010803020104030203" pitchFamily="2" charset="-79"/>
                        </a:rPr>
                        <a:t>Secuencia didáctica </a:t>
                      </a:r>
                      <a:r>
                        <a:rPr lang="es-MX" sz="1200" b="1" dirty="0" smtClean="0">
                          <a:solidFill>
                            <a:schemeClr val="accent1">
                              <a:lumMod val="75000"/>
                            </a:schemeClr>
                          </a:solidFill>
                          <a:effectLst/>
                          <a:latin typeface="Aharoni" panose="02010803020104030203" pitchFamily="2" charset="-79"/>
                          <a:ea typeface="Calibri"/>
                          <a:cs typeface="Aharoni" panose="02010803020104030203" pitchFamily="2" charset="-79"/>
                        </a:rPr>
                        <a:t>multidisciplinaria</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9175">
                <a:tc>
                  <a:txBody>
                    <a:bodyPr/>
                    <a:lstStyle/>
                    <a:p>
                      <a:pPr>
                        <a:lnSpc>
                          <a:spcPts val="1300"/>
                        </a:lnSpc>
                        <a:spcAft>
                          <a:spcPts val="0"/>
                        </a:spcAft>
                      </a:pPr>
                      <a:endParaRPr lang="es-MX" sz="1200"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p>
                      <a:pPr>
                        <a:lnSpc>
                          <a:spcPts val="1300"/>
                        </a:lnSpc>
                        <a:spcAft>
                          <a:spcPts val="0"/>
                        </a:spcAft>
                      </a:pPr>
                      <a:r>
                        <a:rPr lang="es-MX" sz="1200" dirty="0" smtClean="0">
                          <a:solidFill>
                            <a:schemeClr val="accent1">
                              <a:lumMod val="75000"/>
                            </a:schemeClr>
                          </a:solidFill>
                          <a:effectLst/>
                          <a:latin typeface="Aharoni" panose="02010803020104030203" pitchFamily="2" charset="-79"/>
                          <a:ea typeface="Calibri"/>
                          <a:cs typeface="Aharoni" panose="02010803020104030203" pitchFamily="2" charset="-79"/>
                        </a:rPr>
                        <a:t>30 </a:t>
                      </a:r>
                      <a:r>
                        <a:rPr lang="es-MX" sz="1200" dirty="0">
                          <a:solidFill>
                            <a:schemeClr val="accent1">
                              <a:lumMod val="75000"/>
                            </a:schemeClr>
                          </a:solidFill>
                          <a:effectLst/>
                          <a:latin typeface="Aharoni" panose="02010803020104030203" pitchFamily="2" charset="-79"/>
                          <a:ea typeface="Calibri"/>
                          <a:cs typeface="Aharoni" panose="02010803020104030203" pitchFamily="2" charset="-79"/>
                        </a:rPr>
                        <a:t>min</a:t>
                      </a:r>
                    </a:p>
                    <a:p>
                      <a:pPr>
                        <a:lnSpc>
                          <a:spcPts val="1300"/>
                        </a:lnSpc>
                        <a:spcAft>
                          <a:spcPts val="0"/>
                        </a:spcAft>
                      </a:pPr>
                      <a:r>
                        <a:rPr lang="es-MX" sz="1200" dirty="0">
                          <a:solidFill>
                            <a:schemeClr val="accent1">
                              <a:lumMod val="75000"/>
                            </a:schemeClr>
                          </a:solidFill>
                          <a:effectLst/>
                          <a:latin typeface="Aharoni" panose="02010803020104030203" pitchFamily="2" charset="-79"/>
                          <a:ea typeface="Calibri"/>
                          <a:cs typeface="Aharoni" panose="02010803020104030203" pitchFamily="2" charset="-79"/>
                        </a:rPr>
                        <a:t> </a:t>
                      </a:r>
                    </a:p>
                  </a:txBody>
                  <a:tcPr marL="60420" marR="60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endParaRPr lang="es-MX" sz="1200" kern="1200"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p>
                      <a:pPr>
                        <a:lnSpc>
                          <a:spcPts val="1300"/>
                        </a:lnSpc>
                        <a:spcAft>
                          <a:spcPts val="0"/>
                        </a:spcAft>
                      </a:pPr>
                      <a:r>
                        <a:rPr lang="es-MX" sz="1200" kern="1200" dirty="0" smtClean="0">
                          <a:solidFill>
                            <a:schemeClr val="accent1">
                              <a:lumMod val="75000"/>
                            </a:schemeClr>
                          </a:solidFill>
                          <a:effectLst/>
                          <a:latin typeface="Aharoni" panose="02010803020104030203" pitchFamily="2" charset="-79"/>
                          <a:ea typeface="Calibri"/>
                          <a:cs typeface="Aharoni" panose="02010803020104030203" pitchFamily="2" charset="-79"/>
                        </a:rPr>
                        <a:t>Cuestionario </a:t>
                      </a:r>
                      <a:endParaRPr lang="es-MX" sz="1200" kern="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s-MX" sz="1200" kern="1200" dirty="0" smtClean="0">
                          <a:solidFill>
                            <a:schemeClr val="accent1">
                              <a:lumMod val="75000"/>
                            </a:schemeClr>
                          </a:solidFill>
                          <a:effectLst/>
                          <a:latin typeface="Aharoni" panose="02010803020104030203" pitchFamily="2" charset="-79"/>
                          <a:ea typeface="Calibri"/>
                          <a:cs typeface="Aharoni" panose="02010803020104030203" pitchFamily="2" charset="-79"/>
                        </a:rPr>
                        <a:t>                                                                                                                                                                                                                                                                                                                                                                                                                                                                                                                                                                                                                                                                                                                                                                                                                                                                                                                                                                                                                                                                                                                                                                                                                                                                                                                                                                                                                                                                                                                                                                                                                                                  </a:t>
                      </a:r>
                      <a:endParaRPr lang="es-MX" sz="1200" kern="1200" dirty="0">
                        <a:solidFill>
                          <a:schemeClr val="accent1">
                            <a:lumMod val="75000"/>
                          </a:schemeClr>
                        </a:solidFill>
                        <a:effectLst/>
                        <a:latin typeface="Aharoni" panose="02010803020104030203" pitchFamily="2" charset="-79"/>
                        <a:ea typeface="Calibri"/>
                        <a:cs typeface="Aharoni" panose="02010803020104030203" pitchFamily="2" charset="-79"/>
                      </a:endParaRPr>
                    </a:p>
                    <a:p>
                      <a:pPr>
                        <a:lnSpc>
                          <a:spcPts val="1300"/>
                        </a:lnSpc>
                        <a:spcAft>
                          <a:spcPts val="0"/>
                        </a:spcAft>
                      </a:pPr>
                      <a:r>
                        <a:rPr lang="es-MX" sz="1200" kern="1200" dirty="0">
                          <a:solidFill>
                            <a:schemeClr val="accent1">
                              <a:lumMod val="75000"/>
                            </a:schemeClr>
                          </a:solidFill>
                          <a:effectLst/>
                          <a:latin typeface="Aharoni" panose="02010803020104030203" pitchFamily="2" charset="-79"/>
                          <a:ea typeface="Calibri"/>
                          <a:cs typeface="Aharoni" panose="02010803020104030203" pitchFamily="2" charset="-79"/>
                        </a:rPr>
                        <a:t>Se le proporcionara a cada alumno un cuestionario , con dos preguntas, la primera la contestaran individualmente y la segunda en equipo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6732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1504" y="980728"/>
            <a:ext cx="4536504" cy="3402378"/>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2060688"/>
            <a:ext cx="4800000" cy="3600000"/>
          </a:xfrm>
          <a:prstGeom prst="rect">
            <a:avLst/>
          </a:prstGeom>
        </p:spPr>
      </p:pic>
    </p:spTree>
    <p:extLst>
      <p:ext uri="{BB962C8B-B14F-4D97-AF65-F5344CB8AC3E}">
        <p14:creationId xmlns:p14="http://schemas.microsoft.com/office/powerpoint/2010/main" val="10162113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4"/>
          <p:cNvPicPr>
            <a:picLocks noChangeAspect="1"/>
          </p:cNvPicPr>
          <p:nvPr/>
        </p:nvPicPr>
        <p:blipFill rotWithShape="1">
          <a:blip r:embed="rId2" cstate="print">
            <a:extLst>
              <a:ext uri="{28A0092B-C50C-407E-A947-70E740481C1C}">
                <a14:useLocalDpi xmlns:a14="http://schemas.microsoft.com/office/drawing/2010/main" val="0"/>
              </a:ext>
            </a:extLst>
          </a:blip>
          <a:srcRect l="5358" t="9374" r="10714" b="11607"/>
          <a:stretch/>
        </p:blipFill>
        <p:spPr>
          <a:xfrm>
            <a:off x="3503712" y="620688"/>
            <a:ext cx="4474258" cy="5616624"/>
          </a:xfrm>
          <a:prstGeom prst="rect">
            <a:avLst/>
          </a:prstGeom>
        </p:spPr>
      </p:pic>
    </p:spTree>
    <p:extLst>
      <p:ext uri="{BB962C8B-B14F-4D97-AF65-F5344CB8AC3E}">
        <p14:creationId xmlns:p14="http://schemas.microsoft.com/office/powerpoint/2010/main" val="1570123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3 Marcador de contenido"/>
          <p:cNvGraphicFramePr>
            <a:graphicFrameLocks/>
          </p:cNvGraphicFramePr>
          <p:nvPr>
            <p:extLst>
              <p:ext uri="{D42A27DB-BD31-4B8C-83A1-F6EECF244321}">
                <p14:modId xmlns:p14="http://schemas.microsoft.com/office/powerpoint/2010/main" val="3519251917"/>
              </p:ext>
            </p:extLst>
          </p:nvPr>
        </p:nvGraphicFramePr>
        <p:xfrm>
          <a:off x="1276355" y="2132857"/>
          <a:ext cx="9694945" cy="997569"/>
        </p:xfrm>
        <a:graphic>
          <a:graphicData uri="http://schemas.openxmlformats.org/drawingml/2006/table">
            <a:tbl>
              <a:tblPr firstRow="1" firstCol="1" bandRow="1"/>
              <a:tblGrid>
                <a:gridCol w="791725"/>
                <a:gridCol w="1826297"/>
                <a:gridCol w="7076923"/>
              </a:tblGrid>
              <a:tr h="337169">
                <a:tc>
                  <a:txBody>
                    <a:bodyPr/>
                    <a:lstStyle/>
                    <a:p>
                      <a:pPr algn="ctr">
                        <a:lnSpc>
                          <a:spcPct val="150000"/>
                        </a:lnSpc>
                        <a:spcAft>
                          <a:spcPts val="0"/>
                        </a:spcAft>
                      </a:pPr>
                      <a:r>
                        <a:rPr lang="es-MX" sz="1200" b="1" dirty="0" smtClean="0">
                          <a:solidFill>
                            <a:schemeClr val="accent1">
                              <a:lumMod val="75000"/>
                            </a:schemeClr>
                          </a:solidFill>
                          <a:effectLst/>
                          <a:latin typeface="Aharoni" panose="02010803020104030203" pitchFamily="2" charset="-79"/>
                          <a:ea typeface="Calibri"/>
                          <a:cs typeface="Aharoni" panose="02010803020104030203" pitchFamily="2" charset="-79"/>
                        </a:rPr>
                        <a:t>Tiempo</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b="1" dirty="0">
                          <a:solidFill>
                            <a:schemeClr val="accent1">
                              <a:lumMod val="75000"/>
                            </a:schemeClr>
                          </a:solidFill>
                          <a:effectLst/>
                          <a:latin typeface="Aharoni" panose="02010803020104030203" pitchFamily="2" charset="-79"/>
                          <a:ea typeface="Calibri"/>
                          <a:cs typeface="Aharoni" panose="02010803020104030203" pitchFamily="2" charset="-79"/>
                        </a:rPr>
                        <a:t>Recursos didácticos</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b="1" dirty="0">
                          <a:solidFill>
                            <a:schemeClr val="accent1">
                              <a:lumMod val="75000"/>
                            </a:schemeClr>
                          </a:solidFill>
                          <a:effectLst/>
                          <a:latin typeface="Aharoni" panose="02010803020104030203" pitchFamily="2" charset="-79"/>
                          <a:ea typeface="Calibri"/>
                          <a:cs typeface="Aharoni" panose="02010803020104030203" pitchFamily="2" charset="-79"/>
                        </a:rPr>
                        <a:t>Secuencia didáctica </a:t>
                      </a:r>
                      <a:r>
                        <a:rPr lang="es-MX" sz="1200" b="1" dirty="0" smtClean="0">
                          <a:solidFill>
                            <a:schemeClr val="accent1">
                              <a:lumMod val="75000"/>
                            </a:schemeClr>
                          </a:solidFill>
                          <a:effectLst/>
                          <a:latin typeface="Aharoni" panose="02010803020104030203" pitchFamily="2" charset="-79"/>
                          <a:ea typeface="Calibri"/>
                          <a:cs typeface="Aharoni" panose="02010803020104030203" pitchFamily="2" charset="-79"/>
                        </a:rPr>
                        <a:t>multidisciplinaria</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9175">
                <a:tc>
                  <a:txBody>
                    <a:bodyPr/>
                    <a:lstStyle/>
                    <a:p>
                      <a:pPr>
                        <a:lnSpc>
                          <a:spcPts val="1300"/>
                        </a:lnSpc>
                        <a:spcAft>
                          <a:spcPts val="0"/>
                        </a:spcAft>
                      </a:pPr>
                      <a:endParaRPr lang="es-MX" sz="1200" kern="1200"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p>
                      <a:pPr>
                        <a:lnSpc>
                          <a:spcPts val="1300"/>
                        </a:lnSpc>
                        <a:spcAft>
                          <a:spcPts val="0"/>
                        </a:spcAft>
                      </a:pPr>
                      <a:r>
                        <a:rPr lang="es-MX" sz="1200" kern="1200" dirty="0" smtClean="0">
                          <a:solidFill>
                            <a:schemeClr val="accent1">
                              <a:lumMod val="75000"/>
                            </a:schemeClr>
                          </a:solidFill>
                          <a:effectLst/>
                          <a:latin typeface="Aharoni" panose="02010803020104030203" pitchFamily="2" charset="-79"/>
                          <a:ea typeface="Calibri"/>
                          <a:cs typeface="Aharoni" panose="02010803020104030203" pitchFamily="2" charset="-79"/>
                        </a:rPr>
                        <a:t>10 min</a:t>
                      </a:r>
                      <a:endParaRPr lang="es-MX" sz="1200" kern="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endParaRPr lang="es-MX" sz="1200" kern="1200"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p>
                      <a:pPr>
                        <a:lnSpc>
                          <a:spcPts val="1300"/>
                        </a:lnSpc>
                        <a:spcAft>
                          <a:spcPts val="0"/>
                        </a:spcAft>
                      </a:pPr>
                      <a:r>
                        <a:rPr lang="es-MX" sz="1200" kern="1200" dirty="0" smtClean="0">
                          <a:solidFill>
                            <a:schemeClr val="accent1">
                              <a:lumMod val="75000"/>
                            </a:schemeClr>
                          </a:solidFill>
                          <a:effectLst/>
                          <a:latin typeface="Aharoni" panose="02010803020104030203" pitchFamily="2" charset="-79"/>
                          <a:ea typeface="Calibri"/>
                          <a:cs typeface="Aharoni" panose="02010803020104030203" pitchFamily="2" charset="-79"/>
                        </a:rPr>
                        <a:t>Participación </a:t>
                      </a:r>
                      <a:endParaRPr lang="es-MX" sz="1200" kern="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endParaRPr lang="es-MX" sz="1200" kern="1200"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p>
                      <a:pPr>
                        <a:lnSpc>
                          <a:spcPts val="1300"/>
                        </a:lnSpc>
                        <a:spcAft>
                          <a:spcPts val="0"/>
                        </a:spcAft>
                      </a:pPr>
                      <a:r>
                        <a:rPr lang="es-MX" sz="1200" kern="1200" dirty="0" smtClean="0">
                          <a:solidFill>
                            <a:schemeClr val="accent1">
                              <a:lumMod val="75000"/>
                            </a:schemeClr>
                          </a:solidFill>
                          <a:effectLst/>
                          <a:latin typeface="Aharoni" panose="02010803020104030203" pitchFamily="2" charset="-79"/>
                          <a:ea typeface="Calibri"/>
                          <a:cs typeface="Aharoni" panose="02010803020104030203" pitchFamily="2" charset="-79"/>
                        </a:rPr>
                        <a:t>Con </a:t>
                      </a:r>
                      <a:r>
                        <a:rPr lang="es-MX" sz="1200" kern="1200" dirty="0">
                          <a:solidFill>
                            <a:schemeClr val="accent1">
                              <a:lumMod val="75000"/>
                            </a:schemeClr>
                          </a:solidFill>
                          <a:effectLst/>
                          <a:latin typeface="Aharoni" panose="02010803020104030203" pitchFamily="2" charset="-79"/>
                          <a:ea typeface="Calibri"/>
                          <a:cs typeface="Aharoni" panose="02010803020104030203" pitchFamily="2" charset="-79"/>
                        </a:rPr>
                        <a:t>base en lo anterior, cada alumno comentara la importancia de utilizar un pensamiento deductivo en la solución de problemas.</a:t>
                      </a:r>
                    </a:p>
                    <a:p>
                      <a:pPr>
                        <a:lnSpc>
                          <a:spcPts val="1300"/>
                        </a:lnSpc>
                        <a:spcAft>
                          <a:spcPts val="0"/>
                        </a:spcAft>
                      </a:pPr>
                      <a:r>
                        <a:rPr lang="es-MX" sz="1200" kern="1200" dirty="0">
                          <a:solidFill>
                            <a:schemeClr val="accent1">
                              <a:lumMod val="75000"/>
                            </a:schemeClr>
                          </a:solidFill>
                          <a:effectLst/>
                          <a:latin typeface="Aharoni" panose="02010803020104030203" pitchFamily="2" charset="-79"/>
                          <a:ea typeface="Calibri"/>
                          <a:cs typeface="Aharoni" panose="02010803020104030203" pitchFamily="2" charset="-79"/>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1276355" y="557610"/>
            <a:ext cx="9865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MX" altLang="es-MX" sz="4000" b="1" dirty="0" smtClean="0">
                <a:solidFill>
                  <a:srgbClr val="00B0F0"/>
                </a:solidFill>
                <a:latin typeface="Aharoni" panose="02010803020104030203" pitchFamily="2" charset="-79"/>
                <a:cs typeface="Aharoni" panose="02010803020104030203" pitchFamily="2" charset="-79"/>
              </a:rPr>
              <a:t>8.6</a:t>
            </a:r>
            <a:endParaRPr lang="es-MX" altLang="es-MX" sz="2400" b="1" dirty="0" smtClean="0">
              <a:solidFill>
                <a:srgbClr val="00B0F0"/>
              </a:solidFill>
              <a:latin typeface="Aharoni" panose="02010803020104030203" pitchFamily="2" charset="-79"/>
              <a:cs typeface="Aharoni" panose="02010803020104030203" pitchFamily="2" charset="-79"/>
            </a:endParaRPr>
          </a:p>
          <a:p>
            <a:pPr eaLnBrk="0" fontAlgn="base" hangingPunct="0">
              <a:spcBef>
                <a:spcPct val="0"/>
              </a:spcBef>
              <a:spcAft>
                <a:spcPct val="0"/>
              </a:spcAft>
            </a:pPr>
            <a:r>
              <a:rPr lang="es-MX" sz="2400" b="1" dirty="0">
                <a:solidFill>
                  <a:srgbClr val="00B0F0"/>
                </a:solidFill>
                <a:latin typeface="Aharoni" panose="02010803020104030203" pitchFamily="2" charset="-79"/>
                <a:cs typeface="Aharoni" panose="02010803020104030203" pitchFamily="2" charset="-79"/>
              </a:rPr>
              <a:t>j</a:t>
            </a:r>
            <a:r>
              <a:rPr lang="es-MX" sz="2400" b="1" dirty="0" smtClean="0">
                <a:solidFill>
                  <a:srgbClr val="00B0F0"/>
                </a:solidFill>
                <a:latin typeface="Aharoni" panose="02010803020104030203" pitchFamily="2" charset="-79"/>
                <a:cs typeface="Aharoni" panose="02010803020104030203" pitchFamily="2" charset="-79"/>
              </a:rPr>
              <a:t>) </a:t>
            </a:r>
            <a:r>
              <a:rPr lang="es-MX" sz="2400" b="1" dirty="0">
                <a:solidFill>
                  <a:srgbClr val="00B0F0"/>
                </a:solidFill>
                <a:latin typeface="Aharoni" panose="02010803020104030203" pitchFamily="2" charset="-79"/>
                <a:cs typeface="Aharoni" panose="02010803020104030203" pitchFamily="2" charset="-79"/>
              </a:rPr>
              <a:t>D</a:t>
            </a:r>
            <a:r>
              <a:rPr lang="es-MX" sz="2400" b="1" dirty="0" smtClean="0">
                <a:solidFill>
                  <a:srgbClr val="00B0F0"/>
                </a:solidFill>
                <a:latin typeface="Aharoni" panose="02010803020104030203" pitchFamily="2" charset="-79"/>
                <a:cs typeface="Aharoni" panose="02010803020104030203" pitchFamily="2" charset="-79"/>
              </a:rPr>
              <a:t>escripción del cierre de la actividad.</a:t>
            </a:r>
            <a:endParaRPr kumimoji="0" lang="es-MX" altLang="es-MX" sz="1800" b="0" i="0" u="none" strike="noStrike" cap="none" normalizeH="0" baseline="0" dirty="0" smtClean="0">
              <a:ln>
                <a:noFill/>
              </a:ln>
              <a:solidFill>
                <a:srgbClr val="00B0F0"/>
              </a:solidFill>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726703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59497" y="1412776"/>
            <a:ext cx="9073009" cy="3170099"/>
          </a:xfrm>
          <a:prstGeom prst="rect">
            <a:avLst/>
          </a:prstGeom>
        </p:spPr>
        <p:txBody>
          <a:bodyPr wrap="square">
            <a:spAutoFit/>
          </a:bodyPr>
          <a:lstStyle/>
          <a:p>
            <a:endParaRPr lang="es-MX" sz="2800" dirty="0"/>
          </a:p>
          <a:p>
            <a:pPr algn="ctr"/>
            <a:r>
              <a:rPr lang="es-MX" sz="3200" b="1" dirty="0" smtClean="0">
                <a:solidFill>
                  <a:srgbClr val="00B0F0"/>
                </a:solidFill>
              </a:rPr>
              <a:t>Profesores Participantes</a:t>
            </a:r>
            <a:endParaRPr lang="es-MX" sz="3200" dirty="0">
              <a:solidFill>
                <a:srgbClr val="00B0F0"/>
              </a:solidFill>
            </a:endParaRPr>
          </a:p>
          <a:p>
            <a:endParaRPr lang="es-MX" sz="2800" dirty="0"/>
          </a:p>
          <a:p>
            <a:endParaRPr lang="es-MX" sz="2800" b="1" dirty="0"/>
          </a:p>
          <a:p>
            <a:pPr algn="just"/>
            <a:r>
              <a:rPr lang="es-MX" sz="2800" b="1" dirty="0" smtClean="0">
                <a:solidFill>
                  <a:schemeClr val="accent4"/>
                </a:solidFill>
              </a:rPr>
              <a:t>Martha </a:t>
            </a:r>
            <a:r>
              <a:rPr lang="es-MX" sz="2800" b="1" dirty="0">
                <a:solidFill>
                  <a:schemeClr val="accent4"/>
                </a:solidFill>
              </a:rPr>
              <a:t>Mora López	        </a:t>
            </a:r>
            <a:r>
              <a:rPr lang="es-MX" sz="2800" b="1" dirty="0" smtClean="0">
                <a:solidFill>
                  <a:schemeClr val="accent4"/>
                </a:solidFill>
              </a:rPr>
              <a:t>		</a:t>
            </a:r>
            <a:r>
              <a:rPr lang="es-MX" sz="2800" b="1" dirty="0" smtClean="0">
                <a:solidFill>
                  <a:schemeClr val="accent4"/>
                </a:solidFill>
              </a:rPr>
              <a:t>Matemáticas IV</a:t>
            </a:r>
            <a:endParaRPr lang="es-MX" sz="2800" b="1" dirty="0">
              <a:solidFill>
                <a:schemeClr val="accent4"/>
              </a:solidFill>
            </a:endParaRPr>
          </a:p>
          <a:p>
            <a:pPr algn="just"/>
            <a:r>
              <a:rPr lang="es-MX" sz="2800" b="1" dirty="0" smtClean="0">
                <a:solidFill>
                  <a:schemeClr val="accent4"/>
                </a:solidFill>
              </a:rPr>
              <a:t>María </a:t>
            </a:r>
            <a:r>
              <a:rPr lang="es-MX" sz="2800" b="1" dirty="0">
                <a:solidFill>
                  <a:schemeClr val="accent4"/>
                </a:solidFill>
              </a:rPr>
              <a:t>del Rocío Luna Rangel     </a:t>
            </a:r>
            <a:r>
              <a:rPr lang="es-MX" sz="2800" b="1" dirty="0" smtClean="0">
                <a:solidFill>
                  <a:schemeClr val="accent4"/>
                </a:solidFill>
              </a:rPr>
              <a:t>	Orientación </a:t>
            </a:r>
            <a:r>
              <a:rPr lang="es-MX" sz="2800" b="1" dirty="0">
                <a:solidFill>
                  <a:schemeClr val="accent4"/>
                </a:solidFill>
              </a:rPr>
              <a:t>Educativa </a:t>
            </a:r>
          </a:p>
          <a:p>
            <a:pPr algn="just"/>
            <a:r>
              <a:rPr lang="es-MX" sz="2800" b="1" dirty="0" smtClean="0">
                <a:solidFill>
                  <a:schemeClr val="accent4"/>
                </a:solidFill>
              </a:rPr>
              <a:t>Rodolfo </a:t>
            </a:r>
            <a:r>
              <a:rPr lang="es-MX" sz="2800" b="1" dirty="0">
                <a:solidFill>
                  <a:schemeClr val="accent4"/>
                </a:solidFill>
              </a:rPr>
              <a:t>Pacheco Guzmán 	       </a:t>
            </a:r>
            <a:r>
              <a:rPr lang="es-MX" sz="2800" b="1" dirty="0" smtClean="0">
                <a:solidFill>
                  <a:schemeClr val="accent4"/>
                </a:solidFill>
              </a:rPr>
              <a:t>	Lógica</a:t>
            </a:r>
            <a:endParaRPr lang="es-MX" sz="2800" b="1" dirty="0">
              <a:solidFill>
                <a:schemeClr val="accent4"/>
              </a:solidFill>
            </a:endParaRPr>
          </a:p>
        </p:txBody>
      </p:sp>
    </p:spTree>
    <p:extLst>
      <p:ext uri="{BB962C8B-B14F-4D97-AF65-F5344CB8AC3E}">
        <p14:creationId xmlns:p14="http://schemas.microsoft.com/office/powerpoint/2010/main" val="991474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3992" y="1158157"/>
            <a:ext cx="3294366" cy="4392488"/>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9576" y="1124744"/>
            <a:ext cx="3240360" cy="4320480"/>
          </a:xfrm>
          <a:prstGeom prst="rect">
            <a:avLst/>
          </a:prstGeom>
        </p:spPr>
      </p:pic>
    </p:spTree>
    <p:extLst>
      <p:ext uri="{BB962C8B-B14F-4D97-AF65-F5344CB8AC3E}">
        <p14:creationId xmlns:p14="http://schemas.microsoft.com/office/powerpoint/2010/main" val="1080069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276355" y="557610"/>
            <a:ext cx="9865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MX" altLang="es-MX" sz="4000" b="1" dirty="0" smtClean="0">
                <a:solidFill>
                  <a:srgbClr val="00B0F0"/>
                </a:solidFill>
                <a:latin typeface="Aharoni" panose="02010803020104030203" pitchFamily="2" charset="-79"/>
                <a:cs typeface="Aharoni" panose="02010803020104030203" pitchFamily="2" charset="-79"/>
              </a:rPr>
              <a:t>8.7</a:t>
            </a:r>
            <a:endParaRPr lang="es-MX" altLang="es-MX" sz="2400" b="1" dirty="0" smtClean="0">
              <a:solidFill>
                <a:srgbClr val="00B0F0"/>
              </a:solidFill>
              <a:latin typeface="Aharoni" panose="02010803020104030203" pitchFamily="2" charset="-79"/>
              <a:cs typeface="Aharoni" panose="02010803020104030203" pitchFamily="2" charset="-79"/>
            </a:endParaRPr>
          </a:p>
          <a:p>
            <a:pPr eaLnBrk="0" fontAlgn="base" hangingPunct="0">
              <a:spcBef>
                <a:spcPct val="0"/>
              </a:spcBef>
              <a:spcAft>
                <a:spcPct val="0"/>
              </a:spcAft>
            </a:pPr>
            <a:r>
              <a:rPr lang="es-MX" sz="2400" b="1" dirty="0" smtClean="0">
                <a:solidFill>
                  <a:srgbClr val="00B0F0"/>
                </a:solidFill>
                <a:latin typeface="Aharoni" panose="02010803020104030203" pitchFamily="2" charset="-79"/>
                <a:cs typeface="Aharoni" panose="02010803020104030203" pitchFamily="2" charset="-79"/>
              </a:rPr>
              <a:t>k) </a:t>
            </a:r>
            <a:r>
              <a:rPr lang="es-MX" sz="2400" b="1" dirty="0">
                <a:solidFill>
                  <a:srgbClr val="00B0F0"/>
                </a:solidFill>
                <a:latin typeface="Aharoni" panose="02010803020104030203" pitchFamily="2" charset="-79"/>
                <a:cs typeface="Aharoni" panose="02010803020104030203" pitchFamily="2" charset="-79"/>
              </a:rPr>
              <a:t>D</a:t>
            </a:r>
            <a:r>
              <a:rPr lang="es-MX" sz="2400" b="1" dirty="0" smtClean="0">
                <a:solidFill>
                  <a:srgbClr val="00B0F0"/>
                </a:solidFill>
                <a:latin typeface="Aharoni" panose="02010803020104030203" pitchFamily="2" charset="-79"/>
                <a:cs typeface="Aharoni" panose="02010803020104030203" pitchFamily="2" charset="-79"/>
              </a:rPr>
              <a:t>escripción de </a:t>
            </a:r>
            <a:r>
              <a:rPr lang="es-MX" sz="2400" b="1" dirty="0">
                <a:solidFill>
                  <a:srgbClr val="00B0F0"/>
                </a:solidFill>
                <a:latin typeface="Aharoni" panose="02010803020104030203" pitchFamily="2" charset="-79"/>
                <a:cs typeface="Aharoni" panose="02010803020104030203" pitchFamily="2" charset="-79"/>
              </a:rPr>
              <a:t>lo que se hará con los resultados de la actividad.</a:t>
            </a:r>
            <a:endParaRPr lang="es-MX" altLang="es-MX" sz="2400" b="1" dirty="0">
              <a:solidFill>
                <a:srgbClr val="00B0F0"/>
              </a:solidFill>
              <a:latin typeface="Aharoni" panose="02010803020104030203" pitchFamily="2" charset="-79"/>
              <a:cs typeface="Aharoni" panose="02010803020104030203" pitchFamily="2" charset="-79"/>
            </a:endParaRPr>
          </a:p>
        </p:txBody>
      </p:sp>
      <p:graphicFrame>
        <p:nvGraphicFramePr>
          <p:cNvPr id="4" name="Tabla 3"/>
          <p:cNvGraphicFramePr>
            <a:graphicFrameLocks noGrp="1"/>
          </p:cNvGraphicFramePr>
          <p:nvPr>
            <p:extLst>
              <p:ext uri="{D42A27DB-BD31-4B8C-83A1-F6EECF244321}">
                <p14:modId xmlns:p14="http://schemas.microsoft.com/office/powerpoint/2010/main" val="1812027661"/>
              </p:ext>
            </p:extLst>
          </p:nvPr>
        </p:nvGraphicFramePr>
        <p:xfrm>
          <a:off x="1919536" y="2420888"/>
          <a:ext cx="8136904" cy="1803012"/>
        </p:xfrm>
        <a:graphic>
          <a:graphicData uri="http://schemas.openxmlformats.org/drawingml/2006/table">
            <a:tbl>
              <a:tblPr>
                <a:tableStyleId>{5C22544A-7EE6-4342-B048-85BDC9FD1C3A}</a:tableStyleId>
              </a:tblPr>
              <a:tblGrid>
                <a:gridCol w="8136904"/>
              </a:tblGrid>
              <a:tr h="852287">
                <a:tc>
                  <a:txBody>
                    <a:bodyPr/>
                    <a:lstStyle/>
                    <a:p>
                      <a:pPr marR="114300" algn="just">
                        <a:lnSpc>
                          <a:spcPct val="115000"/>
                        </a:lnSpc>
                        <a:spcBef>
                          <a:spcPts val="370"/>
                        </a:spcBef>
                        <a:spcAft>
                          <a:spcPts val="0"/>
                        </a:spcAft>
                      </a:pPr>
                      <a:r>
                        <a:rPr lang="es-MX" sz="2400" dirty="0" smtClean="0">
                          <a:solidFill>
                            <a:schemeClr val="accent1">
                              <a:lumMod val="75000"/>
                            </a:schemeClr>
                          </a:solidFill>
                          <a:effectLst/>
                          <a:latin typeface="Arial" panose="020B0604020202020204" pitchFamily="34" charset="0"/>
                          <a:ea typeface="Arial" panose="020B0604020202020204" pitchFamily="34" charset="0"/>
                        </a:rPr>
                        <a:t>Con base a los resultados obtenidos del</a:t>
                      </a:r>
                      <a:r>
                        <a:rPr lang="es-MX" sz="2400" baseline="0" dirty="0" smtClean="0">
                          <a:solidFill>
                            <a:schemeClr val="accent1">
                              <a:lumMod val="75000"/>
                            </a:schemeClr>
                          </a:solidFill>
                          <a:effectLst/>
                          <a:latin typeface="Arial" panose="020B0604020202020204" pitchFamily="34" charset="0"/>
                          <a:ea typeface="Arial" panose="020B0604020202020204" pitchFamily="34" charset="0"/>
                        </a:rPr>
                        <a:t> cuestionario aplicado, se delimitó a los alumnos el concepto de “problema” y cómo se puede abordarse su solución, dependiendo de su naturaleza.</a:t>
                      </a:r>
                      <a:endParaRPr lang="es-MX" sz="2400" dirty="0">
                        <a:solidFill>
                          <a:schemeClr val="accent1">
                            <a:lumMod val="75000"/>
                          </a:schemeClr>
                        </a:solidFill>
                        <a:effectLst/>
                        <a:latin typeface="Arial" panose="020B0604020202020204" pitchFamily="34" charset="0"/>
                        <a:ea typeface="Arial" panose="020B0604020202020204" pitchFamily="34" charset="0"/>
                      </a:endParaRPr>
                    </a:p>
                  </a:txBody>
                  <a:tcPr marL="60258" marR="60258" marT="60258" marB="60258"/>
                </a:tc>
              </a:tr>
            </a:tbl>
          </a:graphicData>
        </a:graphic>
      </p:graphicFrame>
    </p:spTree>
    <p:extLst>
      <p:ext uri="{BB962C8B-B14F-4D97-AF65-F5344CB8AC3E}">
        <p14:creationId xmlns:p14="http://schemas.microsoft.com/office/powerpoint/2010/main" val="5674296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76355" y="557610"/>
            <a:ext cx="9865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MX" altLang="es-MX" sz="4000" b="1" dirty="0" smtClean="0">
                <a:solidFill>
                  <a:srgbClr val="00B0F0"/>
                </a:solidFill>
                <a:latin typeface="Aharoni" panose="02010803020104030203" pitchFamily="2" charset="-79"/>
                <a:cs typeface="Aharoni" panose="02010803020104030203" pitchFamily="2" charset="-79"/>
              </a:rPr>
              <a:t>8.8</a:t>
            </a:r>
            <a:endParaRPr lang="es-MX" altLang="es-MX" sz="2400" b="1" dirty="0" smtClean="0">
              <a:solidFill>
                <a:srgbClr val="00B0F0"/>
              </a:solidFill>
              <a:latin typeface="Aharoni" panose="02010803020104030203" pitchFamily="2" charset="-79"/>
              <a:cs typeface="Aharoni" panose="02010803020104030203" pitchFamily="2" charset="-79"/>
            </a:endParaRPr>
          </a:p>
          <a:p>
            <a:pPr eaLnBrk="0" fontAlgn="base" hangingPunct="0">
              <a:spcBef>
                <a:spcPct val="0"/>
              </a:spcBef>
              <a:spcAft>
                <a:spcPct val="0"/>
              </a:spcAft>
            </a:pPr>
            <a:r>
              <a:rPr lang="es-MX" sz="2400" b="1" dirty="0" smtClean="0">
                <a:solidFill>
                  <a:srgbClr val="00B0F0"/>
                </a:solidFill>
                <a:latin typeface="Aharoni" panose="02010803020104030203" pitchFamily="2" charset="-79"/>
                <a:cs typeface="Aharoni" panose="02010803020104030203" pitchFamily="2" charset="-79"/>
              </a:rPr>
              <a:t>l) An</a:t>
            </a:r>
            <a:r>
              <a:rPr lang="es-MX" sz="2400" b="1" dirty="0">
                <a:solidFill>
                  <a:srgbClr val="00B0F0"/>
                </a:solidFill>
                <a:latin typeface="Aharoni" panose="02010803020104030203" pitchFamily="2" charset="-79"/>
                <a:cs typeface="Aharoni" panose="02010803020104030203" pitchFamily="2" charset="-79"/>
              </a:rPr>
              <a:t>á</a:t>
            </a:r>
            <a:r>
              <a:rPr lang="es-MX" sz="2400" b="1" dirty="0" smtClean="0">
                <a:solidFill>
                  <a:srgbClr val="00B0F0"/>
                </a:solidFill>
                <a:latin typeface="Aharoni" panose="02010803020104030203" pitchFamily="2" charset="-79"/>
                <a:cs typeface="Aharoni" panose="02010803020104030203" pitchFamily="2" charset="-79"/>
              </a:rPr>
              <a:t>lisis. </a:t>
            </a:r>
            <a:r>
              <a:rPr lang="es-MX" sz="2400" b="1" dirty="0">
                <a:solidFill>
                  <a:srgbClr val="00B0F0"/>
                </a:solidFill>
                <a:latin typeface="Aharoni" panose="02010803020104030203" pitchFamily="2" charset="-79"/>
                <a:cs typeface="Aharoni" panose="02010803020104030203" pitchFamily="2" charset="-79"/>
              </a:rPr>
              <a:t>Contrastación de lo esperado y lo </a:t>
            </a:r>
            <a:r>
              <a:rPr lang="es-MX" sz="2400" b="1" dirty="0" smtClean="0">
                <a:solidFill>
                  <a:srgbClr val="00B0F0"/>
                </a:solidFill>
                <a:latin typeface="Aharoni" panose="02010803020104030203" pitchFamily="2" charset="-79"/>
                <a:cs typeface="Aharoni" panose="02010803020104030203" pitchFamily="2" charset="-79"/>
              </a:rPr>
              <a:t>sucedido</a:t>
            </a:r>
            <a:endParaRPr lang="es-MX" altLang="es-MX" sz="2400" b="1" dirty="0">
              <a:solidFill>
                <a:srgbClr val="00B0F0"/>
              </a:solidFill>
              <a:latin typeface="Aharoni" panose="02010803020104030203" pitchFamily="2" charset="-79"/>
              <a:cs typeface="Aharoni" panose="02010803020104030203" pitchFamily="2" charset="-79"/>
            </a:endParaRPr>
          </a:p>
        </p:txBody>
      </p:sp>
      <p:sp>
        <p:nvSpPr>
          <p:cNvPr id="3" name="2 Marcador de contenido"/>
          <p:cNvSpPr txBox="1">
            <a:spLocks/>
          </p:cNvSpPr>
          <p:nvPr/>
        </p:nvSpPr>
        <p:spPr>
          <a:xfrm>
            <a:off x="1069269" y="1916832"/>
            <a:ext cx="10086010" cy="3864747"/>
          </a:xfrm>
          <a:prstGeom prst="rect">
            <a:avLst/>
          </a:prstGeom>
        </p:spPr>
        <p:txBody>
          <a:bodyPr>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None/>
            </a:pPr>
            <a:r>
              <a:rPr lang="es-MX" dirty="0" smtClean="0">
                <a:solidFill>
                  <a:schemeClr val="accent1">
                    <a:lumMod val="75000"/>
                  </a:schemeClr>
                </a:solidFill>
                <a:latin typeface="Arial" panose="020B0604020202020204" pitchFamily="34" charset="0"/>
                <a:ea typeface="Arial" panose="020B0604020202020204" pitchFamily="34" charset="0"/>
              </a:rPr>
              <a:t>Logros </a:t>
            </a:r>
            <a:r>
              <a:rPr lang="es-MX" dirty="0">
                <a:solidFill>
                  <a:schemeClr val="accent1">
                    <a:lumMod val="75000"/>
                  </a:schemeClr>
                </a:solidFill>
                <a:latin typeface="Arial" panose="020B0604020202020204" pitchFamily="34" charset="0"/>
                <a:ea typeface="Arial" panose="020B0604020202020204" pitchFamily="34" charset="0"/>
              </a:rPr>
              <a:t>alcanzados. </a:t>
            </a:r>
          </a:p>
          <a:p>
            <a:pPr algn="just">
              <a:buFont typeface="Wingdings" panose="05000000000000000000" pitchFamily="2" charset="2"/>
              <a:buChar char="§"/>
            </a:pPr>
            <a:r>
              <a:rPr lang="es-MX" dirty="0" smtClean="0">
                <a:solidFill>
                  <a:schemeClr val="accent1">
                    <a:lumMod val="75000"/>
                  </a:schemeClr>
                </a:solidFill>
                <a:latin typeface="Arial" panose="020B0604020202020204" pitchFamily="34" charset="0"/>
                <a:ea typeface="Arial" panose="020B0604020202020204" pitchFamily="34" charset="0"/>
              </a:rPr>
              <a:t>Cada uno de los alumnos logró comprender cuándo sí se trata de un problema y la manera en que puede determinar la manera más eficaz de abordarlo para encontrar la solución pertinente.</a:t>
            </a:r>
          </a:p>
          <a:p>
            <a:pPr algn="just">
              <a:buFont typeface="Wingdings" panose="05000000000000000000" pitchFamily="2" charset="2"/>
              <a:buChar char="§"/>
            </a:pPr>
            <a:endParaRPr lang="es-MX" dirty="0">
              <a:solidFill>
                <a:schemeClr val="accent1">
                  <a:lumMod val="75000"/>
                </a:schemeClr>
              </a:solidFill>
              <a:latin typeface="Arial" panose="020B0604020202020204" pitchFamily="34" charset="0"/>
              <a:ea typeface="Arial" panose="020B0604020202020204" pitchFamily="34" charset="0"/>
            </a:endParaRPr>
          </a:p>
          <a:p>
            <a:pPr marL="0" indent="0">
              <a:buNone/>
            </a:pPr>
            <a:r>
              <a:rPr lang="es-MX" dirty="0" smtClean="0">
                <a:solidFill>
                  <a:schemeClr val="accent1">
                    <a:lumMod val="75000"/>
                  </a:schemeClr>
                </a:solidFill>
                <a:latin typeface="Arial" panose="020B0604020202020204" pitchFamily="34" charset="0"/>
                <a:ea typeface="Arial" panose="020B0604020202020204" pitchFamily="34" charset="0"/>
              </a:rPr>
              <a:t>Aspectos </a:t>
            </a:r>
            <a:r>
              <a:rPr lang="es-MX" dirty="0">
                <a:solidFill>
                  <a:schemeClr val="accent1">
                    <a:lumMod val="75000"/>
                  </a:schemeClr>
                </a:solidFill>
                <a:latin typeface="Arial" panose="020B0604020202020204" pitchFamily="34" charset="0"/>
                <a:ea typeface="Arial" panose="020B0604020202020204" pitchFamily="34" charset="0"/>
              </a:rPr>
              <a:t>a mejorar.</a:t>
            </a:r>
          </a:p>
          <a:p>
            <a:pPr>
              <a:buFont typeface="Wingdings" panose="05000000000000000000" pitchFamily="2" charset="2"/>
              <a:buChar char="§"/>
            </a:pPr>
            <a:r>
              <a:rPr lang="es-MX" dirty="0">
                <a:solidFill>
                  <a:schemeClr val="accent1">
                    <a:lumMod val="75000"/>
                  </a:schemeClr>
                </a:solidFill>
                <a:latin typeface="Arial" panose="020B0604020202020204" pitchFamily="34" charset="0"/>
                <a:ea typeface="Arial" panose="020B0604020202020204" pitchFamily="34" charset="0"/>
              </a:rPr>
              <a:t>Incluir</a:t>
            </a:r>
            <a:r>
              <a:rPr lang="es-MX" dirty="0" smtClean="0">
                <a:solidFill>
                  <a:schemeClr val="accent1">
                    <a:lumMod val="75000"/>
                  </a:schemeClr>
                </a:solidFill>
                <a:latin typeface="Arial" panose="020B0604020202020204" pitchFamily="34" charset="0"/>
                <a:ea typeface="Arial" panose="020B0604020202020204" pitchFamily="34" charset="0"/>
              </a:rPr>
              <a:t> en el material proporcionado, ejercicios que tiendan a mejorar su pensamiento analítico.</a:t>
            </a:r>
            <a:endParaRPr lang="es-MX" dirty="0">
              <a:solidFill>
                <a:schemeClr val="accent1">
                  <a:lumMod val="75000"/>
                </a:schemeClr>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9012937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76355" y="557610"/>
            <a:ext cx="9865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MX" altLang="es-MX" sz="4000" b="1" dirty="0" smtClean="0">
                <a:solidFill>
                  <a:srgbClr val="00B0F0"/>
                </a:solidFill>
                <a:latin typeface="Aharoni" panose="02010803020104030203" pitchFamily="2" charset="-79"/>
                <a:cs typeface="Aharoni" panose="02010803020104030203" pitchFamily="2" charset="-79"/>
              </a:rPr>
              <a:t>8.9</a:t>
            </a:r>
            <a:endParaRPr lang="es-MX" altLang="es-MX" sz="2400" b="1" dirty="0" smtClean="0">
              <a:solidFill>
                <a:srgbClr val="00B0F0"/>
              </a:solidFill>
              <a:latin typeface="Aharoni" panose="02010803020104030203" pitchFamily="2" charset="-79"/>
              <a:cs typeface="Aharoni" panose="02010803020104030203" pitchFamily="2" charset="-79"/>
            </a:endParaRPr>
          </a:p>
          <a:p>
            <a:pPr eaLnBrk="0" fontAlgn="base" hangingPunct="0">
              <a:spcBef>
                <a:spcPct val="0"/>
              </a:spcBef>
              <a:spcAft>
                <a:spcPct val="0"/>
              </a:spcAft>
            </a:pPr>
            <a:r>
              <a:rPr lang="es-MX" sz="2400" b="1" dirty="0">
                <a:solidFill>
                  <a:srgbClr val="00B0F0"/>
                </a:solidFill>
                <a:latin typeface="Aharoni" panose="02010803020104030203" pitchFamily="2" charset="-79"/>
                <a:cs typeface="Aharoni" panose="02010803020104030203" pitchFamily="2" charset="-79"/>
              </a:rPr>
              <a:t>m</a:t>
            </a:r>
            <a:r>
              <a:rPr lang="es-MX" sz="2400" b="1" dirty="0" smtClean="0">
                <a:solidFill>
                  <a:srgbClr val="00B0F0"/>
                </a:solidFill>
                <a:latin typeface="Aharoni" panose="02010803020104030203" pitchFamily="2" charset="-79"/>
                <a:cs typeface="Aharoni" panose="02010803020104030203" pitchFamily="2" charset="-79"/>
              </a:rPr>
              <a:t>) Toma de decisiones</a:t>
            </a:r>
            <a:endParaRPr lang="es-MX" altLang="es-MX" sz="2400" b="1" dirty="0">
              <a:solidFill>
                <a:srgbClr val="00B0F0"/>
              </a:solidFill>
              <a:latin typeface="Aharoni" panose="02010803020104030203" pitchFamily="2" charset="-79"/>
              <a:cs typeface="Aharoni" panose="02010803020104030203" pitchFamily="2" charset="-79"/>
            </a:endParaRPr>
          </a:p>
        </p:txBody>
      </p:sp>
      <p:sp>
        <p:nvSpPr>
          <p:cNvPr id="4" name="2 Marcador de contenido"/>
          <p:cNvSpPr txBox="1">
            <a:spLocks/>
          </p:cNvSpPr>
          <p:nvPr/>
        </p:nvSpPr>
        <p:spPr>
          <a:xfrm>
            <a:off x="1703512" y="2204864"/>
            <a:ext cx="8352928" cy="1070717"/>
          </a:xfrm>
          <a:prstGeom prst="rect">
            <a:avLst/>
          </a:prstGeom>
        </p:spPr>
        <p:txBody>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a:buFont typeface="Wingdings" panose="05000000000000000000" pitchFamily="2" charset="2"/>
              <a:buChar char="§"/>
            </a:pPr>
            <a:r>
              <a:rPr lang="es-MX" dirty="0" smtClean="0">
                <a:solidFill>
                  <a:schemeClr val="accent1">
                    <a:lumMod val="75000"/>
                  </a:schemeClr>
                </a:solidFill>
              </a:rPr>
              <a:t>Considerar la inclusión de ejercicios que lleven a los alumnos a resolver problemas de forma más analítica que empírica.</a:t>
            </a:r>
          </a:p>
          <a:p>
            <a:endParaRPr lang="es-MX" dirty="0" smtClean="0">
              <a:solidFill>
                <a:schemeClr val="accent1">
                  <a:lumMod val="75000"/>
                </a:schemeClr>
              </a:solidFill>
            </a:endParaRPr>
          </a:p>
        </p:txBody>
      </p:sp>
    </p:spTree>
    <p:extLst>
      <p:ext uri="{BB962C8B-B14F-4D97-AF65-F5344CB8AC3E}">
        <p14:creationId xmlns:p14="http://schemas.microsoft.com/office/powerpoint/2010/main" val="20408538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127449" y="1340768"/>
            <a:ext cx="9937104" cy="410445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b="1" dirty="0">
                <a:solidFill>
                  <a:srgbClr val="00B0F0"/>
                </a:solidFill>
                <a:latin typeface="Aharoni" panose="02010803020104030203" pitchFamily="2" charset="-79"/>
                <a:ea typeface="+mn-ea"/>
                <a:cs typeface="Aharoni" panose="02010803020104030203" pitchFamily="2" charset="-79"/>
              </a:rPr>
              <a:t>Apartado </a:t>
            </a:r>
            <a:r>
              <a:rPr lang="es-MX" sz="6600" b="1" dirty="0" smtClean="0">
                <a:solidFill>
                  <a:srgbClr val="00B0F0"/>
                </a:solidFill>
                <a:latin typeface="Aharoni" panose="02010803020104030203" pitchFamily="2" charset="-79"/>
                <a:ea typeface="+mn-ea"/>
                <a:cs typeface="Aharoni" panose="02010803020104030203" pitchFamily="2" charset="-79"/>
              </a:rPr>
              <a:t>9</a:t>
            </a:r>
            <a:r>
              <a:rPr lang="es-MX" b="1" dirty="0">
                <a:solidFill>
                  <a:srgbClr val="00B0F0"/>
                </a:solidFill>
                <a:latin typeface="Aharoni" panose="02010803020104030203" pitchFamily="2" charset="-79"/>
                <a:ea typeface="+mn-ea"/>
                <a:cs typeface="Aharoni" panose="02010803020104030203" pitchFamily="2" charset="-79"/>
              </a:rPr>
              <a:t/>
            </a:r>
            <a:br>
              <a:rPr lang="es-MX" b="1" dirty="0">
                <a:solidFill>
                  <a:srgbClr val="00B0F0"/>
                </a:solidFill>
                <a:latin typeface="Aharoni" panose="02010803020104030203" pitchFamily="2" charset="-79"/>
                <a:ea typeface="+mn-ea"/>
                <a:cs typeface="Aharoni" panose="02010803020104030203" pitchFamily="2" charset="-79"/>
              </a:rPr>
            </a:br>
            <a:r>
              <a:rPr lang="es-MX" b="1" dirty="0">
                <a:solidFill>
                  <a:srgbClr val="00B0F0"/>
                </a:solidFill>
                <a:latin typeface="Aharoni" panose="02010803020104030203" pitchFamily="2" charset="-79"/>
                <a:ea typeface="+mn-ea"/>
                <a:cs typeface="Aharoni" panose="02010803020104030203" pitchFamily="2" charset="-79"/>
              </a:rPr>
              <a:t/>
            </a:r>
            <a:br>
              <a:rPr lang="es-MX" b="1" dirty="0">
                <a:solidFill>
                  <a:srgbClr val="00B0F0"/>
                </a:solidFill>
                <a:latin typeface="Aharoni" panose="02010803020104030203" pitchFamily="2" charset="-79"/>
                <a:ea typeface="+mn-ea"/>
                <a:cs typeface="Aharoni" panose="02010803020104030203" pitchFamily="2" charset="-79"/>
              </a:rPr>
            </a:br>
            <a:r>
              <a:rPr lang="es-MX" b="1" dirty="0" smtClean="0">
                <a:solidFill>
                  <a:srgbClr val="00B0F0"/>
                </a:solidFill>
                <a:latin typeface="Aharoni" panose="02010803020104030203" pitchFamily="2" charset="-79"/>
                <a:ea typeface="+mn-ea"/>
                <a:cs typeface="Aharoni" panose="02010803020104030203" pitchFamily="2" charset="-79"/>
              </a:rPr>
              <a:t>Actividad </a:t>
            </a:r>
            <a:r>
              <a:rPr lang="es-MX" b="1" dirty="0">
                <a:solidFill>
                  <a:srgbClr val="00B0F0"/>
                </a:solidFill>
                <a:latin typeface="Aharoni" panose="02010803020104030203" pitchFamily="2" charset="-79"/>
                <a:ea typeface="+mn-ea"/>
                <a:cs typeface="Aharoni" panose="02010803020104030203" pitchFamily="2" charset="-79"/>
              </a:rPr>
              <a:t>Interdisciplinaria</a:t>
            </a:r>
            <a:br>
              <a:rPr lang="es-MX" b="1" dirty="0">
                <a:solidFill>
                  <a:srgbClr val="00B0F0"/>
                </a:solidFill>
                <a:latin typeface="Aharoni" panose="02010803020104030203" pitchFamily="2" charset="-79"/>
                <a:ea typeface="+mn-ea"/>
                <a:cs typeface="Aharoni" panose="02010803020104030203" pitchFamily="2" charset="-79"/>
              </a:rPr>
            </a:br>
            <a:r>
              <a:rPr lang="es-MX" b="1" dirty="0" smtClean="0">
                <a:solidFill>
                  <a:srgbClr val="00B0F0"/>
                </a:solidFill>
                <a:latin typeface="Aharoni" panose="02010803020104030203" pitchFamily="2" charset="-79"/>
                <a:ea typeface="+mn-ea"/>
                <a:cs typeface="Aharoni" panose="02010803020104030203" pitchFamily="2" charset="-79"/>
              </a:rPr>
              <a:t>de la fase de desarrollo del </a:t>
            </a:r>
            <a:r>
              <a:rPr lang="es-MX" b="1" dirty="0">
                <a:solidFill>
                  <a:srgbClr val="00B0F0"/>
                </a:solidFill>
                <a:latin typeface="Aharoni" panose="02010803020104030203" pitchFamily="2" charset="-79"/>
                <a:ea typeface="+mn-ea"/>
                <a:cs typeface="Aharoni" panose="02010803020104030203" pitchFamily="2" charset="-79"/>
              </a:rPr>
              <a:t>proyecto</a:t>
            </a:r>
          </a:p>
        </p:txBody>
      </p:sp>
    </p:spTree>
    <p:extLst>
      <p:ext uri="{BB962C8B-B14F-4D97-AF65-F5344CB8AC3E}">
        <p14:creationId xmlns:p14="http://schemas.microsoft.com/office/powerpoint/2010/main" val="1697387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71464" y="1124584"/>
            <a:ext cx="9865096" cy="4844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MX" altLang="es-MX" sz="4000" b="1" dirty="0" smtClean="0">
                <a:solidFill>
                  <a:srgbClr val="00B0F0"/>
                </a:solidFill>
                <a:latin typeface="Aharoni" panose="02010803020104030203" pitchFamily="2" charset="-79"/>
                <a:cs typeface="Aharoni" panose="02010803020104030203" pitchFamily="2" charset="-79"/>
              </a:rPr>
              <a:t>9.1</a:t>
            </a:r>
            <a:r>
              <a:rPr lang="es-MX" altLang="es-MX" sz="2800" b="1" dirty="0" smtClean="0">
                <a:solidFill>
                  <a:srgbClr val="00B0F0"/>
                </a:solidFill>
                <a:latin typeface="Aharoni" panose="02010803020104030203" pitchFamily="2" charset="-79"/>
                <a:cs typeface="Aharoni" panose="02010803020104030203" pitchFamily="2" charset="-79"/>
              </a:rPr>
              <a:t> </a:t>
            </a:r>
            <a:r>
              <a:rPr lang="es-MX" altLang="es-MX" sz="2400" b="1" dirty="0">
                <a:solidFill>
                  <a:srgbClr val="00B0F0"/>
                </a:solidFill>
                <a:latin typeface="Aharoni" panose="02010803020104030203" pitchFamily="2" charset="-79"/>
                <a:cs typeface="Aharoni" panose="02010803020104030203" pitchFamily="2" charset="-79"/>
              </a:rPr>
              <a:t>NOMBRE DE LA </a:t>
            </a:r>
            <a:r>
              <a:rPr lang="es-MX" altLang="es-MX" sz="2400" b="1" dirty="0" smtClean="0">
                <a:solidFill>
                  <a:srgbClr val="00B0F0"/>
                </a:solidFill>
                <a:latin typeface="Aharoni" panose="02010803020104030203" pitchFamily="2" charset="-79"/>
                <a:cs typeface="Aharoni" panose="02010803020104030203" pitchFamily="2" charset="-79"/>
              </a:rPr>
              <a:t>ACTIVIDAD:</a:t>
            </a:r>
          </a:p>
          <a:p>
            <a:pPr marL="0" marR="0" lvl="0" indent="0" algn="l" defTabSz="914400" rtl="0" eaLnBrk="0" fontAlgn="base" latinLnBrk="0" hangingPunct="0">
              <a:lnSpc>
                <a:spcPct val="100000"/>
              </a:lnSpc>
              <a:spcBef>
                <a:spcPct val="0"/>
              </a:spcBef>
              <a:spcAft>
                <a:spcPct val="0"/>
              </a:spcAft>
              <a:buClrTx/>
              <a:buSzTx/>
              <a:buFontTx/>
              <a:buNone/>
              <a:tabLst/>
            </a:pPr>
            <a:r>
              <a:rPr lang="es-MX" altLang="es-MX" sz="2400" b="1" dirty="0" smtClean="0">
                <a:solidFill>
                  <a:srgbClr val="00B0F0"/>
                </a:solidFill>
                <a:latin typeface="Aharoni" panose="02010803020104030203" pitchFamily="2" charset="-79"/>
                <a:cs typeface="Aharoni" panose="02010803020104030203" pitchFamily="2" charset="-79"/>
              </a:rPr>
              <a:t>¿Cómo clasifico la naturaleza de un problema? </a:t>
            </a:r>
            <a:endParaRPr lang="es-MX" altLang="es-MX" sz="2400" b="1" dirty="0">
              <a:solidFill>
                <a:srgbClr val="00B0F0"/>
              </a:solidFill>
              <a:latin typeface="Aharoni" panose="02010803020104030203" pitchFamily="2" charset="-79"/>
              <a:cs typeface="Aharoni" panose="02010803020104030203" pitchFamily="2" charset="-79"/>
            </a:endParaRPr>
          </a:p>
          <a:p>
            <a:pPr fontAlgn="t">
              <a:lnSpc>
                <a:spcPts val="1300"/>
              </a:lnSpc>
            </a:pPr>
            <a:endParaRPr lang="es-MX" sz="2400" b="1" dirty="0">
              <a:solidFill>
                <a:srgbClr val="92D050"/>
              </a:solidFill>
              <a:latin typeface="Aharoni" panose="02010803020104030203" pitchFamily="2" charset="-79"/>
              <a:cs typeface="Aharoni" panose="02010803020104030203" pitchFamily="2" charset="-79"/>
            </a:endParaRPr>
          </a:p>
          <a:p>
            <a:pPr algn="just" fontAlgn="t"/>
            <a:endParaRPr lang="es-MX" sz="2400" dirty="0" smtClean="0">
              <a:solidFill>
                <a:srgbClr val="FFFFFF"/>
              </a:solidFill>
              <a:latin typeface="Aharoni" panose="02010803020104030203" pitchFamily="2" charset="-79"/>
              <a:ea typeface="Calibri"/>
              <a:cs typeface="Aharoni" panose="02010803020104030203" pitchFamily="2" charset="-79"/>
            </a:endParaRPr>
          </a:p>
          <a:p>
            <a:pPr algn="just" fontAlgn="t"/>
            <a:r>
              <a:rPr lang="es-MX" sz="2400" b="1" dirty="0">
                <a:solidFill>
                  <a:schemeClr val="accent1">
                    <a:lumMod val="75000"/>
                  </a:schemeClr>
                </a:solidFill>
                <a:latin typeface="Aharoni" panose="02010803020104030203" pitchFamily="2" charset="-79"/>
                <a:cs typeface="Aharoni" panose="02010803020104030203" pitchFamily="2" charset="-79"/>
              </a:rPr>
              <a:t>Objetivo: </a:t>
            </a:r>
          </a:p>
          <a:p>
            <a:pPr algn="just" fontAlgn="t"/>
            <a:r>
              <a:rPr lang="es-MX" sz="2400" dirty="0" smtClean="0">
                <a:solidFill>
                  <a:schemeClr val="accent1">
                    <a:lumMod val="75000"/>
                  </a:schemeClr>
                </a:solidFill>
                <a:latin typeface="Aharoni" panose="02010803020104030203" pitchFamily="2" charset="-79"/>
                <a:cs typeface="Aharoni" panose="02010803020104030203" pitchFamily="2" charset="-79"/>
              </a:rPr>
              <a:t>Que el alumno logre identificar la naturaleza de una situación en la que ha determinado que se trata de un problema y con base en ello, encontrar la solución más adecuada.</a:t>
            </a:r>
            <a:endParaRPr lang="es-MX" sz="2400" dirty="0">
              <a:solidFill>
                <a:schemeClr val="accent1">
                  <a:lumMod val="75000"/>
                </a:schemeClr>
              </a:solidFill>
              <a:latin typeface="Aharoni" panose="02010803020104030203" pitchFamily="2" charset="-79"/>
              <a:cs typeface="Aharoni" panose="02010803020104030203" pitchFamily="2" charset="-79"/>
            </a:endParaRPr>
          </a:p>
          <a:p>
            <a:pPr algn="just" fontAlgn="t"/>
            <a:endParaRPr lang="es-MX" sz="2400" dirty="0" smtClean="0">
              <a:solidFill>
                <a:srgbClr val="00B0F0"/>
              </a:solidFill>
              <a:latin typeface="Aharoni" panose="02010803020104030203" pitchFamily="2" charset="-79"/>
              <a:cs typeface="Aharoni" panose="02010803020104030203" pitchFamily="2" charset="-79"/>
            </a:endParaRPr>
          </a:p>
          <a:p>
            <a:pPr algn="ctr" fontAlgn="t"/>
            <a:r>
              <a:rPr lang="es-MX" sz="2400" dirty="0" smtClean="0">
                <a:solidFill>
                  <a:srgbClr val="00B0F0"/>
                </a:solidFill>
                <a:latin typeface="Aharoni" panose="02010803020104030203" pitchFamily="2" charset="-79"/>
                <a:cs typeface="Aharoni" panose="02010803020104030203" pitchFamily="2" charset="-79"/>
              </a:rPr>
              <a:t>Grado y Grupo: 4° </a:t>
            </a:r>
          </a:p>
          <a:p>
            <a:pPr algn="ctr" fontAlgn="t"/>
            <a:endParaRPr lang="es-MX" sz="2400" dirty="0">
              <a:solidFill>
                <a:srgbClr val="00B0F0"/>
              </a:solidFill>
              <a:latin typeface="Aharoni" panose="02010803020104030203" pitchFamily="2" charset="-79"/>
              <a:cs typeface="Aharoni" panose="02010803020104030203" pitchFamily="2" charset="-79"/>
            </a:endParaRPr>
          </a:p>
          <a:p>
            <a:pPr algn="ctr" fontAlgn="t"/>
            <a:r>
              <a:rPr lang="es-MX" sz="2400" dirty="0" smtClean="0">
                <a:solidFill>
                  <a:srgbClr val="00B0F0"/>
                </a:solidFill>
                <a:latin typeface="Aharoni" panose="02010803020104030203" pitchFamily="2" charset="-79"/>
                <a:cs typeface="Aharoni" panose="02010803020104030203" pitchFamily="2" charset="-79"/>
              </a:rPr>
              <a:t>Fecha: </a:t>
            </a:r>
            <a:r>
              <a:rPr lang="es-MX" sz="2400" dirty="0" smtClean="0">
                <a:solidFill>
                  <a:srgbClr val="00B0F0"/>
                </a:solidFill>
                <a:latin typeface="Aharoni" panose="02010803020104030203" pitchFamily="2" charset="-79"/>
                <a:cs typeface="Aharoni" panose="02010803020104030203" pitchFamily="2" charset="-79"/>
              </a:rPr>
              <a:t>26 </a:t>
            </a:r>
            <a:r>
              <a:rPr lang="es-MX" sz="2400" dirty="0" smtClean="0">
                <a:solidFill>
                  <a:srgbClr val="00B0F0"/>
                </a:solidFill>
                <a:latin typeface="Aharoni" panose="02010803020104030203" pitchFamily="2" charset="-79"/>
                <a:cs typeface="Aharoni" panose="02010803020104030203" pitchFamily="2" charset="-79"/>
              </a:rPr>
              <a:t>de marzo de 2019</a:t>
            </a:r>
            <a:endParaRPr lang="es-MX" sz="2400" dirty="0">
              <a:solidFill>
                <a:srgbClr val="00B0F0"/>
              </a:solidFill>
              <a:latin typeface="Aharoni" panose="02010803020104030203" pitchFamily="2" charset="-79"/>
              <a:cs typeface="Aharoni" panose="02010803020104030203" pitchFamily="2" charset="-79"/>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rgbClr val="00B0F0"/>
              </a:solidFill>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691599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67403" y="588387"/>
            <a:ext cx="986509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MX" altLang="es-MX" sz="3600" b="1" dirty="0">
                <a:solidFill>
                  <a:srgbClr val="00B0F0"/>
                </a:solidFill>
                <a:latin typeface="Aharoni" panose="02010803020104030203" pitchFamily="2" charset="-79"/>
                <a:cs typeface="Aharoni" panose="02010803020104030203" pitchFamily="2" charset="-79"/>
              </a:rPr>
              <a:t>9.2</a:t>
            </a:r>
          </a:p>
          <a:p>
            <a:pPr eaLnBrk="0" fontAlgn="base" hangingPunct="0">
              <a:spcBef>
                <a:spcPct val="0"/>
              </a:spcBef>
              <a:spcAft>
                <a:spcPct val="0"/>
              </a:spcAft>
            </a:pPr>
            <a:r>
              <a:rPr lang="es-MX" sz="2400" b="1" dirty="0" smtClean="0">
                <a:solidFill>
                  <a:srgbClr val="00B0F0"/>
                </a:solidFill>
                <a:latin typeface="Aharoni" panose="02010803020104030203" pitchFamily="2" charset="-79"/>
                <a:cs typeface="Aharoni" panose="02010803020104030203" pitchFamily="2" charset="-79"/>
              </a:rPr>
              <a:t>e</a:t>
            </a:r>
            <a:r>
              <a:rPr lang="es-MX" sz="2400" b="1" dirty="0">
                <a:solidFill>
                  <a:srgbClr val="00B0F0"/>
                </a:solidFill>
                <a:latin typeface="Aharoni" panose="02010803020104030203" pitchFamily="2" charset="-79"/>
                <a:cs typeface="Aharoni" panose="02010803020104030203" pitchFamily="2" charset="-79"/>
              </a:rPr>
              <a:t>) Asignaturas participantes, temas o conceptos de cada una</a:t>
            </a:r>
            <a:r>
              <a:rPr lang="es-MX" sz="2400" b="1" dirty="0" smtClean="0">
                <a:solidFill>
                  <a:srgbClr val="00B0F0"/>
                </a:solidFill>
                <a:latin typeface="Aharoni" panose="02010803020104030203" pitchFamily="2" charset="-79"/>
                <a:cs typeface="Aharoni" panose="02010803020104030203" pitchFamily="2" charset="-79"/>
              </a:rPr>
              <a:t>.</a:t>
            </a:r>
            <a:endParaRPr kumimoji="0" lang="es-MX" altLang="es-MX" sz="1800" b="0" i="0" u="none" strike="noStrike" cap="none" normalizeH="0" baseline="0" dirty="0" smtClean="0">
              <a:ln>
                <a:noFill/>
              </a:ln>
              <a:solidFill>
                <a:srgbClr val="00B0F0"/>
              </a:solidFill>
              <a:effectLst/>
              <a:latin typeface="Aharoni" panose="02010803020104030203" pitchFamily="2" charset="-79"/>
              <a:cs typeface="Aharoni" panose="02010803020104030203" pitchFamily="2" charset="-79"/>
            </a:endParaRPr>
          </a:p>
        </p:txBody>
      </p:sp>
      <p:graphicFrame>
        <p:nvGraphicFramePr>
          <p:cNvPr id="5" name="4 Tabla"/>
          <p:cNvGraphicFramePr>
            <a:graphicFrameLocks noGrp="1"/>
          </p:cNvGraphicFramePr>
          <p:nvPr>
            <p:extLst>
              <p:ext uri="{D42A27DB-BD31-4B8C-83A1-F6EECF244321}">
                <p14:modId xmlns:p14="http://schemas.microsoft.com/office/powerpoint/2010/main" val="3260028920"/>
              </p:ext>
            </p:extLst>
          </p:nvPr>
        </p:nvGraphicFramePr>
        <p:xfrm>
          <a:off x="1135646" y="2060848"/>
          <a:ext cx="10017310" cy="3134691"/>
        </p:xfrm>
        <a:graphic>
          <a:graphicData uri="http://schemas.openxmlformats.org/drawingml/2006/table">
            <a:tbl>
              <a:tblPr>
                <a:tableStyleId>{5C22544A-7EE6-4342-B048-85BDC9FD1C3A}</a:tableStyleId>
              </a:tblPr>
              <a:tblGrid>
                <a:gridCol w="3053470"/>
                <a:gridCol w="3251243"/>
                <a:gridCol w="3712597"/>
              </a:tblGrid>
              <a:tr h="344039">
                <a:tc>
                  <a:txBody>
                    <a:bodyPr/>
                    <a:lstStyle/>
                    <a:p>
                      <a:pPr algn="ctr">
                        <a:lnSpc>
                          <a:spcPct val="115000"/>
                        </a:lnSpc>
                        <a:spcAft>
                          <a:spcPts val="0"/>
                        </a:spcAft>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Disciplina 1. </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p>
                      <a:pPr algn="ctr">
                        <a:lnSpc>
                          <a:spcPct val="115000"/>
                        </a:lnSpc>
                        <a:spcAft>
                          <a:spcPts val="0"/>
                        </a:spcAft>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Orientación Educativa</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txBody>
                  <a:tcPr marL="17837" marR="17837" marT="17837" marB="178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Disciplina 2. </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p>
                      <a:pPr algn="ctr">
                        <a:lnSpc>
                          <a:spcPct val="115000"/>
                        </a:lnSpc>
                        <a:spcAft>
                          <a:spcPts val="0"/>
                        </a:spcAft>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Matemáticas </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txBody>
                  <a:tcPr marL="17837" marR="17837" marT="17837" marB="178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Disciplina 3.</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p>
                      <a:pPr algn="ctr">
                        <a:lnSpc>
                          <a:spcPct val="115000"/>
                        </a:lnSpc>
                        <a:spcAft>
                          <a:spcPts val="0"/>
                        </a:spcAft>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Lógica</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txBody>
                  <a:tcPr marL="17837" marR="17837" marT="17837" marB="178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8289">
                <a:tc>
                  <a:txBody>
                    <a:bodyPr/>
                    <a:lstStyle/>
                    <a:p>
                      <a:pPr algn="just">
                        <a:lnSpc>
                          <a:spcPct val="115000"/>
                        </a:lnSpc>
                        <a:spcAft>
                          <a:spcPts val="0"/>
                        </a:spcAft>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Unidad 2. Solución de problemas.</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p>
                      <a:pPr marL="342900" lvl="0" indent="-342900" algn="just">
                        <a:lnSpc>
                          <a:spcPct val="115000"/>
                        </a:lnSpc>
                        <a:spcAft>
                          <a:spcPts val="0"/>
                        </a:spcAft>
                        <a:buFont typeface="+mj-lt"/>
                        <a:buAutoNum type="arabicPeriod"/>
                      </a:pPr>
                      <a:r>
                        <a:rPr lang="es-ES" sz="14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t>Pensamiento </a:t>
                      </a: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convergente y divergente.</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p>
                      <a:pPr marL="342900" lvl="0" indent="-342900" algn="just">
                        <a:lnSpc>
                          <a:spcPct val="115000"/>
                        </a:lnSpc>
                        <a:spcAft>
                          <a:spcPts val="0"/>
                        </a:spcAft>
                        <a:buFont typeface="+mj-lt"/>
                        <a:buAutoNum type="arabicPeriod"/>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Estrategia de solución de problemas.</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p>
                      <a:pPr marL="342900" lvl="0" indent="-342900" algn="just">
                        <a:lnSpc>
                          <a:spcPct val="115000"/>
                        </a:lnSpc>
                        <a:spcAft>
                          <a:spcPts val="0"/>
                        </a:spcAft>
                        <a:buFont typeface="+mj-lt"/>
                        <a:buAutoNum type="arabicPeriod"/>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Creatividad.</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txBody>
                  <a:tcPr marL="17837" marR="17837" marT="17837" marB="178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Unidad </a:t>
                      </a:r>
                      <a:r>
                        <a:rPr lang="es-ES" sz="14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t>2. </a:t>
                      </a: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Expresiones algebraicas para describir y generalizar.</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p>
                      <a:pPr marL="262890" indent="-186690" algn="just">
                        <a:lnSpc>
                          <a:spcPct val="115000"/>
                        </a:lnSpc>
                        <a:spcAft>
                          <a:spcPts val="0"/>
                        </a:spcAft>
                        <a:tabLst>
                          <a:tab pos="262890" algn="l"/>
                        </a:tabLst>
                      </a:pPr>
                      <a:r>
                        <a:rPr lang="es-ES" sz="14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t>2.4 </a:t>
                      </a: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Traducción de ideas entre el lenguaje materno y el lenguaje </a:t>
                      </a:r>
                      <a:r>
                        <a:rPr lang="es-ES" sz="14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t>algebraico</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txBody>
                  <a:tcPr marL="17837" marR="17837" marT="17837" marB="178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Unidad 2 : El concepto</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p>
                      <a:pPr algn="just">
                        <a:lnSpc>
                          <a:spcPct val="115000"/>
                        </a:lnSpc>
                        <a:spcAft>
                          <a:spcPts val="0"/>
                        </a:spcAft>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2.9 Operaciones </a:t>
                      </a:r>
                      <a:r>
                        <a:rPr lang="es-ES" sz="1400" b="0" kern="1200" dirty="0" err="1">
                          <a:solidFill>
                            <a:schemeClr val="accent1">
                              <a:lumMod val="75000"/>
                            </a:schemeClr>
                          </a:solidFill>
                          <a:effectLst/>
                          <a:latin typeface="Aharoni" panose="02010803020104030203" pitchFamily="2" charset="-79"/>
                          <a:ea typeface="+mn-ea"/>
                          <a:cs typeface="Aharoni" panose="02010803020104030203" pitchFamily="2" charset="-79"/>
                        </a:rPr>
                        <a:t>conceptuadoras</a:t>
                      </a: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 sus reglas y técnicas.</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p>
                      <a:pPr marL="742950" lvl="1" indent="-285750" algn="just">
                        <a:lnSpc>
                          <a:spcPct val="115000"/>
                        </a:lnSpc>
                        <a:spcAft>
                          <a:spcPts val="0"/>
                        </a:spcAft>
                        <a:buFont typeface="+mj-lt"/>
                        <a:buAutoNum type="alphaLcParenR"/>
                        <a:tabLst>
                          <a:tab pos="353060" algn="l"/>
                        </a:tabLst>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Definición</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p>
                      <a:pPr marL="742950" lvl="1" indent="-285750" algn="just">
                        <a:lnSpc>
                          <a:spcPct val="115000"/>
                        </a:lnSpc>
                        <a:spcAft>
                          <a:spcPts val="0"/>
                        </a:spcAft>
                        <a:buFont typeface="+mj-lt"/>
                        <a:buAutoNum type="alphaLcParenR"/>
                        <a:tabLst>
                          <a:tab pos="353060" algn="l"/>
                        </a:tabLst>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División</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p>
                      <a:pPr marL="742950" lvl="1" indent="-285750" algn="just">
                        <a:lnSpc>
                          <a:spcPct val="115000"/>
                        </a:lnSpc>
                        <a:spcAft>
                          <a:spcPts val="0"/>
                        </a:spcAft>
                        <a:buFont typeface="+mj-lt"/>
                        <a:buAutoNum type="alphaLcParenR"/>
                        <a:tabLst>
                          <a:tab pos="353060" algn="l"/>
                        </a:tabLst>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Clasificación</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p>
                      <a:pPr marL="91440" marR="617220" fontAlgn="base">
                        <a:lnSpc>
                          <a:spcPct val="115000"/>
                        </a:lnSpc>
                        <a:spcBef>
                          <a:spcPts val="20"/>
                        </a:spcBef>
                        <a:spcAft>
                          <a:spcPts val="135"/>
                        </a:spcAft>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 </a:t>
                      </a:r>
                      <a:r>
                        <a:rPr lang="es-ES" sz="14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t>Unidad </a:t>
                      </a: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5. Silogismo</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p>
                      <a:pPr marL="91440" marR="617220" fontAlgn="base">
                        <a:lnSpc>
                          <a:spcPct val="115000"/>
                        </a:lnSpc>
                        <a:spcBef>
                          <a:spcPts val="20"/>
                        </a:spcBef>
                        <a:spcAft>
                          <a:spcPts val="135"/>
                        </a:spcAft>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5.6 Silogismos irregulares</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p>
                      <a:pPr marL="91440" marR="617220" fontAlgn="base">
                        <a:lnSpc>
                          <a:spcPct val="115000"/>
                        </a:lnSpc>
                        <a:spcBef>
                          <a:spcPts val="20"/>
                        </a:spcBef>
                        <a:spcAft>
                          <a:spcPts val="135"/>
                        </a:spcAft>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 </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txBody>
                  <a:tcPr marL="17837" marR="17837" marT="17837" marB="178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Cuadro de texto 2"/>
          <p:cNvSpPr txBox="1">
            <a:spLocks noChangeArrowheads="1"/>
          </p:cNvSpPr>
          <p:nvPr/>
        </p:nvSpPr>
        <p:spPr bwMode="auto">
          <a:xfrm>
            <a:off x="7354888" y="-865188"/>
            <a:ext cx="733425" cy="406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226842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76355" y="557610"/>
            <a:ext cx="9865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MX" altLang="es-MX" sz="4000" b="1" dirty="0">
                <a:solidFill>
                  <a:srgbClr val="00B0F0"/>
                </a:solidFill>
                <a:latin typeface="Aharoni" panose="02010803020104030203" pitchFamily="2" charset="-79"/>
                <a:cs typeface="Aharoni" panose="02010803020104030203" pitchFamily="2" charset="-79"/>
              </a:rPr>
              <a:t>9</a:t>
            </a:r>
            <a:r>
              <a:rPr lang="es-MX" altLang="es-MX" sz="4000" b="1" dirty="0" smtClean="0">
                <a:solidFill>
                  <a:srgbClr val="00B0F0"/>
                </a:solidFill>
                <a:latin typeface="Aharoni" panose="02010803020104030203" pitchFamily="2" charset="-79"/>
                <a:cs typeface="Aharoni" panose="02010803020104030203" pitchFamily="2" charset="-79"/>
              </a:rPr>
              <a:t>.3</a:t>
            </a:r>
            <a:endParaRPr lang="es-MX" altLang="es-MX" sz="2400" b="1" dirty="0" smtClean="0">
              <a:solidFill>
                <a:srgbClr val="00B0F0"/>
              </a:solidFill>
              <a:latin typeface="Aharoni" panose="02010803020104030203" pitchFamily="2" charset="-79"/>
              <a:cs typeface="Aharoni" panose="02010803020104030203" pitchFamily="2" charset="-79"/>
            </a:endParaRPr>
          </a:p>
          <a:p>
            <a:pPr eaLnBrk="0" fontAlgn="base" hangingPunct="0">
              <a:spcBef>
                <a:spcPct val="0"/>
              </a:spcBef>
              <a:spcAft>
                <a:spcPct val="0"/>
              </a:spcAft>
            </a:pPr>
            <a:r>
              <a:rPr lang="es-MX" sz="2400" b="1" dirty="0">
                <a:solidFill>
                  <a:srgbClr val="00B0F0"/>
                </a:solidFill>
                <a:latin typeface="Aharoni" panose="02010803020104030203" pitchFamily="2" charset="-79"/>
                <a:cs typeface="Aharoni" panose="02010803020104030203" pitchFamily="2" charset="-79"/>
              </a:rPr>
              <a:t>g</a:t>
            </a:r>
            <a:r>
              <a:rPr lang="es-MX" sz="2400" b="1" dirty="0" smtClean="0">
                <a:solidFill>
                  <a:srgbClr val="00B0F0"/>
                </a:solidFill>
                <a:latin typeface="Aharoni" panose="02010803020104030203" pitchFamily="2" charset="-79"/>
                <a:cs typeface="Aharoni" panose="02010803020104030203" pitchFamily="2" charset="-79"/>
              </a:rPr>
              <a:t>) Justificación de la actividad.</a:t>
            </a:r>
            <a:endParaRPr kumimoji="0" lang="es-MX" altLang="es-MX" sz="1800" b="0" i="0" u="none" strike="noStrike" cap="none" normalizeH="0" baseline="0" dirty="0" smtClean="0">
              <a:ln>
                <a:noFill/>
              </a:ln>
              <a:solidFill>
                <a:srgbClr val="00B0F0"/>
              </a:solidFill>
              <a:effectLst/>
              <a:latin typeface="Aharoni" panose="02010803020104030203" pitchFamily="2" charset="-79"/>
              <a:cs typeface="Aharoni" panose="02010803020104030203" pitchFamily="2" charset="-79"/>
            </a:endParaRPr>
          </a:p>
        </p:txBody>
      </p:sp>
      <p:graphicFrame>
        <p:nvGraphicFramePr>
          <p:cNvPr id="3" name="Tabla 2"/>
          <p:cNvGraphicFramePr>
            <a:graphicFrameLocks noGrp="1"/>
          </p:cNvGraphicFramePr>
          <p:nvPr>
            <p:extLst>
              <p:ext uri="{D42A27DB-BD31-4B8C-83A1-F6EECF244321}">
                <p14:modId xmlns:p14="http://schemas.microsoft.com/office/powerpoint/2010/main" val="1796300464"/>
              </p:ext>
            </p:extLst>
          </p:nvPr>
        </p:nvGraphicFramePr>
        <p:xfrm>
          <a:off x="1171651" y="1916832"/>
          <a:ext cx="9820894" cy="3956932"/>
        </p:xfrm>
        <a:graphic>
          <a:graphicData uri="http://schemas.openxmlformats.org/drawingml/2006/table">
            <a:tbl>
              <a:tblPr>
                <a:tableStyleId>{5C22544A-7EE6-4342-B048-85BDC9FD1C3A}</a:tableStyleId>
              </a:tblPr>
              <a:tblGrid>
                <a:gridCol w="9820894"/>
              </a:tblGrid>
              <a:tr h="852287">
                <a:tc>
                  <a:txBody>
                    <a:bodyPr/>
                    <a:lstStyle/>
                    <a:p>
                      <a:pPr marR="114300" algn="just">
                        <a:lnSpc>
                          <a:spcPct val="115000"/>
                        </a:lnSpc>
                        <a:spcBef>
                          <a:spcPts val="370"/>
                        </a:spcBef>
                        <a:spcAft>
                          <a:spcPts val="0"/>
                        </a:spcAft>
                      </a:pPr>
                      <a:r>
                        <a:rPr lang="es-ES" sz="2400" b="1" kern="1200" dirty="0" smtClean="0">
                          <a:solidFill>
                            <a:schemeClr val="accent1">
                              <a:lumMod val="75000"/>
                            </a:schemeClr>
                          </a:solidFill>
                          <a:effectLst/>
                          <a:latin typeface="Aharoni" panose="02010803020104030203" pitchFamily="2" charset="-79"/>
                          <a:ea typeface="+mn-ea"/>
                          <a:cs typeface="Aharoni" panose="02010803020104030203" pitchFamily="2" charset="-79"/>
                        </a:rPr>
                        <a:t>Partiendo de la primicia de que el pensamiento es el uso hábil de la mente, se debe tener presente que las estrategias requeridas implicadas en la solución de problemas son específicas para cada problema, de tal manera que las estrategias para la solución de un problema matemático son diferentes a las utilizadas para la solución de problemas lógicos  y los problemas a los que se enfrentan los jóvenes ante una problemática en su orientación educativa.</a:t>
                      </a:r>
                    </a:p>
                    <a:p>
                      <a:pPr marR="114300" algn="just">
                        <a:lnSpc>
                          <a:spcPct val="115000"/>
                        </a:lnSpc>
                        <a:spcBef>
                          <a:spcPts val="370"/>
                        </a:spcBef>
                        <a:spcAft>
                          <a:spcPts val="0"/>
                        </a:spcAft>
                      </a:pPr>
                      <a:endParaRPr lang="es-MX" sz="2400" dirty="0">
                        <a:solidFill>
                          <a:schemeClr val="accent1">
                            <a:lumMod val="75000"/>
                          </a:schemeClr>
                        </a:solidFill>
                        <a:effectLst/>
                        <a:latin typeface="Arial" panose="020B0604020202020204" pitchFamily="34" charset="0"/>
                        <a:ea typeface="Arial" panose="020B0604020202020204" pitchFamily="34" charset="0"/>
                      </a:endParaRPr>
                    </a:p>
                  </a:txBody>
                  <a:tcPr marL="60258" marR="60258" marT="60258" marB="60258"/>
                </a:tc>
              </a:tr>
            </a:tbl>
          </a:graphicData>
        </a:graphic>
      </p:graphicFrame>
    </p:spTree>
    <p:extLst>
      <p:ext uri="{BB962C8B-B14F-4D97-AF65-F5344CB8AC3E}">
        <p14:creationId xmlns:p14="http://schemas.microsoft.com/office/powerpoint/2010/main" val="13129922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76355" y="557610"/>
            <a:ext cx="9865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MX" altLang="es-MX" sz="4000" b="1" dirty="0" smtClean="0">
                <a:solidFill>
                  <a:srgbClr val="00B0F0"/>
                </a:solidFill>
                <a:latin typeface="Aharoni" panose="02010803020104030203" pitchFamily="2" charset="-79"/>
                <a:cs typeface="Aharoni" panose="02010803020104030203" pitchFamily="2" charset="-79"/>
              </a:rPr>
              <a:t>9.4</a:t>
            </a:r>
            <a:endParaRPr lang="es-MX" altLang="es-MX" sz="2400" b="1" dirty="0" smtClean="0">
              <a:solidFill>
                <a:srgbClr val="00B0F0"/>
              </a:solidFill>
              <a:latin typeface="Aharoni" panose="02010803020104030203" pitchFamily="2" charset="-79"/>
              <a:cs typeface="Aharoni" panose="02010803020104030203" pitchFamily="2" charset="-79"/>
            </a:endParaRPr>
          </a:p>
          <a:p>
            <a:pPr eaLnBrk="0" fontAlgn="base" hangingPunct="0">
              <a:spcBef>
                <a:spcPct val="0"/>
              </a:spcBef>
              <a:spcAft>
                <a:spcPct val="0"/>
              </a:spcAft>
            </a:pPr>
            <a:r>
              <a:rPr lang="es-MX" sz="2400" b="1" dirty="0" smtClean="0">
                <a:solidFill>
                  <a:srgbClr val="00B0F0"/>
                </a:solidFill>
                <a:latin typeface="Aharoni" panose="02010803020104030203" pitchFamily="2" charset="-79"/>
                <a:cs typeface="Aharoni" panose="02010803020104030203" pitchFamily="2" charset="-79"/>
              </a:rPr>
              <a:t>h) </a:t>
            </a:r>
            <a:r>
              <a:rPr lang="es-MX" sz="2400" b="1" dirty="0">
                <a:solidFill>
                  <a:srgbClr val="00B0F0"/>
                </a:solidFill>
                <a:latin typeface="Aharoni" panose="02010803020104030203" pitchFamily="2" charset="-79"/>
                <a:cs typeface="Aharoni" panose="02010803020104030203" pitchFamily="2" charset="-79"/>
              </a:rPr>
              <a:t>D</a:t>
            </a:r>
            <a:r>
              <a:rPr lang="es-MX" sz="2400" b="1" dirty="0" smtClean="0">
                <a:solidFill>
                  <a:srgbClr val="00B0F0"/>
                </a:solidFill>
                <a:latin typeface="Aharoni" panose="02010803020104030203" pitchFamily="2" charset="-79"/>
                <a:cs typeface="Aharoni" panose="02010803020104030203" pitchFamily="2" charset="-79"/>
              </a:rPr>
              <a:t>escripción de apertura de la actividad.</a:t>
            </a:r>
            <a:endParaRPr kumimoji="0" lang="es-MX" altLang="es-MX" sz="1800" b="0" i="0" u="none" strike="noStrike" cap="none" normalizeH="0" baseline="0" dirty="0" smtClean="0">
              <a:ln>
                <a:noFill/>
              </a:ln>
              <a:solidFill>
                <a:srgbClr val="00B0F0"/>
              </a:solidFill>
              <a:effectLst/>
              <a:latin typeface="Aharoni" panose="02010803020104030203" pitchFamily="2" charset="-79"/>
              <a:cs typeface="Aharoni" panose="02010803020104030203" pitchFamily="2" charset="-79"/>
            </a:endParaRPr>
          </a:p>
        </p:txBody>
      </p:sp>
      <p:graphicFrame>
        <p:nvGraphicFramePr>
          <p:cNvPr id="3" name="3 Marcador de contenido"/>
          <p:cNvGraphicFramePr>
            <a:graphicFrameLocks/>
          </p:cNvGraphicFramePr>
          <p:nvPr>
            <p:extLst>
              <p:ext uri="{D42A27DB-BD31-4B8C-83A1-F6EECF244321}">
                <p14:modId xmlns:p14="http://schemas.microsoft.com/office/powerpoint/2010/main" val="1234092024"/>
              </p:ext>
            </p:extLst>
          </p:nvPr>
        </p:nvGraphicFramePr>
        <p:xfrm>
          <a:off x="1244150" y="2132856"/>
          <a:ext cx="9694945" cy="1568015"/>
        </p:xfrm>
        <a:graphic>
          <a:graphicData uri="http://schemas.openxmlformats.org/drawingml/2006/table">
            <a:tbl>
              <a:tblPr firstRow="1" firstCol="1" bandRow="1"/>
              <a:tblGrid>
                <a:gridCol w="791725"/>
                <a:gridCol w="1826297"/>
                <a:gridCol w="7076923"/>
              </a:tblGrid>
              <a:tr h="460471">
                <a:tc>
                  <a:txBody>
                    <a:bodyPr/>
                    <a:lstStyle/>
                    <a:p>
                      <a:pPr algn="ctr">
                        <a:lnSpc>
                          <a:spcPct val="150000"/>
                        </a:lnSpc>
                        <a:spcAft>
                          <a:spcPts val="0"/>
                        </a:spcAft>
                      </a:pPr>
                      <a:r>
                        <a:rPr lang="es-MX" sz="1200" b="1" dirty="0" smtClean="0">
                          <a:solidFill>
                            <a:schemeClr val="accent1">
                              <a:lumMod val="75000"/>
                            </a:schemeClr>
                          </a:solidFill>
                          <a:effectLst/>
                          <a:latin typeface="Aharoni" panose="02010803020104030203" pitchFamily="2" charset="-79"/>
                          <a:ea typeface="Calibri"/>
                          <a:cs typeface="Aharoni" panose="02010803020104030203" pitchFamily="2" charset="-79"/>
                        </a:rPr>
                        <a:t>Tiempo</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b="1" dirty="0">
                          <a:solidFill>
                            <a:schemeClr val="accent1">
                              <a:lumMod val="75000"/>
                            </a:schemeClr>
                          </a:solidFill>
                          <a:effectLst/>
                          <a:latin typeface="Aharoni" panose="02010803020104030203" pitchFamily="2" charset="-79"/>
                          <a:ea typeface="Calibri"/>
                          <a:cs typeface="Aharoni" panose="02010803020104030203" pitchFamily="2" charset="-79"/>
                        </a:rPr>
                        <a:t>Recursos didácticos</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b="1" dirty="0">
                          <a:solidFill>
                            <a:schemeClr val="accent1">
                              <a:lumMod val="75000"/>
                            </a:schemeClr>
                          </a:solidFill>
                          <a:effectLst/>
                          <a:latin typeface="Aharoni" panose="02010803020104030203" pitchFamily="2" charset="-79"/>
                          <a:ea typeface="Calibri"/>
                          <a:cs typeface="Aharoni" panose="02010803020104030203" pitchFamily="2" charset="-79"/>
                        </a:rPr>
                        <a:t>Secuencia didáctica </a:t>
                      </a:r>
                      <a:r>
                        <a:rPr lang="es-MX" sz="1200" b="1" dirty="0" smtClean="0">
                          <a:solidFill>
                            <a:schemeClr val="accent1">
                              <a:lumMod val="75000"/>
                            </a:schemeClr>
                          </a:solidFill>
                          <a:effectLst/>
                          <a:latin typeface="Aharoni" panose="02010803020104030203" pitchFamily="2" charset="-79"/>
                          <a:ea typeface="Calibri"/>
                          <a:cs typeface="Aharoni" panose="02010803020104030203" pitchFamily="2" charset="-79"/>
                        </a:rPr>
                        <a:t>multidisciplinaria</a:t>
                      </a:r>
                      <a:r>
                        <a:rPr lang="es-MX" sz="1200" b="1" dirty="0">
                          <a:solidFill>
                            <a:schemeClr val="accent1">
                              <a:lumMod val="75000"/>
                            </a:schemeClr>
                          </a:solidFill>
                          <a:effectLst/>
                          <a:latin typeface="Aharoni" panose="02010803020104030203" pitchFamily="2" charset="-79"/>
                          <a:ea typeface="Calibri"/>
                          <a:cs typeface="Aharoni" panose="02010803020104030203" pitchFamily="2" charset="-79"/>
                        </a:rPr>
                        <a:t>		</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7544">
                <a:tc>
                  <a:txBody>
                    <a:bodyPr/>
                    <a:lstStyle/>
                    <a:p>
                      <a:pPr>
                        <a:lnSpc>
                          <a:spcPts val="1300"/>
                        </a:lnSpc>
                        <a:spcAft>
                          <a:spcPts val="0"/>
                        </a:spcAft>
                      </a:pPr>
                      <a:endParaRPr lang="es-MX" sz="1200"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p>
                      <a:pPr>
                        <a:lnSpc>
                          <a:spcPts val="1300"/>
                        </a:lnSpc>
                        <a:spcAft>
                          <a:spcPts val="0"/>
                        </a:spcAft>
                      </a:pPr>
                      <a:r>
                        <a:rPr lang="es-MX" sz="1200" dirty="0" smtClean="0">
                          <a:solidFill>
                            <a:schemeClr val="accent1">
                              <a:lumMod val="75000"/>
                            </a:schemeClr>
                          </a:solidFill>
                          <a:effectLst/>
                          <a:latin typeface="Aharoni" panose="02010803020104030203" pitchFamily="2" charset="-79"/>
                          <a:ea typeface="Calibri"/>
                          <a:cs typeface="Aharoni" panose="02010803020104030203" pitchFamily="2" charset="-79"/>
                        </a:rPr>
                        <a:t>30 min</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s-MX" sz="1200"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p>
                      <a:pPr>
                        <a:lnSpc>
                          <a:spcPct val="100000"/>
                        </a:lnSpc>
                        <a:spcAft>
                          <a:spcPts val="0"/>
                        </a:spcAft>
                      </a:pPr>
                      <a:r>
                        <a:rPr lang="es-MX" sz="1200" dirty="0" smtClean="0">
                          <a:solidFill>
                            <a:schemeClr val="accent1">
                              <a:lumMod val="75000"/>
                            </a:schemeClr>
                          </a:solidFill>
                          <a:effectLst/>
                          <a:latin typeface="Aharoni" panose="02010803020104030203" pitchFamily="2" charset="-79"/>
                          <a:ea typeface="Calibri"/>
                          <a:cs typeface="Aharoni" panose="02010803020104030203" pitchFamily="2" charset="-79"/>
                        </a:rPr>
                        <a:t>Material impreso</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s-MX" sz="1200"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p>
                      <a:pPr algn="just">
                        <a:lnSpc>
                          <a:spcPct val="100000"/>
                        </a:lnSpc>
                        <a:spcAft>
                          <a:spcPts val="0"/>
                        </a:spcAft>
                      </a:pPr>
                      <a:r>
                        <a:rPr lang="es-MX" sz="1200" dirty="0" smtClean="0">
                          <a:solidFill>
                            <a:schemeClr val="accent1">
                              <a:lumMod val="75000"/>
                            </a:schemeClr>
                          </a:solidFill>
                          <a:effectLst/>
                          <a:latin typeface="Aharoni" panose="02010803020104030203" pitchFamily="2" charset="-79"/>
                          <a:ea typeface="Calibri"/>
                          <a:cs typeface="Aharoni" panose="02010803020104030203" pitchFamily="2" charset="-79"/>
                        </a:rPr>
                        <a:t>Se proporcionó a cada alumno, material impreso referente al</a:t>
                      </a:r>
                      <a:r>
                        <a:rPr lang="es-MX" sz="1200" baseline="0" dirty="0" smtClean="0">
                          <a:solidFill>
                            <a:schemeClr val="accent1">
                              <a:lumMod val="75000"/>
                            </a:schemeClr>
                          </a:solidFill>
                          <a:effectLst/>
                          <a:latin typeface="Aharoni" panose="02010803020104030203" pitchFamily="2" charset="-79"/>
                          <a:ea typeface="Calibri"/>
                          <a:cs typeface="Aharoni" panose="02010803020104030203" pitchFamily="2" charset="-79"/>
                        </a:rPr>
                        <a:t> enfoque estratégico para la solución de problemas.</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357007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11966" t="5128" r="5983" b="14102"/>
          <a:stretch/>
        </p:blipFill>
        <p:spPr>
          <a:xfrm>
            <a:off x="6456039" y="620688"/>
            <a:ext cx="4279333" cy="5616624"/>
          </a:xfrm>
          <a:prstGeom prst="rect">
            <a:avLst/>
          </a:prstGeom>
        </p:spPr>
      </p:pic>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l="15000" t="6250" r="8333" b="17500"/>
          <a:stretch/>
        </p:blipFill>
        <p:spPr>
          <a:xfrm>
            <a:off x="1631503" y="620688"/>
            <a:ext cx="4235487" cy="5616624"/>
          </a:xfrm>
          <a:prstGeom prst="rect">
            <a:avLst/>
          </a:prstGeom>
        </p:spPr>
      </p:pic>
    </p:spTree>
    <p:extLst>
      <p:ext uri="{BB962C8B-B14F-4D97-AF65-F5344CB8AC3E}">
        <p14:creationId xmlns:p14="http://schemas.microsoft.com/office/powerpoint/2010/main" val="3925976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1817359" y="1340769"/>
            <a:ext cx="8928992" cy="3960440"/>
          </a:xfrm>
          <a:prstGeom prst="rect">
            <a:avLst/>
          </a:prstGeom>
        </p:spPr>
        <p:txBody>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lgn="ctr">
              <a:buNone/>
            </a:pPr>
            <a:endParaRPr lang="es-ES" sz="3200" b="1" dirty="0" smtClean="0">
              <a:solidFill>
                <a:srgbClr val="00B0F0"/>
              </a:solidFill>
              <a:latin typeface="Arial" panose="020B0604020202020204" pitchFamily="34" charset="0"/>
              <a:cs typeface="Arial" panose="020B0604020202020204" pitchFamily="34" charset="0"/>
            </a:endParaRPr>
          </a:p>
          <a:p>
            <a:pPr marL="0" indent="0" algn="ctr">
              <a:buNone/>
            </a:pPr>
            <a:r>
              <a:rPr lang="es-ES" sz="3600" b="1" dirty="0" smtClean="0">
                <a:solidFill>
                  <a:srgbClr val="00B0F0"/>
                </a:solidFill>
                <a:latin typeface="Arial" panose="020B0604020202020204" pitchFamily="34" charset="0"/>
                <a:cs typeface="Arial" panose="020B0604020202020204" pitchFamily="34" charset="0"/>
              </a:rPr>
              <a:t>Ciclo </a:t>
            </a:r>
            <a:r>
              <a:rPr lang="es-ES" sz="3600" b="1" dirty="0">
                <a:solidFill>
                  <a:srgbClr val="00B0F0"/>
                </a:solidFill>
                <a:latin typeface="Arial" panose="020B0604020202020204" pitchFamily="34" charset="0"/>
                <a:cs typeface="Arial" panose="020B0604020202020204" pitchFamily="34" charset="0"/>
              </a:rPr>
              <a:t>Escolar </a:t>
            </a:r>
            <a:r>
              <a:rPr lang="es-ES" sz="3600" b="1" dirty="0" smtClean="0">
                <a:solidFill>
                  <a:srgbClr val="00B0F0"/>
                </a:solidFill>
                <a:latin typeface="Arial" panose="020B0604020202020204" pitchFamily="34" charset="0"/>
                <a:cs typeface="Arial" panose="020B0604020202020204" pitchFamily="34" charset="0"/>
              </a:rPr>
              <a:t>2018 </a:t>
            </a:r>
            <a:r>
              <a:rPr lang="es-ES" sz="3600" b="1" dirty="0">
                <a:solidFill>
                  <a:srgbClr val="00B0F0"/>
                </a:solidFill>
                <a:latin typeface="Arial" panose="020B0604020202020204" pitchFamily="34" charset="0"/>
                <a:cs typeface="Arial" panose="020B0604020202020204" pitchFamily="34" charset="0"/>
              </a:rPr>
              <a:t>– 2019</a:t>
            </a:r>
          </a:p>
          <a:p>
            <a:pPr marL="0" indent="0" algn="ctr">
              <a:buNone/>
            </a:pPr>
            <a:endParaRPr lang="es-ES" sz="3200" b="1" dirty="0">
              <a:solidFill>
                <a:srgbClr val="00B0F0"/>
              </a:solidFill>
              <a:latin typeface="Arial" panose="020B0604020202020204" pitchFamily="34" charset="0"/>
              <a:cs typeface="Arial" panose="020B0604020202020204" pitchFamily="34" charset="0"/>
            </a:endParaRPr>
          </a:p>
          <a:p>
            <a:pPr marL="0" indent="0" algn="just">
              <a:buNone/>
            </a:pPr>
            <a:endParaRPr lang="es-ES" sz="3200" b="1" dirty="0" smtClean="0">
              <a:solidFill>
                <a:srgbClr val="92D050"/>
              </a:solidFill>
              <a:latin typeface="Arial" panose="020B0604020202020204" pitchFamily="34" charset="0"/>
              <a:cs typeface="Arial" panose="020B0604020202020204" pitchFamily="34" charset="0"/>
            </a:endParaRPr>
          </a:p>
          <a:p>
            <a:pPr marL="0" indent="0" algn="just">
              <a:buNone/>
            </a:pPr>
            <a:r>
              <a:rPr lang="es-ES" sz="3200" b="1" dirty="0" smtClean="0">
                <a:solidFill>
                  <a:srgbClr val="92D050"/>
                </a:solidFill>
                <a:latin typeface="Arial" panose="020B0604020202020204" pitchFamily="34" charset="0"/>
                <a:cs typeface="Arial" panose="020B0604020202020204" pitchFamily="34" charset="0"/>
              </a:rPr>
              <a:t>Fecha </a:t>
            </a:r>
            <a:r>
              <a:rPr lang="es-ES" sz="3200" b="1" dirty="0">
                <a:solidFill>
                  <a:srgbClr val="92D050"/>
                </a:solidFill>
                <a:latin typeface="Arial" panose="020B0604020202020204" pitchFamily="34" charset="0"/>
                <a:cs typeface="Arial" panose="020B0604020202020204" pitchFamily="34" charset="0"/>
              </a:rPr>
              <a:t>de inicio:    </a:t>
            </a:r>
            <a:r>
              <a:rPr lang="es-ES" sz="3200" b="1" dirty="0" smtClean="0">
                <a:solidFill>
                  <a:srgbClr val="92D050"/>
                </a:solidFill>
                <a:latin typeface="Arial" panose="020B0604020202020204" pitchFamily="34" charset="0"/>
                <a:cs typeface="Arial" panose="020B0604020202020204" pitchFamily="34" charset="0"/>
              </a:rPr>
              <a:t>		19 </a:t>
            </a:r>
            <a:r>
              <a:rPr lang="es-ES" sz="3200" b="1" dirty="0">
                <a:solidFill>
                  <a:srgbClr val="92D050"/>
                </a:solidFill>
                <a:latin typeface="Arial" panose="020B0604020202020204" pitchFamily="34" charset="0"/>
                <a:cs typeface="Arial" panose="020B0604020202020204" pitchFamily="34" charset="0"/>
              </a:rPr>
              <a:t>de </a:t>
            </a:r>
            <a:r>
              <a:rPr lang="es-ES" sz="3200" b="1" dirty="0" smtClean="0">
                <a:solidFill>
                  <a:srgbClr val="92D050"/>
                </a:solidFill>
                <a:latin typeface="Arial" panose="020B0604020202020204" pitchFamily="34" charset="0"/>
                <a:cs typeface="Arial" panose="020B0604020202020204" pitchFamily="34" charset="0"/>
              </a:rPr>
              <a:t>marzo, </a:t>
            </a:r>
            <a:r>
              <a:rPr lang="es-ES" sz="3200" b="1" dirty="0">
                <a:solidFill>
                  <a:srgbClr val="92D050"/>
                </a:solidFill>
                <a:latin typeface="Arial" panose="020B0604020202020204" pitchFamily="34" charset="0"/>
                <a:cs typeface="Arial" panose="020B0604020202020204" pitchFamily="34" charset="0"/>
              </a:rPr>
              <a:t>2019</a:t>
            </a:r>
          </a:p>
          <a:p>
            <a:pPr marL="0" indent="0" algn="just">
              <a:buNone/>
            </a:pPr>
            <a:r>
              <a:rPr lang="es-ES" sz="3200" b="1" dirty="0">
                <a:solidFill>
                  <a:srgbClr val="92D050"/>
                </a:solidFill>
                <a:latin typeface="Arial" panose="020B0604020202020204" pitchFamily="34" charset="0"/>
                <a:cs typeface="Arial" panose="020B0604020202020204" pitchFamily="34" charset="0"/>
              </a:rPr>
              <a:t>Fecha de término:  </a:t>
            </a:r>
            <a:r>
              <a:rPr lang="es-ES" sz="3200" b="1" dirty="0" smtClean="0">
                <a:solidFill>
                  <a:srgbClr val="92D050"/>
                </a:solidFill>
                <a:latin typeface="Arial" panose="020B0604020202020204" pitchFamily="34" charset="0"/>
                <a:cs typeface="Arial" panose="020B0604020202020204" pitchFamily="34" charset="0"/>
              </a:rPr>
              <a:t>	</a:t>
            </a:r>
            <a:r>
              <a:rPr lang="es-ES" sz="3200" b="1" dirty="0" smtClean="0">
                <a:solidFill>
                  <a:srgbClr val="92D050"/>
                </a:solidFill>
                <a:latin typeface="Arial" panose="020B0604020202020204" pitchFamily="34" charset="0"/>
                <a:cs typeface="Arial" panose="020B0604020202020204" pitchFamily="34" charset="0"/>
              </a:rPr>
              <a:t>12 </a:t>
            </a:r>
            <a:r>
              <a:rPr lang="es-ES" sz="3200" b="1" dirty="0">
                <a:solidFill>
                  <a:srgbClr val="92D050"/>
                </a:solidFill>
                <a:latin typeface="Arial" panose="020B0604020202020204" pitchFamily="34" charset="0"/>
                <a:cs typeface="Arial" panose="020B0604020202020204" pitchFamily="34" charset="0"/>
              </a:rPr>
              <a:t>de abril, 2019</a:t>
            </a:r>
          </a:p>
          <a:p>
            <a:pPr marL="0" indent="0" algn="ctr">
              <a:buNone/>
            </a:pPr>
            <a:endParaRPr lang="es-ES" sz="3200" b="1" dirty="0">
              <a:solidFill>
                <a:srgbClr val="00B0F0"/>
              </a:solidFill>
              <a:latin typeface="Bradley Hand ITC" panose="03070402050302030203" pitchFamily="66" charset="0"/>
            </a:endParaRPr>
          </a:p>
        </p:txBody>
      </p:sp>
    </p:spTree>
    <p:extLst>
      <p:ext uri="{BB962C8B-B14F-4D97-AF65-F5344CB8AC3E}">
        <p14:creationId xmlns:p14="http://schemas.microsoft.com/office/powerpoint/2010/main" val="5572690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1"/>
          <p:cNvPicPr>
            <a:picLocks noChangeAspect="1"/>
          </p:cNvPicPr>
          <p:nvPr/>
        </p:nvPicPr>
        <p:blipFill rotWithShape="1">
          <a:blip r:embed="rId2" cstate="print">
            <a:extLst>
              <a:ext uri="{28A0092B-C50C-407E-A947-70E740481C1C}">
                <a14:useLocalDpi xmlns:a14="http://schemas.microsoft.com/office/drawing/2010/main" val="0"/>
              </a:ext>
            </a:extLst>
          </a:blip>
          <a:srcRect l="18644" t="20497" r="10169" b="5774"/>
          <a:stretch/>
        </p:blipFill>
        <p:spPr>
          <a:xfrm>
            <a:off x="6528048" y="620688"/>
            <a:ext cx="4067210" cy="5616624"/>
          </a:xfrm>
          <a:prstGeom prst="rect">
            <a:avLst/>
          </a:prstGeom>
        </p:spPr>
      </p:pic>
      <p:pic>
        <p:nvPicPr>
          <p:cNvPr id="7" name="Imagen 3"/>
          <p:cNvPicPr>
            <a:picLocks noChangeAspect="1"/>
          </p:cNvPicPr>
          <p:nvPr/>
        </p:nvPicPr>
        <p:blipFill rotWithShape="1">
          <a:blip r:embed="rId3" cstate="print">
            <a:extLst>
              <a:ext uri="{28A0092B-C50C-407E-A947-70E740481C1C}">
                <a14:useLocalDpi xmlns:a14="http://schemas.microsoft.com/office/drawing/2010/main" val="0"/>
              </a:ext>
            </a:extLst>
          </a:blip>
          <a:srcRect l="10257" t="11539" r="7692" b="11539"/>
          <a:stretch/>
        </p:blipFill>
        <p:spPr>
          <a:xfrm>
            <a:off x="1847527" y="620688"/>
            <a:ext cx="4493299" cy="5616624"/>
          </a:xfrm>
          <a:prstGeom prst="rect">
            <a:avLst/>
          </a:prstGeom>
        </p:spPr>
      </p:pic>
    </p:spTree>
    <p:extLst>
      <p:ext uri="{BB962C8B-B14F-4D97-AF65-F5344CB8AC3E}">
        <p14:creationId xmlns:p14="http://schemas.microsoft.com/office/powerpoint/2010/main" val="29588532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9536" y="1124744"/>
            <a:ext cx="3455934" cy="460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944" y="1477199"/>
            <a:ext cx="4906658" cy="3679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5948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76355" y="557610"/>
            <a:ext cx="9865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MX" altLang="es-MX" sz="4000" b="1" dirty="0">
                <a:solidFill>
                  <a:srgbClr val="00B0F0"/>
                </a:solidFill>
                <a:latin typeface="Aharoni" panose="02010803020104030203" pitchFamily="2" charset="-79"/>
                <a:cs typeface="Aharoni" panose="02010803020104030203" pitchFamily="2" charset="-79"/>
              </a:rPr>
              <a:t>9</a:t>
            </a:r>
            <a:r>
              <a:rPr lang="es-MX" altLang="es-MX" sz="4000" b="1" dirty="0" smtClean="0">
                <a:solidFill>
                  <a:srgbClr val="00B0F0"/>
                </a:solidFill>
                <a:latin typeface="Aharoni" panose="02010803020104030203" pitchFamily="2" charset="-79"/>
                <a:cs typeface="Aharoni" panose="02010803020104030203" pitchFamily="2" charset="-79"/>
              </a:rPr>
              <a:t>.5</a:t>
            </a:r>
            <a:endParaRPr lang="es-MX" altLang="es-MX" sz="2400" b="1" dirty="0" smtClean="0">
              <a:solidFill>
                <a:srgbClr val="00B0F0"/>
              </a:solidFill>
              <a:latin typeface="Aharoni" panose="02010803020104030203" pitchFamily="2" charset="-79"/>
              <a:cs typeface="Aharoni" panose="02010803020104030203" pitchFamily="2" charset="-79"/>
            </a:endParaRPr>
          </a:p>
          <a:p>
            <a:pPr eaLnBrk="0" fontAlgn="base" hangingPunct="0">
              <a:spcBef>
                <a:spcPct val="0"/>
              </a:spcBef>
              <a:spcAft>
                <a:spcPct val="0"/>
              </a:spcAft>
            </a:pPr>
            <a:r>
              <a:rPr lang="es-MX" sz="2400" b="1" dirty="0" smtClean="0">
                <a:solidFill>
                  <a:srgbClr val="00B0F0"/>
                </a:solidFill>
                <a:latin typeface="Aharoni" panose="02010803020104030203" pitchFamily="2" charset="-79"/>
                <a:cs typeface="Aharoni" panose="02010803020104030203" pitchFamily="2" charset="-79"/>
              </a:rPr>
              <a:t>i) </a:t>
            </a:r>
            <a:r>
              <a:rPr lang="es-MX" sz="2400" b="1" dirty="0">
                <a:solidFill>
                  <a:srgbClr val="00B0F0"/>
                </a:solidFill>
                <a:latin typeface="Aharoni" panose="02010803020104030203" pitchFamily="2" charset="-79"/>
                <a:cs typeface="Aharoni" panose="02010803020104030203" pitchFamily="2" charset="-79"/>
              </a:rPr>
              <a:t>D</a:t>
            </a:r>
            <a:r>
              <a:rPr lang="es-MX" sz="2400" b="1" dirty="0" smtClean="0">
                <a:solidFill>
                  <a:srgbClr val="00B0F0"/>
                </a:solidFill>
                <a:latin typeface="Aharoni" panose="02010803020104030203" pitchFamily="2" charset="-79"/>
                <a:cs typeface="Aharoni" panose="02010803020104030203" pitchFamily="2" charset="-79"/>
              </a:rPr>
              <a:t>escripción del desarrollo de la actividad.</a:t>
            </a:r>
            <a:endParaRPr kumimoji="0" lang="es-MX" altLang="es-MX" sz="1800" b="0" i="0" u="none" strike="noStrike" cap="none" normalizeH="0" baseline="0" dirty="0" smtClean="0">
              <a:ln>
                <a:noFill/>
              </a:ln>
              <a:solidFill>
                <a:srgbClr val="00B0F0"/>
              </a:solidFill>
              <a:effectLst/>
              <a:latin typeface="Aharoni" panose="02010803020104030203" pitchFamily="2" charset="-79"/>
              <a:cs typeface="Aharoni" panose="02010803020104030203" pitchFamily="2" charset="-79"/>
            </a:endParaRPr>
          </a:p>
        </p:txBody>
      </p:sp>
      <p:graphicFrame>
        <p:nvGraphicFramePr>
          <p:cNvPr id="6" name="3 Marcador de contenido"/>
          <p:cNvGraphicFramePr>
            <a:graphicFrameLocks/>
          </p:cNvGraphicFramePr>
          <p:nvPr>
            <p:extLst>
              <p:ext uri="{D42A27DB-BD31-4B8C-83A1-F6EECF244321}">
                <p14:modId xmlns:p14="http://schemas.microsoft.com/office/powerpoint/2010/main" val="222466253"/>
              </p:ext>
            </p:extLst>
          </p:nvPr>
        </p:nvGraphicFramePr>
        <p:xfrm>
          <a:off x="1276355" y="2132857"/>
          <a:ext cx="9694945" cy="1529057"/>
        </p:xfrm>
        <a:graphic>
          <a:graphicData uri="http://schemas.openxmlformats.org/drawingml/2006/table">
            <a:tbl>
              <a:tblPr firstRow="1" firstCol="1" bandRow="1"/>
              <a:tblGrid>
                <a:gridCol w="791725"/>
                <a:gridCol w="1826297"/>
                <a:gridCol w="7076923"/>
              </a:tblGrid>
              <a:tr h="337169">
                <a:tc>
                  <a:txBody>
                    <a:bodyPr/>
                    <a:lstStyle/>
                    <a:p>
                      <a:pPr algn="ctr">
                        <a:lnSpc>
                          <a:spcPct val="150000"/>
                        </a:lnSpc>
                        <a:spcAft>
                          <a:spcPts val="0"/>
                        </a:spcAft>
                      </a:pPr>
                      <a:r>
                        <a:rPr lang="es-MX" sz="1200" b="1" dirty="0" smtClean="0">
                          <a:solidFill>
                            <a:schemeClr val="accent1">
                              <a:lumMod val="75000"/>
                            </a:schemeClr>
                          </a:solidFill>
                          <a:effectLst/>
                          <a:latin typeface="Aharoni" panose="02010803020104030203" pitchFamily="2" charset="-79"/>
                          <a:ea typeface="Calibri"/>
                          <a:cs typeface="Aharoni" panose="02010803020104030203" pitchFamily="2" charset="-79"/>
                        </a:rPr>
                        <a:t>Tiempo</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b="1" dirty="0">
                          <a:solidFill>
                            <a:schemeClr val="accent1">
                              <a:lumMod val="75000"/>
                            </a:schemeClr>
                          </a:solidFill>
                          <a:effectLst/>
                          <a:latin typeface="Aharoni" panose="02010803020104030203" pitchFamily="2" charset="-79"/>
                          <a:ea typeface="Calibri"/>
                          <a:cs typeface="Aharoni" panose="02010803020104030203" pitchFamily="2" charset="-79"/>
                        </a:rPr>
                        <a:t>Recursos didácticos</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b="1" dirty="0">
                          <a:solidFill>
                            <a:schemeClr val="accent1">
                              <a:lumMod val="75000"/>
                            </a:schemeClr>
                          </a:solidFill>
                          <a:effectLst/>
                          <a:latin typeface="Aharoni" panose="02010803020104030203" pitchFamily="2" charset="-79"/>
                          <a:ea typeface="Calibri"/>
                          <a:cs typeface="Aharoni" panose="02010803020104030203" pitchFamily="2" charset="-79"/>
                        </a:rPr>
                        <a:t>Secuencia didáctica </a:t>
                      </a:r>
                      <a:r>
                        <a:rPr lang="es-MX" sz="1200" b="1" dirty="0" smtClean="0">
                          <a:solidFill>
                            <a:schemeClr val="accent1">
                              <a:lumMod val="75000"/>
                            </a:schemeClr>
                          </a:solidFill>
                          <a:effectLst/>
                          <a:latin typeface="Aharoni" panose="02010803020104030203" pitchFamily="2" charset="-79"/>
                          <a:ea typeface="Calibri"/>
                          <a:cs typeface="Aharoni" panose="02010803020104030203" pitchFamily="2" charset="-79"/>
                        </a:rPr>
                        <a:t>multidisciplinaria</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1888">
                <a:tc>
                  <a:txBody>
                    <a:bodyPr/>
                    <a:lstStyle/>
                    <a:p>
                      <a:pPr>
                        <a:lnSpc>
                          <a:spcPts val="1300"/>
                        </a:lnSpc>
                        <a:spcAft>
                          <a:spcPts val="0"/>
                        </a:spcAft>
                      </a:pPr>
                      <a:r>
                        <a:rPr lang="es-MX" sz="1200" kern="1200" dirty="0">
                          <a:solidFill>
                            <a:schemeClr val="accent1">
                              <a:lumMod val="75000"/>
                            </a:schemeClr>
                          </a:solidFill>
                          <a:effectLst/>
                          <a:latin typeface="Aharoni" panose="02010803020104030203" pitchFamily="2" charset="-79"/>
                          <a:ea typeface="Calibri"/>
                          <a:cs typeface="Aharoni" panose="02010803020104030203" pitchFamily="2" charset="-79"/>
                        </a:rPr>
                        <a:t>30 </a:t>
                      </a:r>
                      <a:r>
                        <a:rPr lang="es-MX" sz="1200" kern="1200" dirty="0" smtClean="0">
                          <a:solidFill>
                            <a:schemeClr val="accent1">
                              <a:lumMod val="75000"/>
                            </a:schemeClr>
                          </a:solidFill>
                          <a:effectLst/>
                          <a:latin typeface="Aharoni" panose="02010803020104030203" pitchFamily="2" charset="-79"/>
                          <a:ea typeface="Calibri"/>
                          <a:cs typeface="Aharoni" panose="02010803020104030203" pitchFamily="2" charset="-79"/>
                        </a:rPr>
                        <a:t>min</a:t>
                      </a:r>
                      <a:endParaRPr lang="es-MX" sz="1200" kern="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r>
                        <a:rPr lang="es-MX" sz="1200" kern="1200" dirty="0" smtClean="0">
                          <a:solidFill>
                            <a:schemeClr val="accent1">
                              <a:lumMod val="75000"/>
                            </a:schemeClr>
                          </a:solidFill>
                          <a:effectLst/>
                          <a:latin typeface="Aharoni" panose="02010803020104030203" pitchFamily="2" charset="-79"/>
                          <a:ea typeface="Calibri"/>
                          <a:cs typeface="Aharoni" panose="02010803020104030203" pitchFamily="2" charset="-79"/>
                        </a:rPr>
                        <a:t>Documento impreso</a:t>
                      </a:r>
                    </a:p>
                    <a:p>
                      <a:pPr>
                        <a:lnSpc>
                          <a:spcPts val="1300"/>
                        </a:lnSpc>
                        <a:spcAft>
                          <a:spcPts val="0"/>
                        </a:spcAft>
                      </a:pPr>
                      <a:endParaRPr lang="es-MX" sz="1200" kern="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r>
                        <a:rPr lang="es-MX" sz="1200" kern="1200" dirty="0">
                          <a:solidFill>
                            <a:schemeClr val="accent1">
                              <a:lumMod val="75000"/>
                            </a:schemeClr>
                          </a:solidFill>
                          <a:effectLst/>
                          <a:latin typeface="Aharoni" panose="02010803020104030203" pitchFamily="2" charset="-79"/>
                          <a:ea typeface="Calibri"/>
                          <a:cs typeface="Aharoni" panose="02010803020104030203" pitchFamily="2" charset="-79"/>
                        </a:rPr>
                        <a:t>¿Cómo solucionarías el problema?</a:t>
                      </a:r>
                    </a:p>
                    <a:p>
                      <a:pPr>
                        <a:lnSpc>
                          <a:spcPts val="1300"/>
                        </a:lnSpc>
                        <a:spcAft>
                          <a:spcPts val="0"/>
                        </a:spcAft>
                      </a:pPr>
                      <a:r>
                        <a:rPr lang="es-MX" sz="1200" kern="1200" dirty="0">
                          <a:solidFill>
                            <a:schemeClr val="accent1">
                              <a:lumMod val="75000"/>
                            </a:schemeClr>
                          </a:solidFill>
                          <a:effectLst/>
                          <a:latin typeface="Aharoni" panose="02010803020104030203" pitchFamily="2" charset="-79"/>
                          <a:ea typeface="Calibri"/>
                          <a:cs typeface="Aharoni" panose="02010803020104030203" pitchFamily="2" charset="-79"/>
                        </a:rPr>
                        <a:t>Definir los elementos o variables del problema.</a:t>
                      </a:r>
                    </a:p>
                    <a:p>
                      <a:pPr>
                        <a:lnSpc>
                          <a:spcPts val="1300"/>
                        </a:lnSpc>
                        <a:spcAft>
                          <a:spcPts val="0"/>
                        </a:spcAft>
                      </a:pPr>
                      <a:r>
                        <a:rPr lang="es-MX" sz="1200" kern="1200" dirty="0">
                          <a:solidFill>
                            <a:schemeClr val="accent1">
                              <a:lumMod val="75000"/>
                            </a:schemeClr>
                          </a:solidFill>
                          <a:effectLst/>
                          <a:latin typeface="Aharoni" panose="02010803020104030203" pitchFamily="2" charset="-79"/>
                          <a:ea typeface="Calibri"/>
                          <a:cs typeface="Aharoni" panose="02010803020104030203" pitchFamily="2" charset="-79"/>
                        </a:rPr>
                        <a:t>Utilizar una tabla lógica, para resolverlo</a:t>
                      </a:r>
                    </a:p>
                    <a:p>
                      <a:pPr>
                        <a:lnSpc>
                          <a:spcPts val="1300"/>
                        </a:lnSpc>
                        <a:spcAft>
                          <a:spcPts val="0"/>
                        </a:spcAft>
                      </a:pPr>
                      <a:r>
                        <a:rPr lang="es-MX" sz="1200" kern="1200" dirty="0">
                          <a:solidFill>
                            <a:schemeClr val="accent1">
                              <a:lumMod val="75000"/>
                            </a:schemeClr>
                          </a:solidFill>
                          <a:effectLst/>
                          <a:latin typeface="Aharoni" panose="02010803020104030203" pitchFamily="2" charset="-79"/>
                          <a:ea typeface="Calibri"/>
                          <a:cs typeface="Aharoni" panose="02010803020104030203" pitchFamily="2" charset="-79"/>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344579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448" y="1700808"/>
            <a:ext cx="4800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3992" y="1700808"/>
            <a:ext cx="4800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99612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3 Marcador de contenido"/>
          <p:cNvGraphicFramePr>
            <a:graphicFrameLocks/>
          </p:cNvGraphicFramePr>
          <p:nvPr>
            <p:extLst>
              <p:ext uri="{D42A27DB-BD31-4B8C-83A1-F6EECF244321}">
                <p14:modId xmlns:p14="http://schemas.microsoft.com/office/powerpoint/2010/main" val="1295514822"/>
              </p:ext>
            </p:extLst>
          </p:nvPr>
        </p:nvGraphicFramePr>
        <p:xfrm>
          <a:off x="1276355" y="2132857"/>
          <a:ext cx="9694945" cy="997569"/>
        </p:xfrm>
        <a:graphic>
          <a:graphicData uri="http://schemas.openxmlformats.org/drawingml/2006/table">
            <a:tbl>
              <a:tblPr firstRow="1" firstCol="1" bandRow="1"/>
              <a:tblGrid>
                <a:gridCol w="791725"/>
                <a:gridCol w="1826297"/>
                <a:gridCol w="7076923"/>
              </a:tblGrid>
              <a:tr h="337169">
                <a:tc>
                  <a:txBody>
                    <a:bodyPr/>
                    <a:lstStyle/>
                    <a:p>
                      <a:pPr algn="ctr">
                        <a:lnSpc>
                          <a:spcPct val="150000"/>
                        </a:lnSpc>
                        <a:spcAft>
                          <a:spcPts val="0"/>
                        </a:spcAft>
                      </a:pPr>
                      <a:r>
                        <a:rPr lang="es-MX" sz="1200" b="1" dirty="0" smtClean="0">
                          <a:solidFill>
                            <a:schemeClr val="accent1">
                              <a:lumMod val="75000"/>
                            </a:schemeClr>
                          </a:solidFill>
                          <a:effectLst/>
                          <a:latin typeface="Aharoni" panose="02010803020104030203" pitchFamily="2" charset="-79"/>
                          <a:ea typeface="Calibri"/>
                          <a:cs typeface="Aharoni" panose="02010803020104030203" pitchFamily="2" charset="-79"/>
                        </a:rPr>
                        <a:t>Tiempo</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b="1" dirty="0">
                          <a:solidFill>
                            <a:schemeClr val="accent1">
                              <a:lumMod val="75000"/>
                            </a:schemeClr>
                          </a:solidFill>
                          <a:effectLst/>
                          <a:latin typeface="Aharoni" panose="02010803020104030203" pitchFamily="2" charset="-79"/>
                          <a:ea typeface="Calibri"/>
                          <a:cs typeface="Aharoni" panose="02010803020104030203" pitchFamily="2" charset="-79"/>
                        </a:rPr>
                        <a:t>Recursos didácticos</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b="1" dirty="0">
                          <a:solidFill>
                            <a:schemeClr val="accent1">
                              <a:lumMod val="75000"/>
                            </a:schemeClr>
                          </a:solidFill>
                          <a:effectLst/>
                          <a:latin typeface="Aharoni" panose="02010803020104030203" pitchFamily="2" charset="-79"/>
                          <a:ea typeface="Calibri"/>
                          <a:cs typeface="Aharoni" panose="02010803020104030203" pitchFamily="2" charset="-79"/>
                        </a:rPr>
                        <a:t>Secuencia didáctica </a:t>
                      </a:r>
                      <a:r>
                        <a:rPr lang="es-MX" sz="1200" b="1" dirty="0" smtClean="0">
                          <a:solidFill>
                            <a:schemeClr val="accent1">
                              <a:lumMod val="75000"/>
                            </a:schemeClr>
                          </a:solidFill>
                          <a:effectLst/>
                          <a:latin typeface="Aharoni" panose="02010803020104030203" pitchFamily="2" charset="-79"/>
                          <a:ea typeface="Calibri"/>
                          <a:cs typeface="Aharoni" panose="02010803020104030203" pitchFamily="2" charset="-79"/>
                        </a:rPr>
                        <a:t>multidisciplinaria</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9175">
                <a:tc>
                  <a:txBody>
                    <a:bodyPr/>
                    <a:lstStyle/>
                    <a:p>
                      <a:pPr>
                        <a:lnSpc>
                          <a:spcPts val="1300"/>
                        </a:lnSpc>
                        <a:spcAft>
                          <a:spcPts val="0"/>
                        </a:spcAft>
                      </a:pPr>
                      <a:endParaRPr lang="es-MX" sz="1200" kern="1200"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p>
                      <a:pPr>
                        <a:lnSpc>
                          <a:spcPts val="1300"/>
                        </a:lnSpc>
                        <a:spcAft>
                          <a:spcPts val="0"/>
                        </a:spcAft>
                      </a:pPr>
                      <a:r>
                        <a:rPr lang="es-MX" sz="1200" kern="1200" dirty="0" smtClean="0">
                          <a:solidFill>
                            <a:schemeClr val="accent1">
                              <a:lumMod val="75000"/>
                            </a:schemeClr>
                          </a:solidFill>
                          <a:effectLst/>
                          <a:latin typeface="Aharoni" panose="02010803020104030203" pitchFamily="2" charset="-79"/>
                          <a:ea typeface="Calibri"/>
                          <a:cs typeface="Aharoni" panose="02010803020104030203" pitchFamily="2" charset="-79"/>
                        </a:rPr>
                        <a:t>10 min</a:t>
                      </a:r>
                      <a:endParaRPr lang="es-MX" sz="1200" kern="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endParaRPr lang="es-MX" sz="1200" kern="1200"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p>
                      <a:pPr>
                        <a:lnSpc>
                          <a:spcPts val="1300"/>
                        </a:lnSpc>
                        <a:spcAft>
                          <a:spcPts val="0"/>
                        </a:spcAft>
                      </a:pPr>
                      <a:r>
                        <a:rPr lang="es-MX" sz="1200" kern="1200" dirty="0" smtClean="0">
                          <a:solidFill>
                            <a:schemeClr val="accent1">
                              <a:lumMod val="75000"/>
                            </a:schemeClr>
                          </a:solidFill>
                          <a:effectLst/>
                          <a:latin typeface="Aharoni" panose="02010803020104030203" pitchFamily="2" charset="-79"/>
                          <a:ea typeface="Calibri"/>
                          <a:cs typeface="Aharoni" panose="02010803020104030203" pitchFamily="2" charset="-79"/>
                        </a:rPr>
                        <a:t>Participación </a:t>
                      </a:r>
                      <a:endParaRPr lang="es-MX" sz="1200" kern="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endParaRPr lang="es-MX" sz="1200" kern="1200"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p>
                      <a:pPr>
                        <a:lnSpc>
                          <a:spcPts val="1300"/>
                        </a:lnSpc>
                        <a:spcAft>
                          <a:spcPts val="0"/>
                        </a:spcAft>
                      </a:pPr>
                      <a:r>
                        <a:rPr lang="es-MX" sz="1200" kern="1200" dirty="0" smtClean="0">
                          <a:solidFill>
                            <a:schemeClr val="accent1">
                              <a:lumMod val="75000"/>
                            </a:schemeClr>
                          </a:solidFill>
                          <a:effectLst/>
                          <a:latin typeface="Aharoni" panose="02010803020104030203" pitchFamily="2" charset="-79"/>
                          <a:ea typeface="Calibri"/>
                          <a:cs typeface="Aharoni" panose="02010803020104030203" pitchFamily="2" charset="-79"/>
                        </a:rPr>
                        <a:t>Cada </a:t>
                      </a:r>
                      <a:r>
                        <a:rPr lang="es-MX" sz="1200" kern="1200" dirty="0">
                          <a:solidFill>
                            <a:schemeClr val="accent1">
                              <a:lumMod val="75000"/>
                            </a:schemeClr>
                          </a:solidFill>
                          <a:effectLst/>
                          <a:latin typeface="Aharoni" panose="02010803020104030203" pitchFamily="2" charset="-79"/>
                          <a:ea typeface="Calibri"/>
                          <a:cs typeface="Aharoni" panose="02010803020104030203" pitchFamily="2" charset="-79"/>
                        </a:rPr>
                        <a:t>alumno comentara la importancia de utilizar un pensamiento deductivo en la solución de problemas.</a:t>
                      </a:r>
                    </a:p>
                    <a:p>
                      <a:pPr>
                        <a:lnSpc>
                          <a:spcPts val="1300"/>
                        </a:lnSpc>
                        <a:spcAft>
                          <a:spcPts val="0"/>
                        </a:spcAft>
                      </a:pPr>
                      <a:r>
                        <a:rPr lang="es-MX" sz="1200" kern="1200" dirty="0">
                          <a:solidFill>
                            <a:schemeClr val="accent1">
                              <a:lumMod val="75000"/>
                            </a:schemeClr>
                          </a:solidFill>
                          <a:effectLst/>
                          <a:latin typeface="Aharoni" panose="02010803020104030203" pitchFamily="2" charset="-79"/>
                          <a:ea typeface="Calibri"/>
                          <a:cs typeface="Aharoni" panose="02010803020104030203" pitchFamily="2" charset="-79"/>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1276355" y="557610"/>
            <a:ext cx="9865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MX" altLang="es-MX" sz="4000" b="1" dirty="0">
                <a:solidFill>
                  <a:srgbClr val="00B0F0"/>
                </a:solidFill>
                <a:latin typeface="Aharoni" panose="02010803020104030203" pitchFamily="2" charset="-79"/>
                <a:cs typeface="Aharoni" panose="02010803020104030203" pitchFamily="2" charset="-79"/>
              </a:rPr>
              <a:t>9</a:t>
            </a:r>
            <a:r>
              <a:rPr lang="es-MX" altLang="es-MX" sz="4000" b="1" dirty="0" smtClean="0">
                <a:solidFill>
                  <a:srgbClr val="00B0F0"/>
                </a:solidFill>
                <a:latin typeface="Aharoni" panose="02010803020104030203" pitchFamily="2" charset="-79"/>
                <a:cs typeface="Aharoni" panose="02010803020104030203" pitchFamily="2" charset="-79"/>
              </a:rPr>
              <a:t>.6</a:t>
            </a:r>
            <a:endParaRPr lang="es-MX" altLang="es-MX" sz="2400" b="1" dirty="0" smtClean="0">
              <a:solidFill>
                <a:srgbClr val="00B0F0"/>
              </a:solidFill>
              <a:latin typeface="Aharoni" panose="02010803020104030203" pitchFamily="2" charset="-79"/>
              <a:cs typeface="Aharoni" panose="02010803020104030203" pitchFamily="2" charset="-79"/>
            </a:endParaRPr>
          </a:p>
          <a:p>
            <a:pPr eaLnBrk="0" fontAlgn="base" hangingPunct="0">
              <a:spcBef>
                <a:spcPct val="0"/>
              </a:spcBef>
              <a:spcAft>
                <a:spcPct val="0"/>
              </a:spcAft>
            </a:pPr>
            <a:r>
              <a:rPr lang="es-MX" sz="2400" b="1" dirty="0">
                <a:solidFill>
                  <a:srgbClr val="00B0F0"/>
                </a:solidFill>
                <a:latin typeface="Aharoni" panose="02010803020104030203" pitchFamily="2" charset="-79"/>
                <a:cs typeface="Aharoni" panose="02010803020104030203" pitchFamily="2" charset="-79"/>
              </a:rPr>
              <a:t>j</a:t>
            </a:r>
            <a:r>
              <a:rPr lang="es-MX" sz="2400" b="1" dirty="0" smtClean="0">
                <a:solidFill>
                  <a:srgbClr val="00B0F0"/>
                </a:solidFill>
                <a:latin typeface="Aharoni" panose="02010803020104030203" pitchFamily="2" charset="-79"/>
                <a:cs typeface="Aharoni" panose="02010803020104030203" pitchFamily="2" charset="-79"/>
              </a:rPr>
              <a:t>) </a:t>
            </a:r>
            <a:r>
              <a:rPr lang="es-MX" sz="2400" b="1" dirty="0">
                <a:solidFill>
                  <a:srgbClr val="00B0F0"/>
                </a:solidFill>
                <a:latin typeface="Aharoni" panose="02010803020104030203" pitchFamily="2" charset="-79"/>
                <a:cs typeface="Aharoni" panose="02010803020104030203" pitchFamily="2" charset="-79"/>
              </a:rPr>
              <a:t>D</a:t>
            </a:r>
            <a:r>
              <a:rPr lang="es-MX" sz="2400" b="1" dirty="0" smtClean="0">
                <a:solidFill>
                  <a:srgbClr val="00B0F0"/>
                </a:solidFill>
                <a:latin typeface="Aharoni" panose="02010803020104030203" pitchFamily="2" charset="-79"/>
                <a:cs typeface="Aharoni" panose="02010803020104030203" pitchFamily="2" charset="-79"/>
              </a:rPr>
              <a:t>escripción del cierre de la actividad.</a:t>
            </a:r>
            <a:endParaRPr kumimoji="0" lang="es-MX" altLang="es-MX" sz="1800" b="0" i="0" u="none" strike="noStrike" cap="none" normalizeH="0" baseline="0" dirty="0" smtClean="0">
              <a:ln>
                <a:noFill/>
              </a:ln>
              <a:solidFill>
                <a:srgbClr val="00B0F0"/>
              </a:solidFill>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455945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688" y="1340768"/>
            <a:ext cx="4800000"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29033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276355" y="557610"/>
            <a:ext cx="9865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MX" altLang="es-MX" sz="4000" b="1" dirty="0">
                <a:solidFill>
                  <a:srgbClr val="00B0F0"/>
                </a:solidFill>
                <a:latin typeface="Aharoni" panose="02010803020104030203" pitchFamily="2" charset="-79"/>
                <a:cs typeface="Aharoni" panose="02010803020104030203" pitchFamily="2" charset="-79"/>
              </a:rPr>
              <a:t>9</a:t>
            </a:r>
            <a:r>
              <a:rPr lang="es-MX" altLang="es-MX" sz="4000" b="1" dirty="0" smtClean="0">
                <a:solidFill>
                  <a:srgbClr val="00B0F0"/>
                </a:solidFill>
                <a:latin typeface="Aharoni" panose="02010803020104030203" pitchFamily="2" charset="-79"/>
                <a:cs typeface="Aharoni" panose="02010803020104030203" pitchFamily="2" charset="-79"/>
              </a:rPr>
              <a:t>.7</a:t>
            </a:r>
            <a:endParaRPr lang="es-MX" altLang="es-MX" sz="2400" b="1" dirty="0" smtClean="0">
              <a:solidFill>
                <a:srgbClr val="00B0F0"/>
              </a:solidFill>
              <a:latin typeface="Aharoni" panose="02010803020104030203" pitchFamily="2" charset="-79"/>
              <a:cs typeface="Aharoni" panose="02010803020104030203" pitchFamily="2" charset="-79"/>
            </a:endParaRPr>
          </a:p>
          <a:p>
            <a:pPr eaLnBrk="0" fontAlgn="base" hangingPunct="0">
              <a:spcBef>
                <a:spcPct val="0"/>
              </a:spcBef>
              <a:spcAft>
                <a:spcPct val="0"/>
              </a:spcAft>
            </a:pPr>
            <a:r>
              <a:rPr lang="es-MX" sz="2400" b="1" dirty="0" smtClean="0">
                <a:solidFill>
                  <a:srgbClr val="00B0F0"/>
                </a:solidFill>
                <a:latin typeface="Aharoni" panose="02010803020104030203" pitchFamily="2" charset="-79"/>
                <a:cs typeface="Aharoni" panose="02010803020104030203" pitchFamily="2" charset="-79"/>
              </a:rPr>
              <a:t>k) </a:t>
            </a:r>
            <a:r>
              <a:rPr lang="es-MX" sz="2400" b="1" dirty="0">
                <a:solidFill>
                  <a:srgbClr val="00B0F0"/>
                </a:solidFill>
                <a:latin typeface="Aharoni" panose="02010803020104030203" pitchFamily="2" charset="-79"/>
                <a:cs typeface="Aharoni" panose="02010803020104030203" pitchFamily="2" charset="-79"/>
              </a:rPr>
              <a:t>D</a:t>
            </a:r>
            <a:r>
              <a:rPr lang="es-MX" sz="2400" b="1" dirty="0" smtClean="0">
                <a:solidFill>
                  <a:srgbClr val="00B0F0"/>
                </a:solidFill>
                <a:latin typeface="Aharoni" panose="02010803020104030203" pitchFamily="2" charset="-79"/>
                <a:cs typeface="Aharoni" panose="02010803020104030203" pitchFamily="2" charset="-79"/>
              </a:rPr>
              <a:t>escripción de </a:t>
            </a:r>
            <a:r>
              <a:rPr lang="es-MX" sz="2400" b="1" dirty="0">
                <a:solidFill>
                  <a:srgbClr val="00B0F0"/>
                </a:solidFill>
                <a:latin typeface="Aharoni" panose="02010803020104030203" pitchFamily="2" charset="-79"/>
                <a:cs typeface="Aharoni" panose="02010803020104030203" pitchFamily="2" charset="-79"/>
              </a:rPr>
              <a:t>lo que se hará con los resultados de la actividad.</a:t>
            </a:r>
            <a:endParaRPr lang="es-MX" altLang="es-MX" sz="2400" b="1" dirty="0">
              <a:solidFill>
                <a:srgbClr val="00B0F0"/>
              </a:solidFill>
              <a:latin typeface="Aharoni" panose="02010803020104030203" pitchFamily="2" charset="-79"/>
              <a:cs typeface="Aharoni" panose="02010803020104030203" pitchFamily="2" charset="-79"/>
            </a:endParaRPr>
          </a:p>
        </p:txBody>
      </p:sp>
      <p:graphicFrame>
        <p:nvGraphicFramePr>
          <p:cNvPr id="4" name="Tabla 3"/>
          <p:cNvGraphicFramePr>
            <a:graphicFrameLocks noGrp="1"/>
          </p:cNvGraphicFramePr>
          <p:nvPr>
            <p:extLst>
              <p:ext uri="{D42A27DB-BD31-4B8C-83A1-F6EECF244321}">
                <p14:modId xmlns:p14="http://schemas.microsoft.com/office/powerpoint/2010/main" val="3630053607"/>
              </p:ext>
            </p:extLst>
          </p:nvPr>
        </p:nvGraphicFramePr>
        <p:xfrm>
          <a:off x="1919536" y="2420888"/>
          <a:ext cx="8136904" cy="2223636"/>
        </p:xfrm>
        <a:graphic>
          <a:graphicData uri="http://schemas.openxmlformats.org/drawingml/2006/table">
            <a:tbl>
              <a:tblPr>
                <a:tableStyleId>{5C22544A-7EE6-4342-B048-85BDC9FD1C3A}</a:tableStyleId>
              </a:tblPr>
              <a:tblGrid>
                <a:gridCol w="8136904"/>
              </a:tblGrid>
              <a:tr h="852287">
                <a:tc>
                  <a:txBody>
                    <a:bodyPr/>
                    <a:lstStyle/>
                    <a:p>
                      <a:pPr marR="114300" algn="just">
                        <a:lnSpc>
                          <a:spcPct val="115000"/>
                        </a:lnSpc>
                        <a:spcBef>
                          <a:spcPts val="370"/>
                        </a:spcBef>
                        <a:spcAft>
                          <a:spcPts val="0"/>
                        </a:spcAft>
                      </a:pPr>
                      <a:r>
                        <a:rPr lang="es-MX" sz="2400" dirty="0" smtClean="0">
                          <a:solidFill>
                            <a:schemeClr val="accent1">
                              <a:lumMod val="75000"/>
                            </a:schemeClr>
                          </a:solidFill>
                          <a:effectLst/>
                          <a:latin typeface="Arial" panose="020B0604020202020204" pitchFamily="34" charset="0"/>
                          <a:ea typeface="Arial" panose="020B0604020202020204" pitchFamily="34" charset="0"/>
                        </a:rPr>
                        <a:t>Con base a los resultados obtenidos de la resolución de los problemas planteados en el material de trabajo proporcionado</a:t>
                      </a:r>
                      <a:r>
                        <a:rPr lang="es-MX" sz="2400" baseline="0" dirty="0" smtClean="0">
                          <a:solidFill>
                            <a:schemeClr val="accent1">
                              <a:lumMod val="75000"/>
                            </a:schemeClr>
                          </a:solidFill>
                          <a:effectLst/>
                          <a:latin typeface="Arial" panose="020B0604020202020204" pitchFamily="34" charset="0"/>
                          <a:ea typeface="Arial" panose="020B0604020202020204" pitchFamily="34" charset="0"/>
                        </a:rPr>
                        <a:t>, los alumnos determinaron qué tipo de solución habría que plantearse, dependiendo de la naturaleza misma de cada problema.</a:t>
                      </a:r>
                      <a:endParaRPr lang="es-MX" sz="2400" dirty="0">
                        <a:solidFill>
                          <a:schemeClr val="accent1">
                            <a:lumMod val="75000"/>
                          </a:schemeClr>
                        </a:solidFill>
                        <a:effectLst/>
                        <a:latin typeface="Arial" panose="020B0604020202020204" pitchFamily="34" charset="0"/>
                        <a:ea typeface="Arial" panose="020B0604020202020204" pitchFamily="34" charset="0"/>
                      </a:endParaRPr>
                    </a:p>
                  </a:txBody>
                  <a:tcPr marL="60258" marR="60258" marT="60258" marB="60258"/>
                </a:tc>
              </a:tr>
            </a:tbl>
          </a:graphicData>
        </a:graphic>
      </p:graphicFrame>
    </p:spTree>
    <p:extLst>
      <p:ext uri="{BB962C8B-B14F-4D97-AF65-F5344CB8AC3E}">
        <p14:creationId xmlns:p14="http://schemas.microsoft.com/office/powerpoint/2010/main" val="11688134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76355" y="557610"/>
            <a:ext cx="9865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MX" altLang="es-MX" sz="4000" b="1" dirty="0">
                <a:solidFill>
                  <a:srgbClr val="00B0F0"/>
                </a:solidFill>
                <a:latin typeface="Aharoni" panose="02010803020104030203" pitchFamily="2" charset="-79"/>
                <a:cs typeface="Aharoni" panose="02010803020104030203" pitchFamily="2" charset="-79"/>
              </a:rPr>
              <a:t>9</a:t>
            </a:r>
            <a:r>
              <a:rPr lang="es-MX" altLang="es-MX" sz="4000" b="1" dirty="0" smtClean="0">
                <a:solidFill>
                  <a:srgbClr val="00B0F0"/>
                </a:solidFill>
                <a:latin typeface="Aharoni" panose="02010803020104030203" pitchFamily="2" charset="-79"/>
                <a:cs typeface="Aharoni" panose="02010803020104030203" pitchFamily="2" charset="-79"/>
              </a:rPr>
              <a:t>.8</a:t>
            </a:r>
            <a:endParaRPr lang="es-MX" altLang="es-MX" sz="2400" b="1" dirty="0" smtClean="0">
              <a:solidFill>
                <a:srgbClr val="00B0F0"/>
              </a:solidFill>
              <a:latin typeface="Aharoni" panose="02010803020104030203" pitchFamily="2" charset="-79"/>
              <a:cs typeface="Aharoni" panose="02010803020104030203" pitchFamily="2" charset="-79"/>
            </a:endParaRPr>
          </a:p>
          <a:p>
            <a:pPr eaLnBrk="0" fontAlgn="base" hangingPunct="0">
              <a:spcBef>
                <a:spcPct val="0"/>
              </a:spcBef>
              <a:spcAft>
                <a:spcPct val="0"/>
              </a:spcAft>
            </a:pPr>
            <a:r>
              <a:rPr lang="es-MX" sz="2400" b="1" dirty="0" smtClean="0">
                <a:solidFill>
                  <a:srgbClr val="00B0F0"/>
                </a:solidFill>
                <a:latin typeface="Aharoni" panose="02010803020104030203" pitchFamily="2" charset="-79"/>
                <a:cs typeface="Aharoni" panose="02010803020104030203" pitchFamily="2" charset="-79"/>
              </a:rPr>
              <a:t>l) An</a:t>
            </a:r>
            <a:r>
              <a:rPr lang="es-MX" sz="2400" b="1" dirty="0">
                <a:solidFill>
                  <a:srgbClr val="00B0F0"/>
                </a:solidFill>
                <a:latin typeface="Aharoni" panose="02010803020104030203" pitchFamily="2" charset="-79"/>
                <a:cs typeface="Aharoni" panose="02010803020104030203" pitchFamily="2" charset="-79"/>
              </a:rPr>
              <a:t>á</a:t>
            </a:r>
            <a:r>
              <a:rPr lang="es-MX" sz="2400" b="1" dirty="0" smtClean="0">
                <a:solidFill>
                  <a:srgbClr val="00B0F0"/>
                </a:solidFill>
                <a:latin typeface="Aharoni" panose="02010803020104030203" pitchFamily="2" charset="-79"/>
                <a:cs typeface="Aharoni" panose="02010803020104030203" pitchFamily="2" charset="-79"/>
              </a:rPr>
              <a:t>lisis. </a:t>
            </a:r>
            <a:r>
              <a:rPr lang="es-MX" sz="2400" b="1" dirty="0">
                <a:solidFill>
                  <a:srgbClr val="00B0F0"/>
                </a:solidFill>
                <a:latin typeface="Aharoni" panose="02010803020104030203" pitchFamily="2" charset="-79"/>
                <a:cs typeface="Aharoni" panose="02010803020104030203" pitchFamily="2" charset="-79"/>
              </a:rPr>
              <a:t>Contrastación de lo esperado y lo </a:t>
            </a:r>
            <a:r>
              <a:rPr lang="es-MX" sz="2400" b="1" dirty="0" smtClean="0">
                <a:solidFill>
                  <a:srgbClr val="00B0F0"/>
                </a:solidFill>
                <a:latin typeface="Aharoni" panose="02010803020104030203" pitchFamily="2" charset="-79"/>
                <a:cs typeface="Aharoni" panose="02010803020104030203" pitchFamily="2" charset="-79"/>
              </a:rPr>
              <a:t>sucedido</a:t>
            </a:r>
            <a:endParaRPr lang="es-MX" altLang="es-MX" sz="2400" b="1" dirty="0">
              <a:solidFill>
                <a:srgbClr val="00B0F0"/>
              </a:solidFill>
              <a:latin typeface="Aharoni" panose="02010803020104030203" pitchFamily="2" charset="-79"/>
              <a:cs typeface="Aharoni" panose="02010803020104030203" pitchFamily="2" charset="-79"/>
            </a:endParaRPr>
          </a:p>
        </p:txBody>
      </p:sp>
      <p:sp>
        <p:nvSpPr>
          <p:cNvPr id="3" name="2 Marcador de contenido"/>
          <p:cNvSpPr txBox="1">
            <a:spLocks/>
          </p:cNvSpPr>
          <p:nvPr/>
        </p:nvSpPr>
        <p:spPr>
          <a:xfrm>
            <a:off x="1069269" y="1916832"/>
            <a:ext cx="10086010" cy="3864747"/>
          </a:xfrm>
          <a:prstGeom prst="rect">
            <a:avLst/>
          </a:prstGeom>
        </p:spPr>
        <p:txBody>
          <a:bodyPr>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None/>
            </a:pPr>
            <a:r>
              <a:rPr lang="es-MX" dirty="0" smtClean="0">
                <a:solidFill>
                  <a:schemeClr val="accent1">
                    <a:lumMod val="75000"/>
                  </a:schemeClr>
                </a:solidFill>
                <a:latin typeface="Arial" panose="020B0604020202020204" pitchFamily="34" charset="0"/>
                <a:ea typeface="Arial" panose="020B0604020202020204" pitchFamily="34" charset="0"/>
              </a:rPr>
              <a:t>Logros </a:t>
            </a:r>
            <a:r>
              <a:rPr lang="es-MX" dirty="0">
                <a:solidFill>
                  <a:schemeClr val="accent1">
                    <a:lumMod val="75000"/>
                  </a:schemeClr>
                </a:solidFill>
                <a:latin typeface="Arial" panose="020B0604020202020204" pitchFamily="34" charset="0"/>
                <a:ea typeface="Arial" panose="020B0604020202020204" pitchFamily="34" charset="0"/>
              </a:rPr>
              <a:t>alcanzados. </a:t>
            </a:r>
          </a:p>
          <a:p>
            <a:pPr algn="just">
              <a:buFont typeface="Wingdings" panose="05000000000000000000" pitchFamily="2" charset="2"/>
              <a:buChar char="§"/>
            </a:pPr>
            <a:r>
              <a:rPr lang="es-MX" dirty="0" smtClean="0">
                <a:solidFill>
                  <a:schemeClr val="accent1">
                    <a:lumMod val="75000"/>
                  </a:schemeClr>
                </a:solidFill>
                <a:latin typeface="Arial" panose="020B0604020202020204" pitchFamily="34" charset="0"/>
                <a:ea typeface="Arial" panose="020B0604020202020204" pitchFamily="34" charset="0"/>
              </a:rPr>
              <a:t>Cada uno de los alumnos logró determinar la manera más eficaz de abordar un problema para encontrar la solución pertinente.</a:t>
            </a:r>
          </a:p>
          <a:p>
            <a:pPr algn="just">
              <a:buFont typeface="Wingdings" panose="05000000000000000000" pitchFamily="2" charset="2"/>
              <a:buChar char="§"/>
            </a:pPr>
            <a:endParaRPr lang="es-MX" dirty="0">
              <a:solidFill>
                <a:schemeClr val="accent1">
                  <a:lumMod val="75000"/>
                </a:schemeClr>
              </a:solidFill>
              <a:latin typeface="Arial" panose="020B0604020202020204" pitchFamily="34" charset="0"/>
              <a:ea typeface="Arial" panose="020B0604020202020204" pitchFamily="34" charset="0"/>
            </a:endParaRPr>
          </a:p>
          <a:p>
            <a:pPr marL="0" indent="0">
              <a:buNone/>
            </a:pPr>
            <a:r>
              <a:rPr lang="es-MX" dirty="0" smtClean="0">
                <a:solidFill>
                  <a:schemeClr val="accent1">
                    <a:lumMod val="75000"/>
                  </a:schemeClr>
                </a:solidFill>
                <a:latin typeface="Arial" panose="020B0604020202020204" pitchFamily="34" charset="0"/>
                <a:ea typeface="Arial" panose="020B0604020202020204" pitchFamily="34" charset="0"/>
              </a:rPr>
              <a:t>Aspectos </a:t>
            </a:r>
            <a:r>
              <a:rPr lang="es-MX" dirty="0">
                <a:solidFill>
                  <a:schemeClr val="accent1">
                    <a:lumMod val="75000"/>
                  </a:schemeClr>
                </a:solidFill>
                <a:latin typeface="Arial" panose="020B0604020202020204" pitchFamily="34" charset="0"/>
                <a:ea typeface="Arial" panose="020B0604020202020204" pitchFamily="34" charset="0"/>
              </a:rPr>
              <a:t>a mejorar.</a:t>
            </a:r>
          </a:p>
          <a:p>
            <a:pPr>
              <a:buFont typeface="Wingdings" panose="05000000000000000000" pitchFamily="2" charset="2"/>
              <a:buChar char="§"/>
            </a:pPr>
            <a:r>
              <a:rPr lang="es-MX" dirty="0">
                <a:solidFill>
                  <a:schemeClr val="accent1">
                    <a:lumMod val="75000"/>
                  </a:schemeClr>
                </a:solidFill>
                <a:latin typeface="Arial" panose="020B0604020202020204" pitchFamily="34" charset="0"/>
                <a:ea typeface="Arial" panose="020B0604020202020204" pitchFamily="34" charset="0"/>
              </a:rPr>
              <a:t>Incluir</a:t>
            </a:r>
            <a:r>
              <a:rPr lang="es-MX" dirty="0" smtClean="0">
                <a:solidFill>
                  <a:schemeClr val="accent1">
                    <a:lumMod val="75000"/>
                  </a:schemeClr>
                </a:solidFill>
                <a:latin typeface="Arial" panose="020B0604020202020204" pitchFamily="34" charset="0"/>
                <a:ea typeface="Arial" panose="020B0604020202020204" pitchFamily="34" charset="0"/>
              </a:rPr>
              <a:t> en el material proporcionado, ejercicios que tiendan a mejorar su pensamiento analítico.</a:t>
            </a:r>
            <a:endParaRPr lang="es-MX" dirty="0">
              <a:solidFill>
                <a:schemeClr val="accent1">
                  <a:lumMod val="75000"/>
                </a:schemeClr>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8182712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76355" y="557610"/>
            <a:ext cx="9865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MX" altLang="es-MX" sz="4000" b="1" dirty="0">
                <a:solidFill>
                  <a:srgbClr val="00B0F0"/>
                </a:solidFill>
                <a:latin typeface="Aharoni" panose="02010803020104030203" pitchFamily="2" charset="-79"/>
                <a:cs typeface="Aharoni" panose="02010803020104030203" pitchFamily="2" charset="-79"/>
              </a:rPr>
              <a:t>9</a:t>
            </a:r>
            <a:r>
              <a:rPr lang="es-MX" altLang="es-MX" sz="4000" b="1" dirty="0" smtClean="0">
                <a:solidFill>
                  <a:srgbClr val="00B0F0"/>
                </a:solidFill>
                <a:latin typeface="Aharoni" panose="02010803020104030203" pitchFamily="2" charset="-79"/>
                <a:cs typeface="Aharoni" panose="02010803020104030203" pitchFamily="2" charset="-79"/>
              </a:rPr>
              <a:t>.9</a:t>
            </a:r>
            <a:endParaRPr lang="es-MX" altLang="es-MX" sz="2400" b="1" dirty="0" smtClean="0">
              <a:solidFill>
                <a:srgbClr val="00B0F0"/>
              </a:solidFill>
              <a:latin typeface="Aharoni" panose="02010803020104030203" pitchFamily="2" charset="-79"/>
              <a:cs typeface="Aharoni" panose="02010803020104030203" pitchFamily="2" charset="-79"/>
            </a:endParaRPr>
          </a:p>
          <a:p>
            <a:pPr eaLnBrk="0" fontAlgn="base" hangingPunct="0">
              <a:spcBef>
                <a:spcPct val="0"/>
              </a:spcBef>
              <a:spcAft>
                <a:spcPct val="0"/>
              </a:spcAft>
            </a:pPr>
            <a:r>
              <a:rPr lang="es-MX" sz="2400" b="1" dirty="0">
                <a:solidFill>
                  <a:srgbClr val="00B0F0"/>
                </a:solidFill>
                <a:latin typeface="Aharoni" panose="02010803020104030203" pitchFamily="2" charset="-79"/>
                <a:cs typeface="Aharoni" panose="02010803020104030203" pitchFamily="2" charset="-79"/>
              </a:rPr>
              <a:t>m</a:t>
            </a:r>
            <a:r>
              <a:rPr lang="es-MX" sz="2400" b="1" dirty="0" smtClean="0">
                <a:solidFill>
                  <a:srgbClr val="00B0F0"/>
                </a:solidFill>
                <a:latin typeface="Aharoni" panose="02010803020104030203" pitchFamily="2" charset="-79"/>
                <a:cs typeface="Aharoni" panose="02010803020104030203" pitchFamily="2" charset="-79"/>
              </a:rPr>
              <a:t>) Toma de decisiones</a:t>
            </a:r>
            <a:endParaRPr lang="es-MX" altLang="es-MX" sz="2400" b="1" dirty="0">
              <a:solidFill>
                <a:srgbClr val="00B0F0"/>
              </a:solidFill>
              <a:latin typeface="Aharoni" panose="02010803020104030203" pitchFamily="2" charset="-79"/>
              <a:cs typeface="Aharoni" panose="02010803020104030203" pitchFamily="2" charset="-79"/>
            </a:endParaRPr>
          </a:p>
        </p:txBody>
      </p:sp>
      <p:sp>
        <p:nvSpPr>
          <p:cNvPr id="4" name="2 Marcador de contenido"/>
          <p:cNvSpPr txBox="1">
            <a:spLocks/>
          </p:cNvSpPr>
          <p:nvPr/>
        </p:nvSpPr>
        <p:spPr>
          <a:xfrm>
            <a:off x="1703512" y="2204864"/>
            <a:ext cx="8352928" cy="1070717"/>
          </a:xfrm>
          <a:prstGeom prst="rect">
            <a:avLst/>
          </a:prstGeom>
        </p:spPr>
        <p:txBody>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a:buFont typeface="Wingdings" panose="05000000000000000000" pitchFamily="2" charset="2"/>
              <a:buChar char="§"/>
            </a:pPr>
            <a:r>
              <a:rPr lang="es-MX" dirty="0" smtClean="0">
                <a:solidFill>
                  <a:schemeClr val="accent1">
                    <a:lumMod val="75000"/>
                  </a:schemeClr>
                </a:solidFill>
              </a:rPr>
              <a:t>Considerar la inclusión de ejercicios que lleven a los alumnos a resolver problemas de forma más analítica que empírica.</a:t>
            </a:r>
          </a:p>
          <a:p>
            <a:endParaRPr lang="es-MX" dirty="0" smtClean="0">
              <a:solidFill>
                <a:schemeClr val="accent1">
                  <a:lumMod val="75000"/>
                </a:schemeClr>
              </a:solidFill>
            </a:endParaRPr>
          </a:p>
        </p:txBody>
      </p:sp>
    </p:spTree>
    <p:extLst>
      <p:ext uri="{BB962C8B-B14F-4D97-AF65-F5344CB8AC3E}">
        <p14:creationId xmlns:p14="http://schemas.microsoft.com/office/powerpoint/2010/main" val="23499531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127449" y="1340768"/>
            <a:ext cx="9937104" cy="410445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b="1" dirty="0">
                <a:solidFill>
                  <a:srgbClr val="00B0F0"/>
                </a:solidFill>
                <a:latin typeface="Aharoni" panose="02010803020104030203" pitchFamily="2" charset="-79"/>
                <a:ea typeface="+mn-ea"/>
                <a:cs typeface="Aharoni" panose="02010803020104030203" pitchFamily="2" charset="-79"/>
              </a:rPr>
              <a:t>Apartado </a:t>
            </a:r>
            <a:r>
              <a:rPr lang="es-MX" sz="6600" b="1" dirty="0" smtClean="0">
                <a:solidFill>
                  <a:srgbClr val="00B0F0"/>
                </a:solidFill>
                <a:latin typeface="Aharoni" panose="02010803020104030203" pitchFamily="2" charset="-79"/>
                <a:ea typeface="+mn-ea"/>
                <a:cs typeface="Aharoni" panose="02010803020104030203" pitchFamily="2" charset="-79"/>
              </a:rPr>
              <a:t>11</a:t>
            </a:r>
            <a:r>
              <a:rPr lang="es-MX" sz="4000" b="1" dirty="0" smtClean="0">
                <a:solidFill>
                  <a:srgbClr val="00B0F0"/>
                </a:solidFill>
                <a:latin typeface="Aharoni" panose="02010803020104030203" pitchFamily="2" charset="-79"/>
                <a:ea typeface="+mn-ea"/>
                <a:cs typeface="Aharoni" panose="02010803020104030203" pitchFamily="2" charset="-79"/>
              </a:rPr>
              <a:t>a</a:t>
            </a:r>
            <a:r>
              <a:rPr lang="es-MX" b="1" dirty="0">
                <a:solidFill>
                  <a:srgbClr val="00B0F0"/>
                </a:solidFill>
                <a:latin typeface="Aharoni" panose="02010803020104030203" pitchFamily="2" charset="-79"/>
                <a:ea typeface="+mn-ea"/>
                <a:cs typeface="Aharoni" panose="02010803020104030203" pitchFamily="2" charset="-79"/>
              </a:rPr>
              <a:t/>
            </a:r>
            <a:br>
              <a:rPr lang="es-MX" b="1" dirty="0">
                <a:solidFill>
                  <a:srgbClr val="00B0F0"/>
                </a:solidFill>
                <a:latin typeface="Aharoni" panose="02010803020104030203" pitchFamily="2" charset="-79"/>
                <a:ea typeface="+mn-ea"/>
                <a:cs typeface="Aharoni" panose="02010803020104030203" pitchFamily="2" charset="-79"/>
              </a:rPr>
            </a:br>
            <a:r>
              <a:rPr lang="es-MX" b="1" dirty="0">
                <a:solidFill>
                  <a:srgbClr val="00B0F0"/>
                </a:solidFill>
                <a:latin typeface="Aharoni" panose="02010803020104030203" pitchFamily="2" charset="-79"/>
                <a:ea typeface="+mn-ea"/>
                <a:cs typeface="Aharoni" panose="02010803020104030203" pitchFamily="2" charset="-79"/>
              </a:rPr>
              <a:t/>
            </a:r>
            <a:br>
              <a:rPr lang="es-MX" b="1" dirty="0">
                <a:solidFill>
                  <a:srgbClr val="00B0F0"/>
                </a:solidFill>
                <a:latin typeface="Aharoni" panose="02010803020104030203" pitchFamily="2" charset="-79"/>
                <a:ea typeface="+mn-ea"/>
                <a:cs typeface="Aharoni" panose="02010803020104030203" pitchFamily="2" charset="-79"/>
              </a:rPr>
            </a:br>
            <a:r>
              <a:rPr lang="es-MX" b="1" dirty="0" smtClean="0">
                <a:solidFill>
                  <a:srgbClr val="00B0F0"/>
                </a:solidFill>
                <a:latin typeface="Aharoni" panose="02010803020104030203" pitchFamily="2" charset="-79"/>
                <a:ea typeface="+mn-ea"/>
                <a:cs typeface="Aharoni" panose="02010803020104030203" pitchFamily="2" charset="-79"/>
              </a:rPr>
              <a:t>Una actividad por asignatura</a:t>
            </a:r>
            <a:r>
              <a:rPr lang="es-MX" b="1" dirty="0">
                <a:solidFill>
                  <a:srgbClr val="00B0F0"/>
                </a:solidFill>
                <a:latin typeface="Aharoni" panose="02010803020104030203" pitchFamily="2" charset="-79"/>
                <a:ea typeface="+mn-ea"/>
                <a:cs typeface="Aharoni" panose="02010803020104030203" pitchFamily="2" charset="-79"/>
              </a:rPr>
              <a:t/>
            </a:r>
            <a:br>
              <a:rPr lang="es-MX" b="1" dirty="0">
                <a:solidFill>
                  <a:srgbClr val="00B0F0"/>
                </a:solidFill>
                <a:latin typeface="Aharoni" panose="02010803020104030203" pitchFamily="2" charset="-79"/>
                <a:ea typeface="+mn-ea"/>
                <a:cs typeface="Aharoni" panose="02010803020104030203" pitchFamily="2" charset="-79"/>
              </a:rPr>
            </a:br>
            <a:r>
              <a:rPr lang="es-MX" b="1" dirty="0" smtClean="0">
                <a:solidFill>
                  <a:srgbClr val="00B0F0"/>
                </a:solidFill>
                <a:latin typeface="Aharoni" panose="02010803020104030203" pitchFamily="2" charset="-79"/>
                <a:ea typeface="+mn-ea"/>
                <a:cs typeface="Aharoni" panose="02010803020104030203" pitchFamily="2" charset="-79"/>
              </a:rPr>
              <a:t>de la fase de desarrollo del proyecto</a:t>
            </a:r>
          </a:p>
          <a:p>
            <a:r>
              <a:rPr lang="es-MX" b="1" dirty="0" smtClean="0">
                <a:solidFill>
                  <a:srgbClr val="FF0000"/>
                </a:solidFill>
                <a:latin typeface="Aharoni" panose="02010803020104030203" pitchFamily="2" charset="-79"/>
                <a:ea typeface="+mn-ea"/>
                <a:cs typeface="Aharoni" panose="02010803020104030203" pitchFamily="2" charset="-79"/>
              </a:rPr>
              <a:t>Orientación Educativa</a:t>
            </a:r>
            <a:endParaRPr lang="es-MX" b="1" dirty="0">
              <a:solidFill>
                <a:srgbClr val="FF0000"/>
              </a:solidFill>
              <a:latin typeface="Aharoni" panose="02010803020104030203" pitchFamily="2" charset="-79"/>
              <a:ea typeface="+mn-ea"/>
              <a:cs typeface="Aharoni" panose="02010803020104030203" pitchFamily="2" charset="-79"/>
            </a:endParaRPr>
          </a:p>
        </p:txBody>
      </p:sp>
    </p:spTree>
    <p:extLst>
      <p:ext uri="{BB962C8B-B14F-4D97-AF65-F5344CB8AC3E}">
        <p14:creationId xmlns:p14="http://schemas.microsoft.com/office/powerpoint/2010/main" val="3115892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15480" y="1916834"/>
            <a:ext cx="9217024" cy="2554545"/>
          </a:xfrm>
          <a:prstGeom prst="rect">
            <a:avLst/>
          </a:prstGeom>
        </p:spPr>
        <p:txBody>
          <a:bodyPr wrap="square">
            <a:spAutoFit/>
          </a:bodyPr>
          <a:lstStyle/>
          <a:p>
            <a:pPr algn="ctr"/>
            <a:r>
              <a:rPr lang="es-MX" sz="3200" b="1" dirty="0" smtClean="0">
                <a:solidFill>
                  <a:srgbClr val="FF0000"/>
                </a:solidFill>
                <a:latin typeface="Arial" panose="020B0604020202020204" pitchFamily="34" charset="0"/>
                <a:cs typeface="Arial" panose="020B0604020202020204" pitchFamily="34" charset="0"/>
              </a:rPr>
              <a:t>Cómo resolver problemas… y no morir en el intento</a:t>
            </a:r>
            <a:endParaRPr lang="es-MX" sz="3200" b="1" dirty="0">
              <a:solidFill>
                <a:srgbClr val="00B0F0"/>
              </a:solidFill>
              <a:latin typeface="Arial" panose="020B0604020202020204" pitchFamily="34" charset="0"/>
              <a:cs typeface="Arial" panose="020B0604020202020204" pitchFamily="34" charset="0"/>
            </a:endParaRPr>
          </a:p>
          <a:p>
            <a:pPr algn="ctr"/>
            <a:endParaRPr lang="es-MX" sz="3200" b="1" dirty="0">
              <a:solidFill>
                <a:srgbClr val="00B0F0"/>
              </a:solidFill>
              <a:latin typeface="Arial" panose="020B0604020202020204" pitchFamily="34" charset="0"/>
              <a:cs typeface="Arial" panose="020B0604020202020204" pitchFamily="34" charset="0"/>
            </a:endParaRPr>
          </a:p>
          <a:p>
            <a:pPr algn="ctr"/>
            <a:r>
              <a:rPr lang="es-ES" sz="3200" b="1" dirty="0">
                <a:solidFill>
                  <a:schemeClr val="accent1">
                    <a:lumMod val="75000"/>
                  </a:schemeClr>
                </a:solidFill>
              </a:rPr>
              <a:t>¿Por qué es importante adquirir las habilidades necesarias para la solución de problemas?</a:t>
            </a:r>
            <a:endParaRPr lang="es-MX" sz="32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55767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195391" y="1355416"/>
            <a:ext cx="9865096" cy="438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MX" altLang="es-MX" sz="4000" b="1" dirty="0" smtClean="0">
                <a:solidFill>
                  <a:srgbClr val="00B0F0"/>
                </a:solidFill>
                <a:latin typeface="Aharoni" panose="02010803020104030203" pitchFamily="2" charset="-79"/>
                <a:cs typeface="Aharoni" panose="02010803020104030203" pitchFamily="2" charset="-79"/>
              </a:rPr>
              <a:t>11</a:t>
            </a:r>
            <a:r>
              <a:rPr lang="es-MX" altLang="es-MX" sz="2400" b="1" dirty="0" smtClean="0">
                <a:solidFill>
                  <a:srgbClr val="00B0F0"/>
                </a:solidFill>
                <a:latin typeface="Aharoni" panose="02010803020104030203" pitchFamily="2" charset="-79"/>
                <a:cs typeface="Aharoni" panose="02010803020104030203" pitchFamily="2" charset="-79"/>
              </a:rPr>
              <a:t>a</a:t>
            </a:r>
            <a:r>
              <a:rPr lang="es-MX" altLang="es-MX" sz="4000" b="1" dirty="0" smtClean="0">
                <a:solidFill>
                  <a:srgbClr val="00B0F0"/>
                </a:solidFill>
                <a:latin typeface="Aharoni" panose="02010803020104030203" pitchFamily="2" charset="-79"/>
                <a:cs typeface="Aharoni" panose="02010803020104030203" pitchFamily="2" charset="-79"/>
              </a:rPr>
              <a:t>.1</a:t>
            </a:r>
            <a:r>
              <a:rPr lang="es-MX" altLang="es-MX" sz="2800" b="1" dirty="0" smtClean="0">
                <a:solidFill>
                  <a:srgbClr val="00B0F0"/>
                </a:solidFill>
                <a:latin typeface="Aharoni" panose="02010803020104030203" pitchFamily="2" charset="-79"/>
                <a:cs typeface="Aharoni" panose="02010803020104030203" pitchFamily="2" charset="-79"/>
              </a:rPr>
              <a:t> </a:t>
            </a:r>
            <a:r>
              <a:rPr lang="es-MX" altLang="es-MX" sz="2400" b="1" dirty="0">
                <a:solidFill>
                  <a:srgbClr val="00B0F0"/>
                </a:solidFill>
                <a:latin typeface="Aharoni" panose="02010803020104030203" pitchFamily="2" charset="-79"/>
                <a:cs typeface="Aharoni" panose="02010803020104030203" pitchFamily="2" charset="-79"/>
              </a:rPr>
              <a:t>NOMBRE DE LA </a:t>
            </a:r>
            <a:r>
              <a:rPr lang="es-MX" altLang="es-MX" sz="2400" b="1" dirty="0" smtClean="0">
                <a:solidFill>
                  <a:srgbClr val="00B0F0"/>
                </a:solidFill>
                <a:latin typeface="Aharoni" panose="02010803020104030203" pitchFamily="2" charset="-79"/>
                <a:cs typeface="Aharoni" panose="02010803020104030203" pitchFamily="2" charset="-79"/>
              </a:rPr>
              <a:t>ACTIVIDAD:</a:t>
            </a:r>
          </a:p>
          <a:p>
            <a:pPr lvl="0" eaLnBrk="0" fontAlgn="base" hangingPunct="0">
              <a:spcBef>
                <a:spcPct val="0"/>
              </a:spcBef>
              <a:spcAft>
                <a:spcPct val="0"/>
              </a:spcAft>
            </a:pPr>
            <a:r>
              <a:rPr lang="es-MX" sz="2400" b="1" dirty="0" smtClean="0">
                <a:solidFill>
                  <a:srgbClr val="00B0F0"/>
                </a:solidFill>
                <a:latin typeface="Aharoni" panose="02010803020104030203" pitchFamily="2" charset="-79"/>
                <a:cs typeface="Aharoni" panose="02010803020104030203" pitchFamily="2" charset="-79"/>
              </a:rPr>
              <a:t>“Pensamiento convergente y divergente “ </a:t>
            </a:r>
            <a:r>
              <a:rPr lang="es-MX" altLang="es-MX" sz="2400" b="1" dirty="0" smtClean="0">
                <a:solidFill>
                  <a:srgbClr val="00B0F0"/>
                </a:solidFill>
                <a:latin typeface="Aharoni" panose="02010803020104030203" pitchFamily="2" charset="-79"/>
                <a:cs typeface="Aharoni" panose="02010803020104030203" pitchFamily="2" charset="-79"/>
              </a:rPr>
              <a:t> </a:t>
            </a:r>
            <a:endParaRPr lang="es-MX" altLang="es-MX" sz="2400" b="1" dirty="0">
              <a:solidFill>
                <a:srgbClr val="00B0F0"/>
              </a:solidFill>
              <a:latin typeface="Aharoni" panose="02010803020104030203" pitchFamily="2" charset="-79"/>
              <a:cs typeface="Aharoni" panose="02010803020104030203" pitchFamily="2" charset="-79"/>
            </a:endParaRPr>
          </a:p>
          <a:p>
            <a:pPr fontAlgn="t">
              <a:lnSpc>
                <a:spcPts val="1300"/>
              </a:lnSpc>
            </a:pPr>
            <a:endParaRPr lang="es-MX" sz="2400" b="1" dirty="0">
              <a:solidFill>
                <a:srgbClr val="92D050"/>
              </a:solidFill>
              <a:latin typeface="Aharoni" panose="02010803020104030203" pitchFamily="2" charset="-79"/>
              <a:cs typeface="Aharoni" panose="02010803020104030203" pitchFamily="2" charset="-79"/>
            </a:endParaRPr>
          </a:p>
          <a:p>
            <a:pPr algn="just" fontAlgn="t"/>
            <a:endParaRPr lang="es-MX" sz="2400" dirty="0" smtClean="0">
              <a:solidFill>
                <a:srgbClr val="FFFFFF"/>
              </a:solidFill>
              <a:latin typeface="Aharoni" panose="02010803020104030203" pitchFamily="2" charset="-79"/>
              <a:ea typeface="Calibri"/>
              <a:cs typeface="Aharoni" panose="02010803020104030203" pitchFamily="2" charset="-79"/>
            </a:endParaRPr>
          </a:p>
          <a:p>
            <a:pPr algn="just" fontAlgn="t"/>
            <a:r>
              <a:rPr lang="es-MX" sz="2400" b="1" dirty="0">
                <a:solidFill>
                  <a:schemeClr val="accent1">
                    <a:lumMod val="75000"/>
                  </a:schemeClr>
                </a:solidFill>
                <a:latin typeface="Aharoni" panose="02010803020104030203" pitchFamily="2" charset="-79"/>
                <a:cs typeface="Aharoni" panose="02010803020104030203" pitchFamily="2" charset="-79"/>
              </a:rPr>
              <a:t>Objetivo: </a:t>
            </a:r>
          </a:p>
          <a:p>
            <a:pPr fontAlgn="t"/>
            <a:r>
              <a:rPr lang="es-MX" sz="2400" dirty="0"/>
              <a:t> </a:t>
            </a:r>
            <a:r>
              <a:rPr lang="es-MX" b="1" dirty="0" smtClean="0">
                <a:solidFill>
                  <a:schemeClr val="accent1">
                    <a:lumMod val="75000"/>
                  </a:schemeClr>
                </a:solidFill>
                <a:latin typeface="Aharoni" panose="02010803020104030203" pitchFamily="2" charset="-79"/>
                <a:cs typeface="Aharoni" panose="02010803020104030203" pitchFamily="2" charset="-79"/>
              </a:rPr>
              <a:t>Que </a:t>
            </a:r>
            <a:r>
              <a:rPr lang="es-MX" b="1" dirty="0">
                <a:solidFill>
                  <a:schemeClr val="accent1">
                    <a:lumMod val="75000"/>
                  </a:schemeClr>
                </a:solidFill>
                <a:latin typeface="Aharoni" panose="02010803020104030203" pitchFamily="2" charset="-79"/>
                <a:cs typeface="Aharoni" panose="02010803020104030203" pitchFamily="2" charset="-79"/>
              </a:rPr>
              <a:t>el alumno clasifique los problemas de acuerdo a su estructura y visualice las etapas en la solución de un problema para mejorar su ejecución en tareas </a:t>
            </a:r>
            <a:r>
              <a:rPr lang="es-MX" b="1" dirty="0" smtClean="0">
                <a:solidFill>
                  <a:schemeClr val="accent1">
                    <a:lumMod val="75000"/>
                  </a:schemeClr>
                </a:solidFill>
                <a:latin typeface="Aharoni" panose="02010803020104030203" pitchFamily="2" charset="-79"/>
                <a:cs typeface="Aharoni" panose="02010803020104030203" pitchFamily="2" charset="-79"/>
              </a:rPr>
              <a:t>académicas.</a:t>
            </a:r>
            <a:endParaRPr lang="es-MX" b="1" dirty="0">
              <a:solidFill>
                <a:schemeClr val="accent1">
                  <a:lumMod val="75000"/>
                </a:schemeClr>
              </a:solidFill>
              <a:latin typeface="Aharoni" panose="02010803020104030203" pitchFamily="2" charset="-79"/>
              <a:cs typeface="Aharoni" panose="02010803020104030203" pitchFamily="2" charset="-79"/>
            </a:endParaRPr>
          </a:p>
          <a:p>
            <a:pPr algn="just" fontAlgn="t"/>
            <a:endParaRPr lang="es-MX" sz="2400" dirty="0" smtClean="0">
              <a:solidFill>
                <a:srgbClr val="00B0F0"/>
              </a:solidFill>
              <a:latin typeface="Aharoni" panose="02010803020104030203" pitchFamily="2" charset="-79"/>
              <a:cs typeface="Aharoni" panose="02010803020104030203" pitchFamily="2" charset="-79"/>
            </a:endParaRPr>
          </a:p>
          <a:p>
            <a:pPr algn="ctr" fontAlgn="t"/>
            <a:r>
              <a:rPr lang="es-MX" sz="2400" dirty="0" smtClean="0">
                <a:solidFill>
                  <a:srgbClr val="00B0F0"/>
                </a:solidFill>
                <a:latin typeface="Aharoni" panose="02010803020104030203" pitchFamily="2" charset="-79"/>
                <a:cs typeface="Aharoni" panose="02010803020104030203" pitchFamily="2" charset="-79"/>
              </a:rPr>
              <a:t>Grado y Grupo: 4° </a:t>
            </a:r>
          </a:p>
          <a:p>
            <a:pPr algn="ctr" fontAlgn="t"/>
            <a:endParaRPr lang="es-MX" sz="2400" dirty="0">
              <a:solidFill>
                <a:srgbClr val="00B0F0"/>
              </a:solidFill>
              <a:latin typeface="Aharoni" panose="02010803020104030203" pitchFamily="2" charset="-79"/>
              <a:cs typeface="Aharoni" panose="02010803020104030203" pitchFamily="2" charset="-79"/>
            </a:endParaRPr>
          </a:p>
          <a:p>
            <a:pPr algn="ctr" fontAlgn="t"/>
            <a:r>
              <a:rPr lang="es-MX" sz="2400" dirty="0" smtClean="0">
                <a:solidFill>
                  <a:srgbClr val="00B0F0"/>
                </a:solidFill>
                <a:latin typeface="Aharoni" panose="02010803020104030203" pitchFamily="2" charset="-79"/>
                <a:cs typeface="Aharoni" panose="02010803020104030203" pitchFamily="2" charset="-79"/>
              </a:rPr>
              <a:t>Fecha: </a:t>
            </a:r>
            <a:r>
              <a:rPr lang="es-MX" sz="2400" dirty="0" smtClean="0">
                <a:solidFill>
                  <a:srgbClr val="00B0F0"/>
                </a:solidFill>
                <a:latin typeface="Aharoni" panose="02010803020104030203" pitchFamily="2" charset="-79"/>
                <a:cs typeface="Aharoni" panose="02010803020104030203" pitchFamily="2" charset="-79"/>
              </a:rPr>
              <a:t>27 </a:t>
            </a:r>
            <a:r>
              <a:rPr lang="es-MX" sz="2400" dirty="0" smtClean="0">
                <a:solidFill>
                  <a:srgbClr val="00B0F0"/>
                </a:solidFill>
                <a:latin typeface="Aharoni" panose="02010803020104030203" pitchFamily="2" charset="-79"/>
                <a:cs typeface="Aharoni" panose="02010803020104030203" pitchFamily="2" charset="-79"/>
              </a:rPr>
              <a:t>de marzo de 2019</a:t>
            </a:r>
            <a:endParaRPr lang="es-MX" sz="2400" dirty="0">
              <a:solidFill>
                <a:srgbClr val="00B0F0"/>
              </a:solidFill>
              <a:latin typeface="Aharoni" panose="02010803020104030203" pitchFamily="2" charset="-79"/>
              <a:cs typeface="Aharoni" panose="02010803020104030203" pitchFamily="2" charset="-79"/>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rgbClr val="00B0F0"/>
              </a:solidFill>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3725873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52473" y="546924"/>
            <a:ext cx="9865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MX" altLang="es-MX" sz="4000" b="1" dirty="0" smtClean="0">
                <a:solidFill>
                  <a:srgbClr val="00B0F0"/>
                </a:solidFill>
                <a:latin typeface="Aharoni" panose="02010803020104030203" pitchFamily="2" charset="-79"/>
                <a:cs typeface="Aharoni" panose="02010803020104030203" pitchFamily="2" charset="-79"/>
              </a:rPr>
              <a:t>11</a:t>
            </a:r>
            <a:r>
              <a:rPr lang="es-MX" altLang="es-MX" sz="2400" b="1" dirty="0" smtClean="0">
                <a:solidFill>
                  <a:srgbClr val="00B0F0"/>
                </a:solidFill>
                <a:latin typeface="Aharoni" panose="02010803020104030203" pitchFamily="2" charset="-79"/>
                <a:cs typeface="Aharoni" panose="02010803020104030203" pitchFamily="2" charset="-79"/>
              </a:rPr>
              <a:t>a</a:t>
            </a:r>
            <a:r>
              <a:rPr lang="es-MX" altLang="es-MX" sz="4000" b="1" dirty="0" smtClean="0">
                <a:solidFill>
                  <a:srgbClr val="00B0F0"/>
                </a:solidFill>
                <a:latin typeface="Aharoni" panose="02010803020104030203" pitchFamily="2" charset="-79"/>
                <a:cs typeface="Aharoni" panose="02010803020104030203" pitchFamily="2" charset="-79"/>
              </a:rPr>
              <a:t>.2</a:t>
            </a:r>
            <a:endParaRPr lang="es-MX" altLang="es-MX" sz="2400" b="1" dirty="0" smtClean="0">
              <a:solidFill>
                <a:srgbClr val="00B0F0"/>
              </a:solidFill>
              <a:latin typeface="Aharoni" panose="02010803020104030203" pitchFamily="2" charset="-79"/>
              <a:cs typeface="Aharoni" panose="02010803020104030203" pitchFamily="2" charset="-79"/>
            </a:endParaRPr>
          </a:p>
          <a:p>
            <a:pPr eaLnBrk="0" fontAlgn="base" hangingPunct="0">
              <a:spcBef>
                <a:spcPct val="0"/>
              </a:spcBef>
              <a:spcAft>
                <a:spcPct val="0"/>
              </a:spcAft>
            </a:pPr>
            <a:r>
              <a:rPr lang="es-MX" sz="2400" b="1" dirty="0" smtClean="0">
                <a:solidFill>
                  <a:srgbClr val="00B0F0"/>
                </a:solidFill>
                <a:latin typeface="Aharoni" panose="02010803020104030203" pitchFamily="2" charset="-79"/>
                <a:cs typeface="Aharoni" panose="02010803020104030203" pitchFamily="2" charset="-79"/>
              </a:rPr>
              <a:t>e</a:t>
            </a:r>
            <a:r>
              <a:rPr lang="es-MX" sz="2400" b="1" dirty="0">
                <a:solidFill>
                  <a:srgbClr val="00B0F0"/>
                </a:solidFill>
                <a:latin typeface="Aharoni" panose="02010803020104030203" pitchFamily="2" charset="-79"/>
                <a:cs typeface="Aharoni" panose="02010803020104030203" pitchFamily="2" charset="-79"/>
              </a:rPr>
              <a:t>) </a:t>
            </a:r>
            <a:r>
              <a:rPr lang="es-MX" sz="2400" b="1" dirty="0" smtClean="0">
                <a:solidFill>
                  <a:srgbClr val="00B0F0"/>
                </a:solidFill>
                <a:latin typeface="Aharoni" panose="02010803020104030203" pitchFamily="2" charset="-79"/>
                <a:cs typeface="Aharoni" panose="02010803020104030203" pitchFamily="2" charset="-79"/>
              </a:rPr>
              <a:t>Asignatura participante, </a:t>
            </a:r>
            <a:r>
              <a:rPr lang="es-MX" sz="2400" b="1" dirty="0">
                <a:solidFill>
                  <a:srgbClr val="00B0F0"/>
                </a:solidFill>
                <a:latin typeface="Aharoni" panose="02010803020104030203" pitchFamily="2" charset="-79"/>
                <a:cs typeface="Aharoni" panose="02010803020104030203" pitchFamily="2" charset="-79"/>
              </a:rPr>
              <a:t>temas o conceptos de cada una</a:t>
            </a:r>
            <a:r>
              <a:rPr lang="es-MX" sz="2400" b="1" dirty="0" smtClean="0">
                <a:solidFill>
                  <a:srgbClr val="00B0F0"/>
                </a:solidFill>
                <a:latin typeface="Aharoni" panose="02010803020104030203" pitchFamily="2" charset="-79"/>
                <a:cs typeface="Aharoni" panose="02010803020104030203" pitchFamily="2" charset="-79"/>
              </a:rPr>
              <a:t>.</a:t>
            </a:r>
            <a:endParaRPr kumimoji="0" lang="es-MX" altLang="es-MX" sz="1800" b="0" i="0" u="none" strike="noStrike" cap="none" normalizeH="0" baseline="0" dirty="0" smtClean="0">
              <a:ln>
                <a:noFill/>
              </a:ln>
              <a:solidFill>
                <a:srgbClr val="00B0F0"/>
              </a:solidFill>
              <a:effectLst/>
              <a:latin typeface="Aharoni" panose="02010803020104030203" pitchFamily="2" charset="-79"/>
              <a:cs typeface="Aharoni" panose="02010803020104030203" pitchFamily="2" charset="-79"/>
            </a:endParaRPr>
          </a:p>
        </p:txBody>
      </p:sp>
      <p:graphicFrame>
        <p:nvGraphicFramePr>
          <p:cNvPr id="5" name="4 Tabla"/>
          <p:cNvGraphicFramePr>
            <a:graphicFrameLocks noGrp="1"/>
          </p:cNvGraphicFramePr>
          <p:nvPr>
            <p:extLst>
              <p:ext uri="{D42A27DB-BD31-4B8C-83A1-F6EECF244321}">
                <p14:modId xmlns:p14="http://schemas.microsoft.com/office/powerpoint/2010/main" val="308995211"/>
              </p:ext>
            </p:extLst>
          </p:nvPr>
        </p:nvGraphicFramePr>
        <p:xfrm>
          <a:off x="2423592" y="2276872"/>
          <a:ext cx="7120594" cy="2650958"/>
        </p:xfrm>
        <a:graphic>
          <a:graphicData uri="http://schemas.openxmlformats.org/drawingml/2006/table">
            <a:tbl>
              <a:tblPr>
                <a:tableStyleId>{5C22544A-7EE6-4342-B048-85BDC9FD1C3A}</a:tableStyleId>
              </a:tblPr>
              <a:tblGrid>
                <a:gridCol w="7120594"/>
              </a:tblGrid>
              <a:tr h="280233">
                <a:tc>
                  <a:txBody>
                    <a:bodyPr/>
                    <a:lstStyle/>
                    <a:p>
                      <a:pPr algn="ctr">
                        <a:lnSpc>
                          <a:spcPct val="115000"/>
                        </a:lnSpc>
                        <a:spcAft>
                          <a:spcPts val="0"/>
                        </a:spcAft>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Disciplina </a:t>
                      </a:r>
                      <a:r>
                        <a:rPr lang="es-ES" sz="14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t>1.</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p>
                      <a:pPr algn="ctr">
                        <a:lnSpc>
                          <a:spcPct val="115000"/>
                        </a:lnSpc>
                        <a:spcAft>
                          <a:spcPts val="0"/>
                        </a:spcAft>
                      </a:pPr>
                      <a:r>
                        <a:rPr lang="es-ES" sz="14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t>Orientación Educativa</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txBody>
                  <a:tcPr marL="17837" marR="17837" marT="17837" marB="178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24556">
                <a:tc>
                  <a:txBody>
                    <a:bodyPr/>
                    <a:lstStyle/>
                    <a:p>
                      <a:pPr marL="285750" lvl="0" indent="-285750">
                        <a:buFont typeface="Arial" panose="020B0604020202020204" pitchFamily="34" charset="0"/>
                        <a:buChar char="•"/>
                      </a:pPr>
                      <a:endParaRPr lang="es-MX" sz="1400" b="0" kern="1200" dirty="0" smtClean="0">
                        <a:solidFill>
                          <a:schemeClr val="accent1">
                            <a:lumMod val="75000"/>
                          </a:schemeClr>
                        </a:solidFill>
                        <a:effectLst/>
                        <a:latin typeface="Aharoni" panose="02010803020104030203" pitchFamily="2" charset="-79"/>
                        <a:ea typeface="+mn-ea"/>
                        <a:cs typeface="Aharoni" panose="02010803020104030203" pitchFamily="2" charset="-79"/>
                      </a:endParaRPr>
                    </a:p>
                    <a:p>
                      <a:pPr marL="285750" lvl="0" indent="-285750">
                        <a:buFont typeface="Arial" panose="020B0604020202020204" pitchFamily="34" charset="0"/>
                        <a:buChar char="•"/>
                      </a:pPr>
                      <a:r>
                        <a:rPr lang="es-MX" sz="14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t>Componentes del pensamiento.</a:t>
                      </a:r>
                    </a:p>
                    <a:p>
                      <a:pPr marL="285750" lvl="0" indent="-285750">
                        <a:buFont typeface="Arial" panose="020B0604020202020204" pitchFamily="34" charset="0"/>
                        <a:buChar char="•"/>
                      </a:pPr>
                      <a:r>
                        <a:rPr lang="es-MX" sz="14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t>Pensamiento convergente</a:t>
                      </a:r>
                    </a:p>
                    <a:p>
                      <a:pPr marL="285750" lvl="0" indent="-285750">
                        <a:buFont typeface="Arial" panose="020B0604020202020204" pitchFamily="34" charset="0"/>
                        <a:buChar char="•"/>
                      </a:pPr>
                      <a:r>
                        <a:rPr lang="es-MX" sz="14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t>Pensamiento divergente.</a:t>
                      </a:r>
                    </a:p>
                    <a:p>
                      <a:pPr algn="l">
                        <a:lnSpc>
                          <a:spcPct val="115000"/>
                        </a:lnSpc>
                        <a:spcAft>
                          <a:spcPts val="0"/>
                        </a:spcAft>
                      </a:pPr>
                      <a:r>
                        <a:rPr lang="es-MX" sz="14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t>.</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txBody>
                  <a:tcPr marL="17837" marR="17837" marT="17837" marB="178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Cuadro de texto 2"/>
          <p:cNvSpPr txBox="1">
            <a:spLocks noChangeArrowheads="1"/>
          </p:cNvSpPr>
          <p:nvPr/>
        </p:nvSpPr>
        <p:spPr bwMode="auto">
          <a:xfrm>
            <a:off x="7354888" y="-865188"/>
            <a:ext cx="733425" cy="406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416924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76355" y="557610"/>
            <a:ext cx="9865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s-MX" altLang="es-MX" sz="4000" b="1" dirty="0" smtClean="0">
                <a:solidFill>
                  <a:srgbClr val="00B0F0"/>
                </a:solidFill>
                <a:latin typeface="Aharoni" panose="02010803020104030203" pitchFamily="2" charset="-79"/>
                <a:cs typeface="Aharoni" panose="02010803020104030203" pitchFamily="2" charset="-79"/>
              </a:rPr>
              <a:t>11</a:t>
            </a:r>
            <a:r>
              <a:rPr lang="es-MX" altLang="es-MX" sz="2400" b="1" dirty="0" smtClean="0">
                <a:solidFill>
                  <a:srgbClr val="00B0F0"/>
                </a:solidFill>
                <a:latin typeface="Aharoni" panose="02010803020104030203" pitchFamily="2" charset="-79"/>
                <a:cs typeface="Aharoni" panose="02010803020104030203" pitchFamily="2" charset="-79"/>
              </a:rPr>
              <a:t>a</a:t>
            </a:r>
          </a:p>
          <a:p>
            <a:pPr lvl="0" eaLnBrk="0" fontAlgn="base" hangingPunct="0">
              <a:spcBef>
                <a:spcPct val="0"/>
              </a:spcBef>
              <a:spcAft>
                <a:spcPct val="0"/>
              </a:spcAft>
            </a:pPr>
            <a:r>
              <a:rPr lang="es-MX" sz="2400" b="1" dirty="0" smtClean="0">
                <a:solidFill>
                  <a:srgbClr val="00B0F0"/>
                </a:solidFill>
                <a:latin typeface="Aharoni" panose="02010803020104030203" pitchFamily="2" charset="-79"/>
                <a:cs typeface="Aharoni" panose="02010803020104030203" pitchFamily="2" charset="-79"/>
              </a:rPr>
              <a:t>g) Justificación de la actividad.</a:t>
            </a:r>
            <a:endParaRPr kumimoji="0" lang="es-MX" altLang="es-MX" sz="1800" b="0" i="0" u="none" strike="noStrike" cap="none" normalizeH="0" baseline="0" dirty="0" smtClean="0">
              <a:ln>
                <a:noFill/>
              </a:ln>
              <a:solidFill>
                <a:srgbClr val="00B0F0"/>
              </a:solidFill>
              <a:effectLst/>
              <a:latin typeface="Aharoni" panose="02010803020104030203" pitchFamily="2" charset="-79"/>
              <a:cs typeface="Aharoni" panose="02010803020104030203" pitchFamily="2" charset="-79"/>
            </a:endParaRPr>
          </a:p>
        </p:txBody>
      </p:sp>
      <p:graphicFrame>
        <p:nvGraphicFramePr>
          <p:cNvPr id="3" name="Tabla 2"/>
          <p:cNvGraphicFramePr>
            <a:graphicFrameLocks noGrp="1"/>
          </p:cNvGraphicFramePr>
          <p:nvPr>
            <p:extLst>
              <p:ext uri="{D42A27DB-BD31-4B8C-83A1-F6EECF244321}">
                <p14:modId xmlns:p14="http://schemas.microsoft.com/office/powerpoint/2010/main" val="2235995767"/>
              </p:ext>
            </p:extLst>
          </p:nvPr>
        </p:nvGraphicFramePr>
        <p:xfrm>
          <a:off x="1775519" y="1916832"/>
          <a:ext cx="8496945" cy="1172076"/>
        </p:xfrm>
        <a:graphic>
          <a:graphicData uri="http://schemas.openxmlformats.org/drawingml/2006/table">
            <a:tbl>
              <a:tblPr>
                <a:tableStyleId>{5C22544A-7EE6-4342-B048-85BDC9FD1C3A}</a:tableStyleId>
              </a:tblPr>
              <a:tblGrid>
                <a:gridCol w="8496945"/>
              </a:tblGrid>
              <a:tr h="852287">
                <a:tc>
                  <a:txBody>
                    <a:bodyPr/>
                    <a:lstStyle/>
                    <a:p>
                      <a:pPr marR="114300" algn="just">
                        <a:lnSpc>
                          <a:spcPct val="115000"/>
                        </a:lnSpc>
                        <a:spcBef>
                          <a:spcPts val="370"/>
                        </a:spcBef>
                        <a:spcAft>
                          <a:spcPts val="0"/>
                        </a:spcAft>
                      </a:pPr>
                      <a:r>
                        <a:rPr lang="es-MX" sz="2000" b="1" strike="noStrike" kern="1200" dirty="0" smtClean="0">
                          <a:solidFill>
                            <a:schemeClr val="accent1">
                              <a:lumMod val="75000"/>
                            </a:schemeClr>
                          </a:solidFill>
                          <a:effectLst/>
                          <a:latin typeface="Aharoni" panose="02010803020104030203" pitchFamily="2" charset="-79"/>
                          <a:ea typeface="+mn-ea"/>
                          <a:cs typeface="Aharoni" panose="02010803020104030203" pitchFamily="2" charset="-79"/>
                        </a:rPr>
                        <a:t>Una vez entendido el concepto de problema, es necesario que los alumnos aprendan a clasificarlos por su naturaleza y en función de ello utilizar el pensamiento que los llevara a una correcta solución.</a:t>
                      </a:r>
                      <a:endParaRPr lang="es-MX" sz="2000" b="1" strike="noStrike" kern="1200" dirty="0">
                        <a:solidFill>
                          <a:schemeClr val="accent1">
                            <a:lumMod val="75000"/>
                          </a:schemeClr>
                        </a:solidFill>
                        <a:effectLst/>
                        <a:latin typeface="Aharoni" panose="02010803020104030203" pitchFamily="2" charset="-79"/>
                        <a:ea typeface="+mn-ea"/>
                        <a:cs typeface="Aharoni" panose="02010803020104030203" pitchFamily="2" charset="-79"/>
                      </a:endParaRPr>
                    </a:p>
                  </a:txBody>
                  <a:tcPr marL="60258" marR="60258" marT="60258" marB="60258"/>
                </a:tc>
              </a:tr>
            </a:tbl>
          </a:graphicData>
        </a:graphic>
      </p:graphicFrame>
    </p:spTree>
    <p:extLst>
      <p:ext uri="{BB962C8B-B14F-4D97-AF65-F5344CB8AC3E}">
        <p14:creationId xmlns:p14="http://schemas.microsoft.com/office/powerpoint/2010/main" val="35686944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76355" y="557610"/>
            <a:ext cx="9865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s-MX" altLang="es-MX" sz="4000" b="1" dirty="0" smtClean="0">
                <a:solidFill>
                  <a:srgbClr val="00B0F0"/>
                </a:solidFill>
                <a:latin typeface="Aharoni" panose="02010803020104030203" pitchFamily="2" charset="-79"/>
                <a:cs typeface="Aharoni" panose="02010803020104030203" pitchFamily="2" charset="-79"/>
              </a:rPr>
              <a:t>11</a:t>
            </a:r>
            <a:r>
              <a:rPr lang="es-MX" altLang="es-MX" sz="2400" b="1" dirty="0" smtClean="0">
                <a:solidFill>
                  <a:srgbClr val="00B0F0"/>
                </a:solidFill>
                <a:latin typeface="Aharoni" panose="02010803020104030203" pitchFamily="2" charset="-79"/>
                <a:cs typeface="Aharoni" panose="02010803020104030203" pitchFamily="2" charset="-79"/>
              </a:rPr>
              <a:t>a</a:t>
            </a:r>
            <a:r>
              <a:rPr lang="es-MX" altLang="es-MX" sz="4000" b="1" dirty="0" smtClean="0">
                <a:solidFill>
                  <a:srgbClr val="00B0F0"/>
                </a:solidFill>
                <a:latin typeface="Aharoni" panose="02010803020104030203" pitchFamily="2" charset="-79"/>
                <a:cs typeface="Aharoni" panose="02010803020104030203" pitchFamily="2" charset="-79"/>
              </a:rPr>
              <a:t>.5</a:t>
            </a:r>
            <a:endParaRPr lang="es-MX" altLang="es-MX" sz="2400" b="1" dirty="0" smtClean="0">
              <a:solidFill>
                <a:srgbClr val="00B0F0"/>
              </a:solidFill>
              <a:latin typeface="Aharoni" panose="02010803020104030203" pitchFamily="2" charset="-79"/>
              <a:cs typeface="Aharoni" panose="02010803020104030203" pitchFamily="2" charset="-79"/>
            </a:endParaRPr>
          </a:p>
          <a:p>
            <a:pPr eaLnBrk="0" fontAlgn="base" hangingPunct="0">
              <a:spcBef>
                <a:spcPct val="0"/>
              </a:spcBef>
              <a:spcAft>
                <a:spcPct val="0"/>
              </a:spcAft>
            </a:pPr>
            <a:r>
              <a:rPr lang="es-MX" sz="2400" b="1" dirty="0" smtClean="0">
                <a:solidFill>
                  <a:srgbClr val="00B0F0"/>
                </a:solidFill>
                <a:latin typeface="Aharoni" panose="02010803020104030203" pitchFamily="2" charset="-79"/>
                <a:cs typeface="Aharoni" panose="02010803020104030203" pitchFamily="2" charset="-79"/>
              </a:rPr>
              <a:t>h) </a:t>
            </a:r>
            <a:r>
              <a:rPr lang="es-MX" sz="2400" b="1" dirty="0">
                <a:solidFill>
                  <a:srgbClr val="00B0F0"/>
                </a:solidFill>
                <a:latin typeface="Aharoni" panose="02010803020104030203" pitchFamily="2" charset="-79"/>
                <a:cs typeface="Aharoni" panose="02010803020104030203" pitchFamily="2" charset="-79"/>
              </a:rPr>
              <a:t>D</a:t>
            </a:r>
            <a:r>
              <a:rPr lang="es-MX" sz="2400" b="1" dirty="0" smtClean="0">
                <a:solidFill>
                  <a:srgbClr val="00B0F0"/>
                </a:solidFill>
                <a:latin typeface="Aharoni" panose="02010803020104030203" pitchFamily="2" charset="-79"/>
                <a:cs typeface="Aharoni" panose="02010803020104030203" pitchFamily="2" charset="-79"/>
              </a:rPr>
              <a:t>escripción de apertura de la actividad.</a:t>
            </a:r>
            <a:endParaRPr kumimoji="0" lang="es-MX" altLang="es-MX" sz="1800" b="0" i="0" u="none" strike="noStrike" cap="none" normalizeH="0" baseline="0" dirty="0" smtClean="0">
              <a:ln>
                <a:noFill/>
              </a:ln>
              <a:solidFill>
                <a:srgbClr val="00B0F0"/>
              </a:solidFill>
              <a:effectLst/>
              <a:latin typeface="Aharoni" panose="02010803020104030203" pitchFamily="2" charset="-79"/>
              <a:cs typeface="Aharoni" panose="02010803020104030203" pitchFamily="2" charset="-79"/>
            </a:endParaRPr>
          </a:p>
        </p:txBody>
      </p:sp>
      <p:graphicFrame>
        <p:nvGraphicFramePr>
          <p:cNvPr id="3" name="3 Marcador de contenido"/>
          <p:cNvGraphicFramePr>
            <a:graphicFrameLocks/>
          </p:cNvGraphicFramePr>
          <p:nvPr>
            <p:extLst>
              <p:ext uri="{D42A27DB-BD31-4B8C-83A1-F6EECF244321}">
                <p14:modId xmlns:p14="http://schemas.microsoft.com/office/powerpoint/2010/main" val="1574720887"/>
              </p:ext>
            </p:extLst>
          </p:nvPr>
        </p:nvGraphicFramePr>
        <p:xfrm>
          <a:off x="1244150" y="2132857"/>
          <a:ext cx="9694945" cy="1357738"/>
        </p:xfrm>
        <a:graphic>
          <a:graphicData uri="http://schemas.openxmlformats.org/drawingml/2006/table">
            <a:tbl>
              <a:tblPr firstRow="1" firstCol="1" bandRow="1"/>
              <a:tblGrid>
                <a:gridCol w="791725"/>
                <a:gridCol w="1826297"/>
                <a:gridCol w="7076923"/>
              </a:tblGrid>
              <a:tr h="443338">
                <a:tc>
                  <a:txBody>
                    <a:bodyPr/>
                    <a:lstStyle/>
                    <a:p>
                      <a:pPr algn="ctr">
                        <a:lnSpc>
                          <a:spcPct val="150000"/>
                        </a:lnSpc>
                        <a:spcAft>
                          <a:spcPts val="0"/>
                        </a:spcAft>
                      </a:pPr>
                      <a:r>
                        <a:rPr lang="es-MX" sz="1200" b="1" dirty="0" smtClean="0">
                          <a:solidFill>
                            <a:schemeClr val="accent1">
                              <a:lumMod val="75000"/>
                            </a:schemeClr>
                          </a:solidFill>
                          <a:effectLst/>
                          <a:latin typeface="Aharoni" panose="02010803020104030203" pitchFamily="2" charset="-79"/>
                          <a:ea typeface="Calibri"/>
                          <a:cs typeface="Aharoni" panose="02010803020104030203" pitchFamily="2" charset="-79"/>
                        </a:rPr>
                        <a:t>Tiempo</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b="1" dirty="0">
                          <a:solidFill>
                            <a:schemeClr val="accent1">
                              <a:lumMod val="75000"/>
                            </a:schemeClr>
                          </a:solidFill>
                          <a:effectLst/>
                          <a:latin typeface="Aharoni" panose="02010803020104030203" pitchFamily="2" charset="-79"/>
                          <a:ea typeface="Calibri"/>
                          <a:cs typeface="Aharoni" panose="02010803020104030203" pitchFamily="2" charset="-79"/>
                        </a:rPr>
                        <a:t>Recursos didácticos</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b="1" dirty="0">
                          <a:solidFill>
                            <a:schemeClr val="accent1">
                              <a:lumMod val="75000"/>
                            </a:schemeClr>
                          </a:solidFill>
                          <a:effectLst/>
                          <a:latin typeface="Aharoni" panose="02010803020104030203" pitchFamily="2" charset="-79"/>
                          <a:ea typeface="Calibri"/>
                          <a:cs typeface="Aharoni" panose="02010803020104030203" pitchFamily="2" charset="-79"/>
                        </a:rPr>
                        <a:t>Secuencia didáctica 		</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0377">
                <a:tc>
                  <a:txBody>
                    <a:bodyPr/>
                    <a:lstStyle/>
                    <a:p>
                      <a:pPr>
                        <a:lnSpc>
                          <a:spcPts val="1300"/>
                        </a:lnSpc>
                        <a:spcAft>
                          <a:spcPts val="0"/>
                        </a:spcAft>
                      </a:pPr>
                      <a:endParaRPr lang="es-MX" sz="1200" strike="noStrike"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p>
                      <a:pPr>
                        <a:lnSpc>
                          <a:spcPts val="1300"/>
                        </a:lnSpc>
                        <a:spcAft>
                          <a:spcPts val="0"/>
                        </a:spcAft>
                      </a:pPr>
                      <a:r>
                        <a:rPr lang="es-MX" sz="1200" strike="noStrike" dirty="0" smtClean="0">
                          <a:solidFill>
                            <a:schemeClr val="accent1">
                              <a:lumMod val="75000"/>
                            </a:schemeClr>
                          </a:solidFill>
                          <a:effectLst/>
                          <a:latin typeface="Aharoni" panose="02010803020104030203" pitchFamily="2" charset="-79"/>
                          <a:ea typeface="Calibri"/>
                          <a:cs typeface="Aharoni" panose="02010803020104030203" pitchFamily="2" charset="-79"/>
                        </a:rPr>
                        <a:t>10 </a:t>
                      </a:r>
                      <a:r>
                        <a:rPr lang="es-MX" sz="1200" strike="noStrike" dirty="0">
                          <a:solidFill>
                            <a:schemeClr val="accent1">
                              <a:lumMod val="75000"/>
                            </a:schemeClr>
                          </a:solidFill>
                          <a:effectLst/>
                          <a:latin typeface="Aharoni" panose="02010803020104030203" pitchFamily="2" charset="-79"/>
                          <a:ea typeface="Calibri"/>
                          <a:cs typeface="Aharoni" panose="02010803020104030203" pitchFamily="2" charset="-79"/>
                        </a:rPr>
                        <a:t>min</a:t>
                      </a:r>
                    </a:p>
                    <a:p>
                      <a:pPr>
                        <a:lnSpc>
                          <a:spcPts val="1300"/>
                        </a:lnSpc>
                        <a:spcAft>
                          <a:spcPts val="0"/>
                        </a:spcAft>
                      </a:pPr>
                      <a:r>
                        <a:rPr lang="es-MX" sz="1200" strike="noStrike" dirty="0">
                          <a:solidFill>
                            <a:schemeClr val="accent1">
                              <a:lumMod val="75000"/>
                            </a:schemeClr>
                          </a:solidFill>
                          <a:effectLst/>
                          <a:latin typeface="Aharoni" panose="02010803020104030203" pitchFamily="2" charset="-79"/>
                          <a:ea typeface="Calibri"/>
                          <a:cs typeface="Aharoni" panose="02010803020104030203" pitchFamily="2" charset="-79"/>
                        </a:rPr>
                        <a:t> </a:t>
                      </a:r>
                    </a:p>
                  </a:txBody>
                  <a:tcPr marL="60420" marR="60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nSpc>
                          <a:spcPct val="100000"/>
                        </a:lnSpc>
                        <a:spcAft>
                          <a:spcPts val="0"/>
                        </a:spcAft>
                        <a:buFontTx/>
                        <a:buChar char="-"/>
                      </a:pPr>
                      <a:endParaRPr lang="es-MX" sz="1200" strike="noStrike"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p>
                      <a:pPr marL="171450" indent="-171450">
                        <a:lnSpc>
                          <a:spcPct val="100000"/>
                        </a:lnSpc>
                        <a:spcAft>
                          <a:spcPts val="0"/>
                        </a:spcAft>
                        <a:buFontTx/>
                        <a:buChar char="-"/>
                      </a:pPr>
                      <a:r>
                        <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rPr>
                        <a:t>Hojas impresas con los componentes del pensamiento</a:t>
                      </a:r>
                    </a:p>
                    <a:p>
                      <a:pPr>
                        <a:lnSpc>
                          <a:spcPct val="100000"/>
                        </a:lnSpc>
                        <a:spcAft>
                          <a:spcPts val="0"/>
                        </a:spcAft>
                      </a:pPr>
                      <a:r>
                        <a:rPr lang="es-MX" sz="1200" strike="noStrike" dirty="0">
                          <a:solidFill>
                            <a:schemeClr val="accent1">
                              <a:lumMod val="75000"/>
                            </a:schemeClr>
                          </a:solidFill>
                          <a:effectLst/>
                          <a:latin typeface="Aharoni" panose="02010803020104030203" pitchFamily="2" charset="-79"/>
                          <a:ea typeface="Calibri"/>
                          <a:cs typeface="Aharoni" panose="02010803020104030203" pitchFamily="2" charset="-79"/>
                        </a:rPr>
                        <a:t> </a:t>
                      </a:r>
                    </a:p>
                  </a:txBody>
                  <a:tcPr marL="60420" marR="60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s-MX" sz="1200" strike="noStrike"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p>
                      <a:pPr algn="just">
                        <a:lnSpc>
                          <a:spcPct val="100000"/>
                        </a:lnSpc>
                        <a:spcAft>
                          <a:spcPts val="0"/>
                        </a:spcAft>
                      </a:pPr>
                      <a:r>
                        <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rPr>
                        <a:t>Los alumnos van a leer la información, posteriormente se comentara la información en grupo. </a:t>
                      </a:r>
                      <a:endParaRPr lang="es-MX" sz="1200" strike="noStrike" kern="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121197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lh3.googleusercontent.com/ZCRPzSzIrDgGHtyuPTj5GTVwawOqME8szOD3pQTgLavV_cF6MjDnfj7FclGbLkrATPFjH_O0NvwXNXDyCWQIU-Om_BumMOjv70H-dOCCRGylDaSfgYmxdEB8ylW-vwNveeXTOZgbh47c2_Fow_hO25myDyN_Iv4Nm6gABk822hsYNJ7mLXhxwnGYTKLj7jNSgEd1izSxG6KutUb7t210cbyyjV_Qet_oENvYiF-q9FbT3SVAIUWTJx_SSluAOBtzZE5_9uA1no0_VeD5qGLnaP3FIvSZbdQcOgeIcucKO_JTkop_QxqI9QA4CtvWSpduEzdazQE0E5rJMQFPy3J6ePogJ-BoN8KlXSosOkeCauMpGBrY850Suh1IOtQa7U6u2mkeX0t03TbZuUvRmj3jJx6tkWmVr7ZrJJc6O2FjGXVTWeil5aCV1bawCpgeOxGuBa23WJARTihVOgmsCeM3aH0SD2wZHmARNrr-ObLy958vFuBMe4iwyumScBL4FyI8u2zNSL4Zh-OwJDFp_D34xHYYmG72axhq9Sxy4r_468Hkfr-dhGmVlxko7G4TzPA-Vamnf9qAbsLPa8MRCnA_hEbfvvEcPnCIe33JUIBwbq4iBeShIVGlxtWrVW-Bw9UOKxM-gYsAeU36Y5NvhJRCzSpCtJrgGcY=w291-h218-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696" y="1340768"/>
            <a:ext cx="5112568" cy="3830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4328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76355" y="557610"/>
            <a:ext cx="9865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s-MX" altLang="es-MX" sz="4000" b="1" dirty="0" smtClean="0">
                <a:solidFill>
                  <a:srgbClr val="00B0F0"/>
                </a:solidFill>
                <a:latin typeface="Aharoni" panose="02010803020104030203" pitchFamily="2" charset="-79"/>
                <a:cs typeface="Aharoni" panose="02010803020104030203" pitchFamily="2" charset="-79"/>
              </a:rPr>
              <a:t>11</a:t>
            </a:r>
            <a:r>
              <a:rPr lang="es-MX" altLang="es-MX" sz="2400" b="1" dirty="0" smtClean="0">
                <a:solidFill>
                  <a:srgbClr val="00B0F0"/>
                </a:solidFill>
                <a:latin typeface="Aharoni" panose="02010803020104030203" pitchFamily="2" charset="-79"/>
                <a:cs typeface="Aharoni" panose="02010803020104030203" pitchFamily="2" charset="-79"/>
              </a:rPr>
              <a:t>a</a:t>
            </a:r>
            <a:r>
              <a:rPr lang="es-MX" altLang="es-MX" sz="4000" b="1" dirty="0" smtClean="0">
                <a:solidFill>
                  <a:srgbClr val="00B0F0"/>
                </a:solidFill>
                <a:latin typeface="Aharoni" panose="02010803020104030203" pitchFamily="2" charset="-79"/>
                <a:cs typeface="Aharoni" panose="02010803020104030203" pitchFamily="2" charset="-79"/>
              </a:rPr>
              <a:t>.5</a:t>
            </a:r>
            <a:endParaRPr lang="es-MX" altLang="es-MX" sz="2400" b="1" dirty="0" smtClean="0">
              <a:solidFill>
                <a:srgbClr val="00B0F0"/>
              </a:solidFill>
              <a:latin typeface="Aharoni" panose="02010803020104030203" pitchFamily="2" charset="-79"/>
              <a:cs typeface="Aharoni" panose="02010803020104030203" pitchFamily="2" charset="-79"/>
            </a:endParaRPr>
          </a:p>
          <a:p>
            <a:pPr eaLnBrk="0" fontAlgn="base" hangingPunct="0">
              <a:spcBef>
                <a:spcPct val="0"/>
              </a:spcBef>
              <a:spcAft>
                <a:spcPct val="0"/>
              </a:spcAft>
            </a:pPr>
            <a:r>
              <a:rPr lang="es-MX" sz="2400" b="1" dirty="0" smtClean="0">
                <a:solidFill>
                  <a:srgbClr val="00B0F0"/>
                </a:solidFill>
                <a:latin typeface="Aharoni" panose="02010803020104030203" pitchFamily="2" charset="-79"/>
                <a:cs typeface="Aharoni" panose="02010803020104030203" pitchFamily="2" charset="-79"/>
              </a:rPr>
              <a:t>i) </a:t>
            </a:r>
            <a:r>
              <a:rPr lang="es-MX" sz="2400" b="1" dirty="0">
                <a:solidFill>
                  <a:srgbClr val="00B0F0"/>
                </a:solidFill>
                <a:latin typeface="Aharoni" panose="02010803020104030203" pitchFamily="2" charset="-79"/>
                <a:cs typeface="Aharoni" panose="02010803020104030203" pitchFamily="2" charset="-79"/>
              </a:rPr>
              <a:t>D</a:t>
            </a:r>
            <a:r>
              <a:rPr lang="es-MX" sz="2400" b="1" dirty="0" smtClean="0">
                <a:solidFill>
                  <a:srgbClr val="00B0F0"/>
                </a:solidFill>
                <a:latin typeface="Aharoni" panose="02010803020104030203" pitchFamily="2" charset="-79"/>
                <a:cs typeface="Aharoni" panose="02010803020104030203" pitchFamily="2" charset="-79"/>
              </a:rPr>
              <a:t>escripción del desarrollo de la actividad.</a:t>
            </a:r>
            <a:endParaRPr kumimoji="0" lang="es-MX" altLang="es-MX" sz="1800" b="0" i="0" u="none" strike="noStrike" cap="none" normalizeH="0" baseline="0" dirty="0" smtClean="0">
              <a:ln>
                <a:noFill/>
              </a:ln>
              <a:solidFill>
                <a:srgbClr val="00B0F0"/>
              </a:solidFill>
              <a:effectLst/>
              <a:latin typeface="Aharoni" panose="02010803020104030203" pitchFamily="2" charset="-79"/>
              <a:cs typeface="Aharoni" panose="02010803020104030203" pitchFamily="2" charset="-79"/>
            </a:endParaRPr>
          </a:p>
        </p:txBody>
      </p:sp>
      <p:graphicFrame>
        <p:nvGraphicFramePr>
          <p:cNvPr id="4" name="3 Marcador de contenido"/>
          <p:cNvGraphicFramePr>
            <a:graphicFrameLocks/>
          </p:cNvGraphicFramePr>
          <p:nvPr>
            <p:extLst>
              <p:ext uri="{D42A27DB-BD31-4B8C-83A1-F6EECF244321}">
                <p14:modId xmlns:p14="http://schemas.microsoft.com/office/powerpoint/2010/main" val="315487780"/>
              </p:ext>
            </p:extLst>
          </p:nvPr>
        </p:nvGraphicFramePr>
        <p:xfrm>
          <a:off x="1244150" y="2132857"/>
          <a:ext cx="9694945" cy="2314315"/>
        </p:xfrm>
        <a:graphic>
          <a:graphicData uri="http://schemas.openxmlformats.org/drawingml/2006/table">
            <a:tbl>
              <a:tblPr firstRow="1" firstCol="1" bandRow="1"/>
              <a:tblGrid>
                <a:gridCol w="791725"/>
                <a:gridCol w="1826297"/>
                <a:gridCol w="7076923"/>
              </a:tblGrid>
              <a:tr h="443338">
                <a:tc>
                  <a:txBody>
                    <a:bodyPr/>
                    <a:lstStyle/>
                    <a:p>
                      <a:pPr algn="ctr">
                        <a:lnSpc>
                          <a:spcPct val="150000"/>
                        </a:lnSpc>
                        <a:spcAft>
                          <a:spcPts val="0"/>
                        </a:spcAft>
                      </a:pPr>
                      <a:r>
                        <a:rPr lang="es-MX" sz="1200" b="1" dirty="0" smtClean="0">
                          <a:solidFill>
                            <a:schemeClr val="accent1">
                              <a:lumMod val="75000"/>
                            </a:schemeClr>
                          </a:solidFill>
                          <a:effectLst/>
                          <a:latin typeface="Aharoni" panose="02010803020104030203" pitchFamily="2" charset="-79"/>
                          <a:ea typeface="Calibri"/>
                          <a:cs typeface="Aharoni" panose="02010803020104030203" pitchFamily="2" charset="-79"/>
                        </a:rPr>
                        <a:t>Tiempo</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b="1" dirty="0">
                          <a:solidFill>
                            <a:schemeClr val="accent1">
                              <a:lumMod val="75000"/>
                            </a:schemeClr>
                          </a:solidFill>
                          <a:effectLst/>
                          <a:latin typeface="Aharoni" panose="02010803020104030203" pitchFamily="2" charset="-79"/>
                          <a:ea typeface="Calibri"/>
                          <a:cs typeface="Aharoni" panose="02010803020104030203" pitchFamily="2" charset="-79"/>
                        </a:rPr>
                        <a:t>Recursos didácticos</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b="1" dirty="0">
                          <a:solidFill>
                            <a:schemeClr val="accent1">
                              <a:lumMod val="75000"/>
                            </a:schemeClr>
                          </a:solidFill>
                          <a:effectLst/>
                          <a:latin typeface="Aharoni" panose="02010803020104030203" pitchFamily="2" charset="-79"/>
                          <a:ea typeface="Calibri"/>
                          <a:cs typeface="Aharoni" panose="02010803020104030203" pitchFamily="2" charset="-79"/>
                        </a:rPr>
                        <a:t>Secuencia didáctica 		</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0377">
                <a:tc>
                  <a:txBody>
                    <a:bodyPr/>
                    <a:lstStyle/>
                    <a:p>
                      <a:pPr>
                        <a:lnSpc>
                          <a:spcPts val="1300"/>
                        </a:lnSpc>
                        <a:spcAft>
                          <a:spcPts val="0"/>
                        </a:spcAft>
                      </a:pPr>
                      <a:endPar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p>
                      <a:pPr>
                        <a:lnSpc>
                          <a:spcPts val="1300"/>
                        </a:lnSpc>
                        <a:spcAft>
                          <a:spcPts val="0"/>
                        </a:spcAft>
                      </a:pPr>
                      <a:r>
                        <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rPr>
                        <a:t>30 min</a:t>
                      </a:r>
                      <a:endParaRPr lang="es-MX" sz="1200" strike="noStrike" kern="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Aft>
                          <a:spcPts val="0"/>
                        </a:spcAft>
                      </a:pPr>
                      <a:endPar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p>
                      <a:pPr algn="just">
                        <a:lnSpc>
                          <a:spcPts val="1300"/>
                        </a:lnSpc>
                        <a:spcAft>
                          <a:spcPts val="0"/>
                        </a:spcAft>
                      </a:pPr>
                      <a:r>
                        <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rPr>
                        <a:t>Se </a:t>
                      </a:r>
                      <a:r>
                        <a:rPr lang="es-MX" sz="1200" strike="noStrike" kern="1200" dirty="0">
                          <a:solidFill>
                            <a:schemeClr val="accent1">
                              <a:lumMod val="75000"/>
                            </a:schemeClr>
                          </a:solidFill>
                          <a:effectLst/>
                          <a:latin typeface="Aharoni" panose="02010803020104030203" pitchFamily="2" charset="-79"/>
                          <a:ea typeface="Calibri"/>
                          <a:cs typeface="Aharoni" panose="02010803020104030203" pitchFamily="2" charset="-79"/>
                        </a:rPr>
                        <a:t>les dan impresos dos tipos de problemas (pensamiento convergente y divergente).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Aft>
                          <a:spcPts val="0"/>
                        </a:spcAft>
                      </a:pPr>
                      <a:endPar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p>
                      <a:pPr algn="just">
                        <a:lnSpc>
                          <a:spcPts val="1300"/>
                        </a:lnSpc>
                        <a:spcAft>
                          <a:spcPts val="0"/>
                        </a:spcAft>
                      </a:pPr>
                      <a:r>
                        <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rPr>
                        <a:t>A </a:t>
                      </a:r>
                      <a:r>
                        <a:rPr lang="es-MX" sz="1200" strike="noStrike" kern="1200" dirty="0">
                          <a:solidFill>
                            <a:schemeClr val="accent1">
                              <a:lumMod val="75000"/>
                            </a:schemeClr>
                          </a:solidFill>
                          <a:effectLst/>
                          <a:latin typeface="Aharoni" panose="02010803020104030203" pitchFamily="2" charset="-79"/>
                          <a:ea typeface="Calibri"/>
                          <a:cs typeface="Aharoni" panose="02010803020104030203" pitchFamily="2" charset="-79"/>
                        </a:rPr>
                        <a:t>través de estos problemas se desprenderá el concepto de pensamiento convergente y divergente.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0377">
                <a:tc>
                  <a:txBody>
                    <a:bodyPr/>
                    <a:lstStyle/>
                    <a:p>
                      <a:pPr>
                        <a:lnSpc>
                          <a:spcPts val="1300"/>
                        </a:lnSpc>
                        <a:spcAft>
                          <a:spcPts val="0"/>
                        </a:spcAft>
                      </a:pPr>
                      <a:endPar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p>
                      <a:pPr>
                        <a:lnSpc>
                          <a:spcPts val="1300"/>
                        </a:lnSpc>
                        <a:spcAft>
                          <a:spcPts val="0"/>
                        </a:spcAft>
                      </a:pPr>
                      <a:r>
                        <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rPr>
                        <a:t>10 min</a:t>
                      </a:r>
                      <a:endParaRPr lang="es-MX" sz="1200" strike="noStrike" kern="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endPar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p>
                      <a:pPr algn="just">
                        <a:lnSpc>
                          <a:spcPts val="1300"/>
                        </a:lnSpc>
                        <a:spcAft>
                          <a:spcPts val="0"/>
                        </a:spcAft>
                      </a:pPr>
                      <a:r>
                        <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rPr>
                        <a:t>Cuadro </a:t>
                      </a:r>
                      <a:r>
                        <a:rPr lang="es-MX" sz="1200" strike="noStrike" kern="1200" dirty="0">
                          <a:solidFill>
                            <a:schemeClr val="accent1">
                              <a:lumMod val="75000"/>
                            </a:schemeClr>
                          </a:solidFill>
                          <a:effectLst/>
                          <a:latin typeface="Aharoni" panose="02010803020104030203" pitchFamily="2" charset="-79"/>
                          <a:ea typeface="Calibri"/>
                          <a:cs typeface="Aharoni" panose="02010803020104030203" pitchFamily="2" charset="-79"/>
                        </a:rPr>
                        <a:t>de clasificación de problemas convergentes o divergentes.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Aft>
                          <a:spcPts val="0"/>
                        </a:spcAft>
                      </a:pPr>
                      <a:endPar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p>
                      <a:pPr algn="just">
                        <a:lnSpc>
                          <a:spcPts val="1300"/>
                        </a:lnSpc>
                        <a:spcAft>
                          <a:spcPts val="0"/>
                        </a:spcAft>
                      </a:pPr>
                      <a:r>
                        <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rPr>
                        <a:t>Se </a:t>
                      </a:r>
                      <a:r>
                        <a:rPr lang="es-MX" sz="1200" strike="noStrike" kern="1200" dirty="0">
                          <a:solidFill>
                            <a:schemeClr val="accent1">
                              <a:lumMod val="75000"/>
                            </a:schemeClr>
                          </a:solidFill>
                          <a:effectLst/>
                          <a:latin typeface="Aharoni" panose="02010803020104030203" pitchFamily="2" charset="-79"/>
                          <a:ea typeface="Calibri"/>
                          <a:cs typeface="Aharoni" panose="02010803020104030203" pitchFamily="2" charset="-79"/>
                        </a:rPr>
                        <a:t>les proporciona un cuadro con una lista de problemas, en donde deben indicar si para resolverlos se requiere del pensamiento convergente o divergente y por qué.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737146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512" y="1581155"/>
            <a:ext cx="4320000" cy="3240000"/>
          </a:xfrm>
          <a:prstGeom prst="rect">
            <a:avLst/>
          </a:prstGeom>
        </p:spPr>
      </p:pic>
      <p:pic>
        <p:nvPicPr>
          <p:cNvPr id="2050" name="Picture 2" descr="https://lh3.googleusercontent.com/aUL4gRgTnuM41HoGV94kZy6qsBvqLhNBAWIeP34uoup5QrcDHJpja_6HRF8OTPdi_QBdiPaakHywJoI_EIpMTjrn-jn8QVgtBMTVxHL0mB0K-7x-71ko65Ijm_8yfEiTcyml-WsHBMzgbsFAUbbSh6YFoE9erlrkJFEMXZlk2JBO9JzF4o4x6cOfB75lPaNNoU_MoY5T0r-8DjQ-mhLDGQ_unHFpHrrNFxfreAJ9gfUiif0uz94pmNkI9Uwik9jX1tWYOg2tpX4TRxfWedoSZ75C22Wy24Br1HG_7lRbfHkykJrqNFvVi6KVe7-HToIIk16hkJUZekoGPogM6VxLqaTwuAbZfMnieufluoJUJn0XrR1V3sNAU1S8eGqS0kkZyZjbw4WHDBk62VGB52KbUjyia2rCi0kE7n30nNbmKBFHKkImni7sl52IbW5tOvdL-O8ihIqy5sWKCeKPyKndeXlQLPUIvQgwyBM4WOGyVoCY-ifkyMrM0ry_muMPaqAr7BpayBzxpTaUzhoG-hWC9qakXMBT13hjsz9TMm-l9tmwCn4UY16huVbyN48nZdHmxo2Yz9C_EBELVrSM8L6YPeC3DjUFYtL9QBuNP4lvg_I721C334mOh3kJPnfW7j_UYfzrt3lNk7Mk4l_9C4j92RHELYwlauk=w456-h608-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041" y="800888"/>
            <a:ext cx="3600400" cy="4800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9203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276355" y="557610"/>
            <a:ext cx="9865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s-MX" altLang="es-MX" sz="4000" b="1" dirty="0" smtClean="0">
                <a:solidFill>
                  <a:srgbClr val="00B0F0"/>
                </a:solidFill>
                <a:latin typeface="Aharoni" panose="02010803020104030203" pitchFamily="2" charset="-79"/>
                <a:cs typeface="Aharoni" panose="02010803020104030203" pitchFamily="2" charset="-79"/>
              </a:rPr>
              <a:t>11</a:t>
            </a:r>
            <a:r>
              <a:rPr lang="es-MX" altLang="es-MX" sz="2400" b="1" dirty="0" smtClean="0">
                <a:solidFill>
                  <a:srgbClr val="00B0F0"/>
                </a:solidFill>
                <a:latin typeface="Aharoni" panose="02010803020104030203" pitchFamily="2" charset="-79"/>
                <a:cs typeface="Aharoni" panose="02010803020104030203" pitchFamily="2" charset="-79"/>
              </a:rPr>
              <a:t>a</a:t>
            </a:r>
            <a:r>
              <a:rPr lang="es-MX" altLang="es-MX" sz="4000" b="1" dirty="0" smtClean="0">
                <a:solidFill>
                  <a:srgbClr val="00B0F0"/>
                </a:solidFill>
                <a:latin typeface="Aharoni" panose="02010803020104030203" pitchFamily="2" charset="-79"/>
                <a:cs typeface="Aharoni" panose="02010803020104030203" pitchFamily="2" charset="-79"/>
              </a:rPr>
              <a:t>.6</a:t>
            </a:r>
            <a:endParaRPr lang="es-MX" altLang="es-MX" sz="2400" b="1" dirty="0" smtClean="0">
              <a:solidFill>
                <a:srgbClr val="00B0F0"/>
              </a:solidFill>
              <a:latin typeface="Aharoni" panose="02010803020104030203" pitchFamily="2" charset="-79"/>
              <a:cs typeface="Aharoni" panose="02010803020104030203" pitchFamily="2" charset="-79"/>
            </a:endParaRPr>
          </a:p>
          <a:p>
            <a:pPr eaLnBrk="0" fontAlgn="base" hangingPunct="0">
              <a:spcBef>
                <a:spcPct val="0"/>
              </a:spcBef>
              <a:spcAft>
                <a:spcPct val="0"/>
              </a:spcAft>
            </a:pPr>
            <a:r>
              <a:rPr lang="es-MX" sz="2400" b="1" dirty="0">
                <a:solidFill>
                  <a:srgbClr val="00B0F0"/>
                </a:solidFill>
                <a:latin typeface="Aharoni" panose="02010803020104030203" pitchFamily="2" charset="-79"/>
                <a:cs typeface="Aharoni" panose="02010803020104030203" pitchFamily="2" charset="-79"/>
              </a:rPr>
              <a:t>j</a:t>
            </a:r>
            <a:r>
              <a:rPr lang="es-MX" sz="2400" b="1" dirty="0" smtClean="0">
                <a:solidFill>
                  <a:srgbClr val="00B0F0"/>
                </a:solidFill>
                <a:latin typeface="Aharoni" panose="02010803020104030203" pitchFamily="2" charset="-79"/>
                <a:cs typeface="Aharoni" panose="02010803020104030203" pitchFamily="2" charset="-79"/>
              </a:rPr>
              <a:t>) </a:t>
            </a:r>
            <a:r>
              <a:rPr lang="es-MX" sz="2400" b="1" dirty="0">
                <a:solidFill>
                  <a:srgbClr val="00B0F0"/>
                </a:solidFill>
                <a:latin typeface="Aharoni" panose="02010803020104030203" pitchFamily="2" charset="-79"/>
                <a:cs typeface="Aharoni" panose="02010803020104030203" pitchFamily="2" charset="-79"/>
              </a:rPr>
              <a:t>D</a:t>
            </a:r>
            <a:r>
              <a:rPr lang="es-MX" sz="2400" b="1" dirty="0" smtClean="0">
                <a:solidFill>
                  <a:srgbClr val="00B0F0"/>
                </a:solidFill>
                <a:latin typeface="Aharoni" panose="02010803020104030203" pitchFamily="2" charset="-79"/>
                <a:cs typeface="Aharoni" panose="02010803020104030203" pitchFamily="2" charset="-79"/>
              </a:rPr>
              <a:t>escripción del cierre de la actividad.</a:t>
            </a:r>
            <a:endParaRPr kumimoji="0" lang="es-MX" altLang="es-MX" sz="1800" b="0" i="0" u="none" strike="noStrike" cap="none" normalizeH="0" baseline="0" dirty="0" smtClean="0">
              <a:ln>
                <a:noFill/>
              </a:ln>
              <a:solidFill>
                <a:srgbClr val="00B0F0"/>
              </a:solidFill>
              <a:effectLst/>
              <a:latin typeface="Aharoni" panose="02010803020104030203" pitchFamily="2" charset="-79"/>
              <a:cs typeface="Aharoni" panose="02010803020104030203" pitchFamily="2" charset="-79"/>
            </a:endParaRPr>
          </a:p>
        </p:txBody>
      </p:sp>
      <p:graphicFrame>
        <p:nvGraphicFramePr>
          <p:cNvPr id="4" name="3 Marcador de contenido"/>
          <p:cNvGraphicFramePr>
            <a:graphicFrameLocks/>
          </p:cNvGraphicFramePr>
          <p:nvPr>
            <p:extLst>
              <p:ext uri="{D42A27DB-BD31-4B8C-83A1-F6EECF244321}">
                <p14:modId xmlns:p14="http://schemas.microsoft.com/office/powerpoint/2010/main" val="1589768801"/>
              </p:ext>
            </p:extLst>
          </p:nvPr>
        </p:nvGraphicFramePr>
        <p:xfrm>
          <a:off x="1244150" y="2132857"/>
          <a:ext cx="9694945" cy="1323715"/>
        </p:xfrm>
        <a:graphic>
          <a:graphicData uri="http://schemas.openxmlformats.org/drawingml/2006/table">
            <a:tbl>
              <a:tblPr firstRow="1" firstCol="1" bandRow="1"/>
              <a:tblGrid>
                <a:gridCol w="791725"/>
                <a:gridCol w="1826297"/>
                <a:gridCol w="7076923"/>
              </a:tblGrid>
              <a:tr h="443338">
                <a:tc>
                  <a:txBody>
                    <a:bodyPr/>
                    <a:lstStyle/>
                    <a:p>
                      <a:pPr algn="ctr">
                        <a:lnSpc>
                          <a:spcPct val="150000"/>
                        </a:lnSpc>
                        <a:spcAft>
                          <a:spcPts val="0"/>
                        </a:spcAft>
                      </a:pPr>
                      <a:r>
                        <a:rPr lang="es-MX" sz="1200" b="1" dirty="0" smtClean="0">
                          <a:solidFill>
                            <a:schemeClr val="accent1">
                              <a:lumMod val="75000"/>
                            </a:schemeClr>
                          </a:solidFill>
                          <a:effectLst/>
                          <a:latin typeface="Aharoni" panose="02010803020104030203" pitchFamily="2" charset="-79"/>
                          <a:ea typeface="Calibri"/>
                          <a:cs typeface="Aharoni" panose="02010803020104030203" pitchFamily="2" charset="-79"/>
                        </a:rPr>
                        <a:t>Tiempo</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b="1" dirty="0">
                          <a:solidFill>
                            <a:schemeClr val="accent1">
                              <a:lumMod val="75000"/>
                            </a:schemeClr>
                          </a:solidFill>
                          <a:effectLst/>
                          <a:latin typeface="Aharoni" panose="02010803020104030203" pitchFamily="2" charset="-79"/>
                          <a:ea typeface="Calibri"/>
                          <a:cs typeface="Aharoni" panose="02010803020104030203" pitchFamily="2" charset="-79"/>
                        </a:rPr>
                        <a:t>Recursos didácticos</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b="1" dirty="0">
                          <a:solidFill>
                            <a:schemeClr val="accent1">
                              <a:lumMod val="75000"/>
                            </a:schemeClr>
                          </a:solidFill>
                          <a:effectLst/>
                          <a:latin typeface="Aharoni" panose="02010803020104030203" pitchFamily="2" charset="-79"/>
                          <a:ea typeface="Calibri"/>
                          <a:cs typeface="Aharoni" panose="02010803020104030203" pitchFamily="2" charset="-79"/>
                        </a:rPr>
                        <a:t>Secuencia didáctica 		</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0377">
                <a:tc>
                  <a:txBody>
                    <a:bodyPr/>
                    <a:lstStyle/>
                    <a:p>
                      <a:pPr>
                        <a:lnSpc>
                          <a:spcPts val="1300"/>
                        </a:lnSpc>
                        <a:spcAft>
                          <a:spcPts val="0"/>
                        </a:spcAft>
                      </a:pPr>
                      <a:endPar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p>
                      <a:pPr>
                        <a:lnSpc>
                          <a:spcPts val="1300"/>
                        </a:lnSpc>
                        <a:spcAft>
                          <a:spcPts val="0"/>
                        </a:spcAft>
                      </a:pPr>
                      <a:r>
                        <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rPr>
                        <a:t>10 min</a:t>
                      </a:r>
                      <a:endParaRPr lang="es-MX" sz="1200" strike="noStrike" kern="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endPar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p>
                      <a:pPr algn="just">
                        <a:lnSpc>
                          <a:spcPts val="1300"/>
                        </a:lnSpc>
                        <a:spcAft>
                          <a:spcPts val="0"/>
                        </a:spcAft>
                      </a:pPr>
                      <a:r>
                        <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rPr>
                        <a:t>Cuadro </a:t>
                      </a:r>
                      <a:r>
                        <a:rPr lang="es-MX" sz="1200" strike="noStrike" kern="1200" dirty="0">
                          <a:solidFill>
                            <a:schemeClr val="accent1">
                              <a:lumMod val="75000"/>
                            </a:schemeClr>
                          </a:solidFill>
                          <a:effectLst/>
                          <a:latin typeface="Aharoni" panose="02010803020104030203" pitchFamily="2" charset="-79"/>
                          <a:ea typeface="Calibri"/>
                          <a:cs typeface="Aharoni" panose="02010803020104030203" pitchFamily="2" charset="-79"/>
                        </a:rPr>
                        <a:t>de clasificación de problemas convergentes o divergentes.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Aft>
                          <a:spcPts val="0"/>
                        </a:spcAft>
                      </a:pPr>
                      <a:endPar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p>
                      <a:pPr algn="just">
                        <a:lnSpc>
                          <a:spcPts val="1300"/>
                        </a:lnSpc>
                        <a:spcAft>
                          <a:spcPts val="0"/>
                        </a:spcAft>
                      </a:pPr>
                      <a:r>
                        <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rPr>
                        <a:t>Se </a:t>
                      </a:r>
                      <a:r>
                        <a:rPr lang="es-MX" sz="1200" strike="noStrike" kern="1200" dirty="0">
                          <a:solidFill>
                            <a:schemeClr val="accent1">
                              <a:lumMod val="75000"/>
                            </a:schemeClr>
                          </a:solidFill>
                          <a:effectLst/>
                          <a:latin typeface="Aharoni" panose="02010803020104030203" pitchFamily="2" charset="-79"/>
                          <a:ea typeface="Calibri"/>
                          <a:cs typeface="Aharoni" panose="02010803020104030203" pitchFamily="2" charset="-79"/>
                        </a:rPr>
                        <a:t>les proporciona un cuadro con una lista de problemas, en donde deben indicar si para resolverlos se requiere del pensamiento convergente o divergente y por qué.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12796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5640" y="1124744"/>
            <a:ext cx="6192688" cy="4644516"/>
          </a:xfrm>
          <a:prstGeom prst="rect">
            <a:avLst/>
          </a:prstGeom>
        </p:spPr>
      </p:pic>
    </p:spTree>
    <p:extLst>
      <p:ext uri="{BB962C8B-B14F-4D97-AF65-F5344CB8AC3E}">
        <p14:creationId xmlns:p14="http://schemas.microsoft.com/office/powerpoint/2010/main" val="25916931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271464" y="836712"/>
            <a:ext cx="9865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s-MX" altLang="es-MX" sz="4000" b="1" dirty="0" smtClean="0">
                <a:solidFill>
                  <a:srgbClr val="00B0F0"/>
                </a:solidFill>
                <a:latin typeface="Aharoni" panose="02010803020104030203" pitchFamily="2" charset="-79"/>
                <a:cs typeface="Aharoni" panose="02010803020104030203" pitchFamily="2" charset="-79"/>
              </a:rPr>
              <a:t>11</a:t>
            </a:r>
            <a:r>
              <a:rPr lang="es-MX" altLang="es-MX" sz="2400" b="1" dirty="0" smtClean="0">
                <a:solidFill>
                  <a:srgbClr val="00B0F0"/>
                </a:solidFill>
                <a:latin typeface="Aharoni" panose="02010803020104030203" pitchFamily="2" charset="-79"/>
                <a:cs typeface="Aharoni" panose="02010803020104030203" pitchFamily="2" charset="-79"/>
              </a:rPr>
              <a:t>a</a:t>
            </a:r>
            <a:r>
              <a:rPr lang="es-MX" altLang="es-MX" sz="4000" b="1" dirty="0" smtClean="0">
                <a:solidFill>
                  <a:srgbClr val="00B0F0"/>
                </a:solidFill>
                <a:latin typeface="Aharoni" panose="02010803020104030203" pitchFamily="2" charset="-79"/>
                <a:cs typeface="Aharoni" panose="02010803020104030203" pitchFamily="2" charset="-79"/>
              </a:rPr>
              <a:t>.7</a:t>
            </a:r>
            <a:endParaRPr lang="es-MX" altLang="es-MX" sz="2400" b="1" dirty="0" smtClean="0">
              <a:solidFill>
                <a:srgbClr val="00B0F0"/>
              </a:solidFill>
              <a:latin typeface="Aharoni" panose="02010803020104030203" pitchFamily="2" charset="-79"/>
              <a:cs typeface="Aharoni" panose="02010803020104030203" pitchFamily="2" charset="-79"/>
            </a:endParaRPr>
          </a:p>
          <a:p>
            <a:pPr eaLnBrk="0" fontAlgn="base" hangingPunct="0">
              <a:spcBef>
                <a:spcPct val="0"/>
              </a:spcBef>
              <a:spcAft>
                <a:spcPct val="0"/>
              </a:spcAft>
            </a:pPr>
            <a:r>
              <a:rPr lang="es-MX" sz="2400" b="1" dirty="0" smtClean="0">
                <a:solidFill>
                  <a:srgbClr val="00B0F0"/>
                </a:solidFill>
                <a:latin typeface="Aharoni" panose="02010803020104030203" pitchFamily="2" charset="-79"/>
                <a:cs typeface="Aharoni" panose="02010803020104030203" pitchFamily="2" charset="-79"/>
              </a:rPr>
              <a:t>k) </a:t>
            </a:r>
            <a:r>
              <a:rPr lang="es-MX" sz="2400" b="1" dirty="0">
                <a:solidFill>
                  <a:srgbClr val="00B0F0"/>
                </a:solidFill>
                <a:latin typeface="Aharoni" panose="02010803020104030203" pitchFamily="2" charset="-79"/>
                <a:cs typeface="Aharoni" panose="02010803020104030203" pitchFamily="2" charset="-79"/>
              </a:rPr>
              <a:t>D</a:t>
            </a:r>
            <a:r>
              <a:rPr lang="es-MX" sz="2400" b="1" dirty="0" smtClean="0">
                <a:solidFill>
                  <a:srgbClr val="00B0F0"/>
                </a:solidFill>
                <a:latin typeface="Aharoni" panose="02010803020104030203" pitchFamily="2" charset="-79"/>
                <a:cs typeface="Aharoni" panose="02010803020104030203" pitchFamily="2" charset="-79"/>
              </a:rPr>
              <a:t>escripción de </a:t>
            </a:r>
            <a:r>
              <a:rPr lang="es-MX" sz="2400" b="1" dirty="0">
                <a:solidFill>
                  <a:srgbClr val="00B0F0"/>
                </a:solidFill>
                <a:latin typeface="Aharoni" panose="02010803020104030203" pitchFamily="2" charset="-79"/>
                <a:cs typeface="Aharoni" panose="02010803020104030203" pitchFamily="2" charset="-79"/>
              </a:rPr>
              <a:t>lo que se hará con los resultados de la actividad.</a:t>
            </a:r>
            <a:endParaRPr lang="es-MX" altLang="es-MX" sz="2400" b="1" dirty="0">
              <a:solidFill>
                <a:srgbClr val="00B0F0"/>
              </a:solidFill>
              <a:latin typeface="Aharoni" panose="02010803020104030203" pitchFamily="2" charset="-79"/>
              <a:cs typeface="Aharoni" panose="02010803020104030203" pitchFamily="2" charset="-79"/>
            </a:endParaRPr>
          </a:p>
        </p:txBody>
      </p:sp>
      <p:graphicFrame>
        <p:nvGraphicFramePr>
          <p:cNvPr id="4" name="Tabla 3"/>
          <p:cNvGraphicFramePr>
            <a:graphicFrameLocks noGrp="1"/>
          </p:cNvGraphicFramePr>
          <p:nvPr>
            <p:extLst>
              <p:ext uri="{D42A27DB-BD31-4B8C-83A1-F6EECF244321}">
                <p14:modId xmlns:p14="http://schemas.microsoft.com/office/powerpoint/2010/main" val="1604782924"/>
              </p:ext>
            </p:extLst>
          </p:nvPr>
        </p:nvGraphicFramePr>
        <p:xfrm>
          <a:off x="1919536" y="2420888"/>
          <a:ext cx="8136904" cy="1803012"/>
        </p:xfrm>
        <a:graphic>
          <a:graphicData uri="http://schemas.openxmlformats.org/drawingml/2006/table">
            <a:tbl>
              <a:tblPr>
                <a:tableStyleId>{5C22544A-7EE6-4342-B048-85BDC9FD1C3A}</a:tableStyleId>
              </a:tblPr>
              <a:tblGrid>
                <a:gridCol w="8136904"/>
              </a:tblGrid>
              <a:tr h="852287">
                <a:tc>
                  <a:txBody>
                    <a:bodyPr/>
                    <a:lstStyle/>
                    <a:p>
                      <a:pPr marL="0" marR="114300" indent="0" algn="just">
                        <a:lnSpc>
                          <a:spcPct val="115000"/>
                        </a:lnSpc>
                        <a:spcBef>
                          <a:spcPts val="370"/>
                        </a:spcBef>
                        <a:spcAft>
                          <a:spcPts val="0"/>
                        </a:spcAft>
                        <a:buNone/>
                      </a:pPr>
                      <a:r>
                        <a:rPr lang="es-MX" sz="2400" kern="1200" dirty="0" smtClean="0">
                          <a:solidFill>
                            <a:schemeClr val="accent1">
                              <a:lumMod val="75000"/>
                            </a:schemeClr>
                          </a:solidFill>
                          <a:effectLst/>
                          <a:latin typeface="Arial" panose="020B0604020202020204" pitchFamily="34" charset="0"/>
                          <a:ea typeface="Arial" panose="020B0604020202020204" pitchFamily="34" charset="0"/>
                          <a:cs typeface="+mn-cs"/>
                        </a:rPr>
                        <a:t>Los resultados nos permitirán pasar a la siguiente fase, en donde los alumnos con estos conocimientos resuelvan una serie de problemas sociales, lógicos y matemáticos, utilizando el pensamiento que se requiera.</a:t>
                      </a:r>
                      <a:endParaRPr lang="es-MX" sz="2400" kern="1200" dirty="0">
                        <a:solidFill>
                          <a:schemeClr val="accent1">
                            <a:lumMod val="75000"/>
                          </a:schemeClr>
                        </a:solidFill>
                        <a:effectLst/>
                        <a:latin typeface="Arial" panose="020B0604020202020204" pitchFamily="34" charset="0"/>
                        <a:ea typeface="Arial" panose="020B0604020202020204" pitchFamily="34" charset="0"/>
                        <a:cs typeface="+mn-cs"/>
                      </a:endParaRPr>
                    </a:p>
                  </a:txBody>
                  <a:tcPr marL="60258" marR="60258" marT="60258" marB="60258"/>
                </a:tc>
              </a:tr>
            </a:tbl>
          </a:graphicData>
        </a:graphic>
      </p:graphicFrame>
    </p:spTree>
    <p:extLst>
      <p:ext uri="{BB962C8B-B14F-4D97-AF65-F5344CB8AC3E}">
        <p14:creationId xmlns:p14="http://schemas.microsoft.com/office/powerpoint/2010/main" val="1346959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15681" y="692697"/>
            <a:ext cx="6168485" cy="584775"/>
          </a:xfrm>
          <a:prstGeom prst="rect">
            <a:avLst/>
          </a:prstGeom>
        </p:spPr>
        <p:txBody>
          <a:bodyPr>
            <a:noAutofit/>
          </a:bodyPr>
          <a:lstStyle/>
          <a:p>
            <a:pPr algn="ctr">
              <a:spcBef>
                <a:spcPct val="0"/>
              </a:spcBef>
            </a:pPr>
            <a:r>
              <a:rPr lang="es-ES" sz="3200" b="1" dirty="0">
                <a:solidFill>
                  <a:srgbClr val="00B0F0"/>
                </a:solidFill>
                <a:latin typeface="+mj-lt"/>
                <a:ea typeface="+mj-ea"/>
                <a:cs typeface="+mj-cs"/>
              </a:rPr>
              <a:t>5</a:t>
            </a:r>
            <a:r>
              <a:rPr lang="es-ES" sz="3200" b="1" dirty="0" smtClean="0">
                <a:solidFill>
                  <a:srgbClr val="00B0F0"/>
                </a:solidFill>
                <a:latin typeface="+mj-lt"/>
                <a:ea typeface="+mj-ea"/>
                <a:cs typeface="+mj-cs"/>
              </a:rPr>
              <a:t>. </a:t>
            </a:r>
            <a:r>
              <a:rPr lang="es-ES" sz="3200" b="1" dirty="0">
                <a:solidFill>
                  <a:srgbClr val="00B0F0"/>
                </a:solidFill>
                <a:latin typeface="+mj-lt"/>
                <a:ea typeface="+mj-ea"/>
                <a:cs typeface="+mj-cs"/>
              </a:rPr>
              <a:t>Introducción o justificación</a:t>
            </a:r>
          </a:p>
        </p:txBody>
      </p:sp>
      <p:graphicFrame>
        <p:nvGraphicFramePr>
          <p:cNvPr id="3" name="Tabla 2"/>
          <p:cNvGraphicFramePr>
            <a:graphicFrameLocks noGrp="1"/>
          </p:cNvGraphicFramePr>
          <p:nvPr>
            <p:extLst>
              <p:ext uri="{D42A27DB-BD31-4B8C-83A1-F6EECF244321}">
                <p14:modId xmlns:p14="http://schemas.microsoft.com/office/powerpoint/2010/main" val="954344520"/>
              </p:ext>
            </p:extLst>
          </p:nvPr>
        </p:nvGraphicFramePr>
        <p:xfrm>
          <a:off x="1127448" y="1268760"/>
          <a:ext cx="10009112" cy="4896544"/>
        </p:xfrm>
        <a:graphic>
          <a:graphicData uri="http://schemas.openxmlformats.org/drawingml/2006/table">
            <a:tbl>
              <a:tblPr>
                <a:tableStyleId>{5C22544A-7EE6-4342-B048-85BDC9FD1C3A}</a:tableStyleId>
              </a:tblPr>
              <a:tblGrid>
                <a:gridCol w="10009112"/>
              </a:tblGrid>
              <a:tr h="4896544">
                <a:tc>
                  <a:txBody>
                    <a:bodyPr/>
                    <a:lstStyle/>
                    <a:p>
                      <a:pPr marR="114300" algn="just">
                        <a:lnSpc>
                          <a:spcPct val="115000"/>
                        </a:lnSpc>
                        <a:spcBef>
                          <a:spcPts val="370"/>
                        </a:spcBef>
                        <a:spcAft>
                          <a:spcPts val="0"/>
                        </a:spcAft>
                      </a:pPr>
                      <a:r>
                        <a:rPr lang="es-ES" sz="2800" b="1" kern="1200" dirty="0" smtClean="0">
                          <a:solidFill>
                            <a:schemeClr val="accent1">
                              <a:lumMod val="75000"/>
                            </a:schemeClr>
                          </a:solidFill>
                          <a:effectLst/>
                          <a:latin typeface="Aharoni" panose="02010803020104030203" pitchFamily="2" charset="-79"/>
                          <a:ea typeface="+mn-ea"/>
                          <a:cs typeface="Aharoni" panose="02010803020104030203" pitchFamily="2" charset="-79"/>
                        </a:rPr>
                        <a:t>Partiendo de la primicia de que el pensamiento es el uso hábil de la mente, se debe tener presente que las estrategias requeridas implicadas en la solución de problemas son específicas para cada problema, de tal manera que las estrategias para la solución de un problema matemático son diferentes a las utilizadas para la solución de problemas lógicos  y los problemas a los que se enfrentan los jóvenes ante una problemática en su orientación educativa.</a:t>
                      </a:r>
                      <a:endParaRPr lang="es-MX" sz="2800" b="1" dirty="0">
                        <a:solidFill>
                          <a:schemeClr val="accent1">
                            <a:lumMod val="75000"/>
                          </a:schemeClr>
                        </a:solidFill>
                        <a:effectLst/>
                        <a:latin typeface="Aharoni" panose="02010803020104030203" pitchFamily="2" charset="-79"/>
                        <a:ea typeface="Arial" panose="020B0604020202020204" pitchFamily="34" charset="0"/>
                        <a:cs typeface="Aharoni" panose="02010803020104030203" pitchFamily="2" charset="-79"/>
                      </a:endParaRPr>
                    </a:p>
                  </a:txBody>
                  <a:tcPr marL="60258" marR="60258" marT="60258" marB="60258"/>
                </a:tc>
              </a:tr>
            </a:tbl>
          </a:graphicData>
        </a:graphic>
      </p:graphicFrame>
    </p:spTree>
    <p:extLst>
      <p:ext uri="{BB962C8B-B14F-4D97-AF65-F5344CB8AC3E}">
        <p14:creationId xmlns:p14="http://schemas.microsoft.com/office/powerpoint/2010/main" val="21289383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76355" y="557610"/>
            <a:ext cx="9865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s-MX" altLang="es-MX" sz="4000" b="1" dirty="0" smtClean="0">
                <a:solidFill>
                  <a:srgbClr val="00B0F0"/>
                </a:solidFill>
                <a:latin typeface="Aharoni" panose="02010803020104030203" pitchFamily="2" charset="-79"/>
                <a:cs typeface="Aharoni" panose="02010803020104030203" pitchFamily="2" charset="-79"/>
              </a:rPr>
              <a:t>11</a:t>
            </a:r>
            <a:r>
              <a:rPr lang="es-MX" altLang="es-MX" sz="2400" b="1" dirty="0" smtClean="0">
                <a:solidFill>
                  <a:srgbClr val="00B0F0"/>
                </a:solidFill>
                <a:latin typeface="Aharoni" panose="02010803020104030203" pitchFamily="2" charset="-79"/>
                <a:cs typeface="Aharoni" panose="02010803020104030203" pitchFamily="2" charset="-79"/>
              </a:rPr>
              <a:t>a</a:t>
            </a:r>
            <a:r>
              <a:rPr lang="es-MX" altLang="es-MX" sz="4000" b="1" dirty="0" smtClean="0">
                <a:solidFill>
                  <a:srgbClr val="00B0F0"/>
                </a:solidFill>
                <a:latin typeface="Aharoni" panose="02010803020104030203" pitchFamily="2" charset="-79"/>
                <a:cs typeface="Aharoni" panose="02010803020104030203" pitchFamily="2" charset="-79"/>
              </a:rPr>
              <a:t>.8</a:t>
            </a:r>
            <a:endParaRPr lang="es-MX" altLang="es-MX" sz="2400" b="1" dirty="0" smtClean="0">
              <a:solidFill>
                <a:srgbClr val="00B0F0"/>
              </a:solidFill>
              <a:latin typeface="Aharoni" panose="02010803020104030203" pitchFamily="2" charset="-79"/>
              <a:cs typeface="Aharoni" panose="02010803020104030203" pitchFamily="2" charset="-79"/>
            </a:endParaRPr>
          </a:p>
          <a:p>
            <a:pPr eaLnBrk="0" fontAlgn="base" hangingPunct="0">
              <a:spcBef>
                <a:spcPct val="0"/>
              </a:spcBef>
              <a:spcAft>
                <a:spcPct val="0"/>
              </a:spcAft>
            </a:pPr>
            <a:r>
              <a:rPr lang="es-MX" sz="2400" b="1" dirty="0" smtClean="0">
                <a:solidFill>
                  <a:srgbClr val="00B0F0"/>
                </a:solidFill>
                <a:latin typeface="Aharoni" panose="02010803020104030203" pitchFamily="2" charset="-79"/>
                <a:cs typeface="Aharoni" panose="02010803020104030203" pitchFamily="2" charset="-79"/>
              </a:rPr>
              <a:t>l) An</a:t>
            </a:r>
            <a:r>
              <a:rPr lang="es-MX" sz="2400" b="1" dirty="0">
                <a:solidFill>
                  <a:srgbClr val="00B0F0"/>
                </a:solidFill>
                <a:latin typeface="Aharoni" panose="02010803020104030203" pitchFamily="2" charset="-79"/>
                <a:cs typeface="Aharoni" panose="02010803020104030203" pitchFamily="2" charset="-79"/>
              </a:rPr>
              <a:t>á</a:t>
            </a:r>
            <a:r>
              <a:rPr lang="es-MX" sz="2400" b="1" dirty="0" smtClean="0">
                <a:solidFill>
                  <a:srgbClr val="00B0F0"/>
                </a:solidFill>
                <a:latin typeface="Aharoni" panose="02010803020104030203" pitchFamily="2" charset="-79"/>
                <a:cs typeface="Aharoni" panose="02010803020104030203" pitchFamily="2" charset="-79"/>
              </a:rPr>
              <a:t>lisis. </a:t>
            </a:r>
            <a:r>
              <a:rPr lang="es-MX" sz="2400" b="1" dirty="0">
                <a:solidFill>
                  <a:srgbClr val="00B0F0"/>
                </a:solidFill>
                <a:latin typeface="Aharoni" panose="02010803020104030203" pitchFamily="2" charset="-79"/>
                <a:cs typeface="Aharoni" panose="02010803020104030203" pitchFamily="2" charset="-79"/>
              </a:rPr>
              <a:t>Contrastación de lo esperado y lo </a:t>
            </a:r>
            <a:r>
              <a:rPr lang="es-MX" sz="2400" b="1" dirty="0" smtClean="0">
                <a:solidFill>
                  <a:srgbClr val="00B0F0"/>
                </a:solidFill>
                <a:latin typeface="Aharoni" panose="02010803020104030203" pitchFamily="2" charset="-79"/>
                <a:cs typeface="Aharoni" panose="02010803020104030203" pitchFamily="2" charset="-79"/>
              </a:rPr>
              <a:t>sucedido</a:t>
            </a:r>
            <a:endParaRPr lang="es-MX" altLang="es-MX" sz="2400" b="1" dirty="0">
              <a:solidFill>
                <a:srgbClr val="00B0F0"/>
              </a:solidFill>
              <a:latin typeface="Aharoni" panose="02010803020104030203" pitchFamily="2" charset="-79"/>
              <a:cs typeface="Aharoni" panose="02010803020104030203" pitchFamily="2" charset="-79"/>
            </a:endParaRPr>
          </a:p>
        </p:txBody>
      </p:sp>
      <p:sp>
        <p:nvSpPr>
          <p:cNvPr id="4" name="2 Marcador de contenido"/>
          <p:cNvSpPr txBox="1">
            <a:spLocks/>
          </p:cNvSpPr>
          <p:nvPr/>
        </p:nvSpPr>
        <p:spPr>
          <a:xfrm>
            <a:off x="1069269" y="1916832"/>
            <a:ext cx="10086010" cy="3864747"/>
          </a:xfrm>
          <a:prstGeom prst="rect">
            <a:avLst/>
          </a:prstGeom>
        </p:spPr>
        <p:txBody>
          <a:bodyPr>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None/>
            </a:pPr>
            <a:r>
              <a:rPr lang="es-MX" sz="2000" dirty="0" smtClean="0">
                <a:solidFill>
                  <a:schemeClr val="accent1">
                    <a:lumMod val="75000"/>
                  </a:schemeClr>
                </a:solidFill>
                <a:latin typeface="Arial" panose="020B0604020202020204" pitchFamily="34" charset="0"/>
                <a:ea typeface="Arial" panose="020B0604020202020204" pitchFamily="34" charset="0"/>
              </a:rPr>
              <a:t>Logros </a:t>
            </a:r>
            <a:r>
              <a:rPr lang="es-MX" sz="2000" dirty="0">
                <a:solidFill>
                  <a:schemeClr val="accent1">
                    <a:lumMod val="75000"/>
                  </a:schemeClr>
                </a:solidFill>
                <a:latin typeface="Arial" panose="020B0604020202020204" pitchFamily="34" charset="0"/>
                <a:ea typeface="Arial" panose="020B0604020202020204" pitchFamily="34" charset="0"/>
              </a:rPr>
              <a:t>alcanzados. </a:t>
            </a:r>
          </a:p>
          <a:p>
            <a:pPr lvl="0" algn="just">
              <a:buFont typeface="Wingdings" panose="05000000000000000000" pitchFamily="2" charset="2"/>
              <a:buChar char="§"/>
            </a:pPr>
            <a:r>
              <a:rPr lang="es-MX" sz="2000" dirty="0">
                <a:solidFill>
                  <a:schemeClr val="accent1">
                    <a:lumMod val="75000"/>
                  </a:schemeClr>
                </a:solidFill>
                <a:latin typeface="Arial" panose="020B0604020202020204" pitchFamily="34" charset="0"/>
                <a:ea typeface="Arial" panose="020B0604020202020204" pitchFamily="34" charset="0"/>
              </a:rPr>
              <a:t>Los alumnos con base a la información teórica y una serie de problemas conceptualizaron los que es el pensamiento convergente y divergente.</a:t>
            </a:r>
          </a:p>
          <a:p>
            <a:pPr lvl="0" algn="just">
              <a:buFont typeface="Wingdings" panose="05000000000000000000" pitchFamily="2" charset="2"/>
              <a:buChar char="§"/>
            </a:pPr>
            <a:r>
              <a:rPr lang="es-MX" sz="2000" dirty="0" smtClean="0">
                <a:solidFill>
                  <a:schemeClr val="accent1">
                    <a:lumMod val="75000"/>
                  </a:schemeClr>
                </a:solidFill>
                <a:latin typeface="Arial" panose="020B0604020202020204" pitchFamily="34" charset="0"/>
                <a:ea typeface="Arial" panose="020B0604020202020204" pitchFamily="34" charset="0"/>
              </a:rPr>
              <a:t>A </a:t>
            </a:r>
            <a:r>
              <a:rPr lang="es-MX" sz="2000" dirty="0">
                <a:solidFill>
                  <a:schemeClr val="accent1">
                    <a:lumMod val="75000"/>
                  </a:schemeClr>
                </a:solidFill>
                <a:latin typeface="Arial" panose="020B0604020202020204" pitchFamily="34" charset="0"/>
                <a:ea typeface="Arial" panose="020B0604020202020204" pitchFamily="34" charset="0"/>
              </a:rPr>
              <a:t>través de un ejercicio se observó que los conceptos fueron asimilados. </a:t>
            </a:r>
          </a:p>
          <a:p>
            <a:pPr lvl="0" algn="just">
              <a:buFont typeface="Wingdings" panose="05000000000000000000" pitchFamily="2" charset="2"/>
              <a:buChar char="§"/>
            </a:pPr>
            <a:r>
              <a:rPr lang="es-MX" sz="2000" dirty="0">
                <a:solidFill>
                  <a:schemeClr val="accent1">
                    <a:lumMod val="75000"/>
                  </a:schemeClr>
                </a:solidFill>
                <a:latin typeface="Arial" panose="020B0604020202020204" pitchFamily="34" charset="0"/>
                <a:ea typeface="Arial" panose="020B0604020202020204" pitchFamily="34" charset="0"/>
              </a:rPr>
              <a:t>La dinámica grupal fue positiva, se observó un intercambio de información y apoyo entre ellos.</a:t>
            </a:r>
          </a:p>
          <a:p>
            <a:pPr algn="just">
              <a:buFont typeface="Wingdings" panose="05000000000000000000" pitchFamily="2" charset="2"/>
              <a:buChar char="§"/>
            </a:pPr>
            <a:endParaRPr lang="es-MX" sz="2000" dirty="0">
              <a:solidFill>
                <a:schemeClr val="accent1">
                  <a:lumMod val="75000"/>
                </a:schemeClr>
              </a:solidFill>
              <a:latin typeface="Arial" panose="020B0604020202020204" pitchFamily="34" charset="0"/>
              <a:ea typeface="Arial" panose="020B0604020202020204" pitchFamily="34" charset="0"/>
            </a:endParaRPr>
          </a:p>
          <a:p>
            <a:pPr marL="0" indent="0" algn="just">
              <a:buNone/>
            </a:pPr>
            <a:r>
              <a:rPr lang="es-MX" sz="2000" dirty="0" smtClean="0">
                <a:solidFill>
                  <a:schemeClr val="accent1">
                    <a:lumMod val="75000"/>
                  </a:schemeClr>
                </a:solidFill>
                <a:latin typeface="Arial" panose="020B0604020202020204" pitchFamily="34" charset="0"/>
                <a:ea typeface="Arial" panose="020B0604020202020204" pitchFamily="34" charset="0"/>
              </a:rPr>
              <a:t>Aspectos </a:t>
            </a:r>
            <a:r>
              <a:rPr lang="es-MX" sz="2000" dirty="0">
                <a:solidFill>
                  <a:schemeClr val="accent1">
                    <a:lumMod val="75000"/>
                  </a:schemeClr>
                </a:solidFill>
                <a:latin typeface="Arial" panose="020B0604020202020204" pitchFamily="34" charset="0"/>
                <a:ea typeface="Arial" panose="020B0604020202020204" pitchFamily="34" charset="0"/>
              </a:rPr>
              <a:t>a mejorar.</a:t>
            </a:r>
          </a:p>
          <a:p>
            <a:pPr lvl="0" algn="just">
              <a:buFont typeface="Wingdings" panose="05000000000000000000" pitchFamily="2" charset="2"/>
              <a:buChar char="§"/>
            </a:pPr>
            <a:r>
              <a:rPr lang="es-MX" sz="2000" dirty="0">
                <a:solidFill>
                  <a:schemeClr val="accent1">
                    <a:lumMod val="75000"/>
                  </a:schemeClr>
                </a:solidFill>
                <a:latin typeface="Arial" panose="020B0604020202020204" pitchFamily="34" charset="0"/>
                <a:ea typeface="Arial" panose="020B0604020202020204" pitchFamily="34" charset="0"/>
              </a:rPr>
              <a:t>Dedicar más de una sesión a la actividad.</a:t>
            </a:r>
          </a:p>
          <a:p>
            <a:pPr lvl="0">
              <a:buFont typeface="Wingdings" panose="05000000000000000000" pitchFamily="2" charset="2"/>
              <a:buChar char="§"/>
            </a:pPr>
            <a:r>
              <a:rPr lang="es-MX" sz="2000" dirty="0">
                <a:solidFill>
                  <a:schemeClr val="accent1">
                    <a:lumMod val="75000"/>
                  </a:schemeClr>
                </a:solidFill>
                <a:latin typeface="Arial" panose="020B0604020202020204" pitchFamily="34" charset="0"/>
                <a:ea typeface="Arial" panose="020B0604020202020204" pitchFamily="34" charset="0"/>
              </a:rPr>
              <a:t>Que los alumnos tengan acceso a mas ejercicios</a:t>
            </a:r>
            <a:r>
              <a:rPr lang="es-MX" sz="2000" dirty="0" smtClean="0">
                <a:solidFill>
                  <a:schemeClr val="accent1">
                    <a:lumMod val="75000"/>
                  </a:schemeClr>
                </a:solidFill>
                <a:latin typeface="Arial" panose="020B0604020202020204" pitchFamily="34" charset="0"/>
                <a:ea typeface="Arial" panose="020B0604020202020204" pitchFamily="34" charset="0"/>
              </a:rPr>
              <a:t>.</a:t>
            </a:r>
            <a:endParaRPr lang="es-MX" sz="2000" dirty="0">
              <a:solidFill>
                <a:schemeClr val="accent1">
                  <a:lumMod val="75000"/>
                </a:schemeClr>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6928632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76355" y="557610"/>
            <a:ext cx="9865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s-MX" altLang="es-MX" sz="4000" b="1" dirty="0" smtClean="0">
                <a:solidFill>
                  <a:srgbClr val="00B0F0"/>
                </a:solidFill>
                <a:latin typeface="Aharoni" panose="02010803020104030203" pitchFamily="2" charset="-79"/>
                <a:cs typeface="Aharoni" panose="02010803020104030203" pitchFamily="2" charset="-79"/>
              </a:rPr>
              <a:t>11</a:t>
            </a:r>
            <a:r>
              <a:rPr lang="es-MX" altLang="es-MX" sz="2400" b="1" dirty="0" smtClean="0">
                <a:solidFill>
                  <a:srgbClr val="00B0F0"/>
                </a:solidFill>
                <a:latin typeface="Aharoni" panose="02010803020104030203" pitchFamily="2" charset="-79"/>
                <a:cs typeface="Aharoni" panose="02010803020104030203" pitchFamily="2" charset="-79"/>
              </a:rPr>
              <a:t>a</a:t>
            </a:r>
            <a:r>
              <a:rPr lang="es-MX" altLang="es-MX" sz="4000" b="1" dirty="0" smtClean="0">
                <a:solidFill>
                  <a:srgbClr val="00B0F0"/>
                </a:solidFill>
                <a:latin typeface="Aharoni" panose="02010803020104030203" pitchFamily="2" charset="-79"/>
                <a:cs typeface="Aharoni" panose="02010803020104030203" pitchFamily="2" charset="-79"/>
              </a:rPr>
              <a:t>.9</a:t>
            </a:r>
            <a:endParaRPr lang="es-MX" altLang="es-MX" sz="2400" b="1" dirty="0" smtClean="0">
              <a:solidFill>
                <a:srgbClr val="00B0F0"/>
              </a:solidFill>
              <a:latin typeface="Aharoni" panose="02010803020104030203" pitchFamily="2" charset="-79"/>
              <a:cs typeface="Aharoni" panose="02010803020104030203" pitchFamily="2" charset="-79"/>
            </a:endParaRPr>
          </a:p>
          <a:p>
            <a:pPr eaLnBrk="0" fontAlgn="base" hangingPunct="0">
              <a:spcBef>
                <a:spcPct val="0"/>
              </a:spcBef>
              <a:spcAft>
                <a:spcPct val="0"/>
              </a:spcAft>
            </a:pPr>
            <a:r>
              <a:rPr lang="es-MX" sz="2400" b="1" dirty="0">
                <a:solidFill>
                  <a:srgbClr val="00B0F0"/>
                </a:solidFill>
                <a:latin typeface="Aharoni" panose="02010803020104030203" pitchFamily="2" charset="-79"/>
                <a:cs typeface="Aharoni" panose="02010803020104030203" pitchFamily="2" charset="-79"/>
              </a:rPr>
              <a:t>m</a:t>
            </a:r>
            <a:r>
              <a:rPr lang="es-MX" sz="2400" b="1" dirty="0" smtClean="0">
                <a:solidFill>
                  <a:srgbClr val="00B0F0"/>
                </a:solidFill>
                <a:latin typeface="Aharoni" panose="02010803020104030203" pitchFamily="2" charset="-79"/>
                <a:cs typeface="Aharoni" panose="02010803020104030203" pitchFamily="2" charset="-79"/>
              </a:rPr>
              <a:t>) Toma de decisiones</a:t>
            </a:r>
            <a:endParaRPr lang="es-MX" altLang="es-MX" sz="2400" b="1" dirty="0">
              <a:solidFill>
                <a:srgbClr val="00B0F0"/>
              </a:solidFill>
              <a:latin typeface="Aharoni" panose="02010803020104030203" pitchFamily="2" charset="-79"/>
              <a:cs typeface="Aharoni" panose="02010803020104030203" pitchFamily="2" charset="-79"/>
            </a:endParaRPr>
          </a:p>
        </p:txBody>
      </p:sp>
      <p:sp>
        <p:nvSpPr>
          <p:cNvPr id="5" name="2 Marcador de contenido"/>
          <p:cNvSpPr txBox="1">
            <a:spLocks/>
          </p:cNvSpPr>
          <p:nvPr/>
        </p:nvSpPr>
        <p:spPr>
          <a:xfrm>
            <a:off x="1703512" y="2204864"/>
            <a:ext cx="8352928" cy="2880320"/>
          </a:xfrm>
          <a:prstGeom prst="rect">
            <a:avLst/>
          </a:prstGeom>
        </p:spPr>
        <p:txBody>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algn="just">
              <a:buFont typeface="Wingdings" panose="05000000000000000000" pitchFamily="2" charset="2"/>
              <a:buChar char="§"/>
            </a:pPr>
            <a:r>
              <a:rPr lang="es-MX" dirty="0" smtClean="0">
                <a:solidFill>
                  <a:schemeClr val="accent1">
                    <a:lumMod val="75000"/>
                  </a:schemeClr>
                </a:solidFill>
                <a:latin typeface="Arial" panose="020B0604020202020204" pitchFamily="34" charset="0"/>
                <a:ea typeface="Arial" panose="020B0604020202020204" pitchFamily="34" charset="0"/>
              </a:rPr>
              <a:t>Integrar </a:t>
            </a:r>
            <a:r>
              <a:rPr lang="es-MX" dirty="0">
                <a:solidFill>
                  <a:schemeClr val="accent1">
                    <a:lumMod val="75000"/>
                  </a:schemeClr>
                </a:solidFill>
                <a:latin typeface="Arial" panose="020B0604020202020204" pitchFamily="34" charset="0"/>
                <a:ea typeface="Arial" panose="020B0604020202020204" pitchFamily="34" charset="0"/>
              </a:rPr>
              <a:t>los conocimientos vistos en todas las sesiones para que los alumnos sean capaces de resolver problemas en las tres asignaturas de forma exitosa. </a:t>
            </a:r>
          </a:p>
          <a:p>
            <a:pPr algn="just"/>
            <a:endParaRPr lang="es-MX" dirty="0" smtClean="0">
              <a:solidFill>
                <a:schemeClr val="accent1">
                  <a:lumMod val="75000"/>
                </a:schemeClr>
              </a:solidFill>
            </a:endParaRPr>
          </a:p>
        </p:txBody>
      </p:sp>
    </p:spTree>
    <p:extLst>
      <p:ext uri="{BB962C8B-B14F-4D97-AF65-F5344CB8AC3E}">
        <p14:creationId xmlns:p14="http://schemas.microsoft.com/office/powerpoint/2010/main" val="36311468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127449" y="1340768"/>
            <a:ext cx="9937104" cy="410445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b="1" dirty="0">
                <a:solidFill>
                  <a:srgbClr val="00B0F0"/>
                </a:solidFill>
                <a:latin typeface="Aharoni" panose="02010803020104030203" pitchFamily="2" charset="-79"/>
                <a:ea typeface="+mn-ea"/>
                <a:cs typeface="Aharoni" panose="02010803020104030203" pitchFamily="2" charset="-79"/>
              </a:rPr>
              <a:t>Apartado </a:t>
            </a:r>
            <a:r>
              <a:rPr lang="es-MX" sz="6600" b="1" dirty="0" smtClean="0">
                <a:solidFill>
                  <a:srgbClr val="00B0F0"/>
                </a:solidFill>
                <a:latin typeface="Aharoni" panose="02010803020104030203" pitchFamily="2" charset="-79"/>
                <a:ea typeface="+mn-ea"/>
                <a:cs typeface="Aharoni" panose="02010803020104030203" pitchFamily="2" charset="-79"/>
              </a:rPr>
              <a:t>11</a:t>
            </a:r>
            <a:r>
              <a:rPr lang="es-MX" altLang="es-MX" b="1" dirty="0" smtClean="0">
                <a:solidFill>
                  <a:srgbClr val="00B0F0"/>
                </a:solidFill>
                <a:latin typeface="Aharoni" panose="02010803020104030203" pitchFamily="2" charset="-79"/>
                <a:cs typeface="Aharoni" panose="02010803020104030203" pitchFamily="2" charset="-79"/>
              </a:rPr>
              <a:t>b</a:t>
            </a:r>
            <a:r>
              <a:rPr lang="es-MX" b="1" dirty="0">
                <a:solidFill>
                  <a:srgbClr val="00B0F0"/>
                </a:solidFill>
                <a:latin typeface="Aharoni" panose="02010803020104030203" pitchFamily="2" charset="-79"/>
                <a:ea typeface="+mn-ea"/>
                <a:cs typeface="Aharoni" panose="02010803020104030203" pitchFamily="2" charset="-79"/>
              </a:rPr>
              <a:t/>
            </a:r>
            <a:br>
              <a:rPr lang="es-MX" b="1" dirty="0">
                <a:solidFill>
                  <a:srgbClr val="00B0F0"/>
                </a:solidFill>
                <a:latin typeface="Aharoni" panose="02010803020104030203" pitchFamily="2" charset="-79"/>
                <a:ea typeface="+mn-ea"/>
                <a:cs typeface="Aharoni" panose="02010803020104030203" pitchFamily="2" charset="-79"/>
              </a:rPr>
            </a:br>
            <a:r>
              <a:rPr lang="es-MX" b="1" dirty="0">
                <a:solidFill>
                  <a:srgbClr val="00B0F0"/>
                </a:solidFill>
                <a:latin typeface="Aharoni" panose="02010803020104030203" pitchFamily="2" charset="-79"/>
                <a:ea typeface="+mn-ea"/>
                <a:cs typeface="Aharoni" panose="02010803020104030203" pitchFamily="2" charset="-79"/>
              </a:rPr>
              <a:t/>
            </a:r>
            <a:br>
              <a:rPr lang="es-MX" b="1" dirty="0">
                <a:solidFill>
                  <a:srgbClr val="00B0F0"/>
                </a:solidFill>
                <a:latin typeface="Aharoni" panose="02010803020104030203" pitchFamily="2" charset="-79"/>
                <a:ea typeface="+mn-ea"/>
                <a:cs typeface="Aharoni" panose="02010803020104030203" pitchFamily="2" charset="-79"/>
              </a:rPr>
            </a:br>
            <a:r>
              <a:rPr lang="es-MX" b="1" dirty="0" smtClean="0">
                <a:solidFill>
                  <a:srgbClr val="00B0F0"/>
                </a:solidFill>
                <a:latin typeface="Aharoni" panose="02010803020104030203" pitchFamily="2" charset="-79"/>
                <a:ea typeface="+mn-ea"/>
                <a:cs typeface="Aharoni" panose="02010803020104030203" pitchFamily="2" charset="-79"/>
              </a:rPr>
              <a:t>Una actividad por asignatura</a:t>
            </a:r>
            <a:r>
              <a:rPr lang="es-MX" b="1" dirty="0">
                <a:solidFill>
                  <a:srgbClr val="00B0F0"/>
                </a:solidFill>
                <a:latin typeface="Aharoni" panose="02010803020104030203" pitchFamily="2" charset="-79"/>
                <a:ea typeface="+mn-ea"/>
                <a:cs typeface="Aharoni" panose="02010803020104030203" pitchFamily="2" charset="-79"/>
              </a:rPr>
              <a:t/>
            </a:r>
            <a:br>
              <a:rPr lang="es-MX" b="1" dirty="0">
                <a:solidFill>
                  <a:srgbClr val="00B0F0"/>
                </a:solidFill>
                <a:latin typeface="Aharoni" panose="02010803020104030203" pitchFamily="2" charset="-79"/>
                <a:ea typeface="+mn-ea"/>
                <a:cs typeface="Aharoni" panose="02010803020104030203" pitchFamily="2" charset="-79"/>
              </a:rPr>
            </a:br>
            <a:r>
              <a:rPr lang="es-MX" b="1" dirty="0" smtClean="0">
                <a:solidFill>
                  <a:srgbClr val="00B0F0"/>
                </a:solidFill>
                <a:latin typeface="Aharoni" panose="02010803020104030203" pitchFamily="2" charset="-79"/>
                <a:ea typeface="+mn-ea"/>
                <a:cs typeface="Aharoni" panose="02010803020104030203" pitchFamily="2" charset="-79"/>
              </a:rPr>
              <a:t>de la fase de desarrollo del proyecto</a:t>
            </a:r>
          </a:p>
          <a:p>
            <a:r>
              <a:rPr lang="es-MX" b="1" dirty="0" smtClean="0">
                <a:solidFill>
                  <a:srgbClr val="FF0000"/>
                </a:solidFill>
                <a:latin typeface="Aharoni" panose="02010803020104030203" pitchFamily="2" charset="-79"/>
                <a:ea typeface="+mn-ea"/>
                <a:cs typeface="Aharoni" panose="02010803020104030203" pitchFamily="2" charset="-79"/>
              </a:rPr>
              <a:t>Matemáticas</a:t>
            </a:r>
            <a:endParaRPr lang="es-MX" b="1" dirty="0">
              <a:solidFill>
                <a:srgbClr val="FF0000"/>
              </a:solidFill>
              <a:latin typeface="Aharoni" panose="02010803020104030203" pitchFamily="2" charset="-79"/>
              <a:ea typeface="+mn-ea"/>
              <a:cs typeface="Aharoni" panose="02010803020104030203" pitchFamily="2" charset="-79"/>
            </a:endParaRPr>
          </a:p>
        </p:txBody>
      </p:sp>
    </p:spTree>
    <p:extLst>
      <p:ext uri="{BB962C8B-B14F-4D97-AF65-F5344CB8AC3E}">
        <p14:creationId xmlns:p14="http://schemas.microsoft.com/office/powerpoint/2010/main" val="31158923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195391" y="1078417"/>
            <a:ext cx="9865096" cy="4937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MX" altLang="es-MX" sz="4000" b="1" dirty="0" smtClean="0">
                <a:solidFill>
                  <a:srgbClr val="00B0F0"/>
                </a:solidFill>
                <a:latin typeface="Aharoni" panose="02010803020104030203" pitchFamily="2" charset="-79"/>
                <a:cs typeface="Aharoni" panose="02010803020104030203" pitchFamily="2" charset="-79"/>
              </a:rPr>
              <a:t>11</a:t>
            </a:r>
            <a:r>
              <a:rPr lang="es-MX" altLang="es-MX" sz="2400" b="1" dirty="0" smtClean="0">
                <a:solidFill>
                  <a:srgbClr val="00B0F0"/>
                </a:solidFill>
                <a:latin typeface="Aharoni" panose="02010803020104030203" pitchFamily="2" charset="-79"/>
                <a:cs typeface="Aharoni" panose="02010803020104030203" pitchFamily="2" charset="-79"/>
              </a:rPr>
              <a:t>b</a:t>
            </a:r>
            <a:r>
              <a:rPr lang="es-MX" altLang="es-MX" sz="4000" b="1" dirty="0" smtClean="0">
                <a:solidFill>
                  <a:srgbClr val="00B0F0"/>
                </a:solidFill>
                <a:latin typeface="Aharoni" panose="02010803020104030203" pitchFamily="2" charset="-79"/>
                <a:cs typeface="Aharoni" panose="02010803020104030203" pitchFamily="2" charset="-79"/>
              </a:rPr>
              <a:t>.1</a:t>
            </a:r>
            <a:r>
              <a:rPr lang="es-MX" altLang="es-MX" sz="2800" b="1" dirty="0" smtClean="0">
                <a:solidFill>
                  <a:srgbClr val="00B0F0"/>
                </a:solidFill>
                <a:latin typeface="Aharoni" panose="02010803020104030203" pitchFamily="2" charset="-79"/>
                <a:cs typeface="Aharoni" panose="02010803020104030203" pitchFamily="2" charset="-79"/>
              </a:rPr>
              <a:t> </a:t>
            </a:r>
            <a:r>
              <a:rPr lang="es-MX" altLang="es-MX" sz="2400" b="1" dirty="0">
                <a:solidFill>
                  <a:srgbClr val="00B0F0"/>
                </a:solidFill>
                <a:latin typeface="Aharoni" panose="02010803020104030203" pitchFamily="2" charset="-79"/>
                <a:cs typeface="Aharoni" panose="02010803020104030203" pitchFamily="2" charset="-79"/>
              </a:rPr>
              <a:t>NOMBRE DE LA </a:t>
            </a:r>
            <a:r>
              <a:rPr lang="es-MX" altLang="es-MX" sz="2400" b="1" dirty="0" smtClean="0">
                <a:solidFill>
                  <a:srgbClr val="00B0F0"/>
                </a:solidFill>
                <a:latin typeface="Aharoni" panose="02010803020104030203" pitchFamily="2" charset="-79"/>
                <a:cs typeface="Aharoni" panose="02010803020104030203" pitchFamily="2" charset="-79"/>
              </a:rPr>
              <a:t>ACTIVIDAD:</a:t>
            </a:r>
          </a:p>
          <a:p>
            <a:pPr lvl="0" eaLnBrk="0" fontAlgn="base" hangingPunct="0">
              <a:spcBef>
                <a:spcPct val="0"/>
              </a:spcBef>
              <a:spcAft>
                <a:spcPct val="0"/>
              </a:spcAft>
            </a:pPr>
            <a:r>
              <a:rPr lang="es-MX" sz="2400" b="1" dirty="0" smtClean="0">
                <a:solidFill>
                  <a:srgbClr val="00B0F0"/>
                </a:solidFill>
                <a:latin typeface="Aharoni" panose="02010803020104030203" pitchFamily="2" charset="-79"/>
                <a:cs typeface="Aharoni" panose="02010803020104030203" pitchFamily="2" charset="-79"/>
              </a:rPr>
              <a:t>“Lenguaje algebraico“ </a:t>
            </a:r>
            <a:r>
              <a:rPr lang="es-MX" altLang="es-MX" sz="2400" b="1" dirty="0" smtClean="0">
                <a:solidFill>
                  <a:srgbClr val="00B0F0"/>
                </a:solidFill>
                <a:latin typeface="Aharoni" panose="02010803020104030203" pitchFamily="2" charset="-79"/>
                <a:cs typeface="Aharoni" panose="02010803020104030203" pitchFamily="2" charset="-79"/>
              </a:rPr>
              <a:t> </a:t>
            </a:r>
            <a:endParaRPr lang="es-MX" altLang="es-MX" sz="2400" b="1" dirty="0">
              <a:solidFill>
                <a:srgbClr val="00B0F0"/>
              </a:solidFill>
              <a:latin typeface="Aharoni" panose="02010803020104030203" pitchFamily="2" charset="-79"/>
              <a:cs typeface="Aharoni" panose="02010803020104030203" pitchFamily="2" charset="-79"/>
            </a:endParaRPr>
          </a:p>
          <a:p>
            <a:pPr fontAlgn="t">
              <a:lnSpc>
                <a:spcPts val="1300"/>
              </a:lnSpc>
            </a:pPr>
            <a:endParaRPr lang="es-MX" sz="2400" b="1" dirty="0">
              <a:solidFill>
                <a:srgbClr val="92D050"/>
              </a:solidFill>
              <a:latin typeface="Aharoni" panose="02010803020104030203" pitchFamily="2" charset="-79"/>
              <a:cs typeface="Aharoni" panose="02010803020104030203" pitchFamily="2" charset="-79"/>
            </a:endParaRPr>
          </a:p>
          <a:p>
            <a:pPr algn="just" fontAlgn="t"/>
            <a:endParaRPr lang="es-MX" sz="2400" dirty="0" smtClean="0">
              <a:solidFill>
                <a:srgbClr val="FFFFFF"/>
              </a:solidFill>
              <a:latin typeface="Aharoni" panose="02010803020104030203" pitchFamily="2" charset="-79"/>
              <a:ea typeface="Calibri"/>
              <a:cs typeface="Aharoni" panose="02010803020104030203" pitchFamily="2" charset="-79"/>
            </a:endParaRPr>
          </a:p>
          <a:p>
            <a:pPr algn="just" fontAlgn="t"/>
            <a:r>
              <a:rPr lang="es-MX" sz="2400" b="1" dirty="0">
                <a:solidFill>
                  <a:schemeClr val="accent1">
                    <a:lumMod val="75000"/>
                  </a:schemeClr>
                </a:solidFill>
                <a:latin typeface="Aharoni" panose="02010803020104030203" pitchFamily="2" charset="-79"/>
                <a:cs typeface="Aharoni" panose="02010803020104030203" pitchFamily="2" charset="-79"/>
              </a:rPr>
              <a:t>Objetivo: </a:t>
            </a:r>
          </a:p>
          <a:p>
            <a:pPr fontAlgn="t"/>
            <a:r>
              <a:rPr lang="es-MX" sz="2400" dirty="0"/>
              <a:t> </a:t>
            </a:r>
            <a:r>
              <a:rPr lang="es-MX" b="1" dirty="0">
                <a:solidFill>
                  <a:schemeClr val="accent1">
                    <a:lumMod val="75000"/>
                  </a:schemeClr>
                </a:solidFill>
                <a:latin typeface="Aharoni" panose="02010803020104030203" pitchFamily="2" charset="-79"/>
                <a:cs typeface="Aharoni" panose="02010803020104030203" pitchFamily="2" charset="-79"/>
              </a:rPr>
              <a:t>Distinguir entre el lenguaje numérico y el algebraico.</a:t>
            </a:r>
            <a:br>
              <a:rPr lang="es-MX" b="1" dirty="0">
                <a:solidFill>
                  <a:schemeClr val="accent1">
                    <a:lumMod val="75000"/>
                  </a:schemeClr>
                </a:solidFill>
                <a:latin typeface="Aharoni" panose="02010803020104030203" pitchFamily="2" charset="-79"/>
                <a:cs typeface="Aharoni" panose="02010803020104030203" pitchFamily="2" charset="-79"/>
              </a:rPr>
            </a:br>
            <a:r>
              <a:rPr lang="es-MX" b="1" dirty="0">
                <a:solidFill>
                  <a:schemeClr val="accent1">
                    <a:lumMod val="75000"/>
                  </a:schemeClr>
                </a:solidFill>
                <a:latin typeface="Aharoni" panose="02010803020104030203" pitchFamily="2" charset="-79"/>
                <a:cs typeface="Aharoni" panose="02010803020104030203" pitchFamily="2" charset="-79"/>
              </a:rPr>
              <a:t>· Traducir a lenguaje algebraico enunciados, propiedades o relaciones matemáticas.</a:t>
            </a:r>
            <a:br>
              <a:rPr lang="es-MX" b="1" dirty="0">
                <a:solidFill>
                  <a:schemeClr val="accent1">
                    <a:lumMod val="75000"/>
                  </a:schemeClr>
                </a:solidFill>
                <a:latin typeface="Aharoni" panose="02010803020104030203" pitchFamily="2" charset="-79"/>
                <a:cs typeface="Aharoni" panose="02010803020104030203" pitchFamily="2" charset="-79"/>
              </a:rPr>
            </a:br>
            <a:r>
              <a:rPr lang="es-MX" b="1" dirty="0">
                <a:solidFill>
                  <a:schemeClr val="accent1">
                    <a:lumMod val="75000"/>
                  </a:schemeClr>
                </a:solidFill>
                <a:latin typeface="Aharoni" panose="02010803020104030203" pitchFamily="2" charset="-79"/>
                <a:cs typeface="Aharoni" panose="02010803020104030203" pitchFamily="2" charset="-79"/>
              </a:rPr>
              <a:t>· Obtener el valor numérico de una expresión matemática.</a:t>
            </a:r>
            <a:br>
              <a:rPr lang="es-MX" b="1" dirty="0">
                <a:solidFill>
                  <a:schemeClr val="accent1">
                    <a:lumMod val="75000"/>
                  </a:schemeClr>
                </a:solidFill>
                <a:latin typeface="Aharoni" panose="02010803020104030203" pitchFamily="2" charset="-79"/>
                <a:cs typeface="Aharoni" panose="02010803020104030203" pitchFamily="2" charset="-79"/>
              </a:rPr>
            </a:br>
            <a:r>
              <a:rPr lang="es-MX" b="1" dirty="0" smtClean="0">
                <a:solidFill>
                  <a:schemeClr val="accent1">
                    <a:lumMod val="75000"/>
                  </a:schemeClr>
                </a:solidFill>
                <a:latin typeface="Aharoni" panose="02010803020104030203" pitchFamily="2" charset="-79"/>
                <a:cs typeface="Aharoni" panose="02010803020104030203" pitchFamily="2" charset="-79"/>
              </a:rPr>
              <a:t>· </a:t>
            </a:r>
            <a:r>
              <a:rPr lang="es-MX" b="1" dirty="0">
                <a:solidFill>
                  <a:schemeClr val="accent1">
                    <a:lumMod val="75000"/>
                  </a:schemeClr>
                </a:solidFill>
                <a:latin typeface="Aharoni" panose="02010803020104030203" pitchFamily="2" charset="-79"/>
                <a:cs typeface="Aharoni" panose="02010803020104030203" pitchFamily="2" charset="-79"/>
              </a:rPr>
              <a:t>Resolver problemas reales mediante ecuaciones de primer grado..</a:t>
            </a:r>
          </a:p>
          <a:p>
            <a:pPr algn="just" fontAlgn="t"/>
            <a:endParaRPr lang="es-MX" sz="2400" dirty="0" smtClean="0">
              <a:solidFill>
                <a:srgbClr val="00B0F0"/>
              </a:solidFill>
              <a:latin typeface="Aharoni" panose="02010803020104030203" pitchFamily="2" charset="-79"/>
              <a:cs typeface="Aharoni" panose="02010803020104030203" pitchFamily="2" charset="-79"/>
            </a:endParaRPr>
          </a:p>
          <a:p>
            <a:pPr algn="ctr" fontAlgn="t"/>
            <a:r>
              <a:rPr lang="es-MX" sz="2400" dirty="0" smtClean="0">
                <a:solidFill>
                  <a:srgbClr val="00B0F0"/>
                </a:solidFill>
                <a:latin typeface="Aharoni" panose="02010803020104030203" pitchFamily="2" charset="-79"/>
                <a:cs typeface="Aharoni" panose="02010803020104030203" pitchFamily="2" charset="-79"/>
              </a:rPr>
              <a:t>Grado y Grupo: 4° </a:t>
            </a:r>
          </a:p>
          <a:p>
            <a:pPr algn="ctr" fontAlgn="t"/>
            <a:endParaRPr lang="es-MX" sz="2400" dirty="0">
              <a:solidFill>
                <a:srgbClr val="00B0F0"/>
              </a:solidFill>
              <a:latin typeface="Aharoni" panose="02010803020104030203" pitchFamily="2" charset="-79"/>
              <a:cs typeface="Aharoni" panose="02010803020104030203" pitchFamily="2" charset="-79"/>
            </a:endParaRPr>
          </a:p>
          <a:p>
            <a:pPr algn="ctr" fontAlgn="t"/>
            <a:r>
              <a:rPr lang="es-MX" sz="2400" dirty="0" smtClean="0">
                <a:solidFill>
                  <a:srgbClr val="00B0F0"/>
                </a:solidFill>
                <a:latin typeface="Aharoni" panose="02010803020104030203" pitchFamily="2" charset="-79"/>
                <a:cs typeface="Aharoni" panose="02010803020104030203" pitchFamily="2" charset="-79"/>
              </a:rPr>
              <a:t>Fecha: </a:t>
            </a:r>
            <a:r>
              <a:rPr lang="es-MX" sz="2400" dirty="0" smtClean="0">
                <a:solidFill>
                  <a:srgbClr val="00B0F0"/>
                </a:solidFill>
                <a:latin typeface="Aharoni" panose="02010803020104030203" pitchFamily="2" charset="-79"/>
                <a:cs typeface="Aharoni" panose="02010803020104030203" pitchFamily="2" charset="-79"/>
              </a:rPr>
              <a:t>28 </a:t>
            </a:r>
            <a:r>
              <a:rPr lang="es-MX" sz="2400" dirty="0" smtClean="0">
                <a:solidFill>
                  <a:srgbClr val="00B0F0"/>
                </a:solidFill>
                <a:latin typeface="Aharoni" panose="02010803020104030203" pitchFamily="2" charset="-79"/>
                <a:cs typeface="Aharoni" panose="02010803020104030203" pitchFamily="2" charset="-79"/>
              </a:rPr>
              <a:t>de marzo de 2019</a:t>
            </a:r>
            <a:endParaRPr lang="es-MX" sz="2400" dirty="0">
              <a:solidFill>
                <a:srgbClr val="00B0F0"/>
              </a:solidFill>
              <a:latin typeface="Aharoni" panose="02010803020104030203" pitchFamily="2" charset="-79"/>
              <a:cs typeface="Aharoni" panose="02010803020104030203" pitchFamily="2" charset="-79"/>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rgbClr val="00B0F0"/>
              </a:solidFill>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3725873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52473" y="546924"/>
            <a:ext cx="9865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MX" altLang="es-MX" sz="4000" b="1" dirty="0" smtClean="0">
                <a:solidFill>
                  <a:srgbClr val="00B0F0"/>
                </a:solidFill>
                <a:latin typeface="Aharoni" panose="02010803020104030203" pitchFamily="2" charset="-79"/>
                <a:cs typeface="Aharoni" panose="02010803020104030203" pitchFamily="2" charset="-79"/>
              </a:rPr>
              <a:t>11</a:t>
            </a:r>
            <a:r>
              <a:rPr lang="es-MX" altLang="es-MX" sz="2400" b="1" dirty="0" smtClean="0">
                <a:solidFill>
                  <a:srgbClr val="00B0F0"/>
                </a:solidFill>
                <a:latin typeface="Aharoni" panose="02010803020104030203" pitchFamily="2" charset="-79"/>
                <a:cs typeface="Aharoni" panose="02010803020104030203" pitchFamily="2" charset="-79"/>
              </a:rPr>
              <a:t>b</a:t>
            </a:r>
            <a:r>
              <a:rPr lang="es-MX" altLang="es-MX" sz="4000" b="1" dirty="0" smtClean="0">
                <a:solidFill>
                  <a:srgbClr val="00B0F0"/>
                </a:solidFill>
                <a:latin typeface="Aharoni" panose="02010803020104030203" pitchFamily="2" charset="-79"/>
                <a:cs typeface="Aharoni" panose="02010803020104030203" pitchFamily="2" charset="-79"/>
              </a:rPr>
              <a:t>.2</a:t>
            </a:r>
            <a:endParaRPr lang="es-MX" altLang="es-MX" sz="2400" b="1" dirty="0" smtClean="0">
              <a:solidFill>
                <a:srgbClr val="00B0F0"/>
              </a:solidFill>
              <a:latin typeface="Aharoni" panose="02010803020104030203" pitchFamily="2" charset="-79"/>
              <a:cs typeface="Aharoni" panose="02010803020104030203" pitchFamily="2" charset="-79"/>
            </a:endParaRPr>
          </a:p>
          <a:p>
            <a:pPr eaLnBrk="0" fontAlgn="base" hangingPunct="0">
              <a:spcBef>
                <a:spcPct val="0"/>
              </a:spcBef>
              <a:spcAft>
                <a:spcPct val="0"/>
              </a:spcAft>
            </a:pPr>
            <a:r>
              <a:rPr lang="es-MX" sz="2400" b="1" dirty="0" smtClean="0">
                <a:solidFill>
                  <a:srgbClr val="00B0F0"/>
                </a:solidFill>
                <a:latin typeface="Aharoni" panose="02010803020104030203" pitchFamily="2" charset="-79"/>
                <a:cs typeface="Aharoni" panose="02010803020104030203" pitchFamily="2" charset="-79"/>
              </a:rPr>
              <a:t>e</a:t>
            </a:r>
            <a:r>
              <a:rPr lang="es-MX" sz="2400" b="1" dirty="0">
                <a:solidFill>
                  <a:srgbClr val="00B0F0"/>
                </a:solidFill>
                <a:latin typeface="Aharoni" panose="02010803020104030203" pitchFamily="2" charset="-79"/>
                <a:cs typeface="Aharoni" panose="02010803020104030203" pitchFamily="2" charset="-79"/>
              </a:rPr>
              <a:t>) </a:t>
            </a:r>
            <a:r>
              <a:rPr lang="es-MX" sz="2400" b="1" dirty="0" smtClean="0">
                <a:solidFill>
                  <a:srgbClr val="00B0F0"/>
                </a:solidFill>
                <a:latin typeface="Aharoni" panose="02010803020104030203" pitchFamily="2" charset="-79"/>
                <a:cs typeface="Aharoni" panose="02010803020104030203" pitchFamily="2" charset="-79"/>
              </a:rPr>
              <a:t>Asignatura participante, </a:t>
            </a:r>
            <a:r>
              <a:rPr lang="es-MX" sz="2400" b="1" dirty="0">
                <a:solidFill>
                  <a:srgbClr val="00B0F0"/>
                </a:solidFill>
                <a:latin typeface="Aharoni" panose="02010803020104030203" pitchFamily="2" charset="-79"/>
                <a:cs typeface="Aharoni" panose="02010803020104030203" pitchFamily="2" charset="-79"/>
              </a:rPr>
              <a:t>temas o conceptos de cada una</a:t>
            </a:r>
            <a:r>
              <a:rPr lang="es-MX" sz="2400" b="1" dirty="0" smtClean="0">
                <a:solidFill>
                  <a:srgbClr val="00B0F0"/>
                </a:solidFill>
                <a:latin typeface="Aharoni" panose="02010803020104030203" pitchFamily="2" charset="-79"/>
                <a:cs typeface="Aharoni" panose="02010803020104030203" pitchFamily="2" charset="-79"/>
              </a:rPr>
              <a:t>.</a:t>
            </a:r>
            <a:endParaRPr kumimoji="0" lang="es-MX" altLang="es-MX" sz="1800" b="0" i="0" u="none" strike="noStrike" cap="none" normalizeH="0" baseline="0" dirty="0" smtClean="0">
              <a:ln>
                <a:noFill/>
              </a:ln>
              <a:solidFill>
                <a:srgbClr val="00B0F0"/>
              </a:solidFill>
              <a:effectLst/>
              <a:latin typeface="Aharoni" panose="02010803020104030203" pitchFamily="2" charset="-79"/>
              <a:cs typeface="Aharoni" panose="02010803020104030203" pitchFamily="2" charset="-79"/>
            </a:endParaRPr>
          </a:p>
        </p:txBody>
      </p:sp>
      <p:graphicFrame>
        <p:nvGraphicFramePr>
          <p:cNvPr id="5" name="4 Tabla"/>
          <p:cNvGraphicFramePr>
            <a:graphicFrameLocks noGrp="1"/>
          </p:cNvGraphicFramePr>
          <p:nvPr>
            <p:extLst>
              <p:ext uri="{D42A27DB-BD31-4B8C-83A1-F6EECF244321}">
                <p14:modId xmlns:p14="http://schemas.microsoft.com/office/powerpoint/2010/main" val="3211485577"/>
              </p:ext>
            </p:extLst>
          </p:nvPr>
        </p:nvGraphicFramePr>
        <p:xfrm>
          <a:off x="2423592" y="2276872"/>
          <a:ext cx="7120594" cy="2650958"/>
        </p:xfrm>
        <a:graphic>
          <a:graphicData uri="http://schemas.openxmlformats.org/drawingml/2006/table">
            <a:tbl>
              <a:tblPr>
                <a:tableStyleId>{5C22544A-7EE6-4342-B048-85BDC9FD1C3A}</a:tableStyleId>
              </a:tblPr>
              <a:tblGrid>
                <a:gridCol w="7120594"/>
              </a:tblGrid>
              <a:tr h="280233">
                <a:tc>
                  <a:txBody>
                    <a:bodyPr/>
                    <a:lstStyle/>
                    <a:p>
                      <a:pPr algn="ctr">
                        <a:lnSpc>
                          <a:spcPct val="115000"/>
                        </a:lnSpc>
                        <a:spcAft>
                          <a:spcPts val="0"/>
                        </a:spcAft>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Disciplina </a:t>
                      </a:r>
                      <a:r>
                        <a:rPr lang="es-ES" sz="14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t>2.</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p>
                      <a:pPr algn="ctr">
                        <a:lnSpc>
                          <a:spcPct val="115000"/>
                        </a:lnSpc>
                        <a:spcAft>
                          <a:spcPts val="0"/>
                        </a:spcAft>
                      </a:pPr>
                      <a:r>
                        <a:rPr lang="es-ES" sz="14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t>Matemáticas</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txBody>
                  <a:tcPr marL="17837" marR="17837" marT="17837" marB="178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24556">
                <a:tc>
                  <a:txBody>
                    <a:bodyPr/>
                    <a:lstStyle/>
                    <a:p>
                      <a:pPr algn="l">
                        <a:lnSpc>
                          <a:spcPct val="115000"/>
                        </a:lnSpc>
                        <a:spcAft>
                          <a:spcPts val="0"/>
                        </a:spcAft>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 </a:t>
                      </a:r>
                      <a:r>
                        <a:rPr lang="es-MX" sz="1800" b="0" i="0" kern="1200" dirty="0" smtClean="0">
                          <a:solidFill>
                            <a:schemeClr val="dk1"/>
                          </a:solidFill>
                          <a:effectLst/>
                          <a:latin typeface="+mn-lt"/>
                          <a:ea typeface="+mn-ea"/>
                          <a:cs typeface="+mn-cs"/>
                        </a:rPr>
                        <a:t>· </a:t>
                      </a:r>
                      <a:r>
                        <a:rPr lang="es-MX" sz="14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t>El lenguaje algebraico. Utilidad.</a:t>
                      </a:r>
                      <a:br>
                        <a:rPr lang="es-MX" sz="14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br>
                      <a:r>
                        <a:rPr lang="es-MX" sz="14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t>· Expresiones algebraicas.</a:t>
                      </a:r>
                      <a:br>
                        <a:rPr lang="es-MX" sz="14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br>
                      <a:r>
                        <a:rPr lang="es-MX" sz="14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t>· Valor numérico de una expresión algebraica.</a:t>
                      </a:r>
                      <a:br>
                        <a:rPr lang="es-MX" sz="14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br>
                      <a:r>
                        <a:rPr lang="es-MX" sz="14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t>· Operaciones con monomios.</a:t>
                      </a:r>
                      <a:br>
                        <a:rPr lang="es-MX" sz="14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br>
                      <a:r>
                        <a:rPr lang="es-MX" sz="14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t>· Solución de una ecuación.</a:t>
                      </a:r>
                      <a:br>
                        <a:rPr lang="es-MX" sz="14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br>
                      <a:r>
                        <a:rPr lang="es-MX" sz="14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t>· Método general de resolución de ecuaciones.</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txBody>
                  <a:tcPr marL="17837" marR="17837" marT="17837" marB="178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Cuadro de texto 2"/>
          <p:cNvSpPr txBox="1">
            <a:spLocks noChangeArrowheads="1"/>
          </p:cNvSpPr>
          <p:nvPr/>
        </p:nvSpPr>
        <p:spPr bwMode="auto">
          <a:xfrm>
            <a:off x="7354888" y="-865188"/>
            <a:ext cx="733425" cy="406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416924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76355" y="557610"/>
            <a:ext cx="9865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s-MX" altLang="es-MX" sz="4000" b="1" dirty="0" smtClean="0">
                <a:solidFill>
                  <a:srgbClr val="00B0F0"/>
                </a:solidFill>
                <a:latin typeface="Aharoni" panose="02010803020104030203" pitchFamily="2" charset="-79"/>
                <a:cs typeface="Aharoni" panose="02010803020104030203" pitchFamily="2" charset="-79"/>
              </a:rPr>
              <a:t>11</a:t>
            </a:r>
            <a:r>
              <a:rPr lang="es-MX" altLang="es-MX" sz="2400" b="1" dirty="0" smtClean="0">
                <a:solidFill>
                  <a:srgbClr val="00B0F0"/>
                </a:solidFill>
                <a:latin typeface="Aharoni" panose="02010803020104030203" pitchFamily="2" charset="-79"/>
                <a:cs typeface="Aharoni" panose="02010803020104030203" pitchFamily="2" charset="-79"/>
              </a:rPr>
              <a:t>b</a:t>
            </a:r>
          </a:p>
          <a:p>
            <a:pPr lvl="0" eaLnBrk="0" fontAlgn="base" hangingPunct="0">
              <a:spcBef>
                <a:spcPct val="0"/>
              </a:spcBef>
              <a:spcAft>
                <a:spcPct val="0"/>
              </a:spcAft>
            </a:pPr>
            <a:r>
              <a:rPr lang="es-MX" sz="2400" b="1" dirty="0" smtClean="0">
                <a:solidFill>
                  <a:srgbClr val="00B0F0"/>
                </a:solidFill>
                <a:latin typeface="Aharoni" panose="02010803020104030203" pitchFamily="2" charset="-79"/>
                <a:cs typeface="Aharoni" panose="02010803020104030203" pitchFamily="2" charset="-79"/>
              </a:rPr>
              <a:t>g) Justificación de la actividad.</a:t>
            </a:r>
            <a:endParaRPr kumimoji="0" lang="es-MX" altLang="es-MX" sz="1800" b="0" i="0" u="none" strike="noStrike" cap="none" normalizeH="0" baseline="0" dirty="0" smtClean="0">
              <a:ln>
                <a:noFill/>
              </a:ln>
              <a:solidFill>
                <a:srgbClr val="00B0F0"/>
              </a:solidFill>
              <a:effectLst/>
              <a:latin typeface="Aharoni" panose="02010803020104030203" pitchFamily="2" charset="-79"/>
              <a:cs typeface="Aharoni" panose="02010803020104030203" pitchFamily="2" charset="-79"/>
            </a:endParaRPr>
          </a:p>
        </p:txBody>
      </p:sp>
      <p:graphicFrame>
        <p:nvGraphicFramePr>
          <p:cNvPr id="3" name="Tabla 2"/>
          <p:cNvGraphicFramePr>
            <a:graphicFrameLocks noGrp="1"/>
          </p:cNvGraphicFramePr>
          <p:nvPr>
            <p:extLst>
              <p:ext uri="{D42A27DB-BD31-4B8C-83A1-F6EECF244321}">
                <p14:modId xmlns:p14="http://schemas.microsoft.com/office/powerpoint/2010/main" val="892346667"/>
              </p:ext>
            </p:extLst>
          </p:nvPr>
        </p:nvGraphicFramePr>
        <p:xfrm>
          <a:off x="1775519" y="1916832"/>
          <a:ext cx="8496945" cy="3275196"/>
        </p:xfrm>
        <a:graphic>
          <a:graphicData uri="http://schemas.openxmlformats.org/drawingml/2006/table">
            <a:tbl>
              <a:tblPr>
                <a:tableStyleId>{5C22544A-7EE6-4342-B048-85BDC9FD1C3A}</a:tableStyleId>
              </a:tblPr>
              <a:tblGrid>
                <a:gridCol w="8496945"/>
              </a:tblGrid>
              <a:tr h="852287">
                <a:tc>
                  <a:txBody>
                    <a:bodyPr/>
                    <a:lstStyle/>
                    <a:p>
                      <a:pPr marR="114300" algn="just">
                        <a:lnSpc>
                          <a:spcPct val="115000"/>
                        </a:lnSpc>
                        <a:spcBef>
                          <a:spcPts val="370"/>
                        </a:spcBef>
                        <a:spcAft>
                          <a:spcPts val="0"/>
                        </a:spcAft>
                      </a:pPr>
                      <a:r>
                        <a:rPr lang="es-MX" sz="2000" b="1" strike="noStrike" kern="1200" dirty="0" smtClean="0">
                          <a:solidFill>
                            <a:schemeClr val="accent1">
                              <a:lumMod val="75000"/>
                            </a:schemeClr>
                          </a:solidFill>
                          <a:effectLst/>
                          <a:latin typeface="Aharoni" panose="02010803020104030203" pitchFamily="2" charset="-79"/>
                          <a:ea typeface="+mn-ea"/>
                          <a:cs typeface="Aharoni" panose="02010803020104030203" pitchFamily="2" charset="-79"/>
                        </a:rPr>
                        <a:t>Es importante conseguir que los alumnos se familiaricen con conceptos matemáticos y aprendan a manejarlos con soltura, resolviendo ejercicios sobre expresiones algebraicas, grado de monomios y operaciones de suma y resta con ellos, para posteriormente resolver ecuaciones de primer grado y conocer los pasos a seguir en la resolución de problemas,</a:t>
                      </a:r>
                      <a:r>
                        <a:rPr lang="es-MX" sz="2000" b="1" strike="noStrike" kern="1200" baseline="0" dirty="0" smtClean="0">
                          <a:solidFill>
                            <a:schemeClr val="accent1">
                              <a:lumMod val="75000"/>
                            </a:schemeClr>
                          </a:solidFill>
                          <a:effectLst/>
                          <a:latin typeface="Aharoni" panose="02010803020104030203" pitchFamily="2" charset="-79"/>
                          <a:ea typeface="+mn-ea"/>
                          <a:cs typeface="Aharoni" panose="02010803020104030203" pitchFamily="2" charset="-79"/>
                        </a:rPr>
                        <a:t> </a:t>
                      </a:r>
                      <a:r>
                        <a:rPr lang="es-MX" sz="2000" b="1" strike="noStrike" kern="1200" dirty="0" smtClean="0">
                          <a:solidFill>
                            <a:schemeClr val="accent1">
                              <a:lumMod val="75000"/>
                            </a:schemeClr>
                          </a:solidFill>
                          <a:effectLst/>
                          <a:latin typeface="Aharoni" panose="02010803020104030203" pitchFamily="2" charset="-79"/>
                          <a:ea typeface="+mn-ea"/>
                          <a:cs typeface="Aharoni" panose="02010803020104030203" pitchFamily="2" charset="-79"/>
                        </a:rPr>
                        <a:t>exponiendo algunas situaciones reales que se pueden resolver con ecuaciones algebraicas para que los alumnos tomen conciencia de la importancia y utilidad del álgebra.</a:t>
                      </a:r>
                      <a:endParaRPr lang="es-MX" sz="2000" b="1" strike="noStrike" kern="1200" dirty="0">
                        <a:solidFill>
                          <a:schemeClr val="accent1">
                            <a:lumMod val="75000"/>
                          </a:schemeClr>
                        </a:solidFill>
                        <a:effectLst/>
                        <a:latin typeface="Aharoni" panose="02010803020104030203" pitchFamily="2" charset="-79"/>
                        <a:ea typeface="+mn-ea"/>
                        <a:cs typeface="Aharoni" panose="02010803020104030203" pitchFamily="2" charset="-79"/>
                      </a:endParaRPr>
                    </a:p>
                  </a:txBody>
                  <a:tcPr marL="60258" marR="60258" marT="60258" marB="60258"/>
                </a:tc>
              </a:tr>
            </a:tbl>
          </a:graphicData>
        </a:graphic>
      </p:graphicFrame>
    </p:spTree>
    <p:extLst>
      <p:ext uri="{BB962C8B-B14F-4D97-AF65-F5344CB8AC3E}">
        <p14:creationId xmlns:p14="http://schemas.microsoft.com/office/powerpoint/2010/main" val="35686944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76355" y="557610"/>
            <a:ext cx="9865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s-MX" altLang="es-MX" sz="4000" b="1" dirty="0" smtClean="0">
                <a:solidFill>
                  <a:srgbClr val="00B0F0"/>
                </a:solidFill>
                <a:latin typeface="Aharoni" panose="02010803020104030203" pitchFamily="2" charset="-79"/>
                <a:cs typeface="Aharoni" panose="02010803020104030203" pitchFamily="2" charset="-79"/>
              </a:rPr>
              <a:t>11</a:t>
            </a:r>
            <a:r>
              <a:rPr lang="es-MX" altLang="es-MX" sz="2400" b="1" dirty="0" smtClean="0">
                <a:solidFill>
                  <a:srgbClr val="00B0F0"/>
                </a:solidFill>
                <a:latin typeface="Aharoni" panose="02010803020104030203" pitchFamily="2" charset="-79"/>
                <a:cs typeface="Aharoni" panose="02010803020104030203" pitchFamily="2" charset="-79"/>
              </a:rPr>
              <a:t>b</a:t>
            </a:r>
            <a:r>
              <a:rPr lang="es-MX" altLang="es-MX" sz="4000" b="1" dirty="0" smtClean="0">
                <a:solidFill>
                  <a:srgbClr val="00B0F0"/>
                </a:solidFill>
                <a:latin typeface="Aharoni" panose="02010803020104030203" pitchFamily="2" charset="-79"/>
                <a:cs typeface="Aharoni" panose="02010803020104030203" pitchFamily="2" charset="-79"/>
              </a:rPr>
              <a:t>.5</a:t>
            </a:r>
            <a:endParaRPr lang="es-MX" altLang="es-MX" sz="2400" b="1" dirty="0" smtClean="0">
              <a:solidFill>
                <a:srgbClr val="00B0F0"/>
              </a:solidFill>
              <a:latin typeface="Aharoni" panose="02010803020104030203" pitchFamily="2" charset="-79"/>
              <a:cs typeface="Aharoni" panose="02010803020104030203" pitchFamily="2" charset="-79"/>
            </a:endParaRPr>
          </a:p>
          <a:p>
            <a:pPr eaLnBrk="0" fontAlgn="base" hangingPunct="0">
              <a:spcBef>
                <a:spcPct val="0"/>
              </a:spcBef>
              <a:spcAft>
                <a:spcPct val="0"/>
              </a:spcAft>
            </a:pPr>
            <a:r>
              <a:rPr lang="es-MX" sz="2400" b="1" dirty="0" smtClean="0">
                <a:solidFill>
                  <a:srgbClr val="00B0F0"/>
                </a:solidFill>
                <a:latin typeface="Aharoni" panose="02010803020104030203" pitchFamily="2" charset="-79"/>
                <a:cs typeface="Aharoni" panose="02010803020104030203" pitchFamily="2" charset="-79"/>
              </a:rPr>
              <a:t>h) </a:t>
            </a:r>
            <a:r>
              <a:rPr lang="es-MX" sz="2400" b="1" dirty="0">
                <a:solidFill>
                  <a:srgbClr val="00B0F0"/>
                </a:solidFill>
                <a:latin typeface="Aharoni" panose="02010803020104030203" pitchFamily="2" charset="-79"/>
                <a:cs typeface="Aharoni" panose="02010803020104030203" pitchFamily="2" charset="-79"/>
              </a:rPr>
              <a:t>D</a:t>
            </a:r>
            <a:r>
              <a:rPr lang="es-MX" sz="2400" b="1" dirty="0" smtClean="0">
                <a:solidFill>
                  <a:srgbClr val="00B0F0"/>
                </a:solidFill>
                <a:latin typeface="Aharoni" panose="02010803020104030203" pitchFamily="2" charset="-79"/>
                <a:cs typeface="Aharoni" panose="02010803020104030203" pitchFamily="2" charset="-79"/>
              </a:rPr>
              <a:t>escripción de apertura de la actividad.</a:t>
            </a:r>
            <a:endParaRPr kumimoji="0" lang="es-MX" altLang="es-MX" sz="1800" b="0" i="0" u="none" strike="noStrike" cap="none" normalizeH="0" baseline="0" dirty="0" smtClean="0">
              <a:ln>
                <a:noFill/>
              </a:ln>
              <a:solidFill>
                <a:srgbClr val="00B0F0"/>
              </a:solidFill>
              <a:effectLst/>
              <a:latin typeface="Aharoni" panose="02010803020104030203" pitchFamily="2" charset="-79"/>
              <a:cs typeface="Aharoni" panose="02010803020104030203" pitchFamily="2" charset="-79"/>
            </a:endParaRPr>
          </a:p>
        </p:txBody>
      </p:sp>
      <p:graphicFrame>
        <p:nvGraphicFramePr>
          <p:cNvPr id="3" name="3 Marcador de contenido"/>
          <p:cNvGraphicFramePr>
            <a:graphicFrameLocks/>
          </p:cNvGraphicFramePr>
          <p:nvPr>
            <p:extLst>
              <p:ext uri="{D42A27DB-BD31-4B8C-83A1-F6EECF244321}">
                <p14:modId xmlns:p14="http://schemas.microsoft.com/office/powerpoint/2010/main" val="772211423"/>
              </p:ext>
            </p:extLst>
          </p:nvPr>
        </p:nvGraphicFramePr>
        <p:xfrm>
          <a:off x="1244150" y="2132856"/>
          <a:ext cx="9694945" cy="1740631"/>
        </p:xfrm>
        <a:graphic>
          <a:graphicData uri="http://schemas.openxmlformats.org/drawingml/2006/table">
            <a:tbl>
              <a:tblPr firstRow="1" firstCol="1" bandRow="1"/>
              <a:tblGrid>
                <a:gridCol w="791725"/>
                <a:gridCol w="1826297"/>
                <a:gridCol w="7076923"/>
              </a:tblGrid>
              <a:tr h="460471">
                <a:tc>
                  <a:txBody>
                    <a:bodyPr/>
                    <a:lstStyle/>
                    <a:p>
                      <a:pPr algn="ctr">
                        <a:lnSpc>
                          <a:spcPct val="150000"/>
                        </a:lnSpc>
                        <a:spcAft>
                          <a:spcPts val="0"/>
                        </a:spcAft>
                      </a:pPr>
                      <a:r>
                        <a:rPr lang="es-MX" sz="1200" b="1" dirty="0" smtClean="0">
                          <a:solidFill>
                            <a:schemeClr val="accent1">
                              <a:lumMod val="75000"/>
                            </a:schemeClr>
                          </a:solidFill>
                          <a:effectLst/>
                          <a:latin typeface="Aharoni" panose="02010803020104030203" pitchFamily="2" charset="-79"/>
                          <a:ea typeface="Calibri"/>
                          <a:cs typeface="Aharoni" panose="02010803020104030203" pitchFamily="2" charset="-79"/>
                        </a:rPr>
                        <a:t>Tiempo</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b="1" dirty="0">
                          <a:solidFill>
                            <a:schemeClr val="accent1">
                              <a:lumMod val="75000"/>
                            </a:schemeClr>
                          </a:solidFill>
                          <a:effectLst/>
                          <a:latin typeface="Aharoni" panose="02010803020104030203" pitchFamily="2" charset="-79"/>
                          <a:ea typeface="Calibri"/>
                          <a:cs typeface="Aharoni" panose="02010803020104030203" pitchFamily="2" charset="-79"/>
                        </a:rPr>
                        <a:t>Recursos didácticos</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b="1" dirty="0">
                          <a:solidFill>
                            <a:schemeClr val="accent1">
                              <a:lumMod val="75000"/>
                            </a:schemeClr>
                          </a:solidFill>
                          <a:effectLst/>
                          <a:latin typeface="Aharoni" panose="02010803020104030203" pitchFamily="2" charset="-79"/>
                          <a:ea typeface="Calibri"/>
                          <a:cs typeface="Aharoni" panose="02010803020104030203" pitchFamily="2" charset="-79"/>
                        </a:rPr>
                        <a:t>Secuencia didáctica 		</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7544">
                <a:tc>
                  <a:txBody>
                    <a:bodyPr/>
                    <a:lstStyle/>
                    <a:p>
                      <a:pPr>
                        <a:lnSpc>
                          <a:spcPts val="1300"/>
                        </a:lnSpc>
                        <a:spcAft>
                          <a:spcPts val="0"/>
                        </a:spcAft>
                      </a:pPr>
                      <a:endParaRPr lang="es-MX" sz="1200" strike="noStrike"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p>
                      <a:pPr>
                        <a:lnSpc>
                          <a:spcPts val="1300"/>
                        </a:lnSpc>
                        <a:spcAft>
                          <a:spcPts val="0"/>
                        </a:spcAft>
                      </a:pPr>
                      <a:r>
                        <a:rPr lang="es-MX" sz="1200" strike="noStrike" dirty="0" smtClean="0">
                          <a:solidFill>
                            <a:schemeClr val="accent1">
                              <a:lumMod val="75000"/>
                            </a:schemeClr>
                          </a:solidFill>
                          <a:effectLst/>
                          <a:latin typeface="Aharoni" panose="02010803020104030203" pitchFamily="2" charset="-79"/>
                          <a:ea typeface="Calibri"/>
                          <a:cs typeface="Aharoni" panose="02010803020104030203" pitchFamily="2" charset="-79"/>
                        </a:rPr>
                        <a:t>20 </a:t>
                      </a:r>
                      <a:r>
                        <a:rPr lang="es-MX" sz="1200" strike="noStrike" dirty="0">
                          <a:solidFill>
                            <a:schemeClr val="accent1">
                              <a:lumMod val="75000"/>
                            </a:schemeClr>
                          </a:solidFill>
                          <a:effectLst/>
                          <a:latin typeface="Aharoni" panose="02010803020104030203" pitchFamily="2" charset="-79"/>
                          <a:ea typeface="Calibri"/>
                          <a:cs typeface="Aharoni" panose="02010803020104030203" pitchFamily="2" charset="-79"/>
                        </a:rPr>
                        <a:t>min</a:t>
                      </a:r>
                    </a:p>
                    <a:p>
                      <a:pPr>
                        <a:lnSpc>
                          <a:spcPts val="1300"/>
                        </a:lnSpc>
                        <a:spcAft>
                          <a:spcPts val="0"/>
                        </a:spcAft>
                      </a:pPr>
                      <a:r>
                        <a:rPr lang="es-MX" sz="1200" strike="noStrike" dirty="0">
                          <a:solidFill>
                            <a:schemeClr val="accent1">
                              <a:lumMod val="75000"/>
                            </a:schemeClr>
                          </a:solidFill>
                          <a:effectLst/>
                          <a:latin typeface="Aharoni" panose="02010803020104030203" pitchFamily="2" charset="-79"/>
                          <a:ea typeface="Calibri"/>
                          <a:cs typeface="Aharoni" panose="02010803020104030203" pitchFamily="2" charset="-79"/>
                        </a:rPr>
                        <a:t> </a:t>
                      </a:r>
                    </a:p>
                  </a:txBody>
                  <a:tcPr marL="60420" marR="60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nSpc>
                          <a:spcPct val="100000"/>
                        </a:lnSpc>
                        <a:spcAft>
                          <a:spcPts val="0"/>
                        </a:spcAft>
                        <a:buFontTx/>
                        <a:buChar char="-"/>
                      </a:pPr>
                      <a:endParaRPr lang="es-MX" sz="1200" strike="noStrike"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p>
                      <a:pPr marL="171450" indent="-171450">
                        <a:lnSpc>
                          <a:spcPct val="100000"/>
                        </a:lnSpc>
                        <a:spcAft>
                          <a:spcPts val="0"/>
                        </a:spcAft>
                        <a:buFontTx/>
                        <a:buChar char="-"/>
                      </a:pPr>
                      <a:r>
                        <a:rPr lang="es-MX" sz="1200" strike="noStrike" dirty="0" smtClean="0">
                          <a:solidFill>
                            <a:schemeClr val="accent1">
                              <a:lumMod val="75000"/>
                            </a:schemeClr>
                          </a:solidFill>
                          <a:effectLst/>
                          <a:latin typeface="Aharoni" panose="02010803020104030203" pitchFamily="2" charset="-79"/>
                          <a:ea typeface="Calibri"/>
                          <a:cs typeface="Aharoni" panose="02010803020104030203" pitchFamily="2" charset="-79"/>
                        </a:rPr>
                        <a:t>Pizarrón</a:t>
                      </a:r>
                    </a:p>
                    <a:p>
                      <a:pPr marL="171450" indent="-171450">
                        <a:lnSpc>
                          <a:spcPct val="100000"/>
                        </a:lnSpc>
                        <a:spcAft>
                          <a:spcPts val="0"/>
                        </a:spcAft>
                        <a:buFontTx/>
                        <a:buChar char="-"/>
                      </a:pPr>
                      <a:r>
                        <a:rPr lang="es-MX" sz="1200" strike="noStrike" dirty="0" smtClean="0">
                          <a:solidFill>
                            <a:schemeClr val="accent1">
                              <a:lumMod val="75000"/>
                            </a:schemeClr>
                          </a:solidFill>
                          <a:effectLst/>
                          <a:latin typeface="Aharoni" panose="02010803020104030203" pitchFamily="2" charset="-79"/>
                          <a:ea typeface="Calibri"/>
                          <a:cs typeface="Aharoni" panose="02010803020104030203" pitchFamily="2" charset="-79"/>
                        </a:rPr>
                        <a:t>Marcadores</a:t>
                      </a:r>
                    </a:p>
                    <a:p>
                      <a:pPr marL="171450" indent="-171450">
                        <a:lnSpc>
                          <a:spcPct val="100000"/>
                        </a:lnSpc>
                        <a:spcAft>
                          <a:spcPts val="0"/>
                        </a:spcAft>
                        <a:buFontTx/>
                        <a:buChar char="-"/>
                      </a:pPr>
                      <a:r>
                        <a:rPr lang="es-MX" sz="1200" strike="noStrike" dirty="0" smtClean="0">
                          <a:solidFill>
                            <a:schemeClr val="accent1">
                              <a:lumMod val="75000"/>
                            </a:schemeClr>
                          </a:solidFill>
                          <a:effectLst/>
                          <a:latin typeface="Aharoni" panose="02010803020104030203" pitchFamily="2" charset="-79"/>
                          <a:ea typeface="Calibri"/>
                          <a:cs typeface="Aharoni" panose="02010803020104030203" pitchFamily="2" charset="-79"/>
                        </a:rPr>
                        <a:t>Cuadernos</a:t>
                      </a:r>
                    </a:p>
                    <a:p>
                      <a:pPr marL="171450" indent="-171450">
                        <a:lnSpc>
                          <a:spcPct val="100000"/>
                        </a:lnSpc>
                        <a:spcAft>
                          <a:spcPts val="0"/>
                        </a:spcAft>
                        <a:buFontTx/>
                        <a:buChar char="-"/>
                      </a:pPr>
                      <a:r>
                        <a:rPr lang="es-MX" sz="1200" strike="noStrike" dirty="0" smtClean="0">
                          <a:solidFill>
                            <a:schemeClr val="accent1">
                              <a:lumMod val="75000"/>
                            </a:schemeClr>
                          </a:solidFill>
                          <a:effectLst/>
                          <a:latin typeface="Aharoni" panose="02010803020104030203" pitchFamily="2" charset="-79"/>
                          <a:ea typeface="Calibri"/>
                          <a:cs typeface="Aharoni" panose="02010803020104030203" pitchFamily="2" charset="-79"/>
                        </a:rPr>
                        <a:t>Pluma, lápiz</a:t>
                      </a:r>
                    </a:p>
                    <a:p>
                      <a:pPr marL="171450" indent="-171450">
                        <a:lnSpc>
                          <a:spcPct val="100000"/>
                        </a:lnSpc>
                        <a:spcAft>
                          <a:spcPts val="0"/>
                        </a:spcAft>
                        <a:buFontTx/>
                        <a:buChar char="-"/>
                      </a:pPr>
                      <a:r>
                        <a:rPr lang="es-MX" sz="1200" strike="noStrike" dirty="0" smtClean="0">
                          <a:solidFill>
                            <a:schemeClr val="accent1">
                              <a:lumMod val="75000"/>
                            </a:schemeClr>
                          </a:solidFill>
                          <a:effectLst/>
                          <a:latin typeface="Aharoni" panose="02010803020104030203" pitchFamily="2" charset="-79"/>
                          <a:ea typeface="Calibri"/>
                          <a:cs typeface="Aharoni" panose="02010803020104030203" pitchFamily="2" charset="-79"/>
                        </a:rPr>
                        <a:t>Calculadora</a:t>
                      </a:r>
                      <a:endParaRPr lang="es-MX" sz="1200" strike="noStrike" dirty="0">
                        <a:solidFill>
                          <a:schemeClr val="accent1">
                            <a:lumMod val="75000"/>
                          </a:schemeClr>
                        </a:solidFill>
                        <a:effectLst/>
                        <a:latin typeface="Aharoni" panose="02010803020104030203" pitchFamily="2" charset="-79"/>
                        <a:ea typeface="Calibri"/>
                        <a:cs typeface="Aharoni" panose="02010803020104030203" pitchFamily="2" charset="-79"/>
                      </a:endParaRPr>
                    </a:p>
                    <a:p>
                      <a:pPr>
                        <a:lnSpc>
                          <a:spcPct val="100000"/>
                        </a:lnSpc>
                        <a:spcAft>
                          <a:spcPts val="0"/>
                        </a:spcAft>
                      </a:pPr>
                      <a:r>
                        <a:rPr lang="es-MX" sz="1200" strike="noStrike" dirty="0">
                          <a:solidFill>
                            <a:schemeClr val="accent1">
                              <a:lumMod val="75000"/>
                            </a:schemeClr>
                          </a:solidFill>
                          <a:effectLst/>
                          <a:latin typeface="Aharoni" panose="02010803020104030203" pitchFamily="2" charset="-79"/>
                          <a:ea typeface="Calibri"/>
                          <a:cs typeface="Aharoni" panose="02010803020104030203" pitchFamily="2" charset="-79"/>
                        </a:rPr>
                        <a:t> </a:t>
                      </a:r>
                    </a:p>
                  </a:txBody>
                  <a:tcPr marL="60420" marR="60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s-MX" sz="1200" strike="noStrike"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p>
                      <a:pPr algn="just">
                        <a:lnSpc>
                          <a:spcPct val="100000"/>
                        </a:lnSpc>
                        <a:spcAft>
                          <a:spcPts val="0"/>
                        </a:spcAft>
                      </a:pPr>
                      <a:r>
                        <a:rPr lang="es-MX" sz="1200" strike="noStrike" dirty="0" smtClean="0">
                          <a:solidFill>
                            <a:schemeClr val="accent1">
                              <a:lumMod val="75000"/>
                            </a:schemeClr>
                          </a:solidFill>
                          <a:effectLst/>
                          <a:latin typeface="Aharoni" panose="02010803020104030203" pitchFamily="2" charset="-79"/>
                          <a:ea typeface="Calibri"/>
                          <a:cs typeface="Aharoni" panose="02010803020104030203" pitchFamily="2" charset="-79"/>
                        </a:rPr>
                        <a:t>Se dará a los alumnos una serie de expresiones  </a:t>
                      </a:r>
                      <a:r>
                        <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rPr>
                        <a:t>de enunciados dados en lenguaje usual para ser “traducidos” en lenguaje algebraico y viceversa. </a:t>
                      </a:r>
                      <a:endParaRPr lang="es-MX" sz="1800" b="0" i="0" strike="noStrike" kern="1200" dirty="0" smtClean="0">
                        <a:solidFill>
                          <a:schemeClr val="tx1"/>
                        </a:solidFill>
                        <a:effectLst/>
                        <a:latin typeface="+mn-lt"/>
                        <a:ea typeface="+mn-ea"/>
                        <a:cs typeface="+mn-cs"/>
                      </a:endParaRPr>
                    </a:p>
                    <a:p>
                      <a:pPr algn="just">
                        <a:lnSpc>
                          <a:spcPct val="100000"/>
                        </a:lnSpc>
                        <a:spcAft>
                          <a:spcPts val="0"/>
                        </a:spcAft>
                      </a:pPr>
                      <a:r>
                        <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rPr>
                        <a:t>Se realizará una serie de ejercicios tendientes</a:t>
                      </a:r>
                      <a:r>
                        <a:rPr lang="es-MX" sz="1200" strike="noStrike" kern="1200" baseline="0" dirty="0" smtClean="0">
                          <a:solidFill>
                            <a:schemeClr val="accent1">
                              <a:lumMod val="75000"/>
                            </a:schemeClr>
                          </a:solidFill>
                          <a:effectLst/>
                          <a:latin typeface="Aharoni" panose="02010803020104030203" pitchFamily="2" charset="-79"/>
                          <a:ea typeface="Calibri"/>
                          <a:cs typeface="Aharoni" panose="02010803020104030203" pitchFamily="2" charset="-79"/>
                        </a:rPr>
                        <a:t> a la práctica de lo señalado en el punto anterior.</a:t>
                      </a:r>
                    </a:p>
                    <a:p>
                      <a:pPr marL="0" marR="0" indent="0" algn="just" defTabSz="914400" rtl="0" eaLnBrk="1" fontAlgn="auto" latinLnBrk="0" hangingPunct="1">
                        <a:lnSpc>
                          <a:spcPct val="100000"/>
                        </a:lnSpc>
                        <a:spcBef>
                          <a:spcPts val="0"/>
                        </a:spcBef>
                        <a:spcAft>
                          <a:spcPts val="0"/>
                        </a:spcAft>
                        <a:buClrTx/>
                        <a:buSzTx/>
                        <a:buFontTx/>
                        <a:buNone/>
                        <a:tabLst/>
                        <a:defRPr/>
                      </a:pPr>
                      <a:r>
                        <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rPr>
                        <a:t>Se realizará el</a:t>
                      </a:r>
                      <a:r>
                        <a:rPr lang="es-MX" sz="1200" strike="noStrike" kern="1200" baseline="0" dirty="0" smtClean="0">
                          <a:solidFill>
                            <a:schemeClr val="accent1">
                              <a:lumMod val="75000"/>
                            </a:schemeClr>
                          </a:solidFill>
                          <a:effectLst/>
                          <a:latin typeface="Aharoni" panose="02010803020104030203" pitchFamily="2" charset="-79"/>
                          <a:ea typeface="Calibri"/>
                          <a:cs typeface="Aharoni" panose="02010803020104030203" pitchFamily="2" charset="-79"/>
                        </a:rPr>
                        <a:t> c</a:t>
                      </a:r>
                      <a:r>
                        <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rPr>
                        <a:t>álculo del valor numérico de una expresión algebraica dada</a:t>
                      </a:r>
                    </a:p>
                    <a:p>
                      <a:pPr algn="just">
                        <a:lnSpc>
                          <a:spcPct val="100000"/>
                        </a:lnSpc>
                        <a:spcAft>
                          <a:spcPts val="0"/>
                        </a:spcAft>
                      </a:pPr>
                      <a:endParaRPr lang="es-MX" sz="1200" strike="noStrike" kern="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121197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3.googleusercontent.com/nKAPs9d1ZLdLp1qZgkQGrBZgVr_Xb9-NSXvothOLh9N58E12uRafuOALVFKtnBMx-hE6xyXpAKFQjy0fA5BqLWrzmLbc6Mn4yxuZrcGvWFMUDZH7yF9WaRyySwtAJCORmAkOHmp2Ag2HgAmYPNlJHjmxc3F1avzxtDw8oTMXJ9sUFnB_ljiAApivGXnweun7CwED6e8h2NB7h-D0lAaMBEYN_A2MvrrzbOUFDJSEdoL0euKPrNthgX9BAB3Z_IZH1PswNmXeca-ABBsXV_A1V2mt91FIsN-TTpMnCFZHnNp7cWODGHzxdb8H4alKgFeyLch2ORcDN0FAvJ7VEj35RUfTFpd7BMqmmaOSfLErgwUenxX8NxuuMTzhRZLpOztIyE2RjkWLbVAYFbryBwUeI8S8q3nRouQ_V09WqwvNi3vcVPCXmVDA1jNxyvVqSaxKLTv0rWhnHXRBUzB3xxBuFvZO9mZL0Wj83hNzKC21wpivQgZDWmCpAws920WF1ZRi7he5bs_tdh3u6ZoG6VO3B1Vg2vtvSmCMn8RHuVG0W8AerIdfuW2Fjc2XzozdOFizmmFc4-gsSOgOUkxERmOZlwUcrjdvqvfRjKp1FgGKW7KriTsmrTRTOz22X3Ejam_5XDTr_LegMM5lDSegV3n8XdfpBDyW25Q=w293-h220-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787808" y="1320369"/>
            <a:ext cx="5616623" cy="42172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3.googleusercontent.com/9WDU5fEkyEj2R4IT3ACZ6zuNaORpeIM400l67ZqhKZaHkOPa56NwYTnenDkSyqFrLAVQT3e_5L3aCJE1-ab2wtLo3s0gM4oyIg_wQt3mAaS0IQMeG6pm2kYwwsDr8nBOBhXYNYQbVJUgUMFgwFlpgdXOHzWlDTQ6wnsD_U6gcvDdGAzNSYPHWT06ew8p3leYZy-bIKBfg2mhDXlzya2fkaYxH3ESN1_psuTPT8g5_BdgWHduqCchngew9ICkFrOfkUkOaIlkeLmBcW6ns1mfampSjCCs5SAq4Ev823ycyGtBsuBXTvKzQcaF0pCgIFe85dep3xre83frPb6nMcHksh9uMMTjVvET5HBRHWH8aLz6xiiB-tOboKLl7cHAKC2xByCOCM1WajiZFC2_gXfp0H0Exi-EwZIfvGxEtcXJu8ZGkdZF0yT34aWXXqBlVZhIxaDCG1ehD4WNrG1gL1x3X37-JDWWvBgNGF0YL97eIOBOKRTc7aTs0CefCG_E1CnglTE7fqlKp4JiR2qIFIVpuJjBLsxK78lA41KazcYtyhmZK0LzPeXJcbrglh8YKKD02OD97gYkrMrgk3ussShkcv7eMZEniqSABa8nQQoVo_653t1oWKxKTRPQwSQM5V4qRFRs_VjuWPvWxPyuruCBEp336bzyMkY=w493-h657-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620687"/>
            <a:ext cx="4104456" cy="5469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4328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76355" y="557610"/>
            <a:ext cx="9865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s-MX" altLang="es-MX" sz="4000" b="1" dirty="0" smtClean="0">
                <a:solidFill>
                  <a:srgbClr val="00B0F0"/>
                </a:solidFill>
                <a:latin typeface="Aharoni" panose="02010803020104030203" pitchFamily="2" charset="-79"/>
                <a:cs typeface="Aharoni" panose="02010803020104030203" pitchFamily="2" charset="-79"/>
              </a:rPr>
              <a:t>11</a:t>
            </a:r>
            <a:r>
              <a:rPr lang="es-MX" altLang="es-MX" sz="2400" b="1" dirty="0" smtClean="0">
                <a:solidFill>
                  <a:srgbClr val="00B0F0"/>
                </a:solidFill>
                <a:latin typeface="Aharoni" panose="02010803020104030203" pitchFamily="2" charset="-79"/>
                <a:cs typeface="Aharoni" panose="02010803020104030203" pitchFamily="2" charset="-79"/>
              </a:rPr>
              <a:t>b</a:t>
            </a:r>
            <a:r>
              <a:rPr lang="es-MX" altLang="es-MX" sz="4000" b="1" dirty="0" smtClean="0">
                <a:solidFill>
                  <a:srgbClr val="00B0F0"/>
                </a:solidFill>
                <a:latin typeface="Aharoni" panose="02010803020104030203" pitchFamily="2" charset="-79"/>
                <a:cs typeface="Aharoni" panose="02010803020104030203" pitchFamily="2" charset="-79"/>
              </a:rPr>
              <a:t>.5</a:t>
            </a:r>
            <a:endParaRPr lang="es-MX" altLang="es-MX" sz="2400" b="1" dirty="0" smtClean="0">
              <a:solidFill>
                <a:srgbClr val="00B0F0"/>
              </a:solidFill>
              <a:latin typeface="Aharoni" panose="02010803020104030203" pitchFamily="2" charset="-79"/>
              <a:cs typeface="Aharoni" panose="02010803020104030203" pitchFamily="2" charset="-79"/>
            </a:endParaRPr>
          </a:p>
          <a:p>
            <a:pPr eaLnBrk="0" fontAlgn="base" hangingPunct="0">
              <a:spcBef>
                <a:spcPct val="0"/>
              </a:spcBef>
              <a:spcAft>
                <a:spcPct val="0"/>
              </a:spcAft>
            </a:pPr>
            <a:r>
              <a:rPr lang="es-MX" sz="2400" b="1" dirty="0" smtClean="0">
                <a:solidFill>
                  <a:srgbClr val="00B0F0"/>
                </a:solidFill>
                <a:latin typeface="Aharoni" panose="02010803020104030203" pitchFamily="2" charset="-79"/>
                <a:cs typeface="Aharoni" panose="02010803020104030203" pitchFamily="2" charset="-79"/>
              </a:rPr>
              <a:t>i) </a:t>
            </a:r>
            <a:r>
              <a:rPr lang="es-MX" sz="2400" b="1" dirty="0">
                <a:solidFill>
                  <a:srgbClr val="00B0F0"/>
                </a:solidFill>
                <a:latin typeface="Aharoni" panose="02010803020104030203" pitchFamily="2" charset="-79"/>
                <a:cs typeface="Aharoni" panose="02010803020104030203" pitchFamily="2" charset="-79"/>
              </a:rPr>
              <a:t>D</a:t>
            </a:r>
            <a:r>
              <a:rPr lang="es-MX" sz="2400" b="1" dirty="0" smtClean="0">
                <a:solidFill>
                  <a:srgbClr val="00B0F0"/>
                </a:solidFill>
                <a:latin typeface="Aharoni" panose="02010803020104030203" pitchFamily="2" charset="-79"/>
                <a:cs typeface="Aharoni" panose="02010803020104030203" pitchFamily="2" charset="-79"/>
              </a:rPr>
              <a:t>escripción del desarrollo de la actividad.</a:t>
            </a:r>
            <a:endParaRPr kumimoji="0" lang="es-MX" altLang="es-MX" sz="1800" b="0" i="0" u="none" strike="noStrike" cap="none" normalizeH="0" baseline="0" dirty="0" smtClean="0">
              <a:ln>
                <a:noFill/>
              </a:ln>
              <a:solidFill>
                <a:srgbClr val="00B0F0"/>
              </a:solidFill>
              <a:effectLst/>
              <a:latin typeface="Aharoni" panose="02010803020104030203" pitchFamily="2" charset="-79"/>
              <a:cs typeface="Aharoni" panose="02010803020104030203" pitchFamily="2" charset="-79"/>
            </a:endParaRPr>
          </a:p>
        </p:txBody>
      </p:sp>
      <p:graphicFrame>
        <p:nvGraphicFramePr>
          <p:cNvPr id="6" name="3 Marcador de contenido"/>
          <p:cNvGraphicFramePr>
            <a:graphicFrameLocks/>
          </p:cNvGraphicFramePr>
          <p:nvPr>
            <p:extLst>
              <p:ext uri="{D42A27DB-BD31-4B8C-83A1-F6EECF244321}">
                <p14:modId xmlns:p14="http://schemas.microsoft.com/office/powerpoint/2010/main" val="2265629751"/>
              </p:ext>
            </p:extLst>
          </p:nvPr>
        </p:nvGraphicFramePr>
        <p:xfrm>
          <a:off x="1276355" y="2132857"/>
          <a:ext cx="9694945" cy="1800209"/>
        </p:xfrm>
        <a:graphic>
          <a:graphicData uri="http://schemas.openxmlformats.org/drawingml/2006/table">
            <a:tbl>
              <a:tblPr firstRow="1" firstCol="1" bandRow="1"/>
              <a:tblGrid>
                <a:gridCol w="791725"/>
                <a:gridCol w="1826297"/>
                <a:gridCol w="7076923"/>
              </a:tblGrid>
              <a:tr h="337169">
                <a:tc>
                  <a:txBody>
                    <a:bodyPr/>
                    <a:lstStyle/>
                    <a:p>
                      <a:pPr algn="ctr">
                        <a:lnSpc>
                          <a:spcPct val="150000"/>
                        </a:lnSpc>
                        <a:spcAft>
                          <a:spcPts val="0"/>
                        </a:spcAft>
                      </a:pPr>
                      <a:r>
                        <a:rPr lang="es-MX" sz="1200" b="1" dirty="0" smtClean="0">
                          <a:solidFill>
                            <a:schemeClr val="accent1">
                              <a:lumMod val="75000"/>
                            </a:schemeClr>
                          </a:solidFill>
                          <a:effectLst/>
                          <a:latin typeface="Aharoni" panose="02010803020104030203" pitchFamily="2" charset="-79"/>
                          <a:ea typeface="Calibri"/>
                          <a:cs typeface="Aharoni" panose="02010803020104030203" pitchFamily="2" charset="-79"/>
                        </a:rPr>
                        <a:t>Tiempo</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b="1" dirty="0">
                          <a:solidFill>
                            <a:schemeClr val="accent1">
                              <a:lumMod val="75000"/>
                            </a:schemeClr>
                          </a:solidFill>
                          <a:effectLst/>
                          <a:latin typeface="Aharoni" panose="02010803020104030203" pitchFamily="2" charset="-79"/>
                          <a:ea typeface="Calibri"/>
                          <a:cs typeface="Aharoni" panose="02010803020104030203" pitchFamily="2" charset="-79"/>
                        </a:rPr>
                        <a:t>Recursos didácticos</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b="1" dirty="0">
                          <a:solidFill>
                            <a:schemeClr val="accent1">
                              <a:lumMod val="75000"/>
                            </a:schemeClr>
                          </a:solidFill>
                          <a:effectLst/>
                          <a:latin typeface="Aharoni" panose="02010803020104030203" pitchFamily="2" charset="-79"/>
                          <a:ea typeface="Calibri"/>
                          <a:cs typeface="Aharoni" panose="02010803020104030203" pitchFamily="2" charset="-79"/>
                        </a:rPr>
                        <a:t>Secuencia </a:t>
                      </a:r>
                      <a:r>
                        <a:rPr lang="es-MX" sz="1200" b="1" dirty="0" smtClean="0">
                          <a:solidFill>
                            <a:schemeClr val="accent1">
                              <a:lumMod val="75000"/>
                            </a:schemeClr>
                          </a:solidFill>
                          <a:effectLst/>
                          <a:latin typeface="Aharoni" panose="02010803020104030203" pitchFamily="2" charset="-79"/>
                          <a:ea typeface="Calibri"/>
                          <a:cs typeface="Aharoni" panose="02010803020104030203" pitchFamily="2" charset="-79"/>
                        </a:rPr>
                        <a:t>didáctica</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9175">
                <a:tc>
                  <a:txBody>
                    <a:bodyPr/>
                    <a:lstStyle/>
                    <a:p>
                      <a:pPr>
                        <a:lnSpc>
                          <a:spcPts val="1300"/>
                        </a:lnSpc>
                        <a:spcAft>
                          <a:spcPts val="0"/>
                        </a:spcAft>
                      </a:pPr>
                      <a:endParaRPr lang="es-MX" sz="1200" strike="noStrike"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p>
                      <a:pPr>
                        <a:lnSpc>
                          <a:spcPts val="1300"/>
                        </a:lnSpc>
                        <a:spcAft>
                          <a:spcPts val="0"/>
                        </a:spcAft>
                      </a:pPr>
                      <a:r>
                        <a:rPr lang="es-MX" sz="1200" strike="noStrike" dirty="0" smtClean="0">
                          <a:solidFill>
                            <a:schemeClr val="accent1">
                              <a:lumMod val="75000"/>
                            </a:schemeClr>
                          </a:solidFill>
                          <a:effectLst/>
                          <a:latin typeface="Aharoni" panose="02010803020104030203" pitchFamily="2" charset="-79"/>
                          <a:ea typeface="Calibri"/>
                          <a:cs typeface="Aharoni" panose="02010803020104030203" pitchFamily="2" charset="-79"/>
                        </a:rPr>
                        <a:t>20 min</a:t>
                      </a:r>
                      <a:endParaRPr lang="es-MX" sz="1200" strike="noStrike"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s-MX" sz="1200" strike="noStrike"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p>
                      <a:pPr marL="171450" indent="-171450">
                        <a:lnSpc>
                          <a:spcPct val="100000"/>
                        </a:lnSpc>
                        <a:spcAft>
                          <a:spcPts val="0"/>
                        </a:spcAft>
                        <a:buFontTx/>
                        <a:buChar char="-"/>
                      </a:pPr>
                      <a:r>
                        <a:rPr lang="es-MX" sz="1200" strike="noStrike" dirty="0" smtClean="0">
                          <a:solidFill>
                            <a:schemeClr val="accent1">
                              <a:lumMod val="75000"/>
                            </a:schemeClr>
                          </a:solidFill>
                          <a:effectLst/>
                          <a:latin typeface="Aharoni" panose="02010803020104030203" pitchFamily="2" charset="-79"/>
                          <a:ea typeface="Calibri"/>
                          <a:cs typeface="Aharoni" panose="02010803020104030203" pitchFamily="2" charset="-79"/>
                        </a:rPr>
                        <a:t>Pizarrón</a:t>
                      </a:r>
                    </a:p>
                    <a:p>
                      <a:pPr marL="171450" indent="-171450">
                        <a:lnSpc>
                          <a:spcPct val="100000"/>
                        </a:lnSpc>
                        <a:spcAft>
                          <a:spcPts val="0"/>
                        </a:spcAft>
                        <a:buFontTx/>
                        <a:buChar char="-"/>
                      </a:pPr>
                      <a:r>
                        <a:rPr lang="es-MX" sz="1200" strike="noStrike" dirty="0" smtClean="0">
                          <a:solidFill>
                            <a:schemeClr val="accent1">
                              <a:lumMod val="75000"/>
                            </a:schemeClr>
                          </a:solidFill>
                          <a:effectLst/>
                          <a:latin typeface="Aharoni" panose="02010803020104030203" pitchFamily="2" charset="-79"/>
                          <a:ea typeface="Calibri"/>
                          <a:cs typeface="Aharoni" panose="02010803020104030203" pitchFamily="2" charset="-79"/>
                        </a:rPr>
                        <a:t>Marcadores</a:t>
                      </a:r>
                    </a:p>
                    <a:p>
                      <a:pPr marL="171450" indent="-171450">
                        <a:lnSpc>
                          <a:spcPct val="100000"/>
                        </a:lnSpc>
                        <a:spcAft>
                          <a:spcPts val="0"/>
                        </a:spcAft>
                        <a:buFontTx/>
                        <a:buChar char="-"/>
                      </a:pPr>
                      <a:r>
                        <a:rPr lang="es-MX" sz="1200" strike="noStrike" dirty="0" smtClean="0">
                          <a:solidFill>
                            <a:schemeClr val="accent1">
                              <a:lumMod val="75000"/>
                            </a:schemeClr>
                          </a:solidFill>
                          <a:effectLst/>
                          <a:latin typeface="Aharoni" panose="02010803020104030203" pitchFamily="2" charset="-79"/>
                          <a:ea typeface="Calibri"/>
                          <a:cs typeface="Aharoni" panose="02010803020104030203" pitchFamily="2" charset="-79"/>
                        </a:rPr>
                        <a:t>Cuadernos</a:t>
                      </a:r>
                    </a:p>
                    <a:p>
                      <a:pPr marL="171450" indent="-171450">
                        <a:lnSpc>
                          <a:spcPct val="100000"/>
                        </a:lnSpc>
                        <a:spcAft>
                          <a:spcPts val="0"/>
                        </a:spcAft>
                        <a:buFontTx/>
                        <a:buChar char="-"/>
                      </a:pPr>
                      <a:r>
                        <a:rPr lang="es-MX" sz="1200" strike="noStrike" dirty="0" smtClean="0">
                          <a:solidFill>
                            <a:schemeClr val="accent1">
                              <a:lumMod val="75000"/>
                            </a:schemeClr>
                          </a:solidFill>
                          <a:effectLst/>
                          <a:latin typeface="Aharoni" panose="02010803020104030203" pitchFamily="2" charset="-79"/>
                          <a:ea typeface="Calibri"/>
                          <a:cs typeface="Aharoni" panose="02010803020104030203" pitchFamily="2" charset="-79"/>
                        </a:rPr>
                        <a:t>Pluma, lápiz</a:t>
                      </a:r>
                    </a:p>
                    <a:p>
                      <a:pPr marL="171450" indent="-171450">
                        <a:lnSpc>
                          <a:spcPct val="100000"/>
                        </a:lnSpc>
                        <a:spcAft>
                          <a:spcPts val="0"/>
                        </a:spcAft>
                        <a:buFontTx/>
                        <a:buChar char="-"/>
                      </a:pPr>
                      <a:r>
                        <a:rPr lang="es-MX" sz="1200" strike="noStrike" dirty="0" smtClean="0">
                          <a:solidFill>
                            <a:schemeClr val="accent1">
                              <a:lumMod val="75000"/>
                            </a:schemeClr>
                          </a:solidFill>
                          <a:effectLst/>
                          <a:latin typeface="Aharoni" panose="02010803020104030203" pitchFamily="2" charset="-79"/>
                          <a:ea typeface="Calibri"/>
                          <a:cs typeface="Aharoni" panose="02010803020104030203" pitchFamily="2" charset="-79"/>
                        </a:rPr>
                        <a:t>Calculadora</a:t>
                      </a:r>
                    </a:p>
                    <a:p>
                      <a:pPr>
                        <a:lnSpc>
                          <a:spcPct val="100000"/>
                        </a:lnSpc>
                        <a:spcAft>
                          <a:spcPts val="0"/>
                        </a:spcAft>
                      </a:pPr>
                      <a:r>
                        <a:rPr lang="es-MX" sz="1200" strike="noStrike" dirty="0" smtClean="0">
                          <a:solidFill>
                            <a:schemeClr val="accent1">
                              <a:lumMod val="75000"/>
                            </a:schemeClr>
                          </a:solidFill>
                          <a:effectLst/>
                          <a:latin typeface="Aharoni" panose="02010803020104030203" pitchFamily="2" charset="-79"/>
                          <a:ea typeface="Calibri"/>
                          <a:cs typeface="Aharoni" panose="02010803020104030203" pitchFamily="2" charset="-79"/>
                        </a:rPr>
                        <a:t>-   </a:t>
                      </a:r>
                      <a:r>
                        <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rPr>
                        <a:t>Material impreso</a:t>
                      </a:r>
                      <a:endParaRPr lang="es-MX" sz="1200" strike="noStrike" kern="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p>
                      <a:pPr algn="just">
                        <a:lnSpc>
                          <a:spcPct val="100000"/>
                        </a:lnSpc>
                        <a:spcAft>
                          <a:spcPts val="0"/>
                        </a:spcAft>
                      </a:pPr>
                      <a:r>
                        <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rPr>
                        <a:t>Se retomarán los conceptos vistos con anterioridad referentes a: · </a:t>
                      </a:r>
                    </a:p>
                    <a:p>
                      <a:pPr algn="just">
                        <a:lnSpc>
                          <a:spcPct val="100000"/>
                        </a:lnSpc>
                        <a:spcAft>
                          <a:spcPts val="0"/>
                        </a:spcAft>
                      </a:pPr>
                      <a:r>
                        <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rPr>
                        <a:t>Suma y resta de monomios semejantes.</a:t>
                      </a:r>
                    </a:p>
                    <a:p>
                      <a:pPr algn="just">
                        <a:lnSpc>
                          <a:spcPct val="100000"/>
                        </a:lnSpc>
                        <a:spcAft>
                          <a:spcPts val="0"/>
                        </a:spcAft>
                      </a:pPr>
                      <a:r>
                        <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rPr>
                        <a:t>Distinción entre ecuación e identidad algebraica.</a:t>
                      </a:r>
                    </a:p>
                    <a:p>
                      <a:pPr algn="just">
                        <a:lnSpc>
                          <a:spcPct val="100000"/>
                        </a:lnSpc>
                        <a:spcAft>
                          <a:spcPts val="0"/>
                        </a:spcAft>
                      </a:pPr>
                      <a:r>
                        <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rPr>
                        <a:t>Determinación de la existencia o no de equivalencia entre ecuaciones.</a:t>
                      </a:r>
                      <a:br>
                        <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rPr>
                      </a:br>
                      <a:r>
                        <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rPr>
                        <a:t>Comprobación de la solución de una ecuación.</a:t>
                      </a:r>
                    </a:p>
                    <a:p>
                      <a:pPr algn="just">
                        <a:lnSpc>
                          <a:spcPct val="100000"/>
                        </a:lnSpc>
                        <a:spcAft>
                          <a:spcPts val="0"/>
                        </a:spcAft>
                      </a:pPr>
                      <a:r>
                        <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rPr>
                        <a:t>Planteamiento y resolución de ecuaciones para encontrar la solución de problemas sencillos de la vida real.</a:t>
                      </a:r>
                      <a:endParaRPr lang="es-MX" sz="1200" strike="noStrike" kern="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737146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3.googleusercontent.com/5Z5ZlQuOb2l4eEmx-pqgKEsfLexXtmwW3T5ERGBLO5huA1Zb-jHsyspaZBLTClw5xrxhgP-0NuJ376wodv5UY6QRjA2yUIJzBsAzJbW7rS7lVnGyMs2PWbf-7s_r0rmjJXur0iZwoeWOZ2BVALUcgWz3FFfUibA6aCkW8nW20Gapg3vrDY-6rSm6tSVMOwEV0t6lDISseB7yxohpNRYAXaRgq3xT-5WMMT5UXIW4lpBhPM7_X3T3JnqBFl7dln1ddNtJCW4hNdMcUOjyedpftPunLgN-xHldMKAxh5--8U8aC3trk5RorC1kvj7D5Psfv1PIAO9yJ89NhwfSXR_CY1v-wh3RKj8TaxHJrNU6V8Yhg_uYj05x9kkVTmRHq3c0II20HnrRJexVpO_rzYkk23mF8Yf3ygurX8ulIzUZaWTp0uh_x58D_Tobon5U8zL5QYBRjMIpkpKUk5Lz62sdsFs7EeVN0i4i-IPtAu1bp3zlOhLh6v7pHoOX2msLSglWy1z4ewqFmzbDwrgBEsRDcMueINauSTZDrZD5tPTEdISXIGeVdzbaR05whvHVTP5xhCAAWkNanDdYFJ119eDAu6koXXsTI_MV_XhnlBG87rEO39VYzdemK_f-zlUwx4GFsbhWR4raJPGAhanZgggvKuIh7QV8VDI=w876-h657-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747222" y="1329506"/>
            <a:ext cx="5670545" cy="42529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lh3.googleusercontent.com/8e_OWZJKLtJRtn--Y_wOzoflleVA3NYnZLCz3csuwWuekQDi_2euf11QeIlbyosoD7ptBHeDQ2kdDRmBX7TYsW2pc4eNnenU9xeY6GgOKikB5S9ufp_9Dcwkd7L53md5q_Fxon04whYj2f2H9YoEVz2bPCQN3Q0bjEkTn7z2DZC2quzlKbffJnqDXcVWTK7uK8OzLbqBkD6teUQXiWGvH7I6rwpZUuf9XwYN-EEF_rlQON2IMSaLp-a97yYvHSa73zYYsHPcG6CgFsRXGJBm0nSF7ROaHfxPJOhC6lHizuM95KOTNJYtLLukMbhOFii8KCv-QcsQE3SsVFEEHHyp_QSZMrpTMnl4yUYh6h27sWVHu8dqL6ZcT_90yXin6dQWmbzaWMheAXuu5Y6js1YTFFfU7hRF4y79g_0GlzJU0pLN7x5FOxngH7W-_QWYcHnBNuxbVVFd-eJsCGkfqKiJKPTh5fESQk5hMBTKbJsEtg_E51Ijey-823IotUjCgmQsOuaUy9a_ME7wRjpaQ02UDaDHeqVL2MEGPHRKzQmKaFAoi0Yr98P9tetkXpOQFfcwhjnOEwjot7IbSIS3xdJsFGGiojUdCJaFNFkV5Sul40COpTzN-M3gt3-8tWxOBk2EhJ0v67vdkGRXKeUUmAtiw6VvoRIby2A=w876-h657-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58547" y="1321637"/>
            <a:ext cx="5607596" cy="4205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920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55641" y="764704"/>
            <a:ext cx="6524350" cy="584775"/>
          </a:xfrm>
          <a:prstGeom prst="rect">
            <a:avLst/>
          </a:prstGeom>
        </p:spPr>
        <p:txBody>
          <a:bodyPr>
            <a:noAutofit/>
          </a:bodyPr>
          <a:lstStyle/>
          <a:p>
            <a:pPr algn="ctr">
              <a:spcBef>
                <a:spcPct val="0"/>
              </a:spcBef>
            </a:pPr>
            <a:r>
              <a:rPr lang="es-ES" sz="3200" b="1" dirty="0" smtClean="0">
                <a:solidFill>
                  <a:srgbClr val="00B0F0"/>
                </a:solidFill>
                <a:latin typeface="+mj-lt"/>
                <a:ea typeface="+mj-ea"/>
                <a:cs typeface="+mj-cs"/>
              </a:rPr>
              <a:t>6. </a:t>
            </a:r>
            <a:r>
              <a:rPr lang="es-ES" sz="3200" b="1" dirty="0">
                <a:solidFill>
                  <a:srgbClr val="00B0F0"/>
                </a:solidFill>
                <a:latin typeface="+mj-lt"/>
                <a:ea typeface="+mj-ea"/>
                <a:cs typeface="+mj-cs"/>
              </a:rPr>
              <a:t>Objetivo general del proyecto</a:t>
            </a:r>
          </a:p>
        </p:txBody>
      </p:sp>
      <p:graphicFrame>
        <p:nvGraphicFramePr>
          <p:cNvPr id="3" name="Tabla 2"/>
          <p:cNvGraphicFramePr>
            <a:graphicFrameLocks noGrp="1"/>
          </p:cNvGraphicFramePr>
          <p:nvPr>
            <p:extLst>
              <p:ext uri="{D42A27DB-BD31-4B8C-83A1-F6EECF244321}">
                <p14:modId xmlns:p14="http://schemas.microsoft.com/office/powerpoint/2010/main" val="654887279"/>
              </p:ext>
            </p:extLst>
          </p:nvPr>
        </p:nvGraphicFramePr>
        <p:xfrm>
          <a:off x="1127448" y="1844825"/>
          <a:ext cx="10009112" cy="4104456"/>
        </p:xfrm>
        <a:graphic>
          <a:graphicData uri="http://schemas.openxmlformats.org/drawingml/2006/table">
            <a:tbl>
              <a:tblPr>
                <a:tableStyleId>{5C22544A-7EE6-4342-B048-85BDC9FD1C3A}</a:tableStyleId>
              </a:tblPr>
              <a:tblGrid>
                <a:gridCol w="10009112"/>
              </a:tblGrid>
              <a:tr h="4104456">
                <a:tc>
                  <a:txBody>
                    <a:bodyPr/>
                    <a:lstStyle/>
                    <a:p>
                      <a:pPr marR="114935" algn="just">
                        <a:lnSpc>
                          <a:spcPct val="115000"/>
                        </a:lnSpc>
                        <a:spcAft>
                          <a:spcPts val="0"/>
                        </a:spcAft>
                      </a:pPr>
                      <a:r>
                        <a:rPr lang="es-ES" sz="2800" b="1" kern="1200" dirty="0">
                          <a:solidFill>
                            <a:schemeClr val="accent1">
                              <a:lumMod val="75000"/>
                            </a:schemeClr>
                          </a:solidFill>
                          <a:effectLst/>
                          <a:latin typeface="Aharoni" panose="02010803020104030203" pitchFamily="2" charset="-79"/>
                          <a:ea typeface="+mn-ea"/>
                          <a:cs typeface="Aharoni" panose="02010803020104030203" pitchFamily="2" charset="-79"/>
                        </a:rPr>
                        <a:t>Identificar en qué consiste un problema, sus características y los posibles pasos a seguir para su resolución, de acuerdo a su clasificación y a la naturaleza del problema; con la finalidad de que el alumno identifique y aplique, según corresponda, el tipo de pensamiento y las estrategias para un mejor desempeño en la solución de problemas.</a:t>
                      </a:r>
                      <a:endParaRPr lang="es-MX" sz="2800" b="1" kern="1200" dirty="0">
                        <a:solidFill>
                          <a:schemeClr val="accent1">
                            <a:lumMod val="75000"/>
                          </a:schemeClr>
                        </a:solidFill>
                        <a:effectLst/>
                        <a:latin typeface="Aharoni" panose="02010803020104030203" pitchFamily="2" charset="-79"/>
                        <a:ea typeface="+mn-ea"/>
                        <a:cs typeface="Aharoni" panose="02010803020104030203" pitchFamily="2" charset="-79"/>
                      </a:endParaRPr>
                    </a:p>
                  </a:txBody>
                  <a:tcPr marL="60258" marR="60258" marT="60258" marB="60258"/>
                </a:tc>
              </a:tr>
            </a:tbl>
          </a:graphicData>
        </a:graphic>
      </p:graphicFrame>
    </p:spTree>
    <p:extLst>
      <p:ext uri="{BB962C8B-B14F-4D97-AF65-F5344CB8AC3E}">
        <p14:creationId xmlns:p14="http://schemas.microsoft.com/office/powerpoint/2010/main" val="11788816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3 Marcador de contenido"/>
          <p:cNvGraphicFramePr>
            <a:graphicFrameLocks/>
          </p:cNvGraphicFramePr>
          <p:nvPr>
            <p:extLst>
              <p:ext uri="{D42A27DB-BD31-4B8C-83A1-F6EECF244321}">
                <p14:modId xmlns:p14="http://schemas.microsoft.com/office/powerpoint/2010/main" val="4213848849"/>
              </p:ext>
            </p:extLst>
          </p:nvPr>
        </p:nvGraphicFramePr>
        <p:xfrm>
          <a:off x="1276355" y="2132857"/>
          <a:ext cx="9694945" cy="1617329"/>
        </p:xfrm>
        <a:graphic>
          <a:graphicData uri="http://schemas.openxmlformats.org/drawingml/2006/table">
            <a:tbl>
              <a:tblPr firstRow="1" firstCol="1" bandRow="1"/>
              <a:tblGrid>
                <a:gridCol w="791725"/>
                <a:gridCol w="1826297"/>
                <a:gridCol w="7076923"/>
              </a:tblGrid>
              <a:tr h="337169">
                <a:tc>
                  <a:txBody>
                    <a:bodyPr/>
                    <a:lstStyle/>
                    <a:p>
                      <a:pPr algn="ctr">
                        <a:lnSpc>
                          <a:spcPct val="150000"/>
                        </a:lnSpc>
                        <a:spcAft>
                          <a:spcPts val="0"/>
                        </a:spcAft>
                      </a:pPr>
                      <a:r>
                        <a:rPr lang="es-MX" sz="1200" b="1" dirty="0" smtClean="0">
                          <a:solidFill>
                            <a:schemeClr val="accent1">
                              <a:lumMod val="75000"/>
                            </a:schemeClr>
                          </a:solidFill>
                          <a:effectLst/>
                          <a:latin typeface="Aharoni" panose="02010803020104030203" pitchFamily="2" charset="-79"/>
                          <a:ea typeface="Calibri"/>
                          <a:cs typeface="Aharoni" panose="02010803020104030203" pitchFamily="2" charset="-79"/>
                        </a:rPr>
                        <a:t>Tiempo</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b="1" dirty="0">
                          <a:solidFill>
                            <a:schemeClr val="accent1">
                              <a:lumMod val="75000"/>
                            </a:schemeClr>
                          </a:solidFill>
                          <a:effectLst/>
                          <a:latin typeface="Aharoni" panose="02010803020104030203" pitchFamily="2" charset="-79"/>
                          <a:ea typeface="Calibri"/>
                          <a:cs typeface="Aharoni" panose="02010803020104030203" pitchFamily="2" charset="-79"/>
                        </a:rPr>
                        <a:t>Recursos didácticos</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b="1" dirty="0">
                          <a:solidFill>
                            <a:schemeClr val="accent1">
                              <a:lumMod val="75000"/>
                            </a:schemeClr>
                          </a:solidFill>
                          <a:effectLst/>
                          <a:latin typeface="Aharoni" panose="02010803020104030203" pitchFamily="2" charset="-79"/>
                          <a:ea typeface="Calibri"/>
                          <a:cs typeface="Aharoni" panose="02010803020104030203" pitchFamily="2" charset="-79"/>
                        </a:rPr>
                        <a:t>Secuencia </a:t>
                      </a:r>
                      <a:r>
                        <a:rPr lang="es-MX" sz="1200" b="1" dirty="0" smtClean="0">
                          <a:solidFill>
                            <a:schemeClr val="accent1">
                              <a:lumMod val="75000"/>
                            </a:schemeClr>
                          </a:solidFill>
                          <a:effectLst/>
                          <a:latin typeface="Aharoni" panose="02010803020104030203" pitchFamily="2" charset="-79"/>
                          <a:ea typeface="Calibri"/>
                          <a:cs typeface="Aharoni" panose="02010803020104030203" pitchFamily="2" charset="-79"/>
                        </a:rPr>
                        <a:t>didáctica</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9175">
                <a:tc>
                  <a:txBody>
                    <a:bodyPr/>
                    <a:lstStyle/>
                    <a:p>
                      <a:pPr>
                        <a:lnSpc>
                          <a:spcPts val="1300"/>
                        </a:lnSpc>
                        <a:spcAft>
                          <a:spcPts val="0"/>
                        </a:spcAft>
                      </a:pPr>
                      <a:endParaRPr lang="es-MX" sz="1200" strike="noStrike"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p>
                      <a:pPr>
                        <a:lnSpc>
                          <a:spcPts val="1300"/>
                        </a:lnSpc>
                        <a:spcAft>
                          <a:spcPts val="0"/>
                        </a:spcAft>
                      </a:pPr>
                      <a:r>
                        <a:rPr lang="es-MX" sz="1200" strike="noStrike" dirty="0" smtClean="0">
                          <a:solidFill>
                            <a:schemeClr val="accent1">
                              <a:lumMod val="75000"/>
                            </a:schemeClr>
                          </a:solidFill>
                          <a:effectLst/>
                          <a:latin typeface="Aharoni" panose="02010803020104030203" pitchFamily="2" charset="-79"/>
                          <a:ea typeface="Calibri"/>
                          <a:cs typeface="Aharoni" panose="02010803020104030203" pitchFamily="2" charset="-79"/>
                        </a:rPr>
                        <a:t>20 min</a:t>
                      </a:r>
                      <a:endParaRPr lang="es-MX" sz="1200" strike="noStrike"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s-MX" sz="1200" strike="noStrike"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p>
                      <a:pPr marL="171450" indent="-171450">
                        <a:lnSpc>
                          <a:spcPct val="100000"/>
                        </a:lnSpc>
                        <a:spcAft>
                          <a:spcPts val="0"/>
                        </a:spcAft>
                        <a:buFontTx/>
                        <a:buChar char="-"/>
                      </a:pPr>
                      <a:r>
                        <a:rPr lang="es-MX" sz="1200" strike="noStrike" dirty="0" smtClean="0">
                          <a:solidFill>
                            <a:schemeClr val="accent1">
                              <a:lumMod val="75000"/>
                            </a:schemeClr>
                          </a:solidFill>
                          <a:effectLst/>
                          <a:latin typeface="Aharoni" panose="02010803020104030203" pitchFamily="2" charset="-79"/>
                          <a:ea typeface="Calibri"/>
                          <a:cs typeface="Aharoni" panose="02010803020104030203" pitchFamily="2" charset="-79"/>
                        </a:rPr>
                        <a:t>Pizarrón</a:t>
                      </a:r>
                    </a:p>
                    <a:p>
                      <a:pPr marL="171450" indent="-171450">
                        <a:lnSpc>
                          <a:spcPct val="100000"/>
                        </a:lnSpc>
                        <a:spcAft>
                          <a:spcPts val="0"/>
                        </a:spcAft>
                        <a:buFontTx/>
                        <a:buChar char="-"/>
                      </a:pPr>
                      <a:r>
                        <a:rPr lang="es-MX" sz="1200" strike="noStrike" dirty="0" smtClean="0">
                          <a:solidFill>
                            <a:schemeClr val="accent1">
                              <a:lumMod val="75000"/>
                            </a:schemeClr>
                          </a:solidFill>
                          <a:effectLst/>
                          <a:latin typeface="Aharoni" panose="02010803020104030203" pitchFamily="2" charset="-79"/>
                          <a:ea typeface="Calibri"/>
                          <a:cs typeface="Aharoni" panose="02010803020104030203" pitchFamily="2" charset="-79"/>
                        </a:rPr>
                        <a:t>Marcadores</a:t>
                      </a:r>
                    </a:p>
                    <a:p>
                      <a:pPr marL="171450" indent="-171450">
                        <a:lnSpc>
                          <a:spcPct val="100000"/>
                        </a:lnSpc>
                        <a:spcAft>
                          <a:spcPts val="0"/>
                        </a:spcAft>
                        <a:buFontTx/>
                        <a:buChar char="-"/>
                      </a:pPr>
                      <a:r>
                        <a:rPr lang="es-MX" sz="1200" strike="noStrike" dirty="0" smtClean="0">
                          <a:solidFill>
                            <a:schemeClr val="accent1">
                              <a:lumMod val="75000"/>
                            </a:schemeClr>
                          </a:solidFill>
                          <a:effectLst/>
                          <a:latin typeface="Aharoni" panose="02010803020104030203" pitchFamily="2" charset="-79"/>
                          <a:ea typeface="Calibri"/>
                          <a:cs typeface="Aharoni" panose="02010803020104030203" pitchFamily="2" charset="-79"/>
                        </a:rPr>
                        <a:t>Cuadernos</a:t>
                      </a:r>
                    </a:p>
                    <a:p>
                      <a:pPr marL="171450" indent="-171450">
                        <a:lnSpc>
                          <a:spcPct val="100000"/>
                        </a:lnSpc>
                        <a:spcAft>
                          <a:spcPts val="0"/>
                        </a:spcAft>
                        <a:buFontTx/>
                        <a:buChar char="-"/>
                      </a:pPr>
                      <a:r>
                        <a:rPr lang="es-MX" sz="1200" strike="noStrike" dirty="0" smtClean="0">
                          <a:solidFill>
                            <a:schemeClr val="accent1">
                              <a:lumMod val="75000"/>
                            </a:schemeClr>
                          </a:solidFill>
                          <a:effectLst/>
                          <a:latin typeface="Aharoni" panose="02010803020104030203" pitchFamily="2" charset="-79"/>
                          <a:ea typeface="Calibri"/>
                          <a:cs typeface="Aharoni" panose="02010803020104030203" pitchFamily="2" charset="-79"/>
                        </a:rPr>
                        <a:t>Pluma, lápiz</a:t>
                      </a:r>
                    </a:p>
                    <a:p>
                      <a:pPr marL="171450" indent="-171450">
                        <a:lnSpc>
                          <a:spcPct val="100000"/>
                        </a:lnSpc>
                        <a:spcAft>
                          <a:spcPts val="0"/>
                        </a:spcAft>
                        <a:buFontTx/>
                        <a:buChar char="-"/>
                      </a:pPr>
                      <a:r>
                        <a:rPr lang="es-MX" sz="1200" strike="noStrike" dirty="0" smtClean="0">
                          <a:solidFill>
                            <a:schemeClr val="accent1">
                              <a:lumMod val="75000"/>
                            </a:schemeClr>
                          </a:solidFill>
                          <a:effectLst/>
                          <a:latin typeface="Aharoni" panose="02010803020104030203" pitchFamily="2" charset="-79"/>
                          <a:ea typeface="Calibri"/>
                          <a:cs typeface="Aharoni" panose="02010803020104030203" pitchFamily="2" charset="-79"/>
                        </a:rPr>
                        <a:t>Calculadora</a:t>
                      </a:r>
                    </a:p>
                    <a:p>
                      <a:pPr>
                        <a:lnSpc>
                          <a:spcPct val="100000"/>
                        </a:lnSpc>
                        <a:spcAft>
                          <a:spcPts val="0"/>
                        </a:spcAft>
                      </a:pPr>
                      <a:r>
                        <a:rPr lang="es-MX" sz="1200" strike="noStrike" dirty="0" smtClean="0">
                          <a:solidFill>
                            <a:schemeClr val="accent1">
                              <a:lumMod val="75000"/>
                            </a:schemeClr>
                          </a:solidFill>
                          <a:effectLst/>
                          <a:latin typeface="Aharoni" panose="02010803020104030203" pitchFamily="2" charset="-79"/>
                          <a:ea typeface="Calibri"/>
                          <a:cs typeface="Aharoni" panose="02010803020104030203" pitchFamily="2" charset="-79"/>
                        </a:rPr>
                        <a:t>-   </a:t>
                      </a:r>
                      <a:r>
                        <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rPr>
                        <a:t>Material impreso</a:t>
                      </a:r>
                      <a:endParaRPr lang="es-MX" sz="1200" strike="noStrike" kern="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p>
                      <a:pPr algn="just">
                        <a:lnSpc>
                          <a:spcPct val="100000"/>
                        </a:lnSpc>
                        <a:spcAft>
                          <a:spcPts val="0"/>
                        </a:spcAft>
                      </a:pPr>
                      <a:r>
                        <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rPr>
                        <a:t>Se realizará el planteamiento y resolución de ecuaciones para encontrar la solución de problemas sencillos de la vida real.</a:t>
                      </a:r>
                      <a:endParaRPr lang="es-MX" sz="1200" strike="noStrike" kern="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1276355" y="557610"/>
            <a:ext cx="9865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s-MX" altLang="es-MX" sz="4000" b="1" dirty="0" smtClean="0">
                <a:solidFill>
                  <a:srgbClr val="00B0F0"/>
                </a:solidFill>
                <a:latin typeface="Aharoni" panose="02010803020104030203" pitchFamily="2" charset="-79"/>
                <a:cs typeface="Aharoni" panose="02010803020104030203" pitchFamily="2" charset="-79"/>
              </a:rPr>
              <a:t>11</a:t>
            </a:r>
            <a:r>
              <a:rPr lang="es-MX" altLang="es-MX" sz="2400" b="1" dirty="0" smtClean="0">
                <a:solidFill>
                  <a:srgbClr val="00B0F0"/>
                </a:solidFill>
                <a:latin typeface="Aharoni" panose="02010803020104030203" pitchFamily="2" charset="-79"/>
                <a:cs typeface="Aharoni" panose="02010803020104030203" pitchFamily="2" charset="-79"/>
              </a:rPr>
              <a:t>b</a:t>
            </a:r>
            <a:r>
              <a:rPr lang="es-MX" altLang="es-MX" sz="4000" b="1" dirty="0" smtClean="0">
                <a:solidFill>
                  <a:srgbClr val="00B0F0"/>
                </a:solidFill>
                <a:latin typeface="Aharoni" panose="02010803020104030203" pitchFamily="2" charset="-79"/>
                <a:cs typeface="Aharoni" panose="02010803020104030203" pitchFamily="2" charset="-79"/>
              </a:rPr>
              <a:t>.6</a:t>
            </a:r>
            <a:endParaRPr lang="es-MX" altLang="es-MX" sz="2400" b="1" dirty="0" smtClean="0">
              <a:solidFill>
                <a:srgbClr val="00B0F0"/>
              </a:solidFill>
              <a:latin typeface="Aharoni" panose="02010803020104030203" pitchFamily="2" charset="-79"/>
              <a:cs typeface="Aharoni" panose="02010803020104030203" pitchFamily="2" charset="-79"/>
            </a:endParaRPr>
          </a:p>
          <a:p>
            <a:pPr eaLnBrk="0" fontAlgn="base" hangingPunct="0">
              <a:spcBef>
                <a:spcPct val="0"/>
              </a:spcBef>
              <a:spcAft>
                <a:spcPct val="0"/>
              </a:spcAft>
            </a:pPr>
            <a:r>
              <a:rPr lang="es-MX" sz="2400" b="1" dirty="0">
                <a:solidFill>
                  <a:srgbClr val="00B0F0"/>
                </a:solidFill>
                <a:latin typeface="Aharoni" panose="02010803020104030203" pitchFamily="2" charset="-79"/>
                <a:cs typeface="Aharoni" panose="02010803020104030203" pitchFamily="2" charset="-79"/>
              </a:rPr>
              <a:t>j</a:t>
            </a:r>
            <a:r>
              <a:rPr lang="es-MX" sz="2400" b="1" dirty="0" smtClean="0">
                <a:solidFill>
                  <a:srgbClr val="00B0F0"/>
                </a:solidFill>
                <a:latin typeface="Aharoni" panose="02010803020104030203" pitchFamily="2" charset="-79"/>
                <a:cs typeface="Aharoni" panose="02010803020104030203" pitchFamily="2" charset="-79"/>
              </a:rPr>
              <a:t>) </a:t>
            </a:r>
            <a:r>
              <a:rPr lang="es-MX" sz="2400" b="1" dirty="0">
                <a:solidFill>
                  <a:srgbClr val="00B0F0"/>
                </a:solidFill>
                <a:latin typeface="Aharoni" panose="02010803020104030203" pitchFamily="2" charset="-79"/>
                <a:cs typeface="Aharoni" panose="02010803020104030203" pitchFamily="2" charset="-79"/>
              </a:rPr>
              <a:t>D</a:t>
            </a:r>
            <a:r>
              <a:rPr lang="es-MX" sz="2400" b="1" dirty="0" smtClean="0">
                <a:solidFill>
                  <a:srgbClr val="00B0F0"/>
                </a:solidFill>
                <a:latin typeface="Aharoni" panose="02010803020104030203" pitchFamily="2" charset="-79"/>
                <a:cs typeface="Aharoni" panose="02010803020104030203" pitchFamily="2" charset="-79"/>
              </a:rPr>
              <a:t>escripción del cierre de la actividad.</a:t>
            </a:r>
            <a:endParaRPr kumimoji="0" lang="es-MX" altLang="es-MX" sz="1800" b="0" i="0" u="none" strike="noStrike" cap="none" normalizeH="0" baseline="0" dirty="0" smtClean="0">
              <a:ln>
                <a:noFill/>
              </a:ln>
              <a:solidFill>
                <a:srgbClr val="00B0F0"/>
              </a:solidFill>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712796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lh3.googleusercontent.com/866DvzzWuZCeudRmA1UxuSvciE1YctyK9S5fbH35ehoFhKNAezp2KjnRGpJNA3ijy4CGy01CZYj9QU_M0Stk4yHE33tkTpbIAw_0siV7LJe8jgsdV64PMhziahMwK9wF9_xoSU5Nqj7KyK1mE_1Y5oFuCJxVhteLhFyIRAAtqlc619-c84yl89vZabF-rrxRDhw0IOF2Lk6O_Yg4lvZ0YEchom2DEnVK-fYd8bkF6OPXemyjX1_3rETdoWhIcuP8zCQEePJKzct4LtbJTjshgFgKEh-3XJLpwliG55h4qQ2ejxV28d1jgui7A4fQu13kwDt21cWrCQ8jBPdfUyzMJOQOQSVcwbSmdD3-O0B3Jy1eI8pcYYMR5HZrx_EojZv8zQdqwkcaWQuGTTIkMOeHVy6_ULEf6NZLsOXRgGQLF-g6LjtNW5cwQvFxA3bRLA_oG_xly8SVx2zgsGUz6bfH9g7KEzYwVDuLLC-HWVpuMzEopIXiQOQ8IiXsp7_0mv0BLXqsQiQ6_DNlAO-b2ryDqGySczq7nf9uTFWbAcZXBjfxX2lRsD4HYBxGst7uXHuubeQnDCjinTykDF2mtukRGuFMtvz5AAsp-8ONDAe1uawPn-BC3DoyepbFu4NW273XV3-mhk4VXFX_EoHFMXW0jSG8DauhlVs=w876-h657-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777237" y="1330939"/>
            <a:ext cx="5682012" cy="426151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lh3.googleusercontent.com/vIA_rZUJFvp1Y1Ses7khX0qvEFN-xk9t5rete1o7mfUEhw7v08kOz4T3LPR21itvbiWacvkSK99g-SCU1WMTSHwQfYHXnlDenIeb7jxpzE9MKNZENmMGkKUNYc2gzhfqKjSoSAEmYZzZVnG4ir1NvSaG7UiXAh79yf5P99xvXclWoDY-MLMdkXkeqdvBJBjfFobc-oElE014u4zmnHXHy1qotKZZe-8kLpdXsEPdB89dSfNhUd90sxGuQ7dY_ttoXktCruJ0TQneKr8XGtkn08p9TkepfPME4LPuTIyg7uIA00qDOtVncjk-stSSAC6XQ9v-cBgZ92ftlcNBziXPsZgLadc-Ej06rimDDMInXRylU6ZSy1DOHmlPtKrzwCXo7T6mfknDTRPvcXL9IFJPfk5gjMWxuuE0tBK5ZQ1nkw11VQzTlF8Af55E7VH9TtVjOTUqDojHBumwftA2tZgReHvPRMcdZw6hxsWo88ziOvv3RzdZWMYoMpV2tMhCol53ZxNRjvDq7gCP_nkipH4xiN0Coc1EA4HQPZIuUwrXXnDQuhHVmTzXQdoXu4bvAKTFR8cnqRfuBaavGgouHzfTqQbFNmgIgdplPywR0SxpT8pLteM6xnjpt1yi0EQnFjjIL-0XBndpuXK47LRrpSRahIGaXExnuS0=w876-h657-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9976" y="1598486"/>
            <a:ext cx="4968552" cy="3726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5920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276355" y="557610"/>
            <a:ext cx="9865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s-MX" altLang="es-MX" sz="4000" b="1" dirty="0" smtClean="0">
                <a:solidFill>
                  <a:srgbClr val="00B0F0"/>
                </a:solidFill>
                <a:latin typeface="Aharoni" panose="02010803020104030203" pitchFamily="2" charset="-79"/>
                <a:cs typeface="Aharoni" panose="02010803020104030203" pitchFamily="2" charset="-79"/>
              </a:rPr>
              <a:t>11</a:t>
            </a:r>
            <a:r>
              <a:rPr lang="es-MX" altLang="es-MX" sz="2400" b="1" dirty="0" smtClean="0">
                <a:solidFill>
                  <a:srgbClr val="00B0F0"/>
                </a:solidFill>
                <a:latin typeface="Aharoni" panose="02010803020104030203" pitchFamily="2" charset="-79"/>
                <a:cs typeface="Aharoni" panose="02010803020104030203" pitchFamily="2" charset="-79"/>
              </a:rPr>
              <a:t>b</a:t>
            </a:r>
            <a:r>
              <a:rPr lang="es-MX" altLang="es-MX" sz="4000" b="1" dirty="0" smtClean="0">
                <a:solidFill>
                  <a:srgbClr val="00B0F0"/>
                </a:solidFill>
                <a:latin typeface="Aharoni" panose="02010803020104030203" pitchFamily="2" charset="-79"/>
                <a:cs typeface="Aharoni" panose="02010803020104030203" pitchFamily="2" charset="-79"/>
              </a:rPr>
              <a:t>.7</a:t>
            </a:r>
            <a:endParaRPr lang="es-MX" altLang="es-MX" sz="2400" b="1" dirty="0" smtClean="0">
              <a:solidFill>
                <a:srgbClr val="00B0F0"/>
              </a:solidFill>
              <a:latin typeface="Aharoni" panose="02010803020104030203" pitchFamily="2" charset="-79"/>
              <a:cs typeface="Aharoni" panose="02010803020104030203" pitchFamily="2" charset="-79"/>
            </a:endParaRPr>
          </a:p>
          <a:p>
            <a:pPr eaLnBrk="0" fontAlgn="base" hangingPunct="0">
              <a:spcBef>
                <a:spcPct val="0"/>
              </a:spcBef>
              <a:spcAft>
                <a:spcPct val="0"/>
              </a:spcAft>
            </a:pPr>
            <a:r>
              <a:rPr lang="es-MX" sz="2400" b="1" dirty="0" smtClean="0">
                <a:solidFill>
                  <a:srgbClr val="00B0F0"/>
                </a:solidFill>
                <a:latin typeface="Aharoni" panose="02010803020104030203" pitchFamily="2" charset="-79"/>
                <a:cs typeface="Aharoni" panose="02010803020104030203" pitchFamily="2" charset="-79"/>
              </a:rPr>
              <a:t>k) </a:t>
            </a:r>
            <a:r>
              <a:rPr lang="es-MX" sz="2400" b="1" dirty="0">
                <a:solidFill>
                  <a:srgbClr val="00B0F0"/>
                </a:solidFill>
                <a:latin typeface="Aharoni" panose="02010803020104030203" pitchFamily="2" charset="-79"/>
                <a:cs typeface="Aharoni" panose="02010803020104030203" pitchFamily="2" charset="-79"/>
              </a:rPr>
              <a:t>D</a:t>
            </a:r>
            <a:r>
              <a:rPr lang="es-MX" sz="2400" b="1" dirty="0" smtClean="0">
                <a:solidFill>
                  <a:srgbClr val="00B0F0"/>
                </a:solidFill>
                <a:latin typeface="Aharoni" panose="02010803020104030203" pitchFamily="2" charset="-79"/>
                <a:cs typeface="Aharoni" panose="02010803020104030203" pitchFamily="2" charset="-79"/>
              </a:rPr>
              <a:t>escripción de </a:t>
            </a:r>
            <a:r>
              <a:rPr lang="es-MX" sz="2400" b="1" dirty="0">
                <a:solidFill>
                  <a:srgbClr val="00B0F0"/>
                </a:solidFill>
                <a:latin typeface="Aharoni" panose="02010803020104030203" pitchFamily="2" charset="-79"/>
                <a:cs typeface="Aharoni" panose="02010803020104030203" pitchFamily="2" charset="-79"/>
              </a:rPr>
              <a:t>lo que se hará con los resultados de la actividad.</a:t>
            </a:r>
            <a:endParaRPr lang="es-MX" altLang="es-MX" sz="2400" b="1" dirty="0">
              <a:solidFill>
                <a:srgbClr val="00B0F0"/>
              </a:solidFill>
              <a:latin typeface="Aharoni" panose="02010803020104030203" pitchFamily="2" charset="-79"/>
              <a:cs typeface="Aharoni" panose="02010803020104030203" pitchFamily="2" charset="-79"/>
            </a:endParaRPr>
          </a:p>
        </p:txBody>
      </p:sp>
      <p:graphicFrame>
        <p:nvGraphicFramePr>
          <p:cNvPr id="4" name="Tabla 3"/>
          <p:cNvGraphicFramePr>
            <a:graphicFrameLocks noGrp="1"/>
          </p:cNvGraphicFramePr>
          <p:nvPr>
            <p:extLst>
              <p:ext uri="{D42A27DB-BD31-4B8C-83A1-F6EECF244321}">
                <p14:modId xmlns:p14="http://schemas.microsoft.com/office/powerpoint/2010/main" val="2756962932"/>
              </p:ext>
            </p:extLst>
          </p:nvPr>
        </p:nvGraphicFramePr>
        <p:xfrm>
          <a:off x="1919536" y="2420888"/>
          <a:ext cx="8136904" cy="1382388"/>
        </p:xfrm>
        <a:graphic>
          <a:graphicData uri="http://schemas.openxmlformats.org/drawingml/2006/table">
            <a:tbl>
              <a:tblPr>
                <a:tableStyleId>{5C22544A-7EE6-4342-B048-85BDC9FD1C3A}</a:tableStyleId>
              </a:tblPr>
              <a:tblGrid>
                <a:gridCol w="8136904"/>
              </a:tblGrid>
              <a:tr h="852287">
                <a:tc>
                  <a:txBody>
                    <a:bodyPr/>
                    <a:lstStyle/>
                    <a:p>
                      <a:pPr marL="0" marR="114300" indent="0" algn="just">
                        <a:lnSpc>
                          <a:spcPct val="115000"/>
                        </a:lnSpc>
                        <a:spcBef>
                          <a:spcPts val="370"/>
                        </a:spcBef>
                        <a:spcAft>
                          <a:spcPts val="0"/>
                        </a:spcAft>
                        <a:buNone/>
                      </a:pPr>
                      <a:r>
                        <a:rPr lang="es-MX" sz="2400" kern="1200" dirty="0" smtClean="0">
                          <a:solidFill>
                            <a:schemeClr val="accent1">
                              <a:lumMod val="75000"/>
                            </a:schemeClr>
                          </a:solidFill>
                          <a:effectLst/>
                          <a:latin typeface="Arial" panose="020B0604020202020204" pitchFamily="34" charset="0"/>
                          <a:ea typeface="Arial" panose="020B0604020202020204" pitchFamily="34" charset="0"/>
                          <a:cs typeface="+mn-cs"/>
                        </a:rPr>
                        <a:t>Valoración del lenguaje algebraico como un lenguaje claro, conciso y útil para resolver situaciones que se dan en la vida diaria.</a:t>
                      </a:r>
                      <a:endParaRPr lang="es-MX" sz="2400" kern="1200" dirty="0">
                        <a:solidFill>
                          <a:schemeClr val="accent1">
                            <a:lumMod val="75000"/>
                          </a:schemeClr>
                        </a:solidFill>
                        <a:effectLst/>
                        <a:latin typeface="Arial" panose="020B0604020202020204" pitchFamily="34" charset="0"/>
                        <a:ea typeface="Arial" panose="020B0604020202020204" pitchFamily="34" charset="0"/>
                        <a:cs typeface="+mn-cs"/>
                      </a:endParaRPr>
                    </a:p>
                  </a:txBody>
                  <a:tcPr marL="60258" marR="60258" marT="60258" marB="60258"/>
                </a:tc>
              </a:tr>
            </a:tbl>
          </a:graphicData>
        </a:graphic>
      </p:graphicFrame>
    </p:spTree>
    <p:extLst>
      <p:ext uri="{BB962C8B-B14F-4D97-AF65-F5344CB8AC3E}">
        <p14:creationId xmlns:p14="http://schemas.microsoft.com/office/powerpoint/2010/main" val="13469598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76355" y="557610"/>
            <a:ext cx="9865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s-MX" altLang="es-MX" sz="4000" b="1" dirty="0" smtClean="0">
                <a:solidFill>
                  <a:srgbClr val="00B0F0"/>
                </a:solidFill>
                <a:latin typeface="Aharoni" panose="02010803020104030203" pitchFamily="2" charset="-79"/>
                <a:cs typeface="Aharoni" panose="02010803020104030203" pitchFamily="2" charset="-79"/>
              </a:rPr>
              <a:t>11</a:t>
            </a:r>
            <a:r>
              <a:rPr lang="es-MX" altLang="es-MX" sz="2400" b="1" dirty="0" smtClean="0">
                <a:solidFill>
                  <a:srgbClr val="00B0F0"/>
                </a:solidFill>
                <a:latin typeface="Aharoni" panose="02010803020104030203" pitchFamily="2" charset="-79"/>
                <a:cs typeface="Aharoni" panose="02010803020104030203" pitchFamily="2" charset="-79"/>
              </a:rPr>
              <a:t>b</a:t>
            </a:r>
            <a:r>
              <a:rPr lang="es-MX" altLang="es-MX" sz="4000" b="1" dirty="0" smtClean="0">
                <a:solidFill>
                  <a:srgbClr val="00B0F0"/>
                </a:solidFill>
                <a:latin typeface="Aharoni" panose="02010803020104030203" pitchFamily="2" charset="-79"/>
                <a:cs typeface="Aharoni" panose="02010803020104030203" pitchFamily="2" charset="-79"/>
              </a:rPr>
              <a:t>.8</a:t>
            </a:r>
            <a:endParaRPr lang="es-MX" altLang="es-MX" sz="2400" b="1" dirty="0" smtClean="0">
              <a:solidFill>
                <a:srgbClr val="00B0F0"/>
              </a:solidFill>
              <a:latin typeface="Aharoni" panose="02010803020104030203" pitchFamily="2" charset="-79"/>
              <a:cs typeface="Aharoni" panose="02010803020104030203" pitchFamily="2" charset="-79"/>
            </a:endParaRPr>
          </a:p>
          <a:p>
            <a:pPr eaLnBrk="0" fontAlgn="base" hangingPunct="0">
              <a:spcBef>
                <a:spcPct val="0"/>
              </a:spcBef>
              <a:spcAft>
                <a:spcPct val="0"/>
              </a:spcAft>
            </a:pPr>
            <a:r>
              <a:rPr lang="es-MX" sz="2400" b="1" dirty="0" smtClean="0">
                <a:solidFill>
                  <a:srgbClr val="00B0F0"/>
                </a:solidFill>
                <a:latin typeface="Aharoni" panose="02010803020104030203" pitchFamily="2" charset="-79"/>
                <a:cs typeface="Aharoni" panose="02010803020104030203" pitchFamily="2" charset="-79"/>
              </a:rPr>
              <a:t>l) An</a:t>
            </a:r>
            <a:r>
              <a:rPr lang="es-MX" sz="2400" b="1" dirty="0">
                <a:solidFill>
                  <a:srgbClr val="00B0F0"/>
                </a:solidFill>
                <a:latin typeface="Aharoni" panose="02010803020104030203" pitchFamily="2" charset="-79"/>
                <a:cs typeface="Aharoni" panose="02010803020104030203" pitchFamily="2" charset="-79"/>
              </a:rPr>
              <a:t>á</a:t>
            </a:r>
            <a:r>
              <a:rPr lang="es-MX" sz="2400" b="1" dirty="0" smtClean="0">
                <a:solidFill>
                  <a:srgbClr val="00B0F0"/>
                </a:solidFill>
                <a:latin typeface="Aharoni" panose="02010803020104030203" pitchFamily="2" charset="-79"/>
                <a:cs typeface="Aharoni" panose="02010803020104030203" pitchFamily="2" charset="-79"/>
              </a:rPr>
              <a:t>lisis. </a:t>
            </a:r>
            <a:r>
              <a:rPr lang="es-MX" sz="2400" b="1" dirty="0">
                <a:solidFill>
                  <a:srgbClr val="00B0F0"/>
                </a:solidFill>
                <a:latin typeface="Aharoni" panose="02010803020104030203" pitchFamily="2" charset="-79"/>
                <a:cs typeface="Aharoni" panose="02010803020104030203" pitchFamily="2" charset="-79"/>
              </a:rPr>
              <a:t>Contrastación de lo esperado y lo </a:t>
            </a:r>
            <a:r>
              <a:rPr lang="es-MX" sz="2400" b="1" dirty="0" smtClean="0">
                <a:solidFill>
                  <a:srgbClr val="00B0F0"/>
                </a:solidFill>
                <a:latin typeface="Aharoni" panose="02010803020104030203" pitchFamily="2" charset="-79"/>
                <a:cs typeface="Aharoni" panose="02010803020104030203" pitchFamily="2" charset="-79"/>
              </a:rPr>
              <a:t>sucedido</a:t>
            </a:r>
            <a:endParaRPr lang="es-MX" altLang="es-MX" sz="2400" b="1" dirty="0">
              <a:solidFill>
                <a:srgbClr val="00B0F0"/>
              </a:solidFill>
              <a:latin typeface="Aharoni" panose="02010803020104030203" pitchFamily="2" charset="-79"/>
              <a:cs typeface="Aharoni" panose="02010803020104030203" pitchFamily="2" charset="-79"/>
            </a:endParaRPr>
          </a:p>
        </p:txBody>
      </p:sp>
      <p:sp>
        <p:nvSpPr>
          <p:cNvPr id="4" name="2 Marcador de contenido"/>
          <p:cNvSpPr txBox="1">
            <a:spLocks/>
          </p:cNvSpPr>
          <p:nvPr/>
        </p:nvSpPr>
        <p:spPr>
          <a:xfrm>
            <a:off x="1069269" y="1916832"/>
            <a:ext cx="10086010" cy="3864747"/>
          </a:xfrm>
          <a:prstGeom prst="rect">
            <a:avLst/>
          </a:prstGeom>
        </p:spPr>
        <p:txBody>
          <a:bodyPr>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None/>
            </a:pPr>
            <a:r>
              <a:rPr lang="es-MX" sz="2000" dirty="0" smtClean="0">
                <a:solidFill>
                  <a:schemeClr val="accent1">
                    <a:lumMod val="75000"/>
                  </a:schemeClr>
                </a:solidFill>
                <a:latin typeface="Arial" panose="020B0604020202020204" pitchFamily="34" charset="0"/>
                <a:ea typeface="Arial" panose="020B0604020202020204" pitchFamily="34" charset="0"/>
              </a:rPr>
              <a:t>Logros </a:t>
            </a:r>
            <a:r>
              <a:rPr lang="es-MX" sz="2000" dirty="0">
                <a:solidFill>
                  <a:schemeClr val="accent1">
                    <a:lumMod val="75000"/>
                  </a:schemeClr>
                </a:solidFill>
                <a:latin typeface="Arial" panose="020B0604020202020204" pitchFamily="34" charset="0"/>
                <a:ea typeface="Arial" panose="020B0604020202020204" pitchFamily="34" charset="0"/>
              </a:rPr>
              <a:t>alcanzados. </a:t>
            </a:r>
          </a:p>
          <a:p>
            <a:pPr algn="just">
              <a:buFont typeface="Wingdings" panose="05000000000000000000" pitchFamily="2" charset="2"/>
              <a:buChar char="§"/>
            </a:pPr>
            <a:r>
              <a:rPr lang="es-MX" sz="2000" dirty="0" smtClean="0">
                <a:solidFill>
                  <a:schemeClr val="accent1">
                    <a:lumMod val="75000"/>
                  </a:schemeClr>
                </a:solidFill>
                <a:latin typeface="Arial" panose="020B0604020202020204" pitchFamily="34" charset="0"/>
                <a:ea typeface="Arial" panose="020B0604020202020204" pitchFamily="34" charset="0"/>
              </a:rPr>
              <a:t>Los alumnos se percataron que es muy común el emplear lenguaje algebraico en situaciones comunes de la vida diaria, y que resuelven ecuaciones de primer grado de manera cotidiana al resolver problemas simples en el desarrollo de sus actividades diarias.</a:t>
            </a:r>
          </a:p>
          <a:p>
            <a:pPr algn="just">
              <a:buFont typeface="Wingdings" panose="05000000000000000000" pitchFamily="2" charset="2"/>
              <a:buChar char="§"/>
            </a:pPr>
            <a:endParaRPr lang="es-MX" sz="2000" dirty="0">
              <a:solidFill>
                <a:schemeClr val="accent1">
                  <a:lumMod val="75000"/>
                </a:schemeClr>
              </a:solidFill>
              <a:latin typeface="Arial" panose="020B0604020202020204" pitchFamily="34" charset="0"/>
              <a:ea typeface="Arial" panose="020B0604020202020204" pitchFamily="34" charset="0"/>
            </a:endParaRPr>
          </a:p>
          <a:p>
            <a:pPr marL="0" indent="0">
              <a:buNone/>
            </a:pPr>
            <a:r>
              <a:rPr lang="es-MX" sz="2000" dirty="0" smtClean="0">
                <a:solidFill>
                  <a:schemeClr val="accent1">
                    <a:lumMod val="75000"/>
                  </a:schemeClr>
                </a:solidFill>
                <a:latin typeface="Arial" panose="020B0604020202020204" pitchFamily="34" charset="0"/>
                <a:ea typeface="Arial" panose="020B0604020202020204" pitchFamily="34" charset="0"/>
              </a:rPr>
              <a:t>Aspectos </a:t>
            </a:r>
            <a:r>
              <a:rPr lang="es-MX" sz="2000" dirty="0">
                <a:solidFill>
                  <a:schemeClr val="accent1">
                    <a:lumMod val="75000"/>
                  </a:schemeClr>
                </a:solidFill>
                <a:latin typeface="Arial" panose="020B0604020202020204" pitchFamily="34" charset="0"/>
                <a:ea typeface="Arial" panose="020B0604020202020204" pitchFamily="34" charset="0"/>
              </a:rPr>
              <a:t>a mejorar.</a:t>
            </a:r>
          </a:p>
          <a:p>
            <a:pPr>
              <a:buFont typeface="Wingdings" panose="05000000000000000000" pitchFamily="2" charset="2"/>
              <a:buChar char="§"/>
            </a:pPr>
            <a:r>
              <a:rPr lang="es-MX" sz="2000" dirty="0" smtClean="0">
                <a:solidFill>
                  <a:schemeClr val="accent1">
                    <a:lumMod val="75000"/>
                  </a:schemeClr>
                </a:solidFill>
                <a:latin typeface="Arial" panose="020B0604020202020204" pitchFamily="34" charset="0"/>
                <a:ea typeface="Arial" panose="020B0604020202020204" pitchFamily="34" charset="0"/>
              </a:rPr>
              <a:t>Que el alumno desarrolle técnicas de estudio.</a:t>
            </a:r>
            <a:endParaRPr lang="es-MX" sz="2000" dirty="0">
              <a:solidFill>
                <a:schemeClr val="accent1">
                  <a:lumMod val="75000"/>
                </a:schemeClr>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6928632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76355" y="557610"/>
            <a:ext cx="9865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s-MX" altLang="es-MX" sz="4000" b="1" dirty="0" smtClean="0">
                <a:solidFill>
                  <a:srgbClr val="00B0F0"/>
                </a:solidFill>
                <a:latin typeface="Aharoni" panose="02010803020104030203" pitchFamily="2" charset="-79"/>
                <a:cs typeface="Aharoni" panose="02010803020104030203" pitchFamily="2" charset="-79"/>
              </a:rPr>
              <a:t>11</a:t>
            </a:r>
            <a:r>
              <a:rPr lang="es-MX" altLang="es-MX" sz="2400" b="1" dirty="0" smtClean="0">
                <a:solidFill>
                  <a:srgbClr val="00B0F0"/>
                </a:solidFill>
                <a:latin typeface="Aharoni" panose="02010803020104030203" pitchFamily="2" charset="-79"/>
                <a:cs typeface="Aharoni" panose="02010803020104030203" pitchFamily="2" charset="-79"/>
              </a:rPr>
              <a:t>b</a:t>
            </a:r>
            <a:r>
              <a:rPr lang="es-MX" altLang="es-MX" sz="4000" b="1" dirty="0" smtClean="0">
                <a:solidFill>
                  <a:srgbClr val="00B0F0"/>
                </a:solidFill>
                <a:latin typeface="Aharoni" panose="02010803020104030203" pitchFamily="2" charset="-79"/>
                <a:cs typeface="Aharoni" panose="02010803020104030203" pitchFamily="2" charset="-79"/>
              </a:rPr>
              <a:t>.9</a:t>
            </a:r>
            <a:endParaRPr lang="es-MX" altLang="es-MX" sz="2400" b="1" dirty="0" smtClean="0">
              <a:solidFill>
                <a:srgbClr val="00B0F0"/>
              </a:solidFill>
              <a:latin typeface="Aharoni" panose="02010803020104030203" pitchFamily="2" charset="-79"/>
              <a:cs typeface="Aharoni" panose="02010803020104030203" pitchFamily="2" charset="-79"/>
            </a:endParaRPr>
          </a:p>
          <a:p>
            <a:pPr eaLnBrk="0" fontAlgn="base" hangingPunct="0">
              <a:spcBef>
                <a:spcPct val="0"/>
              </a:spcBef>
              <a:spcAft>
                <a:spcPct val="0"/>
              </a:spcAft>
            </a:pPr>
            <a:r>
              <a:rPr lang="es-MX" sz="2400" b="1" dirty="0">
                <a:solidFill>
                  <a:srgbClr val="00B0F0"/>
                </a:solidFill>
                <a:latin typeface="Aharoni" panose="02010803020104030203" pitchFamily="2" charset="-79"/>
                <a:cs typeface="Aharoni" panose="02010803020104030203" pitchFamily="2" charset="-79"/>
              </a:rPr>
              <a:t>m</a:t>
            </a:r>
            <a:r>
              <a:rPr lang="es-MX" sz="2400" b="1" dirty="0" smtClean="0">
                <a:solidFill>
                  <a:srgbClr val="00B0F0"/>
                </a:solidFill>
                <a:latin typeface="Aharoni" panose="02010803020104030203" pitchFamily="2" charset="-79"/>
                <a:cs typeface="Aharoni" panose="02010803020104030203" pitchFamily="2" charset="-79"/>
              </a:rPr>
              <a:t>) Toma de decisiones</a:t>
            </a:r>
            <a:endParaRPr lang="es-MX" altLang="es-MX" sz="2400" b="1" dirty="0">
              <a:solidFill>
                <a:srgbClr val="00B0F0"/>
              </a:solidFill>
              <a:latin typeface="Aharoni" panose="02010803020104030203" pitchFamily="2" charset="-79"/>
              <a:cs typeface="Aharoni" panose="02010803020104030203" pitchFamily="2" charset="-79"/>
            </a:endParaRPr>
          </a:p>
        </p:txBody>
      </p:sp>
      <p:sp>
        <p:nvSpPr>
          <p:cNvPr id="5" name="2 Marcador de contenido"/>
          <p:cNvSpPr txBox="1">
            <a:spLocks/>
          </p:cNvSpPr>
          <p:nvPr/>
        </p:nvSpPr>
        <p:spPr>
          <a:xfrm>
            <a:off x="1703512" y="2204864"/>
            <a:ext cx="8352928" cy="2880320"/>
          </a:xfrm>
          <a:prstGeom prst="rect">
            <a:avLst/>
          </a:prstGeom>
        </p:spPr>
        <p:txBody>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algn="just">
              <a:buFont typeface="Wingdings" panose="05000000000000000000" pitchFamily="2" charset="2"/>
              <a:buChar char="§"/>
            </a:pPr>
            <a:r>
              <a:rPr lang="es-MX" dirty="0">
                <a:solidFill>
                  <a:schemeClr val="accent1">
                    <a:lumMod val="75000"/>
                  </a:schemeClr>
                </a:solidFill>
                <a:latin typeface="Arial" panose="020B0604020202020204" pitchFamily="34" charset="0"/>
                <a:ea typeface="Arial" panose="020B0604020202020204" pitchFamily="34" charset="0"/>
              </a:rPr>
              <a:t>Que el alumno practique a través de una serie de ejercicios, las técnicas de solución existentes para expresiones algebraicas</a:t>
            </a:r>
            <a:r>
              <a:rPr lang="es-MX" dirty="0" smtClean="0">
                <a:solidFill>
                  <a:schemeClr val="accent1">
                    <a:lumMod val="75000"/>
                  </a:schemeClr>
                </a:solidFill>
              </a:rPr>
              <a:t>. </a:t>
            </a:r>
          </a:p>
          <a:p>
            <a:pPr algn="just"/>
            <a:endParaRPr lang="es-MX" dirty="0" smtClean="0">
              <a:solidFill>
                <a:schemeClr val="accent1">
                  <a:lumMod val="75000"/>
                </a:schemeClr>
              </a:solidFill>
            </a:endParaRPr>
          </a:p>
        </p:txBody>
      </p:sp>
    </p:spTree>
    <p:extLst>
      <p:ext uri="{BB962C8B-B14F-4D97-AF65-F5344CB8AC3E}">
        <p14:creationId xmlns:p14="http://schemas.microsoft.com/office/powerpoint/2010/main" val="36311468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127449" y="1340768"/>
            <a:ext cx="9937104" cy="410445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b="1" dirty="0">
                <a:solidFill>
                  <a:srgbClr val="00B0F0"/>
                </a:solidFill>
                <a:latin typeface="Aharoni" panose="02010803020104030203" pitchFamily="2" charset="-79"/>
                <a:ea typeface="+mn-ea"/>
                <a:cs typeface="Aharoni" panose="02010803020104030203" pitchFamily="2" charset="-79"/>
              </a:rPr>
              <a:t>Apartado </a:t>
            </a:r>
            <a:r>
              <a:rPr lang="es-MX" sz="6600" b="1" dirty="0" smtClean="0">
                <a:solidFill>
                  <a:srgbClr val="00B0F0"/>
                </a:solidFill>
                <a:latin typeface="Aharoni" panose="02010803020104030203" pitchFamily="2" charset="-79"/>
                <a:ea typeface="+mn-ea"/>
                <a:cs typeface="Aharoni" panose="02010803020104030203" pitchFamily="2" charset="-79"/>
              </a:rPr>
              <a:t>11</a:t>
            </a:r>
            <a:r>
              <a:rPr lang="es-MX" altLang="es-MX" b="1" dirty="0" smtClean="0">
                <a:solidFill>
                  <a:srgbClr val="00B0F0"/>
                </a:solidFill>
                <a:latin typeface="Aharoni" panose="02010803020104030203" pitchFamily="2" charset="-79"/>
                <a:cs typeface="Aharoni" panose="02010803020104030203" pitchFamily="2" charset="-79"/>
              </a:rPr>
              <a:t>c</a:t>
            </a:r>
            <a:r>
              <a:rPr lang="es-MX" b="1" dirty="0">
                <a:solidFill>
                  <a:srgbClr val="00B0F0"/>
                </a:solidFill>
                <a:latin typeface="Aharoni" panose="02010803020104030203" pitchFamily="2" charset="-79"/>
                <a:ea typeface="+mn-ea"/>
                <a:cs typeface="Aharoni" panose="02010803020104030203" pitchFamily="2" charset="-79"/>
              </a:rPr>
              <a:t/>
            </a:r>
            <a:br>
              <a:rPr lang="es-MX" b="1" dirty="0">
                <a:solidFill>
                  <a:srgbClr val="00B0F0"/>
                </a:solidFill>
                <a:latin typeface="Aharoni" panose="02010803020104030203" pitchFamily="2" charset="-79"/>
                <a:ea typeface="+mn-ea"/>
                <a:cs typeface="Aharoni" panose="02010803020104030203" pitchFamily="2" charset="-79"/>
              </a:rPr>
            </a:br>
            <a:r>
              <a:rPr lang="es-MX" b="1" dirty="0">
                <a:solidFill>
                  <a:srgbClr val="00B0F0"/>
                </a:solidFill>
                <a:latin typeface="Aharoni" panose="02010803020104030203" pitchFamily="2" charset="-79"/>
                <a:ea typeface="+mn-ea"/>
                <a:cs typeface="Aharoni" panose="02010803020104030203" pitchFamily="2" charset="-79"/>
              </a:rPr>
              <a:t/>
            </a:r>
            <a:br>
              <a:rPr lang="es-MX" b="1" dirty="0">
                <a:solidFill>
                  <a:srgbClr val="00B0F0"/>
                </a:solidFill>
                <a:latin typeface="Aharoni" panose="02010803020104030203" pitchFamily="2" charset="-79"/>
                <a:ea typeface="+mn-ea"/>
                <a:cs typeface="Aharoni" panose="02010803020104030203" pitchFamily="2" charset="-79"/>
              </a:rPr>
            </a:br>
            <a:r>
              <a:rPr lang="es-MX" b="1" dirty="0" smtClean="0">
                <a:solidFill>
                  <a:srgbClr val="00B0F0"/>
                </a:solidFill>
                <a:latin typeface="Aharoni" panose="02010803020104030203" pitchFamily="2" charset="-79"/>
                <a:ea typeface="+mn-ea"/>
                <a:cs typeface="Aharoni" panose="02010803020104030203" pitchFamily="2" charset="-79"/>
              </a:rPr>
              <a:t>Una actividad por asignatura</a:t>
            </a:r>
            <a:r>
              <a:rPr lang="es-MX" b="1" dirty="0">
                <a:solidFill>
                  <a:srgbClr val="00B0F0"/>
                </a:solidFill>
                <a:latin typeface="Aharoni" panose="02010803020104030203" pitchFamily="2" charset="-79"/>
                <a:ea typeface="+mn-ea"/>
                <a:cs typeface="Aharoni" panose="02010803020104030203" pitchFamily="2" charset="-79"/>
              </a:rPr>
              <a:t/>
            </a:r>
            <a:br>
              <a:rPr lang="es-MX" b="1" dirty="0">
                <a:solidFill>
                  <a:srgbClr val="00B0F0"/>
                </a:solidFill>
                <a:latin typeface="Aharoni" panose="02010803020104030203" pitchFamily="2" charset="-79"/>
                <a:ea typeface="+mn-ea"/>
                <a:cs typeface="Aharoni" panose="02010803020104030203" pitchFamily="2" charset="-79"/>
              </a:rPr>
            </a:br>
            <a:r>
              <a:rPr lang="es-MX" b="1" dirty="0" smtClean="0">
                <a:solidFill>
                  <a:srgbClr val="00B0F0"/>
                </a:solidFill>
                <a:latin typeface="Aharoni" panose="02010803020104030203" pitchFamily="2" charset="-79"/>
                <a:ea typeface="+mn-ea"/>
                <a:cs typeface="Aharoni" panose="02010803020104030203" pitchFamily="2" charset="-79"/>
              </a:rPr>
              <a:t>de la fase de desarrollo del proyecto</a:t>
            </a:r>
          </a:p>
          <a:p>
            <a:r>
              <a:rPr lang="es-MX" b="1" dirty="0" smtClean="0">
                <a:solidFill>
                  <a:srgbClr val="FF0000"/>
                </a:solidFill>
                <a:latin typeface="Aharoni" panose="02010803020104030203" pitchFamily="2" charset="-79"/>
                <a:ea typeface="+mn-ea"/>
                <a:cs typeface="Aharoni" panose="02010803020104030203" pitchFamily="2" charset="-79"/>
              </a:rPr>
              <a:t>Lógica</a:t>
            </a:r>
            <a:endParaRPr lang="es-MX" b="1" dirty="0">
              <a:solidFill>
                <a:srgbClr val="FF0000"/>
              </a:solidFill>
              <a:latin typeface="Aharoni" panose="02010803020104030203" pitchFamily="2" charset="-79"/>
              <a:ea typeface="+mn-ea"/>
              <a:cs typeface="Aharoni" panose="02010803020104030203" pitchFamily="2" charset="-79"/>
            </a:endParaRPr>
          </a:p>
        </p:txBody>
      </p:sp>
    </p:spTree>
    <p:extLst>
      <p:ext uri="{BB962C8B-B14F-4D97-AF65-F5344CB8AC3E}">
        <p14:creationId xmlns:p14="http://schemas.microsoft.com/office/powerpoint/2010/main" val="28519655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195391" y="1124584"/>
            <a:ext cx="9865096" cy="4844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MX" altLang="es-MX" sz="4000" b="1" dirty="0" smtClean="0">
                <a:solidFill>
                  <a:srgbClr val="00B0F0"/>
                </a:solidFill>
                <a:latin typeface="Aharoni" panose="02010803020104030203" pitchFamily="2" charset="-79"/>
                <a:cs typeface="Aharoni" panose="02010803020104030203" pitchFamily="2" charset="-79"/>
              </a:rPr>
              <a:t>11</a:t>
            </a:r>
            <a:r>
              <a:rPr lang="es-MX" altLang="es-MX" sz="2400" b="1" dirty="0" smtClean="0">
                <a:solidFill>
                  <a:srgbClr val="00B0F0"/>
                </a:solidFill>
                <a:latin typeface="Aharoni" panose="02010803020104030203" pitchFamily="2" charset="-79"/>
                <a:cs typeface="Aharoni" panose="02010803020104030203" pitchFamily="2" charset="-79"/>
              </a:rPr>
              <a:t>c</a:t>
            </a:r>
            <a:r>
              <a:rPr lang="es-MX" altLang="es-MX" sz="4000" b="1" dirty="0" smtClean="0">
                <a:solidFill>
                  <a:srgbClr val="00B0F0"/>
                </a:solidFill>
                <a:latin typeface="Aharoni" panose="02010803020104030203" pitchFamily="2" charset="-79"/>
                <a:cs typeface="Aharoni" panose="02010803020104030203" pitchFamily="2" charset="-79"/>
              </a:rPr>
              <a:t>.1</a:t>
            </a:r>
            <a:r>
              <a:rPr lang="es-MX" altLang="es-MX" sz="2800" b="1" dirty="0" smtClean="0">
                <a:solidFill>
                  <a:srgbClr val="00B0F0"/>
                </a:solidFill>
                <a:latin typeface="Aharoni" panose="02010803020104030203" pitchFamily="2" charset="-79"/>
                <a:cs typeface="Aharoni" panose="02010803020104030203" pitchFamily="2" charset="-79"/>
              </a:rPr>
              <a:t> </a:t>
            </a:r>
            <a:r>
              <a:rPr lang="es-MX" altLang="es-MX" sz="2400" b="1" dirty="0">
                <a:solidFill>
                  <a:srgbClr val="00B0F0"/>
                </a:solidFill>
                <a:latin typeface="Aharoni" panose="02010803020104030203" pitchFamily="2" charset="-79"/>
                <a:cs typeface="Aharoni" panose="02010803020104030203" pitchFamily="2" charset="-79"/>
              </a:rPr>
              <a:t>NOMBRE DE LA </a:t>
            </a:r>
            <a:r>
              <a:rPr lang="es-MX" altLang="es-MX" sz="2400" b="1" dirty="0" smtClean="0">
                <a:solidFill>
                  <a:srgbClr val="00B0F0"/>
                </a:solidFill>
                <a:latin typeface="Aharoni" panose="02010803020104030203" pitchFamily="2" charset="-79"/>
                <a:cs typeface="Aharoni" panose="02010803020104030203" pitchFamily="2" charset="-79"/>
              </a:rPr>
              <a:t>ACTIVIDAD:</a:t>
            </a:r>
          </a:p>
          <a:p>
            <a:pPr lvl="0" eaLnBrk="0" fontAlgn="base" hangingPunct="0">
              <a:spcBef>
                <a:spcPct val="0"/>
              </a:spcBef>
              <a:spcAft>
                <a:spcPct val="0"/>
              </a:spcAft>
            </a:pPr>
            <a:r>
              <a:rPr lang="es-MX" sz="2400" b="1" dirty="0">
                <a:solidFill>
                  <a:srgbClr val="00B0F0"/>
                </a:solidFill>
                <a:latin typeface="Aharoni" panose="02010803020104030203" pitchFamily="2" charset="-79"/>
                <a:cs typeface="Aharoni" panose="02010803020104030203" pitchFamily="2" charset="-79"/>
              </a:rPr>
              <a:t>“Una postura </a:t>
            </a:r>
            <a:r>
              <a:rPr lang="es-MX" sz="2400" b="1" dirty="0" smtClean="0">
                <a:solidFill>
                  <a:srgbClr val="00B0F0"/>
                </a:solidFill>
                <a:latin typeface="Aharoni" panose="02010803020104030203" pitchFamily="2" charset="-79"/>
                <a:cs typeface="Aharoni" panose="02010803020104030203" pitchFamily="2" charset="-79"/>
              </a:rPr>
              <a:t>ética en torno al aborto </a:t>
            </a:r>
            <a:r>
              <a:rPr lang="es-MX" sz="2400" b="1" dirty="0">
                <a:solidFill>
                  <a:srgbClr val="00B0F0"/>
                </a:solidFill>
                <a:latin typeface="Aharoni" panose="02010803020104030203" pitchFamily="2" charset="-79"/>
                <a:cs typeface="Aharoni" panose="02010803020104030203" pitchFamily="2" charset="-79"/>
              </a:rPr>
              <a:t>“ </a:t>
            </a:r>
            <a:r>
              <a:rPr lang="es-MX" altLang="es-MX" sz="2400" b="1" dirty="0">
                <a:solidFill>
                  <a:srgbClr val="00B0F0"/>
                </a:solidFill>
                <a:latin typeface="Aharoni" panose="02010803020104030203" pitchFamily="2" charset="-79"/>
                <a:cs typeface="Aharoni" panose="02010803020104030203" pitchFamily="2" charset="-79"/>
              </a:rPr>
              <a:t> </a:t>
            </a:r>
          </a:p>
          <a:p>
            <a:pPr fontAlgn="t">
              <a:lnSpc>
                <a:spcPts val="1300"/>
              </a:lnSpc>
            </a:pPr>
            <a:endParaRPr lang="es-MX" sz="2400" b="1" dirty="0">
              <a:solidFill>
                <a:srgbClr val="92D050"/>
              </a:solidFill>
              <a:latin typeface="Aharoni" panose="02010803020104030203" pitchFamily="2" charset="-79"/>
              <a:cs typeface="Aharoni" panose="02010803020104030203" pitchFamily="2" charset="-79"/>
            </a:endParaRPr>
          </a:p>
          <a:p>
            <a:pPr algn="just" fontAlgn="t"/>
            <a:endParaRPr lang="es-MX" sz="2400" dirty="0" smtClean="0">
              <a:solidFill>
                <a:srgbClr val="FFFFFF"/>
              </a:solidFill>
              <a:latin typeface="Aharoni" panose="02010803020104030203" pitchFamily="2" charset="-79"/>
              <a:ea typeface="Calibri"/>
              <a:cs typeface="Aharoni" panose="02010803020104030203" pitchFamily="2" charset="-79"/>
            </a:endParaRPr>
          </a:p>
          <a:p>
            <a:pPr algn="just" fontAlgn="t"/>
            <a:r>
              <a:rPr lang="es-MX" sz="2400" b="1" dirty="0">
                <a:solidFill>
                  <a:schemeClr val="accent1">
                    <a:lumMod val="75000"/>
                  </a:schemeClr>
                </a:solidFill>
                <a:latin typeface="Aharoni" panose="02010803020104030203" pitchFamily="2" charset="-79"/>
                <a:cs typeface="Aharoni" panose="02010803020104030203" pitchFamily="2" charset="-79"/>
              </a:rPr>
              <a:t>Objetivo: </a:t>
            </a:r>
          </a:p>
          <a:p>
            <a:pPr algn="just" fontAlgn="t"/>
            <a:r>
              <a:rPr lang="es-ES" sz="2400" b="1" dirty="0">
                <a:solidFill>
                  <a:schemeClr val="accent1">
                    <a:lumMod val="75000"/>
                  </a:schemeClr>
                </a:solidFill>
                <a:latin typeface="Aharoni" panose="02010803020104030203" pitchFamily="2" charset="-79"/>
                <a:cs typeface="Aharoni" panose="02010803020104030203" pitchFamily="2" charset="-79"/>
              </a:rPr>
              <a:t>Q</a:t>
            </a:r>
            <a:r>
              <a:rPr lang="es-ES" sz="2400" b="1" dirty="0" smtClean="0">
                <a:solidFill>
                  <a:schemeClr val="accent1">
                    <a:lumMod val="75000"/>
                  </a:schemeClr>
                </a:solidFill>
                <a:latin typeface="Aharoni" panose="02010803020104030203" pitchFamily="2" charset="-79"/>
                <a:cs typeface="Aharoni" panose="02010803020104030203" pitchFamily="2" charset="-79"/>
              </a:rPr>
              <a:t>ue </a:t>
            </a:r>
            <a:r>
              <a:rPr lang="es-ES" sz="2400" b="1" dirty="0" smtClean="0">
                <a:solidFill>
                  <a:schemeClr val="accent1">
                    <a:lumMod val="75000"/>
                  </a:schemeClr>
                </a:solidFill>
                <a:latin typeface="Aharoni" panose="02010803020104030203" pitchFamily="2" charset="-79"/>
                <a:cs typeface="Aharoni" panose="02010803020104030203" pitchFamily="2" charset="-79"/>
              </a:rPr>
              <a:t>los alumnos comprendan que el aborto es un problema de salud pública y que deliberen en torno a la pertinencia o no de que el Estado criminalice o no </a:t>
            </a:r>
            <a:r>
              <a:rPr lang="es-ES" sz="2400" b="1" dirty="0" smtClean="0">
                <a:solidFill>
                  <a:schemeClr val="accent1">
                    <a:lumMod val="75000"/>
                  </a:schemeClr>
                </a:solidFill>
                <a:latin typeface="Aharoni" panose="02010803020104030203" pitchFamily="2" charset="-79"/>
                <a:cs typeface="Aharoni" panose="02010803020104030203" pitchFamily="2" charset="-79"/>
              </a:rPr>
              <a:t>esta situación.</a:t>
            </a:r>
            <a:endParaRPr lang="es-MX" sz="2400" b="1" dirty="0">
              <a:solidFill>
                <a:schemeClr val="accent1">
                  <a:lumMod val="75000"/>
                </a:schemeClr>
              </a:solidFill>
              <a:latin typeface="Aharoni" panose="02010803020104030203" pitchFamily="2" charset="-79"/>
              <a:cs typeface="Aharoni" panose="02010803020104030203" pitchFamily="2" charset="-79"/>
            </a:endParaRPr>
          </a:p>
          <a:p>
            <a:pPr algn="just" fontAlgn="t"/>
            <a:endParaRPr lang="es-MX" sz="2400" dirty="0" smtClean="0">
              <a:solidFill>
                <a:srgbClr val="00B0F0"/>
              </a:solidFill>
              <a:latin typeface="Aharoni" panose="02010803020104030203" pitchFamily="2" charset="-79"/>
              <a:cs typeface="Aharoni" panose="02010803020104030203" pitchFamily="2" charset="-79"/>
            </a:endParaRPr>
          </a:p>
          <a:p>
            <a:pPr algn="ctr" fontAlgn="t"/>
            <a:r>
              <a:rPr lang="es-MX" sz="2400" dirty="0" smtClean="0">
                <a:solidFill>
                  <a:srgbClr val="00B0F0"/>
                </a:solidFill>
                <a:latin typeface="Aharoni" panose="02010803020104030203" pitchFamily="2" charset="-79"/>
                <a:cs typeface="Aharoni" panose="02010803020104030203" pitchFamily="2" charset="-79"/>
              </a:rPr>
              <a:t>Grado y Grupo: 4° </a:t>
            </a:r>
          </a:p>
          <a:p>
            <a:pPr algn="ctr" fontAlgn="t"/>
            <a:endParaRPr lang="es-MX" sz="2400" dirty="0">
              <a:solidFill>
                <a:srgbClr val="00B0F0"/>
              </a:solidFill>
              <a:latin typeface="Aharoni" panose="02010803020104030203" pitchFamily="2" charset="-79"/>
              <a:cs typeface="Aharoni" panose="02010803020104030203" pitchFamily="2" charset="-79"/>
            </a:endParaRPr>
          </a:p>
          <a:p>
            <a:pPr algn="ctr" fontAlgn="t"/>
            <a:r>
              <a:rPr lang="es-MX" sz="2400" dirty="0" smtClean="0">
                <a:solidFill>
                  <a:srgbClr val="00B0F0"/>
                </a:solidFill>
                <a:latin typeface="Aharoni" panose="02010803020104030203" pitchFamily="2" charset="-79"/>
                <a:cs typeface="Aharoni" panose="02010803020104030203" pitchFamily="2" charset="-79"/>
              </a:rPr>
              <a:t>Fecha: </a:t>
            </a:r>
            <a:r>
              <a:rPr lang="es-MX" sz="2400" dirty="0" smtClean="0">
                <a:solidFill>
                  <a:srgbClr val="00B0F0"/>
                </a:solidFill>
                <a:latin typeface="Aharoni" panose="02010803020104030203" pitchFamily="2" charset="-79"/>
                <a:cs typeface="Aharoni" panose="02010803020104030203" pitchFamily="2" charset="-79"/>
              </a:rPr>
              <a:t>02 </a:t>
            </a:r>
            <a:r>
              <a:rPr lang="es-MX" sz="2400" dirty="0" smtClean="0">
                <a:solidFill>
                  <a:srgbClr val="00B0F0"/>
                </a:solidFill>
                <a:latin typeface="Aharoni" panose="02010803020104030203" pitchFamily="2" charset="-79"/>
                <a:cs typeface="Aharoni" panose="02010803020104030203" pitchFamily="2" charset="-79"/>
              </a:rPr>
              <a:t>de </a:t>
            </a:r>
            <a:r>
              <a:rPr lang="es-MX" sz="2400" dirty="0" smtClean="0">
                <a:solidFill>
                  <a:srgbClr val="00B0F0"/>
                </a:solidFill>
                <a:latin typeface="Aharoni" panose="02010803020104030203" pitchFamily="2" charset="-79"/>
                <a:cs typeface="Aharoni" panose="02010803020104030203" pitchFamily="2" charset="-79"/>
              </a:rPr>
              <a:t>abril de </a:t>
            </a:r>
            <a:r>
              <a:rPr lang="es-MX" sz="2400" dirty="0" smtClean="0">
                <a:solidFill>
                  <a:srgbClr val="00B0F0"/>
                </a:solidFill>
                <a:latin typeface="Aharoni" panose="02010803020104030203" pitchFamily="2" charset="-79"/>
                <a:cs typeface="Aharoni" panose="02010803020104030203" pitchFamily="2" charset="-79"/>
              </a:rPr>
              <a:t>2019</a:t>
            </a:r>
            <a:endParaRPr lang="es-MX" sz="2400" dirty="0">
              <a:solidFill>
                <a:srgbClr val="00B0F0"/>
              </a:solidFill>
              <a:latin typeface="Aharoni" panose="02010803020104030203" pitchFamily="2" charset="-79"/>
              <a:cs typeface="Aharoni" panose="02010803020104030203" pitchFamily="2" charset="-79"/>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rgbClr val="00B0F0"/>
              </a:solidFill>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3633248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52473" y="546924"/>
            <a:ext cx="9865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MX" altLang="es-MX" sz="4000" b="1" dirty="0" smtClean="0">
                <a:solidFill>
                  <a:srgbClr val="00B0F0"/>
                </a:solidFill>
                <a:latin typeface="Aharoni" panose="02010803020104030203" pitchFamily="2" charset="-79"/>
                <a:cs typeface="Aharoni" panose="02010803020104030203" pitchFamily="2" charset="-79"/>
              </a:rPr>
              <a:t>11</a:t>
            </a:r>
            <a:r>
              <a:rPr lang="es-MX" altLang="es-MX" sz="2400" b="1" dirty="0" smtClean="0">
                <a:solidFill>
                  <a:srgbClr val="00B0F0"/>
                </a:solidFill>
                <a:latin typeface="Aharoni" panose="02010803020104030203" pitchFamily="2" charset="-79"/>
                <a:cs typeface="Aharoni" panose="02010803020104030203" pitchFamily="2" charset="-79"/>
              </a:rPr>
              <a:t>c</a:t>
            </a:r>
            <a:r>
              <a:rPr lang="es-MX" altLang="es-MX" sz="4000" b="1" dirty="0" smtClean="0">
                <a:solidFill>
                  <a:srgbClr val="00B0F0"/>
                </a:solidFill>
                <a:latin typeface="Aharoni" panose="02010803020104030203" pitchFamily="2" charset="-79"/>
                <a:cs typeface="Aharoni" panose="02010803020104030203" pitchFamily="2" charset="-79"/>
              </a:rPr>
              <a:t>.2</a:t>
            </a:r>
            <a:endParaRPr lang="es-MX" altLang="es-MX" sz="2400" b="1" dirty="0" smtClean="0">
              <a:solidFill>
                <a:srgbClr val="00B0F0"/>
              </a:solidFill>
              <a:latin typeface="Aharoni" panose="02010803020104030203" pitchFamily="2" charset="-79"/>
              <a:cs typeface="Aharoni" panose="02010803020104030203" pitchFamily="2" charset="-79"/>
            </a:endParaRPr>
          </a:p>
          <a:p>
            <a:pPr eaLnBrk="0" fontAlgn="base" hangingPunct="0">
              <a:spcBef>
                <a:spcPct val="0"/>
              </a:spcBef>
              <a:spcAft>
                <a:spcPct val="0"/>
              </a:spcAft>
            </a:pPr>
            <a:r>
              <a:rPr lang="es-MX" sz="2400" b="1" dirty="0" smtClean="0">
                <a:solidFill>
                  <a:srgbClr val="00B0F0"/>
                </a:solidFill>
                <a:latin typeface="Aharoni" panose="02010803020104030203" pitchFamily="2" charset="-79"/>
                <a:cs typeface="Aharoni" panose="02010803020104030203" pitchFamily="2" charset="-79"/>
              </a:rPr>
              <a:t>e</a:t>
            </a:r>
            <a:r>
              <a:rPr lang="es-MX" sz="2400" b="1" dirty="0">
                <a:solidFill>
                  <a:srgbClr val="00B0F0"/>
                </a:solidFill>
                <a:latin typeface="Aharoni" panose="02010803020104030203" pitchFamily="2" charset="-79"/>
                <a:cs typeface="Aharoni" panose="02010803020104030203" pitchFamily="2" charset="-79"/>
              </a:rPr>
              <a:t>) </a:t>
            </a:r>
            <a:r>
              <a:rPr lang="es-MX" sz="2400" b="1" dirty="0" smtClean="0">
                <a:solidFill>
                  <a:srgbClr val="00B0F0"/>
                </a:solidFill>
                <a:latin typeface="Aharoni" panose="02010803020104030203" pitchFamily="2" charset="-79"/>
                <a:cs typeface="Aharoni" panose="02010803020104030203" pitchFamily="2" charset="-79"/>
              </a:rPr>
              <a:t>Asignatura participante, </a:t>
            </a:r>
            <a:r>
              <a:rPr lang="es-MX" sz="2400" b="1" dirty="0">
                <a:solidFill>
                  <a:srgbClr val="00B0F0"/>
                </a:solidFill>
                <a:latin typeface="Aharoni" panose="02010803020104030203" pitchFamily="2" charset="-79"/>
                <a:cs typeface="Aharoni" panose="02010803020104030203" pitchFamily="2" charset="-79"/>
              </a:rPr>
              <a:t>temas o conceptos de cada una</a:t>
            </a:r>
            <a:r>
              <a:rPr lang="es-MX" sz="2400" b="1" dirty="0" smtClean="0">
                <a:solidFill>
                  <a:srgbClr val="00B0F0"/>
                </a:solidFill>
                <a:latin typeface="Aharoni" panose="02010803020104030203" pitchFamily="2" charset="-79"/>
                <a:cs typeface="Aharoni" panose="02010803020104030203" pitchFamily="2" charset="-79"/>
              </a:rPr>
              <a:t>.</a:t>
            </a:r>
            <a:endParaRPr kumimoji="0" lang="es-MX" altLang="es-MX" sz="1800" b="0" i="0" u="none" strike="noStrike" cap="none" normalizeH="0" baseline="0" dirty="0" smtClean="0">
              <a:ln>
                <a:noFill/>
              </a:ln>
              <a:solidFill>
                <a:srgbClr val="00B0F0"/>
              </a:solidFill>
              <a:effectLst/>
              <a:latin typeface="Aharoni" panose="02010803020104030203" pitchFamily="2" charset="-79"/>
              <a:cs typeface="Aharoni" panose="02010803020104030203" pitchFamily="2" charset="-79"/>
            </a:endParaRPr>
          </a:p>
        </p:txBody>
      </p:sp>
      <p:graphicFrame>
        <p:nvGraphicFramePr>
          <p:cNvPr id="5" name="4 Tabla"/>
          <p:cNvGraphicFramePr>
            <a:graphicFrameLocks noGrp="1"/>
          </p:cNvGraphicFramePr>
          <p:nvPr>
            <p:extLst>
              <p:ext uri="{D42A27DB-BD31-4B8C-83A1-F6EECF244321}">
                <p14:modId xmlns:p14="http://schemas.microsoft.com/office/powerpoint/2010/main" val="579334928"/>
              </p:ext>
            </p:extLst>
          </p:nvPr>
        </p:nvGraphicFramePr>
        <p:xfrm>
          <a:off x="2351584" y="1916832"/>
          <a:ext cx="7120594" cy="2859252"/>
        </p:xfrm>
        <a:graphic>
          <a:graphicData uri="http://schemas.openxmlformats.org/drawingml/2006/table">
            <a:tbl>
              <a:tblPr>
                <a:tableStyleId>{5C22544A-7EE6-4342-B048-85BDC9FD1C3A}</a:tableStyleId>
              </a:tblPr>
              <a:tblGrid>
                <a:gridCol w="7120594"/>
              </a:tblGrid>
              <a:tr h="280233">
                <a:tc>
                  <a:txBody>
                    <a:bodyPr/>
                    <a:lstStyle/>
                    <a:p>
                      <a:pPr algn="ctr">
                        <a:lnSpc>
                          <a:spcPct val="115000"/>
                        </a:lnSpc>
                        <a:spcAft>
                          <a:spcPts val="0"/>
                        </a:spcAft>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Disciplina 3.</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p>
                      <a:pPr algn="ctr">
                        <a:lnSpc>
                          <a:spcPct val="115000"/>
                        </a:lnSpc>
                        <a:spcAft>
                          <a:spcPts val="0"/>
                        </a:spcAft>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Lógica</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txBody>
                  <a:tcPr marL="17837" marR="17837" marT="17837" marB="178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24556">
                <a:tc>
                  <a:txBody>
                    <a:bodyPr/>
                    <a:lstStyle/>
                    <a:p>
                      <a:pPr algn="just">
                        <a:lnSpc>
                          <a:spcPct val="115000"/>
                        </a:lnSpc>
                        <a:spcAft>
                          <a:spcPts val="0"/>
                        </a:spcAft>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 </a:t>
                      </a:r>
                      <a:r>
                        <a:rPr lang="es-ES" sz="14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t>Unidad </a:t>
                      </a: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5. Silogismo</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p>
                      <a:pPr marL="91440" marR="617220" fontAlgn="base">
                        <a:lnSpc>
                          <a:spcPct val="115000"/>
                        </a:lnSpc>
                        <a:spcBef>
                          <a:spcPts val="20"/>
                        </a:spcBef>
                        <a:spcAft>
                          <a:spcPts val="135"/>
                        </a:spcAft>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5.6 Silogismos irregulares</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p>
                      <a:pPr marL="91440" marR="617220" fontAlgn="base">
                        <a:lnSpc>
                          <a:spcPct val="115000"/>
                        </a:lnSpc>
                        <a:spcBef>
                          <a:spcPts val="20"/>
                        </a:spcBef>
                        <a:spcAft>
                          <a:spcPts val="135"/>
                        </a:spcAft>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 </a:t>
                      </a:r>
                      <a:r>
                        <a:rPr lang="es-ES" sz="14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t>Unidad </a:t>
                      </a: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6: Falacias</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p>
                      <a:pPr marL="91440" marR="617220" fontAlgn="base">
                        <a:lnSpc>
                          <a:spcPct val="115000"/>
                        </a:lnSpc>
                        <a:spcBef>
                          <a:spcPts val="20"/>
                        </a:spcBef>
                        <a:spcAft>
                          <a:spcPts val="135"/>
                        </a:spcAft>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6.3 Falacias de atinencia</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p>
                      <a:pPr marL="91440" marR="617220" algn="just" fontAlgn="base">
                        <a:lnSpc>
                          <a:spcPct val="115000"/>
                        </a:lnSpc>
                        <a:spcBef>
                          <a:spcPts val="20"/>
                        </a:spcBef>
                        <a:spcAft>
                          <a:spcPts val="135"/>
                        </a:spcAft>
                      </a:pPr>
                      <a:r>
                        <a:rPr lang="es-ES" sz="1400" b="0" kern="1200" dirty="0">
                          <a:solidFill>
                            <a:schemeClr val="accent1">
                              <a:lumMod val="75000"/>
                            </a:schemeClr>
                          </a:solidFill>
                          <a:effectLst/>
                          <a:latin typeface="Aharoni" panose="02010803020104030203" pitchFamily="2" charset="-79"/>
                          <a:ea typeface="+mn-ea"/>
                          <a:cs typeface="Aharoni" panose="02010803020104030203" pitchFamily="2" charset="-79"/>
                        </a:rPr>
                        <a:t>6.4 Falacias de </a:t>
                      </a:r>
                      <a:r>
                        <a:rPr lang="es-ES" sz="14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t>ambigüedad</a:t>
                      </a:r>
                    </a:p>
                    <a:p>
                      <a:pPr marL="91440" marR="617220" algn="just" fontAlgn="base">
                        <a:lnSpc>
                          <a:spcPct val="115000"/>
                        </a:lnSpc>
                        <a:spcBef>
                          <a:spcPts val="20"/>
                        </a:spcBef>
                        <a:spcAft>
                          <a:spcPts val="135"/>
                        </a:spcAft>
                      </a:pPr>
                      <a:r>
                        <a:rPr lang="es-ES" sz="14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t>Conceptos:</a:t>
                      </a:r>
                    </a:p>
                    <a:p>
                      <a:pPr marL="377190" marR="617220" indent="-285750" algn="just" fontAlgn="base">
                        <a:lnSpc>
                          <a:spcPct val="115000"/>
                        </a:lnSpc>
                        <a:spcBef>
                          <a:spcPts val="20"/>
                        </a:spcBef>
                        <a:spcAft>
                          <a:spcPts val="135"/>
                        </a:spcAft>
                        <a:buFont typeface="Arial" panose="020B0604020202020204" pitchFamily="34" charset="0"/>
                        <a:buChar char="•"/>
                      </a:pPr>
                      <a:r>
                        <a:rPr lang="es-ES" sz="14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t>Persona</a:t>
                      </a:r>
                    </a:p>
                    <a:p>
                      <a:pPr marL="377190" marR="617220" indent="-285750" algn="just" fontAlgn="base">
                        <a:lnSpc>
                          <a:spcPct val="115000"/>
                        </a:lnSpc>
                        <a:spcBef>
                          <a:spcPts val="20"/>
                        </a:spcBef>
                        <a:spcAft>
                          <a:spcPts val="135"/>
                        </a:spcAft>
                        <a:buFont typeface="Arial" panose="020B0604020202020204" pitchFamily="34" charset="0"/>
                        <a:buChar char="•"/>
                      </a:pPr>
                      <a:r>
                        <a:rPr lang="es-ES" sz="14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t>Autonomía individual</a:t>
                      </a:r>
                    </a:p>
                    <a:p>
                      <a:pPr marL="377190" marR="617220" indent="-285750" algn="just" fontAlgn="base">
                        <a:lnSpc>
                          <a:spcPct val="115000"/>
                        </a:lnSpc>
                        <a:spcBef>
                          <a:spcPts val="20"/>
                        </a:spcBef>
                        <a:spcAft>
                          <a:spcPts val="135"/>
                        </a:spcAft>
                        <a:buFont typeface="Arial" panose="020B0604020202020204" pitchFamily="34" charset="0"/>
                        <a:buChar char="•"/>
                      </a:pPr>
                      <a:r>
                        <a:rPr lang="es-ES" sz="14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t>Libre albedrío </a:t>
                      </a:r>
                      <a:endParaRPr lang="es-MX" sz="14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txBody>
                  <a:tcPr marL="17837" marR="17837" marT="17837" marB="178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Cuadro de texto 2"/>
          <p:cNvSpPr txBox="1">
            <a:spLocks noChangeArrowheads="1"/>
          </p:cNvSpPr>
          <p:nvPr/>
        </p:nvSpPr>
        <p:spPr bwMode="auto">
          <a:xfrm>
            <a:off x="7354888" y="-865188"/>
            <a:ext cx="733425" cy="406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220503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76355" y="557610"/>
            <a:ext cx="9865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s-MX" altLang="es-MX" sz="4000" b="1" dirty="0" smtClean="0">
                <a:solidFill>
                  <a:srgbClr val="00B0F0"/>
                </a:solidFill>
                <a:latin typeface="Aharoni" panose="02010803020104030203" pitchFamily="2" charset="-79"/>
                <a:cs typeface="Aharoni" panose="02010803020104030203" pitchFamily="2" charset="-79"/>
              </a:rPr>
              <a:t>11</a:t>
            </a:r>
            <a:r>
              <a:rPr lang="es-MX" altLang="es-MX" sz="2400" b="1" dirty="0" smtClean="0">
                <a:solidFill>
                  <a:srgbClr val="00B0F0"/>
                </a:solidFill>
                <a:latin typeface="Aharoni" panose="02010803020104030203" pitchFamily="2" charset="-79"/>
                <a:cs typeface="Aharoni" panose="02010803020104030203" pitchFamily="2" charset="-79"/>
              </a:rPr>
              <a:t>c</a:t>
            </a:r>
          </a:p>
          <a:p>
            <a:pPr lvl="0" eaLnBrk="0" fontAlgn="base" hangingPunct="0">
              <a:spcBef>
                <a:spcPct val="0"/>
              </a:spcBef>
              <a:spcAft>
                <a:spcPct val="0"/>
              </a:spcAft>
            </a:pPr>
            <a:r>
              <a:rPr lang="es-MX" sz="2400" b="1" dirty="0" smtClean="0">
                <a:solidFill>
                  <a:srgbClr val="00B0F0"/>
                </a:solidFill>
                <a:latin typeface="Aharoni" panose="02010803020104030203" pitchFamily="2" charset="-79"/>
                <a:cs typeface="Aharoni" panose="02010803020104030203" pitchFamily="2" charset="-79"/>
              </a:rPr>
              <a:t>g) Justificación de la actividad.</a:t>
            </a:r>
            <a:endParaRPr kumimoji="0" lang="es-MX" altLang="es-MX" sz="1800" b="0" i="0" u="none" strike="noStrike" cap="none" normalizeH="0" baseline="0" dirty="0" smtClean="0">
              <a:ln>
                <a:noFill/>
              </a:ln>
              <a:solidFill>
                <a:srgbClr val="00B0F0"/>
              </a:solidFill>
              <a:effectLst/>
              <a:latin typeface="Aharoni" panose="02010803020104030203" pitchFamily="2" charset="-79"/>
              <a:cs typeface="Aharoni" panose="02010803020104030203" pitchFamily="2" charset="-79"/>
            </a:endParaRPr>
          </a:p>
        </p:txBody>
      </p:sp>
      <p:graphicFrame>
        <p:nvGraphicFramePr>
          <p:cNvPr id="3" name="Tabla 2"/>
          <p:cNvGraphicFramePr>
            <a:graphicFrameLocks noGrp="1"/>
          </p:cNvGraphicFramePr>
          <p:nvPr>
            <p:extLst>
              <p:ext uri="{D42A27DB-BD31-4B8C-83A1-F6EECF244321}">
                <p14:modId xmlns:p14="http://schemas.microsoft.com/office/powerpoint/2010/main" val="2398698299"/>
              </p:ext>
            </p:extLst>
          </p:nvPr>
        </p:nvGraphicFramePr>
        <p:xfrm>
          <a:off x="1171651" y="1916832"/>
          <a:ext cx="9820894" cy="2223636"/>
        </p:xfrm>
        <a:graphic>
          <a:graphicData uri="http://schemas.openxmlformats.org/drawingml/2006/table">
            <a:tbl>
              <a:tblPr>
                <a:tableStyleId>{5C22544A-7EE6-4342-B048-85BDC9FD1C3A}</a:tableStyleId>
              </a:tblPr>
              <a:tblGrid>
                <a:gridCol w="9820894"/>
              </a:tblGrid>
              <a:tr h="852287">
                <a:tc>
                  <a:txBody>
                    <a:bodyPr/>
                    <a:lstStyle/>
                    <a:p>
                      <a:pPr marR="114300" algn="just">
                        <a:lnSpc>
                          <a:spcPct val="115000"/>
                        </a:lnSpc>
                        <a:spcBef>
                          <a:spcPts val="370"/>
                        </a:spcBef>
                        <a:spcAft>
                          <a:spcPts val="0"/>
                        </a:spcAft>
                      </a:pPr>
                      <a:r>
                        <a:rPr lang="es-ES" sz="2400" b="1" strike="noStrike" kern="1200" dirty="0" smtClean="0">
                          <a:solidFill>
                            <a:schemeClr val="accent1">
                              <a:lumMod val="75000"/>
                            </a:schemeClr>
                          </a:solidFill>
                          <a:effectLst/>
                          <a:latin typeface="Aharoni" panose="02010803020104030203" pitchFamily="2" charset="-79"/>
                          <a:ea typeface="+mn-ea"/>
                          <a:cs typeface="Aharoni" panose="02010803020104030203" pitchFamily="2" charset="-79"/>
                        </a:rPr>
                        <a:t>El</a:t>
                      </a:r>
                      <a:r>
                        <a:rPr lang="es-ES" sz="2400" b="1" strike="noStrike" kern="1200" baseline="0" dirty="0" smtClean="0">
                          <a:solidFill>
                            <a:schemeClr val="accent1">
                              <a:lumMod val="75000"/>
                            </a:schemeClr>
                          </a:solidFill>
                          <a:effectLst/>
                          <a:latin typeface="Aharoni" panose="02010803020104030203" pitchFamily="2" charset="-79"/>
                          <a:ea typeface="+mn-ea"/>
                          <a:cs typeface="Aharoni" panose="02010803020104030203" pitchFamily="2" charset="-79"/>
                        </a:rPr>
                        <a:t> aborto es un problema de salud pública, de justicia social y de democracia por lo cual tiene que ver directamente con la vida pública y del estatus de ciudadano de los alumnos ya que está vinculado a su cotidianidad porque es probable que en algún momento de su vida se enfrenten a este dilema moral.</a:t>
                      </a:r>
                      <a:endParaRPr lang="es-MX" sz="2400" dirty="0">
                        <a:solidFill>
                          <a:schemeClr val="accent1">
                            <a:lumMod val="75000"/>
                          </a:schemeClr>
                        </a:solidFill>
                        <a:effectLst/>
                        <a:latin typeface="Arial" panose="020B0604020202020204" pitchFamily="34" charset="0"/>
                        <a:ea typeface="Arial" panose="020B0604020202020204" pitchFamily="34" charset="0"/>
                      </a:endParaRPr>
                    </a:p>
                  </a:txBody>
                  <a:tcPr marL="60258" marR="60258" marT="60258" marB="60258"/>
                </a:tc>
              </a:tr>
            </a:tbl>
          </a:graphicData>
        </a:graphic>
      </p:graphicFrame>
    </p:spTree>
    <p:extLst>
      <p:ext uri="{BB962C8B-B14F-4D97-AF65-F5344CB8AC3E}">
        <p14:creationId xmlns:p14="http://schemas.microsoft.com/office/powerpoint/2010/main" val="202639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76355" y="557610"/>
            <a:ext cx="9865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s-MX" altLang="es-MX" sz="4000" b="1" dirty="0" smtClean="0">
                <a:solidFill>
                  <a:srgbClr val="00B0F0"/>
                </a:solidFill>
                <a:latin typeface="Aharoni" panose="02010803020104030203" pitchFamily="2" charset="-79"/>
                <a:cs typeface="Aharoni" panose="02010803020104030203" pitchFamily="2" charset="-79"/>
              </a:rPr>
              <a:t>11</a:t>
            </a:r>
            <a:r>
              <a:rPr lang="es-MX" altLang="es-MX" sz="2400" b="1" dirty="0" smtClean="0">
                <a:solidFill>
                  <a:srgbClr val="00B0F0"/>
                </a:solidFill>
                <a:latin typeface="Aharoni" panose="02010803020104030203" pitchFamily="2" charset="-79"/>
                <a:cs typeface="Aharoni" panose="02010803020104030203" pitchFamily="2" charset="-79"/>
              </a:rPr>
              <a:t>c</a:t>
            </a:r>
            <a:r>
              <a:rPr lang="es-MX" altLang="es-MX" sz="4000" b="1" dirty="0" smtClean="0">
                <a:solidFill>
                  <a:srgbClr val="00B0F0"/>
                </a:solidFill>
                <a:latin typeface="Aharoni" panose="02010803020104030203" pitchFamily="2" charset="-79"/>
                <a:cs typeface="Aharoni" panose="02010803020104030203" pitchFamily="2" charset="-79"/>
              </a:rPr>
              <a:t>.5</a:t>
            </a:r>
            <a:endParaRPr lang="es-MX" altLang="es-MX" sz="2400" b="1" dirty="0" smtClean="0">
              <a:solidFill>
                <a:srgbClr val="00B0F0"/>
              </a:solidFill>
              <a:latin typeface="Aharoni" panose="02010803020104030203" pitchFamily="2" charset="-79"/>
              <a:cs typeface="Aharoni" panose="02010803020104030203" pitchFamily="2" charset="-79"/>
            </a:endParaRPr>
          </a:p>
          <a:p>
            <a:pPr eaLnBrk="0" fontAlgn="base" hangingPunct="0">
              <a:spcBef>
                <a:spcPct val="0"/>
              </a:spcBef>
              <a:spcAft>
                <a:spcPct val="0"/>
              </a:spcAft>
            </a:pPr>
            <a:r>
              <a:rPr lang="es-MX" sz="2400" b="1" dirty="0" smtClean="0">
                <a:solidFill>
                  <a:srgbClr val="00B0F0"/>
                </a:solidFill>
                <a:latin typeface="Aharoni" panose="02010803020104030203" pitchFamily="2" charset="-79"/>
                <a:cs typeface="Aharoni" panose="02010803020104030203" pitchFamily="2" charset="-79"/>
              </a:rPr>
              <a:t>h) </a:t>
            </a:r>
            <a:r>
              <a:rPr lang="es-MX" sz="2400" b="1" dirty="0">
                <a:solidFill>
                  <a:srgbClr val="00B0F0"/>
                </a:solidFill>
                <a:latin typeface="Aharoni" panose="02010803020104030203" pitchFamily="2" charset="-79"/>
                <a:cs typeface="Aharoni" panose="02010803020104030203" pitchFamily="2" charset="-79"/>
              </a:rPr>
              <a:t>D</a:t>
            </a:r>
            <a:r>
              <a:rPr lang="es-MX" sz="2400" b="1" dirty="0" smtClean="0">
                <a:solidFill>
                  <a:srgbClr val="00B0F0"/>
                </a:solidFill>
                <a:latin typeface="Aharoni" panose="02010803020104030203" pitchFamily="2" charset="-79"/>
                <a:cs typeface="Aharoni" panose="02010803020104030203" pitchFamily="2" charset="-79"/>
              </a:rPr>
              <a:t>escripción de apertura de la actividad.</a:t>
            </a:r>
            <a:endParaRPr kumimoji="0" lang="es-MX" altLang="es-MX" sz="1800" b="0" i="0" u="none" strike="noStrike" cap="none" normalizeH="0" baseline="0" dirty="0" smtClean="0">
              <a:ln>
                <a:noFill/>
              </a:ln>
              <a:solidFill>
                <a:srgbClr val="00B0F0"/>
              </a:solidFill>
              <a:effectLst/>
              <a:latin typeface="Aharoni" panose="02010803020104030203" pitchFamily="2" charset="-79"/>
              <a:cs typeface="Aharoni" panose="02010803020104030203" pitchFamily="2" charset="-79"/>
            </a:endParaRPr>
          </a:p>
        </p:txBody>
      </p:sp>
      <p:graphicFrame>
        <p:nvGraphicFramePr>
          <p:cNvPr id="3" name="3 Marcador de contenido"/>
          <p:cNvGraphicFramePr>
            <a:graphicFrameLocks/>
          </p:cNvGraphicFramePr>
          <p:nvPr>
            <p:extLst>
              <p:ext uri="{D42A27DB-BD31-4B8C-83A1-F6EECF244321}">
                <p14:modId xmlns:p14="http://schemas.microsoft.com/office/powerpoint/2010/main" val="1699362525"/>
              </p:ext>
            </p:extLst>
          </p:nvPr>
        </p:nvGraphicFramePr>
        <p:xfrm>
          <a:off x="1244150" y="2132856"/>
          <a:ext cx="9694945" cy="2106391"/>
        </p:xfrm>
        <a:graphic>
          <a:graphicData uri="http://schemas.openxmlformats.org/drawingml/2006/table">
            <a:tbl>
              <a:tblPr firstRow="1" firstCol="1" bandRow="1"/>
              <a:tblGrid>
                <a:gridCol w="791725"/>
                <a:gridCol w="1826297"/>
                <a:gridCol w="7076923"/>
              </a:tblGrid>
              <a:tr h="460471">
                <a:tc>
                  <a:txBody>
                    <a:bodyPr/>
                    <a:lstStyle/>
                    <a:p>
                      <a:pPr algn="ctr">
                        <a:lnSpc>
                          <a:spcPct val="150000"/>
                        </a:lnSpc>
                        <a:spcAft>
                          <a:spcPts val="0"/>
                        </a:spcAft>
                      </a:pPr>
                      <a:r>
                        <a:rPr lang="es-MX" sz="1200" b="1" dirty="0" smtClean="0">
                          <a:solidFill>
                            <a:schemeClr val="accent1">
                              <a:lumMod val="75000"/>
                            </a:schemeClr>
                          </a:solidFill>
                          <a:effectLst/>
                          <a:latin typeface="Aharoni" panose="02010803020104030203" pitchFamily="2" charset="-79"/>
                          <a:ea typeface="Calibri"/>
                          <a:cs typeface="Aharoni" panose="02010803020104030203" pitchFamily="2" charset="-79"/>
                        </a:rPr>
                        <a:t>Tiempo</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b="1" dirty="0">
                          <a:solidFill>
                            <a:schemeClr val="accent1">
                              <a:lumMod val="75000"/>
                            </a:schemeClr>
                          </a:solidFill>
                          <a:effectLst/>
                          <a:latin typeface="Aharoni" panose="02010803020104030203" pitchFamily="2" charset="-79"/>
                          <a:ea typeface="Calibri"/>
                          <a:cs typeface="Aharoni" panose="02010803020104030203" pitchFamily="2" charset="-79"/>
                        </a:rPr>
                        <a:t>Recursos didácticos</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b="1" dirty="0">
                          <a:solidFill>
                            <a:schemeClr val="accent1">
                              <a:lumMod val="75000"/>
                            </a:schemeClr>
                          </a:solidFill>
                          <a:effectLst/>
                          <a:latin typeface="Aharoni" panose="02010803020104030203" pitchFamily="2" charset="-79"/>
                          <a:ea typeface="Calibri"/>
                          <a:cs typeface="Aharoni" panose="02010803020104030203" pitchFamily="2" charset="-79"/>
                        </a:rPr>
                        <a:t>Secuencia didáctica 		</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7544">
                <a:tc>
                  <a:txBody>
                    <a:bodyPr/>
                    <a:lstStyle/>
                    <a:p>
                      <a:pPr>
                        <a:lnSpc>
                          <a:spcPts val="1300"/>
                        </a:lnSpc>
                        <a:spcAft>
                          <a:spcPts val="0"/>
                        </a:spcAft>
                      </a:pPr>
                      <a:endParaRPr lang="es-MX" sz="1200" strike="noStrike"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p>
                      <a:pPr>
                        <a:lnSpc>
                          <a:spcPts val="1300"/>
                        </a:lnSpc>
                        <a:spcAft>
                          <a:spcPts val="0"/>
                        </a:spcAft>
                      </a:pPr>
                      <a:r>
                        <a:rPr lang="es-MX" sz="1200" strike="noStrike" dirty="0" smtClean="0">
                          <a:solidFill>
                            <a:schemeClr val="accent1">
                              <a:lumMod val="75000"/>
                            </a:schemeClr>
                          </a:solidFill>
                          <a:effectLst/>
                          <a:latin typeface="Aharoni" panose="02010803020104030203" pitchFamily="2" charset="-79"/>
                          <a:ea typeface="Calibri"/>
                          <a:cs typeface="Aharoni" panose="02010803020104030203" pitchFamily="2" charset="-79"/>
                        </a:rPr>
                        <a:t>15 </a:t>
                      </a:r>
                      <a:r>
                        <a:rPr lang="es-MX" sz="1200" strike="noStrike" dirty="0">
                          <a:solidFill>
                            <a:schemeClr val="accent1">
                              <a:lumMod val="75000"/>
                            </a:schemeClr>
                          </a:solidFill>
                          <a:effectLst/>
                          <a:latin typeface="Aharoni" panose="02010803020104030203" pitchFamily="2" charset="-79"/>
                          <a:ea typeface="Calibri"/>
                          <a:cs typeface="Aharoni" panose="02010803020104030203" pitchFamily="2" charset="-79"/>
                        </a:rPr>
                        <a:t>min</a:t>
                      </a:r>
                    </a:p>
                    <a:p>
                      <a:pPr>
                        <a:lnSpc>
                          <a:spcPts val="1300"/>
                        </a:lnSpc>
                        <a:spcAft>
                          <a:spcPts val="0"/>
                        </a:spcAft>
                      </a:pPr>
                      <a:r>
                        <a:rPr lang="es-MX" sz="1200" strike="noStrike" dirty="0">
                          <a:solidFill>
                            <a:schemeClr val="accent1">
                              <a:lumMod val="75000"/>
                            </a:schemeClr>
                          </a:solidFill>
                          <a:effectLst/>
                          <a:latin typeface="Aharoni" panose="02010803020104030203" pitchFamily="2" charset="-79"/>
                          <a:ea typeface="Calibri"/>
                          <a:cs typeface="Aharoni" panose="02010803020104030203" pitchFamily="2" charset="-79"/>
                        </a:rPr>
                        <a:t> </a:t>
                      </a:r>
                    </a:p>
                  </a:txBody>
                  <a:tcPr marL="60420" marR="60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nSpc>
                          <a:spcPct val="100000"/>
                        </a:lnSpc>
                        <a:spcAft>
                          <a:spcPts val="0"/>
                        </a:spcAft>
                        <a:buFontTx/>
                        <a:buChar char="-"/>
                      </a:pPr>
                      <a:endParaRPr lang="es-MX" sz="1200" strike="noStrike"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p>
                      <a:pPr marL="171450" indent="-171450">
                        <a:lnSpc>
                          <a:spcPct val="100000"/>
                        </a:lnSpc>
                        <a:spcAft>
                          <a:spcPts val="0"/>
                        </a:spcAft>
                        <a:buFontTx/>
                        <a:buChar char="-"/>
                      </a:pPr>
                      <a:r>
                        <a:rPr lang="es-MX" sz="1200" strike="noStrike" dirty="0" smtClean="0">
                          <a:solidFill>
                            <a:schemeClr val="accent1">
                              <a:lumMod val="75000"/>
                            </a:schemeClr>
                          </a:solidFill>
                          <a:effectLst/>
                          <a:latin typeface="Aharoni" panose="02010803020104030203" pitchFamily="2" charset="-79"/>
                          <a:ea typeface="Calibri"/>
                          <a:cs typeface="Aharoni" panose="02010803020104030203" pitchFamily="2" charset="-79"/>
                        </a:rPr>
                        <a:t>Pizarrón</a:t>
                      </a:r>
                    </a:p>
                    <a:p>
                      <a:pPr marL="171450" indent="-171450">
                        <a:lnSpc>
                          <a:spcPct val="100000"/>
                        </a:lnSpc>
                        <a:spcAft>
                          <a:spcPts val="0"/>
                        </a:spcAft>
                        <a:buFontTx/>
                        <a:buChar char="-"/>
                      </a:pPr>
                      <a:r>
                        <a:rPr lang="es-MX" sz="1200" strike="noStrike" dirty="0" smtClean="0">
                          <a:solidFill>
                            <a:schemeClr val="accent1">
                              <a:lumMod val="75000"/>
                            </a:schemeClr>
                          </a:solidFill>
                          <a:effectLst/>
                          <a:latin typeface="Aharoni" panose="02010803020104030203" pitchFamily="2" charset="-79"/>
                          <a:ea typeface="Calibri"/>
                          <a:cs typeface="Aharoni" panose="02010803020104030203" pitchFamily="2" charset="-79"/>
                        </a:rPr>
                        <a:t>Marcadores</a:t>
                      </a:r>
                    </a:p>
                    <a:p>
                      <a:pPr marL="171450" indent="-171450">
                        <a:lnSpc>
                          <a:spcPct val="100000"/>
                        </a:lnSpc>
                        <a:spcAft>
                          <a:spcPts val="0"/>
                        </a:spcAft>
                        <a:buFontTx/>
                        <a:buChar char="-"/>
                      </a:pPr>
                      <a:r>
                        <a:rPr lang="es-ES" sz="1200" strike="noStrike" dirty="0" smtClean="0">
                          <a:solidFill>
                            <a:schemeClr val="accent1">
                              <a:lumMod val="75000"/>
                            </a:schemeClr>
                          </a:solidFill>
                          <a:effectLst/>
                          <a:latin typeface="Aharoni" panose="02010803020104030203" pitchFamily="2" charset="-79"/>
                          <a:ea typeface="Calibri"/>
                          <a:cs typeface="Aharoni" panose="02010803020104030203" pitchFamily="2" charset="-79"/>
                        </a:rPr>
                        <a:t>Material impreso</a:t>
                      </a:r>
                      <a:endParaRPr lang="es-MX" sz="1200" strike="noStrike" dirty="0">
                        <a:solidFill>
                          <a:schemeClr val="accent1">
                            <a:lumMod val="75000"/>
                          </a:schemeClr>
                        </a:solidFill>
                        <a:effectLst/>
                        <a:latin typeface="Aharoni" panose="02010803020104030203" pitchFamily="2" charset="-79"/>
                        <a:ea typeface="Calibri"/>
                        <a:cs typeface="Aharoni" panose="02010803020104030203" pitchFamily="2" charset="-79"/>
                      </a:endParaRPr>
                    </a:p>
                    <a:p>
                      <a:pPr>
                        <a:lnSpc>
                          <a:spcPct val="100000"/>
                        </a:lnSpc>
                        <a:spcAft>
                          <a:spcPts val="0"/>
                        </a:spcAft>
                      </a:pPr>
                      <a:r>
                        <a:rPr lang="es-MX" sz="1200" strike="noStrike" dirty="0">
                          <a:solidFill>
                            <a:schemeClr val="accent1">
                              <a:lumMod val="75000"/>
                            </a:schemeClr>
                          </a:solidFill>
                          <a:effectLst/>
                          <a:latin typeface="Aharoni" panose="02010803020104030203" pitchFamily="2" charset="-79"/>
                          <a:ea typeface="Calibri"/>
                          <a:cs typeface="Aharoni" panose="02010803020104030203" pitchFamily="2" charset="-79"/>
                        </a:rPr>
                        <a:t> </a:t>
                      </a:r>
                    </a:p>
                  </a:txBody>
                  <a:tcPr marL="60420" marR="60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s-MX" sz="1200" strike="noStrike"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p>
                      <a:pPr algn="just">
                        <a:lnSpc>
                          <a:spcPct val="100000"/>
                        </a:lnSpc>
                        <a:spcAft>
                          <a:spcPts val="0"/>
                        </a:spcAft>
                      </a:pPr>
                      <a:r>
                        <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rPr>
                        <a:t>Continuando con la solución de problemas por parte de los alumnos ahora se tiene como actividad el análisis argumentativo de un texto del filósofo Luis Villoro en torno al aborto : “Una postura ética “ , los alumnos ubicaran los siguientes aspectos : 1) ¿Cuál es el problema central de este texto en torno al aborto? , 2) ¿Qué razones da el autor en contra de que el aborto sea criminalizado por el Estado? , 3) ¿Qué alternativas finalmente plantea el autor en torno a penalizar el aborto o no? Y 4) ¿Con qué postura en torno a la legalización o no del aborto te identificas y por qué?.</a:t>
                      </a:r>
                      <a:endParaRPr lang="es-MX" sz="1200" strike="noStrike" kern="1200" dirty="0">
                        <a:solidFill>
                          <a:schemeClr val="accent1">
                            <a:lumMod val="75000"/>
                          </a:schemeClr>
                        </a:solidFill>
                        <a:effectLst/>
                        <a:latin typeface="Aharoni" panose="02010803020104030203" pitchFamily="2" charset="-79"/>
                        <a:ea typeface="Calibri"/>
                        <a:cs typeface="Aharoni" panose="02010803020104030203" pitchFamily="2" charset="-79"/>
                      </a:endParaRPr>
                    </a:p>
                    <a:p>
                      <a:pPr algn="ctr">
                        <a:lnSpc>
                          <a:spcPct val="100000"/>
                        </a:lnSpc>
                        <a:spcAft>
                          <a:spcPts val="0"/>
                        </a:spcAft>
                      </a:pPr>
                      <a:r>
                        <a:rPr lang="es-MX" sz="1200" strike="noStrike" dirty="0" smtClean="0">
                          <a:solidFill>
                            <a:schemeClr val="accent1">
                              <a:lumMod val="75000"/>
                            </a:schemeClr>
                          </a:solidFill>
                          <a:effectLst/>
                          <a:latin typeface="Aharoni" panose="02010803020104030203" pitchFamily="2" charset="-79"/>
                          <a:ea typeface="Calibri"/>
                          <a:cs typeface="Aharoni" panose="02010803020104030203" pitchFamily="2" charset="-79"/>
                        </a:rPr>
                        <a:t>. </a:t>
                      </a:r>
                      <a:r>
                        <a:rPr lang="es-MX" sz="1200" strike="noStrike" dirty="0">
                          <a:solidFill>
                            <a:schemeClr val="accent1">
                              <a:lumMod val="75000"/>
                            </a:schemeClr>
                          </a:solidFill>
                          <a:effectLst/>
                          <a:latin typeface="Aharoni" panose="02010803020104030203" pitchFamily="2" charset="-79"/>
                          <a:ea typeface="Calibri"/>
                          <a:cs typeface="Aharoni" panose="02010803020104030203" pitchFamily="2" charset="-79"/>
                        </a:rPr>
                        <a:t> </a:t>
                      </a:r>
                    </a:p>
                  </a:txBody>
                  <a:tcPr marL="60420" marR="60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63794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 de texto 2"/>
          <p:cNvSpPr txBox="1">
            <a:spLocks noChangeArrowheads="1"/>
          </p:cNvSpPr>
          <p:nvPr/>
        </p:nvSpPr>
        <p:spPr bwMode="auto">
          <a:xfrm>
            <a:off x="11255376" y="8709025"/>
            <a:ext cx="731838" cy="410882"/>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s-MX" sz="1800" b="1">
                <a:solidFill>
                  <a:srgbClr val="FF0000"/>
                </a:solidFill>
                <a:effectLst/>
                <a:latin typeface="Arial" panose="020B0604020202020204" pitchFamily="34" charset="0"/>
                <a:ea typeface="Arial" panose="020B0604020202020204" pitchFamily="34" charset="0"/>
              </a:rPr>
              <a:t>5.d</a:t>
            </a:r>
            <a:endParaRPr lang="es-MX" sz="1100">
              <a:solidFill>
                <a:srgbClr val="000000"/>
              </a:solidFill>
              <a:effectLst/>
              <a:latin typeface="Arial" panose="020B0604020202020204" pitchFamily="34" charset="0"/>
              <a:ea typeface="Arial" panose="020B0604020202020204" pitchFamily="34" charset="0"/>
            </a:endParaRPr>
          </a:p>
        </p:txBody>
      </p:sp>
      <p:sp>
        <p:nvSpPr>
          <p:cNvPr id="4" name="Rectángulo 3"/>
          <p:cNvSpPr/>
          <p:nvPr/>
        </p:nvSpPr>
        <p:spPr>
          <a:xfrm>
            <a:off x="1199457" y="717471"/>
            <a:ext cx="9865096" cy="695305"/>
          </a:xfrm>
          <a:prstGeom prst="rect">
            <a:avLst/>
          </a:prstGeom>
        </p:spPr>
        <p:txBody>
          <a:bodyPr>
            <a:noAutofit/>
          </a:bodyPr>
          <a:lstStyle/>
          <a:p>
            <a:pPr algn="ctr">
              <a:spcBef>
                <a:spcPct val="0"/>
              </a:spcBef>
            </a:pPr>
            <a:r>
              <a:rPr lang="es-ES" sz="3200" b="1" dirty="0" smtClean="0">
                <a:solidFill>
                  <a:srgbClr val="00B0F0"/>
                </a:solidFill>
                <a:latin typeface="+mj-lt"/>
                <a:ea typeface="+mj-ea"/>
                <a:cs typeface="+mj-cs"/>
              </a:rPr>
              <a:t>7. Objetivos </a:t>
            </a:r>
            <a:r>
              <a:rPr lang="es-ES" sz="3200" b="1" dirty="0">
                <a:solidFill>
                  <a:srgbClr val="00B0F0"/>
                </a:solidFill>
                <a:latin typeface="+mj-lt"/>
                <a:ea typeface="+mj-ea"/>
                <a:cs typeface="+mj-cs"/>
              </a:rPr>
              <a:t>o propósitos a alcanzar por asignatura </a:t>
            </a:r>
            <a:endParaRPr lang="es-MX" sz="3200" b="1" dirty="0">
              <a:solidFill>
                <a:srgbClr val="00B0F0"/>
              </a:solidFill>
              <a:latin typeface="+mj-lt"/>
              <a:ea typeface="+mj-ea"/>
              <a:cs typeface="+mj-cs"/>
            </a:endParaRPr>
          </a:p>
        </p:txBody>
      </p:sp>
      <p:sp>
        <p:nvSpPr>
          <p:cNvPr id="6" name="Cuadro de texto 2"/>
          <p:cNvSpPr txBox="1">
            <a:spLocks noChangeArrowheads="1"/>
          </p:cNvSpPr>
          <p:nvPr/>
        </p:nvSpPr>
        <p:spPr bwMode="auto">
          <a:xfrm>
            <a:off x="11255376" y="8799513"/>
            <a:ext cx="731838" cy="410882"/>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s-MX" sz="1800" b="1">
                <a:solidFill>
                  <a:srgbClr val="FF0000"/>
                </a:solidFill>
                <a:effectLst/>
                <a:latin typeface="Arial" panose="020B0604020202020204" pitchFamily="34" charset="0"/>
                <a:ea typeface="Arial" panose="020B0604020202020204" pitchFamily="34" charset="0"/>
              </a:rPr>
              <a:t>5.d</a:t>
            </a:r>
            <a:endParaRPr lang="es-MX" sz="1100">
              <a:solidFill>
                <a:srgbClr val="000000"/>
              </a:solidFill>
              <a:effectLst/>
              <a:latin typeface="Arial" panose="020B0604020202020204" pitchFamily="34" charset="0"/>
              <a:ea typeface="Arial" panose="020B0604020202020204" pitchFamily="34"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1280254028"/>
              </p:ext>
            </p:extLst>
          </p:nvPr>
        </p:nvGraphicFramePr>
        <p:xfrm>
          <a:off x="1199457" y="1412776"/>
          <a:ext cx="9865096" cy="4761860"/>
        </p:xfrm>
        <a:graphic>
          <a:graphicData uri="http://schemas.openxmlformats.org/drawingml/2006/table">
            <a:tbl>
              <a:tblPr>
                <a:tableStyleId>{5C22544A-7EE6-4342-B048-85BDC9FD1C3A}</a:tableStyleId>
              </a:tblPr>
              <a:tblGrid>
                <a:gridCol w="3528392"/>
                <a:gridCol w="3456384"/>
                <a:gridCol w="2880320"/>
              </a:tblGrid>
              <a:tr h="751585">
                <a:tc>
                  <a:txBody>
                    <a:bodyPr/>
                    <a:lstStyle/>
                    <a:p>
                      <a:pPr algn="ctr">
                        <a:lnSpc>
                          <a:spcPct val="107000"/>
                        </a:lnSpc>
                        <a:spcAft>
                          <a:spcPts val="800"/>
                        </a:spcAft>
                      </a:pPr>
                      <a:r>
                        <a:rPr lang="es-ES" sz="2000" b="1" kern="1200" dirty="0">
                          <a:solidFill>
                            <a:schemeClr val="accent1">
                              <a:lumMod val="75000"/>
                            </a:schemeClr>
                          </a:solidFill>
                          <a:effectLst/>
                          <a:latin typeface="Aharoni" panose="02010803020104030203" pitchFamily="2" charset="-79"/>
                          <a:ea typeface="+mn-ea"/>
                          <a:cs typeface="Aharoni" panose="02010803020104030203" pitchFamily="2" charset="-79"/>
                        </a:rPr>
                        <a:t>Disciplina </a:t>
                      </a:r>
                      <a:r>
                        <a:rPr lang="es-ES" sz="2000" b="1" kern="1200" dirty="0" smtClean="0">
                          <a:solidFill>
                            <a:schemeClr val="accent1">
                              <a:lumMod val="75000"/>
                            </a:schemeClr>
                          </a:solidFill>
                          <a:effectLst/>
                          <a:latin typeface="Aharoni" panose="02010803020104030203" pitchFamily="2" charset="-79"/>
                          <a:ea typeface="+mn-ea"/>
                          <a:cs typeface="Aharoni" panose="02010803020104030203" pitchFamily="2" charset="-79"/>
                        </a:rPr>
                        <a:t>1 </a:t>
                      </a:r>
                      <a:endParaRPr lang="es-MX" sz="2000" b="1" kern="1200" dirty="0">
                        <a:solidFill>
                          <a:schemeClr val="accent1">
                            <a:lumMod val="75000"/>
                          </a:schemeClr>
                        </a:solidFill>
                        <a:effectLst/>
                        <a:latin typeface="Aharoni" panose="02010803020104030203" pitchFamily="2" charset="-79"/>
                        <a:ea typeface="+mn-ea"/>
                        <a:cs typeface="Aharoni" panose="02010803020104030203" pitchFamily="2" charset="-79"/>
                      </a:endParaRPr>
                    </a:p>
                    <a:p>
                      <a:pPr algn="ctr">
                        <a:lnSpc>
                          <a:spcPct val="107000"/>
                        </a:lnSpc>
                        <a:spcAft>
                          <a:spcPts val="800"/>
                        </a:spcAft>
                      </a:pPr>
                      <a:r>
                        <a:rPr lang="es-ES" sz="2000" b="1" kern="1200" dirty="0">
                          <a:solidFill>
                            <a:schemeClr val="accent1">
                              <a:lumMod val="75000"/>
                            </a:schemeClr>
                          </a:solidFill>
                          <a:effectLst/>
                          <a:latin typeface="Aharoni" panose="02010803020104030203" pitchFamily="2" charset="-79"/>
                          <a:ea typeface="+mn-ea"/>
                          <a:cs typeface="Aharoni" panose="02010803020104030203" pitchFamily="2" charset="-79"/>
                        </a:rPr>
                        <a:t>Orientación Educativa</a:t>
                      </a:r>
                      <a:endParaRPr lang="es-MX" sz="2000" b="1" kern="1200" dirty="0">
                        <a:solidFill>
                          <a:schemeClr val="accent1">
                            <a:lumMod val="75000"/>
                          </a:schemeClr>
                        </a:solidFill>
                        <a:effectLst/>
                        <a:latin typeface="Aharoni" panose="02010803020104030203" pitchFamily="2" charset="-79"/>
                        <a:ea typeface="+mn-ea"/>
                        <a:cs typeface="Aharoni" panose="02010803020104030203"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ES" sz="2000" b="1" kern="1200" dirty="0">
                          <a:solidFill>
                            <a:schemeClr val="accent1">
                              <a:lumMod val="75000"/>
                            </a:schemeClr>
                          </a:solidFill>
                          <a:effectLst/>
                          <a:latin typeface="Aharoni" panose="02010803020104030203" pitchFamily="2" charset="-79"/>
                          <a:ea typeface="+mn-ea"/>
                          <a:cs typeface="Aharoni" panose="02010803020104030203" pitchFamily="2" charset="-79"/>
                        </a:rPr>
                        <a:t>Disciplina </a:t>
                      </a:r>
                      <a:r>
                        <a:rPr lang="es-ES" sz="2000" b="1" kern="1200" dirty="0" smtClean="0">
                          <a:solidFill>
                            <a:schemeClr val="accent1">
                              <a:lumMod val="75000"/>
                            </a:schemeClr>
                          </a:solidFill>
                          <a:effectLst/>
                          <a:latin typeface="Aharoni" panose="02010803020104030203" pitchFamily="2" charset="-79"/>
                          <a:ea typeface="+mn-ea"/>
                          <a:cs typeface="Aharoni" panose="02010803020104030203" pitchFamily="2" charset="-79"/>
                        </a:rPr>
                        <a:t>2 </a:t>
                      </a:r>
                      <a:endParaRPr lang="es-MX" sz="2000" b="1" kern="1200" dirty="0">
                        <a:solidFill>
                          <a:schemeClr val="accent1">
                            <a:lumMod val="75000"/>
                          </a:schemeClr>
                        </a:solidFill>
                        <a:effectLst/>
                        <a:latin typeface="Aharoni" panose="02010803020104030203" pitchFamily="2" charset="-79"/>
                        <a:ea typeface="+mn-ea"/>
                        <a:cs typeface="Aharoni" panose="02010803020104030203" pitchFamily="2" charset="-79"/>
                      </a:endParaRPr>
                    </a:p>
                    <a:p>
                      <a:pPr algn="ctr">
                        <a:lnSpc>
                          <a:spcPct val="107000"/>
                        </a:lnSpc>
                        <a:spcAft>
                          <a:spcPts val="800"/>
                        </a:spcAft>
                      </a:pPr>
                      <a:r>
                        <a:rPr lang="es-ES" sz="2000" b="1" kern="1200" dirty="0">
                          <a:solidFill>
                            <a:schemeClr val="accent1">
                              <a:lumMod val="75000"/>
                            </a:schemeClr>
                          </a:solidFill>
                          <a:effectLst/>
                          <a:latin typeface="Aharoni" panose="02010803020104030203" pitchFamily="2" charset="-79"/>
                          <a:ea typeface="+mn-ea"/>
                          <a:cs typeface="Aharoni" panose="02010803020104030203" pitchFamily="2" charset="-79"/>
                        </a:rPr>
                        <a:t>Matemáticas </a:t>
                      </a:r>
                      <a:endParaRPr lang="es-MX" sz="2000" b="1" kern="1200" dirty="0">
                        <a:solidFill>
                          <a:schemeClr val="accent1">
                            <a:lumMod val="75000"/>
                          </a:schemeClr>
                        </a:solidFill>
                        <a:effectLst/>
                        <a:latin typeface="Aharoni" panose="02010803020104030203" pitchFamily="2" charset="-79"/>
                        <a:ea typeface="+mn-ea"/>
                        <a:cs typeface="Aharoni" panose="02010803020104030203"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ES" sz="2000" b="1" kern="1200" dirty="0">
                          <a:solidFill>
                            <a:schemeClr val="accent1">
                              <a:lumMod val="75000"/>
                            </a:schemeClr>
                          </a:solidFill>
                          <a:effectLst/>
                          <a:latin typeface="Aharoni" panose="02010803020104030203" pitchFamily="2" charset="-79"/>
                          <a:ea typeface="+mn-ea"/>
                          <a:cs typeface="Aharoni" panose="02010803020104030203" pitchFamily="2" charset="-79"/>
                        </a:rPr>
                        <a:t>Disciplina </a:t>
                      </a:r>
                      <a:r>
                        <a:rPr lang="es-ES" sz="2000" b="1" kern="1200" dirty="0" smtClean="0">
                          <a:solidFill>
                            <a:schemeClr val="accent1">
                              <a:lumMod val="75000"/>
                            </a:schemeClr>
                          </a:solidFill>
                          <a:effectLst/>
                          <a:latin typeface="Aharoni" panose="02010803020104030203" pitchFamily="2" charset="-79"/>
                          <a:ea typeface="+mn-ea"/>
                          <a:cs typeface="Aharoni" panose="02010803020104030203" pitchFamily="2" charset="-79"/>
                        </a:rPr>
                        <a:t>3</a:t>
                      </a:r>
                      <a:endParaRPr lang="es-MX" sz="2000" b="1" kern="1200" dirty="0">
                        <a:solidFill>
                          <a:schemeClr val="accent1">
                            <a:lumMod val="75000"/>
                          </a:schemeClr>
                        </a:solidFill>
                        <a:effectLst/>
                        <a:latin typeface="Aharoni" panose="02010803020104030203" pitchFamily="2" charset="-79"/>
                        <a:ea typeface="+mn-ea"/>
                        <a:cs typeface="Aharoni" panose="02010803020104030203" pitchFamily="2" charset="-79"/>
                      </a:endParaRPr>
                    </a:p>
                    <a:p>
                      <a:pPr algn="ctr">
                        <a:lnSpc>
                          <a:spcPct val="107000"/>
                        </a:lnSpc>
                        <a:spcAft>
                          <a:spcPts val="800"/>
                        </a:spcAft>
                      </a:pPr>
                      <a:r>
                        <a:rPr lang="es-ES" sz="2000" b="1" kern="1200" dirty="0">
                          <a:solidFill>
                            <a:schemeClr val="accent1">
                              <a:lumMod val="75000"/>
                            </a:schemeClr>
                          </a:solidFill>
                          <a:effectLst/>
                          <a:latin typeface="Aharoni" panose="02010803020104030203" pitchFamily="2" charset="-79"/>
                          <a:ea typeface="+mn-ea"/>
                          <a:cs typeface="Aharoni" panose="02010803020104030203" pitchFamily="2" charset="-79"/>
                        </a:rPr>
                        <a:t>Lógica</a:t>
                      </a:r>
                      <a:endParaRPr lang="es-MX" sz="2000" b="1" kern="1200" dirty="0">
                        <a:solidFill>
                          <a:schemeClr val="accent1">
                            <a:lumMod val="75000"/>
                          </a:schemeClr>
                        </a:solidFill>
                        <a:effectLst/>
                        <a:latin typeface="Aharoni" panose="02010803020104030203" pitchFamily="2" charset="-79"/>
                        <a:ea typeface="+mn-ea"/>
                        <a:cs typeface="Aharoni" panose="02010803020104030203"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6548">
                <a:tc>
                  <a:txBody>
                    <a:bodyPr/>
                    <a:lstStyle/>
                    <a:p>
                      <a:pPr marL="285750" indent="-285750" algn="just">
                        <a:lnSpc>
                          <a:spcPct val="107000"/>
                        </a:lnSpc>
                        <a:spcAft>
                          <a:spcPts val="800"/>
                        </a:spcAft>
                        <a:buFont typeface="Arial" panose="020B0604020202020204" pitchFamily="34" charset="0"/>
                        <a:buChar char="•"/>
                      </a:pPr>
                      <a:r>
                        <a:rPr lang="es-ES" sz="20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t>Adquirir </a:t>
                      </a:r>
                      <a:r>
                        <a:rPr lang="es-ES" sz="2000" b="0" kern="1200" dirty="0">
                          <a:solidFill>
                            <a:schemeClr val="accent1">
                              <a:lumMod val="75000"/>
                            </a:schemeClr>
                          </a:solidFill>
                          <a:effectLst/>
                          <a:latin typeface="Aharoni" panose="02010803020104030203" pitchFamily="2" charset="-79"/>
                          <a:ea typeface="+mn-ea"/>
                          <a:cs typeface="Aharoni" panose="02010803020104030203" pitchFamily="2" charset="-79"/>
                        </a:rPr>
                        <a:t>las habilidades necesarias para la solución de problemas, aplicando procesos de solución de acuerdo a su naturaleza.</a:t>
                      </a:r>
                      <a:endParaRPr lang="es-MX" sz="20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p>
                      <a:pPr marL="285750" indent="-285750" algn="just">
                        <a:lnSpc>
                          <a:spcPct val="107000"/>
                        </a:lnSpc>
                        <a:spcAft>
                          <a:spcPts val="800"/>
                        </a:spcAft>
                        <a:buFont typeface="Arial" panose="020B0604020202020204" pitchFamily="34" charset="0"/>
                        <a:buChar char="•"/>
                      </a:pPr>
                      <a:r>
                        <a:rPr lang="es-ES" sz="20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t>Identificar </a:t>
                      </a:r>
                      <a:r>
                        <a:rPr lang="es-ES" sz="2000" b="0" kern="1200" dirty="0">
                          <a:solidFill>
                            <a:schemeClr val="accent1">
                              <a:lumMod val="75000"/>
                            </a:schemeClr>
                          </a:solidFill>
                          <a:effectLst/>
                          <a:latin typeface="Aharoni" panose="02010803020104030203" pitchFamily="2" charset="-79"/>
                          <a:ea typeface="+mn-ea"/>
                          <a:cs typeface="Aharoni" panose="02010803020104030203" pitchFamily="2" charset="-79"/>
                        </a:rPr>
                        <a:t>y </a:t>
                      </a:r>
                      <a:r>
                        <a:rPr lang="es-ES" sz="20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t>definir </a:t>
                      </a:r>
                      <a:r>
                        <a:rPr lang="es-ES" sz="2000" b="0" kern="1200" dirty="0">
                          <a:solidFill>
                            <a:schemeClr val="accent1">
                              <a:lumMod val="75000"/>
                            </a:schemeClr>
                          </a:solidFill>
                          <a:effectLst/>
                          <a:latin typeface="Aharoni" panose="02010803020104030203" pitchFamily="2" charset="-79"/>
                          <a:ea typeface="+mn-ea"/>
                          <a:cs typeface="Aharoni" panose="02010803020104030203" pitchFamily="2" charset="-79"/>
                        </a:rPr>
                        <a:t>el problema; </a:t>
                      </a:r>
                      <a:endParaRPr lang="es-ES" sz="2000" b="0" kern="1200" dirty="0" smtClean="0">
                        <a:solidFill>
                          <a:schemeClr val="accent1">
                            <a:lumMod val="75000"/>
                          </a:schemeClr>
                        </a:solidFill>
                        <a:effectLst/>
                        <a:latin typeface="Aharoni" panose="02010803020104030203" pitchFamily="2" charset="-79"/>
                        <a:ea typeface="+mn-ea"/>
                        <a:cs typeface="Aharoni" panose="02010803020104030203" pitchFamily="2" charset="-79"/>
                      </a:endParaRPr>
                    </a:p>
                    <a:p>
                      <a:pPr marL="285750" indent="-285750" algn="just">
                        <a:lnSpc>
                          <a:spcPct val="107000"/>
                        </a:lnSpc>
                        <a:spcAft>
                          <a:spcPts val="800"/>
                        </a:spcAft>
                        <a:buFont typeface="Arial" panose="020B0604020202020204" pitchFamily="34" charset="0"/>
                        <a:buChar char="•"/>
                      </a:pPr>
                      <a:r>
                        <a:rPr lang="es-ES" sz="20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t>Explorar </a:t>
                      </a:r>
                      <a:r>
                        <a:rPr lang="es-ES" sz="2000" b="0" kern="1200" dirty="0">
                          <a:solidFill>
                            <a:schemeClr val="accent1">
                              <a:lumMod val="75000"/>
                            </a:schemeClr>
                          </a:solidFill>
                          <a:effectLst/>
                          <a:latin typeface="Aharoni" panose="02010803020104030203" pitchFamily="2" charset="-79"/>
                          <a:ea typeface="+mn-ea"/>
                          <a:cs typeface="Aharoni" panose="02010803020104030203" pitchFamily="2" charset="-79"/>
                        </a:rPr>
                        <a:t>estrategias de solución y </a:t>
                      </a:r>
                      <a:r>
                        <a:rPr lang="es-ES" sz="20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t>evaluar </a:t>
                      </a:r>
                      <a:r>
                        <a:rPr lang="es-ES" sz="2000" b="0" kern="1200" dirty="0">
                          <a:solidFill>
                            <a:schemeClr val="accent1">
                              <a:lumMod val="75000"/>
                            </a:schemeClr>
                          </a:solidFill>
                          <a:effectLst/>
                          <a:latin typeface="Aharoni" panose="02010803020104030203" pitchFamily="2" charset="-79"/>
                          <a:ea typeface="+mn-ea"/>
                          <a:cs typeface="Aharoni" panose="02010803020104030203" pitchFamily="2" charset="-79"/>
                        </a:rPr>
                        <a:t>los logros obtenidos.</a:t>
                      </a:r>
                      <a:endParaRPr lang="es-MX" sz="20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just">
                        <a:lnSpc>
                          <a:spcPct val="107000"/>
                        </a:lnSpc>
                        <a:spcAft>
                          <a:spcPts val="800"/>
                        </a:spcAft>
                        <a:buFont typeface="Arial" panose="020B0604020202020204" pitchFamily="34" charset="0"/>
                        <a:buChar char="•"/>
                      </a:pPr>
                      <a:r>
                        <a:rPr lang="es-ES" sz="20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t>Valorar </a:t>
                      </a:r>
                      <a:r>
                        <a:rPr lang="es-ES" sz="2000" b="0" kern="1200" dirty="0">
                          <a:solidFill>
                            <a:schemeClr val="accent1">
                              <a:lumMod val="75000"/>
                            </a:schemeClr>
                          </a:solidFill>
                          <a:effectLst/>
                          <a:latin typeface="Aharoni" panose="02010803020104030203" pitchFamily="2" charset="-79"/>
                          <a:ea typeface="+mn-ea"/>
                          <a:cs typeface="Aharoni" panose="02010803020104030203" pitchFamily="2" charset="-79"/>
                        </a:rPr>
                        <a:t>la importancia de la </a:t>
                      </a:r>
                      <a:r>
                        <a:rPr lang="es-ES" sz="20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t>comunicación </a:t>
                      </a:r>
                      <a:r>
                        <a:rPr lang="es-ES" sz="2000" b="0" kern="1200" dirty="0">
                          <a:solidFill>
                            <a:schemeClr val="accent1">
                              <a:lumMod val="75000"/>
                            </a:schemeClr>
                          </a:solidFill>
                          <a:effectLst/>
                          <a:latin typeface="Aharoni" panose="02010803020104030203" pitchFamily="2" charset="-79"/>
                          <a:ea typeface="+mn-ea"/>
                          <a:cs typeface="Aharoni" panose="02010803020104030203" pitchFamily="2" charset="-79"/>
                        </a:rPr>
                        <a:t>matemática para promover el desarrollo de su pensamiento abstracto al expresar sus ideas mediante el lenguaje propio, algebraico y gráfico</a:t>
                      </a:r>
                      <a:endParaRPr lang="es-MX" sz="20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just">
                        <a:lnSpc>
                          <a:spcPct val="107000"/>
                        </a:lnSpc>
                        <a:spcAft>
                          <a:spcPts val="800"/>
                        </a:spcAft>
                        <a:buFont typeface="Arial" panose="020B0604020202020204" pitchFamily="34" charset="0"/>
                        <a:buChar char="•"/>
                      </a:pPr>
                      <a:r>
                        <a:rPr lang="es-ES" sz="20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t>Conceptualizar </a:t>
                      </a:r>
                      <a:r>
                        <a:rPr lang="es-ES" sz="2000" b="0" kern="1200" dirty="0">
                          <a:solidFill>
                            <a:schemeClr val="accent1">
                              <a:lumMod val="75000"/>
                            </a:schemeClr>
                          </a:solidFill>
                          <a:effectLst/>
                          <a:latin typeface="Aharoni" panose="02010803020104030203" pitchFamily="2" charset="-79"/>
                          <a:ea typeface="+mn-ea"/>
                          <a:cs typeface="Aharoni" panose="02010803020104030203" pitchFamily="2" charset="-79"/>
                        </a:rPr>
                        <a:t>con precisión el problema al que se enfrenta, </a:t>
                      </a:r>
                      <a:r>
                        <a:rPr lang="es-ES" sz="20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t>determinando </a:t>
                      </a:r>
                      <a:r>
                        <a:rPr lang="es-ES" sz="2000" b="0" kern="1200" dirty="0">
                          <a:solidFill>
                            <a:schemeClr val="accent1">
                              <a:lumMod val="75000"/>
                            </a:schemeClr>
                          </a:solidFill>
                          <a:effectLst/>
                          <a:latin typeface="Aharoni" panose="02010803020104030203" pitchFamily="2" charset="-79"/>
                          <a:ea typeface="+mn-ea"/>
                          <a:cs typeface="Aharoni" panose="02010803020104030203" pitchFamily="2" charset="-79"/>
                        </a:rPr>
                        <a:t>qué tipo de razonamiento es y </a:t>
                      </a:r>
                      <a:r>
                        <a:rPr lang="es-ES" sz="2000" b="0" kern="1200" dirty="0" smtClean="0">
                          <a:solidFill>
                            <a:schemeClr val="accent1">
                              <a:lumMod val="75000"/>
                            </a:schemeClr>
                          </a:solidFill>
                          <a:effectLst/>
                          <a:latin typeface="Aharoni" panose="02010803020104030203" pitchFamily="2" charset="-79"/>
                          <a:ea typeface="+mn-ea"/>
                          <a:cs typeface="Aharoni" panose="02010803020104030203" pitchFamily="2" charset="-79"/>
                        </a:rPr>
                        <a:t>estableciendo </a:t>
                      </a:r>
                      <a:r>
                        <a:rPr lang="es-ES" sz="2000" b="0" kern="1200" dirty="0">
                          <a:solidFill>
                            <a:schemeClr val="accent1">
                              <a:lumMod val="75000"/>
                            </a:schemeClr>
                          </a:solidFill>
                          <a:effectLst/>
                          <a:latin typeface="Aharoni" panose="02010803020104030203" pitchFamily="2" charset="-79"/>
                          <a:ea typeface="+mn-ea"/>
                          <a:cs typeface="Aharoni" panose="02010803020104030203" pitchFamily="2" charset="-79"/>
                        </a:rPr>
                        <a:t>la validez o no de su formulación. </a:t>
                      </a:r>
                      <a:endParaRPr lang="es-MX" sz="2000" b="0" kern="1200" dirty="0">
                        <a:solidFill>
                          <a:schemeClr val="accent1">
                            <a:lumMod val="75000"/>
                          </a:schemeClr>
                        </a:solidFill>
                        <a:effectLst/>
                        <a:latin typeface="Aharoni" panose="02010803020104030203" pitchFamily="2" charset="-79"/>
                        <a:ea typeface="+mn-ea"/>
                        <a:cs typeface="Aharoni" panose="02010803020104030203"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9827101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9496" y="908720"/>
            <a:ext cx="3600400" cy="480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829" t="42718" r="22830"/>
          <a:stretch/>
        </p:blipFill>
        <p:spPr bwMode="auto">
          <a:xfrm>
            <a:off x="5663952" y="620688"/>
            <a:ext cx="4304935"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835286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76355" y="557610"/>
            <a:ext cx="9865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s-MX" altLang="es-MX" sz="4000" b="1" dirty="0" smtClean="0">
                <a:solidFill>
                  <a:srgbClr val="00B0F0"/>
                </a:solidFill>
                <a:latin typeface="Aharoni" panose="02010803020104030203" pitchFamily="2" charset="-79"/>
                <a:cs typeface="Aharoni" panose="02010803020104030203" pitchFamily="2" charset="-79"/>
              </a:rPr>
              <a:t>11</a:t>
            </a:r>
            <a:r>
              <a:rPr lang="es-MX" altLang="es-MX" sz="2400" b="1" dirty="0" smtClean="0">
                <a:solidFill>
                  <a:srgbClr val="00B0F0"/>
                </a:solidFill>
                <a:latin typeface="Aharoni" panose="02010803020104030203" pitchFamily="2" charset="-79"/>
                <a:cs typeface="Aharoni" panose="02010803020104030203" pitchFamily="2" charset="-79"/>
              </a:rPr>
              <a:t>c</a:t>
            </a:r>
            <a:r>
              <a:rPr lang="es-MX" altLang="es-MX" sz="4000" b="1" dirty="0" smtClean="0">
                <a:solidFill>
                  <a:srgbClr val="00B0F0"/>
                </a:solidFill>
                <a:latin typeface="Aharoni" panose="02010803020104030203" pitchFamily="2" charset="-79"/>
                <a:cs typeface="Aharoni" panose="02010803020104030203" pitchFamily="2" charset="-79"/>
              </a:rPr>
              <a:t>.5</a:t>
            </a:r>
            <a:endParaRPr lang="es-MX" altLang="es-MX" sz="2400" b="1" dirty="0" smtClean="0">
              <a:solidFill>
                <a:srgbClr val="00B0F0"/>
              </a:solidFill>
              <a:latin typeface="Aharoni" panose="02010803020104030203" pitchFamily="2" charset="-79"/>
              <a:cs typeface="Aharoni" panose="02010803020104030203" pitchFamily="2" charset="-79"/>
            </a:endParaRPr>
          </a:p>
          <a:p>
            <a:pPr eaLnBrk="0" fontAlgn="base" hangingPunct="0">
              <a:spcBef>
                <a:spcPct val="0"/>
              </a:spcBef>
              <a:spcAft>
                <a:spcPct val="0"/>
              </a:spcAft>
            </a:pPr>
            <a:r>
              <a:rPr lang="es-MX" sz="2400" b="1" dirty="0" smtClean="0">
                <a:solidFill>
                  <a:srgbClr val="00B0F0"/>
                </a:solidFill>
                <a:latin typeface="Aharoni" panose="02010803020104030203" pitchFamily="2" charset="-79"/>
                <a:cs typeface="Aharoni" panose="02010803020104030203" pitchFamily="2" charset="-79"/>
              </a:rPr>
              <a:t>i) </a:t>
            </a:r>
            <a:r>
              <a:rPr lang="es-MX" sz="2400" b="1" dirty="0">
                <a:solidFill>
                  <a:srgbClr val="00B0F0"/>
                </a:solidFill>
                <a:latin typeface="Aharoni" panose="02010803020104030203" pitchFamily="2" charset="-79"/>
                <a:cs typeface="Aharoni" panose="02010803020104030203" pitchFamily="2" charset="-79"/>
              </a:rPr>
              <a:t>D</a:t>
            </a:r>
            <a:r>
              <a:rPr lang="es-MX" sz="2400" b="1" dirty="0" smtClean="0">
                <a:solidFill>
                  <a:srgbClr val="00B0F0"/>
                </a:solidFill>
                <a:latin typeface="Aharoni" panose="02010803020104030203" pitchFamily="2" charset="-79"/>
                <a:cs typeface="Aharoni" panose="02010803020104030203" pitchFamily="2" charset="-79"/>
              </a:rPr>
              <a:t>escripción del desarrollo de la actividad.</a:t>
            </a:r>
            <a:endParaRPr kumimoji="0" lang="es-MX" altLang="es-MX" sz="1800" b="0" i="0" u="none" strike="noStrike" cap="none" normalizeH="0" baseline="0" dirty="0" smtClean="0">
              <a:ln>
                <a:noFill/>
              </a:ln>
              <a:solidFill>
                <a:srgbClr val="00B0F0"/>
              </a:solidFill>
              <a:effectLst/>
              <a:latin typeface="Aharoni" panose="02010803020104030203" pitchFamily="2" charset="-79"/>
              <a:cs typeface="Aharoni" panose="02010803020104030203" pitchFamily="2" charset="-79"/>
            </a:endParaRPr>
          </a:p>
        </p:txBody>
      </p:sp>
      <p:graphicFrame>
        <p:nvGraphicFramePr>
          <p:cNvPr id="6" name="3 Marcador de contenido"/>
          <p:cNvGraphicFramePr>
            <a:graphicFrameLocks/>
          </p:cNvGraphicFramePr>
          <p:nvPr>
            <p:extLst>
              <p:ext uri="{D42A27DB-BD31-4B8C-83A1-F6EECF244321}">
                <p14:modId xmlns:p14="http://schemas.microsoft.com/office/powerpoint/2010/main" val="668050176"/>
              </p:ext>
            </p:extLst>
          </p:nvPr>
        </p:nvGraphicFramePr>
        <p:xfrm>
          <a:off x="1276355" y="2132857"/>
          <a:ext cx="9694945" cy="997569"/>
        </p:xfrm>
        <a:graphic>
          <a:graphicData uri="http://schemas.openxmlformats.org/drawingml/2006/table">
            <a:tbl>
              <a:tblPr firstRow="1" firstCol="1" bandRow="1"/>
              <a:tblGrid>
                <a:gridCol w="791725"/>
                <a:gridCol w="1826297"/>
                <a:gridCol w="7076923"/>
              </a:tblGrid>
              <a:tr h="337169">
                <a:tc>
                  <a:txBody>
                    <a:bodyPr/>
                    <a:lstStyle/>
                    <a:p>
                      <a:pPr algn="ctr">
                        <a:lnSpc>
                          <a:spcPct val="150000"/>
                        </a:lnSpc>
                        <a:spcAft>
                          <a:spcPts val="0"/>
                        </a:spcAft>
                      </a:pPr>
                      <a:r>
                        <a:rPr lang="es-MX" sz="1200" b="1" dirty="0" smtClean="0">
                          <a:solidFill>
                            <a:schemeClr val="accent1">
                              <a:lumMod val="75000"/>
                            </a:schemeClr>
                          </a:solidFill>
                          <a:effectLst/>
                          <a:latin typeface="Aharoni" panose="02010803020104030203" pitchFamily="2" charset="-79"/>
                          <a:ea typeface="Calibri"/>
                          <a:cs typeface="Aharoni" panose="02010803020104030203" pitchFamily="2" charset="-79"/>
                        </a:rPr>
                        <a:t>Tiempo</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b="1" dirty="0">
                          <a:solidFill>
                            <a:schemeClr val="accent1">
                              <a:lumMod val="75000"/>
                            </a:schemeClr>
                          </a:solidFill>
                          <a:effectLst/>
                          <a:latin typeface="Aharoni" panose="02010803020104030203" pitchFamily="2" charset="-79"/>
                          <a:ea typeface="Calibri"/>
                          <a:cs typeface="Aharoni" panose="02010803020104030203" pitchFamily="2" charset="-79"/>
                        </a:rPr>
                        <a:t>Recursos didácticos</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b="1" dirty="0">
                          <a:solidFill>
                            <a:schemeClr val="accent1">
                              <a:lumMod val="75000"/>
                            </a:schemeClr>
                          </a:solidFill>
                          <a:effectLst/>
                          <a:latin typeface="Aharoni" panose="02010803020104030203" pitchFamily="2" charset="-79"/>
                          <a:ea typeface="Calibri"/>
                          <a:cs typeface="Aharoni" panose="02010803020104030203" pitchFamily="2" charset="-79"/>
                        </a:rPr>
                        <a:t>Secuencia </a:t>
                      </a:r>
                      <a:r>
                        <a:rPr lang="es-MX" sz="1200" b="1" dirty="0" smtClean="0">
                          <a:solidFill>
                            <a:schemeClr val="accent1">
                              <a:lumMod val="75000"/>
                            </a:schemeClr>
                          </a:solidFill>
                          <a:effectLst/>
                          <a:latin typeface="Aharoni" panose="02010803020104030203" pitchFamily="2" charset="-79"/>
                          <a:ea typeface="Calibri"/>
                          <a:cs typeface="Aharoni" panose="02010803020104030203" pitchFamily="2" charset="-79"/>
                        </a:rPr>
                        <a:t>didáctica</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9175">
                <a:tc>
                  <a:txBody>
                    <a:bodyPr/>
                    <a:lstStyle/>
                    <a:p>
                      <a:pPr>
                        <a:lnSpc>
                          <a:spcPts val="1300"/>
                        </a:lnSpc>
                        <a:spcAft>
                          <a:spcPts val="0"/>
                        </a:spcAft>
                      </a:pPr>
                      <a:endParaRPr lang="es-MX" sz="1200" strike="noStrike"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p>
                      <a:pPr>
                        <a:lnSpc>
                          <a:spcPts val="1300"/>
                        </a:lnSpc>
                        <a:spcAft>
                          <a:spcPts val="0"/>
                        </a:spcAft>
                      </a:pPr>
                      <a:r>
                        <a:rPr lang="es-MX" sz="1200" strike="noStrike" dirty="0" smtClean="0">
                          <a:solidFill>
                            <a:schemeClr val="accent1">
                              <a:lumMod val="75000"/>
                            </a:schemeClr>
                          </a:solidFill>
                          <a:effectLst/>
                          <a:latin typeface="Aharoni" panose="02010803020104030203" pitchFamily="2" charset="-79"/>
                          <a:ea typeface="Calibri"/>
                          <a:cs typeface="Aharoni" panose="02010803020104030203" pitchFamily="2" charset="-79"/>
                        </a:rPr>
                        <a:t>15 min</a:t>
                      </a:r>
                      <a:endParaRPr lang="es-MX" sz="1200" strike="noStrike" dirty="0">
                        <a:solidFill>
                          <a:schemeClr val="accent1">
                            <a:lumMod val="75000"/>
                          </a:schemeClr>
                        </a:solidFill>
                        <a:effectLst/>
                        <a:latin typeface="Aharoni" panose="02010803020104030203" pitchFamily="2" charset="-79"/>
                        <a:ea typeface="Calibri"/>
                        <a:cs typeface="Aharoni" panose="02010803020104030203" pitchFamily="2" charset="-79"/>
                      </a:endParaRPr>
                    </a:p>
                    <a:p>
                      <a:pPr>
                        <a:lnSpc>
                          <a:spcPts val="1300"/>
                        </a:lnSpc>
                        <a:spcAft>
                          <a:spcPts val="0"/>
                        </a:spcAft>
                      </a:pPr>
                      <a:r>
                        <a:rPr lang="es-MX" sz="1200" strike="noStrike" dirty="0">
                          <a:solidFill>
                            <a:schemeClr val="accent1">
                              <a:lumMod val="75000"/>
                            </a:schemeClr>
                          </a:solidFill>
                          <a:effectLst/>
                          <a:latin typeface="Aharoni" panose="02010803020104030203" pitchFamily="2" charset="-79"/>
                          <a:ea typeface="Calibri"/>
                          <a:cs typeface="Aharoni" panose="02010803020104030203" pitchFamily="2" charset="-79"/>
                        </a:rPr>
                        <a:t> </a:t>
                      </a:r>
                    </a:p>
                  </a:txBody>
                  <a:tcPr marL="60420" marR="60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endPar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p>
                      <a:pPr>
                        <a:lnSpc>
                          <a:spcPts val="1300"/>
                        </a:lnSpc>
                        <a:spcAft>
                          <a:spcPts val="0"/>
                        </a:spcAft>
                      </a:pPr>
                      <a:r>
                        <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rPr>
                        <a:t>Cuestionario </a:t>
                      </a:r>
                      <a:endParaRPr lang="es-MX" sz="1200" strike="noStrike" kern="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rPr>
                        <a:t>                                                                                                                                                                                                                                                                                                                                                                                                                                                                                                                                                                                                                                                                                                                                                                                                                                                                                                                                                                                                                                                                                                                                                                                                                                                                                                                                                                                                                                                                                                                                                                                                                                                  </a:t>
                      </a:r>
                      <a:endParaRPr lang="es-MX" sz="1200" strike="noStrike" kern="1200" dirty="0">
                        <a:solidFill>
                          <a:schemeClr val="accent1">
                            <a:lumMod val="75000"/>
                          </a:schemeClr>
                        </a:solidFill>
                        <a:effectLst/>
                        <a:latin typeface="Aharoni" panose="02010803020104030203" pitchFamily="2" charset="-79"/>
                        <a:ea typeface="Calibri"/>
                        <a:cs typeface="Aharoni" panose="02010803020104030203" pitchFamily="2" charset="-79"/>
                      </a:endParaRPr>
                    </a:p>
                    <a:p>
                      <a:pPr>
                        <a:lnSpc>
                          <a:spcPts val="1300"/>
                        </a:lnSpc>
                        <a:spcAft>
                          <a:spcPts val="0"/>
                        </a:spcAft>
                      </a:pPr>
                      <a:r>
                        <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rPr>
                        <a:t>Los alumnos trabajaran en equipos de 2 personas para debatir colectivamente y precisar los argumentos centrales del autor.</a:t>
                      </a:r>
                    </a:p>
                    <a:p>
                      <a:pPr>
                        <a:lnSpc>
                          <a:spcPts val="1300"/>
                        </a:lnSpc>
                        <a:spcAft>
                          <a:spcPts val="0"/>
                        </a:spcAft>
                      </a:pPr>
                      <a:endPar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038111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lh3.googleusercontent.com/Pz_M3HeS6iydP2xvYadBDAdAXI7QDPMurc2GAAp7HCPq41tcqX_bbkNG39TOTQ9rg0FarBfuEMJgS7p6hZF2tr-BUZa9xuKtA-_zUJuPLxgvyI3psdhzgA6VJGbLcO4ALKo213_UJli1PWn7fnaFlvRzMRFeTlUNw6ABG-LmH0GuGrC2gLJHAvNBUE3VFLWGWP82aarVjUIBBuTt4MKXunZKoSPpHJtpR0CKNbbrJeA0mNKAUMaLoviMPROs8Z9taRXxrOJM3kEQRjRehZYh5LDU2WI3fNcjw7AYjFL7OqSLHiSeY7vPBIcA_jU0bbAn2xQW0O6ThDK_ToJnFUcl2SuYs9Mc_9y-X0QLfv2aMBK57d2a9Lnur8maf2LDBgH7xWKkQ8Bl7QrB0Zgpw6Q0DAYWT-b8691FhtzFUEL0M0crjUYmXE3nVpR4TwbjDUCVbKDDIadlQ64RZwNenYzsj67hR5YZukDtHxy6uvwJQb7xKL9Ay3TS4ZJOohUBhxD6bSqWCuNq6lrxvTXbQSyV0BRyThNNTxn3GM6VavX4cIkzfx30iyLMSsMQ2lZYUqLG964eTsN_qCrlAMGh3dDClo7i8Q_Xk1Xxbn7pTqlogsg6PMjmB7YdfYoHJ-83cnOZDlyTedFZvKaI9NtgDaxFH_ZDiG1IfCk=w456-h608-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6" y="1022558"/>
            <a:ext cx="3564161" cy="475221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lh3.googleusercontent.com/Jfg2VbsJ0OiJN9Q7D5dj2e7FV4QIQMbL4cvTCzR-P5BEjb__ciYY0ji2O-cz3zpHv3wi97ReAMBGTlLRDe9z0_1z3oq2-vmxts7A5EUox4w0HY8LKyOR8vX6MwURWL6u0YSYUkGu-pOMJgPxh93APYRtYT7iqNVD2I-iNK1ElQNrVsLSBwnRetgr8F06_aiBxGbto4BDGF_mR8VZH9eNOnoVsIZyfrFNUdoxfTagP7Yi5J_GPdcnyZt2ubQNpOpkn1uPWM2LFlJMndqqGfsW5C_NJJ6p4ndotf68Q8LoEzQVmkStDP2Gp_7i_2mq4yrKM6zF4QUGLUjqMUOfSBsP5Q_pU3tf_Mu2rNf_AsTZDJztWI5H3qzm-yrP2MppJWXoN-MwVQL7PTL_e4clf1BF8RhitxgRqsg-9YyQ_BKDPH_1rBGIUPSuH4VzAX6kDS_BlrWfooJvMTjUtpM_GrR68mpvU3dEWt7IwtgLUKpmlcoSTNs23Lo4Ask5NsUqsyOYG_gUCOTwEfjkvmDPKMbJ0CuGCy1pG5xFH1u1iyazBufJy-WYLdoJT-ff_pYneTceYFf4ALEFs7BeJdgYfd53XKFu9ASvLAQ6vXSU9u4zaWK8CroBj29H4wcoRbEGpNAsIGUYzPtIfozZaWn15O1vrPJSsKzJ6Og=w811-h608-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7968" y="1772816"/>
            <a:ext cx="4706456"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7114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866419" y="1313765"/>
            <a:ext cx="5544616" cy="4158462"/>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404340" y="1323689"/>
            <a:ext cx="5533273" cy="4149955"/>
          </a:xfrm>
          <a:prstGeom prst="rect">
            <a:avLst/>
          </a:prstGeom>
        </p:spPr>
      </p:pic>
    </p:spTree>
    <p:extLst>
      <p:ext uri="{BB962C8B-B14F-4D97-AF65-F5344CB8AC3E}">
        <p14:creationId xmlns:p14="http://schemas.microsoft.com/office/powerpoint/2010/main" val="40543329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3 Marcador de contenido"/>
          <p:cNvGraphicFramePr>
            <a:graphicFrameLocks/>
          </p:cNvGraphicFramePr>
          <p:nvPr>
            <p:extLst>
              <p:ext uri="{D42A27DB-BD31-4B8C-83A1-F6EECF244321}">
                <p14:modId xmlns:p14="http://schemas.microsoft.com/office/powerpoint/2010/main" val="1518609837"/>
              </p:ext>
            </p:extLst>
          </p:nvPr>
        </p:nvGraphicFramePr>
        <p:xfrm>
          <a:off x="1276355" y="2132857"/>
          <a:ext cx="9694945" cy="1162669"/>
        </p:xfrm>
        <a:graphic>
          <a:graphicData uri="http://schemas.openxmlformats.org/drawingml/2006/table">
            <a:tbl>
              <a:tblPr firstRow="1" firstCol="1" bandRow="1"/>
              <a:tblGrid>
                <a:gridCol w="791725"/>
                <a:gridCol w="1826297"/>
                <a:gridCol w="7076923"/>
              </a:tblGrid>
              <a:tr h="337169">
                <a:tc>
                  <a:txBody>
                    <a:bodyPr/>
                    <a:lstStyle/>
                    <a:p>
                      <a:pPr algn="ctr">
                        <a:lnSpc>
                          <a:spcPct val="150000"/>
                        </a:lnSpc>
                        <a:spcAft>
                          <a:spcPts val="0"/>
                        </a:spcAft>
                      </a:pPr>
                      <a:r>
                        <a:rPr lang="es-MX" sz="1200" b="1" dirty="0" smtClean="0">
                          <a:solidFill>
                            <a:schemeClr val="accent1">
                              <a:lumMod val="75000"/>
                            </a:schemeClr>
                          </a:solidFill>
                          <a:effectLst/>
                          <a:latin typeface="Aharoni" panose="02010803020104030203" pitchFamily="2" charset="-79"/>
                          <a:ea typeface="Calibri"/>
                          <a:cs typeface="Aharoni" panose="02010803020104030203" pitchFamily="2" charset="-79"/>
                        </a:rPr>
                        <a:t>Tiempo</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b="1" dirty="0">
                          <a:solidFill>
                            <a:schemeClr val="accent1">
                              <a:lumMod val="75000"/>
                            </a:schemeClr>
                          </a:solidFill>
                          <a:effectLst/>
                          <a:latin typeface="Aharoni" panose="02010803020104030203" pitchFamily="2" charset="-79"/>
                          <a:ea typeface="Calibri"/>
                          <a:cs typeface="Aharoni" panose="02010803020104030203" pitchFamily="2" charset="-79"/>
                        </a:rPr>
                        <a:t>Recursos didácticos</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b="1" dirty="0">
                          <a:solidFill>
                            <a:schemeClr val="accent1">
                              <a:lumMod val="75000"/>
                            </a:schemeClr>
                          </a:solidFill>
                          <a:effectLst/>
                          <a:latin typeface="Aharoni" panose="02010803020104030203" pitchFamily="2" charset="-79"/>
                          <a:ea typeface="Calibri"/>
                          <a:cs typeface="Aharoni" panose="02010803020104030203" pitchFamily="2" charset="-79"/>
                        </a:rPr>
                        <a:t>Secuencia </a:t>
                      </a:r>
                      <a:r>
                        <a:rPr lang="es-MX" sz="1200" b="1" dirty="0" smtClean="0">
                          <a:solidFill>
                            <a:schemeClr val="accent1">
                              <a:lumMod val="75000"/>
                            </a:schemeClr>
                          </a:solidFill>
                          <a:effectLst/>
                          <a:latin typeface="Aharoni" panose="02010803020104030203" pitchFamily="2" charset="-79"/>
                          <a:ea typeface="Calibri"/>
                          <a:cs typeface="Aharoni" panose="02010803020104030203" pitchFamily="2" charset="-79"/>
                        </a:rPr>
                        <a:t>didáctica</a:t>
                      </a:r>
                      <a:endParaRPr lang="es-MX" sz="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0420" marR="60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9175">
                <a:tc>
                  <a:txBody>
                    <a:bodyPr/>
                    <a:lstStyle/>
                    <a:p>
                      <a:pPr>
                        <a:lnSpc>
                          <a:spcPts val="1300"/>
                        </a:lnSpc>
                        <a:spcAft>
                          <a:spcPts val="0"/>
                        </a:spcAft>
                      </a:pPr>
                      <a:endPar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p>
                      <a:pPr>
                        <a:lnSpc>
                          <a:spcPts val="1300"/>
                        </a:lnSpc>
                        <a:spcAft>
                          <a:spcPts val="0"/>
                        </a:spcAft>
                      </a:pPr>
                      <a:r>
                        <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rPr>
                        <a:t>20 min</a:t>
                      </a:r>
                      <a:endParaRPr lang="es-MX" sz="1200" strike="noStrike" kern="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endPar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p>
                      <a:pPr>
                        <a:lnSpc>
                          <a:spcPts val="1300"/>
                        </a:lnSpc>
                        <a:spcAft>
                          <a:spcPts val="0"/>
                        </a:spcAft>
                      </a:pPr>
                      <a:r>
                        <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rPr>
                        <a:t>Participación </a:t>
                      </a:r>
                      <a:endParaRPr lang="es-MX" sz="1200" strike="noStrike" kern="1200" dirty="0">
                        <a:solidFill>
                          <a:schemeClr val="accent1">
                            <a:lumMod val="75000"/>
                          </a:schemeClr>
                        </a:solidFill>
                        <a:effectLst/>
                        <a:latin typeface="Aharoni" panose="02010803020104030203" pitchFamily="2" charset="-79"/>
                        <a:ea typeface="Calibri"/>
                        <a:cs typeface="Aharoni" panose="02010803020104030203"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endPar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endParaRPr>
                    </a:p>
                    <a:p>
                      <a:pPr>
                        <a:lnSpc>
                          <a:spcPts val="1300"/>
                        </a:lnSpc>
                        <a:spcAft>
                          <a:spcPts val="0"/>
                        </a:spcAft>
                      </a:pPr>
                      <a:r>
                        <a:rPr lang="es-MX" sz="1200" strike="noStrike" kern="1200" dirty="0" smtClean="0">
                          <a:solidFill>
                            <a:schemeClr val="accent1">
                              <a:lumMod val="75000"/>
                            </a:schemeClr>
                          </a:solidFill>
                          <a:effectLst/>
                          <a:latin typeface="Aharoni" panose="02010803020104030203" pitchFamily="2" charset="-79"/>
                          <a:ea typeface="Calibri"/>
                          <a:cs typeface="Aharoni" panose="02010803020104030203" pitchFamily="2" charset="-79"/>
                        </a:rPr>
                        <a:t>Los alumnos expondrán al grupo para debatir colectivamente y precisarán los argumentos centrales del autor y justificar la postura que asumen cada uno de ellos sobre la legalización o no del aborto.</a:t>
                      </a:r>
                    </a:p>
                    <a:p>
                      <a:pPr>
                        <a:lnSpc>
                          <a:spcPts val="1300"/>
                        </a:lnSpc>
                        <a:spcAft>
                          <a:spcPts val="0"/>
                        </a:spcAft>
                      </a:pPr>
                      <a:r>
                        <a:rPr lang="es-MX" sz="1200" strike="noStrike" kern="1200" dirty="0">
                          <a:solidFill>
                            <a:schemeClr val="accent1">
                              <a:lumMod val="75000"/>
                            </a:schemeClr>
                          </a:solidFill>
                          <a:effectLst/>
                          <a:latin typeface="Aharoni" panose="02010803020104030203" pitchFamily="2" charset="-79"/>
                          <a:ea typeface="Calibri"/>
                          <a:cs typeface="Aharoni" panose="02010803020104030203" pitchFamily="2" charset="-79"/>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1276355" y="557610"/>
            <a:ext cx="9865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s-MX" altLang="es-MX" sz="4000" b="1" dirty="0" smtClean="0">
                <a:solidFill>
                  <a:srgbClr val="00B0F0"/>
                </a:solidFill>
                <a:latin typeface="Aharoni" panose="02010803020104030203" pitchFamily="2" charset="-79"/>
                <a:cs typeface="Aharoni" panose="02010803020104030203" pitchFamily="2" charset="-79"/>
              </a:rPr>
              <a:t>11</a:t>
            </a:r>
            <a:r>
              <a:rPr lang="es-MX" altLang="es-MX" sz="2400" b="1" dirty="0" smtClean="0">
                <a:solidFill>
                  <a:srgbClr val="00B0F0"/>
                </a:solidFill>
                <a:latin typeface="Aharoni" panose="02010803020104030203" pitchFamily="2" charset="-79"/>
                <a:cs typeface="Aharoni" panose="02010803020104030203" pitchFamily="2" charset="-79"/>
              </a:rPr>
              <a:t>c</a:t>
            </a:r>
            <a:r>
              <a:rPr lang="es-MX" altLang="es-MX" sz="4000" b="1" dirty="0" smtClean="0">
                <a:solidFill>
                  <a:srgbClr val="00B0F0"/>
                </a:solidFill>
                <a:latin typeface="Aharoni" panose="02010803020104030203" pitchFamily="2" charset="-79"/>
                <a:cs typeface="Aharoni" panose="02010803020104030203" pitchFamily="2" charset="-79"/>
              </a:rPr>
              <a:t>.6</a:t>
            </a:r>
            <a:endParaRPr lang="es-MX" altLang="es-MX" sz="2400" b="1" dirty="0" smtClean="0">
              <a:solidFill>
                <a:srgbClr val="00B0F0"/>
              </a:solidFill>
              <a:latin typeface="Aharoni" panose="02010803020104030203" pitchFamily="2" charset="-79"/>
              <a:cs typeface="Aharoni" panose="02010803020104030203" pitchFamily="2" charset="-79"/>
            </a:endParaRPr>
          </a:p>
          <a:p>
            <a:pPr eaLnBrk="0" fontAlgn="base" hangingPunct="0">
              <a:spcBef>
                <a:spcPct val="0"/>
              </a:spcBef>
              <a:spcAft>
                <a:spcPct val="0"/>
              </a:spcAft>
            </a:pPr>
            <a:r>
              <a:rPr lang="es-MX" sz="2400" b="1" dirty="0">
                <a:solidFill>
                  <a:srgbClr val="00B0F0"/>
                </a:solidFill>
                <a:latin typeface="Aharoni" panose="02010803020104030203" pitchFamily="2" charset="-79"/>
                <a:cs typeface="Aharoni" panose="02010803020104030203" pitchFamily="2" charset="-79"/>
              </a:rPr>
              <a:t>j</a:t>
            </a:r>
            <a:r>
              <a:rPr lang="es-MX" sz="2400" b="1" dirty="0" smtClean="0">
                <a:solidFill>
                  <a:srgbClr val="00B0F0"/>
                </a:solidFill>
                <a:latin typeface="Aharoni" panose="02010803020104030203" pitchFamily="2" charset="-79"/>
                <a:cs typeface="Aharoni" panose="02010803020104030203" pitchFamily="2" charset="-79"/>
              </a:rPr>
              <a:t>) </a:t>
            </a:r>
            <a:r>
              <a:rPr lang="es-MX" sz="2400" b="1" dirty="0">
                <a:solidFill>
                  <a:srgbClr val="00B0F0"/>
                </a:solidFill>
                <a:latin typeface="Aharoni" panose="02010803020104030203" pitchFamily="2" charset="-79"/>
                <a:cs typeface="Aharoni" panose="02010803020104030203" pitchFamily="2" charset="-79"/>
              </a:rPr>
              <a:t>D</a:t>
            </a:r>
            <a:r>
              <a:rPr lang="es-MX" sz="2400" b="1" dirty="0" smtClean="0">
                <a:solidFill>
                  <a:srgbClr val="00B0F0"/>
                </a:solidFill>
                <a:latin typeface="Aharoni" panose="02010803020104030203" pitchFamily="2" charset="-79"/>
                <a:cs typeface="Aharoni" panose="02010803020104030203" pitchFamily="2" charset="-79"/>
              </a:rPr>
              <a:t>escripción del cierre de la actividad.</a:t>
            </a:r>
            <a:endParaRPr kumimoji="0" lang="es-MX" altLang="es-MX" sz="1800" b="0" i="0" u="none" strike="noStrike" cap="none" normalizeH="0" baseline="0" dirty="0" smtClean="0">
              <a:ln>
                <a:noFill/>
              </a:ln>
              <a:solidFill>
                <a:srgbClr val="00B0F0"/>
              </a:solidFill>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62351310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lh3.googleusercontent.com/YOi3GgnS770O3_TiLJtaz22fZouA3GMrxCk-MgcG6FTQ4siafimu6ivrohECDeJMCSD0xkUsbHvUxWoO6VnhCmZLoE3WV5a4plqnSLC6BOjLoeSL4WOYu1jyH51LBG7FvuOPmYBvawKYdNJcRf0Dco0oX8e458PzS5f14UnWiD6PueSx1EtIyt9EpEWz831HQNvXvLtgd33t8mgGQZK61Cm6JdizsjYt1fzlA8wSSy3yEgAa0-Lz3EGoiZFOGCU-tfNmlKwNx71BcVAFAjCCF0aM165xTYU4fDZ3yfcSc3grjtsJFVfa2UgBXAgcMX_IjLhZWYtl-r07WWZIsJK2wbIxywlvzG2jIqUZR-0ztZkIcuzfbK-nzPH7G3pV-W7wANMlIaZFlVvdfGrntKU3hGQ7-4KlquTkqIKdzxAooSAFpD0ajG66t9TE4Wt0GhO7T1YCy-thsSpt8s3PBQCNZKJydPHCwFybKNdSSX907tra2xi1DBXfKgPVQdFa82-sM6nKZysZdvK4sC0wJJIQWMS31IFNfBiYxOmpivFrY5pZdbEw81d-1_KAq9ufDk2a8Rx0yO0ajt2VTWMST392aUrXbmQo6XGLglJzHEa5lwCjyOoul0PdkzNoM2ZjfcFQrK1Cwc-44k4SvV842eZqXUEf1wJuFdc=w456-h608-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5760" y="764704"/>
            <a:ext cx="3960440" cy="5280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4115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276355" y="557610"/>
            <a:ext cx="9865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s-MX" altLang="es-MX" sz="4000" b="1" dirty="0" smtClean="0">
                <a:solidFill>
                  <a:srgbClr val="00B0F0"/>
                </a:solidFill>
                <a:latin typeface="Aharoni" panose="02010803020104030203" pitchFamily="2" charset="-79"/>
                <a:cs typeface="Aharoni" panose="02010803020104030203" pitchFamily="2" charset="-79"/>
              </a:rPr>
              <a:t>11</a:t>
            </a:r>
            <a:r>
              <a:rPr lang="es-MX" altLang="es-MX" sz="2400" b="1" dirty="0" smtClean="0">
                <a:solidFill>
                  <a:srgbClr val="00B0F0"/>
                </a:solidFill>
                <a:latin typeface="Aharoni" panose="02010803020104030203" pitchFamily="2" charset="-79"/>
                <a:cs typeface="Aharoni" panose="02010803020104030203" pitchFamily="2" charset="-79"/>
              </a:rPr>
              <a:t>c</a:t>
            </a:r>
            <a:r>
              <a:rPr lang="es-MX" altLang="es-MX" sz="4000" b="1" dirty="0" smtClean="0">
                <a:solidFill>
                  <a:srgbClr val="00B0F0"/>
                </a:solidFill>
                <a:latin typeface="Aharoni" panose="02010803020104030203" pitchFamily="2" charset="-79"/>
                <a:cs typeface="Aharoni" panose="02010803020104030203" pitchFamily="2" charset="-79"/>
              </a:rPr>
              <a:t>.7</a:t>
            </a:r>
            <a:endParaRPr lang="es-MX" altLang="es-MX" sz="2400" b="1" dirty="0" smtClean="0">
              <a:solidFill>
                <a:srgbClr val="00B0F0"/>
              </a:solidFill>
              <a:latin typeface="Aharoni" panose="02010803020104030203" pitchFamily="2" charset="-79"/>
              <a:cs typeface="Aharoni" panose="02010803020104030203" pitchFamily="2" charset="-79"/>
            </a:endParaRPr>
          </a:p>
          <a:p>
            <a:pPr eaLnBrk="0" fontAlgn="base" hangingPunct="0">
              <a:spcBef>
                <a:spcPct val="0"/>
              </a:spcBef>
              <a:spcAft>
                <a:spcPct val="0"/>
              </a:spcAft>
            </a:pPr>
            <a:r>
              <a:rPr lang="es-MX" sz="2400" b="1" dirty="0" smtClean="0">
                <a:solidFill>
                  <a:srgbClr val="00B0F0"/>
                </a:solidFill>
                <a:latin typeface="Aharoni" panose="02010803020104030203" pitchFamily="2" charset="-79"/>
                <a:cs typeface="Aharoni" panose="02010803020104030203" pitchFamily="2" charset="-79"/>
              </a:rPr>
              <a:t>k) </a:t>
            </a:r>
            <a:r>
              <a:rPr lang="es-MX" sz="2400" b="1" dirty="0">
                <a:solidFill>
                  <a:srgbClr val="00B0F0"/>
                </a:solidFill>
                <a:latin typeface="Aharoni" panose="02010803020104030203" pitchFamily="2" charset="-79"/>
                <a:cs typeface="Aharoni" panose="02010803020104030203" pitchFamily="2" charset="-79"/>
              </a:rPr>
              <a:t>D</a:t>
            </a:r>
            <a:r>
              <a:rPr lang="es-MX" sz="2400" b="1" dirty="0" smtClean="0">
                <a:solidFill>
                  <a:srgbClr val="00B0F0"/>
                </a:solidFill>
                <a:latin typeface="Aharoni" panose="02010803020104030203" pitchFamily="2" charset="-79"/>
                <a:cs typeface="Aharoni" panose="02010803020104030203" pitchFamily="2" charset="-79"/>
              </a:rPr>
              <a:t>escripción de </a:t>
            </a:r>
            <a:r>
              <a:rPr lang="es-MX" sz="2400" b="1" dirty="0">
                <a:solidFill>
                  <a:srgbClr val="00B0F0"/>
                </a:solidFill>
                <a:latin typeface="Aharoni" panose="02010803020104030203" pitchFamily="2" charset="-79"/>
                <a:cs typeface="Aharoni" panose="02010803020104030203" pitchFamily="2" charset="-79"/>
              </a:rPr>
              <a:t>lo que se hará con los resultados de la actividad.</a:t>
            </a:r>
            <a:endParaRPr lang="es-MX" altLang="es-MX" sz="2400" b="1" dirty="0">
              <a:solidFill>
                <a:srgbClr val="00B0F0"/>
              </a:solidFill>
              <a:latin typeface="Aharoni" panose="02010803020104030203" pitchFamily="2" charset="-79"/>
              <a:cs typeface="Aharoni" panose="02010803020104030203" pitchFamily="2" charset="-79"/>
            </a:endParaRPr>
          </a:p>
        </p:txBody>
      </p:sp>
      <p:graphicFrame>
        <p:nvGraphicFramePr>
          <p:cNvPr id="4" name="Tabla 3"/>
          <p:cNvGraphicFramePr>
            <a:graphicFrameLocks noGrp="1"/>
          </p:cNvGraphicFramePr>
          <p:nvPr>
            <p:extLst>
              <p:ext uri="{D42A27DB-BD31-4B8C-83A1-F6EECF244321}">
                <p14:modId xmlns:p14="http://schemas.microsoft.com/office/powerpoint/2010/main" val="2679769554"/>
              </p:ext>
            </p:extLst>
          </p:nvPr>
        </p:nvGraphicFramePr>
        <p:xfrm>
          <a:off x="1919536" y="2420888"/>
          <a:ext cx="8136904" cy="2608446"/>
        </p:xfrm>
        <a:graphic>
          <a:graphicData uri="http://schemas.openxmlformats.org/drawingml/2006/table">
            <a:tbl>
              <a:tblPr>
                <a:tableStyleId>{5C22544A-7EE6-4342-B048-85BDC9FD1C3A}</a:tableStyleId>
              </a:tblPr>
              <a:tblGrid>
                <a:gridCol w="8136904"/>
              </a:tblGrid>
              <a:tr h="852287">
                <a:tc>
                  <a:txBody>
                    <a:bodyPr/>
                    <a:lstStyle/>
                    <a:p>
                      <a:pPr marL="0" marR="114300" indent="0" algn="just">
                        <a:lnSpc>
                          <a:spcPct val="115000"/>
                        </a:lnSpc>
                        <a:spcBef>
                          <a:spcPts val="370"/>
                        </a:spcBef>
                        <a:spcAft>
                          <a:spcPts val="0"/>
                        </a:spcAft>
                        <a:buNone/>
                      </a:pPr>
                      <a:r>
                        <a:rPr lang="es-MX" sz="2400" dirty="0" smtClean="0">
                          <a:solidFill>
                            <a:schemeClr val="accent1">
                              <a:lumMod val="75000"/>
                            </a:schemeClr>
                          </a:solidFill>
                          <a:effectLst/>
                          <a:latin typeface="Arial" panose="020B0604020202020204" pitchFamily="34" charset="0"/>
                          <a:ea typeface="Arial" panose="020B0604020202020204" pitchFamily="34" charset="0"/>
                        </a:rPr>
                        <a:t>Se debatió en </a:t>
                      </a:r>
                      <a:r>
                        <a:rPr lang="es-MX" sz="2400" dirty="0" smtClean="0">
                          <a:solidFill>
                            <a:schemeClr val="accent1">
                              <a:lumMod val="75000"/>
                            </a:schemeClr>
                          </a:solidFill>
                          <a:effectLst/>
                          <a:latin typeface="Arial" panose="020B0604020202020204" pitchFamily="34" charset="0"/>
                          <a:ea typeface="Arial" panose="020B0604020202020204" pitchFamily="34" charset="0"/>
                        </a:rPr>
                        <a:t>torno a la conveniencia o no de que se legalice el aborto en </a:t>
                      </a:r>
                      <a:r>
                        <a:rPr lang="es-MX" sz="2400" dirty="0" smtClean="0">
                          <a:solidFill>
                            <a:schemeClr val="accent1">
                              <a:lumMod val="75000"/>
                            </a:schemeClr>
                          </a:solidFill>
                          <a:effectLst/>
                          <a:latin typeface="Arial" panose="020B0604020202020204" pitchFamily="34" charset="0"/>
                          <a:ea typeface="Arial" panose="020B0604020202020204" pitchFamily="34" charset="0"/>
                        </a:rPr>
                        <a:t>México, cada uno de los alumnos</a:t>
                      </a:r>
                      <a:r>
                        <a:rPr lang="es-MX" sz="2400" baseline="0" dirty="0" smtClean="0">
                          <a:solidFill>
                            <a:schemeClr val="accent1">
                              <a:lumMod val="75000"/>
                            </a:schemeClr>
                          </a:solidFill>
                          <a:effectLst/>
                          <a:latin typeface="Arial" panose="020B0604020202020204" pitchFamily="34" charset="0"/>
                          <a:ea typeface="Arial" panose="020B0604020202020204" pitchFamily="34" charset="0"/>
                        </a:rPr>
                        <a:t> otorgó </a:t>
                      </a:r>
                      <a:r>
                        <a:rPr lang="es-MX" sz="2400" baseline="0" dirty="0" smtClean="0">
                          <a:solidFill>
                            <a:schemeClr val="accent1">
                              <a:lumMod val="75000"/>
                            </a:schemeClr>
                          </a:solidFill>
                          <a:effectLst/>
                          <a:latin typeface="Arial" panose="020B0604020202020204" pitchFamily="34" charset="0"/>
                          <a:ea typeface="Arial" panose="020B0604020202020204" pitchFamily="34" charset="0"/>
                        </a:rPr>
                        <a:t>razones fundadas </a:t>
                      </a:r>
                      <a:r>
                        <a:rPr lang="es-MX" sz="2400" baseline="0" dirty="0" smtClean="0">
                          <a:solidFill>
                            <a:schemeClr val="accent1">
                              <a:lumMod val="75000"/>
                            </a:schemeClr>
                          </a:solidFill>
                          <a:effectLst/>
                          <a:latin typeface="Arial" panose="020B0604020202020204" pitchFamily="34" charset="0"/>
                          <a:ea typeface="Arial" panose="020B0604020202020204" pitchFamily="34" charset="0"/>
                        </a:rPr>
                        <a:t>para sostener su postura con base al análisis individual y grupal que se realizó del tema, asumiendo así una posible solución con respecto al problema del aborto.</a:t>
                      </a:r>
                      <a:endParaRPr lang="es-MX" sz="2400" baseline="0" dirty="0" smtClean="0">
                        <a:solidFill>
                          <a:schemeClr val="accent1">
                            <a:lumMod val="75000"/>
                          </a:schemeClr>
                        </a:solidFill>
                        <a:effectLst/>
                        <a:latin typeface="Arial" panose="020B0604020202020204" pitchFamily="34" charset="0"/>
                        <a:ea typeface="Arial" panose="020B0604020202020204" pitchFamily="34" charset="0"/>
                      </a:endParaRPr>
                    </a:p>
                  </a:txBody>
                  <a:tcPr marL="60258" marR="60258" marT="60258" marB="60258"/>
                </a:tc>
              </a:tr>
            </a:tbl>
          </a:graphicData>
        </a:graphic>
      </p:graphicFrame>
    </p:spTree>
    <p:extLst>
      <p:ext uri="{BB962C8B-B14F-4D97-AF65-F5344CB8AC3E}">
        <p14:creationId xmlns:p14="http://schemas.microsoft.com/office/powerpoint/2010/main" val="281667563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76355" y="557610"/>
            <a:ext cx="9865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s-MX" altLang="es-MX" sz="4000" b="1" dirty="0" smtClean="0">
                <a:solidFill>
                  <a:srgbClr val="00B0F0"/>
                </a:solidFill>
                <a:latin typeface="Aharoni" panose="02010803020104030203" pitchFamily="2" charset="-79"/>
                <a:cs typeface="Aharoni" panose="02010803020104030203" pitchFamily="2" charset="-79"/>
              </a:rPr>
              <a:t>11</a:t>
            </a:r>
            <a:r>
              <a:rPr lang="es-MX" altLang="es-MX" sz="2400" b="1" dirty="0" smtClean="0">
                <a:solidFill>
                  <a:srgbClr val="00B0F0"/>
                </a:solidFill>
                <a:latin typeface="Aharoni" panose="02010803020104030203" pitchFamily="2" charset="-79"/>
                <a:cs typeface="Aharoni" panose="02010803020104030203" pitchFamily="2" charset="-79"/>
              </a:rPr>
              <a:t>c</a:t>
            </a:r>
            <a:r>
              <a:rPr lang="es-MX" altLang="es-MX" sz="4000" b="1" dirty="0" smtClean="0">
                <a:solidFill>
                  <a:srgbClr val="00B0F0"/>
                </a:solidFill>
                <a:latin typeface="Aharoni" panose="02010803020104030203" pitchFamily="2" charset="-79"/>
                <a:cs typeface="Aharoni" panose="02010803020104030203" pitchFamily="2" charset="-79"/>
              </a:rPr>
              <a:t>.8</a:t>
            </a:r>
            <a:endParaRPr lang="es-MX" altLang="es-MX" sz="2400" b="1" dirty="0" smtClean="0">
              <a:solidFill>
                <a:srgbClr val="00B0F0"/>
              </a:solidFill>
              <a:latin typeface="Aharoni" panose="02010803020104030203" pitchFamily="2" charset="-79"/>
              <a:cs typeface="Aharoni" panose="02010803020104030203" pitchFamily="2" charset="-79"/>
            </a:endParaRPr>
          </a:p>
          <a:p>
            <a:pPr eaLnBrk="0" fontAlgn="base" hangingPunct="0">
              <a:spcBef>
                <a:spcPct val="0"/>
              </a:spcBef>
              <a:spcAft>
                <a:spcPct val="0"/>
              </a:spcAft>
            </a:pPr>
            <a:r>
              <a:rPr lang="es-MX" sz="2400" b="1" dirty="0" smtClean="0">
                <a:solidFill>
                  <a:srgbClr val="00B0F0"/>
                </a:solidFill>
                <a:latin typeface="Aharoni" panose="02010803020104030203" pitchFamily="2" charset="-79"/>
                <a:cs typeface="Aharoni" panose="02010803020104030203" pitchFamily="2" charset="-79"/>
              </a:rPr>
              <a:t>l) An</a:t>
            </a:r>
            <a:r>
              <a:rPr lang="es-MX" sz="2400" b="1" dirty="0">
                <a:solidFill>
                  <a:srgbClr val="00B0F0"/>
                </a:solidFill>
                <a:latin typeface="Aharoni" panose="02010803020104030203" pitchFamily="2" charset="-79"/>
                <a:cs typeface="Aharoni" panose="02010803020104030203" pitchFamily="2" charset="-79"/>
              </a:rPr>
              <a:t>á</a:t>
            </a:r>
            <a:r>
              <a:rPr lang="es-MX" sz="2400" b="1" dirty="0" smtClean="0">
                <a:solidFill>
                  <a:srgbClr val="00B0F0"/>
                </a:solidFill>
                <a:latin typeface="Aharoni" panose="02010803020104030203" pitchFamily="2" charset="-79"/>
                <a:cs typeface="Aharoni" panose="02010803020104030203" pitchFamily="2" charset="-79"/>
              </a:rPr>
              <a:t>lisis. </a:t>
            </a:r>
            <a:r>
              <a:rPr lang="es-MX" sz="2400" b="1" dirty="0">
                <a:solidFill>
                  <a:srgbClr val="00B0F0"/>
                </a:solidFill>
                <a:latin typeface="Aharoni" panose="02010803020104030203" pitchFamily="2" charset="-79"/>
                <a:cs typeface="Aharoni" panose="02010803020104030203" pitchFamily="2" charset="-79"/>
              </a:rPr>
              <a:t>Contrastación de lo esperado y lo </a:t>
            </a:r>
            <a:r>
              <a:rPr lang="es-MX" sz="2400" b="1" dirty="0" smtClean="0">
                <a:solidFill>
                  <a:srgbClr val="00B0F0"/>
                </a:solidFill>
                <a:latin typeface="Aharoni" panose="02010803020104030203" pitchFamily="2" charset="-79"/>
                <a:cs typeface="Aharoni" panose="02010803020104030203" pitchFamily="2" charset="-79"/>
              </a:rPr>
              <a:t>sucedido</a:t>
            </a:r>
            <a:endParaRPr lang="es-MX" altLang="es-MX" sz="2400" b="1" dirty="0">
              <a:solidFill>
                <a:srgbClr val="00B0F0"/>
              </a:solidFill>
              <a:latin typeface="Aharoni" panose="02010803020104030203" pitchFamily="2" charset="-79"/>
              <a:cs typeface="Aharoni" panose="02010803020104030203" pitchFamily="2" charset="-79"/>
            </a:endParaRPr>
          </a:p>
        </p:txBody>
      </p:sp>
      <p:sp>
        <p:nvSpPr>
          <p:cNvPr id="4" name="2 Marcador de contenido"/>
          <p:cNvSpPr txBox="1">
            <a:spLocks/>
          </p:cNvSpPr>
          <p:nvPr/>
        </p:nvSpPr>
        <p:spPr>
          <a:xfrm>
            <a:off x="1069269" y="1916832"/>
            <a:ext cx="10086010" cy="3864747"/>
          </a:xfrm>
          <a:prstGeom prst="rect">
            <a:avLst/>
          </a:prstGeom>
        </p:spPr>
        <p:txBody>
          <a:bodyPr>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None/>
            </a:pPr>
            <a:r>
              <a:rPr lang="es-MX" sz="2000" dirty="0" smtClean="0">
                <a:solidFill>
                  <a:schemeClr val="accent1">
                    <a:lumMod val="75000"/>
                  </a:schemeClr>
                </a:solidFill>
                <a:latin typeface="Arial" panose="020B0604020202020204" pitchFamily="34" charset="0"/>
                <a:ea typeface="Arial" panose="020B0604020202020204" pitchFamily="34" charset="0"/>
              </a:rPr>
              <a:t>Logros </a:t>
            </a:r>
            <a:r>
              <a:rPr lang="es-MX" sz="2000" dirty="0">
                <a:solidFill>
                  <a:schemeClr val="accent1">
                    <a:lumMod val="75000"/>
                  </a:schemeClr>
                </a:solidFill>
                <a:latin typeface="Arial" panose="020B0604020202020204" pitchFamily="34" charset="0"/>
                <a:ea typeface="Arial" panose="020B0604020202020204" pitchFamily="34" charset="0"/>
              </a:rPr>
              <a:t>alcanzados. </a:t>
            </a:r>
          </a:p>
          <a:p>
            <a:pPr algn="just">
              <a:buFont typeface="Wingdings" panose="05000000000000000000" pitchFamily="2" charset="2"/>
              <a:buChar char="§"/>
            </a:pPr>
            <a:r>
              <a:rPr lang="es-MX" sz="2000" dirty="0" smtClean="0">
                <a:solidFill>
                  <a:schemeClr val="accent1">
                    <a:lumMod val="75000"/>
                  </a:schemeClr>
                </a:solidFill>
                <a:latin typeface="Arial" panose="020B0604020202020204" pitchFamily="34" charset="0"/>
                <a:ea typeface="Arial" panose="020B0604020202020204" pitchFamily="34" charset="0"/>
              </a:rPr>
              <a:t>Cada alumno, a partir de una discusión colectiva, </a:t>
            </a:r>
            <a:r>
              <a:rPr lang="es-MX" sz="2000" dirty="0" smtClean="0">
                <a:solidFill>
                  <a:schemeClr val="accent1">
                    <a:lumMod val="75000"/>
                  </a:schemeClr>
                </a:solidFill>
                <a:latin typeface="Arial" panose="020B0604020202020204" pitchFamily="34" charset="0"/>
                <a:ea typeface="Arial" panose="020B0604020202020204" pitchFamily="34" charset="0"/>
              </a:rPr>
              <a:t>adoptó </a:t>
            </a:r>
            <a:r>
              <a:rPr lang="es-MX" sz="2000" dirty="0" smtClean="0">
                <a:solidFill>
                  <a:schemeClr val="accent1">
                    <a:lumMod val="75000"/>
                  </a:schemeClr>
                </a:solidFill>
                <a:latin typeface="Arial" panose="020B0604020202020204" pitchFamily="34" charset="0"/>
                <a:ea typeface="Arial" panose="020B0604020202020204" pitchFamily="34" charset="0"/>
              </a:rPr>
              <a:t>una postura razonada en torno a la legalización o no del aborto.</a:t>
            </a:r>
          </a:p>
          <a:p>
            <a:pPr marL="0" indent="0" algn="just">
              <a:buNone/>
            </a:pPr>
            <a:endParaRPr lang="es-MX" sz="2000" dirty="0" smtClean="0">
              <a:solidFill>
                <a:schemeClr val="accent1">
                  <a:lumMod val="75000"/>
                </a:schemeClr>
              </a:solidFill>
              <a:latin typeface="Arial" panose="020B0604020202020204" pitchFamily="34" charset="0"/>
              <a:ea typeface="Arial" panose="020B0604020202020204" pitchFamily="34" charset="0"/>
            </a:endParaRPr>
          </a:p>
          <a:p>
            <a:pPr algn="just">
              <a:buFont typeface="Wingdings" panose="05000000000000000000" pitchFamily="2" charset="2"/>
              <a:buChar char="§"/>
            </a:pPr>
            <a:endParaRPr lang="es-MX" sz="2000" dirty="0">
              <a:solidFill>
                <a:schemeClr val="accent1">
                  <a:lumMod val="75000"/>
                </a:schemeClr>
              </a:solidFill>
              <a:latin typeface="Arial" panose="020B0604020202020204" pitchFamily="34" charset="0"/>
              <a:ea typeface="Arial" panose="020B0604020202020204" pitchFamily="34" charset="0"/>
            </a:endParaRPr>
          </a:p>
          <a:p>
            <a:pPr marL="0" indent="0">
              <a:buNone/>
            </a:pPr>
            <a:r>
              <a:rPr lang="es-MX" sz="2000" dirty="0" smtClean="0">
                <a:solidFill>
                  <a:schemeClr val="accent1">
                    <a:lumMod val="75000"/>
                  </a:schemeClr>
                </a:solidFill>
                <a:latin typeface="Arial" panose="020B0604020202020204" pitchFamily="34" charset="0"/>
                <a:ea typeface="Arial" panose="020B0604020202020204" pitchFamily="34" charset="0"/>
              </a:rPr>
              <a:t>Aspectos </a:t>
            </a:r>
            <a:r>
              <a:rPr lang="es-MX" sz="2000" dirty="0">
                <a:solidFill>
                  <a:schemeClr val="accent1">
                    <a:lumMod val="75000"/>
                  </a:schemeClr>
                </a:solidFill>
                <a:latin typeface="Arial" panose="020B0604020202020204" pitchFamily="34" charset="0"/>
                <a:ea typeface="Arial" panose="020B0604020202020204" pitchFamily="34" charset="0"/>
              </a:rPr>
              <a:t>a mejorar.</a:t>
            </a:r>
          </a:p>
          <a:p>
            <a:pPr>
              <a:buFont typeface="Wingdings" panose="05000000000000000000" pitchFamily="2" charset="2"/>
              <a:buChar char="§"/>
            </a:pPr>
            <a:r>
              <a:rPr lang="es-MX" sz="2000" dirty="0" smtClean="0">
                <a:solidFill>
                  <a:schemeClr val="accent1">
                    <a:lumMod val="75000"/>
                  </a:schemeClr>
                </a:solidFill>
                <a:latin typeface="Arial" panose="020B0604020202020204" pitchFamily="34" charset="0"/>
                <a:ea typeface="Arial" panose="020B0604020202020204" pitchFamily="34" charset="0"/>
              </a:rPr>
              <a:t>Que el alumno asuma una postura tolerante en relación a la penalización o no del aborto partiendo de la postura del ejercicio libre y responsable.</a:t>
            </a:r>
          </a:p>
          <a:p>
            <a:pPr marL="0" indent="0">
              <a:buNone/>
            </a:pPr>
            <a:endParaRPr lang="es-MX" sz="2000" dirty="0">
              <a:solidFill>
                <a:schemeClr val="accent1">
                  <a:lumMod val="75000"/>
                </a:schemeClr>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18572849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76355" y="557610"/>
            <a:ext cx="9865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s-MX" altLang="es-MX" sz="4000" b="1" dirty="0" smtClean="0">
                <a:solidFill>
                  <a:srgbClr val="00B0F0"/>
                </a:solidFill>
                <a:latin typeface="Aharoni" panose="02010803020104030203" pitchFamily="2" charset="-79"/>
                <a:cs typeface="Aharoni" panose="02010803020104030203" pitchFamily="2" charset="-79"/>
              </a:rPr>
              <a:t>11</a:t>
            </a:r>
            <a:r>
              <a:rPr lang="es-MX" altLang="es-MX" sz="2400" b="1" dirty="0" smtClean="0">
                <a:solidFill>
                  <a:srgbClr val="00B0F0"/>
                </a:solidFill>
                <a:latin typeface="Aharoni" panose="02010803020104030203" pitchFamily="2" charset="-79"/>
                <a:cs typeface="Aharoni" panose="02010803020104030203" pitchFamily="2" charset="-79"/>
              </a:rPr>
              <a:t>c</a:t>
            </a:r>
            <a:r>
              <a:rPr lang="es-MX" altLang="es-MX" sz="4000" b="1" dirty="0" smtClean="0">
                <a:solidFill>
                  <a:srgbClr val="00B0F0"/>
                </a:solidFill>
                <a:latin typeface="Aharoni" panose="02010803020104030203" pitchFamily="2" charset="-79"/>
                <a:cs typeface="Aharoni" panose="02010803020104030203" pitchFamily="2" charset="-79"/>
              </a:rPr>
              <a:t>.9</a:t>
            </a:r>
            <a:endParaRPr lang="es-MX" altLang="es-MX" sz="2400" b="1" dirty="0" smtClean="0">
              <a:solidFill>
                <a:srgbClr val="00B0F0"/>
              </a:solidFill>
              <a:latin typeface="Aharoni" panose="02010803020104030203" pitchFamily="2" charset="-79"/>
              <a:cs typeface="Aharoni" panose="02010803020104030203" pitchFamily="2" charset="-79"/>
            </a:endParaRPr>
          </a:p>
          <a:p>
            <a:pPr eaLnBrk="0" fontAlgn="base" hangingPunct="0">
              <a:spcBef>
                <a:spcPct val="0"/>
              </a:spcBef>
              <a:spcAft>
                <a:spcPct val="0"/>
              </a:spcAft>
            </a:pPr>
            <a:r>
              <a:rPr lang="es-MX" sz="2400" b="1" dirty="0">
                <a:solidFill>
                  <a:srgbClr val="00B0F0"/>
                </a:solidFill>
                <a:latin typeface="Aharoni" panose="02010803020104030203" pitchFamily="2" charset="-79"/>
                <a:cs typeface="Aharoni" panose="02010803020104030203" pitchFamily="2" charset="-79"/>
              </a:rPr>
              <a:t>m</a:t>
            </a:r>
            <a:r>
              <a:rPr lang="es-MX" sz="2400" b="1" dirty="0" smtClean="0">
                <a:solidFill>
                  <a:srgbClr val="00B0F0"/>
                </a:solidFill>
                <a:latin typeface="Aharoni" panose="02010803020104030203" pitchFamily="2" charset="-79"/>
                <a:cs typeface="Aharoni" panose="02010803020104030203" pitchFamily="2" charset="-79"/>
              </a:rPr>
              <a:t>) Toma de decisiones</a:t>
            </a:r>
            <a:endParaRPr lang="es-MX" altLang="es-MX" sz="2400" b="1" dirty="0">
              <a:solidFill>
                <a:srgbClr val="00B0F0"/>
              </a:solidFill>
              <a:latin typeface="Aharoni" panose="02010803020104030203" pitchFamily="2" charset="-79"/>
              <a:cs typeface="Aharoni" panose="02010803020104030203" pitchFamily="2" charset="-79"/>
            </a:endParaRPr>
          </a:p>
        </p:txBody>
      </p:sp>
      <p:sp>
        <p:nvSpPr>
          <p:cNvPr id="5" name="2 Marcador de contenido"/>
          <p:cNvSpPr txBox="1">
            <a:spLocks/>
          </p:cNvSpPr>
          <p:nvPr/>
        </p:nvSpPr>
        <p:spPr>
          <a:xfrm>
            <a:off x="1703512" y="2204864"/>
            <a:ext cx="8352928" cy="2880320"/>
          </a:xfrm>
          <a:prstGeom prst="rect">
            <a:avLst/>
          </a:prstGeom>
        </p:spPr>
        <p:txBody>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algn="just">
              <a:buFont typeface="Wingdings" panose="05000000000000000000" pitchFamily="2" charset="2"/>
              <a:buChar char="§"/>
            </a:pPr>
            <a:r>
              <a:rPr lang="es-MX" dirty="0" smtClean="0">
                <a:solidFill>
                  <a:schemeClr val="accent1">
                    <a:lumMod val="75000"/>
                  </a:schemeClr>
                </a:solidFill>
              </a:rPr>
              <a:t>Asumir una postura de tolerancia y responsabilidad por parte de cada alumno en torno a este dilema moral, partiendo de que </a:t>
            </a:r>
            <a:r>
              <a:rPr lang="es-MX" dirty="0" smtClean="0">
                <a:solidFill>
                  <a:schemeClr val="accent1">
                    <a:lumMod val="75000"/>
                  </a:schemeClr>
                </a:solidFill>
              </a:rPr>
              <a:t>la </a:t>
            </a:r>
            <a:r>
              <a:rPr lang="es-MX" dirty="0" smtClean="0">
                <a:solidFill>
                  <a:schemeClr val="accent1">
                    <a:lumMod val="75000"/>
                  </a:schemeClr>
                </a:solidFill>
              </a:rPr>
              <a:t>base es la </a:t>
            </a:r>
            <a:r>
              <a:rPr lang="es-MX" dirty="0" smtClean="0">
                <a:solidFill>
                  <a:schemeClr val="accent1">
                    <a:lumMod val="75000"/>
                  </a:schemeClr>
                </a:solidFill>
              </a:rPr>
              <a:t>auto postura </a:t>
            </a:r>
            <a:r>
              <a:rPr lang="es-MX" dirty="0" smtClean="0">
                <a:solidFill>
                  <a:schemeClr val="accent1">
                    <a:lumMod val="75000"/>
                  </a:schemeClr>
                </a:solidFill>
              </a:rPr>
              <a:t>de la mujer en torno a su cuerpo.</a:t>
            </a:r>
          </a:p>
        </p:txBody>
      </p:sp>
    </p:spTree>
    <p:extLst>
      <p:ext uri="{BB962C8B-B14F-4D97-AF65-F5344CB8AC3E}">
        <p14:creationId xmlns:p14="http://schemas.microsoft.com/office/powerpoint/2010/main" val="371667622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127449" y="1340768"/>
            <a:ext cx="9937104" cy="410445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b="1" dirty="0">
                <a:solidFill>
                  <a:srgbClr val="00B0F0"/>
                </a:solidFill>
                <a:latin typeface="Aharoni" panose="02010803020104030203" pitchFamily="2" charset="-79"/>
                <a:ea typeface="+mn-ea"/>
                <a:cs typeface="Aharoni" panose="02010803020104030203" pitchFamily="2" charset="-79"/>
              </a:rPr>
              <a:t>Apartado </a:t>
            </a:r>
            <a:r>
              <a:rPr lang="es-MX" sz="6600" b="1" dirty="0" smtClean="0">
                <a:solidFill>
                  <a:srgbClr val="00B0F0"/>
                </a:solidFill>
                <a:latin typeface="Aharoni" panose="02010803020104030203" pitchFamily="2" charset="-79"/>
                <a:ea typeface="+mn-ea"/>
                <a:cs typeface="Aharoni" panose="02010803020104030203" pitchFamily="2" charset="-79"/>
              </a:rPr>
              <a:t>13</a:t>
            </a:r>
            <a:r>
              <a:rPr lang="es-MX" b="1" dirty="0">
                <a:solidFill>
                  <a:srgbClr val="00B0F0"/>
                </a:solidFill>
                <a:latin typeface="Aharoni" panose="02010803020104030203" pitchFamily="2" charset="-79"/>
                <a:ea typeface="+mn-ea"/>
                <a:cs typeface="Aharoni" panose="02010803020104030203" pitchFamily="2" charset="-79"/>
              </a:rPr>
              <a:t/>
            </a:r>
            <a:br>
              <a:rPr lang="es-MX" b="1" dirty="0">
                <a:solidFill>
                  <a:srgbClr val="00B0F0"/>
                </a:solidFill>
                <a:latin typeface="Aharoni" panose="02010803020104030203" pitchFamily="2" charset="-79"/>
                <a:ea typeface="+mn-ea"/>
                <a:cs typeface="Aharoni" panose="02010803020104030203" pitchFamily="2" charset="-79"/>
              </a:rPr>
            </a:br>
            <a:r>
              <a:rPr lang="es-MX" b="1" dirty="0">
                <a:solidFill>
                  <a:srgbClr val="00B0F0"/>
                </a:solidFill>
                <a:latin typeface="Aharoni" panose="02010803020104030203" pitchFamily="2" charset="-79"/>
                <a:ea typeface="+mn-ea"/>
                <a:cs typeface="Aharoni" panose="02010803020104030203" pitchFamily="2" charset="-79"/>
              </a:rPr>
              <a:t/>
            </a:r>
            <a:br>
              <a:rPr lang="es-MX" b="1" dirty="0">
                <a:solidFill>
                  <a:srgbClr val="00B0F0"/>
                </a:solidFill>
                <a:latin typeface="Aharoni" panose="02010803020104030203" pitchFamily="2" charset="-79"/>
                <a:ea typeface="+mn-ea"/>
                <a:cs typeface="Aharoni" panose="02010803020104030203" pitchFamily="2" charset="-79"/>
              </a:rPr>
            </a:br>
            <a:r>
              <a:rPr lang="es-MX" b="1" dirty="0" smtClean="0">
                <a:solidFill>
                  <a:srgbClr val="00B0F0"/>
                </a:solidFill>
                <a:latin typeface="Aharoni" panose="02010803020104030203" pitchFamily="2" charset="-79"/>
                <a:ea typeface="+mn-ea"/>
                <a:cs typeface="Aharoni" panose="02010803020104030203" pitchFamily="2" charset="-79"/>
              </a:rPr>
              <a:t>Autoevaluación y coevaluación </a:t>
            </a:r>
          </a:p>
          <a:p>
            <a:r>
              <a:rPr lang="es-MX" b="1" dirty="0" smtClean="0">
                <a:solidFill>
                  <a:srgbClr val="00B0F0"/>
                </a:solidFill>
                <a:latin typeface="Aharoni" panose="02010803020104030203" pitchFamily="2" charset="-79"/>
                <a:ea typeface="+mn-ea"/>
                <a:cs typeface="Aharoni" panose="02010803020104030203" pitchFamily="2" charset="-79"/>
              </a:rPr>
              <a:t>del proyecto</a:t>
            </a:r>
          </a:p>
          <a:p>
            <a:endParaRPr lang="es-MX" b="1" dirty="0">
              <a:solidFill>
                <a:srgbClr val="FF0000"/>
              </a:solidFill>
              <a:latin typeface="Aharoni" panose="02010803020104030203" pitchFamily="2" charset="-79"/>
              <a:ea typeface="+mn-ea"/>
              <a:cs typeface="Aharoni" panose="02010803020104030203" pitchFamily="2" charset="-79"/>
            </a:endParaRPr>
          </a:p>
        </p:txBody>
      </p:sp>
    </p:spTree>
    <p:extLst>
      <p:ext uri="{BB962C8B-B14F-4D97-AF65-F5344CB8AC3E}">
        <p14:creationId xmlns:p14="http://schemas.microsoft.com/office/powerpoint/2010/main" val="4077828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5" name="1 Título"/>
          <p:cNvSpPr txBox="1">
            <a:spLocks/>
          </p:cNvSpPr>
          <p:nvPr/>
        </p:nvSpPr>
        <p:spPr>
          <a:xfrm>
            <a:off x="1055441" y="1196753"/>
            <a:ext cx="10081120" cy="417683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b="1" dirty="0" smtClean="0">
                <a:solidFill>
                  <a:srgbClr val="00B0F0"/>
                </a:solidFill>
                <a:latin typeface="Aharoni" panose="02010803020104030203" pitchFamily="2" charset="-79"/>
                <a:ea typeface="+mn-ea"/>
                <a:cs typeface="Aharoni" panose="02010803020104030203" pitchFamily="2" charset="-79"/>
              </a:rPr>
              <a:t>l</a:t>
            </a:r>
            <a:r>
              <a:rPr lang="es-MX" b="1" dirty="0">
                <a:solidFill>
                  <a:srgbClr val="00B0F0"/>
                </a:solidFill>
                <a:latin typeface="Aharoni" panose="02010803020104030203" pitchFamily="2" charset="-79"/>
                <a:ea typeface="+mn-ea"/>
                <a:cs typeface="Aharoni" panose="02010803020104030203" pitchFamily="2" charset="-79"/>
              </a:rPr>
              <a:t>. </a:t>
            </a:r>
            <a:r>
              <a:rPr lang="es-MX" b="1" dirty="0" smtClean="0">
                <a:solidFill>
                  <a:srgbClr val="00B0F0"/>
                </a:solidFill>
                <a:latin typeface="Aharoni" panose="02010803020104030203" pitchFamily="2" charset="-79"/>
                <a:ea typeface="+mn-ea"/>
                <a:cs typeface="Aharoni" panose="02010803020104030203" pitchFamily="2" charset="-79"/>
              </a:rPr>
              <a:t>Documentación </a:t>
            </a:r>
            <a:r>
              <a:rPr lang="es-MX" b="1" dirty="0">
                <a:solidFill>
                  <a:srgbClr val="00B0F0"/>
                </a:solidFill>
                <a:latin typeface="Aharoni" panose="02010803020104030203" pitchFamily="2" charset="-79"/>
                <a:ea typeface="+mn-ea"/>
                <a:cs typeface="Aharoni" panose="02010803020104030203" pitchFamily="2" charset="-79"/>
              </a:rPr>
              <a:t>de actividades y evidencias de enseñanza aprendizaje, correspondientes a diferentes momentos del proceso de implementación del proyecto </a:t>
            </a:r>
            <a:r>
              <a:rPr lang="es-MX" b="1" dirty="0" smtClean="0">
                <a:solidFill>
                  <a:srgbClr val="00B0F0"/>
                </a:solidFill>
                <a:latin typeface="Aharoni" panose="02010803020104030203" pitchFamily="2" charset="-79"/>
                <a:ea typeface="+mn-ea"/>
                <a:cs typeface="Aharoni" panose="02010803020104030203" pitchFamily="2" charset="-79"/>
              </a:rPr>
              <a:t>interdisciplinario</a:t>
            </a:r>
            <a:endParaRPr lang="es-MX" b="1" dirty="0">
              <a:solidFill>
                <a:srgbClr val="00B0F0"/>
              </a:solidFill>
              <a:latin typeface="Aharoni" panose="02010803020104030203" pitchFamily="2" charset="-79"/>
              <a:ea typeface="+mn-ea"/>
              <a:cs typeface="Aharoni" panose="02010803020104030203" pitchFamily="2" charset="-79"/>
            </a:endParaRPr>
          </a:p>
        </p:txBody>
      </p:sp>
    </p:spTree>
    <p:extLst>
      <p:ext uri="{BB962C8B-B14F-4D97-AF65-F5344CB8AC3E}">
        <p14:creationId xmlns:p14="http://schemas.microsoft.com/office/powerpoint/2010/main" val="343692482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lh3.googleusercontent.com/4Tf1pnYE5rIcQBZYhQL43eBAmLDgZ53uhx_YQ9oCC1gnAdrFlkHXwIVnBsBU-LgOLXhXGqaaNvxmBfRW4PqAJ4yQqT-aHTyElnGZYLuhvvp-JBmkD40cp_npBjpEjGbaikGufx0q2Qz34OooMJg5WNEhjSXLquTc3_jXcpQlMAHTEL5D8AuoD_YTCLCVxqB5H_HEnwfKpucvDRa8x1R4SfQPEJ48ZGWikwFY_aQX94jjll92e1vu1L35uXMDq7rxExMp9r0t7Qc312bK2jL8tp5JQS-72E_B2l4_ahv7WZr-WEjjCZOHfaafpi1UGX7v0-Z-aR83mGpgLtAK7MbcU4OopTNnlhQnrF_zZ4-XNf5e1x_VoANpecaDiBocYKugNuxBUv_pQvPpffhdLYadRg_6lKczaXQZIXNCZtVr1hicxclgzWk5tisc1lRMKyvcAwuNIMBv4X7gLe4CePprV92lffK0WrV0WlUg2NIdQMpSXa1RDPINyx3oO6KhcagciueayFp1ZUFb11XF2brvdvdJhdRwh7zn3nU_hAPrHGBCgOkP0YDEU6CocHE3_08Rbc_M7eheZbACDYTDwgYRm604D5Er3ew9Q7hMak4DOyAtR7067D3LpNMiL6Ew4fqACiK7nhCRPyj_sz-eO70LPONZGynz2kU=w456-h608-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99657" y="-315417"/>
            <a:ext cx="5616624" cy="7488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9770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lh3.googleusercontent.com/AYCMAu7R7xVD5KBvfi2osDO8FhdGnSsFMD1XAmkhWS8HMVL9wN2NCBFLV8wdlxrFskOpEXCyao58sD7TRqGBaheWJm0ivOrqpNSsmGX-o9LRqv7qEt0rFD176pzNGte-YI8knOsVNR0lYJBSdh5oSwNZ8-H-x2FdQAPOfwmZrjaUA_i6976n9bJHTCXEL1PoGqO9xghGyGGHTPF-NIjqMy9xxYg8RVIqSE85_ZlFaa7LXc499JY4NMk1LBY1QC4hYJKAh7xMkY2rNDxn6QJOau0c62JUqHLWssmgrmS49v2uBiDJcgpJmd1o3tQ9aJnsnBKLiy1GcYZA_XFxdDsMPnPPlHO4vF9ibbj545fA1LK0r6hTQQvmHAHQyA2tYK5mvAA0Jx1xOMYx2v6pAMhKKPLKKs4id-a-yE1Ki0WI1PM29CkhId-l7iRGz6A68LJOfM2RDpPK1veX1SbFR-c33coqCGTMy3gAQ7KCMhhw1u31hDmY_-on2rO-TuvvsbGStMvAqhCGzmiHmxsrq2Gf4N4-J6dGj_UzHFOuqTYOVHqdijhjxFG8R1nlwa1c8zKa9aYpFCk-RLKfb2Vvabut-f9f3luKSgdtSqRWxRWtgLoY2r49G6STxN-imuJo9YOHCA9e2Nux_IywK93amBhmAFOUPFFJUeI=w811-h608-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847527" y="620687"/>
            <a:ext cx="7416824" cy="5560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7579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71464" y="1196752"/>
            <a:ext cx="9577064" cy="3550074"/>
          </a:xfrm>
          <a:prstGeom prst="rect">
            <a:avLst/>
          </a:prstGeom>
        </p:spPr>
        <p:txBody>
          <a:bodyPr wrap="square">
            <a:spAutoFit/>
          </a:bodyPr>
          <a:lstStyle/>
          <a:p>
            <a:pPr>
              <a:lnSpc>
                <a:spcPct val="107000"/>
              </a:lnSpc>
              <a:spcAft>
                <a:spcPts val="800"/>
              </a:spcAft>
            </a:pPr>
            <a:r>
              <a:rPr lang="es-MX" sz="2400" b="1" dirty="0">
                <a:solidFill>
                  <a:srgbClr val="00B0F0"/>
                </a:solidFill>
                <a:latin typeface="Aharoni" panose="02010803020104030203" pitchFamily="2" charset="-79"/>
                <a:cs typeface="Aharoni" panose="02010803020104030203" pitchFamily="2" charset="-79"/>
              </a:rPr>
              <a:t>Evaluación del trabajo de los equipos </a:t>
            </a:r>
            <a:r>
              <a:rPr lang="es-MX" sz="2400" b="1" dirty="0" smtClean="0">
                <a:solidFill>
                  <a:srgbClr val="00B0F0"/>
                </a:solidFill>
                <a:latin typeface="Aharoni" panose="02010803020104030203" pitchFamily="2" charset="-79"/>
                <a:cs typeface="Aharoni" panose="02010803020104030203" pitchFamily="2" charset="-79"/>
              </a:rPr>
              <a:t>:</a:t>
            </a:r>
          </a:p>
          <a:p>
            <a:pPr>
              <a:lnSpc>
                <a:spcPct val="107000"/>
              </a:lnSpc>
              <a:spcAft>
                <a:spcPts val="800"/>
              </a:spcAft>
            </a:pPr>
            <a:r>
              <a:rPr lang="es-ES" sz="2400" b="1" dirty="0" smtClean="0">
                <a:solidFill>
                  <a:srgbClr val="00B0F0"/>
                </a:solidFill>
                <a:latin typeface="Aharoni" panose="02010803020104030203" pitchFamily="2" charset="-79"/>
                <a:cs typeface="Aharoni" panose="02010803020104030203" pitchFamily="2" charset="-79"/>
              </a:rPr>
              <a:t>Asignatura: </a:t>
            </a:r>
            <a:r>
              <a:rPr lang="es-ES" sz="2400" b="1" dirty="0" smtClean="0">
                <a:solidFill>
                  <a:srgbClr val="FF0000"/>
                </a:solidFill>
                <a:latin typeface="Aharoni" panose="02010803020104030203" pitchFamily="2" charset="-79"/>
                <a:cs typeface="Aharoni" panose="02010803020104030203" pitchFamily="2" charset="-79"/>
              </a:rPr>
              <a:t>Orientación Educativa</a:t>
            </a:r>
            <a:endParaRPr lang="es-MX" sz="2400" b="1" dirty="0">
              <a:solidFill>
                <a:srgbClr val="FF0000"/>
              </a:solidFill>
              <a:latin typeface="Aharoni" panose="02010803020104030203" pitchFamily="2" charset="-79"/>
              <a:cs typeface="Aharoni" panose="02010803020104030203" pitchFamily="2" charset="-79"/>
            </a:endParaRPr>
          </a:p>
          <a:p>
            <a:endParaRPr lang="es-MX" sz="2000" dirty="0" smtClean="0">
              <a:solidFill>
                <a:schemeClr val="accent1">
                  <a:lumMod val="75000"/>
                </a:schemeClr>
              </a:solidFill>
            </a:endParaRPr>
          </a:p>
          <a:p>
            <a:pPr algn="just"/>
            <a:r>
              <a:rPr lang="es-MX" sz="2800" dirty="0" smtClean="0">
                <a:solidFill>
                  <a:schemeClr val="accent1">
                    <a:lumMod val="75000"/>
                  </a:schemeClr>
                </a:solidFill>
              </a:rPr>
              <a:t>La </a:t>
            </a:r>
            <a:r>
              <a:rPr lang="es-MX" sz="2800" dirty="0">
                <a:solidFill>
                  <a:schemeClr val="accent1">
                    <a:lumMod val="75000"/>
                  </a:schemeClr>
                </a:solidFill>
              </a:rPr>
              <a:t>sesión se dio en un marco de cooperación, en donde los alumnos mostraron interés en el material proporcionado y posteriormente en la solución de los ejercicios.</a:t>
            </a:r>
          </a:p>
          <a:p>
            <a:endParaRPr lang="es-MX" sz="2800" dirty="0" smtClean="0">
              <a:solidFill>
                <a:schemeClr val="accent1">
                  <a:lumMod val="75000"/>
                </a:schemeClr>
              </a:solidFill>
            </a:endParaRPr>
          </a:p>
          <a:p>
            <a:r>
              <a:rPr lang="es-MX" sz="2800" dirty="0" smtClean="0">
                <a:solidFill>
                  <a:schemeClr val="accent1">
                    <a:lumMod val="75000"/>
                  </a:schemeClr>
                </a:solidFill>
              </a:rPr>
              <a:t>Se </a:t>
            </a:r>
            <a:r>
              <a:rPr lang="es-MX" sz="2800" dirty="0">
                <a:solidFill>
                  <a:schemeClr val="accent1">
                    <a:lumMod val="75000"/>
                  </a:schemeClr>
                </a:solidFill>
              </a:rPr>
              <a:t>observó integración y apoyo entre ellos. </a:t>
            </a:r>
          </a:p>
        </p:txBody>
      </p:sp>
    </p:spTree>
    <p:extLst>
      <p:ext uri="{BB962C8B-B14F-4D97-AF65-F5344CB8AC3E}">
        <p14:creationId xmlns:p14="http://schemas.microsoft.com/office/powerpoint/2010/main" val="3094594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71464" y="980728"/>
            <a:ext cx="9793088" cy="4745082"/>
          </a:xfrm>
          <a:prstGeom prst="rect">
            <a:avLst/>
          </a:prstGeom>
        </p:spPr>
        <p:txBody>
          <a:bodyPr wrap="square">
            <a:spAutoFit/>
          </a:bodyPr>
          <a:lstStyle/>
          <a:p>
            <a:pPr algn="just">
              <a:lnSpc>
                <a:spcPct val="107000"/>
              </a:lnSpc>
              <a:spcAft>
                <a:spcPts val="800"/>
              </a:spcAft>
            </a:pPr>
            <a:r>
              <a:rPr lang="es-MX" sz="2400" b="1" dirty="0">
                <a:solidFill>
                  <a:srgbClr val="00B0F0"/>
                </a:solidFill>
                <a:latin typeface="Aharoni" panose="02010803020104030203" pitchFamily="2" charset="-79"/>
                <a:cs typeface="Aharoni" panose="02010803020104030203" pitchFamily="2" charset="-79"/>
              </a:rPr>
              <a:t>Conclusión del proyecto en sí.</a:t>
            </a:r>
          </a:p>
          <a:p>
            <a:pPr algn="just"/>
            <a:endParaRPr lang="es-MX" dirty="0" smtClean="0">
              <a:solidFill>
                <a:schemeClr val="accent1">
                  <a:lumMod val="75000"/>
                </a:schemeClr>
              </a:solidFill>
            </a:endParaRPr>
          </a:p>
          <a:p>
            <a:pPr algn="just"/>
            <a:r>
              <a:rPr lang="es-MX" sz="2800" dirty="0" smtClean="0">
                <a:solidFill>
                  <a:schemeClr val="accent1">
                    <a:lumMod val="75000"/>
                  </a:schemeClr>
                </a:solidFill>
              </a:rPr>
              <a:t>En </a:t>
            </a:r>
            <a:r>
              <a:rPr lang="es-MX" sz="2800" dirty="0">
                <a:solidFill>
                  <a:schemeClr val="accent1">
                    <a:lumMod val="75000"/>
                  </a:schemeClr>
                </a:solidFill>
              </a:rPr>
              <a:t>lo que se refiere a mi asignatura esta forma de trabajo permitió que los alumnos se interesaran en los contenidos de la unidad, además entre ellos se apoyaban y ayudaban al compañero que tuviera dificultad para comprender el material. No hubo protagonismo, hubo trabajo cooperativo</a:t>
            </a:r>
            <a:r>
              <a:rPr lang="es-MX" sz="2800" dirty="0" smtClean="0">
                <a:solidFill>
                  <a:schemeClr val="accent1">
                    <a:lumMod val="75000"/>
                  </a:schemeClr>
                </a:solidFill>
              </a:rPr>
              <a:t>.</a:t>
            </a:r>
          </a:p>
          <a:p>
            <a:pPr algn="just"/>
            <a:endParaRPr lang="es-MX" sz="2800" dirty="0">
              <a:solidFill>
                <a:schemeClr val="accent1">
                  <a:lumMod val="75000"/>
                </a:schemeClr>
              </a:solidFill>
            </a:endParaRPr>
          </a:p>
          <a:p>
            <a:pPr algn="just"/>
            <a:r>
              <a:rPr lang="es-MX" sz="2800" dirty="0">
                <a:solidFill>
                  <a:schemeClr val="accent1">
                    <a:lumMod val="75000"/>
                  </a:schemeClr>
                </a:solidFill>
              </a:rPr>
              <a:t>Considero que este trabajo es a largo plazo para que veamos frutos, ya que es necesario ir puliendo todos aquellos obstáculos encontrados en el </a:t>
            </a:r>
            <a:r>
              <a:rPr lang="es-MX" sz="2800" dirty="0" smtClean="0">
                <a:solidFill>
                  <a:schemeClr val="accent1">
                    <a:lumMod val="75000"/>
                  </a:schemeClr>
                </a:solidFill>
              </a:rPr>
              <a:t>camino.</a:t>
            </a:r>
            <a:endParaRPr lang="es-MX" sz="2800" dirty="0">
              <a:solidFill>
                <a:schemeClr val="accent1">
                  <a:lumMod val="75000"/>
                </a:schemeClr>
              </a:solidFill>
            </a:endParaRPr>
          </a:p>
        </p:txBody>
      </p:sp>
    </p:spTree>
    <p:extLst>
      <p:ext uri="{BB962C8B-B14F-4D97-AF65-F5344CB8AC3E}">
        <p14:creationId xmlns:p14="http://schemas.microsoft.com/office/powerpoint/2010/main" val="8522480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43472" y="908720"/>
            <a:ext cx="9577064" cy="4285917"/>
          </a:xfrm>
          <a:prstGeom prst="rect">
            <a:avLst/>
          </a:prstGeom>
        </p:spPr>
        <p:txBody>
          <a:bodyPr wrap="square">
            <a:spAutoFit/>
          </a:bodyPr>
          <a:lstStyle/>
          <a:p>
            <a:pPr>
              <a:lnSpc>
                <a:spcPct val="107000"/>
              </a:lnSpc>
              <a:spcAft>
                <a:spcPts val="800"/>
              </a:spcAft>
            </a:pPr>
            <a:r>
              <a:rPr lang="es-MX" sz="2400" b="1" dirty="0">
                <a:solidFill>
                  <a:srgbClr val="00B0F0"/>
                </a:solidFill>
                <a:latin typeface="Aharoni" panose="02010803020104030203" pitchFamily="2" charset="-79"/>
                <a:cs typeface="Aharoni" panose="02010803020104030203" pitchFamily="2" charset="-79"/>
              </a:rPr>
              <a:t>Evaluación del trabajo de los equipos </a:t>
            </a:r>
            <a:r>
              <a:rPr lang="es-MX" sz="2400" b="1" dirty="0" smtClean="0">
                <a:solidFill>
                  <a:srgbClr val="00B0F0"/>
                </a:solidFill>
                <a:latin typeface="Aharoni" panose="02010803020104030203" pitchFamily="2" charset="-79"/>
                <a:cs typeface="Aharoni" panose="02010803020104030203" pitchFamily="2" charset="-79"/>
              </a:rPr>
              <a:t>:</a:t>
            </a:r>
          </a:p>
          <a:p>
            <a:pPr>
              <a:lnSpc>
                <a:spcPct val="107000"/>
              </a:lnSpc>
              <a:spcAft>
                <a:spcPts val="800"/>
              </a:spcAft>
            </a:pPr>
            <a:r>
              <a:rPr lang="es-ES" sz="2400" b="1" dirty="0" smtClean="0">
                <a:solidFill>
                  <a:srgbClr val="00B0F0"/>
                </a:solidFill>
                <a:latin typeface="Aharoni" panose="02010803020104030203" pitchFamily="2" charset="-79"/>
                <a:cs typeface="Aharoni" panose="02010803020104030203" pitchFamily="2" charset="-79"/>
              </a:rPr>
              <a:t>Asignatura: </a:t>
            </a:r>
            <a:r>
              <a:rPr lang="es-ES" sz="2400" b="1" dirty="0" smtClean="0">
                <a:solidFill>
                  <a:srgbClr val="FF0000"/>
                </a:solidFill>
                <a:latin typeface="Aharoni" panose="02010803020104030203" pitchFamily="2" charset="-79"/>
                <a:cs typeface="Aharoni" panose="02010803020104030203" pitchFamily="2" charset="-79"/>
              </a:rPr>
              <a:t>Matemáticas</a:t>
            </a:r>
            <a:endParaRPr lang="es-MX" sz="2400" b="1" dirty="0">
              <a:solidFill>
                <a:srgbClr val="FF0000"/>
              </a:solidFill>
              <a:latin typeface="Aharoni" panose="02010803020104030203" pitchFamily="2" charset="-79"/>
              <a:cs typeface="Aharoni" panose="02010803020104030203" pitchFamily="2" charset="-79"/>
            </a:endParaRPr>
          </a:p>
          <a:p>
            <a:pPr algn="just">
              <a:lnSpc>
                <a:spcPct val="107000"/>
              </a:lnSpc>
              <a:spcAft>
                <a:spcPts val="800"/>
              </a:spcAft>
            </a:pPr>
            <a:r>
              <a:rPr lang="es-ES" sz="2800" dirty="0" smtClean="0">
                <a:solidFill>
                  <a:schemeClr val="accent1">
                    <a:lumMod val="75000"/>
                  </a:schemeClr>
                </a:solidFill>
              </a:rPr>
              <a:t>Una vez que se conformaron los equipos de trabajo, la respuesta de la mayoría de los alumnos fue haciéndose cada vez mas notable. Ello derivó a raíz de que ellos lograron establecer una serie de pasos que los llevó a encontrar la solución a cada uno de los ejercicios propuestos y a participar en el planteamiento de algunos más complejos</a:t>
            </a:r>
            <a:r>
              <a:rPr lang="es-ES" sz="2000" dirty="0" smtClean="0">
                <a:solidFill>
                  <a:schemeClr val="accent1">
                    <a:lumMod val="75000"/>
                  </a:schemeClr>
                </a:solidFill>
              </a:rPr>
              <a:t>.</a:t>
            </a:r>
          </a:p>
          <a:p>
            <a:pPr algn="just">
              <a:lnSpc>
                <a:spcPct val="107000"/>
              </a:lnSpc>
              <a:spcAft>
                <a:spcPts val="800"/>
              </a:spcAft>
            </a:pPr>
            <a:endParaRPr lang="es-MX" sz="2000" dirty="0">
              <a:solidFill>
                <a:schemeClr val="accent1">
                  <a:lumMod val="75000"/>
                </a:schemeClr>
              </a:solidFill>
            </a:endParaRPr>
          </a:p>
        </p:txBody>
      </p:sp>
    </p:spTree>
    <p:extLst>
      <p:ext uri="{BB962C8B-B14F-4D97-AF65-F5344CB8AC3E}">
        <p14:creationId xmlns:p14="http://schemas.microsoft.com/office/powerpoint/2010/main" val="24727148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71464" y="980728"/>
            <a:ext cx="9793088" cy="3755259"/>
          </a:xfrm>
          <a:prstGeom prst="rect">
            <a:avLst/>
          </a:prstGeom>
        </p:spPr>
        <p:txBody>
          <a:bodyPr wrap="square">
            <a:spAutoFit/>
          </a:bodyPr>
          <a:lstStyle/>
          <a:p>
            <a:pPr algn="just">
              <a:lnSpc>
                <a:spcPct val="107000"/>
              </a:lnSpc>
              <a:spcAft>
                <a:spcPts val="800"/>
              </a:spcAft>
            </a:pPr>
            <a:r>
              <a:rPr lang="es-MX" sz="2400" b="1" dirty="0">
                <a:solidFill>
                  <a:srgbClr val="00B0F0"/>
                </a:solidFill>
                <a:latin typeface="Aharoni" panose="02010803020104030203" pitchFamily="2" charset="-79"/>
                <a:cs typeface="Aharoni" panose="02010803020104030203" pitchFamily="2" charset="-79"/>
              </a:rPr>
              <a:t>Conclusión del proyecto en sí.</a:t>
            </a:r>
          </a:p>
          <a:p>
            <a:pPr algn="just">
              <a:lnSpc>
                <a:spcPct val="107000"/>
              </a:lnSpc>
              <a:spcAft>
                <a:spcPts val="800"/>
              </a:spcAft>
            </a:pPr>
            <a:r>
              <a:rPr lang="es-ES" sz="2400" dirty="0">
                <a:solidFill>
                  <a:schemeClr val="accent1">
                    <a:lumMod val="75000"/>
                  </a:schemeClr>
                </a:solidFill>
              </a:rPr>
              <a:t>Desde siempre, las Matemáticas han constituido para una gran mayoría de alumnos, un gran reto a enfrentar y, en el mejor de los casos, a sobrellevar. El objetivo de las sesiones de trabajo en el aula, </a:t>
            </a:r>
            <a:r>
              <a:rPr lang="es-ES" sz="2400" dirty="0" smtClean="0">
                <a:solidFill>
                  <a:schemeClr val="accent1">
                    <a:lumMod val="75000"/>
                  </a:schemeClr>
                </a:solidFill>
              </a:rPr>
              <a:t>fueron enfocadas </a:t>
            </a:r>
            <a:r>
              <a:rPr lang="es-ES" sz="2400" dirty="0">
                <a:solidFill>
                  <a:schemeClr val="accent1">
                    <a:lumMod val="75000"/>
                  </a:schemeClr>
                </a:solidFill>
              </a:rPr>
              <a:t>a la adquisición de habilidades para solucionar algoritmos matemáticos, que una vez traducidos a un lenguaje coloquial, los alumnos se </a:t>
            </a:r>
            <a:r>
              <a:rPr lang="es-ES" sz="2400" dirty="0" smtClean="0">
                <a:solidFill>
                  <a:schemeClr val="accent1">
                    <a:lumMod val="75000"/>
                  </a:schemeClr>
                </a:solidFill>
              </a:rPr>
              <a:t>dieron cuenta </a:t>
            </a:r>
            <a:r>
              <a:rPr lang="es-ES" sz="2400" dirty="0">
                <a:solidFill>
                  <a:schemeClr val="accent1">
                    <a:lumMod val="75000"/>
                  </a:schemeClr>
                </a:solidFill>
              </a:rPr>
              <a:t>que prácticamente su vida se basa en encontrar la solución  a los problemas que se les presentan con el día a día</a:t>
            </a:r>
            <a:r>
              <a:rPr lang="es-ES" sz="2400" dirty="0" smtClean="0">
                <a:solidFill>
                  <a:schemeClr val="accent1">
                    <a:lumMod val="75000"/>
                  </a:schemeClr>
                </a:solidFill>
              </a:rPr>
              <a:t>.</a:t>
            </a:r>
          </a:p>
          <a:p>
            <a:pPr algn="just">
              <a:lnSpc>
                <a:spcPct val="107000"/>
              </a:lnSpc>
              <a:spcAft>
                <a:spcPts val="800"/>
              </a:spcAft>
            </a:pPr>
            <a:endParaRPr lang="es-MX" dirty="0">
              <a:solidFill>
                <a:schemeClr val="accent1">
                  <a:lumMod val="75000"/>
                </a:schemeClr>
              </a:solidFill>
            </a:endParaRPr>
          </a:p>
        </p:txBody>
      </p:sp>
    </p:spTree>
    <p:extLst>
      <p:ext uri="{BB962C8B-B14F-4D97-AF65-F5344CB8AC3E}">
        <p14:creationId xmlns:p14="http://schemas.microsoft.com/office/powerpoint/2010/main" val="38586676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43472" y="908720"/>
            <a:ext cx="9577064" cy="5244897"/>
          </a:xfrm>
          <a:prstGeom prst="rect">
            <a:avLst/>
          </a:prstGeom>
        </p:spPr>
        <p:txBody>
          <a:bodyPr wrap="square">
            <a:spAutoFit/>
          </a:bodyPr>
          <a:lstStyle/>
          <a:p>
            <a:pPr>
              <a:lnSpc>
                <a:spcPct val="107000"/>
              </a:lnSpc>
              <a:spcAft>
                <a:spcPts val="800"/>
              </a:spcAft>
            </a:pPr>
            <a:r>
              <a:rPr lang="es-MX" sz="2400" b="1" dirty="0">
                <a:solidFill>
                  <a:srgbClr val="00B0F0"/>
                </a:solidFill>
                <a:latin typeface="Aharoni" panose="02010803020104030203" pitchFamily="2" charset="-79"/>
                <a:cs typeface="Aharoni" panose="02010803020104030203" pitchFamily="2" charset="-79"/>
              </a:rPr>
              <a:t>Evaluación del trabajo de los equipos </a:t>
            </a:r>
            <a:r>
              <a:rPr lang="es-MX" sz="2400" b="1" dirty="0" smtClean="0">
                <a:solidFill>
                  <a:srgbClr val="00B0F0"/>
                </a:solidFill>
                <a:latin typeface="Aharoni" panose="02010803020104030203" pitchFamily="2" charset="-79"/>
                <a:cs typeface="Aharoni" panose="02010803020104030203" pitchFamily="2" charset="-79"/>
              </a:rPr>
              <a:t>:</a:t>
            </a:r>
          </a:p>
          <a:p>
            <a:pPr>
              <a:lnSpc>
                <a:spcPct val="107000"/>
              </a:lnSpc>
              <a:spcAft>
                <a:spcPts val="800"/>
              </a:spcAft>
            </a:pPr>
            <a:r>
              <a:rPr lang="es-ES" sz="2400" b="1" dirty="0" smtClean="0">
                <a:solidFill>
                  <a:srgbClr val="00B0F0"/>
                </a:solidFill>
                <a:latin typeface="Aharoni" panose="02010803020104030203" pitchFamily="2" charset="-79"/>
                <a:cs typeface="Aharoni" panose="02010803020104030203" pitchFamily="2" charset="-79"/>
              </a:rPr>
              <a:t>Asignatura: </a:t>
            </a:r>
            <a:r>
              <a:rPr lang="es-ES" sz="2400" b="1" dirty="0" smtClean="0">
                <a:solidFill>
                  <a:srgbClr val="FF0000"/>
                </a:solidFill>
                <a:latin typeface="Aharoni" panose="02010803020104030203" pitchFamily="2" charset="-79"/>
                <a:cs typeface="Aharoni" panose="02010803020104030203" pitchFamily="2" charset="-79"/>
              </a:rPr>
              <a:t>Lógica</a:t>
            </a:r>
            <a:endParaRPr lang="es-MX" sz="2400" b="1" dirty="0">
              <a:solidFill>
                <a:srgbClr val="FF0000"/>
              </a:solidFill>
              <a:latin typeface="Aharoni" panose="02010803020104030203" pitchFamily="2" charset="-79"/>
              <a:cs typeface="Aharoni" panose="02010803020104030203" pitchFamily="2" charset="-79"/>
            </a:endParaRPr>
          </a:p>
          <a:p>
            <a:pPr algn="just">
              <a:lnSpc>
                <a:spcPct val="107000"/>
              </a:lnSpc>
              <a:spcAft>
                <a:spcPts val="800"/>
              </a:spcAft>
            </a:pPr>
            <a:r>
              <a:rPr lang="es-MX" sz="2000" dirty="0">
                <a:solidFill>
                  <a:schemeClr val="accent1">
                    <a:lumMod val="75000"/>
                  </a:schemeClr>
                </a:solidFill>
              </a:rPr>
              <a:t>Los alumnos lograron crear una dinámica de trabajo adecuada a los objetivos establecidos: participaron de forma simétrica y con </a:t>
            </a:r>
            <a:r>
              <a:rPr lang="es-MX" sz="2000" dirty="0" smtClean="0">
                <a:solidFill>
                  <a:schemeClr val="accent1">
                    <a:lumMod val="75000"/>
                  </a:schemeClr>
                </a:solidFill>
              </a:rPr>
              <a:t>entusiasmo.</a:t>
            </a:r>
          </a:p>
          <a:p>
            <a:pPr algn="just">
              <a:lnSpc>
                <a:spcPct val="107000"/>
              </a:lnSpc>
              <a:spcAft>
                <a:spcPts val="800"/>
              </a:spcAft>
            </a:pPr>
            <a:r>
              <a:rPr lang="es-MX" sz="2000" dirty="0" smtClean="0">
                <a:solidFill>
                  <a:schemeClr val="accent1">
                    <a:lumMod val="75000"/>
                  </a:schemeClr>
                </a:solidFill>
              </a:rPr>
              <a:t>sin </a:t>
            </a:r>
            <a:r>
              <a:rPr lang="es-MX" sz="2000" dirty="0">
                <a:solidFill>
                  <a:schemeClr val="accent1">
                    <a:lumMod val="75000"/>
                  </a:schemeClr>
                </a:solidFill>
              </a:rPr>
              <a:t>duda ello se debió  a que lograron entender que la legalización del aborto y de las drogas son parte de su vida cotidiana , problemas de salud pública que requieren del debate y el razonamiento colectivo y púbico para lograr encauzarlos hacia instancias de armonía social y no de criminalización de las mujeres y los adictos . </a:t>
            </a:r>
            <a:endParaRPr lang="es-MX" sz="2000" dirty="0" smtClean="0">
              <a:solidFill>
                <a:schemeClr val="accent1">
                  <a:lumMod val="75000"/>
                </a:schemeClr>
              </a:solidFill>
            </a:endParaRPr>
          </a:p>
          <a:p>
            <a:pPr algn="just">
              <a:lnSpc>
                <a:spcPct val="107000"/>
              </a:lnSpc>
              <a:spcAft>
                <a:spcPts val="800"/>
              </a:spcAft>
            </a:pPr>
            <a:r>
              <a:rPr lang="es-MX" sz="2000" dirty="0" smtClean="0">
                <a:solidFill>
                  <a:schemeClr val="accent1">
                    <a:lumMod val="75000"/>
                  </a:schemeClr>
                </a:solidFill>
              </a:rPr>
              <a:t>Si </a:t>
            </a:r>
            <a:r>
              <a:rPr lang="es-MX" sz="2000" dirty="0">
                <a:solidFill>
                  <a:schemeClr val="accent1">
                    <a:lumMod val="75000"/>
                  </a:schemeClr>
                </a:solidFill>
              </a:rPr>
              <a:t>bien en el debate se dio la confrontación de posturas personales estas no llegaron a ser antagónicas y prevaleció la postura libertaría y no la conservadora o dogmática , i.e.  los alumnos estuvieron de acuerdo en que el Estado no puede imponer criterios éticos y/o religiosos a una sociedad plural en la que tiene que ser el individuo el que decida de forma </a:t>
            </a:r>
            <a:r>
              <a:rPr lang="es-MX" sz="2000" dirty="0" smtClean="0">
                <a:solidFill>
                  <a:schemeClr val="accent1">
                    <a:lumMod val="75000"/>
                  </a:schemeClr>
                </a:solidFill>
              </a:rPr>
              <a:t>libre, autónoma, </a:t>
            </a:r>
            <a:r>
              <a:rPr lang="es-MX" sz="2000" dirty="0">
                <a:solidFill>
                  <a:schemeClr val="accent1">
                    <a:lumMod val="75000"/>
                  </a:schemeClr>
                </a:solidFill>
              </a:rPr>
              <a:t>responsable e informada como gestionar sus libertades y sus necesidades.</a:t>
            </a:r>
          </a:p>
        </p:txBody>
      </p:sp>
    </p:spTree>
    <p:extLst>
      <p:ext uri="{BB962C8B-B14F-4D97-AF65-F5344CB8AC3E}">
        <p14:creationId xmlns:p14="http://schemas.microsoft.com/office/powerpoint/2010/main" val="20801631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71464" y="980728"/>
            <a:ext cx="9793088" cy="4739182"/>
          </a:xfrm>
          <a:prstGeom prst="rect">
            <a:avLst/>
          </a:prstGeom>
        </p:spPr>
        <p:txBody>
          <a:bodyPr wrap="square">
            <a:spAutoFit/>
          </a:bodyPr>
          <a:lstStyle/>
          <a:p>
            <a:pPr algn="just">
              <a:lnSpc>
                <a:spcPct val="107000"/>
              </a:lnSpc>
              <a:spcAft>
                <a:spcPts val="800"/>
              </a:spcAft>
            </a:pPr>
            <a:r>
              <a:rPr lang="es-MX" sz="2400" b="1" dirty="0">
                <a:solidFill>
                  <a:srgbClr val="00B0F0"/>
                </a:solidFill>
                <a:latin typeface="Aharoni" panose="02010803020104030203" pitchFamily="2" charset="-79"/>
                <a:cs typeface="Aharoni" panose="02010803020104030203" pitchFamily="2" charset="-79"/>
              </a:rPr>
              <a:t>Conclusión del proyecto en sí.</a:t>
            </a:r>
          </a:p>
          <a:p>
            <a:pPr algn="just">
              <a:lnSpc>
                <a:spcPct val="107000"/>
              </a:lnSpc>
              <a:spcAft>
                <a:spcPts val="800"/>
              </a:spcAft>
            </a:pPr>
            <a:r>
              <a:rPr lang="es-MX" dirty="0">
                <a:solidFill>
                  <a:schemeClr val="accent1">
                    <a:lumMod val="75000"/>
                  </a:schemeClr>
                </a:solidFill>
              </a:rPr>
              <a:t>Los alumnos consiguieron entender a partir de la construcción colectiva del razonamiento mediante el debate y la crítica que los problemas capitales de la existencia humana no tienen soluciones últimas y definitivas si no solo delimitaciones de una racionalización cada vez mayor que nos posibilitan alejar el encono social y avanzar en la consolidación de la armonía social y la tolerancia.  Empezando  por el abordaje de problemas sencillos </a:t>
            </a:r>
            <a:r>
              <a:rPr lang="es-MX" dirty="0" smtClean="0">
                <a:solidFill>
                  <a:schemeClr val="accent1">
                    <a:lumMod val="75000"/>
                  </a:schemeClr>
                </a:solidFill>
              </a:rPr>
              <a:t>(en </a:t>
            </a:r>
            <a:r>
              <a:rPr lang="es-MX" dirty="0">
                <a:solidFill>
                  <a:schemeClr val="accent1">
                    <a:lumMod val="75000"/>
                  </a:schemeClr>
                </a:solidFill>
              </a:rPr>
              <a:t>los que descubrieron la conveniencia de resolverlos  a partir de una estrategia lógica y no con recursos meramente </a:t>
            </a:r>
            <a:r>
              <a:rPr lang="es-MX" dirty="0" smtClean="0">
                <a:solidFill>
                  <a:schemeClr val="accent1">
                    <a:lumMod val="75000"/>
                  </a:schemeClr>
                </a:solidFill>
              </a:rPr>
              <a:t>empíricos) </a:t>
            </a:r>
            <a:r>
              <a:rPr lang="es-MX" dirty="0">
                <a:solidFill>
                  <a:schemeClr val="accent1">
                    <a:lumMod val="75000"/>
                  </a:schemeClr>
                </a:solidFill>
              </a:rPr>
              <a:t>hasta llegar a la discusión de problemas  más complejos de salud pública como la legalización del aborto y las drogas los alumnos lograron construir una postura razonable en la que se convirtieron en sujetos activos en la construcción del conocimiento al ser capaces de ofrecer y aceptar argumentos válidos y sólidos. Se logró arribar a la consolidación  del conocimiento con la dinámica de trabajo establecidas en estas sesiones ya que los alumnos asumieron los problemas analizados y debatidos como parte de su cotidianidad personal y pública entendiendo que la plena individualidad sólo se logrará en el marco de la plena comunidad de la que sin duda ellos empiezan a ser sus arquitectos.</a:t>
            </a:r>
          </a:p>
        </p:txBody>
      </p:sp>
    </p:spTree>
    <p:extLst>
      <p:ext uri="{BB962C8B-B14F-4D97-AF65-F5344CB8AC3E}">
        <p14:creationId xmlns:p14="http://schemas.microsoft.com/office/powerpoint/2010/main" val="12562374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127449" y="1340768"/>
            <a:ext cx="9937104" cy="410445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b="1" dirty="0">
                <a:solidFill>
                  <a:srgbClr val="00B0F0"/>
                </a:solidFill>
                <a:latin typeface="Aharoni" panose="02010803020104030203" pitchFamily="2" charset="-79"/>
                <a:ea typeface="+mn-ea"/>
                <a:cs typeface="Aharoni" panose="02010803020104030203" pitchFamily="2" charset="-79"/>
              </a:rPr>
              <a:t>Apartado </a:t>
            </a:r>
            <a:r>
              <a:rPr lang="es-MX" sz="6600" b="1" dirty="0" smtClean="0">
                <a:solidFill>
                  <a:srgbClr val="00B0F0"/>
                </a:solidFill>
                <a:latin typeface="Aharoni" panose="02010803020104030203" pitchFamily="2" charset="-79"/>
                <a:ea typeface="+mn-ea"/>
                <a:cs typeface="Aharoni" panose="02010803020104030203" pitchFamily="2" charset="-79"/>
              </a:rPr>
              <a:t>14</a:t>
            </a:r>
            <a:r>
              <a:rPr lang="es-MX" b="1" dirty="0">
                <a:solidFill>
                  <a:srgbClr val="00B0F0"/>
                </a:solidFill>
                <a:latin typeface="Aharoni" panose="02010803020104030203" pitchFamily="2" charset="-79"/>
                <a:ea typeface="+mn-ea"/>
                <a:cs typeface="Aharoni" panose="02010803020104030203" pitchFamily="2" charset="-79"/>
              </a:rPr>
              <a:t/>
            </a:r>
            <a:br>
              <a:rPr lang="es-MX" b="1" dirty="0">
                <a:solidFill>
                  <a:srgbClr val="00B0F0"/>
                </a:solidFill>
                <a:latin typeface="Aharoni" panose="02010803020104030203" pitchFamily="2" charset="-79"/>
                <a:ea typeface="+mn-ea"/>
                <a:cs typeface="Aharoni" panose="02010803020104030203" pitchFamily="2" charset="-79"/>
              </a:rPr>
            </a:br>
            <a:r>
              <a:rPr lang="es-MX" b="1" dirty="0">
                <a:solidFill>
                  <a:srgbClr val="00B0F0"/>
                </a:solidFill>
                <a:latin typeface="Aharoni" panose="02010803020104030203" pitchFamily="2" charset="-79"/>
                <a:ea typeface="+mn-ea"/>
                <a:cs typeface="Aharoni" panose="02010803020104030203" pitchFamily="2" charset="-79"/>
              </a:rPr>
              <a:t/>
            </a:r>
            <a:br>
              <a:rPr lang="es-MX" b="1" dirty="0">
                <a:solidFill>
                  <a:srgbClr val="00B0F0"/>
                </a:solidFill>
                <a:latin typeface="Aharoni" panose="02010803020104030203" pitchFamily="2" charset="-79"/>
                <a:ea typeface="+mn-ea"/>
                <a:cs typeface="Aharoni" panose="02010803020104030203" pitchFamily="2" charset="-79"/>
              </a:rPr>
            </a:br>
            <a:r>
              <a:rPr lang="es-MX" b="1" dirty="0" smtClean="0">
                <a:solidFill>
                  <a:srgbClr val="00B0F0"/>
                </a:solidFill>
                <a:latin typeface="Aharoni" panose="02010803020104030203" pitchFamily="2" charset="-79"/>
                <a:ea typeface="+mn-ea"/>
                <a:cs typeface="Aharoni" panose="02010803020104030203" pitchFamily="2" charset="-79"/>
              </a:rPr>
              <a:t>Lista de cambios realizados a la estructura del Proyecto Interdisciplinario original</a:t>
            </a:r>
          </a:p>
          <a:p>
            <a:endParaRPr lang="es-MX" b="1" dirty="0">
              <a:solidFill>
                <a:srgbClr val="FF0000"/>
              </a:solidFill>
              <a:latin typeface="Aharoni" panose="02010803020104030203" pitchFamily="2" charset="-79"/>
              <a:ea typeface="+mn-ea"/>
              <a:cs typeface="Aharoni" panose="02010803020104030203" pitchFamily="2" charset="-79"/>
            </a:endParaRPr>
          </a:p>
        </p:txBody>
      </p:sp>
    </p:spTree>
    <p:extLst>
      <p:ext uri="{BB962C8B-B14F-4D97-AF65-F5344CB8AC3E}">
        <p14:creationId xmlns:p14="http://schemas.microsoft.com/office/powerpoint/2010/main" val="425080908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1703512" y="2204864"/>
            <a:ext cx="8352928" cy="2880320"/>
          </a:xfrm>
          <a:prstGeom prst="rect">
            <a:avLst/>
          </a:prstGeom>
        </p:spPr>
        <p:txBody>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lgn="just">
              <a:buNone/>
            </a:pPr>
            <a:r>
              <a:rPr lang="es-MX" sz="3600" b="1" dirty="0" smtClean="0">
                <a:solidFill>
                  <a:schemeClr val="accent1">
                    <a:lumMod val="75000"/>
                  </a:schemeClr>
                </a:solidFill>
              </a:rPr>
              <a:t>No se realizaron cambios sustanciales en la estructura original planteada para la realización del proyecto interdisciplinario planteado. </a:t>
            </a:r>
          </a:p>
          <a:p>
            <a:pPr algn="just"/>
            <a:endParaRPr lang="es-MX" sz="3600" b="1" dirty="0" smtClean="0">
              <a:solidFill>
                <a:schemeClr val="accent1">
                  <a:lumMod val="75000"/>
                </a:schemeClr>
              </a:solidFill>
            </a:endParaRPr>
          </a:p>
        </p:txBody>
      </p:sp>
    </p:spTree>
    <p:extLst>
      <p:ext uri="{BB962C8B-B14F-4D97-AF65-F5344CB8AC3E}">
        <p14:creationId xmlns:p14="http://schemas.microsoft.com/office/powerpoint/2010/main" val="3367389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127449" y="1340768"/>
            <a:ext cx="9937104" cy="410445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b="1" dirty="0">
                <a:solidFill>
                  <a:srgbClr val="00B0F0"/>
                </a:solidFill>
                <a:latin typeface="Aharoni" panose="02010803020104030203" pitchFamily="2" charset="-79"/>
                <a:ea typeface="+mn-ea"/>
                <a:cs typeface="Aharoni" panose="02010803020104030203" pitchFamily="2" charset="-79"/>
              </a:rPr>
              <a:t>Apartado </a:t>
            </a:r>
            <a:r>
              <a:rPr lang="es-MX" sz="6600" b="1" dirty="0" smtClean="0">
                <a:solidFill>
                  <a:srgbClr val="00B0F0"/>
                </a:solidFill>
                <a:latin typeface="Aharoni" panose="02010803020104030203" pitchFamily="2" charset="-79"/>
                <a:ea typeface="+mn-ea"/>
                <a:cs typeface="Aharoni" panose="02010803020104030203" pitchFamily="2" charset="-79"/>
              </a:rPr>
              <a:t>8</a:t>
            </a:r>
            <a:r>
              <a:rPr lang="es-MX" b="1" dirty="0">
                <a:solidFill>
                  <a:srgbClr val="00B0F0"/>
                </a:solidFill>
                <a:latin typeface="Aharoni" panose="02010803020104030203" pitchFamily="2" charset="-79"/>
                <a:ea typeface="+mn-ea"/>
                <a:cs typeface="Aharoni" panose="02010803020104030203" pitchFamily="2" charset="-79"/>
              </a:rPr>
              <a:t/>
            </a:r>
            <a:br>
              <a:rPr lang="es-MX" b="1" dirty="0">
                <a:solidFill>
                  <a:srgbClr val="00B0F0"/>
                </a:solidFill>
                <a:latin typeface="Aharoni" panose="02010803020104030203" pitchFamily="2" charset="-79"/>
                <a:ea typeface="+mn-ea"/>
                <a:cs typeface="Aharoni" panose="02010803020104030203" pitchFamily="2" charset="-79"/>
              </a:rPr>
            </a:br>
            <a:r>
              <a:rPr lang="es-MX" b="1" dirty="0">
                <a:solidFill>
                  <a:srgbClr val="00B0F0"/>
                </a:solidFill>
                <a:latin typeface="Aharoni" panose="02010803020104030203" pitchFamily="2" charset="-79"/>
                <a:ea typeface="+mn-ea"/>
                <a:cs typeface="Aharoni" panose="02010803020104030203" pitchFamily="2" charset="-79"/>
              </a:rPr>
              <a:t/>
            </a:r>
            <a:br>
              <a:rPr lang="es-MX" b="1" dirty="0">
                <a:solidFill>
                  <a:srgbClr val="00B0F0"/>
                </a:solidFill>
                <a:latin typeface="Aharoni" panose="02010803020104030203" pitchFamily="2" charset="-79"/>
                <a:ea typeface="+mn-ea"/>
                <a:cs typeface="Aharoni" panose="02010803020104030203" pitchFamily="2" charset="-79"/>
              </a:rPr>
            </a:br>
            <a:r>
              <a:rPr lang="es-MX" b="1" dirty="0" smtClean="0">
                <a:solidFill>
                  <a:srgbClr val="00B0F0"/>
                </a:solidFill>
                <a:latin typeface="Aharoni" panose="02010803020104030203" pitchFamily="2" charset="-79"/>
                <a:ea typeface="+mn-ea"/>
                <a:cs typeface="Aharoni" panose="02010803020104030203" pitchFamily="2" charset="-79"/>
              </a:rPr>
              <a:t>Actividad </a:t>
            </a:r>
            <a:r>
              <a:rPr lang="es-MX" b="1" dirty="0">
                <a:solidFill>
                  <a:srgbClr val="00B0F0"/>
                </a:solidFill>
                <a:latin typeface="Aharoni" panose="02010803020104030203" pitchFamily="2" charset="-79"/>
                <a:ea typeface="+mn-ea"/>
                <a:cs typeface="Aharoni" panose="02010803020104030203" pitchFamily="2" charset="-79"/>
              </a:rPr>
              <a:t>Interdisciplinaria</a:t>
            </a:r>
            <a:br>
              <a:rPr lang="es-MX" b="1" dirty="0">
                <a:solidFill>
                  <a:srgbClr val="00B0F0"/>
                </a:solidFill>
                <a:latin typeface="Aharoni" panose="02010803020104030203" pitchFamily="2" charset="-79"/>
                <a:ea typeface="+mn-ea"/>
                <a:cs typeface="Aharoni" panose="02010803020104030203" pitchFamily="2" charset="-79"/>
              </a:rPr>
            </a:br>
            <a:r>
              <a:rPr lang="es-MX" b="1" dirty="0">
                <a:solidFill>
                  <a:srgbClr val="00B0F0"/>
                </a:solidFill>
                <a:latin typeface="Aharoni" panose="02010803020104030203" pitchFamily="2" charset="-79"/>
                <a:ea typeface="+mn-ea"/>
                <a:cs typeface="Aharoni" panose="02010803020104030203" pitchFamily="2" charset="-79"/>
              </a:rPr>
              <a:t>para dar inicio o detonar el proyecto</a:t>
            </a:r>
          </a:p>
        </p:txBody>
      </p:sp>
    </p:spTree>
    <p:extLst>
      <p:ext uri="{BB962C8B-B14F-4D97-AF65-F5344CB8AC3E}">
        <p14:creationId xmlns:p14="http://schemas.microsoft.com/office/powerpoint/2010/main" val="13991976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1657</TotalTime>
  <Words>3602</Words>
  <Application>Microsoft Office PowerPoint</Application>
  <PresentationFormat>Panorámica</PresentationFormat>
  <Paragraphs>497</Paragraphs>
  <Slides>89</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89</vt:i4>
      </vt:variant>
    </vt:vector>
  </HeadingPairs>
  <TitlesOfParts>
    <vt:vector size="101" baseType="lpstr">
      <vt:lpstr>Aharoni</vt:lpstr>
      <vt:lpstr>Arial</vt:lpstr>
      <vt:lpstr>Bradley Hand ITC</vt:lpstr>
      <vt:lpstr>Britannic Bold</vt:lpstr>
      <vt:lpstr>Brush Script MT</vt:lpstr>
      <vt:lpstr>Calibri</vt:lpstr>
      <vt:lpstr>Constantia</vt:lpstr>
      <vt:lpstr>Franklin Gothic Book</vt:lpstr>
      <vt:lpstr>Rage Italic</vt:lpstr>
      <vt:lpstr>Times New Roman</vt:lpstr>
      <vt:lpstr>Wingdings</vt:lpstr>
      <vt:lpstr>Chincheta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Martha Mora López</dc:creator>
  <cp:lastModifiedBy>UNAM</cp:lastModifiedBy>
  <cp:revision>185</cp:revision>
  <dcterms:created xsi:type="dcterms:W3CDTF">2017-10-30T06:55:52Z</dcterms:created>
  <dcterms:modified xsi:type="dcterms:W3CDTF">2019-06-14T19:02:49Z</dcterms:modified>
</cp:coreProperties>
</file>