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35" r:id="rId51"/>
    <p:sldId id="336" r:id="rId52"/>
    <p:sldId id="337" r:id="rId53"/>
    <p:sldId id="338" r:id="rId54"/>
    <p:sldId id="339" r:id="rId55"/>
    <p:sldId id="340" r:id="rId56"/>
    <p:sldId id="341" r:id="rId57"/>
    <p:sldId id="342" r:id="rId58"/>
    <p:sldId id="343" r:id="rId59"/>
    <p:sldId id="306" r:id="rId60"/>
    <p:sldId id="309" r:id="rId61"/>
    <p:sldId id="310" r:id="rId62"/>
    <p:sldId id="311" r:id="rId63"/>
    <p:sldId id="312" r:id="rId64"/>
    <p:sldId id="277"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p15:clr>
            <a:srgbClr val="A4A3A4"/>
          </p15:clr>
        </p15:guide>
        <p15:guide id="2" pos="2211">
          <p15:clr>
            <a:srgbClr val="A4A3A4"/>
          </p15:clr>
        </p15:guide>
        <p15:guide id="3" orient="horz">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hKg/QL/YRRYlHzwMyUKMzBqKcK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984C64-D0FC-43A1-8559-42604DDAB214}">
  <a:tblStyle styleId="{C6984C64-D0FC-43A1-8559-42604DDAB21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8E8"/>
          </a:solidFill>
        </a:fill>
      </a:tcStyle>
    </a:wholeTbl>
    <a:band1H>
      <a:tcTxStyle/>
      <a:tcStyle>
        <a:tcBdr/>
        <a:fill>
          <a:solidFill>
            <a:srgbClr val="E8CFCF"/>
          </a:solidFill>
        </a:fill>
      </a:tcStyle>
    </a:band1H>
    <a:band2H>
      <a:tcTxStyle/>
      <a:tcStyle>
        <a:tcBdr/>
      </a:tcStyle>
    </a:band2H>
    <a:band1V>
      <a:tcTxStyle/>
      <a:tcStyle>
        <a:tcBdr/>
        <a:fill>
          <a:solidFill>
            <a:srgbClr val="E8CFCF"/>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44C91F2A-B6D4-4A31-8402-0B18783CCABA}"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B3AC2C-D4B2-44B0-B9C1-93DACA01BDFF}"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2B5A6F-9F66-4339-A030-345482913441}"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386" y="48"/>
      </p:cViewPr>
      <p:guideLst>
        <p:guide orient="horz" pos="1644"/>
        <p:guide pos="2211"/>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90"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58086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44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08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05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64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21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01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6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a9cbcca1_5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59a9cbcca1_5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51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9a9cbcca1_5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59a9cbcca1_5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64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9a9cbcca1_1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59a9cbcca1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02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78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54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989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71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83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51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3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54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27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996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099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3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726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116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4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10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3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99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94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256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350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52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31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a9cbcca1_5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59a9cbcca1_5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459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248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711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1838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54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30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87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867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628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527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9afac3c1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9afac3c1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59afac3c1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49</a:t>
            </a:fld>
            <a:endParaRPr/>
          </a:p>
        </p:txBody>
      </p:sp>
    </p:spTree>
    <p:extLst>
      <p:ext uri="{BB962C8B-B14F-4D97-AF65-F5344CB8AC3E}">
        <p14:creationId xmlns:p14="http://schemas.microsoft.com/office/powerpoint/2010/main" val="68092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451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692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233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612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006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847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149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32555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088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32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44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3623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211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906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421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456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8845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238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111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17174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5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92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08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9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9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 name="Google Shape;22;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5"/>
        <p:cNvGrpSpPr/>
        <p:nvPr/>
      </p:nvGrpSpPr>
      <p:grpSpPr>
        <a:xfrm>
          <a:off x="0" y="0"/>
          <a:ext cx="0" cy="0"/>
          <a:chOff x="0" y="0"/>
          <a:chExt cx="0" cy="0"/>
        </a:xfrm>
      </p:grpSpPr>
      <p:sp>
        <p:nvSpPr>
          <p:cNvPr id="26" name="Google Shape;26;p9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9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8" name="Google Shape;28;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9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4" name="Google Shape;34;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0" name="Google Shape;40;p9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1" name="Google Shape;41;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7" name="Google Shape;47;p9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8" name="Google Shape;48;p9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9" name="Google Shape;49;p9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0" name="Google Shape;50;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9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9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9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73725"/>
          </a:schemeClr>
        </a:solidFill>
        <a:effectLst/>
      </p:bgPr>
    </p:bg>
    <p:spTree>
      <p:nvGrpSpPr>
        <p:cNvPr id="1" name="Shape 9"/>
        <p:cNvGrpSpPr/>
        <p:nvPr/>
      </p:nvGrpSpPr>
      <p:grpSpPr>
        <a:xfrm>
          <a:off x="0" y="0"/>
          <a:ext cx="0" cy="0"/>
          <a:chOff x="0" y="0"/>
          <a:chExt cx="0" cy="0"/>
        </a:xfrm>
      </p:grpSpPr>
      <p:sp>
        <p:nvSpPr>
          <p:cNvPr id="10" name="Google Shape;10;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7.png"/><Relationship Id="rId7"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dicciones.es/index.php/adicciones/article/view/63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dicciones.es/index.php/adicciones/article/view/635"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CFE.jpg"/>
          <p:cNvPicPr preferRelativeResize="0"/>
          <p:nvPr/>
        </p:nvPicPr>
        <p:blipFill rotWithShape="1">
          <a:blip r:embed="rId3">
            <a:alphaModFix/>
          </a:blip>
          <a:srcRect/>
          <a:stretch/>
        </p:blipFill>
        <p:spPr>
          <a:xfrm>
            <a:off x="566944" y="1503760"/>
            <a:ext cx="3057791" cy="3057791"/>
          </a:xfrm>
          <a:prstGeom prst="rect">
            <a:avLst/>
          </a:prstGeom>
          <a:noFill/>
          <a:ln>
            <a:noFill/>
          </a:ln>
        </p:spPr>
      </p:pic>
      <p:sp>
        <p:nvSpPr>
          <p:cNvPr id="89" name="Google Shape;89;p1"/>
          <p:cNvSpPr txBox="1">
            <a:spLocks noGrp="1"/>
          </p:cNvSpPr>
          <p:nvPr>
            <p:ph type="title" idx="4294967295"/>
          </p:nvPr>
        </p:nvSpPr>
        <p:spPr>
          <a:xfrm>
            <a:off x="4067950" y="1556800"/>
            <a:ext cx="5076000" cy="4524600"/>
          </a:xfrm>
          <a:prstGeom prst="rect">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s-MX" b="1">
                <a:solidFill>
                  <a:srgbClr val="000000"/>
                </a:solidFill>
                <a:latin typeface="Calibri"/>
                <a:ea typeface="Calibri"/>
                <a:cs typeface="Calibri"/>
                <a:sym typeface="Calibri"/>
              </a:rPr>
              <a:t>Colegio Franco Español</a:t>
            </a:r>
            <a:br>
              <a:rPr lang="es-MX" b="1">
                <a:solidFill>
                  <a:srgbClr val="000000"/>
                </a:solidFill>
                <a:latin typeface="Calibri"/>
                <a:ea typeface="Calibri"/>
                <a:cs typeface="Calibri"/>
                <a:sym typeface="Calibri"/>
              </a:rPr>
            </a:br>
            <a:r>
              <a:rPr lang="es-MX" b="1">
                <a:solidFill>
                  <a:srgbClr val="000000"/>
                </a:solidFill>
                <a:latin typeface="Calibri"/>
                <a:ea typeface="Calibri"/>
                <a:cs typeface="Calibri"/>
                <a:sym typeface="Calibri"/>
              </a:rPr>
              <a:t>1008</a:t>
            </a:r>
            <a:endParaRPr b="1">
              <a:solidFill>
                <a:srgbClr val="000000"/>
              </a:solidFill>
              <a:latin typeface="Calibri"/>
              <a:ea typeface="Calibri"/>
              <a:cs typeface="Calibri"/>
              <a:sym typeface="Calibri"/>
            </a:endParaRPr>
          </a:p>
          <a:p>
            <a:pPr marL="0" lvl="0" indent="0" algn="ctr" rtl="0">
              <a:spcBef>
                <a:spcPts val="0"/>
              </a:spcBef>
              <a:spcAft>
                <a:spcPts val="0"/>
              </a:spcAft>
              <a:buClr>
                <a:schemeClr val="lt1"/>
              </a:buClr>
              <a:buSzPts val="4400"/>
              <a:buFont typeface="Calibri"/>
              <a:buNone/>
            </a:pPr>
            <a:r>
              <a:rPr lang="es-MX" b="1">
                <a:solidFill>
                  <a:srgbClr val="000000"/>
                </a:solidFill>
              </a:rPr>
              <a:t>Equipo 5</a:t>
            </a:r>
            <a:endParaRPr b="1">
              <a:solidFill>
                <a:srgbClr val="000000"/>
              </a:solidFill>
            </a:endParaRPr>
          </a:p>
          <a:p>
            <a:pPr marL="0" lvl="0" indent="0" algn="ctr" rtl="0">
              <a:spcBef>
                <a:spcPts val="0"/>
              </a:spcBef>
              <a:spcAft>
                <a:spcPts val="0"/>
              </a:spcAft>
              <a:buClr>
                <a:schemeClr val="lt1"/>
              </a:buClr>
              <a:buSzPts val="4400"/>
              <a:buFont typeface="Calibri"/>
              <a:buNone/>
            </a:pPr>
            <a:r>
              <a:rPr lang="es-MX" b="1">
                <a:solidFill>
                  <a:srgbClr val="000000"/>
                </a:solidFill>
              </a:rPr>
              <a:t>Proyecto para 6° de preparatoria</a:t>
            </a:r>
            <a:endParaRPr b="1">
              <a:solidFill>
                <a:srgbClr val="000000"/>
              </a:solidFill>
            </a:endParaRPr>
          </a:p>
          <a:p>
            <a:pPr marL="0" lvl="0" indent="0" algn="ctr" rtl="0">
              <a:spcBef>
                <a:spcPts val="0"/>
              </a:spcBef>
              <a:spcAft>
                <a:spcPts val="0"/>
              </a:spcAft>
              <a:buClr>
                <a:schemeClr val="lt1"/>
              </a:buClr>
              <a:buSzPts val="4400"/>
              <a:buFont typeface="Calibri"/>
              <a:buNone/>
            </a:pPr>
            <a:endParaRPr b="1"/>
          </a:p>
        </p:txBody>
      </p:sp>
      <p:sp>
        <p:nvSpPr>
          <p:cNvPr id="90" name="Google Shape;9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a:t>
            </a:fld>
            <a:endParaRPr/>
          </a:p>
        </p:txBody>
      </p:sp>
      <p:sp>
        <p:nvSpPr>
          <p:cNvPr id="91" name="Google Shape;91;p1"/>
          <p:cNvSpPr txBox="1"/>
          <p:nvPr/>
        </p:nvSpPr>
        <p:spPr>
          <a:xfrm>
            <a:off x="7270500" y="198775"/>
            <a:ext cx="1416300" cy="6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a:latin typeface="Calibri"/>
                <a:ea typeface="Calibri"/>
                <a:cs typeface="Calibri"/>
                <a:sym typeface="Calibri"/>
              </a:rPr>
              <a:t>Apartado 1</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0" descr="C.A.I.A.C.-Equipo4.pdf"/>
          <p:cNvPicPr preferRelativeResize="0"/>
          <p:nvPr/>
        </p:nvPicPr>
        <p:blipFill rotWithShape="1">
          <a:blip r:embed="rId3">
            <a:alphaModFix/>
          </a:blip>
          <a:srcRect/>
          <a:stretch/>
        </p:blipFill>
        <p:spPr>
          <a:xfrm>
            <a:off x="0" y="86816"/>
            <a:ext cx="9144000" cy="7086600"/>
          </a:xfrm>
          <a:prstGeom prst="rect">
            <a:avLst/>
          </a:prstGeom>
          <a:noFill/>
          <a:ln>
            <a:noFill/>
          </a:ln>
        </p:spPr>
      </p:pic>
      <p:sp>
        <p:nvSpPr>
          <p:cNvPr id="153" name="Google Shape;15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a:stretch/>
        </p:blipFill>
        <p:spPr>
          <a:xfrm>
            <a:off x="805218" y="859809"/>
            <a:ext cx="7438030" cy="5725500"/>
          </a:xfrm>
          <a:prstGeom prst="rect">
            <a:avLst/>
          </a:prstGeom>
          <a:noFill/>
          <a:ln>
            <a:noFill/>
          </a:ln>
        </p:spPr>
      </p:pic>
      <p:sp>
        <p:nvSpPr>
          <p:cNvPr id="2" name="CuadroTexto 1"/>
          <p:cNvSpPr txBox="1"/>
          <p:nvPr/>
        </p:nvSpPr>
        <p:spPr>
          <a:xfrm>
            <a:off x="6086901" y="300251"/>
            <a:ext cx="2538484" cy="307777"/>
          </a:xfrm>
          <a:prstGeom prst="rect">
            <a:avLst/>
          </a:prstGeom>
          <a:noFill/>
        </p:spPr>
        <p:txBody>
          <a:bodyPr wrap="square" rtlCol="0">
            <a:spAutoFit/>
          </a:bodyPr>
          <a:lstStyle/>
          <a:p>
            <a:r>
              <a:rPr lang="es-MX" dirty="0" smtClean="0"/>
              <a:t>5ª. Producto 3 1ª. R. T,</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2"/>
          <p:cNvPicPr preferRelativeResize="0"/>
          <p:nvPr/>
        </p:nvPicPr>
        <p:blipFill rotWithShape="1">
          <a:blip r:embed="rId3">
            <a:alphaModFix/>
          </a:blip>
          <a:srcRect/>
          <a:stretch/>
        </p:blipFill>
        <p:spPr>
          <a:xfrm>
            <a:off x="323528" y="0"/>
            <a:ext cx="8508973" cy="66067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body" idx="1"/>
          </p:nvPr>
        </p:nvSpPr>
        <p:spPr>
          <a:xfrm>
            <a:off x="107500" y="1772851"/>
            <a:ext cx="2404500" cy="1656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800"/>
              <a:buNone/>
            </a:pPr>
            <a:r>
              <a:rPr lang="es-MX" sz="2800" b="1" u="sng">
                <a:solidFill>
                  <a:srgbClr val="000000"/>
                </a:solidFill>
              </a:rPr>
              <a:t>Del elefante rosa al ataque de ansiedad.</a:t>
            </a:r>
            <a:endParaRPr>
              <a:solidFill>
                <a:srgbClr val="000000"/>
              </a:solidFill>
            </a:endParaRPr>
          </a:p>
          <a:p>
            <a:pPr marL="342900" lvl="0" indent="-165100" algn="l" rtl="0">
              <a:spcBef>
                <a:spcPts val="560"/>
              </a:spcBef>
              <a:spcAft>
                <a:spcPts val="0"/>
              </a:spcAft>
              <a:buClr>
                <a:schemeClr val="lt1"/>
              </a:buClr>
              <a:buSzPts val="2800"/>
              <a:buNone/>
            </a:pPr>
            <a:endParaRPr sz="2800" b="1" u="sng">
              <a:solidFill>
                <a:srgbClr val="000000"/>
              </a:solidFill>
            </a:endParaRPr>
          </a:p>
        </p:txBody>
      </p:sp>
      <p:grpSp>
        <p:nvGrpSpPr>
          <p:cNvPr id="169" name="Google Shape;169;p14"/>
          <p:cNvGrpSpPr/>
          <p:nvPr/>
        </p:nvGrpSpPr>
        <p:grpSpPr>
          <a:xfrm>
            <a:off x="1933975" y="883630"/>
            <a:ext cx="6523555" cy="6097236"/>
            <a:chOff x="319012" y="-224413"/>
            <a:chExt cx="6523555" cy="6097236"/>
          </a:xfrm>
        </p:grpSpPr>
        <p:sp>
          <p:nvSpPr>
            <p:cNvPr id="170" name="Google Shape;170;p14"/>
            <p:cNvSpPr/>
            <p:nvPr/>
          </p:nvSpPr>
          <p:spPr>
            <a:xfrm>
              <a:off x="3336380" y="2600588"/>
              <a:ext cx="2904215" cy="2904215"/>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txBox="1"/>
            <p:nvPr/>
          </p:nvSpPr>
          <p:spPr>
            <a:xfrm>
              <a:off x="3920262" y="2935618"/>
              <a:ext cx="1736400" cy="1838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s-MX" sz="1400" b="0" i="0" u="none" strike="noStrike" cap="none">
                  <a:solidFill>
                    <a:schemeClr val="dk1"/>
                  </a:solidFill>
                  <a:latin typeface="Calibri"/>
                  <a:ea typeface="Calibri"/>
                  <a:cs typeface="Calibri"/>
                  <a:sym typeface="Calibri"/>
                </a:rPr>
                <a:t>Biología</a:t>
              </a:r>
              <a:endParaRPr/>
            </a:p>
            <a:p>
              <a:pPr marL="0" marR="0" lvl="0" indent="0" algn="ctr" rtl="0">
                <a:lnSpc>
                  <a:spcPct val="90000"/>
                </a:lnSpc>
                <a:spcBef>
                  <a:spcPts val="490"/>
                </a:spcBef>
                <a:spcAft>
                  <a:spcPts val="0"/>
                </a:spcAft>
                <a:buNone/>
              </a:pPr>
              <a:r>
                <a:rPr lang="es-MX">
                  <a:solidFill>
                    <a:schemeClr val="dk1"/>
                  </a:solidFill>
                  <a:latin typeface="Calibri"/>
                  <a:ea typeface="Calibri"/>
                  <a:cs typeface="Calibri"/>
                  <a:sym typeface="Calibri"/>
                </a:rPr>
                <a:t>Microorganismo</a:t>
              </a:r>
              <a:endParaRPr>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None/>
              </a:pPr>
              <a:r>
                <a:rPr lang="es-MX">
                  <a:solidFill>
                    <a:schemeClr val="dk1"/>
                  </a:solidFill>
                  <a:latin typeface="Calibri"/>
                  <a:ea typeface="Calibri"/>
                  <a:cs typeface="Calibri"/>
                  <a:sym typeface="Calibri"/>
                </a:rPr>
                <a:t>Agentes causales de enfermedades </a:t>
              </a:r>
              <a:endParaRPr>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None/>
              </a:pPr>
              <a:r>
                <a:rPr lang="es-MX">
                  <a:solidFill>
                    <a:schemeClr val="dk1"/>
                  </a:solidFill>
                  <a:latin typeface="Calibri"/>
                  <a:ea typeface="Calibri"/>
                  <a:cs typeface="Calibri"/>
                  <a:sym typeface="Calibri"/>
                </a:rPr>
                <a:t>Microbiología  </a:t>
              </a:r>
              <a:endParaRPr/>
            </a:p>
          </p:txBody>
        </p:sp>
        <p:sp>
          <p:nvSpPr>
            <p:cNvPr id="172" name="Google Shape;172;p14"/>
            <p:cNvSpPr/>
            <p:nvPr/>
          </p:nvSpPr>
          <p:spPr>
            <a:xfrm>
              <a:off x="319012" y="2380607"/>
              <a:ext cx="2904300" cy="2904300"/>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99FF8D"/>
                </a:gs>
                <a:gs pos="35000">
                  <a:srgbClr val="B9FFB0"/>
                </a:gs>
                <a:gs pos="100000">
                  <a:srgbClr val="E1FFD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txBox="1"/>
            <p:nvPr/>
          </p:nvSpPr>
          <p:spPr>
            <a:xfrm>
              <a:off x="542412" y="2760407"/>
              <a:ext cx="2133600" cy="2207100"/>
            </a:xfrm>
            <a:prstGeom prst="rect">
              <a:avLst/>
            </a:prstGeom>
            <a:noFill/>
            <a:ln>
              <a:noFill/>
            </a:ln>
          </p:spPr>
          <p:txBody>
            <a:bodyPr spcFirstLastPara="1" wrap="square" lIns="17775" tIns="17775" rIns="17775" bIns="17775" anchor="ctr" anchorCtr="0">
              <a:noAutofit/>
            </a:bodyPr>
            <a:lstStyle/>
            <a:p>
              <a:pPr marL="457200" marR="0" lvl="0" indent="457200" algn="l" rtl="0">
                <a:lnSpc>
                  <a:spcPct val="90000"/>
                </a:lnSpc>
                <a:spcBef>
                  <a:spcPts val="0"/>
                </a:spcBef>
                <a:spcAft>
                  <a:spcPts val="0"/>
                </a:spcAft>
                <a:buNone/>
              </a:pPr>
              <a:r>
                <a:rPr lang="es-MX" sz="1400" b="0" i="0" u="none" strike="noStrike" cap="none">
                  <a:solidFill>
                    <a:schemeClr val="dk1"/>
                  </a:solidFill>
                  <a:latin typeface="Calibri"/>
                  <a:ea typeface="Calibri"/>
                  <a:cs typeface="Calibri"/>
                  <a:sym typeface="Calibri"/>
                </a:rPr>
                <a:t>Química</a:t>
              </a:r>
              <a:endParaRPr sz="14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None/>
              </a:pPr>
              <a:r>
                <a:rPr lang="es-MX">
                  <a:solidFill>
                    <a:schemeClr val="dk1"/>
                  </a:solidFill>
                  <a:latin typeface="Calibri"/>
                  <a:ea typeface="Calibri"/>
                  <a:cs typeface="Calibri"/>
                  <a:sym typeface="Calibri"/>
                </a:rPr>
                <a:t>Dif. de medicamentos y principio activo.</a:t>
              </a:r>
              <a:endParaRPr>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None/>
              </a:pPr>
              <a:r>
                <a:rPr lang="es-MX">
                  <a:solidFill>
                    <a:schemeClr val="dk1"/>
                  </a:solidFill>
                  <a:latin typeface="Calibri"/>
                  <a:ea typeface="Calibri"/>
                  <a:cs typeface="Calibri"/>
                  <a:sym typeface="Calibri"/>
                </a:rPr>
                <a:t>Nomenclatura</a:t>
              </a:r>
              <a:r>
                <a:rPr lang="es-MX" sz="1400" b="0" i="0" u="none" strike="noStrike" cap="none">
                  <a:solidFill>
                    <a:schemeClr val="dk1"/>
                  </a:solidFill>
                  <a:latin typeface="Calibri"/>
                  <a:ea typeface="Calibri"/>
                  <a:cs typeface="Calibri"/>
                  <a:sym typeface="Calibri"/>
                </a:rPr>
                <a:t> </a:t>
              </a:r>
              <a:r>
                <a:rPr lang="es-MX">
                  <a:solidFill>
                    <a:schemeClr val="dk1"/>
                  </a:solidFill>
                  <a:latin typeface="Calibri"/>
                  <a:ea typeface="Calibri"/>
                  <a:cs typeface="Calibri"/>
                  <a:sym typeface="Calibri"/>
                </a:rPr>
                <a:t>de compuestos orgánicos</a:t>
              </a:r>
              <a:endParaRPr>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None/>
              </a:pPr>
              <a:r>
                <a:rPr lang="es-MX">
                  <a:solidFill>
                    <a:schemeClr val="dk1"/>
                  </a:solidFill>
                  <a:latin typeface="Calibri"/>
                  <a:ea typeface="Calibri"/>
                  <a:cs typeface="Calibri"/>
                  <a:sym typeface="Calibri"/>
                </a:rPr>
                <a:t>Principios activos de analgésicos </a:t>
              </a:r>
              <a:endParaRPr>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None/>
              </a:pPr>
              <a:r>
                <a:rPr lang="es-MX">
                  <a:solidFill>
                    <a:schemeClr val="dk1"/>
                  </a:solidFill>
                  <a:latin typeface="Calibri"/>
                  <a:ea typeface="Calibri"/>
                  <a:cs typeface="Calibri"/>
                  <a:sym typeface="Calibri"/>
                </a:rPr>
                <a:t>Reacciones Básicas</a:t>
              </a:r>
              <a:endParaRPr>
                <a:solidFill>
                  <a:schemeClr val="dk1"/>
                </a:solidFill>
                <a:latin typeface="Calibri"/>
                <a:ea typeface="Calibri"/>
                <a:cs typeface="Calibri"/>
                <a:sym typeface="Calibri"/>
              </a:endParaRPr>
            </a:p>
          </p:txBody>
        </p:sp>
        <p:sp>
          <p:nvSpPr>
            <p:cNvPr id="174" name="Google Shape;174;p14"/>
            <p:cNvSpPr/>
            <p:nvPr/>
          </p:nvSpPr>
          <p:spPr>
            <a:xfrm rot="-900000">
              <a:off x="2360440" y="118039"/>
              <a:ext cx="3007958" cy="2747333"/>
            </a:xfrm>
            <a:custGeom>
              <a:avLst/>
              <a:gdLst/>
              <a:ahLst/>
              <a:cxnLst/>
              <a:rect l="l" t="t" r="r" b="b"/>
              <a:pathLst>
                <a:path w="120000" h="120000" extrusionOk="0">
                  <a:moveTo>
                    <a:pt x="90896" y="30393"/>
                  </a:moveTo>
                  <a:lnTo>
                    <a:pt x="106764" y="24063"/>
                  </a:lnTo>
                  <a:lnTo>
                    <a:pt x="113671" y="35597"/>
                  </a:lnTo>
                  <a:lnTo>
                    <a:pt x="102040" y="49005"/>
                  </a:lnTo>
                  <a:cubicBezTo>
                    <a:pt x="104066" y="56205"/>
                    <a:pt x="104066" y="63795"/>
                    <a:pt x="102040" y="70995"/>
                  </a:cubicBezTo>
                  <a:lnTo>
                    <a:pt x="113671" y="84403"/>
                  </a:lnTo>
                  <a:lnTo>
                    <a:pt x="106764" y="95937"/>
                  </a:lnTo>
                  <a:lnTo>
                    <a:pt x="90896" y="89607"/>
                  </a:lnTo>
                  <a:lnTo>
                    <a:pt x="90896" y="89607"/>
                  </a:lnTo>
                  <a:cubicBezTo>
                    <a:pt x="85442" y="94898"/>
                    <a:pt x="78624" y="98693"/>
                    <a:pt x="71145" y="100602"/>
                  </a:cubicBezTo>
                  <a:lnTo>
                    <a:pt x="67280" y="118602"/>
                  </a:lnTo>
                  <a:lnTo>
                    <a:pt x="52720" y="118602"/>
                  </a:lnTo>
                  <a:lnTo>
                    <a:pt x="48855" y="100602"/>
                  </a:lnTo>
                  <a:lnTo>
                    <a:pt x="48855" y="100602"/>
                  </a:lnTo>
                  <a:cubicBezTo>
                    <a:pt x="41376" y="98693"/>
                    <a:pt x="34558" y="94898"/>
                    <a:pt x="29104" y="89607"/>
                  </a:cubicBezTo>
                  <a:lnTo>
                    <a:pt x="13236" y="95937"/>
                  </a:lnTo>
                  <a:lnTo>
                    <a:pt x="6329" y="84403"/>
                  </a:lnTo>
                  <a:lnTo>
                    <a:pt x="17960" y="70995"/>
                  </a:lnTo>
                  <a:lnTo>
                    <a:pt x="17960" y="70995"/>
                  </a:lnTo>
                  <a:cubicBezTo>
                    <a:pt x="15934" y="63795"/>
                    <a:pt x="15934" y="56205"/>
                    <a:pt x="17960" y="49005"/>
                  </a:cubicBezTo>
                  <a:lnTo>
                    <a:pt x="6329" y="35597"/>
                  </a:lnTo>
                  <a:lnTo>
                    <a:pt x="13236" y="24063"/>
                  </a:lnTo>
                  <a:lnTo>
                    <a:pt x="29104" y="30393"/>
                  </a:lnTo>
                  <a:lnTo>
                    <a:pt x="29104" y="30393"/>
                  </a:lnTo>
                  <a:cubicBezTo>
                    <a:pt x="34558" y="25102"/>
                    <a:pt x="41376" y="21307"/>
                    <a:pt x="48855" y="19398"/>
                  </a:cubicBezTo>
                  <a:lnTo>
                    <a:pt x="52720" y="1398"/>
                  </a:lnTo>
                  <a:lnTo>
                    <a:pt x="67280" y="1398"/>
                  </a:lnTo>
                  <a:lnTo>
                    <a:pt x="71145" y="19398"/>
                  </a:lnTo>
                  <a:cubicBezTo>
                    <a:pt x="78624" y="21307"/>
                    <a:pt x="85442" y="25102"/>
                    <a:pt x="90896" y="30393"/>
                  </a:cubicBezTo>
                  <a:close/>
                </a:path>
              </a:pathLst>
            </a:custGeom>
            <a:gradFill>
              <a:gsLst>
                <a:gs pos="0">
                  <a:srgbClr val="FFBB82"/>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txBox="1"/>
            <p:nvPr/>
          </p:nvSpPr>
          <p:spPr>
            <a:xfrm>
              <a:off x="3035637" y="705157"/>
              <a:ext cx="1855200" cy="15732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s-MX" sz="1300" b="0" i="0" u="none" strike="noStrike" cap="none">
                  <a:solidFill>
                    <a:schemeClr val="dk1"/>
                  </a:solidFill>
                  <a:latin typeface="Calibri"/>
                  <a:ea typeface="Calibri"/>
                  <a:cs typeface="Calibri"/>
                  <a:sym typeface="Calibri"/>
                </a:rPr>
                <a:t>Psicología</a:t>
              </a:r>
              <a:endParaRPr/>
            </a:p>
            <a:p>
              <a:pPr marL="0" marR="0" lvl="0" indent="0" algn="l" rtl="0">
                <a:lnSpc>
                  <a:spcPct val="90000"/>
                </a:lnSpc>
                <a:spcBef>
                  <a:spcPts val="455"/>
                </a:spcBef>
                <a:spcAft>
                  <a:spcPts val="0"/>
                </a:spcAft>
                <a:buNone/>
              </a:pPr>
              <a:r>
                <a:rPr lang="es-MX" sz="1300">
                  <a:solidFill>
                    <a:schemeClr val="dk1"/>
                  </a:solidFill>
                  <a:latin typeface="Calibri"/>
                  <a:ea typeface="Calibri"/>
                  <a:cs typeface="Calibri"/>
                  <a:sym typeface="Calibri"/>
                </a:rPr>
                <a:t> Sistema Nervioso Central</a:t>
              </a:r>
              <a:endParaRPr/>
            </a:p>
            <a:p>
              <a:pPr marL="0" marR="0" lvl="0" indent="0" algn="ctr" rtl="0">
                <a:lnSpc>
                  <a:spcPct val="90000"/>
                </a:lnSpc>
                <a:spcBef>
                  <a:spcPts val="455"/>
                </a:spcBef>
                <a:spcAft>
                  <a:spcPts val="0"/>
                </a:spcAft>
                <a:buNone/>
              </a:pPr>
              <a:r>
                <a:rPr lang="es-MX" sz="1300">
                  <a:solidFill>
                    <a:schemeClr val="dk1"/>
                  </a:solidFill>
                  <a:latin typeface="Calibri"/>
                  <a:ea typeface="Calibri"/>
                  <a:cs typeface="Calibri"/>
                  <a:sym typeface="Calibri"/>
                </a:rPr>
                <a:t>Adolescencia</a:t>
              </a:r>
              <a:endParaRPr sz="1300">
                <a:solidFill>
                  <a:schemeClr val="dk1"/>
                </a:solidFill>
                <a:latin typeface="Calibri"/>
                <a:ea typeface="Calibri"/>
                <a:cs typeface="Calibri"/>
                <a:sym typeface="Calibri"/>
              </a:endParaRPr>
            </a:p>
            <a:p>
              <a:pPr marL="0" marR="0" lvl="0" indent="0" algn="ctr" rtl="0">
                <a:lnSpc>
                  <a:spcPct val="90000"/>
                </a:lnSpc>
                <a:spcBef>
                  <a:spcPts val="455"/>
                </a:spcBef>
                <a:spcAft>
                  <a:spcPts val="0"/>
                </a:spcAft>
                <a:buNone/>
              </a:pPr>
              <a:r>
                <a:rPr lang="es-MX" sz="1300">
                  <a:solidFill>
                    <a:schemeClr val="dk1"/>
                  </a:solidFill>
                  <a:latin typeface="Calibri"/>
                  <a:ea typeface="Calibri"/>
                  <a:cs typeface="Calibri"/>
                  <a:sym typeface="Calibri"/>
                </a:rPr>
                <a:t>Personalidad</a:t>
              </a:r>
              <a:endParaRPr sz="1300">
                <a:solidFill>
                  <a:schemeClr val="dk1"/>
                </a:solidFill>
                <a:latin typeface="Calibri"/>
                <a:ea typeface="Calibri"/>
                <a:cs typeface="Calibri"/>
                <a:sym typeface="Calibri"/>
              </a:endParaRPr>
            </a:p>
            <a:p>
              <a:pPr marL="0" marR="0" lvl="0" indent="0" algn="ctr" rtl="0">
                <a:lnSpc>
                  <a:spcPct val="90000"/>
                </a:lnSpc>
                <a:spcBef>
                  <a:spcPts val="455"/>
                </a:spcBef>
                <a:spcAft>
                  <a:spcPts val="0"/>
                </a:spcAft>
                <a:buNone/>
              </a:pPr>
              <a:r>
                <a:rPr lang="es-MX" sz="1300">
                  <a:solidFill>
                    <a:schemeClr val="dk1"/>
                  </a:solidFill>
                  <a:latin typeface="Calibri"/>
                  <a:ea typeface="Calibri"/>
                  <a:cs typeface="Calibri"/>
                  <a:sym typeface="Calibri"/>
                </a:rPr>
                <a:t>Motivación</a:t>
              </a:r>
              <a:endParaRPr sz="1300">
                <a:solidFill>
                  <a:schemeClr val="dk1"/>
                </a:solidFill>
                <a:latin typeface="Calibri"/>
                <a:ea typeface="Calibri"/>
                <a:cs typeface="Calibri"/>
                <a:sym typeface="Calibri"/>
              </a:endParaRPr>
            </a:p>
            <a:p>
              <a:pPr marL="0" marR="0" lvl="0" indent="0" algn="ctr" rtl="0">
                <a:lnSpc>
                  <a:spcPct val="90000"/>
                </a:lnSpc>
                <a:spcBef>
                  <a:spcPts val="455"/>
                </a:spcBef>
                <a:spcAft>
                  <a:spcPts val="0"/>
                </a:spcAft>
                <a:buNone/>
              </a:pPr>
              <a:r>
                <a:rPr lang="es-MX" sz="1300">
                  <a:solidFill>
                    <a:schemeClr val="dk1"/>
                  </a:solidFill>
                  <a:latin typeface="Calibri"/>
                  <a:ea typeface="Calibri"/>
                  <a:cs typeface="Calibri"/>
                  <a:sym typeface="Calibri"/>
                </a:rPr>
                <a:t>Emoción</a:t>
              </a:r>
              <a:r>
                <a:rPr lang="es-MX" sz="13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455"/>
                </a:spcBef>
                <a:spcAft>
                  <a:spcPts val="0"/>
                </a:spcAft>
                <a:buNone/>
              </a:pPr>
              <a:endParaRPr sz="1300" b="0" i="0" u="none" strike="noStrike" cap="none">
                <a:solidFill>
                  <a:schemeClr val="dk1"/>
                </a:solidFill>
                <a:latin typeface="Calibri"/>
                <a:ea typeface="Calibri"/>
                <a:cs typeface="Calibri"/>
                <a:sym typeface="Calibri"/>
              </a:endParaRPr>
            </a:p>
          </p:txBody>
        </p:sp>
        <p:sp>
          <p:nvSpPr>
            <p:cNvPr id="176" name="Google Shape;176;p14"/>
            <p:cNvSpPr/>
            <p:nvPr/>
          </p:nvSpPr>
          <p:spPr>
            <a:xfrm>
              <a:off x="3125172" y="2155428"/>
              <a:ext cx="3717395" cy="3717395"/>
            </a:xfrm>
            <a:custGeom>
              <a:avLst/>
              <a:gdLst/>
              <a:ahLst/>
              <a:cxnLst/>
              <a:rect l="l" t="t" r="r" b="b"/>
              <a:pathLst>
                <a:path w="120000" h="120000" extrusionOk="0">
                  <a:moveTo>
                    <a:pt x="53742" y="4099"/>
                  </a:moveTo>
                  <a:lnTo>
                    <a:pt x="53742" y="4099"/>
                  </a:lnTo>
                  <a:cubicBezTo>
                    <a:pt x="77050" y="1490"/>
                    <a:pt x="99531" y="13617"/>
                    <a:pt x="110152" y="34528"/>
                  </a:cubicBezTo>
                  <a:cubicBezTo>
                    <a:pt x="120773" y="55439"/>
                    <a:pt x="117304" y="80746"/>
                    <a:pt x="101448" y="98028"/>
                  </a:cubicBezTo>
                  <a:lnTo>
                    <a:pt x="103986" y="100775"/>
                  </a:lnTo>
                  <a:lnTo>
                    <a:pt x="96260" y="99253"/>
                  </a:lnTo>
                  <a:lnTo>
                    <a:pt x="95079" y="91134"/>
                  </a:lnTo>
                  <a:lnTo>
                    <a:pt x="97616" y="93880"/>
                  </a:lnTo>
                  <a:cubicBezTo>
                    <a:pt x="111686" y="78259"/>
                    <a:pt x="114637" y="55568"/>
                    <a:pt x="105030" y="36868"/>
                  </a:cubicBezTo>
                  <a:cubicBezTo>
                    <a:pt x="95424" y="18168"/>
                    <a:pt x="75260" y="7351"/>
                    <a:pt x="54368" y="9690"/>
                  </a:cubicBezTo>
                  <a:close/>
                </a:path>
              </a:pathLst>
            </a:cu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922476" y="1356949"/>
              <a:ext cx="2700919" cy="2700919"/>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99FF8D"/>
                </a:gs>
                <a:gs pos="35000">
                  <a:srgbClr val="B9FFB0"/>
                </a:gs>
                <a:gs pos="100000">
                  <a:srgbClr val="E1FFD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978552" y="-151722"/>
              <a:ext cx="2912135" cy="2912135"/>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FFBB82"/>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4"/>
          <p:cNvSpPr/>
          <p:nvPr/>
        </p:nvSpPr>
        <p:spPr>
          <a:xfrm>
            <a:off x="5535226" y="188640"/>
            <a:ext cx="3429262"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b="0" i="0" u="none" strike="noStrike" cap="none" dirty="0">
                <a:solidFill>
                  <a:schemeClr val="tx1"/>
                </a:solidFill>
                <a:latin typeface="+mn-lt"/>
                <a:ea typeface="Calibri"/>
                <a:cs typeface="Calibri"/>
                <a:sym typeface="Calibri"/>
              </a:rPr>
              <a:t>5b. Organizador gráfico de conceptos de </a:t>
            </a:r>
            <a:endParaRPr dirty="0">
              <a:solidFill>
                <a:schemeClr val="tx1"/>
              </a:solidFill>
              <a:latin typeface="+mn-lt"/>
            </a:endParaRPr>
          </a:p>
          <a:p>
            <a:pPr marL="0" marR="0" lvl="0" indent="0" algn="r" rtl="0">
              <a:spcBef>
                <a:spcPts val="0"/>
              </a:spcBef>
              <a:spcAft>
                <a:spcPts val="0"/>
              </a:spcAft>
              <a:buNone/>
            </a:pPr>
            <a:r>
              <a:rPr lang="es-MX" dirty="0">
                <a:solidFill>
                  <a:schemeClr val="tx1"/>
                </a:solidFill>
                <a:latin typeface="+mn-lt"/>
                <a:ea typeface="Calibri"/>
                <a:cs typeface="Calibri"/>
                <a:sym typeface="Calibri"/>
              </a:rPr>
              <a:t>materias involucrados</a:t>
            </a:r>
            <a:endParaRPr dirty="0">
              <a:solidFill>
                <a:schemeClr val="tx1"/>
              </a:solidFill>
              <a:latin typeface="+mn-lt"/>
            </a:endParaRPr>
          </a:p>
        </p:txBody>
      </p:sp>
      <p:cxnSp>
        <p:nvCxnSpPr>
          <p:cNvPr id="181" name="Google Shape;181;p14"/>
          <p:cNvCxnSpPr/>
          <p:nvPr/>
        </p:nvCxnSpPr>
        <p:spPr>
          <a:xfrm flipH="1">
            <a:off x="3751275" y="2141325"/>
            <a:ext cx="1008000" cy="21318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14"/>
          <p:cNvCxnSpPr>
            <a:endCxn id="171" idx="1"/>
          </p:cNvCxnSpPr>
          <p:nvPr/>
        </p:nvCxnSpPr>
        <p:spPr>
          <a:xfrm>
            <a:off x="3817425" y="4520811"/>
            <a:ext cx="1717800" cy="4419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14"/>
          <p:cNvCxnSpPr>
            <a:stCxn id="171" idx="3"/>
          </p:cNvCxnSpPr>
          <p:nvPr/>
        </p:nvCxnSpPr>
        <p:spPr>
          <a:xfrm rot="10800000">
            <a:off x="6246525" y="2191011"/>
            <a:ext cx="1025100" cy="27717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14"/>
          <p:cNvCxnSpPr/>
          <p:nvPr/>
        </p:nvCxnSpPr>
        <p:spPr>
          <a:xfrm flipH="1">
            <a:off x="3833800" y="2405725"/>
            <a:ext cx="1322100" cy="25284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14"/>
          <p:cNvCxnSpPr>
            <a:endCxn id="171" idx="1"/>
          </p:cNvCxnSpPr>
          <p:nvPr/>
        </p:nvCxnSpPr>
        <p:spPr>
          <a:xfrm rot="10800000" flipH="1">
            <a:off x="3850425" y="4962711"/>
            <a:ext cx="1684800" cy="705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14"/>
          <p:cNvCxnSpPr>
            <a:stCxn id="171" idx="3"/>
          </p:cNvCxnSpPr>
          <p:nvPr/>
        </p:nvCxnSpPr>
        <p:spPr>
          <a:xfrm rot="10800000">
            <a:off x="6064725" y="2422311"/>
            <a:ext cx="1206900" cy="25404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14"/>
          <p:cNvCxnSpPr/>
          <p:nvPr/>
        </p:nvCxnSpPr>
        <p:spPr>
          <a:xfrm flipH="1">
            <a:off x="3916350" y="2620550"/>
            <a:ext cx="1272600" cy="27927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14"/>
          <p:cNvCxnSpPr/>
          <p:nvPr/>
        </p:nvCxnSpPr>
        <p:spPr>
          <a:xfrm rot="10800000" flipH="1">
            <a:off x="3966075" y="4768950"/>
            <a:ext cx="2082300" cy="6609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14"/>
          <p:cNvCxnSpPr/>
          <p:nvPr/>
        </p:nvCxnSpPr>
        <p:spPr>
          <a:xfrm rot="10800000">
            <a:off x="6097975" y="2197850"/>
            <a:ext cx="875700" cy="25449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14"/>
          <p:cNvCxnSpPr/>
          <p:nvPr/>
        </p:nvCxnSpPr>
        <p:spPr>
          <a:xfrm rot="10800000" flipH="1">
            <a:off x="3817350" y="2809450"/>
            <a:ext cx="1454100" cy="304050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14"/>
          <p:cNvCxnSpPr/>
          <p:nvPr/>
        </p:nvCxnSpPr>
        <p:spPr>
          <a:xfrm rot="10800000" flipH="1">
            <a:off x="3866925" y="2991175"/>
            <a:ext cx="1553400" cy="280920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14"/>
          <p:cNvCxnSpPr/>
          <p:nvPr/>
        </p:nvCxnSpPr>
        <p:spPr>
          <a:xfrm rot="10800000" flipH="1">
            <a:off x="3899975" y="5486350"/>
            <a:ext cx="2032500" cy="36360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14"/>
          <p:cNvCxnSpPr/>
          <p:nvPr/>
        </p:nvCxnSpPr>
        <p:spPr>
          <a:xfrm rot="10800000">
            <a:off x="5916050" y="2891975"/>
            <a:ext cx="975000" cy="257790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14"/>
          <p:cNvCxnSpPr/>
          <p:nvPr/>
        </p:nvCxnSpPr>
        <p:spPr>
          <a:xfrm rot="10800000">
            <a:off x="5750800" y="2908425"/>
            <a:ext cx="1173300" cy="2131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457200" y="274638"/>
            <a:ext cx="8229600" cy="694353"/>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959"/>
              <a:buFont typeface="Calibri"/>
              <a:buNone/>
            </a:pPr>
            <a:r>
              <a:rPr lang="es-MX" sz="1400" dirty="0">
                <a:solidFill>
                  <a:srgbClr val="000000"/>
                </a:solidFill>
                <a:latin typeface="+mn-lt"/>
              </a:rPr>
              <a:t>5.c. Introducción y justificación del trabajo</a:t>
            </a:r>
            <a:r>
              <a:rPr lang="es-MX" sz="1400" dirty="0">
                <a:latin typeface="+mn-lt"/>
              </a:rPr>
              <a:t> </a:t>
            </a:r>
            <a:endParaRPr sz="1400" dirty="0">
              <a:latin typeface="+mn-lt"/>
            </a:endParaRPr>
          </a:p>
        </p:txBody>
      </p:sp>
      <p:sp>
        <p:nvSpPr>
          <p:cNvPr id="200" name="Google Shape;20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rgbClr val="000000"/>
              </a:buClr>
              <a:buSzPts val="1760"/>
              <a:buChar char="•"/>
            </a:pPr>
            <a:r>
              <a:rPr lang="es-MX" sz="1760">
                <a:solidFill>
                  <a:srgbClr val="000000"/>
                </a:solidFill>
              </a:rPr>
              <a:t>En la revisión de las Experiencias exitosas pudimos relacionar las tres experiencias antes mencionadas, ya que hay una correlación en nuestro proyecto quien va dirigido a una sociedad de adolescentes en un nivel socioeconómico medio y sus efectos Biológicos, químicos y psicológicos el consumo. </a:t>
            </a:r>
            <a:endParaRPr sz="1760">
              <a:solidFill>
                <a:srgbClr val="000000"/>
              </a:solidFill>
            </a:endParaRPr>
          </a:p>
          <a:p>
            <a:pPr marL="342900" lvl="0" indent="-342900" algn="just" rtl="0">
              <a:lnSpc>
                <a:spcPct val="80000"/>
              </a:lnSpc>
              <a:spcBef>
                <a:spcPts val="352"/>
              </a:spcBef>
              <a:spcAft>
                <a:spcPts val="0"/>
              </a:spcAft>
              <a:buClr>
                <a:srgbClr val="000000"/>
              </a:buClr>
              <a:buSzPts val="1760"/>
              <a:buChar char="•"/>
            </a:pPr>
            <a:r>
              <a:rPr lang="es-MX" sz="1760">
                <a:solidFill>
                  <a:srgbClr val="000000"/>
                </a:solidFill>
              </a:rPr>
              <a:t>El </a:t>
            </a:r>
            <a:r>
              <a:rPr lang="es-MX" sz="1760" b="1">
                <a:solidFill>
                  <a:srgbClr val="000000"/>
                </a:solidFill>
              </a:rPr>
              <a:t>consumo de drogas entre los adolescentes</a:t>
            </a:r>
            <a:r>
              <a:rPr lang="es-MX" sz="1760">
                <a:solidFill>
                  <a:srgbClr val="000000"/>
                </a:solidFill>
              </a:rPr>
              <a:t> se ha disparado en los últimos años. Entre las drogas más consumidas, está el </a:t>
            </a:r>
            <a:r>
              <a:rPr lang="es-MX" sz="1760" b="1">
                <a:solidFill>
                  <a:srgbClr val="000000"/>
                </a:solidFill>
              </a:rPr>
              <a:t>alcohol, tabaco, marihuana y cocaína. </a:t>
            </a:r>
            <a:r>
              <a:rPr lang="es-MX" sz="1760">
                <a:solidFill>
                  <a:srgbClr val="000000"/>
                </a:solidFill>
              </a:rPr>
              <a:t>El tabaco es la sustancia más utilizada en la mayoría de la población adolescente, seguido del alcohol. La forma y el lugar de consumo son las que determinan los riesgos que conlleva. El consumo de las drogas en la adolescencia empieza por un acercamiento a un consumo lúdico. </a:t>
            </a:r>
            <a:r>
              <a:rPr lang="es-MX" sz="1760" b="1">
                <a:solidFill>
                  <a:srgbClr val="000000"/>
                </a:solidFill>
              </a:rPr>
              <a:t>Después vendrá́ la adicción o un consumo habitual y finalmente la dependencia. </a:t>
            </a:r>
            <a:r>
              <a:rPr lang="es-MX" sz="1760">
                <a:solidFill>
                  <a:srgbClr val="000000"/>
                </a:solidFill>
              </a:rPr>
              <a:t>La Oficina de las Naciones Unidas contra la Droga y el Delito (ONUDD) estima que unos 205 millones de personas consumen algún tipo de droga. La más común </a:t>
            </a:r>
            <a:r>
              <a:rPr lang="es-MX" sz="1760" b="1">
                <a:solidFill>
                  <a:srgbClr val="000000"/>
                </a:solidFill>
              </a:rPr>
              <a:t>es el cannabis, la cocaína y los opioides. </a:t>
            </a:r>
            <a:r>
              <a:rPr lang="es-MX" sz="1760">
                <a:solidFill>
                  <a:srgbClr val="000000"/>
                </a:solidFill>
              </a:rPr>
              <a:t>Dichas Experiencias Exitosas, nos van a brindar herramientas para la exposición del proyecto ya que abarcan la parte fisiológica, composición de estos y las conductas de los seres humanos dentro del consumo.</a:t>
            </a:r>
            <a:endParaRPr sz="176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0"/>
          <p:cNvSpPr txBox="1">
            <a:spLocks noGrp="1"/>
          </p:cNvSpPr>
          <p:nvPr>
            <p:ph type="title"/>
          </p:nvPr>
        </p:nvSpPr>
        <p:spPr>
          <a:xfrm>
            <a:off x="457200" y="274638"/>
            <a:ext cx="8229600" cy="8035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2520"/>
              <a:buFont typeface="Calibri"/>
              <a:buNone/>
            </a:pPr>
            <a:r>
              <a:rPr lang="es-MX" sz="1400" b="1" dirty="0">
                <a:solidFill>
                  <a:schemeClr val="dk1"/>
                </a:solidFill>
                <a:latin typeface="+mn-lt"/>
              </a:rPr>
              <a:t>5 d. Objetivo general del proyecto. </a:t>
            </a:r>
            <a:endParaRPr sz="1400" dirty="0">
              <a:solidFill>
                <a:schemeClr val="dk1"/>
              </a:solidFill>
              <a:latin typeface="+mn-lt"/>
            </a:endParaRPr>
          </a:p>
        </p:txBody>
      </p:sp>
      <p:sp>
        <p:nvSpPr>
          <p:cNvPr id="207" name="Google Shape;207;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720"/>
              <a:buChar char="•"/>
            </a:pPr>
            <a:r>
              <a:rPr lang="es-MX" sz="2720">
                <a:solidFill>
                  <a:schemeClr val="dk1"/>
                </a:solidFill>
              </a:rPr>
              <a:t>Identificar los motivos químicos, biológicos y psicológicos por los cuales el adolescente, puede iniciar el consumo de algún tipo de droga, alcohol o tabaco, así como sus efectos secundarios.  Los factores </a:t>
            </a:r>
            <a:r>
              <a:rPr lang="es-MX" sz="2720" b="1">
                <a:solidFill>
                  <a:schemeClr val="dk1"/>
                </a:solidFill>
              </a:rPr>
              <a:t>que influyen en el consumo de drogas por los adolescentes sabemos que son</a:t>
            </a:r>
            <a:r>
              <a:rPr lang="es-MX" sz="2720">
                <a:solidFill>
                  <a:schemeClr val="dk1"/>
                </a:solidFill>
              </a:rPr>
              <a:t> muchos los </a:t>
            </a:r>
            <a:r>
              <a:rPr lang="es-MX" sz="2720" b="1">
                <a:solidFill>
                  <a:schemeClr val="dk1"/>
                </a:solidFill>
              </a:rPr>
              <a:t>factores</a:t>
            </a:r>
            <a:r>
              <a:rPr lang="es-MX" sz="2720">
                <a:solidFill>
                  <a:schemeClr val="dk1"/>
                </a:solidFill>
              </a:rPr>
              <a:t> que llevan a los adolescentes a consumir este tipo de sustancias, pero nos enfocaremos en </a:t>
            </a:r>
            <a:r>
              <a:rPr lang="es-MX" sz="2720" b="1">
                <a:solidFill>
                  <a:schemeClr val="dk1"/>
                </a:solidFill>
              </a:rPr>
              <a:t>social-demográfico, psicológico, personal o familiar, así mismo se cubrirán los factores personales, como son </a:t>
            </a:r>
            <a:r>
              <a:rPr lang="es-MX" sz="2720">
                <a:solidFill>
                  <a:schemeClr val="dk1"/>
                </a:solidFill>
              </a:rPr>
              <a:t>los rasgos de personalidad y su temperamento individual los que predisponen a un adolescente a consumir drogas.</a:t>
            </a:r>
            <a:endParaRPr sz="2720">
              <a:solidFill>
                <a:schemeClr val="dk1"/>
              </a:solidFill>
            </a:endParaRPr>
          </a:p>
          <a:p>
            <a:pPr marL="342900" lvl="0" indent="-170180" algn="l" rtl="0">
              <a:lnSpc>
                <a:spcPct val="80000"/>
              </a:lnSpc>
              <a:spcBef>
                <a:spcPts val="544"/>
              </a:spcBef>
              <a:spcAft>
                <a:spcPts val="0"/>
              </a:spcAft>
              <a:buClr>
                <a:schemeClr val="lt1"/>
              </a:buClr>
              <a:buSzPts val="2720"/>
              <a:buNone/>
            </a:pPr>
            <a:endParaRPr sz="272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9a9cbcca1_5_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2520"/>
              <a:buFont typeface="Calibri"/>
              <a:buNone/>
            </a:pPr>
            <a:r>
              <a:rPr lang="es-MX" sz="1400" b="1" dirty="0">
                <a:solidFill>
                  <a:schemeClr val="dk1"/>
                </a:solidFill>
                <a:latin typeface="+mn-lt"/>
              </a:rPr>
              <a:t>Objetivos por disciplina</a:t>
            </a:r>
            <a:endParaRPr sz="1400" dirty="0">
              <a:solidFill>
                <a:schemeClr val="dk1"/>
              </a:solidFill>
              <a:latin typeface="+mn-lt"/>
            </a:endParaRPr>
          </a:p>
        </p:txBody>
      </p:sp>
      <p:sp>
        <p:nvSpPr>
          <p:cNvPr id="213" name="Google Shape;213;g59a9cbcca1_5_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None/>
            </a:pPr>
            <a:r>
              <a:rPr lang="es-MX" sz="1800">
                <a:solidFill>
                  <a:schemeClr val="dk1"/>
                </a:solidFill>
                <a:latin typeface="Arial"/>
                <a:ea typeface="Arial"/>
                <a:cs typeface="Arial"/>
                <a:sym typeface="Arial"/>
              </a:rPr>
              <a:t>Biología: Conectar los efectos del consumo, signos corporales y conductuales con respecto a un individuo no consumidor.</a:t>
            </a:r>
            <a:endParaRPr sz="1800">
              <a:solidFill>
                <a:schemeClr val="dk1"/>
              </a:solidFill>
              <a:latin typeface="Arial"/>
              <a:ea typeface="Arial"/>
              <a:cs typeface="Arial"/>
              <a:sym typeface="Arial"/>
            </a:endParaRPr>
          </a:p>
          <a:p>
            <a:pPr marL="0" lvl="0" indent="0" algn="just" rtl="0">
              <a:lnSpc>
                <a:spcPct val="150000"/>
              </a:lnSpc>
              <a:spcBef>
                <a:spcPts val="0"/>
              </a:spcBef>
              <a:spcAft>
                <a:spcPts val="0"/>
              </a:spcAft>
              <a:buClr>
                <a:schemeClr val="dk1"/>
              </a:buClr>
              <a:buSzPts val="1100"/>
              <a:buNone/>
            </a:pPr>
            <a:r>
              <a:rPr lang="es-MX" sz="1800">
                <a:solidFill>
                  <a:schemeClr val="dk1"/>
                </a:solidFill>
                <a:latin typeface="Arial"/>
                <a:ea typeface="Arial"/>
                <a:cs typeface="Arial"/>
                <a:sym typeface="Arial"/>
              </a:rPr>
              <a:t>Química: Explicar las estructuras y principios activos de los alcaloides.</a:t>
            </a:r>
            <a:endParaRPr sz="1800">
              <a:solidFill>
                <a:schemeClr val="dk1"/>
              </a:solidFill>
              <a:latin typeface="Arial"/>
              <a:ea typeface="Arial"/>
              <a:cs typeface="Arial"/>
              <a:sym typeface="Arial"/>
            </a:endParaRPr>
          </a:p>
          <a:p>
            <a:pPr marL="0" lvl="0" indent="0" algn="just" rtl="0">
              <a:lnSpc>
                <a:spcPct val="150000"/>
              </a:lnSpc>
              <a:spcBef>
                <a:spcPts val="0"/>
              </a:spcBef>
              <a:spcAft>
                <a:spcPts val="0"/>
              </a:spcAft>
              <a:buClr>
                <a:schemeClr val="dk1"/>
              </a:buClr>
              <a:buSzPts val="1100"/>
              <a:buNone/>
            </a:pPr>
            <a:r>
              <a:rPr lang="es-MX" sz="1800">
                <a:solidFill>
                  <a:schemeClr val="dk1"/>
                </a:solidFill>
                <a:latin typeface="Arial"/>
                <a:ea typeface="Arial"/>
                <a:cs typeface="Arial"/>
                <a:sym typeface="Arial"/>
              </a:rPr>
              <a:t>Psicología: Explicar las diferentes causas y efectos que tienen las diversas  substancias en las conductas adictivas, (consumo).</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59a9cbcca1_5_24"/>
          <p:cNvSpPr txBox="1">
            <a:spLocks noGrp="1"/>
          </p:cNvSpPr>
          <p:nvPr>
            <p:ph type="title"/>
          </p:nvPr>
        </p:nvSpPr>
        <p:spPr>
          <a:xfrm>
            <a:off x="457200" y="274638"/>
            <a:ext cx="8229600" cy="73529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2520"/>
              <a:buFont typeface="Calibri"/>
              <a:buNone/>
            </a:pPr>
            <a:r>
              <a:rPr lang="es-MX" sz="1400" b="1" dirty="0">
                <a:solidFill>
                  <a:schemeClr val="dk1"/>
                </a:solidFill>
                <a:latin typeface="+mn-lt"/>
              </a:rPr>
              <a:t>5e. Preguntas detonadoras</a:t>
            </a:r>
            <a:endParaRPr sz="1400" dirty="0">
              <a:solidFill>
                <a:schemeClr val="dk1"/>
              </a:solidFill>
              <a:latin typeface="+mn-lt"/>
            </a:endParaRPr>
          </a:p>
        </p:txBody>
      </p:sp>
      <p:sp>
        <p:nvSpPr>
          <p:cNvPr id="219" name="Google Shape;219;g59a9cbcca1_5_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sz="2400">
              <a:solidFill>
                <a:schemeClr val="dk1"/>
              </a:solidFill>
              <a:latin typeface="Arial"/>
              <a:ea typeface="Arial"/>
              <a:cs typeface="Arial"/>
              <a:sym typeface="Arial"/>
            </a:endParaRPr>
          </a:p>
          <a:p>
            <a:pPr marL="0" lvl="0" indent="0" algn="just" rtl="0">
              <a:spcBef>
                <a:spcPts val="0"/>
              </a:spcBef>
              <a:spcAft>
                <a:spcPts val="0"/>
              </a:spcAft>
              <a:buNone/>
            </a:pPr>
            <a:endParaRPr sz="24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None/>
            </a:pPr>
            <a:endParaRPr sz="2400">
              <a:solidFill>
                <a:schemeClr val="dk1"/>
              </a:solidFill>
              <a:latin typeface="Arial"/>
              <a:ea typeface="Arial"/>
              <a:cs typeface="Arial"/>
              <a:sym typeface="Arial"/>
            </a:endParaRPr>
          </a:p>
        </p:txBody>
      </p:sp>
      <p:graphicFrame>
        <p:nvGraphicFramePr>
          <p:cNvPr id="220" name="Google Shape;220;g59a9cbcca1_5_24"/>
          <p:cNvGraphicFramePr/>
          <p:nvPr/>
        </p:nvGraphicFramePr>
        <p:xfrm>
          <a:off x="553575" y="1697525"/>
          <a:ext cx="8133225" cy="4202550"/>
        </p:xfrm>
        <a:graphic>
          <a:graphicData uri="http://schemas.openxmlformats.org/drawingml/2006/table">
            <a:tbl>
              <a:tblPr>
                <a:noFill/>
                <a:tableStyleId>{44C91F2A-B6D4-4A31-8402-0B18783CCABA}</a:tableStyleId>
              </a:tblPr>
              <a:tblGrid>
                <a:gridCol w="2723350"/>
                <a:gridCol w="1699850"/>
                <a:gridCol w="3327175"/>
                <a:gridCol w="382850"/>
              </a:tblGrid>
              <a:tr h="4202550">
                <a:tc gridSpan="3">
                  <a:txBody>
                    <a:bodyPr/>
                    <a:lstStyle/>
                    <a:p>
                      <a:pPr marL="457200" lvl="0" indent="-342900" algn="l" rtl="0">
                        <a:spcBef>
                          <a:spcPts val="0"/>
                        </a:spcBef>
                        <a:spcAft>
                          <a:spcPts val="0"/>
                        </a:spcAft>
                        <a:buSzPts val="1800"/>
                        <a:buFont typeface="Century Gothic"/>
                        <a:buChar char="▪"/>
                      </a:pPr>
                      <a:r>
                        <a:rPr lang="es-MX" sz="1800"/>
                        <a:t>¿Cuáles son los elementos químicos de los opiáceos?</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s-MX" sz="1800"/>
                        <a:t>¿Qué ocurre en el cuerpo cuando inicia la dependencia de alguna sustancia adictiva?</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s-MX" sz="1800"/>
                        <a:t>¿Cómo inicia los cambios de conducta de los adolescentes al iniciar esta etapa de consumo?</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s-MX" sz="1800"/>
                        <a:t>¿Cuál es el motivo o situación familiar, más frecuente para que el adolescente tome la decisión para comenzar una etapa de consumo? </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hMerge="1">
                  <a:txBody>
                    <a:bodyPr/>
                    <a:lstStyle/>
                    <a:p>
                      <a:endParaRPr lang="es-MX"/>
                    </a:p>
                  </a:txBody>
                  <a:tcPr/>
                </a:tc>
                <a:tc hMerge="1">
                  <a:txBody>
                    <a:bodyPr/>
                    <a:lstStyle/>
                    <a:p>
                      <a:endParaRPr lang="es-MX"/>
                    </a:p>
                  </a:txBody>
                  <a:tcPr/>
                </a:tc>
                <a:tc>
                  <a:txBody>
                    <a:bodyPr/>
                    <a:lstStyle/>
                    <a:p>
                      <a:pPr marL="0" lvl="0" indent="0" algn="l" rtl="0">
                        <a:spcBef>
                          <a:spcPts val="0"/>
                        </a:spcBef>
                        <a:spcAft>
                          <a:spcPts val="0"/>
                        </a:spcAft>
                        <a:buNone/>
                      </a:pPr>
                      <a:endParaRPr/>
                    </a:p>
                  </a:txBody>
                  <a:tcPr marL="91425" marR="91425" marT="91425" marB="91425">
                    <a:lnL w="12700" cap="flat" cmpd="sng">
                      <a:solidFill>
                        <a:srgbClr val="1C4587"/>
                      </a:solidFill>
                      <a:prstDash val="solid"/>
                      <a:round/>
                      <a:headEnd type="none" w="sm" len="sm"/>
                      <a:tailEnd type="none" w="sm" len="sm"/>
                    </a:ln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59a9cbcca1_1_3"/>
          <p:cNvSpPr txBox="1">
            <a:spLocks noGrp="1"/>
          </p:cNvSpPr>
          <p:nvPr>
            <p:ph type="title"/>
          </p:nvPr>
        </p:nvSpPr>
        <p:spPr>
          <a:xfrm>
            <a:off x="457200" y="274647"/>
            <a:ext cx="8229600" cy="85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2520"/>
              <a:buFont typeface="Calibri"/>
              <a:buNone/>
            </a:pPr>
            <a:r>
              <a:rPr lang="es-MX" sz="1400" b="1" dirty="0">
                <a:solidFill>
                  <a:schemeClr val="dk1"/>
                </a:solidFill>
                <a:latin typeface="+mn-lt"/>
              </a:rPr>
              <a:t>5f. Temas y productos</a:t>
            </a:r>
            <a:endParaRPr sz="1400" dirty="0">
              <a:solidFill>
                <a:schemeClr val="dk1"/>
              </a:solidFill>
              <a:latin typeface="+mn-lt"/>
            </a:endParaRPr>
          </a:p>
        </p:txBody>
      </p:sp>
      <p:sp>
        <p:nvSpPr>
          <p:cNvPr id="226" name="Google Shape;226;g59a9cbcca1_1_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sz="2400">
              <a:solidFill>
                <a:schemeClr val="dk1"/>
              </a:solidFill>
              <a:latin typeface="Arial"/>
              <a:ea typeface="Arial"/>
              <a:cs typeface="Arial"/>
              <a:sym typeface="Arial"/>
            </a:endParaRPr>
          </a:p>
          <a:p>
            <a:pPr marL="0" lvl="0" indent="0" algn="just" rtl="0">
              <a:spcBef>
                <a:spcPts val="0"/>
              </a:spcBef>
              <a:spcAft>
                <a:spcPts val="0"/>
              </a:spcAft>
              <a:buNone/>
            </a:pPr>
            <a:endParaRPr sz="24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None/>
            </a:pPr>
            <a:endParaRPr sz="2400">
              <a:solidFill>
                <a:schemeClr val="dk1"/>
              </a:solidFill>
              <a:latin typeface="Arial"/>
              <a:ea typeface="Arial"/>
              <a:cs typeface="Arial"/>
              <a:sym typeface="Arial"/>
            </a:endParaRPr>
          </a:p>
        </p:txBody>
      </p:sp>
      <p:graphicFrame>
        <p:nvGraphicFramePr>
          <p:cNvPr id="227" name="Google Shape;227;g59a9cbcca1_1_3"/>
          <p:cNvGraphicFramePr/>
          <p:nvPr/>
        </p:nvGraphicFramePr>
        <p:xfrm>
          <a:off x="204738" y="1021050"/>
          <a:ext cx="8734500" cy="4421124"/>
        </p:xfrm>
        <a:graphic>
          <a:graphicData uri="http://schemas.openxmlformats.org/drawingml/2006/table">
            <a:tbl>
              <a:tblPr>
                <a:noFill/>
                <a:tableStyleId>{5DB3AC2C-D4B2-44B0-B9C1-93DACA01BDFF}</a:tableStyleId>
              </a:tblPr>
              <a:tblGrid>
                <a:gridCol w="2183625"/>
                <a:gridCol w="2183625"/>
                <a:gridCol w="2183625"/>
                <a:gridCol w="2183625"/>
              </a:tblGrid>
              <a:tr h="381000">
                <a:tc>
                  <a:txBody>
                    <a:bodyPr/>
                    <a:lstStyle/>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Disciplinas:</a:t>
                      </a:r>
                      <a:endParaRPr sz="1100" b="1">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Disciplina 1.</a:t>
                      </a:r>
                      <a:endParaRPr sz="11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Temas Selectos de Biología </a:t>
                      </a:r>
                      <a:endParaRPr sz="1100" b="1">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Disciplina 2.</a:t>
                      </a:r>
                      <a:endParaRPr sz="11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 Química</a:t>
                      </a:r>
                      <a:endParaRPr sz="1100" b="1">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Disciplina 3.</a:t>
                      </a:r>
                      <a:endParaRPr sz="11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s-MX" sz="1100" b="1">
                          <a:latin typeface="Century Gothic"/>
                          <a:ea typeface="Century Gothic"/>
                          <a:cs typeface="Century Gothic"/>
                          <a:sym typeface="Century Gothic"/>
                        </a:rPr>
                        <a:t>Psicología</a:t>
                      </a:r>
                      <a:endParaRPr sz="1100" b="1">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r h="381000">
                <a:tc>
                  <a:txBody>
                    <a:bodyPr/>
                    <a:lstStyle/>
                    <a:p>
                      <a:pPr marL="0" lvl="0" indent="0" algn="just" rtl="0">
                        <a:lnSpc>
                          <a:spcPct val="115000"/>
                        </a:lnSpc>
                        <a:spcBef>
                          <a:spcPts val="0"/>
                        </a:spcBef>
                        <a:spcAft>
                          <a:spcPts val="0"/>
                        </a:spcAft>
                        <a:buNone/>
                      </a:pPr>
                      <a:r>
                        <a:rPr lang="es-MX" sz="1100" b="1">
                          <a:latin typeface="Century Gothic"/>
                          <a:ea typeface="Century Gothic"/>
                          <a:cs typeface="Century Gothic"/>
                          <a:sym typeface="Century Gothic"/>
                        </a:rPr>
                        <a:t>Contenidos/Temas</a:t>
                      </a:r>
                      <a:endParaRPr sz="1100" b="1">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s-MX" sz="1100" b="1">
                          <a:latin typeface="Century Gothic"/>
                          <a:ea typeface="Century Gothic"/>
                          <a:cs typeface="Century Gothic"/>
                          <a:sym typeface="Century Gothic"/>
                        </a:rPr>
                        <a:t>    Involucrados</a:t>
                      </a:r>
                      <a:endParaRPr sz="1100" b="1">
                        <a:latin typeface="Century Gothic"/>
                        <a:ea typeface="Century Gothic"/>
                        <a:cs typeface="Century Gothic"/>
                        <a:sym typeface="Century Gothic"/>
                      </a:endParaRPr>
                    </a:p>
                    <a:p>
                      <a:pPr marL="180340" lvl="0" indent="-180340" algn="just" rtl="0">
                        <a:lnSpc>
                          <a:spcPct val="115000"/>
                        </a:lnSpc>
                        <a:spcBef>
                          <a:spcPts val="0"/>
                        </a:spcBef>
                        <a:spcAft>
                          <a:spcPts val="0"/>
                        </a:spcAft>
                        <a:buNone/>
                      </a:pPr>
                      <a:r>
                        <a:rPr lang="es-MX" sz="1100">
                          <a:latin typeface="Century Gothic"/>
                          <a:ea typeface="Century Gothic"/>
                          <a:cs typeface="Century Gothic"/>
                          <a:sym typeface="Century Gothic"/>
                        </a:rPr>
                        <a:t>del  programa, que se consideran.</a:t>
                      </a:r>
                      <a:endParaRPr sz="1100">
                        <a:latin typeface="Century Gothic"/>
                        <a:ea typeface="Century Gothic"/>
                        <a:cs typeface="Century Gothic"/>
                        <a:sym typeface="Century Gothic"/>
                      </a:endParaRPr>
                    </a:p>
                    <a:p>
                      <a:pPr marL="180340" lvl="0" indent="-180340" algn="just" rtl="0">
                        <a:lnSpc>
                          <a:spcPct val="115000"/>
                        </a:lnSpc>
                        <a:spcBef>
                          <a:spcPts val="0"/>
                        </a:spcBef>
                        <a:spcAft>
                          <a:spcPts val="0"/>
                        </a:spcAft>
                        <a:buNone/>
                      </a:pPr>
                      <a:endParaRPr sz="1100">
                        <a:latin typeface="Century Gothic"/>
                        <a:ea typeface="Century Gothic"/>
                        <a:cs typeface="Century Gothic"/>
                        <a:sym typeface="Century Gothic"/>
                      </a:endParaRPr>
                    </a:p>
                    <a:p>
                      <a:pPr marL="180340" lvl="0" indent="-180340" algn="just" rtl="0">
                        <a:lnSpc>
                          <a:spcPct val="115000"/>
                        </a:lnSpc>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Unidad 2. El mundo de los microorganismos  la inmunidad.</a:t>
                      </a: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Unidad 1. Automedicación un problema de salud pública en México.</a:t>
                      </a: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Unidad 2. Evolución y desarrollo de los procesos mentales superiores.</a:t>
                      </a:r>
                      <a:endParaRPr sz="1100">
                        <a:latin typeface="Century Gothic"/>
                        <a:ea typeface="Century Gothic"/>
                        <a:cs typeface="Century Gothic"/>
                        <a:sym typeface="Century Gothic"/>
                      </a:endParaRPr>
                    </a:p>
                    <a:p>
                      <a:pPr marL="2286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Unidad 4. La Personalidad, su génesis y desarrollo.</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r h="381000">
                <a:tc>
                  <a:txBody>
                    <a:bodyPr/>
                    <a:lstStyle/>
                    <a:p>
                      <a:pPr marL="0" lvl="0" indent="0" algn="l" rtl="0">
                        <a:lnSpc>
                          <a:spcPct val="115000"/>
                        </a:lnSpc>
                        <a:spcBef>
                          <a:spcPts val="0"/>
                        </a:spcBef>
                        <a:spcAft>
                          <a:spcPts val="0"/>
                        </a:spcAft>
                        <a:buNone/>
                      </a:pPr>
                      <a:r>
                        <a:rPr lang="es-MX" sz="1100" b="1">
                          <a:latin typeface="Century Gothic"/>
                          <a:ea typeface="Century Gothic"/>
                          <a:cs typeface="Century Gothic"/>
                          <a:sym typeface="Century Gothic"/>
                        </a:rPr>
                        <a:t>Conceptos clave,</a:t>
                      </a:r>
                      <a:endParaRPr sz="1100" b="1">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b="1">
                          <a:latin typeface="Century Gothic"/>
                          <a:ea typeface="Century Gothic"/>
                          <a:cs typeface="Century Gothic"/>
                          <a:sym typeface="Century Gothic"/>
                        </a:rPr>
                        <a:t>     Trascendentales.</a:t>
                      </a:r>
                      <a:endParaRPr sz="1100" b="1">
                        <a:latin typeface="Century Gothic"/>
                        <a:ea typeface="Century Gothic"/>
                        <a:cs typeface="Century Gothic"/>
                        <a:sym typeface="Century Gothic"/>
                      </a:endParaRPr>
                    </a:p>
                    <a:p>
                      <a:pPr marL="176530" lvl="0" indent="-176530" algn="l" rtl="0">
                        <a:lnSpc>
                          <a:spcPct val="115000"/>
                        </a:lnSpc>
                        <a:spcBef>
                          <a:spcPts val="0"/>
                        </a:spcBef>
                        <a:spcAft>
                          <a:spcPts val="0"/>
                        </a:spcAft>
                        <a:buNone/>
                      </a:pPr>
                      <a:r>
                        <a:rPr lang="es-MX" sz="1100">
                          <a:latin typeface="Century Gothic"/>
                          <a:ea typeface="Century Gothic"/>
                          <a:cs typeface="Century Gothic"/>
                          <a:sym typeface="Century Gothic"/>
                        </a:rPr>
                        <a:t>Conceptos básicos que surgen  del proyecto,  permiten la comprensión del mismo y  pueden ser transferibles a otros ámbitos.</a:t>
                      </a:r>
                      <a:endParaRPr sz="1100">
                        <a:latin typeface="Century Gothic"/>
                        <a:ea typeface="Century Gothic"/>
                        <a:cs typeface="Century Gothic"/>
                        <a:sym typeface="Century Gothic"/>
                      </a:endParaRPr>
                    </a:p>
                    <a:p>
                      <a:pPr marL="176530" lvl="0" indent="-176530" algn="l" rtl="0">
                        <a:lnSpc>
                          <a:spcPct val="115000"/>
                        </a:lnSpc>
                        <a:spcBef>
                          <a:spcPts val="0"/>
                        </a:spcBef>
                        <a:spcAft>
                          <a:spcPts val="0"/>
                        </a:spcAft>
                        <a:buNone/>
                      </a:pPr>
                      <a:r>
                        <a:rPr lang="es-MX" sz="1100">
                          <a:latin typeface="Century Gothic"/>
                          <a:ea typeface="Century Gothic"/>
                          <a:cs typeface="Century Gothic"/>
                          <a:sym typeface="Century Gothic"/>
                        </a:rPr>
                        <a:t>    Se consideran parte de un  Glosario.</a:t>
                      </a:r>
                      <a:endParaRPr sz="1100">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100" b="1">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100" b="1">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Conociendo los microorganismos.</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Agentes causales de enfermedad.</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Investigación y revisión de casos en la microbiología.</a:t>
                      </a:r>
                      <a:endParaRPr sz="1100">
                        <a:latin typeface="Century Gothic"/>
                        <a:ea typeface="Century Gothic"/>
                        <a:cs typeface="Century Gothic"/>
                        <a:sym typeface="Century Gothic"/>
                      </a:endParaRPr>
                    </a:p>
                    <a:p>
                      <a:pPr marL="45720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Diferencia de medicamentos y principio activo.</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Nomenclatura de compuestos órganicos </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Principios activos de analgésicos y antibióticos.</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Grupos funcionales</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Reacciones básicas de adición, sustitución y esterificación.</a:t>
                      </a:r>
                      <a:endParaRPr sz="1100">
                        <a:latin typeface="Century Gothic"/>
                        <a:ea typeface="Century Gothic"/>
                        <a:cs typeface="Century Gothic"/>
                        <a:sym typeface="Century Gothic"/>
                      </a:endParaRPr>
                    </a:p>
                    <a:p>
                      <a:pPr marL="457200" lvl="0" indent="-45720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Sistema Nervioso Central</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Adolescencia</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Personalidad</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Motivación</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s-MX" sz="1100">
                          <a:latin typeface="Century Gothic"/>
                          <a:ea typeface="Century Gothic"/>
                          <a:cs typeface="Century Gothic"/>
                          <a:sym typeface="Century Gothic"/>
                        </a:rPr>
                        <a:t>Emoción</a:t>
                      </a:r>
                      <a:endParaRPr sz="1100">
                        <a:latin typeface="Century Gothic"/>
                        <a:ea typeface="Century Gothic"/>
                        <a:cs typeface="Century Gothic"/>
                        <a:sym typeface="Century Gothic"/>
                      </a:endParaRPr>
                    </a:p>
                    <a:p>
                      <a:pPr marL="457200" lvl="0" indent="-45720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bl>
          </a:graphicData>
        </a:graphic>
      </p:graphicFrame>
      <p:graphicFrame>
        <p:nvGraphicFramePr>
          <p:cNvPr id="228" name="Google Shape;228;g59a9cbcca1_1_3"/>
          <p:cNvGraphicFramePr/>
          <p:nvPr/>
        </p:nvGraphicFramePr>
        <p:xfrm>
          <a:off x="161888" y="5269200"/>
          <a:ext cx="8820225" cy="1669288"/>
        </p:xfrm>
        <a:graphic>
          <a:graphicData uri="http://schemas.openxmlformats.org/drawingml/2006/table">
            <a:tbl>
              <a:tblPr>
                <a:noFill/>
                <a:tableStyleId>{44C91F2A-B6D4-4A31-8402-0B18783CCABA}</a:tableStyleId>
              </a:tblPr>
              <a:tblGrid>
                <a:gridCol w="2226500"/>
                <a:gridCol w="2183625"/>
                <a:gridCol w="2183625"/>
                <a:gridCol w="2226475"/>
              </a:tblGrid>
              <a:tr h="1021750">
                <a:tc>
                  <a:txBody>
                    <a:bodyPr/>
                    <a:lstStyle/>
                    <a:p>
                      <a:pPr marL="0" lvl="0" indent="0" algn="l" rtl="0">
                        <a:lnSpc>
                          <a:spcPct val="115000"/>
                        </a:lnSpc>
                        <a:spcBef>
                          <a:spcPts val="0"/>
                        </a:spcBef>
                        <a:spcAft>
                          <a:spcPts val="0"/>
                        </a:spcAft>
                        <a:buNone/>
                      </a:pPr>
                      <a:r>
                        <a:rPr lang="es-MX" sz="1100" b="1">
                          <a:latin typeface="Century Gothic"/>
                          <a:ea typeface="Century Gothic"/>
                          <a:cs typeface="Century Gothic"/>
                          <a:sym typeface="Century Gothic"/>
                        </a:rPr>
                        <a:t>Evaluación.</a:t>
                      </a:r>
                      <a:endParaRPr sz="1100" b="1">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Productos /evidencias</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de aprendizaje para </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demostrar el</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avance del  proceso  y </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el logro del  objetivo</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propuesto.</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100">
                          <a:latin typeface="Century Gothic"/>
                          <a:ea typeface="Century Gothic"/>
                          <a:cs typeface="Century Gothic"/>
                          <a:sym typeface="Century Gothic"/>
                        </a:rPr>
                        <a:t>Gráficas e infografía.</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100">
                          <a:latin typeface="Century Gothic"/>
                          <a:ea typeface="Century Gothic"/>
                          <a:cs typeface="Century Gothic"/>
                          <a:sym typeface="Century Gothic"/>
                        </a:rPr>
                        <a:t>Resolución de problemas y gráficas </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Infografía</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457200" y="116632"/>
            <a:ext cx="5397690" cy="122542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ts val="1800"/>
              <a:buFont typeface="Calibri"/>
              <a:buNone/>
            </a:pPr>
            <a:r>
              <a:rPr lang="es-MX" sz="1800" b="1" dirty="0"/>
              <a:t/>
            </a:r>
            <a:br>
              <a:rPr lang="es-MX" sz="1800" b="1" dirty="0"/>
            </a:br>
            <a:r>
              <a:rPr lang="es-MX" sz="1800" b="1" dirty="0"/>
              <a:t/>
            </a:r>
            <a:br>
              <a:rPr lang="es-MX" sz="1800" b="1" dirty="0"/>
            </a:br>
            <a:r>
              <a:rPr lang="es-MX" sz="1620" b="1" dirty="0">
                <a:solidFill>
                  <a:schemeClr val="dk1"/>
                </a:solidFill>
              </a:rPr>
              <a:t>Colegio Franco Español</a:t>
            </a:r>
            <a:r>
              <a:rPr lang="es-MX" sz="1620" dirty="0">
                <a:solidFill>
                  <a:schemeClr val="dk1"/>
                </a:solidFill>
              </a:rPr>
              <a:t/>
            </a:r>
            <a:br>
              <a:rPr lang="es-MX" sz="1620" dirty="0">
                <a:solidFill>
                  <a:schemeClr val="dk1"/>
                </a:solidFill>
              </a:rPr>
            </a:br>
            <a:r>
              <a:rPr lang="es-MX" sz="1620" b="1" dirty="0">
                <a:solidFill>
                  <a:schemeClr val="dk1"/>
                </a:solidFill>
              </a:rPr>
              <a:t>Clave de incorporación a la UNAM 1008</a:t>
            </a:r>
            <a:r>
              <a:rPr lang="es-MX" sz="1620" dirty="0">
                <a:solidFill>
                  <a:schemeClr val="dk1"/>
                </a:solidFill>
              </a:rPr>
              <a:t/>
            </a:r>
            <a:br>
              <a:rPr lang="es-MX" sz="1620" dirty="0">
                <a:solidFill>
                  <a:schemeClr val="dk1"/>
                </a:solidFill>
              </a:rPr>
            </a:br>
            <a:r>
              <a:rPr lang="es-MX" sz="1620" b="1" dirty="0">
                <a:solidFill>
                  <a:schemeClr val="dk1"/>
                </a:solidFill>
              </a:rPr>
              <a:t>Formatos de Planeación General y de sesión por sesión</a:t>
            </a:r>
            <a:r>
              <a:rPr lang="es-MX" sz="1620" dirty="0">
                <a:solidFill>
                  <a:schemeClr val="dk1"/>
                </a:solidFill>
              </a:rPr>
              <a:t/>
            </a:r>
            <a:br>
              <a:rPr lang="es-MX" sz="1620" dirty="0">
                <a:solidFill>
                  <a:schemeClr val="dk1"/>
                </a:solidFill>
              </a:rPr>
            </a:br>
            <a:r>
              <a:rPr lang="es-MX" sz="1620" b="1" dirty="0">
                <a:solidFill>
                  <a:schemeClr val="dk1"/>
                </a:solidFill>
              </a:rPr>
              <a:t> de Proyecto Interdisciplinario</a:t>
            </a:r>
            <a:r>
              <a:rPr lang="es-MX" sz="1620" dirty="0">
                <a:solidFill>
                  <a:schemeClr val="dk1"/>
                </a:solidFill>
              </a:rPr>
              <a:t/>
            </a:r>
            <a:br>
              <a:rPr lang="es-MX" sz="1620" dirty="0">
                <a:solidFill>
                  <a:schemeClr val="dk1"/>
                </a:solidFill>
              </a:rPr>
            </a:br>
            <a:r>
              <a:rPr lang="es-MX" sz="1620" b="1" dirty="0">
                <a:solidFill>
                  <a:schemeClr val="dk1"/>
                </a:solidFill>
              </a:rPr>
              <a:t>Ciclo escolar 2018-2019</a:t>
            </a:r>
            <a:br>
              <a:rPr lang="es-MX" sz="1620" b="1" dirty="0">
                <a:solidFill>
                  <a:schemeClr val="dk1"/>
                </a:solidFill>
              </a:rPr>
            </a:br>
            <a:r>
              <a:rPr lang="es-MX" sz="1620" b="1" dirty="0"/>
              <a:t/>
            </a:r>
            <a:br>
              <a:rPr lang="es-MX" sz="1620" b="1" dirty="0"/>
            </a:br>
            <a:r>
              <a:rPr lang="es-MX" sz="810" dirty="0"/>
              <a:t/>
            </a:r>
            <a:br>
              <a:rPr lang="es-MX" sz="810" dirty="0"/>
            </a:br>
            <a:endParaRPr sz="810" dirty="0">
              <a:latin typeface="Times New Roman"/>
              <a:ea typeface="Times New Roman"/>
              <a:cs typeface="Times New Roman"/>
              <a:sym typeface="Times New Roman"/>
            </a:endParaRPr>
          </a:p>
        </p:txBody>
      </p:sp>
      <p:graphicFrame>
        <p:nvGraphicFramePr>
          <p:cNvPr id="234" name="Google Shape;234;p25"/>
          <p:cNvGraphicFramePr/>
          <p:nvPr/>
        </p:nvGraphicFramePr>
        <p:xfrm>
          <a:off x="539552" y="2102169"/>
          <a:ext cx="8064900" cy="4812740"/>
        </p:xfrm>
        <a:graphic>
          <a:graphicData uri="http://schemas.openxmlformats.org/drawingml/2006/table">
            <a:tbl>
              <a:tblPr firstRow="1" firstCol="1" bandRow="1">
                <a:noFill/>
                <a:tableStyleId>{C92B5A6F-9F66-4339-A030-345482913441}</a:tableStyleId>
              </a:tblPr>
              <a:tblGrid>
                <a:gridCol w="3384375"/>
                <a:gridCol w="777400"/>
                <a:gridCol w="878775"/>
                <a:gridCol w="864100"/>
                <a:gridCol w="2160250"/>
              </a:tblGrid>
              <a:tr h="239425">
                <a:tc gridSpan="2">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NOMBRE DEL PROYECTO</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gridSpan="3">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Fecha de aplicación</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r>
              <a:tr h="391775">
                <a:tc gridSpan="2">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Materias involucradas</a:t>
                      </a:r>
                      <a:endParaRPr/>
                    </a:p>
                    <a:p>
                      <a:pPr marL="0" marR="0" lvl="0" indent="0" algn="just" rtl="0">
                        <a:lnSpc>
                          <a:spcPct val="150000"/>
                        </a:lnSpc>
                        <a:spcBef>
                          <a:spcPts val="0"/>
                        </a:spcBef>
                        <a:spcAft>
                          <a:spcPts val="0"/>
                        </a:spcAft>
                        <a:buNone/>
                      </a:pPr>
                      <a:r>
                        <a:rPr lang="es-MX" sz="700">
                          <a:solidFill>
                            <a:schemeClr val="dk1"/>
                          </a:solidFill>
                        </a:rPr>
                        <a:t> </a:t>
                      </a:r>
                      <a:endParaRPr sz="900">
                        <a:solidFill>
                          <a:schemeClr val="dk1"/>
                        </a:solidFill>
                        <a:latin typeface="Arial"/>
                        <a:ea typeface="Arial"/>
                        <a:cs typeface="Arial"/>
                        <a:sym typeface="Arial"/>
                      </a:endParaRPr>
                    </a:p>
                  </a:txBody>
                  <a:tcPr marL="50975" marR="50975" marT="0" marB="0"/>
                </a:tc>
                <a:tc hMerge="1">
                  <a:txBody>
                    <a:bodyPr/>
                    <a:lstStyle/>
                    <a:p>
                      <a:endParaRPr lang="es-MX"/>
                    </a:p>
                  </a:txBody>
                  <a:tcPr/>
                </a:tc>
                <a:tc gridSpan="3">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Profesores a cargo</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r>
              <a:tr h="239425">
                <a:tc gridSpan="5">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Problemática, explicación, diseño, etc. </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91775">
                <a:tc gridSpan="5">
                  <a:txBody>
                    <a:bodyPr/>
                    <a:lstStyle/>
                    <a:p>
                      <a:pPr marL="0" marR="0" lvl="0" indent="0" algn="just" rtl="0">
                        <a:lnSpc>
                          <a:spcPct val="150000"/>
                        </a:lnSpc>
                        <a:spcBef>
                          <a:spcPts val="0"/>
                        </a:spcBef>
                        <a:spcAft>
                          <a:spcPts val="0"/>
                        </a:spcAft>
                        <a:buNone/>
                      </a:pPr>
                      <a:r>
                        <a:rPr lang="es-MX" sz="700">
                          <a:solidFill>
                            <a:schemeClr val="dk1"/>
                          </a:solidFill>
                        </a:rPr>
                        <a:t>O</a:t>
                      </a:r>
                      <a:r>
                        <a:rPr lang="es-MX" sz="1100">
                          <a:solidFill>
                            <a:schemeClr val="dk1"/>
                          </a:solidFill>
                          <a:latin typeface="Times New Roman"/>
                          <a:ea typeface="Times New Roman"/>
                          <a:cs typeface="Times New Roman"/>
                          <a:sym typeface="Times New Roman"/>
                        </a:rPr>
                        <a:t>bjetivo general</a:t>
                      </a:r>
                      <a:endParaRPr/>
                    </a:p>
                    <a:p>
                      <a:pPr marL="0" marR="0" lvl="0" indent="0" algn="just" rtl="0">
                        <a:lnSpc>
                          <a:spcPct val="150000"/>
                        </a:lnSpc>
                        <a:spcBef>
                          <a:spcPts val="0"/>
                        </a:spcBef>
                        <a:spcAft>
                          <a:spcPts val="0"/>
                        </a:spcAft>
                        <a:buNone/>
                      </a:pPr>
                      <a:r>
                        <a:rPr lang="es-MX" sz="700">
                          <a:solidFill>
                            <a:schemeClr val="dk1"/>
                          </a:solidFill>
                        </a:rPr>
                        <a:t> </a:t>
                      </a:r>
                      <a:endParaRPr sz="900">
                        <a:solidFill>
                          <a:schemeClr val="dk1"/>
                        </a:solidFill>
                        <a:latin typeface="Arial"/>
                        <a:ea typeface="Arial"/>
                        <a:cs typeface="Arial"/>
                        <a:sym typeface="Arial"/>
                      </a:endParaRPr>
                    </a:p>
                  </a:txBody>
                  <a:tcPr marL="50975" marR="50975"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69775">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Objetivo Disciplina 1</a:t>
                      </a:r>
                      <a:endParaRPr sz="1100" b="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s-MX" sz="700" b="0">
                          <a:solidFill>
                            <a:schemeClr val="dk1"/>
                          </a:solidFill>
                        </a:rPr>
                        <a:t> </a:t>
                      </a:r>
                      <a:endParaRPr sz="900" b="0">
                        <a:solidFill>
                          <a:schemeClr val="dk1"/>
                        </a:solidFill>
                        <a:latin typeface="Arial"/>
                        <a:ea typeface="Arial"/>
                        <a:cs typeface="Arial"/>
                        <a:sym typeface="Arial"/>
                      </a:endParaRPr>
                    </a:p>
                  </a:txBody>
                  <a:tcPr marL="50975" marR="50975" marT="0" marB="0"/>
                </a:tc>
                <a:tc gridSpan="2">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Objetivo Disciplina 2</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gridSpan="2">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Objetivo Disciplina 3</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r>
              <a:tr h="342800">
                <a:tc gridSpan="5">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Preguntas directrices</a:t>
                      </a:r>
                      <a:endParaRPr/>
                    </a:p>
                  </a:txBody>
                  <a:tcPr marL="50975" marR="50975"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3975">
                <a:tc gridSpan="5">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Preguntas detonadoras</a:t>
                      </a:r>
                      <a:endParaRPr/>
                    </a:p>
                  </a:txBody>
                  <a:tcPr marL="50975" marR="50975"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61550">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Contenidos y conceptos clave Disciplina 1</a:t>
                      </a:r>
                      <a:endParaRPr/>
                    </a:p>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txBody>
                  <a:tcPr marL="50975" marR="50975" marT="0" marB="0"/>
                </a:tc>
                <a:tc gridSpan="3">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Contenidos y conceptos clave Disciplina 2</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Contenidos y conceptos clave Disciplina 3</a:t>
                      </a:r>
                      <a:endParaRPr sz="1100">
                        <a:solidFill>
                          <a:schemeClr val="dk1"/>
                        </a:solidFill>
                        <a:latin typeface="Times New Roman"/>
                        <a:ea typeface="Times New Roman"/>
                        <a:cs typeface="Times New Roman"/>
                        <a:sym typeface="Times New Roman"/>
                      </a:endParaRPr>
                    </a:p>
                  </a:txBody>
                  <a:tcPr marL="50975" marR="50975" marT="0" marB="0"/>
                </a:tc>
              </a:tr>
              <a:tr h="478850">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Actividades  Disciplina 1</a:t>
                      </a:r>
                      <a:endParaRPr/>
                    </a:p>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txBody>
                  <a:tcPr marL="50975" marR="50975" marT="0" marB="0"/>
                </a:tc>
                <a:tc gridSpan="3">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Material</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Evaluación</a:t>
                      </a:r>
                      <a:endParaRPr sz="1100">
                        <a:solidFill>
                          <a:schemeClr val="dk1"/>
                        </a:solidFill>
                        <a:latin typeface="Times New Roman"/>
                        <a:ea typeface="Times New Roman"/>
                        <a:cs typeface="Times New Roman"/>
                        <a:sym typeface="Times New Roman"/>
                      </a:endParaRPr>
                    </a:p>
                  </a:txBody>
                  <a:tcPr marL="50975" marR="50975" marT="0" marB="0"/>
                </a:tc>
              </a:tr>
              <a:tr h="478850">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Actividades  Disciplina 2</a:t>
                      </a:r>
                      <a:endParaRPr/>
                    </a:p>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txBody>
                  <a:tcPr marL="50975" marR="50975" marT="0" marB="0"/>
                </a:tc>
                <a:tc gridSpan="3">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Material</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Evaluación</a:t>
                      </a:r>
                      <a:endParaRPr sz="1100">
                        <a:solidFill>
                          <a:schemeClr val="dk1"/>
                        </a:solidFill>
                        <a:latin typeface="Times New Roman"/>
                        <a:ea typeface="Times New Roman"/>
                        <a:cs typeface="Times New Roman"/>
                        <a:sym typeface="Times New Roman"/>
                      </a:endParaRPr>
                    </a:p>
                  </a:txBody>
                  <a:tcPr marL="50975" marR="50975" marT="0" marB="0"/>
                </a:tc>
              </a:tr>
              <a:tr h="478850">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Actividades  Disciplina 3</a:t>
                      </a:r>
                      <a:endParaRPr/>
                    </a:p>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txBody>
                  <a:tcPr marL="50975" marR="50975" marT="0" marB="0"/>
                </a:tc>
                <a:tc gridSpan="3">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Material</a:t>
                      </a:r>
                      <a:endParaRPr sz="1100">
                        <a:solidFill>
                          <a:schemeClr val="dk1"/>
                        </a:solidFill>
                        <a:latin typeface="Times New Roman"/>
                        <a:ea typeface="Times New Roman"/>
                        <a:cs typeface="Times New Roman"/>
                        <a:sym typeface="Times New Roman"/>
                      </a:endParaRPr>
                    </a:p>
                  </a:txBody>
                  <a:tcPr marL="50975" marR="50975" marT="0" marB="0"/>
                </a:tc>
                <a:tc hMerge="1">
                  <a:txBody>
                    <a:bodyPr/>
                    <a:lstStyle/>
                    <a:p>
                      <a:endParaRPr lang="es-MX"/>
                    </a:p>
                  </a:txBody>
                  <a:tcPr/>
                </a:tc>
                <a:tc hMerge="1">
                  <a:txBody>
                    <a:bodyPr/>
                    <a:lstStyle/>
                    <a:p>
                      <a:endParaRPr lang="es-MX"/>
                    </a:p>
                  </a:txBody>
                  <a:tcPr/>
                </a:tc>
                <a:tc>
                  <a:txBody>
                    <a:bodyPr/>
                    <a:lstStyle/>
                    <a:p>
                      <a:pPr marL="0" marR="0" lvl="0" indent="0" algn="just" rtl="0">
                        <a:lnSpc>
                          <a:spcPct val="150000"/>
                        </a:lnSpc>
                        <a:spcBef>
                          <a:spcPts val="0"/>
                        </a:spcBef>
                        <a:spcAft>
                          <a:spcPts val="0"/>
                        </a:spcAft>
                        <a:buNone/>
                      </a:pPr>
                      <a:r>
                        <a:rPr lang="es-MX" sz="1100">
                          <a:solidFill>
                            <a:schemeClr val="dk1"/>
                          </a:solidFill>
                          <a:latin typeface="Times New Roman"/>
                          <a:ea typeface="Times New Roman"/>
                          <a:cs typeface="Times New Roman"/>
                          <a:sym typeface="Times New Roman"/>
                        </a:rPr>
                        <a:t>Evaluación</a:t>
                      </a:r>
                      <a:endParaRPr sz="1100">
                        <a:solidFill>
                          <a:schemeClr val="dk1"/>
                        </a:solidFill>
                        <a:latin typeface="Times New Roman"/>
                        <a:ea typeface="Times New Roman"/>
                        <a:cs typeface="Times New Roman"/>
                        <a:sym typeface="Times New Roman"/>
                      </a:endParaRPr>
                    </a:p>
                  </a:txBody>
                  <a:tcPr marL="50975" marR="50975" marT="0" marB="0"/>
                </a:tc>
              </a:tr>
            </a:tbl>
          </a:graphicData>
        </a:graphic>
      </p:graphicFrame>
      <p:sp>
        <p:nvSpPr>
          <p:cNvPr id="235" name="Google Shape;23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19</a:t>
            </a:fld>
            <a:endParaRPr/>
          </a:p>
        </p:txBody>
      </p:sp>
      <p:pic>
        <p:nvPicPr>
          <p:cNvPr id="236" name="Google Shape;236;p25" descr="logosolo"/>
          <p:cNvPicPr preferRelativeResize="0"/>
          <p:nvPr/>
        </p:nvPicPr>
        <p:blipFill rotWithShape="1">
          <a:blip r:embed="rId3">
            <a:alphaModFix/>
          </a:blip>
          <a:srcRect/>
          <a:stretch/>
        </p:blipFill>
        <p:spPr>
          <a:xfrm>
            <a:off x="539552" y="1011767"/>
            <a:ext cx="936103" cy="882444"/>
          </a:xfrm>
          <a:prstGeom prst="rect">
            <a:avLst/>
          </a:prstGeom>
          <a:noFill/>
          <a:ln>
            <a:noFill/>
          </a:ln>
        </p:spPr>
      </p:pic>
      <p:sp>
        <p:nvSpPr>
          <p:cNvPr id="237" name="Google Shape;237;p25"/>
          <p:cNvSpPr/>
          <p:nvPr/>
        </p:nvSpPr>
        <p:spPr>
          <a:xfrm>
            <a:off x="6305266" y="206145"/>
            <a:ext cx="2827361" cy="10464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600"/>
              <a:buFont typeface="Calibri"/>
              <a:buNone/>
            </a:pPr>
            <a:endParaRPr sz="1600" b="1" i="0" u="none" strike="noStrike" cap="none" dirty="0">
              <a:solidFill>
                <a:schemeClr val="lt1"/>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chemeClr val="dk1"/>
              </a:buClr>
              <a:buSzPts val="2400"/>
              <a:buFont typeface="Times New Roman"/>
              <a:buNone/>
            </a:pPr>
            <a:r>
              <a:rPr lang="es-MX" b="1" dirty="0">
                <a:solidFill>
                  <a:schemeClr val="dk1"/>
                </a:solidFill>
                <a:latin typeface="+mn-lt"/>
                <a:ea typeface="Times New Roman"/>
                <a:cs typeface="Times New Roman"/>
                <a:sym typeface="Times New Roman"/>
              </a:rPr>
              <a:t>5g. </a:t>
            </a:r>
            <a:r>
              <a:rPr lang="es-MX" b="1" i="0" u="none" strike="noStrike" cap="none" dirty="0">
                <a:solidFill>
                  <a:schemeClr val="dk1"/>
                </a:solidFill>
                <a:latin typeface="+mn-lt"/>
                <a:ea typeface="Times New Roman"/>
                <a:cs typeface="Times New Roman"/>
                <a:sym typeface="Times New Roman"/>
              </a:rPr>
              <a:t>Formato de Planeación General</a:t>
            </a:r>
            <a:endParaRPr b="0" i="0" u="none" strike="noStrike" cap="none" dirty="0">
              <a:solidFill>
                <a:schemeClr val="dk1"/>
              </a:solidFill>
              <a:latin typeface="+mn-lt"/>
              <a:sym typeface="Arial"/>
            </a:endParaRPr>
          </a:p>
          <a:p>
            <a:pPr marL="0" marR="0" lvl="0" indent="0" algn="l" rtl="0">
              <a:lnSpc>
                <a:spcPct val="100000"/>
              </a:lnSpc>
              <a:spcBef>
                <a:spcPts val="0"/>
              </a:spcBef>
              <a:spcAft>
                <a:spcPts val="0"/>
              </a:spcAft>
              <a:buClr>
                <a:schemeClr val="lt1"/>
              </a:buClr>
              <a:buSzPts val="1800"/>
              <a:buFont typeface="Calibri"/>
              <a:buNone/>
            </a:pPr>
            <a:endParaRPr sz="1800" b="0"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115616" y="404664"/>
            <a:ext cx="7467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b="1">
                <a:solidFill>
                  <a:schemeClr val="dk1"/>
                </a:solidFill>
              </a:rPr>
              <a:t>Equipo 5</a:t>
            </a:r>
            <a:endParaRPr/>
          </a:p>
        </p:txBody>
      </p:sp>
      <p:sp>
        <p:nvSpPr>
          <p:cNvPr id="97" name="Google Shape;97;p2"/>
          <p:cNvSpPr txBox="1">
            <a:spLocks noGrp="1"/>
          </p:cNvSpPr>
          <p:nvPr>
            <p:ph type="body" idx="1"/>
          </p:nvPr>
        </p:nvSpPr>
        <p:spPr>
          <a:xfrm>
            <a:off x="323528" y="1916832"/>
            <a:ext cx="8568952" cy="3816424"/>
          </a:xfrm>
          <a:prstGeom prst="rect">
            <a:avLst/>
          </a:prstGeom>
          <a:gradFill>
            <a:gsLst>
              <a:gs pos="0">
                <a:srgbClr val="992D2B"/>
              </a:gs>
              <a:gs pos="80000">
                <a:srgbClr val="C93D39"/>
              </a:gs>
              <a:gs pos="100000">
                <a:srgbClr val="CD3A36"/>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rmAutofit/>
          </a:bodyPr>
          <a:lstStyle/>
          <a:p>
            <a:pPr marL="36576" lvl="0" indent="0" algn="l" rtl="0">
              <a:spcBef>
                <a:spcPts val="0"/>
              </a:spcBef>
              <a:spcAft>
                <a:spcPts val="0"/>
              </a:spcAft>
              <a:buClr>
                <a:srgbClr val="FFFF00"/>
              </a:buClr>
              <a:buSzPts val="3600"/>
              <a:buNone/>
            </a:pPr>
            <a:r>
              <a:rPr lang="es-MX" sz="3600" b="1">
                <a:solidFill>
                  <a:srgbClr val="FFFF00"/>
                </a:solidFill>
                <a:latin typeface="Calibri"/>
                <a:ea typeface="Calibri"/>
                <a:cs typeface="Calibri"/>
                <a:sym typeface="Calibri"/>
              </a:rPr>
              <a:t>INTEGRANTES</a:t>
            </a:r>
            <a:endParaRPr/>
          </a:p>
          <a:p>
            <a:pPr marL="342900" lvl="0" indent="-342900" algn="ctr" rtl="0">
              <a:spcBef>
                <a:spcPts val="720"/>
              </a:spcBef>
              <a:spcAft>
                <a:spcPts val="0"/>
              </a:spcAft>
              <a:buClr>
                <a:srgbClr val="FFFF00"/>
              </a:buClr>
              <a:buSzPts val="3600"/>
              <a:buChar char="•"/>
            </a:pPr>
            <a:r>
              <a:rPr lang="es-MX" sz="3600" b="1">
                <a:solidFill>
                  <a:srgbClr val="FFFF00"/>
                </a:solidFill>
                <a:latin typeface="Calibri"/>
                <a:ea typeface="Calibri"/>
                <a:cs typeface="Calibri"/>
                <a:sym typeface="Calibri"/>
              </a:rPr>
              <a:t>José Luis Cervantes Vidal ( Temas Selectos de biología) </a:t>
            </a:r>
            <a:endParaRPr/>
          </a:p>
          <a:p>
            <a:pPr marL="342900" lvl="0" indent="-342900" algn="ctr" rtl="0">
              <a:spcBef>
                <a:spcPts val="720"/>
              </a:spcBef>
              <a:spcAft>
                <a:spcPts val="0"/>
              </a:spcAft>
              <a:buClr>
                <a:srgbClr val="FFFF00"/>
              </a:buClr>
              <a:buSzPts val="3600"/>
              <a:buChar char="•"/>
            </a:pPr>
            <a:r>
              <a:rPr lang="es-MX" sz="3600" b="1">
                <a:solidFill>
                  <a:srgbClr val="FFFF00"/>
                </a:solidFill>
                <a:latin typeface="Calibri"/>
                <a:ea typeface="Calibri"/>
                <a:cs typeface="Calibri"/>
                <a:sym typeface="Calibri"/>
              </a:rPr>
              <a:t>Alicia Esther Cervantes Aceves (Química)</a:t>
            </a:r>
            <a:endParaRPr/>
          </a:p>
          <a:p>
            <a:pPr marL="342900" lvl="0" indent="-342900" algn="ctr" rtl="0">
              <a:spcBef>
                <a:spcPts val="720"/>
              </a:spcBef>
              <a:spcAft>
                <a:spcPts val="0"/>
              </a:spcAft>
              <a:buClr>
                <a:srgbClr val="FFFF00"/>
              </a:buClr>
              <a:buSzPts val="3600"/>
              <a:buChar char="•"/>
            </a:pPr>
            <a:r>
              <a:rPr lang="es-MX" sz="3600" b="1">
                <a:solidFill>
                  <a:srgbClr val="FFFF00"/>
                </a:solidFill>
                <a:latin typeface="Calibri"/>
                <a:ea typeface="Calibri"/>
                <a:cs typeface="Calibri"/>
                <a:sym typeface="Calibri"/>
              </a:rPr>
              <a:t>Claudia Ruth Espinosa Maqueda (Psicología)</a:t>
            </a:r>
            <a:endParaRPr/>
          </a:p>
          <a:p>
            <a:pPr marL="342900" lvl="0" indent="-114300" algn="ctr" rtl="0">
              <a:spcBef>
                <a:spcPts val="720"/>
              </a:spcBef>
              <a:spcAft>
                <a:spcPts val="0"/>
              </a:spcAft>
              <a:buClr>
                <a:schemeClr val="lt1"/>
              </a:buClr>
              <a:buSzPts val="3600"/>
              <a:buNone/>
            </a:pPr>
            <a:endParaRPr sz="3600" b="1">
              <a:solidFill>
                <a:srgbClr val="FFFF00"/>
              </a:solidFill>
            </a:endParaRPr>
          </a:p>
          <a:p>
            <a:pPr marL="36576" lvl="0" indent="0" algn="ctr" rtl="0">
              <a:spcBef>
                <a:spcPts val="640"/>
              </a:spcBef>
              <a:spcAft>
                <a:spcPts val="0"/>
              </a:spcAft>
              <a:buClr>
                <a:schemeClr val="lt1"/>
              </a:buClr>
              <a:buSzPts val="3200"/>
              <a:buNone/>
            </a:pPr>
            <a:endParaRPr/>
          </a:p>
        </p:txBody>
      </p:sp>
      <p:sp>
        <p:nvSpPr>
          <p:cNvPr id="98" name="Google Shape;9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a:t>
            </a:fld>
            <a:endParaRPr/>
          </a:p>
        </p:txBody>
      </p:sp>
      <p:sp>
        <p:nvSpPr>
          <p:cNvPr id="99" name="Google Shape;99;p2"/>
          <p:cNvSpPr txBox="1"/>
          <p:nvPr/>
        </p:nvSpPr>
        <p:spPr>
          <a:xfrm>
            <a:off x="6681175" y="298175"/>
            <a:ext cx="2211300" cy="12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a:latin typeface="Calibri"/>
                <a:ea typeface="Calibri"/>
                <a:cs typeface="Calibri"/>
                <a:sym typeface="Calibri"/>
              </a:rPr>
              <a:t>Apartado 2</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s-MX" sz="2800" b="1">
                <a:solidFill>
                  <a:schemeClr val="dk1"/>
                </a:solidFill>
              </a:rPr>
              <a:t>Formato de Planeación sesión por sesión de Proyecto Interdisciplinario</a:t>
            </a:r>
            <a:r>
              <a:rPr lang="es-MX" sz="1200">
                <a:solidFill>
                  <a:schemeClr val="dk1"/>
                </a:solidFill>
              </a:rPr>
              <a:t/>
            </a:r>
            <a:br>
              <a:rPr lang="es-MX" sz="1200">
                <a:solidFill>
                  <a:schemeClr val="dk1"/>
                </a:solidFill>
              </a:rPr>
            </a:br>
            <a:endParaRPr sz="1200">
              <a:solidFill>
                <a:schemeClr val="dk1"/>
              </a:solidFill>
              <a:latin typeface="Times New Roman"/>
              <a:ea typeface="Times New Roman"/>
              <a:cs typeface="Times New Roman"/>
              <a:sym typeface="Times New Roman"/>
            </a:endParaRPr>
          </a:p>
        </p:txBody>
      </p:sp>
      <p:graphicFrame>
        <p:nvGraphicFramePr>
          <p:cNvPr id="243" name="Google Shape;243;p26"/>
          <p:cNvGraphicFramePr/>
          <p:nvPr/>
        </p:nvGraphicFramePr>
        <p:xfrm>
          <a:off x="323528" y="1196751"/>
          <a:ext cx="8640975" cy="5486400"/>
        </p:xfrm>
        <a:graphic>
          <a:graphicData uri="http://schemas.openxmlformats.org/drawingml/2006/table">
            <a:tbl>
              <a:tblPr firstRow="1" firstCol="1" bandRow="1">
                <a:noFill/>
                <a:tableStyleId>{C92B5A6F-9F66-4339-A030-345482913441}</a:tableStyleId>
              </a:tblPr>
              <a:tblGrid>
                <a:gridCol w="2592700"/>
                <a:gridCol w="1430450"/>
                <a:gridCol w="1257750"/>
                <a:gridCol w="3360075"/>
              </a:tblGrid>
              <a:tr h="252475">
                <a:tc>
                  <a:txBody>
                    <a:bodyPr/>
                    <a:lstStyle/>
                    <a:p>
                      <a:pPr marL="0" marR="0" lvl="0" indent="0" algn="ctr" rtl="0">
                        <a:lnSpc>
                          <a:spcPct val="150000"/>
                        </a:lnSpc>
                        <a:spcBef>
                          <a:spcPts val="0"/>
                        </a:spcBef>
                        <a:spcAft>
                          <a:spcPts val="0"/>
                        </a:spcAft>
                        <a:buNone/>
                      </a:pPr>
                      <a:r>
                        <a:rPr lang="es-MX" sz="1200">
                          <a:solidFill>
                            <a:schemeClr val="dk1"/>
                          </a:solidFill>
                        </a:rPr>
                        <a:t>Sesiones disciplinarias</a:t>
                      </a:r>
                      <a:endParaRPr sz="1200">
                        <a:solidFill>
                          <a:schemeClr val="dk1"/>
                        </a:solidFill>
                        <a:latin typeface="Arial"/>
                        <a:ea typeface="Arial"/>
                        <a:cs typeface="Arial"/>
                        <a:sym typeface="Arial"/>
                      </a:endParaRPr>
                    </a:p>
                  </a:txBody>
                  <a:tcPr marL="67225" marR="67225" marT="0" marB="0"/>
                </a:tc>
                <a:tc>
                  <a:txBody>
                    <a:bodyPr/>
                    <a:lstStyle/>
                    <a:p>
                      <a:pPr marL="0" marR="0" lvl="0" indent="0" algn="ctr" rtl="0">
                        <a:lnSpc>
                          <a:spcPct val="150000"/>
                        </a:lnSpc>
                        <a:spcBef>
                          <a:spcPts val="0"/>
                        </a:spcBef>
                        <a:spcAft>
                          <a:spcPts val="0"/>
                        </a:spcAft>
                        <a:buNone/>
                      </a:pPr>
                      <a:r>
                        <a:rPr lang="es-MX" sz="1200">
                          <a:solidFill>
                            <a:schemeClr val="dk1"/>
                          </a:solidFill>
                        </a:rPr>
                        <a:t>Productos parciales</a:t>
                      </a:r>
                      <a:endParaRPr sz="1200">
                        <a:solidFill>
                          <a:schemeClr val="dk1"/>
                        </a:solidFill>
                        <a:latin typeface="Arial"/>
                        <a:ea typeface="Arial"/>
                        <a:cs typeface="Arial"/>
                        <a:sym typeface="Arial"/>
                      </a:endParaRPr>
                    </a:p>
                  </a:txBody>
                  <a:tcPr marL="67225" marR="67225" marT="0" marB="0"/>
                </a:tc>
                <a:tc>
                  <a:txBody>
                    <a:bodyPr/>
                    <a:lstStyle/>
                    <a:p>
                      <a:pPr marL="0" marR="0" lvl="0" indent="0" algn="ctr" rtl="0">
                        <a:lnSpc>
                          <a:spcPct val="150000"/>
                        </a:lnSpc>
                        <a:spcBef>
                          <a:spcPts val="0"/>
                        </a:spcBef>
                        <a:spcAft>
                          <a:spcPts val="0"/>
                        </a:spcAft>
                        <a:buNone/>
                      </a:pPr>
                      <a:r>
                        <a:rPr lang="es-MX" sz="1200">
                          <a:solidFill>
                            <a:schemeClr val="dk1"/>
                          </a:solidFill>
                        </a:rPr>
                        <a:t>Fechas</a:t>
                      </a:r>
                      <a:endParaRPr sz="1200">
                        <a:solidFill>
                          <a:schemeClr val="dk1"/>
                        </a:solidFill>
                        <a:latin typeface="Arial"/>
                        <a:ea typeface="Arial"/>
                        <a:cs typeface="Arial"/>
                        <a:sym typeface="Arial"/>
                      </a:endParaRPr>
                    </a:p>
                  </a:txBody>
                  <a:tcPr marL="67225" marR="67225" marT="0" marB="0"/>
                </a:tc>
                <a:tc>
                  <a:txBody>
                    <a:bodyPr/>
                    <a:lstStyle/>
                    <a:p>
                      <a:pPr marL="0" marR="0" lvl="0" indent="0" algn="ctr" rtl="0">
                        <a:lnSpc>
                          <a:spcPct val="150000"/>
                        </a:lnSpc>
                        <a:spcBef>
                          <a:spcPts val="0"/>
                        </a:spcBef>
                        <a:spcAft>
                          <a:spcPts val="0"/>
                        </a:spcAft>
                        <a:buNone/>
                      </a:pPr>
                      <a:r>
                        <a:rPr lang="es-MX" sz="1200">
                          <a:solidFill>
                            <a:schemeClr val="dk1"/>
                          </a:solidFill>
                        </a:rPr>
                        <a:t>Evaluación</a:t>
                      </a:r>
                      <a:endParaRPr sz="1200">
                        <a:solidFill>
                          <a:schemeClr val="dk1"/>
                        </a:solidFill>
                        <a:latin typeface="Arial"/>
                        <a:ea typeface="Arial"/>
                        <a:cs typeface="Arial"/>
                        <a:sym typeface="Arial"/>
                      </a:endParaRPr>
                    </a:p>
                  </a:txBody>
                  <a:tcPr marL="67225" marR="67225" marT="0" marB="0"/>
                </a:tc>
              </a:tr>
              <a:tr h="1533300">
                <a:tc>
                  <a:txBody>
                    <a:bodyPr/>
                    <a:lstStyle/>
                    <a:p>
                      <a:pPr marL="0" marR="0" lvl="0" indent="0" algn="just" rtl="0">
                        <a:lnSpc>
                          <a:spcPct val="150000"/>
                        </a:lnSpc>
                        <a:spcBef>
                          <a:spcPts val="0"/>
                        </a:spcBef>
                        <a:spcAft>
                          <a:spcPts val="0"/>
                        </a:spcAft>
                        <a:buNone/>
                      </a:pPr>
                      <a:r>
                        <a:rPr lang="es-MX" sz="1200">
                          <a:solidFill>
                            <a:schemeClr val="dk1"/>
                          </a:solidFill>
                        </a:rPr>
                        <a:t>Disciplina 1</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apertura</a:t>
                      </a:r>
                      <a:endParaRPr/>
                    </a:p>
                    <a:p>
                      <a:pPr marL="457200" marR="0" lvl="0" indent="0" algn="just" rtl="0">
                        <a:lnSpc>
                          <a:spcPct val="150000"/>
                        </a:lnSpc>
                        <a:spcBef>
                          <a:spcPts val="0"/>
                        </a:spcBef>
                        <a:spcAft>
                          <a:spcPts val="0"/>
                        </a:spcAft>
                        <a:buNone/>
                      </a:pPr>
                      <a:r>
                        <a:rPr lang="es-MX" sz="1200">
                          <a:solidFill>
                            <a:schemeClr val="dk1"/>
                          </a:solidFill>
                        </a:rPr>
                        <a:t> </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desarrollo</a:t>
                      </a:r>
                      <a:endParaRPr/>
                    </a:p>
                    <a:p>
                      <a:pPr marL="0" marR="0" lvl="0" indent="0" algn="just" rtl="0">
                        <a:lnSpc>
                          <a:spcPct val="150000"/>
                        </a:lnSpc>
                        <a:spcBef>
                          <a:spcPts val="0"/>
                        </a:spcBef>
                        <a:spcAft>
                          <a:spcPts val="0"/>
                        </a:spcAft>
                        <a:buNone/>
                      </a:pPr>
                      <a:r>
                        <a:rPr lang="es-MX" sz="1200">
                          <a:solidFill>
                            <a:schemeClr val="dk1"/>
                          </a:solidFill>
                        </a:rPr>
                        <a:t> </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cierre</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r>
              <a:tr h="1533300">
                <a:tc>
                  <a:txBody>
                    <a:bodyPr/>
                    <a:lstStyle/>
                    <a:p>
                      <a:pPr marL="0" marR="0" lvl="0" indent="0" algn="just" rtl="0">
                        <a:lnSpc>
                          <a:spcPct val="150000"/>
                        </a:lnSpc>
                        <a:spcBef>
                          <a:spcPts val="0"/>
                        </a:spcBef>
                        <a:spcAft>
                          <a:spcPts val="0"/>
                        </a:spcAft>
                        <a:buNone/>
                      </a:pPr>
                      <a:r>
                        <a:rPr lang="es-MX" sz="1200">
                          <a:solidFill>
                            <a:schemeClr val="dk1"/>
                          </a:solidFill>
                        </a:rPr>
                        <a:t>Disciplina 2</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apertura</a:t>
                      </a:r>
                      <a:endParaRPr/>
                    </a:p>
                    <a:p>
                      <a:pPr marL="457200" marR="0" lvl="0" indent="0" algn="just" rtl="0">
                        <a:lnSpc>
                          <a:spcPct val="150000"/>
                        </a:lnSpc>
                        <a:spcBef>
                          <a:spcPts val="0"/>
                        </a:spcBef>
                        <a:spcAft>
                          <a:spcPts val="0"/>
                        </a:spcAft>
                        <a:buNone/>
                      </a:pPr>
                      <a:r>
                        <a:rPr lang="es-MX" sz="1200">
                          <a:solidFill>
                            <a:schemeClr val="dk1"/>
                          </a:solidFill>
                        </a:rPr>
                        <a:t> </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desarrollo</a:t>
                      </a:r>
                      <a:endParaRPr/>
                    </a:p>
                    <a:p>
                      <a:pPr marL="0" marR="0" lvl="0" indent="0" algn="just" rtl="0">
                        <a:lnSpc>
                          <a:spcPct val="150000"/>
                        </a:lnSpc>
                        <a:spcBef>
                          <a:spcPts val="0"/>
                        </a:spcBef>
                        <a:spcAft>
                          <a:spcPts val="0"/>
                        </a:spcAft>
                        <a:buNone/>
                      </a:pPr>
                      <a:r>
                        <a:rPr lang="es-MX" sz="1200">
                          <a:solidFill>
                            <a:schemeClr val="dk1"/>
                          </a:solidFill>
                        </a:rPr>
                        <a:t> </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cierre</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r>
              <a:tr h="1793500">
                <a:tc>
                  <a:txBody>
                    <a:bodyPr/>
                    <a:lstStyle/>
                    <a:p>
                      <a:pPr marL="0" marR="0" lvl="0" indent="0" algn="just" rtl="0">
                        <a:lnSpc>
                          <a:spcPct val="150000"/>
                        </a:lnSpc>
                        <a:spcBef>
                          <a:spcPts val="0"/>
                        </a:spcBef>
                        <a:spcAft>
                          <a:spcPts val="0"/>
                        </a:spcAft>
                        <a:buNone/>
                      </a:pPr>
                      <a:r>
                        <a:rPr lang="es-MX" sz="1200">
                          <a:solidFill>
                            <a:schemeClr val="dk1"/>
                          </a:solidFill>
                        </a:rPr>
                        <a:t>Disciplina 3</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apertura</a:t>
                      </a:r>
                      <a:endParaRPr/>
                    </a:p>
                    <a:p>
                      <a:pPr marL="457200" marR="0" lvl="0" indent="0" algn="just" rtl="0">
                        <a:lnSpc>
                          <a:spcPct val="150000"/>
                        </a:lnSpc>
                        <a:spcBef>
                          <a:spcPts val="0"/>
                        </a:spcBef>
                        <a:spcAft>
                          <a:spcPts val="0"/>
                        </a:spcAft>
                        <a:buNone/>
                      </a:pPr>
                      <a:r>
                        <a:rPr lang="es-MX" sz="1200">
                          <a:solidFill>
                            <a:schemeClr val="dk1"/>
                          </a:solidFill>
                        </a:rPr>
                        <a:t> </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desarrollo</a:t>
                      </a:r>
                      <a:endParaRPr/>
                    </a:p>
                    <a:p>
                      <a:pPr marL="0" marR="0" lvl="0" indent="0" algn="just" rtl="0">
                        <a:lnSpc>
                          <a:spcPct val="150000"/>
                        </a:lnSpc>
                        <a:spcBef>
                          <a:spcPts val="0"/>
                        </a:spcBef>
                        <a:spcAft>
                          <a:spcPts val="0"/>
                        </a:spcAft>
                        <a:buNone/>
                      </a:pPr>
                      <a:r>
                        <a:rPr lang="es-MX" sz="1200">
                          <a:solidFill>
                            <a:schemeClr val="dk1"/>
                          </a:solidFill>
                        </a:rPr>
                        <a:t> </a:t>
                      </a:r>
                      <a:endParaRPr/>
                    </a:p>
                    <a:p>
                      <a:pPr marL="342900" marR="0" lvl="0" indent="-342900" algn="just" rtl="0">
                        <a:lnSpc>
                          <a:spcPct val="150000"/>
                        </a:lnSpc>
                        <a:spcBef>
                          <a:spcPts val="0"/>
                        </a:spcBef>
                        <a:spcAft>
                          <a:spcPts val="0"/>
                        </a:spcAft>
                        <a:buClr>
                          <a:schemeClr val="dk1"/>
                        </a:buClr>
                        <a:buSzPts val="1200"/>
                        <a:buFont typeface="Noto Sans Symbols"/>
                        <a:buChar char="∙"/>
                      </a:pPr>
                      <a:r>
                        <a:rPr lang="es-MX" sz="1200">
                          <a:solidFill>
                            <a:schemeClr val="dk1"/>
                          </a:solidFill>
                        </a:rPr>
                        <a:t>Actividades de cierre</a:t>
                      </a:r>
                      <a:endParaRPr/>
                    </a:p>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c>
                  <a:txBody>
                    <a:bodyPr/>
                    <a:lstStyle/>
                    <a:p>
                      <a:pPr marL="0" marR="0" lvl="0" indent="0" algn="just" rtl="0">
                        <a:lnSpc>
                          <a:spcPct val="150000"/>
                        </a:lnSpc>
                        <a:spcBef>
                          <a:spcPts val="0"/>
                        </a:spcBef>
                        <a:spcAft>
                          <a:spcPts val="0"/>
                        </a:spcAft>
                        <a:buNone/>
                      </a:pPr>
                      <a:r>
                        <a:rPr lang="es-MX" sz="1200">
                          <a:solidFill>
                            <a:schemeClr val="dk1"/>
                          </a:solidFill>
                        </a:rPr>
                        <a:t> </a:t>
                      </a:r>
                      <a:endParaRPr sz="1200">
                        <a:solidFill>
                          <a:schemeClr val="dk1"/>
                        </a:solidFill>
                        <a:latin typeface="Arial"/>
                        <a:ea typeface="Arial"/>
                        <a:cs typeface="Arial"/>
                        <a:sym typeface="Arial"/>
                      </a:endParaRPr>
                    </a:p>
                  </a:txBody>
                  <a:tcPr marL="67225" marR="67225" marT="0" marB="0"/>
                </a:tc>
              </a:tr>
            </a:tbl>
          </a:graphicData>
        </a:graphic>
      </p:graphicFrame>
      <p:sp>
        <p:nvSpPr>
          <p:cNvPr id="244" name="Google Shape;24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aphicFrame>
        <p:nvGraphicFramePr>
          <p:cNvPr id="249" name="Google Shape;249;p27"/>
          <p:cNvGraphicFramePr/>
          <p:nvPr/>
        </p:nvGraphicFramePr>
        <p:xfrm>
          <a:off x="521335" y="764704"/>
          <a:ext cx="3000000" cy="3000000"/>
        </p:xfrm>
        <a:graphic>
          <a:graphicData uri="http://schemas.openxmlformats.org/drawingml/2006/table">
            <a:tbl>
              <a:tblPr firstRow="1" firstCol="1" bandRow="1">
                <a:noFill/>
                <a:tableStyleId>{C92B5A6F-9F66-4339-A030-345482913441}</a:tableStyleId>
              </a:tblPr>
              <a:tblGrid>
                <a:gridCol w="2430775"/>
                <a:gridCol w="1341125"/>
                <a:gridCol w="1179200"/>
                <a:gridCol w="3150225"/>
              </a:tblGrid>
              <a:tr h="334675">
                <a:tc>
                  <a:txBody>
                    <a:bodyPr/>
                    <a:lstStyle/>
                    <a:p>
                      <a:pPr marL="0" marR="0" lvl="0" indent="0" algn="ctr" rtl="0">
                        <a:lnSpc>
                          <a:spcPct val="150000"/>
                        </a:lnSpc>
                        <a:spcBef>
                          <a:spcPts val="0"/>
                        </a:spcBef>
                        <a:spcAft>
                          <a:spcPts val="0"/>
                        </a:spcAft>
                        <a:buNone/>
                      </a:pPr>
                      <a:r>
                        <a:rPr lang="es-MX" sz="1400">
                          <a:solidFill>
                            <a:schemeClr val="dk1"/>
                          </a:solidFill>
                        </a:rPr>
                        <a:t>Sesiones interdisciplinarias</a:t>
                      </a:r>
                      <a:endParaRPr sz="1400">
                        <a:solidFill>
                          <a:schemeClr val="dk1"/>
                        </a:solidFill>
                        <a:latin typeface="Arial"/>
                        <a:ea typeface="Arial"/>
                        <a:cs typeface="Arial"/>
                        <a:sym typeface="Arial"/>
                      </a:endParaRPr>
                    </a:p>
                  </a:txBody>
                  <a:tcPr marL="68575" marR="68575" marT="0" marB="0"/>
                </a:tc>
                <a:tc>
                  <a:txBody>
                    <a:bodyPr/>
                    <a:lstStyle/>
                    <a:p>
                      <a:pPr marL="0" marR="0" lvl="0" indent="0" algn="ctr" rtl="0">
                        <a:lnSpc>
                          <a:spcPct val="150000"/>
                        </a:lnSpc>
                        <a:spcBef>
                          <a:spcPts val="0"/>
                        </a:spcBef>
                        <a:spcAft>
                          <a:spcPts val="0"/>
                        </a:spcAft>
                        <a:buNone/>
                      </a:pPr>
                      <a:r>
                        <a:rPr lang="es-MX" sz="1400">
                          <a:solidFill>
                            <a:schemeClr val="dk1"/>
                          </a:solidFill>
                        </a:rPr>
                        <a:t>Productos parciales</a:t>
                      </a:r>
                      <a:endParaRPr sz="1400">
                        <a:solidFill>
                          <a:schemeClr val="dk1"/>
                        </a:solidFill>
                        <a:latin typeface="Arial"/>
                        <a:ea typeface="Arial"/>
                        <a:cs typeface="Arial"/>
                        <a:sym typeface="Arial"/>
                      </a:endParaRPr>
                    </a:p>
                  </a:txBody>
                  <a:tcPr marL="68575" marR="68575" marT="0" marB="0"/>
                </a:tc>
                <a:tc>
                  <a:txBody>
                    <a:bodyPr/>
                    <a:lstStyle/>
                    <a:p>
                      <a:pPr marL="0" marR="0" lvl="0" indent="0" algn="ctr" rtl="0">
                        <a:lnSpc>
                          <a:spcPct val="150000"/>
                        </a:lnSpc>
                        <a:spcBef>
                          <a:spcPts val="0"/>
                        </a:spcBef>
                        <a:spcAft>
                          <a:spcPts val="0"/>
                        </a:spcAft>
                        <a:buNone/>
                      </a:pPr>
                      <a:r>
                        <a:rPr lang="es-MX" sz="1400">
                          <a:solidFill>
                            <a:schemeClr val="dk1"/>
                          </a:solidFill>
                        </a:rPr>
                        <a:t>Fechas</a:t>
                      </a:r>
                      <a:endParaRPr sz="1400">
                        <a:solidFill>
                          <a:schemeClr val="dk1"/>
                        </a:solidFill>
                        <a:latin typeface="Arial"/>
                        <a:ea typeface="Arial"/>
                        <a:cs typeface="Arial"/>
                        <a:sym typeface="Arial"/>
                      </a:endParaRPr>
                    </a:p>
                  </a:txBody>
                  <a:tcPr marL="68575" marR="68575" marT="0" marB="0"/>
                </a:tc>
                <a:tc>
                  <a:txBody>
                    <a:bodyPr/>
                    <a:lstStyle/>
                    <a:p>
                      <a:pPr marL="0" marR="0" lvl="0" indent="0" algn="ctr" rtl="0">
                        <a:lnSpc>
                          <a:spcPct val="150000"/>
                        </a:lnSpc>
                        <a:spcBef>
                          <a:spcPts val="0"/>
                        </a:spcBef>
                        <a:spcAft>
                          <a:spcPts val="0"/>
                        </a:spcAft>
                        <a:buNone/>
                      </a:pPr>
                      <a:r>
                        <a:rPr lang="es-MX" sz="1400">
                          <a:solidFill>
                            <a:schemeClr val="dk1"/>
                          </a:solidFill>
                        </a:rPr>
                        <a:t>Evaluación</a:t>
                      </a:r>
                      <a:endParaRPr sz="1400">
                        <a:solidFill>
                          <a:schemeClr val="dk1"/>
                        </a:solidFill>
                        <a:latin typeface="Arial"/>
                        <a:ea typeface="Arial"/>
                        <a:cs typeface="Arial"/>
                        <a:sym typeface="Arial"/>
                      </a:endParaRPr>
                    </a:p>
                  </a:txBody>
                  <a:tcPr marL="68575" marR="68575" marT="0" marB="0"/>
                </a:tc>
              </a:tr>
              <a:tr h="5209950">
                <a:tc>
                  <a:txBody>
                    <a:bodyPr/>
                    <a:lstStyle/>
                    <a:p>
                      <a:pPr marL="342900" marR="0" lvl="0" indent="-342900" algn="just" rtl="0">
                        <a:lnSpc>
                          <a:spcPct val="150000"/>
                        </a:lnSpc>
                        <a:spcBef>
                          <a:spcPts val="0"/>
                        </a:spcBef>
                        <a:spcAft>
                          <a:spcPts val="0"/>
                        </a:spcAft>
                        <a:buClr>
                          <a:schemeClr val="dk1"/>
                        </a:buClr>
                        <a:buSzPts val="1400"/>
                        <a:buFont typeface="Noto Sans Symbols"/>
                        <a:buChar char="∙"/>
                      </a:pPr>
                      <a:r>
                        <a:rPr lang="es-MX" sz="1400">
                          <a:solidFill>
                            <a:schemeClr val="dk1"/>
                          </a:solidFill>
                        </a:rPr>
                        <a:t>Actividades de apertura</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342900" marR="0" lvl="0" indent="-342900" algn="just" rtl="0">
                        <a:lnSpc>
                          <a:spcPct val="150000"/>
                        </a:lnSpc>
                        <a:spcBef>
                          <a:spcPts val="0"/>
                        </a:spcBef>
                        <a:spcAft>
                          <a:spcPts val="0"/>
                        </a:spcAft>
                        <a:buClr>
                          <a:schemeClr val="dk1"/>
                        </a:buClr>
                        <a:buSzPts val="1400"/>
                        <a:buFont typeface="Noto Sans Symbols"/>
                        <a:buChar char="∙"/>
                      </a:pPr>
                      <a:r>
                        <a:rPr lang="es-MX" sz="1400">
                          <a:solidFill>
                            <a:schemeClr val="dk1"/>
                          </a:solidFill>
                        </a:rPr>
                        <a:t>Actividades de desarrollo</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457200" marR="0" lvl="0" indent="0" algn="just" rtl="0">
                        <a:lnSpc>
                          <a:spcPct val="150000"/>
                        </a:lnSpc>
                        <a:spcBef>
                          <a:spcPts val="0"/>
                        </a:spcBef>
                        <a:spcAft>
                          <a:spcPts val="0"/>
                        </a:spcAft>
                        <a:buNone/>
                      </a:pPr>
                      <a:r>
                        <a:rPr lang="es-MX" sz="1400">
                          <a:solidFill>
                            <a:schemeClr val="dk1"/>
                          </a:solidFill>
                        </a:rPr>
                        <a:t> </a:t>
                      </a:r>
                      <a:endParaRPr/>
                    </a:p>
                    <a:p>
                      <a:pPr marL="0" marR="0" lvl="0" indent="0" algn="just" rtl="0">
                        <a:lnSpc>
                          <a:spcPct val="150000"/>
                        </a:lnSpc>
                        <a:spcBef>
                          <a:spcPts val="0"/>
                        </a:spcBef>
                        <a:spcAft>
                          <a:spcPts val="0"/>
                        </a:spcAft>
                        <a:buNone/>
                      </a:pPr>
                      <a:r>
                        <a:rPr lang="es-MX" sz="1400">
                          <a:solidFill>
                            <a:schemeClr val="dk1"/>
                          </a:solidFill>
                        </a:rPr>
                        <a:t> </a:t>
                      </a:r>
                      <a:endParaRPr/>
                    </a:p>
                    <a:p>
                      <a:pPr marL="342900" marR="0" lvl="0" indent="-342900" algn="just" rtl="0">
                        <a:lnSpc>
                          <a:spcPct val="150000"/>
                        </a:lnSpc>
                        <a:spcBef>
                          <a:spcPts val="0"/>
                        </a:spcBef>
                        <a:spcAft>
                          <a:spcPts val="0"/>
                        </a:spcAft>
                        <a:buClr>
                          <a:schemeClr val="dk1"/>
                        </a:buClr>
                        <a:buSzPts val="1400"/>
                        <a:buFont typeface="Noto Sans Symbols"/>
                        <a:buChar char="∙"/>
                      </a:pPr>
                      <a:r>
                        <a:rPr lang="es-MX" sz="1400">
                          <a:solidFill>
                            <a:schemeClr val="dk1"/>
                          </a:solidFill>
                        </a:rPr>
                        <a:t>Actividades de cierre</a:t>
                      </a:r>
                      <a:endParaRPr/>
                    </a:p>
                    <a:p>
                      <a:pPr marL="0" marR="0" lvl="0" indent="0" algn="just" rtl="0">
                        <a:lnSpc>
                          <a:spcPct val="150000"/>
                        </a:lnSpc>
                        <a:spcBef>
                          <a:spcPts val="0"/>
                        </a:spcBef>
                        <a:spcAft>
                          <a:spcPts val="0"/>
                        </a:spcAft>
                        <a:buNone/>
                      </a:pPr>
                      <a:r>
                        <a:rPr lang="es-MX" sz="1400">
                          <a:solidFill>
                            <a:schemeClr val="dk1"/>
                          </a:solidFill>
                        </a:rPr>
                        <a:t> </a:t>
                      </a:r>
                      <a:endParaRPr/>
                    </a:p>
                    <a:p>
                      <a:pPr marL="0" marR="0" lvl="0" indent="0" algn="just" rtl="0">
                        <a:lnSpc>
                          <a:spcPct val="150000"/>
                        </a:lnSpc>
                        <a:spcBef>
                          <a:spcPts val="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68575" marR="68575" marT="0" marB="0"/>
                </a:tc>
                <a:tc>
                  <a:txBody>
                    <a:bodyPr/>
                    <a:lstStyle/>
                    <a:p>
                      <a:pPr marL="0" marR="0" lvl="0" indent="0" algn="just" rtl="0">
                        <a:lnSpc>
                          <a:spcPct val="150000"/>
                        </a:lnSpc>
                        <a:spcBef>
                          <a:spcPts val="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68575" marR="68575" marT="0" marB="0"/>
                </a:tc>
                <a:tc>
                  <a:txBody>
                    <a:bodyPr/>
                    <a:lstStyle/>
                    <a:p>
                      <a:pPr marL="0" marR="0" lvl="0" indent="0" algn="just" rtl="0">
                        <a:lnSpc>
                          <a:spcPct val="150000"/>
                        </a:lnSpc>
                        <a:spcBef>
                          <a:spcPts val="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68575" marR="68575" marT="0" marB="0"/>
                </a:tc>
                <a:tc>
                  <a:txBody>
                    <a:bodyPr/>
                    <a:lstStyle/>
                    <a:p>
                      <a:pPr marL="0" marR="0" lvl="0" indent="0" algn="just" rtl="0">
                        <a:lnSpc>
                          <a:spcPct val="150000"/>
                        </a:lnSpc>
                        <a:spcBef>
                          <a:spcPts val="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68575" marR="68575" marT="0" marB="0"/>
                </a:tc>
              </a:tr>
            </a:tbl>
          </a:graphicData>
        </a:graphic>
      </p:graphicFrame>
      <p:sp>
        <p:nvSpPr>
          <p:cNvPr id="250" name="Google Shape;25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a:spLocks noGrp="1"/>
          </p:cNvSpPr>
          <p:nvPr>
            <p:ph type="title"/>
          </p:nvPr>
        </p:nvSpPr>
        <p:spPr>
          <a:xfrm>
            <a:off x="3616656" y="288284"/>
            <a:ext cx="5191079" cy="899069"/>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1800"/>
              <a:buFont typeface="Arial"/>
              <a:buNone/>
            </a:pPr>
            <a:r>
              <a:rPr lang="es-MX" sz="1800" dirty="0">
                <a:solidFill>
                  <a:schemeClr val="dk1"/>
                </a:solidFill>
                <a:latin typeface="Arial"/>
                <a:ea typeface="Arial"/>
                <a:cs typeface="Arial"/>
                <a:sym typeface="Arial"/>
              </a:rPr>
              <a:t/>
            </a:r>
            <a:br>
              <a:rPr lang="es-MX" sz="1800" dirty="0">
                <a:solidFill>
                  <a:schemeClr val="dk1"/>
                </a:solidFill>
                <a:latin typeface="Arial"/>
                <a:ea typeface="Arial"/>
                <a:cs typeface="Arial"/>
                <a:sym typeface="Arial"/>
              </a:rPr>
            </a:br>
            <a:r>
              <a:rPr lang="es-MX" sz="1600" b="1" dirty="0">
                <a:solidFill>
                  <a:schemeClr val="dk1"/>
                </a:solidFill>
                <a:latin typeface="+mn-lt"/>
                <a:ea typeface="Arial"/>
                <a:cs typeface="Arial"/>
                <a:sym typeface="Arial"/>
              </a:rPr>
              <a:t>5.h  </a:t>
            </a:r>
            <a:r>
              <a:rPr lang="es-MX" sz="1600" b="1" dirty="0" smtClean="0">
                <a:solidFill>
                  <a:schemeClr val="dk1"/>
                </a:solidFill>
                <a:latin typeface="+mn-lt"/>
                <a:ea typeface="Arial"/>
                <a:cs typeface="Arial"/>
                <a:sym typeface="Arial"/>
              </a:rPr>
              <a:t>Reflexión sobre el proceso de planteamiento del proyecto. Zona 1</a:t>
            </a:r>
            <a:r>
              <a:rPr lang="es-MX" sz="1600" dirty="0">
                <a:solidFill>
                  <a:schemeClr val="dk1"/>
                </a:solidFill>
                <a:latin typeface="+mn-lt"/>
              </a:rPr>
              <a:t/>
            </a:r>
            <a:br>
              <a:rPr lang="es-MX" sz="1600" dirty="0">
                <a:solidFill>
                  <a:schemeClr val="dk1"/>
                </a:solidFill>
                <a:latin typeface="+mn-lt"/>
              </a:rPr>
            </a:br>
            <a:endParaRPr sz="1600" dirty="0">
              <a:solidFill>
                <a:schemeClr val="dk1"/>
              </a:solidFill>
              <a:latin typeface="+mn-lt"/>
              <a:ea typeface="Arial"/>
              <a:cs typeface="Arial"/>
              <a:sym typeface="Arial"/>
            </a:endParaRPr>
          </a:p>
        </p:txBody>
      </p:sp>
      <p:sp>
        <p:nvSpPr>
          <p:cNvPr id="263" name="Google Shape;26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22</a:t>
            </a:fld>
            <a:endParaRPr/>
          </a:p>
        </p:txBody>
      </p:sp>
      <p:sp>
        <p:nvSpPr>
          <p:cNvPr id="265" name="Google Shape;265;p29"/>
          <p:cNvSpPr/>
          <p:nvPr/>
        </p:nvSpPr>
        <p:spPr>
          <a:xfrm>
            <a:off x="2511425" y="145097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Arial"/>
              <a:ea typeface="Arial"/>
              <a:cs typeface="Arial"/>
              <a:sym typeface="Arial"/>
            </a:endParaRPr>
          </a:p>
        </p:txBody>
      </p:sp>
      <p:graphicFrame>
        <p:nvGraphicFramePr>
          <p:cNvPr id="266" name="Google Shape;266;p29"/>
          <p:cNvGraphicFramePr/>
          <p:nvPr>
            <p:extLst>
              <p:ext uri="{D42A27DB-BD31-4B8C-83A1-F6EECF244321}">
                <p14:modId xmlns:p14="http://schemas.microsoft.com/office/powerpoint/2010/main" val="3397845333"/>
              </p:ext>
            </p:extLst>
          </p:nvPr>
        </p:nvGraphicFramePr>
        <p:xfrm>
          <a:off x="395536" y="1450975"/>
          <a:ext cx="8291275" cy="5211475"/>
        </p:xfrm>
        <a:graphic>
          <a:graphicData uri="http://schemas.openxmlformats.org/drawingml/2006/table">
            <a:tbl>
              <a:tblPr firstRow="1" firstCol="1" bandRow="1">
                <a:noFill/>
                <a:tableStyleId>{C6984C64-D0FC-43A1-8559-42604DDAB214}</a:tableStyleId>
              </a:tblPr>
              <a:tblGrid>
                <a:gridCol w="1494950"/>
                <a:gridCol w="2619275"/>
                <a:gridCol w="2043450"/>
                <a:gridCol w="2133600"/>
              </a:tblGrid>
              <a:tr h="410875">
                <a:tc>
                  <a:txBody>
                    <a:bodyPr/>
                    <a:lstStyle/>
                    <a:p>
                      <a:pPr marL="0" marR="0" lvl="0" indent="0" algn="l" rtl="0">
                        <a:lnSpc>
                          <a:spcPct val="150000"/>
                        </a:lnSpc>
                        <a:spcBef>
                          <a:spcPts val="0"/>
                        </a:spcBef>
                        <a:spcAft>
                          <a:spcPts val="0"/>
                        </a:spcAft>
                        <a:buNone/>
                      </a:pPr>
                      <a:r>
                        <a:rPr lang="es-MX" sz="1400" dirty="0"/>
                        <a:t> </a:t>
                      </a:r>
                      <a:endParaRPr sz="1400" dirty="0">
                        <a:latin typeface="Arial"/>
                        <a:ea typeface="Arial"/>
                        <a:cs typeface="Arial"/>
                        <a:sym typeface="Arial"/>
                      </a:endParaRPr>
                    </a:p>
                  </a:txBody>
                  <a:tcPr marL="62750" marR="62750" marT="0" marB="0"/>
                </a:tc>
                <a:tc>
                  <a:txBody>
                    <a:bodyPr/>
                    <a:lstStyle/>
                    <a:p>
                      <a:pPr marL="0" marR="0" lvl="0" indent="0" algn="ctr" rtl="0">
                        <a:lnSpc>
                          <a:spcPct val="150000"/>
                        </a:lnSpc>
                        <a:spcBef>
                          <a:spcPts val="0"/>
                        </a:spcBef>
                        <a:spcAft>
                          <a:spcPts val="0"/>
                        </a:spcAft>
                        <a:buNone/>
                      </a:pPr>
                      <a:r>
                        <a:rPr lang="es-MX" sz="1400" dirty="0"/>
                        <a:t>Avances</a:t>
                      </a:r>
                      <a:endParaRPr sz="1400" dirty="0">
                        <a:latin typeface="Arial"/>
                        <a:ea typeface="Arial"/>
                        <a:cs typeface="Arial"/>
                        <a:sym typeface="Arial"/>
                      </a:endParaRPr>
                    </a:p>
                  </a:txBody>
                  <a:tcPr marL="62750" marR="62750" marT="0" marB="0"/>
                </a:tc>
                <a:tc>
                  <a:txBody>
                    <a:bodyPr/>
                    <a:lstStyle/>
                    <a:p>
                      <a:pPr marL="0" marR="0" lvl="0" indent="0" algn="ctr" rtl="0">
                        <a:lnSpc>
                          <a:spcPct val="150000"/>
                        </a:lnSpc>
                        <a:spcBef>
                          <a:spcPts val="0"/>
                        </a:spcBef>
                        <a:spcAft>
                          <a:spcPts val="0"/>
                        </a:spcAft>
                        <a:buNone/>
                      </a:pPr>
                      <a:r>
                        <a:rPr lang="es-MX" sz="1400" dirty="0"/>
                        <a:t>Tropiezos</a:t>
                      </a:r>
                      <a:endParaRPr sz="1400" dirty="0">
                        <a:latin typeface="Arial"/>
                        <a:ea typeface="Arial"/>
                        <a:cs typeface="Arial"/>
                        <a:sym typeface="Arial"/>
                      </a:endParaRPr>
                    </a:p>
                  </a:txBody>
                  <a:tcPr marL="62750" marR="62750" marT="0" marB="0"/>
                </a:tc>
                <a:tc>
                  <a:txBody>
                    <a:bodyPr/>
                    <a:lstStyle/>
                    <a:p>
                      <a:pPr marL="0" marR="0" lvl="0" indent="0" algn="ctr" rtl="0">
                        <a:lnSpc>
                          <a:spcPct val="150000"/>
                        </a:lnSpc>
                        <a:spcBef>
                          <a:spcPts val="0"/>
                        </a:spcBef>
                        <a:spcAft>
                          <a:spcPts val="0"/>
                        </a:spcAft>
                        <a:buNone/>
                      </a:pPr>
                      <a:r>
                        <a:rPr lang="es-MX" sz="1400"/>
                        <a:t>Soluciones</a:t>
                      </a:r>
                      <a:endParaRPr sz="1400">
                        <a:latin typeface="Arial"/>
                        <a:ea typeface="Arial"/>
                        <a:cs typeface="Arial"/>
                        <a:sym typeface="Arial"/>
                      </a:endParaRPr>
                    </a:p>
                  </a:txBody>
                  <a:tcPr marL="62750" marR="62750" marT="0" marB="0"/>
                </a:tc>
              </a:tr>
              <a:tr h="4800600">
                <a:tc>
                  <a:txBody>
                    <a:bodyPr/>
                    <a:lstStyle/>
                    <a:p>
                      <a:pPr marL="0" marR="0" lvl="0" indent="0" algn="ctr" rtl="0">
                        <a:lnSpc>
                          <a:spcPct val="150000"/>
                        </a:lnSpc>
                        <a:spcBef>
                          <a:spcPts val="0"/>
                        </a:spcBef>
                        <a:spcAft>
                          <a:spcPts val="0"/>
                        </a:spcAft>
                        <a:buNone/>
                      </a:pPr>
                      <a:r>
                        <a:rPr lang="es-MX" sz="1400"/>
                        <a:t>Trabajo cooperativo de los profesores </a:t>
                      </a:r>
                      <a:endParaRPr sz="1400">
                        <a:latin typeface="Arial"/>
                        <a:ea typeface="Arial"/>
                        <a:cs typeface="Arial"/>
                        <a:sym typeface="Arial"/>
                      </a:endParaRPr>
                    </a:p>
                  </a:txBody>
                  <a:tcPr marL="62750" marR="62750" marT="0" marB="0"/>
                </a:tc>
                <a:tc>
                  <a:txBody>
                    <a:bodyPr/>
                    <a:lstStyle/>
                    <a:p>
                      <a:pPr marL="0" marR="0" lvl="0" indent="0" algn="just" rtl="0">
                        <a:lnSpc>
                          <a:spcPct val="150000"/>
                        </a:lnSpc>
                        <a:spcBef>
                          <a:spcPts val="0"/>
                        </a:spcBef>
                        <a:spcAft>
                          <a:spcPts val="0"/>
                        </a:spcAft>
                        <a:buNone/>
                      </a:pPr>
                      <a:r>
                        <a:rPr lang="es-MX" sz="1400"/>
                        <a:t>Se logró la integración de equipos de docentes que imparten materias aparentemente dispares, con el objetivo de realizar un proyecto multidisciplinario</a:t>
                      </a:r>
                      <a:r>
                        <a:rPr lang="es-MX"/>
                        <a:t>.</a:t>
                      </a:r>
                      <a:r>
                        <a:rPr lang="es-MX" sz="1400"/>
                        <a:t> Esto enriquece la visión tanto de alumnos como de profesores.</a:t>
                      </a:r>
                      <a:endParaRPr sz="1400">
                        <a:latin typeface="Arial"/>
                        <a:ea typeface="Arial"/>
                        <a:cs typeface="Arial"/>
                        <a:sym typeface="Arial"/>
                      </a:endParaRPr>
                    </a:p>
                  </a:txBody>
                  <a:tcPr marL="62750" marR="62750" marT="0" marB="0"/>
                </a:tc>
                <a:tc>
                  <a:txBody>
                    <a:bodyPr/>
                    <a:lstStyle/>
                    <a:p>
                      <a:pPr marL="0" marR="0" lvl="0" indent="0" algn="just" rtl="0">
                        <a:lnSpc>
                          <a:spcPct val="150000"/>
                        </a:lnSpc>
                        <a:spcBef>
                          <a:spcPts val="0"/>
                        </a:spcBef>
                        <a:spcAft>
                          <a:spcPts val="0"/>
                        </a:spcAft>
                        <a:buNone/>
                      </a:pPr>
                      <a:r>
                        <a:rPr lang="es-MX" sz="1400"/>
                        <a:t>En ocasiones fue difícil compaginar los horarios de los profesores para el trabajo en equipo, ya que la mayoría labora en otra institución</a:t>
                      </a:r>
                      <a:r>
                        <a:rPr lang="es-MX"/>
                        <a:t>.</a:t>
                      </a:r>
                      <a:endParaRPr/>
                    </a:p>
                    <a:p>
                      <a:pPr marL="0" marR="0" lvl="0" indent="0" algn="just" rtl="0">
                        <a:lnSpc>
                          <a:spcPct val="150000"/>
                        </a:lnSpc>
                        <a:spcBef>
                          <a:spcPts val="0"/>
                        </a:spcBef>
                        <a:spcAft>
                          <a:spcPts val="0"/>
                        </a:spcAft>
                        <a:buNone/>
                      </a:pPr>
                      <a:r>
                        <a:rPr lang="es-MX"/>
                        <a:t>Con los alumnos fue en ocasiones llegar a acuerdos para el trabajo con las demás materias.</a:t>
                      </a:r>
                      <a:endParaRPr/>
                    </a:p>
                  </a:txBody>
                  <a:tcPr marL="62750" marR="62750" marT="0" marB="0"/>
                </a:tc>
                <a:tc>
                  <a:txBody>
                    <a:bodyPr/>
                    <a:lstStyle/>
                    <a:p>
                      <a:pPr marL="0" marR="0" lvl="0" indent="0" algn="just" rtl="0">
                        <a:lnSpc>
                          <a:spcPct val="150000"/>
                        </a:lnSpc>
                        <a:spcBef>
                          <a:spcPts val="0"/>
                        </a:spcBef>
                        <a:spcAft>
                          <a:spcPts val="0"/>
                        </a:spcAft>
                        <a:buNone/>
                      </a:pPr>
                      <a:r>
                        <a:rPr lang="es-MX" sz="1400" dirty="0"/>
                        <a:t>Se estableció comunicación de forma virtual, a través del correo electrónico o del </a:t>
                      </a:r>
                      <a:r>
                        <a:rPr lang="es-MX" sz="1400" dirty="0" err="1"/>
                        <a:t>whatsapp</a:t>
                      </a:r>
                      <a:r>
                        <a:rPr lang="es-MX" sz="1400" dirty="0"/>
                        <a:t>, con los diferentes maestros para complementar el trabajo presencial que se llevó a cabo en las instalaciones del Colegio.</a:t>
                      </a:r>
                      <a:endParaRPr sz="1400" dirty="0"/>
                    </a:p>
                    <a:p>
                      <a:pPr marL="0" marR="0" lvl="0" indent="0" algn="just" rtl="0">
                        <a:lnSpc>
                          <a:spcPct val="150000"/>
                        </a:lnSpc>
                        <a:spcBef>
                          <a:spcPts val="0"/>
                        </a:spcBef>
                        <a:spcAft>
                          <a:spcPts val="0"/>
                        </a:spcAft>
                        <a:buNone/>
                      </a:pPr>
                      <a:r>
                        <a:rPr lang="es-MX" dirty="0"/>
                        <a:t>Y con los alumnos se comenzó a trabajar en aula invertida para que se </a:t>
                      </a:r>
                      <a:r>
                        <a:rPr lang="es-MX" dirty="0" err="1"/>
                        <a:t>informáran</a:t>
                      </a:r>
                      <a:r>
                        <a:rPr lang="es-MX" dirty="0"/>
                        <a:t> en los temas a trabajar en el salón de clase.</a:t>
                      </a:r>
                      <a:endParaRPr dirty="0"/>
                    </a:p>
                  </a:txBody>
                  <a:tcPr marL="62750" marR="62750"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23</a:t>
            </a:fld>
            <a:endParaRPr/>
          </a:p>
        </p:txBody>
      </p:sp>
      <p:graphicFrame>
        <p:nvGraphicFramePr>
          <p:cNvPr id="272" name="Google Shape;272;p30"/>
          <p:cNvGraphicFramePr/>
          <p:nvPr/>
        </p:nvGraphicFramePr>
        <p:xfrm>
          <a:off x="457200" y="836712"/>
          <a:ext cx="8229600" cy="5400600"/>
        </p:xfrm>
        <a:graphic>
          <a:graphicData uri="http://schemas.openxmlformats.org/drawingml/2006/table">
            <a:tbl>
              <a:tblPr firstRow="1" firstCol="1" bandRow="1">
                <a:noFill/>
                <a:tableStyleId>{C6984C64-D0FC-43A1-8559-42604DDAB214}</a:tableStyleId>
              </a:tblPr>
              <a:tblGrid>
                <a:gridCol w="2056825"/>
                <a:gridCol w="2057400"/>
                <a:gridCol w="2057400"/>
                <a:gridCol w="2057975"/>
              </a:tblGrid>
              <a:tr h="5400600">
                <a:tc>
                  <a:txBody>
                    <a:bodyPr/>
                    <a:lstStyle/>
                    <a:p>
                      <a:pPr marL="0" marR="0" lvl="0" indent="0" algn="ctr" rtl="0">
                        <a:lnSpc>
                          <a:spcPct val="150000"/>
                        </a:lnSpc>
                        <a:spcBef>
                          <a:spcPts val="0"/>
                        </a:spcBef>
                        <a:spcAft>
                          <a:spcPts val="0"/>
                        </a:spcAft>
                        <a:buNone/>
                      </a:pPr>
                      <a:endParaRPr sz="1100"/>
                    </a:p>
                    <a:p>
                      <a:pPr marL="0" marR="0" lvl="0" indent="0" algn="ctr" rtl="0">
                        <a:lnSpc>
                          <a:spcPct val="150000"/>
                        </a:lnSpc>
                        <a:spcBef>
                          <a:spcPts val="0"/>
                        </a:spcBef>
                        <a:spcAft>
                          <a:spcPts val="0"/>
                        </a:spcAft>
                        <a:buNone/>
                      </a:pPr>
                      <a:r>
                        <a:rPr lang="es-MX" sz="1400"/>
                        <a:t>Proceso de planeación</a:t>
                      </a:r>
                      <a:endParaRPr sz="1400">
                        <a:latin typeface="Courier"/>
                        <a:ea typeface="Courier"/>
                        <a:cs typeface="Courier"/>
                        <a:sym typeface="Courier"/>
                      </a:endParaRPr>
                    </a:p>
                  </a:txBody>
                  <a:tcPr marL="62750" marR="62750" marT="0" marB="0"/>
                </a:tc>
                <a:tc>
                  <a:txBody>
                    <a:bodyPr/>
                    <a:lstStyle/>
                    <a:p>
                      <a:pPr marL="0" marR="0" lvl="0" indent="0" algn="just" rtl="0">
                        <a:lnSpc>
                          <a:spcPct val="150000"/>
                        </a:lnSpc>
                        <a:spcBef>
                          <a:spcPts val="0"/>
                        </a:spcBef>
                        <a:spcAft>
                          <a:spcPts val="0"/>
                        </a:spcAft>
                        <a:buNone/>
                      </a:pPr>
                      <a:r>
                        <a:rPr lang="es-MX" sz="1400"/>
                        <a:t>Cada equipo estableció las fases y tiempos en los que se llevará a cabo el proyecto integrador, tanto de forma particular en cada asignatura, como en el trabajo interdisciplinario.</a:t>
                      </a:r>
                      <a:endParaRPr sz="1400">
                        <a:latin typeface="Courier"/>
                        <a:ea typeface="Courier"/>
                        <a:cs typeface="Courier"/>
                        <a:sym typeface="Courier"/>
                      </a:endParaRPr>
                    </a:p>
                  </a:txBody>
                  <a:tcPr marL="62750" marR="62750" marT="0" marB="0"/>
                </a:tc>
                <a:tc>
                  <a:txBody>
                    <a:bodyPr/>
                    <a:lstStyle/>
                    <a:p>
                      <a:pPr marL="0" marR="0" lvl="0" indent="0" algn="just" rtl="0">
                        <a:lnSpc>
                          <a:spcPct val="150000"/>
                        </a:lnSpc>
                        <a:spcBef>
                          <a:spcPts val="0"/>
                        </a:spcBef>
                        <a:spcAft>
                          <a:spcPts val="0"/>
                        </a:spcAft>
                        <a:buNone/>
                      </a:pPr>
                      <a:r>
                        <a:rPr lang="es-MX" sz="1400"/>
                        <a:t>Cada docente tuvo que hacer una adaptación de los tiempos y momentos en que va a tratar el tema relacionado con el proyecto interdisciplinario, de tal forma que haya una coincidencia y/o secuencia con las otras dos materias. Esta situación planteó la necesidad de una planeación detallada.</a:t>
                      </a:r>
                      <a:endParaRPr sz="1400">
                        <a:latin typeface="Courier"/>
                        <a:ea typeface="Courier"/>
                        <a:cs typeface="Courier"/>
                        <a:sym typeface="Courier"/>
                      </a:endParaRPr>
                    </a:p>
                  </a:txBody>
                  <a:tcPr marL="62750" marR="62750" marT="0" marB="0"/>
                </a:tc>
                <a:tc>
                  <a:txBody>
                    <a:bodyPr/>
                    <a:lstStyle/>
                    <a:p>
                      <a:pPr marL="0" marR="0" lvl="0" indent="0" algn="just" rtl="0">
                        <a:lnSpc>
                          <a:spcPct val="150000"/>
                        </a:lnSpc>
                        <a:spcBef>
                          <a:spcPts val="0"/>
                        </a:spcBef>
                        <a:spcAft>
                          <a:spcPts val="0"/>
                        </a:spcAft>
                        <a:buNone/>
                      </a:pPr>
                      <a:r>
                        <a:rPr lang="es-MX" sz="1400"/>
                        <a:t>Se buscó prever las posibles dificultades o retos que los proyectos puedan implicar, de tal forma que su resolución forme parte de las fases de planeación.</a:t>
                      </a:r>
                      <a:endParaRPr sz="1400">
                        <a:latin typeface="Courier"/>
                        <a:ea typeface="Courier"/>
                        <a:cs typeface="Courier"/>
                        <a:sym typeface="Courier"/>
                      </a:endParaRPr>
                    </a:p>
                  </a:txBody>
                  <a:tcPr marL="62750" marR="6275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77" name="Google Shape;277;p31"/>
          <p:cNvGraphicFramePr/>
          <p:nvPr/>
        </p:nvGraphicFramePr>
        <p:xfrm>
          <a:off x="457200" y="764704"/>
          <a:ext cx="8229600" cy="4680525"/>
        </p:xfrm>
        <a:graphic>
          <a:graphicData uri="http://schemas.openxmlformats.org/drawingml/2006/table">
            <a:tbl>
              <a:tblPr firstRow="1" firstCol="1" bandRow="1">
                <a:noFill/>
                <a:tableStyleId>{C6984C64-D0FC-43A1-8559-42604DDAB214}</a:tableStyleId>
              </a:tblPr>
              <a:tblGrid>
                <a:gridCol w="2056825"/>
                <a:gridCol w="2057400"/>
                <a:gridCol w="2057400"/>
                <a:gridCol w="2057975"/>
              </a:tblGrid>
              <a:tr h="4680525">
                <a:tc>
                  <a:txBody>
                    <a:bodyPr/>
                    <a:lstStyle/>
                    <a:p>
                      <a:pPr marL="0" marR="0" lvl="0" indent="0" algn="ctr" rtl="0">
                        <a:lnSpc>
                          <a:spcPct val="150000"/>
                        </a:lnSpc>
                        <a:spcBef>
                          <a:spcPts val="0"/>
                        </a:spcBef>
                        <a:spcAft>
                          <a:spcPts val="0"/>
                        </a:spcAft>
                        <a:buNone/>
                      </a:pPr>
                      <a:r>
                        <a:rPr lang="es-MX" sz="1200"/>
                        <a:t>Puntos a tomarse en cuenta para la implementación</a:t>
                      </a:r>
                      <a:endParaRPr sz="1200">
                        <a:latin typeface="Courier"/>
                        <a:ea typeface="Courier"/>
                        <a:cs typeface="Courier"/>
                        <a:sym typeface="Courier"/>
                      </a:endParaRPr>
                    </a:p>
                  </a:txBody>
                  <a:tcPr marL="62750" marR="62750" marT="0" marB="0"/>
                </a:tc>
                <a:tc>
                  <a:txBody>
                    <a:bodyPr/>
                    <a:lstStyle/>
                    <a:p>
                      <a:pPr marL="342900" marR="0" lvl="0" indent="-342900" algn="just" rtl="0">
                        <a:lnSpc>
                          <a:spcPct val="150000"/>
                        </a:lnSpc>
                        <a:spcBef>
                          <a:spcPts val="0"/>
                        </a:spcBef>
                        <a:spcAft>
                          <a:spcPts val="0"/>
                        </a:spcAft>
                        <a:buClr>
                          <a:schemeClr val="lt1"/>
                        </a:buClr>
                        <a:buSzPts val="1200"/>
                        <a:buFont typeface="Noto Sans Symbols"/>
                        <a:buChar char="▪"/>
                      </a:pPr>
                      <a:r>
                        <a:rPr lang="es-MX" sz="1200"/>
                        <a:t>En nuestro Colegio ya hemos manejado algunos proyectos interdisciplinarios y multidisciplinarios, por lo que con el aspecto teórico que hemos manejado en Conexiones, enriqueceremos y podremos mejorar nuestro trabajo.</a:t>
                      </a:r>
                      <a:endParaRPr sz="1200">
                        <a:latin typeface="Courier"/>
                        <a:ea typeface="Courier"/>
                        <a:cs typeface="Courier"/>
                        <a:sym typeface="Courier"/>
                      </a:endParaRPr>
                    </a:p>
                  </a:txBody>
                  <a:tcPr marL="62750" marR="62750" marT="0" marB="0"/>
                </a:tc>
                <a:tc>
                  <a:txBody>
                    <a:bodyPr/>
                    <a:lstStyle/>
                    <a:p>
                      <a:pPr marL="342900" marR="0" lvl="0" indent="-342900" algn="just" rtl="0">
                        <a:lnSpc>
                          <a:spcPct val="150000"/>
                        </a:lnSpc>
                        <a:spcBef>
                          <a:spcPts val="0"/>
                        </a:spcBef>
                        <a:spcAft>
                          <a:spcPts val="0"/>
                        </a:spcAft>
                        <a:buClr>
                          <a:schemeClr val="lt1"/>
                        </a:buClr>
                        <a:buSzPts val="1200"/>
                        <a:buFont typeface="Noto Sans Symbols"/>
                        <a:buChar char="▪"/>
                      </a:pPr>
                      <a:r>
                        <a:rPr lang="es-MX" sz="1200"/>
                        <a:t>Los obstáculos que puedan presentarse  en la implementación del proyecto con los alumnos serán probablemente diferentes a los tropiezos de los profesores.</a:t>
                      </a:r>
                      <a:endParaRPr sz="1200">
                        <a:latin typeface="Courier"/>
                        <a:ea typeface="Courier"/>
                        <a:cs typeface="Courier"/>
                        <a:sym typeface="Courier"/>
                      </a:endParaRPr>
                    </a:p>
                  </a:txBody>
                  <a:tcPr marL="62750" marR="62750" marT="0" marB="0"/>
                </a:tc>
                <a:tc>
                  <a:txBody>
                    <a:bodyPr/>
                    <a:lstStyle/>
                    <a:p>
                      <a:pPr marL="342900" marR="0" lvl="0" indent="-342900" algn="just" rtl="0">
                        <a:lnSpc>
                          <a:spcPct val="150000"/>
                        </a:lnSpc>
                        <a:spcBef>
                          <a:spcPts val="0"/>
                        </a:spcBef>
                        <a:spcAft>
                          <a:spcPts val="0"/>
                        </a:spcAft>
                        <a:buClr>
                          <a:schemeClr val="lt1"/>
                        </a:buClr>
                        <a:buSzPts val="1200"/>
                        <a:buFont typeface="Noto Sans Symbols"/>
                        <a:buChar char="▪"/>
                      </a:pPr>
                      <a:r>
                        <a:rPr lang="es-MX" sz="1200"/>
                        <a:t>Se requiere tomar en cuenta la voz de los alumnos en cuanto a sus propuestas, inquietudes, intereses, etc. La planeación debe estar bien estructurada, pero mantener la suficiente flexibilidad para aceptar mejoras y alternativas.</a:t>
                      </a:r>
                      <a:endParaRPr sz="1200">
                        <a:latin typeface="Courier"/>
                        <a:ea typeface="Courier"/>
                        <a:cs typeface="Courier"/>
                        <a:sym typeface="Courier"/>
                      </a:endParaRPr>
                    </a:p>
                  </a:txBody>
                  <a:tcPr marL="62750" marR="62750" marT="0" marB="0"/>
                </a:tc>
              </a:tr>
            </a:tbl>
          </a:graphicData>
        </a:graphic>
      </p:graphicFrame>
      <p:sp>
        <p:nvSpPr>
          <p:cNvPr id="278" name="Google Shape;27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2" descr="Conexiones_Horizontal1a.png"/>
          <p:cNvPicPr preferRelativeResize="0"/>
          <p:nvPr/>
        </p:nvPicPr>
        <p:blipFill rotWithShape="1">
          <a:blip r:embed="rId3">
            <a:alphaModFix/>
          </a:blip>
          <a:srcRect t="13124"/>
          <a:stretch/>
        </p:blipFill>
        <p:spPr>
          <a:xfrm>
            <a:off x="318665" y="71178"/>
            <a:ext cx="8427923" cy="983400"/>
          </a:xfrm>
          <a:prstGeom prst="rect">
            <a:avLst/>
          </a:prstGeom>
          <a:noFill/>
          <a:ln>
            <a:noFill/>
          </a:ln>
        </p:spPr>
      </p:pic>
      <p:graphicFrame>
        <p:nvGraphicFramePr>
          <p:cNvPr id="284" name="Google Shape;284;p32"/>
          <p:cNvGraphicFramePr/>
          <p:nvPr/>
        </p:nvGraphicFramePr>
        <p:xfrm>
          <a:off x="118513" y="1992869"/>
          <a:ext cx="8934450" cy="4715725"/>
        </p:xfrm>
        <a:graphic>
          <a:graphicData uri="http://schemas.openxmlformats.org/drawingml/2006/table">
            <a:tbl>
              <a:tblPr firstRow="1" bandRow="1">
                <a:noFill/>
                <a:tableStyleId>{C92B5A6F-9F66-4339-A030-345482913441}</a:tableStyleId>
              </a:tblPr>
              <a:tblGrid>
                <a:gridCol w="2989325"/>
                <a:gridCol w="3142025"/>
                <a:gridCol w="2803100"/>
              </a:tblGrid>
              <a:tr h="1009325">
                <a:tc>
                  <a:txBody>
                    <a:bodyPr/>
                    <a:lstStyle/>
                    <a:p>
                      <a:pPr marL="0" marR="0" lvl="0" indent="0" algn="ctr" rtl="0">
                        <a:spcBef>
                          <a:spcPts val="0"/>
                        </a:spcBef>
                        <a:spcAft>
                          <a:spcPts val="0"/>
                        </a:spcAft>
                        <a:buNone/>
                      </a:pPr>
                      <a:r>
                        <a:rPr lang="es-MX" sz="1600">
                          <a:solidFill>
                            <a:schemeClr val="dk1"/>
                          </a:solidFill>
                          <a:latin typeface="Century Gothic"/>
                          <a:ea typeface="Century Gothic"/>
                          <a:cs typeface="Century Gothic"/>
                          <a:sym typeface="Century Gothic"/>
                        </a:rPr>
                        <a:t>AVANCES</a:t>
                      </a:r>
                      <a:endParaRPr sz="1600">
                        <a:solidFill>
                          <a:schemeClr val="dk1"/>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MX" sz="1600">
                          <a:solidFill>
                            <a:schemeClr val="dk1"/>
                          </a:solidFill>
                          <a:latin typeface="Century Gothic"/>
                          <a:ea typeface="Century Gothic"/>
                          <a:cs typeface="Century Gothic"/>
                          <a:sym typeface="Century Gothic"/>
                        </a:rPr>
                        <a:t>TROPIEZOS</a:t>
                      </a:r>
                      <a:endParaRPr sz="1600">
                        <a:solidFill>
                          <a:schemeClr val="dk1"/>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MX" sz="1600">
                          <a:solidFill>
                            <a:schemeClr val="dk1"/>
                          </a:solidFill>
                          <a:latin typeface="Century Gothic"/>
                          <a:ea typeface="Century Gothic"/>
                          <a:cs typeface="Century Gothic"/>
                          <a:sym typeface="Century Gothic"/>
                        </a:rPr>
                        <a:t>SOLUCIONES O PROPUESTAS</a:t>
                      </a:r>
                      <a:endParaRPr sz="1600">
                        <a:solidFill>
                          <a:schemeClr val="dk1"/>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706400">
                <a:tc>
                  <a:txBody>
                    <a:bodyPr/>
                    <a:lstStyle/>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Se da el trabajo Cooperativo.</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Se da la sinergia entre equipos.</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Los maestros se dan cuenta de la relación entre materias.</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Apertura y colaboración por parte de los docentes.</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Se ha fomentado el compañerismo compartiendo ideas y estrategias de trabajo.</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Los profesores están más enfocados en el trabajo interdisciplinario.</a:t>
                      </a:r>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Romper con paradigmas.</a:t>
                      </a:r>
                      <a:endParaRPr/>
                    </a:p>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Es difícil que coincidan en horarios para establecer acuerdos.</a:t>
                      </a:r>
                      <a:endParaRPr/>
                    </a:p>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No hay tiempo para reunirse y ponerse de acuerdo en la logística.</a:t>
                      </a:r>
                      <a:endParaRPr/>
                    </a:p>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Maestros compartidos con secundaria o que laboran en otras instituciones.</a:t>
                      </a:r>
                      <a:endParaRPr/>
                    </a:p>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Resistencia al cambio.</a:t>
                      </a:r>
                      <a:endParaRPr/>
                    </a:p>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Falta de interés en el proyecto, ya que se considera como trabajo extra.</a:t>
                      </a:r>
                      <a:endParaRPr/>
                    </a:p>
                    <a:p>
                      <a:pPr marL="285750" marR="0" lvl="0" indent="-285750" algn="l" rtl="0">
                        <a:spcBef>
                          <a:spcPts val="0"/>
                        </a:spcBef>
                        <a:spcAft>
                          <a:spcPts val="0"/>
                        </a:spcAft>
                        <a:buClr>
                          <a:schemeClr val="dk1"/>
                        </a:buClr>
                        <a:buSzPts val="1400"/>
                        <a:buFont typeface="Arial"/>
                        <a:buChar char="•"/>
                      </a:pPr>
                      <a:r>
                        <a:rPr lang="es-MX" sz="1400">
                          <a:solidFill>
                            <a:schemeClr val="dk1"/>
                          </a:solidFill>
                          <a:latin typeface="Century Gothic"/>
                          <a:ea typeface="Century Gothic"/>
                          <a:cs typeface="Century Gothic"/>
                          <a:sym typeface="Century Gothic"/>
                        </a:rPr>
                        <a:t>Complicaciones con la plataforma.</a:t>
                      </a:r>
                      <a:endParaRPr sz="1400">
                        <a:solidFill>
                          <a:schemeClr val="dk1"/>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Seguir trabajando con los docentes de forma más sistemática y sin carga de trabajo.</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Buscar espacios como el cierre del ciclo escolar para llevar a cabo dicha actividad.</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Un proyecto por ciclo escolar y por materia.</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Reuniones similares a las juntas de consejo de la SEP para el trabajo con docentes.</a:t>
                      </a:r>
                      <a:endParaRPr/>
                    </a:p>
                    <a:p>
                      <a:pPr marL="285750" marR="0" lvl="0" indent="-285750" algn="l" rtl="0">
                        <a:spcBef>
                          <a:spcPts val="0"/>
                        </a:spcBef>
                        <a:spcAft>
                          <a:spcPts val="0"/>
                        </a:spcAft>
                        <a:buClr>
                          <a:schemeClr val="dk1"/>
                        </a:buClr>
                        <a:buSzPts val="1400"/>
                        <a:buFont typeface="Noto Sans Symbols"/>
                        <a:buChar char="✔"/>
                      </a:pPr>
                      <a:r>
                        <a:rPr lang="es-MX" sz="1400">
                          <a:solidFill>
                            <a:schemeClr val="dk1"/>
                          </a:solidFill>
                          <a:latin typeface="Century Gothic"/>
                          <a:ea typeface="Century Gothic"/>
                          <a:cs typeface="Century Gothic"/>
                          <a:sym typeface="Century Gothic"/>
                        </a:rPr>
                        <a:t>Uso de la tecnología: Google Drive.</a:t>
                      </a:r>
                      <a:endParaRPr sz="1400">
                        <a:solidFill>
                          <a:schemeClr val="dk1"/>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graphicFrame>
        <p:nvGraphicFramePr>
          <p:cNvPr id="285" name="Google Shape;285;p32"/>
          <p:cNvGraphicFramePr/>
          <p:nvPr/>
        </p:nvGraphicFramePr>
        <p:xfrm>
          <a:off x="574419" y="971775"/>
          <a:ext cx="8172150" cy="731530"/>
        </p:xfrm>
        <a:graphic>
          <a:graphicData uri="http://schemas.openxmlformats.org/drawingml/2006/table">
            <a:tbl>
              <a:tblPr firstRow="1" bandRow="1">
                <a:noFill/>
                <a:tableStyleId>{C92B5A6F-9F66-4339-A030-345482913441}</a:tableStyleId>
              </a:tblPr>
              <a:tblGrid>
                <a:gridCol w="8172150"/>
              </a:tblGrid>
              <a:tr h="685600">
                <a:tc>
                  <a:txBody>
                    <a:bodyPr/>
                    <a:lstStyle/>
                    <a:p>
                      <a:pPr marL="0" marR="0" lvl="0" indent="0" algn="ctr" rtl="0">
                        <a:spcBef>
                          <a:spcPts val="0"/>
                        </a:spcBef>
                        <a:spcAft>
                          <a:spcPts val="0"/>
                        </a:spcAft>
                        <a:buNone/>
                      </a:pPr>
                      <a:r>
                        <a:rPr lang="es-MX" sz="1400" b="1">
                          <a:solidFill>
                            <a:schemeClr val="dk1"/>
                          </a:solidFill>
                          <a:latin typeface="Century Gothic"/>
                          <a:ea typeface="Century Gothic"/>
                          <a:cs typeface="Century Gothic"/>
                          <a:sym typeface="Century Gothic"/>
                        </a:rPr>
                        <a:t>REFLEXI</a:t>
                      </a:r>
                      <a:r>
                        <a:rPr lang="es-MX">
                          <a:solidFill>
                            <a:schemeClr val="dk1"/>
                          </a:solidFill>
                          <a:latin typeface="Century Gothic"/>
                          <a:ea typeface="Century Gothic"/>
                          <a:cs typeface="Century Gothic"/>
                          <a:sym typeface="Century Gothic"/>
                        </a:rPr>
                        <a:t>ÓN DE ZONA </a:t>
                      </a:r>
                      <a:endParaRPr/>
                    </a:p>
                    <a:p>
                      <a:pPr marL="0" marR="0" lvl="0" indent="0" algn="l" rtl="0">
                        <a:spcBef>
                          <a:spcPts val="0"/>
                        </a:spcBef>
                        <a:spcAft>
                          <a:spcPts val="0"/>
                        </a:spcAft>
                        <a:buNone/>
                      </a:pPr>
                      <a:r>
                        <a:rPr lang="es-MX" sz="1400" b="0">
                          <a:solidFill>
                            <a:schemeClr val="dk1"/>
                          </a:solidFill>
                          <a:latin typeface="Century Gothic"/>
                          <a:ea typeface="Century Gothic"/>
                          <a:cs typeface="Century Gothic"/>
                          <a:sym typeface="Century Gothic"/>
                        </a:rPr>
                        <a:t>Conclusiones de la 3ª Reunión de Conexiones de la Zona I ENP, llevada a cabo en el Colegio Alejandro Guillot.</a:t>
                      </a:r>
                      <a:endParaRPr sz="1400" b="0">
                        <a:solidFill>
                          <a:schemeClr val="dk1"/>
                        </a:solidFill>
                        <a:latin typeface="Century Gothic"/>
                        <a:ea typeface="Century Gothic"/>
                        <a:cs typeface="Century Gothic"/>
                        <a:sym typeface="Century Gothic"/>
                      </a:endParaRPr>
                    </a:p>
                  </a:txBody>
                  <a:tcPr marL="68575" marR="68575" marT="45725" marB="45725"/>
                </a:tc>
              </a:tr>
            </a:tbl>
          </a:graphicData>
        </a:graphic>
      </p:graphicFrame>
      <p:graphicFrame>
        <p:nvGraphicFramePr>
          <p:cNvPr id="286" name="Google Shape;286;p32"/>
          <p:cNvGraphicFramePr/>
          <p:nvPr/>
        </p:nvGraphicFramePr>
        <p:xfrm>
          <a:off x="268007" y="1691884"/>
          <a:ext cx="8784975" cy="304810"/>
        </p:xfrm>
        <a:graphic>
          <a:graphicData uri="http://schemas.openxmlformats.org/drawingml/2006/table">
            <a:tbl>
              <a:tblPr firstRow="1" bandRow="1">
                <a:noFill/>
                <a:tableStyleId>{C92B5A6F-9F66-4339-A030-345482913441}</a:tableStyleId>
              </a:tblPr>
              <a:tblGrid>
                <a:gridCol w="8784975"/>
              </a:tblGrid>
              <a:tr h="298425">
                <a:tc>
                  <a:txBody>
                    <a:bodyPr/>
                    <a:lstStyle/>
                    <a:p>
                      <a:pPr marL="0" marR="0" lvl="0" indent="0" algn="l" rtl="0">
                        <a:spcBef>
                          <a:spcPts val="0"/>
                        </a:spcBef>
                        <a:spcAft>
                          <a:spcPts val="0"/>
                        </a:spcAft>
                        <a:buNone/>
                      </a:pPr>
                      <a:r>
                        <a:rPr lang="es-MX" sz="1400">
                          <a:solidFill>
                            <a:srgbClr val="000000"/>
                          </a:solidFill>
                          <a:latin typeface="Century Gothic"/>
                          <a:ea typeface="Century Gothic"/>
                          <a:cs typeface="Century Gothic"/>
                          <a:sym typeface="Century Gothic"/>
                        </a:rPr>
                        <a:t>1. Trabajo Cooperativo de los Maestros</a:t>
                      </a:r>
                      <a:endParaRPr sz="1400">
                        <a:solidFill>
                          <a:srgbClr val="000000"/>
                        </a:solidFill>
                        <a:latin typeface="Century Gothic"/>
                        <a:ea typeface="Century Gothic"/>
                        <a:cs typeface="Century Gothic"/>
                        <a:sym typeface="Century Gothic"/>
                      </a:endParaRPr>
                    </a:p>
                  </a:txBody>
                  <a:tcPr marL="68575" marR="68575"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3" descr="Conexiones_Horizontal1a.png"/>
          <p:cNvPicPr preferRelativeResize="0"/>
          <p:nvPr/>
        </p:nvPicPr>
        <p:blipFill rotWithShape="1">
          <a:blip r:embed="rId3">
            <a:alphaModFix/>
          </a:blip>
          <a:srcRect t="13124"/>
          <a:stretch/>
        </p:blipFill>
        <p:spPr>
          <a:xfrm>
            <a:off x="318665" y="29474"/>
            <a:ext cx="8427923" cy="983400"/>
          </a:xfrm>
          <a:prstGeom prst="rect">
            <a:avLst/>
          </a:prstGeom>
          <a:noFill/>
          <a:ln>
            <a:noFill/>
          </a:ln>
        </p:spPr>
      </p:pic>
      <p:graphicFrame>
        <p:nvGraphicFramePr>
          <p:cNvPr id="292" name="Google Shape;292;p33"/>
          <p:cNvGraphicFramePr/>
          <p:nvPr/>
        </p:nvGraphicFramePr>
        <p:xfrm>
          <a:off x="532427" y="894594"/>
          <a:ext cx="8079150" cy="304810"/>
        </p:xfrm>
        <a:graphic>
          <a:graphicData uri="http://schemas.openxmlformats.org/drawingml/2006/table">
            <a:tbl>
              <a:tblPr firstRow="1" bandRow="1">
                <a:noFill/>
                <a:tableStyleId>{C92B5A6F-9F66-4339-A030-345482913441}</a:tableStyleId>
              </a:tblPr>
              <a:tblGrid>
                <a:gridCol w="8079150"/>
              </a:tblGrid>
              <a:tr h="288025">
                <a:tc>
                  <a:txBody>
                    <a:bodyPr/>
                    <a:lstStyle/>
                    <a:p>
                      <a:pPr marL="0" marR="0" lvl="0" indent="0" algn="l" rtl="0">
                        <a:spcBef>
                          <a:spcPts val="0"/>
                        </a:spcBef>
                        <a:spcAft>
                          <a:spcPts val="0"/>
                        </a:spcAft>
                        <a:buNone/>
                      </a:pPr>
                      <a:r>
                        <a:rPr lang="es-MX" sz="1400">
                          <a:solidFill>
                            <a:srgbClr val="000000"/>
                          </a:solidFill>
                          <a:latin typeface="Century Gothic"/>
                          <a:ea typeface="Century Gothic"/>
                          <a:cs typeface="Century Gothic"/>
                          <a:sym typeface="Century Gothic"/>
                        </a:rPr>
                        <a:t>2. Proceso de planeación de las propuestas para proyectos interdisciplinarios.</a:t>
                      </a:r>
                      <a:endParaRPr sz="1400">
                        <a:solidFill>
                          <a:srgbClr val="000000"/>
                        </a:solidFill>
                        <a:latin typeface="Century Gothic"/>
                        <a:ea typeface="Century Gothic"/>
                        <a:cs typeface="Century Gothic"/>
                        <a:sym typeface="Century Gothic"/>
                      </a:endParaRPr>
                    </a:p>
                  </a:txBody>
                  <a:tcPr marL="68575" marR="68575" marT="45725" marB="45725"/>
                </a:tc>
              </a:tr>
            </a:tbl>
          </a:graphicData>
        </a:graphic>
      </p:graphicFrame>
      <p:graphicFrame>
        <p:nvGraphicFramePr>
          <p:cNvPr id="293" name="Google Shape;293;p33"/>
          <p:cNvGraphicFramePr/>
          <p:nvPr/>
        </p:nvGraphicFramePr>
        <p:xfrm>
          <a:off x="14377" y="1452933"/>
          <a:ext cx="9036525" cy="5040550"/>
        </p:xfrm>
        <a:graphic>
          <a:graphicData uri="http://schemas.openxmlformats.org/drawingml/2006/table">
            <a:tbl>
              <a:tblPr firstRow="1" bandRow="1">
                <a:noFill/>
                <a:tableStyleId>{C92B5A6F-9F66-4339-A030-345482913441}</a:tableStyleId>
              </a:tblPr>
              <a:tblGrid>
                <a:gridCol w="3012175"/>
                <a:gridCol w="3012175"/>
                <a:gridCol w="3012175"/>
              </a:tblGrid>
              <a:tr h="591175">
                <a:tc>
                  <a:txBody>
                    <a:bodyPr/>
                    <a:lstStyle/>
                    <a:p>
                      <a:pPr marL="0" marR="0" lvl="0" indent="0" algn="ctr" rtl="0">
                        <a:spcBef>
                          <a:spcPts val="0"/>
                        </a:spcBef>
                        <a:spcAft>
                          <a:spcPts val="0"/>
                        </a:spcAft>
                        <a:buNone/>
                      </a:pPr>
                      <a:r>
                        <a:rPr lang="es-MX" sz="1600">
                          <a:solidFill>
                            <a:srgbClr val="000000"/>
                          </a:solidFill>
                          <a:latin typeface="Century Gothic"/>
                          <a:ea typeface="Century Gothic"/>
                          <a:cs typeface="Century Gothic"/>
                          <a:sym typeface="Century Gothic"/>
                        </a:rPr>
                        <a:t>AVANCES</a:t>
                      </a:r>
                      <a:endParaRPr sz="1600">
                        <a:solidFill>
                          <a:srgbClr val="000000"/>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MX" sz="1600">
                          <a:solidFill>
                            <a:srgbClr val="000000"/>
                          </a:solidFill>
                          <a:latin typeface="Century Gothic"/>
                          <a:ea typeface="Century Gothic"/>
                          <a:cs typeface="Century Gothic"/>
                          <a:sym typeface="Century Gothic"/>
                        </a:rPr>
                        <a:t>TROPIEZOS</a:t>
                      </a:r>
                      <a:endParaRPr sz="1600">
                        <a:solidFill>
                          <a:srgbClr val="000000"/>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MX" sz="1600">
                          <a:solidFill>
                            <a:srgbClr val="000000"/>
                          </a:solidFill>
                          <a:latin typeface="Century Gothic"/>
                          <a:ea typeface="Century Gothic"/>
                          <a:cs typeface="Century Gothic"/>
                          <a:sym typeface="Century Gothic"/>
                        </a:rPr>
                        <a:t>SOLUCIONES O PROPUESTAS</a:t>
                      </a:r>
                      <a:endParaRPr sz="1600">
                        <a:solidFill>
                          <a:srgbClr val="000000"/>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4449375">
                <a:tc>
                  <a:txBody>
                    <a:bodyPr/>
                    <a:lstStyle/>
                    <a:p>
                      <a:pPr marL="285750" marR="0" lvl="0" indent="-285750" algn="l" rtl="0">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Mayor disposición de los docentes.</a:t>
                      </a:r>
                      <a:endParaRPr>
                        <a:solidFill>
                          <a:srgbClr val="000000"/>
                        </a:solidFill>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Conocer programas de otras materias y afinidades.</a:t>
                      </a:r>
                      <a:endParaRPr>
                        <a:solidFill>
                          <a:srgbClr val="000000"/>
                        </a:solidFill>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Habilidad docente</a:t>
                      </a:r>
                      <a:endParaRPr>
                        <a:solidFill>
                          <a:srgbClr val="000000"/>
                        </a:solidFill>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Se definió la metodología y los productos finales del trabajo interdisciplinario.</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Los programas se llenan de forma individual, ahora es en convergencia con varias materias.</a:t>
                      </a:r>
                      <a:endParaRPr sz="1400">
                        <a:solidFill>
                          <a:srgbClr val="000000"/>
                        </a:solidFill>
                        <a:latin typeface="Century Gothic"/>
                        <a:ea typeface="Century Gothic"/>
                        <a:cs typeface="Century Gothic"/>
                        <a:sym typeface="Century Gothic"/>
                      </a:endParaRPr>
                    </a:p>
                    <a:p>
                      <a:pPr marL="285750" marR="0" lvl="0" indent="-196850" algn="l" rtl="0">
                        <a:lnSpc>
                          <a:spcPct val="100000"/>
                        </a:lnSpc>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196850" algn="l" rtl="0">
                        <a:lnSpc>
                          <a:spcPct val="100000"/>
                        </a:lnSpc>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196850" algn="l" rtl="0">
                        <a:lnSpc>
                          <a:spcPct val="100000"/>
                        </a:lnSpc>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Directrices del proyecto se establecieron ya iniciado el curso y no hubo la planeación adecuada de las actividades.</a:t>
                      </a:r>
                      <a:endParaRPr>
                        <a:solidFill>
                          <a:srgbClr val="000000"/>
                        </a:solidFill>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Sismo</a:t>
                      </a:r>
                      <a:endParaRPr>
                        <a:solidFill>
                          <a:srgbClr val="000000"/>
                        </a:solidFill>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Maestros en distintos grados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En matrículas pequeñas dificulta el número de proyectos.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Formatos rígidos y explicaciones muy rebuscadas.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No todos los grupos trabajan al mismo ritmo.</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Existe incertidumbre de los productos realizados ya que no hay retroalimentación.</a:t>
                      </a:r>
                      <a:endParaRPr sz="1400">
                        <a:solidFill>
                          <a:srgbClr val="000000"/>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A través de la DGIRE buscar momentos específicos de trabajo a lo largo del ciclo escolar, como el indicado el día de la interdisciplinariedad.</a:t>
                      </a:r>
                      <a:endParaRPr>
                        <a:solidFill>
                          <a:srgbClr val="000000"/>
                        </a:solidFill>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Proyecto por grado / materia</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Un viernes al mes ayuda a organizar y coincidir en tiempos, al menos durante el tiempo que arranca el proyecto.</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Sirvió mucho ver proyectos exitosos como ejemplos.</a:t>
                      </a: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4" descr="Conexiones_Horizontal1a.png"/>
          <p:cNvPicPr preferRelativeResize="0"/>
          <p:nvPr/>
        </p:nvPicPr>
        <p:blipFill rotWithShape="1">
          <a:blip r:embed="rId3">
            <a:alphaModFix/>
          </a:blip>
          <a:srcRect t="13124"/>
          <a:stretch/>
        </p:blipFill>
        <p:spPr>
          <a:xfrm>
            <a:off x="318665" y="29474"/>
            <a:ext cx="8427923" cy="983400"/>
          </a:xfrm>
          <a:prstGeom prst="rect">
            <a:avLst/>
          </a:prstGeom>
          <a:noFill/>
          <a:ln>
            <a:noFill/>
          </a:ln>
        </p:spPr>
      </p:pic>
      <p:graphicFrame>
        <p:nvGraphicFramePr>
          <p:cNvPr id="299" name="Google Shape;299;p34"/>
          <p:cNvGraphicFramePr/>
          <p:nvPr/>
        </p:nvGraphicFramePr>
        <p:xfrm>
          <a:off x="446548" y="1699185"/>
          <a:ext cx="8172150" cy="304810"/>
        </p:xfrm>
        <a:graphic>
          <a:graphicData uri="http://schemas.openxmlformats.org/drawingml/2006/table">
            <a:tbl>
              <a:tblPr firstRow="1" bandRow="1">
                <a:noFill/>
                <a:tableStyleId>{C92B5A6F-9F66-4339-A030-345482913441}</a:tableStyleId>
              </a:tblPr>
              <a:tblGrid>
                <a:gridCol w="8172150"/>
              </a:tblGrid>
              <a:tr h="298425">
                <a:tc>
                  <a:txBody>
                    <a:bodyPr/>
                    <a:lstStyle/>
                    <a:p>
                      <a:pPr marL="0" marR="0" lvl="0" indent="0" algn="l" rtl="0">
                        <a:spcBef>
                          <a:spcPts val="0"/>
                        </a:spcBef>
                        <a:spcAft>
                          <a:spcPts val="0"/>
                        </a:spcAft>
                        <a:buNone/>
                      </a:pPr>
                      <a:r>
                        <a:rPr lang="es-MX" sz="1400">
                          <a:solidFill>
                            <a:srgbClr val="000000"/>
                          </a:solidFill>
                          <a:latin typeface="Century Gothic"/>
                          <a:ea typeface="Century Gothic"/>
                          <a:cs typeface="Century Gothic"/>
                          <a:sym typeface="Century Gothic"/>
                        </a:rPr>
                        <a:t>3. Puntos a tomarse en cuenta para la implementación de proyectos interdisciplinarios.</a:t>
                      </a:r>
                      <a:endParaRPr sz="1400">
                        <a:solidFill>
                          <a:srgbClr val="000000"/>
                        </a:solidFill>
                        <a:latin typeface="Century Gothic"/>
                        <a:ea typeface="Century Gothic"/>
                        <a:cs typeface="Century Gothic"/>
                        <a:sym typeface="Century Gothic"/>
                      </a:endParaRPr>
                    </a:p>
                  </a:txBody>
                  <a:tcPr marL="68575" marR="68575" marT="45725" marB="45725"/>
                </a:tc>
              </a:tr>
            </a:tbl>
          </a:graphicData>
        </a:graphic>
      </p:graphicFrame>
      <p:graphicFrame>
        <p:nvGraphicFramePr>
          <p:cNvPr id="300" name="Google Shape;300;p34"/>
          <p:cNvGraphicFramePr/>
          <p:nvPr/>
        </p:nvGraphicFramePr>
        <p:xfrm>
          <a:off x="446547" y="2408942"/>
          <a:ext cx="8172150" cy="4297700"/>
        </p:xfrm>
        <a:graphic>
          <a:graphicData uri="http://schemas.openxmlformats.org/drawingml/2006/table">
            <a:tbl>
              <a:tblPr firstRow="1" bandRow="1">
                <a:noFill/>
                <a:tableStyleId>{C92B5A6F-9F66-4339-A030-345482913441}</a:tableStyleId>
              </a:tblPr>
              <a:tblGrid>
                <a:gridCol w="2724050"/>
                <a:gridCol w="2724050"/>
                <a:gridCol w="2724050"/>
              </a:tblGrid>
              <a:tr h="419825">
                <a:tc>
                  <a:txBody>
                    <a:bodyPr/>
                    <a:lstStyle/>
                    <a:p>
                      <a:pPr marL="0" marR="0" lvl="0" indent="0" algn="ctr" rtl="0">
                        <a:spcBef>
                          <a:spcPts val="0"/>
                        </a:spcBef>
                        <a:spcAft>
                          <a:spcPts val="0"/>
                        </a:spcAft>
                        <a:buNone/>
                      </a:pPr>
                      <a:r>
                        <a:rPr lang="es-MX" sz="1600">
                          <a:solidFill>
                            <a:srgbClr val="000000"/>
                          </a:solidFill>
                          <a:latin typeface="Century Gothic"/>
                          <a:ea typeface="Century Gothic"/>
                          <a:cs typeface="Century Gothic"/>
                          <a:sym typeface="Century Gothic"/>
                        </a:rPr>
                        <a:t>AVANCES</a:t>
                      </a:r>
                      <a:endParaRPr sz="1600">
                        <a:solidFill>
                          <a:srgbClr val="000000"/>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MX" sz="1600">
                          <a:solidFill>
                            <a:srgbClr val="000000"/>
                          </a:solidFill>
                          <a:latin typeface="Century Gothic"/>
                          <a:ea typeface="Century Gothic"/>
                          <a:cs typeface="Century Gothic"/>
                          <a:sym typeface="Century Gothic"/>
                        </a:rPr>
                        <a:t>TROPIEZOS</a:t>
                      </a:r>
                      <a:endParaRPr sz="1600">
                        <a:solidFill>
                          <a:srgbClr val="000000"/>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MX" sz="1600">
                          <a:solidFill>
                            <a:srgbClr val="000000"/>
                          </a:solidFill>
                          <a:latin typeface="Century Gothic"/>
                          <a:ea typeface="Century Gothic"/>
                          <a:cs typeface="Century Gothic"/>
                          <a:sym typeface="Century Gothic"/>
                        </a:rPr>
                        <a:t>SOLUCIONES O PROPUESTAS</a:t>
                      </a:r>
                      <a:endParaRPr sz="1600">
                        <a:solidFill>
                          <a:srgbClr val="000000"/>
                        </a:solidFill>
                        <a:latin typeface="Century Gothic"/>
                        <a:ea typeface="Century Gothic"/>
                        <a:cs typeface="Century Gothic"/>
                        <a:sym typeface="Century Gothic"/>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912175">
                <a:tc>
                  <a:txBody>
                    <a:bodyPr/>
                    <a:lstStyle/>
                    <a:p>
                      <a:pPr marL="285750" marR="0" lvl="0" indent="-285750" algn="l" rtl="0">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Coincidencia de programas</a:t>
                      </a:r>
                      <a:endParaRPr>
                        <a:solidFill>
                          <a:srgbClr val="000000"/>
                        </a:solidFill>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Intereses comunes.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Trabaj</a:t>
                      </a:r>
                      <a:r>
                        <a:rPr lang="es-MX">
                          <a:solidFill>
                            <a:srgbClr val="000000"/>
                          </a:solidFill>
                          <a:latin typeface="Century Gothic"/>
                          <a:ea typeface="Century Gothic"/>
                          <a:cs typeface="Century Gothic"/>
                          <a:sym typeface="Century Gothic"/>
                        </a:rPr>
                        <a:t>o</a:t>
                      </a:r>
                      <a:r>
                        <a:rPr lang="es-MX" sz="1400">
                          <a:solidFill>
                            <a:srgbClr val="000000"/>
                          </a:solidFill>
                          <a:latin typeface="Century Gothic"/>
                          <a:ea typeface="Century Gothic"/>
                          <a:cs typeface="Century Gothic"/>
                          <a:sym typeface="Century Gothic"/>
                        </a:rPr>
                        <a:t> colaborativ</a:t>
                      </a:r>
                      <a:r>
                        <a:rPr lang="es-MX">
                          <a:solidFill>
                            <a:srgbClr val="000000"/>
                          </a:solidFill>
                          <a:latin typeface="Century Gothic"/>
                          <a:ea typeface="Century Gothic"/>
                          <a:cs typeface="Century Gothic"/>
                          <a:sym typeface="Century Gothic"/>
                        </a:rPr>
                        <a:t>o</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Se tienen más opciones metodológicas.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Se rompieron paradigmas</a:t>
                      </a: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Tiempos / horarios</a:t>
                      </a:r>
                      <a:endParaRPr>
                        <a:solidFill>
                          <a:srgbClr val="000000"/>
                        </a:solidFill>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Características del alumnado ya que en teoría ya manejan trabajo por proyectos</a:t>
                      </a:r>
                      <a:r>
                        <a:rPr lang="es-MX">
                          <a:solidFill>
                            <a:srgbClr val="000000"/>
                          </a:solidFill>
                          <a:latin typeface="Century Gothic"/>
                          <a:ea typeface="Century Gothic"/>
                          <a:cs typeface="Century Gothic"/>
                          <a:sym typeface="Century Gothic"/>
                        </a:rPr>
                        <a:t>.</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No hay madurez por parte de los alumnos para la responsabilidad de proyectos.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Rotación de profesores.</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Arial"/>
                        <a:buChar char="•"/>
                      </a:pPr>
                      <a:r>
                        <a:rPr lang="es-MX" sz="1400">
                          <a:solidFill>
                            <a:srgbClr val="000000"/>
                          </a:solidFill>
                          <a:latin typeface="Century Gothic"/>
                          <a:ea typeface="Century Gothic"/>
                          <a:cs typeface="Century Gothic"/>
                          <a:sym typeface="Century Gothic"/>
                        </a:rPr>
                        <a:t>No hay calendarios de todo el proyecto y no ha podido realizarse una planeación real.</a:t>
                      </a:r>
                      <a:endParaRPr sz="1400">
                        <a:solidFill>
                          <a:srgbClr val="000000"/>
                        </a:solidFill>
                        <a:latin typeface="Century Gothic"/>
                        <a:ea typeface="Century Gothic"/>
                        <a:cs typeface="Century Gothic"/>
                        <a:sym typeface="Century Gothic"/>
                      </a:endParaRPr>
                    </a:p>
                    <a:p>
                      <a:pPr marL="285750" marR="0" lvl="0" indent="-285750" algn="l" rtl="0">
                        <a:spcBef>
                          <a:spcPts val="0"/>
                        </a:spcBef>
                        <a:spcAft>
                          <a:spcPts val="0"/>
                        </a:spcAft>
                        <a:buClr>
                          <a:schemeClr val="lt1"/>
                        </a:buClr>
                        <a:buSzPts val="1400"/>
                        <a:buFont typeface="Arial"/>
                        <a:buNone/>
                      </a:pPr>
                      <a:endParaRPr sz="1400">
                        <a:solidFill>
                          <a:srgbClr val="000000"/>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Proyecto por grado o por materia, no por docente.</a:t>
                      </a:r>
                      <a:endParaRPr>
                        <a:solidFill>
                          <a:srgbClr val="000000"/>
                        </a:solidFill>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Delimitar alcances para que la mayor parte de los proyectos se lleven en clase.</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Uso de la tecnología.</a:t>
                      </a:r>
                      <a:endParaRPr sz="140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SzPts val="1400"/>
                        <a:buFont typeface="Noto Sans Symbols"/>
                        <a:buChar char="✔"/>
                      </a:pPr>
                      <a:r>
                        <a:rPr lang="es-MX" sz="1400">
                          <a:solidFill>
                            <a:srgbClr val="000000"/>
                          </a:solidFill>
                          <a:latin typeface="Century Gothic"/>
                          <a:ea typeface="Century Gothic"/>
                          <a:cs typeface="Century Gothic"/>
                          <a:sym typeface="Century Gothic"/>
                        </a:rPr>
                        <a:t>Establecer estrategias para avanzar en los objetivos de los profesores.</a:t>
                      </a: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285750" marR="0" lvl="0" indent="-19685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Noto Sans Symbols"/>
                        <a:buNone/>
                      </a:pPr>
                      <a:endParaRPr sz="1400">
                        <a:solidFill>
                          <a:srgbClr val="000000"/>
                        </a:solidFill>
                        <a:latin typeface="Century Gothic"/>
                        <a:ea typeface="Century Gothic"/>
                        <a:cs typeface="Century Gothic"/>
                        <a:sym typeface="Century Gothic"/>
                      </a:endParaRPr>
                    </a:p>
                  </a:txBody>
                  <a:tcPr marL="68575" marR="685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5" descr="Conexiones_Horizontal1a.png"/>
          <p:cNvPicPr preferRelativeResize="0"/>
          <p:nvPr/>
        </p:nvPicPr>
        <p:blipFill rotWithShape="1">
          <a:blip r:embed="rId3">
            <a:alphaModFix/>
          </a:blip>
          <a:srcRect t="13124"/>
          <a:stretch/>
        </p:blipFill>
        <p:spPr>
          <a:xfrm>
            <a:off x="318665" y="29474"/>
            <a:ext cx="8427923" cy="983400"/>
          </a:xfrm>
          <a:prstGeom prst="rect">
            <a:avLst/>
          </a:prstGeom>
          <a:noFill/>
          <a:ln>
            <a:noFill/>
          </a:ln>
        </p:spPr>
      </p:pic>
      <p:pic>
        <p:nvPicPr>
          <p:cNvPr id="306" name="Google Shape;306;p35" descr="C:\Users\Maq-01\AppData\Local\Temp\Rar$DIa0.763\IMG-20180323-WA0008.jpg"/>
          <p:cNvPicPr preferRelativeResize="0"/>
          <p:nvPr/>
        </p:nvPicPr>
        <p:blipFill rotWithShape="1">
          <a:blip r:embed="rId4">
            <a:alphaModFix/>
          </a:blip>
          <a:srcRect/>
          <a:stretch/>
        </p:blipFill>
        <p:spPr>
          <a:xfrm>
            <a:off x="451522" y="1255102"/>
            <a:ext cx="2680318" cy="4301636"/>
          </a:xfrm>
          <a:prstGeom prst="rect">
            <a:avLst/>
          </a:prstGeom>
          <a:noFill/>
          <a:ln>
            <a:noFill/>
          </a:ln>
        </p:spPr>
      </p:pic>
      <p:pic>
        <p:nvPicPr>
          <p:cNvPr id="307" name="Google Shape;307;p35" descr="C:\Users\Maq-01\AppData\Local\Temp\Rar$DIa0.565\IMG-20180323-WA0028.jpg"/>
          <p:cNvPicPr preferRelativeResize="0"/>
          <p:nvPr/>
        </p:nvPicPr>
        <p:blipFill rotWithShape="1">
          <a:blip r:embed="rId5">
            <a:alphaModFix/>
          </a:blip>
          <a:srcRect/>
          <a:stretch/>
        </p:blipFill>
        <p:spPr>
          <a:xfrm>
            <a:off x="6191827" y="1423321"/>
            <a:ext cx="2621875" cy="4133417"/>
          </a:xfrm>
          <a:prstGeom prst="rect">
            <a:avLst/>
          </a:prstGeom>
          <a:noFill/>
          <a:ln>
            <a:noFill/>
          </a:ln>
        </p:spPr>
      </p:pic>
      <p:pic>
        <p:nvPicPr>
          <p:cNvPr id="308" name="Google Shape;308;p35" descr="C:\Users\Maq-01\AppData\Local\Temp\Rar$DIa0.092\IMG-20180323-WA0009.jpg"/>
          <p:cNvPicPr preferRelativeResize="0"/>
          <p:nvPr/>
        </p:nvPicPr>
        <p:blipFill rotWithShape="1">
          <a:blip r:embed="rId6">
            <a:alphaModFix/>
          </a:blip>
          <a:srcRect/>
          <a:stretch/>
        </p:blipFill>
        <p:spPr>
          <a:xfrm rot="-742159">
            <a:off x="3314511" y="1242523"/>
            <a:ext cx="2618183" cy="2703118"/>
          </a:xfrm>
          <a:prstGeom prst="rect">
            <a:avLst/>
          </a:prstGeom>
          <a:noFill/>
          <a:ln>
            <a:noFill/>
          </a:ln>
        </p:spPr>
      </p:pic>
      <p:pic>
        <p:nvPicPr>
          <p:cNvPr id="309" name="Google Shape;309;p35" descr="C:\Users\Maq-01\AppData\Local\Temp\Rar$DIa0.503\IMG-20180323-WA0012.jpg"/>
          <p:cNvPicPr preferRelativeResize="0"/>
          <p:nvPr/>
        </p:nvPicPr>
        <p:blipFill rotWithShape="1">
          <a:blip r:embed="rId7">
            <a:alphaModFix/>
          </a:blip>
          <a:srcRect/>
          <a:stretch/>
        </p:blipFill>
        <p:spPr>
          <a:xfrm rot="1201186">
            <a:off x="3220216" y="4211224"/>
            <a:ext cx="2503783" cy="19945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6" descr="Conexiones_Horizontal1a.png"/>
          <p:cNvPicPr preferRelativeResize="0"/>
          <p:nvPr/>
        </p:nvPicPr>
        <p:blipFill rotWithShape="1">
          <a:blip r:embed="rId3">
            <a:alphaModFix/>
          </a:blip>
          <a:srcRect t="13124"/>
          <a:stretch/>
        </p:blipFill>
        <p:spPr>
          <a:xfrm>
            <a:off x="318665" y="158427"/>
            <a:ext cx="8427923" cy="983400"/>
          </a:xfrm>
          <a:prstGeom prst="rect">
            <a:avLst/>
          </a:prstGeom>
          <a:noFill/>
          <a:ln>
            <a:noFill/>
          </a:ln>
        </p:spPr>
      </p:pic>
      <p:pic>
        <p:nvPicPr>
          <p:cNvPr id="315" name="Google Shape;315;p36" descr="C:\Users\Maq-01\AppData\Local\Temp\Rar$DIa0.936\IMG-20180323-WA0013.jpg"/>
          <p:cNvPicPr preferRelativeResize="0"/>
          <p:nvPr/>
        </p:nvPicPr>
        <p:blipFill rotWithShape="1">
          <a:blip r:embed="rId4">
            <a:alphaModFix/>
          </a:blip>
          <a:srcRect/>
          <a:stretch/>
        </p:blipFill>
        <p:spPr>
          <a:xfrm rot="-1459392">
            <a:off x="574629" y="1515202"/>
            <a:ext cx="2458927" cy="2286192"/>
          </a:xfrm>
          <a:prstGeom prst="rect">
            <a:avLst/>
          </a:prstGeom>
          <a:noFill/>
          <a:ln>
            <a:noFill/>
          </a:ln>
        </p:spPr>
      </p:pic>
      <p:pic>
        <p:nvPicPr>
          <p:cNvPr id="316" name="Google Shape;316;p36" descr="C:\Users\Maq-01\AppData\Local\Temp\Rar$DIa0.694\IMG-20180323-WA0014.jpg"/>
          <p:cNvPicPr preferRelativeResize="0"/>
          <p:nvPr/>
        </p:nvPicPr>
        <p:blipFill rotWithShape="1">
          <a:blip r:embed="rId5">
            <a:alphaModFix/>
          </a:blip>
          <a:srcRect/>
          <a:stretch/>
        </p:blipFill>
        <p:spPr>
          <a:xfrm rot="1252029">
            <a:off x="6136697" y="1645935"/>
            <a:ext cx="2571705" cy="2531983"/>
          </a:xfrm>
          <a:prstGeom prst="rect">
            <a:avLst/>
          </a:prstGeom>
          <a:noFill/>
          <a:ln>
            <a:noFill/>
          </a:ln>
        </p:spPr>
      </p:pic>
      <p:pic>
        <p:nvPicPr>
          <p:cNvPr id="317" name="Google Shape;317;p36" descr="C:\Users\Maq-01\AppData\Local\Temp\Rar$DIa0.826\IMG-20180323-WA0011.jpg"/>
          <p:cNvPicPr preferRelativeResize="0"/>
          <p:nvPr/>
        </p:nvPicPr>
        <p:blipFill rotWithShape="1">
          <a:blip r:embed="rId6">
            <a:alphaModFix/>
          </a:blip>
          <a:srcRect/>
          <a:stretch/>
        </p:blipFill>
        <p:spPr>
          <a:xfrm>
            <a:off x="3093720" y="1322265"/>
            <a:ext cx="2656449" cy="2569797"/>
          </a:xfrm>
          <a:prstGeom prst="rect">
            <a:avLst/>
          </a:prstGeom>
          <a:noFill/>
          <a:ln>
            <a:noFill/>
          </a:ln>
        </p:spPr>
      </p:pic>
      <p:pic>
        <p:nvPicPr>
          <p:cNvPr id="318" name="Google Shape;318;p36" descr="C:\Users\Maq-01\AppData\Local\Temp\Rar$DIa0.951\IMG-20180323-WA0010.jpg"/>
          <p:cNvPicPr preferRelativeResize="0"/>
          <p:nvPr/>
        </p:nvPicPr>
        <p:blipFill rotWithShape="1">
          <a:blip r:embed="rId7">
            <a:alphaModFix/>
          </a:blip>
          <a:srcRect/>
          <a:stretch/>
        </p:blipFill>
        <p:spPr>
          <a:xfrm>
            <a:off x="971600" y="3868617"/>
            <a:ext cx="2984938" cy="2731477"/>
          </a:xfrm>
          <a:prstGeom prst="rect">
            <a:avLst/>
          </a:prstGeom>
          <a:noFill/>
          <a:ln>
            <a:noFill/>
          </a:ln>
        </p:spPr>
      </p:pic>
      <p:pic>
        <p:nvPicPr>
          <p:cNvPr id="319" name="Google Shape;319;p36" descr="C:\Users\Maq-01\AppData\Local\Temp\Rar$DIa0.767\IMG-20180323-WA0012.jpg"/>
          <p:cNvPicPr preferRelativeResize="0"/>
          <p:nvPr/>
        </p:nvPicPr>
        <p:blipFill rotWithShape="1">
          <a:blip r:embed="rId8">
            <a:alphaModFix/>
          </a:blip>
          <a:srcRect/>
          <a:stretch/>
        </p:blipFill>
        <p:spPr>
          <a:xfrm rot="-940242">
            <a:off x="4378382" y="3765992"/>
            <a:ext cx="2707357" cy="26753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457200" y="819974"/>
            <a:ext cx="8229600" cy="530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720"/>
              </a:spcBef>
              <a:spcAft>
                <a:spcPts val="0"/>
              </a:spcAft>
              <a:buClr>
                <a:schemeClr val="dk1"/>
              </a:buClr>
              <a:buSzPts val="3600"/>
              <a:buNone/>
            </a:pPr>
            <a:endParaRPr sz="3600">
              <a:solidFill>
                <a:schemeClr val="dk1"/>
              </a:solidFill>
            </a:endParaRPr>
          </a:p>
          <a:p>
            <a:pPr marL="0" lvl="0" indent="0" algn="ctr" rtl="0">
              <a:spcBef>
                <a:spcPts val="720"/>
              </a:spcBef>
              <a:spcAft>
                <a:spcPts val="0"/>
              </a:spcAft>
              <a:buClr>
                <a:schemeClr val="dk1"/>
              </a:buClr>
              <a:buSzPts val="3600"/>
              <a:buNone/>
            </a:pPr>
            <a:endParaRPr sz="3600">
              <a:solidFill>
                <a:schemeClr val="dk1"/>
              </a:solidFill>
            </a:endParaRPr>
          </a:p>
          <a:p>
            <a:pPr marL="0" lvl="0" indent="0" algn="ctr" rtl="0">
              <a:spcBef>
                <a:spcPts val="720"/>
              </a:spcBef>
              <a:spcAft>
                <a:spcPts val="0"/>
              </a:spcAft>
              <a:buClr>
                <a:schemeClr val="dk1"/>
              </a:buClr>
              <a:buSzPts val="3600"/>
              <a:buNone/>
            </a:pPr>
            <a:r>
              <a:rPr lang="es-MX" sz="3600">
                <a:solidFill>
                  <a:schemeClr val="dk1"/>
                </a:solidFill>
              </a:rPr>
              <a:t>-Ciclo en que se implementará:</a:t>
            </a:r>
            <a:endParaRPr sz="3600">
              <a:solidFill>
                <a:schemeClr val="dk1"/>
              </a:solidFill>
            </a:endParaRPr>
          </a:p>
          <a:p>
            <a:pPr marL="0" lvl="0" indent="0" algn="ctr" rtl="0">
              <a:spcBef>
                <a:spcPts val="720"/>
              </a:spcBef>
              <a:spcAft>
                <a:spcPts val="0"/>
              </a:spcAft>
              <a:buClr>
                <a:schemeClr val="dk1"/>
              </a:buClr>
              <a:buSzPts val="3600"/>
              <a:buNone/>
            </a:pPr>
            <a:r>
              <a:rPr lang="es-MX" sz="3600">
                <a:solidFill>
                  <a:schemeClr val="dk1"/>
                </a:solidFill>
              </a:rPr>
              <a:t>2020-2021</a:t>
            </a:r>
            <a:endParaRPr sz="3600">
              <a:solidFill>
                <a:schemeClr val="dk1"/>
              </a:solidFill>
            </a:endParaRPr>
          </a:p>
          <a:p>
            <a:pPr marL="0" lvl="0" indent="0" algn="ctr" rtl="0">
              <a:spcBef>
                <a:spcPts val="720"/>
              </a:spcBef>
              <a:spcAft>
                <a:spcPts val="0"/>
              </a:spcAft>
              <a:buClr>
                <a:schemeClr val="dk1"/>
              </a:buClr>
              <a:buSzPts val="3600"/>
              <a:buNone/>
            </a:pPr>
            <a:r>
              <a:rPr lang="es-MX" sz="3600">
                <a:solidFill>
                  <a:schemeClr val="dk1"/>
                </a:solidFill>
              </a:rPr>
              <a:t>-Agosto  a octubre</a:t>
            </a:r>
            <a:endParaRPr/>
          </a:p>
          <a:p>
            <a:pPr marL="0" lvl="0" indent="0" algn="ctr" rtl="0">
              <a:spcBef>
                <a:spcPts val="720"/>
              </a:spcBef>
              <a:spcAft>
                <a:spcPts val="0"/>
              </a:spcAft>
              <a:buClr>
                <a:schemeClr val="dk1"/>
              </a:buClr>
              <a:buSzPts val="3600"/>
              <a:buNone/>
            </a:pPr>
            <a:r>
              <a:rPr lang="es-MX" sz="3600">
                <a:solidFill>
                  <a:schemeClr val="dk1"/>
                </a:solidFill>
              </a:rPr>
              <a:t>(Primer y segundo periodos de trabajo)</a:t>
            </a:r>
            <a:endParaRPr sz="3600">
              <a:solidFill>
                <a:schemeClr val="dk1"/>
              </a:solidFill>
            </a:endParaRPr>
          </a:p>
          <a:p>
            <a:pPr marL="0" lvl="0" indent="0" algn="ctr" rtl="0">
              <a:spcBef>
                <a:spcPts val="720"/>
              </a:spcBef>
              <a:spcAft>
                <a:spcPts val="0"/>
              </a:spcAft>
              <a:buClr>
                <a:schemeClr val="lt1"/>
              </a:buClr>
              <a:buSzPts val="3600"/>
              <a:buNone/>
            </a:pPr>
            <a:endParaRPr sz="3600">
              <a:solidFill>
                <a:schemeClr val="dk1"/>
              </a:solidFill>
            </a:endParaRPr>
          </a:p>
        </p:txBody>
      </p:sp>
      <p:sp>
        <p:nvSpPr>
          <p:cNvPr id="105" name="Google Shape;10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a:t>
            </a:fld>
            <a:endParaRPr/>
          </a:p>
        </p:txBody>
      </p:sp>
      <p:sp>
        <p:nvSpPr>
          <p:cNvPr id="106" name="Google Shape;106;p3"/>
          <p:cNvSpPr txBox="1"/>
          <p:nvPr/>
        </p:nvSpPr>
        <p:spPr>
          <a:xfrm>
            <a:off x="6385900" y="248475"/>
            <a:ext cx="2509800" cy="7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a:latin typeface="Calibri"/>
                <a:ea typeface="Calibri"/>
                <a:cs typeface="Calibri"/>
                <a:sym typeface="Calibri"/>
              </a:rPr>
              <a:t>Apartado 3</a:t>
            </a: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txBox="1">
            <a:spLocks noGrp="1"/>
          </p:cNvSpPr>
          <p:nvPr>
            <p:ph type="title"/>
          </p:nvPr>
        </p:nvSpPr>
        <p:spPr>
          <a:xfrm>
            <a:off x="3671248" y="274638"/>
            <a:ext cx="5015552"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s-MX" sz="1400" b="1" dirty="0">
                <a:solidFill>
                  <a:schemeClr val="dk1"/>
                </a:solidFill>
                <a:latin typeface="+mn-lt"/>
              </a:rPr>
              <a:t>5.i </a:t>
            </a:r>
            <a:r>
              <a:rPr lang="es-MX" sz="1400" b="1" dirty="0" smtClean="0">
                <a:solidFill>
                  <a:schemeClr val="dk1"/>
                </a:solidFill>
                <a:latin typeface="+mn-lt"/>
              </a:rPr>
              <a:t>Evidencias del proceso. </a:t>
            </a:r>
            <a:br>
              <a:rPr lang="es-MX" sz="1400" b="1" dirty="0" smtClean="0">
                <a:solidFill>
                  <a:schemeClr val="dk1"/>
                </a:solidFill>
                <a:latin typeface="+mn-lt"/>
              </a:rPr>
            </a:br>
            <a:r>
              <a:rPr lang="es-MX" sz="1400" b="1" dirty="0" smtClean="0">
                <a:solidFill>
                  <a:schemeClr val="dk1"/>
                </a:solidFill>
                <a:latin typeface="+mn-lt"/>
              </a:rPr>
              <a:t>Producto 4. Organizador general. </a:t>
            </a:r>
            <a:r>
              <a:rPr lang="es-MX" sz="1400" b="1" dirty="0" smtClean="0">
                <a:solidFill>
                  <a:schemeClr val="dk1"/>
                </a:solidFill>
                <a:latin typeface="+mn-lt"/>
              </a:rPr>
              <a:t>Preguntas </a:t>
            </a:r>
            <a:r>
              <a:rPr lang="es-MX" sz="1400" b="1" dirty="0">
                <a:solidFill>
                  <a:schemeClr val="dk1"/>
                </a:solidFill>
                <a:latin typeface="+mn-lt"/>
              </a:rPr>
              <a:t>esenciales</a:t>
            </a:r>
            <a:endParaRPr sz="1400" b="1" dirty="0">
              <a:latin typeface="+mn-lt"/>
            </a:endParaRPr>
          </a:p>
        </p:txBody>
      </p:sp>
      <p:pic>
        <p:nvPicPr>
          <p:cNvPr id="325" name="Google Shape;325;p37"/>
          <p:cNvPicPr preferRelativeResize="0"/>
          <p:nvPr/>
        </p:nvPicPr>
        <p:blipFill rotWithShape="1">
          <a:blip r:embed="rId3">
            <a:alphaModFix/>
          </a:blip>
          <a:srcRect/>
          <a:stretch/>
        </p:blipFill>
        <p:spPr>
          <a:xfrm>
            <a:off x="1547664" y="1412776"/>
            <a:ext cx="5572200" cy="5180146"/>
          </a:xfrm>
          <a:prstGeom prst="rect">
            <a:avLst/>
          </a:prstGeom>
          <a:noFill/>
          <a:ln>
            <a:noFill/>
          </a:ln>
        </p:spPr>
      </p:pic>
      <p:sp>
        <p:nvSpPr>
          <p:cNvPr id="326" name="Google Shape;32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2" name="Google Shape;332;p38"/>
          <p:cNvPicPr preferRelativeResize="0"/>
          <p:nvPr/>
        </p:nvPicPr>
        <p:blipFill rotWithShape="1">
          <a:blip r:embed="rId3">
            <a:alphaModFix/>
          </a:blip>
          <a:srcRect/>
          <a:stretch/>
        </p:blipFill>
        <p:spPr>
          <a:xfrm>
            <a:off x="2320513" y="202208"/>
            <a:ext cx="4643207" cy="6336704"/>
          </a:xfrm>
          <a:prstGeom prst="rect">
            <a:avLst/>
          </a:prstGeom>
          <a:noFill/>
          <a:ln>
            <a:noFill/>
          </a:ln>
        </p:spPr>
      </p:pic>
      <p:sp>
        <p:nvSpPr>
          <p:cNvPr id="333" name="Google Shape;33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9"/>
          <p:cNvPicPr preferRelativeResize="0"/>
          <p:nvPr/>
        </p:nvPicPr>
        <p:blipFill rotWithShape="1">
          <a:blip r:embed="rId3">
            <a:alphaModFix/>
          </a:blip>
          <a:srcRect/>
          <a:stretch/>
        </p:blipFill>
        <p:spPr>
          <a:xfrm>
            <a:off x="1056089" y="248558"/>
            <a:ext cx="4680520" cy="6472917"/>
          </a:xfrm>
          <a:prstGeom prst="rect">
            <a:avLst/>
          </a:prstGeom>
          <a:noFill/>
          <a:ln>
            <a:noFill/>
          </a:ln>
        </p:spPr>
      </p:pic>
      <p:sp>
        <p:nvSpPr>
          <p:cNvPr id="339" name="Google Shape;339;p39"/>
          <p:cNvSpPr txBox="1"/>
          <p:nvPr/>
        </p:nvSpPr>
        <p:spPr>
          <a:xfrm>
            <a:off x="6143836" y="248558"/>
            <a:ext cx="29523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dirty="0">
                <a:solidFill>
                  <a:schemeClr val="dk1"/>
                </a:solidFill>
                <a:latin typeface="+mn-lt"/>
                <a:ea typeface="Calibri"/>
                <a:cs typeface="Calibri"/>
                <a:sym typeface="Calibri"/>
              </a:rPr>
              <a:t>Producto </a:t>
            </a:r>
            <a:r>
              <a:rPr lang="es-MX" dirty="0" smtClean="0">
                <a:solidFill>
                  <a:schemeClr val="dk1"/>
                </a:solidFill>
                <a:latin typeface="+mn-lt"/>
                <a:ea typeface="Calibri"/>
                <a:cs typeface="Calibri"/>
                <a:sym typeface="Calibri"/>
              </a:rPr>
              <a:t>5. Organizador general.</a:t>
            </a:r>
            <a:endParaRPr dirty="0">
              <a:solidFill>
                <a:schemeClr val="dk1"/>
              </a:solidFill>
              <a:latin typeface="+mn-lt"/>
              <a:ea typeface="Calibri"/>
              <a:cs typeface="Calibri"/>
              <a:sym typeface="Calibri"/>
            </a:endParaRPr>
          </a:p>
          <a:p>
            <a:pPr marL="0" marR="0" lvl="0" indent="0" algn="l" rtl="0">
              <a:spcBef>
                <a:spcPts val="0"/>
              </a:spcBef>
              <a:spcAft>
                <a:spcPts val="0"/>
              </a:spcAft>
              <a:buNone/>
            </a:pPr>
            <a:r>
              <a:rPr lang="es-MX" dirty="0" smtClean="0">
                <a:solidFill>
                  <a:schemeClr val="dk1"/>
                </a:solidFill>
                <a:latin typeface="+mn-lt"/>
                <a:ea typeface="Calibri"/>
                <a:cs typeface="Calibri"/>
                <a:sym typeface="Calibri"/>
              </a:rPr>
              <a:t>Proceso de indagación </a:t>
            </a:r>
            <a:endParaRPr dirty="0">
              <a:latin typeface="+mn-lt"/>
            </a:endParaRPr>
          </a:p>
        </p:txBody>
      </p:sp>
      <p:sp>
        <p:nvSpPr>
          <p:cNvPr id="340" name="Google Shape;34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33</a:t>
            </a:fld>
            <a:endParaRPr/>
          </a:p>
        </p:txBody>
      </p:sp>
      <p:pic>
        <p:nvPicPr>
          <p:cNvPr id="346" name="Google Shape;346;p40" descr="C:\Users\Alicia Esther\Downloads\mapa magico .jpg"/>
          <p:cNvPicPr preferRelativeResize="0"/>
          <p:nvPr/>
        </p:nvPicPr>
        <p:blipFill rotWithShape="1">
          <a:blip r:embed="rId3">
            <a:alphaModFix/>
          </a:blip>
          <a:srcRect/>
          <a:stretch/>
        </p:blipFill>
        <p:spPr>
          <a:xfrm>
            <a:off x="1" y="620689"/>
            <a:ext cx="9144000" cy="5558488"/>
          </a:xfrm>
          <a:prstGeom prst="rect">
            <a:avLst/>
          </a:prstGeom>
          <a:noFill/>
          <a:ln>
            <a:noFill/>
          </a:ln>
        </p:spPr>
      </p:pic>
      <p:sp>
        <p:nvSpPr>
          <p:cNvPr id="2" name="Título 1"/>
          <p:cNvSpPr>
            <a:spLocks noGrp="1"/>
          </p:cNvSpPr>
          <p:nvPr>
            <p:ph type="title"/>
          </p:nvPr>
        </p:nvSpPr>
        <p:spPr/>
        <p:txBody>
          <a:bodyPr/>
          <a:lstStyle/>
          <a:p>
            <a:endParaRPr lang="es-MX"/>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34</a:t>
            </a:fld>
            <a:endParaRPr/>
          </a:p>
        </p:txBody>
      </p:sp>
      <p:pic>
        <p:nvPicPr>
          <p:cNvPr id="353" name="Google Shape;353;p42"/>
          <p:cNvPicPr preferRelativeResize="0">
            <a:picLocks noGrp="1"/>
          </p:cNvPicPr>
          <p:nvPr>
            <p:ph type="body" idx="1"/>
          </p:nvPr>
        </p:nvPicPr>
        <p:blipFill rotWithShape="1">
          <a:blip r:embed="rId3">
            <a:alphaModFix/>
          </a:blip>
          <a:srcRect/>
          <a:stretch/>
        </p:blipFill>
        <p:spPr>
          <a:xfrm>
            <a:off x="323528" y="1340768"/>
            <a:ext cx="8554291" cy="5217443"/>
          </a:xfrm>
          <a:prstGeom prst="rect">
            <a:avLst/>
          </a:prstGeom>
          <a:noFill/>
          <a:ln>
            <a:noFill/>
          </a:ln>
        </p:spPr>
      </p:pic>
      <p:sp>
        <p:nvSpPr>
          <p:cNvPr id="354" name="Google Shape;354;p42"/>
          <p:cNvSpPr/>
          <p:nvPr/>
        </p:nvSpPr>
        <p:spPr>
          <a:xfrm>
            <a:off x="3214192" y="350073"/>
            <a:ext cx="5472608"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dirty="0">
                <a:solidFill>
                  <a:schemeClr val="dk1"/>
                </a:solidFill>
                <a:latin typeface="+mn-lt"/>
                <a:ea typeface="Calibri"/>
                <a:cs typeface="Calibri"/>
                <a:sym typeface="Calibri"/>
              </a:rPr>
              <a:t>Producto 6. A.M.E general</a:t>
            </a:r>
            <a:endParaRPr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60" name="Google Shape;360;p43"/>
          <p:cNvPicPr preferRelativeResize="0">
            <a:picLocks noGrp="1"/>
          </p:cNvPicPr>
          <p:nvPr>
            <p:ph type="body" idx="1"/>
          </p:nvPr>
        </p:nvPicPr>
        <p:blipFill rotWithShape="1">
          <a:blip r:embed="rId3">
            <a:alphaModFix/>
          </a:blip>
          <a:srcRect/>
          <a:stretch/>
        </p:blipFill>
        <p:spPr>
          <a:xfrm>
            <a:off x="179512" y="1412776"/>
            <a:ext cx="8774134" cy="5256584"/>
          </a:xfrm>
          <a:prstGeom prst="rect">
            <a:avLst/>
          </a:prstGeom>
          <a:noFill/>
          <a:ln>
            <a:noFill/>
          </a:ln>
        </p:spPr>
      </p:pic>
      <p:sp>
        <p:nvSpPr>
          <p:cNvPr id="361" name="Google Shape;36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35</a:t>
            </a:fld>
            <a:endParaRPr/>
          </a:p>
        </p:txBody>
      </p:sp>
      <p:sp>
        <p:nvSpPr>
          <p:cNvPr id="2" name="Título 1"/>
          <p:cNvSpPr>
            <a:spLocks noGrp="1"/>
          </p:cNvSpPr>
          <p:nvPr>
            <p:ph type="title"/>
          </p:nvPr>
        </p:nvSpPr>
        <p:spPr/>
        <p:txBody>
          <a:bodyPr/>
          <a:lstStyle/>
          <a:p>
            <a:endParaRPr lang="es-MX"/>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7" name="Google Shape;367;p44"/>
          <p:cNvPicPr preferRelativeResize="0">
            <a:picLocks noGrp="1"/>
          </p:cNvPicPr>
          <p:nvPr>
            <p:ph type="body" idx="1"/>
          </p:nvPr>
        </p:nvPicPr>
        <p:blipFill rotWithShape="1">
          <a:blip r:embed="rId3">
            <a:alphaModFix/>
          </a:blip>
          <a:srcRect/>
          <a:stretch/>
        </p:blipFill>
        <p:spPr>
          <a:xfrm>
            <a:off x="468027" y="1600200"/>
            <a:ext cx="8207945" cy="4525963"/>
          </a:xfrm>
          <a:prstGeom prst="rect">
            <a:avLst/>
          </a:prstGeom>
          <a:noFill/>
          <a:ln>
            <a:noFill/>
          </a:ln>
        </p:spPr>
      </p:pic>
      <p:sp>
        <p:nvSpPr>
          <p:cNvPr id="368" name="Google Shape;36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36</a:t>
            </a:fld>
            <a:endParaRPr/>
          </a:p>
        </p:txBody>
      </p:sp>
      <p:sp>
        <p:nvSpPr>
          <p:cNvPr id="2" name="Título 1"/>
          <p:cNvSpPr>
            <a:spLocks noGrp="1"/>
          </p:cNvSpPr>
          <p:nvPr>
            <p:ph type="title"/>
          </p:nvPr>
        </p:nvSpPr>
        <p:spPr/>
        <p:txBody>
          <a:bodyPr/>
          <a:lstStyle/>
          <a:p>
            <a:endParaRPr lang="es-MX"/>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Google Shape;37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37</a:t>
            </a:fld>
            <a:endParaRPr/>
          </a:p>
        </p:txBody>
      </p:sp>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61865"/>
            <a:ext cx="7178721" cy="430530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457200" y="655092"/>
            <a:ext cx="8003232" cy="9016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ts val="3959"/>
              <a:buFont typeface="Calibri"/>
              <a:buNone/>
            </a:pPr>
            <a:r>
              <a:rPr lang="es-MX" sz="3959" dirty="0"/>
              <a:t/>
            </a:r>
            <a:br>
              <a:rPr lang="es-MX" sz="3959" dirty="0"/>
            </a:br>
            <a:r>
              <a:rPr lang="es-MX" sz="2160" b="1" dirty="0" smtClean="0">
                <a:solidFill>
                  <a:schemeClr val="dk1"/>
                </a:solidFill>
              </a:rPr>
              <a:t>I</a:t>
            </a:r>
            <a:r>
              <a:rPr lang="es-MX" sz="2160" b="1" dirty="0">
                <a:solidFill>
                  <a:schemeClr val="dk1"/>
                </a:solidFill>
              </a:rPr>
              <a:t>. Contexto. Justifica las circunstancias o elementos de la realidad en la que se da el problema o propuesta.</a:t>
            </a:r>
            <a:br>
              <a:rPr lang="es-MX" sz="2160" b="1" dirty="0">
                <a:solidFill>
                  <a:schemeClr val="dk1"/>
                </a:solidFill>
              </a:rPr>
            </a:br>
            <a:r>
              <a:rPr lang="es-MX" sz="2160" b="1" dirty="0">
                <a:solidFill>
                  <a:schemeClr val="dk1"/>
                </a:solidFill>
              </a:rPr>
              <a:t/>
            </a:r>
            <a:br>
              <a:rPr lang="es-MX" sz="2160" b="1" dirty="0">
                <a:solidFill>
                  <a:schemeClr val="dk1"/>
                </a:solidFill>
              </a:rPr>
            </a:br>
            <a:endParaRPr sz="1979" dirty="0">
              <a:solidFill>
                <a:schemeClr val="dk1"/>
              </a:solidFill>
            </a:endParaRPr>
          </a:p>
        </p:txBody>
      </p:sp>
      <p:sp>
        <p:nvSpPr>
          <p:cNvPr id="380" name="Google Shape;380;p46"/>
          <p:cNvSpPr txBox="1">
            <a:spLocks noGrp="1"/>
          </p:cNvSpPr>
          <p:nvPr>
            <p:ph type="body" idx="1"/>
          </p:nvPr>
        </p:nvSpPr>
        <p:spPr>
          <a:xfrm>
            <a:off x="179512" y="1700808"/>
            <a:ext cx="8712968" cy="48965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s-MX" sz="2400" b="1">
                <a:solidFill>
                  <a:schemeClr val="dk1"/>
                </a:solidFill>
              </a:rPr>
              <a:t>Basándonos en la primera Experiencia Exitosa quisimos tomar en consideración “Combatiendo asertivamente la violencia intrafamiliar, a través de medios de comunicación eficientes en la actualidad”, ya que es un tema el cuál nos va a servir para el desarrollo de nuestro proyecto, pues la familia es uno de los ejes principales para que los adolescentes puedan tomar la decisión de consumir o no, no es un hecho que si existe mala relación familiar el adolescente llegue a consumir pero si se llega a considerar la vulnerabilidad que se tiene, de esta manera podemos dar relación con la materia de biología ya que al saber los efectos fisiológicos de las sustancias pueden evitar dicho consumo y en la materia de química el saber la composición y efectos pueden tener otras alternativas para llegar a las adicciones.</a:t>
            </a:r>
            <a:endParaRPr/>
          </a:p>
          <a:p>
            <a:pPr marL="342900" lvl="0" indent="-190500" algn="l" rtl="0">
              <a:spcBef>
                <a:spcPts val="480"/>
              </a:spcBef>
              <a:spcAft>
                <a:spcPts val="0"/>
              </a:spcAft>
              <a:buClr>
                <a:schemeClr val="lt1"/>
              </a:buClr>
              <a:buSzPts val="2400"/>
              <a:buNone/>
            </a:pPr>
            <a:endParaRPr sz="2400"/>
          </a:p>
        </p:txBody>
      </p:sp>
      <p:sp>
        <p:nvSpPr>
          <p:cNvPr id="2" name="CuadroTexto 1"/>
          <p:cNvSpPr txBox="1"/>
          <p:nvPr/>
        </p:nvSpPr>
        <p:spPr>
          <a:xfrm>
            <a:off x="6032310" y="245660"/>
            <a:ext cx="2860170" cy="307777"/>
          </a:xfrm>
          <a:prstGeom prst="rect">
            <a:avLst/>
          </a:prstGeom>
          <a:noFill/>
        </p:spPr>
        <p:txBody>
          <a:bodyPr wrap="square" rtlCol="0">
            <a:spAutoFit/>
          </a:bodyPr>
          <a:lstStyle/>
          <a:p>
            <a:r>
              <a:rPr lang="es-MX" dirty="0">
                <a:solidFill>
                  <a:schemeClr val="dk1"/>
                </a:solidFill>
              </a:rPr>
              <a:t>Producto 7 g. E.I.P. </a:t>
            </a:r>
            <a:r>
              <a:rPr lang="es-MX" dirty="0" smtClean="0">
                <a:solidFill>
                  <a:schemeClr val="dk1"/>
                </a:solidFill>
              </a:rPr>
              <a:t>Resumen</a:t>
            </a:r>
            <a:endParaRPr lang="es-MX"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467544" y="260648"/>
            <a:ext cx="8208912" cy="16561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40"/>
              <a:buFont typeface="Calibri"/>
              <a:buNone/>
            </a:pPr>
            <a:r>
              <a:rPr lang="es-MX" sz="3240" b="1" dirty="0"/>
              <a:t/>
            </a:r>
            <a:br>
              <a:rPr lang="es-MX" sz="3240" b="1" dirty="0"/>
            </a:br>
            <a:r>
              <a:rPr lang="es-MX" sz="3240" b="1" dirty="0" smtClean="0">
                <a:solidFill>
                  <a:schemeClr val="dk1"/>
                </a:solidFill>
              </a:rPr>
              <a:t>III</a:t>
            </a:r>
            <a:r>
              <a:rPr lang="es-MX" sz="3240" b="1" dirty="0">
                <a:solidFill>
                  <a:schemeClr val="dk1"/>
                </a:solidFill>
              </a:rPr>
              <a:t>. Objetivo general del proyecto</a:t>
            </a:r>
            <a:r>
              <a:rPr lang="es-MX" sz="3240" b="1" dirty="0" smtClean="0">
                <a:solidFill>
                  <a:schemeClr val="dk1"/>
                </a:solidFill>
              </a:rPr>
              <a:t>.</a:t>
            </a:r>
            <a:endParaRPr sz="2160" dirty="0">
              <a:solidFill>
                <a:schemeClr val="dk1"/>
              </a:solidFill>
            </a:endParaRPr>
          </a:p>
        </p:txBody>
      </p:sp>
      <p:sp>
        <p:nvSpPr>
          <p:cNvPr id="386" name="Google Shape;386;p47"/>
          <p:cNvSpPr txBox="1">
            <a:spLocks noGrp="1"/>
          </p:cNvSpPr>
          <p:nvPr>
            <p:ph type="body" idx="1"/>
          </p:nvPr>
        </p:nvSpPr>
        <p:spPr>
          <a:xfrm>
            <a:off x="467544" y="1916832"/>
            <a:ext cx="8208912" cy="423793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590"/>
              <a:buChar char="•"/>
            </a:pPr>
            <a:r>
              <a:rPr lang="es-MX" sz="2590" b="1">
                <a:solidFill>
                  <a:schemeClr val="dk1"/>
                </a:solidFill>
              </a:rPr>
              <a:t>Concientizar a los adolescentes para evitar el consumo por medio del conocimiento de los factores que influir en el consumo de drogas por los adolescentes sabemos que son muchos los factores que llevan a los adolescentes a consumir este tipo de sustancias, pero nos enfocaremos en social-demográfico, psicológico, personal o familiar, así mismo se cubrirán los factores personales, como son los rasgos de personalidad y su temperamento individual los que predisponen a un adolescente a consumir drogas.</a:t>
            </a:r>
            <a:endParaRPr sz="2590" b="1">
              <a:solidFill>
                <a:schemeClr val="dk1"/>
              </a:solidFill>
            </a:endParaRPr>
          </a:p>
          <a:p>
            <a:pPr marL="342900" lvl="0" indent="-201930" algn="l" rtl="0">
              <a:spcBef>
                <a:spcPts val="444"/>
              </a:spcBef>
              <a:spcAft>
                <a:spcPts val="0"/>
              </a:spcAft>
              <a:buClr>
                <a:schemeClr val="lt1"/>
              </a:buClr>
              <a:buSzPts val="2220"/>
              <a:buNone/>
            </a:pPr>
            <a:endParaRPr sz="2220"/>
          </a:p>
        </p:txBody>
      </p:sp>
      <p:sp>
        <p:nvSpPr>
          <p:cNvPr id="387" name="Google Shape;38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59a9cbcca1_5_7"/>
          <p:cNvSpPr txBox="1">
            <a:spLocks noGrp="1"/>
          </p:cNvSpPr>
          <p:nvPr>
            <p:ph type="body" idx="1"/>
          </p:nvPr>
        </p:nvSpPr>
        <p:spPr>
          <a:xfrm>
            <a:off x="457200" y="869549"/>
            <a:ext cx="8229600" cy="530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959"/>
              <a:buNone/>
            </a:pPr>
            <a:endParaRPr sz="3240" b="1" u="sng">
              <a:solidFill>
                <a:schemeClr val="dk1"/>
              </a:solidFill>
            </a:endParaRPr>
          </a:p>
          <a:p>
            <a:pPr marL="0" lvl="0" indent="0" algn="l" rtl="0">
              <a:spcBef>
                <a:spcPts val="0"/>
              </a:spcBef>
              <a:spcAft>
                <a:spcPts val="0"/>
              </a:spcAft>
              <a:buClr>
                <a:schemeClr val="lt1"/>
              </a:buClr>
              <a:buSzPts val="3959"/>
              <a:buNone/>
            </a:pPr>
            <a:endParaRPr sz="3240" b="1" u="sng">
              <a:solidFill>
                <a:schemeClr val="dk1"/>
              </a:solidFill>
            </a:endParaRPr>
          </a:p>
          <a:p>
            <a:pPr marL="0" lvl="0" indent="0" algn="l" rtl="0">
              <a:spcBef>
                <a:spcPts val="0"/>
              </a:spcBef>
              <a:spcAft>
                <a:spcPts val="0"/>
              </a:spcAft>
              <a:buClr>
                <a:schemeClr val="lt1"/>
              </a:buClr>
              <a:buSzPts val="3959"/>
              <a:buNone/>
            </a:pPr>
            <a:endParaRPr sz="3240" b="1" u="sng">
              <a:solidFill>
                <a:schemeClr val="dk1"/>
              </a:solidFill>
            </a:endParaRPr>
          </a:p>
          <a:p>
            <a:pPr marL="0" lvl="0" indent="0" algn="l" rtl="0">
              <a:spcBef>
                <a:spcPts val="0"/>
              </a:spcBef>
              <a:spcAft>
                <a:spcPts val="0"/>
              </a:spcAft>
              <a:buClr>
                <a:schemeClr val="lt1"/>
              </a:buClr>
              <a:buSzPts val="3959"/>
              <a:buNone/>
            </a:pPr>
            <a:endParaRPr sz="3240" b="1" u="sng">
              <a:solidFill>
                <a:schemeClr val="dk1"/>
              </a:solidFill>
            </a:endParaRPr>
          </a:p>
          <a:p>
            <a:pPr marL="0" lvl="0" indent="0" algn="ctr" rtl="0">
              <a:spcBef>
                <a:spcPts val="0"/>
              </a:spcBef>
              <a:spcAft>
                <a:spcPts val="0"/>
              </a:spcAft>
              <a:buClr>
                <a:schemeClr val="lt1"/>
              </a:buClr>
              <a:buSzPts val="3959"/>
              <a:buFont typeface="Calibri"/>
              <a:buNone/>
            </a:pPr>
            <a:r>
              <a:rPr lang="es-MX" sz="3240" b="1" u="sng">
                <a:solidFill>
                  <a:schemeClr val="dk1"/>
                </a:solidFill>
              </a:rPr>
              <a:t>Del elefante rosa al ataque de ansiedad</a:t>
            </a:r>
            <a:endParaRPr sz="3600">
              <a:solidFill>
                <a:schemeClr val="dk1"/>
              </a:solidFill>
            </a:endParaRPr>
          </a:p>
          <a:p>
            <a:pPr marL="0" lvl="0" indent="0" algn="ctr" rtl="0">
              <a:spcBef>
                <a:spcPts val="720"/>
              </a:spcBef>
              <a:spcAft>
                <a:spcPts val="0"/>
              </a:spcAft>
              <a:buClr>
                <a:schemeClr val="dk1"/>
              </a:buClr>
              <a:buSzPts val="3600"/>
              <a:buNone/>
            </a:pPr>
            <a:endParaRPr sz="3600">
              <a:solidFill>
                <a:schemeClr val="dk1"/>
              </a:solidFill>
            </a:endParaRPr>
          </a:p>
          <a:p>
            <a:pPr marL="0" lvl="0" indent="0" algn="ctr" rtl="0">
              <a:spcBef>
                <a:spcPts val="720"/>
              </a:spcBef>
              <a:spcAft>
                <a:spcPts val="0"/>
              </a:spcAft>
              <a:buClr>
                <a:schemeClr val="dk1"/>
              </a:buClr>
              <a:buSzPts val="3600"/>
              <a:buNone/>
            </a:pPr>
            <a:endParaRPr sz="3600">
              <a:solidFill>
                <a:schemeClr val="dk1"/>
              </a:solidFill>
            </a:endParaRPr>
          </a:p>
          <a:p>
            <a:pPr marL="0" lvl="0" indent="0" algn="ctr" rtl="0">
              <a:spcBef>
                <a:spcPts val="720"/>
              </a:spcBef>
              <a:spcAft>
                <a:spcPts val="0"/>
              </a:spcAft>
              <a:buClr>
                <a:schemeClr val="lt1"/>
              </a:buClr>
              <a:buSzPts val="3600"/>
              <a:buNone/>
            </a:pPr>
            <a:endParaRPr sz="3600">
              <a:solidFill>
                <a:schemeClr val="dk1"/>
              </a:solidFill>
            </a:endParaRPr>
          </a:p>
        </p:txBody>
      </p:sp>
      <p:sp>
        <p:nvSpPr>
          <p:cNvPr id="112" name="Google Shape;112;g59a9cbcca1_5_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a:t>
            </a:fld>
            <a:endParaRPr/>
          </a:p>
        </p:txBody>
      </p:sp>
      <p:sp>
        <p:nvSpPr>
          <p:cNvPr id="113" name="Google Shape;113;g59a9cbcca1_5_7"/>
          <p:cNvSpPr txBox="1"/>
          <p:nvPr/>
        </p:nvSpPr>
        <p:spPr>
          <a:xfrm>
            <a:off x="6385900" y="248475"/>
            <a:ext cx="2509800" cy="7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a:latin typeface="Calibri"/>
                <a:ea typeface="Calibri"/>
                <a:cs typeface="Calibri"/>
                <a:sym typeface="Calibri"/>
              </a:rPr>
              <a:t>Apartado 4</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520"/>
              <a:buFont typeface="Calibri"/>
              <a:buNone/>
            </a:pPr>
            <a:r>
              <a:rPr lang="es-MX" sz="2520" dirty="0">
                <a:solidFill>
                  <a:schemeClr val="dk1"/>
                </a:solidFill>
              </a:rPr>
              <a:t/>
            </a:r>
            <a:br>
              <a:rPr lang="es-MX" sz="2520" dirty="0">
                <a:solidFill>
                  <a:schemeClr val="dk1"/>
                </a:solidFill>
              </a:rPr>
            </a:br>
            <a:r>
              <a:rPr lang="es-MX" sz="2520" b="1" dirty="0">
                <a:solidFill>
                  <a:schemeClr val="dk1"/>
                </a:solidFill>
              </a:rPr>
              <a:t>IV. Disciplinas involucradas en el  trabajo interdisciplinario</a:t>
            </a:r>
            <a:r>
              <a:rPr lang="es-MX" sz="2520" b="1" dirty="0"/>
              <a:t>.</a:t>
            </a:r>
            <a:r>
              <a:rPr lang="es-MX" sz="1800" dirty="0"/>
              <a:t/>
            </a:r>
            <a:br>
              <a:rPr lang="es-MX" sz="1800" dirty="0"/>
            </a:br>
            <a:endParaRPr sz="1800" dirty="0"/>
          </a:p>
        </p:txBody>
      </p:sp>
      <p:graphicFrame>
        <p:nvGraphicFramePr>
          <p:cNvPr id="393" name="Google Shape;393;p48"/>
          <p:cNvGraphicFramePr/>
          <p:nvPr/>
        </p:nvGraphicFramePr>
        <p:xfrm>
          <a:off x="457200" y="1769585"/>
          <a:ext cx="8229625" cy="4566390"/>
        </p:xfrm>
        <a:graphic>
          <a:graphicData uri="http://schemas.openxmlformats.org/drawingml/2006/table">
            <a:tbl>
              <a:tblPr>
                <a:noFill/>
                <a:tableStyleId>{C92B5A6F-9F66-4339-A030-345482913441}</a:tableStyleId>
              </a:tblPr>
              <a:tblGrid>
                <a:gridCol w="1864100"/>
                <a:gridCol w="1972150"/>
                <a:gridCol w="1954150"/>
                <a:gridCol w="2439225"/>
              </a:tblGrid>
              <a:tr h="484525">
                <a:tc>
                  <a:txBody>
                    <a:bodyPr/>
                    <a:lstStyle/>
                    <a:p>
                      <a:pPr marL="0" marR="0" lvl="0" indent="0" algn="ctr" rtl="0">
                        <a:lnSpc>
                          <a:spcPct val="115000"/>
                        </a:lnSpc>
                        <a:spcBef>
                          <a:spcPts val="0"/>
                        </a:spcBef>
                        <a:spcAft>
                          <a:spcPts val="0"/>
                        </a:spcAft>
                        <a:buNone/>
                      </a:pPr>
                      <a:r>
                        <a:rPr lang="es-MX" sz="1200"/>
                        <a:t>Disciplinas:</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ctr" rtl="0">
                        <a:lnSpc>
                          <a:spcPct val="115000"/>
                        </a:lnSpc>
                        <a:spcBef>
                          <a:spcPts val="0"/>
                        </a:spcBef>
                        <a:spcAft>
                          <a:spcPts val="0"/>
                        </a:spcAft>
                        <a:buNone/>
                      </a:pPr>
                      <a:r>
                        <a:rPr lang="es-MX" sz="1200"/>
                        <a:t>Disciplina 1. </a:t>
                      </a:r>
                      <a:endParaRPr sz="1200"/>
                    </a:p>
                    <a:p>
                      <a:pPr marL="0" marR="0" lvl="0" indent="0" algn="ctr" rtl="0">
                        <a:lnSpc>
                          <a:spcPct val="115000"/>
                        </a:lnSpc>
                        <a:spcBef>
                          <a:spcPts val="0"/>
                        </a:spcBef>
                        <a:spcAft>
                          <a:spcPts val="0"/>
                        </a:spcAft>
                        <a:buNone/>
                      </a:pPr>
                      <a:r>
                        <a:rPr lang="es-MX" sz="1200"/>
                        <a:t>Temas Selectos de Biología</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ctr" rtl="0">
                        <a:lnSpc>
                          <a:spcPct val="115000"/>
                        </a:lnSpc>
                        <a:spcBef>
                          <a:spcPts val="0"/>
                        </a:spcBef>
                        <a:spcAft>
                          <a:spcPts val="0"/>
                        </a:spcAft>
                        <a:buNone/>
                      </a:pPr>
                      <a:r>
                        <a:rPr lang="es-MX" sz="1200"/>
                        <a:t>Disciplina 2. </a:t>
                      </a:r>
                      <a:endParaRPr sz="1200"/>
                    </a:p>
                    <a:p>
                      <a:pPr marL="0" marR="0" lvl="0" indent="0" algn="ctr" rtl="0">
                        <a:lnSpc>
                          <a:spcPct val="115000"/>
                        </a:lnSpc>
                        <a:spcBef>
                          <a:spcPts val="0"/>
                        </a:spcBef>
                        <a:spcAft>
                          <a:spcPts val="0"/>
                        </a:spcAft>
                        <a:buNone/>
                      </a:pPr>
                      <a:r>
                        <a:rPr lang="es-MX" sz="1200"/>
                        <a:t>Química</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ctr" rtl="0">
                        <a:lnSpc>
                          <a:spcPct val="115000"/>
                        </a:lnSpc>
                        <a:spcBef>
                          <a:spcPts val="0"/>
                        </a:spcBef>
                        <a:spcAft>
                          <a:spcPts val="0"/>
                        </a:spcAft>
                        <a:buNone/>
                      </a:pPr>
                      <a:r>
                        <a:rPr lang="es-MX" sz="1200"/>
                        <a:t>Disciplina 3.</a:t>
                      </a:r>
                      <a:endParaRPr sz="1200"/>
                    </a:p>
                    <a:p>
                      <a:pPr marL="0" marR="0" lvl="0" indent="0" algn="ctr" rtl="0">
                        <a:lnSpc>
                          <a:spcPct val="115000"/>
                        </a:lnSpc>
                        <a:spcBef>
                          <a:spcPts val="0"/>
                        </a:spcBef>
                        <a:spcAft>
                          <a:spcPts val="0"/>
                        </a:spcAft>
                        <a:buNone/>
                      </a:pPr>
                      <a:r>
                        <a:rPr lang="es-MX" sz="1200"/>
                        <a:t>Psicología</a:t>
                      </a:r>
                      <a:endParaRPr sz="1200">
                        <a:solidFill>
                          <a:srgbClr val="000000"/>
                        </a:solidFill>
                        <a:latin typeface="Arial"/>
                        <a:ea typeface="Arial"/>
                        <a:cs typeface="Arial"/>
                        <a:sym typeface="Arial"/>
                      </a:endParaRPr>
                    </a:p>
                  </a:txBody>
                  <a:tcPr marL="60025" marR="60025" marT="60025" marB="60025"/>
                </a:tc>
              </a:tr>
              <a:tr h="1395725">
                <a:tc>
                  <a:txBody>
                    <a:bodyPr/>
                    <a:lstStyle/>
                    <a:p>
                      <a:pPr marL="0" marR="0" lvl="0" indent="0" algn="l" rtl="0">
                        <a:lnSpc>
                          <a:spcPct val="115000"/>
                        </a:lnSpc>
                        <a:spcBef>
                          <a:spcPts val="0"/>
                        </a:spcBef>
                        <a:spcAft>
                          <a:spcPts val="0"/>
                        </a:spcAft>
                        <a:buNone/>
                      </a:pPr>
                      <a:r>
                        <a:rPr lang="es-MX" sz="1200"/>
                        <a:t>1. Contenidos / Temas</a:t>
                      </a:r>
                      <a:endParaRPr sz="1200"/>
                    </a:p>
                    <a:p>
                      <a:pPr marL="0" marR="0" lvl="0" indent="0" algn="l" rtl="0">
                        <a:lnSpc>
                          <a:spcPct val="115000"/>
                        </a:lnSpc>
                        <a:spcBef>
                          <a:spcPts val="0"/>
                        </a:spcBef>
                        <a:spcAft>
                          <a:spcPts val="0"/>
                        </a:spcAft>
                        <a:buNone/>
                      </a:pPr>
                      <a:r>
                        <a:rPr lang="es-MX" sz="1200"/>
                        <a:t>     involucrados.</a:t>
                      </a:r>
                      <a:endParaRPr sz="1200"/>
                    </a:p>
                    <a:p>
                      <a:pPr marL="204470" marR="0" lvl="0" indent="0" algn="l" rtl="0">
                        <a:lnSpc>
                          <a:spcPct val="115000"/>
                        </a:lnSpc>
                        <a:spcBef>
                          <a:spcPts val="0"/>
                        </a:spcBef>
                        <a:spcAft>
                          <a:spcPts val="0"/>
                        </a:spcAft>
                        <a:buNone/>
                      </a:pPr>
                      <a:r>
                        <a:rPr lang="es-MX" sz="1200"/>
                        <a:t>Temas y contenidos  del  programa, que se consideran.</a:t>
                      </a:r>
                      <a:endParaRPr sz="1200">
                        <a:solidFill>
                          <a:srgbClr val="000000"/>
                        </a:solidFill>
                        <a:latin typeface="Arial"/>
                        <a:ea typeface="Arial"/>
                        <a:cs typeface="Arial"/>
                        <a:sym typeface="Arial"/>
                      </a:endParaRPr>
                    </a:p>
                  </a:txBody>
                  <a:tcPr marL="60025" marR="60025" marT="60025" marB="60025"/>
                </a:tc>
                <a:tc>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Unidad III introducción a la microbiología</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Unidad IV Bioquímica y Biotecnología</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c>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Química orgánica </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Alcaloides</a:t>
                      </a:r>
                      <a:endParaRPr sz="1200">
                        <a:solidFill>
                          <a:srgbClr val="000000"/>
                        </a:solidFill>
                        <a:latin typeface="Arial"/>
                        <a:ea typeface="Arial"/>
                        <a:cs typeface="Arial"/>
                        <a:sym typeface="Arial"/>
                      </a:endParaRPr>
                    </a:p>
                  </a:txBody>
                  <a:tcPr marL="60025" marR="60025" marT="60025" marB="60025"/>
                </a:tc>
                <a:tc>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Bases fisiológicas de la conducta humana.</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Motivación y emoción.</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Personalidad </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Adolescencia.</a:t>
                      </a:r>
                      <a:endParaRPr sz="1200">
                        <a:solidFill>
                          <a:srgbClr val="000000"/>
                        </a:solidFill>
                        <a:latin typeface="Arial"/>
                        <a:ea typeface="Arial"/>
                        <a:cs typeface="Arial"/>
                        <a:sym typeface="Arial"/>
                      </a:endParaRPr>
                    </a:p>
                  </a:txBody>
                  <a:tcPr marL="60025" marR="60025" marT="60025" marB="60025"/>
                </a:tc>
              </a:tr>
              <a:tr h="2306925">
                <a:tc>
                  <a:txBody>
                    <a:bodyPr/>
                    <a:lstStyle/>
                    <a:p>
                      <a:pPr marL="0" marR="0" lvl="0" indent="0" algn="l" rtl="0">
                        <a:lnSpc>
                          <a:spcPct val="115000"/>
                        </a:lnSpc>
                        <a:spcBef>
                          <a:spcPts val="0"/>
                        </a:spcBef>
                        <a:spcAft>
                          <a:spcPts val="0"/>
                        </a:spcAft>
                        <a:buNone/>
                      </a:pPr>
                      <a:r>
                        <a:rPr lang="es-MX" sz="1200"/>
                        <a:t>2. Conceptos clave,</a:t>
                      </a:r>
                      <a:endParaRPr sz="1200"/>
                    </a:p>
                    <a:p>
                      <a:pPr marL="0" marR="0" lvl="0" indent="0" algn="l" rtl="0">
                        <a:lnSpc>
                          <a:spcPct val="115000"/>
                        </a:lnSpc>
                        <a:spcBef>
                          <a:spcPts val="0"/>
                        </a:spcBef>
                        <a:spcAft>
                          <a:spcPts val="0"/>
                        </a:spcAft>
                        <a:buNone/>
                      </a:pPr>
                      <a:r>
                        <a:rPr lang="es-MX" sz="1200"/>
                        <a:t>     trascendentales.</a:t>
                      </a:r>
                      <a:endParaRPr sz="1200"/>
                    </a:p>
                    <a:p>
                      <a:pPr marL="176530" marR="0" lvl="0" indent="0" algn="l" rtl="0">
                        <a:lnSpc>
                          <a:spcPct val="115000"/>
                        </a:lnSpc>
                        <a:spcBef>
                          <a:spcPts val="0"/>
                        </a:spcBef>
                        <a:spcAft>
                          <a:spcPts val="0"/>
                        </a:spcAft>
                        <a:buNone/>
                      </a:pPr>
                      <a:r>
                        <a:rPr lang="es-MX" sz="1200"/>
                        <a:t>Conceptos básicos que surgen  del proyecto,  permiten la comprensión del mismo y  pueden ser transferibles a otros ámbitos.</a:t>
                      </a:r>
                      <a:endParaRPr sz="1200"/>
                    </a:p>
                    <a:p>
                      <a:pPr marL="176530" marR="0" lvl="0" indent="0" algn="l" rtl="0">
                        <a:lnSpc>
                          <a:spcPct val="115000"/>
                        </a:lnSpc>
                        <a:spcBef>
                          <a:spcPts val="0"/>
                        </a:spcBef>
                        <a:spcAft>
                          <a:spcPts val="0"/>
                        </a:spcAft>
                        <a:buNone/>
                      </a:pPr>
                      <a:r>
                        <a:rPr lang="es-MX" sz="1200"/>
                        <a:t>Se consideran parte de un  Glosario.</a:t>
                      </a:r>
                      <a:endParaRPr sz="1200"/>
                    </a:p>
                    <a:p>
                      <a:pPr marL="17653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c>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Interacción de los diferentes sistemas que integran el organismo</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Efectos inmediatos y mediatos en el organismo</a:t>
                      </a:r>
                      <a:endParaRPr sz="1200">
                        <a:solidFill>
                          <a:srgbClr val="000000"/>
                        </a:solidFill>
                        <a:latin typeface="Arial"/>
                        <a:ea typeface="Arial"/>
                        <a:cs typeface="Arial"/>
                        <a:sym typeface="Arial"/>
                      </a:endParaRPr>
                    </a:p>
                  </a:txBody>
                  <a:tcPr marL="60025" marR="60025" marT="60025" marB="60025"/>
                </a:tc>
                <a:tc>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Opiáceos </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Tabaco</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Alcohol</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Estructura química de las diferentes drogas.</a:t>
                      </a:r>
                      <a:endParaRPr sz="1200"/>
                    </a:p>
                    <a:p>
                      <a:pPr marL="45720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c>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Sistema Nervioso Central</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Adolescencia</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Personalidad</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Motivación</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Emoción</a:t>
                      </a:r>
                      <a:endParaRPr sz="1200"/>
                    </a:p>
                    <a:p>
                      <a:pPr marL="45720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r>
            </a:tbl>
          </a:graphicData>
        </a:graphic>
      </p:graphicFrame>
      <p:sp>
        <p:nvSpPr>
          <p:cNvPr id="394" name="Google Shape;39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title"/>
          </p:nvPr>
        </p:nvSpPr>
        <p:spPr>
          <a:xfrm>
            <a:off x="457200" y="26064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500"/>
              <a:buFont typeface="Calibri"/>
              <a:buNone/>
            </a:pPr>
            <a:r>
              <a:rPr lang="es-MX" sz="2500" b="1" dirty="0" smtClean="0">
                <a:solidFill>
                  <a:schemeClr val="dk1"/>
                </a:solidFill>
              </a:rPr>
              <a:t>IV</a:t>
            </a:r>
            <a:r>
              <a:rPr lang="es-MX" sz="2500" b="1" dirty="0">
                <a:solidFill>
                  <a:schemeClr val="dk1"/>
                </a:solidFill>
              </a:rPr>
              <a:t>. Disciplinas involucradas en el  trabajo interdisciplinario</a:t>
            </a:r>
            <a:r>
              <a:rPr lang="es-MX" sz="2800" b="1" dirty="0"/>
              <a:t>.</a:t>
            </a:r>
            <a:endParaRPr sz="2800" dirty="0"/>
          </a:p>
        </p:txBody>
      </p:sp>
      <p:graphicFrame>
        <p:nvGraphicFramePr>
          <p:cNvPr id="400" name="Google Shape;400;p49"/>
          <p:cNvGraphicFramePr/>
          <p:nvPr/>
        </p:nvGraphicFramePr>
        <p:xfrm>
          <a:off x="457200" y="1700808"/>
          <a:ext cx="8363275" cy="4680500"/>
        </p:xfrm>
        <a:graphic>
          <a:graphicData uri="http://schemas.openxmlformats.org/drawingml/2006/table">
            <a:tbl>
              <a:tblPr>
                <a:noFill/>
                <a:tableStyleId>{C92B5A6F-9F66-4339-A030-345482913441}</a:tableStyleId>
              </a:tblPr>
              <a:tblGrid>
                <a:gridCol w="1894375"/>
                <a:gridCol w="2004175"/>
                <a:gridCol w="1985875"/>
                <a:gridCol w="2478850"/>
              </a:tblGrid>
              <a:tr h="1634550">
                <a:tc>
                  <a:txBody>
                    <a:bodyPr/>
                    <a:lstStyle/>
                    <a:p>
                      <a:pPr marL="204470" marR="0" lvl="0" indent="-180975" algn="l" rtl="0">
                        <a:lnSpc>
                          <a:spcPct val="115000"/>
                        </a:lnSpc>
                        <a:spcBef>
                          <a:spcPts val="0"/>
                        </a:spcBef>
                        <a:spcAft>
                          <a:spcPts val="0"/>
                        </a:spcAft>
                        <a:buNone/>
                      </a:pPr>
                      <a:r>
                        <a:rPr lang="es-MX" sz="1200"/>
                        <a:t>3. Objetivos o propósitos alcanzados. </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Reafirmar los efectos del consumo, signos corporales y conductuales con respecto a un individuo no consumidor.</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Observar en las estructuras de los alcaloides, dentro de la química orgánica.</a:t>
                      </a:r>
                      <a:endParaRPr sz="1200"/>
                    </a:p>
                    <a:p>
                      <a:pPr marL="0" marR="0" lvl="0" indent="0" algn="l" rtl="0">
                        <a:lnSpc>
                          <a:spcPct val="115000"/>
                        </a:lnSpc>
                        <a:spcBef>
                          <a:spcPts val="0"/>
                        </a:spcBef>
                        <a:spcAft>
                          <a:spcPts val="0"/>
                        </a:spcAft>
                        <a:buNone/>
                      </a:pPr>
                      <a:r>
                        <a:rPr lang="es-MX" sz="1200"/>
                        <a:t>Identificar las estructuras de los alcaloides, dentro del área químico-biológico </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just" rtl="0">
                        <a:lnSpc>
                          <a:spcPct val="115000"/>
                        </a:lnSpc>
                        <a:spcBef>
                          <a:spcPts val="0"/>
                        </a:spcBef>
                        <a:spcAft>
                          <a:spcPts val="0"/>
                        </a:spcAft>
                        <a:buNone/>
                      </a:pPr>
                      <a:r>
                        <a:rPr lang="es-MX" sz="1200"/>
                        <a:t>Los alumnos reflexionaran y concienticen las conductas adictivas, así mismo identifiquen los posibles patrones repetidos que están teniendo.</a:t>
                      </a:r>
                      <a:endParaRPr sz="1200">
                        <a:solidFill>
                          <a:srgbClr val="000000"/>
                        </a:solidFill>
                        <a:latin typeface="Arial"/>
                        <a:ea typeface="Arial"/>
                        <a:cs typeface="Arial"/>
                        <a:sym typeface="Arial"/>
                      </a:endParaRPr>
                    </a:p>
                  </a:txBody>
                  <a:tcPr marL="60025" marR="60025" marT="60025" marB="60025"/>
                </a:tc>
              </a:tr>
              <a:tr h="1880025">
                <a:tc>
                  <a:txBody>
                    <a:bodyPr/>
                    <a:lstStyle/>
                    <a:p>
                      <a:pPr marL="0" marR="0" lvl="0" indent="0" algn="l" rtl="0">
                        <a:lnSpc>
                          <a:spcPct val="115000"/>
                        </a:lnSpc>
                        <a:spcBef>
                          <a:spcPts val="0"/>
                        </a:spcBef>
                        <a:spcAft>
                          <a:spcPts val="0"/>
                        </a:spcAft>
                        <a:buNone/>
                      </a:pPr>
                      <a:r>
                        <a:rPr lang="es-MX" sz="1200"/>
                        <a:t>4. Evaluación.</a:t>
                      </a:r>
                      <a:endParaRPr sz="1200"/>
                    </a:p>
                    <a:p>
                      <a:pPr marL="0" marR="0" lvl="0" indent="0" algn="l" rtl="0">
                        <a:lnSpc>
                          <a:spcPct val="115000"/>
                        </a:lnSpc>
                        <a:spcBef>
                          <a:spcPts val="0"/>
                        </a:spcBef>
                        <a:spcAft>
                          <a:spcPts val="0"/>
                        </a:spcAft>
                        <a:buNone/>
                      </a:pPr>
                      <a:r>
                        <a:rPr lang="es-MX" sz="1200"/>
                        <a:t>    Productos /evidencias</a:t>
                      </a:r>
                      <a:endParaRPr sz="1200"/>
                    </a:p>
                    <a:p>
                      <a:pPr marL="0" marR="0" lvl="0" indent="0" algn="l" rtl="0">
                        <a:lnSpc>
                          <a:spcPct val="115000"/>
                        </a:lnSpc>
                        <a:spcBef>
                          <a:spcPts val="0"/>
                        </a:spcBef>
                        <a:spcAft>
                          <a:spcPts val="0"/>
                        </a:spcAft>
                        <a:buNone/>
                      </a:pPr>
                      <a:r>
                        <a:rPr lang="es-MX" sz="1200"/>
                        <a:t>    de aprendizaje, que</a:t>
                      </a:r>
                      <a:endParaRPr sz="1200"/>
                    </a:p>
                    <a:p>
                      <a:pPr marL="0" marR="0" lvl="0" indent="0" algn="l" rtl="0">
                        <a:lnSpc>
                          <a:spcPct val="115000"/>
                        </a:lnSpc>
                        <a:spcBef>
                          <a:spcPts val="0"/>
                        </a:spcBef>
                        <a:spcAft>
                          <a:spcPts val="0"/>
                        </a:spcAft>
                        <a:buNone/>
                      </a:pPr>
                      <a:r>
                        <a:rPr lang="es-MX" sz="1200"/>
                        <a:t>    demuestran el avance </a:t>
                      </a:r>
                      <a:endParaRPr sz="1200"/>
                    </a:p>
                    <a:p>
                      <a:pPr marL="0" marR="0" lvl="0" indent="0" algn="l" rtl="0">
                        <a:lnSpc>
                          <a:spcPct val="115000"/>
                        </a:lnSpc>
                        <a:spcBef>
                          <a:spcPts val="0"/>
                        </a:spcBef>
                        <a:spcAft>
                          <a:spcPts val="0"/>
                        </a:spcAft>
                        <a:buNone/>
                      </a:pPr>
                      <a:r>
                        <a:rPr lang="es-MX" sz="1200"/>
                        <a:t>    en el proceso y el logro</a:t>
                      </a:r>
                      <a:endParaRPr sz="1200"/>
                    </a:p>
                    <a:p>
                      <a:pPr marL="0" marR="0" lvl="0" indent="0" algn="l" rtl="0">
                        <a:lnSpc>
                          <a:spcPct val="115000"/>
                        </a:lnSpc>
                        <a:spcBef>
                          <a:spcPts val="0"/>
                        </a:spcBef>
                        <a:spcAft>
                          <a:spcPts val="0"/>
                        </a:spcAft>
                        <a:buNone/>
                      </a:pPr>
                      <a:r>
                        <a:rPr lang="es-MX" sz="1200"/>
                        <a:t>    del objetivo   propuesto.</a:t>
                      </a:r>
                      <a:endParaRPr sz="1200"/>
                    </a:p>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Los alumnos comprenderán la importancia biológica y los efectos nocivos que se presentan ante el consumo, así mismo los efectos secundarios a nivel fisiológico.</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Bitácora interdisciplinaria</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r>
              <a:tr h="1165925">
                <a:tc>
                  <a:txBody>
                    <a:bodyPr/>
                    <a:lstStyle/>
                    <a:p>
                      <a:pPr marL="0" marR="0" lvl="0" indent="0" algn="l" rtl="0">
                        <a:lnSpc>
                          <a:spcPct val="115000"/>
                        </a:lnSpc>
                        <a:spcBef>
                          <a:spcPts val="0"/>
                        </a:spcBef>
                        <a:spcAft>
                          <a:spcPts val="0"/>
                        </a:spcAft>
                        <a:buNone/>
                      </a:pPr>
                      <a:r>
                        <a:rPr lang="es-MX" sz="1200"/>
                        <a:t>5. Tipos y herramientas de</a:t>
                      </a:r>
                      <a:endParaRPr sz="1200"/>
                    </a:p>
                    <a:p>
                      <a:pPr marL="0" marR="0" lvl="0" indent="0" algn="l" rtl="0">
                        <a:lnSpc>
                          <a:spcPct val="115000"/>
                        </a:lnSpc>
                        <a:spcBef>
                          <a:spcPts val="0"/>
                        </a:spcBef>
                        <a:spcAft>
                          <a:spcPts val="0"/>
                        </a:spcAft>
                        <a:buNone/>
                      </a:pPr>
                      <a:r>
                        <a:rPr lang="es-MX" sz="1200"/>
                        <a:t>    evaluación.</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Rúbrica de bitácora </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60025" marR="60025" marT="60025" marB="60025"/>
                </a:tc>
              </a:tr>
            </a:tbl>
          </a:graphicData>
        </a:graphic>
      </p:graphicFrame>
      <p:sp>
        <p:nvSpPr>
          <p:cNvPr id="401" name="Google Shape;40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41</a:t>
            </a:fld>
            <a:endParaRPr/>
          </a:p>
        </p:txBody>
      </p:sp>
      <p:sp>
        <p:nvSpPr>
          <p:cNvPr id="402" name="Google Shape;402;p49"/>
          <p:cNvSpPr/>
          <p:nvPr/>
        </p:nvSpPr>
        <p:spPr>
          <a:xfrm>
            <a:off x="457200" y="212566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42</a:t>
            </a:fld>
            <a:endParaRPr/>
          </a:p>
        </p:txBody>
      </p:sp>
      <p:sp>
        <p:nvSpPr>
          <p:cNvPr id="408" name="Google Shape;408;p50"/>
          <p:cNvSpPr txBox="1">
            <a:spLocks noGrp="1"/>
          </p:cNvSpPr>
          <p:nvPr>
            <p:ph type="title"/>
          </p:nvPr>
        </p:nvSpPr>
        <p:spPr>
          <a:xfrm>
            <a:off x="683568" y="338269"/>
            <a:ext cx="8136904" cy="954067"/>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2500"/>
              <a:buFont typeface="Calibri"/>
              <a:buNone/>
            </a:pPr>
            <a:r>
              <a:rPr lang="es-MX" sz="2800" b="1" dirty="0" smtClean="0">
                <a:solidFill>
                  <a:schemeClr val="dk1"/>
                </a:solidFill>
              </a:rPr>
              <a:t>V</a:t>
            </a:r>
            <a:r>
              <a:rPr lang="es-MX" sz="2800" b="1" dirty="0">
                <a:solidFill>
                  <a:schemeClr val="dk1"/>
                </a:solidFill>
              </a:rPr>
              <a:t>. Esquema del proceso de construcción del proyecto por disciplinas.</a:t>
            </a:r>
            <a:endParaRPr sz="2500" dirty="0">
              <a:solidFill>
                <a:schemeClr val="dk1"/>
              </a:solidFill>
            </a:endParaRPr>
          </a:p>
        </p:txBody>
      </p:sp>
      <p:graphicFrame>
        <p:nvGraphicFramePr>
          <p:cNvPr id="409" name="Google Shape;409;p50"/>
          <p:cNvGraphicFramePr/>
          <p:nvPr/>
        </p:nvGraphicFramePr>
        <p:xfrm>
          <a:off x="539552" y="1577846"/>
          <a:ext cx="7992900" cy="4835364"/>
        </p:xfrm>
        <a:graphic>
          <a:graphicData uri="http://schemas.openxmlformats.org/drawingml/2006/table">
            <a:tbl>
              <a:tblPr>
                <a:noFill/>
                <a:tableStyleId>{C92B5A6F-9F66-4339-A030-345482913441}</a:tableStyleId>
              </a:tblPr>
              <a:tblGrid>
                <a:gridCol w="2676350"/>
                <a:gridCol w="1670525"/>
                <a:gridCol w="1626800"/>
                <a:gridCol w="2019225"/>
              </a:tblGrid>
              <a:tr h="189675">
                <a:tc>
                  <a:txBody>
                    <a:bodyPr/>
                    <a:lstStyle/>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34750" marR="34750" marT="34750" marB="34750"/>
                </a:tc>
                <a:tc>
                  <a:txBody>
                    <a:bodyPr/>
                    <a:lstStyle/>
                    <a:p>
                      <a:pPr marL="0" marR="0" lvl="0" indent="0" algn="ctr" rtl="0">
                        <a:lnSpc>
                          <a:spcPct val="115000"/>
                        </a:lnSpc>
                        <a:spcBef>
                          <a:spcPts val="0"/>
                        </a:spcBef>
                        <a:spcAft>
                          <a:spcPts val="0"/>
                        </a:spcAft>
                        <a:buNone/>
                      </a:pPr>
                      <a:r>
                        <a:rPr lang="es-MX" sz="1200"/>
                        <a:t>Disciplina 1.</a:t>
                      </a:r>
                      <a:endParaRPr sz="1200">
                        <a:solidFill>
                          <a:srgbClr val="000000"/>
                        </a:solidFill>
                        <a:latin typeface="Arial"/>
                        <a:ea typeface="Arial"/>
                        <a:cs typeface="Arial"/>
                        <a:sym typeface="Arial"/>
                      </a:endParaRPr>
                    </a:p>
                  </a:txBody>
                  <a:tcPr marL="34750" marR="34750" marT="34750" marB="34750"/>
                </a:tc>
                <a:tc>
                  <a:txBody>
                    <a:bodyPr/>
                    <a:lstStyle/>
                    <a:p>
                      <a:pPr marL="0" marR="0" lvl="0" indent="0" algn="ctr" rtl="0">
                        <a:lnSpc>
                          <a:spcPct val="115000"/>
                        </a:lnSpc>
                        <a:spcBef>
                          <a:spcPts val="0"/>
                        </a:spcBef>
                        <a:spcAft>
                          <a:spcPts val="0"/>
                        </a:spcAft>
                        <a:buNone/>
                      </a:pPr>
                      <a:r>
                        <a:rPr lang="es-MX" sz="1200"/>
                        <a:t>Disciplina 2.</a:t>
                      </a:r>
                      <a:endParaRPr sz="1200">
                        <a:solidFill>
                          <a:srgbClr val="000000"/>
                        </a:solidFill>
                        <a:latin typeface="Arial"/>
                        <a:ea typeface="Arial"/>
                        <a:cs typeface="Arial"/>
                        <a:sym typeface="Arial"/>
                      </a:endParaRPr>
                    </a:p>
                  </a:txBody>
                  <a:tcPr marL="34750" marR="34750" marT="34750" marB="34750"/>
                </a:tc>
                <a:tc>
                  <a:txBody>
                    <a:bodyPr/>
                    <a:lstStyle/>
                    <a:p>
                      <a:pPr marL="0" marR="0" lvl="0" indent="0" algn="ctr" rtl="0">
                        <a:lnSpc>
                          <a:spcPct val="115000"/>
                        </a:lnSpc>
                        <a:spcBef>
                          <a:spcPts val="0"/>
                        </a:spcBef>
                        <a:spcAft>
                          <a:spcPts val="0"/>
                        </a:spcAft>
                        <a:buNone/>
                      </a:pPr>
                      <a:r>
                        <a:rPr lang="es-MX" sz="1200"/>
                        <a:t>Disciplina 3.</a:t>
                      </a:r>
                      <a:endParaRPr sz="1200">
                        <a:solidFill>
                          <a:srgbClr val="000000"/>
                        </a:solidFill>
                        <a:latin typeface="Arial"/>
                        <a:ea typeface="Arial"/>
                        <a:cs typeface="Arial"/>
                        <a:sym typeface="Arial"/>
                      </a:endParaRPr>
                    </a:p>
                  </a:txBody>
                  <a:tcPr marL="34750" marR="34750" marT="34750" marB="34750"/>
                </a:tc>
              </a:tr>
              <a:tr h="1218875">
                <a:tc>
                  <a:txBody>
                    <a:bodyPr/>
                    <a:lstStyle/>
                    <a:p>
                      <a:pPr marL="275590" marR="0" lvl="0" indent="-180340" algn="l" rtl="0">
                        <a:lnSpc>
                          <a:spcPct val="115000"/>
                        </a:lnSpc>
                        <a:spcBef>
                          <a:spcPts val="0"/>
                        </a:spcBef>
                        <a:spcAft>
                          <a:spcPts val="0"/>
                        </a:spcAft>
                        <a:buNone/>
                      </a:pPr>
                      <a:r>
                        <a:rPr lang="es-MX" sz="1200"/>
                        <a:t>1. Preguntar y cuestionar.</a:t>
                      </a:r>
                      <a:endParaRPr sz="1200"/>
                    </a:p>
                    <a:p>
                      <a:pPr marL="275590" marR="0" lvl="0" indent="-180340" algn="l" rtl="0">
                        <a:lnSpc>
                          <a:spcPct val="115000"/>
                        </a:lnSpc>
                        <a:spcBef>
                          <a:spcPts val="0"/>
                        </a:spcBef>
                        <a:spcAft>
                          <a:spcPts val="0"/>
                        </a:spcAft>
                        <a:buNone/>
                      </a:pPr>
                      <a:r>
                        <a:rPr lang="es-MX" sz="1200"/>
                        <a:t>     Preguntas que dirigen la Investigación Interdisciplinaria.</a:t>
                      </a:r>
                      <a:endParaRPr sz="1200">
                        <a:solidFill>
                          <a:srgbClr val="000000"/>
                        </a:solidFill>
                        <a:latin typeface="Arial"/>
                        <a:ea typeface="Arial"/>
                        <a:cs typeface="Arial"/>
                        <a:sym typeface="Arial"/>
                      </a:endParaRPr>
                    </a:p>
                  </a:txBody>
                  <a:tcPr marL="34750" marR="34750" marT="34750" marB="34750"/>
                </a:tc>
                <a:tc gridSpan="3">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¿Cuáles son los elementos químicos de los opiáceos?</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¿Qué ocurre en el cuerpo cuando inicia la dependencia de alguna sustancia adictiva?</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¿Cómo inicia los cambios de conducta de los adolescentes al iniciar esta etapa de consumo?</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¿Cuál es el motivo o situación familiar, más frecuente para que el adolescente tome la decisión para comenzar una etapa de consumo?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34750" marR="34750" marT="34750" marB="34750"/>
                </a:tc>
                <a:tc hMerge="1">
                  <a:txBody>
                    <a:bodyPr/>
                    <a:lstStyle/>
                    <a:p>
                      <a:endParaRPr lang="es-MX"/>
                    </a:p>
                  </a:txBody>
                  <a:tcPr/>
                </a:tc>
                <a:tc hMerge="1">
                  <a:txBody>
                    <a:bodyPr/>
                    <a:lstStyle/>
                    <a:p>
                      <a:endParaRPr lang="es-MX"/>
                    </a:p>
                  </a:txBody>
                  <a:tcPr/>
                </a:tc>
              </a:tr>
              <a:tr h="1218875">
                <a:tc>
                  <a:txBody>
                    <a:bodyPr/>
                    <a:lstStyle/>
                    <a:p>
                      <a:pPr marL="275590" marR="0" lvl="0" indent="-180340" algn="l" rtl="0">
                        <a:lnSpc>
                          <a:spcPct val="115000"/>
                        </a:lnSpc>
                        <a:spcBef>
                          <a:spcPts val="0"/>
                        </a:spcBef>
                        <a:spcAft>
                          <a:spcPts val="0"/>
                        </a:spcAft>
                        <a:buNone/>
                      </a:pPr>
                      <a:r>
                        <a:rPr lang="es-MX" sz="1200"/>
                        <a:t>2. Despertar el interés (detonar).</a:t>
                      </a:r>
                      <a:endParaRPr sz="1200"/>
                    </a:p>
                    <a:p>
                      <a:pPr marL="270510" marR="0" lvl="0" indent="-180339" algn="l" rtl="0">
                        <a:lnSpc>
                          <a:spcPct val="115000"/>
                        </a:lnSpc>
                        <a:spcBef>
                          <a:spcPts val="0"/>
                        </a:spcBef>
                        <a:spcAft>
                          <a:spcPts val="0"/>
                        </a:spcAft>
                        <a:buNone/>
                      </a:pPr>
                      <a:r>
                        <a:rPr lang="es-MX" sz="1200"/>
                        <a:t>     Estrategias para involucrar a los estudiantes con la problemática planteada, en el salón de clase.</a:t>
                      </a:r>
                      <a:endParaRPr sz="1200">
                        <a:solidFill>
                          <a:srgbClr val="000000"/>
                        </a:solidFill>
                        <a:latin typeface="Arial"/>
                        <a:ea typeface="Arial"/>
                        <a:cs typeface="Arial"/>
                        <a:sym typeface="Arial"/>
                      </a:endParaRPr>
                    </a:p>
                  </a:txBody>
                  <a:tcPr marL="34750" marR="34750" marT="34750" marB="34750"/>
                </a:tc>
                <a:tc gridSpan="3">
                  <a:txBody>
                    <a:bodyPr/>
                    <a:lstStyle/>
                    <a:p>
                      <a:pPr marL="342900" marR="0" lvl="0" indent="-342900" algn="l" rtl="0">
                        <a:lnSpc>
                          <a:spcPct val="115000"/>
                        </a:lnSpc>
                        <a:spcBef>
                          <a:spcPts val="0"/>
                        </a:spcBef>
                        <a:spcAft>
                          <a:spcPts val="0"/>
                        </a:spcAft>
                        <a:buClr>
                          <a:schemeClr val="lt1"/>
                        </a:buClr>
                        <a:buSzPts val="1200"/>
                        <a:buFont typeface="Noto Sans Symbols"/>
                        <a:buChar char="▪"/>
                      </a:pPr>
                      <a:r>
                        <a:rPr lang="es-MX" sz="1200"/>
                        <a:t>¿Por qué el adolescente toma la decisión de consumir, sabiendo las consecuencias, biológicas, químicas y psicológicas?</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¿Realmente el adolescente encuentra una solución de la situación que se encuentre viviendo dentro del consumo?</a:t>
                      </a:r>
                      <a:endParaRPr sz="1200"/>
                    </a:p>
                    <a:p>
                      <a:pPr marL="342900" marR="0" lvl="0" indent="-342900" algn="l" rtl="0">
                        <a:lnSpc>
                          <a:spcPct val="115000"/>
                        </a:lnSpc>
                        <a:spcBef>
                          <a:spcPts val="0"/>
                        </a:spcBef>
                        <a:spcAft>
                          <a:spcPts val="0"/>
                        </a:spcAft>
                        <a:buClr>
                          <a:schemeClr val="lt1"/>
                        </a:buClr>
                        <a:buSzPts val="1200"/>
                        <a:buFont typeface="Noto Sans Symbols"/>
                        <a:buChar char="▪"/>
                      </a:pPr>
                      <a:r>
                        <a:rPr lang="es-MX" sz="1200"/>
                        <a:t>¿Los medios de comunicación son incitadores para el consumo?</a:t>
                      </a:r>
                      <a:endParaRPr sz="1200"/>
                    </a:p>
                    <a:p>
                      <a:pPr marL="22860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p>
                    <a:p>
                      <a:pPr marL="0" marR="0" lvl="0" indent="0" algn="l" rtl="0">
                        <a:lnSpc>
                          <a:spcPct val="115000"/>
                        </a:lnSpc>
                        <a:spcBef>
                          <a:spcPts val="0"/>
                        </a:spcBef>
                        <a:spcAft>
                          <a:spcPts val="0"/>
                        </a:spcAft>
                        <a:buNone/>
                      </a:pPr>
                      <a:r>
                        <a:rPr lang="es-MX" sz="1200"/>
                        <a:t> </a:t>
                      </a:r>
                      <a:endParaRPr sz="1200">
                        <a:solidFill>
                          <a:srgbClr val="000000"/>
                        </a:solidFill>
                        <a:latin typeface="Arial"/>
                        <a:ea typeface="Arial"/>
                        <a:cs typeface="Arial"/>
                        <a:sym typeface="Arial"/>
                      </a:endParaRPr>
                    </a:p>
                  </a:txBody>
                  <a:tcPr marL="34750" marR="34750" marT="34750" marB="34750"/>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s-MX" sz="2400" dirty="0">
                <a:solidFill>
                  <a:schemeClr val="dk1"/>
                </a:solidFill>
              </a:rPr>
              <a:t/>
            </a:r>
            <a:br>
              <a:rPr lang="es-MX" sz="2400" dirty="0">
                <a:solidFill>
                  <a:schemeClr val="dk1"/>
                </a:solidFill>
              </a:rPr>
            </a:br>
            <a:r>
              <a:rPr lang="es-MX" sz="2400" b="1" dirty="0">
                <a:solidFill>
                  <a:schemeClr val="dk1"/>
                </a:solidFill>
              </a:rPr>
              <a:t>V. Esquema del proceso de construcción del proyecto por disciplinas.</a:t>
            </a:r>
            <a:endParaRPr sz="2400" dirty="0">
              <a:solidFill>
                <a:schemeClr val="dk1"/>
              </a:solidFill>
            </a:endParaRPr>
          </a:p>
        </p:txBody>
      </p:sp>
      <p:sp>
        <p:nvSpPr>
          <p:cNvPr id="415" name="Google Shape;415;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43</a:t>
            </a:fld>
            <a:endParaRPr/>
          </a:p>
        </p:txBody>
      </p:sp>
      <p:graphicFrame>
        <p:nvGraphicFramePr>
          <p:cNvPr id="416" name="Google Shape;416;p51"/>
          <p:cNvGraphicFramePr/>
          <p:nvPr/>
        </p:nvGraphicFramePr>
        <p:xfrm>
          <a:off x="457200" y="1600200"/>
          <a:ext cx="7992900" cy="4976780"/>
        </p:xfrm>
        <a:graphic>
          <a:graphicData uri="http://schemas.openxmlformats.org/drawingml/2006/table">
            <a:tbl>
              <a:tblPr>
                <a:noFill/>
                <a:tableStyleId>{C92B5A6F-9F66-4339-A030-345482913441}</a:tableStyleId>
              </a:tblPr>
              <a:tblGrid>
                <a:gridCol w="2676350"/>
                <a:gridCol w="1670525"/>
                <a:gridCol w="1626800"/>
                <a:gridCol w="2019225"/>
              </a:tblGrid>
              <a:tr h="2248050">
                <a:tc>
                  <a:txBody>
                    <a:bodyPr/>
                    <a:lstStyle/>
                    <a:p>
                      <a:pPr marL="275590" marR="0" lvl="0" indent="-180340" algn="l" rtl="0">
                        <a:lnSpc>
                          <a:spcPct val="115000"/>
                        </a:lnSpc>
                        <a:spcBef>
                          <a:spcPts val="0"/>
                        </a:spcBef>
                        <a:spcAft>
                          <a:spcPts val="0"/>
                        </a:spcAft>
                        <a:buNone/>
                      </a:pPr>
                      <a:r>
                        <a:rPr lang="es-MX" sz="1400">
                          <a:solidFill>
                            <a:schemeClr val="dk1"/>
                          </a:solidFill>
                        </a:rPr>
                        <a:t>3. Recopilar información a través de la investigación.</a:t>
                      </a:r>
                      <a:endParaRPr sz="1400">
                        <a:solidFill>
                          <a:schemeClr val="dk1"/>
                        </a:solidFill>
                      </a:endParaRPr>
                    </a:p>
                    <a:p>
                      <a:pPr marL="275590" marR="0" lvl="0" indent="-180340" algn="l" rtl="0">
                        <a:lnSpc>
                          <a:spcPct val="115000"/>
                        </a:lnSpc>
                        <a:spcBef>
                          <a:spcPts val="0"/>
                        </a:spcBef>
                        <a:spcAft>
                          <a:spcPts val="0"/>
                        </a:spcAft>
                        <a:buNone/>
                      </a:pPr>
                      <a:r>
                        <a:rPr lang="es-MX" sz="1400">
                          <a:solidFill>
                            <a:schemeClr val="dk1"/>
                          </a:solidFill>
                        </a:rPr>
                        <a:t>    Lo que se investiga.</a:t>
                      </a:r>
                      <a:endParaRPr sz="1400">
                        <a:solidFill>
                          <a:schemeClr val="dk1"/>
                        </a:solidFill>
                      </a:endParaRPr>
                    </a:p>
                    <a:p>
                      <a:pPr marL="275590" marR="0" lvl="0" indent="-180340" algn="l" rtl="0">
                        <a:lnSpc>
                          <a:spcPct val="115000"/>
                        </a:lnSpc>
                        <a:spcBef>
                          <a:spcPts val="0"/>
                        </a:spcBef>
                        <a:spcAft>
                          <a:spcPts val="0"/>
                        </a:spcAft>
                        <a:buNone/>
                      </a:pPr>
                      <a:r>
                        <a:rPr lang="es-MX" sz="1400">
                          <a:solidFill>
                            <a:schemeClr val="dk1"/>
                          </a:solidFill>
                        </a:rPr>
                        <a:t>    Fuentes  que se utilizan. </a:t>
                      </a:r>
                      <a:endParaRPr sz="1400">
                        <a:solidFill>
                          <a:schemeClr val="dk1"/>
                        </a:solidFill>
                      </a:endParaRPr>
                    </a:p>
                    <a:p>
                      <a:pPr marL="0" marR="0" lvl="0" indent="0" algn="l" rtl="0">
                        <a:lnSpc>
                          <a:spcPct val="115000"/>
                        </a:lnSpc>
                        <a:spcBef>
                          <a:spcPts val="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34750" marR="34750" marT="34750" marB="34750"/>
                </a:tc>
                <a:tc>
                  <a:txBody>
                    <a:bodyPr/>
                    <a:lstStyle/>
                    <a:p>
                      <a:pPr marL="0" marR="0" lvl="0" indent="0" algn="l" rtl="0">
                        <a:lnSpc>
                          <a:spcPct val="115000"/>
                        </a:lnSpc>
                        <a:spcBef>
                          <a:spcPts val="0"/>
                        </a:spcBef>
                        <a:spcAft>
                          <a:spcPts val="0"/>
                        </a:spcAft>
                        <a:buNone/>
                      </a:pPr>
                      <a:r>
                        <a:rPr lang="es-MX" sz="1400">
                          <a:solidFill>
                            <a:schemeClr val="dk1"/>
                          </a:solidFill>
                        </a:rPr>
                        <a:t>Implicación de los valores éticos y morales en el enfrentamiento de las adicciones en jóvenes, revista cubana, Daniel Gutierrez Raina</a:t>
                      </a:r>
                      <a:r>
                        <a:rPr lang="es-MX" sz="1400" baseline="30000">
                          <a:solidFill>
                            <a:schemeClr val="dk1"/>
                          </a:solidFill>
                        </a:rPr>
                        <a:t>I</a:t>
                      </a:r>
                      <a:r>
                        <a:rPr lang="es-MX" sz="1400">
                          <a:solidFill>
                            <a:schemeClr val="dk1"/>
                          </a:solidFill>
                        </a:rPr>
                        <a:t>; Edelsys Hernández Meléndez</a:t>
                      </a:r>
                      <a:r>
                        <a:rPr lang="es-MX" sz="1400" baseline="30000">
                          <a:solidFill>
                            <a:schemeClr val="dk1"/>
                          </a:solidFill>
                        </a:rPr>
                        <a:t>II</a:t>
                      </a:r>
                      <a:endParaRPr sz="1400">
                        <a:solidFill>
                          <a:schemeClr val="dk1"/>
                        </a:solidFill>
                      </a:endParaRPr>
                    </a:p>
                    <a:p>
                      <a:pPr marL="0" marR="0" lvl="0" indent="0" algn="l" rtl="0">
                        <a:lnSpc>
                          <a:spcPct val="115000"/>
                        </a:lnSpc>
                        <a:spcBef>
                          <a:spcPts val="0"/>
                        </a:spcBef>
                        <a:spcAft>
                          <a:spcPts val="0"/>
                        </a:spcAft>
                        <a:buNone/>
                      </a:pPr>
                      <a:r>
                        <a:rPr lang="es-MX" sz="1400" baseline="30000">
                          <a:solidFill>
                            <a:schemeClr val="dk1"/>
                          </a:solidFill>
                        </a:rPr>
                        <a:t>I</a:t>
                      </a:r>
                      <a:r>
                        <a:rPr lang="es-MX" sz="1400">
                          <a:solidFill>
                            <a:schemeClr val="dk1"/>
                          </a:solidFill>
                        </a:rPr>
                        <a:t>Máster en Estupefacientes. Escuela Nacional de Salud Pública. La Habana, Cuba. </a:t>
                      </a:r>
                      <a:br>
                        <a:rPr lang="es-MX" sz="1400">
                          <a:solidFill>
                            <a:schemeClr val="dk1"/>
                          </a:solidFill>
                        </a:rPr>
                      </a:br>
                      <a:r>
                        <a:rPr lang="es-MX" sz="1400" baseline="30000">
                          <a:solidFill>
                            <a:schemeClr val="dk1"/>
                          </a:solidFill>
                        </a:rPr>
                        <a:t>II</a:t>
                      </a:r>
                      <a:r>
                        <a:rPr lang="es-MX" sz="1400">
                          <a:solidFill>
                            <a:schemeClr val="dk1"/>
                          </a:solidFill>
                        </a:rPr>
                        <a:t>Doctora en Ciencias Psicológicas. Escuela Nacional de Salud Pública. La Habana, Cuba.</a:t>
                      </a:r>
                      <a:endParaRPr/>
                    </a:p>
                  </a:txBody>
                  <a:tcPr marL="34750" marR="34750" marT="34750" marB="34750"/>
                </a:tc>
                <a:tc>
                  <a:txBody>
                    <a:bodyPr/>
                    <a:lstStyle/>
                    <a:p>
                      <a:pPr marL="0" marR="0" lvl="0" indent="0" algn="l" rtl="0">
                        <a:lnSpc>
                          <a:spcPct val="115000"/>
                        </a:lnSpc>
                        <a:spcBef>
                          <a:spcPts val="0"/>
                        </a:spcBef>
                        <a:spcAft>
                          <a:spcPts val="0"/>
                        </a:spcAft>
                        <a:buNone/>
                      </a:pPr>
                      <a:r>
                        <a:rPr lang="es-MX" sz="1400" u="sng">
                          <a:solidFill>
                            <a:schemeClr val="dk1"/>
                          </a:solidFill>
                          <a:hlinkClick r:id="rId3"/>
                        </a:rPr>
                        <a:t>http://adicciones.es/index.php/adicciones/article/view/635</a:t>
                      </a:r>
                      <a:endParaRPr sz="1400">
                        <a:solidFill>
                          <a:schemeClr val="dk1"/>
                        </a:solidFill>
                      </a:endParaRPr>
                    </a:p>
                    <a:p>
                      <a:pPr marL="0" marR="0" lvl="0" indent="0" algn="l" rtl="0">
                        <a:lnSpc>
                          <a:spcPct val="115000"/>
                        </a:lnSpc>
                        <a:spcBef>
                          <a:spcPts val="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34750" marR="34750" marT="34750" marB="34750"/>
                </a:tc>
                <a:tc>
                  <a:txBody>
                    <a:bodyPr/>
                    <a:lstStyle/>
                    <a:p>
                      <a:pPr marL="0" marR="276225" lvl="0" indent="0" algn="just" rtl="0">
                        <a:lnSpc>
                          <a:spcPct val="101785"/>
                        </a:lnSpc>
                        <a:spcBef>
                          <a:spcPts val="0"/>
                        </a:spcBef>
                        <a:spcAft>
                          <a:spcPts val="0"/>
                        </a:spcAft>
                        <a:buNone/>
                      </a:pPr>
                      <a:r>
                        <a:rPr lang="es-MX" sz="1400">
                          <a:solidFill>
                            <a:schemeClr val="dk1"/>
                          </a:solidFill>
                        </a:rPr>
                        <a:t>ADICCIONES DEL SIGLO XXI, UNA PERSPECTIVA DESDE EL PSICOANÁLISIS LACANIANO</a:t>
                      </a:r>
                      <a:endParaRPr sz="1400">
                        <a:solidFill>
                          <a:schemeClr val="dk1"/>
                        </a:solidFill>
                      </a:endParaRPr>
                    </a:p>
                    <a:p>
                      <a:pPr marL="0" marR="0" lvl="0" indent="0" algn="just" rtl="0">
                        <a:lnSpc>
                          <a:spcPct val="115000"/>
                        </a:lnSpc>
                        <a:spcBef>
                          <a:spcPts val="150"/>
                        </a:spcBef>
                        <a:spcAft>
                          <a:spcPts val="0"/>
                        </a:spcAft>
                        <a:buNone/>
                      </a:pPr>
                      <a:r>
                        <a:rPr lang="es-MX" sz="1400">
                          <a:solidFill>
                            <a:schemeClr val="dk1"/>
                          </a:solidFill>
                        </a:rPr>
                        <a:t> </a:t>
                      </a:r>
                      <a:endParaRPr sz="1400">
                        <a:solidFill>
                          <a:schemeClr val="dk1"/>
                        </a:solidFill>
                        <a:latin typeface="Arial"/>
                        <a:ea typeface="Arial"/>
                        <a:cs typeface="Arial"/>
                        <a:sym typeface="Arial"/>
                      </a:endParaRPr>
                    </a:p>
                  </a:txBody>
                  <a:tcPr marL="34750" marR="34750" marT="34750" marB="3475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160"/>
              <a:buFont typeface="Calibri"/>
              <a:buNone/>
            </a:pPr>
            <a:r>
              <a:rPr lang="es-MX" sz="2160" b="1" dirty="0" smtClean="0">
                <a:solidFill>
                  <a:schemeClr val="dk1"/>
                </a:solidFill>
              </a:rPr>
              <a:t>V</a:t>
            </a:r>
            <a:r>
              <a:rPr lang="es-MX" sz="2160" b="1" dirty="0">
                <a:solidFill>
                  <a:schemeClr val="dk1"/>
                </a:solidFill>
              </a:rPr>
              <a:t>. Esquema del proceso de construcción del proyecto por disciplinas</a:t>
            </a:r>
            <a:r>
              <a:rPr lang="es-MX" sz="2160" b="1" dirty="0"/>
              <a:t>.</a:t>
            </a:r>
            <a:endParaRPr sz="2160" dirty="0"/>
          </a:p>
        </p:txBody>
      </p:sp>
      <p:sp>
        <p:nvSpPr>
          <p:cNvPr id="422" name="Google Shape;42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44</a:t>
            </a:fld>
            <a:endParaRPr/>
          </a:p>
        </p:txBody>
      </p:sp>
      <p:graphicFrame>
        <p:nvGraphicFramePr>
          <p:cNvPr id="423" name="Google Shape;423;p52"/>
          <p:cNvGraphicFramePr/>
          <p:nvPr/>
        </p:nvGraphicFramePr>
        <p:xfrm>
          <a:off x="1" y="1340768"/>
          <a:ext cx="9144000" cy="5834127"/>
        </p:xfrm>
        <a:graphic>
          <a:graphicData uri="http://schemas.openxmlformats.org/drawingml/2006/table">
            <a:tbl>
              <a:tblPr>
                <a:noFill/>
                <a:tableStyleId>{C92B5A6F-9F66-4339-A030-345482913441}</a:tableStyleId>
              </a:tblPr>
              <a:tblGrid>
                <a:gridCol w="3061775"/>
                <a:gridCol w="1911125"/>
                <a:gridCol w="1861075"/>
                <a:gridCol w="2310025"/>
              </a:tblGrid>
              <a:tr h="1159275">
                <a:tc>
                  <a:txBody>
                    <a:bodyPr/>
                    <a:lstStyle/>
                    <a:p>
                      <a:pPr marL="275590" marR="0" lvl="0" indent="-180340" algn="l" rtl="0">
                        <a:lnSpc>
                          <a:spcPct val="115000"/>
                        </a:lnSpc>
                        <a:spcBef>
                          <a:spcPts val="0"/>
                        </a:spcBef>
                        <a:spcAft>
                          <a:spcPts val="0"/>
                        </a:spcAft>
                        <a:buNone/>
                      </a:pPr>
                      <a:r>
                        <a:rPr lang="es-MX" sz="1050" b="1"/>
                        <a:t>4. Organizar la información.</a:t>
                      </a:r>
                      <a:endParaRPr sz="1050" b="1"/>
                    </a:p>
                    <a:p>
                      <a:pPr marL="275590" marR="0" lvl="0" indent="-180340" algn="l" rtl="0">
                        <a:lnSpc>
                          <a:spcPct val="115000"/>
                        </a:lnSpc>
                        <a:spcBef>
                          <a:spcPts val="0"/>
                        </a:spcBef>
                        <a:spcAft>
                          <a:spcPts val="0"/>
                        </a:spcAft>
                        <a:buNone/>
                      </a:pPr>
                      <a:r>
                        <a:rPr lang="es-MX" sz="1050" b="1"/>
                        <a:t>    Implica:</a:t>
                      </a:r>
                      <a:endParaRPr sz="1050" b="1"/>
                    </a:p>
                    <a:p>
                      <a:pPr marL="275590" marR="0" lvl="0" indent="-180340" algn="l" rtl="0">
                        <a:lnSpc>
                          <a:spcPct val="115000"/>
                        </a:lnSpc>
                        <a:spcBef>
                          <a:spcPts val="0"/>
                        </a:spcBef>
                        <a:spcAft>
                          <a:spcPts val="0"/>
                        </a:spcAft>
                        <a:buNone/>
                      </a:pPr>
                      <a:r>
                        <a:rPr lang="es-MX" sz="1050" b="1"/>
                        <a:t>    clasificación de datos obtenidos,</a:t>
                      </a:r>
                      <a:endParaRPr sz="1050" b="1"/>
                    </a:p>
                    <a:p>
                      <a:pPr marL="275590" marR="0" lvl="0" indent="-180340" algn="l" rtl="0">
                        <a:lnSpc>
                          <a:spcPct val="115000"/>
                        </a:lnSpc>
                        <a:spcBef>
                          <a:spcPts val="0"/>
                        </a:spcBef>
                        <a:spcAft>
                          <a:spcPts val="0"/>
                        </a:spcAft>
                        <a:buNone/>
                      </a:pPr>
                      <a:r>
                        <a:rPr lang="es-MX" sz="1050" b="1"/>
                        <a:t>    análisis de los datos obtenidos,            registro de la información.</a:t>
                      </a:r>
                      <a:endParaRPr sz="1050" b="1"/>
                    </a:p>
                    <a:p>
                      <a:pPr marL="275590" marR="0" lvl="0" indent="-180340" algn="l" rtl="0">
                        <a:lnSpc>
                          <a:spcPct val="115000"/>
                        </a:lnSpc>
                        <a:spcBef>
                          <a:spcPts val="0"/>
                        </a:spcBef>
                        <a:spcAft>
                          <a:spcPts val="0"/>
                        </a:spcAft>
                        <a:buNone/>
                      </a:pPr>
                      <a:r>
                        <a:rPr lang="es-MX" sz="1050" b="1"/>
                        <a:t>    conclusiones por disciplina,</a:t>
                      </a:r>
                      <a:endParaRPr sz="1050" b="1"/>
                    </a:p>
                    <a:p>
                      <a:pPr marL="275590" marR="0" lvl="0" indent="-180340" algn="l" rtl="0">
                        <a:lnSpc>
                          <a:spcPct val="115000"/>
                        </a:lnSpc>
                        <a:spcBef>
                          <a:spcPts val="0"/>
                        </a:spcBef>
                        <a:spcAft>
                          <a:spcPts val="0"/>
                        </a:spcAft>
                        <a:buNone/>
                      </a:pPr>
                      <a:r>
                        <a:rPr lang="es-MX" sz="1050" b="1"/>
                        <a:t>    conclusiones conjuntas.</a:t>
                      </a:r>
                      <a:endParaRPr sz="1050" b="1"/>
                    </a:p>
                    <a:p>
                      <a:pPr marL="275590" marR="0" lvl="0" indent="-180340" algn="l" rtl="0">
                        <a:lnSpc>
                          <a:spcPct val="115000"/>
                        </a:lnSpc>
                        <a:spcBef>
                          <a:spcPts val="0"/>
                        </a:spcBef>
                        <a:spcAft>
                          <a:spcPts val="0"/>
                        </a:spcAft>
                        <a:buNone/>
                      </a:pPr>
                      <a:r>
                        <a:rPr lang="es-MX" sz="1050" b="1"/>
                        <a:t> </a:t>
                      </a:r>
                      <a:endParaRPr sz="1050" b="1">
                        <a:solidFill>
                          <a:srgbClr val="000000"/>
                        </a:solidFill>
                        <a:latin typeface="Arial"/>
                        <a:ea typeface="Arial"/>
                        <a:cs typeface="Arial"/>
                        <a:sym typeface="Arial"/>
                      </a:endParaRPr>
                    </a:p>
                  </a:txBody>
                  <a:tcPr marL="43050" marR="43050" marT="43050" marB="43050"/>
                </a:tc>
                <a:tc>
                  <a:txBody>
                    <a:bodyPr/>
                    <a:lstStyle/>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r>
              <a:tr h="1159275">
                <a:tc>
                  <a:txBody>
                    <a:bodyPr/>
                    <a:lstStyle/>
                    <a:p>
                      <a:pPr marL="0" marR="0" lvl="0" indent="0" algn="l" rtl="0">
                        <a:lnSpc>
                          <a:spcPct val="115000"/>
                        </a:lnSpc>
                        <a:spcBef>
                          <a:spcPts val="0"/>
                        </a:spcBef>
                        <a:spcAft>
                          <a:spcPts val="0"/>
                        </a:spcAft>
                        <a:buNone/>
                      </a:pPr>
                      <a:r>
                        <a:rPr lang="es-MX" sz="1050" b="1"/>
                        <a:t>  5. Llegar a conclusiones parciales </a:t>
                      </a:r>
                      <a:endParaRPr sz="1050" b="1"/>
                    </a:p>
                    <a:p>
                      <a:pPr marL="0" marR="0" lvl="0" indent="0" algn="l" rtl="0">
                        <a:lnSpc>
                          <a:spcPct val="115000"/>
                        </a:lnSpc>
                        <a:spcBef>
                          <a:spcPts val="0"/>
                        </a:spcBef>
                        <a:spcAft>
                          <a:spcPts val="0"/>
                        </a:spcAft>
                        <a:buNone/>
                      </a:pPr>
                      <a:r>
                        <a:rPr lang="es-MX" sz="1050" b="1"/>
                        <a:t>         (por disciplina) útiles para el </a:t>
                      </a:r>
                      <a:endParaRPr sz="1050" b="1"/>
                    </a:p>
                    <a:p>
                      <a:pPr marL="0" marR="0" lvl="0" indent="0" algn="l" rtl="0">
                        <a:lnSpc>
                          <a:spcPct val="115000"/>
                        </a:lnSpc>
                        <a:spcBef>
                          <a:spcPts val="0"/>
                        </a:spcBef>
                        <a:spcAft>
                          <a:spcPts val="0"/>
                        </a:spcAft>
                        <a:buNone/>
                      </a:pPr>
                      <a:r>
                        <a:rPr lang="es-MX" sz="1050" b="1"/>
                        <a:t>         proyecto, de tal forma que lo </a:t>
                      </a:r>
                      <a:endParaRPr sz="1050" b="1"/>
                    </a:p>
                    <a:p>
                      <a:pPr marL="0" marR="0" lvl="0" indent="0" algn="l" rtl="0">
                        <a:lnSpc>
                          <a:spcPct val="115000"/>
                        </a:lnSpc>
                        <a:spcBef>
                          <a:spcPts val="0"/>
                        </a:spcBef>
                        <a:spcAft>
                          <a:spcPts val="0"/>
                        </a:spcAft>
                        <a:buNone/>
                      </a:pPr>
                      <a:r>
                        <a:rPr lang="es-MX" sz="1050" b="1"/>
                        <a:t>         aclaran, describen o descifran,  </a:t>
                      </a:r>
                      <a:endParaRPr sz="1050" b="1"/>
                    </a:p>
                    <a:p>
                      <a:pPr marL="0" marR="0" lvl="0" indent="0" algn="l" rtl="0">
                        <a:lnSpc>
                          <a:spcPct val="115000"/>
                        </a:lnSpc>
                        <a:spcBef>
                          <a:spcPts val="0"/>
                        </a:spcBef>
                        <a:spcAft>
                          <a:spcPts val="0"/>
                        </a:spcAft>
                        <a:buNone/>
                      </a:pPr>
                      <a:r>
                        <a:rPr lang="es-MX" sz="1050" b="1"/>
                        <a:t>         (fruto de la reflexión colaborativa</a:t>
                      </a:r>
                      <a:endParaRPr sz="1050" b="1"/>
                    </a:p>
                    <a:p>
                      <a:pPr marL="0" marR="0" lvl="0" indent="0" algn="l" rtl="0">
                        <a:lnSpc>
                          <a:spcPct val="115000"/>
                        </a:lnSpc>
                        <a:spcBef>
                          <a:spcPts val="0"/>
                        </a:spcBef>
                        <a:spcAft>
                          <a:spcPts val="0"/>
                        </a:spcAft>
                        <a:buNone/>
                      </a:pPr>
                      <a:r>
                        <a:rPr lang="es-MX" sz="1050" b="1"/>
                        <a:t>         de los estudiantes).</a:t>
                      </a:r>
                      <a:endParaRPr sz="1050" b="1"/>
                    </a:p>
                    <a:p>
                      <a:pPr marL="0" marR="0" lvl="0" indent="0" algn="l" rtl="0">
                        <a:lnSpc>
                          <a:spcPct val="115000"/>
                        </a:lnSpc>
                        <a:spcBef>
                          <a:spcPts val="0"/>
                        </a:spcBef>
                        <a:spcAft>
                          <a:spcPts val="0"/>
                        </a:spcAft>
                        <a:buNone/>
                      </a:pPr>
                      <a:r>
                        <a:rPr lang="es-MX" sz="1050" b="1"/>
                        <a:t>         ¿Cómo se lograron?</a:t>
                      </a:r>
                      <a:endParaRPr sz="1050" b="1"/>
                    </a:p>
                    <a:p>
                      <a:pPr marL="0" marR="0" lvl="0" indent="0" algn="l" rtl="0">
                        <a:lnSpc>
                          <a:spcPct val="115000"/>
                        </a:lnSpc>
                        <a:spcBef>
                          <a:spcPts val="0"/>
                        </a:spcBef>
                        <a:spcAft>
                          <a:spcPts val="0"/>
                        </a:spcAft>
                        <a:buNone/>
                      </a:pPr>
                      <a:r>
                        <a:rPr lang="es-MX" sz="1050" b="1"/>
                        <a:t> </a:t>
                      </a:r>
                      <a:endParaRPr sz="1050" b="1">
                        <a:solidFill>
                          <a:srgbClr val="000000"/>
                        </a:solidFill>
                        <a:latin typeface="Arial"/>
                        <a:ea typeface="Arial"/>
                        <a:cs typeface="Arial"/>
                        <a:sym typeface="Arial"/>
                      </a:endParaRPr>
                    </a:p>
                  </a:txBody>
                  <a:tcPr marL="43050" marR="43050" marT="43050" marB="43050"/>
                </a:tc>
                <a:tc>
                  <a:txBody>
                    <a:bodyPr/>
                    <a:lstStyle/>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r>
              <a:tr h="1159275">
                <a:tc>
                  <a:txBody>
                    <a:bodyPr/>
                    <a:lstStyle/>
                    <a:p>
                      <a:pPr marL="0" marR="0" lvl="0" indent="0" algn="l" rtl="0">
                        <a:lnSpc>
                          <a:spcPct val="115000"/>
                        </a:lnSpc>
                        <a:spcBef>
                          <a:spcPts val="0"/>
                        </a:spcBef>
                        <a:spcAft>
                          <a:spcPts val="0"/>
                        </a:spcAft>
                        <a:buNone/>
                      </a:pPr>
                      <a:r>
                        <a:rPr lang="es-MX" sz="1050" b="1"/>
                        <a:t>  6. Conectar.</a:t>
                      </a:r>
                      <a:endParaRPr sz="1050" b="1"/>
                    </a:p>
                    <a:p>
                      <a:pPr marL="0" marR="0" lvl="0" indent="0" algn="l" rtl="0">
                        <a:lnSpc>
                          <a:spcPct val="115000"/>
                        </a:lnSpc>
                        <a:spcBef>
                          <a:spcPts val="0"/>
                        </a:spcBef>
                        <a:spcAft>
                          <a:spcPts val="0"/>
                        </a:spcAft>
                        <a:buNone/>
                      </a:pPr>
                      <a:r>
                        <a:rPr lang="es-MX" sz="1050" b="1"/>
                        <a:t>     Manera en que las conclusiones</a:t>
                      </a:r>
                      <a:endParaRPr sz="1050" b="1"/>
                    </a:p>
                    <a:p>
                      <a:pPr marL="450215" marR="0" lvl="0" indent="-450215" algn="l" rtl="0">
                        <a:lnSpc>
                          <a:spcPct val="115000"/>
                        </a:lnSpc>
                        <a:spcBef>
                          <a:spcPts val="0"/>
                        </a:spcBef>
                        <a:spcAft>
                          <a:spcPts val="0"/>
                        </a:spcAft>
                        <a:buNone/>
                      </a:pPr>
                      <a:r>
                        <a:rPr lang="es-MX" sz="1050" b="1"/>
                        <a:t>     de cada disciplina dan</a:t>
                      </a:r>
                      <a:endParaRPr sz="1050" b="1"/>
                    </a:p>
                    <a:p>
                      <a:pPr marL="0" marR="0" lvl="0" indent="0" algn="l" rtl="0">
                        <a:lnSpc>
                          <a:spcPct val="115000"/>
                        </a:lnSpc>
                        <a:spcBef>
                          <a:spcPts val="0"/>
                        </a:spcBef>
                        <a:spcAft>
                          <a:spcPts val="0"/>
                        </a:spcAft>
                        <a:buNone/>
                      </a:pPr>
                      <a:r>
                        <a:rPr lang="es-MX" sz="1050" b="1"/>
                        <a:t>     respuesta  o se vinculan con</a:t>
                      </a:r>
                      <a:endParaRPr sz="1050" b="1"/>
                    </a:p>
                    <a:p>
                      <a:pPr marL="0" marR="0" lvl="0" indent="0" algn="l" rtl="0">
                        <a:lnSpc>
                          <a:spcPct val="115000"/>
                        </a:lnSpc>
                        <a:spcBef>
                          <a:spcPts val="0"/>
                        </a:spcBef>
                        <a:spcAft>
                          <a:spcPts val="0"/>
                        </a:spcAft>
                        <a:buNone/>
                      </a:pPr>
                      <a:r>
                        <a:rPr lang="es-MX" sz="1050" b="1"/>
                        <a:t>     la pregunta  disparadora del</a:t>
                      </a:r>
                      <a:endParaRPr sz="1050" b="1"/>
                    </a:p>
                    <a:p>
                      <a:pPr marL="0" marR="0" lvl="0" indent="0" algn="l" rtl="0">
                        <a:lnSpc>
                          <a:spcPct val="115000"/>
                        </a:lnSpc>
                        <a:spcBef>
                          <a:spcPts val="0"/>
                        </a:spcBef>
                        <a:spcAft>
                          <a:spcPts val="0"/>
                        </a:spcAft>
                        <a:buNone/>
                      </a:pPr>
                      <a:r>
                        <a:rPr lang="es-MX" sz="1050" b="1"/>
                        <a:t>     proyecto. </a:t>
                      </a:r>
                      <a:endParaRPr sz="1050" b="1"/>
                    </a:p>
                    <a:p>
                      <a:pPr marL="0" marR="0" lvl="0" indent="0" algn="l" rtl="0">
                        <a:lnSpc>
                          <a:spcPct val="115000"/>
                        </a:lnSpc>
                        <a:spcBef>
                          <a:spcPts val="0"/>
                        </a:spcBef>
                        <a:spcAft>
                          <a:spcPts val="0"/>
                        </a:spcAft>
                        <a:buNone/>
                      </a:pPr>
                      <a:r>
                        <a:rPr lang="es-MX" sz="1050" b="1"/>
                        <a:t>     Estrategia o  actividad para lograr</a:t>
                      </a:r>
                      <a:endParaRPr sz="1050" b="1"/>
                    </a:p>
                    <a:p>
                      <a:pPr marL="204470" marR="0" lvl="0" indent="-204470" algn="l" rtl="0">
                        <a:lnSpc>
                          <a:spcPct val="115000"/>
                        </a:lnSpc>
                        <a:spcBef>
                          <a:spcPts val="0"/>
                        </a:spcBef>
                        <a:spcAft>
                          <a:spcPts val="0"/>
                        </a:spcAft>
                        <a:buNone/>
                      </a:pPr>
                      <a:r>
                        <a:rPr lang="es-MX" sz="1050" b="1"/>
                        <a:t>       que haya   conciencia de ello.</a:t>
                      </a:r>
                      <a:endParaRPr sz="1050" b="1">
                        <a:solidFill>
                          <a:srgbClr val="000000"/>
                        </a:solidFill>
                        <a:latin typeface="Arial"/>
                        <a:ea typeface="Arial"/>
                        <a:cs typeface="Arial"/>
                        <a:sym typeface="Arial"/>
                      </a:endParaRPr>
                    </a:p>
                  </a:txBody>
                  <a:tcPr marL="43050" marR="43050" marT="43050" marB="43050"/>
                </a:tc>
                <a:tc gridSpan="3">
                  <a:txBody>
                    <a:bodyPr/>
                    <a:lstStyle/>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c hMerge="1">
                  <a:txBody>
                    <a:bodyPr/>
                    <a:lstStyle/>
                    <a:p>
                      <a:endParaRPr lang="es-MX"/>
                    </a:p>
                  </a:txBody>
                  <a:tcPr/>
                </a:tc>
                <a:tc hMerge="1">
                  <a:txBody>
                    <a:bodyPr/>
                    <a:lstStyle/>
                    <a:p>
                      <a:endParaRPr lang="es-MX"/>
                    </a:p>
                  </a:txBody>
                  <a:tcPr/>
                </a:tc>
              </a:tr>
              <a:tr h="1159275">
                <a:tc>
                  <a:txBody>
                    <a:bodyPr/>
                    <a:lstStyle/>
                    <a:p>
                      <a:pPr marL="0" marR="0" lvl="0" indent="0" algn="l" rtl="0">
                        <a:lnSpc>
                          <a:spcPct val="115000"/>
                        </a:lnSpc>
                        <a:spcBef>
                          <a:spcPts val="0"/>
                        </a:spcBef>
                        <a:spcAft>
                          <a:spcPts val="0"/>
                        </a:spcAft>
                        <a:buNone/>
                      </a:pPr>
                      <a:r>
                        <a:rPr lang="es-MX" sz="1050" b="1"/>
                        <a:t>7.  Evaluar la información generada.</a:t>
                      </a:r>
                      <a:endParaRPr sz="1050" b="1"/>
                    </a:p>
                    <a:p>
                      <a:pPr marL="180340" marR="0" lvl="0" indent="0" algn="l" rtl="0">
                        <a:lnSpc>
                          <a:spcPct val="115000"/>
                        </a:lnSpc>
                        <a:spcBef>
                          <a:spcPts val="0"/>
                        </a:spcBef>
                        <a:spcAft>
                          <a:spcPts val="0"/>
                        </a:spcAft>
                        <a:buNone/>
                      </a:pPr>
                      <a:r>
                        <a:rPr lang="es-MX" sz="1050" b="1"/>
                        <a:t>¿La información obtenida cubre las necesidades para la solución del problema?</a:t>
                      </a:r>
                      <a:endParaRPr sz="1050" b="1"/>
                    </a:p>
                    <a:p>
                      <a:pPr marL="180340" marR="0" lvl="0" indent="0" algn="l" rtl="0">
                        <a:lnSpc>
                          <a:spcPct val="115000"/>
                        </a:lnSpc>
                        <a:spcBef>
                          <a:spcPts val="0"/>
                        </a:spcBef>
                        <a:spcAft>
                          <a:spcPts val="0"/>
                        </a:spcAft>
                        <a:buNone/>
                      </a:pPr>
                      <a:r>
                        <a:rPr lang="es-MX" sz="1050" b="1"/>
                        <a:t>Propuesta de investigaciones para complementar el proyecto.</a:t>
                      </a:r>
                      <a:endParaRPr sz="1050" b="1">
                        <a:solidFill>
                          <a:srgbClr val="000000"/>
                        </a:solidFill>
                        <a:latin typeface="Arial"/>
                        <a:ea typeface="Arial"/>
                        <a:cs typeface="Arial"/>
                        <a:sym typeface="Arial"/>
                      </a:endParaRPr>
                    </a:p>
                  </a:txBody>
                  <a:tcPr marL="43050" marR="43050" marT="43050" marB="43050"/>
                </a:tc>
                <a:tc gridSpan="3">
                  <a:txBody>
                    <a:bodyPr/>
                    <a:lstStyle/>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p>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3050" marR="43050" marT="43050" marB="43050"/>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3"/>
          <p:cNvSpPr txBox="1">
            <a:spLocks noGrp="1"/>
          </p:cNvSpPr>
          <p:nvPr>
            <p:ph type="title"/>
          </p:nvPr>
        </p:nvSpPr>
        <p:spPr>
          <a:xfrm>
            <a:off x="457200" y="274638"/>
            <a:ext cx="8363272" cy="149817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00"/>
              </a:buClr>
              <a:buSzPts val="2430"/>
              <a:buFont typeface="Arial"/>
              <a:buNone/>
            </a:pPr>
            <a:r>
              <a:rPr lang="es-MX" sz="2430" b="1" dirty="0">
                <a:solidFill>
                  <a:srgbClr val="000000"/>
                </a:solidFill>
                <a:latin typeface="Arial"/>
                <a:ea typeface="Arial"/>
                <a:cs typeface="Arial"/>
                <a:sym typeface="Arial"/>
              </a:rPr>
              <a:t/>
            </a:r>
            <a:br>
              <a:rPr lang="es-MX" sz="2430" b="1" dirty="0">
                <a:solidFill>
                  <a:srgbClr val="000000"/>
                </a:solidFill>
                <a:latin typeface="Arial"/>
                <a:ea typeface="Arial"/>
                <a:cs typeface="Arial"/>
                <a:sym typeface="Arial"/>
              </a:rPr>
            </a:br>
            <a:r>
              <a:rPr lang="es-MX" sz="2430" b="1" dirty="0">
                <a:solidFill>
                  <a:schemeClr val="dk1"/>
                </a:solidFill>
                <a:latin typeface="Arial"/>
                <a:ea typeface="Arial"/>
                <a:cs typeface="Arial"/>
                <a:sym typeface="Arial"/>
              </a:rPr>
              <a:t/>
            </a:r>
            <a:br>
              <a:rPr lang="es-MX" sz="2430" b="1" dirty="0">
                <a:solidFill>
                  <a:schemeClr val="dk1"/>
                </a:solidFill>
                <a:latin typeface="Arial"/>
                <a:ea typeface="Arial"/>
                <a:cs typeface="Arial"/>
                <a:sym typeface="Arial"/>
              </a:rPr>
            </a:br>
            <a:r>
              <a:rPr lang="es-MX" sz="2430" b="1" dirty="0">
                <a:solidFill>
                  <a:schemeClr val="dk1"/>
                </a:solidFill>
                <a:latin typeface="Arial"/>
                <a:ea typeface="Arial"/>
                <a:cs typeface="Arial"/>
                <a:sym typeface="Arial"/>
              </a:rPr>
              <a:t>VI. División del tiempo</a:t>
            </a:r>
            <a:br>
              <a:rPr lang="es-MX" sz="2430" b="1" dirty="0">
                <a:solidFill>
                  <a:schemeClr val="dk1"/>
                </a:solidFill>
                <a:latin typeface="Arial"/>
                <a:ea typeface="Arial"/>
                <a:cs typeface="Arial"/>
                <a:sym typeface="Arial"/>
              </a:rPr>
            </a:br>
            <a:r>
              <a:rPr lang="es-MX" sz="2430" b="1" dirty="0">
                <a:solidFill>
                  <a:schemeClr val="dk1"/>
                </a:solidFill>
                <a:latin typeface="Arial"/>
                <a:ea typeface="Arial"/>
                <a:cs typeface="Arial"/>
                <a:sym typeface="Arial"/>
              </a:rPr>
              <a:t>VII. Presentación.</a:t>
            </a:r>
            <a:r>
              <a:rPr lang="es-MX" sz="2520" dirty="0">
                <a:latin typeface="Arial"/>
                <a:ea typeface="Arial"/>
                <a:cs typeface="Arial"/>
                <a:sym typeface="Arial"/>
              </a:rPr>
              <a:t/>
            </a:r>
            <a:br>
              <a:rPr lang="es-MX" sz="2520" dirty="0">
                <a:latin typeface="Arial"/>
                <a:ea typeface="Arial"/>
                <a:cs typeface="Arial"/>
                <a:sym typeface="Arial"/>
              </a:rPr>
            </a:br>
            <a:endParaRPr sz="3959" dirty="0"/>
          </a:p>
        </p:txBody>
      </p:sp>
      <p:sp>
        <p:nvSpPr>
          <p:cNvPr id="429" name="Google Shape;42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45</a:t>
            </a:fld>
            <a:endParaRPr/>
          </a:p>
        </p:txBody>
      </p:sp>
      <p:graphicFrame>
        <p:nvGraphicFramePr>
          <p:cNvPr id="430" name="Google Shape;430;p53"/>
          <p:cNvGraphicFramePr/>
          <p:nvPr/>
        </p:nvGraphicFramePr>
        <p:xfrm>
          <a:off x="409433" y="1966835"/>
          <a:ext cx="8229600" cy="4629833"/>
        </p:xfrm>
        <a:graphic>
          <a:graphicData uri="http://schemas.openxmlformats.org/drawingml/2006/table">
            <a:tbl>
              <a:tblPr>
                <a:noFill/>
                <a:tableStyleId>{C92B5A6F-9F66-4339-A030-345482913441}</a:tableStyleId>
              </a:tblPr>
              <a:tblGrid>
                <a:gridCol w="4162575"/>
                <a:gridCol w="4067025"/>
              </a:tblGrid>
              <a:tr h="1031250">
                <a:tc>
                  <a:txBody>
                    <a:bodyPr/>
                    <a:lstStyle/>
                    <a:p>
                      <a:pPr marL="0" marR="0" lvl="0" indent="0" algn="ctr" rtl="0">
                        <a:lnSpc>
                          <a:spcPct val="115000"/>
                        </a:lnSpc>
                        <a:spcBef>
                          <a:spcPts val="0"/>
                        </a:spcBef>
                        <a:spcAft>
                          <a:spcPts val="0"/>
                        </a:spcAft>
                        <a:buNone/>
                      </a:pPr>
                      <a:r>
                        <a:rPr lang="es-MX" sz="1600"/>
                        <a:t>Tiempos dedicados al proyecto cada semana.</a:t>
                      </a:r>
                      <a:endParaRPr sz="1600"/>
                    </a:p>
                    <a:p>
                      <a:pPr marL="0" marR="0" lvl="0" indent="0" algn="ctr" rtl="0">
                        <a:lnSpc>
                          <a:spcPct val="115000"/>
                        </a:lnSpc>
                        <a:spcBef>
                          <a:spcPts val="0"/>
                        </a:spcBef>
                        <a:spcAft>
                          <a:spcPts val="0"/>
                        </a:spcAft>
                        <a:buNone/>
                      </a:pPr>
                      <a:r>
                        <a:rPr lang="es-MX" sz="1600"/>
                        <a:t>      Momentos  se destinados al Proyecto.</a:t>
                      </a:r>
                      <a:endParaRPr sz="1600"/>
                    </a:p>
                    <a:p>
                      <a:pPr marL="0" marR="0" lvl="0" indent="0" algn="ctr" rtl="0">
                        <a:lnSpc>
                          <a:spcPct val="115000"/>
                        </a:lnSpc>
                        <a:spcBef>
                          <a:spcPts val="0"/>
                        </a:spcBef>
                        <a:spcAft>
                          <a:spcPts val="0"/>
                        </a:spcAft>
                        <a:buNone/>
                      </a:pPr>
                      <a:r>
                        <a:rPr lang="es-MX" sz="1600"/>
                        <a:t>     Horas de trabajó dedicadas al trabajo disciplinario. </a:t>
                      </a:r>
                      <a:endParaRPr sz="1600"/>
                    </a:p>
                    <a:p>
                      <a:pPr marL="0" marR="0" lvl="0" indent="0" algn="ctr" rtl="0">
                        <a:lnSpc>
                          <a:spcPct val="115000"/>
                        </a:lnSpc>
                        <a:spcBef>
                          <a:spcPts val="0"/>
                        </a:spcBef>
                        <a:spcAft>
                          <a:spcPts val="0"/>
                        </a:spcAft>
                        <a:buNone/>
                      </a:pPr>
                      <a:r>
                        <a:rPr lang="es-MX" sz="1600"/>
                        <a:t>Horas de trabajo dedicadas al trabajo interdisciplinario. </a:t>
                      </a:r>
                      <a:endParaRPr sz="1600"/>
                    </a:p>
                    <a:p>
                      <a:pPr marL="0" marR="0" lvl="0" indent="0" algn="ctr" rtl="0">
                        <a:lnSpc>
                          <a:spcPct val="115000"/>
                        </a:lnSpc>
                        <a:spcBef>
                          <a:spcPts val="0"/>
                        </a:spcBef>
                        <a:spcAft>
                          <a:spcPts val="0"/>
                        </a:spcAft>
                        <a:buNone/>
                      </a:pPr>
                      <a:endParaRPr sz="1600"/>
                    </a:p>
                    <a:p>
                      <a:pPr marL="0" marR="0" lvl="0" indent="0" algn="ctr" rtl="0">
                        <a:lnSpc>
                          <a:spcPct val="115000"/>
                        </a:lnSpc>
                        <a:spcBef>
                          <a:spcPts val="0"/>
                        </a:spcBef>
                        <a:spcAft>
                          <a:spcPts val="0"/>
                        </a:spcAft>
                        <a:buNone/>
                      </a:pPr>
                      <a:endParaRPr sz="1600"/>
                    </a:p>
                    <a:p>
                      <a:pPr marL="0" marR="0" lvl="0" indent="0" algn="ctr" rtl="0">
                        <a:lnSpc>
                          <a:spcPct val="115000"/>
                        </a:lnSpc>
                        <a:spcBef>
                          <a:spcPts val="0"/>
                        </a:spcBef>
                        <a:spcAft>
                          <a:spcPts val="0"/>
                        </a:spcAft>
                        <a:buNone/>
                      </a:pPr>
                      <a:endParaRPr sz="1600"/>
                    </a:p>
                    <a:p>
                      <a:pPr marL="0" marR="0" lvl="0" indent="0" algn="ctr" rtl="0">
                        <a:lnSpc>
                          <a:spcPct val="115000"/>
                        </a:lnSpc>
                        <a:spcBef>
                          <a:spcPts val="0"/>
                        </a:spcBef>
                        <a:spcAft>
                          <a:spcPts val="0"/>
                        </a:spcAft>
                        <a:buNone/>
                      </a:pPr>
                      <a:endParaRPr sz="1600"/>
                    </a:p>
                    <a:p>
                      <a:pPr marL="0" marR="0" lvl="0" indent="0" algn="ctr" rtl="0">
                        <a:lnSpc>
                          <a:spcPct val="115000"/>
                        </a:lnSpc>
                        <a:spcBef>
                          <a:spcPts val="0"/>
                        </a:spcBef>
                        <a:spcAft>
                          <a:spcPts val="0"/>
                        </a:spcAft>
                        <a:buNone/>
                      </a:pPr>
                      <a:endParaRPr sz="1600"/>
                    </a:p>
                    <a:p>
                      <a:pPr marL="0" marR="0" lvl="0" indent="0" algn="ctr" rtl="0">
                        <a:lnSpc>
                          <a:spcPct val="115000"/>
                        </a:lnSpc>
                        <a:spcBef>
                          <a:spcPts val="0"/>
                        </a:spcBef>
                        <a:spcAft>
                          <a:spcPts val="0"/>
                        </a:spcAft>
                        <a:buNone/>
                      </a:pPr>
                      <a:endParaRPr sz="1600"/>
                    </a:p>
                    <a:p>
                      <a:pPr marL="0" marR="0" lvl="0" indent="0" algn="ctr" rtl="0">
                        <a:lnSpc>
                          <a:spcPct val="115000"/>
                        </a:lnSpc>
                        <a:spcBef>
                          <a:spcPts val="0"/>
                        </a:spcBef>
                        <a:spcAft>
                          <a:spcPts val="0"/>
                        </a:spcAft>
                        <a:buNone/>
                      </a:pPr>
                      <a:r>
                        <a:rPr lang="es-MX" sz="1600"/>
                        <a:t> </a:t>
                      </a:r>
                      <a:endParaRPr sz="1600">
                        <a:solidFill>
                          <a:srgbClr val="000000"/>
                        </a:solidFill>
                        <a:latin typeface="Arial"/>
                        <a:ea typeface="Arial"/>
                        <a:cs typeface="Arial"/>
                        <a:sym typeface="Arial"/>
                      </a:endParaRPr>
                    </a:p>
                  </a:txBody>
                  <a:tcPr marL="60025" marR="60025" marT="60025" marB="60025"/>
                </a:tc>
                <a:tc>
                  <a:txBody>
                    <a:bodyPr/>
                    <a:lstStyle/>
                    <a:p>
                      <a:pPr marL="0" marR="0" lvl="0" indent="0" algn="ctr" rtl="0">
                        <a:lnSpc>
                          <a:spcPct val="115000"/>
                        </a:lnSpc>
                        <a:spcBef>
                          <a:spcPts val="0"/>
                        </a:spcBef>
                        <a:spcAft>
                          <a:spcPts val="0"/>
                        </a:spcAft>
                        <a:buNone/>
                      </a:pPr>
                      <a:r>
                        <a:rPr lang="es-MX" sz="1600"/>
                        <a:t>Presentación del proyecto (producto).</a:t>
                      </a:r>
                      <a:endParaRPr sz="1600"/>
                    </a:p>
                    <a:p>
                      <a:pPr marL="0" marR="0" lvl="0" indent="0" algn="ctr" rtl="0">
                        <a:lnSpc>
                          <a:spcPct val="115000"/>
                        </a:lnSpc>
                        <a:spcBef>
                          <a:spcPts val="0"/>
                        </a:spcBef>
                        <a:spcAft>
                          <a:spcPts val="0"/>
                        </a:spcAft>
                        <a:buNone/>
                      </a:pPr>
                      <a:r>
                        <a:rPr lang="es-MX" sz="1600"/>
                        <a:t>Características de la presentación.</a:t>
                      </a:r>
                      <a:endParaRPr sz="1600"/>
                    </a:p>
                    <a:p>
                      <a:pPr marL="0" marR="0" lvl="0" indent="0" algn="ctr" rtl="0">
                        <a:lnSpc>
                          <a:spcPct val="115000"/>
                        </a:lnSpc>
                        <a:spcBef>
                          <a:spcPts val="0"/>
                        </a:spcBef>
                        <a:spcAft>
                          <a:spcPts val="0"/>
                        </a:spcAft>
                        <a:buNone/>
                      </a:pPr>
                      <a:r>
                        <a:rPr lang="es-MX" sz="1600"/>
                        <a:t>¿Qué se presenta? ¿Cuándo? ¿Dónde? ¿Con qué? </a:t>
                      </a:r>
                      <a:endParaRPr sz="1600"/>
                    </a:p>
                    <a:p>
                      <a:pPr marL="0" marR="0" lvl="0" indent="0" algn="ctr" rtl="0">
                        <a:lnSpc>
                          <a:spcPct val="115000"/>
                        </a:lnSpc>
                        <a:spcBef>
                          <a:spcPts val="0"/>
                        </a:spcBef>
                        <a:spcAft>
                          <a:spcPts val="0"/>
                        </a:spcAft>
                        <a:buNone/>
                      </a:pPr>
                      <a:r>
                        <a:rPr lang="es-MX" sz="1600"/>
                        <a:t>¿A quién, por qué, para qué?</a:t>
                      </a:r>
                      <a:endParaRPr sz="1600">
                        <a:solidFill>
                          <a:srgbClr val="000000"/>
                        </a:solidFill>
                        <a:latin typeface="Arial"/>
                        <a:ea typeface="Arial"/>
                        <a:cs typeface="Arial"/>
                        <a:sym typeface="Arial"/>
                      </a:endParaRPr>
                    </a:p>
                  </a:txBody>
                  <a:tcPr marL="60025" marR="60025" marT="60025" marB="60025"/>
                </a:tc>
              </a:tr>
              <a:tr h="864375">
                <a:tc>
                  <a:txBody>
                    <a:bodyPr/>
                    <a:lstStyle/>
                    <a:p>
                      <a:pPr marL="0" marR="0" lvl="0" indent="0" algn="l" rtl="0">
                        <a:lnSpc>
                          <a:spcPct val="115000"/>
                        </a:lnSpc>
                        <a:spcBef>
                          <a:spcPts val="0"/>
                        </a:spcBef>
                        <a:spcAft>
                          <a:spcPts val="0"/>
                        </a:spcAft>
                        <a:buNone/>
                      </a:pPr>
                      <a:r>
                        <a:rPr lang="es-MX" sz="1600"/>
                        <a:t>Dos sesiones el 1 y 7 de noviembre </a:t>
                      </a:r>
                      <a:endParaRPr sz="16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solidFill>
                          <a:srgbClr val="000000"/>
                        </a:solidFill>
                        <a:latin typeface="Arial"/>
                        <a:ea typeface="Arial"/>
                        <a:cs typeface="Arial"/>
                        <a:sym typeface="Arial"/>
                      </a:endParaRPr>
                    </a:p>
                  </a:txBody>
                  <a:tcPr marL="60025" marR="60025" marT="60025" marB="60025"/>
                </a:tc>
              </a:tr>
            </a:tbl>
          </a:graphicData>
        </a:graphic>
      </p:graphicFrame>
      <p:sp>
        <p:nvSpPr>
          <p:cNvPr id="431" name="Google Shape;431;p53"/>
          <p:cNvSpPr/>
          <p:nvPr/>
        </p:nvSpPr>
        <p:spPr>
          <a:xfrm>
            <a:off x="457200" y="3012445"/>
            <a:ext cx="2993127" cy="2616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es-MX" sz="1100" b="1" i="0" u="none" strike="noStrike" cap="none">
                <a:solidFill>
                  <a:srgbClr val="000000"/>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s-MX" sz="2800" dirty="0" smtClean="0">
                <a:solidFill>
                  <a:schemeClr val="dk1"/>
                </a:solidFill>
              </a:rPr>
              <a:t>VII</a:t>
            </a:r>
            <a:r>
              <a:rPr lang="es-MX" sz="2800" dirty="0">
                <a:solidFill>
                  <a:schemeClr val="dk1"/>
                </a:solidFill>
              </a:rPr>
              <a:t>. Evaluación del proyecto</a:t>
            </a:r>
            <a:endParaRPr dirty="0"/>
          </a:p>
        </p:txBody>
      </p:sp>
      <p:graphicFrame>
        <p:nvGraphicFramePr>
          <p:cNvPr id="437" name="Google Shape;437;p54"/>
          <p:cNvGraphicFramePr/>
          <p:nvPr/>
        </p:nvGraphicFramePr>
        <p:xfrm>
          <a:off x="457200" y="1628800"/>
          <a:ext cx="8229625" cy="4953904"/>
        </p:xfrm>
        <a:graphic>
          <a:graphicData uri="http://schemas.openxmlformats.org/drawingml/2006/table">
            <a:tbl>
              <a:tblPr>
                <a:noFill/>
                <a:tableStyleId>{C92B5A6F-9F66-4339-A030-345482913441}</a:tableStyleId>
              </a:tblPr>
              <a:tblGrid>
                <a:gridCol w="2783225"/>
                <a:gridCol w="2808450"/>
                <a:gridCol w="2637950"/>
              </a:tblGrid>
              <a:tr h="1009100">
                <a:tc>
                  <a:txBody>
                    <a:bodyPr/>
                    <a:lstStyle/>
                    <a:p>
                      <a:pPr marL="0" marR="0" lvl="0" indent="0" algn="ctr" rtl="0">
                        <a:lnSpc>
                          <a:spcPct val="115000"/>
                        </a:lnSpc>
                        <a:spcBef>
                          <a:spcPts val="0"/>
                        </a:spcBef>
                        <a:spcAft>
                          <a:spcPts val="0"/>
                        </a:spcAft>
                        <a:buNone/>
                      </a:pPr>
                      <a:r>
                        <a:rPr lang="es-MX" sz="1800"/>
                        <a:t>1. Aspectos  que se evalúan del proyecto?</a:t>
                      </a:r>
                      <a:endParaRPr sz="1800">
                        <a:solidFill>
                          <a:srgbClr val="000000"/>
                        </a:solidFill>
                        <a:latin typeface="Arial"/>
                        <a:ea typeface="Arial"/>
                        <a:cs typeface="Arial"/>
                        <a:sym typeface="Arial"/>
                      </a:endParaRPr>
                    </a:p>
                  </a:txBody>
                  <a:tcPr marL="60025" marR="60025" marT="60025" marB="60025"/>
                </a:tc>
                <a:tc>
                  <a:txBody>
                    <a:bodyPr/>
                    <a:lstStyle/>
                    <a:p>
                      <a:pPr marL="0" marR="0" lvl="0" indent="0" algn="ctr" rtl="0">
                        <a:lnSpc>
                          <a:spcPct val="115000"/>
                        </a:lnSpc>
                        <a:spcBef>
                          <a:spcPts val="0"/>
                        </a:spcBef>
                        <a:spcAft>
                          <a:spcPts val="0"/>
                        </a:spcAft>
                        <a:buNone/>
                      </a:pPr>
                      <a:r>
                        <a:rPr lang="es-MX" sz="1800"/>
                        <a:t>2. Criterios que se utilizan, para evaluar cada aspecto</a:t>
                      </a:r>
                      <a:endParaRPr sz="1800">
                        <a:solidFill>
                          <a:srgbClr val="000000"/>
                        </a:solidFill>
                        <a:latin typeface="Arial"/>
                        <a:ea typeface="Arial"/>
                        <a:cs typeface="Arial"/>
                        <a:sym typeface="Arial"/>
                      </a:endParaRPr>
                    </a:p>
                  </a:txBody>
                  <a:tcPr marL="60025" marR="60025" marT="60025" marB="60025"/>
                </a:tc>
                <a:tc>
                  <a:txBody>
                    <a:bodyPr/>
                    <a:lstStyle/>
                    <a:p>
                      <a:pPr marL="0" marR="0" lvl="0" indent="0" algn="ctr" rtl="0">
                        <a:lnSpc>
                          <a:spcPct val="115000"/>
                        </a:lnSpc>
                        <a:spcBef>
                          <a:spcPts val="0"/>
                        </a:spcBef>
                        <a:spcAft>
                          <a:spcPts val="0"/>
                        </a:spcAft>
                        <a:buNone/>
                      </a:pPr>
                      <a:r>
                        <a:rPr lang="es-MX" sz="1800"/>
                        <a:t>3. Herramientas e instrumentos de evaluación que se utilizan.</a:t>
                      </a:r>
                      <a:endParaRPr sz="1800">
                        <a:solidFill>
                          <a:srgbClr val="000000"/>
                        </a:solidFill>
                        <a:latin typeface="Arial"/>
                        <a:ea typeface="Arial"/>
                        <a:cs typeface="Arial"/>
                        <a:sym typeface="Arial"/>
                      </a:endParaRPr>
                    </a:p>
                  </a:txBody>
                  <a:tcPr marL="60025" marR="60025" marT="60025" marB="60025"/>
                </a:tc>
              </a:tr>
              <a:tr h="3887450">
                <a:tc>
                  <a:txBody>
                    <a:bodyPr/>
                    <a:lstStyle/>
                    <a:p>
                      <a:pPr marL="0" marR="0" lvl="0" indent="0" algn="l" rtl="0">
                        <a:lnSpc>
                          <a:spcPct val="115000"/>
                        </a:lnSpc>
                        <a:spcBef>
                          <a:spcPts val="0"/>
                        </a:spcBef>
                        <a:spcAft>
                          <a:spcPts val="0"/>
                        </a:spcAft>
                        <a:buNone/>
                      </a:pPr>
                      <a:r>
                        <a:rPr lang="es-MX" sz="1800"/>
                        <a:t>Biología: Comprender los efectos de los alcaloides.</a:t>
                      </a:r>
                      <a:endParaRPr sz="1800"/>
                    </a:p>
                    <a:p>
                      <a:pPr marL="0" marR="0" lvl="0" indent="0" algn="l" rtl="0">
                        <a:lnSpc>
                          <a:spcPct val="115000"/>
                        </a:lnSpc>
                        <a:spcBef>
                          <a:spcPts val="0"/>
                        </a:spcBef>
                        <a:spcAft>
                          <a:spcPts val="0"/>
                        </a:spcAft>
                        <a:buNone/>
                      </a:pPr>
                      <a:r>
                        <a:rPr lang="es-MX" sz="1800"/>
                        <a:t>Química: Entender los procesos de la vida.</a:t>
                      </a:r>
                      <a:endParaRPr sz="1800"/>
                    </a:p>
                    <a:p>
                      <a:pPr marL="0" marR="0" lvl="0" indent="0" algn="l" rtl="0">
                        <a:lnSpc>
                          <a:spcPct val="115000"/>
                        </a:lnSpc>
                        <a:spcBef>
                          <a:spcPts val="0"/>
                        </a:spcBef>
                        <a:spcAft>
                          <a:spcPts val="0"/>
                        </a:spcAft>
                        <a:buNone/>
                      </a:pPr>
                      <a:r>
                        <a:rPr lang="es-MX" sz="1800"/>
                        <a:t>Psicología: Investigar las causas de las enfermedades mentales en los adolescentes provocadas por el consumo.  </a:t>
                      </a:r>
                      <a:endParaRPr sz="18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800"/>
                        <a:t>Biología: Comprender los efectos de los alcaloides.</a:t>
                      </a:r>
                      <a:endParaRPr sz="1800"/>
                    </a:p>
                    <a:p>
                      <a:pPr marL="0" marR="0" lvl="0" indent="0" algn="l" rtl="0">
                        <a:lnSpc>
                          <a:spcPct val="115000"/>
                        </a:lnSpc>
                        <a:spcBef>
                          <a:spcPts val="0"/>
                        </a:spcBef>
                        <a:spcAft>
                          <a:spcPts val="0"/>
                        </a:spcAft>
                        <a:buNone/>
                      </a:pPr>
                      <a:r>
                        <a:rPr lang="es-MX" sz="1800"/>
                        <a:t>Química: Entender los procesos de la vida.</a:t>
                      </a:r>
                      <a:endParaRPr sz="1800"/>
                    </a:p>
                    <a:p>
                      <a:pPr marL="0" marR="0" lvl="0" indent="0" algn="l" rtl="0">
                        <a:lnSpc>
                          <a:spcPct val="115000"/>
                        </a:lnSpc>
                        <a:spcBef>
                          <a:spcPts val="0"/>
                        </a:spcBef>
                        <a:spcAft>
                          <a:spcPts val="0"/>
                        </a:spcAft>
                        <a:buNone/>
                      </a:pPr>
                      <a:r>
                        <a:rPr lang="es-MX" sz="1800"/>
                        <a:t>Psicología: Investigar las causas de las enfermedades mentales en los adolescentes provocadas por el consumo.  </a:t>
                      </a:r>
                      <a:endParaRPr sz="1800"/>
                    </a:p>
                    <a:p>
                      <a:pPr marL="0" marR="0" lvl="0" indent="0" algn="l" rtl="0">
                        <a:lnSpc>
                          <a:spcPct val="115000"/>
                        </a:lnSpc>
                        <a:spcBef>
                          <a:spcPts val="0"/>
                        </a:spcBef>
                        <a:spcAft>
                          <a:spcPts val="0"/>
                        </a:spcAft>
                        <a:buNone/>
                      </a:pPr>
                      <a:r>
                        <a:rPr lang="es-MX" sz="1800"/>
                        <a:t> </a:t>
                      </a:r>
                      <a:endParaRPr sz="1800"/>
                    </a:p>
                    <a:p>
                      <a:pPr marL="0" marR="0" lvl="0" indent="0" algn="l" rtl="0">
                        <a:lnSpc>
                          <a:spcPct val="115000"/>
                        </a:lnSpc>
                        <a:spcBef>
                          <a:spcPts val="0"/>
                        </a:spcBef>
                        <a:spcAft>
                          <a:spcPts val="0"/>
                        </a:spcAft>
                        <a:buNone/>
                      </a:pPr>
                      <a:r>
                        <a:rPr lang="es-MX" sz="1800"/>
                        <a:t> </a:t>
                      </a:r>
                      <a:endParaRPr sz="1800">
                        <a:solidFill>
                          <a:srgbClr val="000000"/>
                        </a:solidFill>
                        <a:latin typeface="Arial"/>
                        <a:ea typeface="Arial"/>
                        <a:cs typeface="Arial"/>
                        <a:sym typeface="Arial"/>
                      </a:endParaRPr>
                    </a:p>
                  </a:txBody>
                  <a:tcPr marL="60025" marR="60025" marT="60025" marB="60025"/>
                </a:tc>
                <a:tc>
                  <a:txBody>
                    <a:bodyPr/>
                    <a:lstStyle/>
                    <a:p>
                      <a:pPr marL="0" marR="0" lvl="0" indent="0" algn="l" rtl="0">
                        <a:lnSpc>
                          <a:spcPct val="115000"/>
                        </a:lnSpc>
                        <a:spcBef>
                          <a:spcPts val="0"/>
                        </a:spcBef>
                        <a:spcAft>
                          <a:spcPts val="0"/>
                        </a:spcAft>
                        <a:buNone/>
                      </a:pPr>
                      <a:r>
                        <a:rPr lang="es-MX" sz="1800"/>
                        <a:t>Rúbrica de evaluación</a:t>
                      </a:r>
                      <a:endParaRPr sz="1800">
                        <a:solidFill>
                          <a:srgbClr val="000000"/>
                        </a:solidFill>
                        <a:latin typeface="Arial"/>
                        <a:ea typeface="Arial"/>
                        <a:cs typeface="Arial"/>
                        <a:sym typeface="Arial"/>
                      </a:endParaRPr>
                    </a:p>
                  </a:txBody>
                  <a:tcPr marL="60025" marR="60025" marT="60025" marB="60025"/>
                </a:tc>
              </a:tr>
            </a:tbl>
          </a:graphicData>
        </a:graphic>
      </p:graphicFrame>
      <p:sp>
        <p:nvSpPr>
          <p:cNvPr id="438" name="Google Shape;43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46</a:t>
            </a:fld>
            <a:endParaRPr/>
          </a:p>
        </p:txBody>
      </p:sp>
      <p:sp>
        <p:nvSpPr>
          <p:cNvPr id="439" name="Google Shape;439;p54"/>
          <p:cNvSpPr/>
          <p:nvPr/>
        </p:nvSpPr>
        <p:spPr>
          <a:xfrm>
            <a:off x="457200" y="26400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5"/>
          <p:cNvSpPr txBox="1">
            <a:spLocks noGrp="1"/>
          </p:cNvSpPr>
          <p:nvPr>
            <p:ph type="title"/>
          </p:nvPr>
        </p:nvSpPr>
        <p:spPr>
          <a:xfrm>
            <a:off x="1331640" y="116632"/>
            <a:ext cx="6984776" cy="72008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ts val="1800"/>
              <a:buFont typeface="Calibri"/>
              <a:buNone/>
            </a:pPr>
            <a:r>
              <a:rPr lang="es-MX" sz="1800"/>
              <a:t/>
            </a:r>
            <a:br>
              <a:rPr lang="es-MX" sz="1800"/>
            </a:br>
            <a:r>
              <a:rPr lang="es-MX" sz="1800" b="1">
                <a:solidFill>
                  <a:schemeClr val="dk1"/>
                </a:solidFill>
              </a:rPr>
              <a:t>V. Esquema del proceso de construcción del proyecto por disciplinas.</a:t>
            </a:r>
            <a:r>
              <a:rPr lang="es-MX" sz="2160">
                <a:solidFill>
                  <a:schemeClr val="dk1"/>
                </a:solidFill>
              </a:rPr>
              <a:t/>
            </a:r>
            <a:br>
              <a:rPr lang="es-MX" sz="2160">
                <a:solidFill>
                  <a:schemeClr val="dk1"/>
                </a:solidFill>
              </a:rPr>
            </a:br>
            <a:endParaRPr sz="2520">
              <a:solidFill>
                <a:schemeClr val="dk1"/>
              </a:solidFill>
            </a:endParaRPr>
          </a:p>
        </p:txBody>
      </p:sp>
      <p:sp>
        <p:nvSpPr>
          <p:cNvPr id="445" name="Google Shape;445;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47</a:t>
            </a:fld>
            <a:endParaRPr/>
          </a:p>
        </p:txBody>
      </p:sp>
      <p:graphicFrame>
        <p:nvGraphicFramePr>
          <p:cNvPr id="446" name="Google Shape;446;p55"/>
          <p:cNvGraphicFramePr/>
          <p:nvPr/>
        </p:nvGraphicFramePr>
        <p:xfrm>
          <a:off x="323528" y="692696"/>
          <a:ext cx="8712950" cy="6092180"/>
        </p:xfrm>
        <a:graphic>
          <a:graphicData uri="http://schemas.openxmlformats.org/drawingml/2006/table">
            <a:tbl>
              <a:tblPr>
                <a:noFill/>
                <a:tableStyleId>{C92B5A6F-9F66-4339-A030-345482913441}</a:tableStyleId>
              </a:tblPr>
              <a:tblGrid>
                <a:gridCol w="2791700"/>
                <a:gridCol w="1742525"/>
                <a:gridCol w="1696925"/>
                <a:gridCol w="2481800"/>
              </a:tblGrid>
              <a:tr h="240550">
                <a:tc>
                  <a:txBody>
                    <a:bodyPr/>
                    <a:lstStyle/>
                    <a:p>
                      <a:pPr marL="0" marR="0" lvl="0" indent="0" algn="l" rtl="0">
                        <a:lnSpc>
                          <a:spcPct val="115000"/>
                        </a:lnSpc>
                        <a:spcBef>
                          <a:spcPts val="0"/>
                        </a:spcBef>
                        <a:spcAft>
                          <a:spcPts val="0"/>
                        </a:spcAft>
                        <a:buNone/>
                      </a:pPr>
                      <a:r>
                        <a:rPr lang="es-MX" sz="1000"/>
                        <a:t> </a:t>
                      </a:r>
                      <a:endParaRPr sz="1000">
                        <a:solidFill>
                          <a:srgbClr val="000000"/>
                        </a:solidFill>
                        <a:latin typeface="Arial"/>
                        <a:ea typeface="Arial"/>
                        <a:cs typeface="Arial"/>
                        <a:sym typeface="Arial"/>
                      </a:endParaRPr>
                    </a:p>
                  </a:txBody>
                  <a:tcPr marL="38575" marR="38575" marT="38575" marB="38575"/>
                </a:tc>
                <a:tc>
                  <a:txBody>
                    <a:bodyPr/>
                    <a:lstStyle/>
                    <a:p>
                      <a:pPr marL="0" marR="0" lvl="0" indent="0" algn="ctr" rtl="0">
                        <a:lnSpc>
                          <a:spcPct val="115000"/>
                        </a:lnSpc>
                        <a:spcBef>
                          <a:spcPts val="0"/>
                        </a:spcBef>
                        <a:spcAft>
                          <a:spcPts val="0"/>
                        </a:spcAft>
                        <a:buNone/>
                      </a:pPr>
                      <a:r>
                        <a:rPr lang="es-MX" sz="1000"/>
                        <a:t>Disciplina 1.</a:t>
                      </a:r>
                      <a:endParaRPr sz="1000">
                        <a:solidFill>
                          <a:srgbClr val="000000"/>
                        </a:solidFill>
                        <a:latin typeface="Arial"/>
                        <a:ea typeface="Arial"/>
                        <a:cs typeface="Arial"/>
                        <a:sym typeface="Arial"/>
                      </a:endParaRPr>
                    </a:p>
                  </a:txBody>
                  <a:tcPr marL="38575" marR="38575" marT="38575" marB="38575"/>
                </a:tc>
                <a:tc>
                  <a:txBody>
                    <a:bodyPr/>
                    <a:lstStyle/>
                    <a:p>
                      <a:pPr marL="0" marR="0" lvl="0" indent="0" algn="ctr" rtl="0">
                        <a:lnSpc>
                          <a:spcPct val="115000"/>
                        </a:lnSpc>
                        <a:spcBef>
                          <a:spcPts val="0"/>
                        </a:spcBef>
                        <a:spcAft>
                          <a:spcPts val="0"/>
                        </a:spcAft>
                        <a:buNone/>
                      </a:pPr>
                      <a:r>
                        <a:rPr lang="es-MX" sz="1000"/>
                        <a:t>Disciplina 2.</a:t>
                      </a:r>
                      <a:endParaRPr sz="1000">
                        <a:solidFill>
                          <a:srgbClr val="000000"/>
                        </a:solidFill>
                        <a:latin typeface="Arial"/>
                        <a:ea typeface="Arial"/>
                        <a:cs typeface="Arial"/>
                        <a:sym typeface="Arial"/>
                      </a:endParaRPr>
                    </a:p>
                  </a:txBody>
                  <a:tcPr marL="38575" marR="38575" marT="38575" marB="38575"/>
                </a:tc>
                <a:tc>
                  <a:txBody>
                    <a:bodyPr/>
                    <a:lstStyle/>
                    <a:p>
                      <a:pPr marL="0" marR="0" lvl="0" indent="0" algn="ctr" rtl="0">
                        <a:lnSpc>
                          <a:spcPct val="115000"/>
                        </a:lnSpc>
                        <a:spcBef>
                          <a:spcPts val="0"/>
                        </a:spcBef>
                        <a:spcAft>
                          <a:spcPts val="0"/>
                        </a:spcAft>
                        <a:buNone/>
                      </a:pPr>
                      <a:r>
                        <a:rPr lang="es-MX" sz="1000"/>
                        <a:t>Disciplina 3.</a:t>
                      </a:r>
                      <a:endParaRPr sz="1000">
                        <a:solidFill>
                          <a:srgbClr val="000000"/>
                        </a:solidFill>
                        <a:latin typeface="Arial"/>
                        <a:ea typeface="Arial"/>
                        <a:cs typeface="Arial"/>
                        <a:sym typeface="Arial"/>
                      </a:endParaRPr>
                    </a:p>
                  </a:txBody>
                  <a:tcPr marL="38575" marR="38575" marT="38575" marB="38575"/>
                </a:tc>
              </a:tr>
              <a:tr h="1403750">
                <a:tc>
                  <a:txBody>
                    <a:bodyPr/>
                    <a:lstStyle/>
                    <a:p>
                      <a:pPr marL="275590" marR="0" lvl="0" indent="-180340" algn="l" rtl="0">
                        <a:lnSpc>
                          <a:spcPct val="115000"/>
                        </a:lnSpc>
                        <a:spcBef>
                          <a:spcPts val="0"/>
                        </a:spcBef>
                        <a:spcAft>
                          <a:spcPts val="0"/>
                        </a:spcAft>
                        <a:buNone/>
                      </a:pPr>
                      <a:r>
                        <a:rPr lang="es-MX" sz="1000"/>
                        <a:t>1.  Preguntar y cuestionar.</a:t>
                      </a:r>
                      <a:endParaRPr sz="1000"/>
                    </a:p>
                    <a:p>
                      <a:pPr marL="275590" marR="0" lvl="0" indent="-180340" algn="l" rtl="0">
                        <a:lnSpc>
                          <a:spcPct val="115000"/>
                        </a:lnSpc>
                        <a:spcBef>
                          <a:spcPts val="0"/>
                        </a:spcBef>
                        <a:spcAft>
                          <a:spcPts val="0"/>
                        </a:spcAft>
                        <a:buNone/>
                      </a:pPr>
                      <a:r>
                        <a:rPr lang="es-MX" sz="1000"/>
                        <a:t>     Preguntas para dirigir  la Investigación Interdisciplinaria.</a:t>
                      </a:r>
                      <a:endParaRPr sz="1000">
                        <a:solidFill>
                          <a:srgbClr val="000000"/>
                        </a:solidFill>
                        <a:latin typeface="Arial"/>
                        <a:ea typeface="Arial"/>
                        <a:cs typeface="Arial"/>
                        <a:sym typeface="Arial"/>
                      </a:endParaRPr>
                    </a:p>
                  </a:txBody>
                  <a:tcPr marL="38575" marR="38575" marT="38575" marB="38575"/>
                </a:tc>
                <a:tc gridSpan="3">
                  <a:txBody>
                    <a:bodyPr/>
                    <a:lstStyle/>
                    <a:p>
                      <a:pPr marL="342900" marR="0" lvl="0" indent="-342900" algn="l" rtl="0">
                        <a:lnSpc>
                          <a:spcPct val="115000"/>
                        </a:lnSpc>
                        <a:spcBef>
                          <a:spcPts val="0"/>
                        </a:spcBef>
                        <a:spcAft>
                          <a:spcPts val="0"/>
                        </a:spcAft>
                        <a:buClr>
                          <a:schemeClr val="lt1"/>
                        </a:buClr>
                        <a:buSzPts val="1000"/>
                        <a:buFont typeface="Noto Sans Symbols"/>
                        <a:buChar char="▪"/>
                      </a:pPr>
                      <a:r>
                        <a:rPr lang="es-MX" sz="1000"/>
                        <a:t>¿Cuáles son los elementos químicos de los opiáceos?</a:t>
                      </a:r>
                      <a:endParaRPr sz="1000"/>
                    </a:p>
                    <a:p>
                      <a:pPr marL="342900" marR="0" lvl="0" indent="-342900" algn="l" rtl="0">
                        <a:lnSpc>
                          <a:spcPct val="115000"/>
                        </a:lnSpc>
                        <a:spcBef>
                          <a:spcPts val="0"/>
                        </a:spcBef>
                        <a:spcAft>
                          <a:spcPts val="0"/>
                        </a:spcAft>
                        <a:buClr>
                          <a:schemeClr val="lt1"/>
                        </a:buClr>
                        <a:buSzPts val="1000"/>
                        <a:buFont typeface="Noto Sans Symbols"/>
                        <a:buChar char="▪"/>
                      </a:pPr>
                      <a:r>
                        <a:rPr lang="es-MX" sz="1000"/>
                        <a:t>¿Qué ocurre en el cuerpo cuando inicia la dependencia de alguna sustancia adictiva?</a:t>
                      </a:r>
                      <a:endParaRPr sz="1000"/>
                    </a:p>
                    <a:p>
                      <a:pPr marL="342900" marR="0" lvl="0" indent="-342900" algn="l" rtl="0">
                        <a:lnSpc>
                          <a:spcPct val="115000"/>
                        </a:lnSpc>
                        <a:spcBef>
                          <a:spcPts val="0"/>
                        </a:spcBef>
                        <a:spcAft>
                          <a:spcPts val="0"/>
                        </a:spcAft>
                        <a:buClr>
                          <a:schemeClr val="lt1"/>
                        </a:buClr>
                        <a:buSzPts val="1000"/>
                        <a:buFont typeface="Noto Sans Symbols"/>
                        <a:buChar char="▪"/>
                      </a:pPr>
                      <a:r>
                        <a:rPr lang="es-MX" sz="1000"/>
                        <a:t>¿Cómo inicia los cambios de conducta de los adolescentes al iniciar esta etapa de consumo?</a:t>
                      </a:r>
                      <a:endParaRPr sz="1000"/>
                    </a:p>
                    <a:p>
                      <a:pPr marL="342900" marR="0" lvl="0" indent="-342900" algn="l" rtl="0">
                        <a:lnSpc>
                          <a:spcPct val="115000"/>
                        </a:lnSpc>
                        <a:spcBef>
                          <a:spcPts val="0"/>
                        </a:spcBef>
                        <a:spcAft>
                          <a:spcPts val="0"/>
                        </a:spcAft>
                        <a:buClr>
                          <a:schemeClr val="lt1"/>
                        </a:buClr>
                        <a:buSzPts val="1000"/>
                        <a:buFont typeface="Noto Sans Symbols"/>
                        <a:buChar char="▪"/>
                      </a:pPr>
                      <a:r>
                        <a:rPr lang="es-MX" sz="1000"/>
                        <a:t>¿Cuál es el motivo o situación familiar, más frecuente para que el adolescente tome la decisión para comenzar una etapa de consumo?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solidFill>
                          <a:srgbClr val="000000"/>
                        </a:solidFill>
                        <a:latin typeface="Arial"/>
                        <a:ea typeface="Arial"/>
                        <a:cs typeface="Arial"/>
                        <a:sym typeface="Arial"/>
                      </a:endParaRPr>
                    </a:p>
                  </a:txBody>
                  <a:tcPr marL="38575" marR="38575" marT="38575" marB="38575"/>
                </a:tc>
                <a:tc hMerge="1">
                  <a:txBody>
                    <a:bodyPr/>
                    <a:lstStyle/>
                    <a:p>
                      <a:endParaRPr lang="es-MX"/>
                    </a:p>
                  </a:txBody>
                  <a:tcPr/>
                </a:tc>
                <a:tc hMerge="1">
                  <a:txBody>
                    <a:bodyPr/>
                    <a:lstStyle/>
                    <a:p>
                      <a:endParaRPr lang="es-MX"/>
                    </a:p>
                  </a:txBody>
                  <a:tcPr/>
                </a:tc>
              </a:tr>
              <a:tr h="1743575">
                <a:tc>
                  <a:txBody>
                    <a:bodyPr/>
                    <a:lstStyle/>
                    <a:p>
                      <a:pPr marL="275590" marR="0" lvl="0" indent="-180340" algn="l" rtl="0">
                        <a:lnSpc>
                          <a:spcPct val="115000"/>
                        </a:lnSpc>
                        <a:spcBef>
                          <a:spcPts val="0"/>
                        </a:spcBef>
                        <a:spcAft>
                          <a:spcPts val="0"/>
                        </a:spcAft>
                        <a:buNone/>
                      </a:pPr>
                      <a:r>
                        <a:rPr lang="es-MX" sz="1000"/>
                        <a:t>2. Despertar el interés (detonar).</a:t>
                      </a:r>
                      <a:endParaRPr sz="1000"/>
                    </a:p>
                    <a:p>
                      <a:pPr marL="270510" marR="0" lvl="0" indent="-180339" algn="l" rtl="0">
                        <a:lnSpc>
                          <a:spcPct val="115000"/>
                        </a:lnSpc>
                        <a:spcBef>
                          <a:spcPts val="0"/>
                        </a:spcBef>
                        <a:spcAft>
                          <a:spcPts val="0"/>
                        </a:spcAft>
                        <a:buNone/>
                      </a:pPr>
                      <a:r>
                        <a:rPr lang="es-MX" sz="1000"/>
                        <a:t>    Estrategias para involucrar a los estudiantes con la problemática planteada, en el salón de clase</a:t>
                      </a:r>
                      <a:endParaRPr sz="1000"/>
                    </a:p>
                    <a:p>
                      <a:pPr marL="275590" marR="0" lvl="0" indent="-180340" algn="l" rtl="0">
                        <a:lnSpc>
                          <a:spcPct val="115000"/>
                        </a:lnSpc>
                        <a:spcBef>
                          <a:spcPts val="0"/>
                        </a:spcBef>
                        <a:spcAft>
                          <a:spcPts val="0"/>
                        </a:spcAft>
                        <a:buNone/>
                      </a:pPr>
                      <a:r>
                        <a:rPr lang="es-MX" sz="1000"/>
                        <a:t>    </a:t>
                      </a:r>
                      <a:endParaRPr sz="1000"/>
                    </a:p>
                    <a:p>
                      <a:pPr marL="275590" marR="0" lvl="0" indent="-180340" algn="l" rtl="0">
                        <a:lnSpc>
                          <a:spcPct val="115000"/>
                        </a:lnSpc>
                        <a:spcBef>
                          <a:spcPts val="0"/>
                        </a:spcBef>
                        <a:spcAft>
                          <a:spcPts val="0"/>
                        </a:spcAft>
                        <a:buNone/>
                      </a:pPr>
                      <a:r>
                        <a:rPr lang="es-MX" sz="1000"/>
                        <a:t> </a:t>
                      </a:r>
                      <a:endParaRPr sz="1000">
                        <a:solidFill>
                          <a:srgbClr val="000000"/>
                        </a:solidFill>
                        <a:latin typeface="Arial"/>
                        <a:ea typeface="Arial"/>
                        <a:cs typeface="Arial"/>
                        <a:sym typeface="Arial"/>
                      </a:endParaRPr>
                    </a:p>
                  </a:txBody>
                  <a:tcPr marL="38575" marR="38575" marT="38575" marB="38575"/>
                </a:tc>
                <a:tc gridSpan="3">
                  <a:txBody>
                    <a:bodyPr/>
                    <a:lstStyle/>
                    <a:p>
                      <a:pPr marL="342900" marR="0" lvl="0" indent="-342900" algn="l" rtl="0">
                        <a:lnSpc>
                          <a:spcPct val="115000"/>
                        </a:lnSpc>
                        <a:spcBef>
                          <a:spcPts val="0"/>
                        </a:spcBef>
                        <a:spcAft>
                          <a:spcPts val="0"/>
                        </a:spcAft>
                        <a:buClr>
                          <a:schemeClr val="lt1"/>
                        </a:buClr>
                        <a:buSzPts val="1000"/>
                        <a:buFont typeface="Noto Sans Symbols"/>
                        <a:buChar char="▪"/>
                      </a:pPr>
                      <a:r>
                        <a:rPr lang="es-MX" sz="1000"/>
                        <a:t>¿Por qué el adolescente toma la decisión de consumir, sabiendo las consecuencias, biológicas, químicas y psicológicas?</a:t>
                      </a:r>
                      <a:endParaRPr sz="1000"/>
                    </a:p>
                    <a:p>
                      <a:pPr marL="342900" marR="0" lvl="0" indent="-342900" algn="l" rtl="0">
                        <a:lnSpc>
                          <a:spcPct val="115000"/>
                        </a:lnSpc>
                        <a:spcBef>
                          <a:spcPts val="0"/>
                        </a:spcBef>
                        <a:spcAft>
                          <a:spcPts val="0"/>
                        </a:spcAft>
                        <a:buClr>
                          <a:schemeClr val="lt1"/>
                        </a:buClr>
                        <a:buSzPts val="1000"/>
                        <a:buFont typeface="Noto Sans Symbols"/>
                        <a:buChar char="▪"/>
                      </a:pPr>
                      <a:r>
                        <a:rPr lang="es-MX" sz="1000"/>
                        <a:t>¿Realmente el adolescente encuentra una solución de la situación que se encuentre viviendo dentro del consumo?</a:t>
                      </a:r>
                      <a:endParaRPr sz="1000"/>
                    </a:p>
                    <a:p>
                      <a:pPr marL="342900" marR="0" lvl="0" indent="-342900" algn="l" rtl="0">
                        <a:lnSpc>
                          <a:spcPct val="115000"/>
                        </a:lnSpc>
                        <a:spcBef>
                          <a:spcPts val="0"/>
                        </a:spcBef>
                        <a:spcAft>
                          <a:spcPts val="0"/>
                        </a:spcAft>
                        <a:buClr>
                          <a:schemeClr val="lt1"/>
                        </a:buClr>
                        <a:buSzPts val="1000"/>
                        <a:buFont typeface="Noto Sans Symbols"/>
                        <a:buChar char="▪"/>
                      </a:pPr>
                      <a:r>
                        <a:rPr lang="es-MX" sz="1000"/>
                        <a:t>¿Los medios de comunicación son incitadores para el consumo?</a:t>
                      </a:r>
                      <a:endParaRPr sz="1000"/>
                    </a:p>
                    <a:p>
                      <a:pPr marL="22860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solidFill>
                          <a:srgbClr val="000000"/>
                        </a:solidFill>
                        <a:latin typeface="Arial"/>
                        <a:ea typeface="Arial"/>
                        <a:cs typeface="Arial"/>
                        <a:sym typeface="Arial"/>
                      </a:endParaRPr>
                    </a:p>
                  </a:txBody>
                  <a:tcPr marL="38575" marR="38575" marT="38575" marB="38575"/>
                </a:tc>
                <a:tc hMerge="1">
                  <a:txBody>
                    <a:bodyPr/>
                    <a:lstStyle/>
                    <a:p>
                      <a:endParaRPr lang="es-MX"/>
                    </a:p>
                  </a:txBody>
                  <a:tcPr/>
                </a:tc>
                <a:tc hMerge="1">
                  <a:txBody>
                    <a:bodyPr/>
                    <a:lstStyle/>
                    <a:p>
                      <a:endParaRPr lang="es-MX"/>
                    </a:p>
                  </a:txBody>
                  <a:tcPr/>
                </a:tc>
              </a:tr>
              <a:tr h="2244575">
                <a:tc>
                  <a:txBody>
                    <a:bodyPr/>
                    <a:lstStyle/>
                    <a:p>
                      <a:pPr marL="275590" marR="0" lvl="0" indent="-180340" algn="l" rtl="0">
                        <a:lnSpc>
                          <a:spcPct val="115000"/>
                        </a:lnSpc>
                        <a:spcBef>
                          <a:spcPts val="0"/>
                        </a:spcBef>
                        <a:spcAft>
                          <a:spcPts val="0"/>
                        </a:spcAft>
                        <a:buNone/>
                      </a:pPr>
                      <a:r>
                        <a:rPr lang="es-MX" sz="1000"/>
                        <a:t>3. Recopilar información a través de la investigación.</a:t>
                      </a:r>
                      <a:endParaRPr sz="1000"/>
                    </a:p>
                    <a:p>
                      <a:pPr marL="270510" marR="0" lvl="0" indent="-175259" algn="l" rtl="0">
                        <a:lnSpc>
                          <a:spcPct val="115000"/>
                        </a:lnSpc>
                        <a:spcBef>
                          <a:spcPts val="0"/>
                        </a:spcBef>
                        <a:spcAft>
                          <a:spcPts val="0"/>
                        </a:spcAft>
                        <a:buNone/>
                      </a:pPr>
                      <a:r>
                        <a:rPr lang="es-MX" sz="1000"/>
                        <a:t>    Propuestas a investigar y sus fuentes. </a:t>
                      </a:r>
                      <a:endParaRPr sz="1000">
                        <a:solidFill>
                          <a:srgbClr val="000000"/>
                        </a:solidFill>
                        <a:latin typeface="Arial"/>
                        <a:ea typeface="Arial"/>
                        <a:cs typeface="Arial"/>
                        <a:sym typeface="Arial"/>
                      </a:endParaRPr>
                    </a:p>
                  </a:txBody>
                  <a:tcPr marL="38575" marR="38575" marT="38575" marB="38575"/>
                </a:tc>
                <a:tc>
                  <a:txBody>
                    <a:bodyPr/>
                    <a:lstStyle/>
                    <a:p>
                      <a:pPr marL="0" marR="0" lvl="0" indent="0" algn="l" rtl="0">
                        <a:lnSpc>
                          <a:spcPct val="115000"/>
                        </a:lnSpc>
                        <a:spcBef>
                          <a:spcPts val="0"/>
                        </a:spcBef>
                        <a:spcAft>
                          <a:spcPts val="0"/>
                        </a:spcAft>
                        <a:buNone/>
                      </a:pPr>
                      <a:r>
                        <a:rPr lang="es-MX" sz="1000"/>
                        <a:t>Implicación de los valores éticos y morales en el enfrentamiento de las adicciones en jóvenes, revista cubana, Daniel Gutierrez Raina</a:t>
                      </a:r>
                      <a:r>
                        <a:rPr lang="es-MX" sz="1000" baseline="30000"/>
                        <a:t>I</a:t>
                      </a:r>
                      <a:r>
                        <a:rPr lang="es-MX" sz="1000"/>
                        <a:t>; Edelsys Hernández Meléndez</a:t>
                      </a:r>
                      <a:r>
                        <a:rPr lang="es-MX" sz="1000" baseline="30000"/>
                        <a:t>II</a:t>
                      </a:r>
                      <a:endParaRPr sz="1000"/>
                    </a:p>
                    <a:p>
                      <a:pPr marL="0" marR="0" lvl="0" indent="0" algn="l" rtl="0">
                        <a:lnSpc>
                          <a:spcPct val="115000"/>
                        </a:lnSpc>
                        <a:spcBef>
                          <a:spcPts val="0"/>
                        </a:spcBef>
                        <a:spcAft>
                          <a:spcPts val="0"/>
                        </a:spcAft>
                        <a:buNone/>
                      </a:pPr>
                      <a:r>
                        <a:rPr lang="es-MX" sz="1000" baseline="30000"/>
                        <a:t>I</a:t>
                      </a:r>
                      <a:r>
                        <a:rPr lang="es-MX" sz="1000"/>
                        <a:t>Máster en Estupefacientes. Escuela Nacional de Salud Pública. La Habana, Cuba. </a:t>
                      </a:r>
                      <a:br>
                        <a:rPr lang="es-MX" sz="1000"/>
                      </a:br>
                      <a:r>
                        <a:rPr lang="es-MX" sz="1000" baseline="30000"/>
                        <a:t>II</a:t>
                      </a:r>
                      <a:r>
                        <a:rPr lang="es-MX" sz="1000"/>
                        <a:t>Doctora en Ciencias Psicológicas. Escuela Nacional de Salud Pública. La Habana, Cuba.</a:t>
                      </a:r>
                      <a:endParaRPr sz="1000">
                        <a:solidFill>
                          <a:srgbClr val="000000"/>
                        </a:solidFill>
                        <a:latin typeface="Arial"/>
                        <a:ea typeface="Arial"/>
                        <a:cs typeface="Arial"/>
                        <a:sym typeface="Arial"/>
                      </a:endParaRPr>
                    </a:p>
                  </a:txBody>
                  <a:tcPr marL="38575" marR="38575" marT="38575" marB="38575"/>
                </a:tc>
                <a:tc>
                  <a:txBody>
                    <a:bodyPr/>
                    <a:lstStyle/>
                    <a:p>
                      <a:pPr marL="0" marR="0" lvl="0" indent="0" algn="l" rtl="0">
                        <a:lnSpc>
                          <a:spcPct val="115000"/>
                        </a:lnSpc>
                        <a:spcBef>
                          <a:spcPts val="0"/>
                        </a:spcBef>
                        <a:spcAft>
                          <a:spcPts val="0"/>
                        </a:spcAft>
                        <a:buNone/>
                      </a:pPr>
                      <a:r>
                        <a:rPr lang="es-MX" sz="1000" u="sng">
                          <a:solidFill>
                            <a:schemeClr val="hlink"/>
                          </a:solidFill>
                          <a:hlinkClick r:id="rId3"/>
                        </a:rPr>
                        <a:t>http://adicciones.es/index.php/adicciones/article/view/635</a:t>
                      </a:r>
                      <a:endParaRPr sz="1000"/>
                    </a:p>
                    <a:p>
                      <a:pPr marL="0" marR="0" lvl="0" indent="0" algn="l" rtl="0">
                        <a:lnSpc>
                          <a:spcPct val="115000"/>
                        </a:lnSpc>
                        <a:spcBef>
                          <a:spcPts val="0"/>
                        </a:spcBef>
                        <a:spcAft>
                          <a:spcPts val="0"/>
                        </a:spcAft>
                        <a:buNone/>
                      </a:pPr>
                      <a:r>
                        <a:rPr lang="es-MX" sz="1000"/>
                        <a:t> </a:t>
                      </a:r>
                      <a:endParaRPr sz="1000">
                        <a:solidFill>
                          <a:srgbClr val="000000"/>
                        </a:solidFill>
                        <a:latin typeface="Arial"/>
                        <a:ea typeface="Arial"/>
                        <a:cs typeface="Arial"/>
                        <a:sym typeface="Arial"/>
                      </a:endParaRPr>
                    </a:p>
                  </a:txBody>
                  <a:tcPr marL="38575" marR="38575" marT="38575" marB="38575"/>
                </a:tc>
                <a:tc>
                  <a:txBody>
                    <a:bodyPr/>
                    <a:lstStyle/>
                    <a:p>
                      <a:pPr marL="0" marR="276225" lvl="0" indent="0" algn="just" rtl="0">
                        <a:lnSpc>
                          <a:spcPct val="142500"/>
                        </a:lnSpc>
                        <a:spcBef>
                          <a:spcPts val="0"/>
                        </a:spcBef>
                        <a:spcAft>
                          <a:spcPts val="0"/>
                        </a:spcAft>
                        <a:buNone/>
                      </a:pPr>
                      <a:r>
                        <a:rPr lang="es-MX" sz="1000"/>
                        <a:t>ADICCIONES DEL SIGLO XXI, UNA PERSPECTIVA DESDE EL PSICOANÁLISIS LACANIANO</a:t>
                      </a:r>
                      <a:endParaRPr sz="1000"/>
                    </a:p>
                    <a:p>
                      <a:pPr marL="0" marR="0" lvl="0" indent="0" algn="just" rtl="0">
                        <a:lnSpc>
                          <a:spcPct val="115000"/>
                        </a:lnSpc>
                        <a:spcBef>
                          <a:spcPts val="150"/>
                        </a:spcBef>
                        <a:spcAft>
                          <a:spcPts val="0"/>
                        </a:spcAft>
                        <a:buNone/>
                      </a:pPr>
                      <a:r>
                        <a:rPr lang="es-MX" sz="1000"/>
                        <a:t> </a:t>
                      </a:r>
                      <a:endParaRPr sz="1000">
                        <a:solidFill>
                          <a:srgbClr val="000000"/>
                        </a:solidFill>
                        <a:latin typeface="Arial"/>
                        <a:ea typeface="Arial"/>
                        <a:cs typeface="Arial"/>
                        <a:sym typeface="Arial"/>
                      </a:endParaRPr>
                    </a:p>
                  </a:txBody>
                  <a:tcPr marL="38575" marR="38575" marT="38575" marB="3857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txBox="1">
            <a:spLocks noGrp="1"/>
          </p:cNvSpPr>
          <p:nvPr>
            <p:ph type="title"/>
          </p:nvPr>
        </p:nvSpPr>
        <p:spPr>
          <a:xfrm>
            <a:off x="457200" y="274638"/>
            <a:ext cx="7859216" cy="6340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800"/>
              <a:buFont typeface="Calibri"/>
              <a:buNone/>
            </a:pPr>
            <a:r>
              <a:rPr lang="es-MX" sz="1800" b="1">
                <a:solidFill>
                  <a:schemeClr val="dk1"/>
                </a:solidFill>
              </a:rPr>
              <a:t>V. Esquema del proceso de construcción del proyecto por disciplinas</a:t>
            </a:r>
            <a:r>
              <a:rPr lang="es-MX" sz="1800" b="1"/>
              <a:t>.</a:t>
            </a:r>
            <a:endParaRPr sz="1800"/>
          </a:p>
        </p:txBody>
      </p:sp>
      <p:sp>
        <p:nvSpPr>
          <p:cNvPr id="452" name="Google Shape;45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48</a:t>
            </a:fld>
            <a:endParaRPr/>
          </a:p>
        </p:txBody>
      </p:sp>
      <p:graphicFrame>
        <p:nvGraphicFramePr>
          <p:cNvPr id="453" name="Google Shape;453;p56"/>
          <p:cNvGraphicFramePr/>
          <p:nvPr/>
        </p:nvGraphicFramePr>
        <p:xfrm>
          <a:off x="467544" y="836712"/>
          <a:ext cx="8136900" cy="5877250"/>
        </p:xfrm>
        <a:graphic>
          <a:graphicData uri="http://schemas.openxmlformats.org/drawingml/2006/table">
            <a:tbl>
              <a:tblPr>
                <a:noFill/>
                <a:tableStyleId>{C92B5A6F-9F66-4339-A030-345482913441}</a:tableStyleId>
              </a:tblPr>
              <a:tblGrid>
                <a:gridCol w="2724575"/>
                <a:gridCol w="1700625"/>
                <a:gridCol w="1656100"/>
                <a:gridCol w="2055600"/>
              </a:tblGrid>
              <a:tr h="1426525">
                <a:tc>
                  <a:txBody>
                    <a:bodyPr/>
                    <a:lstStyle/>
                    <a:p>
                      <a:pPr marL="275590" marR="0" lvl="0" indent="-180340" algn="l" rtl="0">
                        <a:lnSpc>
                          <a:spcPct val="115000"/>
                        </a:lnSpc>
                        <a:spcBef>
                          <a:spcPts val="0"/>
                        </a:spcBef>
                        <a:spcAft>
                          <a:spcPts val="0"/>
                        </a:spcAft>
                        <a:buNone/>
                      </a:pPr>
                      <a:r>
                        <a:rPr lang="es-MX" sz="900"/>
                        <a:t>4. Organizar la información.</a:t>
                      </a:r>
                      <a:endParaRPr sz="900"/>
                    </a:p>
                    <a:p>
                      <a:pPr marL="275590" marR="0" lvl="0" indent="-180340" algn="l" rtl="0">
                        <a:lnSpc>
                          <a:spcPct val="115000"/>
                        </a:lnSpc>
                        <a:spcBef>
                          <a:spcPts val="0"/>
                        </a:spcBef>
                        <a:spcAft>
                          <a:spcPts val="0"/>
                        </a:spcAft>
                        <a:buNone/>
                      </a:pPr>
                      <a:r>
                        <a:rPr lang="es-MX" sz="900"/>
                        <a:t>    Implica:</a:t>
                      </a:r>
                      <a:endParaRPr sz="900"/>
                    </a:p>
                    <a:p>
                      <a:pPr marL="275590" marR="0" lvl="0" indent="-180340" algn="l" rtl="0">
                        <a:lnSpc>
                          <a:spcPct val="115000"/>
                        </a:lnSpc>
                        <a:spcBef>
                          <a:spcPts val="0"/>
                        </a:spcBef>
                        <a:spcAft>
                          <a:spcPts val="0"/>
                        </a:spcAft>
                        <a:buNone/>
                      </a:pPr>
                      <a:r>
                        <a:rPr lang="es-MX" sz="900"/>
                        <a:t>    clasificación de datos obtenidos,</a:t>
                      </a:r>
                      <a:endParaRPr sz="900"/>
                    </a:p>
                    <a:p>
                      <a:pPr marL="275590" marR="0" lvl="0" indent="-180340" algn="l" rtl="0">
                        <a:lnSpc>
                          <a:spcPct val="115000"/>
                        </a:lnSpc>
                        <a:spcBef>
                          <a:spcPts val="0"/>
                        </a:spcBef>
                        <a:spcAft>
                          <a:spcPts val="0"/>
                        </a:spcAft>
                        <a:buNone/>
                      </a:pPr>
                      <a:r>
                        <a:rPr lang="es-MX" sz="900"/>
                        <a:t>    análisis de los datos obtenidos,            registro de la información.</a:t>
                      </a:r>
                      <a:endParaRPr sz="900"/>
                    </a:p>
                    <a:p>
                      <a:pPr marL="275590" marR="0" lvl="0" indent="-180340" algn="l" rtl="0">
                        <a:lnSpc>
                          <a:spcPct val="115000"/>
                        </a:lnSpc>
                        <a:spcBef>
                          <a:spcPts val="0"/>
                        </a:spcBef>
                        <a:spcAft>
                          <a:spcPts val="0"/>
                        </a:spcAft>
                        <a:buNone/>
                      </a:pPr>
                      <a:r>
                        <a:rPr lang="es-MX" sz="900"/>
                        <a:t>    conclusiones por disciplina,</a:t>
                      </a:r>
                      <a:endParaRPr sz="900"/>
                    </a:p>
                    <a:p>
                      <a:pPr marL="275590" marR="0" lvl="0" indent="-180340" algn="l" rtl="0">
                        <a:lnSpc>
                          <a:spcPct val="115000"/>
                        </a:lnSpc>
                        <a:spcBef>
                          <a:spcPts val="0"/>
                        </a:spcBef>
                        <a:spcAft>
                          <a:spcPts val="0"/>
                        </a:spcAft>
                        <a:buNone/>
                      </a:pPr>
                      <a:r>
                        <a:rPr lang="es-MX" sz="900"/>
                        <a:t>    conclusiones conjuntas.</a:t>
                      </a:r>
                      <a:endParaRPr sz="900"/>
                    </a:p>
                    <a:p>
                      <a:pPr marL="275590" marR="0" lvl="0" indent="-18034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a:txBody>
                    <a:bodyPr/>
                    <a:lstStyle/>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1825" marR="41825" marT="41825" marB="41825"/>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1825" marR="41825" marT="41825" marB="41825"/>
                </a:tc>
              </a:tr>
              <a:tr h="1597700">
                <a:tc>
                  <a:txBody>
                    <a:bodyPr/>
                    <a:lstStyle/>
                    <a:p>
                      <a:pPr marL="90170" marR="0" lvl="0" indent="0" algn="l" rtl="0">
                        <a:lnSpc>
                          <a:spcPct val="115000"/>
                        </a:lnSpc>
                        <a:spcBef>
                          <a:spcPts val="0"/>
                        </a:spcBef>
                        <a:spcAft>
                          <a:spcPts val="0"/>
                        </a:spcAft>
                        <a:buNone/>
                      </a:pPr>
                      <a:r>
                        <a:rPr lang="es-MX" sz="900"/>
                        <a:t>5.  Llegar a conclusiones parciales</a:t>
                      </a:r>
                      <a:endParaRPr sz="900"/>
                    </a:p>
                    <a:p>
                      <a:pPr marL="90170" marR="0" lvl="0" indent="0" algn="l" rtl="0">
                        <a:lnSpc>
                          <a:spcPct val="115000"/>
                        </a:lnSpc>
                        <a:spcBef>
                          <a:spcPts val="0"/>
                        </a:spcBef>
                        <a:spcAft>
                          <a:spcPts val="0"/>
                        </a:spcAft>
                        <a:buNone/>
                      </a:pPr>
                      <a:r>
                        <a:rPr lang="es-MX" sz="900"/>
                        <a:t>     (por disciplina).</a:t>
                      </a:r>
                      <a:endParaRPr sz="900"/>
                    </a:p>
                    <a:p>
                      <a:pPr marL="90170" marR="0" lvl="0" indent="0" algn="l" rtl="0">
                        <a:lnSpc>
                          <a:spcPct val="115000"/>
                        </a:lnSpc>
                        <a:spcBef>
                          <a:spcPts val="0"/>
                        </a:spcBef>
                        <a:spcAft>
                          <a:spcPts val="0"/>
                        </a:spcAft>
                        <a:buNone/>
                      </a:pPr>
                      <a:r>
                        <a:rPr lang="es-MX" sz="900"/>
                        <a:t>     Preguntas útiles para el </a:t>
                      </a:r>
                      <a:endParaRPr sz="900"/>
                    </a:p>
                    <a:p>
                      <a:pPr marL="90170" marR="0" lvl="0" indent="0" algn="l" rtl="0">
                        <a:lnSpc>
                          <a:spcPct val="115000"/>
                        </a:lnSpc>
                        <a:spcBef>
                          <a:spcPts val="0"/>
                        </a:spcBef>
                        <a:spcAft>
                          <a:spcPts val="0"/>
                        </a:spcAft>
                        <a:buNone/>
                      </a:pPr>
                      <a:r>
                        <a:rPr lang="es-MX" sz="900"/>
                        <a:t>     proyecto, de tal forma que lo </a:t>
                      </a:r>
                      <a:endParaRPr sz="900"/>
                    </a:p>
                    <a:p>
                      <a:pPr marL="90170" marR="0" lvl="0" indent="0" algn="l" rtl="0">
                        <a:lnSpc>
                          <a:spcPct val="115000"/>
                        </a:lnSpc>
                        <a:spcBef>
                          <a:spcPts val="0"/>
                        </a:spcBef>
                        <a:spcAft>
                          <a:spcPts val="0"/>
                        </a:spcAft>
                        <a:buNone/>
                      </a:pPr>
                      <a:r>
                        <a:rPr lang="es-MX" sz="900"/>
                        <a:t>     aclaren, describan o descifren  </a:t>
                      </a:r>
                      <a:endParaRPr sz="900"/>
                    </a:p>
                    <a:p>
                      <a:pPr marL="90170" marR="0" lvl="0" indent="0" algn="l" rtl="0">
                        <a:lnSpc>
                          <a:spcPct val="115000"/>
                        </a:lnSpc>
                        <a:spcBef>
                          <a:spcPts val="0"/>
                        </a:spcBef>
                        <a:spcAft>
                          <a:spcPts val="0"/>
                        </a:spcAft>
                        <a:buNone/>
                      </a:pPr>
                      <a:r>
                        <a:rPr lang="es-MX" sz="900"/>
                        <a:t>    (para la  reflexión colaborativa</a:t>
                      </a:r>
                      <a:endParaRPr sz="900"/>
                    </a:p>
                    <a:p>
                      <a:pPr marL="90170" marR="0" lvl="0" indent="0" algn="l" rtl="0">
                        <a:lnSpc>
                          <a:spcPct val="115000"/>
                        </a:lnSpc>
                        <a:spcBef>
                          <a:spcPts val="0"/>
                        </a:spcBef>
                        <a:spcAft>
                          <a:spcPts val="0"/>
                        </a:spcAft>
                        <a:buNone/>
                      </a:pPr>
                      <a:r>
                        <a:rPr lang="es-MX" sz="900"/>
                        <a:t>     de los estudiantes).</a:t>
                      </a:r>
                      <a:endParaRPr sz="900"/>
                    </a:p>
                    <a:p>
                      <a:pPr marL="90170" marR="0" lvl="0" indent="0" algn="l" rtl="0">
                        <a:lnSpc>
                          <a:spcPct val="115000"/>
                        </a:lnSpc>
                        <a:spcBef>
                          <a:spcPts val="0"/>
                        </a:spcBef>
                        <a:spcAft>
                          <a:spcPts val="0"/>
                        </a:spcAft>
                        <a:buNone/>
                      </a:pPr>
                      <a:r>
                        <a:rPr lang="es-MX" sz="900"/>
                        <a:t>     ¿Cómo se lograrán?</a:t>
                      </a:r>
                      <a:endParaRPr sz="900"/>
                    </a:p>
                    <a:p>
                      <a:pPr marL="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a:txBody>
                    <a:bodyPr/>
                    <a:lstStyle/>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1825" marR="41825" marT="41825" marB="41825"/>
                </a:tc>
                <a:tc>
                  <a:txBody>
                    <a:bodyPr/>
                    <a:lstStyle/>
                    <a:p>
                      <a:pPr marL="0" marR="0" lvl="0" indent="0" algn="l" rtl="0">
                        <a:lnSpc>
                          <a:spcPct val="115000"/>
                        </a:lnSpc>
                        <a:spcBef>
                          <a:spcPts val="0"/>
                        </a:spcBef>
                        <a:spcAft>
                          <a:spcPts val="0"/>
                        </a:spcAft>
                        <a:buNone/>
                      </a:pPr>
                      <a:r>
                        <a:rPr lang="es-MX" sz="700"/>
                        <a:t> </a:t>
                      </a:r>
                      <a:endParaRPr sz="700">
                        <a:solidFill>
                          <a:srgbClr val="000000"/>
                        </a:solidFill>
                        <a:latin typeface="Arial"/>
                        <a:ea typeface="Arial"/>
                        <a:cs typeface="Arial"/>
                        <a:sym typeface="Arial"/>
                      </a:endParaRPr>
                    </a:p>
                  </a:txBody>
                  <a:tcPr marL="41825" marR="41825" marT="41825" marB="41825"/>
                </a:tc>
              </a:tr>
              <a:tr h="1940050">
                <a:tc>
                  <a:txBody>
                    <a:bodyPr/>
                    <a:lstStyle/>
                    <a:p>
                      <a:pPr marL="0" marR="0" lvl="0" indent="0" algn="l" rtl="0">
                        <a:lnSpc>
                          <a:spcPct val="115000"/>
                        </a:lnSpc>
                        <a:spcBef>
                          <a:spcPts val="0"/>
                        </a:spcBef>
                        <a:spcAft>
                          <a:spcPts val="0"/>
                        </a:spcAft>
                        <a:buNone/>
                      </a:pPr>
                      <a:r>
                        <a:rPr lang="es-MX" sz="900"/>
                        <a:t>6. Conectar.</a:t>
                      </a:r>
                      <a:endParaRPr sz="900"/>
                    </a:p>
                    <a:p>
                      <a:pPr marL="0" marR="0" lvl="0" indent="0" algn="l" rtl="0">
                        <a:lnSpc>
                          <a:spcPct val="115000"/>
                        </a:lnSpc>
                        <a:spcBef>
                          <a:spcPts val="0"/>
                        </a:spcBef>
                        <a:spcAft>
                          <a:spcPts val="0"/>
                        </a:spcAft>
                        <a:buNone/>
                      </a:pPr>
                      <a:r>
                        <a:rPr lang="es-MX" sz="900"/>
                        <a:t>    ¿De qué manera  las </a:t>
                      </a:r>
                      <a:endParaRPr sz="900"/>
                    </a:p>
                    <a:p>
                      <a:pPr marL="0" marR="0" lvl="0" indent="0" algn="l" rtl="0">
                        <a:lnSpc>
                          <a:spcPct val="115000"/>
                        </a:lnSpc>
                        <a:spcBef>
                          <a:spcPts val="0"/>
                        </a:spcBef>
                        <a:spcAft>
                          <a:spcPts val="0"/>
                        </a:spcAft>
                        <a:buNone/>
                      </a:pPr>
                      <a:r>
                        <a:rPr lang="es-MX" sz="900"/>
                        <a:t>     conclusiones de cada disciplina</a:t>
                      </a:r>
                      <a:endParaRPr sz="900"/>
                    </a:p>
                    <a:p>
                      <a:pPr marL="0" marR="0" lvl="0" indent="0" algn="l" rtl="0">
                        <a:lnSpc>
                          <a:spcPct val="115000"/>
                        </a:lnSpc>
                        <a:spcBef>
                          <a:spcPts val="0"/>
                        </a:spcBef>
                        <a:spcAft>
                          <a:spcPts val="0"/>
                        </a:spcAft>
                        <a:buNone/>
                      </a:pPr>
                      <a:r>
                        <a:rPr lang="es-MX" sz="900"/>
                        <a:t>     se vincularán, para dar respuesta</a:t>
                      </a:r>
                      <a:endParaRPr sz="900"/>
                    </a:p>
                    <a:p>
                      <a:pPr marL="0" marR="0" lvl="0" indent="0" algn="l" rtl="0">
                        <a:lnSpc>
                          <a:spcPct val="115000"/>
                        </a:lnSpc>
                        <a:spcBef>
                          <a:spcPts val="0"/>
                        </a:spcBef>
                        <a:spcAft>
                          <a:spcPts val="0"/>
                        </a:spcAft>
                        <a:buNone/>
                      </a:pPr>
                      <a:r>
                        <a:rPr lang="es-MX" sz="900"/>
                        <a:t>     a  la pregunta disparadora del</a:t>
                      </a:r>
                      <a:endParaRPr sz="900"/>
                    </a:p>
                    <a:p>
                      <a:pPr marL="0" marR="0" lvl="0" indent="0" algn="l" rtl="0">
                        <a:lnSpc>
                          <a:spcPct val="115000"/>
                        </a:lnSpc>
                        <a:spcBef>
                          <a:spcPts val="0"/>
                        </a:spcBef>
                        <a:spcAft>
                          <a:spcPts val="0"/>
                        </a:spcAft>
                        <a:buNone/>
                      </a:pPr>
                      <a:r>
                        <a:rPr lang="es-MX" sz="900"/>
                        <a:t>     proyecto? </a:t>
                      </a:r>
                      <a:endParaRPr sz="900"/>
                    </a:p>
                    <a:p>
                      <a:pPr marL="0" marR="0" lvl="0" indent="0" algn="l" rtl="0">
                        <a:lnSpc>
                          <a:spcPct val="115000"/>
                        </a:lnSpc>
                        <a:spcBef>
                          <a:spcPts val="0"/>
                        </a:spcBef>
                        <a:spcAft>
                          <a:spcPts val="0"/>
                        </a:spcAft>
                        <a:buNone/>
                      </a:pPr>
                      <a:r>
                        <a:rPr lang="es-MX" sz="900"/>
                        <a:t>     ¿Cuál será la   estrategia o</a:t>
                      </a:r>
                      <a:endParaRPr sz="900"/>
                    </a:p>
                    <a:p>
                      <a:pPr marL="0" marR="0" lvl="0" indent="0" algn="l" rtl="0">
                        <a:lnSpc>
                          <a:spcPct val="115000"/>
                        </a:lnSpc>
                        <a:spcBef>
                          <a:spcPts val="0"/>
                        </a:spcBef>
                        <a:spcAft>
                          <a:spcPts val="0"/>
                        </a:spcAft>
                        <a:buNone/>
                      </a:pPr>
                      <a:r>
                        <a:rPr lang="es-MX" sz="900"/>
                        <a:t>     actividad  que se utilizará para </a:t>
                      </a:r>
                      <a:endParaRPr sz="900"/>
                    </a:p>
                    <a:p>
                      <a:pPr marL="0" marR="0" lvl="0" indent="0" algn="l" rtl="0">
                        <a:lnSpc>
                          <a:spcPct val="115000"/>
                        </a:lnSpc>
                        <a:spcBef>
                          <a:spcPts val="0"/>
                        </a:spcBef>
                        <a:spcAft>
                          <a:spcPts val="0"/>
                        </a:spcAft>
                        <a:buNone/>
                      </a:pPr>
                      <a:r>
                        <a:rPr lang="es-MX" sz="900"/>
                        <a:t>     lograr que haya conciencia de </a:t>
                      </a:r>
                      <a:endParaRPr sz="900"/>
                    </a:p>
                    <a:p>
                      <a:pPr marL="270510" marR="0" lvl="0" indent="-180339" algn="l" rtl="0">
                        <a:lnSpc>
                          <a:spcPct val="115000"/>
                        </a:lnSpc>
                        <a:spcBef>
                          <a:spcPts val="0"/>
                        </a:spcBef>
                        <a:spcAft>
                          <a:spcPts val="0"/>
                        </a:spcAft>
                        <a:buNone/>
                      </a:pPr>
                      <a:r>
                        <a:rPr lang="es-MX" sz="900"/>
                        <a:t>     ello?</a:t>
                      </a:r>
                      <a:endParaRPr sz="900"/>
                    </a:p>
                    <a:p>
                      <a:pPr marL="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gridSpan="3">
                  <a:txBody>
                    <a:bodyPr/>
                    <a:lstStyle/>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p>
                    <a:p>
                      <a:pPr marL="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hMerge="1">
                  <a:txBody>
                    <a:bodyPr/>
                    <a:lstStyle/>
                    <a:p>
                      <a:endParaRPr lang="es-MX"/>
                    </a:p>
                  </a:txBody>
                  <a:tcPr/>
                </a:tc>
                <a:tc hMerge="1">
                  <a:txBody>
                    <a:bodyPr/>
                    <a:lstStyle/>
                    <a:p>
                      <a:endParaRPr lang="es-MX"/>
                    </a:p>
                  </a:txBody>
                  <a:tcPr/>
                </a:tc>
              </a:tr>
              <a:tr h="912975">
                <a:tc>
                  <a:txBody>
                    <a:bodyPr/>
                    <a:lstStyle/>
                    <a:p>
                      <a:pPr marL="0" marR="0" lvl="0" indent="0" algn="l" rtl="0">
                        <a:lnSpc>
                          <a:spcPct val="115000"/>
                        </a:lnSpc>
                        <a:spcBef>
                          <a:spcPts val="0"/>
                        </a:spcBef>
                        <a:spcAft>
                          <a:spcPts val="0"/>
                        </a:spcAft>
                        <a:buNone/>
                      </a:pPr>
                      <a:r>
                        <a:rPr lang="es-MX" sz="900"/>
                        <a:t>  7. Evaluar la información generada.</a:t>
                      </a:r>
                      <a:endParaRPr sz="900"/>
                    </a:p>
                    <a:p>
                      <a:pPr marL="270510" marR="0" lvl="0" indent="0" algn="l" rtl="0">
                        <a:lnSpc>
                          <a:spcPct val="115000"/>
                        </a:lnSpc>
                        <a:spcBef>
                          <a:spcPts val="0"/>
                        </a:spcBef>
                        <a:spcAft>
                          <a:spcPts val="0"/>
                        </a:spcAft>
                        <a:buNone/>
                      </a:pPr>
                      <a:r>
                        <a:rPr lang="es-MX" sz="900"/>
                        <a:t>¿Qué otras investigaciones o asignaturas se pueden  proponer para complementar el proyecto?</a:t>
                      </a:r>
                      <a:endParaRPr sz="900"/>
                    </a:p>
                    <a:p>
                      <a:pPr marL="27051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gridSpan="3">
                  <a:txBody>
                    <a:bodyPr/>
                    <a:lstStyle/>
                    <a:p>
                      <a:pPr marL="0" marR="0" lvl="0" indent="0" algn="l" rtl="0">
                        <a:lnSpc>
                          <a:spcPct val="115000"/>
                        </a:lnSpc>
                        <a:spcBef>
                          <a:spcPts val="0"/>
                        </a:spcBef>
                        <a:spcAft>
                          <a:spcPts val="0"/>
                        </a:spcAft>
                        <a:buNone/>
                      </a:pPr>
                      <a:r>
                        <a:rPr lang="es-MX" sz="900"/>
                        <a:t> </a:t>
                      </a:r>
                      <a:endParaRPr sz="900">
                        <a:solidFill>
                          <a:srgbClr val="000000"/>
                        </a:solidFill>
                        <a:latin typeface="Arial"/>
                        <a:ea typeface="Arial"/>
                        <a:cs typeface="Arial"/>
                        <a:sym typeface="Arial"/>
                      </a:endParaRPr>
                    </a:p>
                  </a:txBody>
                  <a:tcPr marL="41825" marR="41825" marT="41825" marB="41825"/>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59afac3c14_0_0"/>
          <p:cNvSpPr txBox="1">
            <a:spLocks noGrp="1"/>
          </p:cNvSpPr>
          <p:nvPr>
            <p:ph type="title"/>
          </p:nvPr>
        </p:nvSpPr>
        <p:spPr>
          <a:xfrm>
            <a:off x="457200" y="274643"/>
            <a:ext cx="8229600" cy="512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s-MX" sz="1400" dirty="0" smtClean="0">
                <a:solidFill>
                  <a:schemeClr val="tx1"/>
                </a:solidFill>
                <a:latin typeface="+mn-lt"/>
              </a:rPr>
              <a:t>Producto 8 h) EIP Elaboración del proyecto</a:t>
            </a:r>
            <a:endParaRPr sz="1400" dirty="0">
              <a:solidFill>
                <a:schemeClr val="tx1"/>
              </a:solidFill>
              <a:latin typeface="+mn-lt"/>
            </a:endParaRPr>
          </a:p>
        </p:txBody>
      </p:sp>
      <p:sp>
        <p:nvSpPr>
          <p:cNvPr id="460" name="Google Shape;460;g59afac3c14_0_0"/>
          <p:cNvSpPr txBox="1">
            <a:spLocks noGrp="1"/>
          </p:cNvSpPr>
          <p:nvPr>
            <p:ph type="body" idx="1"/>
          </p:nvPr>
        </p:nvSpPr>
        <p:spPr>
          <a:xfrm>
            <a:off x="457200" y="1021225"/>
            <a:ext cx="8229600" cy="5105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1" name="Google Shape;461;g59afac3c14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s-MX"/>
              <a:t>49</a:t>
            </a:fld>
            <a:endParaRPr/>
          </a:p>
        </p:txBody>
      </p:sp>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52" y="1016767"/>
            <a:ext cx="8030696" cy="54386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457200" y="274650"/>
            <a:ext cx="3915900" cy="6945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s-MX" b="1">
                <a:solidFill>
                  <a:schemeClr val="dk1"/>
                </a:solidFill>
              </a:rPr>
              <a:t>Índice</a:t>
            </a:r>
            <a:endParaRPr/>
          </a:p>
        </p:txBody>
      </p:sp>
      <p:sp>
        <p:nvSpPr>
          <p:cNvPr id="119" name="Google Shape;119;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p:txBody>
      </p:sp>
      <p:sp>
        <p:nvSpPr>
          <p:cNvPr id="120" name="Google Shape;12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a:t>
            </a:fld>
            <a:endParaRPr/>
          </a:p>
        </p:txBody>
      </p:sp>
      <p:graphicFrame>
        <p:nvGraphicFramePr>
          <p:cNvPr id="121" name="Google Shape;121;p5"/>
          <p:cNvGraphicFramePr/>
          <p:nvPr>
            <p:extLst>
              <p:ext uri="{D42A27DB-BD31-4B8C-83A1-F6EECF244321}">
                <p14:modId xmlns:p14="http://schemas.microsoft.com/office/powerpoint/2010/main" val="1700085421"/>
              </p:ext>
            </p:extLst>
          </p:nvPr>
        </p:nvGraphicFramePr>
        <p:xfrm>
          <a:off x="467544" y="1124744"/>
          <a:ext cx="8352925" cy="5346970"/>
        </p:xfrm>
        <a:graphic>
          <a:graphicData uri="http://schemas.openxmlformats.org/drawingml/2006/table">
            <a:tbl>
              <a:tblPr firstRow="1" bandRow="1">
                <a:noFill/>
                <a:tableStyleId>{C6984C64-D0FC-43A1-8559-42604DDAB214}</a:tableStyleId>
              </a:tblPr>
              <a:tblGrid>
                <a:gridCol w="1526875"/>
                <a:gridCol w="4302975"/>
                <a:gridCol w="2523075"/>
              </a:tblGrid>
              <a:tr h="557675">
                <a:tc>
                  <a:txBody>
                    <a:bodyPr/>
                    <a:lstStyle/>
                    <a:p>
                      <a:pPr marL="0" marR="0" lvl="0" indent="0" algn="ctr" rtl="0">
                        <a:spcBef>
                          <a:spcPts val="0"/>
                        </a:spcBef>
                        <a:spcAft>
                          <a:spcPts val="0"/>
                        </a:spcAft>
                        <a:buNone/>
                      </a:pPr>
                      <a:r>
                        <a:rPr lang="es-MX" sz="2000" b="0" u="none" strike="noStrike" cap="none" dirty="0">
                          <a:solidFill>
                            <a:schemeClr val="lt1"/>
                          </a:solidFill>
                        </a:rPr>
                        <a:t>APARTADOS</a:t>
                      </a:r>
                      <a:endParaRPr dirty="0"/>
                    </a:p>
                  </a:txBody>
                  <a:tcPr marL="91450" marR="91450" marT="45725" marB="45725"/>
                </a:tc>
                <a:tc>
                  <a:txBody>
                    <a:bodyPr/>
                    <a:lstStyle/>
                    <a:p>
                      <a:pPr marL="0" marR="0" lvl="0" indent="0" algn="ctr" rtl="0">
                        <a:spcBef>
                          <a:spcPts val="0"/>
                        </a:spcBef>
                        <a:spcAft>
                          <a:spcPts val="0"/>
                        </a:spcAft>
                        <a:buNone/>
                      </a:pPr>
                      <a:r>
                        <a:rPr lang="es-MX" sz="2000" b="0" u="none" strike="noStrike" cap="none">
                          <a:solidFill>
                            <a:schemeClr val="lt1"/>
                          </a:solidFill>
                        </a:rPr>
                        <a:t>CONTENIDOS</a:t>
                      </a:r>
                      <a:endParaRPr/>
                    </a:p>
                  </a:txBody>
                  <a:tcPr marL="91450" marR="91450" marT="45725" marB="45725"/>
                </a:tc>
                <a:tc>
                  <a:txBody>
                    <a:bodyPr/>
                    <a:lstStyle/>
                    <a:p>
                      <a:pPr marL="0" marR="0" lvl="0" indent="0" algn="l" rtl="0">
                        <a:spcBef>
                          <a:spcPts val="0"/>
                        </a:spcBef>
                        <a:spcAft>
                          <a:spcPts val="0"/>
                        </a:spcAft>
                        <a:buNone/>
                      </a:pPr>
                      <a:r>
                        <a:rPr lang="es-MX" sz="2000" b="0" u="none" strike="noStrike" cap="none">
                          <a:solidFill>
                            <a:schemeClr val="lt1"/>
                          </a:solidFill>
                        </a:rPr>
                        <a:t>No. DIAPOSITIVA</a:t>
                      </a:r>
                      <a:endParaRPr/>
                    </a:p>
                  </a:txBody>
                  <a:tcPr marL="91450" marR="91450" marT="45725" marB="45725"/>
                </a:tc>
              </a:tr>
              <a:tr h="450425">
                <a:tc>
                  <a:txBody>
                    <a:bodyPr/>
                    <a:lstStyle/>
                    <a:p>
                      <a:pPr marL="0" marR="0" lvl="0" indent="0" algn="l" rtl="0">
                        <a:spcBef>
                          <a:spcPts val="0"/>
                        </a:spcBef>
                        <a:spcAft>
                          <a:spcPts val="0"/>
                        </a:spcAft>
                        <a:buNone/>
                      </a:pPr>
                      <a:r>
                        <a:rPr lang="es-MX" sz="1800"/>
                        <a:t>1</a:t>
                      </a:r>
                      <a:endParaRPr/>
                    </a:p>
                  </a:txBody>
                  <a:tcPr marL="91450" marR="91450" marT="45725" marB="45725"/>
                </a:tc>
                <a:tc>
                  <a:txBody>
                    <a:bodyPr/>
                    <a:lstStyle/>
                    <a:p>
                      <a:pPr marL="0" marR="0" lvl="0" indent="0" algn="l" rtl="0">
                        <a:spcBef>
                          <a:spcPts val="0"/>
                        </a:spcBef>
                        <a:spcAft>
                          <a:spcPts val="0"/>
                        </a:spcAft>
                        <a:buNone/>
                      </a:pPr>
                      <a:r>
                        <a:rPr lang="es-MX" sz="1800"/>
                        <a:t>Nombre , Logotipo del Colegio</a:t>
                      </a:r>
                      <a:endParaRPr/>
                    </a:p>
                  </a:txBody>
                  <a:tcPr marL="91450" marR="91450" marT="45725" marB="45725"/>
                </a:tc>
                <a:tc>
                  <a:txBody>
                    <a:bodyPr/>
                    <a:lstStyle/>
                    <a:p>
                      <a:pPr marL="0" marR="0" lvl="0" indent="0" algn="ctr" rtl="0">
                        <a:spcBef>
                          <a:spcPts val="0"/>
                        </a:spcBef>
                        <a:spcAft>
                          <a:spcPts val="0"/>
                        </a:spcAft>
                        <a:buNone/>
                      </a:pPr>
                      <a:r>
                        <a:rPr lang="es-MX" sz="1800"/>
                        <a:t>1</a:t>
                      </a:r>
                      <a:endParaRPr/>
                    </a:p>
                  </a:txBody>
                  <a:tcPr marL="91450" marR="91450" marT="45725" marB="45725"/>
                </a:tc>
              </a:tr>
              <a:tr h="864100">
                <a:tc>
                  <a:txBody>
                    <a:bodyPr/>
                    <a:lstStyle/>
                    <a:p>
                      <a:pPr marL="0" marR="0" lvl="0" indent="0" algn="l" rtl="0">
                        <a:spcBef>
                          <a:spcPts val="0"/>
                        </a:spcBef>
                        <a:spcAft>
                          <a:spcPts val="0"/>
                        </a:spcAft>
                        <a:buNone/>
                      </a:pPr>
                      <a:r>
                        <a:rPr lang="es-MX" sz="1800"/>
                        <a:t>2</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Número de equipo, nombre de profesores participantes y asignaturas de cada maestro</a:t>
                      </a:r>
                      <a:endParaRPr sz="1800"/>
                    </a:p>
                  </a:txBody>
                  <a:tcPr marL="91450" marR="91450" marT="45725" marB="45725"/>
                </a:tc>
                <a:tc>
                  <a:txBody>
                    <a:bodyPr/>
                    <a:lstStyle/>
                    <a:p>
                      <a:pPr marL="0" marR="0" lvl="0" indent="0" algn="ctr" rtl="0">
                        <a:spcBef>
                          <a:spcPts val="0"/>
                        </a:spcBef>
                        <a:spcAft>
                          <a:spcPts val="0"/>
                        </a:spcAft>
                        <a:buNone/>
                      </a:pPr>
                      <a:r>
                        <a:rPr lang="es-MX" sz="1800"/>
                        <a:t>2</a:t>
                      </a:r>
                      <a:endParaRPr/>
                    </a:p>
                    <a:p>
                      <a:pPr marL="0" marR="0" lvl="0" indent="0" algn="ctr" rtl="0">
                        <a:spcBef>
                          <a:spcPts val="0"/>
                        </a:spcBef>
                        <a:spcAft>
                          <a:spcPts val="0"/>
                        </a:spcAft>
                        <a:buNone/>
                      </a:pPr>
                      <a:endParaRPr sz="1800"/>
                    </a:p>
                  </a:txBody>
                  <a:tcPr marL="91450" marR="91450" marT="45725" marB="45725"/>
                </a:tc>
              </a:tr>
              <a:tr h="318675">
                <a:tc>
                  <a:txBody>
                    <a:bodyPr/>
                    <a:lstStyle/>
                    <a:p>
                      <a:pPr marL="0" marR="0" lvl="0" indent="0" algn="l" rtl="0">
                        <a:spcBef>
                          <a:spcPts val="0"/>
                        </a:spcBef>
                        <a:spcAft>
                          <a:spcPts val="0"/>
                        </a:spcAft>
                        <a:buNone/>
                      </a:pPr>
                      <a:r>
                        <a:rPr lang="es-MX" sz="1800"/>
                        <a:t>3</a:t>
                      </a:r>
                      <a:endParaRPr/>
                    </a:p>
                  </a:txBody>
                  <a:tcPr marL="91450" marR="91450" marT="45725" marB="45725"/>
                </a:tc>
                <a:tc>
                  <a:txBody>
                    <a:bodyPr/>
                    <a:lstStyle/>
                    <a:p>
                      <a:pPr marL="0" marR="0" lvl="0" indent="0" algn="l" rtl="0">
                        <a:spcBef>
                          <a:spcPts val="0"/>
                        </a:spcBef>
                        <a:spcAft>
                          <a:spcPts val="0"/>
                        </a:spcAft>
                        <a:buNone/>
                      </a:pPr>
                      <a:r>
                        <a:rPr lang="es-MX" sz="1800"/>
                        <a:t>Ciclo escolar en el que se plantea llevar a cabo el proyecto y fecha de inicio y término del proyecto</a:t>
                      </a:r>
                      <a:endParaRPr sz="1800"/>
                    </a:p>
                  </a:txBody>
                  <a:tcPr marL="91450" marR="91450" marT="45725" marB="45725"/>
                </a:tc>
                <a:tc>
                  <a:txBody>
                    <a:bodyPr/>
                    <a:lstStyle/>
                    <a:p>
                      <a:pPr marL="0" marR="0" lvl="0" indent="0" algn="ctr" rtl="0">
                        <a:spcBef>
                          <a:spcPts val="0"/>
                        </a:spcBef>
                        <a:spcAft>
                          <a:spcPts val="0"/>
                        </a:spcAft>
                        <a:buNone/>
                      </a:pPr>
                      <a:r>
                        <a:rPr lang="es-MX" sz="1800"/>
                        <a:t>3</a:t>
                      </a:r>
                      <a:endParaRPr/>
                    </a:p>
                  </a:txBody>
                  <a:tcPr marL="91450" marR="91450" marT="45725" marB="45725"/>
                </a:tc>
              </a:tr>
              <a:tr h="259425">
                <a:tc>
                  <a:txBody>
                    <a:bodyPr/>
                    <a:lstStyle/>
                    <a:p>
                      <a:pPr marL="0" marR="0" lvl="0" indent="0" algn="l" rtl="0">
                        <a:spcBef>
                          <a:spcPts val="0"/>
                        </a:spcBef>
                        <a:spcAft>
                          <a:spcPts val="0"/>
                        </a:spcAft>
                        <a:buNone/>
                      </a:pPr>
                      <a:r>
                        <a:rPr lang="es-MX" sz="1800"/>
                        <a:t>4</a:t>
                      </a:r>
                      <a:endParaRPr/>
                    </a:p>
                  </a:txBody>
                  <a:tcPr marL="91450" marR="91450" marT="45725" marB="45725"/>
                </a:tc>
                <a:tc>
                  <a:txBody>
                    <a:bodyPr/>
                    <a:lstStyle/>
                    <a:p>
                      <a:pPr marL="0" marR="0" lvl="0" indent="0" algn="l" rtl="0">
                        <a:spcBef>
                          <a:spcPts val="0"/>
                        </a:spcBef>
                        <a:spcAft>
                          <a:spcPts val="0"/>
                        </a:spcAft>
                        <a:buNone/>
                      </a:pPr>
                      <a:r>
                        <a:rPr lang="es-MX" sz="1800"/>
                        <a:t>Nombre del proyecto PVE/ proyecto</a:t>
                      </a:r>
                      <a:endParaRPr sz="1800"/>
                    </a:p>
                  </a:txBody>
                  <a:tcPr marL="91450" marR="91450" marT="45725" marB="45725"/>
                </a:tc>
                <a:tc>
                  <a:txBody>
                    <a:bodyPr/>
                    <a:lstStyle/>
                    <a:p>
                      <a:pPr marL="0" marR="0" lvl="0" indent="0" algn="ctr" rtl="0">
                        <a:spcBef>
                          <a:spcPts val="0"/>
                        </a:spcBef>
                        <a:spcAft>
                          <a:spcPts val="0"/>
                        </a:spcAft>
                        <a:buNone/>
                      </a:pPr>
                      <a:r>
                        <a:rPr lang="es-MX" sz="1800"/>
                        <a:t>4</a:t>
                      </a:r>
                      <a:endParaRPr/>
                    </a:p>
                  </a:txBody>
                  <a:tcPr marL="91450" marR="91450" marT="45725" marB="45725"/>
                </a:tc>
              </a:tr>
              <a:tr h="318675">
                <a:tc>
                  <a:txBody>
                    <a:bodyPr/>
                    <a:lstStyle/>
                    <a:p>
                      <a:pPr marL="0" marR="0" lvl="0" indent="0" algn="l" rtl="0">
                        <a:spcBef>
                          <a:spcPts val="0"/>
                        </a:spcBef>
                        <a:spcAft>
                          <a:spcPts val="0"/>
                        </a:spcAft>
                        <a:buNone/>
                      </a:pPr>
                      <a:r>
                        <a:rPr lang="es-MX" sz="1800"/>
                        <a:t>5</a:t>
                      </a:r>
                      <a:endParaRPr/>
                    </a:p>
                  </a:txBody>
                  <a:tcPr marL="91450" marR="91450" marT="45725" marB="45725"/>
                </a:tc>
                <a:tc>
                  <a:txBody>
                    <a:bodyPr/>
                    <a:lstStyle/>
                    <a:p>
                      <a:pPr marL="0" marR="0" lvl="0" indent="0" algn="l" rtl="0">
                        <a:spcBef>
                          <a:spcPts val="0"/>
                        </a:spcBef>
                        <a:spcAft>
                          <a:spcPts val="0"/>
                        </a:spcAft>
                        <a:buNone/>
                      </a:pPr>
                      <a:r>
                        <a:rPr lang="es-MX" sz="1800"/>
                        <a:t>Índice de apartados a partir del producto 5</a:t>
                      </a:r>
                      <a:endParaRPr/>
                    </a:p>
                  </a:txBody>
                  <a:tcPr marL="91450" marR="91450" marT="45725" marB="45725"/>
                </a:tc>
                <a:tc>
                  <a:txBody>
                    <a:bodyPr/>
                    <a:lstStyle/>
                    <a:p>
                      <a:pPr marL="0" marR="0" lvl="0" indent="0" algn="ctr" rtl="0">
                        <a:spcBef>
                          <a:spcPts val="0"/>
                        </a:spcBef>
                        <a:spcAft>
                          <a:spcPts val="0"/>
                        </a:spcAft>
                        <a:buNone/>
                      </a:pPr>
                      <a:r>
                        <a:rPr lang="es-MX" sz="1800" dirty="0"/>
                        <a:t>5, 6, 7 y 8 </a:t>
                      </a:r>
                      <a:endParaRPr dirty="0"/>
                    </a:p>
                  </a:txBody>
                  <a:tcPr marL="91450" marR="91450" marT="45725" marB="45725"/>
                </a:tc>
              </a:tr>
              <a:tr h="318675">
                <a:tc>
                  <a:txBody>
                    <a:bodyPr/>
                    <a:lstStyle/>
                    <a:p>
                      <a:pPr marL="0" marR="0" lvl="0" indent="0" algn="l" rtl="0">
                        <a:spcBef>
                          <a:spcPts val="0"/>
                        </a:spcBef>
                        <a:spcAft>
                          <a:spcPts val="0"/>
                        </a:spcAft>
                        <a:buNone/>
                      </a:pPr>
                      <a:r>
                        <a:rPr lang="es-MX" sz="1800"/>
                        <a:t>5.a</a:t>
                      </a:r>
                      <a:endParaRPr/>
                    </a:p>
                  </a:txBody>
                  <a:tcPr marL="91450" marR="91450" marT="45725" marB="45725"/>
                </a:tc>
                <a:tc>
                  <a:txBody>
                    <a:bodyPr/>
                    <a:lstStyle/>
                    <a:p>
                      <a:pPr marL="0" marR="0" lvl="0" indent="0" algn="l" rtl="0">
                        <a:spcBef>
                          <a:spcPts val="0"/>
                        </a:spcBef>
                        <a:spcAft>
                          <a:spcPts val="0"/>
                        </a:spcAft>
                        <a:buNone/>
                      </a:pPr>
                      <a:r>
                        <a:rPr lang="es-MX" sz="1800"/>
                        <a:t>Producto 1 C.A.I.A.C. Conclusiones generales. Interdiciplinariedad</a:t>
                      </a:r>
                      <a:endParaRPr sz="1800"/>
                    </a:p>
                    <a:p>
                      <a:pPr marL="0" marR="0" lvl="0" indent="0" algn="l" rtl="0">
                        <a:spcBef>
                          <a:spcPts val="0"/>
                        </a:spcBef>
                        <a:spcAft>
                          <a:spcPts val="0"/>
                        </a:spcAft>
                        <a:buNone/>
                      </a:pPr>
                      <a:r>
                        <a:rPr lang="es-MX" sz="1800"/>
                        <a:t>Producto 3. Fotografías de la sesión</a:t>
                      </a:r>
                      <a:endParaRPr/>
                    </a:p>
                  </a:txBody>
                  <a:tcPr marL="91450" marR="91450" marT="45725" marB="45725"/>
                </a:tc>
                <a:tc>
                  <a:txBody>
                    <a:bodyPr/>
                    <a:lstStyle/>
                    <a:p>
                      <a:pPr marL="0" marR="0" lvl="0" indent="0" algn="ctr" rtl="0">
                        <a:spcBef>
                          <a:spcPts val="0"/>
                        </a:spcBef>
                        <a:spcAft>
                          <a:spcPts val="0"/>
                        </a:spcAft>
                        <a:buNone/>
                      </a:pPr>
                      <a:r>
                        <a:rPr lang="es-MX" sz="1800" dirty="0"/>
                        <a:t> </a:t>
                      </a:r>
                      <a:endParaRPr sz="1800" dirty="0"/>
                    </a:p>
                    <a:p>
                      <a:pPr marL="0" marR="0" lvl="0" indent="0" algn="ctr" rtl="0">
                        <a:spcBef>
                          <a:spcPts val="0"/>
                        </a:spcBef>
                        <a:spcAft>
                          <a:spcPts val="0"/>
                        </a:spcAft>
                        <a:buNone/>
                      </a:pPr>
                      <a:r>
                        <a:rPr lang="es-MX" sz="1800" dirty="0" smtClean="0"/>
                        <a:t>9</a:t>
                      </a:r>
                    </a:p>
                    <a:p>
                      <a:pPr marL="0" marR="0" lvl="0" indent="0" algn="ctr" rtl="0">
                        <a:spcBef>
                          <a:spcPts val="0"/>
                        </a:spcBef>
                        <a:spcAft>
                          <a:spcPts val="0"/>
                        </a:spcAft>
                        <a:buNone/>
                      </a:pPr>
                      <a:r>
                        <a:rPr lang="es-MX" sz="1800" dirty="0" smtClean="0"/>
                        <a:t>11</a:t>
                      </a:r>
                      <a:endParaRPr dirty="0"/>
                    </a:p>
                  </a:txBody>
                  <a:tcPr marL="91450" marR="91450" marT="45725" marB="45725"/>
                </a:tc>
              </a:tr>
              <a:tr h="318675">
                <a:tc>
                  <a:txBody>
                    <a:bodyPr/>
                    <a:lstStyle/>
                    <a:p>
                      <a:pPr marL="0" marR="0" lvl="0" indent="0" algn="l" rtl="0">
                        <a:spcBef>
                          <a:spcPts val="0"/>
                        </a:spcBef>
                        <a:spcAft>
                          <a:spcPts val="0"/>
                        </a:spcAft>
                        <a:buNone/>
                      </a:pPr>
                      <a:r>
                        <a:rPr lang="es-MX" sz="1800"/>
                        <a:t>5.b</a:t>
                      </a:r>
                      <a:endParaRPr/>
                    </a:p>
                  </a:txBody>
                  <a:tcPr marL="91450" marR="91450" marT="45725" marB="45725"/>
                </a:tc>
                <a:tc>
                  <a:txBody>
                    <a:bodyPr/>
                    <a:lstStyle/>
                    <a:p>
                      <a:pPr marL="0" marR="0" lvl="0" indent="0" algn="l" rtl="0">
                        <a:spcBef>
                          <a:spcPts val="0"/>
                        </a:spcBef>
                        <a:spcAft>
                          <a:spcPts val="0"/>
                        </a:spcAft>
                        <a:buNone/>
                      </a:pPr>
                      <a:r>
                        <a:rPr lang="es-MX" sz="1800" dirty="0"/>
                        <a:t>Producto 2</a:t>
                      </a:r>
                      <a:r>
                        <a:rPr lang="es-MX" sz="1800" dirty="0" smtClean="0"/>
                        <a:t>: Fotografía </a:t>
                      </a:r>
                      <a:r>
                        <a:rPr lang="es-MX" sz="1800" dirty="0"/>
                        <a:t>del organizador </a:t>
                      </a:r>
                      <a:r>
                        <a:rPr lang="es-MX" sz="1800" dirty="0" smtClean="0"/>
                        <a:t>gráfico</a:t>
                      </a:r>
                      <a:endParaRPr dirty="0"/>
                    </a:p>
                  </a:txBody>
                  <a:tcPr marL="91450" marR="91450" marT="45725" marB="45725"/>
                </a:tc>
                <a:tc>
                  <a:txBody>
                    <a:bodyPr/>
                    <a:lstStyle/>
                    <a:p>
                      <a:pPr marL="0" marR="0" lvl="0" indent="0" algn="ctr" rtl="0">
                        <a:spcBef>
                          <a:spcPts val="0"/>
                        </a:spcBef>
                        <a:spcAft>
                          <a:spcPts val="0"/>
                        </a:spcAft>
                        <a:buNone/>
                      </a:pPr>
                      <a:r>
                        <a:rPr lang="es-MX" sz="1800" dirty="0" smtClean="0"/>
                        <a:t>13</a:t>
                      </a:r>
                      <a:endParaRPr dirty="0"/>
                    </a:p>
                    <a:p>
                      <a:pPr marL="0" marR="0" lvl="0" indent="0" algn="ctr" rtl="0">
                        <a:spcBef>
                          <a:spcPts val="0"/>
                        </a:spcBef>
                        <a:spcAft>
                          <a:spcPts val="0"/>
                        </a:spcAft>
                        <a:buNone/>
                      </a:pPr>
                      <a:endParaRPr sz="1800" dirty="0"/>
                    </a:p>
                    <a:p>
                      <a:pPr marL="0" marR="0" lvl="0" indent="0" algn="ctr" rtl="0">
                        <a:spcBef>
                          <a:spcPts val="0"/>
                        </a:spcBef>
                        <a:spcAft>
                          <a:spcPts val="0"/>
                        </a:spcAft>
                        <a:buNone/>
                      </a:pPr>
                      <a:endParaRPr sz="1800" dirty="0"/>
                    </a:p>
                  </a:txBody>
                  <a:tcPr marL="91450" marR="91450" marT="45725" marB="45725"/>
                </a:tc>
              </a:tr>
            </a:tbl>
          </a:graphicData>
        </a:graphic>
      </p:graphicFrame>
      <p:sp>
        <p:nvSpPr>
          <p:cNvPr id="122" name="Google Shape;122;p5"/>
          <p:cNvSpPr txBox="1"/>
          <p:nvPr/>
        </p:nvSpPr>
        <p:spPr>
          <a:xfrm>
            <a:off x="6385900" y="397575"/>
            <a:ext cx="2534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000">
                <a:latin typeface="Calibri"/>
                <a:ea typeface="Calibri"/>
                <a:cs typeface="Calibri"/>
                <a:sym typeface="Calibri"/>
              </a:rPr>
              <a:t>Apartado  5</a:t>
            </a:r>
            <a:endParaRPr sz="10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50</a:t>
            </a:fld>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04" y="627798"/>
            <a:ext cx="8173591" cy="5728552"/>
          </a:xfrm>
          <a:prstGeom prst="rect">
            <a:avLst/>
          </a:prstGeom>
        </p:spPr>
      </p:pic>
    </p:spTree>
    <p:extLst>
      <p:ext uri="{BB962C8B-B14F-4D97-AF65-F5344CB8AC3E}">
        <p14:creationId xmlns:p14="http://schemas.microsoft.com/office/powerpoint/2010/main" val="2589341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51</a:t>
            </a:fld>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73" y="736979"/>
            <a:ext cx="8087854" cy="5389184"/>
          </a:xfrm>
          <a:prstGeom prst="rect">
            <a:avLst/>
          </a:prstGeom>
        </p:spPr>
      </p:pic>
    </p:spTree>
    <p:extLst>
      <p:ext uri="{BB962C8B-B14F-4D97-AF65-F5344CB8AC3E}">
        <p14:creationId xmlns:p14="http://schemas.microsoft.com/office/powerpoint/2010/main" val="3515869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52</a:t>
            </a:fld>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2" y="467598"/>
            <a:ext cx="8154537" cy="5888751"/>
          </a:xfrm>
          <a:prstGeom prst="rect">
            <a:avLst/>
          </a:prstGeom>
        </p:spPr>
      </p:pic>
    </p:spTree>
    <p:extLst>
      <p:ext uri="{BB962C8B-B14F-4D97-AF65-F5344CB8AC3E}">
        <p14:creationId xmlns:p14="http://schemas.microsoft.com/office/powerpoint/2010/main" val="1934575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53</a:t>
            </a:fld>
            <a:endParaRPr lang="es-MX"/>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79" y="609131"/>
            <a:ext cx="7451678" cy="5747219"/>
          </a:xfrm>
          <a:prstGeom prst="rect">
            <a:avLst/>
          </a:prstGeom>
        </p:spPr>
      </p:pic>
    </p:spTree>
    <p:extLst>
      <p:ext uri="{BB962C8B-B14F-4D97-AF65-F5344CB8AC3E}">
        <p14:creationId xmlns:p14="http://schemas.microsoft.com/office/powerpoint/2010/main" val="204827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54</a:t>
            </a:fld>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7" y="539032"/>
            <a:ext cx="7738281" cy="5817318"/>
          </a:xfrm>
          <a:prstGeom prst="rect">
            <a:avLst/>
          </a:prstGeom>
        </p:spPr>
      </p:pic>
    </p:spTree>
    <p:extLst>
      <p:ext uri="{BB962C8B-B14F-4D97-AF65-F5344CB8AC3E}">
        <p14:creationId xmlns:p14="http://schemas.microsoft.com/office/powerpoint/2010/main" val="599059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55</a:t>
            </a:fld>
            <a:endParaRPr lang="es-MX"/>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29" y="791570"/>
            <a:ext cx="7733983" cy="5363570"/>
          </a:xfrm>
          <a:prstGeom prst="rect">
            <a:avLst/>
          </a:prstGeom>
        </p:spPr>
      </p:pic>
    </p:spTree>
    <p:extLst>
      <p:ext uri="{BB962C8B-B14F-4D97-AF65-F5344CB8AC3E}">
        <p14:creationId xmlns:p14="http://schemas.microsoft.com/office/powerpoint/2010/main" val="529430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56</a:t>
            </a:fld>
            <a:endParaRPr lang="es-MX"/>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68" y="764274"/>
            <a:ext cx="8070231" cy="5418161"/>
          </a:xfrm>
          <a:prstGeom prst="rect">
            <a:avLst/>
          </a:prstGeom>
        </p:spPr>
      </p:pic>
    </p:spTree>
    <p:extLst>
      <p:ext uri="{BB962C8B-B14F-4D97-AF65-F5344CB8AC3E}">
        <p14:creationId xmlns:p14="http://schemas.microsoft.com/office/powerpoint/2010/main" val="1554623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57</a:t>
            </a:fld>
            <a:endParaRPr lang="es-MX"/>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28" y="736980"/>
            <a:ext cx="7574506" cy="5619370"/>
          </a:xfrm>
          <a:prstGeom prst="rect">
            <a:avLst/>
          </a:prstGeom>
        </p:spPr>
      </p:pic>
    </p:spTree>
    <p:extLst>
      <p:ext uri="{BB962C8B-B14F-4D97-AF65-F5344CB8AC3E}">
        <p14:creationId xmlns:p14="http://schemas.microsoft.com/office/powerpoint/2010/main" val="616564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58</a:t>
            </a:fld>
            <a:endParaRPr lang="es-MX"/>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27" y="818866"/>
            <a:ext cx="7588155" cy="5537483"/>
          </a:xfrm>
          <a:prstGeom prst="rect">
            <a:avLst/>
          </a:prstGeom>
        </p:spPr>
      </p:pic>
    </p:spTree>
    <p:extLst>
      <p:ext uri="{BB962C8B-B14F-4D97-AF65-F5344CB8AC3E}">
        <p14:creationId xmlns:p14="http://schemas.microsoft.com/office/powerpoint/2010/main" val="3916289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txBox="1">
            <a:spLocks noGrp="1"/>
          </p:cNvSpPr>
          <p:nvPr>
            <p:ph type="title"/>
          </p:nvPr>
        </p:nvSpPr>
        <p:spPr>
          <a:xfrm>
            <a:off x="457200" y="274638"/>
            <a:ext cx="8229600" cy="84148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200"/>
              <a:buFont typeface="Calibri"/>
              <a:buNone/>
            </a:pPr>
            <a:r>
              <a:rPr lang="es-MX" sz="1400" dirty="0">
                <a:solidFill>
                  <a:srgbClr val="000000"/>
                </a:solidFill>
                <a:latin typeface="+mn-lt"/>
              </a:rPr>
              <a:t>Producto 9 </a:t>
            </a:r>
            <a:br>
              <a:rPr lang="es-MX" sz="1400" dirty="0">
                <a:solidFill>
                  <a:srgbClr val="000000"/>
                </a:solidFill>
                <a:latin typeface="+mn-lt"/>
              </a:rPr>
            </a:br>
            <a:r>
              <a:rPr lang="es-MX" sz="1400" dirty="0">
                <a:solidFill>
                  <a:srgbClr val="000000"/>
                </a:solidFill>
                <a:latin typeface="+mn-lt"/>
              </a:rPr>
              <a:t>fotografías que pertenecen a la 2ª. R.T.</a:t>
            </a:r>
            <a:endParaRPr sz="1400" dirty="0">
              <a:solidFill>
                <a:srgbClr val="000000"/>
              </a:solidFill>
              <a:latin typeface="+mn-lt"/>
            </a:endParaRPr>
          </a:p>
        </p:txBody>
      </p:sp>
      <p:sp>
        <p:nvSpPr>
          <p:cNvPr id="467" name="Google Shape;46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59</a:t>
            </a:fld>
            <a:endParaRPr/>
          </a:p>
        </p:txBody>
      </p:sp>
      <p:sp>
        <p:nvSpPr>
          <p:cNvPr id="468" name="Google Shape;468;p59" descr="Image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9" name="Google Shape;469;p59"/>
          <p:cNvPicPr preferRelativeResize="0"/>
          <p:nvPr/>
        </p:nvPicPr>
        <p:blipFill rotWithShape="1">
          <a:blip r:embed="rId3">
            <a:alphaModFix/>
          </a:blip>
          <a:srcRect/>
          <a:stretch/>
        </p:blipFill>
        <p:spPr>
          <a:xfrm>
            <a:off x="467544" y="15454338"/>
            <a:ext cx="1800200" cy="2400267"/>
          </a:xfrm>
          <a:prstGeom prst="rect">
            <a:avLst/>
          </a:prstGeom>
          <a:noFill/>
          <a:ln>
            <a:noFill/>
          </a:ln>
        </p:spPr>
      </p:pic>
      <p:pic>
        <p:nvPicPr>
          <p:cNvPr id="470" name="Google Shape;470;p59"/>
          <p:cNvPicPr preferRelativeResize="0"/>
          <p:nvPr/>
        </p:nvPicPr>
        <p:blipFill rotWithShape="1">
          <a:blip r:embed="rId4">
            <a:alphaModFix/>
          </a:blip>
          <a:srcRect/>
          <a:stretch/>
        </p:blipFill>
        <p:spPr>
          <a:xfrm>
            <a:off x="1368425" y="1556792"/>
            <a:ext cx="2627511" cy="2736304"/>
          </a:xfrm>
          <a:prstGeom prst="rect">
            <a:avLst/>
          </a:prstGeom>
          <a:noFill/>
          <a:ln>
            <a:noFill/>
          </a:ln>
        </p:spPr>
      </p:pic>
      <p:sp>
        <p:nvSpPr>
          <p:cNvPr id="471" name="Google Shape;471;p59" descr="https://attachment.outlook.office.net/owa/altete20@hotmail.com/service.svc/s/GetFileAttachment?id=AQMkADAwATZiZmYAZC05YWI4LTU3YWQtMDACLTAwCgBGAAADs2OiQeYC%2Bk2vS2ZPz%2BP0JwcAL87hE80AMkKijUBvaygdEAAAAgEMAAAAL87hE80AMkKijUBvaygdEAACLd4rzQAAAAESABAAuoEkqI%2FhIkCzKuehQUV9fw%3D%3D&amp;X-OWA-CANARY=hS1-GyAzakmLsvbt5waDgWAMPUgze9UYtUZLJbT4R2riMtoGjVUc5W-oN0YyieMum5OffnokVKI.&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1OTU3NzIzMzNcIixcInB1aWRcIjpcIjE4OTk5NDU4MDM2NjczNzNcIixcIm9pZFwiOlwiMDAwNmJmZmQtOWFiOC01N2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0MjAzMywibmJmIjoxNTE5NDQxNDMzfQ.z9j8hRV364dou11_p4TeoBSG4TiaKZLEo2uZhJKlWrWvsqw8juThBMih2hY35SFUCbcBIHehDU17oEcYw_CNBOcTnrfCQCLQskS7HZYS6hwvm3bY2QSNt3uSNpywo2DFX7vXtKO7OdAWU_w7HDsITrnXsiZ1B3e3cc_M1Qj2zsbQRfWPEzPi3BtPoY-pKGS5HChCfTGvepf4R0GyWuNMoJxm8S5TqUq6n4jOLXLRvVcKC0Q-bcX4Np-5p0EjSJLKOKJ-2_FKH64mNBf0m_pUqScfqg6kejS-dseUJiN1auI7AsM-xg2c_dGu_AfGNiFdSBMhssqG_gMHYK6rbhZAVw&amp;owa=outlook.live.com&amp;isc=1&amp;isImagePreview=Tru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59" descr="https://attachment.outlook.office.net/owa/altete20@hotmail.com/service.svc/s/GetFileAttachment?id=AQMkADAwATZiZmYAZC05YWI4LTU3YWQtMDACLTAwCgBGAAADs2OiQeYC%2Bk2vS2ZPz%2BP0JwcAL87hE80AMkKijUBvaygdEAAAAgEMAAAAL87hE80AMkKijUBvaygdEAACLd4rzQAAAAESABAAuoEkqI%2FhIkCzKuehQUV9fw%3D%3D&amp;X-OWA-CANARY=hS1-GyAzakmLsvbt5waDgWAMPUgze9UYtUZLJbT4R2riMtoGjVUc5W-oN0YyieMum5OffnokVKI.&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1OTU3NzIzMzNcIixcInB1aWRcIjpcIjE4OTk5NDU4MDM2NjczNzNcIixcIm9pZFwiOlwiMDAwNmJmZmQtOWFiOC01N2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0MjAzMywibmJmIjoxNTE5NDQxNDMzfQ.z9j8hRV364dou11_p4TeoBSG4TiaKZLEo2uZhJKlWrWvsqw8juThBMih2hY35SFUCbcBIHehDU17oEcYw_CNBOcTnrfCQCLQskS7HZYS6hwvm3bY2QSNt3uSNpywo2DFX7vXtKO7OdAWU_w7HDsITrnXsiZ1B3e3cc_M1Qj2zsbQRfWPEzPi3BtPoY-pKGS5HChCfTGvepf4R0GyWuNMoJxm8S5TqUq6n4jOLXLRvVcKC0Q-bcX4Np-5p0EjSJLKOKJ-2_FKH64mNBf0m_pUqScfqg6kejS-dseUJiN1auI7AsM-xg2c_dGu_AfGNiFdSBMhssqG_gMHYK6rbhZAVw&amp;owa=outlook.live.com&amp;isc=1&amp;isImagePreview=True"/>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73" name="Google Shape;473;p59"/>
          <p:cNvPicPr preferRelativeResize="0"/>
          <p:nvPr/>
        </p:nvPicPr>
        <p:blipFill rotWithShape="1">
          <a:blip r:embed="rId5">
            <a:alphaModFix/>
          </a:blip>
          <a:srcRect/>
          <a:stretch/>
        </p:blipFill>
        <p:spPr>
          <a:xfrm>
            <a:off x="4211960" y="1556792"/>
            <a:ext cx="3312368" cy="2484276"/>
          </a:xfrm>
          <a:prstGeom prst="rect">
            <a:avLst/>
          </a:prstGeom>
          <a:noFill/>
          <a:ln>
            <a:noFill/>
          </a:ln>
        </p:spPr>
      </p:pic>
      <p:pic>
        <p:nvPicPr>
          <p:cNvPr id="474" name="Google Shape;474;p59"/>
          <p:cNvPicPr preferRelativeResize="0"/>
          <p:nvPr/>
        </p:nvPicPr>
        <p:blipFill rotWithShape="1">
          <a:blip r:embed="rId6">
            <a:alphaModFix/>
          </a:blip>
          <a:srcRect/>
          <a:stretch/>
        </p:blipFill>
        <p:spPr>
          <a:xfrm>
            <a:off x="2987825" y="4481737"/>
            <a:ext cx="2820820" cy="21156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p:txBody>
      </p:sp>
      <p:sp>
        <p:nvSpPr>
          <p:cNvPr id="128" name="Google Shape;12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a:t>
            </a:fld>
            <a:endParaRPr/>
          </a:p>
        </p:txBody>
      </p:sp>
      <p:graphicFrame>
        <p:nvGraphicFramePr>
          <p:cNvPr id="129" name="Google Shape;129;p6"/>
          <p:cNvGraphicFramePr/>
          <p:nvPr>
            <p:extLst>
              <p:ext uri="{D42A27DB-BD31-4B8C-83A1-F6EECF244321}">
                <p14:modId xmlns:p14="http://schemas.microsoft.com/office/powerpoint/2010/main" val="3407836823"/>
              </p:ext>
            </p:extLst>
          </p:nvPr>
        </p:nvGraphicFramePr>
        <p:xfrm>
          <a:off x="395536" y="404664"/>
          <a:ext cx="8064900" cy="6152170"/>
        </p:xfrm>
        <a:graphic>
          <a:graphicData uri="http://schemas.openxmlformats.org/drawingml/2006/table">
            <a:tbl>
              <a:tblPr firstRow="1" bandRow="1">
                <a:noFill/>
                <a:tableStyleId>{C6984C64-D0FC-43A1-8559-42604DDAB214}</a:tableStyleId>
              </a:tblPr>
              <a:tblGrid>
                <a:gridCol w="1944225"/>
                <a:gridCol w="4032450"/>
                <a:gridCol w="2088225"/>
              </a:tblGrid>
              <a:tr h="735775">
                <a:tc>
                  <a:txBody>
                    <a:bodyPr/>
                    <a:lstStyle/>
                    <a:p>
                      <a:pPr marL="0" marR="0" lvl="0" indent="0" algn="ctr" rtl="0">
                        <a:spcBef>
                          <a:spcPts val="0"/>
                        </a:spcBef>
                        <a:spcAft>
                          <a:spcPts val="0"/>
                        </a:spcAft>
                        <a:buNone/>
                      </a:pPr>
                      <a:r>
                        <a:rPr lang="es-MX" sz="2000" b="0" dirty="0">
                          <a:solidFill>
                            <a:schemeClr val="lt1"/>
                          </a:solidFill>
                        </a:rPr>
                        <a:t>APARTADOS</a:t>
                      </a:r>
                      <a:endParaRPr dirty="0"/>
                    </a:p>
                  </a:txBody>
                  <a:tcPr marL="91450" marR="91450" marT="45725" marB="45725"/>
                </a:tc>
                <a:tc>
                  <a:txBody>
                    <a:bodyPr/>
                    <a:lstStyle/>
                    <a:p>
                      <a:pPr marL="0" marR="0" lvl="0" indent="0" algn="ctr" rtl="0">
                        <a:spcBef>
                          <a:spcPts val="0"/>
                        </a:spcBef>
                        <a:spcAft>
                          <a:spcPts val="0"/>
                        </a:spcAft>
                        <a:buNone/>
                      </a:pPr>
                      <a:r>
                        <a:rPr lang="es-MX" sz="2000" b="0">
                          <a:solidFill>
                            <a:schemeClr val="lt1"/>
                          </a:solidFill>
                        </a:rPr>
                        <a:t>CONTENIDOS</a:t>
                      </a:r>
                      <a:endParaRPr/>
                    </a:p>
                  </a:txBody>
                  <a:tcPr marL="91450" marR="91450" marT="45725" marB="45725"/>
                </a:tc>
                <a:tc>
                  <a:txBody>
                    <a:bodyPr/>
                    <a:lstStyle/>
                    <a:p>
                      <a:pPr marL="0" marR="0" lvl="0" indent="0" algn="l" rtl="0">
                        <a:spcBef>
                          <a:spcPts val="0"/>
                        </a:spcBef>
                        <a:spcAft>
                          <a:spcPts val="0"/>
                        </a:spcAft>
                        <a:buNone/>
                      </a:pPr>
                      <a:r>
                        <a:rPr lang="es-MX" sz="2000" b="0">
                          <a:solidFill>
                            <a:schemeClr val="lt1"/>
                          </a:solidFill>
                        </a:rPr>
                        <a:t>No. DIAPOSITIVA</a:t>
                      </a:r>
                      <a:endParaRPr/>
                    </a:p>
                  </a:txBody>
                  <a:tcPr marL="91450" marR="91450" marT="45725" marB="45725"/>
                </a:tc>
              </a:tr>
              <a:tr h="594275">
                <a:tc>
                  <a:txBody>
                    <a:bodyPr/>
                    <a:lstStyle/>
                    <a:p>
                      <a:pPr marL="0" marR="0" lvl="0" indent="0" algn="l" rtl="0">
                        <a:spcBef>
                          <a:spcPts val="0"/>
                        </a:spcBef>
                        <a:spcAft>
                          <a:spcPts val="0"/>
                        </a:spcAft>
                        <a:buNone/>
                      </a:pPr>
                      <a:r>
                        <a:rPr lang="es-MX" sz="1800" b="1"/>
                        <a:t>5.c </a:t>
                      </a:r>
                      <a:endParaRPr/>
                    </a:p>
                    <a:p>
                      <a:pPr marL="0" marR="0" lvl="0" indent="0" algn="l" rtl="0">
                        <a:spcBef>
                          <a:spcPts val="0"/>
                        </a:spcBef>
                        <a:spcAft>
                          <a:spcPts val="0"/>
                        </a:spcAft>
                        <a:buNone/>
                      </a:pPr>
                      <a:r>
                        <a:rPr lang="es-MX" sz="1800"/>
                        <a:t>Extraer Del P.8. </a:t>
                      </a:r>
                      <a:endParaRPr sz="1800"/>
                    </a:p>
                  </a:txBody>
                  <a:tcPr marL="91450" marR="91450" marT="45725" marB="45725"/>
                </a:tc>
                <a:tc>
                  <a:txBody>
                    <a:bodyPr/>
                    <a:lstStyle/>
                    <a:p>
                      <a:pPr marL="0" marR="0" lvl="0" indent="0" algn="l" rtl="0">
                        <a:spcBef>
                          <a:spcPts val="0"/>
                        </a:spcBef>
                        <a:spcAft>
                          <a:spcPts val="0"/>
                        </a:spcAft>
                        <a:buNone/>
                      </a:pPr>
                      <a:r>
                        <a:rPr lang="es-MX" sz="1800"/>
                        <a:t>Introducción o justificación .</a:t>
                      </a:r>
                      <a:endParaRPr/>
                    </a:p>
                    <a:p>
                      <a:pPr marL="0" marR="0" lvl="0" indent="0" algn="l" rtl="0">
                        <a:spcBef>
                          <a:spcPts val="0"/>
                        </a:spcBef>
                        <a:spcAft>
                          <a:spcPts val="0"/>
                        </a:spcAft>
                        <a:buNone/>
                      </a:pPr>
                      <a:r>
                        <a:rPr lang="es-MX" sz="1800"/>
                        <a:t>Descripción del proyecto</a:t>
                      </a:r>
                      <a:endParaRPr sz="1800"/>
                    </a:p>
                  </a:txBody>
                  <a:tcPr marL="91450" marR="91450" marT="45725" marB="45725"/>
                </a:tc>
                <a:tc>
                  <a:txBody>
                    <a:bodyPr/>
                    <a:lstStyle/>
                    <a:p>
                      <a:pPr marL="0" marR="0" lvl="0" indent="0" algn="ctr" rtl="0">
                        <a:spcBef>
                          <a:spcPts val="0"/>
                        </a:spcBef>
                        <a:spcAft>
                          <a:spcPts val="0"/>
                        </a:spcAft>
                        <a:buNone/>
                      </a:pPr>
                      <a:r>
                        <a:rPr lang="es-MX" sz="1800" dirty="0" smtClean="0"/>
                        <a:t>14</a:t>
                      </a:r>
                      <a:endParaRPr dirty="0"/>
                    </a:p>
                  </a:txBody>
                  <a:tcPr marL="91450" marR="91450" marT="45725" marB="45725"/>
                </a:tc>
              </a:tr>
              <a:tr h="570025">
                <a:tc rowSpan="2">
                  <a:txBody>
                    <a:bodyPr/>
                    <a:lstStyle/>
                    <a:p>
                      <a:pPr marL="0" marR="0" lvl="0" indent="0" algn="l" rtl="0">
                        <a:spcBef>
                          <a:spcPts val="0"/>
                        </a:spcBef>
                        <a:spcAft>
                          <a:spcPts val="0"/>
                        </a:spcAft>
                        <a:buNone/>
                      </a:pPr>
                      <a:r>
                        <a:rPr lang="es-MX" sz="1800" b="1"/>
                        <a:t>5.d</a:t>
                      </a:r>
                      <a:endParaRPr/>
                    </a:p>
                    <a:p>
                      <a:pPr marL="0" marR="0" lvl="0" indent="0" algn="l" rtl="0">
                        <a:spcBef>
                          <a:spcPts val="0"/>
                        </a:spcBef>
                        <a:spcAft>
                          <a:spcPts val="0"/>
                        </a:spcAft>
                        <a:buNone/>
                      </a:pPr>
                      <a:r>
                        <a:rPr lang="es-MX" sz="1800" b="0"/>
                        <a:t>Extraer del P.8.</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Objetivo  general del proyecto</a:t>
                      </a:r>
                      <a:endParaRPr/>
                    </a:p>
                  </a:txBody>
                  <a:tcPr marL="91450" marR="91450" marT="45725" marB="45725">
                    <a:lnB w="12700" cap="flat" cmpd="sng">
                      <a:solidFill>
                        <a:schemeClr val="lt1"/>
                      </a:solidFill>
                      <a:prstDash val="solid"/>
                      <a:round/>
                      <a:headEnd type="none" w="sm" len="sm"/>
                      <a:tailEnd type="none" w="sm" len="sm"/>
                    </a:lnB>
                  </a:tcPr>
                </a:tc>
                <a:tc rowSpan="2">
                  <a:txBody>
                    <a:bodyPr/>
                    <a:lstStyle/>
                    <a:p>
                      <a:pPr marL="0" marR="0" lvl="0" indent="0" algn="ctr" rtl="0">
                        <a:spcBef>
                          <a:spcPts val="0"/>
                        </a:spcBef>
                        <a:spcAft>
                          <a:spcPts val="0"/>
                        </a:spcAft>
                        <a:buNone/>
                      </a:pPr>
                      <a:r>
                        <a:rPr lang="es-MX" sz="1800" dirty="0" smtClean="0"/>
                        <a:t>15</a:t>
                      </a:r>
                      <a:endParaRPr sz="1800" dirty="0"/>
                    </a:p>
                    <a:p>
                      <a:pPr marL="0" marR="0" lvl="0" indent="0" algn="ctr" rtl="0">
                        <a:spcBef>
                          <a:spcPts val="0"/>
                        </a:spcBef>
                        <a:spcAft>
                          <a:spcPts val="0"/>
                        </a:spcAft>
                        <a:buNone/>
                      </a:pPr>
                      <a:endParaRPr dirty="0"/>
                    </a:p>
                  </a:txBody>
                  <a:tcPr marL="91450" marR="91450" marT="45725" marB="45725"/>
                </a:tc>
              </a:tr>
              <a:tr h="570025">
                <a:tc vMerge="1">
                  <a:txBody>
                    <a:bodyPr/>
                    <a:lstStyle/>
                    <a:p>
                      <a:endParaRPr lang="es-MX"/>
                    </a:p>
                  </a:txBody>
                  <a:tcPr/>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Objetivo o propósito a alcanzar de cada asignatura involucrada</a:t>
                      </a:r>
                      <a:endParaRPr/>
                    </a:p>
                  </a:txBody>
                  <a:tcPr marL="91450" marR="91450" marT="45725" marB="45725">
                    <a:lnT w="12700" cap="flat" cmpd="sng">
                      <a:solidFill>
                        <a:schemeClr val="lt1"/>
                      </a:solidFill>
                      <a:prstDash val="solid"/>
                      <a:round/>
                      <a:headEnd type="none" w="sm" len="sm"/>
                      <a:tailEnd type="none" w="sm" len="sm"/>
                    </a:lnT>
                  </a:tcPr>
                </a:tc>
                <a:tc vMerge="1">
                  <a:txBody>
                    <a:bodyPr/>
                    <a:lstStyle/>
                    <a:p>
                      <a:endParaRPr lang="es-MX"/>
                    </a:p>
                  </a:txBody>
                  <a:tcPr/>
                </a:tc>
              </a:tr>
              <a:tr h="603200">
                <a:tc>
                  <a:txBody>
                    <a:bodyPr/>
                    <a:lstStyle/>
                    <a:p>
                      <a:pPr marL="0" marR="0" lvl="0" indent="0" algn="l" rtl="0">
                        <a:spcBef>
                          <a:spcPts val="0"/>
                        </a:spcBef>
                        <a:spcAft>
                          <a:spcPts val="0"/>
                        </a:spcAft>
                        <a:buNone/>
                      </a:pPr>
                      <a:r>
                        <a:rPr lang="es-MX" sz="1800" b="1"/>
                        <a:t>5.e.</a:t>
                      </a:r>
                      <a:endParaRPr/>
                    </a:p>
                    <a:p>
                      <a:pPr marL="0" marR="0" lvl="0" indent="0" algn="l" rtl="0">
                        <a:spcBef>
                          <a:spcPts val="0"/>
                        </a:spcBef>
                        <a:spcAft>
                          <a:spcPts val="0"/>
                        </a:spcAft>
                        <a:buNone/>
                      </a:pPr>
                      <a:r>
                        <a:rPr lang="es-MX" sz="1800" b="0"/>
                        <a:t>Extraer del P.8.</a:t>
                      </a:r>
                      <a:endParaRPr/>
                    </a:p>
                  </a:txBody>
                  <a:tcPr marL="91450" marR="91450" marT="45725" marB="45725"/>
                </a:tc>
                <a:tc>
                  <a:txBody>
                    <a:bodyPr/>
                    <a:lstStyle/>
                    <a:p>
                      <a:pPr marL="0" marR="0" lvl="0" indent="0" algn="l" rtl="0">
                        <a:spcBef>
                          <a:spcPts val="0"/>
                        </a:spcBef>
                        <a:spcAft>
                          <a:spcPts val="0"/>
                        </a:spcAft>
                        <a:buNone/>
                      </a:pPr>
                      <a:r>
                        <a:rPr lang="es-MX" sz="1800"/>
                        <a:t>Preguntas generadoras, guías, problemas a abordar asunto a resolver, propuesta, etcétera, del proyecto a realizar.</a:t>
                      </a:r>
                      <a:endParaRPr sz="1800"/>
                    </a:p>
                  </a:txBody>
                  <a:tcPr marL="91450" marR="91450" marT="45725" marB="45725"/>
                </a:tc>
                <a:tc>
                  <a:txBody>
                    <a:bodyPr/>
                    <a:lstStyle/>
                    <a:p>
                      <a:pPr marL="0" marR="0" lvl="0" indent="0" algn="ctr" rtl="0">
                        <a:spcBef>
                          <a:spcPts val="0"/>
                        </a:spcBef>
                        <a:spcAft>
                          <a:spcPts val="0"/>
                        </a:spcAft>
                        <a:buNone/>
                      </a:pPr>
                      <a:r>
                        <a:rPr lang="es-MX" sz="1800" dirty="0" smtClean="0"/>
                        <a:t>17</a:t>
                      </a:r>
                      <a:endParaRPr dirty="0"/>
                    </a:p>
                  </a:txBody>
                  <a:tcPr marL="91450" marR="91450" marT="45725" marB="45725"/>
                </a:tc>
              </a:tr>
              <a:tr h="361925">
                <a:tc>
                  <a:txBody>
                    <a:bodyPr/>
                    <a:lstStyle/>
                    <a:p>
                      <a:pPr marL="0" marR="0" lvl="0" indent="0" algn="l" rtl="0">
                        <a:spcBef>
                          <a:spcPts val="0"/>
                        </a:spcBef>
                        <a:spcAft>
                          <a:spcPts val="0"/>
                        </a:spcAft>
                        <a:buNone/>
                      </a:pPr>
                      <a:r>
                        <a:rPr lang="es-MX" sz="1800" b="1"/>
                        <a:t>5.f</a:t>
                      </a:r>
                      <a:endParaRPr/>
                    </a:p>
                    <a:p>
                      <a:pPr marL="0" marR="0" lvl="0" indent="0" algn="l" rtl="0">
                        <a:spcBef>
                          <a:spcPts val="0"/>
                        </a:spcBef>
                        <a:spcAft>
                          <a:spcPts val="0"/>
                        </a:spcAft>
                        <a:buNone/>
                      </a:pPr>
                      <a:r>
                        <a:rPr lang="es-MX" sz="1800" b="0"/>
                        <a:t>Extraer de P.8.</a:t>
                      </a:r>
                      <a:endParaRPr/>
                    </a:p>
                  </a:txBody>
                  <a:tcPr marL="91450" marR="91450" marT="45725" marB="45725"/>
                </a:tc>
                <a:tc>
                  <a:txBody>
                    <a:bodyPr/>
                    <a:lstStyle/>
                    <a:p>
                      <a:pPr marL="0" marR="0" lvl="0" indent="0" algn="l" rtl="0">
                        <a:spcBef>
                          <a:spcPts val="0"/>
                        </a:spcBef>
                        <a:spcAft>
                          <a:spcPts val="0"/>
                        </a:spcAft>
                        <a:buNone/>
                      </a:pPr>
                      <a:r>
                        <a:rPr lang="es-MX" sz="1800"/>
                        <a:t>Contenido. Temas y productos propuestos.</a:t>
                      </a:r>
                      <a:endParaRPr sz="1800"/>
                    </a:p>
                  </a:txBody>
                  <a:tcPr marL="91450" marR="91450" marT="45725" marB="45725"/>
                </a:tc>
                <a:tc>
                  <a:txBody>
                    <a:bodyPr/>
                    <a:lstStyle/>
                    <a:p>
                      <a:pPr marL="0" marR="0" lvl="0" indent="0" algn="ctr" rtl="0">
                        <a:spcBef>
                          <a:spcPts val="0"/>
                        </a:spcBef>
                        <a:spcAft>
                          <a:spcPts val="0"/>
                        </a:spcAft>
                        <a:buNone/>
                      </a:pPr>
                      <a:r>
                        <a:rPr lang="es-MX" sz="1800" dirty="0" smtClean="0"/>
                        <a:t>18</a:t>
                      </a:r>
                      <a:endParaRPr dirty="0"/>
                    </a:p>
                  </a:txBody>
                  <a:tcPr marL="91450" marR="91450" marT="45725" marB="45725"/>
                </a:tc>
              </a:tr>
              <a:tr h="344400">
                <a:tc rowSpan="3">
                  <a:txBody>
                    <a:bodyPr/>
                    <a:lstStyle/>
                    <a:p>
                      <a:pPr marL="0" marR="0" lvl="0" indent="0" algn="l" rtl="0">
                        <a:spcBef>
                          <a:spcPts val="0"/>
                        </a:spcBef>
                        <a:spcAft>
                          <a:spcPts val="0"/>
                        </a:spcAft>
                        <a:buNone/>
                      </a:pPr>
                      <a:r>
                        <a:rPr lang="es-MX" sz="1800" b="1"/>
                        <a:t>5.g</a:t>
                      </a:r>
                      <a:endParaRPr/>
                    </a:p>
                    <a:p>
                      <a:pPr marL="0" marR="0" lvl="0" indent="0" algn="l" rtl="0">
                        <a:spcBef>
                          <a:spcPts val="0"/>
                        </a:spcBef>
                        <a:spcAft>
                          <a:spcPts val="0"/>
                        </a:spcAft>
                        <a:buNone/>
                      </a:pPr>
                      <a:r>
                        <a:rPr lang="es-MX" sz="1800" b="0"/>
                        <a:t>Formatos e instrumentos para la planeación , seguimiento y evaluación</a:t>
                      </a:r>
                      <a:endParaRPr sz="1800" b="0"/>
                    </a:p>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r>
                        <a:rPr lang="es-MX" sz="1800"/>
                        <a:t>Planeación general</a:t>
                      </a:r>
                      <a:endParaRPr/>
                    </a:p>
                  </a:txBody>
                  <a:tcPr marL="91450" marR="91450" marT="45725" marB="45725">
                    <a:lnB w="12700" cap="flat" cmpd="sng">
                      <a:solidFill>
                        <a:schemeClr val="lt1"/>
                      </a:solidFill>
                      <a:prstDash val="solid"/>
                      <a:round/>
                      <a:headEnd type="none" w="sm" len="sm"/>
                      <a:tailEnd type="none" w="sm" len="sm"/>
                    </a:lnB>
                  </a:tcPr>
                </a:tc>
                <a:tc rowSpan="3">
                  <a:txBody>
                    <a:bodyPr/>
                    <a:lstStyle/>
                    <a:p>
                      <a:pPr marL="0" marR="0" lvl="0" indent="0" algn="ctr" rtl="0">
                        <a:spcBef>
                          <a:spcPts val="0"/>
                        </a:spcBef>
                        <a:spcAft>
                          <a:spcPts val="0"/>
                        </a:spcAft>
                        <a:buNone/>
                      </a:pPr>
                      <a:r>
                        <a:rPr lang="es-MX" sz="1800" dirty="0" smtClean="0"/>
                        <a:t>19 </a:t>
                      </a:r>
                      <a:endParaRPr dirty="0"/>
                    </a:p>
                    <a:p>
                      <a:pPr marL="0" marR="0" lvl="0" indent="0" algn="ctr" rtl="0">
                        <a:spcBef>
                          <a:spcPts val="0"/>
                        </a:spcBef>
                        <a:spcAft>
                          <a:spcPts val="0"/>
                        </a:spcAft>
                        <a:buNone/>
                      </a:pPr>
                      <a:endParaRPr dirty="0"/>
                    </a:p>
                  </a:txBody>
                  <a:tcPr marL="91450" marR="91450" marT="45725" marB="45725"/>
                </a:tc>
              </a:tr>
              <a:tr h="410450">
                <a:tc vMerge="1">
                  <a:txBody>
                    <a:bodyPr/>
                    <a:lstStyle/>
                    <a:p>
                      <a:endParaRPr lang="es-MX"/>
                    </a:p>
                  </a:txBody>
                  <a:tcPr/>
                </a:tc>
                <a:tc>
                  <a:txBody>
                    <a:bodyPr/>
                    <a:lstStyle/>
                    <a:p>
                      <a:pPr marL="0" marR="0" lvl="0" indent="0" algn="l" rtl="0">
                        <a:spcBef>
                          <a:spcPts val="0"/>
                        </a:spcBef>
                        <a:spcAft>
                          <a:spcPts val="0"/>
                        </a:spcAft>
                        <a:buNone/>
                      </a:pPr>
                      <a:endParaRPr dirty="0"/>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s-MX"/>
                    </a:p>
                  </a:txBody>
                  <a:tcPr/>
                </a:tc>
              </a:tr>
              <a:tr h="982500">
                <a:tc vMerge="1">
                  <a:txBody>
                    <a:bodyPr/>
                    <a:lstStyle/>
                    <a:p>
                      <a:endParaRPr lang="es-MX"/>
                    </a:p>
                  </a:txBody>
                  <a:tcPr/>
                </a:tc>
                <a:tc>
                  <a:txBody>
                    <a:bodyPr/>
                    <a:lstStyle/>
                    <a:p>
                      <a:pPr marL="0" marR="0" lvl="0" indent="0" algn="l" rtl="0">
                        <a:spcBef>
                          <a:spcPts val="0"/>
                        </a:spcBef>
                        <a:spcAft>
                          <a:spcPts val="0"/>
                        </a:spcAft>
                        <a:buNone/>
                      </a:pPr>
                      <a:endParaRPr dirty="0"/>
                    </a:p>
                  </a:txBody>
                  <a:tcPr marL="91450" marR="91450" marT="45725" marB="45725">
                    <a:lnT w="12700" cap="flat" cmpd="sng">
                      <a:solidFill>
                        <a:schemeClr val="lt1"/>
                      </a:solidFill>
                      <a:prstDash val="solid"/>
                      <a:round/>
                      <a:headEnd type="none" w="sm" len="sm"/>
                      <a:tailEnd type="none" w="sm" len="sm"/>
                    </a:lnT>
                  </a:tcPr>
                </a:tc>
                <a:tc vMerge="1">
                  <a:txBody>
                    <a:bodyPr/>
                    <a:lstStyle/>
                    <a:p>
                      <a:endParaRPr lang="es-MX"/>
                    </a:p>
                  </a:txBody>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p:nvPr/>
        </p:nvSpPr>
        <p:spPr>
          <a:xfrm>
            <a:off x="457200" y="881131"/>
            <a:ext cx="8229600" cy="584034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61925" algn="l" rtl="0">
              <a:lnSpc>
                <a:spcPct val="75000"/>
              </a:lnSpc>
              <a:spcBef>
                <a:spcPts val="0"/>
              </a:spcBef>
              <a:spcAft>
                <a:spcPts val="0"/>
              </a:spcAft>
              <a:buClr>
                <a:schemeClr val="lt1"/>
              </a:buClr>
              <a:buSzPts val="1800"/>
              <a:buChar char="•"/>
            </a:pPr>
            <a:r>
              <a:rPr lang="es-MX" i="0" u="none" strike="noStrike" cap="none" dirty="0"/>
              <a:t>Evaluación diagnóstica</a:t>
            </a:r>
            <a:endParaRPr dirty="0"/>
          </a:p>
          <a:p>
            <a:pPr marL="114300" marR="0" lvl="1" indent="-161925" algn="l" rtl="0">
              <a:lnSpc>
                <a:spcPct val="75000"/>
              </a:lnSpc>
              <a:spcBef>
                <a:spcPts val="105"/>
              </a:spcBef>
              <a:spcAft>
                <a:spcPts val="0"/>
              </a:spcAft>
              <a:buSzPts val="1800"/>
              <a:buChar char="•"/>
            </a:pPr>
            <a:r>
              <a:rPr lang="es-MX" i="0" u="none" strike="noStrike" cap="none" dirty="0"/>
              <a:t>Díaz, F y Barriga, A. (2002)</a:t>
            </a:r>
            <a:endParaRPr dirty="0"/>
          </a:p>
          <a:p>
            <a:pPr marL="228600" marR="0" lvl="2" indent="-161925" algn="l" rtl="0">
              <a:lnSpc>
                <a:spcPct val="75000"/>
              </a:lnSpc>
              <a:spcBef>
                <a:spcPts val="105"/>
              </a:spcBef>
              <a:spcAft>
                <a:spcPts val="0"/>
              </a:spcAft>
              <a:buSzPts val="1800"/>
              <a:buChar char="•"/>
            </a:pPr>
            <a:r>
              <a:rPr lang="es-MX" i="0" u="none" strike="noStrike" cap="none" dirty="0"/>
              <a:t>¿Qué es?</a:t>
            </a:r>
            <a:endParaRPr dirty="0"/>
          </a:p>
          <a:p>
            <a:pPr marL="1371600" marR="0" lvl="0" indent="0" algn="l" rtl="0">
              <a:lnSpc>
                <a:spcPct val="75000"/>
              </a:lnSpc>
              <a:spcBef>
                <a:spcPts val="105"/>
              </a:spcBef>
              <a:spcAft>
                <a:spcPts val="0"/>
              </a:spcAft>
              <a:buNone/>
            </a:pPr>
            <a:r>
              <a:rPr lang="es-MX" i="0" u="none" strike="noStrike" cap="none" dirty="0"/>
              <a:t>Es aquella que se realiza previamente al desarrollo de un proceso educativo</a:t>
            </a:r>
            <a:endParaRPr i="0" u="none" strike="noStrike" cap="none" dirty="0"/>
          </a:p>
          <a:p>
            <a:pPr marL="228600" marR="0" lvl="2" indent="-161925" algn="l" rtl="0">
              <a:lnSpc>
                <a:spcPct val="75000"/>
              </a:lnSpc>
              <a:spcBef>
                <a:spcPts val="180"/>
              </a:spcBef>
              <a:spcAft>
                <a:spcPts val="0"/>
              </a:spcAft>
              <a:buSzPts val="1800"/>
              <a:buChar char="•"/>
            </a:pPr>
            <a:r>
              <a:rPr lang="es-MX" i="0" u="none" strike="noStrike" cap="none" dirty="0"/>
              <a:t>¿Qué características tiene?</a:t>
            </a:r>
            <a:endParaRPr i="0" u="none" strike="noStrike" cap="none" dirty="0"/>
          </a:p>
          <a:p>
            <a:pPr marL="1828800" marR="0" lvl="0" indent="0" algn="l" rtl="0">
              <a:lnSpc>
                <a:spcPct val="75000"/>
              </a:lnSpc>
              <a:spcBef>
                <a:spcPts val="105"/>
              </a:spcBef>
              <a:spcAft>
                <a:spcPts val="0"/>
              </a:spcAft>
              <a:buNone/>
            </a:pPr>
            <a:r>
              <a:rPr lang="es-MX" i="0" u="none" strike="noStrike" cap="none" dirty="0"/>
              <a:t>Inicial</a:t>
            </a:r>
            <a:endParaRPr dirty="0"/>
          </a:p>
          <a:p>
            <a:pPr marL="1828800" marR="0" lvl="0" indent="0" algn="l" rtl="0">
              <a:lnSpc>
                <a:spcPct val="75000"/>
              </a:lnSpc>
              <a:spcBef>
                <a:spcPts val="105"/>
              </a:spcBef>
              <a:spcAft>
                <a:spcPts val="0"/>
              </a:spcAft>
              <a:buNone/>
            </a:pPr>
            <a:r>
              <a:rPr lang="es-MX" i="0" u="none" strike="noStrike" cap="none" dirty="0"/>
              <a:t>Se realiza de manera única y exclusiva antes de algún proceso</a:t>
            </a:r>
            <a:endParaRPr i="0" u="none" strike="noStrike" cap="none" dirty="0"/>
          </a:p>
          <a:p>
            <a:pPr marL="1828800" marR="0" lvl="0" indent="0" algn="l" rtl="0">
              <a:lnSpc>
                <a:spcPct val="75000"/>
              </a:lnSpc>
              <a:spcBef>
                <a:spcPts val="180"/>
              </a:spcBef>
              <a:spcAft>
                <a:spcPts val="0"/>
              </a:spcAft>
              <a:buNone/>
            </a:pPr>
            <a:r>
              <a:rPr lang="es-MX" i="0" u="none" strike="noStrike" cap="none" dirty="0"/>
              <a:t>Puntual</a:t>
            </a:r>
            <a:endParaRPr dirty="0"/>
          </a:p>
          <a:p>
            <a:pPr marL="1828800" marR="0" lvl="0" indent="0" algn="l" rtl="0">
              <a:lnSpc>
                <a:spcPct val="75000"/>
              </a:lnSpc>
              <a:spcBef>
                <a:spcPts val="105"/>
              </a:spcBef>
              <a:spcAft>
                <a:spcPts val="0"/>
              </a:spcAft>
              <a:buNone/>
            </a:pPr>
            <a:r>
              <a:rPr lang="es-MX" i="0" u="none" strike="noStrike" cap="none" dirty="0"/>
              <a:t>Se realiza en distintos momentos entes de inicial una secuencia de enseñanza</a:t>
            </a:r>
            <a:endParaRPr i="0" u="none" strike="noStrike" cap="none" dirty="0"/>
          </a:p>
          <a:p>
            <a:pPr marL="228600" marR="0" lvl="2" indent="-161925" algn="l" rtl="0">
              <a:lnSpc>
                <a:spcPct val="75000"/>
              </a:lnSpc>
              <a:spcBef>
                <a:spcPts val="180"/>
              </a:spcBef>
              <a:spcAft>
                <a:spcPts val="0"/>
              </a:spcAft>
              <a:buSzPts val="1800"/>
              <a:buChar char="•"/>
            </a:pPr>
            <a:r>
              <a:rPr lang="es-MX" i="0" u="none" strike="noStrike" cap="none" dirty="0"/>
              <a:t>¿Con qué técnicas e instrumentos de evaluación cuenta y cómo son estos?</a:t>
            </a:r>
            <a:endParaRPr dirty="0"/>
          </a:p>
          <a:p>
            <a:pPr marL="1828800" marR="0" lvl="0" indent="0" algn="l" rtl="0">
              <a:lnSpc>
                <a:spcPct val="75000"/>
              </a:lnSpc>
              <a:spcBef>
                <a:spcPts val="105"/>
              </a:spcBef>
              <a:spcAft>
                <a:spcPts val="0"/>
              </a:spcAft>
              <a:buNone/>
            </a:pPr>
            <a:r>
              <a:rPr lang="es-MX" i="0" u="none" strike="noStrike" cap="none" dirty="0"/>
              <a:t>Informales</a:t>
            </a:r>
            <a:endParaRPr dirty="0"/>
          </a:p>
          <a:p>
            <a:pPr marL="1828800" marR="0" lvl="0" indent="0" algn="l" rtl="0">
              <a:lnSpc>
                <a:spcPct val="75000"/>
              </a:lnSpc>
              <a:spcBef>
                <a:spcPts val="105"/>
              </a:spcBef>
              <a:spcAft>
                <a:spcPts val="0"/>
              </a:spcAft>
              <a:buNone/>
            </a:pPr>
            <a:r>
              <a:rPr lang="es-MX" i="0" u="none" strike="noStrike" cap="none" dirty="0"/>
              <a:t>Observación </a:t>
            </a:r>
            <a:endParaRPr dirty="0"/>
          </a:p>
          <a:p>
            <a:pPr marL="1828800" marR="0" lvl="0" indent="0" algn="l" rtl="0">
              <a:lnSpc>
                <a:spcPct val="75000"/>
              </a:lnSpc>
              <a:spcBef>
                <a:spcPts val="105"/>
              </a:spcBef>
              <a:spcAft>
                <a:spcPts val="0"/>
              </a:spcAft>
              <a:buNone/>
            </a:pPr>
            <a:r>
              <a:rPr lang="es-MX" i="0" u="none" strike="noStrike" cap="none" dirty="0"/>
              <a:t>Lista de control</a:t>
            </a:r>
            <a:endParaRPr dirty="0"/>
          </a:p>
          <a:p>
            <a:pPr marL="1828800" marR="0" lvl="0" indent="0" algn="l" rtl="0">
              <a:lnSpc>
                <a:spcPct val="75000"/>
              </a:lnSpc>
              <a:spcBef>
                <a:spcPts val="105"/>
              </a:spcBef>
              <a:spcAft>
                <a:spcPts val="0"/>
              </a:spcAft>
              <a:buNone/>
            </a:pPr>
            <a:r>
              <a:rPr lang="es-MX" i="0" u="none" strike="noStrike" cap="none" dirty="0"/>
              <a:t>Entrevistas</a:t>
            </a:r>
            <a:endParaRPr dirty="0"/>
          </a:p>
          <a:p>
            <a:pPr marL="1828800" marR="0" lvl="0" indent="0" algn="l" rtl="0">
              <a:lnSpc>
                <a:spcPct val="75000"/>
              </a:lnSpc>
              <a:spcBef>
                <a:spcPts val="180"/>
              </a:spcBef>
              <a:spcAft>
                <a:spcPts val="0"/>
              </a:spcAft>
              <a:buNone/>
            </a:pPr>
            <a:r>
              <a:rPr lang="es-MX" i="0" u="none" strike="noStrike" cap="none" dirty="0"/>
              <a:t>Formales</a:t>
            </a:r>
            <a:endParaRPr dirty="0"/>
          </a:p>
          <a:p>
            <a:pPr marL="1828800" marR="0" lvl="0" indent="0" algn="l" rtl="0">
              <a:lnSpc>
                <a:spcPct val="75000"/>
              </a:lnSpc>
              <a:spcBef>
                <a:spcPts val="105"/>
              </a:spcBef>
              <a:spcAft>
                <a:spcPts val="0"/>
              </a:spcAft>
              <a:buNone/>
            </a:pPr>
            <a:r>
              <a:rPr lang="es-MX" i="0" u="none" strike="noStrike" cap="none" dirty="0"/>
              <a:t>Pruebas objetivas</a:t>
            </a:r>
            <a:endParaRPr dirty="0"/>
          </a:p>
          <a:p>
            <a:pPr marL="1828800" marR="0" lvl="0" indent="0" algn="l" rtl="0">
              <a:lnSpc>
                <a:spcPct val="75000"/>
              </a:lnSpc>
              <a:spcBef>
                <a:spcPts val="105"/>
              </a:spcBef>
              <a:spcAft>
                <a:spcPts val="0"/>
              </a:spcAft>
              <a:buNone/>
            </a:pPr>
            <a:r>
              <a:rPr lang="es-MX" i="0" u="none" strike="noStrike" cap="none" dirty="0"/>
              <a:t>Cuestionarios C y A</a:t>
            </a:r>
            <a:endParaRPr dirty="0"/>
          </a:p>
          <a:p>
            <a:pPr marL="1828800" marR="0" lvl="0" indent="0" algn="l" rtl="0">
              <a:lnSpc>
                <a:spcPct val="75000"/>
              </a:lnSpc>
              <a:spcBef>
                <a:spcPts val="105"/>
              </a:spcBef>
              <a:spcAft>
                <a:spcPts val="0"/>
              </a:spcAft>
              <a:buNone/>
            </a:pPr>
            <a:r>
              <a:rPr lang="es-MX" i="0" u="none" strike="noStrike" cap="none" dirty="0"/>
              <a:t>Mapas conceptuales</a:t>
            </a:r>
            <a:endParaRPr dirty="0"/>
          </a:p>
          <a:p>
            <a:pPr marL="1828800" marR="0" lvl="0" indent="0" algn="l" rtl="0">
              <a:lnSpc>
                <a:spcPct val="75000"/>
              </a:lnSpc>
              <a:spcBef>
                <a:spcPts val="105"/>
              </a:spcBef>
              <a:spcAft>
                <a:spcPts val="0"/>
              </a:spcAft>
              <a:buNone/>
            </a:pPr>
            <a:r>
              <a:rPr lang="es-MX" i="0" u="none" strike="noStrike" cap="none" dirty="0"/>
              <a:t>Pruebas de desempeño</a:t>
            </a:r>
            <a:endParaRPr dirty="0"/>
          </a:p>
          <a:p>
            <a:pPr marL="228600" marR="0" lvl="2" indent="-161925" algn="l" rtl="0">
              <a:lnSpc>
                <a:spcPct val="75000"/>
              </a:lnSpc>
              <a:spcBef>
                <a:spcPts val="180"/>
              </a:spcBef>
              <a:spcAft>
                <a:spcPts val="0"/>
              </a:spcAft>
              <a:buSzPts val="1800"/>
              <a:buChar char="•"/>
            </a:pPr>
            <a:r>
              <a:rPr lang="es-MX" i="0" u="none" strike="noStrike" cap="none" dirty="0"/>
              <a:t>¿Para  qué diferentes fines se utiliza?</a:t>
            </a:r>
            <a:endParaRPr dirty="0"/>
          </a:p>
          <a:p>
            <a:pPr marL="1828800" marR="0" lvl="0" indent="0" algn="l" rtl="0">
              <a:lnSpc>
                <a:spcPct val="75000"/>
              </a:lnSpc>
              <a:spcBef>
                <a:spcPts val="105"/>
              </a:spcBef>
              <a:spcAft>
                <a:spcPts val="0"/>
              </a:spcAft>
              <a:buNone/>
            </a:pPr>
            <a:r>
              <a:rPr lang="es-MX" i="0" u="none" strike="noStrike" cap="none" dirty="0"/>
              <a:t>Con la intención de identificar el grado de capacidad cognitiva del estudiante.</a:t>
            </a:r>
            <a:endParaRPr dirty="0"/>
          </a:p>
          <a:p>
            <a:pPr marL="0" marR="0" lvl="0" indent="0" algn="l" rtl="0">
              <a:lnSpc>
                <a:spcPct val="75000"/>
              </a:lnSpc>
              <a:spcBef>
                <a:spcPts val="180"/>
              </a:spcBef>
              <a:spcAft>
                <a:spcPts val="0"/>
              </a:spcAft>
              <a:buNone/>
            </a:pPr>
            <a:r>
              <a:rPr lang="es-MX" i="0" u="none" strike="noStrike" cap="none" dirty="0"/>
              <a:t>¿Quién la puede llevar a cabo </a:t>
            </a:r>
            <a:r>
              <a:rPr lang="es-MX" i="1" u="none" strike="noStrike" cap="none" dirty="0"/>
              <a:t>o</a:t>
            </a:r>
            <a:r>
              <a:rPr lang="es-MX" i="0" u="none" strike="noStrike" cap="none" dirty="0"/>
              <a:t> implementar?</a:t>
            </a:r>
            <a:endParaRPr i="0" u="none" strike="noStrike" cap="none" dirty="0"/>
          </a:p>
          <a:p>
            <a:pPr marL="1828800" marR="0" lvl="0" indent="0" algn="l" rtl="0">
              <a:lnSpc>
                <a:spcPct val="75000"/>
              </a:lnSpc>
              <a:spcBef>
                <a:spcPts val="140"/>
              </a:spcBef>
              <a:spcAft>
                <a:spcPts val="0"/>
              </a:spcAft>
              <a:buNone/>
            </a:pPr>
            <a:r>
              <a:rPr lang="es-MX" i="0" u="none" strike="noStrike" cap="none" dirty="0"/>
              <a:t>El o La docente</a:t>
            </a:r>
            <a:endParaRPr dirty="0"/>
          </a:p>
          <a:p>
            <a:pPr marL="228600" marR="0" lvl="2" indent="-161925" algn="l" rtl="0">
              <a:lnSpc>
                <a:spcPct val="75000"/>
              </a:lnSpc>
              <a:spcBef>
                <a:spcPts val="180"/>
              </a:spcBef>
              <a:spcAft>
                <a:spcPts val="0"/>
              </a:spcAft>
              <a:buSzPts val="1800"/>
              <a:buChar char="•"/>
            </a:pPr>
            <a:r>
              <a:rPr lang="es-MX" i="0" u="none" strike="noStrike" cap="none" dirty="0"/>
              <a:t>¿En qu</a:t>
            </a:r>
            <a:r>
              <a:rPr lang="es-MX" dirty="0"/>
              <a:t>é</a:t>
            </a:r>
            <a:r>
              <a:rPr lang="es-MX" i="0" u="none" strike="noStrike" cap="none" dirty="0"/>
              <a:t> momento  se utiliza?</a:t>
            </a:r>
            <a:endParaRPr dirty="0"/>
          </a:p>
          <a:p>
            <a:pPr marL="1828800" marR="0" lvl="0" indent="0" algn="l" rtl="0">
              <a:lnSpc>
                <a:spcPct val="75000"/>
              </a:lnSpc>
              <a:spcBef>
                <a:spcPts val="105"/>
              </a:spcBef>
              <a:spcAft>
                <a:spcPts val="0"/>
              </a:spcAft>
              <a:buNone/>
            </a:pPr>
            <a:r>
              <a:rPr lang="es-MX" i="0" u="none" strike="noStrike" cap="none" dirty="0"/>
              <a:t>Al </a:t>
            </a:r>
            <a:r>
              <a:rPr lang="es-MX" dirty="0"/>
              <a:t>inicio de la </a:t>
            </a:r>
            <a:r>
              <a:rPr lang="es-MX" i="0" u="none" strike="noStrike" cap="none" dirty="0"/>
              <a:t> una secuencia o segmento de enseñanza</a:t>
            </a:r>
            <a:endParaRPr dirty="0"/>
          </a:p>
          <a:p>
            <a:pPr marL="342900" marR="0" lvl="3" indent="0" algn="l" rtl="0">
              <a:lnSpc>
                <a:spcPct val="75000"/>
              </a:lnSpc>
              <a:spcBef>
                <a:spcPts val="105"/>
              </a:spcBef>
              <a:spcAft>
                <a:spcPts val="0"/>
              </a:spcAft>
              <a:buClr>
                <a:schemeClr val="lt1"/>
              </a:buClr>
              <a:buSzPts val="1800"/>
              <a:buFont typeface="Calibri"/>
              <a:buNone/>
            </a:pPr>
            <a:endParaRPr sz="1800" i="0" u="none" strike="noStrike" cap="none" dirty="0"/>
          </a:p>
          <a:p>
            <a:pPr marL="228600" marR="0" lvl="2" indent="0" algn="l" rtl="0">
              <a:lnSpc>
                <a:spcPct val="75000"/>
              </a:lnSpc>
              <a:spcBef>
                <a:spcPts val="180"/>
              </a:spcBef>
              <a:spcAft>
                <a:spcPts val="0"/>
              </a:spcAft>
              <a:buClr>
                <a:schemeClr val="lt1"/>
              </a:buClr>
              <a:buSzPts val="1800"/>
              <a:buFont typeface="Calibri"/>
              <a:buNone/>
            </a:pPr>
            <a:endParaRPr sz="1800" i="0" u="none" strike="noStrike" cap="none" dirty="0"/>
          </a:p>
        </p:txBody>
      </p:sp>
      <p:sp>
        <p:nvSpPr>
          <p:cNvPr id="490" name="Google Shape;490;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60</a:t>
            </a:fld>
            <a:endParaRPr/>
          </a:p>
        </p:txBody>
      </p:sp>
      <p:sp>
        <p:nvSpPr>
          <p:cNvPr id="2" name="CuadroTexto 1"/>
          <p:cNvSpPr txBox="1"/>
          <p:nvPr/>
        </p:nvSpPr>
        <p:spPr>
          <a:xfrm>
            <a:off x="4626591" y="341194"/>
            <a:ext cx="4060209" cy="523220"/>
          </a:xfrm>
          <a:prstGeom prst="rect">
            <a:avLst/>
          </a:prstGeom>
          <a:noFill/>
        </p:spPr>
        <p:txBody>
          <a:bodyPr wrap="square" rtlCol="0">
            <a:spAutoFit/>
          </a:bodyPr>
          <a:lstStyle/>
          <a:p>
            <a:pPr algn="r"/>
            <a:r>
              <a:rPr lang="es-MX" dirty="0" smtClean="0"/>
              <a:t>Producto 10. Evaluación, tipos de herramientas y productos</a:t>
            </a:r>
            <a:endParaRPr lang="es-MX"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61</a:t>
            </a:fld>
            <a:endParaRPr/>
          </a:p>
        </p:txBody>
      </p:sp>
      <p:sp>
        <p:nvSpPr>
          <p:cNvPr id="496" name="Google Shape;496;p63"/>
          <p:cNvSpPr/>
          <p:nvPr/>
        </p:nvSpPr>
        <p:spPr>
          <a:xfrm>
            <a:off x="468313" y="332657"/>
            <a:ext cx="8229600" cy="61205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36525" algn="l" rtl="0">
              <a:lnSpc>
                <a:spcPct val="75000"/>
              </a:lnSpc>
              <a:spcBef>
                <a:spcPts val="0"/>
              </a:spcBef>
              <a:spcAft>
                <a:spcPts val="0"/>
              </a:spcAft>
              <a:buSzPts val="1400"/>
              <a:buFont typeface="Century Gothic"/>
              <a:buChar char="•"/>
            </a:pPr>
            <a:r>
              <a:rPr lang="es-MX" b="0" i="0" u="none" strike="noStrike" cap="none">
                <a:latin typeface="Century Gothic"/>
                <a:ea typeface="Century Gothic"/>
                <a:cs typeface="Century Gothic"/>
                <a:sym typeface="Century Gothic"/>
              </a:rPr>
              <a:t>Evaluación Formativa  </a:t>
            </a:r>
            <a:endParaRPr/>
          </a:p>
          <a:p>
            <a:pPr marL="114300" marR="0" lvl="1"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Díaz, F y Barriga, A. (2002)</a:t>
            </a:r>
            <a:endParaRPr/>
          </a:p>
          <a:p>
            <a:pPr marL="228600" marR="0" lvl="2"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¿Qué es?</a:t>
            </a:r>
            <a:endParaRPr/>
          </a:p>
          <a:p>
            <a:pPr marL="228600" marR="0" lvl="2" indent="-47625" algn="l" rtl="0">
              <a:lnSpc>
                <a:spcPct val="75000"/>
              </a:lnSpc>
              <a:spcBef>
                <a:spcPts val="105"/>
              </a:spcBef>
              <a:spcAft>
                <a:spcPts val="0"/>
              </a:spcAft>
              <a:buClr>
                <a:schemeClr val="lt1"/>
              </a:buClr>
              <a:buSzPts val="1050"/>
              <a:buFont typeface="Calibri"/>
              <a:buNone/>
            </a:pPr>
            <a:endParaRPr b="0" i="0" u="none" strike="noStrike" cap="none">
              <a:latin typeface="Century Gothic"/>
              <a:ea typeface="Century Gothic"/>
              <a:cs typeface="Century Gothic"/>
              <a:sym typeface="Century Gothic"/>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Es el proceso concomitante de enseñanza aprendizaje</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Regulador y supervisor del proceso de aprendizaje</a:t>
            </a:r>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136525" algn="l" rtl="0">
              <a:lnSpc>
                <a:spcPct val="75000"/>
              </a:lnSpc>
              <a:spcBef>
                <a:spcPts val="180"/>
              </a:spcBef>
              <a:spcAft>
                <a:spcPts val="0"/>
              </a:spcAft>
              <a:buSzPts val="1400"/>
              <a:buFont typeface="Century Gothic"/>
              <a:buChar char="•"/>
            </a:pPr>
            <a:r>
              <a:rPr lang="es-MX" b="0" i="0" u="none" strike="noStrike" cap="none">
                <a:latin typeface="Century Gothic"/>
                <a:ea typeface="Century Gothic"/>
                <a:cs typeface="Century Gothic"/>
                <a:sym typeface="Century Gothic"/>
              </a:rPr>
              <a:t>¿Qué características tiene?</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Se interesa cómo están ocurriendo los procesos o la construcción  de las representaciones logradas por los alumnos</a:t>
            </a:r>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136525" algn="l" rtl="0">
              <a:lnSpc>
                <a:spcPct val="75000"/>
              </a:lnSpc>
              <a:spcBef>
                <a:spcPts val="180"/>
              </a:spcBef>
              <a:spcAft>
                <a:spcPts val="0"/>
              </a:spcAft>
              <a:buSzPts val="1400"/>
              <a:buFont typeface="Century Gothic"/>
              <a:buChar char="•"/>
            </a:pPr>
            <a:r>
              <a:rPr lang="es-MX" b="0" i="0" u="none" strike="noStrike" cap="none">
                <a:latin typeface="Century Gothic"/>
                <a:ea typeface="Century Gothic"/>
                <a:cs typeface="Century Gothic"/>
                <a:sym typeface="Century Gothic"/>
              </a:rPr>
              <a:t>¿Con qué técnicas e instrumentos de evaluación cuenta y cómo son estos?</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Secuencias</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Observación</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Colección de trazas</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Deferenciacion</a:t>
            </a:r>
            <a:endParaRPr b="0" i="0" u="none" strike="noStrike" cap="none">
              <a:latin typeface="Century Gothic"/>
              <a:ea typeface="Century Gothic"/>
              <a:cs typeface="Century Gothic"/>
              <a:sym typeface="Century Gothic"/>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136525" algn="l" rtl="0">
              <a:lnSpc>
                <a:spcPct val="75000"/>
              </a:lnSpc>
              <a:spcBef>
                <a:spcPts val="180"/>
              </a:spcBef>
              <a:spcAft>
                <a:spcPts val="0"/>
              </a:spcAft>
              <a:buSzPts val="1400"/>
              <a:buFont typeface="Century Gothic"/>
              <a:buChar char="•"/>
            </a:pPr>
            <a:r>
              <a:rPr lang="es-MX" b="0" i="0" u="none" strike="noStrike" cap="none">
                <a:latin typeface="Century Gothic"/>
                <a:ea typeface="Century Gothic"/>
                <a:cs typeface="Century Gothic"/>
                <a:sym typeface="Century Gothic"/>
              </a:rPr>
              <a:t>¿Para  qué diferentes fines se utiliza?</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Para que el  docente regule el proceso de enseñanza-aprendizaje ayudar al alumno aprenda la autoevaluación</a:t>
            </a:r>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114300" algn="l" rtl="0">
              <a:lnSpc>
                <a:spcPct val="75000"/>
              </a:lnSpc>
              <a:spcBef>
                <a:spcPts val="180"/>
              </a:spcBef>
              <a:spcAft>
                <a:spcPts val="0"/>
              </a:spcAft>
              <a:buSzPts val="1400"/>
              <a:buFont typeface="Calibri"/>
              <a:buChar char="•"/>
            </a:pPr>
            <a:r>
              <a:rPr lang="es-MX" b="0" i="0" u="none" strike="noStrike" cap="none">
                <a:latin typeface="Calibri"/>
                <a:ea typeface="Calibri"/>
                <a:cs typeface="Calibri"/>
                <a:sym typeface="Calibri"/>
              </a:rPr>
              <a:t>¿</a:t>
            </a:r>
            <a:r>
              <a:rPr lang="es-MX" b="0" i="0" u="none" strike="noStrike" cap="none">
                <a:latin typeface="Century Gothic"/>
                <a:ea typeface="Century Gothic"/>
                <a:cs typeface="Century Gothic"/>
                <a:sym typeface="Century Gothic"/>
              </a:rPr>
              <a:t>Quién la puede llevar a cabo </a:t>
            </a:r>
            <a:r>
              <a:rPr lang="es-MX" b="0" i="1" u="none" strike="noStrike" cap="none">
                <a:latin typeface="Century Gothic"/>
                <a:ea typeface="Century Gothic"/>
                <a:cs typeface="Century Gothic"/>
                <a:sym typeface="Century Gothic"/>
              </a:rPr>
              <a:t>o</a:t>
            </a:r>
            <a:r>
              <a:rPr lang="es-MX" b="0" i="0" u="none" strike="noStrike" cap="none">
                <a:latin typeface="Century Gothic"/>
                <a:ea typeface="Century Gothic"/>
                <a:cs typeface="Century Gothic"/>
                <a:sym typeface="Century Gothic"/>
              </a:rPr>
              <a:t> implementar?</a:t>
            </a:r>
            <a:endParaRPr b="0" i="0" u="none" strike="noStrike" cap="none">
              <a:latin typeface="Calibri"/>
              <a:ea typeface="Calibri"/>
              <a:cs typeface="Calibri"/>
              <a:sym typeface="Calibri"/>
            </a:endParaRPr>
          </a:p>
          <a:p>
            <a:pPr marL="342900" marR="0" lvl="3" indent="-136525" algn="l" rtl="0">
              <a:lnSpc>
                <a:spcPct val="75000"/>
              </a:lnSpc>
              <a:spcBef>
                <a:spcPts val="140"/>
              </a:spcBef>
              <a:spcAft>
                <a:spcPts val="0"/>
              </a:spcAft>
              <a:buSzPts val="1400"/>
              <a:buFont typeface="Century Gothic"/>
              <a:buChar char="•"/>
            </a:pPr>
            <a:r>
              <a:rPr lang="es-MX" b="0" i="0" u="none" strike="noStrike" cap="none">
                <a:latin typeface="Century Gothic"/>
                <a:ea typeface="Century Gothic"/>
                <a:cs typeface="Century Gothic"/>
                <a:sym typeface="Century Gothic"/>
              </a:rPr>
              <a:t>El o La docente y el alumno</a:t>
            </a:r>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136525" algn="l" rtl="0">
              <a:lnSpc>
                <a:spcPct val="75000"/>
              </a:lnSpc>
              <a:spcBef>
                <a:spcPts val="180"/>
              </a:spcBef>
              <a:spcAft>
                <a:spcPts val="0"/>
              </a:spcAft>
              <a:buSzPts val="1400"/>
              <a:buFont typeface="Century Gothic"/>
              <a:buChar char="•"/>
            </a:pPr>
            <a:r>
              <a:rPr lang="es-MX" b="0" i="0" u="none" strike="noStrike" cap="none">
                <a:latin typeface="Century Gothic"/>
                <a:ea typeface="Century Gothic"/>
                <a:cs typeface="Century Gothic"/>
                <a:sym typeface="Century Gothic"/>
              </a:rPr>
              <a:t>¿En que momento  se utiliza?</a:t>
            </a:r>
            <a:endParaRPr/>
          </a:p>
          <a:p>
            <a:pPr marL="342900" marR="0" lvl="3" indent="-136525" algn="l" rtl="0">
              <a:lnSpc>
                <a:spcPct val="75000"/>
              </a:lnSpc>
              <a:spcBef>
                <a:spcPts val="105"/>
              </a:spcBef>
              <a:spcAft>
                <a:spcPts val="0"/>
              </a:spcAft>
              <a:buSzPts val="1400"/>
              <a:buFont typeface="Century Gothic"/>
              <a:buChar char="•"/>
            </a:pPr>
            <a:r>
              <a:rPr lang="es-MX" b="0" i="0" u="none" strike="noStrike" cap="none">
                <a:latin typeface="Century Gothic"/>
                <a:ea typeface="Century Gothic"/>
                <a:cs typeface="Century Gothic"/>
                <a:sym typeface="Century Gothic"/>
              </a:rPr>
              <a:t>En cada momento conforme el curso se desarrolle. Es decir durante todo el ciclo escolar</a:t>
            </a:r>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62</a:t>
            </a:fld>
            <a:endParaRPr/>
          </a:p>
        </p:txBody>
      </p:sp>
      <p:sp>
        <p:nvSpPr>
          <p:cNvPr id="502" name="Google Shape;502;p64"/>
          <p:cNvSpPr/>
          <p:nvPr/>
        </p:nvSpPr>
        <p:spPr>
          <a:xfrm>
            <a:off x="468313" y="332657"/>
            <a:ext cx="8229600" cy="61205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Evaluación </a:t>
            </a:r>
            <a:r>
              <a:rPr lang="es-MX" b="0" i="0" u="none" strike="noStrike" cap="none" dirty="0" err="1">
                <a:solidFill>
                  <a:schemeClr val="tx1"/>
                </a:solidFill>
                <a:latin typeface="Century Gothic"/>
                <a:ea typeface="Century Gothic"/>
                <a:cs typeface="Century Gothic"/>
                <a:sym typeface="Century Gothic"/>
              </a:rPr>
              <a:t>Sumativa</a:t>
            </a:r>
            <a:endParaRPr dirty="0">
              <a:solidFill>
                <a:schemeClr val="tx1"/>
              </a:solidFill>
            </a:endParaRPr>
          </a:p>
          <a:p>
            <a:pPr marL="114300" marR="0" lvl="1"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Díaz, F y Barriga, A. (2002) </a:t>
            </a:r>
            <a:endParaRPr dirty="0">
              <a:solidFill>
                <a:schemeClr val="tx1"/>
              </a:solidFill>
            </a:endParaRPr>
          </a:p>
          <a:p>
            <a:pPr marL="228600" marR="0" lvl="2"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¿Qué es?</a:t>
            </a:r>
            <a:endParaRPr dirty="0">
              <a:solidFill>
                <a:schemeClr val="tx1"/>
              </a:solidFill>
            </a:endParaRPr>
          </a:p>
          <a:p>
            <a:pPr marL="228600" marR="0" lvl="2" indent="-47625" algn="l" rtl="0">
              <a:lnSpc>
                <a:spcPct val="75000"/>
              </a:lnSpc>
              <a:spcBef>
                <a:spcPts val="105"/>
              </a:spcBef>
              <a:spcAft>
                <a:spcPts val="0"/>
              </a:spcAft>
              <a:buClr>
                <a:schemeClr val="lt1"/>
              </a:buClr>
              <a:buSzPts val="1050"/>
              <a:buFont typeface="Calibri"/>
              <a:buNone/>
            </a:pPr>
            <a:endParaRPr b="0" i="0" u="none" strike="noStrike" cap="none" dirty="0">
              <a:solidFill>
                <a:schemeClr val="tx1"/>
              </a:solidFill>
              <a:latin typeface="Century Gothic"/>
              <a:ea typeface="Century Gothic"/>
              <a:cs typeface="Century Gothic"/>
              <a:sym typeface="Century Gothic"/>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Llamada la evaluación final</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Se establece un balance general de los resultados  al dinar del proceso enseñanza- aprendizaje.</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¿Qué características tiene?</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Si el docente alcanzo  los aprendizajes estipulados y provee información que permiten conclusiones sobre el grado de éxito del aprendizaje.</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¿Con qué técnicas e instrumentos de evaluación cuenta y cómo son estos?</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Cuestionarios, Pruebas abiertas o cerradas, Pruebas de desempeño, Portafolios, Ensayos y monografías </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¿Para  qué diferentes fines se utiliza?</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Aquí la función social predomina y es la asociada al una calificación , acreditación o certificación</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400"/>
              <a:buFont typeface="Calibri"/>
              <a:buChar char="•"/>
            </a:pPr>
            <a:r>
              <a:rPr lang="es-MX" b="0" i="0" u="none" strike="noStrike" cap="none" dirty="0">
                <a:solidFill>
                  <a:schemeClr val="tx1"/>
                </a:solidFill>
                <a:latin typeface="Calibri"/>
                <a:ea typeface="Calibri"/>
                <a:cs typeface="Calibri"/>
                <a:sym typeface="Calibri"/>
              </a:rPr>
              <a:t>¿</a:t>
            </a:r>
            <a:r>
              <a:rPr lang="es-MX" b="0" i="0" u="none" strike="noStrike" cap="none" dirty="0">
                <a:solidFill>
                  <a:schemeClr val="tx1"/>
                </a:solidFill>
                <a:latin typeface="Century Gothic"/>
                <a:ea typeface="Century Gothic"/>
                <a:cs typeface="Century Gothic"/>
                <a:sym typeface="Century Gothic"/>
              </a:rPr>
              <a:t>Quién la puede llevar a cabo </a:t>
            </a:r>
            <a:r>
              <a:rPr lang="es-MX" b="0" i="1" u="none" strike="noStrike" cap="none" dirty="0">
                <a:solidFill>
                  <a:schemeClr val="tx1"/>
                </a:solidFill>
                <a:latin typeface="Century Gothic"/>
                <a:ea typeface="Century Gothic"/>
                <a:cs typeface="Century Gothic"/>
                <a:sym typeface="Century Gothic"/>
              </a:rPr>
              <a:t>o</a:t>
            </a:r>
            <a:r>
              <a:rPr lang="es-MX" b="0" i="0" u="none" strike="noStrike" cap="none" dirty="0">
                <a:solidFill>
                  <a:schemeClr val="tx1"/>
                </a:solidFill>
                <a:latin typeface="Century Gothic"/>
                <a:ea typeface="Century Gothic"/>
                <a:cs typeface="Century Gothic"/>
                <a:sym typeface="Century Gothic"/>
              </a:rPr>
              <a:t> implementar?</a:t>
            </a:r>
            <a:endParaRPr b="0" i="0" u="none" strike="noStrike" cap="none" dirty="0">
              <a:solidFill>
                <a:schemeClr val="tx1"/>
              </a:solidFill>
              <a:latin typeface="Calibri"/>
              <a:ea typeface="Calibri"/>
              <a:cs typeface="Calibri"/>
              <a:sym typeface="Calibri"/>
            </a:endParaRPr>
          </a:p>
          <a:p>
            <a:pPr marL="342900" marR="0" lvl="3" indent="-114300" algn="l" rtl="0">
              <a:lnSpc>
                <a:spcPct val="75000"/>
              </a:lnSpc>
              <a:spcBef>
                <a:spcPts val="14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El o La docente </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¿En que momento  se utiliza?</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Al finalizar  el proceso enseñanza- aprendizaje</a:t>
            </a:r>
            <a:endParaRPr b="0" i="0" u="none" strike="noStrike" cap="none" dirty="0">
              <a:solidFill>
                <a:schemeClr val="tx1"/>
              </a:solidFill>
              <a:latin typeface="Century Gothic"/>
              <a:ea typeface="Century Gothic"/>
              <a:cs typeface="Century Gothic"/>
              <a:sym typeface="Century Gothic"/>
            </a:endParaRPr>
          </a:p>
          <a:p>
            <a:pPr marL="342900" marR="0" lvl="3" indent="0" algn="l" rtl="0">
              <a:lnSpc>
                <a:spcPct val="75000"/>
              </a:lnSpc>
              <a:spcBef>
                <a:spcPts val="105"/>
              </a:spcBef>
              <a:spcAft>
                <a:spcPts val="0"/>
              </a:spcAft>
              <a:buClr>
                <a:schemeClr val="lt1"/>
              </a:buClr>
              <a:buSzPts val="1800"/>
              <a:buFont typeface="Calibri"/>
              <a:buNone/>
            </a:pPr>
            <a:endParaRPr sz="1800" b="0" i="0" u="none" strike="noStrike" cap="none" dirty="0">
              <a:solidFill>
                <a:schemeClr val="lt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63</a:t>
            </a:fld>
            <a:endParaRPr/>
          </a:p>
        </p:txBody>
      </p:sp>
      <p:sp>
        <p:nvSpPr>
          <p:cNvPr id="508" name="Google Shape;508;p65"/>
          <p:cNvSpPr/>
          <p:nvPr/>
        </p:nvSpPr>
        <p:spPr>
          <a:xfrm>
            <a:off x="468313" y="332657"/>
            <a:ext cx="8229600" cy="61205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dk1"/>
              </a:buClr>
              <a:buSzPts val="1050"/>
              <a:buFont typeface="Century Gothic"/>
              <a:buChar char="•"/>
            </a:pPr>
            <a:r>
              <a:rPr lang="es-MX" sz="1050" b="1" i="0" u="none" strike="noStrike" cap="none" dirty="0">
                <a:solidFill>
                  <a:schemeClr val="dk1"/>
                </a:solidFill>
                <a:latin typeface="Century Gothic"/>
                <a:ea typeface="Century Gothic"/>
                <a:cs typeface="Century Gothic"/>
                <a:sym typeface="Century Gothic"/>
              </a:rPr>
              <a:t>Evaluación </a:t>
            </a:r>
            <a:r>
              <a:rPr lang="es-MX" sz="1050" b="1" i="0" u="none" strike="noStrike" cap="none" dirty="0" err="1">
                <a:solidFill>
                  <a:schemeClr val="dk1"/>
                </a:solidFill>
                <a:latin typeface="Century Gothic"/>
                <a:ea typeface="Century Gothic"/>
                <a:cs typeface="Century Gothic"/>
                <a:sym typeface="Century Gothic"/>
              </a:rPr>
              <a:t>Sumativa</a:t>
            </a:r>
            <a:endParaRPr dirty="0"/>
          </a:p>
          <a:p>
            <a:pPr marL="114300" marR="0" lvl="1" indent="-114300" algn="l" rtl="0">
              <a:lnSpc>
                <a:spcPct val="75000"/>
              </a:lnSpc>
              <a:spcBef>
                <a:spcPts val="105"/>
              </a:spcBef>
              <a:spcAft>
                <a:spcPts val="0"/>
              </a:spcAft>
              <a:buClr>
                <a:schemeClr val="dk1"/>
              </a:buClr>
              <a:buSzPts val="1050"/>
              <a:buFont typeface="Century Gothic"/>
              <a:buChar char="•"/>
            </a:pPr>
            <a:r>
              <a:rPr lang="es-MX" sz="1050" b="1" i="0" u="none" strike="noStrike" cap="none" dirty="0">
                <a:solidFill>
                  <a:schemeClr val="dk1"/>
                </a:solidFill>
                <a:latin typeface="Century Gothic"/>
                <a:ea typeface="Century Gothic"/>
                <a:cs typeface="Century Gothic"/>
                <a:sym typeface="Century Gothic"/>
              </a:rPr>
              <a:t>Díaz, F y Barriga, A. (2002) </a:t>
            </a:r>
            <a:endParaRPr dirty="0"/>
          </a:p>
          <a:p>
            <a:pPr marL="228600" marR="0" lvl="2" indent="-114300" algn="l" rtl="0">
              <a:lnSpc>
                <a:spcPct val="75000"/>
              </a:lnSpc>
              <a:spcBef>
                <a:spcPts val="105"/>
              </a:spcBef>
              <a:spcAft>
                <a:spcPts val="0"/>
              </a:spcAft>
              <a:buClr>
                <a:schemeClr val="dk1"/>
              </a:buClr>
              <a:buSzPts val="1050"/>
              <a:buFont typeface="Century Gothic"/>
              <a:buChar char="•"/>
            </a:pPr>
            <a:r>
              <a:rPr lang="es-MX" sz="1050" b="1" i="0" u="none" strike="noStrike" cap="none" dirty="0">
                <a:solidFill>
                  <a:schemeClr val="dk1"/>
                </a:solidFill>
                <a:latin typeface="Century Gothic"/>
                <a:ea typeface="Century Gothic"/>
                <a:cs typeface="Century Gothic"/>
                <a:sym typeface="Century Gothic"/>
              </a:rPr>
              <a:t>¿Qué es?</a:t>
            </a:r>
            <a:endParaRPr dirty="0"/>
          </a:p>
          <a:p>
            <a:pPr marL="228600" marR="0" lvl="2" indent="-47625" algn="l" rtl="0">
              <a:lnSpc>
                <a:spcPct val="75000"/>
              </a:lnSpc>
              <a:spcBef>
                <a:spcPts val="105"/>
              </a:spcBef>
              <a:spcAft>
                <a:spcPts val="0"/>
              </a:spcAft>
              <a:buClr>
                <a:schemeClr val="lt1"/>
              </a:buClr>
              <a:buSzPts val="1050"/>
              <a:buFont typeface="Calibri"/>
              <a:buNone/>
            </a:pPr>
            <a:endParaRPr b="0" i="0" u="none" strike="noStrike" cap="none" dirty="0">
              <a:solidFill>
                <a:schemeClr val="tx1"/>
              </a:solidFill>
              <a:latin typeface="Century Gothic"/>
              <a:ea typeface="Century Gothic"/>
              <a:cs typeface="Century Gothic"/>
              <a:sym typeface="Century Gothic"/>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Llamada la evaluación final</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Se establece un balance general de los resultados  al dinar del proceso enseñanza- aprendizaje.</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¿Qué características tiene?</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Si el docente alcanzo  los aprendizajes estipulados y provee información que permiten conclusiones sobre el grado de éxito del aprendizaje.</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¿Con qué técnicas e instrumentos de evaluación cuenta y cómo son estos?</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Cuestionarios, Pruebas abiertas o cerradas, Pruebas de desempeño, Portafolios, Ensayos y monografías </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¿Para  qué diferentes fines se utiliza?</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Aquí la función social predomina y es la asociada al una calificación , acreditación o certificación</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400"/>
              <a:buFont typeface="Calibri"/>
              <a:buChar char="•"/>
            </a:pPr>
            <a:r>
              <a:rPr lang="es-MX" b="0" i="0" u="none" strike="noStrike" cap="none" dirty="0">
                <a:solidFill>
                  <a:schemeClr val="tx1"/>
                </a:solidFill>
                <a:latin typeface="Calibri"/>
                <a:ea typeface="Calibri"/>
                <a:cs typeface="Calibri"/>
                <a:sym typeface="Calibri"/>
              </a:rPr>
              <a:t>¿</a:t>
            </a:r>
            <a:r>
              <a:rPr lang="es-MX" b="0" i="0" u="none" strike="noStrike" cap="none" dirty="0">
                <a:solidFill>
                  <a:schemeClr val="tx1"/>
                </a:solidFill>
                <a:latin typeface="Century Gothic"/>
                <a:ea typeface="Century Gothic"/>
                <a:cs typeface="Century Gothic"/>
                <a:sym typeface="Century Gothic"/>
              </a:rPr>
              <a:t>Quién la puede llevar a cabo </a:t>
            </a:r>
            <a:r>
              <a:rPr lang="es-MX" b="0" i="1" u="none" strike="noStrike" cap="none" dirty="0">
                <a:solidFill>
                  <a:schemeClr val="tx1"/>
                </a:solidFill>
                <a:latin typeface="Century Gothic"/>
                <a:ea typeface="Century Gothic"/>
                <a:cs typeface="Century Gothic"/>
                <a:sym typeface="Century Gothic"/>
              </a:rPr>
              <a:t>o</a:t>
            </a:r>
            <a:r>
              <a:rPr lang="es-MX" b="0" i="0" u="none" strike="noStrike" cap="none" dirty="0">
                <a:solidFill>
                  <a:schemeClr val="tx1"/>
                </a:solidFill>
                <a:latin typeface="Century Gothic"/>
                <a:ea typeface="Century Gothic"/>
                <a:cs typeface="Century Gothic"/>
                <a:sym typeface="Century Gothic"/>
              </a:rPr>
              <a:t> implementar?</a:t>
            </a:r>
            <a:endParaRPr b="0" i="0" u="none" strike="noStrike" cap="none" dirty="0">
              <a:solidFill>
                <a:schemeClr val="tx1"/>
              </a:solidFill>
              <a:latin typeface="Calibri"/>
              <a:ea typeface="Calibri"/>
              <a:cs typeface="Calibri"/>
              <a:sym typeface="Calibri"/>
            </a:endParaRPr>
          </a:p>
          <a:p>
            <a:pPr marL="342900" marR="0" lvl="3" indent="-114300" algn="l" rtl="0">
              <a:lnSpc>
                <a:spcPct val="75000"/>
              </a:lnSpc>
              <a:spcBef>
                <a:spcPts val="14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El o La docente </a:t>
            </a:r>
            <a:endParaRPr dirty="0">
              <a:solidFill>
                <a:schemeClr val="tx1"/>
              </a:solidFill>
            </a:endParaRPr>
          </a:p>
          <a:p>
            <a:pPr marL="342900" marR="0" lvl="3" indent="0" algn="l" rtl="0">
              <a:lnSpc>
                <a:spcPct val="75000"/>
              </a:lnSpc>
              <a:spcBef>
                <a:spcPts val="105"/>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b="0" i="0" u="none" strike="noStrike" cap="none" dirty="0">
              <a:solidFill>
                <a:schemeClr val="tx1"/>
              </a:solidFill>
              <a:latin typeface="Calibri"/>
              <a:ea typeface="Calibri"/>
              <a:cs typeface="Calibri"/>
              <a:sym typeface="Calibri"/>
            </a:endParaRPr>
          </a:p>
          <a:p>
            <a:pPr marL="228600" marR="0" lvl="2" indent="-114300" algn="l" rtl="0">
              <a:lnSpc>
                <a:spcPct val="75000"/>
              </a:lnSpc>
              <a:spcBef>
                <a:spcPts val="180"/>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¿En que momento  se utiliza?</a:t>
            </a:r>
            <a:endParaRPr dirty="0">
              <a:solidFill>
                <a:schemeClr val="tx1"/>
              </a:solidFill>
            </a:endParaRPr>
          </a:p>
          <a:p>
            <a:pPr marL="342900" marR="0" lvl="3" indent="-114300" algn="l" rtl="0">
              <a:lnSpc>
                <a:spcPct val="75000"/>
              </a:lnSpc>
              <a:spcBef>
                <a:spcPts val="105"/>
              </a:spcBef>
              <a:spcAft>
                <a:spcPts val="0"/>
              </a:spcAft>
              <a:buClr>
                <a:schemeClr val="lt1"/>
              </a:buClr>
              <a:buSzPts val="1050"/>
              <a:buFont typeface="Century Gothic"/>
              <a:buChar char="•"/>
            </a:pPr>
            <a:r>
              <a:rPr lang="es-MX" b="0" i="0" u="none" strike="noStrike" cap="none" dirty="0">
                <a:solidFill>
                  <a:schemeClr val="tx1"/>
                </a:solidFill>
                <a:latin typeface="Century Gothic"/>
                <a:ea typeface="Century Gothic"/>
                <a:cs typeface="Century Gothic"/>
                <a:sym typeface="Century Gothic"/>
              </a:rPr>
              <a:t>Al finalizar  el proceso enseñanza- aprendizaje</a:t>
            </a:r>
            <a:endParaRPr b="0" i="0" u="none" strike="noStrike" cap="none" dirty="0">
              <a:solidFill>
                <a:schemeClr val="tx1"/>
              </a:solidFill>
              <a:latin typeface="Century Gothic"/>
              <a:ea typeface="Century Gothic"/>
              <a:cs typeface="Century Gothic"/>
              <a:sym typeface="Century Gothic"/>
            </a:endParaRPr>
          </a:p>
          <a:p>
            <a:pPr marL="342900" marR="0" lvl="3" indent="0" algn="l" rtl="0">
              <a:lnSpc>
                <a:spcPct val="75000"/>
              </a:lnSpc>
              <a:spcBef>
                <a:spcPts val="105"/>
              </a:spcBef>
              <a:spcAft>
                <a:spcPts val="0"/>
              </a:spcAft>
              <a:buClr>
                <a:schemeClr val="lt1"/>
              </a:buClr>
              <a:buSzPts val="1800"/>
              <a:buFont typeface="Calibri"/>
              <a:buNone/>
            </a:pPr>
            <a:endParaRPr sz="1800" b="0" i="0" u="none" strike="noStrike" cap="none" dirty="0">
              <a:solidFill>
                <a:schemeClr val="lt1"/>
              </a:solidFill>
              <a:latin typeface="Calibri"/>
              <a:ea typeface="Calibri"/>
              <a:cs typeface="Calibri"/>
              <a:sym typeface="Calibri"/>
            </a:endParaRPr>
          </a:p>
          <a:p>
            <a:pPr marL="228600" marR="0" lvl="2" indent="0" algn="l" rtl="0">
              <a:lnSpc>
                <a:spcPct val="75000"/>
              </a:lnSpc>
              <a:spcBef>
                <a:spcPts val="180"/>
              </a:spcBef>
              <a:spcAft>
                <a:spcPts val="0"/>
              </a:spcAft>
              <a:buClr>
                <a:schemeClr val="lt1"/>
              </a:buClr>
              <a:buSzPts val="1800"/>
              <a:buFont typeface="Calibri"/>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457200" y="274638"/>
            <a:ext cx="8219256" cy="858126"/>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2880"/>
              <a:buFont typeface="Calibri"/>
              <a:buNone/>
            </a:pPr>
            <a:r>
              <a:rPr lang="es-MX" sz="2880" dirty="0"/>
              <a:t/>
            </a:r>
            <a:br>
              <a:rPr lang="es-MX" sz="2880" dirty="0"/>
            </a:br>
            <a:r>
              <a:rPr lang="es-MX" sz="1600" dirty="0" smtClean="0">
                <a:solidFill>
                  <a:schemeClr val="dk1"/>
                </a:solidFill>
                <a:latin typeface="+mn-lt"/>
              </a:rPr>
              <a:t>Producto 11. Evaluación. Formatos. Prerrequisitos </a:t>
            </a:r>
            <a:endParaRPr sz="1600" dirty="0">
              <a:solidFill>
                <a:schemeClr val="dk1"/>
              </a:solidFill>
              <a:latin typeface="+mn-lt"/>
            </a:endParaRPr>
          </a:p>
        </p:txBody>
      </p:sp>
      <p:graphicFrame>
        <p:nvGraphicFramePr>
          <p:cNvPr id="256" name="Google Shape;256;p28"/>
          <p:cNvGraphicFramePr/>
          <p:nvPr/>
        </p:nvGraphicFramePr>
        <p:xfrm>
          <a:off x="324286" y="1772825"/>
          <a:ext cx="8362550" cy="5032440"/>
        </p:xfrm>
        <a:graphic>
          <a:graphicData uri="http://schemas.openxmlformats.org/drawingml/2006/table">
            <a:tbl>
              <a:tblPr>
                <a:noFill/>
                <a:tableStyleId>{C92B5A6F-9F66-4339-A030-345482913441}</a:tableStyleId>
              </a:tblPr>
              <a:tblGrid>
                <a:gridCol w="2002700"/>
                <a:gridCol w="1970400"/>
                <a:gridCol w="1952400"/>
                <a:gridCol w="2437050"/>
              </a:tblGrid>
              <a:tr h="2420650">
                <a:tc>
                  <a:txBody>
                    <a:bodyPr/>
                    <a:lstStyle/>
                    <a:p>
                      <a:pPr marL="0" lvl="0" indent="0" algn="l" rtl="0">
                        <a:lnSpc>
                          <a:spcPct val="115000"/>
                        </a:lnSpc>
                        <a:spcBef>
                          <a:spcPts val="0"/>
                        </a:spcBef>
                        <a:spcAft>
                          <a:spcPts val="0"/>
                        </a:spcAft>
                        <a:buNone/>
                      </a:pPr>
                      <a:r>
                        <a:rPr lang="es-MX" sz="1200" b="1">
                          <a:latin typeface="Arial"/>
                          <a:ea typeface="Arial"/>
                          <a:cs typeface="Arial"/>
                          <a:sym typeface="Arial"/>
                        </a:rPr>
                        <a:t>Evaluación diagnóstica </a:t>
                      </a:r>
                      <a:endParaRPr sz="1200" b="1">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200">
                          <a:latin typeface="Arial"/>
                          <a:ea typeface="Arial"/>
                          <a:cs typeface="Arial"/>
                          <a:sym typeface="Arial"/>
                        </a:rPr>
                        <a:t>Biología;</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s-MX" sz="1200">
                          <a:latin typeface="Arial"/>
                          <a:ea typeface="Arial"/>
                          <a:cs typeface="Arial"/>
                          <a:sym typeface="Arial"/>
                        </a:rPr>
                        <a:t>Manejo de los conceptos claves:</a:t>
                      </a:r>
                      <a:endParaRPr sz="1200">
                        <a:latin typeface="Arial"/>
                        <a:ea typeface="Arial"/>
                        <a:cs typeface="Arial"/>
                        <a:sym typeface="Arial"/>
                      </a:endParaRPr>
                    </a:p>
                    <a:p>
                      <a:pPr marL="0" lvl="0" indent="0" algn="l" rtl="0">
                        <a:spcBef>
                          <a:spcPts val="0"/>
                        </a:spcBef>
                        <a:spcAft>
                          <a:spcPts val="0"/>
                        </a:spcAft>
                        <a:buNone/>
                      </a:pPr>
                      <a:r>
                        <a:rPr lang="es-MX" sz="1200">
                          <a:latin typeface="Arial"/>
                          <a:ea typeface="Arial"/>
                          <a:cs typeface="Arial"/>
                          <a:sym typeface="Arial"/>
                        </a:rPr>
                        <a:t> Conociendo los microorganismos.</a:t>
                      </a:r>
                      <a:endParaRPr sz="1200">
                        <a:latin typeface="Arial"/>
                        <a:ea typeface="Arial"/>
                        <a:cs typeface="Arial"/>
                        <a:sym typeface="Arial"/>
                      </a:endParaRPr>
                    </a:p>
                    <a:p>
                      <a:pPr marL="0" lvl="0" indent="0" algn="l" rtl="0">
                        <a:spcBef>
                          <a:spcPts val="0"/>
                        </a:spcBef>
                        <a:spcAft>
                          <a:spcPts val="0"/>
                        </a:spcAft>
                        <a:buNone/>
                      </a:pPr>
                      <a:r>
                        <a:rPr lang="es-MX" sz="1200">
                          <a:latin typeface="Arial"/>
                          <a:ea typeface="Arial"/>
                          <a:cs typeface="Arial"/>
                          <a:sym typeface="Arial"/>
                        </a:rPr>
                        <a:t>Agentes causales de enfermedad.</a:t>
                      </a:r>
                      <a:endParaRPr sz="1200">
                        <a:latin typeface="Arial"/>
                        <a:ea typeface="Arial"/>
                        <a:cs typeface="Arial"/>
                        <a:sym typeface="Arial"/>
                      </a:endParaRPr>
                    </a:p>
                    <a:p>
                      <a:pPr marL="0" lvl="0" indent="0" algn="l" rtl="0">
                        <a:spcBef>
                          <a:spcPts val="0"/>
                        </a:spcBef>
                        <a:spcAft>
                          <a:spcPts val="0"/>
                        </a:spcAft>
                        <a:buNone/>
                      </a:pPr>
                      <a:r>
                        <a:rPr lang="es-MX" sz="1200">
                          <a:latin typeface="Arial"/>
                          <a:ea typeface="Arial"/>
                          <a:cs typeface="Arial"/>
                          <a:sym typeface="Arial"/>
                        </a:rPr>
                        <a:t>Investigación y revisión de casos en la microbiología </a:t>
                      </a: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200">
                          <a:latin typeface="Arial"/>
                          <a:ea typeface="Arial"/>
                          <a:cs typeface="Arial"/>
                          <a:sym typeface="Arial"/>
                        </a:rPr>
                        <a:t>Química :</a:t>
                      </a:r>
                      <a:endParaRPr sz="1200">
                        <a:latin typeface="Arial"/>
                        <a:ea typeface="Arial"/>
                        <a:cs typeface="Arial"/>
                        <a:sym typeface="Arial"/>
                      </a:endParaRPr>
                    </a:p>
                    <a:p>
                      <a:pPr marL="0" lvl="0" indent="0" algn="l" rtl="0">
                        <a:spcBef>
                          <a:spcPts val="0"/>
                        </a:spcBef>
                        <a:spcAft>
                          <a:spcPts val="0"/>
                        </a:spcAft>
                        <a:buNone/>
                      </a:pPr>
                      <a:r>
                        <a:rPr lang="es-MX" sz="1200">
                          <a:latin typeface="Arial"/>
                          <a:ea typeface="Arial"/>
                          <a:cs typeface="Arial"/>
                          <a:sym typeface="Arial"/>
                        </a:rPr>
                        <a:t>Realizar ejercicios para conocer la nomenclatura de los opiáceos.</a:t>
                      </a:r>
                      <a:endParaRPr sz="1200">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s-MX" sz="1200">
                          <a:latin typeface="Arial"/>
                          <a:ea typeface="Arial"/>
                          <a:cs typeface="Arial"/>
                          <a:sym typeface="Arial"/>
                        </a:rPr>
                        <a:t>Principios activos de analgésicos y antibióticos.</a:t>
                      </a:r>
                      <a:endParaRPr sz="1200">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s-MX" sz="1200">
                          <a:latin typeface="Arial"/>
                          <a:ea typeface="Arial"/>
                          <a:cs typeface="Arial"/>
                          <a:sym typeface="Arial"/>
                        </a:rPr>
                        <a:t>Grupos funcionales</a:t>
                      </a:r>
                      <a:endParaRPr sz="1200">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s-MX" sz="1200">
                          <a:latin typeface="Arial"/>
                          <a:ea typeface="Arial"/>
                          <a:cs typeface="Arial"/>
                          <a:sym typeface="Arial"/>
                        </a:rPr>
                        <a:t>Reacciones básicas de adición, sustitución y esterificación.</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MX" sz="1200">
                          <a:latin typeface="Arial"/>
                          <a:ea typeface="Arial"/>
                          <a:cs typeface="Arial"/>
                          <a:sym typeface="Arial"/>
                        </a:rPr>
                        <a:t>Psicología:</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Revisar los efectos dentro del sistema nervioso central y las conductas de los individuos.</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Motivación para iniciar el consumo.</a:t>
                      </a: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r h="1618900">
                <a:tc>
                  <a:txBody>
                    <a:bodyPr/>
                    <a:lstStyle/>
                    <a:p>
                      <a:pPr marL="0" lvl="0" indent="0" algn="l" rtl="0">
                        <a:lnSpc>
                          <a:spcPct val="115000"/>
                        </a:lnSpc>
                        <a:spcBef>
                          <a:spcPts val="0"/>
                        </a:spcBef>
                        <a:spcAft>
                          <a:spcPts val="0"/>
                        </a:spcAft>
                        <a:buNone/>
                      </a:pPr>
                      <a:r>
                        <a:rPr lang="es-MX" sz="1200">
                          <a:latin typeface="Arial"/>
                          <a:ea typeface="Arial"/>
                          <a:cs typeface="Arial"/>
                          <a:sym typeface="Arial"/>
                        </a:rPr>
                        <a:t>    Productos /evidencias</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    de aprendizaje para </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    demostrar el</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    avance del  proceso  y </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    el logro del  objetivo</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    propuesto.</a:t>
                      </a:r>
                      <a:endParaRPr sz="1200">
                        <a:latin typeface="Arial"/>
                        <a:ea typeface="Arial"/>
                        <a:cs typeface="Arial"/>
                        <a:sym typeface="Arial"/>
                      </a:endParaRPr>
                    </a:p>
                    <a:p>
                      <a:pPr marL="0" lvl="0" indent="0" algn="l" rtl="0">
                        <a:lnSpc>
                          <a:spcPct val="115000"/>
                        </a:lnSpc>
                        <a:spcBef>
                          <a:spcPts val="0"/>
                        </a:spcBef>
                        <a:spcAft>
                          <a:spcPts val="0"/>
                        </a:spcAft>
                        <a:buNone/>
                      </a:pPr>
                      <a:r>
                        <a:rPr lang="es-MX" sz="1200">
                          <a:latin typeface="Arial"/>
                          <a:ea typeface="Arial"/>
                          <a:cs typeface="Arial"/>
                          <a:sym typeface="Arial"/>
                        </a:rPr>
                        <a:t>     	</a:t>
                      </a: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200">
                          <a:latin typeface="Arial"/>
                          <a:ea typeface="Arial"/>
                          <a:cs typeface="Arial"/>
                          <a:sym typeface="Arial"/>
                        </a:rPr>
                        <a:t>Gráficas e infografía.</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200">
                          <a:latin typeface="Arial"/>
                          <a:ea typeface="Arial"/>
                          <a:cs typeface="Arial"/>
                          <a:sym typeface="Arial"/>
                        </a:rPr>
                        <a:t>Resolución de problemas y gráficas </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MX" sz="1200">
                          <a:latin typeface="Arial"/>
                          <a:ea typeface="Arial"/>
                          <a:cs typeface="Arial"/>
                          <a:sym typeface="Arial"/>
                        </a:rPr>
                        <a:t>Infografía</a:t>
                      </a:r>
                      <a:endParaRPr sz="1200">
                        <a:latin typeface="Arial"/>
                        <a:ea typeface="Arial"/>
                        <a:cs typeface="Arial"/>
                        <a:sym typeface="Arial"/>
                      </a:endParaRPr>
                    </a:p>
                    <a:p>
                      <a:pPr marL="0" lvl="0" indent="0" algn="l" rtl="0">
                        <a:lnSpc>
                          <a:spcPct val="115000"/>
                        </a:lnSpc>
                        <a:spcBef>
                          <a:spcPts val="0"/>
                        </a:spcBef>
                        <a:spcAft>
                          <a:spcPts val="0"/>
                        </a:spcAft>
                        <a:buNone/>
                      </a:pPr>
                      <a:endParaRPr sz="1200">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r h="909100">
                <a:tc>
                  <a:txBody>
                    <a:bodyPr/>
                    <a:lstStyle/>
                    <a:p>
                      <a:pPr marL="0" lvl="0" indent="0" algn="l" rtl="0">
                        <a:lnSpc>
                          <a:spcPct val="115000"/>
                        </a:lnSpc>
                        <a:spcBef>
                          <a:spcPts val="0"/>
                        </a:spcBef>
                        <a:spcAft>
                          <a:spcPts val="0"/>
                        </a:spcAft>
                        <a:buNone/>
                      </a:pPr>
                      <a:r>
                        <a:rPr lang="es-MX" sz="1200">
                          <a:latin typeface="Arial"/>
                          <a:ea typeface="Arial"/>
                          <a:cs typeface="Arial"/>
                          <a:sym typeface="Arial"/>
                        </a:rPr>
                        <a:t>Tipos de evaluación</a:t>
                      </a:r>
                      <a:endParaRPr sz="1200" b="1">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100">
                          <a:latin typeface="Century Gothic"/>
                          <a:ea typeface="Century Gothic"/>
                          <a:cs typeface="Century Gothic"/>
                          <a:sym typeface="Century Gothic"/>
                        </a:rPr>
                        <a:t>Gráficas e infografía.</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spcBef>
                          <a:spcPts val="0"/>
                        </a:spcBef>
                        <a:spcAft>
                          <a:spcPts val="0"/>
                        </a:spcAft>
                        <a:buNone/>
                      </a:pPr>
                      <a:r>
                        <a:rPr lang="es-MX" sz="1100">
                          <a:latin typeface="Century Gothic"/>
                          <a:ea typeface="Century Gothic"/>
                          <a:cs typeface="Century Gothic"/>
                          <a:sym typeface="Century Gothic"/>
                        </a:rPr>
                        <a:t>Resolución de problemas y gráficas </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MX" sz="1100">
                          <a:latin typeface="Century Gothic"/>
                          <a:ea typeface="Century Gothic"/>
                          <a:cs typeface="Century Gothic"/>
                          <a:sym typeface="Century Gothic"/>
                        </a:rPr>
                        <a:t>Infografía</a:t>
                      </a:r>
                      <a:endParaRPr sz="110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100">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r>
            </a:tbl>
          </a:graphicData>
        </a:graphic>
      </p:graphicFrame>
      <p:sp>
        <p:nvSpPr>
          <p:cNvPr id="257" name="Google Shape;2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aphicFrame>
        <p:nvGraphicFramePr>
          <p:cNvPr id="513" name="Google Shape;513;p66"/>
          <p:cNvGraphicFramePr/>
          <p:nvPr>
            <p:extLst>
              <p:ext uri="{D42A27DB-BD31-4B8C-83A1-F6EECF244321}">
                <p14:modId xmlns:p14="http://schemas.microsoft.com/office/powerpoint/2010/main" val="1697111500"/>
              </p:ext>
            </p:extLst>
          </p:nvPr>
        </p:nvGraphicFramePr>
        <p:xfrm>
          <a:off x="955343" y="427447"/>
          <a:ext cx="7069542" cy="6216777"/>
        </p:xfrm>
        <a:graphic>
          <a:graphicData uri="http://schemas.openxmlformats.org/drawingml/2006/table">
            <a:tbl>
              <a:tblPr firstRow="1" firstCol="1" bandRow="1">
                <a:noFill/>
                <a:tableStyleId>{C6984C64-D0FC-43A1-8559-42604DDAB214}</a:tableStyleId>
              </a:tblPr>
              <a:tblGrid>
                <a:gridCol w="2625022"/>
                <a:gridCol w="87396"/>
                <a:gridCol w="986816"/>
                <a:gridCol w="3370308"/>
              </a:tblGrid>
              <a:tr h="485447">
                <a:tc>
                  <a:txBody>
                    <a:bodyPr/>
                    <a:lstStyle/>
                    <a:p>
                      <a:pPr marL="0" marR="0" lvl="0" indent="0" algn="l" rtl="0">
                        <a:lnSpc>
                          <a:spcPct val="115000"/>
                        </a:lnSpc>
                        <a:spcBef>
                          <a:spcPts val="0"/>
                        </a:spcBef>
                        <a:spcAft>
                          <a:spcPts val="0"/>
                        </a:spcAft>
                        <a:buNone/>
                      </a:pPr>
                      <a:r>
                        <a:rPr lang="es-MX" sz="1000" dirty="0"/>
                        <a:t>Nombre de la asignatura:</a:t>
                      </a:r>
                      <a:endParaRPr sz="1000" dirty="0"/>
                    </a:p>
                    <a:p>
                      <a:pPr marL="0" marR="0" lvl="0" indent="0" algn="l" rtl="0">
                        <a:lnSpc>
                          <a:spcPct val="115000"/>
                        </a:lnSpc>
                        <a:spcBef>
                          <a:spcPts val="0"/>
                        </a:spcBef>
                        <a:spcAft>
                          <a:spcPts val="0"/>
                        </a:spcAft>
                        <a:buNone/>
                      </a:pPr>
                      <a:r>
                        <a:rPr lang="es-MX" sz="1000" dirty="0"/>
                        <a:t> </a:t>
                      </a:r>
                      <a:endParaRPr sz="1000" dirty="0"/>
                    </a:p>
                    <a:p>
                      <a:pPr marL="0" marR="0" lvl="0" indent="0" algn="l" rtl="0">
                        <a:lnSpc>
                          <a:spcPct val="115000"/>
                        </a:lnSpc>
                        <a:spcBef>
                          <a:spcPts val="0"/>
                        </a:spcBef>
                        <a:spcAft>
                          <a:spcPts val="0"/>
                        </a:spcAft>
                        <a:buNone/>
                      </a:pPr>
                      <a:r>
                        <a:rPr lang="es-MX" sz="1000" dirty="0"/>
                        <a:t> </a:t>
                      </a:r>
                      <a:endParaRPr sz="1000" dirty="0">
                        <a:latin typeface="Calibri"/>
                        <a:ea typeface="Calibri"/>
                        <a:cs typeface="Calibri"/>
                        <a:sym typeface="Calibri"/>
                      </a:endParaRPr>
                    </a:p>
                  </a:txBody>
                  <a:tcPr marL="24025" marR="24025" marT="0" marB="0"/>
                </a:tc>
                <a:tc gridSpan="3">
                  <a:txBody>
                    <a:bodyPr/>
                    <a:lstStyle/>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Nombre de la unidad  _______­­­­­­­­­­­____                                               Número de sesión___________</a:t>
                      </a:r>
                      <a:endParaRPr sz="1000">
                        <a:latin typeface="Calibri"/>
                        <a:ea typeface="Calibri"/>
                        <a:cs typeface="Calibri"/>
                        <a:sym typeface="Calibri"/>
                      </a:endParaRPr>
                    </a:p>
                  </a:txBody>
                  <a:tcPr marL="24025" marR="24025" marT="0" marB="0"/>
                </a:tc>
                <a:tc hMerge="1">
                  <a:txBody>
                    <a:bodyPr/>
                    <a:lstStyle/>
                    <a:p>
                      <a:endParaRPr lang="es-MX"/>
                    </a:p>
                  </a:txBody>
                  <a:tcPr/>
                </a:tc>
                <a:tc hMerge="1">
                  <a:txBody>
                    <a:bodyPr/>
                    <a:lstStyle/>
                    <a:p>
                      <a:endParaRPr lang="es-MX"/>
                    </a:p>
                  </a:txBody>
                  <a:tcPr/>
                </a:tc>
              </a:tr>
              <a:tr h="1618155">
                <a:tc>
                  <a:txBody>
                    <a:bodyPr/>
                    <a:lstStyle/>
                    <a:p>
                      <a:pPr marL="0" marR="0" lvl="0" indent="0" algn="l" rtl="0">
                        <a:lnSpc>
                          <a:spcPct val="115000"/>
                        </a:lnSpc>
                        <a:spcBef>
                          <a:spcPts val="0"/>
                        </a:spcBef>
                        <a:spcAft>
                          <a:spcPts val="0"/>
                        </a:spcAft>
                        <a:buNone/>
                      </a:pPr>
                      <a:r>
                        <a:rPr lang="es-MX" sz="1000"/>
                        <a:t>Objetivo (unidad):</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gridSpan="2">
                  <a:txBody>
                    <a:bodyPr/>
                    <a:lstStyle/>
                    <a:p>
                      <a:pPr marL="0" marR="0" lvl="0" indent="0" algn="l" rtl="0">
                        <a:lnSpc>
                          <a:spcPct val="115000"/>
                        </a:lnSpc>
                        <a:spcBef>
                          <a:spcPts val="0"/>
                        </a:spcBef>
                        <a:spcAft>
                          <a:spcPts val="0"/>
                        </a:spcAft>
                        <a:buNone/>
                      </a:pPr>
                      <a:r>
                        <a:rPr lang="es-MX" sz="1000" dirty="0"/>
                        <a:t>Objetivo específico:</a:t>
                      </a:r>
                      <a:endParaRPr sz="1000" dirty="0">
                        <a:latin typeface="Calibri"/>
                        <a:ea typeface="Calibri"/>
                        <a:cs typeface="Calibri"/>
                        <a:sym typeface="Calibri"/>
                      </a:endParaRPr>
                    </a:p>
                  </a:txBody>
                  <a:tcPr marL="24025" marR="24025" marT="0" marB="0"/>
                </a:tc>
                <a:tc hMerge="1">
                  <a:txBody>
                    <a:bodyPr/>
                    <a:lstStyle/>
                    <a:p>
                      <a:endParaRPr lang="es-MX"/>
                    </a:p>
                  </a:txBody>
                  <a:tcPr/>
                </a:tc>
                <a:tc>
                  <a:txBody>
                    <a:bodyPr/>
                    <a:lstStyle/>
                    <a:p>
                      <a:pPr marL="0" marR="0" lvl="0" indent="0" algn="just" rtl="0">
                        <a:lnSpc>
                          <a:spcPct val="115000"/>
                        </a:lnSpc>
                        <a:spcBef>
                          <a:spcPts val="0"/>
                        </a:spcBef>
                        <a:spcAft>
                          <a:spcPts val="0"/>
                        </a:spcAft>
                        <a:buNone/>
                      </a:pPr>
                      <a:r>
                        <a:rPr lang="es-MX" sz="1000"/>
                        <a:t>Contenidos conceptuales:</a:t>
                      </a:r>
                      <a:endParaRPr sz="1000"/>
                    </a:p>
                    <a:p>
                      <a:pPr marL="0" marR="0" lvl="0" indent="0" algn="just" rtl="0">
                        <a:lnSpc>
                          <a:spcPct val="115000"/>
                        </a:lnSpc>
                        <a:spcBef>
                          <a:spcPts val="0"/>
                        </a:spcBef>
                        <a:spcAft>
                          <a:spcPts val="0"/>
                        </a:spcAft>
                        <a:buNone/>
                      </a:pPr>
                      <a:r>
                        <a:rPr lang="es-MX" sz="1000"/>
                        <a:t> </a:t>
                      </a:r>
                      <a:endParaRPr sz="1000"/>
                    </a:p>
                    <a:p>
                      <a:pPr marL="0" marR="0" lvl="0" indent="0" algn="just" rtl="0">
                        <a:lnSpc>
                          <a:spcPct val="115000"/>
                        </a:lnSpc>
                        <a:spcBef>
                          <a:spcPts val="0"/>
                        </a:spcBef>
                        <a:spcAft>
                          <a:spcPts val="0"/>
                        </a:spcAft>
                        <a:buNone/>
                      </a:pPr>
                      <a:r>
                        <a:rPr lang="es-MX" sz="1000"/>
                        <a:t> </a:t>
                      </a:r>
                      <a:endParaRPr sz="1000"/>
                    </a:p>
                    <a:p>
                      <a:pPr marL="0" marR="0" lvl="0" indent="0" algn="just" rtl="0">
                        <a:lnSpc>
                          <a:spcPct val="115000"/>
                        </a:lnSpc>
                        <a:spcBef>
                          <a:spcPts val="0"/>
                        </a:spcBef>
                        <a:spcAft>
                          <a:spcPts val="0"/>
                        </a:spcAft>
                        <a:buNone/>
                      </a:pPr>
                      <a:r>
                        <a:rPr lang="es-MX" sz="1000"/>
                        <a:t>Contenidos procedimentales:</a:t>
                      </a:r>
                      <a:endParaRPr sz="1000"/>
                    </a:p>
                    <a:p>
                      <a:pPr marL="0" marR="0" lvl="0" indent="0" algn="just" rtl="0">
                        <a:lnSpc>
                          <a:spcPct val="115000"/>
                        </a:lnSpc>
                        <a:spcBef>
                          <a:spcPts val="0"/>
                        </a:spcBef>
                        <a:spcAft>
                          <a:spcPts val="0"/>
                        </a:spcAft>
                        <a:buNone/>
                      </a:pPr>
                      <a:r>
                        <a:rPr lang="es-MX" sz="1000"/>
                        <a:t> </a:t>
                      </a:r>
                      <a:endParaRPr sz="1000"/>
                    </a:p>
                    <a:p>
                      <a:pPr marL="0" marR="0" lvl="0" indent="0" algn="just"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Contenidos actitudinales:</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r>
              <a:tr h="485447">
                <a:tc gridSpan="4">
                  <a:txBody>
                    <a:bodyPr/>
                    <a:lstStyle/>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NOMBRE DEL  DEBATE:</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hMerge="1">
                  <a:txBody>
                    <a:bodyPr/>
                    <a:lstStyle/>
                    <a:p>
                      <a:endParaRPr lang="es-MX"/>
                    </a:p>
                  </a:txBody>
                  <a:tcPr/>
                </a:tc>
                <a:tc hMerge="1">
                  <a:txBody>
                    <a:bodyPr/>
                    <a:lstStyle/>
                    <a:p>
                      <a:endParaRPr lang="es-MX"/>
                    </a:p>
                  </a:txBody>
                  <a:tcPr/>
                </a:tc>
              </a:tr>
              <a:tr h="647262">
                <a:tc gridSpan="2">
                  <a:txBody>
                    <a:bodyPr/>
                    <a:lstStyle/>
                    <a:p>
                      <a:pPr marL="0" marR="0" lvl="0" indent="0" algn="l" rtl="0">
                        <a:lnSpc>
                          <a:spcPct val="115000"/>
                        </a:lnSpc>
                        <a:spcBef>
                          <a:spcPts val="0"/>
                        </a:spcBef>
                        <a:spcAft>
                          <a:spcPts val="0"/>
                        </a:spcAft>
                        <a:buNone/>
                      </a:pPr>
                      <a:r>
                        <a:rPr lang="es-MX" sz="1000"/>
                        <a:t>Lectura o lecturas recomendadas:</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gridSpan="2">
                  <a:txBody>
                    <a:bodyPr/>
                    <a:lstStyle/>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r>
              <a:tr h="647262">
                <a:tc gridSpan="2">
                  <a:txBody>
                    <a:bodyPr/>
                    <a:lstStyle/>
                    <a:p>
                      <a:pPr marL="0" marR="0" lvl="0" indent="0" algn="l" rtl="0">
                        <a:lnSpc>
                          <a:spcPct val="115000"/>
                        </a:lnSpc>
                        <a:spcBef>
                          <a:spcPts val="0"/>
                        </a:spcBef>
                        <a:spcAft>
                          <a:spcPts val="0"/>
                        </a:spcAft>
                        <a:buNone/>
                      </a:pPr>
                      <a:r>
                        <a:rPr lang="es-MX" sz="1000"/>
                        <a:t>Pregunta detonante: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gridSpan="2">
                  <a:txBody>
                    <a:bodyPr/>
                    <a:lstStyle/>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r>
              <a:tr h="485447">
                <a:tc gridSpan="2">
                  <a:txBody>
                    <a:bodyPr/>
                    <a:lstStyle/>
                    <a:p>
                      <a:pPr marL="0" marR="0" lvl="0" indent="0" algn="l" rtl="0">
                        <a:lnSpc>
                          <a:spcPct val="115000"/>
                        </a:lnSpc>
                        <a:spcBef>
                          <a:spcPts val="0"/>
                        </a:spcBef>
                        <a:spcAft>
                          <a:spcPts val="0"/>
                        </a:spcAft>
                        <a:buNone/>
                      </a:pPr>
                      <a:r>
                        <a:rPr lang="es-MX" sz="1000"/>
                        <a:t>Desarrollo del debate con preguntas claves </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gridSpan="2">
                  <a:txBody>
                    <a:bodyPr/>
                    <a:lstStyle/>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r>
              <a:tr h="647262">
                <a:tc gridSpan="2">
                  <a:txBody>
                    <a:bodyPr/>
                    <a:lstStyle/>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Relacionarlos con hechos actuales para comprenderlo mejor</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gridSpan="2">
                  <a:txBody>
                    <a:bodyPr/>
                    <a:lstStyle/>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r>
              <a:tr h="323631">
                <a:tc gridSpan="2">
                  <a:txBody>
                    <a:bodyPr/>
                    <a:lstStyle/>
                    <a:p>
                      <a:pPr marL="0" marR="0" lvl="0" indent="0" algn="l" rtl="0">
                        <a:lnSpc>
                          <a:spcPct val="115000"/>
                        </a:lnSpc>
                        <a:spcBef>
                          <a:spcPts val="0"/>
                        </a:spcBef>
                        <a:spcAft>
                          <a:spcPts val="0"/>
                        </a:spcAft>
                        <a:buNone/>
                      </a:pPr>
                      <a:r>
                        <a:rPr lang="es-MX" sz="1000"/>
                        <a:t>Conclusiones: </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gridSpan="2">
                  <a:txBody>
                    <a:bodyPr/>
                    <a:lstStyle/>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r>
              <a:tr h="485447">
                <a:tc gridSpan="2">
                  <a:txBody>
                    <a:bodyPr/>
                    <a:lstStyle/>
                    <a:p>
                      <a:pPr marL="0" marR="0" lvl="0" indent="0" algn="l" rtl="0">
                        <a:lnSpc>
                          <a:spcPct val="115000"/>
                        </a:lnSpc>
                        <a:spcBef>
                          <a:spcPts val="0"/>
                        </a:spcBef>
                        <a:spcAft>
                          <a:spcPts val="0"/>
                        </a:spcAft>
                        <a:buNone/>
                      </a:pPr>
                      <a:r>
                        <a:rPr lang="es-MX" sz="1000"/>
                        <a:t>Evaluaciòn:</a:t>
                      </a:r>
                      <a:endParaRPr sz="1000"/>
                    </a:p>
                    <a:p>
                      <a:pPr marL="0" marR="0" lvl="0" indent="0" algn="l" rtl="0">
                        <a:lnSpc>
                          <a:spcPct val="115000"/>
                        </a:lnSpc>
                        <a:spcBef>
                          <a:spcPts val="0"/>
                        </a:spcBef>
                        <a:spcAft>
                          <a:spcPts val="0"/>
                        </a:spcAft>
                        <a:buNone/>
                      </a:pPr>
                      <a:r>
                        <a:rPr lang="es-MX" sz="1000"/>
                        <a:t> </a:t>
                      </a:r>
                      <a:endParaRPr sz="1000"/>
                    </a:p>
                    <a:p>
                      <a:pPr marL="0" marR="0" lvl="0" indent="0" algn="l" rtl="0">
                        <a:lnSpc>
                          <a:spcPct val="115000"/>
                        </a:lnSpc>
                        <a:spcBef>
                          <a:spcPts val="0"/>
                        </a:spcBef>
                        <a:spcAft>
                          <a:spcPts val="0"/>
                        </a:spcAft>
                        <a:buNone/>
                      </a:pPr>
                      <a:r>
                        <a:rPr lang="es-MX" sz="1000"/>
                        <a:t> </a:t>
                      </a:r>
                      <a:endParaRPr sz="1000">
                        <a:latin typeface="Calibri"/>
                        <a:ea typeface="Calibri"/>
                        <a:cs typeface="Calibri"/>
                        <a:sym typeface="Calibri"/>
                      </a:endParaRPr>
                    </a:p>
                  </a:txBody>
                  <a:tcPr marL="24025" marR="24025" marT="0" marB="0"/>
                </a:tc>
                <a:tc hMerge="1">
                  <a:txBody>
                    <a:bodyPr/>
                    <a:lstStyle/>
                    <a:p>
                      <a:endParaRPr lang="es-MX"/>
                    </a:p>
                  </a:txBody>
                  <a:tcPr/>
                </a:tc>
                <a:tc gridSpan="2">
                  <a:txBody>
                    <a:bodyPr/>
                    <a:lstStyle/>
                    <a:p>
                      <a:pPr marL="0" marR="0" lvl="0" indent="0" algn="l" rtl="0">
                        <a:lnSpc>
                          <a:spcPct val="115000"/>
                        </a:lnSpc>
                        <a:spcBef>
                          <a:spcPts val="0"/>
                        </a:spcBef>
                        <a:spcAft>
                          <a:spcPts val="0"/>
                        </a:spcAft>
                        <a:buNone/>
                      </a:pPr>
                      <a:r>
                        <a:rPr lang="es-MX" sz="1000" dirty="0"/>
                        <a:t> </a:t>
                      </a:r>
                      <a:endParaRPr sz="1000" dirty="0">
                        <a:latin typeface="Calibri"/>
                        <a:ea typeface="Calibri"/>
                        <a:cs typeface="Calibri"/>
                        <a:sym typeface="Calibri"/>
                      </a:endParaRPr>
                    </a:p>
                  </a:txBody>
                  <a:tcPr marL="24025" marR="24025" marT="0" marB="0"/>
                </a:tc>
                <a:tc hMerge="1">
                  <a:txBody>
                    <a:bodyPr/>
                    <a:lstStyle/>
                    <a:p>
                      <a:endParaRPr lang="es-MX"/>
                    </a:p>
                  </a:txBody>
                  <a:tcPr/>
                </a:tc>
              </a:tr>
            </a:tbl>
          </a:graphicData>
        </a:graphic>
      </p:graphicFrame>
      <p:sp>
        <p:nvSpPr>
          <p:cNvPr id="2" name="CuadroTexto 1"/>
          <p:cNvSpPr txBox="1"/>
          <p:nvPr/>
        </p:nvSpPr>
        <p:spPr>
          <a:xfrm>
            <a:off x="5745707" y="0"/>
            <a:ext cx="3016156" cy="523220"/>
          </a:xfrm>
          <a:prstGeom prst="rect">
            <a:avLst/>
          </a:prstGeom>
          <a:noFill/>
        </p:spPr>
        <p:txBody>
          <a:bodyPr wrap="square" rtlCol="0">
            <a:spAutoFit/>
          </a:bodyPr>
          <a:lstStyle/>
          <a:p>
            <a:pPr algn="r"/>
            <a:r>
              <a:rPr lang="es-MX" dirty="0" smtClean="0"/>
              <a:t>Producto 12. Evaluación. Formatos. Grupo heterogéneo</a:t>
            </a:r>
            <a:endParaRPr lang="es-MX"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aphicFrame>
        <p:nvGraphicFramePr>
          <p:cNvPr id="518" name="Google Shape;518;p67"/>
          <p:cNvGraphicFramePr/>
          <p:nvPr/>
        </p:nvGraphicFramePr>
        <p:xfrm>
          <a:off x="179513" y="50803"/>
          <a:ext cx="8784975" cy="6837713"/>
        </p:xfrm>
        <a:graphic>
          <a:graphicData uri="http://schemas.openxmlformats.org/drawingml/2006/table">
            <a:tbl>
              <a:tblPr firstRow="1" firstCol="1" bandRow="1">
                <a:noFill/>
                <a:tableStyleId>{C6984C64-D0FC-43A1-8559-42604DDAB214}</a:tableStyleId>
              </a:tblPr>
              <a:tblGrid>
                <a:gridCol w="4392000"/>
                <a:gridCol w="4392975"/>
              </a:tblGrid>
              <a:tr h="176550">
                <a:tc gridSpan="2">
                  <a:txBody>
                    <a:bodyPr/>
                    <a:lstStyle/>
                    <a:p>
                      <a:pPr marL="0" marR="0" lvl="0" indent="0" algn="ctr" rtl="0">
                        <a:spcBef>
                          <a:spcPts val="0"/>
                        </a:spcBef>
                        <a:spcAft>
                          <a:spcPts val="0"/>
                        </a:spcAft>
                        <a:buNone/>
                      </a:pPr>
                      <a:r>
                        <a:rPr lang="es-MX" sz="1200"/>
                        <a:t>Datos de identificación</a:t>
                      </a:r>
                      <a:endParaRPr sz="1200">
                        <a:latin typeface="Calibri"/>
                        <a:ea typeface="Calibri"/>
                        <a:cs typeface="Calibri"/>
                        <a:sym typeface="Calibri"/>
                      </a:endParaRPr>
                    </a:p>
                  </a:txBody>
                  <a:tcPr marL="25350" marR="25350" marT="0" marB="0" anchor="ctr"/>
                </a:tc>
                <a:tc hMerge="1">
                  <a:txBody>
                    <a:bodyPr/>
                    <a:lstStyle/>
                    <a:p>
                      <a:endParaRPr lang="es-MX"/>
                    </a:p>
                  </a:txBody>
                  <a:tcPr/>
                </a:tc>
              </a:tr>
              <a:tr h="203050">
                <a:tc>
                  <a:txBody>
                    <a:bodyPr/>
                    <a:lstStyle/>
                    <a:p>
                      <a:pPr marL="0" marR="0" lvl="0" indent="0" algn="just" rtl="0">
                        <a:lnSpc>
                          <a:spcPct val="115000"/>
                        </a:lnSpc>
                        <a:spcBef>
                          <a:spcPts val="0"/>
                        </a:spcBef>
                        <a:spcAft>
                          <a:spcPts val="0"/>
                        </a:spcAft>
                        <a:buNone/>
                      </a:pPr>
                      <a:r>
                        <a:rPr lang="es-MX" sz="1200"/>
                        <a:t>Asignatura</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Unidad</a:t>
                      </a:r>
                      <a:endParaRPr sz="1200">
                        <a:solidFill>
                          <a:srgbClr val="000000"/>
                        </a:solidFill>
                        <a:latin typeface="Calibri"/>
                        <a:ea typeface="Calibri"/>
                        <a:cs typeface="Calibri"/>
                        <a:sym typeface="Calibri"/>
                      </a:endParaRPr>
                    </a:p>
                  </a:txBody>
                  <a:tcPr marL="25350" marR="25350" marT="0" marB="0"/>
                </a:tc>
              </a:tr>
              <a:tr h="203050">
                <a:tc>
                  <a:txBody>
                    <a:bodyPr/>
                    <a:lstStyle/>
                    <a:p>
                      <a:pPr marL="0" marR="0" lvl="0" indent="0" algn="just" rtl="0">
                        <a:lnSpc>
                          <a:spcPct val="115000"/>
                        </a:lnSpc>
                        <a:spcBef>
                          <a:spcPts val="0"/>
                        </a:spcBef>
                        <a:spcAft>
                          <a:spcPts val="0"/>
                        </a:spcAft>
                        <a:buNone/>
                      </a:pPr>
                      <a:r>
                        <a:rPr lang="es-MX" sz="1200"/>
                        <a:t>Autor</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Colegio</a:t>
                      </a:r>
                      <a:endParaRPr sz="1200">
                        <a:solidFill>
                          <a:srgbClr val="000000"/>
                        </a:solidFill>
                        <a:latin typeface="Calibri"/>
                        <a:ea typeface="Calibri"/>
                        <a:cs typeface="Calibri"/>
                        <a:sym typeface="Calibri"/>
                      </a:endParaRPr>
                    </a:p>
                  </a:txBody>
                  <a:tcPr marL="25350" marR="25350" marT="0" marB="0"/>
                </a:tc>
              </a:tr>
              <a:tr h="203050">
                <a:tc>
                  <a:txBody>
                    <a:bodyPr/>
                    <a:lstStyle/>
                    <a:p>
                      <a:pPr marL="0" marR="0" lvl="0" indent="0" algn="just" rtl="0">
                        <a:lnSpc>
                          <a:spcPct val="115000"/>
                        </a:lnSpc>
                        <a:spcBef>
                          <a:spcPts val="0"/>
                        </a:spcBef>
                        <a:spcAft>
                          <a:spcPts val="0"/>
                        </a:spcAft>
                        <a:buNone/>
                      </a:pPr>
                      <a:r>
                        <a:rPr lang="es-MX" sz="1200"/>
                        <a:t>Plantel</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Turno</a:t>
                      </a:r>
                      <a:endParaRPr sz="1200">
                        <a:solidFill>
                          <a:srgbClr val="000000"/>
                        </a:solidFill>
                        <a:latin typeface="Calibri"/>
                        <a:ea typeface="Calibri"/>
                        <a:cs typeface="Calibri"/>
                        <a:sym typeface="Calibri"/>
                      </a:endParaRPr>
                    </a:p>
                  </a:txBody>
                  <a:tcPr marL="25350" marR="25350" marT="0" marB="0"/>
                </a:tc>
              </a:tr>
              <a:tr h="203050">
                <a:tc>
                  <a:txBody>
                    <a:bodyPr/>
                    <a:lstStyle/>
                    <a:p>
                      <a:pPr marL="0" marR="0" lvl="0" indent="0" algn="just" rtl="0">
                        <a:lnSpc>
                          <a:spcPct val="115000"/>
                        </a:lnSpc>
                        <a:spcBef>
                          <a:spcPts val="0"/>
                        </a:spcBef>
                        <a:spcAft>
                          <a:spcPts val="0"/>
                        </a:spcAft>
                        <a:buNone/>
                      </a:pPr>
                      <a:r>
                        <a:rPr lang="es-MX" sz="1200"/>
                        <a:t>Número de sesión</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203050">
                <a:tc gridSpan="2">
                  <a:txBody>
                    <a:bodyPr/>
                    <a:lstStyle/>
                    <a:p>
                      <a:pPr marL="0" marR="0" lvl="0" indent="0" algn="ctr" rtl="0">
                        <a:lnSpc>
                          <a:spcPct val="115000"/>
                        </a:lnSpc>
                        <a:spcBef>
                          <a:spcPts val="0"/>
                        </a:spcBef>
                        <a:spcAft>
                          <a:spcPts val="0"/>
                        </a:spcAft>
                        <a:buNone/>
                      </a:pPr>
                      <a:r>
                        <a:rPr lang="es-MX" sz="1200"/>
                        <a:t>Descripción y análisis</a:t>
                      </a:r>
                      <a:endParaRPr sz="1200">
                        <a:solidFill>
                          <a:srgbClr val="000000"/>
                        </a:solidFill>
                        <a:latin typeface="Calibri"/>
                        <a:ea typeface="Calibri"/>
                        <a:cs typeface="Calibri"/>
                        <a:sym typeface="Calibri"/>
                      </a:endParaRPr>
                    </a:p>
                  </a:txBody>
                  <a:tcPr marL="25350" marR="25350" marT="0" marB="0" anchor="ctr"/>
                </a:tc>
                <a:tc hMerge="1">
                  <a:txBody>
                    <a:bodyPr/>
                    <a:lstStyle/>
                    <a:p>
                      <a:endParaRPr lang="es-MX"/>
                    </a:p>
                  </a:txBody>
                  <a:tcPr/>
                </a:tc>
              </a:tr>
              <a:tr h="203050">
                <a:tc>
                  <a:txBody>
                    <a:bodyPr/>
                    <a:lstStyle/>
                    <a:p>
                      <a:pPr marL="0" marR="0" lvl="0" indent="0" algn="just" rtl="0">
                        <a:lnSpc>
                          <a:spcPct val="115000"/>
                        </a:lnSpc>
                        <a:spcBef>
                          <a:spcPts val="0"/>
                        </a:spcBef>
                        <a:spcAft>
                          <a:spcPts val="0"/>
                        </a:spcAft>
                        <a:buNone/>
                      </a:pPr>
                      <a:r>
                        <a:rPr lang="es-MX" sz="1200"/>
                        <a:t>Objetivo (unidad):</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406100">
                <a:tc>
                  <a:txBody>
                    <a:bodyPr/>
                    <a:lstStyle/>
                    <a:p>
                      <a:pPr marL="0" marR="0" lvl="0" indent="0" algn="just" rtl="0">
                        <a:lnSpc>
                          <a:spcPct val="115000"/>
                        </a:lnSpc>
                        <a:spcBef>
                          <a:spcPts val="0"/>
                        </a:spcBef>
                        <a:spcAft>
                          <a:spcPts val="0"/>
                        </a:spcAft>
                        <a:buNone/>
                      </a:pPr>
                      <a:r>
                        <a:rPr lang="es-MX" sz="1200"/>
                        <a:t>Contenidos del programa revisados durante la sesión (conceptuales, procedimentales y actitudinales)</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406100">
                <a:tc>
                  <a:txBody>
                    <a:bodyPr/>
                    <a:lstStyle/>
                    <a:p>
                      <a:pPr marL="0" marR="0" lvl="0" indent="0" algn="l" rtl="0">
                        <a:lnSpc>
                          <a:spcPct val="115000"/>
                        </a:lnSpc>
                        <a:spcBef>
                          <a:spcPts val="0"/>
                        </a:spcBef>
                        <a:spcAft>
                          <a:spcPts val="0"/>
                        </a:spcAft>
                        <a:buNone/>
                      </a:pPr>
                      <a:r>
                        <a:rPr lang="es-MX" sz="1200"/>
                        <a:t>Descripción de las actividades desarrolladas durante la sesión (en el aula/laboratorio y fuera del aula)</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406100">
                <a:tc>
                  <a:txBody>
                    <a:bodyPr/>
                    <a:lstStyle/>
                    <a:p>
                      <a:pPr marL="0" marR="0" lvl="0" indent="0" algn="l" rtl="0">
                        <a:lnSpc>
                          <a:spcPct val="115000"/>
                        </a:lnSpc>
                        <a:spcBef>
                          <a:spcPts val="0"/>
                        </a:spcBef>
                        <a:spcAft>
                          <a:spcPts val="0"/>
                        </a:spcAft>
                        <a:buNone/>
                      </a:pPr>
                      <a:r>
                        <a:rPr lang="es-MX" sz="1200"/>
                        <a:t>Materiales utilizados (convencionales, en forma electrónica o en línea) Anexar alguna muestra</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706250">
                <a:tc>
                  <a:txBody>
                    <a:bodyPr/>
                    <a:lstStyle/>
                    <a:p>
                      <a:pPr marL="0" marR="0" lvl="0" indent="0" algn="l" rtl="0">
                        <a:spcBef>
                          <a:spcPts val="0"/>
                        </a:spcBef>
                        <a:spcAft>
                          <a:spcPts val="0"/>
                        </a:spcAft>
                        <a:buNone/>
                      </a:pPr>
                      <a:r>
                        <a:rPr lang="es-MX" sz="1200"/>
                        <a:t>Evaluación: </a:t>
                      </a:r>
                      <a:endParaRPr/>
                    </a:p>
                    <a:p>
                      <a:pPr marL="0" marR="0" lvl="0" indent="0" algn="l" rtl="0">
                        <a:spcBef>
                          <a:spcPts val="0"/>
                        </a:spcBef>
                        <a:spcAft>
                          <a:spcPts val="0"/>
                        </a:spcAft>
                        <a:buNone/>
                      </a:pPr>
                      <a:r>
                        <a:rPr lang="es-MX" sz="1200"/>
                        <a:t>Instrumentos empleados (hojas de registro, tablas de cotejo, escalas, rúbricas, exámenes, ejercicios, etc.) Anexar algunas muestras representativas.</a:t>
                      </a:r>
                      <a:endParaRPr sz="1200">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406100">
                <a:tc>
                  <a:txBody>
                    <a:bodyPr/>
                    <a:lstStyle/>
                    <a:p>
                      <a:pPr marL="0" marR="0" lvl="0" indent="0" algn="l" rtl="0">
                        <a:lnSpc>
                          <a:spcPct val="115000"/>
                        </a:lnSpc>
                        <a:spcBef>
                          <a:spcPts val="0"/>
                        </a:spcBef>
                        <a:spcAft>
                          <a:spcPts val="0"/>
                        </a:spcAft>
                        <a:buNone/>
                      </a:pPr>
                      <a:r>
                        <a:rPr lang="es-MX" sz="1200"/>
                        <a:t>Descripción de procedimientos desarrollados para realimentar los aprendizajes.</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609125">
                <a:tc>
                  <a:txBody>
                    <a:bodyPr/>
                    <a:lstStyle/>
                    <a:p>
                      <a:pPr marL="0" marR="0" lvl="0" indent="0" algn="l" rtl="0">
                        <a:lnSpc>
                          <a:spcPct val="115000"/>
                        </a:lnSpc>
                        <a:spcBef>
                          <a:spcPts val="0"/>
                        </a:spcBef>
                        <a:spcAft>
                          <a:spcPts val="0"/>
                        </a:spcAft>
                        <a:buNone/>
                      </a:pPr>
                      <a:r>
                        <a:rPr lang="es-MX" sz="1200"/>
                        <a:t>Productos de aprendizaje (Trabajos escritos, ejercicios resueltos, prácticas, blogs, wikis, etc.) Anexar algunas muestras representativas.</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203050">
                <a:tc>
                  <a:txBody>
                    <a:bodyPr/>
                    <a:lstStyle/>
                    <a:p>
                      <a:pPr marL="0" marR="0" lvl="0" indent="0" algn="l" rtl="0">
                        <a:lnSpc>
                          <a:spcPct val="115000"/>
                        </a:lnSpc>
                        <a:spcBef>
                          <a:spcPts val="0"/>
                        </a:spcBef>
                        <a:spcAft>
                          <a:spcPts val="0"/>
                        </a:spcAft>
                        <a:buNone/>
                      </a:pPr>
                      <a:r>
                        <a:rPr lang="es-MX" sz="1200"/>
                        <a:t>Análisis de los aprendizajes alcanzados.</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r>
              <a:tr h="854350">
                <a:tc>
                  <a:txBody>
                    <a:bodyPr/>
                    <a:lstStyle/>
                    <a:p>
                      <a:pPr marL="0" marR="0" lvl="0" indent="0" algn="l" rtl="0">
                        <a:lnSpc>
                          <a:spcPct val="115000"/>
                        </a:lnSpc>
                        <a:spcBef>
                          <a:spcPts val="0"/>
                        </a:spcBef>
                        <a:spcAft>
                          <a:spcPts val="0"/>
                        </a:spcAft>
                        <a:buNone/>
                      </a:pPr>
                      <a:r>
                        <a:rPr lang="es-MX" sz="1200"/>
                        <a:t>Evaluación de la actividad docente: </a:t>
                      </a:r>
                      <a:endParaRPr/>
                    </a:p>
                    <a:p>
                      <a:pPr marL="0" marR="0" lvl="0" indent="0" algn="l" rtl="0">
                        <a:lnSpc>
                          <a:spcPct val="115000"/>
                        </a:lnSpc>
                        <a:spcBef>
                          <a:spcPts val="1000"/>
                        </a:spcBef>
                        <a:spcAft>
                          <a:spcPts val="0"/>
                        </a:spcAft>
                        <a:buNone/>
                      </a:pPr>
                      <a:r>
                        <a:rPr lang="es-MX" sz="1200"/>
                        <a:t>Antes de la sesión</a:t>
                      </a:r>
                      <a:endParaRPr/>
                    </a:p>
                    <a:p>
                      <a:pPr marL="0" marR="0" lvl="0" indent="0" algn="l" rtl="0">
                        <a:lnSpc>
                          <a:spcPct val="115000"/>
                        </a:lnSpc>
                        <a:spcBef>
                          <a:spcPts val="100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Se requiere información actualizada sobre algún contenido</a:t>
                      </a:r>
                      <a:endParaRPr sz="1200">
                        <a:solidFill>
                          <a:srgbClr val="000000"/>
                        </a:solidFill>
                        <a:latin typeface="Calibri"/>
                        <a:ea typeface="Calibri"/>
                        <a:cs typeface="Calibri"/>
                        <a:sym typeface="Calibri"/>
                      </a:endParaRPr>
                    </a:p>
                  </a:txBody>
                  <a:tcPr marL="25350" marR="25350" marT="0" marB="0"/>
                </a:tc>
              </a:tr>
              <a:tr h="731750">
                <a:tc>
                  <a:txBody>
                    <a:bodyPr/>
                    <a:lstStyle/>
                    <a:p>
                      <a:pPr marL="0" marR="0" lvl="0" indent="0" algn="l" rtl="0">
                        <a:lnSpc>
                          <a:spcPct val="115000"/>
                        </a:lnSpc>
                        <a:spcBef>
                          <a:spcPts val="0"/>
                        </a:spcBef>
                        <a:spcAft>
                          <a:spcPts val="0"/>
                        </a:spcAft>
                        <a:buNone/>
                      </a:pPr>
                      <a:r>
                        <a:rPr lang="es-MX" sz="1200"/>
                        <a:t>Durante la clase: </a:t>
                      </a:r>
                      <a:endParaRPr/>
                    </a:p>
                    <a:p>
                      <a:pPr marL="0" marR="0" lvl="0" indent="0" algn="l" rtl="0">
                        <a:lnSpc>
                          <a:spcPct val="115000"/>
                        </a:lnSpc>
                        <a:spcBef>
                          <a:spcPts val="1000"/>
                        </a:spcBef>
                        <a:spcAft>
                          <a:spcPts val="0"/>
                        </a:spcAft>
                        <a:buNone/>
                      </a:pPr>
                      <a:r>
                        <a:rPr lang="es-MX" sz="1200"/>
                        <a:t> </a:t>
                      </a:r>
                      <a:endParaRPr sz="1200">
                        <a:solidFill>
                          <a:srgbClr val="000000"/>
                        </a:solidFill>
                        <a:latin typeface="Calibri"/>
                        <a:ea typeface="Calibri"/>
                        <a:cs typeface="Calibri"/>
                        <a:sym typeface="Calibri"/>
                      </a:endParaRPr>
                    </a:p>
                  </a:txBody>
                  <a:tcPr marL="25350" marR="25350" marT="0" marB="0"/>
                </a:tc>
                <a:tc>
                  <a:txBody>
                    <a:bodyPr/>
                    <a:lstStyle/>
                    <a:p>
                      <a:pPr marL="0" marR="0" lvl="0" indent="0" algn="just" rtl="0">
                        <a:lnSpc>
                          <a:spcPct val="115000"/>
                        </a:lnSpc>
                        <a:spcBef>
                          <a:spcPts val="0"/>
                        </a:spcBef>
                        <a:spcAft>
                          <a:spcPts val="0"/>
                        </a:spcAft>
                        <a:buNone/>
                      </a:pPr>
                      <a:r>
                        <a:rPr lang="es-MX" sz="1200"/>
                        <a:t>Postura teórica del docente respecto al tema. Incorporación de ejemplos de situaciones reales cercanas a los alumnos</a:t>
                      </a:r>
                      <a:endParaRPr/>
                    </a:p>
                    <a:p>
                      <a:pPr marL="0" marR="0" lvl="0" indent="0" algn="just" rtl="0">
                        <a:lnSpc>
                          <a:spcPct val="115000"/>
                        </a:lnSpc>
                        <a:spcBef>
                          <a:spcPts val="1000"/>
                        </a:spcBef>
                        <a:spcAft>
                          <a:spcPts val="0"/>
                        </a:spcAft>
                        <a:buNone/>
                      </a:pPr>
                      <a:r>
                        <a:rPr lang="es-MX" sz="1200"/>
                        <a:t>Acciones para promover la aplicación de lo aprendido</a:t>
                      </a:r>
                      <a:endParaRPr sz="1200">
                        <a:solidFill>
                          <a:srgbClr val="000000"/>
                        </a:solidFill>
                        <a:latin typeface="Calibri"/>
                        <a:ea typeface="Calibri"/>
                        <a:cs typeface="Calibri"/>
                        <a:sym typeface="Calibri"/>
                      </a:endParaRPr>
                    </a:p>
                  </a:txBody>
                  <a:tcPr marL="25350" marR="25350" marT="0" marB="0"/>
                </a:tc>
              </a:tr>
              <a:tr h="494825">
                <a:tc>
                  <a:txBody>
                    <a:bodyPr/>
                    <a:lstStyle/>
                    <a:p>
                      <a:pPr marL="0" marR="0" lvl="0" indent="0" algn="l" rtl="0">
                        <a:lnSpc>
                          <a:spcPct val="115000"/>
                        </a:lnSpc>
                        <a:spcBef>
                          <a:spcPts val="0"/>
                        </a:spcBef>
                        <a:spcAft>
                          <a:spcPts val="0"/>
                        </a:spcAft>
                        <a:buNone/>
                      </a:pPr>
                      <a:r>
                        <a:rPr lang="es-MX" sz="1200"/>
                        <a:t>Posterior a la clase: </a:t>
                      </a:r>
                      <a:endParaRPr/>
                    </a:p>
                  </a:txBody>
                  <a:tcPr marL="25350" marR="25350" marT="0" marB="0"/>
                </a:tc>
                <a:tc>
                  <a:txBody>
                    <a:bodyPr/>
                    <a:lstStyle/>
                    <a:p>
                      <a:pPr marL="0" marR="0" lvl="0" indent="0" algn="just" rtl="0">
                        <a:lnSpc>
                          <a:spcPct val="115000"/>
                        </a:lnSpc>
                        <a:spcBef>
                          <a:spcPts val="0"/>
                        </a:spcBef>
                        <a:spcAft>
                          <a:spcPts val="0"/>
                        </a:spcAft>
                        <a:buNone/>
                      </a:pPr>
                      <a:r>
                        <a:rPr lang="es-MX" sz="1200"/>
                        <a:t>Acciones para despertar el interés de los alumnos</a:t>
                      </a:r>
                      <a:endParaRPr sz="1200">
                        <a:solidFill>
                          <a:srgbClr val="000000"/>
                        </a:solidFill>
                        <a:latin typeface="Calibri"/>
                        <a:ea typeface="Calibri"/>
                        <a:cs typeface="Calibri"/>
                        <a:sym typeface="Calibri"/>
                      </a:endParaRPr>
                    </a:p>
                  </a:txBody>
                  <a:tcPr marL="25350" marR="25350" marT="0" marB="0"/>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8"/>
          <p:cNvSpPr/>
          <p:nvPr/>
        </p:nvSpPr>
        <p:spPr>
          <a:xfrm>
            <a:off x="2209800" y="1645722"/>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24" name="Google Shape;524;p68"/>
          <p:cNvPicPr preferRelativeResize="0"/>
          <p:nvPr/>
        </p:nvPicPr>
        <p:blipFill rotWithShape="1">
          <a:blip r:embed="rId3">
            <a:alphaModFix/>
          </a:blip>
          <a:srcRect/>
          <a:stretch/>
        </p:blipFill>
        <p:spPr>
          <a:xfrm>
            <a:off x="1403648" y="357189"/>
            <a:ext cx="6832814" cy="597376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69"/>
          <p:cNvPicPr preferRelativeResize="0"/>
          <p:nvPr/>
        </p:nvPicPr>
        <p:blipFill rotWithShape="1">
          <a:blip r:embed="rId3">
            <a:alphaModFix/>
          </a:blip>
          <a:srcRect/>
          <a:stretch/>
        </p:blipFill>
        <p:spPr>
          <a:xfrm>
            <a:off x="1187624" y="405458"/>
            <a:ext cx="6860380" cy="589468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70"/>
          <p:cNvPicPr preferRelativeResize="0"/>
          <p:nvPr/>
        </p:nvPicPr>
        <p:blipFill rotWithShape="1">
          <a:blip r:embed="rId3">
            <a:alphaModFix/>
          </a:blip>
          <a:srcRect/>
          <a:stretch/>
        </p:blipFill>
        <p:spPr>
          <a:xfrm>
            <a:off x="1259632" y="445079"/>
            <a:ext cx="6952447" cy="58916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p:txBody>
      </p:sp>
      <p:graphicFrame>
        <p:nvGraphicFramePr>
          <p:cNvPr id="135" name="Google Shape;135;p7"/>
          <p:cNvGraphicFramePr/>
          <p:nvPr>
            <p:extLst>
              <p:ext uri="{D42A27DB-BD31-4B8C-83A1-F6EECF244321}">
                <p14:modId xmlns:p14="http://schemas.microsoft.com/office/powerpoint/2010/main" val="947969260"/>
              </p:ext>
            </p:extLst>
          </p:nvPr>
        </p:nvGraphicFramePr>
        <p:xfrm>
          <a:off x="395536" y="404665"/>
          <a:ext cx="8064875" cy="5297220"/>
        </p:xfrm>
        <a:graphic>
          <a:graphicData uri="http://schemas.openxmlformats.org/drawingml/2006/table">
            <a:tbl>
              <a:tblPr firstRow="1" bandRow="1">
                <a:noFill/>
                <a:tableStyleId>{C6984C64-D0FC-43A1-8559-42604DDAB214}</a:tableStyleId>
              </a:tblPr>
              <a:tblGrid>
                <a:gridCol w="1872200"/>
                <a:gridCol w="3756600"/>
                <a:gridCol w="2436075"/>
              </a:tblGrid>
              <a:tr h="712600">
                <a:tc>
                  <a:txBody>
                    <a:bodyPr/>
                    <a:lstStyle/>
                    <a:p>
                      <a:pPr marL="0" marR="0" lvl="0" indent="0" algn="ctr" rtl="0">
                        <a:spcBef>
                          <a:spcPts val="0"/>
                        </a:spcBef>
                        <a:spcAft>
                          <a:spcPts val="0"/>
                        </a:spcAft>
                        <a:buNone/>
                      </a:pPr>
                      <a:r>
                        <a:rPr lang="es-MX" sz="2000" b="0" dirty="0">
                          <a:solidFill>
                            <a:schemeClr val="lt1"/>
                          </a:solidFill>
                        </a:rPr>
                        <a:t>APARTADOS</a:t>
                      </a:r>
                      <a:endParaRPr dirty="0"/>
                    </a:p>
                  </a:txBody>
                  <a:tcPr marL="91450" marR="91450" marT="45725" marB="45725"/>
                </a:tc>
                <a:tc>
                  <a:txBody>
                    <a:bodyPr/>
                    <a:lstStyle/>
                    <a:p>
                      <a:pPr marL="0" marR="0" lvl="0" indent="0" algn="ctr" rtl="0">
                        <a:spcBef>
                          <a:spcPts val="0"/>
                        </a:spcBef>
                        <a:spcAft>
                          <a:spcPts val="0"/>
                        </a:spcAft>
                        <a:buNone/>
                      </a:pPr>
                      <a:r>
                        <a:rPr lang="es-MX" sz="2000" b="0">
                          <a:solidFill>
                            <a:schemeClr val="lt1"/>
                          </a:solidFill>
                        </a:rPr>
                        <a:t>CONTENIDOS</a:t>
                      </a:r>
                      <a:endParaRPr/>
                    </a:p>
                  </a:txBody>
                  <a:tcPr marL="91450" marR="91450" marT="45725" marB="45725"/>
                </a:tc>
                <a:tc>
                  <a:txBody>
                    <a:bodyPr/>
                    <a:lstStyle/>
                    <a:p>
                      <a:pPr marL="0" marR="0" lvl="0" indent="0" algn="l" rtl="0">
                        <a:spcBef>
                          <a:spcPts val="0"/>
                        </a:spcBef>
                        <a:spcAft>
                          <a:spcPts val="0"/>
                        </a:spcAft>
                        <a:buNone/>
                      </a:pPr>
                      <a:r>
                        <a:rPr lang="es-MX" sz="2000" b="0">
                          <a:solidFill>
                            <a:schemeClr val="lt1"/>
                          </a:solidFill>
                        </a:rPr>
                        <a:t>No. DIAPOSITIVA</a:t>
                      </a:r>
                      <a:endParaRPr/>
                    </a:p>
                  </a:txBody>
                  <a:tcPr marL="91450" marR="91450" marT="45725" marB="45725"/>
                </a:tc>
              </a:tr>
              <a:tr h="776100">
                <a:tc rowSpan="2">
                  <a:txBody>
                    <a:bodyPr/>
                    <a:lstStyle/>
                    <a:p>
                      <a:pPr marL="0" marR="0" lvl="0" indent="0" algn="l" rtl="0">
                        <a:spcBef>
                          <a:spcPts val="0"/>
                        </a:spcBef>
                        <a:spcAft>
                          <a:spcPts val="0"/>
                        </a:spcAft>
                        <a:buNone/>
                      </a:pPr>
                      <a:r>
                        <a:rPr lang="es-MX" sz="1800" b="1" dirty="0"/>
                        <a:t>5. h</a:t>
                      </a:r>
                      <a:endParaRPr dirty="0"/>
                    </a:p>
                  </a:txBody>
                  <a:tcPr marL="91450" marR="91450" marT="45725" marB="45725"/>
                </a:tc>
                <a:tc>
                  <a:txBody>
                    <a:bodyPr/>
                    <a:lstStyle/>
                    <a:p>
                      <a:pPr marL="0" marR="0" lvl="0" indent="0" algn="l" rtl="0">
                        <a:spcBef>
                          <a:spcPts val="0"/>
                        </a:spcBef>
                        <a:spcAft>
                          <a:spcPts val="0"/>
                        </a:spcAft>
                        <a:buNone/>
                      </a:pPr>
                      <a:r>
                        <a:rPr lang="es-MX" sz="1800" b="0"/>
                        <a:t>Reflexión. Grupo</a:t>
                      </a:r>
                      <a:endParaRPr/>
                    </a:p>
                    <a:p>
                      <a:pPr marL="0" marR="0" lvl="0" indent="0" algn="l" rtl="0">
                        <a:spcBef>
                          <a:spcPts val="0"/>
                        </a:spcBef>
                        <a:spcAft>
                          <a:spcPts val="0"/>
                        </a:spcAft>
                        <a:buNone/>
                      </a:pPr>
                      <a:r>
                        <a:rPr lang="es-MX" sz="1800" b="0"/>
                        <a:t>Interdisciplinario</a:t>
                      </a:r>
                      <a:endParaRPr/>
                    </a:p>
                  </a:txBody>
                  <a:tcPr marL="91450" marR="91450" marT="45725" marB="45725">
                    <a:lnB w="12700" cap="flat" cmpd="sng">
                      <a:solidFill>
                        <a:schemeClr val="lt1"/>
                      </a:solidFill>
                      <a:prstDash val="solid"/>
                      <a:round/>
                      <a:headEnd type="none" w="sm" len="sm"/>
                      <a:tailEnd type="none" w="sm" len="sm"/>
                    </a:lnB>
                  </a:tcPr>
                </a:tc>
                <a:tc rowSpan="2">
                  <a:txBody>
                    <a:bodyPr/>
                    <a:lstStyle/>
                    <a:p>
                      <a:pPr marL="0" marR="0" lvl="0" indent="0" algn="ctr" rtl="0">
                        <a:spcBef>
                          <a:spcPts val="0"/>
                        </a:spcBef>
                        <a:spcAft>
                          <a:spcPts val="0"/>
                        </a:spcAft>
                        <a:buNone/>
                      </a:pPr>
                      <a:r>
                        <a:rPr lang="es-MX" sz="1800" dirty="0" smtClean="0"/>
                        <a:t>22</a:t>
                      </a:r>
                      <a:endParaRPr dirty="0"/>
                    </a:p>
                    <a:p>
                      <a:pPr marL="0" marR="0" lvl="0" indent="0" algn="ctr" rtl="0">
                        <a:spcBef>
                          <a:spcPts val="0"/>
                        </a:spcBef>
                        <a:spcAft>
                          <a:spcPts val="0"/>
                        </a:spcAft>
                        <a:buNone/>
                      </a:pPr>
                      <a:endParaRPr sz="1800" dirty="0"/>
                    </a:p>
                    <a:p>
                      <a:pPr marL="0" marR="0" lvl="0" indent="0" algn="ctr" rtl="0">
                        <a:spcBef>
                          <a:spcPts val="0"/>
                        </a:spcBef>
                        <a:spcAft>
                          <a:spcPts val="0"/>
                        </a:spcAft>
                        <a:buNone/>
                      </a:pPr>
                      <a:endParaRPr sz="1800" dirty="0"/>
                    </a:p>
                  </a:txBody>
                  <a:tcPr marL="91450" marR="91450" marT="45725" marB="45725"/>
                </a:tc>
              </a:tr>
              <a:tr h="468400">
                <a:tc vMerge="1">
                  <a:txBody>
                    <a:bodyPr/>
                    <a:lstStyle/>
                    <a:p>
                      <a:endParaRPr lang="es-MX"/>
                    </a:p>
                  </a:txBody>
                  <a:tcPr/>
                </a:tc>
                <a:tc>
                  <a:txBody>
                    <a:bodyPr/>
                    <a:lstStyle/>
                    <a:p>
                      <a:pPr marL="0" marR="0" lvl="0" indent="0" algn="l" rtl="0">
                        <a:spcBef>
                          <a:spcPts val="0"/>
                        </a:spcBef>
                        <a:spcAft>
                          <a:spcPts val="0"/>
                        </a:spcAft>
                        <a:buNone/>
                      </a:pPr>
                      <a:r>
                        <a:rPr lang="es-MX" sz="1800" dirty="0"/>
                        <a:t>Reflexión. Reunión de </a:t>
                      </a:r>
                      <a:r>
                        <a:rPr lang="es-MX" sz="1800" dirty="0" smtClean="0"/>
                        <a:t>zona</a:t>
                      </a:r>
                      <a:r>
                        <a:rPr lang="es-MX" sz="1800" baseline="0" dirty="0" smtClean="0"/>
                        <a:t> 1</a:t>
                      </a:r>
                      <a:endParaRPr dirty="0"/>
                    </a:p>
                  </a:txBody>
                  <a:tcPr marL="91450" marR="91450" marT="45725" marB="45725">
                    <a:lnT w="12700" cap="flat" cmpd="sng">
                      <a:solidFill>
                        <a:schemeClr val="lt1"/>
                      </a:solidFill>
                      <a:prstDash val="solid"/>
                      <a:round/>
                      <a:headEnd type="none" w="sm" len="sm"/>
                      <a:tailEnd type="none" w="sm" len="sm"/>
                    </a:lnT>
                  </a:tcPr>
                </a:tc>
                <a:tc vMerge="1">
                  <a:txBody>
                    <a:bodyPr/>
                    <a:lstStyle/>
                    <a:p>
                      <a:endParaRPr lang="es-MX"/>
                    </a:p>
                  </a:txBody>
                  <a:tcPr/>
                </a:tc>
              </a:tr>
              <a:tr h="619925">
                <a:tc rowSpan="6">
                  <a:txBody>
                    <a:bodyPr/>
                    <a:lstStyle/>
                    <a:p>
                      <a:pPr marL="0" marR="0" lvl="0" indent="0" algn="l" rtl="0">
                        <a:spcBef>
                          <a:spcPts val="0"/>
                        </a:spcBef>
                        <a:spcAft>
                          <a:spcPts val="0"/>
                        </a:spcAft>
                        <a:buNone/>
                      </a:pPr>
                      <a:r>
                        <a:rPr lang="es-MX" sz="1800" b="1"/>
                        <a:t>5.I</a:t>
                      </a:r>
                      <a:endParaRPr/>
                    </a:p>
                    <a:p>
                      <a:pPr marL="0" marR="0" lvl="0" indent="0" algn="l" rtl="0">
                        <a:spcBef>
                          <a:spcPts val="0"/>
                        </a:spcBef>
                        <a:spcAft>
                          <a:spcPts val="0"/>
                        </a:spcAft>
                        <a:buNone/>
                      </a:pPr>
                      <a:r>
                        <a:rPr lang="es-MX" sz="1800" b="1"/>
                        <a:t>Productos en orden consecutivo del 4 en adelante</a:t>
                      </a:r>
                      <a:endParaRPr/>
                    </a:p>
                    <a:p>
                      <a:pPr marL="0" marR="0" lvl="0" indent="0" algn="l" rtl="0">
                        <a:spcBef>
                          <a:spcPts val="0"/>
                        </a:spcBef>
                        <a:spcAft>
                          <a:spcPts val="0"/>
                        </a:spcAft>
                        <a:buNone/>
                      </a:pPr>
                      <a:endParaRPr sz="1800" b="1"/>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4. Organizador gráfico. Preguntas esenciales</a:t>
                      </a:r>
                      <a:endParaRPr/>
                    </a:p>
                  </a:txBody>
                  <a:tcPr marL="91450" marR="91450" marT="45725" marB="45725">
                    <a:lnB w="12700" cap="flat" cmpd="sng">
                      <a:solidFill>
                        <a:schemeClr val="lt1"/>
                      </a:solidFill>
                      <a:prstDash val="solid"/>
                      <a:round/>
                      <a:headEnd type="none" w="sm" len="sm"/>
                      <a:tailEnd type="none" w="sm" len="sm"/>
                    </a:lnB>
                  </a:tcPr>
                </a:tc>
                <a:tc rowSpan="6">
                  <a:txBody>
                    <a:bodyPr/>
                    <a:lstStyle/>
                    <a:p>
                      <a:pPr marL="0" marR="0" lvl="0" indent="0" algn="ctr" rtl="0">
                        <a:spcBef>
                          <a:spcPts val="0"/>
                        </a:spcBef>
                        <a:spcAft>
                          <a:spcPts val="0"/>
                        </a:spcAft>
                        <a:buNone/>
                      </a:pPr>
                      <a:r>
                        <a:rPr lang="es-MX" sz="1800" dirty="0" smtClean="0"/>
                        <a:t>30</a:t>
                      </a:r>
                      <a:endParaRPr dirty="0"/>
                    </a:p>
                    <a:p>
                      <a:pPr marL="0" marR="0" lvl="0" indent="0" algn="ctr" rtl="0">
                        <a:spcBef>
                          <a:spcPts val="0"/>
                        </a:spcBef>
                        <a:spcAft>
                          <a:spcPts val="0"/>
                        </a:spcAft>
                        <a:buNone/>
                      </a:pPr>
                      <a:endParaRPr sz="1800" dirty="0"/>
                    </a:p>
                    <a:p>
                      <a:pPr marL="0" marR="0" lvl="0" indent="0" algn="ctr" rtl="0">
                        <a:spcBef>
                          <a:spcPts val="0"/>
                        </a:spcBef>
                        <a:spcAft>
                          <a:spcPts val="0"/>
                        </a:spcAft>
                        <a:buNone/>
                      </a:pPr>
                      <a:r>
                        <a:rPr lang="es-MX" sz="1800" dirty="0" smtClean="0"/>
                        <a:t>32</a:t>
                      </a:r>
                      <a:endParaRPr dirty="0"/>
                    </a:p>
                    <a:p>
                      <a:pPr marL="0" marR="0" lvl="0" indent="0" algn="ctr" rtl="0">
                        <a:spcBef>
                          <a:spcPts val="0"/>
                        </a:spcBef>
                        <a:spcAft>
                          <a:spcPts val="0"/>
                        </a:spcAft>
                        <a:buNone/>
                      </a:pPr>
                      <a:endParaRPr sz="1800" dirty="0"/>
                    </a:p>
                    <a:p>
                      <a:pPr marL="0" marR="0" lvl="0" indent="0" algn="ctr" rtl="0">
                        <a:spcBef>
                          <a:spcPts val="0"/>
                        </a:spcBef>
                        <a:spcAft>
                          <a:spcPts val="0"/>
                        </a:spcAft>
                        <a:buNone/>
                      </a:pPr>
                      <a:endParaRPr sz="1800" dirty="0"/>
                    </a:p>
                    <a:p>
                      <a:pPr marL="0" marR="0" lvl="0" indent="0" algn="ctr" rtl="0">
                        <a:spcBef>
                          <a:spcPts val="0"/>
                        </a:spcBef>
                        <a:spcAft>
                          <a:spcPts val="0"/>
                        </a:spcAft>
                        <a:buNone/>
                      </a:pPr>
                      <a:r>
                        <a:rPr lang="es-MX" sz="1800" dirty="0" smtClean="0"/>
                        <a:t>34</a:t>
                      </a:r>
                      <a:endParaRPr dirty="0"/>
                    </a:p>
                    <a:p>
                      <a:pPr marL="0" marR="0" lvl="0" indent="0" algn="ctr" rtl="0">
                        <a:spcBef>
                          <a:spcPts val="0"/>
                        </a:spcBef>
                        <a:spcAft>
                          <a:spcPts val="0"/>
                        </a:spcAft>
                        <a:buNone/>
                      </a:pPr>
                      <a:r>
                        <a:rPr lang="es-MX" sz="1800" dirty="0" smtClean="0"/>
                        <a:t>38</a:t>
                      </a:r>
                      <a:endParaRPr dirty="0"/>
                    </a:p>
                    <a:p>
                      <a:pPr marL="0" marR="0" lvl="0" indent="0" algn="ctr" rtl="0">
                        <a:spcBef>
                          <a:spcPts val="0"/>
                        </a:spcBef>
                        <a:spcAft>
                          <a:spcPts val="0"/>
                        </a:spcAft>
                        <a:buNone/>
                      </a:pPr>
                      <a:r>
                        <a:rPr lang="es-MX" sz="1800" dirty="0" smtClean="0"/>
                        <a:t>49</a:t>
                      </a:r>
                      <a:endParaRPr lang="es-MX" sz="1800" dirty="0"/>
                    </a:p>
                    <a:p>
                      <a:pPr marL="0" marR="0" lvl="0" indent="0" algn="ctr" rtl="0">
                        <a:spcBef>
                          <a:spcPts val="0"/>
                        </a:spcBef>
                        <a:spcAft>
                          <a:spcPts val="0"/>
                        </a:spcAft>
                        <a:buNone/>
                      </a:pPr>
                      <a:endParaRPr sz="1800" dirty="0"/>
                    </a:p>
                    <a:p>
                      <a:pPr marL="0" marR="0" lvl="0" indent="0" algn="ctr" rtl="0">
                        <a:spcBef>
                          <a:spcPts val="0"/>
                        </a:spcBef>
                        <a:spcAft>
                          <a:spcPts val="0"/>
                        </a:spcAft>
                        <a:buNone/>
                      </a:pPr>
                      <a:r>
                        <a:rPr lang="es-MX" sz="1800" dirty="0" smtClean="0"/>
                        <a:t>59</a:t>
                      </a:r>
                      <a:endParaRPr sz="1800" dirty="0"/>
                    </a:p>
                  </a:txBody>
                  <a:tcPr marL="91450" marR="91450" marT="45725" marB="45725"/>
                </a:tc>
              </a:tr>
              <a:tr h="619925">
                <a:tc vMerge="1">
                  <a:txBody>
                    <a:bodyPr/>
                    <a:lstStyle/>
                    <a:p>
                      <a:endParaRPr lang="es-MX"/>
                    </a:p>
                  </a:txBody>
                  <a:tcPr/>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5. Organizador gráfico</a:t>
                      </a:r>
                      <a:endParaRPr/>
                    </a:p>
                    <a:p>
                      <a:pPr marL="0" marR="0" lvl="0" indent="0" algn="l" rtl="0">
                        <a:lnSpc>
                          <a:spcPct val="100000"/>
                        </a:lnSpc>
                        <a:spcBef>
                          <a:spcPts val="0"/>
                        </a:spcBef>
                        <a:spcAft>
                          <a:spcPts val="0"/>
                        </a:spcAft>
                        <a:buClr>
                          <a:schemeClr val="lt1"/>
                        </a:buClr>
                        <a:buSzPts val="1800"/>
                        <a:buFont typeface="Calibri"/>
                        <a:buNone/>
                      </a:pPr>
                      <a:r>
                        <a:rPr lang="es-MX" sz="1800"/>
                        <a:t>Proceso de indagación.</a:t>
                      </a:r>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s-MX"/>
                    </a:p>
                  </a:txBody>
                  <a:tcPr/>
                </a:tc>
              </a:tr>
              <a:tr h="354225">
                <a:tc vMerge="1">
                  <a:txBody>
                    <a:bodyPr/>
                    <a:lstStyle/>
                    <a:p>
                      <a:endParaRPr lang="es-MX"/>
                    </a:p>
                  </a:txBody>
                  <a:tcPr/>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6. e) A.M.E. general</a:t>
                      </a:r>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s-MX"/>
                    </a:p>
                  </a:txBody>
                  <a:tcPr/>
                </a:tc>
              </a:tr>
              <a:tr h="366400">
                <a:tc vMerge="1">
                  <a:txBody>
                    <a:bodyPr/>
                    <a:lstStyle/>
                    <a:p>
                      <a:endParaRPr lang="es-MX"/>
                    </a:p>
                  </a:txBody>
                  <a:tcPr/>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7. g) E.I.P. Resumen</a:t>
                      </a:r>
                      <a:endParaRPr sz="1800"/>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s-MX"/>
                    </a:p>
                  </a:txBody>
                  <a:tcPr/>
                </a:tc>
              </a:tr>
              <a:tr h="354225">
                <a:tc vMerge="1">
                  <a:txBody>
                    <a:bodyPr/>
                    <a:lstStyle/>
                    <a:p>
                      <a:endParaRPr lang="es-MX"/>
                    </a:p>
                  </a:txBody>
                  <a:tcPr/>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8. h E.I.P.  Elaboración de proyecto</a:t>
                      </a:r>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s-MX"/>
                    </a:p>
                  </a:txBody>
                  <a:tcPr/>
                </a:tc>
              </a:tr>
              <a:tr h="962000">
                <a:tc vMerge="1">
                  <a:txBody>
                    <a:bodyPr/>
                    <a:lstStyle/>
                    <a:p>
                      <a:endParaRPr lang="es-MX"/>
                    </a:p>
                  </a:txBody>
                  <a:tcPr/>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9. Fotografías de la sesión y señalar que pertenecen a 2ª. R.T.</a:t>
                      </a:r>
                      <a:endParaRPr/>
                    </a:p>
                  </a:txBody>
                  <a:tcPr marL="91450" marR="91450" marT="45725" marB="45725">
                    <a:lnT w="12700" cap="flat" cmpd="sng">
                      <a:solidFill>
                        <a:schemeClr val="lt1"/>
                      </a:solidFill>
                      <a:prstDash val="solid"/>
                      <a:round/>
                      <a:headEnd type="none" w="sm" len="sm"/>
                      <a:tailEnd type="none" w="sm" len="sm"/>
                    </a:lnT>
                  </a:tcPr>
                </a:tc>
                <a:tc vMerge="1">
                  <a:txBody>
                    <a:bodyPr/>
                    <a:lstStyle/>
                    <a:p>
                      <a:endParaRPr lang="es-MX"/>
                    </a:p>
                  </a:txBody>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1"/>
          <p:cNvSpPr txBox="1">
            <a:spLocks noGrp="1"/>
          </p:cNvSpPr>
          <p:nvPr>
            <p:ph type="title"/>
          </p:nvPr>
        </p:nvSpPr>
        <p:spPr>
          <a:xfrm>
            <a:off x="5199796" y="274638"/>
            <a:ext cx="3260635" cy="1138138"/>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240"/>
              <a:buFont typeface="Calibri"/>
              <a:buNone/>
            </a:pPr>
            <a:r>
              <a:rPr lang="es-MX" sz="1400" dirty="0">
                <a:solidFill>
                  <a:schemeClr val="dk1"/>
                </a:solidFill>
                <a:latin typeface="+mn-lt"/>
              </a:rPr>
              <a:t>Producto 13 </a:t>
            </a:r>
            <a:br>
              <a:rPr lang="es-MX" sz="1400" dirty="0">
                <a:solidFill>
                  <a:schemeClr val="dk1"/>
                </a:solidFill>
                <a:latin typeface="+mn-lt"/>
              </a:rPr>
            </a:br>
            <a:r>
              <a:rPr lang="es-MX" sz="1400" dirty="0">
                <a:solidFill>
                  <a:schemeClr val="dk1"/>
                </a:solidFill>
                <a:latin typeface="+mn-lt"/>
              </a:rPr>
              <a:t>Pasos  para realizar una infografía digital</a:t>
            </a:r>
            <a:endParaRPr sz="1400" dirty="0">
              <a:latin typeface="+mn-lt"/>
            </a:endParaRPr>
          </a:p>
        </p:txBody>
      </p:sp>
      <p:graphicFrame>
        <p:nvGraphicFramePr>
          <p:cNvPr id="540" name="Google Shape;540;p71"/>
          <p:cNvGraphicFramePr/>
          <p:nvPr/>
        </p:nvGraphicFramePr>
        <p:xfrm>
          <a:off x="323528" y="1340768"/>
          <a:ext cx="8424925" cy="5284440"/>
        </p:xfrm>
        <a:graphic>
          <a:graphicData uri="http://schemas.openxmlformats.org/drawingml/2006/table">
            <a:tbl>
              <a:tblPr firstRow="1" bandRow="1">
                <a:noFill/>
                <a:tableStyleId>{C6984C64-D0FC-43A1-8559-42604DDAB214}</a:tableStyleId>
              </a:tblPr>
              <a:tblGrid>
                <a:gridCol w="8424925"/>
              </a:tblGrid>
              <a:tr h="2108975">
                <a:tc>
                  <a:txBody>
                    <a:bodyPr/>
                    <a:lstStyle/>
                    <a:p>
                      <a:pPr marL="0" marR="0" lvl="0" indent="0" algn="l" rtl="0">
                        <a:spcBef>
                          <a:spcPts val="0"/>
                        </a:spcBef>
                        <a:spcAft>
                          <a:spcPts val="0"/>
                        </a:spcAft>
                        <a:buNone/>
                      </a:pPr>
                      <a:r>
                        <a:rPr lang="es-MX" sz="2000" b="1">
                          <a:solidFill>
                            <a:schemeClr val="lt1"/>
                          </a:solidFill>
                          <a:latin typeface="Calibri"/>
                          <a:ea typeface="Calibri"/>
                          <a:cs typeface="Calibri"/>
                          <a:sym typeface="Calibri"/>
                        </a:rPr>
                        <a:t>10 Pasos para diseñar una infografía increíble</a:t>
                      </a:r>
                      <a:endParaRPr/>
                    </a:p>
                    <a:p>
                      <a:pPr marL="0" marR="0" lvl="0" indent="0" algn="l" rtl="0">
                        <a:spcBef>
                          <a:spcPts val="0"/>
                        </a:spcBef>
                        <a:spcAft>
                          <a:spcPts val="0"/>
                        </a:spcAft>
                        <a:buNone/>
                      </a:pPr>
                      <a:r>
                        <a:rPr lang="es-MX" sz="2000" b="1">
                          <a:solidFill>
                            <a:schemeClr val="lt1"/>
                          </a:solidFill>
                          <a:latin typeface="Calibri"/>
                          <a:ea typeface="Calibri"/>
                          <a:cs typeface="Calibri"/>
                          <a:sym typeface="Calibri"/>
                        </a:rPr>
                        <a:t>En el blog de Hyperakt hemos encontrado los pasos claves para poder realizar una infografía realmente buena; os lo tramos traducido y resumido, directamente desde el Inglés. Si quieres encontrar un generador de infografías para hacerlas tú misma(o) en las clases, mira en nuestra sección de Aplicaciones 2.0 y supera el Power Point</a:t>
                      </a:r>
                      <a:endParaRPr/>
                    </a:p>
                    <a:p>
                      <a:pPr marL="0" marR="0" lvl="0" indent="0" algn="l" rtl="0">
                        <a:spcBef>
                          <a:spcPts val="0"/>
                        </a:spcBef>
                        <a:spcAft>
                          <a:spcPts val="0"/>
                        </a:spcAft>
                        <a:buNone/>
                      </a:pPr>
                      <a:endParaRPr sz="1800"/>
                    </a:p>
                  </a:txBody>
                  <a:tcPr marL="91450" marR="91450" marT="45725" marB="45725"/>
                </a:tc>
              </a:tr>
              <a:tr h="2724100">
                <a:tc>
                  <a:txBody>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1. RECOPILAR LOS DATOS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Todo empieza cuando nos movemos a través de los </a:t>
                      </a:r>
                      <a:r>
                        <a:rPr lang="es-MX" sz="1800" b="1">
                          <a:solidFill>
                            <a:schemeClr val="dk1"/>
                          </a:solidFill>
                          <a:latin typeface="Calibri"/>
                          <a:ea typeface="Calibri"/>
                          <a:cs typeface="Calibri"/>
                          <a:sym typeface="Calibri"/>
                        </a:rPr>
                        <a:t>crudos y sucios datos, en bruto, sobre el papel.</a:t>
                      </a:r>
                      <a:r>
                        <a:rPr lang="es-MX" sz="1800">
                          <a:solidFill>
                            <a:schemeClr val="dk1"/>
                          </a:solidFill>
                          <a:latin typeface="Calibri"/>
                          <a:ea typeface="Calibri"/>
                          <a:cs typeface="Calibri"/>
                          <a:sym typeface="Calibri"/>
                        </a:rPr>
                        <a:t> Todo hecho un desastre: hojas de cálculo, archivos PDF y algunos enlaces a otros recursos. Lo típico. A veces  tenemos fijada una guía -- por ejemplo, "nos gustaría comparar las listas de éxitos en las páginas 12 y 65" --, y, entonces, la tomamos como una pista para encontrar la línea argumental de lo que vamos a "narrar". Pero, claro, en este momento tenemos que empezar a recopilar nuevas investigaciones de nuevas fuentes. Tendremos el cuadro completo de la infografía cuando tengamos materiales diversos, dispersos y suficientes, agrupados y (moderadamente) ordenados. </a:t>
                      </a:r>
                      <a:endParaRPr/>
                    </a:p>
                  </a:txBody>
                  <a:tcPr marL="91450" marR="91450" marT="45725" marB="45725"/>
                </a:tc>
              </a:tr>
              <a:tr h="0">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541" name="Google Shape;541;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71</a:t>
            </a:fld>
            <a:endParaRPr/>
          </a:p>
        </p:txBody>
      </p:sp>
      <p:graphicFrame>
        <p:nvGraphicFramePr>
          <p:cNvPr id="547" name="Google Shape;547;p72"/>
          <p:cNvGraphicFramePr/>
          <p:nvPr/>
        </p:nvGraphicFramePr>
        <p:xfrm>
          <a:off x="179512" y="134928"/>
          <a:ext cx="8784975" cy="6583710"/>
        </p:xfrm>
        <a:graphic>
          <a:graphicData uri="http://schemas.openxmlformats.org/drawingml/2006/table">
            <a:tbl>
              <a:tblPr firstRow="1" bandRow="1">
                <a:noFill/>
                <a:tableStyleId>{C6984C64-D0FC-43A1-8559-42604DDAB214}</a:tableStyleId>
              </a:tblPr>
              <a:tblGrid>
                <a:gridCol w="8784975"/>
              </a:tblGrid>
              <a:tr h="1944225">
                <a:tc>
                  <a:txBody>
                    <a:bodyPr/>
                    <a:lstStyle/>
                    <a:p>
                      <a:pPr marL="0" marR="0" lvl="0" indent="0" algn="l" rtl="0">
                        <a:spcBef>
                          <a:spcPts val="0"/>
                        </a:spcBef>
                        <a:spcAft>
                          <a:spcPts val="0"/>
                        </a:spcAft>
                        <a:buNone/>
                      </a:pPr>
                      <a:r>
                        <a:rPr lang="es-MX" sz="1800" b="1">
                          <a:solidFill>
                            <a:schemeClr val="lt1"/>
                          </a:solidFill>
                          <a:latin typeface="Calibri"/>
                          <a:ea typeface="Calibri"/>
                          <a:cs typeface="Calibri"/>
                          <a:sym typeface="Calibri"/>
                        </a:rPr>
                        <a:t>2. LEER TODO</a:t>
                      </a:r>
                      <a:endParaRPr/>
                    </a:p>
                    <a:p>
                      <a:pPr marL="0" marR="0" lvl="0" indent="0" algn="l" rtl="0">
                        <a:spcBef>
                          <a:spcPts val="0"/>
                        </a:spcBef>
                        <a:spcAft>
                          <a:spcPts val="0"/>
                        </a:spcAft>
                        <a:buNone/>
                      </a:pPr>
                      <a:r>
                        <a:rPr lang="es-MX" sz="1800" b="1">
                          <a:solidFill>
                            <a:schemeClr val="lt1"/>
                          </a:solidFill>
                          <a:latin typeface="Calibri"/>
                          <a:ea typeface="Calibri"/>
                          <a:cs typeface="Calibri"/>
                          <a:sym typeface="Calibri"/>
                        </a:rPr>
                        <a:t>Aunque te resulte terriblemente tentador leer solo hechos destacados y dejar lo demás olvidado en el </a:t>
                      </a:r>
                      <a:r>
                        <a:rPr lang="es-MX" sz="1800" b="1" i="1">
                          <a:solidFill>
                            <a:schemeClr val="lt1"/>
                          </a:solidFill>
                          <a:latin typeface="Calibri"/>
                          <a:ea typeface="Calibri"/>
                          <a:cs typeface="Calibri"/>
                          <a:sym typeface="Calibri"/>
                        </a:rPr>
                        <a:t>baúl de cosas que algún día te vas a lee</a:t>
                      </a:r>
                      <a:r>
                        <a:rPr lang="es-MX" sz="1800" b="1">
                          <a:solidFill>
                            <a:schemeClr val="lt1"/>
                          </a:solidFill>
                          <a:latin typeface="Calibri"/>
                          <a:ea typeface="Calibri"/>
                          <a:cs typeface="Calibri"/>
                          <a:sym typeface="Calibri"/>
                        </a:rPr>
                        <a:t>r (aunque creas lo contrario), el hecho de acceder directamente a lo remarcable te hará perder una cantidad infinita de tiempo; de hecho, tardarás menos si haces la selección a posteriori. Más pegas a esta práctica tan común: vas a sesgar la investigación y, por supuesto, vas a sesgar el informe y la infografía. ¿De verdad quieres eso? Los agujeros en los datos, no respaldados, son más fáciles de detectar por tu público de lo que crees. </a:t>
                      </a:r>
                      <a:endParaRPr/>
                    </a:p>
                    <a:p>
                      <a:pPr marL="0" marR="0" lvl="0" indent="0" algn="l" rtl="0">
                        <a:spcBef>
                          <a:spcPts val="0"/>
                        </a:spcBef>
                        <a:spcAft>
                          <a:spcPts val="0"/>
                        </a:spcAft>
                        <a:buNone/>
                      </a:pPr>
                      <a:endParaRPr sz="1800"/>
                    </a:p>
                  </a:txBody>
                  <a:tcPr marL="91450" marR="91450" marT="45725" marB="45725"/>
                </a:tc>
              </a:tr>
              <a:tr h="1944225">
                <a:tc>
                  <a:txBody>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3. ENCONTRAR LA NARRATIVA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Una infografía aburrida comienza con datos aburridos; pero, obviamente, necesitas esos datos. Tienes que encontrar una "gran historia" que contar; por ejemplo, aclara un conjunto complejo de datos, </a:t>
                      </a:r>
                      <a:r>
                        <a:rPr lang="es-MX" sz="1800" b="1">
                          <a:solidFill>
                            <a:schemeClr val="dk1"/>
                          </a:solidFill>
                          <a:latin typeface="Calibri"/>
                          <a:ea typeface="Calibri"/>
                          <a:cs typeface="Calibri"/>
                          <a:sym typeface="Calibri"/>
                        </a:rPr>
                        <a:t>explica el proceso poniendo una tendencia de relieve o apoya un argumento a través de esos abrumadores porcentajes.</a:t>
                      </a:r>
                      <a:r>
                        <a:rPr lang="es-MX" sz="1800">
                          <a:solidFill>
                            <a:schemeClr val="dk1"/>
                          </a:solidFill>
                          <a:latin typeface="Calibri"/>
                          <a:ea typeface="Calibri"/>
                          <a:cs typeface="Calibri"/>
                          <a:sym typeface="Calibri"/>
                        </a:rPr>
                        <a:t>  Una vez que los datos te sean familiares, no te será tan difícil encontrar la narrativa</a:t>
                      </a:r>
                      <a:endParaRPr/>
                    </a:p>
                    <a:p>
                      <a:pPr marL="0" marR="0" lvl="0" indent="0" algn="l" rtl="0">
                        <a:spcBef>
                          <a:spcPts val="0"/>
                        </a:spcBef>
                        <a:spcAft>
                          <a:spcPts val="0"/>
                        </a:spcAft>
                        <a:buNone/>
                      </a:pPr>
                      <a:endParaRPr sz="1800"/>
                    </a:p>
                  </a:txBody>
                  <a:tcPr marL="91450" marR="91450" marT="45725" marB="45725"/>
                </a:tc>
              </a:tr>
              <a:tr h="1944225">
                <a:tc>
                  <a:txBody>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4. IDENTIFICAR LOS PROBLEMAS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Una vez que la historia ha surgido de esos datos en bruto, deberías contrastrarla con la realidad. Parece obvio este consejo, pero no siempre se hace y, en muchos casos, los datos no son compatibles con la historia. Lo que sigue es una discusión algo torpe. A veces, tú, tu equipo o tu cliente (si eres diseñador) querrá optar por el </a:t>
                      </a:r>
                      <a:r>
                        <a:rPr lang="es-MX" sz="1800" b="1">
                          <a:solidFill>
                            <a:schemeClr val="dk1"/>
                          </a:solidFill>
                          <a:latin typeface="Calibri"/>
                          <a:ea typeface="Calibri"/>
                          <a:cs typeface="Calibri"/>
                          <a:sym typeface="Calibri"/>
                        </a:rPr>
                        <a:t>fraude </a:t>
                      </a:r>
                      <a:r>
                        <a:rPr lang="es-MX" sz="1800">
                          <a:solidFill>
                            <a:schemeClr val="dk1"/>
                          </a:solidFill>
                          <a:latin typeface="Calibri"/>
                          <a:ea typeface="Calibri"/>
                          <a:cs typeface="Calibri"/>
                          <a:sym typeface="Calibri"/>
                        </a:rPr>
                        <a:t>conocido como "</a:t>
                      </a:r>
                      <a:r>
                        <a:rPr lang="es-MX" sz="1800" b="1">
                          <a:solidFill>
                            <a:schemeClr val="dk1"/>
                          </a:solidFill>
                          <a:latin typeface="Calibri"/>
                          <a:ea typeface="Calibri"/>
                          <a:cs typeface="Calibri"/>
                          <a:sym typeface="Calibri"/>
                        </a:rPr>
                        <a:t>cocina de datos</a:t>
                      </a:r>
                      <a:r>
                        <a:rPr lang="es-MX" sz="1800">
                          <a:solidFill>
                            <a:schemeClr val="dk1"/>
                          </a:solidFill>
                          <a:latin typeface="Calibri"/>
                          <a:ea typeface="Calibri"/>
                          <a:cs typeface="Calibri"/>
                          <a:sym typeface="Calibri"/>
                        </a:rPr>
                        <a:t>": utilizar sólo los datos que nos convienen y obviar los que nos vienen mal, torciéndolos y evitándolos. (...)</a:t>
                      </a:r>
                      <a:endParaRPr/>
                    </a:p>
                  </a:txBody>
                  <a:tcPr marL="91450" marR="91450" marT="45725" marB="45725"/>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72</a:t>
            </a:fld>
            <a:endParaRPr/>
          </a:p>
        </p:txBody>
      </p:sp>
      <p:graphicFrame>
        <p:nvGraphicFramePr>
          <p:cNvPr id="553" name="Google Shape;553;p73"/>
          <p:cNvGraphicFramePr/>
          <p:nvPr/>
        </p:nvGraphicFramePr>
        <p:xfrm>
          <a:off x="251520" y="188639"/>
          <a:ext cx="8496950" cy="6126435"/>
        </p:xfrm>
        <a:graphic>
          <a:graphicData uri="http://schemas.openxmlformats.org/drawingml/2006/table">
            <a:tbl>
              <a:tblPr firstRow="1" bandRow="1">
                <a:noFill/>
                <a:tableStyleId>{C6984C64-D0FC-43A1-8559-42604DDAB214}</a:tableStyleId>
              </a:tblPr>
              <a:tblGrid>
                <a:gridCol w="8496950"/>
              </a:tblGrid>
              <a:tr h="1728200">
                <a:tc>
                  <a:txBody>
                    <a:bodyPr/>
                    <a:lstStyle/>
                    <a:p>
                      <a:pPr marL="0" marR="0" lvl="0" indent="0" algn="l" rtl="0">
                        <a:spcBef>
                          <a:spcPts val="0"/>
                        </a:spcBef>
                        <a:spcAft>
                          <a:spcPts val="0"/>
                        </a:spcAft>
                        <a:buNone/>
                      </a:pPr>
                      <a:r>
                        <a:rPr lang="es-MX" sz="1800" b="1">
                          <a:solidFill>
                            <a:schemeClr val="lt1"/>
                          </a:solidFill>
                          <a:latin typeface="Calibri"/>
                          <a:ea typeface="Calibri"/>
                          <a:cs typeface="Calibri"/>
                          <a:sym typeface="Calibri"/>
                        </a:rPr>
                        <a:t>5. CREAR UNA JERARQUÍA</a:t>
                      </a:r>
                      <a:endParaRPr/>
                    </a:p>
                    <a:p>
                      <a:pPr marL="0" marR="0" lvl="0" indent="0" algn="l" rtl="0">
                        <a:spcBef>
                          <a:spcPts val="0"/>
                        </a:spcBef>
                        <a:spcAft>
                          <a:spcPts val="0"/>
                        </a:spcAft>
                        <a:buNone/>
                      </a:pPr>
                      <a:r>
                        <a:rPr lang="es-MX" sz="1800" b="1">
                          <a:solidFill>
                            <a:schemeClr val="lt1"/>
                          </a:solidFill>
                          <a:latin typeface="Calibri"/>
                          <a:ea typeface="Calibri"/>
                          <a:cs typeface="Calibri"/>
                          <a:sym typeface="Calibri"/>
                        </a:rPr>
                        <a:t>Fija prioridades, encuentra al "héroe" que conduce la narración: este dato, objetivo o variable será el eje de organización del proyecto y fijará una necesaria e imprescindible estructura jerárquica. Es aquí cuando empieza a aparecer la imagen del producto final.</a:t>
                      </a:r>
                      <a:endParaRPr/>
                    </a:p>
                  </a:txBody>
                  <a:tcPr marL="91450" marR="91450" marT="45725" marB="45725"/>
                </a:tc>
              </a:tr>
              <a:tr h="2112225">
                <a:tc>
                  <a:txBody>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6. CONSTRUIR UN WIREFRAME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i="1">
                          <a:solidFill>
                            <a:schemeClr val="dk1"/>
                          </a:solidFill>
                          <a:latin typeface="Calibri"/>
                          <a:ea typeface="Calibri"/>
                          <a:cs typeface="Calibri"/>
                          <a:sym typeface="Calibri"/>
                        </a:rPr>
                        <a:t>Wireframe </a:t>
                      </a:r>
                      <a:r>
                        <a:rPr lang="es-MX" sz="1800">
                          <a:solidFill>
                            <a:schemeClr val="dk1"/>
                          </a:solidFill>
                          <a:latin typeface="Calibri"/>
                          <a:ea typeface="Calibri"/>
                          <a:cs typeface="Calibri"/>
                          <a:sym typeface="Calibri"/>
                        </a:rPr>
                        <a:t>viene a respresentar algo así como un </a:t>
                      </a:r>
                      <a:r>
                        <a:rPr lang="es-MX" sz="1800" b="1">
                          <a:solidFill>
                            <a:schemeClr val="dk1"/>
                          </a:solidFill>
                          <a:latin typeface="Calibri"/>
                          <a:ea typeface="Calibri"/>
                          <a:cs typeface="Calibri"/>
                          <a:sym typeface="Calibri"/>
                        </a:rPr>
                        <a:t>marco de soporte</a:t>
                      </a:r>
                      <a:r>
                        <a:rPr lang="es-MX" sz="1800">
                          <a:solidFill>
                            <a:schemeClr val="dk1"/>
                          </a:solidFill>
                          <a:latin typeface="Calibri"/>
                          <a:ea typeface="Calibri"/>
                          <a:cs typeface="Calibri"/>
                          <a:sym typeface="Calibri"/>
                        </a:rPr>
                        <a:t> (su traducción literal es "alambre"); nos referimos a una </a:t>
                      </a:r>
                      <a:r>
                        <a:rPr lang="es-MX" sz="1800" b="1">
                          <a:solidFill>
                            <a:schemeClr val="dk1"/>
                          </a:solidFill>
                          <a:latin typeface="Calibri"/>
                          <a:ea typeface="Calibri"/>
                          <a:cs typeface="Calibri"/>
                          <a:sym typeface="Calibri"/>
                        </a:rPr>
                        <a:t>estructura </a:t>
                      </a:r>
                      <a:r>
                        <a:rPr lang="es-MX" sz="1800">
                          <a:solidFill>
                            <a:schemeClr val="dk1"/>
                          </a:solidFill>
                          <a:latin typeface="Calibri"/>
                          <a:ea typeface="Calibri"/>
                          <a:cs typeface="Calibri"/>
                          <a:sym typeface="Calibri"/>
                        </a:rPr>
                        <a:t>sólida, que surgirá una vez que refinemos los datos, seleccionemos los hechos más interesantes y los coloquemos según una jerarquía determinada. Construimos una representación visual de la información que hemos plasmado en el trabajo de investigación que, aun en este punto, es modificable. </a:t>
                      </a:r>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p>
                  </a:txBody>
                  <a:tcPr marL="91450" marR="91450" marT="45725" marB="45725"/>
                </a:tc>
              </a:tr>
              <a:tr h="2112225">
                <a:tc>
                  <a:txBody>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7. ELEGIR UN FORMATO</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¿Cómo presentamos la información? El enfoque tradicional se centraría en barras, líneas, y gráficos cirtulares pero no necesariamente los diagramas son, siempre, la mejor forma para contar nuestra narración investigadora. ¿Mapas? ¿Números? ¿Esquemas? </a:t>
                      </a:r>
                      <a:r>
                        <a:rPr lang="es-MX" sz="1800" b="1">
                          <a:solidFill>
                            <a:schemeClr val="dk1"/>
                          </a:solidFill>
                          <a:latin typeface="Calibri"/>
                          <a:ea typeface="Calibri"/>
                          <a:cs typeface="Calibri"/>
                          <a:sym typeface="Calibri"/>
                        </a:rPr>
                        <a:t>La forma de la infografía depende de tí y del objeto de tu estudio</a:t>
                      </a:r>
                      <a:r>
                        <a:rPr lang="es-MX" sz="1800">
                          <a:solidFill>
                            <a:schemeClr val="dk1"/>
                          </a:solidFill>
                          <a:latin typeface="Calibri"/>
                          <a:ea typeface="Calibri"/>
                          <a:cs typeface="Calibri"/>
                          <a:sym typeface="Calibri"/>
                        </a:rPr>
                        <a:t>, pero decídete ya por un formato</a:t>
                      </a:r>
                      <a:endParaRPr/>
                    </a:p>
                    <a:p>
                      <a:pPr marL="0" marR="0" lvl="0" indent="0" algn="l" rtl="0">
                        <a:spcBef>
                          <a:spcPts val="0"/>
                        </a:spcBef>
                        <a:spcAft>
                          <a:spcPts val="0"/>
                        </a:spcAft>
                        <a:buNone/>
                      </a:pPr>
                      <a:endParaRPr sz="1800"/>
                    </a:p>
                  </a:txBody>
                  <a:tcPr marL="91450" marR="91450" marT="45725" marB="45725"/>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73</a:t>
            </a:fld>
            <a:endParaRPr/>
          </a:p>
        </p:txBody>
      </p:sp>
      <p:graphicFrame>
        <p:nvGraphicFramePr>
          <p:cNvPr id="559" name="Google Shape;559;p74"/>
          <p:cNvGraphicFramePr/>
          <p:nvPr/>
        </p:nvGraphicFramePr>
        <p:xfrm>
          <a:off x="323528" y="188640"/>
          <a:ext cx="8424925" cy="6689165"/>
        </p:xfrm>
        <a:graphic>
          <a:graphicData uri="http://schemas.openxmlformats.org/drawingml/2006/table">
            <a:tbl>
              <a:tblPr firstRow="1" bandRow="1">
                <a:noFill/>
                <a:tableStyleId>{C6984C64-D0FC-43A1-8559-42604DDAB214}</a:tableStyleId>
              </a:tblPr>
              <a:tblGrid>
                <a:gridCol w="8424925"/>
              </a:tblGrid>
              <a:tr h="1955050">
                <a:tc>
                  <a:txBody>
                    <a:bodyPr/>
                    <a:lstStyle/>
                    <a:p>
                      <a:pPr marL="0" marR="0" lvl="0" indent="0" algn="l" rtl="0">
                        <a:spcBef>
                          <a:spcPts val="0"/>
                        </a:spcBef>
                        <a:spcAft>
                          <a:spcPts val="0"/>
                        </a:spcAft>
                        <a:buNone/>
                      </a:pPr>
                      <a:r>
                        <a:rPr lang="es-MX" sz="1800" b="1">
                          <a:solidFill>
                            <a:schemeClr val="lt1"/>
                          </a:solidFill>
                          <a:latin typeface="Calibri"/>
                          <a:ea typeface="Calibri"/>
                          <a:cs typeface="Calibri"/>
                          <a:sym typeface="Calibri"/>
                        </a:rPr>
                        <a:t>8. DETERMINAR LA PROPUESTA</a:t>
                      </a:r>
                      <a:endParaRPr/>
                    </a:p>
                    <a:p>
                      <a:pPr marL="0" marR="0" lvl="0" indent="0" algn="l" rtl="0">
                        <a:spcBef>
                          <a:spcPts val="0"/>
                        </a:spcBef>
                        <a:spcAft>
                          <a:spcPts val="0"/>
                        </a:spcAft>
                        <a:buNone/>
                      </a:pPr>
                      <a:r>
                        <a:rPr lang="es-MX" sz="1800" b="1">
                          <a:solidFill>
                            <a:schemeClr val="lt1"/>
                          </a:solidFill>
                          <a:latin typeface="Calibri"/>
                          <a:ea typeface="Calibri"/>
                          <a:cs typeface="Calibri"/>
                          <a:sym typeface="Calibri"/>
                        </a:rPr>
                        <a:t>Hay dos enfoques generales para determinar el aspecto y la sensación que nos transmite una infografía. Hay quienes prefieren tomar datos en bruto y, normalmente, utilizan tablas y gráficos. El uso del color, la tipografía, y la estructura son las piezas de enganche, como una obra de arte abstracto. Otros prefieren utilizar la ilustración o la metáfora; en este caso, los datos se disfrazan, entregado a su público en una narrativa visual.</a:t>
                      </a:r>
                      <a:endParaRPr/>
                    </a:p>
                  </a:txBody>
                  <a:tcPr marL="91450" marR="91450" marT="45725" marB="45725"/>
                </a:tc>
              </a:tr>
              <a:tr h="1842825">
                <a:tc>
                  <a:txBody>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9. PERFECCIONAMIENTO Y PRUEBAS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A medida que la infografía toma forma, toca comenzar con las </a:t>
                      </a:r>
                      <a:r>
                        <a:rPr lang="es-MX" sz="1800" b="1">
                          <a:solidFill>
                            <a:schemeClr val="dk1"/>
                          </a:solidFill>
                          <a:latin typeface="Calibri"/>
                          <a:ea typeface="Calibri"/>
                          <a:cs typeface="Calibri"/>
                          <a:sym typeface="Calibri"/>
                        </a:rPr>
                        <a:t>mejoras</a:t>
                      </a:r>
                      <a:r>
                        <a:rPr lang="es-MX" sz="1800">
                          <a:solidFill>
                            <a:schemeClr val="dk1"/>
                          </a:solidFill>
                          <a:latin typeface="Calibri"/>
                          <a:ea typeface="Calibri"/>
                          <a:cs typeface="Calibri"/>
                          <a:sym typeface="Calibri"/>
                        </a:rPr>
                        <a:t>. (...) Internamente, se incluye todo el estudio en infografía de prueba para asegurar que la pieza es legible y </a:t>
                      </a:r>
                      <a:r>
                        <a:rPr lang="es-MX" sz="1800" b="1">
                          <a:solidFill>
                            <a:schemeClr val="dk1"/>
                          </a:solidFill>
                          <a:latin typeface="Calibri"/>
                          <a:ea typeface="Calibri"/>
                          <a:cs typeface="Calibri"/>
                          <a:sym typeface="Calibri"/>
                        </a:rPr>
                        <a:t>fácil de entender, especialmente para aquellos que no han visto los datos antes</a:t>
                      </a:r>
                      <a:r>
                        <a:rPr lang="es-MX" sz="1800">
                          <a:solidFill>
                            <a:schemeClr val="dk1"/>
                          </a:solidFill>
                          <a:latin typeface="Calibri"/>
                          <a:ea typeface="Calibri"/>
                          <a:cs typeface="Calibri"/>
                          <a:sym typeface="Calibri"/>
                        </a:rPr>
                        <a:t>. Se evalúa el diseño y repetirmos hasta la pieza sea tan clara y simple como sea posible y transmitamos la información de la mejor manera posible.</a:t>
                      </a:r>
                      <a:endParaRPr/>
                    </a:p>
                  </a:txBody>
                  <a:tcPr marL="91450" marR="91450" marT="45725" marB="45725"/>
                </a:tc>
              </a:tr>
              <a:tr h="2754850">
                <a:tc>
                  <a:txBody>
                    <a:bodyPr/>
                    <a:lstStyle/>
                    <a:p>
                      <a:pPr marL="0" marR="0" lvl="0" indent="0" algn="l" rtl="0">
                        <a:spcBef>
                          <a:spcPts val="0"/>
                        </a:spcBef>
                        <a:spcAft>
                          <a:spcPts val="0"/>
                        </a:spcAft>
                        <a:buNone/>
                      </a:pPr>
                      <a:r>
                        <a:rPr lang="es-MX" sz="1800" b="1">
                          <a:solidFill>
                            <a:schemeClr val="dk1"/>
                          </a:solidFill>
                        </a:rPr>
                        <a:t>10. LIBERARLA EN EL MUNDO</a:t>
                      </a:r>
                      <a:endParaRPr sz="1800">
                        <a:solidFill>
                          <a:schemeClr val="dk1"/>
                        </a:solidFill>
                      </a:endParaRPr>
                    </a:p>
                    <a:p>
                      <a:pPr marL="0" marR="0" lvl="0" indent="0" algn="l" rtl="0">
                        <a:spcBef>
                          <a:spcPts val="0"/>
                        </a:spcBef>
                        <a:spcAft>
                          <a:spcPts val="0"/>
                        </a:spcAft>
                        <a:buNone/>
                      </a:pPr>
                      <a:r>
                        <a:rPr lang="es-MX" sz="1800">
                          <a:solidFill>
                            <a:schemeClr val="dk1"/>
                          </a:solidFill>
                        </a:rPr>
                        <a:t>La mayoría de las infografías</a:t>
                      </a:r>
                      <a:r>
                        <a:rPr lang="es-MX" sz="1800" b="1">
                          <a:solidFill>
                            <a:schemeClr val="dk1"/>
                          </a:solidFill>
                        </a:rPr>
                        <a:t> se comparten en línea</a:t>
                      </a:r>
                      <a:r>
                        <a:rPr lang="es-MX" sz="1800">
                          <a:solidFill>
                            <a:schemeClr val="dk1"/>
                          </a:solidFill>
                        </a:rPr>
                        <a:t>. Esta es la </a:t>
                      </a:r>
                      <a:r>
                        <a:rPr lang="es-MX" sz="1800" b="1">
                          <a:solidFill>
                            <a:schemeClr val="dk1"/>
                          </a:solidFill>
                        </a:rPr>
                        <a:t>prueba de fuego</a:t>
                      </a:r>
                      <a:r>
                        <a:rPr lang="es-MX" sz="1800">
                          <a:solidFill>
                            <a:schemeClr val="dk1"/>
                          </a:solidFill>
                        </a:rPr>
                        <a:t> del trabajo. Estos datos serán leídos de muchas maneras y en repetidas ocasiones por diferente tipo de público, lo cual es muy interesante porque, incluso una vez que su obra está publicada</a:t>
                      </a:r>
                      <a:r>
                        <a:rPr lang="es-MX" sz="1800" b="1">
                          <a:solidFill>
                            <a:schemeClr val="dk1"/>
                          </a:solidFill>
                        </a:rPr>
                        <a:t>, la discusión en línea puede ampliar (o destrozar) nuestra infografía</a:t>
                      </a:r>
                      <a:r>
                        <a:rPr lang="es-MX" sz="1800">
                          <a:solidFill>
                            <a:schemeClr val="dk1"/>
                          </a:solidFill>
                        </a:rPr>
                        <a:t>. Esta "investigación de antecedentes" colectiva a menudo significa que el proyecto no estaba lo suficientemente atado y queda bastante por hacer para lograr finalizarlo, si es que lo finalizásemos algún día. Las revisiones y los nuevos datos salen a la luz. Si bien es intimidante permitir esta parte del proceso, también es tan útil como gratificante. </a:t>
                      </a:r>
                      <a:endParaRPr sz="1800">
                        <a:solidFill>
                          <a:schemeClr val="dk1"/>
                        </a:solidFill>
                      </a:endParaRPr>
                    </a:p>
                  </a:txBody>
                  <a:tcPr marL="91450" marR="91450" marT="45725" marB="45725"/>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74</a:t>
            </a:fld>
            <a:endParaRPr/>
          </a:p>
        </p:txBody>
      </p:sp>
      <p:sp>
        <p:nvSpPr>
          <p:cNvPr id="565" name="Google Shape;565;p75" descr="blob:https://web.whatsapp.com/8fbf6514-e0da-4fb9-baf8-53b512bc821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66" name="Google Shape;566;p75"/>
          <p:cNvPicPr preferRelativeResize="0"/>
          <p:nvPr/>
        </p:nvPicPr>
        <p:blipFill rotWithShape="1">
          <a:blip r:embed="rId3">
            <a:alphaModFix/>
          </a:blip>
          <a:srcRect/>
          <a:stretch/>
        </p:blipFill>
        <p:spPr>
          <a:xfrm>
            <a:off x="212533" y="908720"/>
            <a:ext cx="8649028" cy="5760640"/>
          </a:xfrm>
          <a:prstGeom prst="rect">
            <a:avLst/>
          </a:prstGeom>
          <a:noFill/>
          <a:ln>
            <a:noFill/>
          </a:ln>
        </p:spPr>
      </p:pic>
      <p:sp>
        <p:nvSpPr>
          <p:cNvPr id="567" name="Google Shape;567;p75"/>
          <p:cNvSpPr txBox="1"/>
          <p:nvPr/>
        </p:nvSpPr>
        <p:spPr>
          <a:xfrm>
            <a:off x="457200" y="274638"/>
            <a:ext cx="8003232" cy="706090"/>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lt1"/>
              </a:buClr>
              <a:buSzPts val="3509"/>
              <a:buFont typeface="Calibri"/>
              <a:buNone/>
            </a:pPr>
            <a:r>
              <a:rPr lang="es-MX" dirty="0">
                <a:solidFill>
                  <a:schemeClr val="tx1"/>
                </a:solidFill>
                <a:latin typeface="+mn-lt"/>
                <a:ea typeface="Calibri"/>
                <a:cs typeface="Calibri"/>
                <a:sym typeface="Calibri"/>
              </a:rPr>
              <a:t>Producto 14 Infografía Digital</a:t>
            </a:r>
            <a:endParaRPr dirty="0">
              <a:solidFill>
                <a:schemeClr val="tx1"/>
              </a:solidFill>
              <a:latin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959"/>
              <a:buFont typeface="Calibri"/>
              <a:buNone/>
            </a:pPr>
            <a:r>
              <a:rPr lang="es-MX" sz="1400" b="1" dirty="0" smtClean="0">
                <a:solidFill>
                  <a:schemeClr val="dk1"/>
                </a:solidFill>
                <a:latin typeface="+mn-lt"/>
              </a:rPr>
              <a:t>Producto </a:t>
            </a:r>
            <a:r>
              <a:rPr lang="es-MX" sz="1400" b="1" dirty="0">
                <a:solidFill>
                  <a:schemeClr val="dk1"/>
                </a:solidFill>
                <a:latin typeface="+mn-lt"/>
              </a:rPr>
              <a:t>15</a:t>
            </a:r>
            <a:br>
              <a:rPr lang="es-MX" sz="1400" b="1" dirty="0">
                <a:solidFill>
                  <a:schemeClr val="dk1"/>
                </a:solidFill>
                <a:latin typeface="+mn-lt"/>
              </a:rPr>
            </a:br>
            <a:r>
              <a:rPr lang="es-MX" sz="1400" b="1" dirty="0">
                <a:solidFill>
                  <a:schemeClr val="dk1"/>
                </a:solidFill>
                <a:latin typeface="+mn-lt"/>
              </a:rPr>
              <a:t>Reflexiones individuales</a:t>
            </a:r>
            <a:endParaRPr sz="1400" b="1" dirty="0">
              <a:latin typeface="+mn-lt"/>
            </a:endParaRPr>
          </a:p>
        </p:txBody>
      </p:sp>
      <p:sp>
        <p:nvSpPr>
          <p:cNvPr id="573" name="Google Shape;573;p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590"/>
              <a:buNone/>
            </a:pPr>
            <a:r>
              <a:rPr lang="es-MX" sz="2590">
                <a:solidFill>
                  <a:schemeClr val="dk1"/>
                </a:solidFill>
              </a:rPr>
              <a:t>Profesor José Luis Cervantes Vidal</a:t>
            </a:r>
            <a:endParaRPr/>
          </a:p>
          <a:p>
            <a:pPr marL="0" lvl="0" indent="0" algn="l" rtl="0">
              <a:lnSpc>
                <a:spcPct val="90000"/>
              </a:lnSpc>
              <a:spcBef>
                <a:spcPts val="518"/>
              </a:spcBef>
              <a:spcAft>
                <a:spcPts val="0"/>
              </a:spcAft>
              <a:buClr>
                <a:schemeClr val="dk1"/>
              </a:buClr>
              <a:buSzPts val="2590"/>
              <a:buNone/>
            </a:pPr>
            <a:r>
              <a:rPr lang="es-MX" sz="2590">
                <a:solidFill>
                  <a:schemeClr val="dk1"/>
                </a:solidFill>
              </a:rPr>
              <a:t>Debido  al tipo de proyecto que realizamos, las principal dificultad fue la de conformar un equipo de profesores participativos o participantes.</a:t>
            </a:r>
            <a:endParaRPr/>
          </a:p>
          <a:p>
            <a:pPr marL="0" lvl="0" indent="0" algn="l" rtl="0">
              <a:lnSpc>
                <a:spcPct val="90000"/>
              </a:lnSpc>
              <a:spcBef>
                <a:spcPts val="518"/>
              </a:spcBef>
              <a:spcAft>
                <a:spcPts val="0"/>
              </a:spcAft>
              <a:buClr>
                <a:schemeClr val="dk1"/>
              </a:buClr>
              <a:buSzPts val="2590"/>
              <a:buNone/>
            </a:pPr>
            <a:r>
              <a:rPr lang="es-MX" sz="2590">
                <a:solidFill>
                  <a:schemeClr val="dk1"/>
                </a:solidFill>
              </a:rPr>
              <a:t>Con un plan de convencimiento de que los resultados serían estrictamente confidenciales, logramos obtener un grupo aparentemente “idóneo”.</a:t>
            </a:r>
            <a:endParaRPr/>
          </a:p>
          <a:p>
            <a:pPr marL="0" lvl="0" indent="0" algn="l" rtl="0">
              <a:lnSpc>
                <a:spcPct val="90000"/>
              </a:lnSpc>
              <a:spcBef>
                <a:spcPts val="518"/>
              </a:spcBef>
              <a:spcAft>
                <a:spcPts val="0"/>
              </a:spcAft>
              <a:buClr>
                <a:schemeClr val="dk1"/>
              </a:buClr>
              <a:buSzPts val="2590"/>
              <a:buNone/>
            </a:pPr>
            <a:r>
              <a:rPr lang="es-MX" sz="2590">
                <a:solidFill>
                  <a:schemeClr val="dk1"/>
                </a:solidFill>
              </a:rPr>
              <a:t>Resultados positivos en cuanto a lo previsto; es decir evidenciamos los efectos.</a:t>
            </a:r>
            <a:endParaRPr/>
          </a:p>
          <a:p>
            <a:pPr marL="0" lvl="0" indent="0" algn="l" rtl="0">
              <a:lnSpc>
                <a:spcPct val="90000"/>
              </a:lnSpc>
              <a:spcBef>
                <a:spcPts val="518"/>
              </a:spcBef>
              <a:spcAft>
                <a:spcPts val="0"/>
              </a:spcAft>
              <a:buClr>
                <a:schemeClr val="dk1"/>
              </a:buClr>
              <a:buSzPts val="2590"/>
              <a:buNone/>
            </a:pPr>
            <a:r>
              <a:rPr lang="es-MX" sz="2590">
                <a:solidFill>
                  <a:schemeClr val="dk1"/>
                </a:solidFill>
              </a:rPr>
              <a:t>En las sesiones de trabajo a futuro veremos veremos los resultados en los diferentes niveles.</a:t>
            </a:r>
            <a:endParaRPr/>
          </a:p>
        </p:txBody>
      </p:sp>
      <p:sp>
        <p:nvSpPr>
          <p:cNvPr id="574" name="Google Shape;574;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7"/>
          <p:cNvSpPr txBox="1">
            <a:spLocks noGrp="1"/>
          </p:cNvSpPr>
          <p:nvPr>
            <p:ph type="body" idx="1"/>
          </p:nvPr>
        </p:nvSpPr>
        <p:spPr>
          <a:xfrm>
            <a:off x="457200" y="332656"/>
            <a:ext cx="8435280" cy="640871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Char char="•"/>
            </a:pPr>
            <a:r>
              <a:rPr lang="es-MX" sz="2720">
                <a:solidFill>
                  <a:schemeClr val="dk1"/>
                </a:solidFill>
              </a:rPr>
              <a:t>Profesora: Alicia Esther Cervantes </a:t>
            </a:r>
            <a:endParaRPr/>
          </a:p>
          <a:p>
            <a:pPr marL="342900" lvl="0" indent="-342900" algn="l" rtl="0">
              <a:lnSpc>
                <a:spcPct val="80000"/>
              </a:lnSpc>
              <a:spcBef>
                <a:spcPts val="544"/>
              </a:spcBef>
              <a:spcAft>
                <a:spcPts val="0"/>
              </a:spcAft>
              <a:buClr>
                <a:schemeClr val="dk1"/>
              </a:buClr>
              <a:buSzPts val="2720"/>
              <a:buChar char="•"/>
            </a:pPr>
            <a:r>
              <a:rPr lang="es-MX" sz="2720">
                <a:solidFill>
                  <a:schemeClr val="dk1"/>
                </a:solidFill>
              </a:rPr>
              <a:t>1.-La primera es la reunirnos, hacer las lecturas, construir los trabajos, usar diversos programas , debido a la dificultad de tiempos y horarios, pero con la  ayuda del internet es como nos pudimos comunicar.</a:t>
            </a:r>
            <a:endParaRPr/>
          </a:p>
          <a:p>
            <a:pPr marL="342900" lvl="0" indent="-342900" algn="l" rtl="0">
              <a:lnSpc>
                <a:spcPct val="80000"/>
              </a:lnSpc>
              <a:spcBef>
                <a:spcPts val="544"/>
              </a:spcBef>
              <a:spcAft>
                <a:spcPts val="0"/>
              </a:spcAft>
              <a:buClr>
                <a:schemeClr val="dk1"/>
              </a:buClr>
              <a:buSzPts val="2720"/>
              <a:buChar char="•"/>
            </a:pPr>
            <a:r>
              <a:rPr lang="es-MX" sz="2720">
                <a:solidFill>
                  <a:schemeClr val="dk1"/>
                </a:solidFill>
              </a:rPr>
              <a:t>2.-Pero los resultados considero que son positivos ya que en conjunto y en equipo logramos elaborar este power point.</a:t>
            </a:r>
            <a:endParaRPr/>
          </a:p>
          <a:p>
            <a:pPr marL="342900" lvl="0" indent="-342900" algn="l" rtl="0">
              <a:lnSpc>
                <a:spcPct val="80000"/>
              </a:lnSpc>
              <a:spcBef>
                <a:spcPts val="544"/>
              </a:spcBef>
              <a:spcAft>
                <a:spcPts val="0"/>
              </a:spcAft>
              <a:buClr>
                <a:schemeClr val="dk1"/>
              </a:buClr>
              <a:buSzPts val="2720"/>
              <a:buChar char="•"/>
            </a:pPr>
            <a:r>
              <a:rPr lang="es-MX" sz="2720">
                <a:solidFill>
                  <a:schemeClr val="dk1"/>
                </a:solidFill>
              </a:rPr>
              <a:t>3.-Seguir con este proceso del trabajo interdisciplinario, tomar un curso. </a:t>
            </a:r>
            <a:endParaRPr/>
          </a:p>
          <a:p>
            <a:pPr marL="342900" lvl="0" indent="-342900" algn="l" rtl="0">
              <a:lnSpc>
                <a:spcPct val="80000"/>
              </a:lnSpc>
              <a:spcBef>
                <a:spcPts val="544"/>
              </a:spcBef>
              <a:spcAft>
                <a:spcPts val="0"/>
              </a:spcAft>
              <a:buClr>
                <a:schemeClr val="dk1"/>
              </a:buClr>
              <a:buSzPts val="2720"/>
              <a:buChar char="•"/>
            </a:pPr>
            <a:r>
              <a:rPr lang="es-MX" sz="2720">
                <a:solidFill>
                  <a:schemeClr val="dk1"/>
                </a:solidFill>
              </a:rPr>
              <a:t>4.- Si repercute porque enriquece en conocimiento, invita a mejorar, relacionarse y comprender el el trabajo en equipo con diferentes asignaturas, y así como con los profesores que las imparten .</a:t>
            </a:r>
            <a:endParaRPr/>
          </a:p>
          <a:p>
            <a:pPr marL="342900" lvl="0" indent="-342900" algn="l" rtl="0">
              <a:lnSpc>
                <a:spcPct val="80000"/>
              </a:lnSpc>
              <a:spcBef>
                <a:spcPts val="544"/>
              </a:spcBef>
              <a:spcAft>
                <a:spcPts val="0"/>
              </a:spcAft>
              <a:buClr>
                <a:schemeClr val="dk1"/>
              </a:buClr>
              <a:buSzPts val="2720"/>
              <a:buChar char="•"/>
            </a:pPr>
            <a:r>
              <a:rPr lang="es-MX" sz="2720">
                <a:solidFill>
                  <a:schemeClr val="dk1"/>
                </a:solidFill>
              </a:rPr>
              <a:t>Para mi Ees una nueva experiencia dentro del trabajo docente ,que me permitió convivir y conectar con mis compañeros de equipo.</a:t>
            </a:r>
            <a:endParaRPr/>
          </a:p>
          <a:p>
            <a:pPr marL="342900" lvl="0" indent="-170180" algn="l" rtl="0">
              <a:lnSpc>
                <a:spcPct val="80000"/>
              </a:lnSpc>
              <a:spcBef>
                <a:spcPts val="544"/>
              </a:spcBef>
              <a:spcAft>
                <a:spcPts val="0"/>
              </a:spcAft>
              <a:buClr>
                <a:schemeClr val="lt1"/>
              </a:buClr>
              <a:buSzPts val="2720"/>
              <a:buNone/>
            </a:pPr>
            <a:endParaRPr sz="2720"/>
          </a:p>
          <a:p>
            <a:pPr marL="342900" lvl="0" indent="-170180" algn="l" rtl="0">
              <a:lnSpc>
                <a:spcPct val="80000"/>
              </a:lnSpc>
              <a:spcBef>
                <a:spcPts val="544"/>
              </a:spcBef>
              <a:spcAft>
                <a:spcPts val="0"/>
              </a:spcAft>
              <a:buClr>
                <a:schemeClr val="lt1"/>
              </a:buClr>
              <a:buSzPts val="2720"/>
              <a:buNone/>
            </a:pPr>
            <a:endParaRPr sz="2720"/>
          </a:p>
          <a:p>
            <a:pPr marL="342900" lvl="0" indent="-170180" algn="l" rtl="0">
              <a:lnSpc>
                <a:spcPct val="80000"/>
              </a:lnSpc>
              <a:spcBef>
                <a:spcPts val="544"/>
              </a:spcBef>
              <a:spcAft>
                <a:spcPts val="0"/>
              </a:spcAft>
              <a:buClr>
                <a:schemeClr val="lt1"/>
              </a:buClr>
              <a:buSzPts val="2720"/>
              <a:buNone/>
            </a:pPr>
            <a:endParaRPr sz="2720"/>
          </a:p>
        </p:txBody>
      </p:sp>
      <p:sp>
        <p:nvSpPr>
          <p:cNvPr id="580" name="Google Shape;580;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8"/>
          <p:cNvSpPr txBox="1">
            <a:spLocks noGrp="1"/>
          </p:cNvSpPr>
          <p:nvPr>
            <p:ph type="subTitle" idx="1"/>
          </p:nvPr>
        </p:nvSpPr>
        <p:spPr>
          <a:xfrm>
            <a:off x="827584" y="692696"/>
            <a:ext cx="7560840" cy="54006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80"/>
              <a:buNone/>
            </a:pPr>
            <a:r>
              <a:rPr lang="es-MX" sz="2480">
                <a:solidFill>
                  <a:schemeClr val="dk1"/>
                </a:solidFill>
              </a:rPr>
              <a:t>Reflexión Claudia Espinosa Maqueda</a:t>
            </a:r>
            <a:endParaRPr sz="2480">
              <a:solidFill>
                <a:schemeClr val="dk1"/>
              </a:solidFill>
            </a:endParaRPr>
          </a:p>
          <a:p>
            <a:pPr marL="514350" lvl="0" indent="-514350" algn="l" rtl="0">
              <a:lnSpc>
                <a:spcPct val="80000"/>
              </a:lnSpc>
              <a:spcBef>
                <a:spcPts val="496"/>
              </a:spcBef>
              <a:spcAft>
                <a:spcPts val="0"/>
              </a:spcAft>
              <a:buClr>
                <a:schemeClr val="dk1"/>
              </a:buClr>
              <a:buSzPts val="2480"/>
              <a:buAutoNum type="arabicParenR"/>
            </a:pPr>
            <a:r>
              <a:rPr lang="es-MX" sz="2480">
                <a:solidFill>
                  <a:schemeClr val="dk1"/>
                </a:solidFill>
              </a:rPr>
              <a:t>La problemática principal fue los tiempos en donde se nos hizo muy complicado las reuniones en equipo. </a:t>
            </a:r>
            <a:endParaRPr/>
          </a:p>
          <a:p>
            <a:pPr marL="514350" lvl="0" indent="-514350" algn="l" rtl="0">
              <a:lnSpc>
                <a:spcPct val="80000"/>
              </a:lnSpc>
              <a:spcBef>
                <a:spcPts val="496"/>
              </a:spcBef>
              <a:spcAft>
                <a:spcPts val="0"/>
              </a:spcAft>
              <a:buClr>
                <a:schemeClr val="dk1"/>
              </a:buClr>
              <a:buSzPts val="2480"/>
              <a:buAutoNum type="arabicParenR"/>
            </a:pPr>
            <a:r>
              <a:rPr lang="es-MX" sz="2480">
                <a:solidFill>
                  <a:schemeClr val="dk1"/>
                </a:solidFill>
              </a:rPr>
              <a:t>Abrimos espacios para las reuniones y poder dar solución a los puntos de conexiones.</a:t>
            </a:r>
            <a:endParaRPr/>
          </a:p>
          <a:p>
            <a:pPr marL="514350" lvl="0" indent="-514350" algn="l" rtl="0">
              <a:lnSpc>
                <a:spcPct val="80000"/>
              </a:lnSpc>
              <a:spcBef>
                <a:spcPts val="496"/>
              </a:spcBef>
              <a:spcAft>
                <a:spcPts val="0"/>
              </a:spcAft>
              <a:buClr>
                <a:schemeClr val="dk1"/>
              </a:buClr>
              <a:buSzPts val="2480"/>
              <a:buAutoNum type="arabicParenR"/>
            </a:pPr>
            <a:r>
              <a:rPr lang="es-MX" sz="2480">
                <a:solidFill>
                  <a:schemeClr val="dk1"/>
                </a:solidFill>
              </a:rPr>
              <a:t>Cómo resultado obtuve el aprendizaje en el trabajo colaborativo con distintas materias, y la forma en como se puede ser integral en un tema </a:t>
            </a:r>
            <a:endParaRPr/>
          </a:p>
          <a:p>
            <a:pPr marL="514350" lvl="0" indent="-514350" algn="l" rtl="0">
              <a:lnSpc>
                <a:spcPct val="80000"/>
              </a:lnSpc>
              <a:spcBef>
                <a:spcPts val="496"/>
              </a:spcBef>
              <a:spcAft>
                <a:spcPts val="0"/>
              </a:spcAft>
              <a:buClr>
                <a:schemeClr val="dk1"/>
              </a:buClr>
              <a:buSzPts val="2480"/>
              <a:buAutoNum type="arabicParenR"/>
            </a:pPr>
            <a:r>
              <a:rPr lang="es-MX" sz="2480">
                <a:solidFill>
                  <a:schemeClr val="dk1"/>
                </a:solidFill>
              </a:rPr>
              <a:t>Los aspectos que se pueden seguir trabajando son los aspectos de personalidad en los adolescentes que lleguen a consumir estas sustancias, para poder brindar una posible solución en esta problemática.    </a:t>
            </a:r>
            <a:endParaRPr/>
          </a:p>
          <a:p>
            <a:pPr marL="514350" lvl="0" indent="-514350" algn="l" rtl="0">
              <a:lnSpc>
                <a:spcPct val="80000"/>
              </a:lnSpc>
              <a:spcBef>
                <a:spcPts val="496"/>
              </a:spcBef>
              <a:spcAft>
                <a:spcPts val="0"/>
              </a:spcAft>
              <a:buClr>
                <a:schemeClr val="dk1"/>
              </a:buClr>
              <a:buSzPts val="2480"/>
              <a:buAutoNum type="arabicParenR"/>
            </a:pPr>
            <a:r>
              <a:rPr lang="es-MX" sz="2480">
                <a:solidFill>
                  <a:schemeClr val="dk1"/>
                </a:solidFill>
              </a:rPr>
              <a:t>Estar consciente de la problemática acerca del uso de los opiáceos dentro de la comunidad en donde laboro y vivo, para poder apoyar para que se evite este consumo.</a:t>
            </a:r>
            <a:endParaRPr/>
          </a:p>
          <a:p>
            <a:pPr marL="0" lvl="0" indent="0" algn="l" rtl="0">
              <a:lnSpc>
                <a:spcPct val="80000"/>
              </a:lnSpc>
              <a:spcBef>
                <a:spcPts val="496"/>
              </a:spcBef>
              <a:spcAft>
                <a:spcPts val="0"/>
              </a:spcAft>
              <a:buClr>
                <a:schemeClr val="lt1"/>
              </a:buClr>
              <a:buSzPts val="2480"/>
              <a:buNone/>
            </a:pPr>
            <a:endParaRPr sz="2480"/>
          </a:p>
        </p:txBody>
      </p:sp>
      <p:sp>
        <p:nvSpPr>
          <p:cNvPr id="586" name="Google Shape;586;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a:p>
            <a:pPr marL="342900" lvl="0" indent="-215900" algn="l" rtl="0">
              <a:spcBef>
                <a:spcPts val="400"/>
              </a:spcBef>
              <a:spcAft>
                <a:spcPts val="0"/>
              </a:spcAft>
              <a:buClr>
                <a:schemeClr val="lt1"/>
              </a:buClr>
              <a:buSzPts val="2000"/>
              <a:buNone/>
            </a:pPr>
            <a:endParaRPr sz="2000"/>
          </a:p>
        </p:txBody>
      </p:sp>
      <p:graphicFrame>
        <p:nvGraphicFramePr>
          <p:cNvPr id="141" name="Google Shape;141;p8"/>
          <p:cNvGraphicFramePr/>
          <p:nvPr>
            <p:extLst>
              <p:ext uri="{D42A27DB-BD31-4B8C-83A1-F6EECF244321}">
                <p14:modId xmlns:p14="http://schemas.microsoft.com/office/powerpoint/2010/main" val="4134639230"/>
              </p:ext>
            </p:extLst>
          </p:nvPr>
        </p:nvGraphicFramePr>
        <p:xfrm>
          <a:off x="539552" y="908720"/>
          <a:ext cx="8064900" cy="5055305"/>
        </p:xfrm>
        <a:graphic>
          <a:graphicData uri="http://schemas.openxmlformats.org/drawingml/2006/table">
            <a:tbl>
              <a:tblPr firstRow="1" bandRow="1">
                <a:noFill/>
                <a:tableStyleId>{C6984C64-D0FC-43A1-8559-42604DDAB214}</a:tableStyleId>
              </a:tblPr>
              <a:tblGrid>
                <a:gridCol w="1474225"/>
                <a:gridCol w="4154600"/>
                <a:gridCol w="2436075"/>
              </a:tblGrid>
              <a:tr h="735775">
                <a:tc>
                  <a:txBody>
                    <a:bodyPr/>
                    <a:lstStyle/>
                    <a:p>
                      <a:pPr marL="0" marR="0" lvl="0" indent="0" algn="ctr" rtl="0">
                        <a:spcBef>
                          <a:spcPts val="0"/>
                        </a:spcBef>
                        <a:spcAft>
                          <a:spcPts val="0"/>
                        </a:spcAft>
                        <a:buNone/>
                      </a:pPr>
                      <a:r>
                        <a:rPr lang="es-MX" sz="2000" b="0" dirty="0">
                          <a:solidFill>
                            <a:schemeClr val="lt1"/>
                          </a:solidFill>
                        </a:rPr>
                        <a:t>APARTADOS</a:t>
                      </a:r>
                      <a:endParaRPr dirty="0"/>
                    </a:p>
                  </a:txBody>
                  <a:tcPr marL="91450" marR="91450" marT="45725" marB="45725"/>
                </a:tc>
                <a:tc>
                  <a:txBody>
                    <a:bodyPr/>
                    <a:lstStyle/>
                    <a:p>
                      <a:pPr marL="0" marR="0" lvl="0" indent="0" algn="ctr" rtl="0">
                        <a:spcBef>
                          <a:spcPts val="0"/>
                        </a:spcBef>
                        <a:spcAft>
                          <a:spcPts val="0"/>
                        </a:spcAft>
                        <a:buNone/>
                      </a:pPr>
                      <a:r>
                        <a:rPr lang="es-MX" sz="2000" b="0">
                          <a:solidFill>
                            <a:schemeClr val="lt1"/>
                          </a:solidFill>
                        </a:rPr>
                        <a:t>CONTENIDOS</a:t>
                      </a:r>
                      <a:endParaRPr/>
                    </a:p>
                  </a:txBody>
                  <a:tcPr marL="91450" marR="91450" marT="45725" marB="45725"/>
                </a:tc>
                <a:tc>
                  <a:txBody>
                    <a:bodyPr/>
                    <a:lstStyle/>
                    <a:p>
                      <a:pPr marL="0" marR="0" lvl="0" indent="0" algn="l" rtl="0">
                        <a:spcBef>
                          <a:spcPts val="0"/>
                        </a:spcBef>
                        <a:spcAft>
                          <a:spcPts val="0"/>
                        </a:spcAft>
                        <a:buNone/>
                      </a:pPr>
                      <a:r>
                        <a:rPr lang="es-MX" sz="2000" b="0">
                          <a:solidFill>
                            <a:schemeClr val="lt1"/>
                          </a:solidFill>
                        </a:rPr>
                        <a:t>No. DIAPOSITIVA</a:t>
                      </a:r>
                      <a:endParaRPr/>
                    </a:p>
                  </a:txBody>
                  <a:tcPr marL="91450" marR="91450" marT="45725" marB="45725"/>
                </a:tc>
              </a:tr>
              <a:tr h="594275">
                <a:tc>
                  <a:txBody>
                    <a:bodyPr/>
                    <a:lstStyle/>
                    <a:p>
                      <a:pPr marL="0" marR="0" lvl="0" indent="0" algn="l" rtl="0">
                        <a:spcBef>
                          <a:spcPts val="0"/>
                        </a:spcBef>
                        <a:spcAft>
                          <a:spcPts val="0"/>
                        </a:spcAft>
                        <a:buNone/>
                      </a:pPr>
                      <a:r>
                        <a:rPr lang="es-MX" sz="1800"/>
                        <a:t>5.i</a:t>
                      </a:r>
                      <a:endParaRPr/>
                    </a:p>
                  </a:txBody>
                  <a:tcPr marL="91450" marR="91450" marT="45725" marB="45725"/>
                </a:tc>
                <a:tc>
                  <a:txBody>
                    <a:bodyPr/>
                    <a:lstStyle/>
                    <a:p>
                      <a:pPr marL="0" marR="0" lvl="0" indent="0" algn="l" rtl="0">
                        <a:spcBef>
                          <a:spcPts val="0"/>
                        </a:spcBef>
                        <a:spcAft>
                          <a:spcPts val="0"/>
                        </a:spcAft>
                        <a:buNone/>
                      </a:pPr>
                      <a:r>
                        <a:rPr lang="es-MX" sz="1800"/>
                        <a:t>10. Evaluación. Tipos , herramientas y productos de aprendizaje</a:t>
                      </a:r>
                      <a:endParaRPr/>
                    </a:p>
                  </a:txBody>
                  <a:tcPr marL="91450" marR="91450" marT="45725" marB="45725"/>
                </a:tc>
                <a:tc>
                  <a:txBody>
                    <a:bodyPr/>
                    <a:lstStyle/>
                    <a:p>
                      <a:pPr marL="0" marR="0" lvl="0" indent="0" algn="ctr" rtl="0">
                        <a:spcBef>
                          <a:spcPts val="0"/>
                        </a:spcBef>
                        <a:spcAft>
                          <a:spcPts val="0"/>
                        </a:spcAft>
                        <a:buNone/>
                      </a:pPr>
                      <a:r>
                        <a:rPr lang="es-MX" sz="1800" dirty="0" smtClean="0"/>
                        <a:t>60</a:t>
                      </a:r>
                      <a:endParaRPr sz="1800" dirty="0"/>
                    </a:p>
                  </a:txBody>
                  <a:tcPr marL="91450" marR="91450" marT="45725" marB="45725"/>
                </a:tc>
              </a:tr>
              <a:tr h="640375">
                <a:tc>
                  <a:txBody>
                    <a:bodyPr/>
                    <a:lstStyle/>
                    <a:p>
                      <a:pPr marL="0" marR="0" lvl="0" indent="0" algn="l" rtl="0">
                        <a:spcBef>
                          <a:spcPts val="0"/>
                        </a:spcBef>
                        <a:spcAft>
                          <a:spcPts val="0"/>
                        </a:spcAft>
                        <a:buNone/>
                      </a:pPr>
                      <a:r>
                        <a:rPr lang="es-MX" sz="1800"/>
                        <a:t>5.i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11. Evaluación. Formatos. </a:t>
                      </a:r>
                      <a:endParaRPr/>
                    </a:p>
                    <a:p>
                      <a:pPr marL="0" marR="0" lvl="0" indent="0" algn="l" rtl="0">
                        <a:lnSpc>
                          <a:spcPct val="100000"/>
                        </a:lnSpc>
                        <a:spcBef>
                          <a:spcPts val="0"/>
                        </a:spcBef>
                        <a:spcAft>
                          <a:spcPts val="0"/>
                        </a:spcAft>
                        <a:buClr>
                          <a:schemeClr val="lt1"/>
                        </a:buClr>
                        <a:buSzPts val="1800"/>
                        <a:buFont typeface="Calibri"/>
                        <a:buNone/>
                      </a:pPr>
                      <a:r>
                        <a:rPr lang="es-MX" sz="1800"/>
                        <a:t>Prerrequisitos</a:t>
                      </a:r>
                      <a:endParaRPr/>
                    </a:p>
                  </a:txBody>
                  <a:tcPr marL="91450" marR="91450" marT="45725" marB="45725"/>
                </a:tc>
                <a:tc>
                  <a:txBody>
                    <a:bodyPr/>
                    <a:lstStyle/>
                    <a:p>
                      <a:pPr marL="0" marR="0" lvl="0" indent="0" algn="ctr" rtl="0">
                        <a:spcBef>
                          <a:spcPts val="0"/>
                        </a:spcBef>
                        <a:spcAft>
                          <a:spcPts val="0"/>
                        </a:spcAft>
                        <a:buNone/>
                      </a:pPr>
                      <a:r>
                        <a:rPr lang="es-MX" sz="1800" dirty="0" smtClean="0"/>
                        <a:t>64</a:t>
                      </a:r>
                      <a:endParaRPr dirty="0"/>
                    </a:p>
                    <a:p>
                      <a:pPr marL="0" marR="0" lvl="0" indent="0" algn="ctr" rtl="0">
                        <a:spcBef>
                          <a:spcPts val="0"/>
                        </a:spcBef>
                        <a:spcAft>
                          <a:spcPts val="0"/>
                        </a:spcAft>
                        <a:buNone/>
                      </a:pPr>
                      <a:endParaRPr sz="1800" dirty="0"/>
                    </a:p>
                  </a:txBody>
                  <a:tcPr marL="91450" marR="91450" marT="45725" marB="45725"/>
                </a:tc>
              </a:tr>
              <a:tr h="603200">
                <a:tc>
                  <a:txBody>
                    <a:bodyPr/>
                    <a:lstStyle/>
                    <a:p>
                      <a:pPr marL="0" marR="0" lvl="0" indent="0" algn="l" rtl="0">
                        <a:lnSpc>
                          <a:spcPct val="100000"/>
                        </a:lnSpc>
                        <a:spcBef>
                          <a:spcPts val="0"/>
                        </a:spcBef>
                        <a:spcAft>
                          <a:spcPts val="0"/>
                        </a:spcAft>
                        <a:buClr>
                          <a:schemeClr val="lt1"/>
                        </a:buClr>
                        <a:buSzPts val="1800"/>
                        <a:buFont typeface="Calibri"/>
                        <a:buNone/>
                      </a:pPr>
                      <a:r>
                        <a:rPr lang="es-MX" sz="1800"/>
                        <a:t>5.i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s-MX" sz="1800"/>
                        <a:t>12. Evaluación. Formatos. </a:t>
                      </a:r>
                      <a:endParaRPr/>
                    </a:p>
                    <a:p>
                      <a:pPr marL="0" marR="0" lvl="0" indent="0" algn="l" rtl="0">
                        <a:lnSpc>
                          <a:spcPct val="100000"/>
                        </a:lnSpc>
                        <a:spcBef>
                          <a:spcPts val="0"/>
                        </a:spcBef>
                        <a:spcAft>
                          <a:spcPts val="0"/>
                        </a:spcAft>
                        <a:buClr>
                          <a:schemeClr val="lt1"/>
                        </a:buClr>
                        <a:buSzPts val="1800"/>
                        <a:buFont typeface="Calibri"/>
                        <a:buNone/>
                      </a:pPr>
                      <a:r>
                        <a:rPr lang="es-MX" sz="1800"/>
                        <a:t>Grupo heterogéneo</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s-MX" sz="1800" dirty="0" smtClean="0"/>
                        <a:t>65</a:t>
                      </a:r>
                      <a:endParaRPr dirty="0"/>
                    </a:p>
                  </a:txBody>
                  <a:tcPr marL="91450" marR="91450" marT="45725" marB="45725"/>
                </a:tc>
              </a:tr>
              <a:tr h="361925">
                <a:tc>
                  <a:txBody>
                    <a:bodyPr/>
                    <a:lstStyle/>
                    <a:p>
                      <a:pPr marL="0" marR="0" lvl="0" indent="0" algn="l" rtl="0">
                        <a:lnSpc>
                          <a:spcPct val="100000"/>
                        </a:lnSpc>
                        <a:spcBef>
                          <a:spcPts val="0"/>
                        </a:spcBef>
                        <a:spcAft>
                          <a:spcPts val="0"/>
                        </a:spcAft>
                        <a:buClr>
                          <a:schemeClr val="lt1"/>
                        </a:buClr>
                        <a:buSzPts val="1800"/>
                        <a:buFont typeface="Calibri"/>
                        <a:buNone/>
                      </a:pPr>
                      <a:r>
                        <a:rPr lang="es-MX" sz="1800"/>
                        <a:t>5.i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s-MX" sz="1800"/>
                        <a:t>13. Lista de pasos para realizar la infografía digital</a:t>
                      </a:r>
                      <a:endParaRPr/>
                    </a:p>
                  </a:txBody>
                  <a:tcPr marL="91450" marR="91450" marT="45725" marB="45725"/>
                </a:tc>
                <a:tc>
                  <a:txBody>
                    <a:bodyPr/>
                    <a:lstStyle/>
                    <a:p>
                      <a:pPr marL="0" marR="0" lvl="0" indent="0" algn="ctr" rtl="0">
                        <a:spcBef>
                          <a:spcPts val="0"/>
                        </a:spcBef>
                        <a:spcAft>
                          <a:spcPts val="0"/>
                        </a:spcAft>
                        <a:buNone/>
                      </a:pPr>
                      <a:r>
                        <a:rPr lang="es-MX" sz="1800" dirty="0" smtClean="0"/>
                        <a:t>70</a:t>
                      </a:r>
                      <a:endParaRPr sz="1800" dirty="0"/>
                    </a:p>
                  </a:txBody>
                  <a:tcPr marL="91450" marR="91450" marT="45725" marB="45725"/>
                </a:tc>
              </a:tr>
              <a:tr h="420450">
                <a:tc>
                  <a:txBody>
                    <a:bodyPr/>
                    <a:lstStyle/>
                    <a:p>
                      <a:pPr marL="0" marR="0" lvl="0" indent="0" algn="l" rtl="0">
                        <a:lnSpc>
                          <a:spcPct val="100000"/>
                        </a:lnSpc>
                        <a:spcBef>
                          <a:spcPts val="0"/>
                        </a:spcBef>
                        <a:spcAft>
                          <a:spcPts val="0"/>
                        </a:spcAft>
                        <a:buClr>
                          <a:schemeClr val="lt1"/>
                        </a:buClr>
                        <a:buSzPts val="1800"/>
                        <a:buFont typeface="Calibri"/>
                        <a:buNone/>
                      </a:pPr>
                      <a:r>
                        <a:rPr lang="es-MX" sz="1800"/>
                        <a:t>5.i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s-MX" sz="1800"/>
                        <a:t>14. Infografía</a:t>
                      </a:r>
                      <a:endParaRPr/>
                    </a:p>
                  </a:txBody>
                  <a:tcPr marL="91450" marR="91450" marT="45725" marB="45725"/>
                </a:tc>
                <a:tc>
                  <a:txBody>
                    <a:bodyPr/>
                    <a:lstStyle/>
                    <a:p>
                      <a:pPr marL="0" marR="0" lvl="0" indent="0" algn="ctr" rtl="0">
                        <a:spcBef>
                          <a:spcPts val="0"/>
                        </a:spcBef>
                        <a:spcAft>
                          <a:spcPts val="0"/>
                        </a:spcAft>
                        <a:buNone/>
                      </a:pPr>
                      <a:r>
                        <a:rPr lang="es-MX" sz="1800" dirty="0"/>
                        <a:t>74</a:t>
                      </a:r>
                      <a:endParaRPr sz="1800" dirty="0"/>
                    </a:p>
                  </a:txBody>
                  <a:tcPr marL="91450" marR="91450" marT="45725" marB="45725"/>
                </a:tc>
              </a:tr>
              <a:tr h="844475">
                <a:tc>
                  <a:txBody>
                    <a:bodyPr/>
                    <a:lstStyle/>
                    <a:p>
                      <a:pPr marL="0" marR="0" lvl="0" indent="0" algn="l" rtl="0">
                        <a:lnSpc>
                          <a:spcPct val="100000"/>
                        </a:lnSpc>
                        <a:spcBef>
                          <a:spcPts val="0"/>
                        </a:spcBef>
                        <a:spcAft>
                          <a:spcPts val="0"/>
                        </a:spcAft>
                        <a:buClr>
                          <a:schemeClr val="lt1"/>
                        </a:buClr>
                        <a:buSzPts val="1800"/>
                        <a:buFont typeface="Calibri"/>
                        <a:buNone/>
                      </a:pPr>
                      <a:r>
                        <a:rPr lang="es-MX" sz="1800"/>
                        <a:t>5.i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s-MX" sz="1800"/>
                        <a:t>15. Reflexiones personales</a:t>
                      </a:r>
                      <a:endParaRPr/>
                    </a:p>
                  </a:txBody>
                  <a:tcPr marL="91450" marR="91450" marT="45725" marB="45725"/>
                </a:tc>
                <a:tc>
                  <a:txBody>
                    <a:bodyPr/>
                    <a:lstStyle/>
                    <a:p>
                      <a:pPr marL="0" marR="0" lvl="0" indent="0" algn="ctr" rtl="0">
                        <a:spcBef>
                          <a:spcPts val="0"/>
                        </a:spcBef>
                        <a:spcAft>
                          <a:spcPts val="0"/>
                        </a:spcAft>
                        <a:buNone/>
                      </a:pPr>
                      <a:r>
                        <a:rPr lang="es-MX" sz="1800" dirty="0" smtClean="0"/>
                        <a:t>75</a:t>
                      </a:r>
                      <a:endParaRPr sz="1800" dirty="0"/>
                    </a:p>
                  </a:txBody>
                  <a:tcPr marL="91450" marR="91450"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9" descr="C.A.I.A.C.-Equipo4.pdf"/>
          <p:cNvPicPr preferRelativeResize="0">
            <a:picLocks noGrp="1"/>
          </p:cNvPicPr>
          <p:nvPr>
            <p:ph type="body" idx="4294967295"/>
          </p:nvPr>
        </p:nvPicPr>
        <p:blipFill rotWithShape="1">
          <a:blip r:embed="rId3">
            <a:alphaModFix/>
          </a:blip>
          <a:srcRect/>
          <a:stretch/>
        </p:blipFill>
        <p:spPr>
          <a:xfrm>
            <a:off x="153917" y="764274"/>
            <a:ext cx="8970962" cy="6401501"/>
          </a:xfrm>
          <a:prstGeom prst="rect">
            <a:avLst/>
          </a:prstGeom>
          <a:noFill/>
          <a:ln>
            <a:noFill/>
          </a:ln>
        </p:spPr>
      </p:pic>
      <p:sp>
        <p:nvSpPr>
          <p:cNvPr id="147" name="Google Shape;14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b="1">
                <a:solidFill>
                  <a:srgbClr val="000000"/>
                </a:solidFill>
              </a:rPr>
              <a:t>apartado 5.a</a:t>
            </a:r>
            <a:endParaRPr b="1">
              <a:solidFill>
                <a:srgbClr val="000000"/>
              </a:solidFill>
            </a:endParaRPr>
          </a:p>
        </p:txBody>
      </p:sp>
      <p:sp>
        <p:nvSpPr>
          <p:cNvPr id="2" name="CuadroTexto 1"/>
          <p:cNvSpPr txBox="1"/>
          <p:nvPr/>
        </p:nvSpPr>
        <p:spPr>
          <a:xfrm>
            <a:off x="5759355" y="327546"/>
            <a:ext cx="3220872" cy="307777"/>
          </a:xfrm>
          <a:prstGeom prst="rect">
            <a:avLst/>
          </a:prstGeom>
          <a:noFill/>
        </p:spPr>
        <p:txBody>
          <a:bodyPr wrap="square" rtlCol="0">
            <a:spAutoFit/>
          </a:bodyPr>
          <a:lstStyle/>
          <a:p>
            <a:pPr algn="r"/>
            <a:r>
              <a:rPr lang="es-MX" dirty="0" smtClean="0"/>
              <a:t>5ª. Producto 1</a:t>
            </a:r>
            <a:endParaRPr lang="es-MX"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5101</Words>
  <Application>Microsoft Office PowerPoint</Application>
  <PresentationFormat>Presentación en pantalla (4:3)</PresentationFormat>
  <Paragraphs>1030</Paragraphs>
  <Slides>77</Slides>
  <Notes>68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77</vt:i4>
      </vt:variant>
    </vt:vector>
  </HeadingPairs>
  <TitlesOfParts>
    <vt:vector size="84" baseType="lpstr">
      <vt:lpstr>Arial</vt:lpstr>
      <vt:lpstr>Calibri</vt:lpstr>
      <vt:lpstr>Century Gothic</vt:lpstr>
      <vt:lpstr>Courier</vt:lpstr>
      <vt:lpstr>Noto Sans Symbols</vt:lpstr>
      <vt:lpstr>Times New Roman</vt:lpstr>
      <vt:lpstr>Tema de Office</vt:lpstr>
      <vt:lpstr>Colegio Franco Español 1008 Equipo 5 Proyecto para 6° de preparatoria </vt:lpstr>
      <vt:lpstr>Equipo 5</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5.c. Introducción y justificación del trabajo </vt:lpstr>
      <vt:lpstr>5 d. Objetivo general del proyecto. </vt:lpstr>
      <vt:lpstr>Objetivos por disciplina</vt:lpstr>
      <vt:lpstr>5e. Preguntas detonadoras</vt:lpstr>
      <vt:lpstr>5f. Temas y productos</vt:lpstr>
      <vt:lpstr>  Colegio Franco Español Clave de incorporación a la UNAM 1008 Formatos de Planeación General y de sesión por sesión  de Proyecto Interdisciplinario Ciclo escolar 2018-2019   </vt:lpstr>
      <vt:lpstr>Formato de Planeación sesión por sesión de Proyecto Interdisciplinario </vt:lpstr>
      <vt:lpstr>Presentación de PowerPoint</vt:lpstr>
      <vt:lpstr> 5.h  Reflexión sobre el proceso de planteamiento del proyecto. Zona 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5.i Evidencias del proceso.  Producto 4. Organizador general. Preguntas esenciales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I. Contexto. Justifica las circunstancias o elementos de la realidad en la que se da el problema o propuesta.  </vt:lpstr>
      <vt:lpstr> III. Objetivo general del proyecto.</vt:lpstr>
      <vt:lpstr> IV. Disciplinas involucradas en el  trabajo interdisciplinario. </vt:lpstr>
      <vt:lpstr>IV. Disciplinas involucradas en el  trabajo interdisciplinario.</vt:lpstr>
      <vt:lpstr>V. Esquema del proceso de construcción del proyecto por disciplinas.</vt:lpstr>
      <vt:lpstr> V. Esquema del proceso de construcción del proyecto por disciplinas.</vt:lpstr>
      <vt:lpstr>V. Esquema del proceso de construcción del proyecto por disciplinas.</vt:lpstr>
      <vt:lpstr>  VI. División del tiempo VII. Presentación. </vt:lpstr>
      <vt:lpstr>VII. Evaluación del proyecto</vt:lpstr>
      <vt:lpstr> V. Esquema del proceso de construcción del proyecto por disciplinas. </vt:lpstr>
      <vt:lpstr>V. Esquema del proceso de construcción del proyecto por disciplinas.</vt:lpstr>
      <vt:lpstr>Producto 8 h) EIP Elaboración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9  fotografías que pertenecen a la 2ª. R.T.</vt:lpstr>
      <vt:lpstr>Presentación de PowerPoint</vt:lpstr>
      <vt:lpstr>Presentación de PowerPoint</vt:lpstr>
      <vt:lpstr>Presentación de PowerPoint</vt:lpstr>
      <vt:lpstr>Presentación de PowerPoint</vt:lpstr>
      <vt:lpstr> Producto 11. Evaluación. Formatos. Prerrequisitos </vt:lpstr>
      <vt:lpstr>Presentación de PowerPoint</vt:lpstr>
      <vt:lpstr>Presentación de PowerPoint</vt:lpstr>
      <vt:lpstr>Presentación de PowerPoint</vt:lpstr>
      <vt:lpstr>Presentación de PowerPoint</vt:lpstr>
      <vt:lpstr>Presentación de PowerPoint</vt:lpstr>
      <vt:lpstr>Producto 13  Pasos  para realizar una infografía digital</vt:lpstr>
      <vt:lpstr>Presentación de PowerPoint</vt:lpstr>
      <vt:lpstr>Presentación de PowerPoint</vt:lpstr>
      <vt:lpstr>Presentación de PowerPoint</vt:lpstr>
      <vt:lpstr>Presentación de PowerPoint</vt:lpstr>
      <vt:lpstr>Producto 15 Reflexiones individuales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Franco Español 1008 Equipo 5 Proyecto para 6° de preparatoria</dc:title>
  <dc:creator>Alicia Esther Cervantes Aceves</dc:creator>
  <cp:lastModifiedBy>claudia ruth espinosa maqueda</cp:lastModifiedBy>
  <cp:revision>7</cp:revision>
  <dcterms:created xsi:type="dcterms:W3CDTF">2017-10-31T00:36:16Z</dcterms:created>
  <dcterms:modified xsi:type="dcterms:W3CDTF">2019-06-18T17:40:46Z</dcterms:modified>
</cp:coreProperties>
</file>