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2" r:id="rId3"/>
    <p:sldId id="263" r:id="rId4"/>
    <p:sldId id="264" r:id="rId5"/>
    <p:sldId id="265" r:id="rId6"/>
    <p:sldId id="257" r:id="rId7"/>
    <p:sldId id="258" r:id="rId8"/>
    <p:sldId id="259" r:id="rId9"/>
    <p:sldId id="260" r:id="rId10"/>
    <p:sldId id="261" r:id="rId11"/>
    <p:sldId id="266" r:id="rId12"/>
    <p:sldId id="267" r:id="rId13"/>
    <p:sldId id="268" r:id="rId14"/>
    <p:sldId id="356" r:id="rId15"/>
    <p:sldId id="357" r:id="rId16"/>
    <p:sldId id="358" r:id="rId17"/>
    <p:sldId id="359" r:id="rId18"/>
    <p:sldId id="360" r:id="rId19"/>
    <p:sldId id="361" r:id="rId20"/>
    <p:sldId id="362" r:id="rId21"/>
    <p:sldId id="312" r:id="rId22"/>
    <p:sldId id="363" r:id="rId23"/>
    <p:sldId id="313" r:id="rId24"/>
    <p:sldId id="314" r:id="rId25"/>
    <p:sldId id="296" r:id="rId26"/>
    <p:sldId id="341" r:id="rId27"/>
    <p:sldId id="342" r:id="rId28"/>
    <p:sldId id="343" r:id="rId29"/>
    <p:sldId id="344" r:id="rId30"/>
    <p:sldId id="294" r:id="rId31"/>
    <p:sldId id="295" r:id="rId32"/>
    <p:sldId id="297" r:id="rId33"/>
    <p:sldId id="298" r:id="rId34"/>
    <p:sldId id="299" r:id="rId35"/>
    <p:sldId id="300" r:id="rId36"/>
    <p:sldId id="301" r:id="rId37"/>
    <p:sldId id="329" r:id="rId38"/>
    <p:sldId id="364" r:id="rId39"/>
    <p:sldId id="331" r:id="rId40"/>
    <p:sldId id="333" r:id="rId41"/>
    <p:sldId id="318" r:id="rId42"/>
    <p:sldId id="334" r:id="rId43"/>
    <p:sldId id="319" r:id="rId44"/>
    <p:sldId id="320" r:id="rId45"/>
    <p:sldId id="321" r:id="rId46"/>
    <p:sldId id="272" r:id="rId47"/>
    <p:sldId id="273" r:id="rId48"/>
    <p:sldId id="286" r:id="rId49"/>
    <p:sldId id="271" r:id="rId50"/>
    <p:sldId id="274" r:id="rId51"/>
    <p:sldId id="275" r:id="rId52"/>
    <p:sldId id="276" r:id="rId53"/>
    <p:sldId id="277" r:id="rId54"/>
    <p:sldId id="270" r:id="rId55"/>
    <p:sldId id="278" r:id="rId56"/>
    <p:sldId id="279" r:id="rId57"/>
    <p:sldId id="280" r:id="rId58"/>
    <p:sldId id="281" r:id="rId59"/>
    <p:sldId id="282" r:id="rId60"/>
    <p:sldId id="283" r:id="rId61"/>
    <p:sldId id="284" r:id="rId62"/>
    <p:sldId id="285" r:id="rId63"/>
    <p:sldId id="287" r:id="rId64"/>
    <p:sldId id="288" r:id="rId65"/>
    <p:sldId id="302" r:id="rId66"/>
    <p:sldId id="303" r:id="rId67"/>
    <p:sldId id="304" r:id="rId68"/>
    <p:sldId id="316" r:id="rId69"/>
    <p:sldId id="330" r:id="rId70"/>
    <p:sldId id="317" r:id="rId71"/>
    <p:sldId id="365" r:id="rId72"/>
    <p:sldId id="366" r:id="rId73"/>
    <p:sldId id="367" r:id="rId74"/>
    <p:sldId id="368" r:id="rId75"/>
    <p:sldId id="369" r:id="rId76"/>
    <p:sldId id="327" r:id="rId77"/>
    <p:sldId id="328" r:id="rId78"/>
    <p:sldId id="325" r:id="rId79"/>
    <p:sldId id="326" r:id="rId80"/>
    <p:sldId id="351" r:id="rId81"/>
    <p:sldId id="346" r:id="rId82"/>
    <p:sldId id="350" r:id="rId83"/>
    <p:sldId id="349" r:id="rId84"/>
    <p:sldId id="347" r:id="rId85"/>
  </p:sldIdLst>
  <p:sldSz cx="12192000" cy="6858000"/>
  <p:notesSz cx="7053263"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F079B"/>
    <a:srgbClr val="9999FF"/>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2" d="100"/>
          <a:sy n="72" d="100"/>
        </p:scale>
        <p:origin x="5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15719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84740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CAEADC-F80B-4B7C-A428-AC3498373480}" type="slidenum">
              <a:rPr lang="es-MX" smtClean="0"/>
              <a:pPr/>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904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24434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CAEADC-F80B-4B7C-A428-AC3498373480}" type="slidenum">
              <a:rPr lang="es-MX" smtClean="0"/>
              <a:pPr/>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753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62628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686434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418496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177887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32991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61759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216604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40162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83895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359948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899B57-B355-453D-B762-CB58AB701EFA}" type="datetimeFigureOut">
              <a:rPr lang="es-MX" smtClean="0"/>
              <a:pPr/>
              <a:t>22/06/2018</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CAEADC-F80B-4B7C-A428-AC3498373480}" type="slidenum">
              <a:rPr lang="es-MX" smtClean="0"/>
              <a:pPr/>
              <a:t>‹Nº›</a:t>
            </a:fld>
            <a:endParaRPr lang="es-MX"/>
          </a:p>
        </p:txBody>
      </p:sp>
    </p:spTree>
    <p:extLst>
      <p:ext uri="{BB962C8B-B14F-4D97-AF65-F5344CB8AC3E}">
        <p14:creationId xmlns:p14="http://schemas.microsoft.com/office/powerpoint/2010/main" val="170310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C899B57-B355-453D-B762-CB58AB701EFA}" type="datetimeFigureOut">
              <a:rPr lang="es-MX" smtClean="0"/>
              <a:pPr/>
              <a:t>22/06/2018</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CAEADC-F80B-4B7C-A428-AC3498373480}" type="slidenum">
              <a:rPr lang="es-MX" smtClean="0"/>
              <a:pPr/>
              <a:t>‹Nº›</a:t>
            </a:fld>
            <a:endParaRPr lang="es-MX"/>
          </a:p>
        </p:txBody>
      </p:sp>
    </p:spTree>
    <p:extLst>
      <p:ext uri="{BB962C8B-B14F-4D97-AF65-F5344CB8AC3E}">
        <p14:creationId xmlns:p14="http://schemas.microsoft.com/office/powerpoint/2010/main" val="33206771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roceso.com.mx/380342/la-situacion-en-tamaulipas-exige-ya-la-intervencion-de-la-cndh" TargetMode="External"/><Relationship Id="rId1" Type="http://schemas.openxmlformats.org/officeDocument/2006/relationships/slideLayout" Target="../slideLayouts/slideLayout7.xml"/><Relationship Id="rId4" Type="http://schemas.openxmlformats.org/officeDocument/2006/relationships/hyperlink" Target="https://www.derecho.unam.mx/investigacion/publicaciones/revista-cultura/pdf/CJ(Art_9).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Documento_de_Microsoft_Word1.docx"/></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package" Target="../embeddings/Documento_de_Microsoft_Word2.docx"/><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package" Target="../embeddings/Documento_de_Microsoft_Word3.doc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27.emf"/><Relationship Id="rId4" Type="http://schemas.openxmlformats.org/officeDocument/2006/relationships/package" Target="../embeddings/Documento_de_Microsoft_Word4.docx"/></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image" Target="../media/image28.emf"/><Relationship Id="rId4" Type="http://schemas.openxmlformats.org/officeDocument/2006/relationships/package" Target="../embeddings/Documento_de_Microsoft_Word5.docx"/></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package" Target="../embeddings/Documento_de_Microsoft_Word6.docx"/><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package" Target="../embeddings/Documento_de_Microsoft_Word7.docx"/></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1.emf"/><Relationship Id="rId5" Type="http://schemas.openxmlformats.org/officeDocument/2006/relationships/package" Target="../embeddings/Documento_de_Microsoft_Word8.docx"/><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3.emf"/><Relationship Id="rId5" Type="http://schemas.openxmlformats.org/officeDocument/2006/relationships/package" Target="../embeddings/Documento_de_Microsoft_Word9.docx"/><Relationship Id="rId4" Type="http://schemas.openxmlformats.org/officeDocument/2006/relationships/oleObject" Target="../embeddings/oleObject9.bin"/></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4.emf"/><Relationship Id="rId5" Type="http://schemas.openxmlformats.org/officeDocument/2006/relationships/package" Target="../embeddings/Documento_de_Microsoft_Word10.docx"/><Relationship Id="rId4" Type="http://schemas.openxmlformats.org/officeDocument/2006/relationships/oleObject" Target="../embeddings/oleObject10.bin"/></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5.emf"/><Relationship Id="rId5" Type="http://schemas.openxmlformats.org/officeDocument/2006/relationships/package" Target="../embeddings/Documento_de_Microsoft_Word11.docx"/><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hyperlink" Target="http://www.educacionespecial.sep.gob.mx/" TargetMode="External"/><Relationship Id="rId5" Type="http://schemas.openxmlformats.org/officeDocument/2006/relationships/hyperlink" Target="http://www.educacionespecial.sep.gob.mx/pdf/doctos/2Academicos/h_4_Estrategias_instrumentos_evaluacion.pdf" TargetMode="External"/><Relationship Id="rId4" Type="http://schemas.openxmlformats.org/officeDocument/2006/relationships/hyperlink" Target="https://des-for.infd.edu.ar/sitio/upload/diazbarrigacap8_EVALUACION.pd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70.emf"/><Relationship Id="rId4" Type="http://schemas.openxmlformats.org/officeDocument/2006/relationships/package" Target="../embeddings/Documento_de_Microsoft_Word12.docx"/></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71.emf"/><Relationship Id="rId4" Type="http://schemas.openxmlformats.org/officeDocument/2006/relationships/package" Target="../embeddings/Documento_de_Microsoft_Word13.docx"/></Relationships>
</file>

<file path=ppt/slides/_rels/slide7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73.emf"/><Relationship Id="rId4" Type="http://schemas.openxmlformats.org/officeDocument/2006/relationships/package" Target="../embeddings/Documento_de_Microsoft_Word14.docx"/></Relationships>
</file>

<file path=ppt/slides/_rels/slide7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75.emf"/><Relationship Id="rId4" Type="http://schemas.openxmlformats.org/officeDocument/2006/relationships/package" Target="../embeddings/Documento_de_Microsoft_Word15.docx"/></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83" y="1"/>
            <a:ext cx="11998817" cy="14478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896" y="2496006"/>
            <a:ext cx="1930400" cy="2527299"/>
          </a:xfrm>
          <a:prstGeom prst="rect">
            <a:avLst/>
          </a:prstGeom>
        </p:spPr>
      </p:pic>
      <p:sp>
        <p:nvSpPr>
          <p:cNvPr id="3" name="Rectángulo 2"/>
          <p:cNvSpPr/>
          <p:nvPr/>
        </p:nvSpPr>
        <p:spPr>
          <a:xfrm>
            <a:off x="2940296" y="1788120"/>
            <a:ext cx="7632218" cy="707886"/>
          </a:xfrm>
          <a:prstGeom prst="rect">
            <a:avLst/>
          </a:prstGeom>
          <a:noFill/>
        </p:spPr>
        <p:txBody>
          <a:bodyPr wrap="none" lIns="91440" tIns="45720" rIns="91440" bIns="45720">
            <a:spAutoFit/>
          </a:bodyPr>
          <a:lstStyle/>
          <a:p>
            <a:pPr algn="ctr"/>
            <a:r>
              <a:rPr lang="es-ES" sz="4000" dirty="0" smtClean="0">
                <a:ln w="0"/>
                <a:solidFill>
                  <a:schemeClr val="tx2">
                    <a:lumMod val="75000"/>
                  </a:schemeClr>
                </a:solidFill>
                <a:effectLst>
                  <a:outerShdw blurRad="38100" dist="25400" dir="5400000" algn="ctr" rotWithShape="0">
                    <a:srgbClr val="6E747A">
                      <a:alpha val="43000"/>
                    </a:srgbClr>
                  </a:outerShdw>
                </a:effectLst>
              </a:rPr>
              <a:t>Colegio Félix de Jesús </a:t>
            </a:r>
            <a:r>
              <a:rPr lang="es-ES" sz="4000" dirty="0" err="1" smtClean="0">
                <a:ln w="0"/>
                <a:solidFill>
                  <a:schemeClr val="tx2">
                    <a:lumMod val="75000"/>
                  </a:schemeClr>
                </a:solidFill>
                <a:effectLst>
                  <a:outerShdw blurRad="38100" dist="25400" dir="5400000" algn="ctr" rotWithShape="0">
                    <a:srgbClr val="6E747A">
                      <a:alpha val="43000"/>
                    </a:srgbClr>
                  </a:outerShdw>
                </a:effectLst>
              </a:rPr>
              <a:t>Rougier</a:t>
            </a:r>
            <a:endParaRPr lang="es-ES" sz="4000" b="0" cap="none" spc="0" dirty="0">
              <a:ln w="0"/>
              <a:solidFill>
                <a:schemeClr val="tx2">
                  <a:lumMod val="75000"/>
                </a:schemeClr>
              </a:solidFill>
              <a:effectLst>
                <a:outerShdw blurRad="38100" dist="25400" dir="5400000" algn="ctr" rotWithShape="0">
                  <a:srgbClr val="6E747A">
                    <a:alpha val="43000"/>
                  </a:srgbClr>
                </a:outerShdw>
              </a:effectLst>
            </a:endParaRPr>
          </a:p>
        </p:txBody>
      </p:sp>
      <p:sp>
        <p:nvSpPr>
          <p:cNvPr id="5" name="Rectángulo 4"/>
          <p:cNvSpPr/>
          <p:nvPr/>
        </p:nvSpPr>
        <p:spPr>
          <a:xfrm>
            <a:off x="5336472" y="3539192"/>
            <a:ext cx="2318263"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Equipo 2</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ángulo 5"/>
          <p:cNvSpPr/>
          <p:nvPr/>
        </p:nvSpPr>
        <p:spPr>
          <a:xfrm>
            <a:off x="576297" y="1447801"/>
            <a:ext cx="615873"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1.</a:t>
            </a:r>
            <a:endParaRPr lang="es-MX"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0019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43625796"/>
              </p:ext>
            </p:extLst>
          </p:nvPr>
        </p:nvGraphicFramePr>
        <p:xfrm>
          <a:off x="711200" y="2056760"/>
          <a:ext cx="10564813" cy="1595384"/>
        </p:xfrm>
        <a:graphic>
          <a:graphicData uri="http://schemas.openxmlformats.org/drawingml/2006/table">
            <a:tbl>
              <a:tblPr/>
              <a:tblGrid>
                <a:gridCol w="1508112"/>
                <a:gridCol w="9056701"/>
              </a:tblGrid>
              <a:tr h="1313317">
                <a:tc>
                  <a:txBody>
                    <a:bodyPr/>
                    <a:lstStyle/>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¿De qué</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manera</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se  vinculan  el</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trabajo</a:t>
                      </a:r>
                      <a:r>
                        <a:rPr lang="es-MX" sz="1200" baseline="0" dirty="0" smtClean="0">
                          <a:solidFill>
                            <a:srgbClr val="000000"/>
                          </a:solidFill>
                          <a:effectLst/>
                          <a:latin typeface="Arial" panose="020B0604020202020204" pitchFamily="34" charset="0"/>
                          <a:ea typeface="Century Gothic" panose="020B0502020202020204" pitchFamily="34" charset="0"/>
                          <a:cs typeface="+mn-cs"/>
                        </a:rPr>
                        <a:t> </a:t>
                      </a: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interdisciplinario</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y el aprendizaje</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cooperativo?</a:t>
                      </a:r>
                      <a:endParaRPr lang="es-MX" sz="1200" dirty="0">
                        <a:solidFill>
                          <a:srgbClr val="000000"/>
                        </a:solidFill>
                        <a:effectLst/>
                        <a:latin typeface="Arial" panose="020B0604020202020204" pitchFamily="34" charset="0"/>
                        <a:ea typeface="Arial" panose="020B0604020202020204" pitchFamily="34" charset="0"/>
                      </a:endParaRPr>
                    </a:p>
                  </a:txBody>
                  <a:tcPr marL="61600" marR="61600" marT="61600" marB="616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través de la diversidad de saberes que propone la interdisciplinariedad, se motiva a la participación cooperativa de los expertos del conocimiento que encabezan cada una de las asignaturas.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través del establecimiento de un código común entre las diversas disciplinas, que permite a un grupo de trabajo interactuar de manera interdependiente, desarrollando la autonomía, la creatividad, el pensamiento complejo y la reflexión en la práctica.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61600" marR="61600" marT="61600" marB="616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Tree>
    <p:extLst>
      <p:ext uri="{BB962C8B-B14F-4D97-AF65-F5344CB8AC3E}">
        <p14:creationId xmlns:p14="http://schemas.microsoft.com/office/powerpoint/2010/main" val="1512150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1596979"/>
          </a:xfrm>
          <a:prstGeom prst="rect">
            <a:avLst/>
          </a:prstGeom>
        </p:spPr>
      </p:pic>
      <p:sp>
        <p:nvSpPr>
          <p:cNvPr id="3" name="Rectángulo 2"/>
          <p:cNvSpPr/>
          <p:nvPr/>
        </p:nvSpPr>
        <p:spPr>
          <a:xfrm>
            <a:off x="544372" y="1743842"/>
            <a:ext cx="2319867" cy="584775"/>
          </a:xfrm>
          <a:prstGeom prst="rect">
            <a:avLst/>
          </a:prstGeom>
          <a:noFill/>
        </p:spPr>
        <p:txBody>
          <a:bodyPr wrap="none" lIns="91440" tIns="45720" rIns="91440" bIns="45720">
            <a:spAutoFit/>
          </a:bodyPr>
          <a:lstStyle/>
          <a:p>
            <a:pPr algn="ctr"/>
            <a:r>
              <a:rPr lang="es-ES" sz="32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3</a:t>
            </a:r>
            <a:endParaRPr lang="es-ES" sz="32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72" y="2480673"/>
            <a:ext cx="3216259" cy="2271631"/>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249" y="4425398"/>
            <a:ext cx="3517306" cy="2194359"/>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480" y="1460248"/>
            <a:ext cx="4199886" cy="2846230"/>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128" y="1381712"/>
            <a:ext cx="3894252" cy="2736761"/>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3992" y="4243589"/>
            <a:ext cx="4302917" cy="2557945"/>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23594" y="3375494"/>
            <a:ext cx="3491548" cy="2226816"/>
          </a:xfrm>
          <a:prstGeom prst="rect">
            <a:avLst/>
          </a:prstGeom>
        </p:spPr>
      </p:pic>
    </p:spTree>
    <p:extLst>
      <p:ext uri="{BB962C8B-B14F-4D97-AF65-F5344CB8AC3E}">
        <p14:creationId xmlns:p14="http://schemas.microsoft.com/office/powerpoint/2010/main" val="243112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734" y="1553313"/>
            <a:ext cx="3838572" cy="2557731"/>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76" y="4216556"/>
            <a:ext cx="3666993" cy="2287275"/>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4960" y="1447801"/>
            <a:ext cx="3223475" cy="2557731"/>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529" y="1326109"/>
            <a:ext cx="3884856" cy="1638705"/>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0306" y="4074888"/>
            <a:ext cx="3427665" cy="2428943"/>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9008" y="3099839"/>
            <a:ext cx="3884858" cy="1810970"/>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9008" y="4945487"/>
            <a:ext cx="3884858" cy="1594500"/>
          </a:xfrm>
          <a:prstGeom prst="rect">
            <a:avLst/>
          </a:prstGeom>
        </p:spPr>
      </p:pic>
    </p:spTree>
    <p:extLst>
      <p:ext uri="{BB962C8B-B14F-4D97-AF65-F5344CB8AC3E}">
        <p14:creationId xmlns:p14="http://schemas.microsoft.com/office/powerpoint/2010/main" val="2180284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447800"/>
          </a:xfrm>
          <a:prstGeom prst="rect">
            <a:avLst/>
          </a:prstGeom>
        </p:spPr>
      </p:pic>
      <p:sp>
        <p:nvSpPr>
          <p:cNvPr id="5" name="Rectángulo 4"/>
          <p:cNvSpPr/>
          <p:nvPr/>
        </p:nvSpPr>
        <p:spPr>
          <a:xfrm>
            <a:off x="10345492" y="1043641"/>
            <a:ext cx="954107" cy="707886"/>
          </a:xfrm>
          <a:prstGeom prst="rect">
            <a:avLst/>
          </a:prstGeom>
        </p:spPr>
        <p:txBody>
          <a:bodyPr wrap="none">
            <a:spAutoFit/>
          </a:bodyPr>
          <a:lstStyle/>
          <a:p>
            <a:pPr lvl="0" algn="ctr"/>
            <a:r>
              <a:rPr lang="es-ES" sz="40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5.b</a:t>
            </a:r>
            <a:endParaRPr lang="es-ES" sz="4000" b="1"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7" name="Rectángulo 6"/>
          <p:cNvSpPr/>
          <p:nvPr/>
        </p:nvSpPr>
        <p:spPr>
          <a:xfrm>
            <a:off x="457944" y="2874110"/>
            <a:ext cx="2319867" cy="584775"/>
          </a:xfrm>
          <a:prstGeom prst="rect">
            <a:avLst/>
          </a:prstGeom>
        </p:spPr>
        <p:txBody>
          <a:bodyPr wrap="none">
            <a:spAutoFit/>
          </a:bodyPr>
          <a:lstStyle/>
          <a:p>
            <a:pPr lvl="0" algn="ctr"/>
            <a:r>
              <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32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2</a:t>
            </a:r>
            <a:endPar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811" y="1751527"/>
            <a:ext cx="8242478" cy="4726547"/>
          </a:xfrm>
          <a:prstGeom prst="rect">
            <a:avLst/>
          </a:prstGeom>
        </p:spPr>
      </p:pic>
      <p:sp>
        <p:nvSpPr>
          <p:cNvPr id="2" name="Rectángulo 1"/>
          <p:cNvSpPr/>
          <p:nvPr/>
        </p:nvSpPr>
        <p:spPr>
          <a:xfrm>
            <a:off x="9341172" y="5993870"/>
            <a:ext cx="309700" cy="307777"/>
          </a:xfrm>
          <a:prstGeom prst="rect">
            <a:avLst/>
          </a:prstGeom>
          <a:noFill/>
        </p:spPr>
        <p:txBody>
          <a:bodyPr wrap="none" lIns="91440" tIns="45720" rIns="91440" bIns="45720">
            <a:spAutoFit/>
          </a:bodyPr>
          <a:lstStyle/>
          <a:p>
            <a:pPr algn="ctr"/>
            <a:r>
              <a:rPr lang="es-ES" sz="1400" b="1" cap="none" spc="0" dirty="0" smtClean="0">
                <a:ln w="0"/>
                <a:solidFill>
                  <a:srgbClr val="CF079B"/>
                </a:solidFill>
                <a:effectLst>
                  <a:outerShdw blurRad="38100" dist="25400" dir="5400000" algn="ctr" rotWithShape="0">
                    <a:srgbClr val="6E747A">
                      <a:alpha val="43000"/>
                    </a:srgbClr>
                  </a:outerShdw>
                </a:effectLst>
              </a:rPr>
              <a:t>D</a:t>
            </a:r>
            <a:endParaRPr lang="es-ES" sz="1400" b="1" cap="none" spc="0" dirty="0">
              <a:ln w="0"/>
              <a:solidFill>
                <a:srgbClr val="CF079B"/>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7710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1280" y="2619662"/>
            <a:ext cx="10522040" cy="3380413"/>
          </a:xfrm>
          <a:prstGeom prst="rect">
            <a:avLst/>
          </a:prstGeom>
        </p:spPr>
        <p:txBody>
          <a:bodyPr wrap="square">
            <a:spAutoFit/>
          </a:bodyPr>
          <a:lstStyle/>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Los Derechos Humanos son el conjunto de prerrogativas sustentadas en la dignidad humana, cuya realización efectiva resulta indispensable para el desarrollo integral de la persona. Este conjunto de prerrogativas se encuentra establecido dentro del orden jurídico nacional, en nuestra Constitución Política, tratados internacionales y las leyes.</a:t>
            </a:r>
            <a:endParaRPr lang="es-MX" sz="2800"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El respeto hacia los derechos humanos de cada persona es un deber de todos. Todas las autoridades en el ámbito de sus competencias, tienen la obligación de promover, respetar, proteger y garantizar los derechos humanos consignados en favor del individuo.</a:t>
            </a:r>
            <a:endParaRPr lang="es-MX" sz="2800"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igual manera, la aplicación de los derechos humanos a la que se encuentran obligadas todas las autoridades se rige por los principios de universalidad, interdependencia, indivisibilidad y progresividad. (</a:t>
            </a:r>
            <a:r>
              <a:rPr lang="es-ES"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http://www.cndh.org.mx/Que_son_Derechos_Humanos</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2800" dirty="0">
              <a:solidFill>
                <a:srgbClr val="000000"/>
              </a:solidFill>
              <a:latin typeface="Arial" panose="020B0604020202020204" pitchFamily="34" charset="0"/>
              <a:ea typeface="Arial" panose="020B0604020202020204" pitchFamily="34" charset="0"/>
            </a:endParaRPr>
          </a:p>
        </p:txBody>
      </p:sp>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sp>
        <p:nvSpPr>
          <p:cNvPr id="4" name="Rectángulo 3"/>
          <p:cNvSpPr/>
          <p:nvPr/>
        </p:nvSpPr>
        <p:spPr>
          <a:xfrm>
            <a:off x="2844185" y="2161325"/>
            <a:ext cx="6836230" cy="369332"/>
          </a:xfrm>
          <a:prstGeom prst="rect">
            <a:avLst/>
          </a:prstGeom>
        </p:spPr>
        <p:txBody>
          <a:bodyPr wrap="square">
            <a:spAutoFit/>
          </a:bodyPr>
          <a:lstStyle/>
          <a:p>
            <a:pPr algn="just"/>
            <a:r>
              <a:rPr lang="es-MX" b="1" dirty="0" smtClean="0"/>
              <a:t>Introducción </a:t>
            </a:r>
            <a:r>
              <a:rPr lang="es-MX" b="1" dirty="0"/>
              <a:t>o justificación y descripción del </a:t>
            </a:r>
            <a:r>
              <a:rPr lang="es-MX" b="1" dirty="0" smtClean="0"/>
              <a:t>proyecto </a:t>
            </a:r>
            <a:r>
              <a:rPr lang="es-MX" dirty="0"/>
              <a:t>	</a:t>
            </a:r>
          </a:p>
        </p:txBody>
      </p:sp>
      <p:sp>
        <p:nvSpPr>
          <p:cNvPr id="5" name="Rectángulo 4"/>
          <p:cNvSpPr/>
          <p:nvPr/>
        </p:nvSpPr>
        <p:spPr>
          <a:xfrm>
            <a:off x="9874785" y="1364433"/>
            <a:ext cx="944489"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5c.</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6" name="Rectángulo 5"/>
          <p:cNvSpPr/>
          <p:nvPr/>
        </p:nvSpPr>
        <p:spPr>
          <a:xfrm>
            <a:off x="508160" y="1450848"/>
            <a:ext cx="5920210"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 Apartado I. </a:t>
            </a:r>
            <a:r>
              <a:rPr lang="es-MX" sz="2800" b="1" u="sng"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Contexto</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25585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3646" y="1601192"/>
            <a:ext cx="9787943" cy="4787464"/>
          </a:xfrm>
          <a:prstGeom prst="rect">
            <a:avLst/>
          </a:prstGeom>
        </p:spPr>
        <p:txBody>
          <a:bodyPr wrap="square">
            <a:spAutoFit/>
          </a:bodyPr>
          <a:lstStyle/>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Según el analista Alberto Núñez Esteva (11 de marzo 2016/</a:t>
            </a:r>
            <a:r>
              <a:rPr lang="es-ES"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http://www.elfinanciero.com.mx/opinion/alberto-nunez-esteva/los-derechos-humanos-en-mexico</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México atraviesa una grave crisis de violencia y de seguridad desde hace varios años. Durante el gobierno del ex presidente Felipe Calderón y el inicio en el 2006 de la llamada “guerra contra el narcotráfico”, las graves situaciones de violencia aumentaron hasta alcanzar niveles alarmantes, incluyendo la consecuente pérdida de más de cien mil personas, miles de desapariciones y un contexto que ha provocado el desplazamiento de miles de personas en el país. Como respuesta al incremento de la violencia, las autoridades han optado por aumentar el rol de las Fuerzas Armadas en tareas de seguridad pública. Esta situación ha desatado aún mayor violencia así como </a:t>
            </a:r>
            <a:r>
              <a:rPr lang="es-ES" b="1" u="sng"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violaciones graves a los derechos humanos en la que se observa una falta de rendición de cuentas conforme a los estándares internacionales</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2800" dirty="0">
              <a:solidFill>
                <a:srgbClr val="000000"/>
              </a:solidFill>
              <a:latin typeface="Arial" panose="020B0604020202020204" pitchFamily="34" charset="0"/>
              <a:ea typeface="Arial" panose="020B0604020202020204" pitchFamily="34" charset="0"/>
            </a:endParaRPr>
          </a:p>
          <a:p>
            <a:pPr algn="just"/>
            <a:r>
              <a:rPr lang="es-ES" dirty="0">
                <a:latin typeface="Century Gothic" panose="020B0502020202020204" pitchFamily="34" charset="0"/>
                <a:ea typeface="Century Gothic" panose="020B0502020202020204" pitchFamily="34" charset="0"/>
                <a:cs typeface="Century Gothic" panose="020B0502020202020204" pitchFamily="34" charset="0"/>
              </a:rPr>
              <a:t>Son de especial preocupación las denuncias de desapariciones, ejecuciones extrajudiciales y tortura, así como la situación de inseguridad de las mujeres, </a:t>
            </a:r>
            <a:r>
              <a:rPr lang="es-ES" dirty="0" smtClean="0">
                <a:latin typeface="Century Gothic" panose="020B0502020202020204" pitchFamily="34" charset="0"/>
                <a:ea typeface="Century Gothic" panose="020B0502020202020204" pitchFamily="34" charset="0"/>
                <a:cs typeface="Century Gothic" panose="020B0502020202020204" pitchFamily="34" charset="0"/>
              </a:rPr>
              <a:t>la niñez,</a:t>
            </a:r>
            <a:endParaRPr lang="es-MX" dirty="0"/>
          </a:p>
        </p:txBody>
      </p:sp>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spTree>
    <p:extLst>
      <p:ext uri="{BB962C8B-B14F-4D97-AF65-F5344CB8AC3E}">
        <p14:creationId xmlns:p14="http://schemas.microsoft.com/office/powerpoint/2010/main" val="349945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0"/>
            <a:ext cx="12192000" cy="1450848"/>
          </a:xfrm>
          <a:prstGeom prst="rect">
            <a:avLst/>
          </a:prstGeom>
        </p:spPr>
      </p:pic>
      <p:sp>
        <p:nvSpPr>
          <p:cNvPr id="3" name="Rectángulo 2"/>
          <p:cNvSpPr/>
          <p:nvPr/>
        </p:nvSpPr>
        <p:spPr>
          <a:xfrm>
            <a:off x="1161143" y="1625310"/>
            <a:ext cx="10388600" cy="4780283"/>
          </a:xfrm>
          <a:prstGeom prst="rect">
            <a:avLst/>
          </a:prstGeom>
        </p:spPr>
        <p:txBody>
          <a:bodyPr wrap="square">
            <a:spAutoFit/>
          </a:bodyPr>
          <a:lstStyle/>
          <a:p>
            <a:pPr marR="114300" algn="just">
              <a:lnSpc>
                <a:spcPct val="115000"/>
              </a:lnSpc>
              <a:spcBef>
                <a:spcPts val="370"/>
              </a:spcBef>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las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personas migrantes, defensoras de derechos humanos y periodistas, quienes son víctimas de asesinatos, desapariciones, secuestros, tortura, amenazas y hostigamientos. México es considerado, además, uno de los países más peligrosos del mundo para ejercer el periodismo, exceptuando aquellos que están en guerra.</a:t>
            </a:r>
            <a:endParaRPr lang="es-MX" sz="2800" dirty="0">
              <a:solidFill>
                <a:srgbClr val="000000"/>
              </a:solidFill>
              <a:latin typeface="Arial" panose="020B0604020202020204" pitchFamily="34" charset="0"/>
              <a:ea typeface="Arial" panose="020B0604020202020204" pitchFamily="34" charset="0"/>
            </a:endParaRPr>
          </a:p>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Por otra parte, en lo que corresponde al </a:t>
            </a: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estado de Tamaulipas</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de acuerdo a la revista </a:t>
            </a:r>
            <a:r>
              <a:rPr lang="es-ES" b="1" i="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Proceso</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(2014), afirma que, “la situación en Tamaulipas exige ya la intervención de la CNDH “ y, expone que,</a:t>
            </a:r>
            <a:r>
              <a:rPr lang="es-ES" sz="2800" dirty="0">
                <a:solidFill>
                  <a:srgbClr val="000000"/>
                </a:solidFill>
                <a:latin typeface="Arial" panose="020B0604020202020204" pitchFamily="34" charset="0"/>
                <a:ea typeface="Arial" panose="020B0604020202020204" pitchFamily="34" charset="0"/>
              </a:rPr>
              <a:t>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para los integrantes del Consejo Consultivo de la Comisión Nacional de los Derechos Humanos, la situación de inseguridad y violencia que se vive en este estado, junto con las consecuentes y graves violaciones a la dignidad humana cometidas, ameritan ya la intervención del </a:t>
            </a:r>
            <a:r>
              <a:rPr lang="es-ES" dirty="0" err="1">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ómbudsman</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nacional Raúl Plascencia Villanueva. Lo que buscan es que éste, en ejercicio de sus atribuciones constitucionales, investigue la eventual responsabilidad del Estado mexicano, por acto u omisión, en casos de ejecuciones extrajudiciales, tortura, desaparición forzada, secuestros, desplazamientos de poblaciones o extorsiones que se viven en Tamaulipas</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2800"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37784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2916" y="1803456"/>
            <a:ext cx="10334170" cy="1366528"/>
          </a:xfrm>
          <a:prstGeom prst="rect">
            <a:avLst/>
          </a:prstGeom>
        </p:spPr>
        <p:txBody>
          <a:bodyPr wrap="square">
            <a:spAutoFit/>
          </a:bodyPr>
          <a:lstStyle/>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 esta entidad, aseguran integrantes del Consejo Consultivo, se da el mayor número de violaciones a la dignidad humana como consecuencia de la pérdida de espacios del Estado a manos de grupos delictivos. (</a:t>
            </a:r>
            <a:r>
              <a:rPr lang="es-ES" u="sng"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hlinkClick r:id="rId2"/>
              </a:rPr>
              <a:t>http://www.proceso.com.mx/380342/la-situacion-en-tamaulipas-exige-ya-la-intervencion-de-la-cndh</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2800" dirty="0">
              <a:solidFill>
                <a:srgbClr val="000000"/>
              </a:solidFill>
              <a:latin typeface="Arial" panose="020B0604020202020204" pitchFamily="34" charset="0"/>
              <a:ea typeface="Arial" panose="020B0604020202020204" pitchFamily="34" charset="0"/>
            </a:endParaRPr>
          </a:p>
        </p:txBody>
      </p:sp>
      <p:pic>
        <p:nvPicPr>
          <p:cNvPr id="3" name="Imagen 2"/>
          <p:cNvPicPr>
            <a:picLocks noChangeAspect="1"/>
          </p:cNvPicPr>
          <p:nvPr/>
        </p:nvPicPr>
        <p:blipFill>
          <a:blip r:embed="rId3" cstate="print"/>
          <a:stretch>
            <a:fillRect/>
          </a:stretch>
        </p:blipFill>
        <p:spPr>
          <a:xfrm>
            <a:off x="0" y="0"/>
            <a:ext cx="12192000" cy="1450848"/>
          </a:xfrm>
          <a:prstGeom prst="rect">
            <a:avLst/>
          </a:prstGeom>
        </p:spPr>
      </p:pic>
      <p:sp>
        <p:nvSpPr>
          <p:cNvPr id="4" name="Rectángulo 3"/>
          <p:cNvSpPr/>
          <p:nvPr/>
        </p:nvSpPr>
        <p:spPr>
          <a:xfrm>
            <a:off x="1182916" y="3169984"/>
            <a:ext cx="10334170" cy="2640723"/>
          </a:xfrm>
          <a:prstGeom prst="rect">
            <a:avLst/>
          </a:prstGeom>
        </p:spPr>
        <p:txBody>
          <a:bodyPr wrap="square">
            <a:spAutoFit/>
          </a:bodyPr>
          <a:lstStyle/>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 relación con la justicia y equidad social en México, el Director del Seminario de Derecho Penal de la facultad de Derecho de la UNAM, José Pablo Patiño y Souza, afirma en su ensayo “la equidad y la justicia actual en México” que, “la aplicación de la justicia actual, dista mucho de serlo; pues cualquier letrado que hable de justicia debe considerar que dicho término es equiparable al de igualdad, al de equidad, entre las partes contendientes en toda problemática jurídica y más aún, tratándose del Derecho Penal.” (</a:t>
            </a:r>
            <a:r>
              <a:rPr lang="es-ES" u="sng"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hlinkClick r:id="rId4"/>
              </a:rPr>
              <a:t>https://www.derecho.unam.mx/investigacion/publicaciones/revista-cultura/pdf/CJ(Art_9).pdf)</a:t>
            </a:r>
            <a:endParaRPr lang="es-MX" sz="28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33831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43429" y="1538339"/>
            <a:ext cx="10784113" cy="4870564"/>
          </a:xfrm>
          <a:prstGeom prst="rect">
            <a:avLst/>
          </a:prstGeom>
        </p:spPr>
        <p:txBody>
          <a:bodyPr wrap="square">
            <a:spAutoFit/>
          </a:bodyPr>
          <a:lstStyle/>
          <a:p>
            <a:pPr marR="114300" algn="just">
              <a:lnSpc>
                <a:spcPct val="115000"/>
              </a:lnSpc>
              <a:spcBef>
                <a:spcPts val="370"/>
              </a:spcBef>
              <a:spcAft>
                <a:spcPts val="0"/>
              </a:spcAft>
            </a:pP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Por lo que corresponde a la importancia de hablar de derechos humanos en las escuelas, la maestra en Piscología Educativa Alma Delia Torquemada González, egresada de la UNAM, señala en su ensayo “la práctica educativa de derechos humanos en educación” (enero 2007) que, “hoy en día asociar la educación a la noción de derechos humanos podría parecer una práctica absurda principalmente por dos razones. La primera por la presencia de las múltiples problemáticas que reflejan la violación creciente a los derechos humanos. La segunda por la falsa creencia de que las instituciones educativas se encuentran en una dinámica que las mantiene al margen de la problemática económica y social de su tiempo. Sin embargo, es precisamente ahora cuando la escuela debe hacer patente su necesidad de vincularse con la vida cotidiana”. Agrega que “Un aspecto relevante en la enseñanza de los derechos humanos, radica en que éstos no deben ser enseñados como un cuerpo frío de principios sino que tienen necesariamente que llegar a formar parte de cada uno de los alumnos a los que se va a dirigir, y en consecuencia, es imprescindible que cada uno de ellos sea portavoz y defensor de los mismos. De este modo, el autor manifiesta que los derechos humanos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persiguen  como objetivos  generar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la </a:t>
            </a: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concientización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todas las masas a fin de </a:t>
            </a:r>
            <a:endParaRPr lang="es-MX" sz="2800" dirty="0">
              <a:solidFill>
                <a:srgbClr val="000000"/>
              </a:solidFill>
              <a:latin typeface="Arial" panose="020B0604020202020204" pitchFamily="34" charset="0"/>
              <a:ea typeface="Arial" panose="020B0604020202020204" pitchFamily="34" charset="0"/>
            </a:endParaRPr>
          </a:p>
        </p:txBody>
      </p:sp>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spTree>
    <p:extLst>
      <p:ext uri="{BB962C8B-B14F-4D97-AF65-F5344CB8AC3E}">
        <p14:creationId xmlns:p14="http://schemas.microsoft.com/office/powerpoint/2010/main" val="429080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5314" y="1833764"/>
            <a:ext cx="10203543" cy="2817694"/>
          </a:xfrm>
          <a:prstGeom prst="rect">
            <a:avLst/>
          </a:prstGeom>
        </p:spPr>
        <p:txBody>
          <a:bodyPr wrap="square">
            <a:spAutoFit/>
          </a:bodyPr>
          <a:lstStyle/>
          <a:p>
            <a:pPr marR="114300" algn="just">
              <a:lnSpc>
                <a:spcPct val="115000"/>
              </a:lnSpc>
              <a:spcBef>
                <a:spcPts val="370"/>
              </a:spcBef>
              <a:spcAft>
                <a:spcPts val="0"/>
              </a:spcAft>
            </a:pPr>
            <a:r>
              <a:rPr lang="es-ES"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Fomentar una mayor armonía social y un rechazo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 cualquier forma de agresión y</a:t>
            </a:r>
            <a:r>
              <a:rPr lang="es-ES" sz="2800" dirty="0">
                <a:solidFill>
                  <a:srgbClr val="000000"/>
                </a:solidFill>
                <a:latin typeface="Arial" panose="020B0604020202020204" pitchFamily="34" charset="0"/>
                <a:ea typeface="Arial" panose="020B0604020202020204" pitchFamily="34" charset="0"/>
              </a:rPr>
              <a:t> </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de intolerancia, y además, sensibilizar a las personas y apartarlas de la marginación de otros grupos humanos que también sienten y razonan y son merecedores de la dignidad propia del ser humano. Es importante destacar que la Comisión Nacional de Derechos Humanos a través de organizaciones como la UNICEF (1992) ha tratado de promover el reconocimiento de los derechos de los niños, con el propósito de que tanto individuos como instituciones fomenten el respeto y la aplicación universal y efectiva de los mismos. (</a:t>
            </a:r>
            <a:r>
              <a:rPr lang="es-ES" dirty="0" err="1">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Eikasia</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Revista de Filosofía, II 8/ </a:t>
            </a:r>
            <a:r>
              <a:rPr lang="es-ES"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http://www.revistadefilosofia.org</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2800" dirty="0">
              <a:solidFill>
                <a:srgbClr val="000000"/>
              </a:solidFill>
              <a:latin typeface="Arial" panose="020B0604020202020204" pitchFamily="34" charset="0"/>
              <a:ea typeface="Arial" panose="020B0604020202020204" pitchFamily="34" charset="0"/>
            </a:endParaRPr>
          </a:p>
        </p:txBody>
      </p:sp>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spTree>
    <p:extLst>
      <p:ext uri="{BB962C8B-B14F-4D97-AF65-F5344CB8AC3E}">
        <p14:creationId xmlns:p14="http://schemas.microsoft.com/office/powerpoint/2010/main" val="385464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50472756"/>
              </p:ext>
            </p:extLst>
          </p:nvPr>
        </p:nvGraphicFramePr>
        <p:xfrm>
          <a:off x="2032001" y="2046190"/>
          <a:ext cx="8128000" cy="3114040"/>
        </p:xfrm>
        <a:graphic>
          <a:graphicData uri="http://schemas.openxmlformats.org/drawingml/2006/table">
            <a:tbl>
              <a:tblPr firstRow="1" bandRow="1">
                <a:tableStyleId>{B301B821-A1FF-4177-AEE7-76D212191A09}</a:tableStyleId>
              </a:tblPr>
              <a:tblGrid>
                <a:gridCol w="4064000"/>
                <a:gridCol w="4064000"/>
              </a:tblGrid>
              <a:tr h="370840">
                <a:tc>
                  <a:txBody>
                    <a:bodyPr/>
                    <a:lstStyle/>
                    <a:p>
                      <a:pPr algn="ctr"/>
                      <a:r>
                        <a:rPr lang="es-MX" dirty="0" smtClean="0"/>
                        <a:t>PARTICIPANTES</a:t>
                      </a:r>
                      <a:endParaRPr lang="es-MX" dirty="0"/>
                    </a:p>
                  </a:txBody>
                  <a:tcPr>
                    <a:lnR w="12700" cap="flat" cmpd="sng" algn="ctr">
                      <a:solidFill>
                        <a:schemeClr val="tx2"/>
                      </a:solidFill>
                      <a:prstDash val="solid"/>
                      <a:round/>
                      <a:headEnd type="none" w="med" len="med"/>
                      <a:tailEnd type="none" w="med" len="med"/>
                    </a:lnR>
                  </a:tcPr>
                </a:tc>
                <a:tc>
                  <a:txBody>
                    <a:bodyPr/>
                    <a:lstStyle/>
                    <a:p>
                      <a:pPr algn="ctr"/>
                      <a:r>
                        <a:rPr lang="es-MX" dirty="0" smtClean="0"/>
                        <a:t>ASIGNATURAS</a:t>
                      </a:r>
                      <a:endParaRPr lang="es-MX" dirty="0"/>
                    </a:p>
                  </a:txBody>
                  <a:tcPr>
                    <a:lnL w="12700" cap="flat" cmpd="sng" algn="ctr">
                      <a:solidFill>
                        <a:schemeClr val="tx2"/>
                      </a:solidFill>
                      <a:prstDash val="solid"/>
                      <a:round/>
                      <a:headEnd type="none" w="med" len="med"/>
                      <a:tailEnd type="none" w="med" len="med"/>
                    </a:lnL>
                  </a:tcPr>
                </a:tc>
              </a:tr>
              <a:tr h="370840">
                <a:tc>
                  <a:txBody>
                    <a:bodyPr/>
                    <a:lstStyle/>
                    <a:p>
                      <a:pPr algn="ctr"/>
                      <a:endParaRPr lang="es-MX" b="1" dirty="0" smtClean="0"/>
                    </a:p>
                    <a:p>
                      <a:pPr algn="ctr"/>
                      <a:r>
                        <a:rPr lang="es-MX" b="1" dirty="0" smtClean="0"/>
                        <a:t>Marcos</a:t>
                      </a:r>
                      <a:r>
                        <a:rPr lang="es-MX" b="1" baseline="0" dirty="0" smtClean="0"/>
                        <a:t> Martínez Sebastián</a:t>
                      </a:r>
                    </a:p>
                    <a:p>
                      <a:pPr algn="ctr"/>
                      <a:endParaRPr lang="es-MX" b="1" dirty="0"/>
                    </a:p>
                  </a:txBody>
                  <a:tcPr>
                    <a:lnR w="12700" cap="flat" cmpd="sng" algn="ctr">
                      <a:solidFill>
                        <a:schemeClr val="tx2"/>
                      </a:solidFill>
                      <a:prstDash val="solid"/>
                      <a:round/>
                      <a:headEnd type="none" w="med" len="med"/>
                      <a:tailEnd type="none" w="med" len="med"/>
                    </a:lnR>
                  </a:tcPr>
                </a:tc>
                <a:tc>
                  <a:txBody>
                    <a:bodyPr/>
                    <a:lstStyle/>
                    <a:p>
                      <a:pPr algn="ctr"/>
                      <a:endParaRPr lang="es-MX" b="1" dirty="0" smtClean="0"/>
                    </a:p>
                    <a:p>
                      <a:pPr algn="ctr"/>
                      <a:r>
                        <a:rPr lang="es-MX" b="1" dirty="0" smtClean="0"/>
                        <a:t>Historia Universal I</a:t>
                      </a:r>
                      <a:endParaRPr lang="es-MX" b="1" dirty="0"/>
                    </a:p>
                  </a:txBody>
                  <a:tcPr>
                    <a:lnL w="12700" cap="flat" cmpd="sng" algn="ctr">
                      <a:solidFill>
                        <a:schemeClr val="tx2"/>
                      </a:solidFill>
                      <a:prstDash val="solid"/>
                      <a:round/>
                      <a:headEnd type="none" w="med" len="med"/>
                      <a:tailEnd type="none" w="med" len="med"/>
                    </a:lnL>
                  </a:tcPr>
                </a:tc>
              </a:tr>
              <a:tr h="370840">
                <a:tc>
                  <a:txBody>
                    <a:bodyPr/>
                    <a:lstStyle/>
                    <a:p>
                      <a:pPr algn="ctr"/>
                      <a:endParaRPr lang="es-MX" b="1" dirty="0" smtClean="0"/>
                    </a:p>
                    <a:p>
                      <a:pPr algn="ctr"/>
                      <a:r>
                        <a:rPr lang="es-MX" b="1" dirty="0" smtClean="0"/>
                        <a:t>Jessica</a:t>
                      </a:r>
                      <a:r>
                        <a:rPr lang="es-MX" b="1" baseline="0" dirty="0" smtClean="0"/>
                        <a:t> Hernández García</a:t>
                      </a:r>
                    </a:p>
                    <a:p>
                      <a:pPr algn="ctr"/>
                      <a:endParaRPr lang="es-MX" b="1" dirty="0"/>
                    </a:p>
                  </a:txBody>
                  <a:tcPr>
                    <a:lnR w="12700" cap="flat" cmpd="sng" algn="ctr">
                      <a:solidFill>
                        <a:schemeClr val="tx2"/>
                      </a:solidFill>
                      <a:prstDash val="solid"/>
                      <a:round/>
                      <a:headEnd type="none" w="med" len="med"/>
                      <a:tailEnd type="none" w="med" len="med"/>
                    </a:lnR>
                  </a:tcPr>
                </a:tc>
                <a:tc>
                  <a:txBody>
                    <a:bodyPr/>
                    <a:lstStyle/>
                    <a:p>
                      <a:pPr algn="ctr"/>
                      <a:endParaRPr lang="es-MX" b="1" dirty="0" smtClean="0"/>
                    </a:p>
                    <a:p>
                      <a:pPr algn="ctr"/>
                      <a:r>
                        <a:rPr lang="es-MX" b="1" dirty="0" smtClean="0"/>
                        <a:t>Francés</a:t>
                      </a:r>
                      <a:r>
                        <a:rPr lang="es-MX" b="1" baseline="0" dirty="0" smtClean="0"/>
                        <a:t> I</a:t>
                      </a:r>
                      <a:endParaRPr lang="es-MX" b="1" dirty="0"/>
                    </a:p>
                  </a:txBody>
                  <a:tcPr>
                    <a:lnL w="12700" cap="flat" cmpd="sng" algn="ctr">
                      <a:solidFill>
                        <a:schemeClr val="tx2"/>
                      </a:solidFill>
                      <a:prstDash val="solid"/>
                      <a:round/>
                      <a:headEnd type="none" w="med" len="med"/>
                      <a:tailEnd type="none" w="med" len="med"/>
                    </a:lnL>
                  </a:tcPr>
                </a:tc>
              </a:tr>
              <a:tr h="370840">
                <a:tc>
                  <a:txBody>
                    <a:bodyPr/>
                    <a:lstStyle/>
                    <a:p>
                      <a:pPr algn="ctr"/>
                      <a:endParaRPr lang="es-MX" b="1" dirty="0" smtClean="0"/>
                    </a:p>
                    <a:p>
                      <a:pPr algn="ctr"/>
                      <a:r>
                        <a:rPr lang="es-MX" b="1" dirty="0" smtClean="0"/>
                        <a:t>Ana Lilia</a:t>
                      </a:r>
                      <a:r>
                        <a:rPr lang="es-MX" b="1" baseline="0" dirty="0" smtClean="0"/>
                        <a:t> Zapata Guerrero</a:t>
                      </a:r>
                      <a:endParaRPr lang="es-MX" b="1" dirty="0"/>
                    </a:p>
                  </a:txBody>
                  <a:tcPr>
                    <a:lnR w="12700" cap="flat" cmpd="sng" algn="ctr">
                      <a:solidFill>
                        <a:schemeClr val="tx2"/>
                      </a:solidFill>
                      <a:prstDash val="solid"/>
                      <a:round/>
                      <a:headEnd type="none" w="med" len="med"/>
                      <a:tailEnd type="none" w="med" len="med"/>
                    </a:lnR>
                  </a:tcPr>
                </a:tc>
                <a:tc>
                  <a:txBody>
                    <a:bodyPr/>
                    <a:lstStyle/>
                    <a:p>
                      <a:pPr algn="ctr"/>
                      <a:r>
                        <a:rPr lang="es-MX" b="1" dirty="0" smtClean="0"/>
                        <a:t>Taller de Lectura, Redacción e Iniciación a la Investigación Documental I</a:t>
                      </a:r>
                      <a:endParaRPr lang="es-MX" b="1" dirty="0"/>
                    </a:p>
                  </a:txBody>
                  <a:tcPr>
                    <a:lnL w="12700" cap="flat" cmpd="sng" algn="ctr">
                      <a:solidFill>
                        <a:schemeClr val="tx2"/>
                      </a:solidFill>
                      <a:prstDash val="solid"/>
                      <a:round/>
                      <a:headEnd type="none" w="med" len="med"/>
                      <a:tailEnd type="none" w="med" len="med"/>
                    </a:lnL>
                  </a:tcPr>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2" name="Rectángulo 1"/>
          <p:cNvSpPr/>
          <p:nvPr/>
        </p:nvSpPr>
        <p:spPr>
          <a:xfrm>
            <a:off x="782927" y="1467855"/>
            <a:ext cx="615873"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2.</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67481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0"/>
            <a:ext cx="12192000" cy="1450848"/>
          </a:xfrm>
          <a:prstGeom prst="rect">
            <a:avLst/>
          </a:prstGeom>
        </p:spPr>
      </p:pic>
      <p:sp>
        <p:nvSpPr>
          <p:cNvPr id="3" name="CuadroTexto 2"/>
          <p:cNvSpPr txBox="1"/>
          <p:nvPr/>
        </p:nvSpPr>
        <p:spPr>
          <a:xfrm>
            <a:off x="1248229" y="2119086"/>
            <a:ext cx="10058400" cy="3139321"/>
          </a:xfrm>
          <a:prstGeom prst="rect">
            <a:avLst/>
          </a:prstGeom>
          <a:noFill/>
        </p:spPr>
        <p:txBody>
          <a:bodyPr wrap="square" rtlCol="0">
            <a:spAutoFit/>
          </a:bodyPr>
          <a:lstStyle/>
          <a:p>
            <a:pPr algn="just"/>
            <a:r>
              <a:rPr lang="es-MX" dirty="0" smtClean="0"/>
              <a:t>El proyecto consistirá en el diseño de una campaña escolar y un foro de diálogo con expertos, que permitan promover los derechos humanos, entre los miembros de la comunidad educativa del Colegio Félix de Jesús </a:t>
            </a:r>
            <a:r>
              <a:rPr lang="es-MX" dirty="0" err="1" smtClean="0"/>
              <a:t>Rougier</a:t>
            </a:r>
            <a:r>
              <a:rPr lang="es-MX" dirty="0"/>
              <a:t> </a:t>
            </a:r>
            <a:r>
              <a:rPr lang="es-MX" dirty="0" smtClean="0"/>
              <a:t>(alumnos, maestros, directivos, padres de familia), en una búsqueda por difundir la importancia de la equidad y la justicia social. </a:t>
            </a:r>
          </a:p>
          <a:p>
            <a:pPr algn="just"/>
            <a:endParaRPr lang="es-MX" dirty="0"/>
          </a:p>
          <a:p>
            <a:pPr algn="just"/>
            <a:r>
              <a:rPr lang="es-MX" dirty="0" smtClean="0"/>
              <a:t>Los alumnos generarán, en cada asignatura, a lo largo del semestre, una serie de productos (organizadores gráficos, carteles, exposiciones, textos escritos, etc.) que tendrán su origen en la investigación de la Declaración de los Derechos Humanos, en conceptos clave en torno a los derechos humanos; así como, en el análisis de casos reales, en donde estos derechos son violentados. </a:t>
            </a:r>
            <a:endParaRPr lang="es-MX" dirty="0"/>
          </a:p>
        </p:txBody>
      </p:sp>
    </p:spTree>
    <p:extLst>
      <p:ext uri="{BB962C8B-B14F-4D97-AF65-F5344CB8AC3E}">
        <p14:creationId xmlns:p14="http://schemas.microsoft.com/office/powerpoint/2010/main" val="4017837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4975" y="1892972"/>
            <a:ext cx="7678057" cy="369332"/>
          </a:xfrm>
          <a:prstGeom prst="rect">
            <a:avLst/>
          </a:prstGeom>
        </p:spPr>
        <p:txBody>
          <a:bodyPr wrap="square">
            <a:spAutoFit/>
          </a:bodyPr>
          <a:lstStyle/>
          <a:p>
            <a:r>
              <a:rPr lang="es-MX" b="1" dirty="0" smtClean="0">
                <a:solidFill>
                  <a:srgbClr val="000000"/>
                </a:solidFill>
                <a:latin typeface="Century Gothic" panose="020B0502020202020204" pitchFamily="34" charset="0"/>
              </a:rPr>
              <a:t>Objetivo </a:t>
            </a:r>
            <a:r>
              <a:rPr lang="es-MX" b="1" dirty="0">
                <a:solidFill>
                  <a:srgbClr val="000000"/>
                </a:solidFill>
                <a:latin typeface="Century Gothic" panose="020B0502020202020204" pitchFamily="34" charset="0"/>
              </a:rPr>
              <a:t>general del proyecto y de cada asignatura </a:t>
            </a:r>
            <a:r>
              <a:rPr lang="es-MX" b="1" dirty="0" smtClean="0">
                <a:solidFill>
                  <a:srgbClr val="000000"/>
                </a:solidFill>
                <a:latin typeface="Century Gothic" panose="020B0502020202020204" pitchFamily="34" charset="0"/>
              </a:rPr>
              <a:t>involucrada </a:t>
            </a:r>
            <a:r>
              <a:rPr lang="es-MX" dirty="0">
                <a:solidFill>
                  <a:srgbClr val="000000"/>
                </a:solidFill>
                <a:latin typeface="Century Gothic" panose="020B0502020202020204" pitchFamily="34" charset="0"/>
              </a:rPr>
              <a:t>	</a:t>
            </a:r>
          </a:p>
        </p:txBody>
      </p:sp>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sp>
        <p:nvSpPr>
          <p:cNvPr id="5" name="Rectángulo 4"/>
          <p:cNvSpPr/>
          <p:nvPr/>
        </p:nvSpPr>
        <p:spPr>
          <a:xfrm>
            <a:off x="10113032" y="1331240"/>
            <a:ext cx="954108" cy="707886"/>
          </a:xfrm>
          <a:prstGeom prst="rect">
            <a:avLst/>
          </a:prstGeom>
        </p:spPr>
        <p:txBody>
          <a:bodyPr wrap="none">
            <a:spAutoFit/>
          </a:bodyPr>
          <a:lstStyle/>
          <a:p>
            <a:pPr lvl="0" algn="ctr"/>
            <a:r>
              <a:rPr lang="es-ES" sz="40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5d.</a:t>
            </a:r>
            <a:endParaRPr lang="es-ES" sz="4000" b="1"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6" name="Rectángulo 5"/>
          <p:cNvSpPr/>
          <p:nvPr/>
        </p:nvSpPr>
        <p:spPr>
          <a:xfrm>
            <a:off x="1625600" y="2709244"/>
            <a:ext cx="9441540" cy="1477328"/>
          </a:xfrm>
          <a:prstGeom prst="rect">
            <a:avLst/>
          </a:prstGeom>
          <a:ln>
            <a:solidFill>
              <a:schemeClr val="accent1"/>
            </a:solidFill>
          </a:ln>
        </p:spPr>
        <p:txBody>
          <a:bodyPr wrap="square">
            <a:spAutoFit/>
          </a:bodyPr>
          <a:lstStyle/>
          <a:p>
            <a:pPr algn="just"/>
            <a:r>
              <a:rPr lang="es-ES" dirty="0">
                <a:latin typeface="Century Gothic" panose="020B0502020202020204" pitchFamily="34" charset="0"/>
                <a:ea typeface="Century Gothic" panose="020B0502020202020204" pitchFamily="34" charset="0"/>
                <a:cs typeface="Century Gothic" panose="020B0502020202020204" pitchFamily="34" charset="0"/>
              </a:rPr>
              <a:t>Integrar los conocimientos propios de las asignaturas de </a:t>
            </a:r>
            <a:r>
              <a:rPr lang="es-ES" i="1" dirty="0">
                <a:latin typeface="Century Gothic" panose="020B0502020202020204" pitchFamily="34" charset="0"/>
                <a:ea typeface="Century Gothic" panose="020B0502020202020204" pitchFamily="34" charset="0"/>
                <a:cs typeface="Century Gothic" panose="020B0502020202020204" pitchFamily="34" charset="0"/>
              </a:rPr>
              <a:t>Historia Universal I, Francés I y TLRIID</a:t>
            </a:r>
            <a:r>
              <a:rPr lang="es-ES" dirty="0">
                <a:latin typeface="Century Gothic" panose="020B0502020202020204" pitchFamily="34" charset="0"/>
                <a:ea typeface="Century Gothic" panose="020B0502020202020204" pitchFamily="34" charset="0"/>
                <a:cs typeface="Century Gothic" panose="020B0502020202020204" pitchFamily="34" charset="0"/>
              </a:rPr>
              <a:t> </a:t>
            </a:r>
            <a:r>
              <a:rPr lang="es-ES" i="1" dirty="0">
                <a:latin typeface="Century Gothic" panose="020B0502020202020204" pitchFamily="34" charset="0"/>
                <a:ea typeface="Century Gothic" panose="020B0502020202020204" pitchFamily="34" charset="0"/>
                <a:cs typeface="Century Gothic" panose="020B0502020202020204" pitchFamily="34" charset="0"/>
              </a:rPr>
              <a:t>I</a:t>
            </a:r>
            <a:r>
              <a:rPr lang="es-ES" dirty="0">
                <a:latin typeface="Century Gothic" panose="020B0502020202020204" pitchFamily="34" charset="0"/>
                <a:ea typeface="Century Gothic" panose="020B0502020202020204" pitchFamily="34" charset="0"/>
                <a:cs typeface="Century Gothic" panose="020B0502020202020204" pitchFamily="34" charset="0"/>
              </a:rPr>
              <a:t>, con el origen de los derechos humanos y los conceptos de equidad y justicia social, estableciendo su importancia e influencia en la sociedad actual, mediante el diseño de una campaña publicitaria y un foro de diálogo con expertos.</a:t>
            </a:r>
            <a:r>
              <a:rPr lang="es-ES" dirty="0">
                <a:solidFill>
                  <a:srgbClr val="6FA8DC"/>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p>
        </p:txBody>
      </p:sp>
    </p:spTree>
    <p:extLst>
      <p:ext uri="{BB962C8B-B14F-4D97-AF65-F5344CB8AC3E}">
        <p14:creationId xmlns:p14="http://schemas.microsoft.com/office/powerpoint/2010/main" val="269684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026985640"/>
              </p:ext>
            </p:extLst>
          </p:nvPr>
        </p:nvGraphicFramePr>
        <p:xfrm>
          <a:off x="1648338" y="2288241"/>
          <a:ext cx="8976731" cy="3751951"/>
        </p:xfrm>
        <a:graphic>
          <a:graphicData uri="http://schemas.openxmlformats.org/presentationml/2006/ole">
            <mc:AlternateContent xmlns:mc="http://schemas.openxmlformats.org/markup-compatibility/2006">
              <mc:Choice xmlns:v="urn:schemas-microsoft-com:vml" Requires="v">
                <p:oleObj spid="_x0000_s25622" name="Documento" r:id="rId4" imgW="8741769" imgH="2909392" progId="Word.Document.12">
                  <p:embed/>
                </p:oleObj>
              </mc:Choice>
              <mc:Fallback>
                <p:oleObj name="Documento" r:id="rId4" imgW="8741769" imgH="2909392" progId="Word.Document.12">
                  <p:embed/>
                  <p:pic>
                    <p:nvPicPr>
                      <p:cNvPr id="0" name=""/>
                      <p:cNvPicPr/>
                      <p:nvPr/>
                    </p:nvPicPr>
                    <p:blipFill>
                      <a:blip r:embed="rId5"/>
                      <a:stretch>
                        <a:fillRect/>
                      </a:stretch>
                    </p:blipFill>
                    <p:spPr>
                      <a:xfrm>
                        <a:off x="1648338" y="2288241"/>
                        <a:ext cx="8976731" cy="3751951"/>
                      </a:xfrm>
                      <a:prstGeom prst="rect">
                        <a:avLst/>
                      </a:prstGeom>
                    </p:spPr>
                  </p:pic>
                </p:oleObj>
              </mc:Fallback>
            </mc:AlternateContent>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29018363"/>
              </p:ext>
            </p:extLst>
          </p:nvPr>
        </p:nvGraphicFramePr>
        <p:xfrm>
          <a:off x="1648338" y="1917401"/>
          <a:ext cx="8976732" cy="370840"/>
        </p:xfrm>
        <a:graphic>
          <a:graphicData uri="http://schemas.openxmlformats.org/drawingml/2006/table">
            <a:tbl>
              <a:tblPr firstRow="1" bandRow="1">
                <a:tableStyleId>{69CF1AB2-1976-4502-BF36-3FF5EA218861}</a:tableStyleId>
              </a:tblPr>
              <a:tblGrid>
                <a:gridCol w="2781993"/>
                <a:gridCol w="2730322"/>
                <a:gridCol w="3464417"/>
              </a:tblGrid>
              <a:tr h="370840">
                <a:tc>
                  <a:txBody>
                    <a:bodyPr/>
                    <a:lstStyle/>
                    <a:p>
                      <a:pPr algn="ctr"/>
                      <a:r>
                        <a:rPr lang="es-MX" dirty="0" smtClean="0"/>
                        <a:t>Historia</a:t>
                      </a:r>
                      <a:r>
                        <a:rPr lang="es-MX" baseline="0" dirty="0" smtClean="0"/>
                        <a:t> Universal I</a:t>
                      </a:r>
                      <a:endParaRPr lang="es-MX" dirty="0"/>
                    </a:p>
                  </a:txBody>
                  <a:tcPr/>
                </a:tc>
                <a:tc>
                  <a:txBody>
                    <a:bodyPr/>
                    <a:lstStyle/>
                    <a:p>
                      <a:pPr algn="ctr"/>
                      <a:r>
                        <a:rPr lang="es-MX" dirty="0" smtClean="0"/>
                        <a:t>Francés I</a:t>
                      </a:r>
                      <a:endParaRPr lang="es-MX" dirty="0"/>
                    </a:p>
                  </a:txBody>
                  <a:tcPr/>
                </a:tc>
                <a:tc>
                  <a:txBody>
                    <a:bodyPr/>
                    <a:lstStyle/>
                    <a:p>
                      <a:pPr algn="ctr"/>
                      <a:r>
                        <a:rPr lang="es-MX" dirty="0" smtClean="0"/>
                        <a:t>TLRIID</a:t>
                      </a:r>
                      <a:r>
                        <a:rPr lang="es-MX" baseline="0" dirty="0" smtClean="0"/>
                        <a:t> I</a:t>
                      </a:r>
                      <a:endParaRPr lang="es-MX" dirty="0"/>
                    </a:p>
                  </a:txBody>
                  <a:tcPr/>
                </a:tc>
              </a:tr>
            </a:tbl>
          </a:graphicData>
        </a:graphic>
      </p:graphicFrame>
      <p:sp>
        <p:nvSpPr>
          <p:cNvPr id="4" name="Rectángulo 3"/>
          <p:cNvSpPr/>
          <p:nvPr/>
        </p:nvSpPr>
        <p:spPr>
          <a:xfrm>
            <a:off x="3088703" y="1177983"/>
            <a:ext cx="6096000" cy="369332"/>
          </a:xfrm>
          <a:prstGeom prst="rect">
            <a:avLst/>
          </a:prstGeom>
        </p:spPr>
        <p:txBody>
          <a:bodyPr>
            <a:spAutoFit/>
          </a:bodyPr>
          <a:lstStyle/>
          <a:p>
            <a:r>
              <a:rPr lang="es-MX" b="1" dirty="0">
                <a:solidFill>
                  <a:srgbClr val="000000"/>
                </a:solidFill>
                <a:latin typeface="Century Gothic" panose="020B0502020202020204" pitchFamily="34" charset="0"/>
              </a:rPr>
              <a:t>Objetivo general </a:t>
            </a:r>
            <a:r>
              <a:rPr lang="es-MX" b="1" dirty="0" smtClean="0">
                <a:solidFill>
                  <a:srgbClr val="000000"/>
                </a:solidFill>
                <a:latin typeface="Century Gothic" panose="020B0502020202020204" pitchFamily="34" charset="0"/>
              </a:rPr>
              <a:t>de </a:t>
            </a:r>
            <a:r>
              <a:rPr lang="es-MX" b="1" dirty="0">
                <a:solidFill>
                  <a:srgbClr val="000000"/>
                </a:solidFill>
                <a:latin typeface="Century Gothic" panose="020B0502020202020204" pitchFamily="34" charset="0"/>
              </a:rPr>
              <a:t>cada asignatura involucrada</a:t>
            </a:r>
            <a:endParaRPr lang="es-MX" dirty="0"/>
          </a:p>
        </p:txBody>
      </p:sp>
      <p:sp>
        <p:nvSpPr>
          <p:cNvPr id="5" name="Rectángulo 4"/>
          <p:cNvSpPr/>
          <p:nvPr/>
        </p:nvSpPr>
        <p:spPr>
          <a:xfrm>
            <a:off x="9670961" y="824040"/>
            <a:ext cx="954108" cy="707886"/>
          </a:xfrm>
          <a:prstGeom prst="rect">
            <a:avLst/>
          </a:prstGeom>
        </p:spPr>
        <p:txBody>
          <a:bodyPr wrap="none">
            <a:spAutoFit/>
          </a:bodyPr>
          <a:lstStyle/>
          <a:p>
            <a:pPr lvl="0" algn="ctr"/>
            <a:r>
              <a:rPr lang="es-ES" sz="40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5d.</a:t>
            </a:r>
            <a:endParaRPr lang="es-ES" sz="4000" b="1"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3139217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7713" y="1852060"/>
            <a:ext cx="9710058" cy="646331"/>
          </a:xfrm>
          <a:prstGeom prst="rect">
            <a:avLst/>
          </a:prstGeom>
        </p:spPr>
        <p:txBody>
          <a:bodyPr wrap="square">
            <a:spAutoFit/>
          </a:bodyPr>
          <a:lstStyle/>
          <a:p>
            <a:pPr algn="just"/>
            <a:r>
              <a:rPr lang="es-MX" b="1" dirty="0">
                <a:solidFill>
                  <a:srgbClr val="000000"/>
                </a:solidFill>
                <a:latin typeface="Century Gothic" panose="020B0502020202020204" pitchFamily="34" charset="0"/>
              </a:rPr>
              <a:t>Pregunta generadora, pregunta guía, problema a abordar, asunto a resolver o a probar, propuesta, etc. del proyecto a realizar. </a:t>
            </a:r>
            <a:r>
              <a:rPr lang="es-MX" dirty="0">
                <a:solidFill>
                  <a:srgbClr val="000000"/>
                </a:solidFill>
                <a:latin typeface="Century Gothic" panose="020B0502020202020204" pitchFamily="34" charset="0"/>
              </a:rPr>
              <a:t>	</a:t>
            </a:r>
          </a:p>
        </p:txBody>
      </p:sp>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sp>
        <p:nvSpPr>
          <p:cNvPr id="4" name="Rectángulo 3"/>
          <p:cNvSpPr/>
          <p:nvPr/>
        </p:nvSpPr>
        <p:spPr>
          <a:xfrm>
            <a:off x="10253281" y="1096905"/>
            <a:ext cx="944490" cy="707886"/>
          </a:xfrm>
          <a:prstGeom prst="rect">
            <a:avLst/>
          </a:prstGeom>
        </p:spPr>
        <p:txBody>
          <a:bodyPr wrap="none">
            <a:spAutoFit/>
          </a:bodyPr>
          <a:lstStyle/>
          <a:p>
            <a:pPr lvl="0" algn="ctr"/>
            <a:r>
              <a:rPr lang="es-ES" sz="40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5e.</a:t>
            </a:r>
            <a:endParaRPr lang="es-ES" sz="4000" b="1"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5" name="CuadroTexto 4"/>
          <p:cNvSpPr txBox="1"/>
          <p:nvPr/>
        </p:nvSpPr>
        <p:spPr>
          <a:xfrm>
            <a:off x="1487713" y="2726062"/>
            <a:ext cx="10014858" cy="2862322"/>
          </a:xfrm>
          <a:prstGeom prst="rect">
            <a:avLst/>
          </a:prstGeom>
          <a:noFill/>
        </p:spPr>
        <p:txBody>
          <a:bodyPr wrap="square" rtlCol="0">
            <a:spAutoFit/>
          </a:bodyPr>
          <a:lstStyle/>
          <a:p>
            <a:pPr algn="just"/>
            <a:r>
              <a:rPr lang="es-ES" dirty="0"/>
              <a:t>Ante el alto índice de violaciones de los Derechos Humanos, en México, </a:t>
            </a:r>
            <a:r>
              <a:rPr lang="es-ES" b="1" dirty="0"/>
              <a:t>¿cómo promover la equidad y la justicia social</a:t>
            </a:r>
            <a:r>
              <a:rPr lang="es-ES" b="1" dirty="0" smtClean="0"/>
              <a:t>?</a:t>
            </a:r>
          </a:p>
          <a:p>
            <a:endParaRPr lang="es-ES" dirty="0"/>
          </a:p>
          <a:p>
            <a:r>
              <a:rPr lang="es-ES" dirty="0"/>
              <a:t>¿Podemos fomentar la equidad y la justicia social desde la escuela?</a:t>
            </a:r>
            <a:endParaRPr lang="es-MX" dirty="0"/>
          </a:p>
          <a:p>
            <a:endParaRPr lang="es-MX" dirty="0" smtClean="0"/>
          </a:p>
          <a:p>
            <a:r>
              <a:rPr lang="es-ES" dirty="0"/>
              <a:t>¿Cómo y en qué medida contribuyen los Derechos Humanos a la equidad y a la justicia social</a:t>
            </a:r>
            <a:r>
              <a:rPr lang="es-ES" dirty="0" smtClean="0"/>
              <a:t>?</a:t>
            </a:r>
          </a:p>
          <a:p>
            <a:endParaRPr lang="es-ES" dirty="0"/>
          </a:p>
          <a:p>
            <a:endParaRPr lang="es-ES" dirty="0" smtClean="0"/>
          </a:p>
          <a:p>
            <a:r>
              <a:rPr lang="es-ES" b="1" u="sng" dirty="0" smtClean="0"/>
              <a:t>PROPUESTA: </a:t>
            </a:r>
            <a:r>
              <a:rPr lang="es-ES" dirty="0" smtClean="0"/>
              <a:t>Diseñar una campaña escolar y un foro de diálogo con expertos.</a:t>
            </a:r>
            <a:endParaRPr lang="es-MX" dirty="0"/>
          </a:p>
        </p:txBody>
      </p:sp>
    </p:spTree>
    <p:extLst>
      <p:ext uri="{BB962C8B-B14F-4D97-AF65-F5344CB8AC3E}">
        <p14:creationId xmlns:p14="http://schemas.microsoft.com/office/powerpoint/2010/main" val="657667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7184" y="208393"/>
            <a:ext cx="9884228" cy="369332"/>
          </a:xfrm>
          <a:prstGeom prst="rect">
            <a:avLst/>
          </a:prstGeom>
        </p:spPr>
        <p:txBody>
          <a:bodyPr wrap="square">
            <a:spAutoFit/>
          </a:bodyPr>
          <a:lstStyle/>
          <a:p>
            <a:pPr algn="just"/>
            <a:r>
              <a:rPr lang="es-MX" dirty="0">
                <a:solidFill>
                  <a:srgbClr val="000000"/>
                </a:solidFill>
                <a:latin typeface="Century Gothic" panose="020B0502020202020204" pitchFamily="34" charset="0"/>
              </a:rPr>
              <a:t>	</a:t>
            </a:r>
          </a:p>
        </p:txBody>
      </p:sp>
      <p:graphicFrame>
        <p:nvGraphicFramePr>
          <p:cNvPr id="6" name="Tabla 5"/>
          <p:cNvGraphicFramePr>
            <a:graphicFrameLocks noGrp="1"/>
          </p:cNvGraphicFramePr>
          <p:nvPr>
            <p:extLst>
              <p:ext uri="{D42A27DB-BD31-4B8C-83A1-F6EECF244321}">
                <p14:modId xmlns:p14="http://schemas.microsoft.com/office/powerpoint/2010/main" val="2987887914"/>
              </p:ext>
            </p:extLst>
          </p:nvPr>
        </p:nvGraphicFramePr>
        <p:xfrm>
          <a:off x="897184" y="793168"/>
          <a:ext cx="10641673" cy="5747512"/>
        </p:xfrm>
        <a:graphic>
          <a:graphicData uri="http://schemas.openxmlformats.org/drawingml/2006/table">
            <a:tbl>
              <a:tblPr firstRow="1" bandRow="1">
                <a:tableStyleId>{69CF1AB2-1976-4502-BF36-3FF5EA218861}</a:tableStyleId>
              </a:tblPr>
              <a:tblGrid>
                <a:gridCol w="1995325"/>
                <a:gridCol w="3017286"/>
                <a:gridCol w="3105416"/>
                <a:gridCol w="2523646"/>
              </a:tblGrid>
              <a:tr h="370840">
                <a:tc>
                  <a:txBody>
                    <a:bodyPr/>
                    <a:lstStyle/>
                    <a:p>
                      <a:pPr algn="ctr"/>
                      <a:r>
                        <a:rPr lang="es-MX" dirty="0" smtClean="0"/>
                        <a:t>Etapas</a:t>
                      </a:r>
                      <a:endParaRPr lang="es-MX" dirty="0"/>
                    </a:p>
                  </a:txBody>
                  <a:tcPr/>
                </a:tc>
                <a:tc>
                  <a:txBody>
                    <a:bodyPr/>
                    <a:lstStyle/>
                    <a:p>
                      <a:pPr algn="ctr"/>
                      <a:r>
                        <a:rPr lang="es-MX" dirty="0" smtClean="0"/>
                        <a:t>Contenido/temas</a:t>
                      </a:r>
                      <a:endParaRPr lang="es-MX" dirty="0"/>
                    </a:p>
                  </a:txBody>
                  <a:tcPr/>
                </a:tc>
                <a:tc>
                  <a:txBody>
                    <a:bodyPr/>
                    <a:lstStyle/>
                    <a:p>
                      <a:pPr algn="ctr"/>
                      <a:r>
                        <a:rPr lang="es-MX" dirty="0" smtClean="0"/>
                        <a:t>Productos/evidencia</a:t>
                      </a:r>
                      <a:endParaRPr lang="es-MX" dirty="0"/>
                    </a:p>
                  </a:txBody>
                  <a:tcPr/>
                </a:tc>
                <a:tc>
                  <a:txBody>
                    <a:bodyPr/>
                    <a:lstStyle/>
                    <a:p>
                      <a:pPr algn="ctr"/>
                      <a:r>
                        <a:rPr lang="es-MX" dirty="0" smtClean="0"/>
                        <a:t>Herramientas</a:t>
                      </a:r>
                      <a:endParaRPr lang="es-MX" dirty="0"/>
                    </a:p>
                  </a:txBody>
                  <a:tcPr/>
                </a:tc>
              </a:tr>
              <a:tr h="370840">
                <a:tc>
                  <a:txBody>
                    <a:bodyPr/>
                    <a:lstStyle/>
                    <a:p>
                      <a:endParaRPr lang="es-MX" sz="1600" b="1" dirty="0" smtClean="0"/>
                    </a:p>
                    <a:p>
                      <a:r>
                        <a:rPr lang="es-MX" sz="1600" b="1" dirty="0" smtClean="0"/>
                        <a:t>1. </a:t>
                      </a:r>
                      <a:endParaRPr lang="es-MX" sz="1600" dirty="0" smtClean="0"/>
                    </a:p>
                    <a:p>
                      <a:endParaRPr lang="es-MX" sz="1600" dirty="0" smtClean="0"/>
                    </a:p>
                    <a:p>
                      <a:pPr algn="ctr"/>
                      <a:r>
                        <a:rPr lang="es-MX" sz="1600" b="1" dirty="0" smtClean="0"/>
                        <a:t>Introducción</a:t>
                      </a:r>
                      <a:endParaRPr lang="es-MX" sz="1600" b="1" dirty="0"/>
                    </a:p>
                  </a:txBody>
                  <a:tcPr/>
                </a:tc>
                <a:tc>
                  <a:txBody>
                    <a:bodyPr/>
                    <a:lstStyle/>
                    <a:p>
                      <a:pPr marL="285750" indent="-285750">
                        <a:buFont typeface="Arial" panose="020B0604020202020204" pitchFamily="34" charset="0"/>
                        <a:buChar char="•"/>
                      </a:pPr>
                      <a:r>
                        <a:rPr lang="es-MX" sz="1200" dirty="0" smtClean="0"/>
                        <a:t>Ilustración</a:t>
                      </a:r>
                    </a:p>
                    <a:p>
                      <a:pPr marL="285750" indent="-285750">
                        <a:buFont typeface="Arial" panose="020B0604020202020204" pitchFamily="34" charset="0"/>
                        <a:buChar char="•"/>
                      </a:pPr>
                      <a:r>
                        <a:rPr lang="es-MX" sz="1200" dirty="0" smtClean="0"/>
                        <a:t>Revolución burguesa</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uso del tiempo presente y adverbios de tiempo.</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Expresión de la rutina.</a:t>
                      </a:r>
                    </a:p>
                    <a:p>
                      <a:pPr marL="285750" indent="-285750">
                        <a:buFont typeface="Arial" panose="020B0604020202020204" pitchFamily="34" charset="0"/>
                        <a:buChar char="•"/>
                      </a:pPr>
                      <a:r>
                        <a:rPr lang="es-ES" sz="1200" dirty="0" smtClean="0">
                          <a:effectLst/>
                          <a:latin typeface="Century Gothic" panose="020B0502020202020204" pitchFamily="34" charset="0"/>
                          <a:ea typeface="Century Gothic" panose="020B0502020202020204" pitchFamily="34" charset="0"/>
                          <a:cs typeface="Century Gothic" panose="020B0502020202020204" pitchFamily="34" charset="0"/>
                        </a:rPr>
                        <a:t>Vocabulario de la familia.</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Autobiografías literarias. Relato personal.</a:t>
                      </a:r>
                    </a:p>
                  </a:txBody>
                  <a:tcPr/>
                </a:tc>
                <a:tc>
                  <a:txBody>
                    <a:bodyPr/>
                    <a:lstStyle/>
                    <a:p>
                      <a:pPr marL="285750" indent="-285750">
                        <a:buFont typeface="Arial" panose="020B0604020202020204" pitchFamily="34" charset="0"/>
                        <a:buChar char="•"/>
                      </a:pPr>
                      <a:r>
                        <a:rPr lang="es-MX" sz="1200" dirty="0" smtClean="0">
                          <a:latin typeface="+mn-lt"/>
                        </a:rPr>
                        <a:t>Organizadores</a:t>
                      </a:r>
                      <a:r>
                        <a:rPr lang="es-MX" sz="1200" baseline="0" dirty="0" smtClean="0">
                          <a:latin typeface="+mn-lt"/>
                        </a:rPr>
                        <a:t> gráficos</a:t>
                      </a:r>
                    </a:p>
                    <a:p>
                      <a:pPr marL="285750" indent="-285750">
                        <a:buFont typeface="Arial" panose="020B0604020202020204" pitchFamily="34" charset="0"/>
                        <a:buChar char="•"/>
                      </a:pPr>
                      <a:r>
                        <a:rPr lang="es-MX" sz="1200" baseline="0" dirty="0" smtClean="0">
                          <a:latin typeface="+mn-lt"/>
                        </a:rPr>
                        <a:t>Líneas de tiempo</a:t>
                      </a:r>
                    </a:p>
                    <a:p>
                      <a:pPr marL="285750" indent="-285750">
                        <a:buFont typeface="Arial" panose="020B0604020202020204" pitchFamily="34" charset="0"/>
                        <a:buChar char="•"/>
                      </a:pPr>
                      <a:r>
                        <a:rPr lang="es-MX" sz="1200" baseline="0" dirty="0" smtClean="0">
                          <a:latin typeface="+mn-lt"/>
                        </a:rPr>
                        <a:t>Exposición avances de la investigación.</a:t>
                      </a:r>
                    </a:p>
                    <a:p>
                      <a:pPr marL="285750" indent="-285750">
                        <a:buFont typeface="Arial" panose="020B0604020202020204" pitchFamily="34" charset="0"/>
                        <a:buChar char="•"/>
                      </a:pPr>
                      <a:r>
                        <a:rPr lang="es-MX" sz="1200" baseline="0" dirty="0" smtClean="0">
                          <a:latin typeface="+mn-lt"/>
                        </a:rPr>
                        <a:t>Redacción de un relato personal.</a:t>
                      </a:r>
                    </a:p>
                  </a:txBody>
                  <a:tcPr/>
                </a:tc>
                <a:tc>
                  <a:txBody>
                    <a:bodyPr/>
                    <a:lstStyle/>
                    <a:p>
                      <a:pPr algn="ctr"/>
                      <a:endParaRPr lang="es-MX" sz="1600" dirty="0" smtClean="0"/>
                    </a:p>
                    <a:p>
                      <a:pPr algn="ctr"/>
                      <a:endParaRPr lang="es-MX" sz="1600" dirty="0" smtClean="0"/>
                    </a:p>
                    <a:p>
                      <a:pPr algn="ctr"/>
                      <a:r>
                        <a:rPr lang="es-MX" sz="1600" dirty="0" smtClean="0"/>
                        <a:t>Impresas</a:t>
                      </a:r>
                      <a:endParaRPr lang="es-MX" sz="1600" dirty="0"/>
                    </a:p>
                  </a:txBody>
                  <a:tcPr/>
                </a:tc>
              </a:tr>
              <a:tr h="370840">
                <a:tc>
                  <a:txBody>
                    <a:bodyPr/>
                    <a:lstStyle/>
                    <a:p>
                      <a:pPr algn="l"/>
                      <a:r>
                        <a:rPr lang="es-MX" sz="1600" b="1" dirty="0" smtClean="0"/>
                        <a:t>2.</a:t>
                      </a:r>
                    </a:p>
                    <a:p>
                      <a:pPr algn="l"/>
                      <a:endParaRPr lang="es-MX" sz="1600" b="1" dirty="0" smtClean="0"/>
                    </a:p>
                    <a:p>
                      <a:pPr algn="l"/>
                      <a:endParaRPr lang="es-MX" sz="1600" b="1" dirty="0" smtClean="0"/>
                    </a:p>
                    <a:p>
                      <a:pPr algn="ctr"/>
                      <a:r>
                        <a:rPr lang="es-MX" sz="1600" b="1" dirty="0" smtClean="0"/>
                        <a:t>Desarrollo</a:t>
                      </a:r>
                      <a:endParaRPr lang="es-MX" sz="1600" b="1" dirty="0"/>
                    </a:p>
                  </a:txBody>
                  <a:tcPr/>
                </a:tc>
                <a:tc>
                  <a:txBody>
                    <a:bodyPr/>
                    <a:lstStyle/>
                    <a:p>
                      <a:pPr marL="285750" indent="-285750">
                        <a:buFont typeface="Arial" panose="020B0604020202020204" pitchFamily="34" charset="0"/>
                        <a:buChar char="•"/>
                      </a:pPr>
                      <a:r>
                        <a:rPr lang="es-MX" sz="1200" dirty="0" smtClean="0"/>
                        <a:t>Independencia de las 13 colonias inglesas</a:t>
                      </a:r>
                    </a:p>
                    <a:p>
                      <a:pPr marL="285750" indent="-285750">
                        <a:buFont typeface="Arial" panose="020B0604020202020204" pitchFamily="34" charset="0"/>
                        <a:buChar char="•"/>
                      </a:pPr>
                      <a:r>
                        <a:rPr lang="es-MX" sz="1200" dirty="0" smtClean="0"/>
                        <a:t>Revolución Francesa</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Expresión de la hora y pasatiempos y familia</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Monarquía rey-reina </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Burguesía castillo </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Bastilla </a:t>
                      </a:r>
                      <a:endParaRPr lang="es-MX" sz="1200" dirty="0" smtClean="0">
                        <a:solidFill>
                          <a:srgbClr val="000000"/>
                        </a:solidFill>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Cuento y novela. Variación creativa.</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Nota informativa y artículo de opinión</a:t>
                      </a:r>
                    </a:p>
                    <a:p>
                      <a:pPr marL="285750" indent="-285750">
                        <a:buFont typeface="Arial" panose="020B0604020202020204" pitchFamily="34" charset="0"/>
                        <a:buChar char="•"/>
                      </a:pPr>
                      <a:r>
                        <a:rPr lang="es-ES"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Comentario libre</a:t>
                      </a:r>
                    </a:p>
                  </a:txBody>
                  <a:tcPr/>
                </a:tc>
                <a:tc>
                  <a:txBody>
                    <a:bodyPr/>
                    <a:lstStyle/>
                    <a:p>
                      <a:pPr marL="285750" lvl="0" indent="-285750" algn="just">
                        <a:lnSpc>
                          <a:spcPct val="115000"/>
                        </a:lnSpc>
                        <a:spcAft>
                          <a:spcPts val="0"/>
                        </a:spcAft>
                        <a:buFont typeface="Arial" panose="020B0604020202020204" pitchFamily="34" charset="0"/>
                        <a:buChar char="•"/>
                      </a:pPr>
                      <a:r>
                        <a:rPr lang="es-ES" sz="1200" dirty="0" smtClean="0">
                          <a:solidFill>
                            <a:srgbClr val="000000"/>
                          </a:solidFill>
                          <a:effectLst/>
                          <a:latin typeface="+mn-lt"/>
                          <a:ea typeface="Century Gothic" panose="020B0502020202020204" pitchFamily="34" charset="0"/>
                          <a:cs typeface="Century Gothic" panose="020B0502020202020204" pitchFamily="34" charset="0"/>
                        </a:rPr>
                        <a:t>Cuadros comparativos</a:t>
                      </a:r>
                    </a:p>
                    <a:p>
                      <a:pPr marL="285750" lvl="0" indent="-285750" algn="just">
                        <a:lnSpc>
                          <a:spcPct val="115000"/>
                        </a:lnSpc>
                        <a:spcAft>
                          <a:spcPts val="0"/>
                        </a:spcAft>
                        <a:buFont typeface="Arial" panose="020B0604020202020204" pitchFamily="34" charset="0"/>
                        <a:buChar char="•"/>
                      </a:pPr>
                      <a:r>
                        <a:rPr lang="es-ES" sz="1200" dirty="0" smtClean="0">
                          <a:solidFill>
                            <a:srgbClr val="000000"/>
                          </a:solidFill>
                          <a:effectLst/>
                          <a:latin typeface="+mn-lt"/>
                          <a:ea typeface="Century Gothic" panose="020B0502020202020204" pitchFamily="34" charset="0"/>
                          <a:cs typeface="Century Gothic" panose="020B0502020202020204" pitchFamily="34" charset="0"/>
                        </a:rPr>
                        <a:t>Análisis de textos</a:t>
                      </a:r>
                    </a:p>
                    <a:p>
                      <a:pPr marL="285750" lvl="0" indent="-285750" algn="just">
                        <a:lnSpc>
                          <a:spcPct val="115000"/>
                        </a:lnSpc>
                        <a:spcAft>
                          <a:spcPts val="0"/>
                        </a:spcAft>
                        <a:buFont typeface="Arial" panose="020B0604020202020204" pitchFamily="34" charset="0"/>
                        <a:buChar char="•"/>
                      </a:pPr>
                      <a:r>
                        <a:rPr lang="es-ES" sz="1200" dirty="0" smtClean="0">
                          <a:solidFill>
                            <a:srgbClr val="000000"/>
                          </a:solidFill>
                          <a:effectLst/>
                          <a:latin typeface="+mn-lt"/>
                          <a:ea typeface="Century Gothic" panose="020B0502020202020204" pitchFamily="34" charset="0"/>
                          <a:cs typeface="Century Gothic" panose="020B0502020202020204" pitchFamily="34" charset="0"/>
                        </a:rPr>
                        <a:t>Producción oral</a:t>
                      </a:r>
                      <a:endParaRPr lang="es-MX" sz="1200" dirty="0" smtClean="0">
                        <a:solidFill>
                          <a:srgbClr val="000000"/>
                        </a:solidFill>
                        <a:effectLst/>
                        <a:latin typeface="+mn-lt"/>
                        <a:ea typeface="Arial" panose="020B0604020202020204" pitchFamily="34" charset="0"/>
                      </a:endParaRPr>
                    </a:p>
                    <a:p>
                      <a:pPr marL="285750" lvl="0" indent="-285750" algn="just">
                        <a:lnSpc>
                          <a:spcPct val="115000"/>
                        </a:lnSpc>
                        <a:spcAft>
                          <a:spcPts val="0"/>
                        </a:spcAft>
                        <a:buFont typeface="Arial" panose="020B0604020202020204" pitchFamily="34" charset="0"/>
                        <a:buChar char="•"/>
                      </a:pPr>
                      <a:r>
                        <a:rPr lang="es-ES" sz="1200" dirty="0" smtClean="0">
                          <a:solidFill>
                            <a:srgbClr val="000000"/>
                          </a:solidFill>
                          <a:effectLst/>
                          <a:latin typeface="+mn-lt"/>
                          <a:ea typeface="Century Gothic" panose="020B0502020202020204" pitchFamily="34" charset="0"/>
                          <a:cs typeface="Century Gothic" panose="020B0502020202020204" pitchFamily="34" charset="0"/>
                        </a:rPr>
                        <a:t>Producción escrita.</a:t>
                      </a:r>
                    </a:p>
                    <a:p>
                      <a:pPr marL="285750" lvl="0" indent="-285750" algn="just">
                        <a:lnSpc>
                          <a:spcPct val="115000"/>
                        </a:lnSpc>
                        <a:spcAft>
                          <a:spcPts val="0"/>
                        </a:spcAft>
                        <a:buFont typeface="Arial" panose="020B0604020202020204" pitchFamily="34" charset="0"/>
                        <a:buChar char="•"/>
                      </a:pPr>
                      <a:r>
                        <a:rPr lang="es-ES" sz="1200" dirty="0" smtClean="0">
                          <a:effectLst/>
                          <a:latin typeface="+mn-lt"/>
                          <a:ea typeface="Century Gothic" panose="020B0502020202020204" pitchFamily="34" charset="0"/>
                          <a:cs typeface="Century Gothic" panose="020B0502020202020204" pitchFamily="34" charset="0"/>
                        </a:rPr>
                        <a:t>Carteles y </a:t>
                      </a:r>
                      <a:r>
                        <a:rPr lang="es-ES" sz="1200" dirty="0" err="1" smtClean="0">
                          <a:effectLst/>
                          <a:latin typeface="+mn-lt"/>
                          <a:ea typeface="Century Gothic" panose="020B0502020202020204" pitchFamily="34" charset="0"/>
                          <a:cs typeface="Century Gothic" panose="020B0502020202020204" pitchFamily="34" charset="0"/>
                        </a:rPr>
                        <a:t>flyers</a:t>
                      </a:r>
                      <a:r>
                        <a:rPr lang="es-ES" sz="1200" dirty="0" smtClean="0">
                          <a:effectLst/>
                          <a:latin typeface="+mn-lt"/>
                          <a:ea typeface="Century Gothic" panose="020B0502020202020204" pitchFamily="34" charset="0"/>
                          <a:cs typeface="Century Gothic" panose="020B0502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Análisis del notas informativas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noProof="0" dirty="0" smtClean="0">
                          <a:ln>
                            <a:noFill/>
                          </a:ln>
                          <a:solidFill>
                            <a:prstClr val="black"/>
                          </a:solidFill>
                          <a:effectLst/>
                          <a:uLnTx/>
                          <a:uFillTx/>
                          <a:latin typeface="+mn-lt"/>
                          <a:ea typeface="+mn-ea"/>
                          <a:cs typeface="+mn-cs"/>
                        </a:rPr>
                        <a:t>Comentario libre</a:t>
                      </a:r>
                    </a:p>
                    <a:p>
                      <a:pPr marL="0" lvl="0" indent="0" algn="just">
                        <a:lnSpc>
                          <a:spcPct val="115000"/>
                        </a:lnSpc>
                        <a:spcAft>
                          <a:spcPts val="0"/>
                        </a:spcAft>
                        <a:buFont typeface="Symbol" panose="05050102010706020507" pitchFamily="18" charset="2"/>
                        <a:buNone/>
                      </a:pPr>
                      <a:endParaRPr lang="es-ES" sz="1200" dirty="0" smtClean="0">
                        <a:effectLst/>
                        <a:latin typeface="+mn-lt"/>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endParaRPr lang="es-MX" sz="1200" dirty="0">
                        <a:latin typeface="+mn-lt"/>
                      </a:endParaRPr>
                    </a:p>
                  </a:txBody>
                  <a:tcPr/>
                </a:tc>
                <a:tc>
                  <a:txBody>
                    <a:bodyPr/>
                    <a:lstStyle/>
                    <a:p>
                      <a:pPr algn="ctr"/>
                      <a:endParaRPr lang="es-MX" sz="1600" dirty="0" smtClean="0"/>
                    </a:p>
                    <a:p>
                      <a:pPr algn="ctr"/>
                      <a:endParaRPr lang="es-MX" sz="1600" dirty="0" smtClean="0"/>
                    </a:p>
                    <a:p>
                      <a:pPr algn="ctr"/>
                      <a:endParaRPr lang="es-MX" sz="1600" dirty="0" smtClean="0"/>
                    </a:p>
                    <a:p>
                      <a:pPr algn="ctr"/>
                      <a:r>
                        <a:rPr lang="es-MX" sz="1600" dirty="0" smtClean="0"/>
                        <a:t>Impresas y digitales (carteles,</a:t>
                      </a:r>
                      <a:r>
                        <a:rPr lang="es-MX" sz="1600" baseline="0" dirty="0" smtClean="0"/>
                        <a:t> </a:t>
                      </a:r>
                      <a:r>
                        <a:rPr lang="es-MX" sz="1600" baseline="0" dirty="0" err="1" smtClean="0"/>
                        <a:t>flyers</a:t>
                      </a:r>
                      <a:r>
                        <a:rPr lang="es-MX" sz="1600" baseline="0" dirty="0" smtClean="0"/>
                        <a:t>)</a:t>
                      </a:r>
                      <a:endParaRPr lang="es-MX" sz="1600" dirty="0"/>
                    </a:p>
                  </a:txBody>
                  <a:tcPr/>
                </a:tc>
              </a:tr>
              <a:tr h="370840">
                <a:tc>
                  <a:txBody>
                    <a:bodyPr/>
                    <a:lstStyle/>
                    <a:p>
                      <a:pPr algn="l"/>
                      <a:r>
                        <a:rPr lang="es-MX" sz="1600" b="1" dirty="0" smtClean="0"/>
                        <a:t>3.</a:t>
                      </a:r>
                    </a:p>
                    <a:p>
                      <a:pPr algn="l"/>
                      <a:endParaRPr lang="es-MX" sz="1600" b="1" dirty="0" smtClean="0"/>
                    </a:p>
                    <a:p>
                      <a:pPr algn="l"/>
                      <a:r>
                        <a:rPr lang="es-MX" sz="1600" b="1" dirty="0" smtClean="0"/>
                        <a:t>Conclusión</a:t>
                      </a:r>
                      <a:endParaRPr lang="es-MX" sz="1600" b="1" dirty="0"/>
                    </a:p>
                  </a:txBody>
                  <a:tcPr/>
                </a:tc>
                <a:tc>
                  <a:txBody>
                    <a:bodyPr/>
                    <a:lstStyle/>
                    <a:p>
                      <a:pPr marL="285750" indent="-285750">
                        <a:buFont typeface="Arial" panose="020B0604020202020204" pitchFamily="34" charset="0"/>
                        <a:buChar char="•"/>
                      </a:pPr>
                      <a:r>
                        <a:rPr lang="es-ES" sz="1200" dirty="0" smtClean="0">
                          <a:effectLst/>
                          <a:latin typeface="Century Gothic" panose="020B0502020202020204" pitchFamily="34" charset="0"/>
                          <a:ea typeface="Century Gothic" panose="020B0502020202020204" pitchFamily="34" charset="0"/>
                          <a:cs typeface="Century Gothic" panose="020B0502020202020204" pitchFamily="34" charset="0"/>
                        </a:rPr>
                        <a:t>Reseña descriptiva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Lema de Francia: libertad, igualdad y fraternidad </a:t>
                      </a:r>
                    </a:p>
                    <a:p>
                      <a:pPr marL="285750" indent="-285750">
                        <a:buFont typeface="Arial" panose="020B0604020202020204" pitchFamily="34" charset="0"/>
                        <a:buChar char="•"/>
                      </a:pPr>
                      <a:r>
                        <a:rPr lang="es-MX" sz="1200" dirty="0" smtClean="0"/>
                        <a:t>Derechos</a:t>
                      </a:r>
                      <a:r>
                        <a:rPr lang="es-MX" sz="1200" baseline="0" dirty="0" smtClean="0"/>
                        <a:t> humanos en la sociedad</a:t>
                      </a:r>
                      <a:endParaRPr lang="es-MX" sz="1200" dirty="0" smtClean="0"/>
                    </a:p>
                    <a:p>
                      <a:endParaRPr lang="es-MX" sz="1200" dirty="0"/>
                    </a:p>
                  </a:txBody>
                  <a:tcPr/>
                </a:tc>
                <a:tc>
                  <a:txBody>
                    <a:bodyPr/>
                    <a:lstStyle/>
                    <a:p>
                      <a:pPr marL="285750" lvl="0" indent="-285750">
                        <a:lnSpc>
                          <a:spcPct val="115000"/>
                        </a:lnSpc>
                        <a:spcAft>
                          <a:spcPts val="0"/>
                        </a:spcAft>
                        <a:buFont typeface="Arial" panose="020B0604020202020204" pitchFamily="34" charset="0"/>
                        <a:buChar char="•"/>
                      </a:pPr>
                      <a:r>
                        <a:rPr lang="es-ES" sz="1200" dirty="0" smtClean="0">
                          <a:solidFill>
                            <a:srgbClr val="000000"/>
                          </a:solidFill>
                          <a:effectLst/>
                          <a:latin typeface="+mn-lt"/>
                          <a:ea typeface="Century Gothic" panose="020B0502020202020204" pitchFamily="34" charset="0"/>
                          <a:cs typeface="Century Gothic" panose="020B0502020202020204" pitchFamily="34" charset="0"/>
                        </a:rPr>
                        <a:t>Redacción de una reseña descriptiva.</a:t>
                      </a:r>
                      <a:endParaRPr lang="es-MX" sz="1200" dirty="0" smtClean="0">
                        <a:solidFill>
                          <a:srgbClr val="000000"/>
                        </a:solidFill>
                        <a:effectLst/>
                        <a:latin typeface="+mn-lt"/>
                        <a:ea typeface="Arial" panose="020B0604020202020204" pitchFamily="34" charset="0"/>
                      </a:endParaRPr>
                    </a:p>
                    <a:p>
                      <a:pPr marL="285750" lvl="0" indent="-285750">
                        <a:lnSpc>
                          <a:spcPct val="115000"/>
                        </a:lnSpc>
                        <a:spcAft>
                          <a:spcPts val="0"/>
                        </a:spcAft>
                        <a:buFont typeface="Arial" panose="020B0604020202020204" pitchFamily="34" charset="0"/>
                        <a:buChar char="•"/>
                      </a:pPr>
                      <a:r>
                        <a:rPr lang="es-ES" sz="1200" dirty="0" smtClean="0">
                          <a:solidFill>
                            <a:srgbClr val="000000"/>
                          </a:solidFill>
                          <a:effectLst/>
                          <a:latin typeface="+mn-lt"/>
                          <a:ea typeface="Century Gothic" panose="020B0502020202020204" pitchFamily="34" charset="0"/>
                          <a:cs typeface="Century Gothic" panose="020B0502020202020204" pitchFamily="34" charset="0"/>
                        </a:rPr>
                        <a:t>Producción oral:  “hablando de derechos humanos”</a:t>
                      </a:r>
                    </a:p>
                    <a:p>
                      <a:pPr marL="285750" lvl="0" indent="-285750">
                        <a:lnSpc>
                          <a:spcPct val="115000"/>
                        </a:lnSpc>
                        <a:spcAft>
                          <a:spcPts val="0"/>
                        </a:spcAft>
                        <a:buFont typeface="Arial" panose="020B0604020202020204" pitchFamily="34" charset="0"/>
                        <a:buChar char="•"/>
                      </a:pPr>
                      <a:r>
                        <a:rPr lang="es-ES" sz="1200" dirty="0" smtClean="0">
                          <a:solidFill>
                            <a:srgbClr val="000000"/>
                          </a:solidFill>
                          <a:effectLst/>
                          <a:latin typeface="+mn-lt"/>
                          <a:ea typeface="Arial" panose="020B0604020202020204" pitchFamily="34" charset="0"/>
                        </a:rPr>
                        <a:t>Campaña escolar</a:t>
                      </a:r>
                    </a:p>
                    <a:p>
                      <a:pPr marL="285750" lvl="0" indent="-285750">
                        <a:lnSpc>
                          <a:spcPct val="115000"/>
                        </a:lnSpc>
                        <a:spcAft>
                          <a:spcPts val="0"/>
                        </a:spcAft>
                        <a:buFont typeface="Arial" panose="020B0604020202020204" pitchFamily="34" charset="0"/>
                        <a:buChar char="•"/>
                      </a:pPr>
                      <a:r>
                        <a:rPr lang="es-ES" sz="1200" dirty="0" smtClean="0">
                          <a:solidFill>
                            <a:srgbClr val="000000"/>
                          </a:solidFill>
                          <a:effectLst/>
                          <a:latin typeface="+mn-lt"/>
                          <a:ea typeface="Arial" panose="020B0604020202020204" pitchFamily="34" charset="0"/>
                        </a:rPr>
                        <a:t>Foro de diálogo con expertos</a:t>
                      </a:r>
                      <a:endParaRPr lang="es-MX" sz="1200" dirty="0" smtClean="0">
                        <a:solidFill>
                          <a:srgbClr val="000000"/>
                        </a:solidFill>
                        <a:effectLst/>
                        <a:latin typeface="+mn-lt"/>
                        <a:ea typeface="Arial" panose="020B0604020202020204" pitchFamily="34" charset="0"/>
                      </a:endParaRPr>
                    </a:p>
                  </a:txBody>
                  <a:tcPr/>
                </a:tc>
                <a:tc>
                  <a:txBody>
                    <a:bodyPr/>
                    <a:lstStyle/>
                    <a:p>
                      <a:pPr algn="ctr"/>
                      <a:endParaRPr lang="es-MX" sz="1600" dirty="0" smtClean="0"/>
                    </a:p>
                    <a:p>
                      <a:pPr algn="ctr"/>
                      <a:endParaRPr lang="es-MX" sz="1600" dirty="0" smtClean="0"/>
                    </a:p>
                    <a:p>
                      <a:pPr algn="ctr"/>
                      <a:r>
                        <a:rPr lang="es-MX" sz="1600" dirty="0" smtClean="0"/>
                        <a:t>Impresas</a:t>
                      </a:r>
                      <a:r>
                        <a:rPr lang="es-MX" sz="1600" baseline="0" dirty="0" smtClean="0"/>
                        <a:t> y presenciales</a:t>
                      </a:r>
                      <a:endParaRPr lang="es-MX" sz="1600" dirty="0"/>
                    </a:p>
                  </a:txBody>
                  <a:tcPr/>
                </a:tc>
              </a:tr>
            </a:tbl>
          </a:graphicData>
        </a:graphic>
      </p:graphicFrame>
      <p:sp>
        <p:nvSpPr>
          <p:cNvPr id="7" name="Rectángulo 6"/>
          <p:cNvSpPr/>
          <p:nvPr/>
        </p:nvSpPr>
        <p:spPr>
          <a:xfrm>
            <a:off x="10778713" y="85282"/>
            <a:ext cx="760144" cy="707886"/>
          </a:xfrm>
          <a:prstGeom prst="rect">
            <a:avLst/>
          </a:prstGeom>
        </p:spPr>
        <p:txBody>
          <a:bodyPr wrap="none">
            <a:spAutoFit/>
          </a:bodyPr>
          <a:lstStyle/>
          <a:p>
            <a:pPr lvl="0" algn="ctr"/>
            <a:r>
              <a:rPr lang="es-ES" sz="40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5f.</a:t>
            </a:r>
            <a:endParaRPr lang="es-ES" sz="4000" b="1"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3" name="Rectángulo 2"/>
          <p:cNvSpPr/>
          <p:nvPr/>
        </p:nvSpPr>
        <p:spPr>
          <a:xfrm>
            <a:off x="2283744" y="239171"/>
            <a:ext cx="7465505" cy="461665"/>
          </a:xfrm>
          <a:prstGeom prst="rect">
            <a:avLst/>
          </a:prstGeom>
          <a:noFill/>
        </p:spPr>
        <p:txBody>
          <a:bodyPr wrap="none" lIns="91440" tIns="45720" rIns="91440" bIns="45720">
            <a:spAutoFit/>
          </a:bodyPr>
          <a:lstStyle/>
          <a:p>
            <a:pPr algn="ctr"/>
            <a:r>
              <a:rPr lang="es-MX" sz="2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Apartado IV. 1. Contenidos/Temas del programa</a:t>
            </a:r>
            <a:endParaRPr lang="es-MX" sz="2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01164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0" y="-42883"/>
            <a:ext cx="12192000" cy="1450848"/>
          </a:xfrm>
          <a:prstGeom prst="rect">
            <a:avLst/>
          </a:prstGeom>
        </p:spPr>
      </p:pic>
      <p:sp>
        <p:nvSpPr>
          <p:cNvPr id="4" name="Rectángulo 3"/>
          <p:cNvSpPr/>
          <p:nvPr/>
        </p:nvSpPr>
        <p:spPr>
          <a:xfrm>
            <a:off x="1017199" y="1746761"/>
            <a:ext cx="9839553" cy="461665"/>
          </a:xfrm>
          <a:prstGeom prst="rect">
            <a:avLst/>
          </a:prstGeom>
          <a:noFill/>
        </p:spPr>
        <p:txBody>
          <a:bodyPr wrap="none" lIns="91440" tIns="45720" rIns="91440" bIns="45720">
            <a:spAutoFit/>
          </a:bodyPr>
          <a:lstStyle/>
          <a:p>
            <a:pPr algn="ctr"/>
            <a:r>
              <a:rPr lang="es-MX" sz="2400" b="1" u="sng"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Apartado IV. 4 Evaluación. Productos/Evidencias de aprendizaje</a:t>
            </a:r>
            <a:endParaRPr lang="es-MX" sz="24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660490262"/>
              </p:ext>
            </p:extLst>
          </p:nvPr>
        </p:nvGraphicFramePr>
        <p:xfrm>
          <a:off x="1033670" y="2393335"/>
          <a:ext cx="10151165" cy="3807460"/>
        </p:xfrm>
        <a:graphic>
          <a:graphicData uri="http://schemas.openxmlformats.org/drawingml/2006/table">
            <a:tbl>
              <a:tblPr>
                <a:tableStyleId>{5C22544A-7EE6-4342-B048-85BDC9FD1C3A}</a:tableStyleId>
              </a:tblPr>
              <a:tblGrid>
                <a:gridCol w="1839720"/>
                <a:gridCol w="2762255"/>
                <a:gridCol w="2683643"/>
                <a:gridCol w="2865547"/>
              </a:tblGrid>
              <a:tr h="2891432">
                <a:tc>
                  <a:txBody>
                    <a:bodyPr/>
                    <a:lstStyle/>
                    <a:p>
                      <a:pPr>
                        <a:lnSpc>
                          <a:spcPct val="115000"/>
                        </a:lnSpc>
                        <a:spcAft>
                          <a:spcPts val="0"/>
                        </a:spcAft>
                      </a:pPr>
                      <a:r>
                        <a:rPr lang="es-ES" sz="1400" dirty="0">
                          <a:effectLst/>
                        </a:rPr>
                        <a:t>4. Evaluación.</a:t>
                      </a:r>
                      <a:endParaRPr lang="es-MX" sz="1400" dirty="0">
                        <a:effectLst/>
                      </a:endParaRPr>
                    </a:p>
                    <a:p>
                      <a:pPr>
                        <a:lnSpc>
                          <a:spcPct val="115000"/>
                        </a:lnSpc>
                        <a:spcAft>
                          <a:spcPts val="0"/>
                        </a:spcAft>
                      </a:pPr>
                      <a:r>
                        <a:rPr lang="es-ES" sz="1400" dirty="0" smtClean="0">
                          <a:effectLst/>
                        </a:rPr>
                        <a:t>    Productos /evidencia</a:t>
                      </a:r>
                      <a:r>
                        <a:rPr lang="es-ES" sz="1400" baseline="0" dirty="0" smtClean="0">
                          <a:effectLst/>
                        </a:rPr>
                        <a:t> </a:t>
                      </a:r>
                      <a:r>
                        <a:rPr lang="es-ES" sz="1400" dirty="0" smtClean="0">
                          <a:effectLst/>
                        </a:rPr>
                        <a:t>de aprendizaje para demostrar el</a:t>
                      </a:r>
                      <a:r>
                        <a:rPr lang="es-MX" sz="1400" baseline="0" dirty="0" smtClean="0">
                          <a:effectLst/>
                        </a:rPr>
                        <a:t> </a:t>
                      </a:r>
                      <a:r>
                        <a:rPr lang="es-ES" sz="1400" dirty="0" smtClean="0">
                          <a:effectLst/>
                        </a:rPr>
                        <a:t>avance </a:t>
                      </a:r>
                      <a:r>
                        <a:rPr lang="es-ES" sz="1400" dirty="0">
                          <a:effectLst/>
                        </a:rPr>
                        <a:t>del </a:t>
                      </a:r>
                      <a:r>
                        <a:rPr lang="es-ES" sz="1400" dirty="0" smtClean="0">
                          <a:effectLst/>
                        </a:rPr>
                        <a:t>proceso  </a:t>
                      </a:r>
                      <a:r>
                        <a:rPr lang="es-ES" sz="1400" dirty="0">
                          <a:effectLst/>
                        </a:rPr>
                        <a:t>y </a:t>
                      </a:r>
                      <a:r>
                        <a:rPr lang="es-ES" sz="1400" dirty="0" smtClean="0">
                          <a:effectLst/>
                        </a:rPr>
                        <a:t>el </a:t>
                      </a:r>
                      <a:r>
                        <a:rPr lang="es-ES" sz="1400" dirty="0">
                          <a:effectLst/>
                        </a:rPr>
                        <a:t>logro del  </a:t>
                      </a:r>
                      <a:r>
                        <a:rPr lang="es-ES" sz="1400" dirty="0" smtClean="0">
                          <a:effectLst/>
                        </a:rPr>
                        <a:t>objetivo </a:t>
                      </a:r>
                      <a:r>
                        <a:rPr lang="es-ES" sz="1400" dirty="0">
                          <a:effectLst/>
                        </a:rPr>
                        <a:t>propuesto.</a:t>
                      </a:r>
                      <a:endParaRPr lang="es-MX" sz="1400" dirty="0">
                        <a:effectLst/>
                      </a:endParaRPr>
                    </a:p>
                    <a:p>
                      <a:pPr>
                        <a:lnSpc>
                          <a:spcPct val="115000"/>
                        </a:lnSpc>
                        <a:spcAft>
                          <a:spcPts val="0"/>
                        </a:spcAft>
                        <a:tabLst>
                          <a:tab pos="1844675" algn="r"/>
                        </a:tabLst>
                      </a:pPr>
                      <a:r>
                        <a:rPr lang="es-ES" sz="1400" dirty="0">
                          <a:effectLst/>
                        </a:rPr>
                        <a:t>     	</a:t>
                      </a:r>
                      <a:endParaRPr lang="es-MX" sz="14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342900" lvl="0" indent="-342900" algn="just">
                        <a:lnSpc>
                          <a:spcPct val="115000"/>
                        </a:lnSpc>
                        <a:spcAft>
                          <a:spcPts val="0"/>
                        </a:spcAft>
                        <a:buFont typeface="Symbol" panose="05050102010706020507" pitchFamily="18" charset="2"/>
                        <a:buChar char=""/>
                      </a:pPr>
                      <a:r>
                        <a:rPr lang="es-ES" sz="1400" dirty="0">
                          <a:effectLst/>
                        </a:rPr>
                        <a:t>Cuadros comparativos</a:t>
                      </a:r>
                      <a:endParaRPr lang="es-MX" sz="1400" dirty="0">
                        <a:effectLst/>
                      </a:endParaRPr>
                    </a:p>
                    <a:p>
                      <a:pPr marL="342900" lvl="0" indent="-342900" algn="just">
                        <a:lnSpc>
                          <a:spcPct val="115000"/>
                        </a:lnSpc>
                        <a:spcAft>
                          <a:spcPts val="0"/>
                        </a:spcAft>
                        <a:buFont typeface="Symbol" panose="05050102010706020507" pitchFamily="18" charset="2"/>
                        <a:buChar char=""/>
                      </a:pPr>
                      <a:r>
                        <a:rPr lang="es-ES" sz="1400" dirty="0">
                          <a:effectLst/>
                        </a:rPr>
                        <a:t>Análisis de textos</a:t>
                      </a:r>
                      <a:endParaRPr lang="es-MX" sz="1400" dirty="0">
                        <a:effectLst/>
                      </a:endParaRPr>
                    </a:p>
                    <a:p>
                      <a:pPr marL="342900" lvl="0" indent="-342900" algn="just">
                        <a:lnSpc>
                          <a:spcPct val="115000"/>
                        </a:lnSpc>
                        <a:spcAft>
                          <a:spcPts val="0"/>
                        </a:spcAft>
                        <a:buFont typeface="Symbol" panose="05050102010706020507" pitchFamily="18" charset="2"/>
                        <a:buChar char=""/>
                      </a:pPr>
                      <a:r>
                        <a:rPr lang="es-ES" sz="1400" dirty="0">
                          <a:effectLst/>
                        </a:rPr>
                        <a:t>Líneas del tiempo</a:t>
                      </a:r>
                      <a:endParaRPr lang="es-MX" sz="1400" dirty="0">
                        <a:effectLst/>
                      </a:endParaRPr>
                    </a:p>
                    <a:p>
                      <a:pPr marL="342900" lvl="0" indent="-342900" algn="just">
                        <a:lnSpc>
                          <a:spcPct val="115000"/>
                        </a:lnSpc>
                        <a:spcAft>
                          <a:spcPts val="0"/>
                        </a:spcAft>
                        <a:buFont typeface="Symbol" panose="05050102010706020507" pitchFamily="18" charset="2"/>
                        <a:buChar char=""/>
                      </a:pPr>
                      <a:r>
                        <a:rPr lang="es-ES" sz="1400" dirty="0">
                          <a:effectLst/>
                        </a:rPr>
                        <a:t>Exposiciones en torno a los avances del proyecto.</a:t>
                      </a:r>
                      <a:endParaRPr lang="es-MX" sz="14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342900" lvl="0" indent="-342900" algn="just">
                        <a:lnSpc>
                          <a:spcPct val="115000"/>
                        </a:lnSpc>
                        <a:spcAft>
                          <a:spcPts val="0"/>
                        </a:spcAft>
                        <a:buFont typeface="Symbol" panose="05050102010706020507" pitchFamily="18" charset="2"/>
                        <a:buChar char=""/>
                      </a:pPr>
                      <a:r>
                        <a:rPr lang="es-ES" sz="1400" dirty="0">
                          <a:effectLst/>
                        </a:rPr>
                        <a:t>Producción oral: Mi rutina</a:t>
                      </a:r>
                      <a:endParaRPr lang="es-MX" sz="1400" dirty="0">
                        <a:effectLst/>
                      </a:endParaRPr>
                    </a:p>
                    <a:p>
                      <a:pPr marL="342900" lvl="0" indent="-342900" algn="just">
                        <a:lnSpc>
                          <a:spcPct val="115000"/>
                        </a:lnSpc>
                        <a:spcAft>
                          <a:spcPts val="0"/>
                        </a:spcAft>
                        <a:buFont typeface="Symbol" panose="05050102010706020507" pitchFamily="18" charset="2"/>
                        <a:buChar char=""/>
                      </a:pPr>
                      <a:r>
                        <a:rPr lang="es-ES" sz="1400" dirty="0">
                          <a:effectLst/>
                        </a:rPr>
                        <a:t> Producción escrita: Un día en la vida de… </a:t>
                      </a:r>
                      <a:endParaRPr lang="es-MX" sz="1400" dirty="0">
                        <a:effectLst/>
                      </a:endParaRPr>
                    </a:p>
                    <a:p>
                      <a:pPr marL="342900" lvl="0" indent="-342900" algn="just">
                        <a:lnSpc>
                          <a:spcPct val="115000"/>
                        </a:lnSpc>
                        <a:spcAft>
                          <a:spcPts val="0"/>
                        </a:spcAft>
                        <a:buFont typeface="Symbol" panose="05050102010706020507" pitchFamily="18" charset="2"/>
                        <a:buChar char=""/>
                      </a:pPr>
                      <a:r>
                        <a:rPr lang="es-ES" sz="1400" dirty="0">
                          <a:effectLst/>
                        </a:rPr>
                        <a:t>Exposición de carteles: Gracias a la Declaración de los derechos del hombre y del ciudadano…</a:t>
                      </a:r>
                      <a:endParaRPr lang="es-MX" sz="14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342900" lvl="0" indent="-342900">
                        <a:lnSpc>
                          <a:spcPct val="115000"/>
                        </a:lnSpc>
                        <a:spcAft>
                          <a:spcPts val="0"/>
                        </a:spcAft>
                        <a:buFont typeface="Symbol" panose="05050102010706020507" pitchFamily="18" charset="2"/>
                        <a:buChar char=""/>
                      </a:pPr>
                      <a:r>
                        <a:rPr lang="es-ES" sz="1400" dirty="0">
                          <a:effectLst/>
                        </a:rPr>
                        <a:t>Relato personal</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Cuento</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Comentario libre</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Análisis de notas informativas</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Reseña descriptiva</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Producción oral: exposiciones “hablando de derechos humanos”</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Carteles y </a:t>
                      </a:r>
                      <a:r>
                        <a:rPr lang="es-ES" sz="1400" dirty="0" err="1">
                          <a:effectLst/>
                        </a:rPr>
                        <a:t>flyers</a:t>
                      </a:r>
                      <a:r>
                        <a:rPr lang="es-ES" sz="1400" dirty="0">
                          <a:effectLst/>
                        </a:rPr>
                        <a:t>.</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Portafolio (avances del proyecto)</a:t>
                      </a:r>
                      <a:endParaRPr lang="es-MX" sz="1400" dirty="0">
                        <a:effectLst/>
                      </a:endParaRPr>
                    </a:p>
                    <a:p>
                      <a:pPr marL="342900" lvl="0" indent="-342900">
                        <a:lnSpc>
                          <a:spcPct val="115000"/>
                        </a:lnSpc>
                        <a:spcAft>
                          <a:spcPts val="0"/>
                        </a:spcAft>
                        <a:buFont typeface="Symbol" panose="05050102010706020507" pitchFamily="18" charset="2"/>
                        <a:buChar char=""/>
                      </a:pPr>
                      <a:r>
                        <a:rPr lang="es-ES" sz="1400" dirty="0">
                          <a:effectLst/>
                        </a:rPr>
                        <a:t>Desarrollo de habilidades orales, escritas y de investigación</a:t>
                      </a:r>
                      <a:endParaRPr lang="es-MX" sz="14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
        <p:nvSpPr>
          <p:cNvPr id="8" name="Rectángulo 7"/>
          <p:cNvSpPr/>
          <p:nvPr/>
        </p:nvSpPr>
        <p:spPr>
          <a:xfrm>
            <a:off x="10314887" y="1190263"/>
            <a:ext cx="760144" cy="707886"/>
          </a:xfrm>
          <a:prstGeom prst="rect">
            <a:avLst/>
          </a:prstGeom>
        </p:spPr>
        <p:txBody>
          <a:bodyPr wrap="none">
            <a:spAutoFit/>
          </a:bodyPr>
          <a:lstStyle/>
          <a:p>
            <a:pPr lvl="0" algn="ctr"/>
            <a:r>
              <a:rPr lang="es-ES" sz="40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5f.</a:t>
            </a:r>
            <a:endParaRPr lang="es-ES" sz="4000" b="1"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777035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814" t="12637" r="17881" b="6872"/>
          <a:stretch/>
        </p:blipFill>
        <p:spPr>
          <a:xfrm>
            <a:off x="2316484" y="962092"/>
            <a:ext cx="7930155" cy="5668946"/>
          </a:xfrm>
          <a:prstGeom prst="rect">
            <a:avLst/>
          </a:prstGeom>
        </p:spPr>
      </p:pic>
      <p:sp>
        <p:nvSpPr>
          <p:cNvPr id="3" name="Rectángulo 2"/>
          <p:cNvSpPr/>
          <p:nvPr/>
        </p:nvSpPr>
        <p:spPr>
          <a:xfrm>
            <a:off x="10246639" y="438872"/>
            <a:ext cx="809837"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4" name="Rectángulo 3"/>
          <p:cNvSpPr/>
          <p:nvPr/>
        </p:nvSpPr>
        <p:spPr>
          <a:xfrm>
            <a:off x="4199216" y="531205"/>
            <a:ext cx="3664786"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Planeación General</a:t>
            </a:r>
            <a:endParaRPr lang="es-ES" sz="2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81941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196" t="12185" r="17626" b="8002"/>
          <a:stretch/>
        </p:blipFill>
        <p:spPr>
          <a:xfrm>
            <a:off x="1757560" y="743729"/>
            <a:ext cx="8191946" cy="5818425"/>
          </a:xfrm>
          <a:prstGeom prst="rect">
            <a:avLst/>
          </a:prstGeom>
        </p:spPr>
      </p:pic>
      <p:sp>
        <p:nvSpPr>
          <p:cNvPr id="5" name="Rectángulo 4"/>
          <p:cNvSpPr/>
          <p:nvPr/>
        </p:nvSpPr>
        <p:spPr>
          <a:xfrm>
            <a:off x="10246639" y="438872"/>
            <a:ext cx="809837"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27051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940" t="13089" r="18263" b="10716"/>
          <a:stretch/>
        </p:blipFill>
        <p:spPr>
          <a:xfrm>
            <a:off x="2251758" y="897335"/>
            <a:ext cx="8389014" cy="5722870"/>
          </a:xfrm>
          <a:prstGeom prst="rect">
            <a:avLst/>
          </a:prstGeom>
        </p:spPr>
      </p:pic>
      <p:sp>
        <p:nvSpPr>
          <p:cNvPr id="4" name="Rectángulo 3"/>
          <p:cNvSpPr/>
          <p:nvPr/>
        </p:nvSpPr>
        <p:spPr>
          <a:xfrm>
            <a:off x="10246639" y="438872"/>
            <a:ext cx="809837"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55468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059" t="16028" r="10636" b="36491"/>
          <a:stretch/>
        </p:blipFill>
        <p:spPr>
          <a:xfrm>
            <a:off x="1522157" y="1862122"/>
            <a:ext cx="9699712" cy="3306720"/>
          </a:xfrm>
          <a:prstGeom prst="rect">
            <a:avLst/>
          </a:prstGeom>
        </p:spPr>
      </p:pic>
      <p:sp>
        <p:nvSpPr>
          <p:cNvPr id="5" name="Rectángulo 4"/>
          <p:cNvSpPr/>
          <p:nvPr/>
        </p:nvSpPr>
        <p:spPr>
          <a:xfrm>
            <a:off x="10246639" y="438872"/>
            <a:ext cx="809837"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48858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329241" y="4958365"/>
            <a:ext cx="7832190" cy="8881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s-ES" sz="2800" b="1" dirty="0" smtClean="0">
                <a:ln w="13462">
                  <a:solidFill>
                    <a:prstClr val="white"/>
                  </a:solidFill>
                  <a:prstDash val="solid"/>
                </a:ln>
                <a:solidFill>
                  <a:prstClr val="black">
                    <a:lumMod val="85000"/>
                    <a:lumOff val="15000"/>
                  </a:prstClr>
                </a:solidFill>
                <a:effectLst>
                  <a:outerShdw dist="38100" dir="2700000" algn="bl" rotWithShape="0">
                    <a:srgbClr val="7CCA62"/>
                  </a:outerShdw>
                </a:effectLst>
              </a:rPr>
              <a:t>3 </a:t>
            </a:r>
            <a:r>
              <a:rPr lang="es-ES" sz="2800" b="1" dirty="0">
                <a:ln w="13462">
                  <a:solidFill>
                    <a:prstClr val="white"/>
                  </a:solidFill>
                  <a:prstDash val="solid"/>
                </a:ln>
                <a:solidFill>
                  <a:prstClr val="black">
                    <a:lumMod val="85000"/>
                    <a:lumOff val="15000"/>
                  </a:prstClr>
                </a:solidFill>
                <a:effectLst>
                  <a:outerShdw dist="38100" dir="2700000" algn="bl" rotWithShape="0">
                    <a:srgbClr val="7CCA62"/>
                  </a:outerShdw>
                </a:effectLst>
              </a:rPr>
              <a:t>de septiembre – 23 de noviembre 2018</a:t>
            </a:r>
          </a:p>
        </p:txBody>
      </p:sp>
      <p:sp>
        <p:nvSpPr>
          <p:cNvPr id="3" name="Rectángulo redondeado 2"/>
          <p:cNvSpPr/>
          <p:nvPr/>
        </p:nvSpPr>
        <p:spPr>
          <a:xfrm>
            <a:off x="4645913" y="2239617"/>
            <a:ext cx="3525079" cy="7156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1513828" y="711502"/>
            <a:ext cx="9632276" cy="3354765"/>
          </a:xfrm>
          <a:prstGeom prst="rect">
            <a:avLst/>
          </a:prstGeom>
          <a:noFill/>
        </p:spPr>
        <p:txBody>
          <a:bodyPr wrap="square" lIns="91440" tIns="45720" rIns="91440" bIns="45720">
            <a:spAutoFit/>
          </a:bodyPr>
          <a:lstStyle/>
          <a:p>
            <a:pPr algn="ctr"/>
            <a:r>
              <a:rPr lang="es-E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Ciclo escolar en el que se planea llevar a cabo el proyecto</a:t>
            </a:r>
          </a:p>
          <a:p>
            <a:pPr algn="ctr"/>
            <a:endParaRPr lang="es-E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2018 – 2019/I</a:t>
            </a:r>
            <a:endParaRPr lang="es-E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s-E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Fecha de inicio y de término</a:t>
            </a:r>
          </a:p>
        </p:txBody>
      </p:sp>
      <p:sp>
        <p:nvSpPr>
          <p:cNvPr id="5" name="Rectángulo 4"/>
          <p:cNvSpPr/>
          <p:nvPr/>
        </p:nvSpPr>
        <p:spPr>
          <a:xfrm>
            <a:off x="1713368" y="1347083"/>
            <a:ext cx="615873"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3.</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2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0" y="0"/>
            <a:ext cx="12192000" cy="1450848"/>
          </a:xfrm>
          <a:prstGeom prst="rect">
            <a:avLst/>
          </a:prstGeom>
        </p:spPr>
      </p:pic>
      <p:pic>
        <p:nvPicPr>
          <p:cNvPr id="5" name="Imagen 4"/>
          <p:cNvPicPr>
            <a:picLocks noChangeAspect="1"/>
          </p:cNvPicPr>
          <p:nvPr/>
        </p:nvPicPr>
        <p:blipFill>
          <a:blip r:embed="rId3" cstate="print"/>
          <a:stretch>
            <a:fillRect/>
          </a:stretch>
        </p:blipFill>
        <p:spPr>
          <a:xfrm>
            <a:off x="1589344" y="1687386"/>
            <a:ext cx="8729978" cy="4951419"/>
          </a:xfrm>
          <a:prstGeom prst="rect">
            <a:avLst/>
          </a:prstGeom>
        </p:spPr>
      </p:pic>
      <p:sp>
        <p:nvSpPr>
          <p:cNvPr id="2" name="Rectángulo 1"/>
          <p:cNvSpPr/>
          <p:nvPr/>
        </p:nvSpPr>
        <p:spPr>
          <a:xfrm>
            <a:off x="3072147" y="1107452"/>
            <a:ext cx="4892686" cy="461665"/>
          </a:xfrm>
          <a:prstGeom prst="rect">
            <a:avLst/>
          </a:prstGeom>
          <a:noFill/>
        </p:spPr>
        <p:txBody>
          <a:bodyPr wrap="none" lIns="91440" tIns="45720" rIns="91440" bIns="45720">
            <a:spAutoFit/>
          </a:bodyPr>
          <a:lstStyle/>
          <a:p>
            <a:pPr algn="ctr"/>
            <a:r>
              <a:rPr lang="es-ES" sz="2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8. Planeación general</a:t>
            </a:r>
            <a:endParaRPr lang="es-ES" sz="2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6" name="Rectángulo 5"/>
          <p:cNvSpPr/>
          <p:nvPr/>
        </p:nvSpPr>
        <p:spPr>
          <a:xfrm>
            <a:off x="10503312" y="1338284"/>
            <a:ext cx="809837"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31009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0" y="0"/>
            <a:ext cx="12192000" cy="1450848"/>
          </a:xfrm>
          <a:prstGeom prst="rect">
            <a:avLst/>
          </a:prstGeom>
        </p:spPr>
      </p:pic>
      <p:sp>
        <p:nvSpPr>
          <p:cNvPr id="3" name="Rectángulo 2"/>
          <p:cNvSpPr/>
          <p:nvPr/>
        </p:nvSpPr>
        <p:spPr>
          <a:xfrm>
            <a:off x="486643" y="1493731"/>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855841047"/>
              </p:ext>
            </p:extLst>
          </p:nvPr>
        </p:nvGraphicFramePr>
        <p:xfrm>
          <a:off x="1727200" y="2240992"/>
          <a:ext cx="8737600" cy="3894137"/>
        </p:xfrm>
        <a:graphic>
          <a:graphicData uri="http://schemas.openxmlformats.org/presentationml/2006/ole">
            <mc:AlternateContent xmlns:mc="http://schemas.openxmlformats.org/markup-compatibility/2006">
              <mc:Choice xmlns:v="urn:schemas-microsoft-com:vml" Requires="v">
                <p:oleObj spid="_x0000_s22622" name="Documento" r:id="rId5" imgW="8737321" imgH="3894148" progId="Word.Document.12">
                  <p:embed/>
                </p:oleObj>
              </mc:Choice>
              <mc:Fallback>
                <p:oleObj name="Documento" r:id="rId5" imgW="8737321" imgH="3894148" progId="Word.Document.12">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0" y="2240992"/>
                        <a:ext cx="8737600" cy="3894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7904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014407" y="2307112"/>
            <a:ext cx="8729855" cy="4201364"/>
          </a:xfrm>
          <a:prstGeom prst="rect">
            <a:avLst/>
          </a:prstGeom>
        </p:spPr>
      </p:pic>
      <p:pic>
        <p:nvPicPr>
          <p:cNvPr id="3" name="Imagen 2"/>
          <p:cNvPicPr>
            <a:picLocks noChangeAspect="1"/>
          </p:cNvPicPr>
          <p:nvPr/>
        </p:nvPicPr>
        <p:blipFill>
          <a:blip r:embed="rId3" cstate="print"/>
          <a:stretch>
            <a:fillRect/>
          </a:stretch>
        </p:blipFill>
        <p:spPr>
          <a:xfrm>
            <a:off x="0" y="0"/>
            <a:ext cx="12192000" cy="1450848"/>
          </a:xfrm>
          <a:prstGeom prst="rect">
            <a:avLst/>
          </a:prstGeom>
        </p:spPr>
      </p:pic>
      <p:sp>
        <p:nvSpPr>
          <p:cNvPr id="4" name="Rectángulo 3"/>
          <p:cNvSpPr/>
          <p:nvPr/>
        </p:nvSpPr>
        <p:spPr>
          <a:xfrm>
            <a:off x="486643" y="1493731"/>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63556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934947200"/>
              </p:ext>
            </p:extLst>
          </p:nvPr>
        </p:nvGraphicFramePr>
        <p:xfrm>
          <a:off x="2415951" y="349921"/>
          <a:ext cx="8699500" cy="6327775"/>
        </p:xfrm>
        <a:graphic>
          <a:graphicData uri="http://schemas.openxmlformats.org/presentationml/2006/ole">
            <mc:AlternateContent xmlns:mc="http://schemas.openxmlformats.org/markup-compatibility/2006">
              <mc:Choice xmlns:v="urn:schemas-microsoft-com:vml" Requires="v">
                <p:oleObj spid="_x0000_s18531" name="Documento" r:id="rId4" imgW="8699483" imgH="6327404" progId="Word.Document.12">
                  <p:embed/>
                </p:oleObj>
              </mc:Choice>
              <mc:Fallback>
                <p:oleObj name="Documento" r:id="rId4" imgW="8699483" imgH="6327404" progId="Word.Document.12">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5951" y="349921"/>
                        <a:ext cx="8699500" cy="6327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Rectángulo 2"/>
          <p:cNvSpPr/>
          <p:nvPr/>
        </p:nvSpPr>
        <p:spPr>
          <a:xfrm>
            <a:off x="241944" y="1300548"/>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16790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4105562439"/>
              </p:ext>
            </p:extLst>
          </p:nvPr>
        </p:nvGraphicFramePr>
        <p:xfrm>
          <a:off x="1997656" y="2388159"/>
          <a:ext cx="8737600" cy="4217987"/>
        </p:xfrm>
        <a:graphic>
          <a:graphicData uri="http://schemas.openxmlformats.org/presentationml/2006/ole">
            <mc:AlternateContent xmlns:mc="http://schemas.openxmlformats.org/markup-compatibility/2006">
              <mc:Choice xmlns:v="urn:schemas-microsoft-com:vml" Requires="v">
                <p:oleObj spid="_x0000_s19554" name="Documento" r:id="rId4" imgW="8737321" imgH="4217668" progId="Word.Document.12">
                  <p:embed/>
                </p:oleObj>
              </mc:Choice>
              <mc:Fallback>
                <p:oleObj name="Documento" r:id="rId4" imgW="8737321" imgH="4217668" progId="Word.Document.12">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656" y="2388159"/>
                        <a:ext cx="8737600" cy="4217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Imagen 2"/>
          <p:cNvPicPr>
            <a:picLocks noChangeAspect="1"/>
          </p:cNvPicPr>
          <p:nvPr/>
        </p:nvPicPr>
        <p:blipFill>
          <a:blip r:embed="rId6" cstate="print"/>
          <a:stretch>
            <a:fillRect/>
          </a:stretch>
        </p:blipFill>
        <p:spPr>
          <a:xfrm>
            <a:off x="0" y="0"/>
            <a:ext cx="12192000" cy="1450848"/>
          </a:xfrm>
          <a:prstGeom prst="rect">
            <a:avLst/>
          </a:prstGeom>
        </p:spPr>
      </p:pic>
      <p:sp>
        <p:nvSpPr>
          <p:cNvPr id="4" name="Rectángulo 3"/>
          <p:cNvSpPr/>
          <p:nvPr/>
        </p:nvSpPr>
        <p:spPr>
          <a:xfrm>
            <a:off x="486643" y="1493731"/>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71131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013161909"/>
              </p:ext>
            </p:extLst>
          </p:nvPr>
        </p:nvGraphicFramePr>
        <p:xfrm>
          <a:off x="1920384" y="1450848"/>
          <a:ext cx="8737600" cy="5510213"/>
        </p:xfrm>
        <a:graphic>
          <a:graphicData uri="http://schemas.openxmlformats.org/presentationml/2006/ole">
            <mc:AlternateContent xmlns:mc="http://schemas.openxmlformats.org/markup-compatibility/2006">
              <mc:Choice xmlns:v="urn:schemas-microsoft-com:vml" Requires="v">
                <p:oleObj spid="_x0000_s20579" name="Documento" r:id="rId4" imgW="8737321" imgH="5510662" progId="Word.Document.12">
                  <p:embed/>
                </p:oleObj>
              </mc:Choice>
              <mc:Fallback>
                <p:oleObj name="Documento" r:id="rId4" imgW="8737321" imgH="5510662" progId="Word.Document.12">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384" y="1450848"/>
                        <a:ext cx="8737600" cy="55102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Imagen 2"/>
          <p:cNvPicPr>
            <a:picLocks noChangeAspect="1"/>
          </p:cNvPicPr>
          <p:nvPr/>
        </p:nvPicPr>
        <p:blipFill>
          <a:blip r:embed="rId6" cstate="print"/>
          <a:stretch>
            <a:fillRect/>
          </a:stretch>
        </p:blipFill>
        <p:spPr>
          <a:xfrm>
            <a:off x="0" y="0"/>
            <a:ext cx="12192000" cy="1450848"/>
          </a:xfrm>
          <a:prstGeom prst="rect">
            <a:avLst/>
          </a:prstGeom>
        </p:spPr>
      </p:pic>
    </p:spTree>
    <p:extLst>
      <p:ext uri="{BB962C8B-B14F-4D97-AF65-F5344CB8AC3E}">
        <p14:creationId xmlns:p14="http://schemas.microsoft.com/office/powerpoint/2010/main" val="900322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0" y="0"/>
            <a:ext cx="12192000" cy="1450848"/>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2510371236"/>
              </p:ext>
            </p:extLst>
          </p:nvPr>
        </p:nvGraphicFramePr>
        <p:xfrm>
          <a:off x="1946140" y="2484617"/>
          <a:ext cx="8737600" cy="3741737"/>
        </p:xfrm>
        <a:graphic>
          <a:graphicData uri="http://schemas.openxmlformats.org/presentationml/2006/ole">
            <mc:AlternateContent xmlns:mc="http://schemas.openxmlformats.org/markup-compatibility/2006">
              <mc:Choice xmlns:v="urn:schemas-microsoft-com:vml" Requires="v">
                <p:oleObj spid="_x0000_s21602" name="Documento" r:id="rId5" imgW="8737321" imgH="3741776" progId="Word.Document.12">
                  <p:embed/>
                </p:oleObj>
              </mc:Choice>
              <mc:Fallback>
                <p:oleObj name="Documento" r:id="rId5" imgW="8737321" imgH="3741776" progId="Word.Document.12">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6140" y="2484617"/>
                        <a:ext cx="8737600" cy="3741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486643" y="1493731"/>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00662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99970" y="640508"/>
            <a:ext cx="8012113" cy="6217492"/>
          </a:xfrm>
          <a:prstGeom prst="rect">
            <a:avLst/>
          </a:prstGeom>
        </p:spPr>
      </p:pic>
      <p:pic>
        <p:nvPicPr>
          <p:cNvPr id="4" name="Imagen 3"/>
          <p:cNvPicPr>
            <a:picLocks noChangeAspect="1"/>
          </p:cNvPicPr>
          <p:nvPr/>
        </p:nvPicPr>
        <p:blipFill>
          <a:blip r:embed="rId3"/>
          <a:stretch>
            <a:fillRect/>
          </a:stretch>
        </p:blipFill>
        <p:spPr>
          <a:xfrm>
            <a:off x="1794551" y="286909"/>
            <a:ext cx="810838" cy="707197"/>
          </a:xfrm>
          <a:prstGeom prst="rect">
            <a:avLst/>
          </a:prstGeom>
        </p:spPr>
      </p:pic>
      <p:sp>
        <p:nvSpPr>
          <p:cNvPr id="5" name="Rectángulo 4"/>
          <p:cNvSpPr/>
          <p:nvPr/>
        </p:nvSpPr>
        <p:spPr>
          <a:xfrm rot="5400000">
            <a:off x="9141625" y="3191430"/>
            <a:ext cx="3812262"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Planeación día a día</a:t>
            </a:r>
            <a:endParaRPr lang="es-ES" sz="2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50411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07408728"/>
              </p:ext>
            </p:extLst>
          </p:nvPr>
        </p:nvGraphicFramePr>
        <p:xfrm>
          <a:off x="1253552" y="2102474"/>
          <a:ext cx="9633396" cy="3071368"/>
        </p:xfrm>
        <a:graphic>
          <a:graphicData uri="http://schemas.openxmlformats.org/drawingml/2006/table">
            <a:tbl>
              <a:tblPr>
                <a:tableStyleId>{5C22544A-7EE6-4342-B048-85BDC9FD1C3A}</a:tableStyleId>
              </a:tblPr>
              <a:tblGrid>
                <a:gridCol w="2182061"/>
                <a:gridCol w="2308557"/>
                <a:gridCol w="2287475"/>
                <a:gridCol w="2855303"/>
              </a:tblGrid>
              <a:tr h="533400">
                <a:tc>
                  <a:txBody>
                    <a:bodyPr/>
                    <a:lstStyle/>
                    <a:p>
                      <a:pPr>
                        <a:lnSpc>
                          <a:spcPct val="115000"/>
                        </a:lnSpc>
                        <a:spcAft>
                          <a:spcPts val="0"/>
                        </a:spcAft>
                      </a:pPr>
                      <a:r>
                        <a:rPr lang="es-ES" sz="1200" dirty="0">
                          <a:effectLst/>
                        </a:rPr>
                        <a:t>5. Tipos y herramientas de </a:t>
                      </a:r>
                      <a:endParaRPr lang="es-MX" sz="1200" dirty="0">
                        <a:effectLst/>
                      </a:endParaRPr>
                    </a:p>
                    <a:p>
                      <a:pPr>
                        <a:lnSpc>
                          <a:spcPct val="115000"/>
                        </a:lnSpc>
                        <a:spcAft>
                          <a:spcPts val="0"/>
                        </a:spcAft>
                      </a:pPr>
                      <a:r>
                        <a:rPr lang="es-ES" sz="1200" dirty="0">
                          <a:effectLst/>
                        </a:rPr>
                        <a:t>    evaluación.</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342900" lvl="0" indent="-342900" algn="just">
                        <a:lnSpc>
                          <a:spcPct val="115000"/>
                        </a:lnSpc>
                        <a:spcAft>
                          <a:spcPts val="0"/>
                        </a:spcAft>
                        <a:buFont typeface="Symbol" panose="05050102010706020507" pitchFamily="18" charset="2"/>
                        <a:buChar char=""/>
                      </a:pPr>
                      <a:r>
                        <a:rPr lang="es-ES" sz="1200">
                          <a:effectLst/>
                        </a:rPr>
                        <a:t>Evaluación diagnóstica</a:t>
                      </a:r>
                      <a:endParaRPr lang="es-MX" sz="1200">
                        <a:effectLst/>
                      </a:endParaRPr>
                    </a:p>
                    <a:p>
                      <a:pPr marL="342900" lvl="0" indent="-342900" algn="just">
                        <a:lnSpc>
                          <a:spcPct val="115000"/>
                        </a:lnSpc>
                        <a:spcAft>
                          <a:spcPts val="0"/>
                        </a:spcAft>
                        <a:buFont typeface="Symbol" panose="05050102010706020507" pitchFamily="18" charset="2"/>
                        <a:buChar char=""/>
                      </a:pPr>
                      <a:r>
                        <a:rPr lang="es-ES" sz="1200">
                          <a:effectLst/>
                        </a:rPr>
                        <a:t>Evaluación formativa</a:t>
                      </a:r>
                      <a:endParaRPr lang="es-MX" sz="1200">
                        <a:effectLst/>
                      </a:endParaRPr>
                    </a:p>
                    <a:p>
                      <a:pPr marL="342900" lvl="0" indent="-342900" algn="just">
                        <a:lnSpc>
                          <a:spcPct val="115000"/>
                        </a:lnSpc>
                        <a:spcAft>
                          <a:spcPts val="0"/>
                        </a:spcAft>
                        <a:buFont typeface="Symbol" panose="05050102010706020507" pitchFamily="18" charset="2"/>
                        <a:buChar char=""/>
                      </a:pPr>
                      <a:r>
                        <a:rPr lang="es-ES" sz="1200">
                          <a:effectLst/>
                        </a:rPr>
                        <a:t>Evaluación parcial y de periodo (examen)</a:t>
                      </a:r>
                      <a:endParaRPr lang="es-MX" sz="1200">
                        <a:effectLst/>
                      </a:endParaRPr>
                    </a:p>
                    <a:p>
                      <a:pPr marL="342900" lvl="0" indent="-342900" algn="just">
                        <a:lnSpc>
                          <a:spcPct val="115000"/>
                        </a:lnSpc>
                        <a:spcAft>
                          <a:spcPts val="0"/>
                        </a:spcAft>
                        <a:buFont typeface="Symbol" panose="05050102010706020507" pitchFamily="18" charset="2"/>
                        <a:buChar char=""/>
                      </a:pPr>
                      <a:r>
                        <a:rPr lang="es-ES" sz="1200">
                          <a:effectLst/>
                        </a:rPr>
                        <a:t>Evaluación sumativa</a:t>
                      </a:r>
                      <a:endParaRPr lang="es-MX" sz="1200">
                        <a:effectLst/>
                      </a:endParaRPr>
                    </a:p>
                    <a:p>
                      <a:pPr marL="342900" lvl="0" indent="-342900" algn="just">
                        <a:lnSpc>
                          <a:spcPct val="115000"/>
                        </a:lnSpc>
                        <a:spcAft>
                          <a:spcPts val="0"/>
                        </a:spcAft>
                        <a:buFont typeface="Symbol" panose="05050102010706020507" pitchFamily="18" charset="2"/>
                        <a:buChar char=""/>
                      </a:pPr>
                      <a:r>
                        <a:rPr lang="es-ES" sz="1200">
                          <a:effectLst/>
                        </a:rPr>
                        <a:t>Rúbricas para análisis de textos</a:t>
                      </a:r>
                      <a:endParaRPr lang="es-MX" sz="1200">
                        <a:effectLst/>
                      </a:endParaRPr>
                    </a:p>
                    <a:p>
                      <a:pPr marL="342900" lvl="0" indent="-342900" algn="just">
                        <a:lnSpc>
                          <a:spcPct val="115000"/>
                        </a:lnSpc>
                        <a:spcAft>
                          <a:spcPts val="0"/>
                        </a:spcAft>
                        <a:buFont typeface="Symbol" panose="05050102010706020507" pitchFamily="18" charset="2"/>
                        <a:buChar char=""/>
                      </a:pPr>
                      <a:r>
                        <a:rPr lang="es-ES" sz="1200">
                          <a:effectLst/>
                        </a:rPr>
                        <a:t>Rúbrica para exposición oral</a:t>
                      </a:r>
                      <a:endParaRPr lang="es-MX" sz="1200">
                        <a:effectLst/>
                      </a:endParaRPr>
                    </a:p>
                    <a:p>
                      <a:pPr marL="457200" algn="just">
                        <a:lnSpc>
                          <a:spcPct val="115000"/>
                        </a:lnSpc>
                        <a:spcAft>
                          <a:spcPts val="0"/>
                        </a:spcAft>
                      </a:pPr>
                      <a:r>
                        <a:rPr lang="es-ES" sz="1200">
                          <a:effectLst/>
                        </a:rPr>
                        <a:t> </a:t>
                      </a:r>
                      <a:endParaRPr lang="es-MX" sz="1200">
                        <a:effectLst/>
                      </a:endParaRPr>
                    </a:p>
                    <a:p>
                      <a:pPr marL="457200" algn="just">
                        <a:lnSpc>
                          <a:spcPct val="115000"/>
                        </a:lnSpc>
                        <a:spcAft>
                          <a:spcPts val="0"/>
                        </a:spcAft>
                      </a:pPr>
                      <a:r>
                        <a:rPr lang="es-ES" sz="1200">
                          <a:effectLst/>
                        </a:rPr>
                        <a:t> </a:t>
                      </a:r>
                      <a:endParaRPr lang="es-MX" sz="1200">
                        <a:effectLst/>
                      </a:endParaRPr>
                    </a:p>
                    <a:p>
                      <a:pPr marL="457200" algn="just">
                        <a:lnSpc>
                          <a:spcPct val="115000"/>
                        </a:lnSpc>
                        <a:spcAft>
                          <a:spcPts val="0"/>
                        </a:spcAft>
                      </a:pPr>
                      <a:r>
                        <a:rPr lang="es-ES" sz="1200">
                          <a:effectLst/>
                        </a:rPr>
                        <a:t> </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342900" lvl="0" indent="-342900" algn="just">
                        <a:lnSpc>
                          <a:spcPct val="115000"/>
                        </a:lnSpc>
                        <a:spcAft>
                          <a:spcPts val="0"/>
                        </a:spcAft>
                        <a:buFont typeface="Symbol" panose="05050102010706020507" pitchFamily="18" charset="2"/>
                        <a:buChar char=""/>
                      </a:pPr>
                      <a:r>
                        <a:rPr lang="es-ES" sz="1200" dirty="0">
                          <a:effectLst/>
                        </a:rPr>
                        <a:t>Evaluación diagnóstica</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Evaluación formativa</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Evaluación </a:t>
                      </a:r>
                      <a:r>
                        <a:rPr lang="es-ES" sz="1200" dirty="0" err="1">
                          <a:effectLst/>
                        </a:rPr>
                        <a:t>sumativa</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Examen de periodo </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Examen parcial</a:t>
                      </a:r>
                      <a:endParaRPr lang="es-MX" sz="1200" dirty="0">
                        <a:effectLst/>
                      </a:endParaRPr>
                    </a:p>
                    <a:p>
                      <a:pPr marL="342900" lvl="0" indent="-342900" algn="just">
                        <a:lnSpc>
                          <a:spcPct val="115000"/>
                        </a:lnSpc>
                        <a:spcAft>
                          <a:spcPts val="0"/>
                        </a:spcAft>
                        <a:buFont typeface="Symbol" panose="05050102010706020507" pitchFamily="18" charset="2"/>
                        <a:buChar char=""/>
                      </a:pPr>
                      <a:r>
                        <a:rPr lang="es-ES" sz="1200" dirty="0">
                          <a:effectLst/>
                        </a:rPr>
                        <a:t>Rúbricas diversas</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342900" lvl="0" indent="-342900">
                        <a:lnSpc>
                          <a:spcPct val="115000"/>
                        </a:lnSpc>
                        <a:spcAft>
                          <a:spcPts val="0"/>
                        </a:spcAft>
                        <a:buFont typeface="Symbol" panose="05050102010706020507" pitchFamily="18" charset="2"/>
                        <a:buChar char=""/>
                      </a:pPr>
                      <a:r>
                        <a:rPr lang="es-ES" sz="1200" dirty="0">
                          <a:effectLst/>
                        </a:rPr>
                        <a:t>Evaluación diagnóstica (inicial y puntual) Técnica informal: Observación y exposición de ideas// Técnica formal: Prueba objetiva. </a:t>
                      </a:r>
                      <a:endParaRPr lang="es-MX" sz="1200" dirty="0">
                        <a:effectLst/>
                      </a:endParaRPr>
                    </a:p>
                    <a:p>
                      <a:pPr marL="342900" lvl="0" indent="-342900">
                        <a:lnSpc>
                          <a:spcPct val="115000"/>
                        </a:lnSpc>
                        <a:spcAft>
                          <a:spcPts val="0"/>
                        </a:spcAft>
                        <a:buFont typeface="Symbol" panose="05050102010706020507" pitchFamily="18" charset="2"/>
                        <a:buChar char=""/>
                      </a:pPr>
                      <a:r>
                        <a:rPr lang="es-ES" sz="1200" dirty="0">
                          <a:effectLst/>
                        </a:rPr>
                        <a:t>Evaluación formativa y formadora   (autoevaluación y </a:t>
                      </a:r>
                      <a:r>
                        <a:rPr lang="es-ES" sz="1200" dirty="0" err="1">
                          <a:effectLst/>
                        </a:rPr>
                        <a:t>heteroevaluación</a:t>
                      </a:r>
                      <a:r>
                        <a:rPr lang="es-ES" sz="1200" dirty="0">
                          <a:effectLst/>
                        </a:rPr>
                        <a:t>) </a:t>
                      </a:r>
                      <a:endParaRPr lang="es-MX" sz="1200" dirty="0">
                        <a:effectLst/>
                      </a:endParaRPr>
                    </a:p>
                    <a:p>
                      <a:pPr marL="342900" lvl="0" indent="-342900">
                        <a:lnSpc>
                          <a:spcPct val="115000"/>
                        </a:lnSpc>
                        <a:spcAft>
                          <a:spcPts val="0"/>
                        </a:spcAft>
                        <a:buFont typeface="Symbol" panose="05050102010706020507" pitchFamily="18" charset="2"/>
                        <a:buChar char=""/>
                      </a:pPr>
                      <a:r>
                        <a:rPr lang="es-ES" sz="1200" dirty="0">
                          <a:effectLst/>
                        </a:rPr>
                        <a:t>Evaluación </a:t>
                      </a:r>
                      <a:r>
                        <a:rPr lang="es-ES" sz="1200" dirty="0" err="1">
                          <a:effectLst/>
                        </a:rPr>
                        <a:t>sumativa</a:t>
                      </a:r>
                      <a:r>
                        <a:rPr lang="es-ES" sz="1200" dirty="0">
                          <a:effectLst/>
                        </a:rPr>
                        <a:t> (instrumentos formales: rúbricas para la redacción de textos, el diseño de carteles, volantes, exposiciones)</a:t>
                      </a:r>
                      <a:endParaRPr lang="es-MX" sz="1200" dirty="0">
                        <a:effectLst/>
                      </a:endParaRPr>
                    </a:p>
                    <a:p>
                      <a:pPr marL="342900" lvl="0" indent="-342900">
                        <a:lnSpc>
                          <a:spcPct val="115000"/>
                        </a:lnSpc>
                        <a:spcAft>
                          <a:spcPts val="0"/>
                        </a:spcAft>
                        <a:buFont typeface="Symbol" panose="05050102010706020507" pitchFamily="18" charset="2"/>
                        <a:buChar char=""/>
                      </a:pPr>
                      <a:r>
                        <a:rPr lang="es-ES" sz="1200" dirty="0">
                          <a:effectLst/>
                        </a:rPr>
                        <a:t>Examen escrito</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
        <p:nvSpPr>
          <p:cNvPr id="4" name="Rectángulo 3"/>
          <p:cNvSpPr/>
          <p:nvPr/>
        </p:nvSpPr>
        <p:spPr>
          <a:xfrm>
            <a:off x="2198838" y="1099898"/>
            <a:ext cx="7742824" cy="461665"/>
          </a:xfrm>
          <a:prstGeom prst="rect">
            <a:avLst/>
          </a:prstGeom>
          <a:noFill/>
        </p:spPr>
        <p:txBody>
          <a:bodyPr wrap="none" lIns="91440" tIns="45720" rIns="91440" bIns="45720">
            <a:spAutoFit/>
          </a:bodyPr>
          <a:lstStyle/>
          <a:p>
            <a:pPr algn="ctr"/>
            <a:r>
              <a:rPr lang="es-ES" sz="2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Apartado IV 5. Tipos y herramientas de evaluación</a:t>
            </a:r>
            <a:endParaRPr lang="es-ES" sz="2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6" name="Imagen 5"/>
          <p:cNvPicPr>
            <a:picLocks noChangeAspect="1"/>
          </p:cNvPicPr>
          <p:nvPr/>
        </p:nvPicPr>
        <p:blipFill>
          <a:blip r:embed="rId2"/>
          <a:stretch>
            <a:fillRect/>
          </a:stretch>
        </p:blipFill>
        <p:spPr>
          <a:xfrm>
            <a:off x="10230213" y="392701"/>
            <a:ext cx="810838" cy="707197"/>
          </a:xfrm>
          <a:prstGeom prst="rect">
            <a:avLst/>
          </a:prstGeom>
        </p:spPr>
      </p:pic>
    </p:spTree>
    <p:extLst>
      <p:ext uri="{BB962C8B-B14F-4D97-AF65-F5344CB8AC3E}">
        <p14:creationId xmlns:p14="http://schemas.microsoft.com/office/powerpoint/2010/main" val="1171548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82865" y="781503"/>
          <a:ext cx="10931856" cy="5501640"/>
        </p:xfrm>
        <a:graphic>
          <a:graphicData uri="http://schemas.openxmlformats.org/drawingml/2006/table">
            <a:tbl>
              <a:tblPr firstRow="1" bandRow="1">
                <a:tableStyleId>{073A0DAA-6AF3-43AB-8588-CEC1D06C72B9}</a:tableStyleId>
              </a:tblPr>
              <a:tblGrid>
                <a:gridCol w="1624082"/>
                <a:gridCol w="2402006"/>
                <a:gridCol w="1865281"/>
                <a:gridCol w="2010684"/>
                <a:gridCol w="1678674"/>
                <a:gridCol w="1351129"/>
              </a:tblGrid>
              <a:tr h="370840">
                <a:tc gridSpan="6">
                  <a:txBody>
                    <a:bodyPr/>
                    <a:lstStyle/>
                    <a:p>
                      <a:pPr algn="ctr"/>
                      <a:r>
                        <a:rPr lang="es-MX" dirty="0" smtClean="0"/>
                        <a:t>RÚBRICA</a:t>
                      </a:r>
                      <a:r>
                        <a:rPr lang="es-MX" baseline="0" dirty="0" smtClean="0"/>
                        <a:t> PARA EVALUAR CARTEL PUBLICITARIO DE FORO CON EXPERTOS</a:t>
                      </a:r>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r>
              <a:tr h="370840">
                <a:tc>
                  <a:txBody>
                    <a:bodyPr/>
                    <a:lstStyle/>
                    <a:p>
                      <a:pPr algn="ctr"/>
                      <a:r>
                        <a:rPr lang="es-MX" dirty="0" smtClean="0"/>
                        <a:t>CALIDAD</a:t>
                      </a:r>
                      <a:r>
                        <a:rPr lang="es-MX" baseline="0" dirty="0" smtClean="0"/>
                        <a:t> EN</a:t>
                      </a:r>
                      <a:endParaRPr lang="es-MX" dirty="0"/>
                    </a:p>
                  </a:txBody>
                  <a:tcPr/>
                </a:tc>
                <a:tc>
                  <a:txBody>
                    <a:bodyPr/>
                    <a:lstStyle/>
                    <a:p>
                      <a:pPr algn="ctr"/>
                      <a:r>
                        <a:rPr lang="es-MX" dirty="0" smtClean="0"/>
                        <a:t>4</a:t>
                      </a:r>
                      <a:endParaRPr lang="es-MX" dirty="0"/>
                    </a:p>
                  </a:txBody>
                  <a:tcPr/>
                </a:tc>
                <a:tc>
                  <a:txBody>
                    <a:bodyPr/>
                    <a:lstStyle/>
                    <a:p>
                      <a:pPr algn="ctr"/>
                      <a:r>
                        <a:rPr lang="es-MX" dirty="0" smtClean="0"/>
                        <a:t>3</a:t>
                      </a:r>
                      <a:endParaRPr lang="es-MX" dirty="0"/>
                    </a:p>
                  </a:txBody>
                  <a:tcPr/>
                </a:tc>
                <a:tc>
                  <a:txBody>
                    <a:bodyPr/>
                    <a:lstStyle/>
                    <a:p>
                      <a:pPr algn="ctr"/>
                      <a:r>
                        <a:rPr lang="es-MX" dirty="0" smtClean="0"/>
                        <a:t>2</a:t>
                      </a:r>
                      <a:endParaRPr lang="es-MX" dirty="0"/>
                    </a:p>
                  </a:txBody>
                  <a:tcPr/>
                </a:tc>
                <a:tc>
                  <a:txBody>
                    <a:bodyPr/>
                    <a:lstStyle/>
                    <a:p>
                      <a:pPr algn="ctr"/>
                      <a:r>
                        <a:rPr lang="es-MX" dirty="0" smtClean="0"/>
                        <a:t>1</a:t>
                      </a:r>
                      <a:endParaRPr lang="es-MX" dirty="0"/>
                    </a:p>
                  </a:txBody>
                  <a:tcPr/>
                </a:tc>
                <a:tc>
                  <a:txBody>
                    <a:bodyPr/>
                    <a:lstStyle/>
                    <a:p>
                      <a:pPr algn="ctr"/>
                      <a:r>
                        <a:rPr lang="es-MX" dirty="0" smtClean="0"/>
                        <a:t>Subtotal</a:t>
                      </a:r>
                      <a:endParaRPr lang="es-MX" b="1" dirty="0"/>
                    </a:p>
                  </a:txBody>
                  <a:tcPr/>
                </a:tc>
              </a:tr>
              <a:tr h="370840">
                <a:tc>
                  <a:txBody>
                    <a:bodyPr/>
                    <a:lstStyle/>
                    <a:p>
                      <a:pPr algn="ctr"/>
                      <a:r>
                        <a:rPr lang="es-MX" sz="1200" baseline="0" dirty="0" smtClean="0"/>
                        <a:t>Creatividad</a:t>
                      </a:r>
                      <a:endParaRPr lang="es-MX" sz="1200" b="1" dirty="0"/>
                    </a:p>
                  </a:txBody>
                  <a:tcPr/>
                </a:tc>
                <a:tc>
                  <a:txBody>
                    <a:bodyPr/>
                    <a:lstStyle/>
                    <a:p>
                      <a:pPr algn="just"/>
                      <a:r>
                        <a:rPr lang="es-MX" sz="1200" dirty="0" smtClean="0"/>
                        <a:t>El cartel tiene  una gran originalidad, agrega</a:t>
                      </a:r>
                      <a:r>
                        <a:rPr lang="es-MX" sz="1200" baseline="0" dirty="0" smtClean="0"/>
                        <a:t> distintos detalles.</a:t>
                      </a:r>
                      <a:endParaRPr lang="es-MX" sz="1200" dirty="0"/>
                    </a:p>
                  </a:txBody>
                  <a:tcPr/>
                </a:tc>
                <a:tc>
                  <a:txBody>
                    <a:bodyPr/>
                    <a:lstStyle/>
                    <a:p>
                      <a:pPr algn="just"/>
                      <a:r>
                        <a:rPr lang="es-MX" sz="1200" dirty="0" smtClean="0"/>
                        <a:t>El cartel tiene cierta originalidad y utiliza algunos detalles</a:t>
                      </a:r>
                      <a:endParaRPr lang="es-MX" sz="1200" dirty="0"/>
                    </a:p>
                  </a:txBody>
                  <a:tcPr/>
                </a:tc>
                <a:tc>
                  <a:txBody>
                    <a:bodyPr/>
                    <a:lstStyle/>
                    <a:p>
                      <a:pPr algn="just"/>
                      <a:r>
                        <a:rPr lang="es-MX" sz="1200" dirty="0" smtClean="0"/>
                        <a:t>El cartel fue</a:t>
                      </a:r>
                      <a:r>
                        <a:rPr lang="es-MX" sz="1200" baseline="0" dirty="0" smtClean="0"/>
                        <a:t> basado</a:t>
                      </a:r>
                      <a:r>
                        <a:rPr lang="es-MX" sz="1200" dirty="0" smtClean="0"/>
                        <a:t> en otro modelo  similar  y tienes algunos de talles .</a:t>
                      </a:r>
                      <a:endParaRPr lang="es-MX" sz="1200" dirty="0"/>
                    </a:p>
                  </a:txBody>
                  <a:tcPr/>
                </a:tc>
                <a:tc>
                  <a:txBody>
                    <a:bodyPr/>
                    <a:lstStyle/>
                    <a:p>
                      <a:pPr algn="just"/>
                      <a:r>
                        <a:rPr lang="es-MX" sz="1200" dirty="0" smtClean="0"/>
                        <a:t>El cartel no tiene originalidad ni detalles</a:t>
                      </a:r>
                      <a:endParaRPr lang="es-MX" sz="1200" dirty="0"/>
                    </a:p>
                  </a:txBody>
                  <a:tcPr/>
                </a:tc>
                <a:tc>
                  <a:txBody>
                    <a:bodyPr/>
                    <a:lstStyle/>
                    <a:p>
                      <a:endParaRPr lang="es-MX" sz="1200" dirty="0"/>
                    </a:p>
                  </a:txBody>
                  <a:tcPr/>
                </a:tc>
              </a:tr>
              <a:tr h="370840">
                <a:tc>
                  <a:txBody>
                    <a:bodyPr/>
                    <a:lstStyle/>
                    <a:p>
                      <a:pPr algn="ctr"/>
                      <a:r>
                        <a:rPr lang="es-MX" sz="1200" dirty="0" smtClean="0"/>
                        <a:t>Ubicación,</a:t>
                      </a:r>
                      <a:r>
                        <a:rPr lang="es-MX" sz="1200" baseline="0" dirty="0" smtClean="0"/>
                        <a:t> distribución de los componentes</a:t>
                      </a:r>
                      <a:endParaRPr lang="es-MX" sz="1200" b="1" dirty="0"/>
                    </a:p>
                  </a:txBody>
                  <a:tcPr/>
                </a:tc>
                <a:tc>
                  <a:txBody>
                    <a:bodyPr/>
                    <a:lstStyle/>
                    <a:p>
                      <a:pPr algn="just"/>
                      <a:r>
                        <a:rPr lang="es-MX" sz="1200" dirty="0" smtClean="0"/>
                        <a:t>En </a:t>
                      </a:r>
                      <a:r>
                        <a:rPr lang="es-MX" sz="1200" baseline="0" dirty="0" smtClean="0"/>
                        <a:t>el cartel se distingue la institución que representa, su escudo, eslogan, y el texto es coherente, claro y visible</a:t>
                      </a:r>
                      <a:endParaRPr lang="es-MX" sz="12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200" dirty="0" smtClean="0"/>
                        <a:t> En </a:t>
                      </a:r>
                      <a:r>
                        <a:rPr lang="es-MX" sz="1200" baseline="0" dirty="0" smtClean="0"/>
                        <a:t>el cartel se distingue la institución que representa, su escudo, eslogan, y el texto es coherente pero no es visible.</a:t>
                      </a:r>
                      <a:endParaRPr lang="es-MX" sz="1200" dirty="0" smtClean="0"/>
                    </a:p>
                    <a:p>
                      <a:pPr algn="just"/>
                      <a:endParaRPr lang="es-MX" sz="12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200" dirty="0" smtClean="0"/>
                        <a:t>En </a:t>
                      </a:r>
                      <a:r>
                        <a:rPr lang="es-MX" sz="1200" baseline="0" dirty="0" smtClean="0"/>
                        <a:t>el cartel se distingue la institución que representa, su escudo, eslogan, pero es mucho el texto, no es coherente y visible</a:t>
                      </a:r>
                      <a:endParaRPr lang="es-MX" sz="1200" dirty="0" smtClean="0"/>
                    </a:p>
                    <a:p>
                      <a:pPr algn="just"/>
                      <a:endParaRPr lang="es-MX" sz="12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200" dirty="0" smtClean="0"/>
                        <a:t>En </a:t>
                      </a:r>
                      <a:r>
                        <a:rPr lang="es-MX" sz="1200" baseline="0" dirty="0" smtClean="0"/>
                        <a:t>el cartel se distingue la institución que representa pero no hay información clara ni es visible</a:t>
                      </a:r>
                      <a:endParaRPr lang="es-MX" sz="1200" dirty="0" smtClean="0"/>
                    </a:p>
                    <a:p>
                      <a:pPr algn="just"/>
                      <a:endParaRPr lang="es-MX" sz="1200" dirty="0"/>
                    </a:p>
                  </a:txBody>
                  <a:tcPr/>
                </a:tc>
                <a:tc>
                  <a:txBody>
                    <a:bodyPr/>
                    <a:lstStyle/>
                    <a:p>
                      <a:endParaRPr lang="es-MX" sz="1200" dirty="0"/>
                    </a:p>
                  </a:txBody>
                  <a:tcPr/>
                </a:tc>
              </a:tr>
              <a:tr h="370840">
                <a:tc>
                  <a:txBody>
                    <a:bodyPr/>
                    <a:lstStyle/>
                    <a:p>
                      <a:pPr algn="ctr"/>
                      <a:r>
                        <a:rPr lang="es-MX" sz="1200" dirty="0" smtClean="0"/>
                        <a:t>Información</a:t>
                      </a:r>
                      <a:endParaRPr lang="es-MX" sz="1200" b="1" dirty="0"/>
                    </a:p>
                  </a:txBody>
                  <a:tcPr/>
                </a:tc>
                <a:tc>
                  <a:txBody>
                    <a:bodyPr/>
                    <a:lstStyle/>
                    <a:p>
                      <a:pPr algn="just"/>
                      <a:r>
                        <a:rPr lang="es-MX" sz="1200" dirty="0" smtClean="0"/>
                        <a:t>El cartel transmite el mensaje de forma eficaz y directa y provoca curiosidad por querer asistir al foro.</a:t>
                      </a:r>
                      <a:endParaRPr lang="es-MX" sz="1200" dirty="0"/>
                    </a:p>
                  </a:txBody>
                  <a:tcPr/>
                </a:tc>
                <a:tc>
                  <a:txBody>
                    <a:bodyPr/>
                    <a:lstStyle/>
                    <a:p>
                      <a:pPr algn="just"/>
                      <a:r>
                        <a:rPr lang="es-MX" sz="1200" dirty="0" smtClean="0"/>
                        <a:t>El cartel transmite el mensaje  de forma eficaz y directa pero no provoca curiosidad</a:t>
                      </a:r>
                      <a:endParaRPr lang="es-MX" sz="1200" dirty="0"/>
                    </a:p>
                  </a:txBody>
                  <a:tcPr/>
                </a:tc>
                <a:tc>
                  <a:txBody>
                    <a:bodyPr/>
                    <a:lstStyle/>
                    <a:p>
                      <a:pPr algn="just"/>
                      <a:r>
                        <a:rPr lang="es-MX" sz="1200" dirty="0" smtClean="0"/>
                        <a:t>El cartel transmite el mensaje de manera confusa e imprecisa.</a:t>
                      </a:r>
                      <a:endParaRPr lang="es-MX" sz="1200" dirty="0"/>
                    </a:p>
                  </a:txBody>
                  <a:tcPr/>
                </a:tc>
                <a:tc>
                  <a:txBody>
                    <a:bodyPr/>
                    <a:lstStyle/>
                    <a:p>
                      <a:pPr algn="just"/>
                      <a:r>
                        <a:rPr lang="es-MX" sz="1200" dirty="0" smtClean="0"/>
                        <a:t>En</a:t>
                      </a:r>
                      <a:r>
                        <a:rPr lang="es-MX" sz="1200" baseline="0" dirty="0" smtClean="0"/>
                        <a:t> el cartel no se comprende el mensaje</a:t>
                      </a:r>
                      <a:endParaRPr lang="es-MX" sz="1200" dirty="0"/>
                    </a:p>
                  </a:txBody>
                  <a:tcPr/>
                </a:tc>
                <a:tc>
                  <a:txBody>
                    <a:bodyPr/>
                    <a:lstStyle/>
                    <a:p>
                      <a:endParaRPr lang="es-MX" sz="1200" dirty="0"/>
                    </a:p>
                  </a:txBody>
                  <a:tcPr/>
                </a:tc>
              </a:tr>
              <a:tr h="370840">
                <a:tc>
                  <a:txBody>
                    <a:bodyPr/>
                    <a:lstStyle/>
                    <a:p>
                      <a:pPr algn="ctr"/>
                      <a:r>
                        <a:rPr lang="es-MX" sz="1200" dirty="0" smtClean="0"/>
                        <a:t>Imagen</a:t>
                      </a:r>
                      <a:endParaRPr lang="es-MX" sz="1200" b="1" dirty="0"/>
                    </a:p>
                  </a:txBody>
                  <a:tcPr/>
                </a:tc>
                <a:tc>
                  <a:txBody>
                    <a:bodyPr/>
                    <a:lstStyle/>
                    <a:p>
                      <a:pPr algn="just"/>
                      <a:r>
                        <a:rPr lang="es-MX" sz="1200" dirty="0" smtClean="0"/>
                        <a:t>En el cartel se identifican las características del foro</a:t>
                      </a:r>
                      <a:r>
                        <a:rPr lang="es-MX" sz="1200" baseline="0" dirty="0" smtClean="0"/>
                        <a:t> </a:t>
                      </a:r>
                      <a:r>
                        <a:rPr lang="es-MX" sz="1200" dirty="0" smtClean="0"/>
                        <a:t>a través de una imagen atractiva y convincente</a:t>
                      </a:r>
                      <a:endParaRPr lang="es-MX" sz="1200" dirty="0"/>
                    </a:p>
                  </a:txBody>
                  <a:tcPr/>
                </a:tc>
                <a:tc>
                  <a:txBody>
                    <a:bodyPr/>
                    <a:lstStyle/>
                    <a:p>
                      <a:pPr algn="just"/>
                      <a:r>
                        <a:rPr lang="es-MX" sz="1200" dirty="0" smtClean="0"/>
                        <a:t>En el cartel se identifican las características</a:t>
                      </a:r>
                      <a:r>
                        <a:rPr lang="es-MX" sz="1200" baseline="0" dirty="0" smtClean="0"/>
                        <a:t> del foro a través de una imagen atractiva pero poco convincente</a:t>
                      </a:r>
                      <a:endParaRPr lang="es-MX" sz="1200" dirty="0"/>
                    </a:p>
                  </a:txBody>
                  <a:tcPr/>
                </a:tc>
                <a:tc>
                  <a:txBody>
                    <a:bodyPr/>
                    <a:lstStyle/>
                    <a:p>
                      <a:pPr algn="just"/>
                      <a:r>
                        <a:rPr lang="es-MX" sz="1200" dirty="0" smtClean="0"/>
                        <a:t>En el cartel se identifican</a:t>
                      </a:r>
                      <a:r>
                        <a:rPr lang="es-MX" sz="1200" baseline="0" dirty="0" smtClean="0"/>
                        <a:t> las características del foro aunque la imagen no es atractiva ni  convincente</a:t>
                      </a:r>
                      <a:endParaRPr lang="es-MX" sz="1200" dirty="0"/>
                    </a:p>
                  </a:txBody>
                  <a:tcPr/>
                </a:tc>
                <a:tc>
                  <a:txBody>
                    <a:bodyPr/>
                    <a:lstStyle/>
                    <a:p>
                      <a:pPr algn="just"/>
                      <a:r>
                        <a:rPr lang="es-MX" sz="1200" dirty="0" smtClean="0"/>
                        <a:t>No se identifican las características de foro.</a:t>
                      </a:r>
                      <a:endParaRPr lang="es-MX" sz="1200" dirty="0"/>
                    </a:p>
                  </a:txBody>
                  <a:tcPr/>
                </a:tc>
                <a:tc>
                  <a:txBody>
                    <a:bodyPr/>
                    <a:lstStyle/>
                    <a:p>
                      <a:endParaRPr lang="es-MX" sz="1200" dirty="0"/>
                    </a:p>
                  </a:txBody>
                  <a:tcPr/>
                </a:tc>
              </a:tr>
              <a:tr h="370840">
                <a:tc>
                  <a:txBody>
                    <a:bodyPr/>
                    <a:lstStyle/>
                    <a:p>
                      <a:endParaRPr lang="es-MX" sz="1200" dirty="0"/>
                    </a:p>
                  </a:txBody>
                  <a:tcPr/>
                </a:tc>
                <a:tc gridSpan="4">
                  <a:txBody>
                    <a:bodyPr/>
                    <a:lstStyle/>
                    <a:p>
                      <a:pPr algn="ctr"/>
                      <a:r>
                        <a:rPr lang="es-MX" sz="1200" dirty="0" smtClean="0"/>
                        <a:t>TOTAL</a:t>
                      </a:r>
                      <a:endParaRPr lang="es-MX" sz="1200" b="1" dirty="0"/>
                    </a:p>
                  </a:txBody>
                  <a:tcPr/>
                </a:tc>
                <a:tc hMerge="1">
                  <a:txBody>
                    <a:bodyPr/>
                    <a:lstStyle/>
                    <a:p>
                      <a:endParaRPr lang="es-MX" sz="1200" dirty="0"/>
                    </a:p>
                  </a:txBody>
                  <a:tcPr/>
                </a:tc>
                <a:tc hMerge="1">
                  <a:txBody>
                    <a:bodyPr/>
                    <a:lstStyle/>
                    <a:p>
                      <a:endParaRPr lang="es-MX" sz="1200" dirty="0"/>
                    </a:p>
                  </a:txBody>
                  <a:tcPr/>
                </a:tc>
                <a:tc hMerge="1">
                  <a:txBody>
                    <a:bodyPr/>
                    <a:lstStyle/>
                    <a:p>
                      <a:endParaRPr lang="es-MX" sz="1200" dirty="0"/>
                    </a:p>
                  </a:txBody>
                  <a:tcPr/>
                </a:tc>
                <a:tc>
                  <a:txBody>
                    <a:bodyPr/>
                    <a:lstStyle/>
                    <a:p>
                      <a:endParaRPr lang="es-MX" sz="1200" dirty="0"/>
                    </a:p>
                  </a:txBody>
                  <a:tcPr/>
                </a:tc>
              </a:tr>
            </a:tbl>
          </a:graphicData>
        </a:graphic>
      </p:graphicFrame>
      <p:sp>
        <p:nvSpPr>
          <p:cNvPr id="3" name="2 CuadroTexto"/>
          <p:cNvSpPr txBox="1"/>
          <p:nvPr/>
        </p:nvSpPr>
        <p:spPr>
          <a:xfrm>
            <a:off x="1393010" y="6267379"/>
            <a:ext cx="10415360" cy="523220"/>
          </a:xfrm>
          <a:prstGeom prst="rect">
            <a:avLst/>
          </a:prstGeom>
          <a:noFill/>
        </p:spPr>
        <p:txBody>
          <a:bodyPr wrap="square" rtlCol="0">
            <a:spAutoFit/>
          </a:bodyPr>
          <a:lstStyle/>
          <a:p>
            <a:r>
              <a:rPr lang="es-MX" sz="1400" dirty="0" smtClean="0"/>
              <a:t>Fuente: Elaboración propia con base en Centro de Desarrollo Curricular en Sistemas no Propietarios (CEDEC). Ministerio de Educación, Cultura y Deporte, España.</a:t>
            </a:r>
            <a:endParaRPr lang="es-MX" sz="1400" dirty="0"/>
          </a:p>
        </p:txBody>
      </p:sp>
      <p:sp>
        <p:nvSpPr>
          <p:cNvPr id="6" name="Rectángulo 5"/>
          <p:cNvSpPr/>
          <p:nvPr/>
        </p:nvSpPr>
        <p:spPr>
          <a:xfrm>
            <a:off x="1860884" y="274047"/>
            <a:ext cx="8213558" cy="461665"/>
          </a:xfrm>
          <a:prstGeom prst="rect">
            <a:avLst/>
          </a:prstGeom>
        </p:spPr>
        <p:txBody>
          <a:bodyPr wrap="square">
            <a:spAutoFit/>
          </a:bodyPr>
          <a:lstStyle/>
          <a:p>
            <a:pPr lvl="0" algn="ctr"/>
            <a:r>
              <a:rPr lang="es-ES" sz="2400" b="1" dirty="0">
                <a:ln w="9525">
                  <a:solidFill>
                    <a:prstClr val="white"/>
                  </a:solidFill>
                  <a:prstDash val="solid"/>
                </a:ln>
                <a:solidFill>
                  <a:srgbClr val="C00000"/>
                </a:solidFill>
                <a:effectLst>
                  <a:outerShdw blurRad="12700" dist="38100" dir="2700000" algn="tl" rotWithShape="0">
                    <a:prstClr val="white">
                      <a:lumMod val="50000"/>
                    </a:prstClr>
                  </a:outerShdw>
                </a:effectLst>
              </a:rPr>
              <a:t>Apartado IV 5. Tipos y herramientas de evaluación</a:t>
            </a:r>
          </a:p>
        </p:txBody>
      </p:sp>
    </p:spTree>
    <p:extLst>
      <p:ext uri="{BB962C8B-B14F-4D97-AF65-F5344CB8AC3E}">
        <p14:creationId xmlns:p14="http://schemas.microsoft.com/office/powerpoint/2010/main" val="188517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7401" y="757734"/>
            <a:ext cx="4464684"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3200" dirty="0" smtClean="0">
                <a:ln w="0">
                  <a:solidFill>
                    <a:schemeClr val="tx1">
                      <a:lumMod val="65000"/>
                      <a:lumOff val="35000"/>
                    </a:schemeClr>
                  </a:solidFill>
                </a:ln>
                <a:solidFill>
                  <a:schemeClr val="accent1"/>
                </a:solidFill>
                <a:effectLst>
                  <a:outerShdw blurRad="38100" dist="25400" dir="5400000" algn="ctr" rotWithShape="0">
                    <a:srgbClr val="6E747A">
                      <a:alpha val="43000"/>
                    </a:srgbClr>
                  </a:outerShdw>
                </a:effectLst>
              </a:rPr>
              <a:t>Nombre del P</a:t>
            </a:r>
            <a:r>
              <a:rPr lang="es-ES" sz="3200" b="0" cap="none" spc="0" dirty="0" smtClean="0">
                <a:ln w="0">
                  <a:solidFill>
                    <a:schemeClr val="tx1">
                      <a:lumMod val="65000"/>
                      <a:lumOff val="35000"/>
                    </a:schemeClr>
                  </a:solidFill>
                </a:ln>
                <a:solidFill>
                  <a:schemeClr val="accent1"/>
                </a:solidFill>
                <a:effectLst>
                  <a:outerShdw blurRad="38100" dist="25400" dir="5400000" algn="ctr" rotWithShape="0">
                    <a:srgbClr val="6E747A">
                      <a:alpha val="43000"/>
                    </a:srgbClr>
                  </a:outerShdw>
                </a:effectLst>
              </a:rPr>
              <a:t>royecto</a:t>
            </a:r>
            <a:endParaRPr lang="es-ES" sz="3200" b="0" cap="none" spc="0" dirty="0">
              <a:ln w="0">
                <a:solidFill>
                  <a:schemeClr val="tx1">
                    <a:lumMod val="65000"/>
                    <a:lumOff val="35000"/>
                  </a:schemeClr>
                </a:solidFill>
              </a:ln>
              <a:solidFill>
                <a:schemeClr val="accent1"/>
              </a:solidFill>
              <a:effectLst>
                <a:outerShdw blurRad="38100" dist="25400" dir="5400000" algn="ctr" rotWithShape="0">
                  <a:srgbClr val="6E747A">
                    <a:alpha val="43000"/>
                  </a:srgbClr>
                </a:outerShdw>
              </a:effectLst>
            </a:endParaRPr>
          </a:p>
        </p:txBody>
      </p:sp>
      <p:sp>
        <p:nvSpPr>
          <p:cNvPr id="3" name="CuadroTexto 2"/>
          <p:cNvSpPr txBox="1"/>
          <p:nvPr/>
        </p:nvSpPr>
        <p:spPr>
          <a:xfrm>
            <a:off x="1364770" y="1501450"/>
            <a:ext cx="9329945" cy="1200329"/>
          </a:xfrm>
          <a:prstGeom prst="rect">
            <a:avLst/>
          </a:prstGeom>
          <a:noFill/>
        </p:spPr>
        <p:txBody>
          <a:bodyPr wrap="square" rtlCol="0">
            <a:spAutoFit/>
          </a:bodyPr>
          <a:lstStyle/>
          <a:p>
            <a:pPr algn="ctr"/>
            <a:r>
              <a:rPr lang="es-MX" sz="3600" dirty="0" smtClean="0">
                <a:latin typeface="Edwardian Script ITC" panose="030303020407070D0804" pitchFamily="66" charset="0"/>
              </a:rPr>
              <a:t>“Los Derechos Humanos, antes y ahora. Construyendo juntos la Equidad y la Justicia Social.</a:t>
            </a:r>
            <a:endParaRPr lang="es-MX" sz="3600" dirty="0">
              <a:latin typeface="Edwardian Script ITC" panose="030303020407070D0804" pitchFamily="66" charset="0"/>
            </a:endParaRPr>
          </a:p>
        </p:txBody>
      </p:sp>
      <p:sp>
        <p:nvSpPr>
          <p:cNvPr id="4" name="Rectángulo 3"/>
          <p:cNvSpPr/>
          <p:nvPr/>
        </p:nvSpPr>
        <p:spPr>
          <a:xfrm>
            <a:off x="1745453" y="793564"/>
            <a:ext cx="615873"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4.</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792373746"/>
              </p:ext>
            </p:extLst>
          </p:nvPr>
        </p:nvGraphicFramePr>
        <p:xfrm>
          <a:off x="1528052" y="2900147"/>
          <a:ext cx="9278959" cy="3458362"/>
        </p:xfrm>
        <a:graphic>
          <a:graphicData uri="http://schemas.openxmlformats.org/drawingml/2006/table">
            <a:tbl>
              <a:tblPr>
                <a:tableStyleId>{5C22544A-7EE6-4342-B048-85BDC9FD1C3A}</a:tableStyleId>
              </a:tblPr>
              <a:tblGrid>
                <a:gridCol w="2200605"/>
                <a:gridCol w="2200605"/>
                <a:gridCol w="2201282"/>
                <a:gridCol w="2676467"/>
              </a:tblGrid>
              <a:tr h="1438554">
                <a:tc>
                  <a:txBody>
                    <a:bodyPr/>
                    <a:lstStyle/>
                    <a:p>
                      <a:pPr algn="ctr">
                        <a:lnSpc>
                          <a:spcPct val="115000"/>
                        </a:lnSpc>
                        <a:spcAft>
                          <a:spcPts val="0"/>
                        </a:spcAft>
                      </a:pPr>
                      <a:r>
                        <a:rPr lang="es-ES" sz="1200" dirty="0">
                          <a:effectLst/>
                        </a:rPr>
                        <a:t>Dar explicación</a:t>
                      </a:r>
                      <a:endParaRPr lang="es-MX" sz="1200" dirty="0">
                        <a:effectLst/>
                      </a:endParaRPr>
                    </a:p>
                    <a:p>
                      <a:pPr algn="ctr">
                        <a:lnSpc>
                          <a:spcPct val="115000"/>
                        </a:lnSpc>
                        <a:spcAft>
                          <a:spcPts val="0"/>
                        </a:spcAft>
                      </a:pPr>
                      <a:r>
                        <a:rPr lang="es-ES" sz="1200" dirty="0">
                          <a:effectLst/>
                        </a:rPr>
                        <a:t>¿Por qué algo es cómo es?</a:t>
                      </a:r>
                      <a:endParaRPr lang="es-MX" sz="1200" dirty="0">
                        <a:effectLst/>
                      </a:endParaRPr>
                    </a:p>
                    <a:p>
                      <a:pPr algn="ctr">
                        <a:lnSpc>
                          <a:spcPct val="115000"/>
                        </a:lnSpc>
                        <a:spcAft>
                          <a:spcPts val="0"/>
                        </a:spcAft>
                      </a:pPr>
                      <a:r>
                        <a:rPr lang="es-ES" sz="1200" dirty="0">
                          <a:effectLst/>
                        </a:rPr>
                        <a:t>Determinar las razones que generan el problema o la situación.</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200" dirty="0">
                          <a:effectLst/>
                        </a:rPr>
                        <a:t>Resolver un problema</a:t>
                      </a:r>
                      <a:endParaRPr lang="es-MX" sz="1200" dirty="0">
                        <a:effectLst/>
                      </a:endParaRPr>
                    </a:p>
                    <a:p>
                      <a:pPr algn="ctr">
                        <a:lnSpc>
                          <a:spcPct val="115000"/>
                        </a:lnSpc>
                        <a:spcAft>
                          <a:spcPts val="0"/>
                        </a:spcAft>
                      </a:pPr>
                      <a:r>
                        <a:rPr lang="es-ES" sz="1200" dirty="0">
                          <a:effectLst/>
                        </a:rPr>
                        <a:t>Explicar de manera detallada cómo se puede abordar y/o solucionar el problema.</a:t>
                      </a:r>
                      <a:endParaRPr lang="es-MX" sz="1200" dirty="0">
                        <a:effectLst/>
                      </a:endParaRPr>
                    </a:p>
                    <a:p>
                      <a:pPr algn="ct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200">
                          <a:effectLst/>
                        </a:rPr>
                        <a:t>Hacer más eficiente o mejorar algo</a:t>
                      </a:r>
                      <a:endParaRPr lang="es-MX" sz="1200">
                        <a:effectLst/>
                      </a:endParaRPr>
                    </a:p>
                    <a:p>
                      <a:pPr algn="ctr">
                        <a:lnSpc>
                          <a:spcPct val="115000"/>
                        </a:lnSpc>
                        <a:spcAft>
                          <a:spcPts val="0"/>
                        </a:spcAft>
                      </a:pPr>
                      <a:r>
                        <a:rPr lang="es-ES" sz="1200">
                          <a:effectLst/>
                        </a:rPr>
                        <a:t>¿De qué manera se pueden optimizar los procesos para alcanzar el objetivo propuesto?</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200">
                          <a:effectLst/>
                        </a:rPr>
                        <a:t>Inventar, innovar, diseñar o crear algo nuevo</a:t>
                      </a:r>
                      <a:endParaRPr lang="es-MX" sz="1200">
                        <a:effectLst/>
                      </a:endParaRPr>
                    </a:p>
                    <a:p>
                      <a:pPr algn="ctr">
                        <a:lnSpc>
                          <a:spcPct val="115000"/>
                        </a:lnSpc>
                        <a:spcAft>
                          <a:spcPts val="0"/>
                        </a:spcAft>
                      </a:pPr>
                      <a:r>
                        <a:rPr lang="es-ES" sz="1200">
                          <a:effectLst/>
                        </a:rPr>
                        <a:t>¿Cómo podría ser diferente?</a:t>
                      </a:r>
                      <a:endParaRPr lang="es-MX" sz="1200">
                        <a:effectLst/>
                      </a:endParaRPr>
                    </a:p>
                    <a:p>
                      <a:pPr algn="ctr">
                        <a:lnSpc>
                          <a:spcPct val="115000"/>
                        </a:lnSpc>
                        <a:spcAft>
                          <a:spcPts val="0"/>
                        </a:spcAft>
                      </a:pPr>
                      <a:r>
                        <a:rPr lang="es-ES" sz="1200">
                          <a:effectLst/>
                        </a:rPr>
                        <a:t>¿Qué nuevo producto o propuesta puedo hacer?</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r>
              <a:tr h="1561244">
                <a:tc>
                  <a:txBody>
                    <a:bodyPr/>
                    <a:lstStyle/>
                    <a:p>
                      <a:pPr algn="just">
                        <a:lnSpc>
                          <a:spcPct val="115000"/>
                        </a:lnSpc>
                        <a:spcAft>
                          <a:spcPts val="0"/>
                        </a:spcAft>
                      </a:pPr>
                      <a:r>
                        <a:rPr lang="es-ES" sz="1200">
                          <a:effectLst/>
                        </a:rPr>
                        <a:t>Ante el alto índice de violaciones de los Derechos Humanos, en México, ¿cómo promover la equidad y la justicia social?</a:t>
                      </a:r>
                      <a:endParaRPr lang="es-MX" sz="1200">
                        <a:effectLst/>
                      </a:endParaRPr>
                    </a:p>
                    <a:p>
                      <a:pPr algn="just">
                        <a:lnSpc>
                          <a:spcPct val="115000"/>
                        </a:lnSpc>
                        <a:spcAft>
                          <a:spcPts val="0"/>
                        </a:spcAft>
                      </a:pPr>
                      <a:r>
                        <a:rPr lang="es-ES" sz="1200">
                          <a:effectLst/>
                        </a:rPr>
                        <a:t> </a:t>
                      </a:r>
                      <a:endParaRPr lang="es-MX" sz="1200">
                        <a:effectLst/>
                      </a:endParaRPr>
                    </a:p>
                    <a:p>
                      <a:pPr algn="just">
                        <a:lnSpc>
                          <a:spcPct val="115000"/>
                        </a:lnSpc>
                        <a:spcAft>
                          <a:spcPts val="0"/>
                        </a:spcAft>
                      </a:pPr>
                      <a:r>
                        <a:rPr lang="es-ES" sz="1200">
                          <a:effectLst/>
                        </a:rPr>
                        <a:t> </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spcAft>
                          <a:spcPts val="0"/>
                        </a:spcAft>
                      </a:pPr>
                      <a:r>
                        <a:rPr lang="es-ES" sz="1200">
                          <a:effectLst/>
                        </a:rPr>
                        <a:t> </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spcAft>
                          <a:spcPts val="0"/>
                        </a:spcAft>
                      </a:pPr>
                      <a:r>
                        <a:rPr lang="es-ES" sz="1200">
                          <a:effectLst/>
                        </a:rPr>
                        <a:t> </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spcAft>
                          <a:spcPts val="0"/>
                        </a:spcAft>
                      </a:pPr>
                      <a:r>
                        <a:rPr lang="es-ES" sz="1200" dirty="0">
                          <a:effectLst/>
                        </a:rPr>
                        <a:t>Campaña escolar para promover los Derechos Humanos. ¿Podemos fomentar la equidad y la justicia social desde la escuela?</a:t>
                      </a:r>
                      <a:endParaRPr lang="es-MX" sz="1200" dirty="0">
                        <a:effectLst/>
                      </a:endParaRPr>
                    </a:p>
                    <a:p>
                      <a:pPr algn="just">
                        <a:lnSpc>
                          <a:spcPct val="115000"/>
                        </a:lnSpc>
                        <a:spcAft>
                          <a:spcPts val="0"/>
                        </a:spcAft>
                      </a:pPr>
                      <a:r>
                        <a:rPr lang="es-ES" sz="1200" dirty="0">
                          <a:effectLst/>
                        </a:rPr>
                        <a:t>Foro de diálogo con expertos.</a:t>
                      </a:r>
                      <a:endParaRPr lang="es-MX" sz="1200" dirty="0">
                        <a:effectLst/>
                      </a:endParaRPr>
                    </a:p>
                    <a:p>
                      <a:pPr algn="just">
                        <a:lnSpc>
                          <a:spcPct val="115000"/>
                        </a:lnSpc>
                        <a:spcAft>
                          <a:spcPts val="0"/>
                        </a:spcAft>
                      </a:pPr>
                      <a:r>
                        <a:rPr lang="es-ES" sz="1200" dirty="0">
                          <a:effectLst/>
                        </a:rPr>
                        <a:t>¿Cómo y en qué medida contribuyen los Derechos Humanos a la equidad y a la justicia social?</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2134485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6643" y="367303"/>
            <a:ext cx="8573613" cy="523220"/>
          </a:xfrm>
          <a:prstGeom prst="rect">
            <a:avLst/>
          </a:prstGeom>
          <a:noFill/>
        </p:spPr>
        <p:txBody>
          <a:bodyPr wrap="square" lIns="91440" tIns="45720" rIns="91440" bIns="45720">
            <a:spAutoFit/>
          </a:bodyPr>
          <a:lstStyle/>
          <a:p>
            <a:pPr algn="just"/>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 </a:t>
            </a:r>
            <a:r>
              <a:rPr lang="es-ES" sz="2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Apartado IV.5. </a:t>
            </a:r>
            <a:r>
              <a:rPr lang="es-ES" sz="2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Tipos y herramientas de evaluación</a:t>
            </a:r>
            <a:endParaRPr lang="es-ES" sz="2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3" name="Imagen 2"/>
          <p:cNvPicPr>
            <a:picLocks noChangeAspect="1"/>
          </p:cNvPicPr>
          <p:nvPr/>
        </p:nvPicPr>
        <p:blipFill>
          <a:blip r:embed="rId2"/>
          <a:stretch>
            <a:fillRect/>
          </a:stretch>
        </p:blipFill>
        <p:spPr>
          <a:xfrm>
            <a:off x="1786643" y="1014423"/>
            <a:ext cx="3852330" cy="5735166"/>
          </a:xfrm>
          <a:prstGeom prst="rect">
            <a:avLst/>
          </a:prstGeom>
        </p:spPr>
      </p:pic>
      <p:pic>
        <p:nvPicPr>
          <p:cNvPr id="7" name="Imagen 6"/>
          <p:cNvPicPr>
            <a:picLocks noChangeAspect="1"/>
          </p:cNvPicPr>
          <p:nvPr/>
        </p:nvPicPr>
        <p:blipFill>
          <a:blip r:embed="rId3"/>
          <a:stretch>
            <a:fillRect/>
          </a:stretch>
        </p:blipFill>
        <p:spPr>
          <a:xfrm>
            <a:off x="6045855" y="890523"/>
            <a:ext cx="3974914" cy="5909533"/>
          </a:xfrm>
          <a:prstGeom prst="rect">
            <a:avLst/>
          </a:prstGeom>
        </p:spPr>
      </p:pic>
    </p:spTree>
    <p:extLst>
      <p:ext uri="{BB962C8B-B14F-4D97-AF65-F5344CB8AC3E}">
        <p14:creationId xmlns:p14="http://schemas.microsoft.com/office/powerpoint/2010/main" val="935212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81744" y="935190"/>
            <a:ext cx="4454417" cy="5666704"/>
          </a:xfrm>
          <a:prstGeom prst="rect">
            <a:avLst/>
          </a:prstGeom>
        </p:spPr>
      </p:pic>
      <p:pic>
        <p:nvPicPr>
          <p:cNvPr id="6" name="Imagen 5"/>
          <p:cNvPicPr>
            <a:picLocks noChangeAspect="1"/>
          </p:cNvPicPr>
          <p:nvPr/>
        </p:nvPicPr>
        <p:blipFill>
          <a:blip r:embed="rId3"/>
          <a:stretch>
            <a:fillRect/>
          </a:stretch>
        </p:blipFill>
        <p:spPr>
          <a:xfrm>
            <a:off x="5849489" y="743393"/>
            <a:ext cx="4152774" cy="5998452"/>
          </a:xfrm>
          <a:prstGeom prst="rect">
            <a:avLst/>
          </a:prstGeom>
        </p:spPr>
      </p:pic>
      <p:sp>
        <p:nvSpPr>
          <p:cNvPr id="7" name="Rectángulo 6"/>
          <p:cNvSpPr/>
          <p:nvPr/>
        </p:nvSpPr>
        <p:spPr>
          <a:xfrm>
            <a:off x="1786643" y="220173"/>
            <a:ext cx="8573613" cy="523220"/>
          </a:xfrm>
          <a:prstGeom prst="rect">
            <a:avLst/>
          </a:prstGeom>
          <a:noFill/>
        </p:spPr>
        <p:txBody>
          <a:bodyPr wrap="square" lIns="91440" tIns="45720" rIns="91440" bIns="45720">
            <a:spAutoFit/>
          </a:bodyPr>
          <a:lstStyle/>
          <a:p>
            <a:pPr algn="just"/>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 </a:t>
            </a:r>
            <a:r>
              <a:rPr lang="es-ES" sz="2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Apartado IV.5. </a:t>
            </a:r>
            <a:r>
              <a:rPr lang="es-ES" sz="2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Tipos y herramientas de evaluación</a:t>
            </a:r>
            <a:endParaRPr lang="es-ES" sz="2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4293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032335" y="1068544"/>
            <a:ext cx="4012582" cy="5572549"/>
          </a:xfrm>
          <a:prstGeom prst="rect">
            <a:avLst/>
          </a:prstGeom>
        </p:spPr>
      </p:pic>
      <p:sp>
        <p:nvSpPr>
          <p:cNvPr id="5" name="Rectángulo 4"/>
          <p:cNvSpPr/>
          <p:nvPr/>
        </p:nvSpPr>
        <p:spPr>
          <a:xfrm>
            <a:off x="2267906" y="411970"/>
            <a:ext cx="8573613" cy="523220"/>
          </a:xfrm>
          <a:prstGeom prst="rect">
            <a:avLst/>
          </a:prstGeom>
          <a:noFill/>
        </p:spPr>
        <p:txBody>
          <a:bodyPr wrap="square" lIns="91440" tIns="45720" rIns="91440" bIns="45720">
            <a:spAutoFit/>
          </a:bodyPr>
          <a:lstStyle/>
          <a:p>
            <a:pPr algn="just"/>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5g. </a:t>
            </a:r>
            <a:r>
              <a:rPr lang="es-ES" sz="2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Apartado IV.5. </a:t>
            </a:r>
            <a:r>
              <a:rPr lang="es-ES" sz="2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Tipos y herramientas de evaluación</a:t>
            </a:r>
            <a:endParaRPr lang="es-ES" sz="2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1797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02974" y="273471"/>
            <a:ext cx="736442" cy="523220"/>
          </a:xfrm>
          <a:prstGeom prst="rect">
            <a:avLst/>
          </a:prstGeom>
        </p:spPr>
        <p:txBody>
          <a:bodyPr wrap="square">
            <a:spAutoFit/>
          </a:bodyPr>
          <a:lstStyle/>
          <a:p>
            <a:r>
              <a:rPr lang="es-ES" sz="28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5h. </a:t>
            </a:r>
            <a:endParaRPr lang="es-MX" sz="2800" dirty="0"/>
          </a:p>
        </p:txBody>
      </p:sp>
      <p:sp>
        <p:nvSpPr>
          <p:cNvPr id="4" name="CuadroTexto 3"/>
          <p:cNvSpPr txBox="1"/>
          <p:nvPr/>
        </p:nvSpPr>
        <p:spPr>
          <a:xfrm>
            <a:off x="2936385" y="396581"/>
            <a:ext cx="8062174" cy="400110"/>
          </a:xfrm>
          <a:prstGeom prst="rect">
            <a:avLst/>
          </a:prstGeom>
          <a:noFill/>
        </p:spPr>
        <p:txBody>
          <a:bodyPr wrap="square" rtlCol="0">
            <a:spAutoFit/>
          </a:bodyPr>
          <a:lstStyle/>
          <a:p>
            <a:r>
              <a:rPr lang="es-MX" b="1" dirty="0" smtClean="0">
                <a:solidFill>
                  <a:srgbClr val="C00000"/>
                </a:solidFill>
              </a:rPr>
              <a:t>Reflexión sobre el proceso de planteamiento del proyecto</a:t>
            </a:r>
            <a:r>
              <a:rPr lang="es-MX" sz="2000" b="1" dirty="0" smtClean="0">
                <a:solidFill>
                  <a:srgbClr val="C00000"/>
                </a:solidFill>
              </a:rPr>
              <a:t>.</a:t>
            </a:r>
            <a:endParaRPr lang="es-MX" sz="2000" b="1" dirty="0">
              <a:solidFill>
                <a:srgbClr val="C00000"/>
              </a:solidFill>
            </a:endParaRPr>
          </a:p>
        </p:txBody>
      </p:sp>
      <p:sp>
        <p:nvSpPr>
          <p:cNvPr id="5" name="Rectángulo 4"/>
          <p:cNvSpPr/>
          <p:nvPr/>
        </p:nvSpPr>
        <p:spPr>
          <a:xfrm>
            <a:off x="1545464" y="879184"/>
            <a:ext cx="9878097" cy="685059"/>
          </a:xfrm>
          <a:prstGeom prst="rect">
            <a:avLst/>
          </a:prstGeom>
        </p:spPr>
        <p:txBody>
          <a:bodyPr wrap="square">
            <a:spAutoFit/>
          </a:bodyPr>
          <a:lstStyle/>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Llevar a cabo una reflexión acerca de los </a:t>
            </a:r>
            <a:r>
              <a:rPr lang="es-ES" b="1" i="1" dirty="0">
                <a:latin typeface="Calibri" panose="020F0502020204030204" pitchFamily="34" charset="0"/>
                <a:ea typeface="Calibri" panose="020F0502020204030204" pitchFamily="34" charset="0"/>
                <a:cs typeface="Times New Roman" panose="02020603050405020304" pitchFamily="18" charset="0"/>
              </a:rPr>
              <a:t>avances, tropiezos y sus soluciones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b="1" dirty="0">
                <a:latin typeface="Calibri" panose="020F0502020204030204" pitchFamily="34" charset="0"/>
                <a:ea typeface="Calibri" panose="020F0502020204030204" pitchFamily="34" charset="0"/>
                <a:cs typeface="Times New Roman" panose="02020603050405020304" pitchFamily="18" charset="0"/>
              </a:rPr>
              <a:t>en cada uno</a:t>
            </a:r>
            <a:r>
              <a:rPr lang="es-ES" dirty="0">
                <a:latin typeface="Calibri" panose="020F0502020204030204" pitchFamily="34" charset="0"/>
                <a:ea typeface="Calibri" panose="020F0502020204030204" pitchFamily="34" charset="0"/>
                <a:cs typeface="Times New Roman" panose="02020603050405020304" pitchFamily="18" charset="0"/>
              </a:rPr>
              <a:t> de los siguientes aspectos: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605307" y="1646736"/>
            <a:ext cx="10934163" cy="46403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nSpc>
                <a:spcPct val="107000"/>
              </a:lnSpc>
              <a:spcAft>
                <a:spcPts val="800"/>
              </a:spcAft>
              <a:buFont typeface="+mj-lt"/>
              <a:buAutoNum type="arabicPeriod"/>
            </a:pPr>
            <a:r>
              <a:rPr lang="es-ES" b="1" dirty="0">
                <a:latin typeface="Calibri" panose="020F0502020204030204" pitchFamily="34" charset="0"/>
                <a:ea typeface="Calibri" panose="020F0502020204030204" pitchFamily="34" charset="0"/>
                <a:cs typeface="Times New Roman" panose="02020603050405020304" pitchFamily="18" charset="0"/>
              </a:rPr>
              <a:t>Trabajo cooperativo</a:t>
            </a:r>
            <a:r>
              <a:rPr lang="es-ES" dirty="0">
                <a:latin typeface="Calibri" panose="020F0502020204030204" pitchFamily="34" charset="0"/>
                <a:ea typeface="Calibri" panose="020F0502020204030204" pitchFamily="34" charset="0"/>
                <a:cs typeface="Times New Roman" panose="02020603050405020304" pitchFamily="18" charset="0"/>
              </a:rPr>
              <a:t> de los profesores en el proyecto</a:t>
            </a:r>
            <a:r>
              <a:rPr lang="es-ES" dirty="0" smtClean="0">
                <a:latin typeface="Calibri" panose="020F0502020204030204" pitchFamily="34" charset="0"/>
                <a:ea typeface="Calibri" panose="020F0502020204030204" pitchFamily="34" charset="0"/>
                <a:cs typeface="Times New Roman" panose="02020603050405020304" pitchFamily="18" charset="0"/>
              </a:rPr>
              <a:t>.</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AVANCES: Existe disposición por parte de todos los integrantes del equipo para echar a andar el proyecto; hemos estado trabajando en el conocimiento de las asignaturas que corresponden a nuestros compañeros de equipo, con la intención de conocer más a fondo los contenidos de sus programas.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TROPIEZOS: Ha sido difícil encontrar los tiempos para establecer reuniones de trabajo; sabemos que, incluso será complicado poder coincidir en alguna de las sesiones de clase para estar todos juntos con nuestros alumnos</a:t>
            </a:r>
            <a:r>
              <a:rPr lang="es-ES" b="1" dirty="0" smtClean="0">
                <a:latin typeface="Calibri" panose="020F0502020204030204" pitchFamily="34" charset="0"/>
                <a:ea typeface="Calibri" panose="020F0502020204030204" pitchFamily="34" charset="0"/>
                <a:cs typeface="Times New Roman" panose="02020603050405020304" pitchFamily="18" charset="0"/>
              </a:rPr>
              <a:t>.</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También ha sido difícil encontrar el punto de coincidencia entre los contenidos y aprendizajes de los programas de estudio que integramos cada proyecto.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SOLUCIONES: En relación al tiempo, hemos buscado abrir momentos de reunión en horarios de menos carga de trabajo; además de, emplear los medios tecnológicos para comunicarnos.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En cuanto a los contenidos y aprendizajes, se ha dialogado mucho cada situación de aprendizaje, esto para analizar a fondo la manera en la que podemos conectarnos para identificar su punto de vinculación</a:t>
            </a:r>
            <a:r>
              <a:rPr lang="es-ES" b="1" dirty="0" smtClean="0">
                <a:latin typeface="Calibri" panose="020F0502020204030204" pitchFamily="34" charset="0"/>
                <a:ea typeface="Calibri" panose="020F0502020204030204" pitchFamily="34" charset="0"/>
                <a:cs typeface="Times New Roman" panose="02020603050405020304" pitchFamily="18" charset="0"/>
              </a:rPr>
              <a:t>.</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404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944" y="1489895"/>
            <a:ext cx="10625070" cy="4161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s-MX" b="1" dirty="0">
                <a:latin typeface="Calibri" panose="020F0502020204030204" pitchFamily="34" charset="0"/>
                <a:ea typeface="Calibri" panose="020F0502020204030204" pitchFamily="34" charset="0"/>
                <a:cs typeface="Times New Roman" panose="02020603050405020304" pitchFamily="18" charset="0"/>
              </a:rPr>
              <a:t>2. </a:t>
            </a:r>
            <a:r>
              <a:rPr lang="es-ES" b="1" dirty="0">
                <a:latin typeface="Calibri" panose="020F0502020204030204" pitchFamily="34" charset="0"/>
                <a:ea typeface="Calibri" panose="020F0502020204030204" pitchFamily="34" charset="0"/>
                <a:cs typeface="Times New Roman" panose="02020603050405020304" pitchFamily="18" charset="0"/>
              </a:rPr>
              <a:t>Proceso de planeación</a:t>
            </a:r>
            <a:r>
              <a:rPr lang="es-ES" dirty="0">
                <a:latin typeface="Calibri" panose="020F0502020204030204" pitchFamily="34" charset="0"/>
                <a:ea typeface="Calibri" panose="020F0502020204030204" pitchFamily="34" charset="0"/>
                <a:cs typeface="Times New Roman" panose="02020603050405020304" pitchFamily="18" charset="0"/>
              </a:rPr>
              <a:t> de las propuestas para proyectos interdisciplinarios.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AVANCES: Hemos avanzado en los aspectos que cada sesión de trabajo nos ha solicitado; de alguna manera hay una base general de lo que será el proyecto, aunque sabemos que deberíamos estar realizando ajustes en los productos a entregar.</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Se revisaron diferentes propuestas de proyectos interdisciplinarios con base en el alcance que éstos pueden tener dentro y fuera de la institución (el impacto que puede tener en el mediano o corto plazo</a:t>
            </a:r>
            <a:r>
              <a:rPr lang="es-ES" b="1" dirty="0" smtClean="0">
                <a:latin typeface="Calibri" panose="020F0502020204030204" pitchFamily="34" charset="0"/>
                <a:ea typeface="Calibri" panose="020F0502020204030204" pitchFamily="34" charset="0"/>
                <a:cs typeface="Times New Roman" panose="02020603050405020304" pitchFamily="18" charset="0"/>
              </a:rPr>
              <a:t>).</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TROPIEZOS: Hay aspectos que no se han concretado del todo, esto debido a la limitante de tiempo para desarrollar cada producto del proyecto y a la falta de visión para establecer la conexión entre las materias involucradas que generen una real interdisciplinariedad.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SOLUCIONES: Replantear los contenidos y aprendizajes que se vincularán en el proyecto para que, al efectuar la planeación por sesión, se consolide la interdisciplinariedad entre las asignaturas involucradas</a:t>
            </a:r>
            <a:r>
              <a:rPr lang="es-ES" b="1" dirty="0" smtClean="0">
                <a:latin typeface="Calibri" panose="020F0502020204030204" pitchFamily="34" charset="0"/>
                <a:ea typeface="Calibri" panose="020F0502020204030204" pitchFamily="34" charset="0"/>
                <a:cs typeface="Times New Roman" panose="02020603050405020304" pitchFamily="18" charset="0"/>
              </a:rPr>
              <a:t>.</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006760" y="565858"/>
            <a:ext cx="736442" cy="523220"/>
          </a:xfrm>
          <a:prstGeom prst="rect">
            <a:avLst/>
          </a:prstGeom>
        </p:spPr>
        <p:txBody>
          <a:bodyPr wrap="square">
            <a:spAutoFit/>
          </a:bodyPr>
          <a:lstStyle/>
          <a:p>
            <a:r>
              <a:rPr lang="es-ES" sz="28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5h. </a:t>
            </a:r>
            <a:endParaRPr lang="es-MX" sz="2800" dirty="0"/>
          </a:p>
        </p:txBody>
      </p:sp>
      <p:sp>
        <p:nvSpPr>
          <p:cNvPr id="4" name="CuadroTexto 3"/>
          <p:cNvSpPr txBox="1"/>
          <p:nvPr/>
        </p:nvSpPr>
        <p:spPr>
          <a:xfrm>
            <a:off x="2743202" y="719746"/>
            <a:ext cx="8062174" cy="369332"/>
          </a:xfrm>
          <a:prstGeom prst="rect">
            <a:avLst/>
          </a:prstGeom>
          <a:noFill/>
        </p:spPr>
        <p:txBody>
          <a:bodyPr wrap="square" rtlCol="0">
            <a:spAutoFit/>
          </a:bodyPr>
          <a:lstStyle/>
          <a:p>
            <a:r>
              <a:rPr lang="es-MX" b="1" dirty="0" smtClean="0">
                <a:solidFill>
                  <a:srgbClr val="C00000"/>
                </a:solidFill>
              </a:rPr>
              <a:t>Reflexión sobre el proceso de planteamiento del proyecto.</a:t>
            </a:r>
            <a:endParaRPr lang="es-MX" b="1" dirty="0">
              <a:solidFill>
                <a:srgbClr val="C00000"/>
              </a:solidFill>
            </a:endParaRPr>
          </a:p>
        </p:txBody>
      </p:sp>
    </p:spTree>
    <p:extLst>
      <p:ext uri="{BB962C8B-B14F-4D97-AF65-F5344CB8AC3E}">
        <p14:creationId xmlns:p14="http://schemas.microsoft.com/office/powerpoint/2010/main" val="1704726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3049" y="750524"/>
            <a:ext cx="8062174" cy="369332"/>
          </a:xfrm>
          <a:prstGeom prst="rect">
            <a:avLst/>
          </a:prstGeom>
          <a:noFill/>
        </p:spPr>
        <p:txBody>
          <a:bodyPr wrap="square" rtlCol="0">
            <a:spAutoFit/>
          </a:bodyPr>
          <a:lstStyle/>
          <a:p>
            <a:r>
              <a:rPr lang="es-MX" b="1" dirty="0" smtClean="0">
                <a:solidFill>
                  <a:srgbClr val="C00000"/>
                </a:solidFill>
              </a:rPr>
              <a:t>Reflexión sobre el proceso de planteamiento del proyecto.</a:t>
            </a:r>
            <a:endParaRPr lang="es-MX" b="1" dirty="0">
              <a:solidFill>
                <a:srgbClr val="C00000"/>
              </a:solidFill>
            </a:endParaRPr>
          </a:p>
        </p:txBody>
      </p:sp>
      <p:sp>
        <p:nvSpPr>
          <p:cNvPr id="5" name="Rectángulo 4"/>
          <p:cNvSpPr/>
          <p:nvPr/>
        </p:nvSpPr>
        <p:spPr>
          <a:xfrm>
            <a:off x="824248" y="1701163"/>
            <a:ext cx="10509159" cy="41502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s-MX" b="1" dirty="0">
                <a:latin typeface="Calibri" panose="020F0502020204030204" pitchFamily="34" charset="0"/>
                <a:ea typeface="Calibri" panose="020F0502020204030204" pitchFamily="34" charset="0"/>
                <a:cs typeface="Times New Roman" panose="02020603050405020304" pitchFamily="18" charset="0"/>
              </a:rPr>
              <a:t>3. </a:t>
            </a:r>
            <a:r>
              <a:rPr lang="es-ES" b="1" dirty="0">
                <a:latin typeface="Calibri" panose="020F0502020204030204" pitchFamily="34" charset="0"/>
                <a:ea typeface="Calibri" panose="020F0502020204030204" pitchFamily="34" charset="0"/>
                <a:cs typeface="Times New Roman" panose="02020603050405020304" pitchFamily="18" charset="0"/>
              </a:rPr>
              <a:t>Puntos a tomarse en cuenta para la implementación</a:t>
            </a:r>
            <a:r>
              <a:rPr lang="es-ES" dirty="0">
                <a:latin typeface="Calibri" panose="020F0502020204030204" pitchFamily="34" charset="0"/>
                <a:ea typeface="Calibri" panose="020F0502020204030204" pitchFamily="34" charset="0"/>
                <a:cs typeface="Times New Roman" panose="02020603050405020304" pitchFamily="18" charset="0"/>
              </a:rPr>
              <a:t> de proyectos Interdisciplinarios.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Diseño de horarios clase que faciliten sesiones interdisciplinarias, para que todos los docentes de cada proyecto puedan, eventualmente, reunirse con su grupo.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Programa para promover los proyectos a realizar en el semestre.</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Fechas específicas de trabajo para alumnos y maestros (número de sesiones y de retroalimentaciones).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Logística para cada etapa del proyecto.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Estrategias de vinculación con el sector privado para fortalecer el impacto de estos proyectos.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Creación de un programa con horarios adecuados a todos los participantes.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Número de productos por proyecto.</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Recursos humanos, tecnológicos, económicos, físicos, etc.</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Instrumentos de evaluación.</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0455299" y="288859"/>
            <a:ext cx="878108" cy="646331"/>
          </a:xfrm>
          <a:prstGeom prst="rect">
            <a:avLst/>
          </a:prstGeom>
        </p:spPr>
        <p:txBody>
          <a:bodyPr wrap="square">
            <a:spAutoFit/>
          </a:bodyPr>
          <a:lstStyle/>
          <a:p>
            <a:r>
              <a:rPr lang="es-ES" sz="36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5h </a:t>
            </a:r>
            <a:endParaRPr lang="es-MX" sz="3600" dirty="0"/>
          </a:p>
        </p:txBody>
      </p:sp>
    </p:spTree>
    <p:extLst>
      <p:ext uri="{BB962C8B-B14F-4D97-AF65-F5344CB8AC3E}">
        <p14:creationId xmlns:p14="http://schemas.microsoft.com/office/powerpoint/2010/main" val="693589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3" name="Rectángulo 2"/>
          <p:cNvSpPr/>
          <p:nvPr/>
        </p:nvSpPr>
        <p:spPr>
          <a:xfrm>
            <a:off x="371086" y="1784925"/>
            <a:ext cx="2979313" cy="1384995"/>
          </a:xfrm>
          <a:prstGeom prst="rect">
            <a:avLst/>
          </a:prstGeom>
        </p:spPr>
        <p:txBody>
          <a:bodyPr wrap="square">
            <a:spAutoFit/>
          </a:bodyPr>
          <a:lstStyle/>
          <a:p>
            <a:pPr algn="just"/>
            <a:r>
              <a:rPr lang="es-MX" sz="1400" b="1" dirty="0" smtClean="0">
                <a:solidFill>
                  <a:srgbClr val="000000"/>
                </a:solidFill>
                <a:latin typeface="Century Gothic" panose="020B0502020202020204" pitchFamily="34" charset="0"/>
              </a:rPr>
              <a:t>Organizador </a:t>
            </a:r>
            <a:r>
              <a:rPr lang="es-MX" sz="1400" b="1" dirty="0">
                <a:solidFill>
                  <a:srgbClr val="000000"/>
                </a:solidFill>
                <a:latin typeface="Century Gothic" panose="020B0502020202020204" pitchFamily="34" charset="0"/>
              </a:rPr>
              <a:t>gráfico sobre </a:t>
            </a:r>
            <a:r>
              <a:rPr lang="es-MX" sz="1400" b="1" i="1" dirty="0" smtClean="0">
                <a:solidFill>
                  <a:srgbClr val="000000"/>
                </a:solidFill>
                <a:latin typeface="Century Gothic" panose="020B0502020202020204" pitchFamily="34" charset="0"/>
              </a:rPr>
              <a:t>El </a:t>
            </a:r>
            <a:r>
              <a:rPr lang="es-MX" sz="1400" b="1" i="1" dirty="0">
                <a:solidFill>
                  <a:srgbClr val="000000"/>
                </a:solidFill>
                <a:latin typeface="Century Gothic" panose="020B0502020202020204" pitchFamily="34" charset="0"/>
              </a:rPr>
              <a:t>arte de formular preguntas </a:t>
            </a:r>
            <a:r>
              <a:rPr lang="es-MX" sz="1400" b="1" i="1" dirty="0" smtClean="0">
                <a:solidFill>
                  <a:srgbClr val="000000"/>
                </a:solidFill>
                <a:latin typeface="Century Gothic" panose="020B0502020202020204" pitchFamily="34" charset="0"/>
              </a:rPr>
              <a:t>esenciales</a:t>
            </a:r>
            <a:r>
              <a:rPr lang="es-MX" sz="1400" b="1" dirty="0" smtClean="0">
                <a:solidFill>
                  <a:srgbClr val="000000"/>
                </a:solidFill>
                <a:latin typeface="Century Gothic" panose="020B0502020202020204" pitchFamily="34" charset="0"/>
              </a:rPr>
              <a:t> </a:t>
            </a:r>
            <a:r>
              <a:rPr lang="es-MX" sz="1400" dirty="0" smtClean="0">
                <a:solidFill>
                  <a:srgbClr val="000000"/>
                </a:solidFill>
                <a:latin typeface="Century Gothic" panose="020B0502020202020204" pitchFamily="34" charset="0"/>
              </a:rPr>
              <a:t>(</a:t>
            </a:r>
            <a:r>
              <a:rPr lang="es-MX" sz="1400" dirty="0">
                <a:solidFill>
                  <a:srgbClr val="000000"/>
                </a:solidFill>
                <a:latin typeface="Century Gothic" panose="020B0502020202020204" pitchFamily="34" charset="0"/>
              </a:rPr>
              <a:t>tomarle una fotografía para asentarlo, en su momento, en el Portafolios Virtual de Evidencias / </a:t>
            </a:r>
            <a:r>
              <a:rPr lang="es-MX" sz="1400" i="1" dirty="0" err="1">
                <a:solidFill>
                  <a:srgbClr val="000000"/>
                </a:solidFill>
                <a:latin typeface="Century Gothic" panose="020B0502020202020204" pitchFamily="34" charset="0"/>
              </a:rPr>
              <a:t>PwP</a:t>
            </a:r>
            <a:r>
              <a:rPr lang="es-MX" sz="1400" dirty="0">
                <a:solidFill>
                  <a:srgbClr val="000000"/>
                </a:solidFill>
                <a:latin typeface="Century Gothic" panose="020B0502020202020204" pitchFamily="34" charset="0"/>
              </a:rPr>
              <a:t>). </a:t>
            </a:r>
          </a:p>
        </p:txBody>
      </p:sp>
      <p:sp>
        <p:nvSpPr>
          <p:cNvPr id="4" name="Rectángulo 3"/>
          <p:cNvSpPr/>
          <p:nvPr/>
        </p:nvSpPr>
        <p:spPr>
          <a:xfrm>
            <a:off x="7934580" y="1766757"/>
            <a:ext cx="3894015" cy="707886"/>
          </a:xfrm>
          <a:prstGeom prst="rect">
            <a:avLst/>
          </a:prstGeom>
          <a:noFill/>
        </p:spPr>
        <p:txBody>
          <a:bodyPr wrap="none" lIns="91440" tIns="45720" rIns="91440" bIns="45720">
            <a:spAutoFit/>
          </a:bodyPr>
          <a:lstStyle/>
          <a:p>
            <a:pPr algn="ctr"/>
            <a:r>
              <a:rPr lang="es-MX" sz="40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5i. </a:t>
            </a:r>
            <a:r>
              <a:rPr lang="es-MX" sz="2400" b="1" u="sng"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Organizador gráfico</a:t>
            </a:r>
            <a:endParaRPr lang="es-MX" sz="24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14272" b="11925"/>
          <a:stretch/>
        </p:blipFill>
        <p:spPr>
          <a:xfrm>
            <a:off x="3505480" y="1447801"/>
            <a:ext cx="4430331" cy="5160675"/>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8292" t="19688" r="7594"/>
          <a:stretch/>
        </p:blipFill>
        <p:spPr>
          <a:xfrm>
            <a:off x="8245972" y="3090938"/>
            <a:ext cx="3271233" cy="2215160"/>
          </a:xfrm>
          <a:prstGeom prst="rect">
            <a:avLst/>
          </a:prstGeom>
        </p:spPr>
      </p:pic>
      <p:sp>
        <p:nvSpPr>
          <p:cNvPr id="6" name="Rectángulo 5"/>
          <p:cNvSpPr/>
          <p:nvPr/>
        </p:nvSpPr>
        <p:spPr>
          <a:xfrm>
            <a:off x="8760733" y="5576401"/>
            <a:ext cx="2048959"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4</a:t>
            </a:r>
            <a:endParaRPr lang="es-ES" sz="2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05599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3" name="Rectángulo 2"/>
          <p:cNvSpPr/>
          <p:nvPr/>
        </p:nvSpPr>
        <p:spPr>
          <a:xfrm>
            <a:off x="7969876" y="2571179"/>
            <a:ext cx="3696237" cy="1446550"/>
          </a:xfrm>
          <a:prstGeom prst="rect">
            <a:avLst/>
          </a:prstGeom>
        </p:spPr>
        <p:txBody>
          <a:bodyPr wrap="square">
            <a:spAutoFit/>
          </a:bodyPr>
          <a:lstStyle/>
          <a:p>
            <a:pPr algn="just"/>
            <a:endParaRPr lang="es-MX" sz="1400" dirty="0">
              <a:latin typeface="Century Gothic" panose="020B0502020202020204" pitchFamily="34" charset="0"/>
            </a:endParaRPr>
          </a:p>
          <a:p>
            <a:pPr algn="just"/>
            <a:r>
              <a:rPr lang="es-MX" sz="1400" b="1" dirty="0" smtClean="0">
                <a:solidFill>
                  <a:srgbClr val="000000"/>
                </a:solidFill>
                <a:latin typeface="Century Gothic" panose="020B0502020202020204" pitchFamily="34" charset="0"/>
              </a:rPr>
              <a:t>Organizador </a:t>
            </a:r>
            <a:r>
              <a:rPr lang="es-MX" sz="1400" b="1" dirty="0">
                <a:solidFill>
                  <a:srgbClr val="000000"/>
                </a:solidFill>
                <a:latin typeface="Century Gothic" panose="020B0502020202020204" pitchFamily="34" charset="0"/>
              </a:rPr>
              <a:t>gráfico. </a:t>
            </a:r>
            <a:r>
              <a:rPr lang="es-MX" sz="1400" b="1" i="1" dirty="0">
                <a:solidFill>
                  <a:srgbClr val="000000"/>
                </a:solidFill>
                <a:latin typeface="Century Gothic" panose="020B0502020202020204" pitchFamily="34" charset="0"/>
              </a:rPr>
              <a:t>Proceso de indagación </a:t>
            </a:r>
            <a:r>
              <a:rPr lang="es-MX" sz="1400" dirty="0">
                <a:solidFill>
                  <a:srgbClr val="000000"/>
                </a:solidFill>
                <a:latin typeface="Century Gothic" panose="020B0502020202020204" pitchFamily="34" charset="0"/>
              </a:rPr>
              <a:t>(tomarle una fotografía, para asentarlo, en su momento, en el Portafolios Virtual de Evidencias/</a:t>
            </a:r>
            <a:r>
              <a:rPr lang="es-MX" sz="1400" i="1" dirty="0" err="1">
                <a:solidFill>
                  <a:srgbClr val="000000"/>
                </a:solidFill>
                <a:latin typeface="Century Gothic" panose="020B0502020202020204" pitchFamily="34" charset="0"/>
              </a:rPr>
              <a:t>PwP</a:t>
            </a:r>
            <a:r>
              <a:rPr lang="es-MX" sz="1400" i="1" dirty="0">
                <a:solidFill>
                  <a:srgbClr val="000000"/>
                </a:solidFill>
                <a:latin typeface="Century Gothic" panose="020B0502020202020204" pitchFamily="34" charset="0"/>
              </a:rPr>
              <a:t>.</a:t>
            </a:r>
            <a:r>
              <a:rPr lang="es-MX" sz="1400" dirty="0">
                <a:solidFill>
                  <a:srgbClr val="000000"/>
                </a:solidFill>
                <a:latin typeface="Century Gothic" panose="020B0502020202020204" pitchFamily="34" charset="0"/>
              </a:rPr>
              <a:t>). </a:t>
            </a:r>
            <a:r>
              <a:rPr lang="es-MX" dirty="0">
                <a:solidFill>
                  <a:srgbClr val="000000"/>
                </a:solidFill>
                <a:latin typeface="Century Gothic" panose="020B0502020202020204" pitchFamily="34" charset="0"/>
              </a:rPr>
              <a:t>	</a:t>
            </a:r>
          </a:p>
        </p:txBody>
      </p:sp>
      <p:sp>
        <p:nvSpPr>
          <p:cNvPr id="4" name="Rectángulo 3"/>
          <p:cNvSpPr/>
          <p:nvPr/>
        </p:nvSpPr>
        <p:spPr>
          <a:xfrm>
            <a:off x="9360208" y="1332378"/>
            <a:ext cx="553358" cy="646331"/>
          </a:xfrm>
          <a:prstGeom prst="rect">
            <a:avLst/>
          </a:prstGeom>
          <a:noFill/>
        </p:spPr>
        <p:txBody>
          <a:bodyPr wrap="none" lIns="91440" tIns="45720" rIns="91440" bIns="45720">
            <a:spAutoFit/>
          </a:bodyPr>
          <a:lstStyle/>
          <a:p>
            <a:pPr algn="ctr"/>
            <a:r>
              <a:rPr lang="es-MX" sz="36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5i</a:t>
            </a:r>
            <a:endParaRPr lang="es-MX" sz="36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8263" r="7517" b="2910"/>
          <a:stretch/>
        </p:blipFill>
        <p:spPr>
          <a:xfrm>
            <a:off x="1455314" y="296214"/>
            <a:ext cx="5988675" cy="6027314"/>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t="28732" r="9770" b="25822"/>
          <a:stretch/>
        </p:blipFill>
        <p:spPr>
          <a:xfrm>
            <a:off x="8456992" y="4017729"/>
            <a:ext cx="2722004" cy="2150771"/>
          </a:xfrm>
          <a:prstGeom prst="rect">
            <a:avLst/>
          </a:prstGeom>
        </p:spPr>
      </p:pic>
    </p:spTree>
    <p:extLst>
      <p:ext uri="{BB962C8B-B14F-4D97-AF65-F5344CB8AC3E}">
        <p14:creationId xmlns:p14="http://schemas.microsoft.com/office/powerpoint/2010/main" val="47588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31830" y="1956843"/>
            <a:ext cx="8564451" cy="4002058"/>
          </a:xfrm>
          <a:prstGeom prst="rect">
            <a:avLst/>
          </a:prstGeom>
        </p:spPr>
        <p:txBody>
          <a:bodyPr wrap="square">
            <a:spAutoFit/>
          </a:bodyPr>
          <a:lstStyle/>
          <a:p>
            <a:pPr lvl="0" algn="ctr">
              <a:lnSpc>
                <a:spcPct val="115000"/>
              </a:lnSpc>
            </a:pPr>
            <a:r>
              <a:rPr lang="es-ES" sz="1400" b="1" dirty="0">
                <a:solidFill>
                  <a:srgbClr val="CC4125"/>
                </a:solidFill>
                <a:latin typeface="Century Gothic" panose="020B0502020202020204" pitchFamily="34" charset="0"/>
                <a:ea typeface="Century Gothic" panose="020B0502020202020204" pitchFamily="34" charset="0"/>
                <a:cs typeface="Century Gothic" panose="020B0502020202020204" pitchFamily="34" charset="0"/>
              </a:rPr>
              <a:t>ANALISIS MESA DE EXPERTOS</a:t>
            </a:r>
            <a:endParaRPr lang="es-MX" sz="1400" dirty="0">
              <a:solidFill>
                <a:srgbClr val="000000"/>
              </a:solidFill>
              <a:latin typeface="Arial" panose="020B0604020202020204" pitchFamily="34" charset="0"/>
              <a:ea typeface="Arial" panose="020B0604020202020204" pitchFamily="34" charset="0"/>
            </a:endParaRPr>
          </a:p>
          <a:p>
            <a:pPr lvl="0" algn="ctr">
              <a:lnSpc>
                <a:spcPct val="115000"/>
              </a:lnSpc>
            </a:pPr>
            <a:r>
              <a:rPr lang="es-ES" sz="1400" b="1" dirty="0">
                <a:solidFill>
                  <a:srgbClr val="CC4125"/>
                </a:solidFill>
                <a:latin typeface="Century Gothic" panose="020B0502020202020204" pitchFamily="34" charset="0"/>
                <a:ea typeface="Century Gothic" panose="020B0502020202020204" pitchFamily="34" charset="0"/>
                <a:cs typeface="Century Gothic" panose="020B0502020202020204" pitchFamily="34" charset="0"/>
              </a:rPr>
              <a:t>General</a:t>
            </a:r>
            <a:endParaRPr lang="es-MX" sz="1400" dirty="0">
              <a:solidFill>
                <a:srgbClr val="000000"/>
              </a:solidFill>
              <a:latin typeface="Arial" panose="020B0604020202020204" pitchFamily="34" charset="0"/>
              <a:ea typeface="Arial" panose="020B0604020202020204" pitchFamily="34" charset="0"/>
            </a:endParaRPr>
          </a:p>
          <a:p>
            <a:pPr lvl="0"/>
            <a:r>
              <a:rPr lang="es-ES" sz="14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Trabajo en Sesión Plenaria.</a:t>
            </a:r>
            <a:endParaRPr lang="es-MX" sz="1400" dirty="0">
              <a:solidFill>
                <a:prstClr val="black"/>
              </a:solidFill>
            </a:endParaRPr>
          </a:p>
          <a:p>
            <a:pPr marL="90170" lvl="0" indent="-228600">
              <a:lnSpc>
                <a:spcPct val="115000"/>
              </a:lnSpc>
            </a:pPr>
            <a:r>
              <a:rPr lang="es-ES" sz="14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latin typeface="Arial" panose="020B0604020202020204" pitchFamily="34" charset="0"/>
              <a:ea typeface="Arial" panose="020B0604020202020204" pitchFamily="34" charset="0"/>
            </a:endParaRPr>
          </a:p>
          <a:p>
            <a:pPr lvl="0" indent="-270510">
              <a:lnSpc>
                <a:spcPct val="115000"/>
              </a:lnSpc>
            </a:pP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4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EL  Coordinador:</a:t>
            </a:r>
            <a:endParaRPr lang="es-MX"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buFont typeface="+mj-lt"/>
              <a:buAutoNum type="alphaUcPeriod"/>
            </a:pP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Dirige la sesión, para ello toma en cuenta las preguntas asentadas en el presente document</a:t>
            </a:r>
            <a:r>
              <a:rPr lang="es-ES" sz="14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o. </a:t>
            </a:r>
            <a:endParaRPr lang="es-MX"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buFont typeface="+mj-lt"/>
              <a:buAutoNum type="alphaUcPeriod"/>
            </a:pP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Redacta la respuesta</a:t>
            </a: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400" b="1" dirty="0">
                <a:solidFill>
                  <a:srgbClr val="0EB1A9"/>
                </a:solidFill>
                <a:latin typeface="Century Gothic" panose="020B0502020202020204" pitchFamily="34" charset="0"/>
                <a:ea typeface="Century Gothic" panose="020B0502020202020204" pitchFamily="34" charset="0"/>
                <a:cs typeface="Century Gothic" panose="020B0502020202020204" pitchFamily="34" charset="0"/>
              </a:rPr>
              <a:t>(consensuada)</a:t>
            </a: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 cada una de dichas preguntas, en los espacios que para tal efecto se dan.</a:t>
            </a:r>
            <a:endParaRPr lang="es-MX"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buFont typeface="+mj-lt"/>
              <a:buAutoNum type="alphaUcPeriod"/>
            </a:pP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Borra las indicaciones para utilizar el presente documento, así como la NOTA.</a:t>
            </a:r>
            <a:endParaRPr lang="es-MX" sz="1400" dirty="0">
              <a:solidFill>
                <a:srgbClr val="000000"/>
              </a:solidFill>
              <a:latin typeface="Arial" panose="020B0604020202020204" pitchFamily="34" charset="0"/>
              <a:ea typeface="Arial" panose="020B0604020202020204" pitchFamily="34" charset="0"/>
            </a:endParaRPr>
          </a:p>
          <a:p>
            <a:pPr marL="342900" lvl="0" indent="-342900">
              <a:lnSpc>
                <a:spcPct val="115000"/>
              </a:lnSpc>
              <a:buFont typeface="+mj-lt"/>
              <a:buAutoNum type="alphaUcPeriod"/>
            </a:pP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Envía el documento a los</a:t>
            </a:r>
            <a:r>
              <a:rPr lang="es-ES" sz="14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diferentes grupos de trabajo en formato </a:t>
            </a:r>
            <a:r>
              <a:rPr lang="es-ES" sz="1400" i="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PDF.</a:t>
            </a:r>
            <a:endParaRPr lang="es-MX" sz="1400" dirty="0">
              <a:solidFill>
                <a:srgbClr val="000000"/>
              </a:solidFill>
              <a:latin typeface="Arial" panose="020B0604020202020204" pitchFamily="34" charset="0"/>
              <a:ea typeface="Arial" panose="020B0604020202020204" pitchFamily="34" charset="0"/>
            </a:endParaRPr>
          </a:p>
          <a:p>
            <a:pPr lvl="0" indent="-270510">
              <a:lnSpc>
                <a:spcPct val="115000"/>
              </a:lnSpc>
            </a:pPr>
            <a:r>
              <a:rPr lang="es-ES" sz="1400" b="1" dirty="0">
                <a:solidFill>
                  <a:srgbClr val="CC4125"/>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latin typeface="Arial" panose="020B0604020202020204" pitchFamily="34" charset="0"/>
              <a:ea typeface="Arial" panose="020B0604020202020204" pitchFamily="34" charset="0"/>
            </a:endParaRPr>
          </a:p>
          <a:p>
            <a:pPr lvl="0" indent="-270510">
              <a:lnSpc>
                <a:spcPct val="115000"/>
              </a:lnSpc>
            </a:pPr>
            <a:r>
              <a:rPr lang="es-ES" sz="1400" b="1" dirty="0">
                <a:solidFill>
                  <a:srgbClr val="CC4125"/>
                </a:solidFill>
                <a:latin typeface="Century Gothic" panose="020B0502020202020204" pitchFamily="34" charset="0"/>
                <a:ea typeface="Century Gothic" panose="020B0502020202020204" pitchFamily="34" charset="0"/>
                <a:cs typeface="Century Gothic" panose="020B0502020202020204" pitchFamily="34" charset="0"/>
              </a:rPr>
              <a:t> NOTA.  </a:t>
            </a: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Los profesores elegidos, para representar a su equipo en esta sesión, serán quienes participen activamente en ella,     </a:t>
            </a:r>
            <a:endParaRPr lang="es-MX" sz="1400" dirty="0">
              <a:solidFill>
                <a:srgbClr val="000000"/>
              </a:solidFill>
              <a:latin typeface="Arial" panose="020B0604020202020204" pitchFamily="34" charset="0"/>
              <a:ea typeface="Arial" panose="020B0604020202020204" pitchFamily="34" charset="0"/>
            </a:endParaRPr>
          </a:p>
          <a:p>
            <a:pPr lvl="0" indent="-270510">
              <a:lnSpc>
                <a:spcPct val="115000"/>
              </a:lnSpc>
            </a:pP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Cada representante tomará en cuenta lo asentado en del documento c) A.M.E. Grupos  Heterogéneos, </a:t>
            </a:r>
            <a:r>
              <a:rPr lang="es-ES" sz="1400" dirty="0" smtClean="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antes redactado</a:t>
            </a:r>
            <a:r>
              <a:rPr lang="es-ES" sz="14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5" name="Rectángulo 4"/>
          <p:cNvSpPr/>
          <p:nvPr/>
        </p:nvSpPr>
        <p:spPr>
          <a:xfrm>
            <a:off x="385973" y="1447801"/>
            <a:ext cx="2319867" cy="584775"/>
          </a:xfrm>
          <a:prstGeom prst="rect">
            <a:avLst/>
          </a:prstGeom>
        </p:spPr>
        <p:txBody>
          <a:bodyPr wrap="none">
            <a:spAutoFit/>
          </a:bodyPr>
          <a:lstStyle/>
          <a:p>
            <a:pPr lvl="0" algn="ctr"/>
            <a:r>
              <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32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6</a:t>
            </a:r>
            <a:endPar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6" name="Rectángulo 5"/>
          <p:cNvSpPr/>
          <p:nvPr/>
        </p:nvSpPr>
        <p:spPr>
          <a:xfrm>
            <a:off x="9360208" y="1332378"/>
            <a:ext cx="553358" cy="646331"/>
          </a:xfrm>
          <a:prstGeom prst="rect">
            <a:avLst/>
          </a:prstGeom>
          <a:noFill/>
        </p:spPr>
        <p:txBody>
          <a:bodyPr wrap="none" lIns="91440" tIns="45720" rIns="91440" bIns="45720">
            <a:spAutoFit/>
          </a:bodyPr>
          <a:lstStyle/>
          <a:p>
            <a:pPr algn="ctr"/>
            <a:r>
              <a:rPr lang="es-MX" sz="36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5i</a:t>
            </a:r>
            <a:endParaRPr lang="es-MX" sz="36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35954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8751" y="116788"/>
            <a:ext cx="2554310" cy="517065"/>
          </a:xfrm>
          <a:prstGeom prst="rect">
            <a:avLst/>
          </a:prstGeom>
        </p:spPr>
        <p:txBody>
          <a:bodyPr wrap="square">
            <a:spAutoFit/>
          </a:bodyPr>
          <a:lstStyle/>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ANALISIS MESA DE EXPERTOS</a:t>
            </a:r>
            <a:endParaRPr lang="es-MX" sz="1200" b="1" dirty="0">
              <a:solidFill>
                <a:srgbClr val="C00000"/>
              </a:solidFill>
              <a:latin typeface="Arial" panose="020B0604020202020204" pitchFamily="34" charset="0"/>
              <a:ea typeface="Arial" panose="020B0604020202020204" pitchFamily="34" charset="0"/>
            </a:endParaRPr>
          </a:p>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General</a:t>
            </a:r>
            <a:endParaRPr lang="es-MX" sz="1200" b="1" dirty="0">
              <a:solidFill>
                <a:srgbClr val="C00000"/>
              </a:solidFill>
              <a:effectLst/>
              <a:latin typeface="Arial" panose="020B0604020202020204" pitchFamily="34" charset="0"/>
              <a:ea typeface="Arial" panose="020B0604020202020204" pitchFamily="34"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582934524"/>
              </p:ext>
            </p:extLst>
          </p:nvPr>
        </p:nvGraphicFramePr>
        <p:xfrm>
          <a:off x="3045430" y="375321"/>
          <a:ext cx="8932862" cy="6302375"/>
        </p:xfrm>
        <a:graphic>
          <a:graphicData uri="http://schemas.openxmlformats.org/presentationml/2006/ole">
            <mc:AlternateContent xmlns:mc="http://schemas.openxmlformats.org/markup-compatibility/2006">
              <mc:Choice xmlns:v="urn:schemas-microsoft-com:vml" Requires="v">
                <p:oleObj spid="_x0000_s1128" name="Documento" r:id="rId4" imgW="9089026" imgH="6387703" progId="Word.Document.12">
                  <p:embed/>
                </p:oleObj>
              </mc:Choice>
              <mc:Fallback>
                <p:oleObj name="Documento" r:id="rId4" imgW="9089026" imgH="6387703" progId="Word.Document.12">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430" y="375321"/>
                        <a:ext cx="8932862" cy="6302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 name="Imagen 6"/>
          <p:cNvPicPr>
            <a:picLocks noChangeAspect="1"/>
          </p:cNvPicPr>
          <p:nvPr/>
        </p:nvPicPr>
        <p:blipFill>
          <a:blip r:embed="rId6" cstate="print"/>
          <a:stretch>
            <a:fillRect/>
          </a:stretch>
        </p:blipFill>
        <p:spPr>
          <a:xfrm>
            <a:off x="229056" y="1607556"/>
            <a:ext cx="2633700" cy="1018120"/>
          </a:xfrm>
          <a:prstGeom prst="rect">
            <a:avLst/>
          </a:prstGeom>
        </p:spPr>
      </p:pic>
      <p:sp>
        <p:nvSpPr>
          <p:cNvPr id="8" name="Rectángulo 7"/>
          <p:cNvSpPr/>
          <p:nvPr/>
        </p:nvSpPr>
        <p:spPr>
          <a:xfrm>
            <a:off x="725563" y="3599379"/>
            <a:ext cx="2319867" cy="584775"/>
          </a:xfrm>
          <a:prstGeom prst="rect">
            <a:avLst/>
          </a:prstGeom>
        </p:spPr>
        <p:txBody>
          <a:bodyPr wrap="none">
            <a:spAutoFit/>
          </a:bodyPr>
          <a:lstStyle/>
          <a:p>
            <a:pPr lvl="0" algn="ctr"/>
            <a:r>
              <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32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6</a:t>
            </a:r>
            <a:endPar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1611752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3076" y="2793367"/>
            <a:ext cx="9401392" cy="3108543"/>
          </a:xfrm>
          <a:prstGeom prst="rect">
            <a:avLst/>
          </a:prstGeom>
        </p:spPr>
        <p:txBody>
          <a:bodyPr wrap="square">
            <a:spAutoFit/>
          </a:bodyPr>
          <a:lstStyle/>
          <a:p>
            <a:pPr algn="just"/>
            <a:r>
              <a:rPr lang="es-MX" sz="2800" dirty="0" smtClean="0"/>
              <a:t>Productos </a:t>
            </a:r>
            <a:r>
              <a:rPr lang="es-MX" sz="2800" dirty="0"/>
              <a:t>generados en la primera sesión de </a:t>
            </a:r>
            <a:r>
              <a:rPr lang="es-MX" sz="2800" dirty="0" smtClean="0"/>
              <a:t>trabajo: </a:t>
            </a:r>
          </a:p>
          <a:p>
            <a:pPr algn="just"/>
            <a:endParaRPr lang="es-MX" sz="2800" dirty="0"/>
          </a:p>
          <a:p>
            <a:pPr algn="just"/>
            <a:r>
              <a:rPr lang="es-MX" sz="2800" b="1" dirty="0" smtClean="0">
                <a:solidFill>
                  <a:srgbClr val="FC0D1B"/>
                </a:solidFill>
              </a:rPr>
              <a:t>Producto </a:t>
            </a:r>
            <a:r>
              <a:rPr lang="es-MX" sz="2800" b="1" dirty="0">
                <a:solidFill>
                  <a:srgbClr val="FC0D1B"/>
                </a:solidFill>
              </a:rPr>
              <a:t>1.</a:t>
            </a:r>
            <a:r>
              <a:rPr lang="es-MX" sz="2800" b="1" dirty="0"/>
              <a:t> C.A.I.A.C. Conclusiones Generales</a:t>
            </a:r>
            <a:r>
              <a:rPr lang="es-MX" sz="2800" b="1" dirty="0" smtClean="0"/>
              <a:t>.</a:t>
            </a:r>
          </a:p>
          <a:p>
            <a:pPr algn="just"/>
            <a:endParaRPr lang="es-MX" sz="2800" dirty="0"/>
          </a:p>
          <a:p>
            <a:pPr algn="just"/>
            <a:r>
              <a:rPr lang="es-MX" sz="2800" b="1" dirty="0" smtClean="0">
                <a:solidFill>
                  <a:srgbClr val="FC0D1B"/>
                </a:solidFill>
              </a:rPr>
              <a:t>Producto </a:t>
            </a:r>
            <a:r>
              <a:rPr lang="es-MX" sz="2800" b="1" dirty="0">
                <a:solidFill>
                  <a:srgbClr val="FC0D1B"/>
                </a:solidFill>
              </a:rPr>
              <a:t>3.</a:t>
            </a:r>
            <a:r>
              <a:rPr lang="es-MX" sz="2800" dirty="0"/>
              <a:t> Fotografías de la sesión tomadas por los propios grupos y la persona asignada para tal fin.</a:t>
            </a:r>
            <a:endParaRPr lang="es-MX" sz="2800" dirty="0">
              <a:effectLst/>
            </a:endParaRPr>
          </a:p>
        </p:txBody>
      </p:sp>
      <p:sp>
        <p:nvSpPr>
          <p:cNvPr id="3" name="Rectángulo 2"/>
          <p:cNvSpPr/>
          <p:nvPr/>
        </p:nvSpPr>
        <p:spPr>
          <a:xfrm>
            <a:off x="3493364" y="1627932"/>
            <a:ext cx="5205271" cy="707886"/>
          </a:xfrm>
          <a:prstGeom prst="rect">
            <a:avLst/>
          </a:prstGeom>
          <a:noFill/>
        </p:spPr>
        <p:txBody>
          <a:bodyPr wrap="none" lIns="91440" tIns="45720" rIns="91440" bIns="45720">
            <a:spAutoFit/>
          </a:bodyPr>
          <a:lstStyle/>
          <a:p>
            <a:pPr algn="ctr"/>
            <a:r>
              <a:rPr lang="es-ES" sz="4000" b="1" dirty="0" smtClean="0">
                <a:ln w="13462">
                  <a:solidFill>
                    <a:schemeClr val="bg1">
                      <a:lumMod val="50000"/>
                    </a:schemeClr>
                  </a:solidFill>
                  <a:prstDash val="solid"/>
                </a:ln>
                <a:solidFill>
                  <a:schemeClr val="tx1">
                    <a:lumMod val="85000"/>
                    <a:lumOff val="15000"/>
                  </a:schemeClr>
                </a:solidFill>
                <a:effectLst>
                  <a:outerShdw dist="38100" dir="2700000" algn="bl" rotWithShape="0">
                    <a:schemeClr val="accent5"/>
                  </a:outerShdw>
                </a:effectLst>
              </a:rPr>
              <a:t>Índice del portafolio</a:t>
            </a:r>
            <a:endParaRPr lang="es-ES" sz="4000" b="1" cap="none" spc="0" dirty="0">
              <a:ln w="13462">
                <a:solidFill>
                  <a:schemeClr val="bg1">
                    <a:lumMod val="50000"/>
                  </a:schemeClr>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481070"/>
          </a:xfrm>
          <a:prstGeom prst="rect">
            <a:avLst/>
          </a:prstGeom>
        </p:spPr>
      </p:pic>
      <p:sp>
        <p:nvSpPr>
          <p:cNvPr id="6" name="Rectángulo 5"/>
          <p:cNvSpPr/>
          <p:nvPr/>
        </p:nvSpPr>
        <p:spPr>
          <a:xfrm>
            <a:off x="1713076" y="1481070"/>
            <a:ext cx="615873"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35958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65409" y="3074749"/>
            <a:ext cx="6096000" cy="941796"/>
          </a:xfrm>
          <a:prstGeom prst="rect">
            <a:avLst/>
          </a:prstGeom>
        </p:spPr>
        <p:txBody>
          <a:bodyPr>
            <a:spAutoFit/>
          </a:bodyPr>
          <a:lstStyle/>
          <a:p>
            <a:pPr algn="just">
              <a:lnSpc>
                <a:spcPct val="115000"/>
              </a:lnSpc>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¿Qué características debe de tener el nombre del proyecto interdisciplinario?</a:t>
            </a:r>
            <a:endParaRPr lang="es-MX" sz="1200" dirty="0">
              <a:solidFill>
                <a:srgbClr val="000000"/>
              </a:solidFill>
              <a:latin typeface="Arial" panose="020B0604020202020204" pitchFamily="34" charset="0"/>
              <a:ea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aborde una problemática de interés.</a:t>
            </a:r>
            <a:endParaRPr lang="es-MX" sz="1200" dirty="0">
              <a:solidFill>
                <a:srgbClr val="000000"/>
              </a:solidFill>
              <a:latin typeface="Arial" panose="020B0604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sea integral en función de las asignaturas vinculadas en el proyecto</a:t>
            </a:r>
            <a:r>
              <a:rPr lang="es-ES" sz="1200" dirty="0" smtClean="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t>
            </a:r>
          </a:p>
          <a:p>
            <a:pPr marL="342900" lvl="0" indent="-342900" algn="just">
              <a:lnSpc>
                <a:spcPct val="115000"/>
              </a:lnSpc>
              <a:spcAft>
                <a:spcPts val="0"/>
              </a:spcAft>
              <a:buFont typeface="Symbol" panose="05050102010706020507" pitchFamily="18" charset="2"/>
              <a:buChar char=""/>
            </a:pP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200" dirty="0" smtClean="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a:t>
            </a: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sea claro y preciso.</a:t>
            </a:r>
            <a:endParaRPr lang="es-MX" sz="1200" dirty="0"/>
          </a:p>
        </p:txBody>
      </p:sp>
      <p:sp>
        <p:nvSpPr>
          <p:cNvPr id="8" name="Rectángulo 7"/>
          <p:cNvSpPr/>
          <p:nvPr/>
        </p:nvSpPr>
        <p:spPr>
          <a:xfrm>
            <a:off x="7298029" y="3074749"/>
            <a:ext cx="4460383" cy="517065"/>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Ver la evolución de las relaciones interpersonales de los integrantes del proyecto. </a:t>
            </a:r>
            <a:endParaRPr lang="es-MX" sz="1200" dirty="0">
              <a:solidFill>
                <a:srgbClr val="000000"/>
              </a:solidFill>
              <a:effectLst/>
              <a:latin typeface="Arial" panose="020B0604020202020204" pitchFamily="34" charset="0"/>
              <a:ea typeface="Century Gothic" panose="020B0502020202020204" pitchFamily="34" charset="0"/>
              <a:cs typeface="Century Gothic" panose="020B050202020202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301741"/>
          </a:xfrm>
          <a:prstGeom prst="rect">
            <a:avLst/>
          </a:prstGeom>
        </p:spPr>
      </p:pic>
      <p:sp>
        <p:nvSpPr>
          <p:cNvPr id="11" name="Rectángulo 10"/>
          <p:cNvSpPr/>
          <p:nvPr/>
        </p:nvSpPr>
        <p:spPr>
          <a:xfrm>
            <a:off x="665409" y="1461152"/>
            <a:ext cx="2319867" cy="584775"/>
          </a:xfrm>
          <a:prstGeom prst="rect">
            <a:avLst/>
          </a:prstGeom>
        </p:spPr>
        <p:txBody>
          <a:bodyPr wrap="none">
            <a:spAutoFit/>
          </a:bodyPr>
          <a:lstStyle/>
          <a:p>
            <a:pPr lvl="0" algn="ctr"/>
            <a:r>
              <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32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6</a:t>
            </a:r>
            <a:endPar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12" name="Rectángulo 11"/>
          <p:cNvSpPr/>
          <p:nvPr/>
        </p:nvSpPr>
        <p:spPr>
          <a:xfrm>
            <a:off x="548187" y="2072031"/>
            <a:ext cx="2554310" cy="517065"/>
          </a:xfrm>
          <a:prstGeom prst="rect">
            <a:avLst/>
          </a:prstGeom>
        </p:spPr>
        <p:txBody>
          <a:bodyPr wrap="square">
            <a:spAutoFit/>
          </a:bodyPr>
          <a:lstStyle/>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ANALISIS MESA DE EXPERTOS</a:t>
            </a:r>
            <a:endParaRPr lang="es-MX" sz="1200" b="1" dirty="0">
              <a:solidFill>
                <a:srgbClr val="C00000"/>
              </a:solidFill>
              <a:latin typeface="Arial" panose="020B0604020202020204" pitchFamily="34" charset="0"/>
              <a:ea typeface="Arial" panose="020B0604020202020204" pitchFamily="34" charset="0"/>
            </a:endParaRPr>
          </a:p>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General</a:t>
            </a:r>
            <a:endParaRPr lang="es-MX" sz="1200" b="1" dirty="0">
              <a:solidFill>
                <a:srgbClr val="C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89673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1647782" y="361708"/>
            <a:ext cx="9209108" cy="6289131"/>
          </a:xfrm>
          <a:prstGeom prst="rect">
            <a:avLst/>
          </a:prstGeom>
        </p:spPr>
      </p:pic>
      <p:sp>
        <p:nvSpPr>
          <p:cNvPr id="5" name="Rectángulo 4"/>
          <p:cNvSpPr/>
          <p:nvPr/>
        </p:nvSpPr>
        <p:spPr>
          <a:xfrm>
            <a:off x="9194078" y="5935347"/>
            <a:ext cx="2554310" cy="517065"/>
          </a:xfrm>
          <a:prstGeom prst="rect">
            <a:avLst/>
          </a:prstGeom>
        </p:spPr>
        <p:txBody>
          <a:bodyPr wrap="square">
            <a:spAutoFit/>
          </a:bodyPr>
          <a:lstStyle/>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ANALISIS MESA DE EXPERTOS</a:t>
            </a:r>
            <a:endParaRPr lang="es-MX" sz="1200" b="1" dirty="0">
              <a:solidFill>
                <a:srgbClr val="C00000"/>
              </a:solidFill>
              <a:latin typeface="Arial" panose="020B0604020202020204" pitchFamily="34" charset="0"/>
              <a:ea typeface="Arial" panose="020B0604020202020204" pitchFamily="34" charset="0"/>
            </a:endParaRPr>
          </a:p>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General</a:t>
            </a:r>
            <a:endParaRPr lang="es-MX" sz="1200" b="1" dirty="0">
              <a:solidFill>
                <a:srgbClr val="C00000"/>
              </a:solidFill>
              <a:effectLst/>
              <a:latin typeface="Arial" panose="020B0604020202020204" pitchFamily="34" charset="0"/>
              <a:ea typeface="Arial" panose="020B0604020202020204" pitchFamily="34" charset="0"/>
            </a:endParaRPr>
          </a:p>
        </p:txBody>
      </p:sp>
      <p:sp>
        <p:nvSpPr>
          <p:cNvPr id="6" name="Rectángulo 5"/>
          <p:cNvSpPr/>
          <p:nvPr/>
        </p:nvSpPr>
        <p:spPr>
          <a:xfrm>
            <a:off x="9311300" y="5350572"/>
            <a:ext cx="2319867" cy="584775"/>
          </a:xfrm>
          <a:prstGeom prst="rect">
            <a:avLst/>
          </a:prstGeom>
        </p:spPr>
        <p:txBody>
          <a:bodyPr wrap="none">
            <a:spAutoFit/>
          </a:bodyPr>
          <a:lstStyle/>
          <a:p>
            <a:pPr lvl="0" algn="ctr"/>
            <a:r>
              <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32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6</a:t>
            </a:r>
            <a:endPar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3673834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3" name="Rectángulo 2"/>
          <p:cNvSpPr/>
          <p:nvPr/>
        </p:nvSpPr>
        <p:spPr>
          <a:xfrm>
            <a:off x="781318" y="1725670"/>
            <a:ext cx="5799786" cy="676339"/>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ES" sz="11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Analizar los contenidos de las asignaturas, desde una visión interdisciplinaria.</a:t>
            </a:r>
            <a:endParaRPr lang="es-MX" sz="1100" dirty="0">
              <a:solidFill>
                <a:srgbClr val="000000"/>
              </a:solidFill>
              <a:latin typeface="Arial" panose="020B0604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s-ES" sz="11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Abrirse a nuevas propuestas y aprendizajes de la nueva dinámica interdisciplinaria.</a:t>
            </a:r>
            <a:endParaRPr lang="es-MX" sz="1100" dirty="0">
              <a:solidFill>
                <a:srgbClr val="000000"/>
              </a:solidFill>
              <a:effectLst/>
              <a:latin typeface="Arial" panose="020B0604020202020204" pitchFamily="34" charset="0"/>
              <a:ea typeface="Century Gothic" panose="020B0502020202020204" pitchFamily="34" charset="0"/>
              <a:cs typeface="Century Gothic" panose="020B0502020202020204" pitchFamily="34" charset="0"/>
            </a:endParaRPr>
          </a:p>
        </p:txBody>
      </p:sp>
      <p:pic>
        <p:nvPicPr>
          <p:cNvPr id="6" name="Imagen 5"/>
          <p:cNvPicPr>
            <a:picLocks noChangeAspect="1"/>
          </p:cNvPicPr>
          <p:nvPr/>
        </p:nvPicPr>
        <p:blipFill>
          <a:blip r:embed="rId3" cstate="print"/>
          <a:stretch>
            <a:fillRect/>
          </a:stretch>
        </p:blipFill>
        <p:spPr>
          <a:xfrm>
            <a:off x="623489" y="2679878"/>
            <a:ext cx="8729855" cy="1885676"/>
          </a:xfrm>
          <a:prstGeom prst="rect">
            <a:avLst/>
          </a:prstGeom>
        </p:spPr>
      </p:pic>
      <p:sp>
        <p:nvSpPr>
          <p:cNvPr id="7" name="Rectángulo 6"/>
          <p:cNvSpPr/>
          <p:nvPr/>
        </p:nvSpPr>
        <p:spPr>
          <a:xfrm>
            <a:off x="8341217" y="1447801"/>
            <a:ext cx="2319867" cy="584775"/>
          </a:xfrm>
          <a:prstGeom prst="rect">
            <a:avLst/>
          </a:prstGeom>
        </p:spPr>
        <p:txBody>
          <a:bodyPr wrap="none">
            <a:spAutoFit/>
          </a:bodyPr>
          <a:lstStyle/>
          <a:p>
            <a:pPr lvl="0" algn="ctr"/>
            <a:r>
              <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32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6</a:t>
            </a:r>
            <a:endParaRPr lang="es-ES" sz="32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8" name="Rectángulo 7"/>
          <p:cNvSpPr/>
          <p:nvPr/>
        </p:nvSpPr>
        <p:spPr>
          <a:xfrm>
            <a:off x="8223995" y="2095103"/>
            <a:ext cx="2554310" cy="517065"/>
          </a:xfrm>
          <a:prstGeom prst="rect">
            <a:avLst/>
          </a:prstGeom>
        </p:spPr>
        <p:txBody>
          <a:bodyPr wrap="square">
            <a:spAutoFit/>
          </a:bodyPr>
          <a:lstStyle/>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ANALISIS MESA DE EXPERTOS</a:t>
            </a:r>
            <a:endParaRPr lang="es-MX" sz="1200" b="1" dirty="0">
              <a:solidFill>
                <a:srgbClr val="C00000"/>
              </a:solidFill>
              <a:latin typeface="Arial" panose="020B0604020202020204" pitchFamily="34" charset="0"/>
              <a:ea typeface="Arial" panose="020B0604020202020204" pitchFamily="34" charset="0"/>
            </a:endParaRPr>
          </a:p>
          <a:p>
            <a:pPr algn="ctr">
              <a:lnSpc>
                <a:spcPct val="115000"/>
              </a:lnSpc>
              <a:spcAft>
                <a:spcPts val="0"/>
              </a:spcAft>
            </a:pPr>
            <a:r>
              <a:rPr lang="es-ES" sz="12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General</a:t>
            </a:r>
            <a:endParaRPr lang="es-MX" sz="1200" b="1" dirty="0">
              <a:solidFill>
                <a:srgbClr val="C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4208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4" name="Rectángulo 3"/>
          <p:cNvSpPr/>
          <p:nvPr/>
        </p:nvSpPr>
        <p:spPr>
          <a:xfrm>
            <a:off x="9134583" y="1334005"/>
            <a:ext cx="2319866" cy="892552"/>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p>
          <a:p>
            <a:pPr algn="ctr"/>
            <a:r>
              <a:rPr lang="es-ES" sz="2000" b="1" dirty="0" smtClean="0">
                <a:ln w="9525">
                  <a:solidFill>
                    <a:schemeClr val="bg1"/>
                  </a:solidFill>
                  <a:prstDash val="solid"/>
                </a:ln>
                <a:solidFill>
                  <a:srgbClr val="C00000"/>
                </a:solidFill>
              </a:rPr>
              <a:t>E.I.P. Resumen</a:t>
            </a:r>
            <a:endParaRPr lang="es-ES" sz="2000" b="1" cap="none" spc="0" dirty="0">
              <a:ln w="9525">
                <a:solidFill>
                  <a:schemeClr val="bg1"/>
                </a:solidFill>
                <a:prstDash val="solid"/>
              </a:ln>
              <a:solidFill>
                <a:srgbClr val="C00000"/>
              </a:solidFill>
            </a:endParaRPr>
          </a:p>
        </p:txBody>
      </p:sp>
      <p:pic>
        <p:nvPicPr>
          <p:cNvPr id="6" name="Imagen 5"/>
          <p:cNvPicPr>
            <a:picLocks noChangeAspect="1"/>
          </p:cNvPicPr>
          <p:nvPr/>
        </p:nvPicPr>
        <p:blipFill>
          <a:blip r:embed="rId3" cstate="print"/>
          <a:stretch>
            <a:fillRect/>
          </a:stretch>
        </p:blipFill>
        <p:spPr>
          <a:xfrm>
            <a:off x="1409100" y="1742734"/>
            <a:ext cx="8729855" cy="3815416"/>
          </a:xfrm>
          <a:prstGeom prst="rect">
            <a:avLst/>
          </a:prstGeom>
        </p:spPr>
      </p:pic>
    </p:spTree>
    <p:extLst>
      <p:ext uri="{BB962C8B-B14F-4D97-AF65-F5344CB8AC3E}">
        <p14:creationId xmlns:p14="http://schemas.microsoft.com/office/powerpoint/2010/main" val="289707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3" name="Rectángulo 2"/>
          <p:cNvSpPr/>
          <p:nvPr/>
        </p:nvSpPr>
        <p:spPr>
          <a:xfrm>
            <a:off x="461494" y="1314673"/>
            <a:ext cx="11269014" cy="286489"/>
          </a:xfrm>
          <a:prstGeom prst="rect">
            <a:avLst/>
          </a:prstGeom>
        </p:spPr>
        <p:txBody>
          <a:bodyPr wrap="square">
            <a:spAutoFit/>
          </a:bodyPr>
          <a:lstStyle/>
          <a:p>
            <a:pPr indent="-270510">
              <a:lnSpc>
                <a:spcPct val="115000"/>
              </a:lnSpc>
              <a:spcAft>
                <a:spcPts val="0"/>
              </a:spcAft>
            </a:pPr>
            <a:r>
              <a:rPr lang="es-ES" sz="1200" dirty="0" smtClean="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p:txBody>
      </p:sp>
      <p:pic>
        <p:nvPicPr>
          <p:cNvPr id="4" name="Imagen 3"/>
          <p:cNvPicPr>
            <a:picLocks noChangeAspect="1"/>
          </p:cNvPicPr>
          <p:nvPr/>
        </p:nvPicPr>
        <p:blipFill>
          <a:blip r:embed="rId3" cstate="print"/>
          <a:stretch>
            <a:fillRect/>
          </a:stretch>
        </p:blipFill>
        <p:spPr>
          <a:xfrm>
            <a:off x="1731073" y="1781429"/>
            <a:ext cx="8729855" cy="4701273"/>
          </a:xfrm>
          <a:prstGeom prst="rect">
            <a:avLst/>
          </a:prstGeom>
        </p:spPr>
      </p:pic>
      <p:sp>
        <p:nvSpPr>
          <p:cNvPr id="5" name="Rectángulo 4"/>
          <p:cNvSpPr/>
          <p:nvPr/>
        </p:nvSpPr>
        <p:spPr>
          <a:xfrm>
            <a:off x="9159327" y="1457917"/>
            <a:ext cx="231986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30318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pic>
        <p:nvPicPr>
          <p:cNvPr id="3" name="Imagen 2"/>
          <p:cNvPicPr>
            <a:picLocks noChangeAspect="1"/>
          </p:cNvPicPr>
          <p:nvPr/>
        </p:nvPicPr>
        <p:blipFill>
          <a:blip r:embed="rId3" cstate="print"/>
          <a:stretch>
            <a:fillRect/>
          </a:stretch>
        </p:blipFill>
        <p:spPr>
          <a:xfrm>
            <a:off x="1937135" y="2032576"/>
            <a:ext cx="8729855" cy="3690819"/>
          </a:xfrm>
          <a:prstGeom prst="rect">
            <a:avLst/>
          </a:prstGeom>
        </p:spPr>
      </p:pic>
      <p:sp>
        <p:nvSpPr>
          <p:cNvPr id="4" name="Rectángulo 3"/>
          <p:cNvSpPr/>
          <p:nvPr/>
        </p:nvSpPr>
        <p:spPr>
          <a:xfrm>
            <a:off x="9147461" y="1447801"/>
            <a:ext cx="231986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94251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2478046" y="532402"/>
            <a:ext cx="8729855" cy="6325598"/>
          </a:xfrm>
          <a:prstGeom prst="rect">
            <a:avLst/>
          </a:prstGeom>
        </p:spPr>
      </p:pic>
      <p:pic>
        <p:nvPicPr>
          <p:cNvPr id="4" name="Imagen 3"/>
          <p:cNvPicPr>
            <a:picLocks noChangeAspect="1"/>
          </p:cNvPicPr>
          <p:nvPr/>
        </p:nvPicPr>
        <p:blipFill>
          <a:blip r:embed="rId3" cstate="print"/>
          <a:stretch>
            <a:fillRect/>
          </a:stretch>
        </p:blipFill>
        <p:spPr>
          <a:xfrm>
            <a:off x="0" y="5407152"/>
            <a:ext cx="12192000" cy="1450848"/>
          </a:xfrm>
          <a:prstGeom prst="rect">
            <a:avLst/>
          </a:prstGeom>
        </p:spPr>
      </p:pic>
      <p:sp>
        <p:nvSpPr>
          <p:cNvPr id="5" name="Rectángulo 4"/>
          <p:cNvSpPr/>
          <p:nvPr/>
        </p:nvSpPr>
        <p:spPr>
          <a:xfrm>
            <a:off x="158180" y="1242051"/>
            <a:ext cx="231986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32736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903049" cy="1210614"/>
          </a:xfrm>
          <a:prstGeom prst="rect">
            <a:avLst/>
          </a:prstGeom>
        </p:spPr>
      </p:pic>
      <p:pic>
        <p:nvPicPr>
          <p:cNvPr id="3" name="Imagen 2"/>
          <p:cNvPicPr>
            <a:picLocks noChangeAspect="1"/>
          </p:cNvPicPr>
          <p:nvPr/>
        </p:nvPicPr>
        <p:blipFill>
          <a:blip r:embed="rId3" cstate="print"/>
          <a:stretch>
            <a:fillRect/>
          </a:stretch>
        </p:blipFill>
        <p:spPr>
          <a:xfrm>
            <a:off x="2903050" y="394267"/>
            <a:ext cx="8729855" cy="6301286"/>
          </a:xfrm>
          <a:prstGeom prst="rect">
            <a:avLst/>
          </a:prstGeom>
        </p:spPr>
      </p:pic>
      <p:pic>
        <p:nvPicPr>
          <p:cNvPr id="4" name="Imagen 3"/>
          <p:cNvPicPr>
            <a:picLocks noChangeAspect="1"/>
          </p:cNvPicPr>
          <p:nvPr/>
        </p:nvPicPr>
        <p:blipFill>
          <a:blip r:embed="rId4" cstate="print"/>
          <a:stretch>
            <a:fillRect/>
          </a:stretch>
        </p:blipFill>
        <p:spPr>
          <a:xfrm>
            <a:off x="417174" y="1410597"/>
            <a:ext cx="2316681" cy="585267"/>
          </a:xfrm>
          <a:prstGeom prst="rect">
            <a:avLst/>
          </a:prstGeom>
        </p:spPr>
      </p:pic>
    </p:spTree>
    <p:extLst>
      <p:ext uri="{BB962C8B-B14F-4D97-AF65-F5344CB8AC3E}">
        <p14:creationId xmlns:p14="http://schemas.microsoft.com/office/powerpoint/2010/main" val="703600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2257291995"/>
              </p:ext>
            </p:extLst>
          </p:nvPr>
        </p:nvGraphicFramePr>
        <p:xfrm>
          <a:off x="1727201" y="2081806"/>
          <a:ext cx="8737600" cy="4070350"/>
        </p:xfrm>
        <a:graphic>
          <a:graphicData uri="http://schemas.openxmlformats.org/presentationml/2006/ole">
            <mc:AlternateContent xmlns:mc="http://schemas.openxmlformats.org/markup-compatibility/2006">
              <mc:Choice xmlns:v="urn:schemas-microsoft-com:vml" Requires="v">
                <p:oleObj spid="_x0000_s6246" name="Documento" r:id="rId5" imgW="8737321" imgH="4070351" progId="Word.Document.12">
                  <p:embed/>
                </p:oleObj>
              </mc:Choice>
              <mc:Fallback>
                <p:oleObj name="Documento" r:id="rId5" imgW="8737321" imgH="4070351" progId="Word.Document.12">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1" y="2081806"/>
                        <a:ext cx="8737600" cy="4070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201917" y="1447801"/>
            <a:ext cx="231986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88108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pic>
        <p:nvPicPr>
          <p:cNvPr id="3" name="Imagen 2"/>
          <p:cNvPicPr>
            <a:picLocks noChangeAspect="1"/>
          </p:cNvPicPr>
          <p:nvPr/>
        </p:nvPicPr>
        <p:blipFill>
          <a:blip r:embed="rId3" cstate="print"/>
          <a:stretch>
            <a:fillRect/>
          </a:stretch>
        </p:blipFill>
        <p:spPr>
          <a:xfrm>
            <a:off x="1731073" y="2581097"/>
            <a:ext cx="8729855" cy="3318546"/>
          </a:xfrm>
          <a:prstGeom prst="rect">
            <a:avLst/>
          </a:prstGeom>
        </p:spPr>
      </p:pic>
      <p:sp>
        <p:nvSpPr>
          <p:cNvPr id="4" name="Rectángulo 3"/>
          <p:cNvSpPr/>
          <p:nvPr/>
        </p:nvSpPr>
        <p:spPr>
          <a:xfrm>
            <a:off x="189039" y="1532682"/>
            <a:ext cx="231986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6227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60285" y="1220854"/>
            <a:ext cx="11091634" cy="1897443"/>
          </a:xfrm>
          <a:prstGeom prst="rect">
            <a:avLst/>
          </a:prstGeom>
        </p:spPr>
        <p:txBody>
          <a:bodyPr wrap="square">
            <a:spAutoFit/>
          </a:bodyPr>
          <a:lstStyle/>
          <a:p>
            <a:pPr algn="ctr">
              <a:lnSpc>
                <a:spcPct val="115000"/>
              </a:lnSpc>
              <a:spcAft>
                <a:spcPts val="0"/>
              </a:spcAft>
            </a:pPr>
            <a:r>
              <a:rPr lang="es-ES" sz="14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CUADRO DE ANÁLISIS DE LA INTERDISCIPLINARIEDAD </a:t>
            </a:r>
            <a:endParaRPr lang="es-MX" sz="1400" dirty="0">
              <a:solidFill>
                <a:srgbClr val="000000"/>
              </a:solidFill>
              <a:latin typeface="Arial" panose="020B0604020202020204" pitchFamily="34" charset="0"/>
              <a:ea typeface="Arial" panose="020B0604020202020204" pitchFamily="34" charset="0"/>
            </a:endParaRPr>
          </a:p>
          <a:p>
            <a:pPr algn="ctr">
              <a:lnSpc>
                <a:spcPct val="115000"/>
              </a:lnSpc>
              <a:spcAft>
                <a:spcPts val="0"/>
              </a:spcAft>
            </a:pPr>
            <a:r>
              <a:rPr lang="es-ES" sz="14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y   EL APRENDIZAJE COOPERATIVO</a:t>
            </a:r>
            <a:endParaRPr lang="es-MX" sz="1400" dirty="0">
              <a:solidFill>
                <a:srgbClr val="000000"/>
              </a:solidFill>
              <a:latin typeface="Arial" panose="020B0604020202020204" pitchFamily="34" charset="0"/>
              <a:ea typeface="Arial" panose="020B0604020202020204" pitchFamily="34" charset="0"/>
            </a:endParaRPr>
          </a:p>
          <a:p>
            <a:pPr algn="ctr">
              <a:lnSpc>
                <a:spcPct val="115000"/>
              </a:lnSpc>
              <a:spcAft>
                <a:spcPts val="0"/>
              </a:spcAft>
            </a:pPr>
            <a:r>
              <a:rPr lang="es-ES" sz="14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latin typeface="Arial" panose="020B0604020202020204" pitchFamily="34" charset="0"/>
              <a:ea typeface="Arial" panose="020B0604020202020204" pitchFamily="34" charset="0"/>
            </a:endParaRPr>
          </a:p>
          <a:p>
            <a:pPr algn="ctr">
              <a:lnSpc>
                <a:spcPct val="115000"/>
              </a:lnSpc>
              <a:spcAft>
                <a:spcPts val="0"/>
              </a:spcAft>
            </a:pPr>
            <a:r>
              <a:rPr lang="es-ES" sz="14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CONCLUSIONES GENERALES</a:t>
            </a:r>
            <a:endParaRPr lang="es-MX" sz="1400" dirty="0">
              <a:solidFill>
                <a:srgbClr val="000000"/>
              </a:solidFill>
              <a:latin typeface="Arial" panose="020B0604020202020204" pitchFamily="34" charset="0"/>
              <a:ea typeface="Arial" panose="020B0604020202020204" pitchFamily="34" charset="0"/>
            </a:endParaRPr>
          </a:p>
          <a:p>
            <a:pPr algn="ctr">
              <a:lnSpc>
                <a:spcPct val="115000"/>
              </a:lnSpc>
              <a:spcAft>
                <a:spcPts val="0"/>
              </a:spcAft>
            </a:pPr>
            <a:r>
              <a:rPr lang="es-ES" sz="1400" b="1" dirty="0">
                <a:solidFill>
                  <a:srgbClr val="0B85B9"/>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ES" sz="14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Una vez que se haya trabajado todos los puntos indicados en el documento </a:t>
            </a: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C.A.I.A.C. Personal,</a:t>
            </a:r>
            <a:r>
              <a:rPr lang="es-ES" sz="14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reflexionar en sesión plenaria,  asentar las conclusiones en la presente tabla y enviar a todos los grupos heterogéneos</a:t>
            </a:r>
            <a:r>
              <a:rPr lang="es-ES"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2400" dirty="0">
              <a:solidFill>
                <a:srgbClr val="000000"/>
              </a:solidFill>
              <a:effectLst/>
              <a:latin typeface="Arial" panose="020B0604020202020204" pitchFamily="34" charset="0"/>
              <a:ea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198894609"/>
              </p:ext>
            </p:extLst>
          </p:nvPr>
        </p:nvGraphicFramePr>
        <p:xfrm>
          <a:off x="660400" y="3118297"/>
          <a:ext cx="10934631" cy="3103656"/>
        </p:xfrm>
        <a:graphic>
          <a:graphicData uri="http://schemas.openxmlformats.org/drawingml/2006/table">
            <a:tbl>
              <a:tblPr/>
              <a:tblGrid>
                <a:gridCol w="1560904"/>
                <a:gridCol w="9373727"/>
              </a:tblGrid>
              <a:tr h="293217">
                <a:tc gridSpan="2">
                  <a:txBody>
                    <a:bodyPr/>
                    <a:lstStyle/>
                    <a:p>
                      <a:pPr algn="ct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Interdisciplinariedad</a:t>
                      </a:r>
                      <a:endParaRPr lang="es-MX" sz="1200" dirty="0">
                        <a:solidFill>
                          <a:srgbClr val="000000"/>
                        </a:solidFill>
                        <a:effectLst/>
                        <a:latin typeface="Arial" panose="020B0604020202020204" pitchFamily="34" charset="0"/>
                        <a:ea typeface="Arial" panose="020B0604020202020204" pitchFamily="34" charset="0"/>
                      </a:endParaRPr>
                    </a:p>
                  </a:txBody>
                  <a:tcPr marL="61600" marR="61600" marT="61600" marB="616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tr>
              <a:tr h="689922">
                <a:tc>
                  <a:txBody>
                    <a:bodyPr/>
                    <a:lstStyle/>
                    <a:p>
                      <a:pPr>
                        <a:lnSpc>
                          <a:spcPct val="115000"/>
                        </a:lnSpc>
                        <a:spcAft>
                          <a:spcPts val="0"/>
                        </a:spcAft>
                      </a:pPr>
                      <a:r>
                        <a:rPr lang="es-ES" sz="12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a:t>
                      </a: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es?</a:t>
                      </a:r>
                      <a:endParaRPr lang="es-MX" sz="1200">
                        <a:solidFill>
                          <a:srgbClr val="000000"/>
                        </a:solidFill>
                        <a:effectLst/>
                        <a:latin typeface="Arial" panose="020B0604020202020204" pitchFamily="34" charset="0"/>
                        <a:ea typeface="Arial" panose="020B0604020202020204" pitchFamily="34" charset="0"/>
                      </a:endParaRPr>
                    </a:p>
                  </a:txBody>
                  <a:tcPr marL="61600" marR="61600" marT="61600" marB="616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 de trabajo  con un énfasis integrador para analizar, entender, sintetizar y solucionar situaciones o problemas complejos y multidimensionales de la actualidad para el bien del entorno.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61600" marR="61600" marT="61600" marB="616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653350">
                <a:tc>
                  <a:txBody>
                    <a:bodyPr/>
                    <a:lstStyle/>
                    <a:p>
                      <a:pP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características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tiene ?</a:t>
                      </a:r>
                      <a:endParaRPr lang="es-MX" sz="1200" dirty="0">
                        <a:solidFill>
                          <a:srgbClr val="000000"/>
                        </a:solidFill>
                        <a:effectLst/>
                        <a:latin typeface="Arial" panose="020B0604020202020204" pitchFamily="34" charset="0"/>
                        <a:ea typeface="Arial" panose="020B0604020202020204" pitchFamily="34" charset="0"/>
                      </a:endParaRPr>
                    </a:p>
                  </a:txBody>
                  <a:tcPr marL="61600" marR="61600" marT="61600" marB="616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Interacción conjunta de varias disciplinas, surge de marcos referenciales diferentes pero adquiere una identidad propia.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Fomenta el trabajo colaborativo y cooperativo.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Abierta al cambio, buscando la integración de los conocimientos.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Propone soluciones reales que dan como resultado una mejoría en el entorno.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funcional, significativo y relevante para la solución de un problema.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Reconstruye el conocimiento, se enfoca en un problema definido, no es improvisado, se vincula y se centra en un entorno social.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Flexible, integrador, propositiva, innovadora.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Vincula teoría con la experimentación para generar un aprendizaje significativo. </a:t>
                      </a:r>
                      <a:endParaRPr lang="es-MX" sz="1200" dirty="0">
                        <a:solidFill>
                          <a:srgbClr val="000000"/>
                        </a:solidFill>
                        <a:effectLst/>
                        <a:latin typeface="Arial" panose="020B0604020202020204" pitchFamily="34" charset="0"/>
                        <a:ea typeface="Arial" panose="020B0604020202020204" pitchFamily="34" charset="0"/>
                      </a:endParaRPr>
                    </a:p>
                  </a:txBody>
                  <a:tcPr marL="61600" marR="61600" marT="61600" marB="616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1595032" cy="1220853"/>
          </a:xfrm>
          <a:prstGeom prst="rect">
            <a:avLst/>
          </a:prstGeom>
        </p:spPr>
      </p:pic>
      <p:sp>
        <p:nvSpPr>
          <p:cNvPr id="2" name="Rectángulo 1"/>
          <p:cNvSpPr/>
          <p:nvPr/>
        </p:nvSpPr>
        <p:spPr>
          <a:xfrm>
            <a:off x="660284" y="1375401"/>
            <a:ext cx="2319866" cy="584775"/>
          </a:xfrm>
          <a:prstGeom prst="rect">
            <a:avLst/>
          </a:prstGeom>
          <a:noFill/>
        </p:spPr>
        <p:txBody>
          <a:bodyPr wrap="none" lIns="91440" tIns="45720" rIns="91440" bIns="45720">
            <a:spAutoFit/>
          </a:bodyPr>
          <a:lstStyle/>
          <a:p>
            <a:pPr algn="ctr"/>
            <a:r>
              <a:rPr lang="es-ES" sz="32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1</a:t>
            </a:r>
            <a:endParaRPr lang="es-ES" sz="32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6" name="Rectángulo 5"/>
          <p:cNvSpPr/>
          <p:nvPr/>
        </p:nvSpPr>
        <p:spPr>
          <a:xfrm>
            <a:off x="9890090" y="1429332"/>
            <a:ext cx="954107" cy="707886"/>
          </a:xfrm>
          <a:prstGeom prst="rect">
            <a:avLst/>
          </a:prstGeom>
          <a:noFill/>
        </p:spPr>
        <p:txBody>
          <a:bodyPr wrap="none" lIns="91440" tIns="45720" rIns="91440" bIns="45720">
            <a:spAutoFit/>
          </a:bodyPr>
          <a:lstStyle/>
          <a:p>
            <a:pPr algn="ctr"/>
            <a:r>
              <a:rPr lang="es-ES" sz="40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5.a</a:t>
            </a:r>
            <a:endParaRPr lang="es-E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53185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1816675075"/>
              </p:ext>
            </p:extLst>
          </p:nvPr>
        </p:nvGraphicFramePr>
        <p:xfrm>
          <a:off x="1546895" y="1382713"/>
          <a:ext cx="8737600" cy="5475287"/>
        </p:xfrm>
        <a:graphic>
          <a:graphicData uri="http://schemas.openxmlformats.org/presentationml/2006/ole">
            <mc:AlternateContent xmlns:mc="http://schemas.openxmlformats.org/markup-compatibility/2006">
              <mc:Choice xmlns:v="urn:schemas-microsoft-com:vml" Requires="v">
                <p:oleObj spid="_x0000_s7269" name="Documento" r:id="rId5" imgW="8737321" imgH="5475999" progId="Word.Document.12">
                  <p:embed/>
                </p:oleObj>
              </mc:Choice>
              <mc:Fallback>
                <p:oleObj name="Documento" r:id="rId5" imgW="8737321" imgH="5475999" progId="Word.Document.12">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6895" y="1382713"/>
                        <a:ext cx="8737600" cy="547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68373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2676544291"/>
              </p:ext>
            </p:extLst>
          </p:nvPr>
        </p:nvGraphicFramePr>
        <p:xfrm>
          <a:off x="1727201" y="1671415"/>
          <a:ext cx="8737600" cy="4851400"/>
        </p:xfrm>
        <a:graphic>
          <a:graphicData uri="http://schemas.openxmlformats.org/presentationml/2006/ole">
            <mc:AlternateContent xmlns:mc="http://schemas.openxmlformats.org/markup-compatibility/2006">
              <mc:Choice xmlns:v="urn:schemas-microsoft-com:vml" Requires="v">
                <p:oleObj spid="_x0000_s8293" name="Documento" r:id="rId5" imgW="8737321" imgH="4850986" progId="Word.Document.12">
                  <p:embed/>
                </p:oleObj>
              </mc:Choice>
              <mc:Fallback>
                <p:oleObj name="Documento" r:id="rId5" imgW="8737321" imgH="4850986" progId="Word.Document.12">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1" y="1671415"/>
                        <a:ext cx="8737600" cy="4851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04829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4277342972"/>
              </p:ext>
            </p:extLst>
          </p:nvPr>
        </p:nvGraphicFramePr>
        <p:xfrm>
          <a:off x="1727201" y="2531705"/>
          <a:ext cx="8737600" cy="3570287"/>
        </p:xfrm>
        <a:graphic>
          <a:graphicData uri="http://schemas.openxmlformats.org/presentationml/2006/ole">
            <mc:AlternateContent xmlns:mc="http://schemas.openxmlformats.org/markup-compatibility/2006">
              <mc:Choice xmlns:v="urn:schemas-microsoft-com:vml" Requires="v">
                <p:oleObj spid="_x0000_s9317" name="Documento" r:id="rId5" imgW="8737321" imgH="3570629" progId="Word.Document.12">
                  <p:embed/>
                </p:oleObj>
              </mc:Choice>
              <mc:Fallback>
                <p:oleObj name="Documento" r:id="rId5" imgW="8737321" imgH="3570629" progId="Word.Document.12">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1" y="2531705"/>
                        <a:ext cx="8737600" cy="3570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567268" y="1447801"/>
            <a:ext cx="231986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28411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975770" y="448098"/>
            <a:ext cx="8729855" cy="6270897"/>
          </a:xfrm>
          <a:prstGeom prst="rect">
            <a:avLst/>
          </a:prstGeom>
        </p:spPr>
      </p:pic>
    </p:spTree>
    <p:extLst>
      <p:ext uri="{BB962C8B-B14F-4D97-AF65-F5344CB8AC3E}">
        <p14:creationId xmlns:p14="http://schemas.microsoft.com/office/powerpoint/2010/main" val="2734698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898498" y="2486019"/>
            <a:ext cx="8729855" cy="3585974"/>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0" cy="1447800"/>
          </a:xfrm>
          <a:prstGeom prst="rect">
            <a:avLst/>
          </a:prstGeom>
        </p:spPr>
      </p:pic>
      <p:sp>
        <p:nvSpPr>
          <p:cNvPr id="4" name="Rectángulo 3"/>
          <p:cNvSpPr/>
          <p:nvPr/>
        </p:nvSpPr>
        <p:spPr>
          <a:xfrm>
            <a:off x="376009" y="1447801"/>
            <a:ext cx="2048958" cy="523220"/>
          </a:xfrm>
          <a:prstGeom prst="rect">
            <a:avLst/>
          </a:prstGeom>
          <a:noFill/>
        </p:spPr>
        <p:txBody>
          <a:bodyPr wrap="none" lIns="91440" tIns="45720" rIns="91440" bIns="45720">
            <a:spAutoFit/>
          </a:bodyPr>
          <a:lstStyle/>
          <a:p>
            <a:pPr algn="ctr"/>
            <a:r>
              <a:rPr lang="es-ES"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7</a:t>
            </a:r>
            <a:endParaRPr lang="es-ES"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660096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117439" y="2114175"/>
            <a:ext cx="8729855" cy="4561481"/>
          </a:xfrm>
          <a:prstGeom prst="rect">
            <a:avLst/>
          </a:prstGeom>
        </p:spPr>
      </p:pic>
      <p:pic>
        <p:nvPicPr>
          <p:cNvPr id="3" name="Imagen 2"/>
          <p:cNvPicPr>
            <a:picLocks noChangeAspect="1"/>
          </p:cNvPicPr>
          <p:nvPr/>
        </p:nvPicPr>
        <p:blipFill>
          <a:blip r:embed="rId3" cstate="print"/>
          <a:stretch>
            <a:fillRect/>
          </a:stretch>
        </p:blipFill>
        <p:spPr>
          <a:xfrm>
            <a:off x="0" y="0"/>
            <a:ext cx="12192000" cy="1450848"/>
          </a:xfrm>
          <a:prstGeom prst="rect">
            <a:avLst/>
          </a:prstGeom>
        </p:spPr>
      </p:pic>
      <p:sp>
        <p:nvSpPr>
          <p:cNvPr id="4" name="Rectángulo 3"/>
          <p:cNvSpPr/>
          <p:nvPr/>
        </p:nvSpPr>
        <p:spPr>
          <a:xfrm>
            <a:off x="1858936" y="1425822"/>
            <a:ext cx="89883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 Tiempos que se dedicarán al proyecto</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342765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014406" y="2604978"/>
            <a:ext cx="8729855" cy="3038961"/>
          </a:xfrm>
          <a:prstGeom prst="rect">
            <a:avLst/>
          </a:prstGeom>
        </p:spPr>
      </p:pic>
      <p:pic>
        <p:nvPicPr>
          <p:cNvPr id="3" name="Imagen 2"/>
          <p:cNvPicPr>
            <a:picLocks noChangeAspect="1"/>
          </p:cNvPicPr>
          <p:nvPr/>
        </p:nvPicPr>
        <p:blipFill>
          <a:blip r:embed="rId3" cstate="print"/>
          <a:stretch>
            <a:fillRect/>
          </a:stretch>
        </p:blipFill>
        <p:spPr>
          <a:xfrm>
            <a:off x="0" y="0"/>
            <a:ext cx="12192000" cy="1450848"/>
          </a:xfrm>
          <a:prstGeom prst="rect">
            <a:avLst/>
          </a:prstGeom>
        </p:spPr>
      </p:pic>
      <p:sp>
        <p:nvSpPr>
          <p:cNvPr id="4" name="Rectángulo 3"/>
          <p:cNvSpPr/>
          <p:nvPr/>
        </p:nvSpPr>
        <p:spPr>
          <a:xfrm>
            <a:off x="486643" y="1493731"/>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756707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731072" y="1313645"/>
            <a:ext cx="8729855" cy="5559780"/>
          </a:xfrm>
          <a:prstGeom prst="rect">
            <a:avLst/>
          </a:prstGeom>
        </p:spPr>
      </p:pic>
      <p:pic>
        <p:nvPicPr>
          <p:cNvPr id="3" name="Imagen 2"/>
          <p:cNvPicPr>
            <a:picLocks noChangeAspect="1"/>
          </p:cNvPicPr>
          <p:nvPr/>
        </p:nvPicPr>
        <p:blipFill>
          <a:blip r:embed="rId3" cstate="print"/>
          <a:stretch>
            <a:fillRect/>
          </a:stretch>
        </p:blipFill>
        <p:spPr>
          <a:xfrm>
            <a:off x="0" y="-25758"/>
            <a:ext cx="12192000" cy="1313645"/>
          </a:xfrm>
          <a:prstGeom prst="rect">
            <a:avLst/>
          </a:prstGeom>
        </p:spPr>
      </p:pic>
      <p:sp>
        <p:nvSpPr>
          <p:cNvPr id="4" name="Rectángulo 3"/>
          <p:cNvSpPr/>
          <p:nvPr/>
        </p:nvSpPr>
        <p:spPr>
          <a:xfrm rot="5400000">
            <a:off x="10235949" y="2536920"/>
            <a:ext cx="2048958" cy="523220"/>
          </a:xfrm>
          <a:prstGeom prst="rect">
            <a:avLst/>
          </a:prstGeom>
          <a:noFill/>
        </p:spPr>
        <p:txBody>
          <a:bodyPr wrap="none" lIns="91440" tIns="45720" rIns="91440" bIns="45720">
            <a:spAutoFit/>
          </a:bodyPr>
          <a:lstStyle/>
          <a:p>
            <a:pPr algn="ctr"/>
            <a:r>
              <a:rPr lang="es-MX" sz="28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entury Gothic" panose="020B0502020202020204" pitchFamily="34" charset="0"/>
              </a:rPr>
              <a:t>Producto 8</a:t>
            </a:r>
            <a:endParaRPr lang="es-MX" sz="28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65840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5244" y="1684741"/>
            <a:ext cx="4374525" cy="2622126"/>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388" y="4391696"/>
            <a:ext cx="4771625" cy="2318197"/>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374" y="1684741"/>
            <a:ext cx="4250027" cy="2622126"/>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5" cstate="print"/>
          <a:stretch>
            <a:fillRect/>
          </a:stretch>
        </p:blipFill>
        <p:spPr>
          <a:xfrm>
            <a:off x="0" y="0"/>
            <a:ext cx="12192000" cy="1450848"/>
          </a:xfrm>
          <a:prstGeom prst="rect">
            <a:avLst/>
          </a:prstGeom>
        </p:spPr>
      </p:pic>
      <p:sp>
        <p:nvSpPr>
          <p:cNvPr id="9" name="Rectángulo 8"/>
          <p:cNvSpPr/>
          <p:nvPr/>
        </p:nvSpPr>
        <p:spPr>
          <a:xfrm>
            <a:off x="9778644" y="5193405"/>
            <a:ext cx="744114" cy="523220"/>
          </a:xfrm>
          <a:prstGeom prst="rect">
            <a:avLst/>
          </a:prstGeom>
        </p:spPr>
        <p:txBody>
          <a:bodyPr wrap="none">
            <a:spAutoFit/>
          </a:bodyPr>
          <a:lstStyle/>
          <a:p>
            <a:pPr lvl="0" algn="ctr"/>
            <a:r>
              <a:rPr lang="es-MX" sz="28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RT2</a:t>
            </a:r>
            <a:endParaRPr lang="es-MX" sz="28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6" name="Rectángulo 5"/>
          <p:cNvSpPr/>
          <p:nvPr/>
        </p:nvSpPr>
        <p:spPr>
          <a:xfrm>
            <a:off x="1175439" y="4870240"/>
            <a:ext cx="2319866" cy="584775"/>
          </a:xfrm>
          <a:prstGeom prst="rect">
            <a:avLst/>
          </a:prstGeom>
          <a:noFill/>
        </p:spPr>
        <p:txBody>
          <a:bodyPr wrap="none" lIns="91440" tIns="45720" rIns="91440" bIns="45720">
            <a:spAutoFit/>
          </a:bodyPr>
          <a:lstStyle/>
          <a:p>
            <a:pPr algn="ctr"/>
            <a:r>
              <a:rPr lang="es-ES" sz="3200" b="1" u="sng"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9</a:t>
            </a:r>
            <a:endParaRPr lang="es-ES" sz="3200" b="1" u="sng"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365506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39 Conector recto de flecha"/>
          <p:cNvCxnSpPr/>
          <p:nvPr/>
        </p:nvCxnSpPr>
        <p:spPr>
          <a:xfrm flipH="1">
            <a:off x="5905500" y="2552700"/>
            <a:ext cx="1905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Flecha izquierda, derecha y arriba"/>
          <p:cNvSpPr/>
          <p:nvPr/>
        </p:nvSpPr>
        <p:spPr>
          <a:xfrm>
            <a:off x="5619750" y="4095750"/>
            <a:ext cx="647700" cy="89535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617509" y="345971"/>
            <a:ext cx="9751077" cy="461665"/>
          </a:xfrm>
          <a:prstGeom prst="rect">
            <a:avLst/>
          </a:prstGeom>
        </p:spPr>
        <p:txBody>
          <a:bodyPr wrap="square">
            <a:spAutoFit/>
          </a:bodyPr>
          <a:lstStyle/>
          <a:p>
            <a:pPr lvl="0" algn="just"/>
            <a:r>
              <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Producto </a:t>
            </a:r>
            <a:r>
              <a:rPr lang="es-MX" sz="24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10. </a:t>
            </a:r>
            <a:r>
              <a:rPr lang="es-MX" sz="20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Evaluación. Tipos, herramientas y productos de aprendizaje. </a:t>
            </a:r>
            <a:endParaRPr lang="es-MX" sz="20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7" name="6 Rectángulo redondeado"/>
          <p:cNvSpPr/>
          <p:nvPr/>
        </p:nvSpPr>
        <p:spPr>
          <a:xfrm>
            <a:off x="4372500" y="2882135"/>
            <a:ext cx="318135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smtClean="0"/>
              <a:t>EVALUACIÓN  DIAGNÓSTICA</a:t>
            </a:r>
            <a:endParaRPr lang="es-MX" b="1" dirty="0"/>
          </a:p>
        </p:txBody>
      </p:sp>
      <p:sp>
        <p:nvSpPr>
          <p:cNvPr id="9" name="8 Elipse"/>
          <p:cNvSpPr/>
          <p:nvPr/>
        </p:nvSpPr>
        <p:spPr>
          <a:xfrm>
            <a:off x="4057650" y="4267200"/>
            <a:ext cx="1466850" cy="11620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smtClean="0"/>
              <a:t>INICIAL</a:t>
            </a:r>
            <a:endParaRPr lang="es-MX" sz="1600" dirty="0"/>
          </a:p>
        </p:txBody>
      </p:sp>
      <p:sp>
        <p:nvSpPr>
          <p:cNvPr id="10" name="9 Elipse"/>
          <p:cNvSpPr/>
          <p:nvPr/>
        </p:nvSpPr>
        <p:spPr>
          <a:xfrm>
            <a:off x="6362700" y="4229100"/>
            <a:ext cx="1562100" cy="1276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PUNTUAL</a:t>
            </a:r>
            <a:endParaRPr lang="es-MX" sz="1600" dirty="0"/>
          </a:p>
        </p:txBody>
      </p:sp>
      <p:sp>
        <p:nvSpPr>
          <p:cNvPr id="11" name="10 CuadroTexto"/>
          <p:cNvSpPr txBox="1"/>
          <p:nvPr/>
        </p:nvSpPr>
        <p:spPr>
          <a:xfrm>
            <a:off x="1324215" y="2800350"/>
            <a:ext cx="2276235" cy="369332"/>
          </a:xfrm>
          <a:prstGeom prst="rect">
            <a:avLst/>
          </a:prstGeom>
          <a:noFill/>
        </p:spPr>
        <p:txBody>
          <a:bodyPr wrap="square" rtlCol="0">
            <a:spAutoFit/>
          </a:bodyPr>
          <a:lstStyle/>
          <a:p>
            <a:r>
              <a:rPr lang="es-MX" dirty="0" smtClean="0"/>
              <a:t>Evalúa   (+ formal)</a:t>
            </a:r>
            <a:endParaRPr lang="es-MX" dirty="0"/>
          </a:p>
        </p:txBody>
      </p:sp>
      <p:sp>
        <p:nvSpPr>
          <p:cNvPr id="14" name="13 Rectángulo redondeado"/>
          <p:cNvSpPr/>
          <p:nvPr/>
        </p:nvSpPr>
        <p:spPr>
          <a:xfrm>
            <a:off x="4114800" y="1257300"/>
            <a:ext cx="3695700" cy="1504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 realiza previamente al desarrollo de un proceso educativo</a:t>
            </a:r>
            <a:endParaRPr lang="es-MX" dirty="0"/>
          </a:p>
        </p:txBody>
      </p:sp>
      <p:sp>
        <p:nvSpPr>
          <p:cNvPr id="15" name="14 Rectángulo"/>
          <p:cNvSpPr/>
          <p:nvPr/>
        </p:nvSpPr>
        <p:spPr>
          <a:xfrm>
            <a:off x="8667750" y="1504950"/>
            <a:ext cx="171450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 grupo o colectivo</a:t>
            </a:r>
            <a:endParaRPr lang="es-MX" dirty="0"/>
          </a:p>
        </p:txBody>
      </p:sp>
      <p:sp>
        <p:nvSpPr>
          <p:cNvPr id="16" name="15 CuadroTexto"/>
          <p:cNvSpPr txBox="1"/>
          <p:nvPr/>
        </p:nvSpPr>
        <p:spPr>
          <a:xfrm>
            <a:off x="5105400" y="3695700"/>
            <a:ext cx="1638300" cy="369332"/>
          </a:xfrm>
          <a:prstGeom prst="rect">
            <a:avLst/>
          </a:prstGeom>
          <a:noFill/>
        </p:spPr>
        <p:txBody>
          <a:bodyPr wrap="square" rtlCol="0">
            <a:spAutoFit/>
          </a:bodyPr>
          <a:lstStyle/>
          <a:p>
            <a:r>
              <a:rPr lang="es-MX" dirty="0" smtClean="0"/>
              <a:t>Se divide en</a:t>
            </a:r>
            <a:endParaRPr lang="es-MX" dirty="0"/>
          </a:p>
        </p:txBody>
      </p:sp>
      <p:sp>
        <p:nvSpPr>
          <p:cNvPr id="17" name="16 Rectángulo"/>
          <p:cNvSpPr/>
          <p:nvPr/>
        </p:nvSpPr>
        <p:spPr>
          <a:xfrm>
            <a:off x="1752600" y="1428750"/>
            <a:ext cx="171450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Por alumno</a:t>
            </a:r>
            <a:endParaRPr lang="es-MX" dirty="0"/>
          </a:p>
        </p:txBody>
      </p:sp>
      <p:sp>
        <p:nvSpPr>
          <p:cNvPr id="18" name="17 CuadroTexto"/>
          <p:cNvSpPr txBox="1"/>
          <p:nvPr/>
        </p:nvSpPr>
        <p:spPr>
          <a:xfrm>
            <a:off x="361950" y="1714500"/>
            <a:ext cx="1447800" cy="369332"/>
          </a:xfrm>
          <a:prstGeom prst="rect">
            <a:avLst/>
          </a:prstGeom>
          <a:noFill/>
        </p:spPr>
        <p:txBody>
          <a:bodyPr wrap="square" rtlCol="0">
            <a:spAutoFit/>
          </a:bodyPr>
          <a:lstStyle/>
          <a:p>
            <a:r>
              <a:rPr lang="es-MX" dirty="0" smtClean="0"/>
              <a:t>Prognosis</a:t>
            </a:r>
            <a:endParaRPr lang="es-MX" dirty="0"/>
          </a:p>
        </p:txBody>
      </p:sp>
      <p:sp>
        <p:nvSpPr>
          <p:cNvPr id="19" name="18 CuadroTexto"/>
          <p:cNvSpPr txBox="1"/>
          <p:nvPr/>
        </p:nvSpPr>
        <p:spPr>
          <a:xfrm>
            <a:off x="10572750" y="1847850"/>
            <a:ext cx="1447800" cy="369332"/>
          </a:xfrm>
          <a:prstGeom prst="rect">
            <a:avLst/>
          </a:prstGeom>
          <a:noFill/>
        </p:spPr>
        <p:txBody>
          <a:bodyPr wrap="square" rtlCol="0">
            <a:spAutoFit/>
          </a:bodyPr>
          <a:lstStyle/>
          <a:p>
            <a:r>
              <a:rPr lang="es-MX" dirty="0" smtClean="0"/>
              <a:t>Diagnosis</a:t>
            </a:r>
            <a:endParaRPr lang="es-MX" dirty="0"/>
          </a:p>
        </p:txBody>
      </p:sp>
      <p:sp>
        <p:nvSpPr>
          <p:cNvPr id="21" name="20 Rectángulo redondeado"/>
          <p:cNvSpPr/>
          <p:nvPr/>
        </p:nvSpPr>
        <p:spPr>
          <a:xfrm>
            <a:off x="209550" y="3238500"/>
            <a:ext cx="329565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Conocimientos previos.</a:t>
            </a:r>
          </a:p>
          <a:p>
            <a:pPr algn="ctr"/>
            <a:endParaRPr lang="es-MX" sz="1400" dirty="0" smtClean="0"/>
          </a:p>
          <a:p>
            <a:pPr algn="ctr"/>
            <a:r>
              <a:rPr lang="es-MX" sz="1400" dirty="0" smtClean="0"/>
              <a:t>Desarrollo cognitivo.</a:t>
            </a:r>
          </a:p>
          <a:p>
            <a:pPr algn="ctr"/>
            <a:endParaRPr lang="es-MX" sz="1400" dirty="0" smtClean="0"/>
          </a:p>
          <a:p>
            <a:pPr algn="ctr"/>
            <a:r>
              <a:rPr lang="es-MX" sz="1400" dirty="0" smtClean="0"/>
              <a:t>Disposición para aprender</a:t>
            </a:r>
          </a:p>
          <a:p>
            <a:pPr algn="ctr"/>
            <a:endParaRPr lang="es-MX" sz="1400" dirty="0"/>
          </a:p>
        </p:txBody>
      </p:sp>
      <p:sp>
        <p:nvSpPr>
          <p:cNvPr id="22" name="21 CuadroTexto"/>
          <p:cNvSpPr txBox="1"/>
          <p:nvPr/>
        </p:nvSpPr>
        <p:spPr>
          <a:xfrm>
            <a:off x="9448800" y="2914650"/>
            <a:ext cx="2209800" cy="369332"/>
          </a:xfrm>
          <a:prstGeom prst="rect">
            <a:avLst/>
          </a:prstGeom>
          <a:noFill/>
        </p:spPr>
        <p:txBody>
          <a:bodyPr wrap="square" rtlCol="0">
            <a:spAutoFit/>
          </a:bodyPr>
          <a:lstStyle/>
          <a:p>
            <a:r>
              <a:rPr lang="es-MX" dirty="0" smtClean="0"/>
              <a:t>Evalúa (- formal)</a:t>
            </a:r>
            <a:endParaRPr lang="es-MX" dirty="0"/>
          </a:p>
        </p:txBody>
      </p:sp>
      <p:sp>
        <p:nvSpPr>
          <p:cNvPr id="23" name="22 Rectángulo redondeado"/>
          <p:cNvSpPr/>
          <p:nvPr/>
        </p:nvSpPr>
        <p:spPr>
          <a:xfrm>
            <a:off x="8305800" y="3371850"/>
            <a:ext cx="3581400" cy="12382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Regulación continua.</a:t>
            </a:r>
          </a:p>
          <a:p>
            <a:pPr algn="ctr"/>
            <a:endParaRPr lang="es-MX" sz="1400" dirty="0" smtClean="0"/>
          </a:p>
          <a:p>
            <a:pPr algn="ctr"/>
            <a:r>
              <a:rPr lang="es-MX" sz="1400" dirty="0" smtClean="0"/>
              <a:t>Utilizar continuamente los conocimientos previos</a:t>
            </a:r>
            <a:endParaRPr lang="es-MX" sz="1400" dirty="0"/>
          </a:p>
        </p:txBody>
      </p:sp>
      <p:sp>
        <p:nvSpPr>
          <p:cNvPr id="25" name="24 Rectángulo"/>
          <p:cNvSpPr/>
          <p:nvPr/>
        </p:nvSpPr>
        <p:spPr>
          <a:xfrm>
            <a:off x="38100" y="5581650"/>
            <a:ext cx="379095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Iniciar un proceso escolar.</a:t>
            </a:r>
          </a:p>
          <a:p>
            <a:pPr algn="ctr"/>
            <a:r>
              <a:rPr lang="es-MX" sz="1400" dirty="0" smtClean="0"/>
              <a:t>Modificar el programa/capacitar</a:t>
            </a:r>
            <a:endParaRPr lang="es-MX" sz="1400" dirty="0"/>
          </a:p>
        </p:txBody>
      </p:sp>
      <p:sp>
        <p:nvSpPr>
          <p:cNvPr id="26" name="25 Rectángulo"/>
          <p:cNvSpPr/>
          <p:nvPr/>
        </p:nvSpPr>
        <p:spPr>
          <a:xfrm>
            <a:off x="8248650" y="5600700"/>
            <a:ext cx="379095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Identificar contenidos a trabajar.</a:t>
            </a:r>
          </a:p>
          <a:p>
            <a:pPr algn="ctr"/>
            <a:r>
              <a:rPr lang="es-MX" sz="1400" dirty="0" smtClean="0"/>
              <a:t>Determinar conocimientos previos requeridos  </a:t>
            </a:r>
            <a:endParaRPr lang="es-MX" sz="1400" dirty="0"/>
          </a:p>
        </p:txBody>
      </p:sp>
      <p:sp>
        <p:nvSpPr>
          <p:cNvPr id="29" name="28 Flecha izquierda"/>
          <p:cNvSpPr/>
          <p:nvPr/>
        </p:nvSpPr>
        <p:spPr>
          <a:xfrm>
            <a:off x="3543300" y="1905000"/>
            <a:ext cx="514350"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Flecha a la derecha con bandas"/>
          <p:cNvSpPr/>
          <p:nvPr/>
        </p:nvSpPr>
        <p:spPr>
          <a:xfrm>
            <a:off x="7943850" y="1943100"/>
            <a:ext cx="590550" cy="2095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Flecha curvada hacia abajo"/>
          <p:cNvSpPr/>
          <p:nvPr/>
        </p:nvSpPr>
        <p:spPr>
          <a:xfrm rot="20612728">
            <a:off x="7196156" y="3631364"/>
            <a:ext cx="1048239" cy="4506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32 Flecha curvada hacia arriba"/>
          <p:cNvSpPr/>
          <p:nvPr/>
        </p:nvSpPr>
        <p:spPr>
          <a:xfrm rot="11673997">
            <a:off x="3600450" y="3619500"/>
            <a:ext cx="1104900" cy="4381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33 Flecha abajo"/>
          <p:cNvSpPr/>
          <p:nvPr/>
        </p:nvSpPr>
        <p:spPr>
          <a:xfrm>
            <a:off x="1714500" y="5010150"/>
            <a:ext cx="1905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4 Flecha abajo"/>
          <p:cNvSpPr/>
          <p:nvPr/>
        </p:nvSpPr>
        <p:spPr>
          <a:xfrm>
            <a:off x="9906000" y="5067300"/>
            <a:ext cx="1905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6 Flecha derecha"/>
          <p:cNvSpPr/>
          <p:nvPr/>
        </p:nvSpPr>
        <p:spPr>
          <a:xfrm>
            <a:off x="6362700" y="5772150"/>
            <a:ext cx="1733550" cy="6477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400" dirty="0" smtClean="0"/>
              <a:t>Por el docente</a:t>
            </a:r>
            <a:endParaRPr lang="es-MX" sz="1400" dirty="0"/>
          </a:p>
        </p:txBody>
      </p:sp>
      <p:sp>
        <p:nvSpPr>
          <p:cNvPr id="38" name="37 Flecha izquierda"/>
          <p:cNvSpPr/>
          <p:nvPr/>
        </p:nvSpPr>
        <p:spPr>
          <a:xfrm>
            <a:off x="3924300" y="5810250"/>
            <a:ext cx="1885950" cy="59055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400" dirty="0" smtClean="0"/>
              <a:t>Por la institución</a:t>
            </a:r>
            <a:endParaRPr lang="es-MX" sz="1400" dirty="0"/>
          </a:p>
        </p:txBody>
      </p:sp>
      <p:sp>
        <p:nvSpPr>
          <p:cNvPr id="45" name="44 CuadroTexto"/>
          <p:cNvSpPr txBox="1"/>
          <p:nvPr/>
        </p:nvSpPr>
        <p:spPr>
          <a:xfrm>
            <a:off x="228600" y="6572251"/>
            <a:ext cx="11563350" cy="285749"/>
          </a:xfrm>
          <a:prstGeom prst="rect">
            <a:avLst/>
          </a:prstGeom>
          <a:noFill/>
        </p:spPr>
        <p:txBody>
          <a:bodyPr wrap="square" rtlCol="0">
            <a:spAutoFit/>
          </a:bodyPr>
          <a:lstStyle/>
          <a:p>
            <a:r>
              <a:rPr lang="es-MX" sz="1200" dirty="0" smtClean="0"/>
              <a:t>Fuente: Díaz, F. Y Barriga, A. (2002) Estrategias Docentes para un Aprendizaje Significativo: una interpretación constructivista. México: McGraw Hill </a:t>
            </a:r>
            <a:endParaRPr lang="es-MX" sz="1200" dirty="0"/>
          </a:p>
        </p:txBody>
      </p:sp>
      <p:sp>
        <p:nvSpPr>
          <p:cNvPr id="46" name="45 CuadroTexto"/>
          <p:cNvSpPr txBox="1"/>
          <p:nvPr/>
        </p:nvSpPr>
        <p:spPr>
          <a:xfrm>
            <a:off x="1371600" y="4648200"/>
            <a:ext cx="952500" cy="338554"/>
          </a:xfrm>
          <a:prstGeom prst="rect">
            <a:avLst/>
          </a:prstGeom>
          <a:noFill/>
        </p:spPr>
        <p:txBody>
          <a:bodyPr wrap="square" rtlCol="0">
            <a:spAutoFit/>
          </a:bodyPr>
          <a:lstStyle/>
          <a:p>
            <a:r>
              <a:rPr lang="es-MX" sz="1600" dirty="0" smtClean="0"/>
              <a:t>Permite</a:t>
            </a:r>
            <a:endParaRPr lang="es-MX" sz="1600" dirty="0"/>
          </a:p>
        </p:txBody>
      </p:sp>
      <p:sp>
        <p:nvSpPr>
          <p:cNvPr id="47" name="46 CuadroTexto"/>
          <p:cNvSpPr txBox="1"/>
          <p:nvPr/>
        </p:nvSpPr>
        <p:spPr>
          <a:xfrm>
            <a:off x="9525000" y="4686300"/>
            <a:ext cx="952500" cy="338554"/>
          </a:xfrm>
          <a:prstGeom prst="rect">
            <a:avLst/>
          </a:prstGeom>
          <a:noFill/>
        </p:spPr>
        <p:txBody>
          <a:bodyPr wrap="square" rtlCol="0">
            <a:spAutoFit/>
          </a:bodyPr>
          <a:lstStyle/>
          <a:p>
            <a:r>
              <a:rPr lang="es-MX" sz="1600" dirty="0" smtClean="0"/>
              <a:t>Permite</a:t>
            </a:r>
            <a:endParaRPr lang="es-MX" sz="1600" dirty="0"/>
          </a:p>
        </p:txBody>
      </p:sp>
    </p:spTree>
    <p:extLst>
      <p:ext uri="{BB962C8B-B14F-4D97-AF65-F5344CB8AC3E}">
        <p14:creationId xmlns:p14="http://schemas.microsoft.com/office/powerpoint/2010/main" val="197915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166142838"/>
              </p:ext>
            </p:extLst>
          </p:nvPr>
        </p:nvGraphicFramePr>
        <p:xfrm>
          <a:off x="238539" y="410817"/>
          <a:ext cx="11396870" cy="6159738"/>
        </p:xfrm>
        <a:graphic>
          <a:graphicData uri="http://schemas.openxmlformats.org/drawingml/2006/table">
            <a:tbl>
              <a:tblPr/>
              <a:tblGrid>
                <a:gridCol w="1626774"/>
                <a:gridCol w="9770096"/>
              </a:tblGrid>
              <a:tr h="1212292">
                <a:tc>
                  <a:txBody>
                    <a:bodyPr/>
                    <a:lstStyle/>
                    <a:p>
                      <a:pP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¿Por qué es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importante en la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educación?</a:t>
                      </a:r>
                      <a:endParaRPr lang="es-MX" sz="1200" dirty="0">
                        <a:solidFill>
                          <a:srgbClr val="000000"/>
                        </a:solidFill>
                        <a:effectLst/>
                        <a:latin typeface="Arial" panose="020B0604020202020204" pitchFamily="34" charset="0"/>
                        <a:ea typeface="Arial" panose="020B0604020202020204" pitchFamily="34" charset="0"/>
                      </a:endParaRPr>
                    </a:p>
                  </a:txBody>
                  <a:tcPr marL="45167" marR="45167" marT="45167" marB="4516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 se puede dar solución a los complejos problemas actuales desde el punto de vista de un solo campo de conocimiento.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Los alumnos son seres multidimensionales, es por eso que se les debe de educar en todos los ámbitos que conlleva este término.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forma de prepararlos de manera interdisciplinaria, los formará para llevarlo a cabo en un contexto laboral.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Porque todos aprenden de todos, aun sin ser expertos en el conocimiento.</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 esta forma buscamos la integración del conocimiento, no su fragmentación</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Ayuda a los alumnos a identificar problemas reales desde una visión integral, que amplía horizontes de los alumnos y maestros, creando conciencia en torno a la mejor manera de resolverlos.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45167" marR="45167" marT="45167" marB="4516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461616">
                <a:tc>
                  <a:txBody>
                    <a:bodyPr/>
                    <a:lstStyle/>
                    <a:p>
                      <a:pP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¿Cómo motivar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los alumnos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para el trabajo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interdisciplinario?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45167" marR="45167" marT="45167" marB="4516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Necesitamos maestros motivados y abiertos a trabajar de forma interdisciplinaria, que faciliten herramientas de aprendizaje para regular la verticalidad sobre la acción del profesor sobre el aprendizaje.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Conociendo las inquietudes del grupo en torno a su forma de ver los problemas o situaciones actuales del contexto, de esta forma proponer proyectos interesantes que deben de ser resueltos de manera interdisciplinaria.</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Invitándolos a que identifiquen por ellos mismos problemas actuales y elaboren propuestas de solución desde la interdisciplinariedad.</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Trabajando sobre casos reales simples (en conjunto con la comunidad), en los que puedan identificar las bondades y ventajas de la interdisciplinariedad.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Estableciendo mesas de debate en las que los alumnos expongan y analicen su visión en torno a los problemas actuales.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Fomentando su autonomía sobre el aprendizaje para generar confianza en ellos mismos.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45167" marR="45167" marT="45167" marB="4516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12292">
                <a:tc>
                  <a:txBody>
                    <a:bodyPr/>
                    <a:lstStyle/>
                    <a:p>
                      <a:pPr>
                        <a:lnSpc>
                          <a:spcPct val="115000"/>
                        </a:lnSpc>
                        <a:spcAft>
                          <a:spcPts val="0"/>
                        </a:spcAft>
                      </a:pPr>
                      <a:r>
                        <a:rPr lang="es-ES" sz="12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¿Cuáles son los</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prerrequisitos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materiales,</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organizacionales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y personales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para la</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planeación del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trabajo           interdisciplinario?</a:t>
                      </a:r>
                      <a:endParaRPr lang="es-MX" sz="1200">
                        <a:solidFill>
                          <a:srgbClr val="000000"/>
                        </a:solidFill>
                        <a:effectLst/>
                        <a:latin typeface="Arial" panose="020B0604020202020204" pitchFamily="34" charset="0"/>
                        <a:ea typeface="Arial" panose="020B0604020202020204" pitchFamily="34" charset="0"/>
                      </a:endParaRPr>
                    </a:p>
                  </a:txBody>
                  <a:tcPr marL="45167" marR="45167" marT="45167" marB="4516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Hablar un lenguaje común, para dialogar y establecer una visión para todos.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Estar abierto a trabajar con ideas diferentes a las tuyas, sin la necesidad de imponerte.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Propiciar ambientes favorables para generar el dialogo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Desarrollar proyectos de manera integradora.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Proporcionar recursos materiales necesarios para llevar a cabo estos proyectos.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Disponibilidad de tiempo para compartir conocimientos.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Disposición para aprender aquello que no forma parte de nuestra disciplina.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Disposición para abordar en un mismo proyecto los saberes de una misma disciplina.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45167" marR="45167" marT="45167" marB="4516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62902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4906851" y="2717442"/>
            <a:ext cx="2163650" cy="112046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t>Evaluación Formativa</a:t>
            </a:r>
            <a:endParaRPr lang="es-MX" b="1" dirty="0"/>
          </a:p>
        </p:txBody>
      </p:sp>
      <p:sp>
        <p:nvSpPr>
          <p:cNvPr id="8" name="Rectángulo redondeado 7"/>
          <p:cNvSpPr/>
          <p:nvPr/>
        </p:nvSpPr>
        <p:spPr>
          <a:xfrm>
            <a:off x="1644291" y="1067682"/>
            <a:ext cx="2429814" cy="5127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sz="1400" dirty="0" smtClean="0"/>
          </a:p>
          <a:p>
            <a:pPr algn="ctr"/>
            <a:endParaRPr lang="es-MX" sz="1400" dirty="0"/>
          </a:p>
          <a:p>
            <a:pPr algn="ctr"/>
            <a:endParaRPr lang="es-MX" sz="1400" dirty="0" smtClean="0"/>
          </a:p>
          <a:p>
            <a:pPr algn="ctr"/>
            <a:endParaRPr lang="es-MX" sz="1300" dirty="0" smtClean="0"/>
          </a:p>
          <a:p>
            <a:pPr algn="ctr"/>
            <a:endParaRPr lang="es-MX" sz="1300" dirty="0"/>
          </a:p>
          <a:p>
            <a:pPr algn="ctr"/>
            <a:r>
              <a:rPr lang="es-MX" sz="1300" dirty="0" smtClean="0"/>
              <a:t>Finalidad pedagógica (</a:t>
            </a:r>
            <a:r>
              <a:rPr lang="es-MX" sz="1300" b="1" dirty="0" smtClean="0">
                <a:solidFill>
                  <a:srgbClr val="C00000"/>
                </a:solidFill>
              </a:rPr>
              <a:t>adaptar</a:t>
            </a:r>
            <a:r>
              <a:rPr lang="es-MX" sz="1300" dirty="0" smtClean="0"/>
              <a:t> y </a:t>
            </a:r>
            <a:r>
              <a:rPr lang="es-MX" sz="1300" b="1" dirty="0" smtClean="0">
                <a:solidFill>
                  <a:srgbClr val="C00000"/>
                </a:solidFill>
              </a:rPr>
              <a:t>ajustar</a:t>
            </a:r>
            <a:r>
              <a:rPr lang="es-MX" sz="1300" dirty="0" smtClean="0"/>
              <a:t> estrategias).</a:t>
            </a:r>
          </a:p>
          <a:p>
            <a:pPr algn="ctr"/>
            <a:endParaRPr lang="es-MX" sz="1300" dirty="0"/>
          </a:p>
          <a:p>
            <a:pPr algn="ctr"/>
            <a:r>
              <a:rPr lang="es-MX" sz="1300" b="1" dirty="0" smtClean="0"/>
              <a:t>Se aplica en todo el proceso de E-A</a:t>
            </a:r>
            <a:r>
              <a:rPr lang="es-MX" sz="1300" dirty="0" smtClean="0"/>
              <a:t>; implica su supervisión y su evaluación cualitativa.</a:t>
            </a:r>
          </a:p>
          <a:p>
            <a:pPr algn="ctr"/>
            <a:endParaRPr lang="es-MX" sz="1300" dirty="0"/>
          </a:p>
          <a:p>
            <a:pPr algn="ctr"/>
            <a:r>
              <a:rPr lang="es-MX" sz="1300" dirty="0" smtClean="0"/>
              <a:t>Permite </a:t>
            </a:r>
            <a:r>
              <a:rPr lang="es-MX" sz="1300" b="1" dirty="0" smtClean="0">
                <a:solidFill>
                  <a:srgbClr val="C00000"/>
                </a:solidFill>
              </a:rPr>
              <a:t>reestructurar</a:t>
            </a:r>
            <a:r>
              <a:rPr lang="es-MX" sz="1300" dirty="0" smtClean="0"/>
              <a:t> los procesos pedagógicos.</a:t>
            </a:r>
          </a:p>
          <a:p>
            <a:pPr algn="ctr"/>
            <a:endParaRPr lang="es-MX" sz="1300" dirty="0"/>
          </a:p>
          <a:p>
            <a:pPr algn="ctr"/>
            <a:r>
              <a:rPr lang="es-MX" sz="1300" dirty="0" smtClean="0"/>
              <a:t>Busca </a:t>
            </a:r>
            <a:r>
              <a:rPr lang="es-MX" sz="1300" b="1" dirty="0" smtClean="0">
                <a:solidFill>
                  <a:srgbClr val="C00000"/>
                </a:solidFill>
              </a:rPr>
              <a:t>comprender</a:t>
            </a:r>
            <a:r>
              <a:rPr lang="es-MX" sz="1300" dirty="0" smtClean="0"/>
              <a:t>, </a:t>
            </a:r>
            <a:r>
              <a:rPr lang="es-MX" sz="1300" b="1" dirty="0" smtClean="0">
                <a:solidFill>
                  <a:srgbClr val="C00000"/>
                </a:solidFill>
              </a:rPr>
              <a:t>supervisar</a:t>
            </a:r>
            <a:r>
              <a:rPr lang="es-MX" sz="1300" dirty="0" smtClean="0"/>
              <a:t> y </a:t>
            </a:r>
            <a:r>
              <a:rPr lang="es-MX" sz="1300" b="1" dirty="0" smtClean="0">
                <a:solidFill>
                  <a:srgbClr val="C00000"/>
                </a:solidFill>
              </a:rPr>
              <a:t>mejorar</a:t>
            </a:r>
            <a:r>
              <a:rPr lang="es-MX" sz="1300" dirty="0" smtClean="0"/>
              <a:t> el proceso y </a:t>
            </a:r>
            <a:r>
              <a:rPr lang="es-MX" sz="1300" b="1" dirty="0" smtClean="0">
                <a:solidFill>
                  <a:srgbClr val="C00000"/>
                </a:solidFill>
              </a:rPr>
              <a:t>reorientar</a:t>
            </a:r>
            <a:r>
              <a:rPr lang="es-MX" sz="1300" dirty="0" smtClean="0"/>
              <a:t> la metodología. </a:t>
            </a:r>
          </a:p>
          <a:p>
            <a:pPr algn="ctr"/>
            <a:endParaRPr lang="es-MX" sz="1300" dirty="0" smtClean="0"/>
          </a:p>
          <a:p>
            <a:pPr algn="ctr"/>
            <a:endParaRPr lang="es-MX" sz="1400" dirty="0"/>
          </a:p>
          <a:p>
            <a:pPr algn="ctr"/>
            <a:endParaRPr lang="es-MX" sz="1400" dirty="0" smtClean="0"/>
          </a:p>
          <a:p>
            <a:pPr algn="ctr"/>
            <a:endParaRPr lang="es-MX" sz="1400" dirty="0"/>
          </a:p>
          <a:p>
            <a:pPr algn="ctr"/>
            <a:endParaRPr lang="es-MX" sz="1400" dirty="0" smtClean="0"/>
          </a:p>
          <a:p>
            <a:pPr algn="ctr"/>
            <a:endParaRPr lang="es-MX" dirty="0"/>
          </a:p>
          <a:p>
            <a:pPr algn="ctr"/>
            <a:endParaRPr lang="es-MX" dirty="0"/>
          </a:p>
        </p:txBody>
      </p:sp>
      <p:sp>
        <p:nvSpPr>
          <p:cNvPr id="9" name="Flecha curvada hacia arriba 8"/>
          <p:cNvSpPr/>
          <p:nvPr/>
        </p:nvSpPr>
        <p:spPr>
          <a:xfrm rot="13518717">
            <a:off x="4108543" y="2065277"/>
            <a:ext cx="1463603" cy="50227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Flecha curvada hacia arriba 9"/>
          <p:cNvSpPr/>
          <p:nvPr/>
        </p:nvSpPr>
        <p:spPr>
          <a:xfrm rot="19065522" flipH="1">
            <a:off x="4055757" y="4038494"/>
            <a:ext cx="1534570" cy="58200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Rectángulo 10"/>
          <p:cNvSpPr/>
          <p:nvPr/>
        </p:nvSpPr>
        <p:spPr>
          <a:xfrm rot="20976591">
            <a:off x="471197" y="1106623"/>
            <a:ext cx="3661579" cy="492443"/>
          </a:xfrm>
          <a:prstGeom prst="rect">
            <a:avLst/>
          </a:prstGeom>
          <a:noFill/>
        </p:spPr>
        <p:txBody>
          <a:bodyPr wrap="none" lIns="91440" tIns="45720" rIns="91440" bIns="45720">
            <a:spAutoFit/>
          </a:bodyPr>
          <a:lstStyle/>
          <a:p>
            <a:pPr algn="ctr"/>
            <a:r>
              <a:rPr lang="es-ES" sz="2600" b="1" cap="none" spc="0" dirty="0" smtClean="0">
                <a:ln w="0">
                  <a:solidFill>
                    <a:schemeClr val="tx1"/>
                  </a:solidFill>
                </a:ln>
                <a:solidFill>
                  <a:schemeClr val="accent1"/>
                </a:solidFill>
                <a:effectLst>
                  <a:outerShdw blurRad="38100" dist="25400" dir="5400000" algn="ctr" rotWithShape="0">
                    <a:srgbClr val="6E747A">
                      <a:alpha val="43000"/>
                    </a:srgbClr>
                  </a:outerShdw>
                </a:effectLst>
              </a:rPr>
              <a:t>Aspecto pedagógico</a:t>
            </a:r>
            <a:endParaRPr lang="es-ES" sz="2600" b="1" cap="none" spc="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12" name="Flecha abajo 11"/>
          <p:cNvSpPr/>
          <p:nvPr/>
        </p:nvSpPr>
        <p:spPr>
          <a:xfrm rot="5400000">
            <a:off x="4246194" y="2810446"/>
            <a:ext cx="254360" cy="920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redondeado 12"/>
          <p:cNvSpPr/>
          <p:nvPr/>
        </p:nvSpPr>
        <p:spPr>
          <a:xfrm>
            <a:off x="7802451" y="682580"/>
            <a:ext cx="2977166" cy="5512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solidFill>
                  <a:schemeClr val="accent1">
                    <a:lumMod val="75000"/>
                  </a:schemeClr>
                </a:solidFill>
              </a:rPr>
              <a:t>Valorar</a:t>
            </a:r>
            <a:r>
              <a:rPr lang="es-MX" sz="1300" dirty="0" smtClean="0"/>
              <a:t> </a:t>
            </a:r>
            <a:r>
              <a:rPr lang="es-MX" sz="1300" b="1" dirty="0" smtClean="0">
                <a:solidFill>
                  <a:schemeClr val="accent1">
                    <a:lumMod val="75000"/>
                  </a:schemeClr>
                </a:solidFill>
              </a:rPr>
              <a:t>errores</a:t>
            </a:r>
            <a:r>
              <a:rPr lang="es-MX" sz="1300" dirty="0" smtClean="0"/>
              <a:t> (</a:t>
            </a:r>
            <a:r>
              <a:rPr lang="es-MX" sz="1300" b="1" dirty="0" smtClean="0">
                <a:solidFill>
                  <a:schemeClr val="accent1">
                    <a:lumMod val="75000"/>
                  </a:schemeClr>
                </a:solidFill>
              </a:rPr>
              <a:t>detectar</a:t>
            </a:r>
            <a:r>
              <a:rPr lang="es-MX" sz="1300" dirty="0" smtClean="0"/>
              <a:t> dificultades de aprendizaje).</a:t>
            </a:r>
          </a:p>
          <a:p>
            <a:pPr algn="ctr"/>
            <a:endParaRPr lang="es-MX" sz="1300" dirty="0" smtClean="0"/>
          </a:p>
          <a:p>
            <a:pPr algn="ctr"/>
            <a:r>
              <a:rPr lang="es-MX" sz="1300" b="1" dirty="0" smtClean="0">
                <a:solidFill>
                  <a:schemeClr val="accent1">
                    <a:lumMod val="75000"/>
                  </a:schemeClr>
                </a:solidFill>
              </a:rPr>
              <a:t>Comprender</a:t>
            </a:r>
            <a:r>
              <a:rPr lang="es-MX" sz="1300" dirty="0" smtClean="0"/>
              <a:t> el funcionamiento cognitivo, según tarea propuesta.</a:t>
            </a:r>
          </a:p>
          <a:p>
            <a:pPr algn="ctr"/>
            <a:endParaRPr lang="es-MX" sz="1300" dirty="0" smtClean="0"/>
          </a:p>
          <a:p>
            <a:pPr algn="ctr"/>
            <a:r>
              <a:rPr lang="es-MX" sz="1300" b="1" dirty="0" smtClean="0">
                <a:solidFill>
                  <a:schemeClr val="accent1">
                    <a:lumMod val="75000"/>
                  </a:schemeClr>
                </a:solidFill>
              </a:rPr>
              <a:t>Valorar aciertos</a:t>
            </a:r>
            <a:r>
              <a:rPr lang="es-MX" sz="1300" dirty="0" smtClean="0"/>
              <a:t> y </a:t>
            </a:r>
            <a:r>
              <a:rPr lang="es-MX" sz="1300" b="1" dirty="0" smtClean="0">
                <a:solidFill>
                  <a:schemeClr val="accent1">
                    <a:lumMod val="75000"/>
                  </a:schemeClr>
                </a:solidFill>
              </a:rPr>
              <a:t>logros </a:t>
            </a:r>
            <a:r>
              <a:rPr lang="es-MX" sz="1300" dirty="0" smtClean="0"/>
              <a:t>(verificación permanente).</a:t>
            </a:r>
          </a:p>
          <a:p>
            <a:pPr algn="ctr"/>
            <a:endParaRPr lang="es-MX" sz="1300" dirty="0" smtClean="0"/>
          </a:p>
          <a:p>
            <a:pPr algn="ctr"/>
            <a:r>
              <a:rPr lang="es-MX" sz="1300" dirty="0" smtClean="0"/>
              <a:t>Busca </a:t>
            </a:r>
            <a:r>
              <a:rPr lang="es-MX" sz="1300" b="1" dirty="0" smtClean="0">
                <a:solidFill>
                  <a:schemeClr val="accent1">
                    <a:lumMod val="75000"/>
                  </a:schemeClr>
                </a:solidFill>
              </a:rPr>
              <a:t>consolidar el aprendizaje </a:t>
            </a:r>
            <a:r>
              <a:rPr lang="es-MX" sz="1300" dirty="0" smtClean="0"/>
              <a:t>para alcanzar la meta propuesta.</a:t>
            </a:r>
          </a:p>
          <a:p>
            <a:pPr algn="ctr"/>
            <a:endParaRPr lang="es-MX" sz="1300" dirty="0" smtClean="0"/>
          </a:p>
          <a:p>
            <a:pPr algn="ctr"/>
            <a:r>
              <a:rPr lang="es-MX" sz="1300" b="1" dirty="0" smtClean="0">
                <a:solidFill>
                  <a:schemeClr val="accent1">
                    <a:lumMod val="75000"/>
                  </a:schemeClr>
                </a:solidFill>
              </a:rPr>
              <a:t>Proporcionar</a:t>
            </a:r>
            <a:r>
              <a:rPr lang="es-MX" sz="1300" dirty="0" smtClean="0"/>
              <a:t> al alumno </a:t>
            </a:r>
            <a:r>
              <a:rPr lang="es-MX" sz="1300" b="1" dirty="0" smtClean="0">
                <a:solidFill>
                  <a:schemeClr val="accent1">
                    <a:lumMod val="75000"/>
                  </a:schemeClr>
                </a:solidFill>
              </a:rPr>
              <a:t>la oportunidad de saber  criterios </a:t>
            </a:r>
            <a:r>
              <a:rPr lang="es-MX" sz="1300" dirty="0" smtClean="0"/>
              <a:t>para valorar su aprendizaje.</a:t>
            </a:r>
          </a:p>
          <a:p>
            <a:pPr algn="ctr"/>
            <a:endParaRPr lang="es-MX" sz="1300" dirty="0" smtClean="0"/>
          </a:p>
          <a:p>
            <a:pPr algn="ctr"/>
            <a:endParaRPr lang="es-MX" sz="1400" dirty="0" smtClean="0"/>
          </a:p>
          <a:p>
            <a:pPr algn="ctr"/>
            <a:endParaRPr lang="es-MX" sz="1400" dirty="0" smtClean="0"/>
          </a:p>
          <a:p>
            <a:pPr algn="ctr"/>
            <a:endParaRPr lang="es-MX" sz="1400" dirty="0" smtClean="0"/>
          </a:p>
          <a:p>
            <a:pPr algn="ctr"/>
            <a:endParaRPr lang="es-MX" sz="1400" dirty="0" smtClean="0"/>
          </a:p>
          <a:p>
            <a:pPr algn="ctr"/>
            <a:endParaRPr lang="es-MX" sz="1400" dirty="0" smtClean="0"/>
          </a:p>
          <a:p>
            <a:pPr algn="ctr"/>
            <a:endParaRPr lang="es-MX" sz="1400" dirty="0"/>
          </a:p>
        </p:txBody>
      </p:sp>
      <p:sp>
        <p:nvSpPr>
          <p:cNvPr id="14" name="Rectángulo 13"/>
          <p:cNvSpPr/>
          <p:nvPr/>
        </p:nvSpPr>
        <p:spPr>
          <a:xfrm rot="392973">
            <a:off x="7354384" y="4907063"/>
            <a:ext cx="3536545" cy="892552"/>
          </a:xfrm>
          <a:prstGeom prst="rect">
            <a:avLst/>
          </a:prstGeom>
          <a:noFill/>
        </p:spPr>
        <p:txBody>
          <a:bodyPr wrap="none" lIns="91440" tIns="45720" rIns="91440" bIns="45720">
            <a:spAutoFit/>
          </a:bodyPr>
          <a:lstStyle/>
          <a:p>
            <a:pPr algn="ctr"/>
            <a:r>
              <a:rPr lang="es-ES" sz="2600" b="1" cap="none" spc="0" dirty="0" smtClean="0">
                <a:ln w="0">
                  <a:solidFill>
                    <a:schemeClr val="tx1"/>
                  </a:solidFill>
                </a:ln>
                <a:solidFill>
                  <a:schemeClr val="accent1"/>
                </a:solidFill>
                <a:effectLst>
                  <a:outerShdw blurRad="38100" dist="25400" dir="5400000" algn="ctr" rotWithShape="0">
                    <a:srgbClr val="6E747A">
                      <a:alpha val="43000"/>
                    </a:srgbClr>
                  </a:outerShdw>
                </a:effectLst>
              </a:rPr>
              <a:t>Aspecto académico</a:t>
            </a:r>
          </a:p>
          <a:p>
            <a:pPr algn="ctr"/>
            <a:r>
              <a:rPr lang="es-ES" sz="2600" b="1" dirty="0" smtClean="0">
                <a:ln w="0">
                  <a:solidFill>
                    <a:schemeClr val="tx1"/>
                  </a:solidFill>
                </a:ln>
                <a:solidFill>
                  <a:schemeClr val="accent1"/>
                </a:solidFill>
                <a:effectLst>
                  <a:outerShdw blurRad="38100" dist="25400" dir="5400000" algn="ctr" rotWithShape="0">
                    <a:srgbClr val="6E747A">
                      <a:alpha val="43000"/>
                    </a:srgbClr>
                  </a:outerShdw>
                </a:effectLst>
              </a:rPr>
              <a:t>(alumno)</a:t>
            </a:r>
            <a:endParaRPr lang="es-ES" sz="2600" b="1" cap="none" spc="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17" name="Flecha curvada hacia arriba 16"/>
          <p:cNvSpPr/>
          <p:nvPr/>
        </p:nvSpPr>
        <p:spPr>
          <a:xfrm rot="760585">
            <a:off x="6391309" y="3877816"/>
            <a:ext cx="1697066" cy="6522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Flecha curvada hacia la izquierda 17"/>
          <p:cNvSpPr/>
          <p:nvPr/>
        </p:nvSpPr>
        <p:spPr>
          <a:xfrm rot="3818321" flipH="1" flipV="1">
            <a:off x="6970230" y="1285606"/>
            <a:ext cx="681698" cy="1770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Flecha derecha 18"/>
          <p:cNvSpPr/>
          <p:nvPr/>
        </p:nvSpPr>
        <p:spPr>
          <a:xfrm>
            <a:off x="7115843" y="3143685"/>
            <a:ext cx="895394" cy="254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derecha 19"/>
          <p:cNvSpPr/>
          <p:nvPr/>
        </p:nvSpPr>
        <p:spPr>
          <a:xfrm rot="5400000">
            <a:off x="5288277" y="4321153"/>
            <a:ext cx="1393580" cy="370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p:cNvSpPr/>
          <p:nvPr/>
        </p:nvSpPr>
        <p:spPr>
          <a:xfrm>
            <a:off x="4213903" y="1136160"/>
            <a:ext cx="3554179" cy="461665"/>
          </a:xfrm>
          <a:prstGeom prst="rect">
            <a:avLst/>
          </a:prstGeom>
          <a:noFill/>
        </p:spPr>
        <p:txBody>
          <a:bodyPr wrap="none" lIns="91440" tIns="45720" rIns="91440" bIns="45720">
            <a:spAutoFit/>
          </a:bodyPr>
          <a:lstStyle/>
          <a:p>
            <a:pPr algn="ctr"/>
            <a:r>
              <a:rPr lang="es-ES" sz="2400" b="1" cap="none" spc="0" dirty="0" smtClean="0">
                <a:ln w="0">
                  <a:solidFill>
                    <a:sysClr val="windowText" lastClr="000000"/>
                  </a:solidFill>
                </a:ln>
                <a:solidFill>
                  <a:schemeClr val="accent1"/>
                </a:solidFill>
                <a:effectLst>
                  <a:outerShdw blurRad="38100" dist="25400" dir="5400000" algn="ctr" rotWithShape="0">
                    <a:srgbClr val="6E747A">
                      <a:alpha val="43000"/>
                    </a:srgbClr>
                  </a:outerShdw>
                </a:effectLst>
              </a:rPr>
              <a:t>Regulación interactiva</a:t>
            </a:r>
            <a:endParaRPr lang="es-ES" sz="2400" b="1" cap="none" spc="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
        <p:nvSpPr>
          <p:cNvPr id="23" name="Rectángulo 22"/>
          <p:cNvSpPr/>
          <p:nvPr/>
        </p:nvSpPr>
        <p:spPr>
          <a:xfrm>
            <a:off x="4315701" y="5128759"/>
            <a:ext cx="3518912" cy="461665"/>
          </a:xfrm>
          <a:prstGeom prst="rect">
            <a:avLst/>
          </a:prstGeom>
          <a:noFill/>
        </p:spPr>
        <p:txBody>
          <a:bodyPr wrap="none" lIns="91440" tIns="45720" rIns="91440" bIns="45720">
            <a:spAutoFit/>
          </a:bodyPr>
          <a:lstStyle/>
          <a:p>
            <a:pPr algn="ctr"/>
            <a:r>
              <a:rPr lang="es-ES" sz="2400" b="1" cap="none" spc="0" dirty="0" smtClean="0">
                <a:ln w="0">
                  <a:solidFill>
                    <a:schemeClr val="tx1"/>
                  </a:solidFill>
                </a:ln>
                <a:solidFill>
                  <a:schemeClr val="accent1"/>
                </a:solidFill>
                <a:effectLst>
                  <a:outerShdw blurRad="38100" dist="25400" dir="5400000" algn="ctr" rotWithShape="0">
                    <a:srgbClr val="6E747A">
                      <a:alpha val="43000"/>
                    </a:srgbClr>
                  </a:outerShdw>
                </a:effectLst>
              </a:rPr>
              <a:t>Técnicas/Instrumentos</a:t>
            </a:r>
            <a:endParaRPr lang="es-MX" sz="2400" b="1" cap="none" spc="0" dirty="0">
              <a:ln w="0">
                <a:solidFill>
                  <a:schemeClr val="tx1"/>
                </a:solidFill>
              </a:ln>
              <a:solidFill>
                <a:schemeClr val="accent1"/>
              </a:solidFill>
              <a:effectLst>
                <a:outerShdw blurRad="38100" dist="25400" dir="5400000" algn="ctr" rotWithShape="0">
                  <a:srgbClr val="6E747A">
                    <a:alpha val="43000"/>
                  </a:srgbClr>
                </a:outerShdw>
              </a:effectLst>
            </a:endParaRPr>
          </a:p>
        </p:txBody>
      </p:sp>
      <p:sp>
        <p:nvSpPr>
          <p:cNvPr id="24" name="Rectángulo redondeado 23"/>
          <p:cNvSpPr/>
          <p:nvPr/>
        </p:nvSpPr>
        <p:spPr>
          <a:xfrm>
            <a:off x="3950532" y="5690399"/>
            <a:ext cx="1892473" cy="77068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FFFF00"/>
                </a:solidFill>
              </a:rPr>
              <a:t>Autoevaluación </a:t>
            </a:r>
            <a:r>
              <a:rPr lang="es-MX" sz="1200" b="1" dirty="0" err="1" smtClean="0">
                <a:solidFill>
                  <a:srgbClr val="FFFF00"/>
                </a:solidFill>
              </a:rPr>
              <a:t>Heteroevaluación</a:t>
            </a:r>
            <a:r>
              <a:rPr lang="es-MX" sz="1200" b="1" dirty="0" smtClean="0">
                <a:solidFill>
                  <a:srgbClr val="FFFF00"/>
                </a:solidFill>
              </a:rPr>
              <a:t> Coevaluación</a:t>
            </a:r>
            <a:endParaRPr lang="es-MX" sz="1200" b="1" dirty="0">
              <a:solidFill>
                <a:srgbClr val="FFFF00"/>
              </a:solidFill>
            </a:endParaRPr>
          </a:p>
        </p:txBody>
      </p:sp>
      <p:sp>
        <p:nvSpPr>
          <p:cNvPr id="28" name="Rectángulo redondeado 27"/>
          <p:cNvSpPr/>
          <p:nvPr/>
        </p:nvSpPr>
        <p:spPr>
          <a:xfrm>
            <a:off x="5231983" y="1597825"/>
            <a:ext cx="1472003" cy="736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100" b="1" dirty="0" smtClean="0">
                <a:solidFill>
                  <a:schemeClr val="tx1"/>
                </a:solidFill>
              </a:rPr>
              <a:t>Equilibrio entre intuición e instrumentación</a:t>
            </a:r>
            <a:endParaRPr lang="es-MX" sz="1100" b="1" dirty="0">
              <a:solidFill>
                <a:schemeClr val="tx1"/>
              </a:solidFill>
            </a:endParaRPr>
          </a:p>
        </p:txBody>
      </p:sp>
      <p:sp>
        <p:nvSpPr>
          <p:cNvPr id="26" name="Rectángulo 25"/>
          <p:cNvSpPr/>
          <p:nvPr/>
        </p:nvSpPr>
        <p:spPr>
          <a:xfrm>
            <a:off x="1464891" y="173658"/>
            <a:ext cx="9751077" cy="461665"/>
          </a:xfrm>
          <a:prstGeom prst="rect">
            <a:avLst/>
          </a:prstGeom>
        </p:spPr>
        <p:txBody>
          <a:bodyPr wrap="square">
            <a:spAutoFit/>
          </a:bodyPr>
          <a:lstStyle/>
          <a:p>
            <a:pPr lvl="0" algn="just"/>
            <a:r>
              <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Producto </a:t>
            </a:r>
            <a:r>
              <a:rPr lang="es-MX" sz="24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10. </a:t>
            </a:r>
            <a:r>
              <a:rPr lang="es-MX" sz="20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Evaluación. Tipos, herramientas y productos de aprendizaje. </a:t>
            </a:r>
            <a:endParaRPr lang="es-MX" sz="20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
        <p:nvSpPr>
          <p:cNvPr id="5" name="Cara sonriente 4"/>
          <p:cNvSpPr/>
          <p:nvPr/>
        </p:nvSpPr>
        <p:spPr>
          <a:xfrm>
            <a:off x="9728784" y="5533119"/>
            <a:ext cx="1173808" cy="1083982"/>
          </a:xfrm>
          <a:prstGeom prst="smileyFac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636641" y="3399791"/>
            <a:ext cx="1114181" cy="600164"/>
          </a:xfrm>
          <a:prstGeom prst="rect">
            <a:avLst/>
          </a:prstGeom>
          <a:noFill/>
        </p:spPr>
        <p:txBody>
          <a:bodyPr wrap="square" rtlCol="0">
            <a:spAutoFit/>
          </a:bodyPr>
          <a:lstStyle/>
          <a:p>
            <a:pPr algn="ctr"/>
            <a:r>
              <a:rPr lang="es-MX" sz="1100" b="1" dirty="0" smtClean="0"/>
              <a:t>¿Para qué fines se utiliza?</a:t>
            </a:r>
            <a:endParaRPr lang="es-MX" sz="1100" b="1" dirty="0"/>
          </a:p>
        </p:txBody>
      </p:sp>
      <p:sp>
        <p:nvSpPr>
          <p:cNvPr id="16" name="CuadroTexto 15"/>
          <p:cNvSpPr txBox="1"/>
          <p:nvPr/>
        </p:nvSpPr>
        <p:spPr>
          <a:xfrm>
            <a:off x="4066591" y="2100436"/>
            <a:ext cx="876461" cy="261610"/>
          </a:xfrm>
          <a:prstGeom prst="rect">
            <a:avLst/>
          </a:prstGeom>
          <a:noFill/>
        </p:spPr>
        <p:txBody>
          <a:bodyPr wrap="square" rtlCol="0">
            <a:spAutoFit/>
          </a:bodyPr>
          <a:lstStyle/>
          <a:p>
            <a:r>
              <a:rPr lang="es-MX" sz="1100" b="1" dirty="0" smtClean="0"/>
              <a:t>¿Qué es?</a:t>
            </a:r>
            <a:endParaRPr lang="es-MX" sz="1100" b="1" dirty="0"/>
          </a:p>
        </p:txBody>
      </p:sp>
      <p:sp>
        <p:nvSpPr>
          <p:cNvPr id="22" name="CuadroTexto 21"/>
          <p:cNvSpPr txBox="1"/>
          <p:nvPr/>
        </p:nvSpPr>
        <p:spPr>
          <a:xfrm>
            <a:off x="6738355" y="1839711"/>
            <a:ext cx="1259612" cy="577081"/>
          </a:xfrm>
          <a:prstGeom prst="rect">
            <a:avLst/>
          </a:prstGeom>
          <a:noFill/>
        </p:spPr>
        <p:txBody>
          <a:bodyPr wrap="square" rtlCol="0">
            <a:spAutoFit/>
          </a:bodyPr>
          <a:lstStyle/>
          <a:p>
            <a:pPr algn="ctr"/>
            <a:r>
              <a:rPr lang="es-MX" sz="1050" b="1" dirty="0" smtClean="0"/>
              <a:t>¿Qué características tiene?</a:t>
            </a:r>
            <a:endParaRPr lang="es-MX" sz="1050" b="1" dirty="0"/>
          </a:p>
        </p:txBody>
      </p:sp>
      <p:sp>
        <p:nvSpPr>
          <p:cNvPr id="29" name="CuadroTexto 28"/>
          <p:cNvSpPr txBox="1"/>
          <p:nvPr/>
        </p:nvSpPr>
        <p:spPr>
          <a:xfrm>
            <a:off x="2999243" y="5411211"/>
            <a:ext cx="1570604" cy="430887"/>
          </a:xfrm>
          <a:prstGeom prst="rect">
            <a:avLst/>
          </a:prstGeom>
          <a:noFill/>
        </p:spPr>
        <p:txBody>
          <a:bodyPr wrap="square" rtlCol="0">
            <a:spAutoFit/>
          </a:bodyPr>
          <a:lstStyle/>
          <a:p>
            <a:pPr algn="ctr"/>
            <a:r>
              <a:rPr lang="es-MX" sz="1100" b="1" dirty="0" smtClean="0"/>
              <a:t>¿Quién la puede llevar a cabo?</a:t>
            </a:r>
            <a:endParaRPr lang="es-MX" sz="1100" b="1" dirty="0"/>
          </a:p>
        </p:txBody>
      </p:sp>
      <p:sp>
        <p:nvSpPr>
          <p:cNvPr id="30" name="CuadroTexto 29"/>
          <p:cNvSpPr txBox="1"/>
          <p:nvPr/>
        </p:nvSpPr>
        <p:spPr>
          <a:xfrm>
            <a:off x="559966" y="2292303"/>
            <a:ext cx="1043487" cy="600164"/>
          </a:xfrm>
          <a:prstGeom prst="rect">
            <a:avLst/>
          </a:prstGeom>
          <a:noFill/>
        </p:spPr>
        <p:txBody>
          <a:bodyPr wrap="square" rtlCol="0">
            <a:spAutoFit/>
          </a:bodyPr>
          <a:lstStyle/>
          <a:p>
            <a:pPr algn="ctr"/>
            <a:r>
              <a:rPr lang="es-MX" sz="1100" b="1" dirty="0" smtClean="0"/>
              <a:t>¿En qué momento se utiliza?</a:t>
            </a:r>
            <a:endParaRPr lang="es-MX" sz="1100" b="1" dirty="0"/>
          </a:p>
        </p:txBody>
      </p:sp>
      <p:sp>
        <p:nvSpPr>
          <p:cNvPr id="31" name="Forma libre 30"/>
          <p:cNvSpPr/>
          <p:nvPr/>
        </p:nvSpPr>
        <p:spPr>
          <a:xfrm>
            <a:off x="1223441" y="1996221"/>
            <a:ext cx="753809" cy="814580"/>
          </a:xfrm>
          <a:custGeom>
            <a:avLst/>
            <a:gdLst>
              <a:gd name="connsiteX0" fmla="*/ 12931 w 753809"/>
              <a:gd name="connsiteY0" fmla="*/ 244703 h 814580"/>
              <a:gd name="connsiteX1" fmla="*/ 64446 w 753809"/>
              <a:gd name="connsiteY1" fmla="*/ 25762 h 814580"/>
              <a:gd name="connsiteX2" fmla="*/ 515207 w 753809"/>
              <a:gd name="connsiteY2" fmla="*/ 772737 h 814580"/>
              <a:gd name="connsiteX3" fmla="*/ 747027 w 753809"/>
              <a:gd name="connsiteY3" fmla="*/ 721221 h 814580"/>
              <a:gd name="connsiteX4" fmla="*/ 695511 w 753809"/>
              <a:gd name="connsiteY4" fmla="*/ 734100 h 814580"/>
              <a:gd name="connsiteX5" fmla="*/ 734148 w 753809"/>
              <a:gd name="connsiteY5" fmla="*/ 746979 h 814580"/>
              <a:gd name="connsiteX6" fmla="*/ 708390 w 753809"/>
              <a:gd name="connsiteY6" fmla="*/ 734100 h 814580"/>
              <a:gd name="connsiteX7" fmla="*/ 708390 w 753809"/>
              <a:gd name="connsiteY7" fmla="*/ 734100 h 814580"/>
              <a:gd name="connsiteX8" fmla="*/ 721269 w 753809"/>
              <a:gd name="connsiteY8" fmla="*/ 759858 h 81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809" h="814580">
                <a:moveTo>
                  <a:pt x="12931" y="244703"/>
                </a:moveTo>
                <a:cubicBezTo>
                  <a:pt x="-3168" y="91229"/>
                  <a:pt x="-19267" y="-62244"/>
                  <a:pt x="64446" y="25762"/>
                </a:cubicBezTo>
                <a:cubicBezTo>
                  <a:pt x="148159" y="113768"/>
                  <a:pt x="401444" y="656827"/>
                  <a:pt x="515207" y="772737"/>
                </a:cubicBezTo>
                <a:cubicBezTo>
                  <a:pt x="628970" y="888647"/>
                  <a:pt x="716976" y="727661"/>
                  <a:pt x="747027" y="721221"/>
                </a:cubicBezTo>
                <a:cubicBezTo>
                  <a:pt x="777078" y="714781"/>
                  <a:pt x="697658" y="729807"/>
                  <a:pt x="695511" y="734100"/>
                </a:cubicBezTo>
                <a:cubicBezTo>
                  <a:pt x="693364" y="738393"/>
                  <a:pt x="732002" y="746979"/>
                  <a:pt x="734148" y="746979"/>
                </a:cubicBezTo>
                <a:cubicBezTo>
                  <a:pt x="736294" y="746979"/>
                  <a:pt x="708390" y="734100"/>
                  <a:pt x="708390" y="734100"/>
                </a:cubicBezTo>
                <a:lnTo>
                  <a:pt x="708390" y="734100"/>
                </a:lnTo>
                <a:lnTo>
                  <a:pt x="721269" y="759858"/>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sp>
        <p:nvSpPr>
          <p:cNvPr id="32" name="CuadroTexto 31"/>
          <p:cNvSpPr txBox="1"/>
          <p:nvPr/>
        </p:nvSpPr>
        <p:spPr>
          <a:xfrm>
            <a:off x="10862958" y="1111791"/>
            <a:ext cx="1114181" cy="600164"/>
          </a:xfrm>
          <a:prstGeom prst="rect">
            <a:avLst/>
          </a:prstGeom>
          <a:noFill/>
        </p:spPr>
        <p:txBody>
          <a:bodyPr wrap="square" rtlCol="0">
            <a:spAutoFit/>
          </a:bodyPr>
          <a:lstStyle/>
          <a:p>
            <a:pPr algn="ctr"/>
            <a:r>
              <a:rPr lang="es-MX" sz="1100" b="1" dirty="0" smtClean="0"/>
              <a:t>¿Para qué fines se utiliza?</a:t>
            </a:r>
            <a:endParaRPr lang="es-MX" sz="1100" b="1" dirty="0"/>
          </a:p>
        </p:txBody>
      </p:sp>
      <p:sp>
        <p:nvSpPr>
          <p:cNvPr id="34" name="Rectángulo redondeado 33"/>
          <p:cNvSpPr/>
          <p:nvPr/>
        </p:nvSpPr>
        <p:spPr>
          <a:xfrm>
            <a:off x="6170191" y="5690399"/>
            <a:ext cx="1892473" cy="77963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FFFF00"/>
                </a:solidFill>
              </a:rPr>
              <a:t>Observaciones</a:t>
            </a:r>
          </a:p>
          <a:p>
            <a:pPr algn="ctr"/>
            <a:r>
              <a:rPr lang="es-MX" sz="1200" b="1" dirty="0" smtClean="0">
                <a:solidFill>
                  <a:srgbClr val="FFFF00"/>
                </a:solidFill>
              </a:rPr>
              <a:t>Entrevistas</a:t>
            </a:r>
          </a:p>
          <a:p>
            <a:pPr algn="ctr"/>
            <a:r>
              <a:rPr lang="es-MX" sz="1200" b="1" dirty="0" smtClean="0">
                <a:solidFill>
                  <a:srgbClr val="FFFF00"/>
                </a:solidFill>
              </a:rPr>
              <a:t>Diálogos</a:t>
            </a:r>
            <a:endParaRPr lang="es-MX" sz="1200" b="1" dirty="0">
              <a:solidFill>
                <a:srgbClr val="FFFF00"/>
              </a:solidFill>
            </a:endParaRPr>
          </a:p>
        </p:txBody>
      </p:sp>
      <p:sp>
        <p:nvSpPr>
          <p:cNvPr id="35" name="Abrir llave 34"/>
          <p:cNvSpPr/>
          <p:nvPr/>
        </p:nvSpPr>
        <p:spPr>
          <a:xfrm rot="10800000">
            <a:off x="7990634" y="5766614"/>
            <a:ext cx="236965" cy="6106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36" name="Rectángulo 35"/>
          <p:cNvSpPr/>
          <p:nvPr/>
        </p:nvSpPr>
        <p:spPr>
          <a:xfrm>
            <a:off x="8139494" y="5924987"/>
            <a:ext cx="1640110" cy="253916"/>
          </a:xfrm>
          <a:prstGeom prst="rect">
            <a:avLst/>
          </a:prstGeom>
        </p:spPr>
        <p:txBody>
          <a:bodyPr wrap="square">
            <a:spAutoFit/>
          </a:bodyPr>
          <a:lstStyle/>
          <a:p>
            <a:pPr algn="ctr"/>
            <a:r>
              <a:rPr lang="es-MX" sz="1050" b="1" dirty="0" smtClean="0"/>
              <a:t>evaluación informal</a:t>
            </a:r>
            <a:endParaRPr lang="es-MX" sz="1050" b="1" dirty="0"/>
          </a:p>
        </p:txBody>
      </p:sp>
      <p:sp>
        <p:nvSpPr>
          <p:cNvPr id="37" name="Forma libre 36"/>
          <p:cNvSpPr/>
          <p:nvPr/>
        </p:nvSpPr>
        <p:spPr>
          <a:xfrm>
            <a:off x="10215170" y="1081902"/>
            <a:ext cx="847782" cy="2892511"/>
          </a:xfrm>
          <a:custGeom>
            <a:avLst/>
            <a:gdLst>
              <a:gd name="connsiteX0" fmla="*/ 847782 w 847782"/>
              <a:gd name="connsiteY0" fmla="*/ 450684 h 2892511"/>
              <a:gd name="connsiteX1" fmla="*/ 641720 w 847782"/>
              <a:gd name="connsiteY1" fmla="*/ 12802 h 2892511"/>
              <a:gd name="connsiteX2" fmla="*/ 178081 w 847782"/>
              <a:gd name="connsiteY2" fmla="*/ 115833 h 2892511"/>
              <a:gd name="connsiteX3" fmla="*/ 190960 w 847782"/>
              <a:gd name="connsiteY3" fmla="*/ 102954 h 2892511"/>
              <a:gd name="connsiteX4" fmla="*/ 190960 w 847782"/>
              <a:gd name="connsiteY4" fmla="*/ 141591 h 2892511"/>
              <a:gd name="connsiteX5" fmla="*/ 190960 w 847782"/>
              <a:gd name="connsiteY5" fmla="*/ 90075 h 2892511"/>
              <a:gd name="connsiteX6" fmla="*/ 512931 w 847782"/>
              <a:gd name="connsiteY6" fmla="*/ 334774 h 2892511"/>
              <a:gd name="connsiteX7" fmla="*/ 139444 w 847782"/>
              <a:gd name="connsiteY7" fmla="*/ 592352 h 2892511"/>
              <a:gd name="connsiteX8" fmla="*/ 152323 w 847782"/>
              <a:gd name="connsiteY8" fmla="*/ 618109 h 2892511"/>
              <a:gd name="connsiteX9" fmla="*/ 564447 w 847782"/>
              <a:gd name="connsiteY9" fmla="*/ 952960 h 2892511"/>
              <a:gd name="connsiteX10" fmla="*/ 139444 w 847782"/>
              <a:gd name="connsiteY10" fmla="*/ 1377963 h 2892511"/>
              <a:gd name="connsiteX11" fmla="*/ 152323 w 847782"/>
              <a:gd name="connsiteY11" fmla="*/ 1403721 h 2892511"/>
              <a:gd name="connsiteX12" fmla="*/ 628841 w 847782"/>
              <a:gd name="connsiteY12" fmla="*/ 1674177 h 2892511"/>
              <a:gd name="connsiteX13" fmla="*/ 75050 w 847782"/>
              <a:gd name="connsiteY13" fmla="*/ 1996149 h 2892511"/>
              <a:gd name="connsiteX14" fmla="*/ 62171 w 847782"/>
              <a:gd name="connsiteY14" fmla="*/ 1996149 h 2892511"/>
              <a:gd name="connsiteX15" fmla="*/ 603084 w 847782"/>
              <a:gd name="connsiteY15" fmla="*/ 2434030 h 2892511"/>
              <a:gd name="connsiteX16" fmla="*/ 216717 w 847782"/>
              <a:gd name="connsiteY16" fmla="*/ 2859033 h 2892511"/>
              <a:gd name="connsiteX17" fmla="*/ 242475 w 847782"/>
              <a:gd name="connsiteY17" fmla="*/ 2859033 h 2892511"/>
              <a:gd name="connsiteX18" fmla="*/ 190960 w 847782"/>
              <a:gd name="connsiteY18" fmla="*/ 2807518 h 2892511"/>
              <a:gd name="connsiteX19" fmla="*/ 293991 w 847782"/>
              <a:gd name="connsiteY19" fmla="*/ 2871912 h 2892511"/>
              <a:gd name="connsiteX20" fmla="*/ 203838 w 847782"/>
              <a:gd name="connsiteY20" fmla="*/ 2871912 h 2892511"/>
              <a:gd name="connsiteX21" fmla="*/ 203838 w 847782"/>
              <a:gd name="connsiteY21" fmla="*/ 2871912 h 2892511"/>
              <a:gd name="connsiteX22" fmla="*/ 242475 w 847782"/>
              <a:gd name="connsiteY22" fmla="*/ 2859033 h 2892511"/>
              <a:gd name="connsiteX23" fmla="*/ 242475 w 847782"/>
              <a:gd name="connsiteY23" fmla="*/ 2859033 h 2892511"/>
              <a:gd name="connsiteX24" fmla="*/ 229596 w 847782"/>
              <a:gd name="connsiteY24" fmla="*/ 2820397 h 2892511"/>
              <a:gd name="connsiteX25" fmla="*/ 268233 w 847782"/>
              <a:gd name="connsiteY25" fmla="*/ 2846154 h 2892511"/>
              <a:gd name="connsiteX26" fmla="*/ 242475 w 847782"/>
              <a:gd name="connsiteY26" fmla="*/ 2846154 h 289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7782" h="2892511">
                <a:moveTo>
                  <a:pt x="847782" y="450684"/>
                </a:moveTo>
                <a:cubicBezTo>
                  <a:pt x="800559" y="259647"/>
                  <a:pt x="753337" y="68610"/>
                  <a:pt x="641720" y="12802"/>
                </a:cubicBezTo>
                <a:cubicBezTo>
                  <a:pt x="530103" y="-43006"/>
                  <a:pt x="253208" y="100808"/>
                  <a:pt x="178081" y="115833"/>
                </a:cubicBezTo>
                <a:cubicBezTo>
                  <a:pt x="102954" y="130858"/>
                  <a:pt x="188813" y="98661"/>
                  <a:pt x="190960" y="102954"/>
                </a:cubicBezTo>
                <a:cubicBezTo>
                  <a:pt x="193107" y="107247"/>
                  <a:pt x="190960" y="141591"/>
                  <a:pt x="190960" y="141591"/>
                </a:cubicBezTo>
                <a:cubicBezTo>
                  <a:pt x="190960" y="139445"/>
                  <a:pt x="137298" y="57878"/>
                  <a:pt x="190960" y="90075"/>
                </a:cubicBezTo>
                <a:cubicBezTo>
                  <a:pt x="244622" y="122272"/>
                  <a:pt x="521517" y="251061"/>
                  <a:pt x="512931" y="334774"/>
                </a:cubicBezTo>
                <a:cubicBezTo>
                  <a:pt x="504345" y="418487"/>
                  <a:pt x="199545" y="545129"/>
                  <a:pt x="139444" y="592352"/>
                </a:cubicBezTo>
                <a:cubicBezTo>
                  <a:pt x="79343" y="639575"/>
                  <a:pt x="81489" y="558008"/>
                  <a:pt x="152323" y="618109"/>
                </a:cubicBezTo>
                <a:cubicBezTo>
                  <a:pt x="223157" y="678210"/>
                  <a:pt x="566593" y="826318"/>
                  <a:pt x="564447" y="952960"/>
                </a:cubicBezTo>
                <a:cubicBezTo>
                  <a:pt x="562301" y="1079602"/>
                  <a:pt x="208131" y="1302836"/>
                  <a:pt x="139444" y="1377963"/>
                </a:cubicBezTo>
                <a:cubicBezTo>
                  <a:pt x="70757" y="1453090"/>
                  <a:pt x="70757" y="1354352"/>
                  <a:pt x="152323" y="1403721"/>
                </a:cubicBezTo>
                <a:cubicBezTo>
                  <a:pt x="233889" y="1453090"/>
                  <a:pt x="641720" y="1575439"/>
                  <a:pt x="628841" y="1674177"/>
                </a:cubicBezTo>
                <a:cubicBezTo>
                  <a:pt x="615962" y="1772915"/>
                  <a:pt x="169495" y="1942487"/>
                  <a:pt x="75050" y="1996149"/>
                </a:cubicBezTo>
                <a:cubicBezTo>
                  <a:pt x="-19395" y="2049811"/>
                  <a:pt x="-25835" y="1923169"/>
                  <a:pt x="62171" y="1996149"/>
                </a:cubicBezTo>
                <a:cubicBezTo>
                  <a:pt x="150177" y="2069129"/>
                  <a:pt x="577326" y="2290216"/>
                  <a:pt x="603084" y="2434030"/>
                </a:cubicBezTo>
                <a:cubicBezTo>
                  <a:pt x="628842" y="2577844"/>
                  <a:pt x="276818" y="2788199"/>
                  <a:pt x="216717" y="2859033"/>
                </a:cubicBezTo>
                <a:cubicBezTo>
                  <a:pt x="156616" y="2929867"/>
                  <a:pt x="246768" y="2867619"/>
                  <a:pt x="242475" y="2859033"/>
                </a:cubicBezTo>
                <a:cubicBezTo>
                  <a:pt x="238182" y="2850447"/>
                  <a:pt x="182374" y="2805372"/>
                  <a:pt x="190960" y="2807518"/>
                </a:cubicBezTo>
                <a:cubicBezTo>
                  <a:pt x="199546" y="2809664"/>
                  <a:pt x="291845" y="2861180"/>
                  <a:pt x="293991" y="2871912"/>
                </a:cubicBezTo>
                <a:cubicBezTo>
                  <a:pt x="296137" y="2882644"/>
                  <a:pt x="203838" y="2871912"/>
                  <a:pt x="203838" y="2871912"/>
                </a:cubicBezTo>
                <a:lnTo>
                  <a:pt x="203838" y="2871912"/>
                </a:lnTo>
                <a:lnTo>
                  <a:pt x="242475" y="2859033"/>
                </a:lnTo>
                <a:lnTo>
                  <a:pt x="242475" y="2859033"/>
                </a:lnTo>
                <a:cubicBezTo>
                  <a:pt x="240329" y="2852594"/>
                  <a:pt x="225303" y="2822544"/>
                  <a:pt x="229596" y="2820397"/>
                </a:cubicBezTo>
                <a:cubicBezTo>
                  <a:pt x="233889" y="2818250"/>
                  <a:pt x="266086" y="2841861"/>
                  <a:pt x="268233" y="2846154"/>
                </a:cubicBezTo>
                <a:cubicBezTo>
                  <a:pt x="270379" y="2850447"/>
                  <a:pt x="256427" y="2848300"/>
                  <a:pt x="242475" y="2846154"/>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sp>
        <p:nvSpPr>
          <p:cNvPr id="38" name="Forma libre 37"/>
          <p:cNvSpPr/>
          <p:nvPr/>
        </p:nvSpPr>
        <p:spPr>
          <a:xfrm>
            <a:off x="1347882" y="3333912"/>
            <a:ext cx="648343" cy="973356"/>
          </a:xfrm>
          <a:custGeom>
            <a:avLst/>
            <a:gdLst>
              <a:gd name="connsiteX0" fmla="*/ 17279 w 648343"/>
              <a:gd name="connsiteY0" fmla="*/ 104747 h 973356"/>
              <a:gd name="connsiteX1" fmla="*/ 55915 w 648343"/>
              <a:gd name="connsiteY1" fmla="*/ 14595 h 973356"/>
              <a:gd name="connsiteX2" fmla="*/ 480918 w 648343"/>
              <a:gd name="connsiteY2" fmla="*/ 375203 h 973356"/>
              <a:gd name="connsiteX3" fmla="*/ 480918 w 648343"/>
              <a:gd name="connsiteY3" fmla="*/ 375203 h 973356"/>
              <a:gd name="connsiteX4" fmla="*/ 287735 w 648343"/>
              <a:gd name="connsiteY4" fmla="*/ 722933 h 973356"/>
              <a:gd name="connsiteX5" fmla="*/ 635464 w 648343"/>
              <a:gd name="connsiteY5" fmla="*/ 941874 h 973356"/>
              <a:gd name="connsiteX6" fmla="*/ 635464 w 648343"/>
              <a:gd name="connsiteY6" fmla="*/ 941874 h 973356"/>
              <a:gd name="connsiteX7" fmla="*/ 635464 w 648343"/>
              <a:gd name="connsiteY7" fmla="*/ 890358 h 973356"/>
              <a:gd name="connsiteX8" fmla="*/ 571070 w 648343"/>
              <a:gd name="connsiteY8" fmla="*/ 967632 h 973356"/>
              <a:gd name="connsiteX9" fmla="*/ 648343 w 648343"/>
              <a:gd name="connsiteY9" fmla="*/ 967632 h 973356"/>
              <a:gd name="connsiteX10" fmla="*/ 648343 w 648343"/>
              <a:gd name="connsiteY10" fmla="*/ 967632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343" h="973356">
                <a:moveTo>
                  <a:pt x="17279" y="104747"/>
                </a:moveTo>
                <a:cubicBezTo>
                  <a:pt x="-2040" y="37133"/>
                  <a:pt x="-21358" y="-30481"/>
                  <a:pt x="55915" y="14595"/>
                </a:cubicBezTo>
                <a:cubicBezTo>
                  <a:pt x="133188" y="59671"/>
                  <a:pt x="480918" y="375203"/>
                  <a:pt x="480918" y="375203"/>
                </a:cubicBezTo>
                <a:lnTo>
                  <a:pt x="480918" y="375203"/>
                </a:lnTo>
                <a:cubicBezTo>
                  <a:pt x="448721" y="433158"/>
                  <a:pt x="261977" y="628488"/>
                  <a:pt x="287735" y="722933"/>
                </a:cubicBezTo>
                <a:cubicBezTo>
                  <a:pt x="313493" y="817378"/>
                  <a:pt x="635464" y="941874"/>
                  <a:pt x="635464" y="941874"/>
                </a:cubicBezTo>
                <a:lnTo>
                  <a:pt x="635464" y="941874"/>
                </a:lnTo>
                <a:cubicBezTo>
                  <a:pt x="635464" y="933288"/>
                  <a:pt x="646196" y="886065"/>
                  <a:pt x="635464" y="890358"/>
                </a:cubicBezTo>
                <a:cubicBezTo>
                  <a:pt x="624732" y="894651"/>
                  <a:pt x="568924" y="954753"/>
                  <a:pt x="571070" y="967632"/>
                </a:cubicBezTo>
                <a:cubicBezTo>
                  <a:pt x="573216" y="980511"/>
                  <a:pt x="648343" y="967632"/>
                  <a:pt x="648343" y="967632"/>
                </a:cubicBezTo>
                <a:lnTo>
                  <a:pt x="648343" y="967632"/>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pic>
        <p:nvPicPr>
          <p:cNvPr id="39" name="Imagen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60" y="4731183"/>
            <a:ext cx="1905000" cy="1905000"/>
          </a:xfrm>
          <a:prstGeom prst="ellipse">
            <a:avLst/>
          </a:prstGeom>
        </p:spPr>
      </p:pic>
      <p:sp>
        <p:nvSpPr>
          <p:cNvPr id="40" name="Cara sonriente 39"/>
          <p:cNvSpPr/>
          <p:nvPr/>
        </p:nvSpPr>
        <p:spPr>
          <a:xfrm>
            <a:off x="5494738" y="5680854"/>
            <a:ext cx="309478" cy="267298"/>
          </a:xfrm>
          <a:prstGeom prst="smileyFac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Cara sonriente 40"/>
          <p:cNvSpPr/>
          <p:nvPr/>
        </p:nvSpPr>
        <p:spPr>
          <a:xfrm>
            <a:off x="5458902" y="6191971"/>
            <a:ext cx="240770" cy="229305"/>
          </a:xfrm>
          <a:prstGeom prst="smileyFac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Cara sonriente 41"/>
          <p:cNvSpPr/>
          <p:nvPr/>
        </p:nvSpPr>
        <p:spPr>
          <a:xfrm>
            <a:off x="5680844" y="6327697"/>
            <a:ext cx="233827" cy="198606"/>
          </a:xfrm>
          <a:prstGeom prst="smileyFac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ara sonriente 42"/>
          <p:cNvSpPr/>
          <p:nvPr/>
        </p:nvSpPr>
        <p:spPr>
          <a:xfrm>
            <a:off x="5231983" y="6328560"/>
            <a:ext cx="262755" cy="197743"/>
          </a:xfrm>
          <a:prstGeom prst="smileyFac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346" y="5871320"/>
            <a:ext cx="551065" cy="450470"/>
          </a:xfrm>
          <a:prstGeom prst="ellipse">
            <a:avLst/>
          </a:prstGeom>
        </p:spPr>
      </p:pic>
      <p:sp>
        <p:nvSpPr>
          <p:cNvPr id="47" name="Rectángulo 46"/>
          <p:cNvSpPr/>
          <p:nvPr/>
        </p:nvSpPr>
        <p:spPr>
          <a:xfrm>
            <a:off x="4983496" y="3931984"/>
            <a:ext cx="2156360" cy="461665"/>
          </a:xfrm>
          <a:prstGeom prst="rect">
            <a:avLst/>
          </a:prstGeom>
          <a:noFill/>
          <a:ln>
            <a:solidFill>
              <a:schemeClr val="accent1"/>
            </a:solidFill>
          </a:ln>
        </p:spPr>
        <p:txBody>
          <a:bodyPr wrap="none" lIns="91440" tIns="45720" rIns="91440" bIns="45720">
            <a:spAutoFit/>
          </a:bodyPr>
          <a:lstStyle/>
          <a:p>
            <a:pPr algn="ctr"/>
            <a:r>
              <a:rPr lang="es-ES"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Modalidades</a:t>
            </a:r>
            <a:endParaRPr lang="es-E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9" name="CuadroTexto 48"/>
          <p:cNvSpPr txBox="1"/>
          <p:nvPr/>
        </p:nvSpPr>
        <p:spPr>
          <a:xfrm rot="5400000">
            <a:off x="5033404" y="4686390"/>
            <a:ext cx="944621" cy="230832"/>
          </a:xfrm>
          <a:prstGeom prst="rect">
            <a:avLst/>
          </a:prstGeom>
          <a:noFill/>
        </p:spPr>
        <p:txBody>
          <a:bodyPr wrap="square" rtlCol="0">
            <a:spAutoFit/>
          </a:bodyPr>
          <a:lstStyle/>
          <a:p>
            <a:r>
              <a:rPr lang="es-MX" sz="900" b="1" dirty="0" smtClean="0"/>
              <a:t>INTERACTIVA</a:t>
            </a:r>
            <a:endParaRPr lang="es-MX" sz="900" b="1" dirty="0"/>
          </a:p>
        </p:txBody>
      </p:sp>
      <p:sp>
        <p:nvSpPr>
          <p:cNvPr id="50" name="CuadroTexto 49"/>
          <p:cNvSpPr txBox="1"/>
          <p:nvPr/>
        </p:nvSpPr>
        <p:spPr>
          <a:xfrm rot="5400000">
            <a:off x="5894837" y="4702493"/>
            <a:ext cx="935296" cy="230832"/>
          </a:xfrm>
          <a:prstGeom prst="rect">
            <a:avLst/>
          </a:prstGeom>
          <a:noFill/>
        </p:spPr>
        <p:txBody>
          <a:bodyPr wrap="square" rtlCol="0">
            <a:spAutoFit/>
          </a:bodyPr>
          <a:lstStyle/>
          <a:p>
            <a:r>
              <a:rPr lang="es-MX" sz="900" b="1" dirty="0" smtClean="0"/>
              <a:t>PROACTIVA</a:t>
            </a:r>
            <a:endParaRPr lang="es-MX" sz="900" b="1" dirty="0"/>
          </a:p>
        </p:txBody>
      </p:sp>
      <p:sp>
        <p:nvSpPr>
          <p:cNvPr id="51" name="CuadroTexto 50"/>
          <p:cNvSpPr txBox="1"/>
          <p:nvPr/>
        </p:nvSpPr>
        <p:spPr>
          <a:xfrm rot="5400000">
            <a:off x="6122364" y="4745312"/>
            <a:ext cx="1060950" cy="230832"/>
          </a:xfrm>
          <a:prstGeom prst="rect">
            <a:avLst/>
          </a:prstGeom>
          <a:noFill/>
        </p:spPr>
        <p:txBody>
          <a:bodyPr wrap="square" rtlCol="0">
            <a:spAutoFit/>
          </a:bodyPr>
          <a:lstStyle/>
          <a:p>
            <a:r>
              <a:rPr lang="es-MX" sz="900" b="1" dirty="0" smtClean="0"/>
              <a:t>RETROACTIVA</a:t>
            </a:r>
            <a:endParaRPr lang="es-MX" sz="900" b="1" dirty="0"/>
          </a:p>
        </p:txBody>
      </p:sp>
      <p:sp>
        <p:nvSpPr>
          <p:cNvPr id="53" name="Nube 52"/>
          <p:cNvSpPr/>
          <p:nvPr/>
        </p:nvSpPr>
        <p:spPr>
          <a:xfrm rot="21291198">
            <a:off x="4094719" y="2342173"/>
            <a:ext cx="1064417" cy="803060"/>
          </a:xfrm>
          <a:prstGeom prst="cloud">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dirty="0">
              <a:solidFill>
                <a:schemeClr val="tx1"/>
              </a:solidFill>
            </a:endParaRPr>
          </a:p>
        </p:txBody>
      </p:sp>
      <p:sp>
        <p:nvSpPr>
          <p:cNvPr id="55" name="CuadroTexto 54"/>
          <p:cNvSpPr txBox="1"/>
          <p:nvPr/>
        </p:nvSpPr>
        <p:spPr>
          <a:xfrm rot="20394500">
            <a:off x="4026788" y="2370673"/>
            <a:ext cx="1162019" cy="646331"/>
          </a:xfrm>
          <a:prstGeom prst="rect">
            <a:avLst/>
          </a:prstGeom>
          <a:noFill/>
        </p:spPr>
        <p:txBody>
          <a:bodyPr wrap="square" rtlCol="0">
            <a:spAutoFit/>
          </a:bodyPr>
          <a:lstStyle/>
          <a:p>
            <a:pPr algn="ctr"/>
            <a:r>
              <a:rPr lang="es-MX" sz="900" b="1" dirty="0" smtClean="0"/>
              <a:t>Forma de evaluación reguladora del proceso E-A.</a:t>
            </a:r>
            <a:endParaRPr lang="es-MX" sz="900" b="1" dirty="0"/>
          </a:p>
        </p:txBody>
      </p:sp>
      <p:sp>
        <p:nvSpPr>
          <p:cNvPr id="56" name="Nube 55"/>
          <p:cNvSpPr/>
          <p:nvPr/>
        </p:nvSpPr>
        <p:spPr>
          <a:xfrm rot="671095">
            <a:off x="6646565" y="2361114"/>
            <a:ext cx="1567411" cy="725534"/>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dirty="0">
              <a:solidFill>
                <a:schemeClr val="tx1"/>
              </a:solidFill>
            </a:endParaRPr>
          </a:p>
        </p:txBody>
      </p:sp>
      <p:sp>
        <p:nvSpPr>
          <p:cNvPr id="57" name="CuadroTexto 56"/>
          <p:cNvSpPr txBox="1"/>
          <p:nvPr/>
        </p:nvSpPr>
        <p:spPr>
          <a:xfrm rot="952899">
            <a:off x="6589539" y="2457128"/>
            <a:ext cx="1757717" cy="507831"/>
          </a:xfrm>
          <a:prstGeom prst="rect">
            <a:avLst/>
          </a:prstGeom>
          <a:noFill/>
        </p:spPr>
        <p:txBody>
          <a:bodyPr wrap="square" rtlCol="0">
            <a:spAutoFit/>
          </a:bodyPr>
          <a:lstStyle/>
          <a:p>
            <a:pPr algn="ctr"/>
            <a:r>
              <a:rPr lang="es-MX" sz="900" b="1" dirty="0" smtClean="0"/>
              <a:t>Continua, integral</a:t>
            </a:r>
          </a:p>
          <a:p>
            <a:pPr algn="ctr"/>
            <a:r>
              <a:rPr lang="es-MX" sz="900" b="1" dirty="0" smtClean="0"/>
              <a:t>Sistemática, interpretativa</a:t>
            </a:r>
          </a:p>
          <a:p>
            <a:pPr algn="ctr"/>
            <a:r>
              <a:rPr lang="es-MX" sz="900" b="1" dirty="0" smtClean="0"/>
              <a:t>Flexible, participativa</a:t>
            </a:r>
            <a:endParaRPr lang="es-MX" sz="900" b="1" dirty="0"/>
          </a:p>
        </p:txBody>
      </p:sp>
      <p:sp>
        <p:nvSpPr>
          <p:cNvPr id="2" name="Rectángulo 1"/>
          <p:cNvSpPr/>
          <p:nvPr/>
        </p:nvSpPr>
        <p:spPr>
          <a:xfrm rot="5400000">
            <a:off x="9257051" y="3933786"/>
            <a:ext cx="4883094" cy="584775"/>
          </a:xfrm>
          <a:prstGeom prst="rect">
            <a:avLst/>
          </a:prstGeom>
        </p:spPr>
        <p:txBody>
          <a:bodyPr wrap="square">
            <a:spAutoFit/>
          </a:bodyPr>
          <a:lstStyle/>
          <a:p>
            <a:r>
              <a:rPr lang="es-MX" sz="900" u="sng" baseline="-25000" dirty="0">
                <a:hlinkClick r:id="rId4"/>
              </a:rPr>
              <a:t>https://des-for.infd.</a:t>
            </a:r>
            <a:r>
              <a:rPr lang="es-MX" sz="800" u="sng" baseline="-25000" dirty="0">
                <a:hlinkClick r:id="rId4"/>
              </a:rPr>
              <a:t>edu.ar/sitio/upload/diazbarrigacap8_EVALUACION.pdf</a:t>
            </a:r>
            <a:r>
              <a:rPr lang="es-MX" sz="800" baseline="-25000" dirty="0"/>
              <a:t> </a:t>
            </a:r>
            <a:endParaRPr lang="es-MX" sz="800" dirty="0"/>
          </a:p>
          <a:p>
            <a:r>
              <a:rPr lang="es-MX" sz="800" dirty="0">
                <a:hlinkClick r:id="rId4"/>
              </a:rPr>
              <a:t>CAPÍTULO 8 TIPOS DE EVALUACIÓN - des-for.infd.edu.ar</a:t>
            </a:r>
            <a:r>
              <a:rPr lang="es-MX" sz="800" dirty="0"/>
              <a:t> des-for.infd.edu.ar  Capítulo 8 Constructivismo y evaluación psicoeducativa Estrategias docentes para un aprendizaje significativo 397 TIPO DE EVALUACION EVALUACIÓN</a:t>
            </a:r>
          </a:p>
        </p:txBody>
      </p:sp>
      <p:sp>
        <p:nvSpPr>
          <p:cNvPr id="33" name="Rectángulo 32"/>
          <p:cNvSpPr/>
          <p:nvPr/>
        </p:nvSpPr>
        <p:spPr>
          <a:xfrm rot="5400000">
            <a:off x="9123772" y="3641826"/>
            <a:ext cx="4199952" cy="461665"/>
          </a:xfrm>
          <a:prstGeom prst="rect">
            <a:avLst/>
          </a:prstGeom>
        </p:spPr>
        <p:txBody>
          <a:bodyPr wrap="square">
            <a:spAutoFit/>
          </a:bodyPr>
          <a:lstStyle/>
          <a:p>
            <a:r>
              <a:rPr lang="es-MX" sz="800" dirty="0">
                <a:solidFill>
                  <a:srgbClr val="0000FF"/>
                </a:solidFill>
                <a:latin typeface="wf_segoe-ui_light"/>
                <a:ea typeface="Times New Roman" panose="02020603050405020304" pitchFamily="18" charset="0"/>
                <a:cs typeface="Times New Roman" panose="02020603050405020304" pitchFamily="18" charset="0"/>
                <a:hlinkClick r:id="rId5"/>
              </a:rPr>
              <a:t>Las estrategias y los - Educación Especial</a:t>
            </a:r>
            <a:r>
              <a:rPr lang="es-MX" sz="800" dirty="0">
                <a:solidFill>
                  <a:srgbClr val="8D398F"/>
                </a:solidFill>
                <a:latin typeface="wf_segoe-ui_light"/>
                <a:ea typeface="Times New Roman" panose="02020603050405020304" pitchFamily="18" charset="0"/>
                <a:cs typeface="Times New Roman" panose="02020603050405020304" pitchFamily="18" charset="0"/>
              </a:rPr>
              <a:t> </a:t>
            </a:r>
            <a:r>
              <a:rPr lang="es-MX" sz="800" u="sng" dirty="0">
                <a:solidFill>
                  <a:srgbClr val="0563C1"/>
                </a:solidFill>
                <a:latin typeface="wf_segoe-ui_normal"/>
                <a:ea typeface="Times New Roman" panose="02020603050405020304" pitchFamily="18" charset="0"/>
                <a:cs typeface="Times New Roman" panose="02020603050405020304" pitchFamily="18" charset="0"/>
                <a:hlinkClick r:id="rId6"/>
              </a:rPr>
              <a:t>www.educacionespecial.sep.gob.mx</a:t>
            </a:r>
            <a:r>
              <a:rPr lang="es-MX" sz="800" dirty="0">
                <a:solidFill>
                  <a:srgbClr val="8D398F"/>
                </a:solidFill>
                <a:latin typeface="wf_segoe-ui_light"/>
                <a:ea typeface="Times New Roman" panose="02020603050405020304" pitchFamily="18" charset="0"/>
                <a:cs typeface="Times New Roman" panose="02020603050405020304" pitchFamily="18" charset="0"/>
              </a:rPr>
              <a:t> </a:t>
            </a:r>
            <a:r>
              <a:rPr lang="es-MX" sz="800" dirty="0">
                <a:solidFill>
                  <a:srgbClr val="666666"/>
                </a:solidFill>
                <a:latin typeface="wf_segoe-ui_normal"/>
                <a:ea typeface="Times New Roman" panose="02020603050405020304" pitchFamily="18" charset="0"/>
                <a:cs typeface="Times New Roman" panose="02020603050405020304" pitchFamily="18" charset="0"/>
              </a:rPr>
              <a:t>SERIE: HERRAMIENTAS PARA LA EVALUACIÓN EN EDUCACIÓN BÁSICA Las estrategias y los instrumentos de evaluación desde el enfoque formativo</a:t>
            </a:r>
            <a:endParaRPr lang="es-MX" sz="800" dirty="0"/>
          </a:p>
        </p:txBody>
      </p:sp>
    </p:spTree>
    <p:extLst>
      <p:ext uri="{BB962C8B-B14F-4D97-AF65-F5344CB8AC3E}">
        <p14:creationId xmlns:p14="http://schemas.microsoft.com/office/powerpoint/2010/main" val="19685071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redondeado 25"/>
          <p:cNvSpPr/>
          <p:nvPr/>
        </p:nvSpPr>
        <p:spPr>
          <a:xfrm>
            <a:off x="7018633" y="4863347"/>
            <a:ext cx="2184563" cy="16350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redondeado 24"/>
          <p:cNvSpPr/>
          <p:nvPr/>
        </p:nvSpPr>
        <p:spPr>
          <a:xfrm>
            <a:off x="3058681" y="4849335"/>
            <a:ext cx="2157263" cy="16350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40275" r="31174" b="16967"/>
          <a:stretch/>
        </p:blipFill>
        <p:spPr>
          <a:xfrm>
            <a:off x="10071277" y="2657234"/>
            <a:ext cx="953036" cy="1154914"/>
          </a:xfrm>
          <a:prstGeom prst="rect">
            <a:avLst/>
          </a:prstGeom>
        </p:spPr>
      </p:pic>
      <p:sp>
        <p:nvSpPr>
          <p:cNvPr id="2" name="Elipse 1"/>
          <p:cNvSpPr/>
          <p:nvPr/>
        </p:nvSpPr>
        <p:spPr>
          <a:xfrm>
            <a:off x="4945607" y="2461118"/>
            <a:ext cx="2434107" cy="1931831"/>
          </a:xfrm>
          <a:prstGeom prst="ellipse">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ysClr val="windowText" lastClr="000000"/>
                </a:solidFill>
              </a:rPr>
              <a:t>EVALUACIÓN SUMATIVA</a:t>
            </a:r>
            <a:endParaRPr lang="es-MX" b="1" dirty="0">
              <a:solidFill>
                <a:sysClr val="windowText" lastClr="000000"/>
              </a:solidFill>
            </a:endParaRPr>
          </a:p>
        </p:txBody>
      </p:sp>
      <p:sp>
        <p:nvSpPr>
          <p:cNvPr id="3" name="Flecha curvada hacia la derecha 2"/>
          <p:cNvSpPr/>
          <p:nvPr/>
        </p:nvSpPr>
        <p:spPr>
          <a:xfrm rot="7456130">
            <a:off x="4955396" y="1140241"/>
            <a:ext cx="575016" cy="14174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 name="Elipse 3"/>
          <p:cNvSpPr/>
          <p:nvPr/>
        </p:nvSpPr>
        <p:spPr>
          <a:xfrm>
            <a:off x="3490175" y="1661375"/>
            <a:ext cx="1326524" cy="11333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1000" dirty="0" smtClean="0"/>
              <a:t>Se realiza al final de una etapa o del proceso</a:t>
            </a:r>
            <a:endParaRPr lang="es-MX" sz="1000" dirty="0"/>
          </a:p>
        </p:txBody>
      </p:sp>
      <p:sp>
        <p:nvSpPr>
          <p:cNvPr id="5" name="Flecha curvada hacia la derecha 4"/>
          <p:cNvSpPr/>
          <p:nvPr/>
        </p:nvSpPr>
        <p:spPr>
          <a:xfrm rot="3422768" flipV="1">
            <a:off x="6720982" y="1112490"/>
            <a:ext cx="549301" cy="14484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Elipse 5"/>
          <p:cNvSpPr/>
          <p:nvPr/>
        </p:nvSpPr>
        <p:spPr>
          <a:xfrm>
            <a:off x="7353836" y="1661375"/>
            <a:ext cx="1326524" cy="120333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000" dirty="0" smtClean="0"/>
              <a:t>Consiste en la medición de resultados</a:t>
            </a:r>
            <a:endParaRPr lang="es-MX" sz="1000" dirty="0"/>
          </a:p>
        </p:txBody>
      </p:sp>
      <p:sp>
        <p:nvSpPr>
          <p:cNvPr id="7" name="Flecha curvada hacia la derecha 6"/>
          <p:cNvSpPr/>
          <p:nvPr/>
        </p:nvSpPr>
        <p:spPr>
          <a:xfrm rot="4909044" flipV="1">
            <a:off x="8817526" y="835171"/>
            <a:ext cx="489397" cy="12033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Elipse 7"/>
          <p:cNvSpPr/>
          <p:nvPr/>
        </p:nvSpPr>
        <p:spPr>
          <a:xfrm>
            <a:off x="9234150" y="1610172"/>
            <a:ext cx="1313645" cy="13057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000" dirty="0" smtClean="0"/>
              <a:t>Logrados por los alumnos</a:t>
            </a:r>
            <a:endParaRPr lang="es-MX" sz="1000" dirty="0"/>
          </a:p>
        </p:txBody>
      </p:sp>
      <p:sp>
        <p:nvSpPr>
          <p:cNvPr id="10" name="Flecha curvada hacia la derecha 9"/>
          <p:cNvSpPr/>
          <p:nvPr/>
        </p:nvSpPr>
        <p:spPr>
          <a:xfrm>
            <a:off x="8680360" y="2558941"/>
            <a:ext cx="553790" cy="11333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Elipse 10"/>
          <p:cNvSpPr/>
          <p:nvPr/>
        </p:nvSpPr>
        <p:spPr>
          <a:xfrm>
            <a:off x="9203197" y="3384163"/>
            <a:ext cx="1344598" cy="109865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dirty="0" smtClean="0"/>
              <a:t>Con base en los objetivos del programa</a:t>
            </a:r>
            <a:endParaRPr lang="es-MX" sz="1000" dirty="0"/>
          </a:p>
        </p:txBody>
      </p:sp>
      <p:sp>
        <p:nvSpPr>
          <p:cNvPr id="12" name="Flecha curvada hacia la derecha 11"/>
          <p:cNvSpPr/>
          <p:nvPr/>
        </p:nvSpPr>
        <p:spPr>
          <a:xfrm rot="4322053">
            <a:off x="3580477" y="2385710"/>
            <a:ext cx="682580" cy="17685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Elipse 12"/>
          <p:cNvSpPr/>
          <p:nvPr/>
        </p:nvSpPr>
        <p:spPr>
          <a:xfrm>
            <a:off x="2573166" y="3867414"/>
            <a:ext cx="994403" cy="7801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smtClean="0"/>
              <a:t>Puede ser</a:t>
            </a:r>
            <a:endParaRPr lang="es-MX" sz="1200" dirty="0"/>
          </a:p>
        </p:txBody>
      </p:sp>
      <p:sp>
        <p:nvSpPr>
          <p:cNvPr id="14" name="Flecha derecha 13"/>
          <p:cNvSpPr/>
          <p:nvPr/>
        </p:nvSpPr>
        <p:spPr>
          <a:xfrm rot="8132599">
            <a:off x="2339041" y="4716652"/>
            <a:ext cx="551183" cy="468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derecha 14"/>
          <p:cNvSpPr/>
          <p:nvPr/>
        </p:nvSpPr>
        <p:spPr>
          <a:xfrm rot="10800000">
            <a:off x="1934383" y="4008150"/>
            <a:ext cx="551183" cy="468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rot="13775871">
            <a:off x="2342813" y="3424072"/>
            <a:ext cx="551183" cy="468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1631845" y="2461119"/>
            <a:ext cx="1021203" cy="9850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smtClean="0"/>
              <a:t>Informal</a:t>
            </a:r>
            <a:endParaRPr lang="es-MX" sz="1000" b="1" dirty="0"/>
          </a:p>
        </p:txBody>
      </p:sp>
      <p:sp>
        <p:nvSpPr>
          <p:cNvPr id="18" name="Elipse 17"/>
          <p:cNvSpPr/>
          <p:nvPr/>
        </p:nvSpPr>
        <p:spPr>
          <a:xfrm>
            <a:off x="835329" y="3798860"/>
            <a:ext cx="982787" cy="8699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err="1" smtClean="0"/>
              <a:t>Semi</a:t>
            </a:r>
            <a:r>
              <a:rPr lang="es-MX" sz="1000" b="1" dirty="0" smtClean="0"/>
              <a:t>-informal</a:t>
            </a:r>
            <a:endParaRPr lang="es-MX" sz="1000" b="1" dirty="0"/>
          </a:p>
        </p:txBody>
      </p:sp>
      <p:sp>
        <p:nvSpPr>
          <p:cNvPr id="19" name="Elipse 18"/>
          <p:cNvSpPr/>
          <p:nvPr/>
        </p:nvSpPr>
        <p:spPr>
          <a:xfrm>
            <a:off x="1718580" y="5214634"/>
            <a:ext cx="982787" cy="8699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smtClean="0"/>
              <a:t>Formal</a:t>
            </a:r>
            <a:endParaRPr lang="es-MX" sz="1000" b="1" dirty="0"/>
          </a:p>
        </p:txBody>
      </p:sp>
      <p:sp>
        <p:nvSpPr>
          <p:cNvPr id="20" name="Flecha curvada hacia la derecha 19"/>
          <p:cNvSpPr/>
          <p:nvPr/>
        </p:nvSpPr>
        <p:spPr>
          <a:xfrm rot="6533319">
            <a:off x="3328343" y="673568"/>
            <a:ext cx="478453" cy="11373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1" name="Elipse 20"/>
          <p:cNvSpPr/>
          <p:nvPr/>
        </p:nvSpPr>
        <p:spPr>
          <a:xfrm>
            <a:off x="1588739" y="1225486"/>
            <a:ext cx="1717551" cy="108323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000" dirty="0" smtClean="0"/>
              <a:t>Su fin es</a:t>
            </a:r>
            <a:r>
              <a:rPr lang="es-MX" sz="900" dirty="0" smtClean="0"/>
              <a:t>: recolectar evidencias de aprendizajes </a:t>
            </a:r>
            <a:r>
              <a:rPr lang="es-MX" sz="900" dirty="0" err="1" smtClean="0"/>
              <a:t>cuanti</a:t>
            </a:r>
            <a:r>
              <a:rPr lang="es-MX" sz="900" dirty="0" smtClean="0"/>
              <a:t> y cualitativos</a:t>
            </a:r>
            <a:endParaRPr lang="es-MX" sz="900" dirty="0"/>
          </a:p>
        </p:txBody>
      </p:sp>
      <p:pic>
        <p:nvPicPr>
          <p:cNvPr id="22" name="Imagen 21"/>
          <p:cNvPicPr>
            <a:picLocks noChangeAspect="1"/>
          </p:cNvPicPr>
          <p:nvPr/>
        </p:nvPicPr>
        <p:blipFill rotWithShape="1">
          <a:blip r:embed="rId3" cstate="print">
            <a:extLst>
              <a:ext uri="{28A0092B-C50C-407E-A947-70E740481C1C}">
                <a14:useLocalDpi xmlns:a14="http://schemas.microsoft.com/office/drawing/2010/main" val="0"/>
              </a:ext>
            </a:extLst>
          </a:blip>
          <a:srcRect l="6663" t="8965" r="7761" b="6528"/>
          <a:stretch/>
        </p:blipFill>
        <p:spPr>
          <a:xfrm>
            <a:off x="5338291" y="4590647"/>
            <a:ext cx="1596981" cy="1907758"/>
          </a:xfrm>
          <a:prstGeom prst="rect">
            <a:avLst/>
          </a:prstGeom>
        </p:spPr>
      </p:pic>
      <p:sp>
        <p:nvSpPr>
          <p:cNvPr id="23" name="Flecha curvada hacia la derecha 22"/>
          <p:cNvSpPr/>
          <p:nvPr/>
        </p:nvSpPr>
        <p:spPr>
          <a:xfrm>
            <a:off x="4322619" y="4233833"/>
            <a:ext cx="672024" cy="1201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4" name="Flecha curvada hacia la derecha 23"/>
          <p:cNvSpPr/>
          <p:nvPr/>
        </p:nvSpPr>
        <p:spPr>
          <a:xfrm flipH="1">
            <a:off x="7245289" y="4143959"/>
            <a:ext cx="641867" cy="12590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7" name="Rectángulo 26"/>
          <p:cNvSpPr/>
          <p:nvPr/>
        </p:nvSpPr>
        <p:spPr>
          <a:xfrm rot="20209338">
            <a:off x="2436934" y="4587725"/>
            <a:ext cx="2813591" cy="523220"/>
          </a:xfrm>
          <a:prstGeom prst="rect">
            <a:avLst/>
          </a:prstGeom>
          <a:noFill/>
        </p:spPr>
        <p:txBody>
          <a:bodyPr wrap="none" lIns="91440" tIns="45720" rIns="91440" bIns="45720">
            <a:spAutoFit/>
          </a:bodyPr>
          <a:lstStyle/>
          <a:p>
            <a:pPr algn="ctr"/>
            <a:r>
              <a:rPr lang="es-ES"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 el alumno</a:t>
            </a:r>
            <a:endParaRPr lang="es-E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ángulo 27"/>
          <p:cNvSpPr/>
          <p:nvPr/>
        </p:nvSpPr>
        <p:spPr>
          <a:xfrm rot="1160931">
            <a:off x="6928162" y="4723237"/>
            <a:ext cx="2908167" cy="523220"/>
          </a:xfrm>
          <a:prstGeom prst="rect">
            <a:avLst/>
          </a:prstGeom>
          <a:noFill/>
        </p:spPr>
        <p:txBody>
          <a:bodyPr wrap="none" lIns="91440" tIns="45720" rIns="91440" bIns="45720">
            <a:spAutoFit/>
          </a:bodyPr>
          <a:lstStyle/>
          <a:p>
            <a:pPr algn="ctr"/>
            <a:r>
              <a:rPr lang="es-E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 el maestro</a:t>
            </a:r>
            <a:endParaRPr lang="es-E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9" name="CuadroTexto 28"/>
          <p:cNvSpPr txBox="1"/>
          <p:nvPr/>
        </p:nvSpPr>
        <p:spPr>
          <a:xfrm>
            <a:off x="3084778" y="5402387"/>
            <a:ext cx="2157263" cy="1061829"/>
          </a:xfrm>
          <a:prstGeom prst="rect">
            <a:avLst/>
          </a:prstGeom>
          <a:noFill/>
        </p:spPr>
        <p:txBody>
          <a:bodyPr wrap="square" rtlCol="0">
            <a:spAutoFit/>
          </a:bodyPr>
          <a:lstStyle/>
          <a:p>
            <a:pPr marL="171450" indent="-171450">
              <a:buFont typeface="Arial" panose="020B0604020202020204" pitchFamily="34" charset="0"/>
              <a:buChar char="•"/>
            </a:pPr>
            <a:r>
              <a:rPr lang="es-MX" sz="900" dirty="0" smtClean="0"/>
              <a:t>Brinda retroalimentación</a:t>
            </a:r>
          </a:p>
          <a:p>
            <a:pPr marL="171450" indent="-171450">
              <a:buFont typeface="Arial" panose="020B0604020202020204" pitchFamily="34" charset="0"/>
              <a:buChar char="•"/>
            </a:pPr>
            <a:r>
              <a:rPr lang="es-MX" sz="900" dirty="0" smtClean="0"/>
              <a:t>Permite lograr el aprendizaje</a:t>
            </a:r>
          </a:p>
          <a:p>
            <a:pPr marL="171450" indent="-171450">
              <a:buFont typeface="Arial" panose="020B0604020202020204" pitchFamily="34" charset="0"/>
              <a:buChar char="•"/>
            </a:pPr>
            <a:r>
              <a:rPr lang="es-MX" sz="900" dirty="0" smtClean="0"/>
              <a:t>Determina el nivel de aprendizaje logrado.</a:t>
            </a:r>
          </a:p>
          <a:p>
            <a:pPr marL="171450" indent="-171450">
              <a:buFont typeface="Arial" panose="020B0604020202020204" pitchFamily="34" charset="0"/>
              <a:buChar char="•"/>
            </a:pPr>
            <a:r>
              <a:rPr lang="es-MX" sz="900" dirty="0" smtClean="0"/>
              <a:t>Aptitud para el paso de grado.</a:t>
            </a:r>
          </a:p>
          <a:p>
            <a:pPr marL="171450" indent="-171450">
              <a:buFont typeface="Arial" panose="020B0604020202020204" pitchFamily="34" charset="0"/>
              <a:buChar char="•"/>
            </a:pPr>
            <a:endParaRPr lang="es-MX" sz="900" dirty="0" smtClean="0"/>
          </a:p>
          <a:p>
            <a:pPr marL="171450" indent="-171450">
              <a:buFont typeface="Arial" panose="020B0604020202020204" pitchFamily="34" charset="0"/>
              <a:buChar char="•"/>
            </a:pPr>
            <a:endParaRPr lang="es-MX" sz="900" dirty="0"/>
          </a:p>
        </p:txBody>
      </p:sp>
      <p:sp>
        <p:nvSpPr>
          <p:cNvPr id="30" name="CuadroTexto 29"/>
          <p:cNvSpPr txBox="1"/>
          <p:nvPr/>
        </p:nvSpPr>
        <p:spPr>
          <a:xfrm>
            <a:off x="7057619" y="5404169"/>
            <a:ext cx="2145577" cy="1061829"/>
          </a:xfrm>
          <a:prstGeom prst="rect">
            <a:avLst/>
          </a:prstGeom>
          <a:noFill/>
        </p:spPr>
        <p:txBody>
          <a:bodyPr wrap="square" rtlCol="0">
            <a:spAutoFit/>
          </a:bodyPr>
          <a:lstStyle/>
          <a:p>
            <a:pPr marL="171450" indent="-171450">
              <a:buFont typeface="Arial" panose="020B0604020202020204" pitchFamily="34" charset="0"/>
              <a:buChar char="•"/>
            </a:pPr>
            <a:r>
              <a:rPr lang="es-MX" sz="900" dirty="0" smtClean="0"/>
              <a:t>Analizar procesos, estrategias y actividades llevadas a cabo. </a:t>
            </a:r>
          </a:p>
          <a:p>
            <a:pPr marL="171450" indent="-171450">
              <a:buFont typeface="Arial" panose="020B0604020202020204" pitchFamily="34" charset="0"/>
              <a:buChar char="•"/>
            </a:pPr>
            <a:r>
              <a:rPr lang="es-MX" sz="900" dirty="0" smtClean="0"/>
              <a:t>Mejorar el espacio enseñanza-aprendizaje</a:t>
            </a:r>
          </a:p>
          <a:p>
            <a:pPr marL="171450" indent="-171450">
              <a:buFont typeface="Arial" panose="020B0604020202020204" pitchFamily="34" charset="0"/>
              <a:buChar char="•"/>
            </a:pPr>
            <a:endParaRPr lang="es-MX" sz="900" dirty="0" smtClean="0"/>
          </a:p>
          <a:p>
            <a:pPr marL="171450" indent="-171450">
              <a:buFont typeface="Arial" panose="020B0604020202020204" pitchFamily="34" charset="0"/>
              <a:buChar char="•"/>
            </a:pPr>
            <a:endParaRPr lang="es-MX" sz="900" dirty="0"/>
          </a:p>
          <a:p>
            <a:endParaRPr lang="es-MX" sz="900" dirty="0"/>
          </a:p>
        </p:txBody>
      </p:sp>
      <p:sp>
        <p:nvSpPr>
          <p:cNvPr id="31" name="Rectángulo 30"/>
          <p:cNvSpPr/>
          <p:nvPr/>
        </p:nvSpPr>
        <p:spPr>
          <a:xfrm>
            <a:off x="1588739" y="382124"/>
            <a:ext cx="9751077" cy="461665"/>
          </a:xfrm>
          <a:prstGeom prst="rect">
            <a:avLst/>
          </a:prstGeom>
        </p:spPr>
        <p:txBody>
          <a:bodyPr wrap="square">
            <a:spAutoFit/>
          </a:bodyPr>
          <a:lstStyle/>
          <a:p>
            <a:pPr lvl="0" algn="just"/>
            <a:r>
              <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Producto </a:t>
            </a:r>
            <a:r>
              <a:rPr lang="es-MX" sz="24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10. </a:t>
            </a:r>
            <a:r>
              <a:rPr lang="es-MX" sz="20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Evaluación. Tipos, herramientas y productos de aprendizaje. </a:t>
            </a:r>
            <a:endParaRPr lang="es-MX" sz="20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3345039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0722" y="109807"/>
            <a:ext cx="8491427"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11. Evaluación. Formatos. Prerrequisito</a:t>
            </a:r>
            <a:endParaRPr lang="es-ES" sz="2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p:cNvSpPr txBox="1"/>
          <p:nvPr/>
        </p:nvSpPr>
        <p:spPr>
          <a:xfrm>
            <a:off x="4226697" y="724138"/>
            <a:ext cx="2968488" cy="523220"/>
          </a:xfrm>
          <a:prstGeom prst="rect">
            <a:avLst/>
          </a:prstGeom>
          <a:noFill/>
        </p:spPr>
        <p:txBody>
          <a:bodyPr wrap="square" rtlCol="0">
            <a:spAutoFit/>
          </a:bodyPr>
          <a:lstStyle/>
          <a:p>
            <a:pPr algn="ctr"/>
            <a:r>
              <a:rPr lang="es-MX" sz="1400" b="1" dirty="0" smtClean="0"/>
              <a:t>COLEGIO FÉLIX DE JESÚS PLANEACIÓN GENERAL</a:t>
            </a:r>
            <a:endParaRPr lang="es-MX" sz="1400" b="1" dirty="0"/>
          </a:p>
        </p:txBody>
      </p:sp>
      <p:pic>
        <p:nvPicPr>
          <p:cNvPr id="6" name="Imagen 5"/>
          <p:cNvPicPr>
            <a:picLocks noChangeAspect="1"/>
          </p:cNvPicPr>
          <p:nvPr/>
        </p:nvPicPr>
        <p:blipFill>
          <a:blip r:embed="rId2"/>
          <a:stretch>
            <a:fillRect/>
          </a:stretch>
        </p:blipFill>
        <p:spPr>
          <a:xfrm>
            <a:off x="1342080" y="633027"/>
            <a:ext cx="9978450" cy="4569078"/>
          </a:xfrm>
          <a:prstGeom prst="rect">
            <a:avLst/>
          </a:prstGeom>
        </p:spPr>
      </p:pic>
      <p:pic>
        <p:nvPicPr>
          <p:cNvPr id="7" name="Imagen 6"/>
          <p:cNvPicPr>
            <a:picLocks noChangeAspect="1"/>
          </p:cNvPicPr>
          <p:nvPr/>
        </p:nvPicPr>
        <p:blipFill>
          <a:blip r:embed="rId3"/>
          <a:stretch>
            <a:fillRect/>
          </a:stretch>
        </p:blipFill>
        <p:spPr>
          <a:xfrm>
            <a:off x="1342080" y="371417"/>
            <a:ext cx="9978450" cy="6118817"/>
          </a:xfrm>
          <a:prstGeom prst="rect">
            <a:avLst/>
          </a:prstGeom>
        </p:spPr>
      </p:pic>
    </p:spTree>
    <p:extLst>
      <p:ext uri="{BB962C8B-B14F-4D97-AF65-F5344CB8AC3E}">
        <p14:creationId xmlns:p14="http://schemas.microsoft.com/office/powerpoint/2010/main" val="6613631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600247692"/>
              </p:ext>
            </p:extLst>
          </p:nvPr>
        </p:nvGraphicFramePr>
        <p:xfrm>
          <a:off x="1431925" y="2532063"/>
          <a:ext cx="9328150" cy="1792287"/>
        </p:xfrm>
        <a:graphic>
          <a:graphicData uri="http://schemas.openxmlformats.org/presentationml/2006/ole">
            <mc:AlternateContent xmlns:mc="http://schemas.openxmlformats.org/markup-compatibility/2006">
              <mc:Choice xmlns:v="urn:schemas-microsoft-com:vml" Requires="v">
                <p:oleObj spid="_x0000_s28682" name="Documento" r:id="rId4" imgW="9328313" imgH="1791633" progId="Word.Document.12">
                  <p:embed/>
                </p:oleObj>
              </mc:Choice>
              <mc:Fallback>
                <p:oleObj name="Documento" r:id="rId4" imgW="9328313" imgH="1791633" progId="Word.Document.12">
                  <p:embed/>
                  <p:pic>
                    <p:nvPicPr>
                      <p:cNvPr id="0" name=""/>
                      <p:cNvPicPr/>
                      <p:nvPr/>
                    </p:nvPicPr>
                    <p:blipFill>
                      <a:blip r:embed="rId5"/>
                      <a:stretch>
                        <a:fillRect/>
                      </a:stretch>
                    </p:blipFill>
                    <p:spPr>
                      <a:xfrm>
                        <a:off x="1431925" y="2532063"/>
                        <a:ext cx="9328150" cy="1792287"/>
                      </a:xfrm>
                      <a:prstGeom prst="rect">
                        <a:avLst/>
                      </a:prstGeom>
                    </p:spPr>
                  </p:pic>
                </p:oleObj>
              </mc:Fallback>
            </mc:AlternateContent>
          </a:graphicData>
        </a:graphic>
      </p:graphicFrame>
      <p:sp>
        <p:nvSpPr>
          <p:cNvPr id="3" name="CuadroTexto 2"/>
          <p:cNvSpPr txBox="1"/>
          <p:nvPr/>
        </p:nvSpPr>
        <p:spPr>
          <a:xfrm>
            <a:off x="4327301" y="1223493"/>
            <a:ext cx="3515933" cy="738664"/>
          </a:xfrm>
          <a:prstGeom prst="rect">
            <a:avLst/>
          </a:prstGeom>
          <a:noFill/>
        </p:spPr>
        <p:txBody>
          <a:bodyPr wrap="square" rtlCol="0">
            <a:spAutoFit/>
          </a:bodyPr>
          <a:lstStyle/>
          <a:p>
            <a:pPr algn="ctr"/>
            <a:r>
              <a:rPr lang="es-MX" sz="1400" b="1" dirty="0" smtClean="0"/>
              <a:t>Colegio Félix de Jesús </a:t>
            </a:r>
            <a:r>
              <a:rPr lang="es-MX" sz="1400" b="1" dirty="0" err="1" smtClean="0"/>
              <a:t>Rougier</a:t>
            </a:r>
            <a:endParaRPr lang="es-MX" sz="1400" b="1" dirty="0" smtClean="0"/>
          </a:p>
          <a:p>
            <a:pPr algn="ctr"/>
            <a:endParaRPr lang="es-MX" sz="1400" b="1" dirty="0"/>
          </a:p>
          <a:p>
            <a:pPr algn="ctr"/>
            <a:r>
              <a:rPr lang="es-MX" sz="1400" b="1" dirty="0" smtClean="0"/>
              <a:t>Planeación sesión por sesión</a:t>
            </a:r>
            <a:endParaRPr lang="es-MX" sz="1400" b="1" dirty="0"/>
          </a:p>
        </p:txBody>
      </p:sp>
      <p:sp>
        <p:nvSpPr>
          <p:cNvPr id="4" name="Rectángulo 3"/>
          <p:cNvSpPr/>
          <p:nvPr/>
        </p:nvSpPr>
        <p:spPr>
          <a:xfrm>
            <a:off x="2010722" y="264353"/>
            <a:ext cx="8491427"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11. Evaluación. Formatos. Prerrequisito</a:t>
            </a:r>
            <a:endParaRPr lang="es-ES" sz="2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19838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70475803"/>
              </p:ext>
            </p:extLst>
          </p:nvPr>
        </p:nvGraphicFramePr>
        <p:xfrm>
          <a:off x="973428" y="1480030"/>
          <a:ext cx="10282706" cy="4302583"/>
        </p:xfrm>
        <a:graphic>
          <a:graphicData uri="http://schemas.openxmlformats.org/drawingml/2006/table">
            <a:tbl>
              <a:tblPr firstRow="1" firstCol="1" bandRow="1"/>
              <a:tblGrid>
                <a:gridCol w="1436885"/>
                <a:gridCol w="1436885"/>
                <a:gridCol w="1436885"/>
                <a:gridCol w="1436885"/>
                <a:gridCol w="1436885"/>
                <a:gridCol w="830698"/>
                <a:gridCol w="830698"/>
                <a:gridCol w="1436885"/>
              </a:tblGrid>
              <a:tr h="317817">
                <a:tc>
                  <a:txBody>
                    <a:bodyPr/>
                    <a:lstStyle/>
                    <a:p>
                      <a:pPr algn="ctr">
                        <a:lnSpc>
                          <a:spcPct val="115000"/>
                        </a:lnSpc>
                        <a:spcAft>
                          <a:spcPts val="0"/>
                        </a:spcAft>
                      </a:pPr>
                      <a:r>
                        <a:rPr lang="es-MX" sz="800" b="1" dirty="0">
                          <a:effectLst/>
                          <a:latin typeface="Calibri" panose="020F0502020204030204" pitchFamily="34" charset="0"/>
                          <a:ea typeface="Calibri" panose="020F0502020204030204" pitchFamily="34" charset="0"/>
                          <a:cs typeface="Times New Roman" panose="02020603050405020304" pitchFamily="18" charset="0"/>
                        </a:rPr>
                        <a:t>ASIGNATURAS</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SESIÓN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MX" sz="600" b="1">
                          <a:effectLst/>
                          <a:latin typeface="Calibri" panose="020F0502020204030204" pitchFamily="34" charset="0"/>
                          <a:ea typeface="Calibri" panose="020F0502020204030204" pitchFamily="34" charset="0"/>
                          <a:cs typeface="Times New Roman" panose="02020603050405020304" pitchFamily="18" charset="0"/>
                        </a:rPr>
                        <a:t>PROYECTO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600" b="1">
                          <a:effectLst/>
                          <a:latin typeface="Calibri" panose="020F0502020204030204" pitchFamily="34" charset="0"/>
                          <a:ea typeface="Calibri" panose="020F0502020204030204" pitchFamily="34" charset="0"/>
                          <a:cs typeface="Times New Roman" panose="02020603050405020304" pitchFamily="18" charset="0"/>
                        </a:rPr>
                        <a:t>DIDÁCTICO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nSpc>
                          <a:spcPct val="115000"/>
                        </a:lnSpc>
                        <a:spcAft>
                          <a:spcPts val="80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ENFOQUE: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gridSpan="2">
                  <a:txBody>
                    <a:bodyPr/>
                    <a:lstStyle/>
                    <a:p>
                      <a:pPr marL="457200">
                        <a:lnSpc>
                          <a:spcPct val="115000"/>
                        </a:lnSpc>
                        <a:spcAft>
                          <a:spcPts val="0"/>
                        </a:spcAft>
                      </a:pPr>
                      <a:r>
                        <a:rPr lang="es-MX" sz="800" b="1" dirty="0" smtClean="0">
                          <a:effectLst/>
                          <a:latin typeface="Calibri" panose="020F0502020204030204" pitchFamily="34" charset="0"/>
                          <a:ea typeface="Calibri" panose="020F0502020204030204" pitchFamily="34" charset="0"/>
                          <a:cs typeface="Times New Roman" panose="02020603050405020304" pitchFamily="18" charset="0"/>
                        </a:rPr>
                        <a:t>ÁMBITOS A TRABAJAR</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r>
              <a:tr h="642059">
                <a:tc>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(DEL PROYECTO)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2">
                  <a:txBody>
                    <a:bodyPr/>
                    <a:lstStyle/>
                    <a:p>
                      <a:pPr algn="ctr">
                        <a:lnSpc>
                          <a:spcPct val="115000"/>
                        </a:lnSpc>
                        <a:spcAft>
                          <a:spcPts val="0"/>
                        </a:spcAft>
                      </a:pP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370803">
                <a:tc gridSpan="3">
                  <a:txBody>
                    <a:bodyPr/>
                    <a:lstStyle/>
                    <a:p>
                      <a:pP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PROPOSITOSDE LA ENSEÑANZA POR MATERIA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a:txBody>
                    <a:bodyPr/>
                    <a:lstStyle/>
                    <a:p>
                      <a:pPr algn="ctr">
                        <a:lnSpc>
                          <a:spcPct val="115000"/>
                        </a:lnSpc>
                        <a:spcAft>
                          <a:spcPts val="0"/>
                        </a:spcAft>
                      </a:pPr>
                      <a:r>
                        <a:rPr lang="es-MX" sz="700" b="1">
                          <a:effectLst/>
                          <a:latin typeface="Calibri" panose="020F0502020204030204" pitchFamily="34" charset="0"/>
                          <a:ea typeface="Calibri" panose="020F0502020204030204" pitchFamily="34" charset="0"/>
                          <a:cs typeface="Times New Roman" panose="02020603050405020304" pitchFamily="18" charset="0"/>
                        </a:rPr>
                        <a:t>RECURSOS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s-MX" sz="700" b="1">
                          <a:effectLst/>
                          <a:latin typeface="Calibri" panose="020F0502020204030204" pitchFamily="34" charset="0"/>
                          <a:ea typeface="Calibri" panose="020F0502020204030204" pitchFamily="34" charset="0"/>
                          <a:cs typeface="Times New Roman" panose="02020603050405020304" pitchFamily="18" charset="0"/>
                        </a:rPr>
                        <a:t>REF. BIBLIOGR.</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15000"/>
                        </a:lnSpc>
                        <a:spcAft>
                          <a:spcPts val="0"/>
                        </a:spcAft>
                      </a:pPr>
                      <a:r>
                        <a:rPr lang="es-MX" sz="700" b="1">
                          <a:effectLst/>
                          <a:latin typeface="Calibri" panose="020F0502020204030204" pitchFamily="34" charset="0"/>
                          <a:ea typeface="Calibri" panose="020F0502020204030204" pitchFamily="34" charset="0"/>
                          <a:cs typeface="Times New Roman" panose="02020603050405020304" pitchFamily="18" charset="0"/>
                        </a:rPr>
                        <a:t>TIEMPO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7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a:txBody>
                    <a:bodyPr/>
                    <a:lstStyle/>
                    <a:p>
                      <a:pPr>
                        <a:lnSpc>
                          <a:spcPct val="115000"/>
                        </a:lnSpc>
                        <a:spcAft>
                          <a:spcPts val="0"/>
                        </a:spcAft>
                      </a:pPr>
                      <a:r>
                        <a:rPr lang="es-MX" sz="700" b="1">
                          <a:effectLst/>
                          <a:latin typeface="Calibri" panose="020F0502020204030204" pitchFamily="34" charset="0"/>
                          <a:ea typeface="Calibri" panose="020F0502020204030204" pitchFamily="34" charset="0"/>
                          <a:cs typeface="Times New Roman" panose="02020603050405020304" pitchFamily="18" charset="0"/>
                        </a:rPr>
                        <a:t>EVALUACION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24909">
                <a:tc gridSpan="3">
                  <a:txBody>
                    <a:bodyPr/>
                    <a:lstStyle/>
                    <a:p>
                      <a:pPr>
                        <a:lnSpc>
                          <a:spcPct val="115000"/>
                        </a:lnSpc>
                        <a:spcAft>
                          <a:spcPts val="0"/>
                        </a:spcAft>
                      </a:pPr>
                      <a:r>
                        <a:rPr lang="es-MX" sz="7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rowSpan="3">
                  <a:txBody>
                    <a:bodyPr/>
                    <a:lstStyle/>
                    <a:p>
                      <a:pPr>
                        <a:lnSpc>
                          <a:spcPct val="115000"/>
                        </a:lnSpc>
                        <a:spcAft>
                          <a:spcPts val="0"/>
                        </a:spcAft>
                      </a:pPr>
                      <a:r>
                        <a:rPr lang="es-MX" sz="7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cs typeface="Times New Roman" panose="02020603050405020304" pitchFamily="18" charset="0"/>
                      </a:endParaRPr>
                    </a:p>
                    <a:p>
                      <a:pPr>
                        <a:lnSpc>
                          <a:spcPct val="115000"/>
                        </a:lnSpc>
                        <a:spcAft>
                          <a:spcPts val="0"/>
                        </a:spcAft>
                      </a:pPr>
                      <a:r>
                        <a:rPr lang="es-MX" sz="700" dirty="0">
                          <a:effectLst/>
                          <a:latin typeface="Arial" panose="020B0604020202020204" pitchFamily="34" charset="0"/>
                          <a:ea typeface="Calibri" panose="020F0502020204030204" pitchFamily="34" charset="0"/>
                          <a:cs typeface="Times New Roman" panose="02020603050405020304" pitchFamily="18" charset="0"/>
                        </a:rPr>
                        <a:t>Libro de texto, libros de la biblioteca del aula, cuaderno del alumno, hojas blancas, colores, marcadores.</a:t>
                      </a:r>
                      <a:endParaRPr lang="es-MX" sz="700" dirty="0">
                        <a:effectLst/>
                        <a:latin typeface="Calibri" panose="020F0502020204030204" pitchFamily="34" charset="0"/>
                        <a:cs typeface="Times New Roman" panose="02020603050405020304" pitchFamily="18" charset="0"/>
                      </a:endParaRPr>
                    </a:p>
                    <a:p>
                      <a:pPr>
                        <a:lnSpc>
                          <a:spcPct val="115000"/>
                        </a:lnSpc>
                        <a:spcAft>
                          <a:spcPts val="0"/>
                        </a:spcAft>
                      </a:pPr>
                      <a:r>
                        <a:rPr lang="es-MX" sz="600" dirty="0">
                          <a:effectLst/>
                          <a:latin typeface="Arial" panose="020B0604020202020204" pitchFamily="34" charset="0"/>
                          <a:cs typeface="Times New Roman" panose="02020603050405020304" pitchFamily="18" charset="0"/>
                        </a:rPr>
                        <a:t> </a:t>
                      </a:r>
                      <a:endParaRPr lang="es-MX" sz="700" dirty="0">
                        <a:effectLst/>
                        <a:latin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s-MX" sz="600" b="1">
                          <a:effectLst/>
                          <a:latin typeface="Arial" panose="020B060402020202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nSpc>
                          <a:spcPct val="115000"/>
                        </a:lnSpc>
                        <a:spcAft>
                          <a:spcPts val="0"/>
                        </a:spcAft>
                      </a:pPr>
                      <a:r>
                        <a:rPr lang="es-MX" sz="700" b="1">
                          <a:effectLst/>
                          <a:latin typeface="Arial" panose="020B060402020202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700" b="1">
                          <a:effectLst/>
                          <a:latin typeface="Arial" panose="020B060402020202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700" b="1">
                          <a:effectLst/>
                          <a:latin typeface="Arial" panose="020B0604020202020204" pitchFamily="34" charset="0"/>
                          <a:ea typeface="Calibri" panose="020F0502020204030204" pitchFamily="34" charset="0"/>
                          <a:cs typeface="Times New Roman" panose="02020603050405020304" pitchFamily="18" charset="0"/>
                        </a:rPr>
                        <a:t>Una semana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s-MX"/>
                    </a:p>
                  </a:txBody>
                  <a:tcPr/>
                </a:tc>
                <a:tc rowSpan="3">
                  <a:txBody>
                    <a:bodyPr/>
                    <a:lstStyle/>
                    <a:p>
                      <a:pPr>
                        <a:lnSpc>
                          <a:spcPct val="115000"/>
                        </a:lnSpc>
                        <a:spcAft>
                          <a:spcPts val="0"/>
                        </a:spcAft>
                      </a:pPr>
                      <a:r>
                        <a:rPr lang="es-MX" sz="800" b="1" i="1">
                          <a:effectLst/>
                          <a:latin typeface="Arial" panose="020B0604020202020204" pitchFamily="34" charset="0"/>
                          <a:ea typeface="Calibri" panose="020F0502020204030204" pitchFamily="34" charset="0"/>
                          <a:cs typeface="Times New Roman" panose="02020603050405020304" pitchFamily="18" charset="0"/>
                        </a:rPr>
                        <a:t>Instrumentos de evaluación</a:t>
                      </a:r>
                      <a:r>
                        <a:rPr lang="es-MX" sz="700" b="1">
                          <a:effectLst/>
                          <a:latin typeface="Arial" panose="020B0604020202020204" pitchFamily="34" charset="0"/>
                          <a:ea typeface="Calibri" panose="020F0502020204030204" pitchFamily="34" charset="0"/>
                          <a:cs typeface="Times New Roman" panose="02020603050405020304" pitchFamily="18" charset="0"/>
                        </a:rPr>
                        <a:t>:</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700" b="1">
                          <a:effectLst/>
                          <a:latin typeface="Arial" panose="020B060402020202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800" b="1" i="1">
                          <a:effectLst/>
                          <a:latin typeface="Arial" panose="020B0604020202020204" pitchFamily="34" charset="0"/>
                          <a:ea typeface="Calibri" panose="020F0502020204030204" pitchFamily="34" charset="0"/>
                          <a:cs typeface="Times New Roman" panose="02020603050405020304" pitchFamily="18" charset="0"/>
                        </a:rPr>
                        <a:t>Criterios de evaluación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700" b="1">
                          <a:effectLst/>
                          <a:latin typeface="Arial" panose="020B060402020202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19">
                <a:tc gridSpan="3">
                  <a:txBody>
                    <a:bodyPr/>
                    <a:lstStyle/>
                    <a:p>
                      <a:pP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COMPETENCIA QUE SE  FAVORECE</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v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tr>
              <a:tr h="539022">
                <a:tc gridSpan="3">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v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tr>
              <a:tr h="367711">
                <a:tc>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APRENDIZAJES ESPERADOS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TEMAS DE REFLEXION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gridSpan="4">
                  <a:txBody>
                    <a:bodyPr/>
                    <a:lstStyle/>
                    <a:p>
                      <a:pPr algn="ct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PRODUCCIONES PARA EL DESARROLLO DEL PROYECTO.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34743">
                <a:tc>
                  <a:txBody>
                    <a:bodyPr/>
                    <a:lstStyle/>
                    <a:p>
                      <a:pP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1125">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800" b="1">
                          <a:effectLst/>
                          <a:latin typeface="Calibri" panose="020F0502020204030204" pitchFamily="34" charset="0"/>
                          <a:ea typeface="Calibri" panose="020F0502020204030204" pitchFamily="34" charset="0"/>
                          <a:cs typeface="Times New Roman" panose="02020603050405020304" pitchFamily="18" charset="0"/>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nSpc>
                          <a:spcPct val="115000"/>
                        </a:lnSpc>
                        <a:spcAft>
                          <a:spcPts val="0"/>
                        </a:spcAft>
                      </a:pPr>
                      <a:r>
                        <a:rPr lang="es-MX"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279" marR="46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4" name="Rectangle 1"/>
          <p:cNvSpPr>
            <a:spLocks noChangeArrowheads="1"/>
          </p:cNvSpPr>
          <p:nvPr/>
        </p:nvSpPr>
        <p:spPr bwMode="auto">
          <a:xfrm>
            <a:off x="4386331" y="581800"/>
            <a:ext cx="36372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91613" algn="l"/>
              </a:tabLst>
              <a:defRPr>
                <a:solidFill>
                  <a:schemeClr val="tx1"/>
                </a:solidFill>
                <a:latin typeface="Arial" panose="020B0604020202020204" pitchFamily="34" charset="0"/>
              </a:defRPr>
            </a:lvl1pPr>
            <a:lvl2pPr eaLnBrk="0" fontAlgn="base" hangingPunct="0">
              <a:spcBef>
                <a:spcPct val="0"/>
              </a:spcBef>
              <a:spcAft>
                <a:spcPct val="0"/>
              </a:spcAft>
              <a:tabLst>
                <a:tab pos="9091613" algn="l"/>
              </a:tabLst>
              <a:defRPr>
                <a:solidFill>
                  <a:schemeClr val="tx1"/>
                </a:solidFill>
                <a:latin typeface="Arial" panose="020B0604020202020204" pitchFamily="34" charset="0"/>
              </a:defRPr>
            </a:lvl2pPr>
            <a:lvl3pPr eaLnBrk="0" fontAlgn="base" hangingPunct="0">
              <a:spcBef>
                <a:spcPct val="0"/>
              </a:spcBef>
              <a:spcAft>
                <a:spcPct val="0"/>
              </a:spcAft>
              <a:tabLst>
                <a:tab pos="9091613" algn="l"/>
              </a:tabLst>
              <a:defRPr>
                <a:solidFill>
                  <a:schemeClr val="tx1"/>
                </a:solidFill>
                <a:latin typeface="Arial" panose="020B0604020202020204" pitchFamily="34" charset="0"/>
              </a:defRPr>
            </a:lvl3pPr>
            <a:lvl4pPr eaLnBrk="0" fontAlgn="base" hangingPunct="0">
              <a:spcBef>
                <a:spcPct val="0"/>
              </a:spcBef>
              <a:spcAft>
                <a:spcPct val="0"/>
              </a:spcAft>
              <a:tabLst>
                <a:tab pos="9091613" algn="l"/>
              </a:tabLst>
              <a:defRPr>
                <a:solidFill>
                  <a:schemeClr val="tx1"/>
                </a:solidFill>
                <a:latin typeface="Arial" panose="020B0604020202020204" pitchFamily="34" charset="0"/>
              </a:defRPr>
            </a:lvl4pPr>
            <a:lvl5pPr eaLnBrk="0" fontAlgn="base" hangingPunct="0">
              <a:spcBef>
                <a:spcPct val="0"/>
              </a:spcBef>
              <a:spcAft>
                <a:spcPct val="0"/>
              </a:spcAft>
              <a:tabLst>
                <a:tab pos="9091613" algn="l"/>
              </a:tabLst>
              <a:defRPr>
                <a:solidFill>
                  <a:schemeClr val="tx1"/>
                </a:solidFill>
                <a:latin typeface="Arial" panose="020B0604020202020204" pitchFamily="34" charset="0"/>
              </a:defRPr>
            </a:lvl5pPr>
            <a:lvl6pPr eaLnBrk="0" fontAlgn="base" hangingPunct="0">
              <a:spcBef>
                <a:spcPct val="0"/>
              </a:spcBef>
              <a:spcAft>
                <a:spcPct val="0"/>
              </a:spcAft>
              <a:tabLst>
                <a:tab pos="9091613" algn="l"/>
              </a:tabLst>
              <a:defRPr>
                <a:solidFill>
                  <a:schemeClr val="tx1"/>
                </a:solidFill>
                <a:latin typeface="Arial" panose="020B0604020202020204" pitchFamily="34" charset="0"/>
              </a:defRPr>
            </a:lvl6pPr>
            <a:lvl7pPr eaLnBrk="0" fontAlgn="base" hangingPunct="0">
              <a:spcBef>
                <a:spcPct val="0"/>
              </a:spcBef>
              <a:spcAft>
                <a:spcPct val="0"/>
              </a:spcAft>
              <a:tabLst>
                <a:tab pos="9091613" algn="l"/>
              </a:tabLst>
              <a:defRPr>
                <a:solidFill>
                  <a:schemeClr val="tx1"/>
                </a:solidFill>
                <a:latin typeface="Arial" panose="020B0604020202020204" pitchFamily="34" charset="0"/>
              </a:defRPr>
            </a:lvl7pPr>
            <a:lvl8pPr eaLnBrk="0" fontAlgn="base" hangingPunct="0">
              <a:spcBef>
                <a:spcPct val="0"/>
              </a:spcBef>
              <a:spcAft>
                <a:spcPct val="0"/>
              </a:spcAft>
              <a:tabLst>
                <a:tab pos="9091613" algn="l"/>
              </a:tabLst>
              <a:defRPr>
                <a:solidFill>
                  <a:schemeClr val="tx1"/>
                </a:solidFill>
                <a:latin typeface="Arial" panose="020B0604020202020204" pitchFamily="34" charset="0"/>
              </a:defRPr>
            </a:lvl8pPr>
            <a:lvl9pPr eaLnBrk="0" fontAlgn="base" hangingPunct="0">
              <a:spcBef>
                <a:spcPct val="0"/>
              </a:spcBef>
              <a:spcAft>
                <a:spcPct val="0"/>
              </a:spcAft>
              <a:tabLst>
                <a:tab pos="90916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91613" algn="l"/>
              </a:tabLst>
            </a:pPr>
            <a:r>
              <a:rPr kumimoji="0" lang="es-MX" altLang="es-MX" sz="1300" b="1" i="0" u="none" strike="noStrike" cap="none" normalizeH="0" baseline="0" dirty="0" smtClean="0">
                <a:ln>
                  <a:noFill/>
                </a:ln>
                <a:solidFill>
                  <a:schemeClr val="tx1"/>
                </a:solidFill>
                <a:effectLst/>
                <a:latin typeface="Arial" panose="020B0604020202020204" pitchFamily="34" charset="0"/>
              </a:rPr>
              <a:t>COLEGIO FÉLIX DE JESÚS ROUGIER</a:t>
            </a:r>
            <a:endParaRPr kumimoji="0" lang="es-MX" altLang="es-MX" sz="11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91613" algn="l"/>
              </a:tabLst>
            </a:pPr>
            <a:r>
              <a:rPr kumimoji="0" lang="es-MX" altLang="es-MX" sz="1300" b="1" i="0" u="none" strike="noStrike" cap="none" normalizeH="0" baseline="0" dirty="0" smtClean="0">
                <a:ln>
                  <a:noFill/>
                </a:ln>
                <a:solidFill>
                  <a:schemeClr val="tx1"/>
                </a:solidFill>
                <a:effectLst/>
                <a:latin typeface="Arial" panose="020B0604020202020204" pitchFamily="34" charset="0"/>
              </a:rPr>
              <a:t>PLANEACIÓN  GENERAL DEL PROYECTO</a:t>
            </a:r>
            <a:endParaRPr kumimoji="0" lang="es-MX" altLang="es-MX"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91613" algn="l"/>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96566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88514" y="895030"/>
            <a:ext cx="2202847" cy="276999"/>
          </a:xfrm>
          <a:prstGeom prst="rect">
            <a:avLst/>
          </a:prstGeom>
        </p:spPr>
        <p:txBody>
          <a:bodyPr wrap="none">
            <a:spAutoFit/>
          </a:bodyPr>
          <a:lstStyle/>
          <a:p>
            <a:r>
              <a:rPr lang="es-MX" sz="1200" b="1" dirty="0">
                <a:latin typeface="Arial" panose="020B0604020202020204" pitchFamily="34" charset="0"/>
                <a:ea typeface="Calibri" panose="020F0502020204030204" pitchFamily="34" charset="0"/>
              </a:rPr>
              <a:t>PLANEACION POR SESIÓN</a:t>
            </a:r>
            <a:endParaRPr lang="es-MX" dirty="0"/>
          </a:p>
        </p:txBody>
      </p:sp>
      <p:graphicFrame>
        <p:nvGraphicFramePr>
          <p:cNvPr id="7" name="Objeto 6"/>
          <p:cNvGraphicFramePr>
            <a:graphicFrameLocks noChangeAspect="1"/>
          </p:cNvGraphicFramePr>
          <p:nvPr>
            <p:extLst>
              <p:ext uri="{D42A27DB-BD31-4B8C-83A1-F6EECF244321}">
                <p14:modId xmlns:p14="http://schemas.microsoft.com/office/powerpoint/2010/main" val="1110668893"/>
              </p:ext>
            </p:extLst>
          </p:nvPr>
        </p:nvGraphicFramePr>
        <p:xfrm>
          <a:off x="1217769" y="1456341"/>
          <a:ext cx="9550400" cy="1057275"/>
        </p:xfrm>
        <a:graphic>
          <a:graphicData uri="http://schemas.openxmlformats.org/presentationml/2006/ole">
            <mc:AlternateContent xmlns:mc="http://schemas.openxmlformats.org/markup-compatibility/2006">
              <mc:Choice xmlns:v="urn:schemas-microsoft-com:vml" Requires="v">
                <p:oleObj spid="_x0000_s29711" name="Documento" r:id="rId4" imgW="9550296" imgH="1057937" progId="Word.Document.12">
                  <p:embed/>
                </p:oleObj>
              </mc:Choice>
              <mc:Fallback>
                <p:oleObj name="Documento" r:id="rId4" imgW="9550296" imgH="1057937" progId="Word.Document.12">
                  <p:embed/>
                  <p:pic>
                    <p:nvPicPr>
                      <p:cNvPr id="0" name=""/>
                      <p:cNvPicPr/>
                      <p:nvPr/>
                    </p:nvPicPr>
                    <p:blipFill>
                      <a:blip r:embed="rId5"/>
                      <a:stretch>
                        <a:fillRect/>
                      </a:stretch>
                    </p:blipFill>
                    <p:spPr>
                      <a:xfrm>
                        <a:off x="1217769" y="1456341"/>
                        <a:ext cx="9550400" cy="1057275"/>
                      </a:xfrm>
                      <a:prstGeom prst="rect">
                        <a:avLst/>
                      </a:prstGeom>
                      <a:ln>
                        <a:solidFill>
                          <a:schemeClr val="tx1"/>
                        </a:solidFill>
                      </a:ln>
                    </p:spPr>
                  </p:pic>
                </p:oleObj>
              </mc:Fallback>
            </mc:AlternateContent>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60146348"/>
              </p:ext>
            </p:extLst>
          </p:nvPr>
        </p:nvGraphicFramePr>
        <p:xfrm>
          <a:off x="1217769" y="2513616"/>
          <a:ext cx="1834524" cy="1029843"/>
        </p:xfrm>
        <a:graphic>
          <a:graphicData uri="http://schemas.openxmlformats.org/drawingml/2006/table">
            <a:tbl>
              <a:tblPr firstRow="1" firstCol="1" bandRow="1"/>
              <a:tblGrid>
                <a:gridCol w="1834524"/>
              </a:tblGrid>
              <a:tr h="435646">
                <a:tc>
                  <a:txBody>
                    <a:bodyPr/>
                    <a:lstStyle/>
                    <a:p>
                      <a:pPr marL="342900" lvl="0" indent="-342900">
                        <a:lnSpc>
                          <a:spcPct val="115000"/>
                        </a:lnSpc>
                        <a:spcAft>
                          <a:spcPts val="0"/>
                        </a:spcAft>
                        <a:buFont typeface="Symbol" panose="05050102010706020507" pitchFamily="18" charset="2"/>
                        <a:buChar char=""/>
                        <a:tabLst>
                          <a:tab pos="111760" algn="l"/>
                        </a:tabLst>
                      </a:pPr>
                      <a:r>
                        <a:rPr lang="es-MX" sz="100" i="1">
                          <a:effectLst/>
                          <a:latin typeface="Calibri" panose="020F0502020204030204" pitchFamily="34" charset="0"/>
                          <a:ea typeface="Calibri" panose="020F0502020204030204" pitchFamily="34" charset="0"/>
                          <a:cs typeface="Calibri" panose="020F0502020204030204" pitchFamily="34" charset="0"/>
                        </a:rPr>
                        <a:t> </a:t>
                      </a:r>
                      <a:endParaRPr lang="es-MX" sz="1200">
                        <a:effectLst/>
                        <a:latin typeface="Calibri" panose="020F0502020204030204" pitchFamily="34" charset="0"/>
                        <a:ea typeface="Calibri" panose="020F0502020204030204" pitchFamily="34" charset="0"/>
                        <a:cs typeface="Calibri" panose="020F0502020204030204" pitchFamily="34" charset="0"/>
                      </a:endParaRPr>
                    </a:p>
                    <a:p>
                      <a:pPr marL="457200">
                        <a:lnSpc>
                          <a:spcPct val="115000"/>
                        </a:lnSpc>
                        <a:spcAft>
                          <a:spcPts val="0"/>
                        </a:spcAft>
                        <a:tabLst>
                          <a:tab pos="111760" algn="l"/>
                        </a:tabLst>
                      </a:pPr>
                      <a:r>
                        <a:rPr lang="es-MX" sz="900">
                          <a:effectLst/>
                          <a:latin typeface="Calibri" panose="020F0502020204030204" pitchFamily="34"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111760" algn="l"/>
                        </a:tabLst>
                      </a:pPr>
                      <a:r>
                        <a:rPr lang="es-MX" sz="1200" b="1">
                          <a:effectLst/>
                          <a:latin typeface="Calibri" panose="020F0502020204030204" pitchFamily="34" charset="0"/>
                          <a:ea typeface="Calibri" panose="020F0502020204030204" pitchFamily="34" charset="0"/>
                          <a:cs typeface="Times New Roman" panose="02020603050405020304" pitchFamily="18" charset="0"/>
                        </a:rPr>
                        <a:t>INICIO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111760" algn="l"/>
                        </a:tabLst>
                      </a:pPr>
                      <a:r>
                        <a:rPr lang="es-MX" sz="900">
                          <a:effectLst/>
                          <a:latin typeface="Calibri" panose="020F0502020204030204" pitchFamily="34"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457200">
                        <a:lnSpc>
                          <a:spcPct val="115000"/>
                        </a:lnSpc>
                        <a:spcAft>
                          <a:spcPts val="0"/>
                        </a:spcAft>
                        <a:tabLst>
                          <a:tab pos="111760" algn="l"/>
                        </a:tabLst>
                      </a:pPr>
                      <a:r>
                        <a:rPr lang="es-MX" sz="1200" b="1">
                          <a:effectLst/>
                          <a:latin typeface="Calibri" panose="020F0502020204030204" pitchFamily="34" charset="0"/>
                          <a:ea typeface="Calibri" panose="020F0502020204030204" pitchFamily="34" charset="0"/>
                          <a:cs typeface="Times New Roman" panose="02020603050405020304" pitchFamily="18" charset="0"/>
                        </a:rPr>
                        <a:t>DESARROLLO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a:txBody>
                    <a:bodyPr/>
                    <a:lstStyle/>
                    <a:p>
                      <a:pPr marL="457200">
                        <a:lnSpc>
                          <a:spcPct val="115000"/>
                        </a:lnSpc>
                        <a:spcAft>
                          <a:spcPts val="0"/>
                        </a:spcAft>
                        <a:tabLst>
                          <a:tab pos="111760" algn="l"/>
                        </a:tabLst>
                      </a:pPr>
                      <a:r>
                        <a:rPr lang="es-MX" sz="1200" b="1" dirty="0">
                          <a:effectLst/>
                          <a:latin typeface="Calibri" panose="020F0502020204030204" pitchFamily="34" charset="0"/>
                          <a:ea typeface="Calibri" panose="020F0502020204030204" pitchFamily="34" charset="0"/>
                          <a:cs typeface="Times New Roman" panose="02020603050405020304" pitchFamily="18" charset="0"/>
                        </a:rPr>
                        <a:t>CIERRE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484372318"/>
              </p:ext>
            </p:extLst>
          </p:nvPr>
        </p:nvGraphicFramePr>
        <p:xfrm>
          <a:off x="1217769" y="3570891"/>
          <a:ext cx="9550400" cy="1624013"/>
        </p:xfrm>
        <a:graphic>
          <a:graphicData uri="http://schemas.openxmlformats.org/drawingml/2006/table">
            <a:tbl>
              <a:tblPr firstRow="1" bandRow="1">
                <a:tableStyleId>{5C22544A-7EE6-4342-B048-85BDC9FD1C3A}</a:tableStyleId>
              </a:tblPr>
              <a:tblGrid>
                <a:gridCol w="9550400"/>
              </a:tblGrid>
              <a:tr h="601864">
                <a:tc>
                  <a:txBody>
                    <a:bodyPr/>
                    <a:lstStyle/>
                    <a:p>
                      <a:r>
                        <a:rPr lang="es-MX" sz="1200" dirty="0" smtClean="0">
                          <a:solidFill>
                            <a:schemeClr val="tx1"/>
                          </a:solidFill>
                        </a:rPr>
                        <a:t>ACTIVIDADES  PERMANENTES:</a:t>
                      </a:r>
                      <a:endParaRPr lang="es-MX"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2149">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ángulo 12"/>
          <p:cNvSpPr/>
          <p:nvPr/>
        </p:nvSpPr>
        <p:spPr>
          <a:xfrm>
            <a:off x="2010722" y="109807"/>
            <a:ext cx="8491427"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Producto 11. Evaluación. Formatos. Prerrequisito</a:t>
            </a:r>
            <a:endParaRPr lang="es-ES" sz="2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484100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6062" y="326220"/>
            <a:ext cx="11574346" cy="6205559"/>
          </a:xfrm>
          <a:prstGeom prst="rect">
            <a:avLst/>
          </a:prstGeom>
        </p:spPr>
      </p:pic>
      <p:sp>
        <p:nvSpPr>
          <p:cNvPr id="4" name="Rectángulo 3"/>
          <p:cNvSpPr/>
          <p:nvPr/>
        </p:nvSpPr>
        <p:spPr>
          <a:xfrm>
            <a:off x="778252" y="95387"/>
            <a:ext cx="8989962" cy="461665"/>
          </a:xfrm>
          <a:prstGeom prst="rect">
            <a:avLst/>
          </a:prstGeom>
        </p:spPr>
        <p:txBody>
          <a:bodyPr wrap="none">
            <a:spAutoFit/>
          </a:bodyPr>
          <a:lstStyle/>
          <a:p>
            <a:pPr lvl="0" algn="just"/>
            <a:r>
              <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Producto </a:t>
            </a:r>
            <a:r>
              <a:rPr lang="es-MX" sz="24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12. </a:t>
            </a:r>
            <a:r>
              <a:rPr lang="es-MX" sz="20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Evaluación. </a:t>
            </a:r>
            <a:r>
              <a:rPr lang="es-MX" sz="20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Formato por consenso grupo heterogéneo </a:t>
            </a:r>
            <a:endParaRPr lang="es-MX" sz="20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42510444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188205133"/>
              </p:ext>
            </p:extLst>
          </p:nvPr>
        </p:nvGraphicFramePr>
        <p:xfrm>
          <a:off x="231820" y="608013"/>
          <a:ext cx="11694017" cy="5641975"/>
        </p:xfrm>
        <a:graphic>
          <a:graphicData uri="http://schemas.openxmlformats.org/presentationml/2006/ole">
            <mc:AlternateContent xmlns:mc="http://schemas.openxmlformats.org/markup-compatibility/2006">
              <mc:Choice xmlns:v="urn:schemas-microsoft-com:vml" Requires="v">
                <p:oleObj spid="_x0000_s24629" name="Documento" r:id="rId4" imgW="11016925" imgH="5642453" progId="Word.Document.12">
                  <p:embed/>
                </p:oleObj>
              </mc:Choice>
              <mc:Fallback>
                <p:oleObj name="Documento" r:id="rId4" imgW="11016925" imgH="5642453" progId="Word.Document.12">
                  <p:embed/>
                  <p:pic>
                    <p:nvPicPr>
                      <p:cNvPr id="0" name=""/>
                      <p:cNvPicPr/>
                      <p:nvPr/>
                    </p:nvPicPr>
                    <p:blipFill>
                      <a:blip r:embed="rId5"/>
                      <a:stretch>
                        <a:fillRect/>
                      </a:stretch>
                    </p:blipFill>
                    <p:spPr>
                      <a:xfrm>
                        <a:off x="231820" y="608013"/>
                        <a:ext cx="11694017" cy="5641975"/>
                      </a:xfrm>
                      <a:prstGeom prst="rect">
                        <a:avLst/>
                      </a:prstGeom>
                    </p:spPr>
                  </p:pic>
                </p:oleObj>
              </mc:Fallback>
            </mc:AlternateContent>
          </a:graphicData>
        </a:graphic>
      </p:graphicFrame>
    </p:spTree>
    <p:extLst>
      <p:ext uri="{BB962C8B-B14F-4D97-AF65-F5344CB8AC3E}">
        <p14:creationId xmlns:p14="http://schemas.microsoft.com/office/powerpoint/2010/main" val="39447260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3183" y="154546"/>
            <a:ext cx="11835685" cy="6428896"/>
          </a:xfrm>
          <a:prstGeom prst="rect">
            <a:avLst/>
          </a:prstGeom>
        </p:spPr>
      </p:pic>
      <p:sp>
        <p:nvSpPr>
          <p:cNvPr id="3" name="Rectángulo 2"/>
          <p:cNvSpPr/>
          <p:nvPr/>
        </p:nvSpPr>
        <p:spPr>
          <a:xfrm>
            <a:off x="2078764" y="277008"/>
            <a:ext cx="7367723" cy="461665"/>
          </a:xfrm>
          <a:prstGeom prst="rect">
            <a:avLst/>
          </a:prstGeom>
        </p:spPr>
        <p:txBody>
          <a:bodyPr wrap="none">
            <a:spAutoFit/>
          </a:bodyPr>
          <a:lstStyle/>
          <a:p>
            <a:pPr lvl="0" algn="just"/>
            <a:r>
              <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Producto </a:t>
            </a:r>
            <a:r>
              <a:rPr lang="es-MX" sz="24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12. </a:t>
            </a:r>
            <a:r>
              <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Evaluación. </a:t>
            </a:r>
            <a:r>
              <a:rPr lang="es-MX" sz="24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latin typeface="Century Gothic" panose="020B0502020202020204" pitchFamily="34" charset="0"/>
              </a:rPr>
              <a:t>Formato por consenso </a:t>
            </a:r>
            <a:endParaRPr lang="es-MX" sz="2400" b="1" u="sng" dirty="0">
              <a:ln w="9525">
                <a:solidFill>
                  <a:prstClr val="white"/>
                </a:solidFill>
                <a:prstDash val="solid"/>
              </a:ln>
              <a:solidFill>
                <a:srgbClr val="C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13557295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363415747"/>
              </p:ext>
            </p:extLst>
          </p:nvPr>
        </p:nvGraphicFramePr>
        <p:xfrm>
          <a:off x="193183" y="296214"/>
          <a:ext cx="11822806" cy="6053071"/>
        </p:xfrm>
        <a:graphic>
          <a:graphicData uri="http://schemas.openxmlformats.org/presentationml/2006/ole">
            <mc:AlternateContent xmlns:mc="http://schemas.openxmlformats.org/markup-compatibility/2006">
              <mc:Choice xmlns:v="urn:schemas-microsoft-com:vml" Requires="v">
                <p:oleObj spid="_x0000_s23611" name="Documento" r:id="rId4" imgW="11016925" imgH="5344570" progId="Word.Document.12">
                  <p:embed/>
                </p:oleObj>
              </mc:Choice>
              <mc:Fallback>
                <p:oleObj name="Documento" r:id="rId4" imgW="11016925" imgH="5344570" progId="Word.Document.12">
                  <p:embed/>
                  <p:pic>
                    <p:nvPicPr>
                      <p:cNvPr id="0" name=""/>
                      <p:cNvPicPr/>
                      <p:nvPr/>
                    </p:nvPicPr>
                    <p:blipFill>
                      <a:blip r:embed="rId5"/>
                      <a:stretch>
                        <a:fillRect/>
                      </a:stretch>
                    </p:blipFill>
                    <p:spPr>
                      <a:xfrm>
                        <a:off x="193183" y="296214"/>
                        <a:ext cx="11822806" cy="6053071"/>
                      </a:xfrm>
                      <a:prstGeom prst="rect">
                        <a:avLst/>
                      </a:prstGeom>
                    </p:spPr>
                  </p:pic>
                </p:oleObj>
              </mc:Fallback>
            </mc:AlternateContent>
          </a:graphicData>
        </a:graphic>
      </p:graphicFrame>
    </p:spTree>
    <p:extLst>
      <p:ext uri="{BB962C8B-B14F-4D97-AF65-F5344CB8AC3E}">
        <p14:creationId xmlns:p14="http://schemas.microsoft.com/office/powerpoint/2010/main" val="339584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565861012"/>
              </p:ext>
            </p:extLst>
          </p:nvPr>
        </p:nvGraphicFramePr>
        <p:xfrm>
          <a:off x="165101" y="1092200"/>
          <a:ext cx="11544301" cy="5255944"/>
        </p:xfrm>
        <a:graphic>
          <a:graphicData uri="http://schemas.openxmlformats.org/drawingml/2006/table">
            <a:tbl>
              <a:tblPr/>
              <a:tblGrid>
                <a:gridCol w="1647818"/>
                <a:gridCol w="244691"/>
                <a:gridCol w="9651792"/>
              </a:tblGrid>
              <a:tr h="1404979">
                <a:tc gridSpan="2">
                  <a:txBody>
                    <a:bodyPr/>
                    <a:lstStyle/>
                    <a:p>
                      <a:pPr algn="ct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¿Cuáles son los</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prerrequisitos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materiales,</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organizacionales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y personales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para la</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planeación del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trabajo           interdisciplinario?</a:t>
                      </a:r>
                      <a:endParaRPr lang="es-MX" sz="1200" dirty="0">
                        <a:solidFill>
                          <a:srgbClr val="000000"/>
                        </a:solidFill>
                        <a:effectLst/>
                        <a:latin typeface="Arial" panose="020B0604020202020204" pitchFamily="34" charset="0"/>
                        <a:ea typeface="Arial" panose="020B0604020202020204" pitchFamily="34" charset="0"/>
                      </a:endParaRPr>
                    </a:p>
                  </a:txBody>
                  <a:tcPr marL="52346" marR="52346" marT="52346" marB="5234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hMerge="1">
                  <a:txBody>
                    <a:bodyPr/>
                    <a:lstStyle/>
                    <a:p>
                      <a:pPr>
                        <a:lnSpc>
                          <a:spcPct val="115000"/>
                        </a:lnSpc>
                        <a:spcAft>
                          <a:spcPts val="0"/>
                        </a:spcAft>
                      </a:pPr>
                      <a:endParaRPr lang="es-MX" sz="1400">
                        <a:solidFill>
                          <a:srgbClr val="000000"/>
                        </a:solidFill>
                        <a:effectLst/>
                        <a:latin typeface="Arial" panose="020B0604020202020204" pitchFamily="34" charset="0"/>
                        <a:ea typeface="Arial" panose="020B0604020202020204" pitchFamily="34" charset="0"/>
                      </a:endParaRPr>
                    </a:p>
                  </a:txBody>
                  <a:tcPr marL="52346" marR="52346" marT="52346" marB="5234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Hablar un lenguaje común, para dialogar y establecer una visión para todos.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Estar abierto a trabajar con ideas diferentes a las tuyas, sin la necesidad de imponerte.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Propiciar ambientes favorables para generar el dialogo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Desarrollar proyectos de manera integradora.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Proporcionar recursos materiales necesarios para llevar a cabo estos proyectos.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Disponibilidad de tiempo para compartir conocimientos.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Disposición para aprender aquello que no forma parte de nuestra disciplina.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Disposición para abordar en un mismo proyecto los saberes de una misma disciplina.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52346" marR="52346" marT="52346" marB="5234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60502">
                <a:tc gridSpan="2">
                  <a:txBody>
                    <a:bodyPr/>
                    <a:lstStyle/>
                    <a:p>
                      <a:pPr algn="ct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papel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juega la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planeación en</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el trabajo</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interdisciplinario</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y qué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características</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debe tener? </a:t>
                      </a:r>
                      <a:endParaRPr lang="es-MX" sz="1200" dirty="0">
                        <a:solidFill>
                          <a:srgbClr val="000000"/>
                        </a:solidFill>
                        <a:effectLst/>
                        <a:latin typeface="Arial" panose="020B0604020202020204" pitchFamily="34" charset="0"/>
                        <a:ea typeface="Arial" panose="020B0604020202020204" pitchFamily="34" charset="0"/>
                      </a:endParaRPr>
                    </a:p>
                  </a:txBody>
                  <a:tcPr marL="52346" marR="52346" marT="52346" marB="5234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hMerge="1">
                  <a:txBody>
                    <a:bodyPr/>
                    <a:lstStyle/>
                    <a:p>
                      <a:pPr>
                        <a:lnSpc>
                          <a:spcPct val="115000"/>
                        </a:lnSpc>
                        <a:spcAft>
                          <a:spcPts val="0"/>
                        </a:spcAft>
                      </a:pPr>
                      <a:endParaRPr lang="es-MX" sz="1400">
                        <a:solidFill>
                          <a:srgbClr val="000000"/>
                        </a:solidFill>
                        <a:effectLst/>
                        <a:latin typeface="Arial" panose="020B0604020202020204" pitchFamily="34" charset="0"/>
                        <a:ea typeface="Arial" panose="020B0604020202020204" pitchFamily="34" charset="0"/>
                      </a:endParaRPr>
                    </a:p>
                  </a:txBody>
                  <a:tcPr marL="52346" marR="52346" marT="52346" marB="5234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fundamental porque se requiere para definir objetivos, establecer metodologías y técnicas para el desarrollo del proyecto.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básica porque este tipo de proyectos no son autónomos, sino que requieren establecer un compromiso de trabajo entre los participantes a fin de concretar las metas establecidas.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Delimita la problemática, establece un límite de tiempo para su resolución, contempla los recursos materiales y humanos, genera conclusiones a favor del aprendizaje.</a:t>
                      </a:r>
                      <a:endParaRPr lang="es-MX" sz="1200" dirty="0">
                        <a:solidFill>
                          <a:srgbClr val="000000"/>
                        </a:solidFill>
                        <a:effectLst/>
                        <a:latin typeface="Arial" panose="020B0604020202020204" pitchFamily="34" charset="0"/>
                        <a:ea typeface="Arial" panose="020B0604020202020204" pitchFamily="34" charset="0"/>
                      </a:endParaRPr>
                    </a:p>
                  </a:txBody>
                  <a:tcPr marL="52346" marR="52346" marT="52346" marB="5234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249169">
                <a:tc gridSpan="3">
                  <a:txBody>
                    <a:bodyPr/>
                    <a:lstStyle/>
                    <a:p>
                      <a:pPr algn="ctr">
                        <a:lnSpc>
                          <a:spcPct val="115000"/>
                        </a:lnSpc>
                        <a:spcAft>
                          <a:spcPts val="0"/>
                        </a:spcAft>
                      </a:pPr>
                      <a:r>
                        <a:rPr lang="es-ES" sz="12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Aprendizaje Cooperativo</a:t>
                      </a:r>
                      <a:endParaRPr lang="es-MX" sz="1200">
                        <a:solidFill>
                          <a:srgbClr val="000000"/>
                        </a:solidFill>
                        <a:effectLst/>
                        <a:latin typeface="Arial" panose="020B0604020202020204" pitchFamily="34" charset="0"/>
                        <a:ea typeface="Arial" panose="020B0604020202020204" pitchFamily="34" charset="0"/>
                      </a:endParaRPr>
                    </a:p>
                  </a:txBody>
                  <a:tcPr marL="52346" marR="52346" marT="52346" marB="5234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971550">
                <a:tc>
                  <a:txBody>
                    <a:bodyPr/>
                    <a:lstStyle/>
                    <a:p>
                      <a:pPr>
                        <a:lnSpc>
                          <a:spcPct val="115000"/>
                        </a:lnSpc>
                        <a:spcAft>
                          <a:spcPts val="0"/>
                        </a:spcAft>
                      </a:pPr>
                      <a:r>
                        <a:rPr lang="es-ES" sz="12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a:t>
                      </a: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es?</a:t>
                      </a:r>
                      <a:endParaRPr lang="es-MX" sz="1200">
                        <a:solidFill>
                          <a:srgbClr val="000000"/>
                        </a:solidFill>
                        <a:effectLst/>
                        <a:latin typeface="Arial" panose="020B0604020202020204" pitchFamily="34" charset="0"/>
                        <a:ea typeface="Arial" panose="020B0604020202020204" pitchFamily="34" charset="0"/>
                      </a:endParaRPr>
                    </a:p>
                  </a:txBody>
                  <a:tcPr marL="52346" marR="52346" marT="52346" marB="5234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gridSpan="2">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Conjunto de mentes, voluntades y esfuerzos con un propósito común. Cada participante aporta sus riquezas y se apoyan dependiendo de las áreas débiles de los que lo conforman.</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una técnica didáctica que consiste en integrar a un número determinado de personas, para lograr una meta en común, que les permita maximizar sus aprendizajes a través de la interdependencia positiva reforzando así el liderazgo de cada uno de los participantes. </a:t>
                      </a:r>
                      <a:endParaRPr lang="es-MX" sz="1200" dirty="0">
                        <a:solidFill>
                          <a:srgbClr val="000000"/>
                        </a:solidFill>
                        <a:effectLst/>
                        <a:latin typeface="Arial" panose="020B0604020202020204" pitchFamily="34" charset="0"/>
                        <a:ea typeface="Arial" panose="020B0604020202020204" pitchFamily="34" charset="0"/>
                      </a:endParaRPr>
                    </a:p>
                  </a:txBody>
                  <a:tcPr marL="52346" marR="52346" marT="52346" marB="5234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1709402" cy="1092199"/>
          </a:xfrm>
          <a:prstGeom prst="rect">
            <a:avLst/>
          </a:prstGeom>
        </p:spPr>
      </p:pic>
    </p:spTree>
    <p:extLst>
      <p:ext uri="{BB962C8B-B14F-4D97-AF65-F5344CB8AC3E}">
        <p14:creationId xmlns:p14="http://schemas.microsoft.com/office/powerpoint/2010/main" val="39946055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07307" y="349426"/>
            <a:ext cx="840077" cy="646331"/>
          </a:xfrm>
          <a:prstGeom prst="rect">
            <a:avLst/>
          </a:prstGeom>
        </p:spPr>
        <p:txBody>
          <a:bodyPr wrap="square">
            <a:spAutoFit/>
          </a:bodyPr>
          <a:lstStyle/>
          <a:p>
            <a:r>
              <a:rPr lang="es-ES" sz="36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5i.         </a:t>
            </a:r>
            <a:endParaRPr lang="es-MX" sz="2800" dirty="0"/>
          </a:p>
        </p:txBody>
      </p:sp>
      <p:sp>
        <p:nvSpPr>
          <p:cNvPr id="3" name="Rectángulo 2"/>
          <p:cNvSpPr/>
          <p:nvPr/>
        </p:nvSpPr>
        <p:spPr>
          <a:xfrm>
            <a:off x="293096" y="149371"/>
            <a:ext cx="2249334" cy="523220"/>
          </a:xfrm>
          <a:prstGeom prst="rect">
            <a:avLst/>
          </a:prstGeom>
        </p:spPr>
        <p:txBody>
          <a:bodyPr wrap="none">
            <a:spAutoFit/>
          </a:bodyPr>
          <a:lstStyle/>
          <a:p>
            <a:r>
              <a:rPr lang="es-ES" sz="28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Producto 13</a:t>
            </a:r>
            <a:endParaRPr lang="es-MX" sz="2800" u="sng" dirty="0">
              <a:solidFill>
                <a:srgbClr val="C00000"/>
              </a:solidFill>
            </a:endParaRPr>
          </a:p>
        </p:txBody>
      </p:sp>
      <p:sp>
        <p:nvSpPr>
          <p:cNvPr id="4" name="Rectángulo 3"/>
          <p:cNvSpPr/>
          <p:nvPr/>
        </p:nvSpPr>
        <p:spPr>
          <a:xfrm>
            <a:off x="3499671" y="506958"/>
            <a:ext cx="5298245" cy="523220"/>
          </a:xfrm>
          <a:prstGeom prst="rect">
            <a:avLst/>
          </a:prstGeom>
        </p:spPr>
        <p:txBody>
          <a:bodyPr wrap="none">
            <a:spAutoFit/>
          </a:bodyPr>
          <a:lstStyle/>
          <a:p>
            <a:r>
              <a:rPr lang="es-ES" sz="2800" b="1" dirty="0">
                <a:ln w="9525">
                  <a:solidFill>
                    <a:prstClr val="white"/>
                  </a:solidFill>
                  <a:prstDash val="solid"/>
                </a:ln>
                <a:solidFill>
                  <a:prstClr val="black"/>
                </a:solidFill>
                <a:effectLst>
                  <a:outerShdw blurRad="12700" dist="38100" dir="2700000" algn="tl" rotWithShape="0">
                    <a:prstClr val="white">
                      <a:lumMod val="50000"/>
                    </a:prstClr>
                  </a:outerShdw>
                </a:effectLst>
              </a:rPr>
              <a:t>Lista de pasos para infografía</a:t>
            </a:r>
            <a:endParaRPr lang="es-MX" dirty="0"/>
          </a:p>
        </p:txBody>
      </p:sp>
      <p:sp>
        <p:nvSpPr>
          <p:cNvPr id="5" name="Rectángulo 4"/>
          <p:cNvSpPr/>
          <p:nvPr/>
        </p:nvSpPr>
        <p:spPr>
          <a:xfrm>
            <a:off x="1417763" y="1064598"/>
            <a:ext cx="9709582" cy="5355312"/>
          </a:xfrm>
          <a:prstGeom prst="rect">
            <a:avLst/>
          </a:prstGeom>
        </p:spPr>
        <p:txBody>
          <a:bodyPr wrap="square">
            <a:spAutoFit/>
          </a:bodyPr>
          <a:lstStyle/>
          <a:p>
            <a:pPr marL="457200" indent="-457200" algn="just">
              <a:buFont typeface="+mj-lt"/>
              <a:buAutoNum type="arabicPeriod"/>
            </a:pPr>
            <a:r>
              <a:rPr lang="es-MX" dirty="0"/>
              <a:t>Definir y describir objetivos de manera clara y concreta (persuadir, informar, explicar, organizar, relacionar, etc.)</a:t>
            </a:r>
          </a:p>
          <a:p>
            <a:pPr marL="457200" indent="-457200" algn="just">
              <a:buFont typeface="+mj-lt"/>
              <a:buAutoNum type="arabicPeriod"/>
            </a:pPr>
            <a:r>
              <a:rPr lang="es-MX" dirty="0"/>
              <a:t>Definir el público al que va dirigida la infografía</a:t>
            </a:r>
          </a:p>
          <a:p>
            <a:pPr marL="457200" indent="-457200" algn="just">
              <a:buFont typeface="+mj-lt"/>
              <a:buAutoNum type="arabicPeriod"/>
            </a:pPr>
            <a:r>
              <a:rPr lang="es-MX" dirty="0"/>
              <a:t>Definir problema; es decir, qué quiero que la audiencia sepa o aprenda, qué se va a resolver a través de la infografía.</a:t>
            </a:r>
          </a:p>
          <a:p>
            <a:pPr marL="457200" indent="-457200" algn="just">
              <a:buFont typeface="+mj-lt"/>
              <a:buAutoNum type="arabicPeriod"/>
            </a:pPr>
            <a:r>
              <a:rPr lang="es-MX" dirty="0"/>
              <a:t>Generar preguntas para definir subtemas que se abordarán en la infografía.</a:t>
            </a:r>
          </a:p>
          <a:p>
            <a:pPr marL="457200" indent="-457200" algn="just">
              <a:buFont typeface="+mj-lt"/>
              <a:buAutoNum type="arabicPeriod"/>
            </a:pPr>
            <a:r>
              <a:rPr lang="es-MX" dirty="0"/>
              <a:t>Determinar información básica para la audiencia o el público.</a:t>
            </a:r>
          </a:p>
          <a:p>
            <a:pPr marL="457200" indent="-457200" algn="just">
              <a:buFont typeface="+mj-lt"/>
              <a:buAutoNum type="arabicPeriod"/>
            </a:pPr>
            <a:r>
              <a:rPr lang="es-MX" dirty="0"/>
              <a:t>Seleccionar información o datos para responder las preguntas.</a:t>
            </a:r>
          </a:p>
          <a:p>
            <a:pPr marL="457200" indent="-457200" algn="just">
              <a:buFont typeface="+mj-lt"/>
              <a:buAutoNum type="arabicPeriod"/>
            </a:pPr>
            <a:r>
              <a:rPr lang="es-MX" dirty="0"/>
              <a:t>Presentar los textos de manera clara y breve</a:t>
            </a:r>
          </a:p>
          <a:p>
            <a:pPr marL="457200" indent="-457200" algn="just">
              <a:buFont typeface="+mj-lt"/>
              <a:buAutoNum type="arabicPeriod"/>
            </a:pPr>
            <a:r>
              <a:rPr lang="es-MX" dirty="0"/>
              <a:t>Definir cómo presentar los datos.</a:t>
            </a:r>
          </a:p>
          <a:p>
            <a:pPr marL="457200" indent="-457200" algn="just">
              <a:buFont typeface="+mj-lt"/>
              <a:buAutoNum type="arabicPeriod"/>
            </a:pPr>
            <a:r>
              <a:rPr lang="es-MX" dirty="0"/>
              <a:t>Utilizar fondos que no opaquen la información</a:t>
            </a:r>
          </a:p>
          <a:p>
            <a:pPr marL="457200" indent="-457200" algn="just">
              <a:buFont typeface="+mj-lt"/>
              <a:buAutoNum type="arabicPeriod"/>
            </a:pPr>
            <a:r>
              <a:rPr lang="es-MX" dirty="0"/>
              <a:t>Diseñar el esquema para la organización de datos.</a:t>
            </a:r>
          </a:p>
          <a:p>
            <a:pPr marL="457200" indent="-457200" algn="just">
              <a:buFont typeface="+mj-lt"/>
              <a:buAutoNum type="arabicPeriod"/>
            </a:pPr>
            <a:r>
              <a:rPr lang="es-MX" dirty="0"/>
              <a:t>Presentar datos e información de fuentes confiables</a:t>
            </a:r>
          </a:p>
          <a:p>
            <a:pPr marL="457200" indent="-457200" algn="just">
              <a:buFont typeface="+mj-lt"/>
              <a:buAutoNum type="arabicPeriod"/>
            </a:pPr>
            <a:r>
              <a:rPr lang="es-MX" dirty="0"/>
              <a:t>Resaltar datos relevantes </a:t>
            </a:r>
          </a:p>
          <a:p>
            <a:pPr marL="457200" indent="-457200" algn="just">
              <a:buFont typeface="+mj-lt"/>
              <a:buAutoNum type="arabicPeriod"/>
            </a:pPr>
            <a:r>
              <a:rPr lang="es-MX" dirty="0"/>
              <a:t>Ordenar los elementos del diseño</a:t>
            </a:r>
          </a:p>
          <a:p>
            <a:pPr marL="457200" indent="-457200" algn="just">
              <a:buFont typeface="+mj-lt"/>
              <a:buAutoNum type="arabicPeriod"/>
            </a:pPr>
            <a:r>
              <a:rPr lang="es-MX" dirty="0"/>
              <a:t>Seleccionar gráficos o imágenes que apoyen la información.</a:t>
            </a:r>
          </a:p>
          <a:p>
            <a:pPr marL="457200" indent="-457200" algn="just">
              <a:buFont typeface="+mj-lt"/>
              <a:buAutoNum type="arabicPeriod"/>
            </a:pPr>
            <a:r>
              <a:rPr lang="es-MX" dirty="0"/>
              <a:t>Cuidar la estructura y armonía de los elementos en el diseño, para generar un equilibrio o balance en su contenido</a:t>
            </a:r>
            <a:r>
              <a:rPr lang="es-MX" dirty="0" smtClean="0"/>
              <a:t>.</a:t>
            </a:r>
          </a:p>
          <a:p>
            <a:pPr marL="457200" indent="-457200" algn="just">
              <a:buFont typeface="+mj-lt"/>
              <a:buAutoNum type="arabicPeriod"/>
            </a:pPr>
            <a:r>
              <a:rPr lang="es-MX" dirty="0" smtClean="0"/>
              <a:t>Registrar las fuentes consultadas.</a:t>
            </a:r>
            <a:endParaRPr lang="es-MX" dirty="0"/>
          </a:p>
        </p:txBody>
      </p:sp>
    </p:spTree>
    <p:extLst>
      <p:ext uri="{BB962C8B-B14F-4D97-AF65-F5344CB8AC3E}">
        <p14:creationId xmlns:p14="http://schemas.microsoft.com/office/powerpoint/2010/main" val="26802843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0987" y="62058"/>
            <a:ext cx="3128905" cy="646331"/>
          </a:xfrm>
          <a:prstGeom prst="rect">
            <a:avLst/>
          </a:prstGeom>
        </p:spPr>
        <p:txBody>
          <a:bodyPr wrap="square">
            <a:spAutoFit/>
          </a:bodyPr>
          <a:lstStyle/>
          <a:p>
            <a:r>
              <a:rPr lang="es-ES" sz="3600" b="1" dirty="0">
                <a:ln w="9525">
                  <a:solidFill>
                    <a:prstClr val="white"/>
                  </a:solidFill>
                  <a:prstDash val="solid"/>
                </a:ln>
                <a:solidFill>
                  <a:srgbClr val="C00000"/>
                </a:solidFill>
                <a:effectLst>
                  <a:outerShdw blurRad="12700" dist="38100" dir="2700000" algn="tl" rotWithShape="0">
                    <a:prstClr val="white">
                      <a:lumMod val="50000"/>
                    </a:prstClr>
                  </a:outerShdw>
                </a:effectLst>
              </a:rPr>
              <a:t>5i</a:t>
            </a:r>
            <a:r>
              <a:rPr lang="es-ES" sz="3600" b="1"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 </a:t>
            </a:r>
            <a:r>
              <a:rPr lang="es-ES" sz="28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Producto 14         </a:t>
            </a:r>
            <a:endParaRPr lang="es-MX" sz="2800" u="sng" dirty="0"/>
          </a:p>
        </p:txBody>
      </p:sp>
      <p:sp>
        <p:nvSpPr>
          <p:cNvPr id="3" name="Rectángulo 2"/>
          <p:cNvSpPr/>
          <p:nvPr/>
        </p:nvSpPr>
        <p:spPr>
          <a:xfrm>
            <a:off x="4694082" y="1031555"/>
            <a:ext cx="2082622"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Infografía</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892" y="385224"/>
            <a:ext cx="4572215" cy="6472776"/>
          </a:xfrm>
          <a:prstGeom prst="rect">
            <a:avLst/>
          </a:prstGeom>
        </p:spPr>
      </p:pic>
    </p:spTree>
    <p:extLst>
      <p:ext uri="{BB962C8B-B14F-4D97-AF65-F5344CB8AC3E}">
        <p14:creationId xmlns:p14="http://schemas.microsoft.com/office/powerpoint/2010/main" val="39219527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262130" y="1196154"/>
            <a:ext cx="10238704" cy="53076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r>
              <a:rPr lang="es-MX" sz="2000" dirty="0" smtClean="0">
                <a:solidFill>
                  <a:prstClr val="black"/>
                </a:solidFill>
                <a:latin typeface="Harlow Solid Italic" panose="04030604020F02020D02" pitchFamily="82" charset="0"/>
              </a:rPr>
              <a:t>Marcos Martínez Sebastián</a:t>
            </a:r>
            <a:endParaRPr lang="es-MX" sz="2000" dirty="0">
              <a:solidFill>
                <a:prstClr val="black"/>
              </a:solidFill>
              <a:latin typeface="Harlow Solid Italic" panose="04030604020F02020D02" pitchFamily="82" charset="0"/>
            </a:endParaRPr>
          </a:p>
        </p:txBody>
      </p:sp>
      <p:sp>
        <p:nvSpPr>
          <p:cNvPr id="3" name="Rectángulo 2"/>
          <p:cNvSpPr/>
          <p:nvPr/>
        </p:nvSpPr>
        <p:spPr>
          <a:xfrm>
            <a:off x="1402173" y="310086"/>
            <a:ext cx="3066940" cy="646331"/>
          </a:xfrm>
          <a:prstGeom prst="rect">
            <a:avLst/>
          </a:prstGeom>
        </p:spPr>
        <p:txBody>
          <a:bodyPr wrap="square">
            <a:spAutoFit/>
          </a:bodyPr>
          <a:lstStyle/>
          <a:p>
            <a:r>
              <a:rPr lang="es-ES" sz="3600" b="1" dirty="0">
                <a:ln w="9525">
                  <a:solidFill>
                    <a:prstClr val="white"/>
                  </a:solidFill>
                  <a:prstDash val="solid"/>
                </a:ln>
                <a:solidFill>
                  <a:srgbClr val="C00000"/>
                </a:solidFill>
                <a:effectLst>
                  <a:outerShdw blurRad="12700" dist="38100" dir="2700000" algn="tl" rotWithShape="0">
                    <a:prstClr val="white">
                      <a:lumMod val="50000"/>
                    </a:prstClr>
                  </a:outerShdw>
                </a:effectLst>
              </a:rPr>
              <a:t>5i. </a:t>
            </a:r>
            <a:r>
              <a:rPr lang="es-ES" sz="28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28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15        </a:t>
            </a:r>
            <a:endParaRPr lang="es-MX" sz="2800" u="sng" dirty="0"/>
          </a:p>
        </p:txBody>
      </p:sp>
      <p:sp>
        <p:nvSpPr>
          <p:cNvPr id="4" name="Rectángulo 3"/>
          <p:cNvSpPr/>
          <p:nvPr/>
        </p:nvSpPr>
        <p:spPr>
          <a:xfrm>
            <a:off x="4469113" y="433197"/>
            <a:ext cx="4155305"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Reflexiones personales</a:t>
            </a:r>
            <a:endPar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uadroTexto 4"/>
          <p:cNvSpPr txBox="1"/>
          <p:nvPr/>
        </p:nvSpPr>
        <p:spPr>
          <a:xfrm>
            <a:off x="1700012" y="1416676"/>
            <a:ext cx="9362940" cy="4524315"/>
          </a:xfrm>
          <a:prstGeom prst="rect">
            <a:avLst/>
          </a:prstGeom>
          <a:noFill/>
        </p:spPr>
        <p:txBody>
          <a:bodyPr wrap="square" rtlCol="0">
            <a:spAutoFit/>
          </a:bodyPr>
          <a:lstStyle/>
          <a:p>
            <a:pPr lvl="0" algn="just"/>
            <a:r>
              <a:rPr lang="es-MX" sz="1600" dirty="0">
                <a:solidFill>
                  <a:prstClr val="black"/>
                </a:solidFill>
              </a:rPr>
              <a:t>La historia se comprende mejor cuando se estudia desde diversos enfoques, por lo tanto un proyecto interdisciplinario es la mejor manera de aprender, sin embargo la falta del trabajo conjunto a la que no estamos tan acostumbrados generaron ciertas </a:t>
            </a:r>
            <a:r>
              <a:rPr lang="es-MX" sz="1600" dirty="0" smtClean="0">
                <a:solidFill>
                  <a:prstClr val="black"/>
                </a:solidFill>
              </a:rPr>
              <a:t>dificultades</a:t>
            </a:r>
            <a:r>
              <a:rPr lang="es-MX" sz="1600" dirty="0">
                <a:solidFill>
                  <a:prstClr val="black"/>
                </a:solidFill>
              </a:rPr>
              <a:t>, como elegir un tema en particular para desarrollar el proyecto, lo anterior nos exigió reflexionar desde el campo de cada disciplina como esta podía ser vinculada y plantear una serie estrategias. La participación activa de cada uno de los representantes de las disciplinas y después de barios borradores, facilitó llegar aun acuerdo buscando generar en los alumnos  el análisis , la crítica y la reflexión sobre los hechos del pasado que en gran medida han moldeado el presente. Como  docentes debemos ser consientes que nunca tendremos la verdad y el conocimiento absoluto de la disciplina que representamos y por lo tanto la actualización debe ser constante y no estar aislados  de las demás disciplinas. A su vez entender  que los problemas sociales que se tienen en común pueden ser resueltos a través de la participación conjunta. Este proyecto deja ver  que al igual que las disciplinas también trabajamos con alumnos cuyos intereses, gustos y talentos son variados , por lo tanto  debemos  aprovechar esas diferencias, pues en muchas ocasiones el aprendizaje significativo se obtiene en el proceso. La interdisciplinariedad no solo genera conocimiento, sino también cohesión social, trabajo en equipo, solidaridad, tolerancia y esto a mi juicio tiene un significado relevante ante el contexto social en el que nos encontramos.  </a:t>
            </a:r>
          </a:p>
        </p:txBody>
      </p:sp>
    </p:spTree>
    <p:extLst>
      <p:ext uri="{BB962C8B-B14F-4D97-AF65-F5344CB8AC3E}">
        <p14:creationId xmlns:p14="http://schemas.microsoft.com/office/powerpoint/2010/main" val="28916098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249251" y="1493084"/>
            <a:ext cx="10238704" cy="401907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endParaRPr lang="es-MX" sz="2000" dirty="0">
              <a:solidFill>
                <a:prstClr val="black"/>
              </a:solidFill>
              <a:latin typeface="Harlow Solid Italic" panose="04030604020F02020D02" pitchFamily="82" charset="0"/>
            </a:endParaRPr>
          </a:p>
          <a:p>
            <a:pPr lvl="0" algn="r"/>
            <a:endParaRPr lang="es-MX" sz="2000" dirty="0" smtClean="0">
              <a:solidFill>
                <a:prstClr val="black"/>
              </a:solidFill>
              <a:latin typeface="Harlow Solid Italic" panose="04030604020F02020D02" pitchFamily="82" charset="0"/>
            </a:endParaRPr>
          </a:p>
          <a:p>
            <a:pPr lvl="0" algn="r"/>
            <a:r>
              <a:rPr lang="es-MX" sz="2000" dirty="0" smtClean="0">
                <a:solidFill>
                  <a:prstClr val="black"/>
                </a:solidFill>
                <a:latin typeface="Harlow Solid Italic" panose="04030604020F02020D02" pitchFamily="82" charset="0"/>
              </a:rPr>
              <a:t>Jessica Hernández García</a:t>
            </a:r>
            <a:endParaRPr lang="es-MX" sz="2000" dirty="0">
              <a:solidFill>
                <a:prstClr val="black"/>
              </a:solidFill>
              <a:latin typeface="Harlow Solid Italic" panose="04030604020F02020D02" pitchFamily="82" charset="0"/>
            </a:endParaRPr>
          </a:p>
        </p:txBody>
      </p:sp>
      <p:sp>
        <p:nvSpPr>
          <p:cNvPr id="3" name="Rectángulo 2"/>
          <p:cNvSpPr/>
          <p:nvPr/>
        </p:nvSpPr>
        <p:spPr>
          <a:xfrm>
            <a:off x="1402173" y="310086"/>
            <a:ext cx="3066940" cy="646331"/>
          </a:xfrm>
          <a:prstGeom prst="rect">
            <a:avLst/>
          </a:prstGeom>
        </p:spPr>
        <p:txBody>
          <a:bodyPr wrap="square">
            <a:spAutoFit/>
          </a:bodyPr>
          <a:lstStyle/>
          <a:p>
            <a:r>
              <a:rPr lang="es-ES" sz="3600" b="1" dirty="0">
                <a:ln w="9525">
                  <a:solidFill>
                    <a:prstClr val="white"/>
                  </a:solidFill>
                  <a:prstDash val="solid"/>
                </a:ln>
                <a:solidFill>
                  <a:srgbClr val="C00000"/>
                </a:solidFill>
                <a:effectLst>
                  <a:outerShdw blurRad="12700" dist="38100" dir="2700000" algn="tl" rotWithShape="0">
                    <a:prstClr val="white">
                      <a:lumMod val="50000"/>
                    </a:prstClr>
                  </a:outerShdw>
                </a:effectLst>
              </a:rPr>
              <a:t>5i. </a:t>
            </a:r>
            <a:r>
              <a:rPr lang="es-ES" sz="28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28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15        </a:t>
            </a:r>
            <a:endParaRPr lang="es-MX" sz="2800" u="sng" dirty="0"/>
          </a:p>
        </p:txBody>
      </p:sp>
      <p:sp>
        <p:nvSpPr>
          <p:cNvPr id="4" name="Rectángulo 3"/>
          <p:cNvSpPr/>
          <p:nvPr/>
        </p:nvSpPr>
        <p:spPr>
          <a:xfrm>
            <a:off x="4469113" y="446792"/>
            <a:ext cx="4155305"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Reflexiones personales</a:t>
            </a:r>
            <a:endPar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uadroTexto 4"/>
          <p:cNvSpPr txBox="1"/>
          <p:nvPr/>
        </p:nvSpPr>
        <p:spPr>
          <a:xfrm>
            <a:off x="1622738" y="2086377"/>
            <a:ext cx="9491730" cy="2308324"/>
          </a:xfrm>
          <a:prstGeom prst="rect">
            <a:avLst/>
          </a:prstGeom>
          <a:noFill/>
        </p:spPr>
        <p:txBody>
          <a:bodyPr wrap="square" rtlCol="0">
            <a:spAutoFit/>
          </a:bodyPr>
          <a:lstStyle/>
          <a:p>
            <a:pPr lvl="0" algn="just"/>
            <a:r>
              <a:rPr lang="es-MX" sz="1600" dirty="0">
                <a:solidFill>
                  <a:prstClr val="black"/>
                </a:solidFill>
              </a:rPr>
              <a:t>Incluir en mi clase de francés temáticas abordadas en otras materias me parece de lo más </a:t>
            </a:r>
          </a:p>
          <a:p>
            <a:pPr lvl="0" algn="just"/>
            <a:r>
              <a:rPr lang="es-MX" sz="1600" dirty="0">
                <a:solidFill>
                  <a:prstClr val="black"/>
                </a:solidFill>
              </a:rPr>
              <a:t>interesante y muy desafiante ya que generalmente manejo mi materia desde una perspectiva digamos focalizada a la lengua en sí. Para lograr el éxito de nuestro proyecto interdisciplinario es necesario tener una disposición a favor del mismo, compromiso con mi materia y las otras involucradas para lograr los objetivos planteados, así como también mantener una estrecha comunicación con mis compañeros de equipo. A todas luces llegar a la meta no será sencillo dado que el diseño de actividades requiere de tiempo y esfuerzo sin embargo me siento muy entusiasmada porque mi clase tendrá un impacto significativo en el aprendizaje y en la vida de mis alumnos.</a:t>
            </a:r>
          </a:p>
        </p:txBody>
      </p:sp>
    </p:spTree>
    <p:extLst>
      <p:ext uri="{BB962C8B-B14F-4D97-AF65-F5344CB8AC3E}">
        <p14:creationId xmlns:p14="http://schemas.microsoft.com/office/powerpoint/2010/main" val="2467552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84799" y="237051"/>
            <a:ext cx="3066940" cy="646331"/>
          </a:xfrm>
          <a:prstGeom prst="rect">
            <a:avLst/>
          </a:prstGeom>
        </p:spPr>
        <p:txBody>
          <a:bodyPr wrap="square">
            <a:spAutoFit/>
          </a:bodyPr>
          <a:lstStyle/>
          <a:p>
            <a:r>
              <a:rPr lang="es-ES" sz="3600" b="1" dirty="0">
                <a:ln w="9525">
                  <a:solidFill>
                    <a:prstClr val="white"/>
                  </a:solidFill>
                  <a:prstDash val="solid"/>
                </a:ln>
                <a:solidFill>
                  <a:srgbClr val="C00000"/>
                </a:solidFill>
                <a:effectLst>
                  <a:outerShdw blurRad="12700" dist="38100" dir="2700000" algn="tl" rotWithShape="0">
                    <a:prstClr val="white">
                      <a:lumMod val="50000"/>
                    </a:prstClr>
                  </a:outerShdw>
                </a:effectLst>
              </a:rPr>
              <a:t>5i. </a:t>
            </a:r>
            <a:r>
              <a:rPr lang="es-ES" sz="2800" b="1" u="sng" dirty="0">
                <a:ln w="9525">
                  <a:solidFill>
                    <a:prstClr val="white"/>
                  </a:solidFill>
                  <a:prstDash val="solid"/>
                </a:ln>
                <a:solidFill>
                  <a:srgbClr val="C00000"/>
                </a:solidFill>
                <a:effectLst>
                  <a:outerShdw blurRad="12700" dist="38100" dir="2700000" algn="tl" rotWithShape="0">
                    <a:prstClr val="white">
                      <a:lumMod val="50000"/>
                    </a:prstClr>
                  </a:outerShdw>
                </a:effectLst>
              </a:rPr>
              <a:t>Producto </a:t>
            </a:r>
            <a:r>
              <a:rPr lang="es-ES" sz="2800" b="1" u="sng" dirty="0" smtClean="0">
                <a:ln w="9525">
                  <a:solidFill>
                    <a:prstClr val="white"/>
                  </a:solidFill>
                  <a:prstDash val="solid"/>
                </a:ln>
                <a:solidFill>
                  <a:srgbClr val="C00000"/>
                </a:solidFill>
                <a:effectLst>
                  <a:outerShdw blurRad="12700" dist="38100" dir="2700000" algn="tl" rotWithShape="0">
                    <a:prstClr val="white">
                      <a:lumMod val="50000"/>
                    </a:prstClr>
                  </a:outerShdw>
                </a:effectLst>
              </a:rPr>
              <a:t>15        </a:t>
            </a:r>
            <a:endParaRPr lang="es-MX" sz="2800" u="sng" dirty="0"/>
          </a:p>
        </p:txBody>
      </p:sp>
      <p:sp>
        <p:nvSpPr>
          <p:cNvPr id="3" name="Rectángulo 2"/>
          <p:cNvSpPr/>
          <p:nvPr/>
        </p:nvSpPr>
        <p:spPr>
          <a:xfrm>
            <a:off x="3902443" y="424556"/>
            <a:ext cx="4155305" cy="523220"/>
          </a:xfrm>
          <a:prstGeom prst="rect">
            <a:avLst/>
          </a:prstGeom>
          <a:noFill/>
        </p:spPr>
        <p:txBody>
          <a:bodyPr wrap="none" lIns="91440" tIns="45720" rIns="91440" bIns="45720">
            <a:spAutoFit/>
          </a:bodyPr>
          <a:lstStyle/>
          <a:p>
            <a:pPr algn="ctr"/>
            <a:r>
              <a:rPr lang="es-E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Reflexiones personales</a:t>
            </a:r>
            <a:endPar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ángulo redondeado 4"/>
          <p:cNvSpPr/>
          <p:nvPr/>
        </p:nvSpPr>
        <p:spPr>
          <a:xfrm>
            <a:off x="1298997" y="1042167"/>
            <a:ext cx="9982895" cy="5281359"/>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just"/>
            <a:endParaRPr lang="es-MX" sz="1600" dirty="0" smtClean="0"/>
          </a:p>
          <a:p>
            <a:pPr algn="just"/>
            <a:r>
              <a:rPr lang="es-MX" sz="1600" dirty="0" smtClean="0"/>
              <a:t>El proyecto interdisciplinario me ha permitido reconocer la necesidad de percibir el proceso de E-A desde una visión holística, en la cual la fragmentación del conocimiento no está presente, porque precisamente lo que la interdisciplinariedad demanda, es la integración de todas las partes, sin importar que las mismas provengan de ámbitos diferentes. Esto es precisamente lo que creo que, con mayor fuerza y en mayor medida impactará positivamente en mis sesiones de clase, porque sé que desde esta perspectiva, será posible proporcionar a mis alumnos la oportunidad de construir aprendizajes realmente significativos, que refieran a la globalidad del pensamiento humano, no sólo a las temáticas propias de mi asignatura. Sé que no será fácil diseñar estrategias desde esta visión del pensamiento complejo (esta fue una de las dificultades que experimentamos al diseñar el proyecto), pero, me queda claro que es indispensable hacerlo porque la vida es un todo completo, no vivimos en un fragmento de la realidad, vivimos en un entorno que entreteje un conjunto amplio de saberes, todos necesarios para mover una sociedad y para mover el mundo, desde la responsabilidad y el compromiso que cada ciudadano debe ejercer.  El enseñar bajo esta óptica me obliga, como docente, a establecer entre mi materia, la de mis compañeros y los ámbitos diversos de la sociedad, puentes de enlace que conecten los conocimientos, desde la interdisciplinariedad que conforma nuestro sistema complejo de vida.</a:t>
            </a:r>
          </a:p>
          <a:p>
            <a:pPr algn="r"/>
            <a:r>
              <a:rPr lang="es-MX" sz="2000" dirty="0" smtClean="0">
                <a:latin typeface="Harlow Solid Italic" panose="04030604020F02020D02" pitchFamily="82" charset="0"/>
              </a:rPr>
              <a:t>Ana Lilia Zapata Guerrero</a:t>
            </a:r>
            <a:endParaRPr lang="es-MX" sz="2000" dirty="0">
              <a:latin typeface="Harlow Solid Italic" panose="04030604020F02020D02" pitchFamily="82" charset="0"/>
            </a:endParaRPr>
          </a:p>
        </p:txBody>
      </p:sp>
    </p:spTree>
    <p:extLst>
      <p:ext uri="{BB962C8B-B14F-4D97-AF65-F5344CB8AC3E}">
        <p14:creationId xmlns:p14="http://schemas.microsoft.com/office/powerpoint/2010/main" val="291438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20580190"/>
              </p:ext>
            </p:extLst>
          </p:nvPr>
        </p:nvGraphicFramePr>
        <p:xfrm>
          <a:off x="431800" y="939800"/>
          <a:ext cx="11087100" cy="5568696"/>
        </p:xfrm>
        <a:graphic>
          <a:graphicData uri="http://schemas.openxmlformats.org/drawingml/2006/table">
            <a:tbl>
              <a:tblPr/>
              <a:tblGrid>
                <a:gridCol w="1582667"/>
                <a:gridCol w="9504433"/>
              </a:tblGrid>
              <a:tr h="961705">
                <a:tc>
                  <a:txBody>
                    <a:bodyPr/>
                    <a:lstStyle/>
                    <a:p>
                      <a:pPr algn="ct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¿Cuáles son</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sus </a:t>
                      </a:r>
                      <a:endParaRPr lang="es-MX" sz="12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características?</a:t>
                      </a:r>
                      <a:endParaRPr lang="es-MX" sz="1200" dirty="0">
                        <a:solidFill>
                          <a:srgbClr val="000000"/>
                        </a:solidFill>
                        <a:effectLst/>
                        <a:latin typeface="Arial" panose="020B0604020202020204" pitchFamily="34" charset="0"/>
                        <a:ea typeface="Arial" panose="020B0604020202020204" pitchFamily="34" charset="0"/>
                      </a:endParaRPr>
                    </a:p>
                  </a:txBody>
                  <a:tcPr marL="51816" marR="51816" marT="51816" marB="5181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Implica la responsabilidad de todos los participantes, poniendo en juego el desarrollo de sus habilidades, actitudes y valores</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Interacción comunicativa</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Parte de un mismo objetivo buscando desarrollarse dentro de un periodo establecido</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Cada miembro influye en los otros de manera positiva o negativa promoviéndose el apoyo mutuo</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Promueve la interdisciplinariedad de roles a cada equipo y el docente dará seguimiento al cumplimiento de los mismos.</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Deja la visión del Yo para generar una visión del nosotros, trabajando bajo metas interdependientes. </a:t>
                      </a:r>
                      <a:endParaRPr lang="es-MX" sz="1200">
                        <a:solidFill>
                          <a:srgbClr val="000000"/>
                        </a:solidFill>
                        <a:effectLst/>
                        <a:latin typeface="Arial" panose="020B0604020202020204" pitchFamily="34" charset="0"/>
                        <a:ea typeface="Arial" panose="020B0604020202020204" pitchFamily="34" charset="0"/>
                      </a:endParaRPr>
                    </a:p>
                  </a:txBody>
                  <a:tcPr marL="51816" marR="51816" marT="51816" marB="5181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390741">
                <a:tc>
                  <a:txBody>
                    <a:bodyPr/>
                    <a:lstStyle/>
                    <a:p>
                      <a:pPr>
                        <a:lnSpc>
                          <a:spcPct val="115000"/>
                        </a:lnSpc>
                        <a:spcAft>
                          <a:spcPts val="0"/>
                        </a:spcAft>
                      </a:pPr>
                      <a:r>
                        <a:rPr lang="es-ES" sz="12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 Cuáles son sus</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objetivos?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51816" marR="51816" marT="51816" marB="5181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Ofrecer una solución eficaz y sustentable a problemas complejos, que requieran un enfoque interdisciplinario.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Desarrollar habilidades personales y grupales en los miembros del mismo.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Aportar conocimiento significativo y relevante para sumar al éxito de la comunidad de estudio.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Fortalecer y potenciar aprendizajes.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Plantear visiones diversas en torno a mismo problema y reducir factores de riesgo en su resolución.</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Potencializar habilidades sociales.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Promover valores y sentido de responsabilidad.</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Lograr que los alumnos vean resultados reales.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Originar la integración de saberes y el análisis para la resolución de problemas que conduzcan a la transformación social. </a:t>
                      </a:r>
                      <a:endParaRPr lang="es-MX" sz="1200" dirty="0">
                        <a:solidFill>
                          <a:srgbClr val="000000"/>
                        </a:solidFill>
                        <a:effectLst/>
                        <a:latin typeface="Arial" panose="020B0604020202020204" pitchFamily="34" charset="0"/>
                        <a:ea typeface="Arial" panose="020B0604020202020204" pitchFamily="34" charset="0"/>
                      </a:endParaRPr>
                    </a:p>
                  </a:txBody>
                  <a:tcPr marL="51816" marR="51816" marT="51816" marB="5181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533753">
                <a:tc>
                  <a:txBody>
                    <a:bodyPr/>
                    <a:lstStyle/>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¿Cuáles son las</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acciones de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planeación y   acompañamiento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más importantes </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del  profesor, en</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éste tipo de</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trabajo?</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51816" marR="51816" marT="51816" marB="51816"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profesor debe ser un mediador.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debe de tener claridad de las metas.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Agenda de trabajo estructurada.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Partir de políticas de actuación consensadas.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Promover estándares de calidad en cada etapa del proyecto.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intermediario en la gestión de recursos diversos.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Respetar la diversidad de opiniones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Buscar el bien del grupo por encima del bien personal.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Más que trabajar sólo en el área, deberá de dar el ejemplo de cómo se trabaja en cooperación.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Monitorear el desarrollo del proyecto, registrar evidencias y evaluarlo.</a:t>
                      </a:r>
                      <a:endParaRPr lang="es-MX" sz="1200" dirty="0">
                        <a:solidFill>
                          <a:srgbClr val="000000"/>
                        </a:solidFill>
                        <a:effectLst/>
                        <a:latin typeface="Arial" panose="020B0604020202020204" pitchFamily="34" charset="0"/>
                        <a:ea typeface="Arial" panose="020B0604020202020204" pitchFamily="34" charset="0"/>
                      </a:endParaRPr>
                    </a:p>
                  </a:txBody>
                  <a:tcPr marL="51816" marR="51816" marT="51816" marB="51816">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1518900" cy="939799"/>
          </a:xfrm>
          <a:prstGeom prst="rect">
            <a:avLst/>
          </a:prstGeom>
        </p:spPr>
      </p:pic>
    </p:spTree>
    <p:extLst>
      <p:ext uri="{BB962C8B-B14F-4D97-AF65-F5344CB8AC3E}">
        <p14:creationId xmlns:p14="http://schemas.microsoft.com/office/powerpoint/2010/main" val="674423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5626</TotalTime>
  <Words>5491</Words>
  <Application>Microsoft Office PowerPoint</Application>
  <PresentationFormat>Panorámica</PresentationFormat>
  <Paragraphs>703</Paragraphs>
  <Slides>84</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96" baseType="lpstr">
      <vt:lpstr>Arial</vt:lpstr>
      <vt:lpstr>Calibri</vt:lpstr>
      <vt:lpstr>Century Gothic</vt:lpstr>
      <vt:lpstr>Edwardian Script ITC</vt:lpstr>
      <vt:lpstr>Harlow Solid Italic</vt:lpstr>
      <vt:lpstr>Symbol</vt:lpstr>
      <vt:lpstr>Times New Roman</vt:lpstr>
      <vt:lpstr>wf_segoe-ui_light</vt:lpstr>
      <vt:lpstr>wf_segoe-ui_normal</vt:lpstr>
      <vt:lpstr>Wingdings 3</vt:lpstr>
      <vt:lpstr>Espiral</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Lilia Zapata Guerrero</dc:creator>
  <cp:lastModifiedBy>Militzia Tresgallo</cp:lastModifiedBy>
  <cp:revision>228</cp:revision>
  <cp:lastPrinted>2018-06-20T16:47:26Z</cp:lastPrinted>
  <dcterms:created xsi:type="dcterms:W3CDTF">2017-10-27T02:15:52Z</dcterms:created>
  <dcterms:modified xsi:type="dcterms:W3CDTF">2018-06-22T15:29:53Z</dcterms:modified>
</cp:coreProperties>
</file>