
<file path=[Content_Types].xml><?xml version="1.0" encoding="utf-8"?>
<Types xmlns="http://schemas.openxmlformats.org/package/2006/content-types">
  <Default Extension="png" ContentType="image/png"/>
  <Default Extension="tmp"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57"/>
  </p:notesMasterIdLst>
  <p:sldIdLst>
    <p:sldId id="260" r:id="rId3"/>
    <p:sldId id="271" r:id="rId4"/>
    <p:sldId id="273" r:id="rId5"/>
    <p:sldId id="265" r:id="rId6"/>
    <p:sldId id="266" r:id="rId7"/>
    <p:sldId id="267" r:id="rId8"/>
    <p:sldId id="257" r:id="rId9"/>
    <p:sldId id="259" r:id="rId10"/>
    <p:sldId id="261" r:id="rId11"/>
    <p:sldId id="262" r:id="rId12"/>
    <p:sldId id="318" r:id="rId13"/>
    <p:sldId id="264" r:id="rId14"/>
    <p:sldId id="263" r:id="rId15"/>
    <p:sldId id="268" r:id="rId16"/>
    <p:sldId id="269" r:id="rId17"/>
    <p:sldId id="319" r:id="rId18"/>
    <p:sldId id="274" r:id="rId19"/>
    <p:sldId id="275" r:id="rId20"/>
    <p:sldId id="276" r:id="rId21"/>
    <p:sldId id="320" r:id="rId22"/>
    <p:sldId id="278" r:id="rId23"/>
    <p:sldId id="279" r:id="rId24"/>
    <p:sldId id="280" r:id="rId25"/>
    <p:sldId id="281" r:id="rId26"/>
    <p:sldId id="282" r:id="rId27"/>
    <p:sldId id="321" r:id="rId28"/>
    <p:sldId id="284" r:id="rId29"/>
    <p:sldId id="285" r:id="rId30"/>
    <p:sldId id="286" r:id="rId31"/>
    <p:sldId id="287" r:id="rId32"/>
    <p:sldId id="322" r:id="rId33"/>
    <p:sldId id="302" r:id="rId34"/>
    <p:sldId id="303" r:id="rId35"/>
    <p:sldId id="308" r:id="rId36"/>
    <p:sldId id="306" r:id="rId37"/>
    <p:sldId id="323" r:id="rId38"/>
    <p:sldId id="289" r:id="rId39"/>
    <p:sldId id="298" r:id="rId40"/>
    <p:sldId id="307" r:id="rId41"/>
    <p:sldId id="324" r:id="rId42"/>
    <p:sldId id="290" r:id="rId43"/>
    <p:sldId id="291" r:id="rId44"/>
    <p:sldId id="293" r:id="rId45"/>
    <p:sldId id="292" r:id="rId46"/>
    <p:sldId id="325" r:id="rId47"/>
    <p:sldId id="309" r:id="rId48"/>
    <p:sldId id="310" r:id="rId49"/>
    <p:sldId id="311" r:id="rId50"/>
    <p:sldId id="312" r:id="rId51"/>
    <p:sldId id="326" r:id="rId52"/>
    <p:sldId id="313" r:id="rId53"/>
    <p:sldId id="314" r:id="rId54"/>
    <p:sldId id="327" r:id="rId55"/>
    <p:sldId id="317" r:id="rId5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24" autoAdjust="0"/>
    <p:restoredTop sz="94660"/>
  </p:normalViewPr>
  <p:slideViewPr>
    <p:cSldViewPr snapToGrid="0">
      <p:cViewPr varScale="1">
        <p:scale>
          <a:sx n="79" d="100"/>
          <a:sy n="79" d="100"/>
        </p:scale>
        <p:origin x="2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6D45C-6D39-4CAE-913A-B701D7B7D826}" type="datetimeFigureOut">
              <a:rPr lang="es-MX" smtClean="0"/>
              <a:t>18/11/2019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6D130-003A-4B03-8A08-CADE855099F0}" type="slidenum">
              <a:rPr lang="es-MX" smtClean="0"/>
              <a:t>‹Nº›</a:t>
            </a:fld>
            <a:endParaRPr lang="es-MX"/>
          </a:p>
        </p:txBody>
      </p:sp>
    </p:spTree>
    <p:extLst>
      <p:ext uri="{BB962C8B-B14F-4D97-AF65-F5344CB8AC3E}">
        <p14:creationId xmlns:p14="http://schemas.microsoft.com/office/powerpoint/2010/main" val="93601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419845E-AB2E-4606-BBEC-1540F613E272}" type="slidenum">
              <a:rPr lang="es-MX" smtClean="0">
                <a:solidFill>
                  <a:prstClr val="black"/>
                </a:solidFill>
              </a:rPr>
              <a:pPr/>
              <a:t>1</a:t>
            </a:fld>
            <a:endParaRPr lang="es-MX">
              <a:solidFill>
                <a:prstClr val="black"/>
              </a:solidFill>
            </a:endParaRPr>
          </a:p>
        </p:txBody>
      </p:sp>
    </p:spTree>
    <p:extLst>
      <p:ext uri="{BB962C8B-B14F-4D97-AF65-F5344CB8AC3E}">
        <p14:creationId xmlns:p14="http://schemas.microsoft.com/office/powerpoint/2010/main" val="53217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2C1E0E-7CF7-4395-8A3B-D6F4E922269D}"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16238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7C83553-BF9D-48F5-9B4B-A2E507861DDE}"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128600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5E4E1C1-FAC8-44AC-972D-DBDABE28372E}"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187273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2C1E0E-7CF7-4395-8A3B-D6F4E922269D}"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2920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536A18-5F3C-4A21-A66E-D90BFD4174F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26727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EE6CB2C-947D-45FF-8F31-FD5C158717F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177985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A6FBDF0-8436-4F0A-BAE3-5929BDBC21C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41561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4EA6139-FA63-4F48-BABA-9471DACC0103}"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s-MX">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62607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s-MX">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17564410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52A9F-F34C-4F5F-98EB-77BD13EBA44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s-MX">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585168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5DE011-87CA-4B78-92D9-D4FA2937C07A}"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428110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5536A18-5F3C-4A21-A66E-D90BFD4174F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9108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3D1294A-741D-40CF-AE52-D4C5C7A611F7}"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487431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s-MX">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0827478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00444399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0224167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1254834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6096319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74004793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7C83553-BF9D-48F5-9B4B-A2E507861DDE}"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001156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E4E1C1-FAC8-44AC-972D-DBDABE28372E}"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96205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EE6CB2C-947D-45FF-8F31-FD5C158717F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s-MX">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20516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FA6FBDF0-8436-4F0A-BAE3-5929BDBC21C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36176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4EA6139-FA63-4F48-BABA-9471DACC0103}"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s-MX">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455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E78E2A9-0E79-46BF-863C-3AEC59C76115}"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s-MX">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2288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52A9F-F34C-4F5F-98EB-77BD13EBA449}"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s-MX">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228704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s-ES"/>
              <a:t>Haga clic para modificar el estilo de título del patrón</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5DE011-87CA-4B78-92D9-D4FA2937C07A}"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57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3D1294A-741D-40CF-AE52-D4C5C7A611F7}"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s-MX">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366273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s-MX">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066123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1CDE143-E7AC-4C0D-968E-BCEBF699CA50}" type="datetime1">
              <a:rPr lang="es-MX" smtClean="0">
                <a:solidFill>
                  <a:srgbClr val="303030">
                    <a:lumMod val="90000"/>
                    <a:lumOff val="10000"/>
                  </a:srgbClr>
                </a:solidFill>
              </a:rPr>
              <a:pPr/>
              <a:t>18/11/2019</a:t>
            </a:fld>
            <a:endParaRPr lang="es-MX">
              <a:solidFill>
                <a:srgbClr val="303030">
                  <a:lumMod val="90000"/>
                  <a:lumOff val="1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MX">
              <a:solidFill>
                <a:srgbClr val="303030">
                  <a:lumMod val="90000"/>
                  <a:lumOff val="1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CDB2D2-7167-4BE7-8303-E6E5F905E707}" type="slidenum">
              <a:rPr lang="es-MX" smtClean="0">
                <a:solidFill>
                  <a:prstClr val="black">
                    <a:lumMod val="85000"/>
                    <a:lumOff val="15000"/>
                  </a:prstClr>
                </a:solidFill>
              </a:rPr>
              <a:pPr/>
              <a:t>‹Nº›</a:t>
            </a:fld>
            <a:endParaRPr lang="es-MX">
              <a:solidFill>
                <a:prstClr val="black">
                  <a:lumMod val="85000"/>
                  <a:lumOff val="15000"/>
                </a:prstClr>
              </a:solidFill>
            </a:endParaRPr>
          </a:p>
        </p:txBody>
      </p:sp>
    </p:spTree>
    <p:extLst>
      <p:ext uri="{BB962C8B-B14F-4D97-AF65-F5344CB8AC3E}">
        <p14:creationId xmlns:p14="http://schemas.microsoft.com/office/powerpoint/2010/main" val="143710384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mexicomipais.com/caracteristicas-del-mexico-prehispanico" TargetMode="External"/><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0.jp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4.jpg"/></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659" y="375756"/>
            <a:ext cx="2225539" cy="1896094"/>
          </a:xfrm>
          <a:prstGeom prst="rect">
            <a:avLst/>
          </a:prstGeom>
          <a:noFill/>
          <a:ln w="9525">
            <a:noFill/>
            <a:miter lim="800000"/>
            <a:headEnd/>
            <a:tailEnd/>
          </a:ln>
        </p:spPr>
      </p:pic>
      <p:sp>
        <p:nvSpPr>
          <p:cNvPr id="5" name="4 CuadroTexto"/>
          <p:cNvSpPr txBox="1"/>
          <p:nvPr/>
        </p:nvSpPr>
        <p:spPr>
          <a:xfrm>
            <a:off x="4130278" y="421530"/>
            <a:ext cx="4736103" cy="584775"/>
          </a:xfrm>
          <a:prstGeom prst="rect">
            <a:avLst/>
          </a:prstGeom>
          <a:noFill/>
        </p:spPr>
        <p:txBody>
          <a:bodyPr wrap="square" rtlCol="0">
            <a:spAutoFit/>
          </a:bodyPr>
          <a:lstStyle/>
          <a:p>
            <a:r>
              <a:rPr lang="es-MX" sz="3200" b="1" dirty="0">
                <a:solidFill>
                  <a:prstClr val="black"/>
                </a:solidFill>
                <a:latin typeface="Algerian" pitchFamily="82" charset="0"/>
              </a:rPr>
              <a:t>Colegio Buckingham </a:t>
            </a:r>
          </a:p>
        </p:txBody>
      </p:sp>
      <p:sp>
        <p:nvSpPr>
          <p:cNvPr id="6" name="5 CuadroTexto"/>
          <p:cNvSpPr txBox="1"/>
          <p:nvPr/>
        </p:nvSpPr>
        <p:spPr>
          <a:xfrm>
            <a:off x="306288" y="2647605"/>
            <a:ext cx="4274926" cy="3139321"/>
          </a:xfrm>
          <a:prstGeom prst="rect">
            <a:avLst/>
          </a:prstGeom>
          <a:noFill/>
        </p:spPr>
        <p:txBody>
          <a:bodyPr wrap="square" rtlCol="0">
            <a:spAutoFit/>
          </a:bodyPr>
          <a:lstStyle/>
          <a:p>
            <a:r>
              <a:rPr lang="es-MX" b="1" dirty="0">
                <a:solidFill>
                  <a:prstClr val="black"/>
                </a:solidFill>
              </a:rPr>
              <a:t>Integrantes del equipo</a:t>
            </a:r>
          </a:p>
          <a:p>
            <a:endParaRPr lang="es-MX" dirty="0">
              <a:solidFill>
                <a:prstClr val="black"/>
              </a:solidFill>
            </a:endParaRPr>
          </a:p>
          <a:p>
            <a:r>
              <a:rPr lang="es-MX" b="1" dirty="0">
                <a:solidFill>
                  <a:prstClr val="black"/>
                </a:solidFill>
              </a:rPr>
              <a:t>Biol. Manuela Corroy  Gómez                                                             IBQ. Elvia Guadalupe Carrillo Herrera               </a:t>
            </a:r>
          </a:p>
          <a:p>
            <a:r>
              <a:rPr lang="es-MX" b="1" dirty="0">
                <a:solidFill>
                  <a:prstClr val="black"/>
                </a:solidFill>
              </a:rPr>
              <a:t>Lic. Gedaías Bonilla Román </a:t>
            </a:r>
          </a:p>
          <a:p>
            <a:r>
              <a:rPr lang="es-MX" b="1" dirty="0">
                <a:solidFill>
                  <a:prstClr val="black"/>
                </a:solidFill>
              </a:rPr>
              <a:t>Lic. María De Los Ángeles Lara Marín</a:t>
            </a:r>
          </a:p>
          <a:p>
            <a:r>
              <a:rPr lang="es-MX" b="1" dirty="0">
                <a:solidFill>
                  <a:prstClr val="black"/>
                </a:solidFill>
              </a:rPr>
              <a:t>Lic. María Janethe González Padilla</a:t>
            </a:r>
          </a:p>
          <a:p>
            <a:endParaRPr lang="es-MX" dirty="0">
              <a:solidFill>
                <a:prstClr val="black"/>
              </a:solidFill>
            </a:endParaRPr>
          </a:p>
          <a:p>
            <a:r>
              <a:rPr lang="es-MX" dirty="0">
                <a:solidFill>
                  <a:prstClr val="black"/>
                </a:solidFill>
              </a:rPr>
              <a:t> </a:t>
            </a:r>
          </a:p>
          <a:p>
            <a:endParaRPr lang="es-MX" dirty="0">
              <a:solidFill>
                <a:prstClr val="black"/>
              </a:solidFill>
            </a:endParaRPr>
          </a:p>
          <a:p>
            <a:endParaRPr lang="es-MX" dirty="0">
              <a:solidFill>
                <a:prstClr val="black"/>
              </a:solidFill>
            </a:endParaRPr>
          </a:p>
        </p:txBody>
      </p:sp>
      <p:sp>
        <p:nvSpPr>
          <p:cNvPr id="11" name="10 CuadroTexto"/>
          <p:cNvSpPr txBox="1"/>
          <p:nvPr/>
        </p:nvSpPr>
        <p:spPr>
          <a:xfrm>
            <a:off x="4669154" y="2597384"/>
            <a:ext cx="3438382" cy="2862322"/>
          </a:xfrm>
          <a:prstGeom prst="rect">
            <a:avLst/>
          </a:prstGeom>
          <a:noFill/>
        </p:spPr>
        <p:txBody>
          <a:bodyPr wrap="square" rtlCol="0">
            <a:spAutoFit/>
          </a:bodyPr>
          <a:lstStyle/>
          <a:p>
            <a:r>
              <a:rPr lang="es-MX" b="1" dirty="0">
                <a:solidFill>
                  <a:prstClr val="black"/>
                </a:solidFill>
              </a:rPr>
              <a:t>Materias </a:t>
            </a:r>
          </a:p>
          <a:p>
            <a:endParaRPr lang="es-MX" dirty="0">
              <a:solidFill>
                <a:prstClr val="black"/>
              </a:solidFill>
            </a:endParaRPr>
          </a:p>
          <a:p>
            <a:r>
              <a:rPr lang="es-MX" b="1" dirty="0">
                <a:solidFill>
                  <a:prstClr val="black"/>
                </a:solidFill>
              </a:rPr>
              <a:t>Biología IV </a:t>
            </a:r>
          </a:p>
          <a:p>
            <a:r>
              <a:rPr lang="es-MX" b="1" dirty="0">
                <a:solidFill>
                  <a:prstClr val="black"/>
                </a:solidFill>
              </a:rPr>
              <a:t>Química III</a:t>
            </a:r>
          </a:p>
          <a:p>
            <a:r>
              <a:rPr lang="es-MX" b="1" dirty="0">
                <a:solidFill>
                  <a:prstClr val="black"/>
                </a:solidFill>
              </a:rPr>
              <a:t>Literatura </a:t>
            </a:r>
          </a:p>
          <a:p>
            <a:r>
              <a:rPr lang="es-MX" b="1" dirty="0">
                <a:solidFill>
                  <a:prstClr val="black"/>
                </a:solidFill>
              </a:rPr>
              <a:t>Historia de México   </a:t>
            </a:r>
          </a:p>
          <a:p>
            <a:r>
              <a:rPr lang="es-MX" b="1" dirty="0">
                <a:solidFill>
                  <a:prstClr val="black"/>
                </a:solidFill>
              </a:rPr>
              <a:t>Educación Estética y Artística</a:t>
            </a:r>
          </a:p>
          <a:p>
            <a:r>
              <a:rPr lang="es-MX" b="1" dirty="0">
                <a:solidFill>
                  <a:prstClr val="black"/>
                </a:solidFill>
              </a:rPr>
              <a:t>                      </a:t>
            </a:r>
            <a:r>
              <a:rPr lang="es-MX" dirty="0">
                <a:solidFill>
                  <a:prstClr val="black"/>
                </a:solidFill>
              </a:rPr>
              <a:t>                                           </a:t>
            </a:r>
          </a:p>
          <a:p>
            <a:endParaRPr lang="es-MX" dirty="0">
              <a:solidFill>
                <a:prstClr val="black"/>
              </a:solidFill>
            </a:endParaRPr>
          </a:p>
          <a:p>
            <a:endParaRPr lang="es-MX" dirty="0">
              <a:solidFill>
                <a:prstClr val="black"/>
              </a:solidFill>
            </a:endParaRPr>
          </a:p>
        </p:txBody>
      </p:sp>
      <p:sp>
        <p:nvSpPr>
          <p:cNvPr id="9" name="8 CuadroTexto"/>
          <p:cNvSpPr txBox="1"/>
          <p:nvPr/>
        </p:nvSpPr>
        <p:spPr>
          <a:xfrm>
            <a:off x="4989396" y="1239485"/>
            <a:ext cx="1950308" cy="461665"/>
          </a:xfrm>
          <a:prstGeom prst="rect">
            <a:avLst/>
          </a:prstGeom>
          <a:noFill/>
        </p:spPr>
        <p:txBody>
          <a:bodyPr wrap="square" rtlCol="0">
            <a:spAutoFit/>
          </a:bodyPr>
          <a:lstStyle/>
          <a:p>
            <a:r>
              <a:rPr lang="es-MX" sz="2400" b="1" dirty="0">
                <a:solidFill>
                  <a:prstClr val="black"/>
                </a:solidFill>
              </a:rPr>
              <a:t>Equipo # 2  </a:t>
            </a:r>
          </a:p>
        </p:txBody>
      </p:sp>
      <p:sp>
        <p:nvSpPr>
          <p:cNvPr id="10" name="2 Marcador de contenido"/>
          <p:cNvSpPr txBox="1">
            <a:spLocks/>
          </p:cNvSpPr>
          <p:nvPr/>
        </p:nvSpPr>
        <p:spPr>
          <a:xfrm>
            <a:off x="8472010" y="6393642"/>
            <a:ext cx="3719990" cy="615077"/>
          </a:xfrm>
          <a:prstGeom prst="rect">
            <a:avLst/>
          </a:prstGeom>
        </p:spPr>
        <p:txBody>
          <a:bodyPr vert="horz" lIns="91440" tIns="45720" rIns="91440" bIns="45720" rtlCol="0" anchor="t" anchorCtr="0">
            <a:norm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a:buClr>
                <a:srgbClr val="AD0101"/>
              </a:buClr>
            </a:pPr>
            <a:endParaRPr lang="es-MX" b="1" dirty="0">
              <a:solidFill>
                <a:srgbClr val="303030"/>
              </a:solidFill>
            </a:endParaRP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6381" y="2739349"/>
            <a:ext cx="2931247" cy="2198435"/>
          </a:xfrm>
          <a:prstGeom prst="rect">
            <a:avLst/>
          </a:prstGeom>
        </p:spPr>
      </p:pic>
      <p:sp>
        <p:nvSpPr>
          <p:cNvPr id="7" name="CuadroTexto 6"/>
          <p:cNvSpPr txBox="1"/>
          <p:nvPr/>
        </p:nvSpPr>
        <p:spPr>
          <a:xfrm>
            <a:off x="7578628" y="1313852"/>
            <a:ext cx="4312443" cy="461665"/>
          </a:xfrm>
          <a:prstGeom prst="rect">
            <a:avLst/>
          </a:prstGeom>
          <a:noFill/>
        </p:spPr>
        <p:txBody>
          <a:bodyPr wrap="square" rtlCol="0">
            <a:spAutoFit/>
          </a:bodyPr>
          <a:lstStyle/>
          <a:p>
            <a:r>
              <a:rPr lang="es-MX" sz="2400" dirty="0">
                <a:solidFill>
                  <a:schemeClr val="bg1"/>
                </a:solidFill>
              </a:rPr>
              <a:t>Dirigido a: Quinto grado </a:t>
            </a:r>
          </a:p>
        </p:txBody>
      </p:sp>
      <p:sp>
        <p:nvSpPr>
          <p:cNvPr id="12" name="CuadroTexto 11"/>
          <p:cNvSpPr txBox="1"/>
          <p:nvPr/>
        </p:nvSpPr>
        <p:spPr>
          <a:xfrm>
            <a:off x="9966461" y="60955"/>
            <a:ext cx="2049528" cy="369332"/>
          </a:xfrm>
          <a:prstGeom prst="rect">
            <a:avLst/>
          </a:prstGeom>
          <a:noFill/>
        </p:spPr>
        <p:txBody>
          <a:bodyPr wrap="square" rtlCol="0">
            <a:spAutoFit/>
          </a:bodyPr>
          <a:lstStyle/>
          <a:p>
            <a:r>
              <a:rPr lang="es-MX" b="1" dirty="0"/>
              <a:t>Apartado 1 y 2</a:t>
            </a:r>
          </a:p>
        </p:txBody>
      </p:sp>
    </p:spTree>
    <p:extLst>
      <p:ext uri="{BB962C8B-B14F-4D97-AF65-F5344CB8AC3E}">
        <p14:creationId xmlns:p14="http://schemas.microsoft.com/office/powerpoint/2010/main" val="895391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10</a:t>
            </a:fld>
            <a:endParaRPr lang="es-MX">
              <a:solidFill>
                <a:prstClr val="black">
                  <a:lumMod val="85000"/>
                  <a:lumOff val="15000"/>
                </a:prstClr>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22" y="2456050"/>
            <a:ext cx="5736953" cy="323151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492" y="2434231"/>
            <a:ext cx="5775690" cy="3253338"/>
          </a:xfrm>
          <a:prstGeom prst="rect">
            <a:avLst/>
          </a:prstGeom>
        </p:spPr>
      </p:pic>
      <p:sp>
        <p:nvSpPr>
          <p:cNvPr id="6" name="Rectángulo 5"/>
          <p:cNvSpPr/>
          <p:nvPr/>
        </p:nvSpPr>
        <p:spPr>
          <a:xfrm>
            <a:off x="3032242" y="571865"/>
            <a:ext cx="6096000" cy="830997"/>
          </a:xfrm>
          <a:prstGeom prst="rect">
            <a:avLst/>
          </a:prstGeom>
        </p:spPr>
        <p:txBody>
          <a:bodyPr>
            <a:spAutoFit/>
          </a:bodyPr>
          <a:lstStyle/>
          <a:p>
            <a:pPr algn="ctr"/>
            <a:r>
              <a:rPr lang="es-MX" sz="2400" b="1" dirty="0">
                <a:solidFill>
                  <a:prstClr val="black"/>
                </a:solidFill>
                <a:latin typeface="AR ESSENCE" panose="02000000000000000000" pitchFamily="2" charset="0"/>
              </a:rPr>
              <a:t>CIERRE</a:t>
            </a:r>
          </a:p>
          <a:p>
            <a:r>
              <a:rPr lang="es-MX" sz="2400" dirty="0">
                <a:solidFill>
                  <a:prstClr val="black"/>
                </a:solidFill>
                <a:latin typeface="Century Gothic" panose="020B0502020202020204" pitchFamily="34" charset="0"/>
              </a:rPr>
              <a:t>Lluvia de ideas acerca del proyecto.</a:t>
            </a:r>
          </a:p>
        </p:txBody>
      </p:sp>
      <p:pic>
        <p:nvPicPr>
          <p:cNvPr id="7" name="7 Imagen">
            <a:extLst>
              <a:ext uri="{FF2B5EF4-FFF2-40B4-BE49-F238E27FC236}">
                <a16:creationId xmlns:a16="http://schemas.microsoft.com/office/drawing/2014/main" id="{F6434591-F545-4B4F-8F1F-9FFF9ABA86B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16" y="-36576"/>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9E429822-B5C8-4FF9-95B3-507B715AC60E}"/>
              </a:ext>
            </a:extLst>
          </p:cNvPr>
          <p:cNvSpPr txBox="1"/>
          <p:nvPr/>
        </p:nvSpPr>
        <p:spPr>
          <a:xfrm>
            <a:off x="9507663" y="337395"/>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9" name="CuadroTexto 8"/>
          <p:cNvSpPr txBox="1"/>
          <p:nvPr/>
        </p:nvSpPr>
        <p:spPr>
          <a:xfrm>
            <a:off x="10160000" y="987363"/>
            <a:ext cx="1555667" cy="369332"/>
          </a:xfrm>
          <a:prstGeom prst="rect">
            <a:avLst/>
          </a:prstGeom>
          <a:noFill/>
        </p:spPr>
        <p:txBody>
          <a:bodyPr wrap="square" rtlCol="0">
            <a:spAutoFit/>
          </a:bodyPr>
          <a:lstStyle/>
          <a:p>
            <a:r>
              <a:rPr lang="es-MX" dirty="0"/>
              <a:t>Apartado 8</a:t>
            </a:r>
          </a:p>
        </p:txBody>
      </p:sp>
    </p:spTree>
    <p:extLst>
      <p:ext uri="{BB962C8B-B14F-4D97-AF65-F5344CB8AC3E}">
        <p14:creationId xmlns:p14="http://schemas.microsoft.com/office/powerpoint/2010/main" val="6757972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11</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7 Imagen">
            <a:extLst>
              <a:ext uri="{FF2B5EF4-FFF2-40B4-BE49-F238E27FC236}">
                <a16:creationId xmlns:a16="http://schemas.microsoft.com/office/drawing/2014/main" id="{F6434591-F545-4B4F-8F1F-9FFF9ABA86B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344"/>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9E429822-B5C8-4FF9-95B3-507B715AC60E}"/>
              </a:ext>
            </a:extLst>
          </p:cNvPr>
          <p:cNvSpPr txBox="1"/>
          <p:nvPr/>
        </p:nvSpPr>
        <p:spPr>
          <a:xfrm>
            <a:off x="9539179" y="288627"/>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CuadroTexto 5"/>
          <p:cNvSpPr txBox="1"/>
          <p:nvPr/>
        </p:nvSpPr>
        <p:spPr>
          <a:xfrm>
            <a:off x="1230330" y="1162029"/>
            <a:ext cx="8620806" cy="1477328"/>
          </a:xfrm>
          <a:prstGeom prst="rect">
            <a:avLst/>
          </a:prstGeom>
          <a:noFill/>
        </p:spPr>
        <p:txBody>
          <a:bodyPr wrap="square" rtlCol="0">
            <a:spAutoFit/>
          </a:bodyPr>
          <a:lstStyle/>
          <a:p>
            <a:r>
              <a:rPr lang="es-MX" dirty="0" smtClean="0"/>
              <a:t>Los resultados serán utilizados para que los alumnos tomen conciencia de la importancia del vital líquido, sus cuidados y la importancia de difundir dicha información.</a:t>
            </a:r>
            <a:endParaRPr lang="en-US" dirty="0" smtClean="0"/>
          </a:p>
          <a:p>
            <a:endParaRPr lang="es-MX" dirty="0"/>
          </a:p>
          <a:p>
            <a:endParaRPr lang="es-MX" dirty="0" smtClean="0"/>
          </a:p>
          <a:p>
            <a:endParaRPr lang="es-MX" dirty="0" smtClean="0"/>
          </a:p>
        </p:txBody>
      </p:sp>
      <p:sp>
        <p:nvSpPr>
          <p:cNvPr id="7" name="CuadroTexto 6"/>
          <p:cNvSpPr txBox="1"/>
          <p:nvPr/>
        </p:nvSpPr>
        <p:spPr>
          <a:xfrm>
            <a:off x="1230330" y="2234478"/>
            <a:ext cx="10327685" cy="1200329"/>
          </a:xfrm>
          <a:prstGeom prst="rect">
            <a:avLst/>
          </a:prstGeom>
          <a:noFill/>
        </p:spPr>
        <p:txBody>
          <a:bodyPr wrap="square" rtlCol="0">
            <a:spAutoFit/>
          </a:bodyPr>
          <a:lstStyle/>
          <a:p>
            <a:r>
              <a:rPr lang="es-MX" dirty="0" smtClean="0"/>
              <a:t>Análisis:  La respuesta de los alumnos fue positiva y de interés grupal, ya que el video les pareció interesante, haciendo notar sus inquietudes mediante comentarios, preguntas y opiniones. </a:t>
            </a:r>
            <a:endParaRPr lang="es-MX" dirty="0"/>
          </a:p>
          <a:p>
            <a:endParaRPr lang="es-MX" dirty="0" smtClean="0"/>
          </a:p>
          <a:p>
            <a:endParaRPr lang="es-MX" dirty="0" smtClean="0"/>
          </a:p>
        </p:txBody>
      </p:sp>
      <p:sp>
        <p:nvSpPr>
          <p:cNvPr id="8" name="CuadroTexto 7"/>
          <p:cNvSpPr txBox="1"/>
          <p:nvPr/>
        </p:nvSpPr>
        <p:spPr>
          <a:xfrm>
            <a:off x="1230330" y="3946074"/>
            <a:ext cx="10187477" cy="923330"/>
          </a:xfrm>
          <a:prstGeom prst="rect">
            <a:avLst/>
          </a:prstGeom>
          <a:noFill/>
        </p:spPr>
        <p:txBody>
          <a:bodyPr wrap="square" rtlCol="0">
            <a:spAutoFit/>
          </a:bodyPr>
          <a:lstStyle/>
          <a:p>
            <a:r>
              <a:rPr lang="es-MX" dirty="0" smtClean="0"/>
              <a:t>Toma de decisiones: Dado el interés del grupo se tomó la decisión de llevar a cabo el proyecto de la elaboración de filtros caseros.</a:t>
            </a:r>
          </a:p>
          <a:p>
            <a:endParaRPr lang="es-MX" dirty="0" smtClean="0"/>
          </a:p>
        </p:txBody>
      </p:sp>
      <p:sp>
        <p:nvSpPr>
          <p:cNvPr id="9" name="CuadroTexto 8"/>
          <p:cNvSpPr txBox="1"/>
          <p:nvPr/>
        </p:nvSpPr>
        <p:spPr>
          <a:xfrm>
            <a:off x="10188004" y="866412"/>
            <a:ext cx="1555667" cy="369332"/>
          </a:xfrm>
          <a:prstGeom prst="rect">
            <a:avLst/>
          </a:prstGeom>
          <a:noFill/>
        </p:spPr>
        <p:txBody>
          <a:bodyPr wrap="square" rtlCol="0">
            <a:spAutoFit/>
          </a:bodyPr>
          <a:lstStyle/>
          <a:p>
            <a:r>
              <a:rPr lang="es-MX" dirty="0"/>
              <a:t>Apartado 8</a:t>
            </a:r>
          </a:p>
        </p:txBody>
      </p:sp>
    </p:spTree>
    <p:extLst>
      <p:ext uri="{BB962C8B-B14F-4D97-AF65-F5344CB8AC3E}">
        <p14:creationId xmlns:p14="http://schemas.microsoft.com/office/powerpoint/2010/main" val="310048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12</a:t>
            </a:fld>
            <a:endParaRPr lang="es-MX">
              <a:solidFill>
                <a:prstClr val="black">
                  <a:lumMod val="85000"/>
                  <a:lumOff val="15000"/>
                </a:prstClr>
              </a:solidFill>
            </a:endParaRPr>
          </a:p>
        </p:txBody>
      </p:sp>
      <p:sp>
        <p:nvSpPr>
          <p:cNvPr id="5" name="CuadroTexto 4"/>
          <p:cNvSpPr txBox="1"/>
          <p:nvPr/>
        </p:nvSpPr>
        <p:spPr>
          <a:xfrm>
            <a:off x="506569" y="615075"/>
            <a:ext cx="11178862" cy="3416320"/>
          </a:xfrm>
          <a:prstGeom prst="rect">
            <a:avLst/>
          </a:prstGeom>
          <a:noFill/>
        </p:spPr>
        <p:txBody>
          <a:bodyPr wrap="square" rtlCol="0">
            <a:spAutoFit/>
          </a:bodyPr>
          <a:lstStyle/>
          <a:p>
            <a:pPr algn="ctr"/>
            <a:r>
              <a:rPr lang="es-MX" sz="2400" b="1" dirty="0">
                <a:solidFill>
                  <a:prstClr val="black"/>
                </a:solidFill>
                <a:latin typeface="AR ESSENCE" panose="02000000000000000000" pitchFamily="2" charset="0"/>
              </a:rPr>
              <a:t>ACTIVIDAD 2 </a:t>
            </a:r>
            <a:endParaRPr lang="es-MX" sz="2000" dirty="0"/>
          </a:p>
          <a:p>
            <a:r>
              <a:rPr lang="es-MX" sz="2000" dirty="0">
                <a:solidFill>
                  <a:prstClr val="black"/>
                </a:solidFill>
                <a:latin typeface="Century Gothic" panose="020B0502020202020204" pitchFamily="34" charset="0"/>
              </a:rPr>
              <a:t>Elaboración de cárteles sobre el cuidado del agua  </a:t>
            </a:r>
          </a:p>
          <a:p>
            <a:endParaRPr lang="es-MX" sz="2000" dirty="0">
              <a:solidFill>
                <a:prstClr val="black"/>
              </a:solidFill>
              <a:latin typeface="Century Gothic" panose="020B0502020202020204" pitchFamily="34" charset="0"/>
            </a:endParaRPr>
          </a:p>
          <a:p>
            <a:pPr algn="ctr"/>
            <a:r>
              <a:rPr lang="es-MX" sz="2400" b="1" dirty="0">
                <a:solidFill>
                  <a:prstClr val="black"/>
                </a:solidFill>
                <a:latin typeface="AR ESSENCE" panose="02000000000000000000" pitchFamily="2" charset="0"/>
              </a:rPr>
              <a:t>OBJETIVO</a:t>
            </a:r>
          </a:p>
          <a:p>
            <a:r>
              <a:rPr lang="es-MX" sz="2000" dirty="0">
                <a:solidFill>
                  <a:prstClr val="black"/>
                </a:solidFill>
                <a:latin typeface="Century Gothic" panose="020B0502020202020204" pitchFamily="34" charset="0"/>
              </a:rPr>
              <a:t>Concientizar a la población estudiantil sobre la importancia del cuidado del agua. </a:t>
            </a:r>
          </a:p>
          <a:p>
            <a:endParaRPr lang="es-MX" sz="2000" dirty="0">
              <a:solidFill>
                <a:prstClr val="black"/>
              </a:solidFill>
              <a:latin typeface="Century Gothic" panose="020B0502020202020204" pitchFamily="34" charset="0"/>
            </a:endParaRPr>
          </a:p>
          <a:p>
            <a:pPr algn="ctr"/>
            <a:r>
              <a:rPr lang="es-MX" sz="2400" b="1" dirty="0">
                <a:solidFill>
                  <a:prstClr val="black"/>
                </a:solidFill>
                <a:latin typeface="AR ESSENCE" panose="02000000000000000000" pitchFamily="2" charset="0"/>
              </a:rPr>
              <a:t>GRADO</a:t>
            </a:r>
          </a:p>
          <a:p>
            <a:r>
              <a:rPr lang="es-MX" sz="2000" dirty="0">
                <a:solidFill>
                  <a:prstClr val="black"/>
                </a:solidFill>
                <a:latin typeface="Century Gothic" panose="020B0502020202020204" pitchFamily="34" charset="0"/>
              </a:rPr>
              <a:t>5TO grado </a:t>
            </a:r>
          </a:p>
          <a:p>
            <a:pPr algn="ctr"/>
            <a:r>
              <a:rPr lang="es-MX" sz="2400" b="1" dirty="0">
                <a:solidFill>
                  <a:prstClr val="black"/>
                </a:solidFill>
                <a:latin typeface="AR ESSENCE" panose="02000000000000000000" pitchFamily="2" charset="0"/>
              </a:rPr>
              <a:t>FECHA</a:t>
            </a:r>
          </a:p>
          <a:p>
            <a:r>
              <a:rPr lang="es-MX" sz="2000" dirty="0">
                <a:solidFill>
                  <a:prstClr val="black"/>
                </a:solidFill>
                <a:latin typeface="Century Gothic" panose="020B0502020202020204" pitchFamily="34" charset="0"/>
              </a:rPr>
              <a:t>30 de noviembre al 03 de Diciembre de 2018 </a:t>
            </a:r>
          </a:p>
        </p:txBody>
      </p:sp>
      <p:sp>
        <p:nvSpPr>
          <p:cNvPr id="6" name="Rectángulo 5"/>
          <p:cNvSpPr/>
          <p:nvPr/>
        </p:nvSpPr>
        <p:spPr>
          <a:xfrm>
            <a:off x="639651" y="4476413"/>
            <a:ext cx="9199808" cy="2000548"/>
          </a:xfrm>
          <a:prstGeom prst="rect">
            <a:avLst/>
          </a:prstGeom>
        </p:spPr>
        <p:txBody>
          <a:bodyPr wrap="square">
            <a:spAutoFit/>
          </a:bodyPr>
          <a:lstStyle/>
          <a:p>
            <a:pPr algn="ctr"/>
            <a:r>
              <a:rPr lang="es-MX" sz="2400" b="1" dirty="0">
                <a:solidFill>
                  <a:prstClr val="black"/>
                </a:solidFill>
                <a:latin typeface="AR ESSENCE" panose="02000000000000000000" pitchFamily="2" charset="0"/>
              </a:rPr>
              <a:t>ASIGNATURAS PARTICIPANTES</a:t>
            </a:r>
          </a:p>
          <a:p>
            <a:r>
              <a:rPr lang="es-MX" sz="2000" dirty="0">
                <a:solidFill>
                  <a:prstClr val="black"/>
                </a:solidFill>
                <a:latin typeface="Century Gothic" panose="020B0502020202020204" pitchFamily="34" charset="0"/>
              </a:rPr>
              <a:t>Historia de México</a:t>
            </a:r>
          </a:p>
          <a:p>
            <a:r>
              <a:rPr lang="es-MX" sz="2000" dirty="0">
                <a:solidFill>
                  <a:prstClr val="black"/>
                </a:solidFill>
                <a:latin typeface="Century Gothic" panose="020B0502020202020204" pitchFamily="34" charset="0"/>
              </a:rPr>
              <a:t>Literatura: Textos publicitarios </a:t>
            </a:r>
          </a:p>
          <a:p>
            <a:r>
              <a:rPr lang="es-MX" sz="2000" dirty="0">
                <a:solidFill>
                  <a:prstClr val="black"/>
                </a:solidFill>
                <a:latin typeface="Century Gothic" panose="020B0502020202020204" pitchFamily="34" charset="0"/>
              </a:rPr>
              <a:t>Educación Estética y Artística:  </a:t>
            </a:r>
          </a:p>
          <a:p>
            <a:r>
              <a:rPr lang="es-MX" sz="2000" dirty="0">
                <a:solidFill>
                  <a:prstClr val="black"/>
                </a:solidFill>
                <a:latin typeface="Century Gothic" panose="020B0502020202020204" pitchFamily="34" charset="0"/>
              </a:rPr>
              <a:t>Biología</a:t>
            </a:r>
          </a:p>
          <a:p>
            <a:r>
              <a:rPr lang="es-MX" sz="2000" dirty="0">
                <a:solidFill>
                  <a:prstClr val="black"/>
                </a:solidFill>
                <a:latin typeface="Century Gothic" panose="020B0502020202020204" pitchFamily="34" charset="0"/>
              </a:rPr>
              <a:t>Química: Importancia del agua  </a:t>
            </a:r>
          </a:p>
        </p:txBody>
      </p:sp>
      <p:sp>
        <p:nvSpPr>
          <p:cNvPr id="3" name="CuadroTexto 2"/>
          <p:cNvSpPr txBox="1"/>
          <p:nvPr/>
        </p:nvSpPr>
        <p:spPr>
          <a:xfrm>
            <a:off x="8592457" y="742911"/>
            <a:ext cx="3135086" cy="646331"/>
          </a:xfrm>
          <a:prstGeom prst="rect">
            <a:avLst/>
          </a:prstGeom>
          <a:noFill/>
        </p:spPr>
        <p:txBody>
          <a:bodyPr wrap="square" rtlCol="0">
            <a:spAutoFit/>
          </a:bodyPr>
          <a:lstStyle/>
          <a:p>
            <a:r>
              <a:rPr lang="es-MX" dirty="0"/>
              <a:t>Apartado 9</a:t>
            </a:r>
          </a:p>
          <a:p>
            <a:r>
              <a:rPr lang="es-MX" dirty="0"/>
              <a:t>Actividad interdisciplinaria  </a:t>
            </a:r>
          </a:p>
        </p:txBody>
      </p:sp>
      <p:pic>
        <p:nvPicPr>
          <p:cNvPr id="7" name="7 Imagen">
            <a:extLst>
              <a:ext uri="{FF2B5EF4-FFF2-40B4-BE49-F238E27FC236}">
                <a16:creationId xmlns:a16="http://schemas.microsoft.com/office/drawing/2014/main" id="{503BB020-0866-4591-8A01-64BEB18C19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15E3CF2B-3B22-4C18-A4E0-B163A4570CA6}"/>
              </a:ext>
            </a:extLst>
          </p:cNvPr>
          <p:cNvSpPr txBox="1"/>
          <p:nvPr/>
        </p:nvSpPr>
        <p:spPr>
          <a:xfrm>
            <a:off x="9507663" y="158136"/>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80142124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13</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1055207" y="1086479"/>
            <a:ext cx="10761820" cy="1077218"/>
          </a:xfrm>
          <a:prstGeom prst="rect">
            <a:avLst/>
          </a:prstGeom>
          <a:noFill/>
        </p:spPr>
        <p:txBody>
          <a:bodyPr wrap="square" rtlCol="0">
            <a:spAutoFit/>
          </a:bodyPr>
          <a:lstStyle/>
          <a:p>
            <a:pPr algn="ctr"/>
            <a:r>
              <a:rPr lang="es-MX" sz="2400" b="1" dirty="0">
                <a:solidFill>
                  <a:prstClr val="black"/>
                </a:solidFill>
                <a:latin typeface="AR ESSENCE" panose="02000000000000000000" pitchFamily="2" charset="0"/>
              </a:rPr>
              <a:t>JUSTIFICACIÓN</a:t>
            </a:r>
          </a:p>
          <a:p>
            <a:pPr lvl="0" algn="just"/>
            <a:r>
              <a:rPr lang="es-MX" sz="2000" dirty="0">
                <a:solidFill>
                  <a:prstClr val="black"/>
                </a:solidFill>
                <a:latin typeface="Century Gothic" panose="020B0502020202020204" pitchFamily="34" charset="0"/>
              </a:rPr>
              <a:t>Involucrar a los estudiantes en el trabajo colaborativo, dentro de la realización del proyecto, de tal forma que la institución se vea involucrada en dicho proyecto.</a:t>
            </a:r>
          </a:p>
        </p:txBody>
      </p:sp>
      <p:sp>
        <p:nvSpPr>
          <p:cNvPr id="5" name="Rectángulo 4"/>
          <p:cNvSpPr/>
          <p:nvPr/>
        </p:nvSpPr>
        <p:spPr>
          <a:xfrm>
            <a:off x="644882" y="2044005"/>
            <a:ext cx="11241380" cy="1384995"/>
          </a:xfrm>
          <a:prstGeom prst="rect">
            <a:avLst/>
          </a:prstGeom>
        </p:spPr>
        <p:txBody>
          <a:bodyPr wrap="square">
            <a:spAutoFit/>
          </a:bodyPr>
          <a:lstStyle/>
          <a:p>
            <a:pPr lvl="0" algn="ctr"/>
            <a:r>
              <a:rPr lang="es-MX" sz="2400" b="1" dirty="0">
                <a:solidFill>
                  <a:prstClr val="black"/>
                </a:solidFill>
                <a:latin typeface="AR ESSENCE" panose="02000000000000000000" pitchFamily="2" charset="0"/>
              </a:rPr>
              <a:t>APERTURA</a:t>
            </a:r>
          </a:p>
          <a:p>
            <a:pPr lvl="0" algn="just"/>
            <a:r>
              <a:rPr lang="es-MX" sz="2000" dirty="0">
                <a:solidFill>
                  <a:prstClr val="black"/>
                </a:solidFill>
                <a:latin typeface="Century Gothic" panose="020B0502020202020204" pitchFamily="34" charset="0"/>
              </a:rPr>
              <a:t>Como parte del tema: “Importancia del agua para la humanidad” de la materia de Química, se propuso la elaboración de carteles, que se realizaron en las diferentes asignaturas participantes del proyecto.</a:t>
            </a:r>
          </a:p>
        </p:txBody>
      </p:sp>
      <p:pic>
        <p:nvPicPr>
          <p:cNvPr id="6" name="Imagen 5"/>
          <p:cNvPicPr>
            <a:picLocks noChangeAspect="1"/>
          </p:cNvPicPr>
          <p:nvPr/>
        </p:nvPicPr>
        <p:blipFill rotWithShape="1">
          <a:blip r:embed="rId3"/>
          <a:srcRect l="25320" t="51548" r="-607" b="1925"/>
          <a:stretch/>
        </p:blipFill>
        <p:spPr>
          <a:xfrm>
            <a:off x="522619" y="3450848"/>
            <a:ext cx="5560276" cy="3296992"/>
          </a:xfrm>
          <a:prstGeom prst="rect">
            <a:avLst/>
          </a:prstGeom>
        </p:spPr>
      </p:pic>
      <p:pic>
        <p:nvPicPr>
          <p:cNvPr id="7" name="Imagen 6"/>
          <p:cNvPicPr>
            <a:picLocks noChangeAspect="1"/>
          </p:cNvPicPr>
          <p:nvPr/>
        </p:nvPicPr>
        <p:blipFill>
          <a:blip r:embed="rId4"/>
          <a:stretch>
            <a:fillRect/>
          </a:stretch>
        </p:blipFill>
        <p:spPr>
          <a:xfrm>
            <a:off x="6265572" y="3450848"/>
            <a:ext cx="5560276" cy="3315773"/>
          </a:xfrm>
          <a:prstGeom prst="rect">
            <a:avLst/>
          </a:prstGeom>
        </p:spPr>
      </p:pic>
      <p:pic>
        <p:nvPicPr>
          <p:cNvPr id="8" name="7 Imagen">
            <a:extLst>
              <a:ext uri="{FF2B5EF4-FFF2-40B4-BE49-F238E27FC236}">
                <a16:creationId xmlns:a16="http://schemas.microsoft.com/office/drawing/2014/main" id="{CF514034-EB1C-4ECF-BB1C-E50C396C5F0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7298"/>
            <a:ext cx="1055207" cy="955641"/>
          </a:xfrm>
          <a:prstGeom prst="rect">
            <a:avLst/>
          </a:prstGeom>
          <a:noFill/>
          <a:ln w="9525">
            <a:noFill/>
            <a:miter lim="800000"/>
            <a:headEnd/>
            <a:tailEnd/>
          </a:ln>
        </p:spPr>
      </p:pic>
      <p:sp>
        <p:nvSpPr>
          <p:cNvPr id="9" name="4 CuadroTexto">
            <a:extLst>
              <a:ext uri="{FF2B5EF4-FFF2-40B4-BE49-F238E27FC236}">
                <a16:creationId xmlns:a16="http://schemas.microsoft.com/office/drawing/2014/main" id="{356C6D0D-1E9C-4C18-AF0F-5F9E3CA049BC}"/>
              </a:ext>
            </a:extLst>
          </p:cNvPr>
          <p:cNvSpPr txBox="1"/>
          <p:nvPr/>
        </p:nvSpPr>
        <p:spPr>
          <a:xfrm>
            <a:off x="9507663" y="158136"/>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0" name="CuadroTexto 9"/>
          <p:cNvSpPr txBox="1"/>
          <p:nvPr/>
        </p:nvSpPr>
        <p:spPr>
          <a:xfrm>
            <a:off x="8421769" y="474105"/>
            <a:ext cx="3135086" cy="646331"/>
          </a:xfrm>
          <a:prstGeom prst="rect">
            <a:avLst/>
          </a:prstGeom>
          <a:noFill/>
        </p:spPr>
        <p:txBody>
          <a:bodyPr wrap="square" rtlCol="0">
            <a:spAutoFit/>
          </a:bodyPr>
          <a:lstStyle/>
          <a:p>
            <a:r>
              <a:rPr lang="es-MX" dirty="0"/>
              <a:t>Apartado 9</a:t>
            </a:r>
          </a:p>
          <a:p>
            <a:r>
              <a:rPr lang="es-MX" dirty="0"/>
              <a:t>Actividad interdisciplinaria  </a:t>
            </a:r>
          </a:p>
        </p:txBody>
      </p:sp>
    </p:spTree>
    <p:extLst>
      <p:ext uri="{BB962C8B-B14F-4D97-AF65-F5344CB8AC3E}">
        <p14:creationId xmlns:p14="http://schemas.microsoft.com/office/powerpoint/2010/main" val="872984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29" y="-297"/>
            <a:ext cx="12193057" cy="6858594"/>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14</a:t>
            </a:fld>
            <a:endParaRPr lang="es-MX">
              <a:solidFill>
                <a:prstClr val="black">
                  <a:lumMod val="85000"/>
                  <a:lumOff val="15000"/>
                </a:prstClr>
              </a:solidFill>
            </a:endParaRPr>
          </a:p>
        </p:txBody>
      </p:sp>
      <p:sp>
        <p:nvSpPr>
          <p:cNvPr id="3" name="Rectángulo 2"/>
          <p:cNvSpPr/>
          <p:nvPr/>
        </p:nvSpPr>
        <p:spPr>
          <a:xfrm>
            <a:off x="803809" y="485536"/>
            <a:ext cx="11346287" cy="1077218"/>
          </a:xfrm>
          <a:prstGeom prst="rect">
            <a:avLst/>
          </a:prstGeom>
        </p:spPr>
        <p:txBody>
          <a:bodyPr wrap="square">
            <a:spAutoFit/>
          </a:bodyPr>
          <a:lstStyle/>
          <a:p>
            <a:pPr lvl="0" algn="ctr"/>
            <a:r>
              <a:rPr lang="es-MX" sz="2400" b="1" dirty="0">
                <a:solidFill>
                  <a:prstClr val="black"/>
                </a:solidFill>
                <a:latin typeface="AR ESSENCE" panose="02000000000000000000" pitchFamily="2" charset="0"/>
              </a:rPr>
              <a:t>DESARROLLO</a:t>
            </a:r>
          </a:p>
          <a:p>
            <a:pPr lvl="0"/>
            <a:r>
              <a:rPr lang="es-MX" sz="2000" dirty="0">
                <a:solidFill>
                  <a:prstClr val="black"/>
                </a:solidFill>
                <a:latin typeface="Century Gothic" panose="020B0502020202020204" pitchFamily="34" charset="0"/>
              </a:rPr>
              <a:t>Se elaboraron los carteles dentro del horario de las asignaturas de: Literatura Universal e Historia de México.</a:t>
            </a:r>
          </a:p>
        </p:txBody>
      </p:sp>
      <p:pic>
        <p:nvPicPr>
          <p:cNvPr id="5" name="Imagen 4"/>
          <p:cNvPicPr>
            <a:picLocks noChangeAspect="1"/>
          </p:cNvPicPr>
          <p:nvPr/>
        </p:nvPicPr>
        <p:blipFill>
          <a:blip r:embed="rId3"/>
          <a:stretch>
            <a:fillRect/>
          </a:stretch>
        </p:blipFill>
        <p:spPr>
          <a:xfrm>
            <a:off x="422854" y="1547750"/>
            <a:ext cx="4355207" cy="2515754"/>
          </a:xfrm>
          <a:prstGeom prst="rect">
            <a:avLst/>
          </a:prstGeom>
        </p:spPr>
      </p:pic>
      <p:pic>
        <p:nvPicPr>
          <p:cNvPr id="6" name="Imagen 5"/>
          <p:cNvPicPr>
            <a:picLocks noChangeAspect="1"/>
          </p:cNvPicPr>
          <p:nvPr/>
        </p:nvPicPr>
        <p:blipFill>
          <a:blip r:embed="rId4"/>
          <a:stretch>
            <a:fillRect/>
          </a:stretch>
        </p:blipFill>
        <p:spPr>
          <a:xfrm>
            <a:off x="6707745" y="1452890"/>
            <a:ext cx="4355207" cy="2515755"/>
          </a:xfrm>
          <a:prstGeom prst="rect">
            <a:avLst/>
          </a:prstGeom>
        </p:spPr>
      </p:pic>
      <p:pic>
        <p:nvPicPr>
          <p:cNvPr id="7" name="Imagen 6"/>
          <p:cNvPicPr>
            <a:picLocks noChangeAspect="1"/>
          </p:cNvPicPr>
          <p:nvPr/>
        </p:nvPicPr>
        <p:blipFill>
          <a:blip r:embed="rId5"/>
          <a:stretch>
            <a:fillRect/>
          </a:stretch>
        </p:blipFill>
        <p:spPr>
          <a:xfrm>
            <a:off x="422855" y="4203023"/>
            <a:ext cx="4355207" cy="2515755"/>
          </a:xfrm>
          <a:prstGeom prst="rect">
            <a:avLst/>
          </a:prstGeom>
        </p:spPr>
      </p:pic>
      <p:pic>
        <p:nvPicPr>
          <p:cNvPr id="8" name="Imagen 7"/>
          <p:cNvPicPr>
            <a:picLocks noChangeAspect="1"/>
          </p:cNvPicPr>
          <p:nvPr/>
        </p:nvPicPr>
        <p:blipFill>
          <a:blip r:embed="rId6"/>
          <a:stretch>
            <a:fillRect/>
          </a:stretch>
        </p:blipFill>
        <p:spPr>
          <a:xfrm>
            <a:off x="6707745" y="4109542"/>
            <a:ext cx="4355207" cy="2607858"/>
          </a:xfrm>
          <a:prstGeom prst="rect">
            <a:avLst/>
          </a:prstGeom>
        </p:spPr>
      </p:pic>
      <p:pic>
        <p:nvPicPr>
          <p:cNvPr id="9" name="7 Imagen">
            <a:extLst>
              <a:ext uri="{FF2B5EF4-FFF2-40B4-BE49-F238E27FC236}">
                <a16:creationId xmlns:a16="http://schemas.microsoft.com/office/drawing/2014/main" id="{F5B2DBA9-D308-42EA-8885-26E2FCE1748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 y="-297"/>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DAA7C42F-58A3-486C-B01A-80762A0B5E81}"/>
              </a:ext>
            </a:extLst>
          </p:cNvPr>
          <p:cNvSpPr txBox="1"/>
          <p:nvPr/>
        </p:nvSpPr>
        <p:spPr>
          <a:xfrm>
            <a:off x="9507663" y="158136"/>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1" name="CuadroTexto 10"/>
          <p:cNvSpPr txBox="1"/>
          <p:nvPr/>
        </p:nvSpPr>
        <p:spPr>
          <a:xfrm>
            <a:off x="7799236" y="322882"/>
            <a:ext cx="3135086" cy="369332"/>
          </a:xfrm>
          <a:prstGeom prst="rect">
            <a:avLst/>
          </a:prstGeom>
          <a:noFill/>
        </p:spPr>
        <p:txBody>
          <a:bodyPr wrap="square" rtlCol="0">
            <a:spAutoFit/>
          </a:bodyPr>
          <a:lstStyle/>
          <a:p>
            <a:r>
              <a:rPr lang="es-MX" dirty="0"/>
              <a:t>Apartado </a:t>
            </a:r>
            <a:r>
              <a:rPr lang="es-MX" dirty="0" smtClean="0"/>
              <a:t>9</a:t>
            </a:r>
            <a:endParaRPr lang="es-MX" dirty="0"/>
          </a:p>
        </p:txBody>
      </p:sp>
    </p:spTree>
    <p:extLst>
      <p:ext uri="{BB962C8B-B14F-4D97-AF65-F5344CB8AC3E}">
        <p14:creationId xmlns:p14="http://schemas.microsoft.com/office/powerpoint/2010/main" val="2143671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29" y="-297"/>
            <a:ext cx="12193057" cy="6858594"/>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15</a:t>
            </a:fld>
            <a:endParaRPr lang="es-MX">
              <a:solidFill>
                <a:prstClr val="black">
                  <a:lumMod val="85000"/>
                  <a:lumOff val="15000"/>
                </a:prstClr>
              </a:solidFill>
            </a:endParaRPr>
          </a:p>
        </p:txBody>
      </p:sp>
      <p:sp>
        <p:nvSpPr>
          <p:cNvPr id="3" name="Rectángulo 2"/>
          <p:cNvSpPr/>
          <p:nvPr/>
        </p:nvSpPr>
        <p:spPr>
          <a:xfrm>
            <a:off x="1472674" y="325081"/>
            <a:ext cx="10650828" cy="1077218"/>
          </a:xfrm>
          <a:prstGeom prst="rect">
            <a:avLst/>
          </a:prstGeom>
        </p:spPr>
        <p:txBody>
          <a:bodyPr wrap="square">
            <a:spAutoFit/>
          </a:bodyPr>
          <a:lstStyle/>
          <a:p>
            <a:pPr algn="ctr"/>
            <a:r>
              <a:rPr lang="es-MX" sz="2400" b="1" dirty="0">
                <a:solidFill>
                  <a:prstClr val="black"/>
                </a:solidFill>
                <a:latin typeface="AR ESSENCE" panose="02000000000000000000" pitchFamily="2" charset="0"/>
              </a:rPr>
              <a:t>CIERRE</a:t>
            </a:r>
          </a:p>
          <a:p>
            <a:pPr lvl="0" algn="just"/>
            <a:r>
              <a:rPr lang="es-MX" dirty="0">
                <a:solidFill>
                  <a:prstClr val="black"/>
                </a:solidFill>
              </a:rPr>
              <a:t> </a:t>
            </a:r>
            <a:r>
              <a:rPr lang="es-MX" sz="2000" dirty="0">
                <a:solidFill>
                  <a:prstClr val="black"/>
                </a:solidFill>
                <a:latin typeface="Century Gothic" panose="020B0502020202020204" pitchFamily="34" charset="0"/>
              </a:rPr>
              <a:t>Se colocaron los carteles en diferentes sitios de la institución, para que la comunidad pudiera apreciarlos.</a:t>
            </a:r>
          </a:p>
        </p:txBody>
      </p:sp>
      <p:pic>
        <p:nvPicPr>
          <p:cNvPr id="6" name="Imagen 5"/>
          <p:cNvPicPr>
            <a:picLocks noChangeAspect="1"/>
          </p:cNvPicPr>
          <p:nvPr/>
        </p:nvPicPr>
        <p:blipFill>
          <a:blip r:embed="rId3"/>
          <a:stretch>
            <a:fillRect/>
          </a:stretch>
        </p:blipFill>
        <p:spPr>
          <a:xfrm>
            <a:off x="792764" y="1389937"/>
            <a:ext cx="4368085" cy="2439077"/>
          </a:xfrm>
          <a:prstGeom prst="rect">
            <a:avLst/>
          </a:prstGeom>
        </p:spPr>
      </p:pic>
      <p:pic>
        <p:nvPicPr>
          <p:cNvPr id="7" name="Imagen 6"/>
          <p:cNvPicPr>
            <a:picLocks noChangeAspect="1"/>
          </p:cNvPicPr>
          <p:nvPr/>
        </p:nvPicPr>
        <p:blipFill>
          <a:blip r:embed="rId4"/>
          <a:stretch>
            <a:fillRect/>
          </a:stretch>
        </p:blipFill>
        <p:spPr>
          <a:xfrm>
            <a:off x="6836891" y="1352813"/>
            <a:ext cx="4368085" cy="2439077"/>
          </a:xfrm>
          <a:prstGeom prst="rect">
            <a:avLst/>
          </a:prstGeom>
        </p:spPr>
      </p:pic>
      <p:pic>
        <p:nvPicPr>
          <p:cNvPr id="8" name="Imagen 7"/>
          <p:cNvPicPr>
            <a:picLocks noChangeAspect="1"/>
          </p:cNvPicPr>
          <p:nvPr/>
        </p:nvPicPr>
        <p:blipFill>
          <a:blip r:embed="rId5"/>
          <a:stretch>
            <a:fillRect/>
          </a:stretch>
        </p:blipFill>
        <p:spPr>
          <a:xfrm>
            <a:off x="792764" y="3910434"/>
            <a:ext cx="4368085" cy="2832548"/>
          </a:xfrm>
          <a:prstGeom prst="rect">
            <a:avLst/>
          </a:prstGeom>
        </p:spPr>
      </p:pic>
      <p:pic>
        <p:nvPicPr>
          <p:cNvPr id="9" name="Imagen 8"/>
          <p:cNvPicPr>
            <a:picLocks noChangeAspect="1"/>
          </p:cNvPicPr>
          <p:nvPr/>
        </p:nvPicPr>
        <p:blipFill rotWithShape="1">
          <a:blip r:embed="rId6"/>
          <a:srcRect l="23902" t="24467" r="22533" b="28556"/>
          <a:stretch/>
        </p:blipFill>
        <p:spPr>
          <a:xfrm>
            <a:off x="6836891" y="3910434"/>
            <a:ext cx="4348767" cy="2832548"/>
          </a:xfrm>
          <a:prstGeom prst="rect">
            <a:avLst/>
          </a:prstGeom>
        </p:spPr>
      </p:pic>
      <p:pic>
        <p:nvPicPr>
          <p:cNvPr id="10" name="7 Imagen">
            <a:extLst>
              <a:ext uri="{FF2B5EF4-FFF2-40B4-BE49-F238E27FC236}">
                <a16:creationId xmlns:a16="http://schemas.microsoft.com/office/drawing/2014/main" id="{12627523-F19A-4AED-A072-FC289F6F405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6576"/>
            <a:ext cx="1055207" cy="955641"/>
          </a:xfrm>
          <a:prstGeom prst="rect">
            <a:avLst/>
          </a:prstGeom>
          <a:noFill/>
          <a:ln w="9525">
            <a:noFill/>
            <a:miter lim="800000"/>
            <a:headEnd/>
            <a:tailEnd/>
          </a:ln>
        </p:spPr>
      </p:pic>
      <p:sp>
        <p:nvSpPr>
          <p:cNvPr id="11" name="4 CuadroTexto">
            <a:extLst>
              <a:ext uri="{FF2B5EF4-FFF2-40B4-BE49-F238E27FC236}">
                <a16:creationId xmlns:a16="http://schemas.microsoft.com/office/drawing/2014/main" id="{D9B6EFDB-2D02-4C8D-B3D4-9668D8DFDC82}"/>
              </a:ext>
            </a:extLst>
          </p:cNvPr>
          <p:cNvSpPr txBox="1"/>
          <p:nvPr/>
        </p:nvSpPr>
        <p:spPr>
          <a:xfrm>
            <a:off x="9507663" y="158136"/>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2" name="CuadroTexto 11"/>
          <p:cNvSpPr txBox="1"/>
          <p:nvPr/>
        </p:nvSpPr>
        <p:spPr>
          <a:xfrm>
            <a:off x="8069890" y="279580"/>
            <a:ext cx="3135086" cy="369332"/>
          </a:xfrm>
          <a:prstGeom prst="rect">
            <a:avLst/>
          </a:prstGeom>
          <a:noFill/>
        </p:spPr>
        <p:txBody>
          <a:bodyPr wrap="square" rtlCol="0">
            <a:spAutoFit/>
          </a:bodyPr>
          <a:lstStyle/>
          <a:p>
            <a:r>
              <a:rPr lang="es-MX" dirty="0"/>
              <a:t>Apartado </a:t>
            </a:r>
            <a:r>
              <a:rPr lang="es-MX" dirty="0" smtClean="0"/>
              <a:t>9</a:t>
            </a:r>
            <a:endParaRPr lang="es-MX" dirty="0"/>
          </a:p>
        </p:txBody>
      </p:sp>
    </p:spTree>
    <p:extLst>
      <p:ext uri="{BB962C8B-B14F-4D97-AF65-F5344CB8AC3E}">
        <p14:creationId xmlns:p14="http://schemas.microsoft.com/office/powerpoint/2010/main" val="285475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16</a:t>
            </a:fld>
            <a:endParaRPr lang="es-MX">
              <a:solidFill>
                <a:prstClr val="black">
                  <a:lumMod val="85000"/>
                  <a:lumOff val="15000"/>
                </a:prstClr>
              </a:solidFill>
            </a:endParaRPr>
          </a:p>
        </p:txBody>
      </p:sp>
      <p:pic>
        <p:nvPicPr>
          <p:cNvPr id="3" name="Imagen 2"/>
          <p:cNvPicPr>
            <a:picLocks noChangeAspect="1"/>
          </p:cNvPicPr>
          <p:nvPr/>
        </p:nvPicPr>
        <p:blipFill>
          <a:blip r:embed="rId2"/>
          <a:stretch>
            <a:fillRect/>
          </a:stretch>
        </p:blipFill>
        <p:spPr>
          <a:xfrm>
            <a:off x="-529" y="-297"/>
            <a:ext cx="12193057" cy="6858594"/>
          </a:xfrm>
          <a:prstGeom prst="rect">
            <a:avLst/>
          </a:prstGeom>
        </p:spPr>
      </p:pic>
      <p:pic>
        <p:nvPicPr>
          <p:cNvPr id="4" name="7 Imagen">
            <a:extLst>
              <a:ext uri="{FF2B5EF4-FFF2-40B4-BE49-F238E27FC236}">
                <a16:creationId xmlns:a16="http://schemas.microsoft.com/office/drawing/2014/main" id="{12627523-F19A-4AED-A072-FC289F6F405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6"/>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D9B6EFDB-2D02-4C8D-B3D4-9668D8DFDC82}"/>
              </a:ext>
            </a:extLst>
          </p:cNvPr>
          <p:cNvSpPr txBox="1"/>
          <p:nvPr/>
        </p:nvSpPr>
        <p:spPr>
          <a:xfrm>
            <a:off x="9749341" y="-36576"/>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CuadroTexto 5"/>
          <p:cNvSpPr txBox="1"/>
          <p:nvPr/>
        </p:nvSpPr>
        <p:spPr>
          <a:xfrm>
            <a:off x="1388826" y="1145985"/>
            <a:ext cx="8620806" cy="1200329"/>
          </a:xfrm>
          <a:prstGeom prst="rect">
            <a:avLst/>
          </a:prstGeom>
          <a:noFill/>
        </p:spPr>
        <p:txBody>
          <a:bodyPr wrap="square" rtlCol="0">
            <a:spAutoFit/>
          </a:bodyPr>
          <a:lstStyle/>
          <a:p>
            <a:r>
              <a:rPr lang="es-MX" dirty="0" smtClean="0"/>
              <a:t>Los resultados serán utilizados para difundir el cuidado del agua entre la comunidad estudiantil. </a:t>
            </a:r>
            <a:endParaRPr lang="es-MX" dirty="0"/>
          </a:p>
          <a:p>
            <a:endParaRPr lang="es-MX" dirty="0" smtClean="0"/>
          </a:p>
          <a:p>
            <a:endParaRPr lang="es-MX" dirty="0" smtClean="0"/>
          </a:p>
        </p:txBody>
      </p:sp>
      <p:sp>
        <p:nvSpPr>
          <p:cNvPr id="7" name="CuadroTexto 6"/>
          <p:cNvSpPr txBox="1"/>
          <p:nvPr/>
        </p:nvSpPr>
        <p:spPr>
          <a:xfrm>
            <a:off x="1230330" y="2174161"/>
            <a:ext cx="10327685" cy="1477328"/>
          </a:xfrm>
          <a:prstGeom prst="rect">
            <a:avLst/>
          </a:prstGeom>
          <a:noFill/>
        </p:spPr>
        <p:txBody>
          <a:bodyPr wrap="square" rtlCol="0">
            <a:spAutoFit/>
          </a:bodyPr>
          <a:lstStyle/>
          <a:p>
            <a:r>
              <a:rPr lang="es-MX" dirty="0" smtClean="0"/>
              <a:t>Análisis: Se les indujo a buscar material informativo, tendiendo la libertad de desarrollar la creatividad  para dichos carteles, </a:t>
            </a:r>
          </a:p>
          <a:p>
            <a:r>
              <a:rPr lang="es-MX" dirty="0" smtClean="0"/>
              <a:t> Logros: se vio reflejado el trabajo colaborativo, la disciplina y el interés de los alumnos </a:t>
            </a:r>
            <a:endParaRPr lang="es-MX" dirty="0"/>
          </a:p>
          <a:p>
            <a:endParaRPr lang="es-MX" dirty="0" smtClean="0"/>
          </a:p>
          <a:p>
            <a:endParaRPr lang="es-MX" dirty="0" smtClean="0"/>
          </a:p>
        </p:txBody>
      </p:sp>
      <p:sp>
        <p:nvSpPr>
          <p:cNvPr id="8" name="CuadroTexto 7"/>
          <p:cNvSpPr txBox="1"/>
          <p:nvPr/>
        </p:nvSpPr>
        <p:spPr>
          <a:xfrm>
            <a:off x="1055207" y="3953514"/>
            <a:ext cx="10327685" cy="923330"/>
          </a:xfrm>
          <a:prstGeom prst="rect">
            <a:avLst/>
          </a:prstGeom>
          <a:noFill/>
        </p:spPr>
        <p:txBody>
          <a:bodyPr wrap="square" rtlCol="0">
            <a:spAutoFit/>
          </a:bodyPr>
          <a:lstStyle/>
          <a:p>
            <a:r>
              <a:rPr lang="es-MX" dirty="0" smtClean="0"/>
              <a:t>Toma de decisiones: La difusión se planeó solo para la sección de bachillerato, sin embargo viendo el interés de los alumnos se extendió a todo el plantel educativo: maternal, kínder, primaria y secundaria. </a:t>
            </a:r>
          </a:p>
          <a:p>
            <a:endParaRPr lang="es-MX" dirty="0" smtClean="0"/>
          </a:p>
        </p:txBody>
      </p:sp>
      <p:sp>
        <p:nvSpPr>
          <p:cNvPr id="9" name="CuadroTexto 8"/>
          <p:cNvSpPr txBox="1"/>
          <p:nvPr/>
        </p:nvSpPr>
        <p:spPr>
          <a:xfrm>
            <a:off x="9815349" y="901344"/>
            <a:ext cx="3135086" cy="369332"/>
          </a:xfrm>
          <a:prstGeom prst="rect">
            <a:avLst/>
          </a:prstGeom>
          <a:noFill/>
        </p:spPr>
        <p:txBody>
          <a:bodyPr wrap="square" rtlCol="0">
            <a:spAutoFit/>
          </a:bodyPr>
          <a:lstStyle/>
          <a:p>
            <a:r>
              <a:rPr lang="es-MX" dirty="0"/>
              <a:t>Apartado </a:t>
            </a:r>
            <a:r>
              <a:rPr lang="es-MX" dirty="0" smtClean="0"/>
              <a:t>9</a:t>
            </a:r>
            <a:endParaRPr lang="es-MX" dirty="0"/>
          </a:p>
        </p:txBody>
      </p:sp>
    </p:spTree>
    <p:extLst>
      <p:ext uri="{BB962C8B-B14F-4D97-AF65-F5344CB8AC3E}">
        <p14:creationId xmlns:p14="http://schemas.microsoft.com/office/powerpoint/2010/main" val="31027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17</a:t>
            </a:fld>
            <a:endParaRPr lang="es-MX">
              <a:solidFill>
                <a:prstClr val="black">
                  <a:lumMod val="85000"/>
                  <a:lumOff val="15000"/>
                </a:prstClr>
              </a:solidFill>
            </a:endParaRPr>
          </a:p>
        </p:txBody>
      </p:sp>
      <p:sp>
        <p:nvSpPr>
          <p:cNvPr id="3" name="Rectángulo 2"/>
          <p:cNvSpPr/>
          <p:nvPr/>
        </p:nvSpPr>
        <p:spPr>
          <a:xfrm>
            <a:off x="578573" y="695306"/>
            <a:ext cx="11034853" cy="5940088"/>
          </a:xfrm>
          <a:prstGeom prst="rect">
            <a:avLst/>
          </a:prstGeom>
        </p:spPr>
        <p:txBody>
          <a:bodyPr wrap="square">
            <a:spAutoFit/>
          </a:bodyPr>
          <a:lstStyle/>
          <a:p>
            <a:pPr algn="ctr"/>
            <a:r>
              <a:rPr lang="es-MX" sz="2400" b="1" dirty="0">
                <a:solidFill>
                  <a:prstClr val="black"/>
                </a:solidFill>
                <a:latin typeface="AR ESSENCE" panose="02000000000000000000" pitchFamily="2" charset="0"/>
              </a:rPr>
              <a:t>NOMBRE DE LA ACTIVIDAD </a:t>
            </a:r>
          </a:p>
          <a:p>
            <a:r>
              <a:rPr lang="es-MX" sz="2000" dirty="0">
                <a:solidFill>
                  <a:prstClr val="black"/>
                </a:solidFill>
                <a:latin typeface="Century Gothic" panose="020B0502020202020204" pitchFamily="34" charset="0"/>
              </a:rPr>
              <a:t>Realización de Video Home </a:t>
            </a:r>
          </a:p>
          <a:p>
            <a:endParaRPr lang="es-MX" sz="2000" dirty="0">
              <a:solidFill>
                <a:prstClr val="black"/>
              </a:solidFill>
              <a:latin typeface="Century Gothic" panose="020B0502020202020204" pitchFamily="34" charset="0"/>
            </a:endParaRPr>
          </a:p>
          <a:p>
            <a:pPr algn="ctr"/>
            <a:r>
              <a:rPr lang="es-MX" sz="2400" b="1" dirty="0">
                <a:solidFill>
                  <a:prstClr val="black"/>
                </a:solidFill>
                <a:latin typeface="AR ESSENCE" panose="02000000000000000000" pitchFamily="2" charset="0"/>
              </a:rPr>
              <a:t>OBJETIVO</a:t>
            </a:r>
          </a:p>
          <a:p>
            <a:r>
              <a:rPr lang="es-MX" sz="2000" dirty="0">
                <a:solidFill>
                  <a:prstClr val="black"/>
                </a:solidFill>
                <a:latin typeface="Century Gothic" panose="020B0502020202020204" pitchFamily="34" charset="0"/>
              </a:rPr>
              <a:t>Concientizar por medio de videos acerca del cuidado y preservación del vital líquido. </a:t>
            </a:r>
          </a:p>
          <a:p>
            <a:endParaRPr lang="es-MX" sz="2000" dirty="0">
              <a:solidFill>
                <a:prstClr val="black"/>
              </a:solidFill>
              <a:latin typeface="Century Gothic" panose="020B0502020202020204" pitchFamily="34" charset="0"/>
            </a:endParaRPr>
          </a:p>
          <a:p>
            <a:pPr algn="ctr"/>
            <a:r>
              <a:rPr lang="es-MX" sz="2400" b="1" dirty="0">
                <a:solidFill>
                  <a:prstClr val="black"/>
                </a:solidFill>
                <a:latin typeface="AR ESSENCE" panose="02000000000000000000" pitchFamily="2" charset="0"/>
              </a:rPr>
              <a:t>GRADO</a:t>
            </a:r>
          </a:p>
          <a:p>
            <a:r>
              <a:rPr lang="es-MX" sz="2000" dirty="0">
                <a:solidFill>
                  <a:prstClr val="black"/>
                </a:solidFill>
                <a:latin typeface="Century Gothic" panose="020B0502020202020204" pitchFamily="34" charset="0"/>
              </a:rPr>
              <a:t>5to. año.</a:t>
            </a:r>
          </a:p>
          <a:p>
            <a:endParaRPr lang="es-MX" sz="2000" dirty="0">
              <a:solidFill>
                <a:prstClr val="black"/>
              </a:solidFill>
              <a:latin typeface="Century Gothic" panose="020B0502020202020204" pitchFamily="34" charset="0"/>
            </a:endParaRPr>
          </a:p>
          <a:p>
            <a:pPr algn="ctr"/>
            <a:r>
              <a:rPr lang="es-MX" sz="2400" b="1" dirty="0">
                <a:solidFill>
                  <a:prstClr val="black"/>
                </a:solidFill>
                <a:latin typeface="AR ESSENCE" panose="02000000000000000000" pitchFamily="2" charset="0"/>
              </a:rPr>
              <a:t>FECHA</a:t>
            </a:r>
          </a:p>
          <a:p>
            <a:r>
              <a:rPr lang="es-MX" sz="2000" dirty="0">
                <a:solidFill>
                  <a:prstClr val="black"/>
                </a:solidFill>
                <a:latin typeface="Century Gothic" panose="020B0502020202020204" pitchFamily="34" charset="0"/>
              </a:rPr>
              <a:t>Marzo 2019 </a:t>
            </a:r>
          </a:p>
          <a:p>
            <a:endParaRPr lang="es-MX" sz="2000" dirty="0">
              <a:solidFill>
                <a:prstClr val="black"/>
              </a:solidFill>
              <a:latin typeface="Century Gothic" panose="020B0502020202020204" pitchFamily="34" charset="0"/>
            </a:endParaRPr>
          </a:p>
          <a:p>
            <a:pPr algn="ctr"/>
            <a:r>
              <a:rPr lang="es-MX" sz="2400" b="1" dirty="0">
                <a:solidFill>
                  <a:prstClr val="black"/>
                </a:solidFill>
                <a:latin typeface="AR ESSENCE" panose="02000000000000000000" pitchFamily="2" charset="0"/>
              </a:rPr>
              <a:t>ASIGNATURAS PARTICIPANTES</a:t>
            </a:r>
          </a:p>
          <a:p>
            <a:pPr algn="ctr"/>
            <a:r>
              <a:rPr lang="es-MX" sz="2000" dirty="0">
                <a:solidFill>
                  <a:prstClr val="black"/>
                </a:solidFill>
                <a:latin typeface="Century Gothic" panose="020B0502020202020204" pitchFamily="34" charset="0"/>
              </a:rPr>
              <a:t>Historia de México</a:t>
            </a:r>
          </a:p>
          <a:p>
            <a:pPr algn="ctr"/>
            <a:r>
              <a:rPr lang="es-MX" sz="2000" dirty="0">
                <a:solidFill>
                  <a:prstClr val="black"/>
                </a:solidFill>
                <a:latin typeface="Century Gothic" panose="020B0502020202020204" pitchFamily="34" charset="0"/>
              </a:rPr>
              <a:t>Literatura </a:t>
            </a:r>
          </a:p>
          <a:p>
            <a:pPr algn="ctr"/>
            <a:r>
              <a:rPr lang="es-MX" sz="2000" dirty="0">
                <a:solidFill>
                  <a:prstClr val="black"/>
                </a:solidFill>
                <a:latin typeface="Century Gothic" panose="020B0502020202020204" pitchFamily="34" charset="0"/>
              </a:rPr>
              <a:t>Educación Estética y Artística </a:t>
            </a:r>
          </a:p>
          <a:p>
            <a:pPr algn="ctr"/>
            <a:r>
              <a:rPr lang="es-MX" sz="2000" dirty="0">
                <a:solidFill>
                  <a:prstClr val="black"/>
                </a:solidFill>
                <a:latin typeface="Century Gothic" panose="020B0502020202020204" pitchFamily="34" charset="0"/>
              </a:rPr>
              <a:t>Biología</a:t>
            </a:r>
          </a:p>
          <a:p>
            <a:pPr algn="ctr"/>
            <a:r>
              <a:rPr lang="es-MX" sz="2000" dirty="0">
                <a:solidFill>
                  <a:prstClr val="black"/>
                </a:solidFill>
                <a:latin typeface="Century Gothic" panose="020B0502020202020204" pitchFamily="34" charset="0"/>
              </a:rPr>
              <a:t>Química</a:t>
            </a:r>
          </a:p>
        </p:txBody>
      </p:sp>
      <p:sp>
        <p:nvSpPr>
          <p:cNvPr id="4" name="CuadroTexto 3"/>
          <p:cNvSpPr txBox="1"/>
          <p:nvPr/>
        </p:nvSpPr>
        <p:spPr>
          <a:xfrm>
            <a:off x="9275948" y="831138"/>
            <a:ext cx="1900052" cy="369332"/>
          </a:xfrm>
          <a:prstGeom prst="rect">
            <a:avLst/>
          </a:prstGeom>
          <a:noFill/>
        </p:spPr>
        <p:txBody>
          <a:bodyPr wrap="square" rtlCol="0">
            <a:spAutoFit/>
          </a:bodyPr>
          <a:lstStyle/>
          <a:p>
            <a:r>
              <a:rPr lang="es-MX" dirty="0"/>
              <a:t>Apartado 10</a:t>
            </a:r>
          </a:p>
        </p:txBody>
      </p:sp>
      <p:pic>
        <p:nvPicPr>
          <p:cNvPr id="6" name="7 Imagen">
            <a:extLst>
              <a:ext uri="{FF2B5EF4-FFF2-40B4-BE49-F238E27FC236}">
                <a16:creationId xmlns:a16="http://schemas.microsoft.com/office/drawing/2014/main" id="{2C0BAF39-231C-461E-A6B4-B384A8F8DC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13830744-9B04-4778-9191-2DEFD700CE96}"/>
              </a:ext>
            </a:extLst>
          </p:cNvPr>
          <p:cNvSpPr txBox="1"/>
          <p:nvPr/>
        </p:nvSpPr>
        <p:spPr>
          <a:xfrm>
            <a:off x="9896193" y="-106955"/>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3912881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18</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466436" y="763918"/>
            <a:ext cx="11412187" cy="1384995"/>
          </a:xfrm>
          <a:prstGeom prst="rect">
            <a:avLst/>
          </a:prstGeom>
        </p:spPr>
        <p:txBody>
          <a:bodyPr wrap="square">
            <a:spAutoFit/>
          </a:bodyPr>
          <a:lstStyle/>
          <a:p>
            <a:pPr algn="ctr"/>
            <a:r>
              <a:rPr lang="es-MX" sz="2400" b="1" dirty="0">
                <a:solidFill>
                  <a:prstClr val="black"/>
                </a:solidFill>
                <a:latin typeface="AR ESSENCE" panose="02000000000000000000" pitchFamily="2" charset="0"/>
              </a:rPr>
              <a:t>JUSTIFICACIÓN</a:t>
            </a:r>
          </a:p>
          <a:p>
            <a:pPr lvl="0" algn="just"/>
            <a:r>
              <a:rPr lang="es-MX" sz="2000" dirty="0">
                <a:solidFill>
                  <a:prstClr val="black"/>
                </a:solidFill>
                <a:latin typeface="Century Gothic" panose="020B0502020202020204" pitchFamily="34" charset="0"/>
              </a:rPr>
              <a:t>Que los alumnos trabajen en equipo, e investiguen la importancia y cuidado del agua, realizando un video en el cual pueden mostrar al público en general, la utilidad del vital líquido y las consecuencias si se llegase a extinguir. </a:t>
            </a:r>
          </a:p>
        </p:txBody>
      </p:sp>
      <p:sp>
        <p:nvSpPr>
          <p:cNvPr id="6" name="CuadroTexto 5"/>
          <p:cNvSpPr txBox="1"/>
          <p:nvPr/>
        </p:nvSpPr>
        <p:spPr>
          <a:xfrm>
            <a:off x="522514" y="2051623"/>
            <a:ext cx="11091554" cy="1384995"/>
          </a:xfrm>
          <a:prstGeom prst="rect">
            <a:avLst/>
          </a:prstGeom>
          <a:noFill/>
        </p:spPr>
        <p:txBody>
          <a:bodyPr wrap="square" rtlCol="0">
            <a:spAutoFit/>
          </a:bodyPr>
          <a:lstStyle/>
          <a:p>
            <a:pPr algn="ctr"/>
            <a:r>
              <a:rPr lang="es-MX" sz="2400" b="1" dirty="0">
                <a:solidFill>
                  <a:prstClr val="black"/>
                </a:solidFill>
                <a:latin typeface="AR ESSENCE" panose="02000000000000000000" pitchFamily="2" charset="0"/>
              </a:rPr>
              <a:t>APERTURA</a:t>
            </a:r>
          </a:p>
          <a:p>
            <a:pPr algn="just"/>
            <a:r>
              <a:rPr lang="es-MX" sz="2000" dirty="0">
                <a:solidFill>
                  <a:prstClr val="black"/>
                </a:solidFill>
                <a:latin typeface="Century Gothic" panose="020B0502020202020204" pitchFamily="34" charset="0"/>
              </a:rPr>
              <a:t>Mediante la creación de equipos se llevó a cabo el trabajo interdisciplinario con la realización de videos  bajo la creatividad de cada uno de ellos con el tema: cuidado del agua. </a:t>
            </a:r>
          </a:p>
        </p:txBody>
      </p:sp>
      <p:sp>
        <p:nvSpPr>
          <p:cNvPr id="7" name="CuadroTexto 6"/>
          <p:cNvSpPr txBox="1"/>
          <p:nvPr/>
        </p:nvSpPr>
        <p:spPr>
          <a:xfrm>
            <a:off x="730992" y="3604294"/>
            <a:ext cx="10883076" cy="1077218"/>
          </a:xfrm>
          <a:prstGeom prst="rect">
            <a:avLst/>
          </a:prstGeom>
          <a:noFill/>
        </p:spPr>
        <p:txBody>
          <a:bodyPr wrap="square" rtlCol="0">
            <a:spAutoFit/>
          </a:bodyPr>
          <a:lstStyle/>
          <a:p>
            <a:pPr algn="ctr"/>
            <a:r>
              <a:rPr lang="es-MX" sz="2400" b="1" dirty="0">
                <a:solidFill>
                  <a:prstClr val="black"/>
                </a:solidFill>
                <a:latin typeface="AR ESSENCE" panose="02000000000000000000" pitchFamily="2" charset="0"/>
              </a:rPr>
              <a:t>DESARROLLO</a:t>
            </a:r>
          </a:p>
          <a:p>
            <a:pPr algn="just"/>
            <a:r>
              <a:rPr lang="es-MX" sz="2000" dirty="0">
                <a:solidFill>
                  <a:prstClr val="black"/>
                </a:solidFill>
                <a:latin typeface="Century Gothic" panose="020B0502020202020204" pitchFamily="34" charset="0"/>
              </a:rPr>
              <a:t>Los alumnos se organizaron en diferentes equipos y crearon videos en diferentes lugares dependiendo de la temática.  </a:t>
            </a:r>
          </a:p>
        </p:txBody>
      </p:sp>
      <p:sp>
        <p:nvSpPr>
          <p:cNvPr id="8" name="CuadroTexto 7"/>
          <p:cNvSpPr txBox="1"/>
          <p:nvPr/>
        </p:nvSpPr>
        <p:spPr>
          <a:xfrm>
            <a:off x="522514" y="5016864"/>
            <a:ext cx="11091554" cy="1077218"/>
          </a:xfrm>
          <a:prstGeom prst="rect">
            <a:avLst/>
          </a:prstGeom>
          <a:noFill/>
        </p:spPr>
        <p:txBody>
          <a:bodyPr wrap="square" rtlCol="0">
            <a:spAutoFit/>
          </a:bodyPr>
          <a:lstStyle/>
          <a:p>
            <a:pPr algn="ctr"/>
            <a:r>
              <a:rPr lang="es-MX" sz="2400" b="1" dirty="0">
                <a:solidFill>
                  <a:prstClr val="black"/>
                </a:solidFill>
                <a:latin typeface="AR ESSENCE" panose="02000000000000000000" pitchFamily="2" charset="0"/>
              </a:rPr>
              <a:t>CIERRE</a:t>
            </a:r>
          </a:p>
          <a:p>
            <a:r>
              <a:rPr lang="es-MX" sz="2000" dirty="0">
                <a:solidFill>
                  <a:prstClr val="black"/>
                </a:solidFill>
                <a:latin typeface="Century Gothic" panose="020B0502020202020204" pitchFamily="34" charset="0"/>
              </a:rPr>
              <a:t>Se presentaron los videos a toda la comunidad estudiantil para dar a conocer estos temas. </a:t>
            </a:r>
          </a:p>
        </p:txBody>
      </p:sp>
      <p:pic>
        <p:nvPicPr>
          <p:cNvPr id="9" name="7 Imagen">
            <a:extLst>
              <a:ext uri="{FF2B5EF4-FFF2-40B4-BE49-F238E27FC236}">
                <a16:creationId xmlns:a16="http://schemas.microsoft.com/office/drawing/2014/main" id="{BDC84FF9-F0C1-4C81-897F-C13BF70C4AD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0" y="0"/>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C8A169AC-0864-4342-92DE-F95CDCAD8713}"/>
              </a:ext>
            </a:extLst>
          </p:cNvPr>
          <p:cNvSpPr txBox="1"/>
          <p:nvPr/>
        </p:nvSpPr>
        <p:spPr>
          <a:xfrm>
            <a:off x="9848022" y="-48633"/>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2" name="CuadroTexto 11"/>
          <p:cNvSpPr txBox="1"/>
          <p:nvPr/>
        </p:nvSpPr>
        <p:spPr>
          <a:xfrm>
            <a:off x="8897996" y="625713"/>
            <a:ext cx="1900052" cy="369332"/>
          </a:xfrm>
          <a:prstGeom prst="rect">
            <a:avLst/>
          </a:prstGeom>
          <a:noFill/>
        </p:spPr>
        <p:txBody>
          <a:bodyPr wrap="square" rtlCol="0">
            <a:spAutoFit/>
          </a:bodyPr>
          <a:lstStyle/>
          <a:p>
            <a:r>
              <a:rPr lang="es-MX" dirty="0"/>
              <a:t>Apartado 10</a:t>
            </a:r>
          </a:p>
        </p:txBody>
      </p:sp>
    </p:spTree>
    <p:extLst>
      <p:ext uri="{BB962C8B-B14F-4D97-AF65-F5344CB8AC3E}">
        <p14:creationId xmlns:p14="http://schemas.microsoft.com/office/powerpoint/2010/main" val="327479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19</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87873"/>
            <a:ext cx="5552373" cy="416428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96" y="1487873"/>
            <a:ext cx="5552373" cy="4164279"/>
          </a:xfrm>
          <a:prstGeom prst="rect">
            <a:avLst/>
          </a:prstGeom>
        </p:spPr>
      </p:pic>
      <p:sp>
        <p:nvSpPr>
          <p:cNvPr id="8" name="CuadroTexto 7"/>
          <p:cNvSpPr txBox="1"/>
          <p:nvPr/>
        </p:nvSpPr>
        <p:spPr>
          <a:xfrm>
            <a:off x="3258020" y="264268"/>
            <a:ext cx="1816924" cy="461665"/>
          </a:xfrm>
          <a:prstGeom prst="rect">
            <a:avLst/>
          </a:prstGeom>
          <a:noFill/>
        </p:spPr>
        <p:txBody>
          <a:bodyPr wrap="square" rtlCol="0">
            <a:spAutoFit/>
          </a:bodyPr>
          <a:lstStyle/>
          <a:p>
            <a:pPr algn="ctr"/>
            <a:r>
              <a:rPr lang="es-MX" sz="2400" b="1" dirty="0">
                <a:solidFill>
                  <a:prstClr val="black"/>
                </a:solidFill>
                <a:latin typeface="AR ESSENCE" panose="02000000000000000000" pitchFamily="2" charset="0"/>
              </a:rPr>
              <a:t>EVIDENCIAS </a:t>
            </a:r>
          </a:p>
        </p:txBody>
      </p:sp>
      <p:pic>
        <p:nvPicPr>
          <p:cNvPr id="7" name="7 Imagen">
            <a:extLst>
              <a:ext uri="{FF2B5EF4-FFF2-40B4-BE49-F238E27FC236}">
                <a16:creationId xmlns:a16="http://schemas.microsoft.com/office/drawing/2014/main" id="{8D5BC766-DE2D-4DB5-8B31-76BCE1D0F2A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 y="-78759"/>
            <a:ext cx="1055207" cy="955641"/>
          </a:xfrm>
          <a:prstGeom prst="rect">
            <a:avLst/>
          </a:prstGeom>
          <a:noFill/>
          <a:ln w="9525">
            <a:noFill/>
            <a:miter lim="800000"/>
            <a:headEnd/>
            <a:tailEnd/>
          </a:ln>
        </p:spPr>
      </p:pic>
      <p:sp>
        <p:nvSpPr>
          <p:cNvPr id="9" name="4 CuadroTexto">
            <a:extLst>
              <a:ext uri="{FF2B5EF4-FFF2-40B4-BE49-F238E27FC236}">
                <a16:creationId xmlns:a16="http://schemas.microsoft.com/office/drawing/2014/main" id="{BE674B09-4299-4DC9-93EE-A9280F5B8C0E}"/>
              </a:ext>
            </a:extLst>
          </p:cNvPr>
          <p:cNvSpPr txBox="1"/>
          <p:nvPr/>
        </p:nvSpPr>
        <p:spPr>
          <a:xfrm>
            <a:off x="9883495" y="-78759"/>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0" name="CuadroTexto 9"/>
          <p:cNvSpPr txBox="1"/>
          <p:nvPr/>
        </p:nvSpPr>
        <p:spPr>
          <a:xfrm>
            <a:off x="9748321" y="627612"/>
            <a:ext cx="1900052" cy="369332"/>
          </a:xfrm>
          <a:prstGeom prst="rect">
            <a:avLst/>
          </a:prstGeom>
          <a:noFill/>
        </p:spPr>
        <p:txBody>
          <a:bodyPr wrap="square" rtlCol="0">
            <a:spAutoFit/>
          </a:bodyPr>
          <a:lstStyle/>
          <a:p>
            <a:r>
              <a:rPr lang="es-MX" dirty="0"/>
              <a:t>Apartado 10</a:t>
            </a:r>
          </a:p>
        </p:txBody>
      </p:sp>
    </p:spTree>
    <p:extLst>
      <p:ext uri="{BB962C8B-B14F-4D97-AF65-F5344CB8AC3E}">
        <p14:creationId xmlns:p14="http://schemas.microsoft.com/office/powerpoint/2010/main" val="40938286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a:t>
            </a:fld>
            <a:endParaRPr lang="es-MX">
              <a:solidFill>
                <a:prstClr val="black">
                  <a:lumMod val="85000"/>
                  <a:lumOff val="15000"/>
                </a:prstClr>
              </a:solidFill>
            </a:endParaRPr>
          </a:p>
        </p:txBody>
      </p:sp>
      <p:sp>
        <p:nvSpPr>
          <p:cNvPr id="5" name="1 CuadroTexto"/>
          <p:cNvSpPr txBox="1"/>
          <p:nvPr/>
        </p:nvSpPr>
        <p:spPr>
          <a:xfrm>
            <a:off x="1150278" y="2637189"/>
            <a:ext cx="10355167" cy="954107"/>
          </a:xfrm>
          <a:prstGeom prst="rect">
            <a:avLst/>
          </a:prstGeom>
          <a:noFill/>
        </p:spPr>
        <p:txBody>
          <a:bodyPr wrap="square" rtlCol="0">
            <a:spAutoFit/>
          </a:bodyPr>
          <a:lstStyle/>
          <a:p>
            <a:pPr algn="ctr"/>
            <a:r>
              <a:rPr lang="es-MX" sz="2800" b="1" dirty="0">
                <a:solidFill>
                  <a:prstClr val="white"/>
                </a:solidFill>
                <a:latin typeface="Castellar" pitchFamily="18" charset="0"/>
                <a:ea typeface="Cambria Math" pitchFamily="18" charset="0"/>
              </a:rPr>
              <a:t>“ </a:t>
            </a:r>
            <a:r>
              <a:rPr lang="es-MX" sz="2800" b="1" dirty="0">
                <a:solidFill>
                  <a:schemeClr val="accent6">
                    <a:lumMod val="75000"/>
                  </a:schemeClr>
                </a:solidFill>
                <a:latin typeface="Castellar" pitchFamily="18" charset="0"/>
                <a:ea typeface="Cambria Math" pitchFamily="18" charset="0"/>
              </a:rPr>
              <a:t>DISEÑO DE FILTROS PARA LA RECUPERACIÓN DEL AGUA, UTILIZADA EN LABORES DOMÉSTICAS</a:t>
            </a:r>
            <a:r>
              <a:rPr lang="es-MX" sz="2800" b="1" dirty="0">
                <a:solidFill>
                  <a:prstClr val="white"/>
                </a:solidFill>
                <a:latin typeface="Castellar" pitchFamily="18" charset="0"/>
                <a:ea typeface="Cambria Math" pitchFamily="18" charset="0"/>
              </a:rPr>
              <a:t>”</a:t>
            </a:r>
          </a:p>
        </p:txBody>
      </p:sp>
      <p:sp>
        <p:nvSpPr>
          <p:cNvPr id="6" name="Rectángulo 5"/>
          <p:cNvSpPr/>
          <p:nvPr/>
        </p:nvSpPr>
        <p:spPr>
          <a:xfrm>
            <a:off x="3693227" y="916771"/>
            <a:ext cx="4185262" cy="738664"/>
          </a:xfrm>
          <a:prstGeom prst="rect">
            <a:avLst/>
          </a:prstGeom>
        </p:spPr>
        <p:txBody>
          <a:bodyPr wrap="square">
            <a:spAutoFit/>
          </a:bodyPr>
          <a:lstStyle/>
          <a:p>
            <a:pPr algn="ctr">
              <a:buClr>
                <a:srgbClr val="AD0101"/>
              </a:buClr>
            </a:pPr>
            <a:r>
              <a:rPr lang="es-MX" sz="2400" b="1" dirty="0">
                <a:solidFill>
                  <a:srgbClr val="303030"/>
                </a:solidFill>
              </a:rPr>
              <a:t>Ciclo escolar 2018-2019</a:t>
            </a:r>
          </a:p>
          <a:p>
            <a:pPr>
              <a:buClr>
                <a:srgbClr val="AD0101"/>
              </a:buClr>
            </a:pPr>
            <a:endParaRPr lang="es-MX" b="1" dirty="0">
              <a:solidFill>
                <a:srgbClr val="303030"/>
              </a:solidFill>
            </a:endParaRPr>
          </a:p>
        </p:txBody>
      </p:sp>
      <p:sp>
        <p:nvSpPr>
          <p:cNvPr id="7" name="CuadroTexto 6"/>
          <p:cNvSpPr txBox="1"/>
          <p:nvPr/>
        </p:nvSpPr>
        <p:spPr>
          <a:xfrm>
            <a:off x="9948670" y="1123077"/>
            <a:ext cx="1971304" cy="369332"/>
          </a:xfrm>
          <a:prstGeom prst="rect">
            <a:avLst/>
          </a:prstGeom>
          <a:noFill/>
        </p:spPr>
        <p:txBody>
          <a:bodyPr wrap="square" rtlCol="0">
            <a:spAutoFit/>
          </a:bodyPr>
          <a:lstStyle/>
          <a:p>
            <a:r>
              <a:rPr lang="es-MX" dirty="0">
                <a:solidFill>
                  <a:schemeClr val="bg1"/>
                </a:solidFill>
              </a:rPr>
              <a:t>Apartado 3 y 4</a:t>
            </a:r>
          </a:p>
        </p:txBody>
      </p:sp>
      <p:pic>
        <p:nvPicPr>
          <p:cNvPr id="8" name="7 Imagen">
            <a:extLst>
              <a:ext uri="{FF2B5EF4-FFF2-40B4-BE49-F238E27FC236}">
                <a16:creationId xmlns:a16="http://schemas.microsoft.com/office/drawing/2014/main" id="{AC4730B0-8D92-46A8-8E6F-ED25ED0CF4C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298"/>
            <a:ext cx="1055207" cy="955641"/>
          </a:xfrm>
          <a:prstGeom prst="rect">
            <a:avLst/>
          </a:prstGeom>
          <a:noFill/>
          <a:ln w="9525">
            <a:noFill/>
            <a:miter lim="800000"/>
            <a:headEnd/>
            <a:tailEnd/>
          </a:ln>
        </p:spPr>
      </p:pic>
      <p:sp>
        <p:nvSpPr>
          <p:cNvPr id="9" name="4 CuadroTexto">
            <a:extLst>
              <a:ext uri="{FF2B5EF4-FFF2-40B4-BE49-F238E27FC236}">
                <a16:creationId xmlns:a16="http://schemas.microsoft.com/office/drawing/2014/main" id="{3C99B7AB-0AB3-417F-9F9E-0732A62F6E66}"/>
              </a:ext>
            </a:extLst>
          </p:cNvPr>
          <p:cNvSpPr txBox="1"/>
          <p:nvPr/>
        </p:nvSpPr>
        <p:spPr>
          <a:xfrm>
            <a:off x="9507663" y="158136"/>
            <a:ext cx="2853318" cy="584775"/>
          </a:xfrm>
          <a:prstGeom prst="rect">
            <a:avLst/>
          </a:prstGeom>
          <a:noFill/>
        </p:spPr>
        <p:txBody>
          <a:bodyPr wrap="square" rtlCol="0">
            <a:spAutoFit/>
          </a:bodyPr>
          <a:lstStyle/>
          <a:p>
            <a:r>
              <a:rPr lang="es-MX" sz="1600" b="1" dirty="0">
                <a:solidFill>
                  <a:schemeClr val="bg1"/>
                </a:solidFill>
                <a:latin typeface="Algerian" pitchFamily="82" charset="0"/>
              </a:rPr>
              <a:t>Colegio Buckingham </a:t>
            </a:r>
          </a:p>
          <a:p>
            <a:pPr algn="ctr"/>
            <a:r>
              <a:rPr lang="es-MX" sz="1600" b="1" dirty="0">
                <a:solidFill>
                  <a:schemeClr val="bg1"/>
                </a:solidFill>
                <a:latin typeface="Algerian" pitchFamily="82" charset="0"/>
              </a:rPr>
              <a:t>Quinto grado</a:t>
            </a:r>
          </a:p>
        </p:txBody>
      </p:sp>
    </p:spTree>
    <p:extLst>
      <p:ext uri="{BB962C8B-B14F-4D97-AF65-F5344CB8AC3E}">
        <p14:creationId xmlns:p14="http://schemas.microsoft.com/office/powerpoint/2010/main" val="143968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20</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7 Imagen">
            <a:extLst>
              <a:ext uri="{FF2B5EF4-FFF2-40B4-BE49-F238E27FC236}">
                <a16:creationId xmlns:a16="http://schemas.microsoft.com/office/drawing/2014/main" id="{8D5BC766-DE2D-4DB5-8B31-76BCE1D0F2A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 y="-78759"/>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BE674B09-4299-4DC9-93EE-A9280F5B8C0E}"/>
              </a:ext>
            </a:extLst>
          </p:cNvPr>
          <p:cNvSpPr txBox="1"/>
          <p:nvPr/>
        </p:nvSpPr>
        <p:spPr>
          <a:xfrm>
            <a:off x="10009632" y="-11783"/>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7" name="CuadroTexto 6"/>
          <p:cNvSpPr txBox="1"/>
          <p:nvPr/>
        </p:nvSpPr>
        <p:spPr>
          <a:xfrm>
            <a:off x="1388826" y="1145985"/>
            <a:ext cx="8620806" cy="923330"/>
          </a:xfrm>
          <a:prstGeom prst="rect">
            <a:avLst/>
          </a:prstGeom>
          <a:noFill/>
        </p:spPr>
        <p:txBody>
          <a:bodyPr wrap="square" rtlCol="0">
            <a:spAutoFit/>
          </a:bodyPr>
          <a:lstStyle/>
          <a:p>
            <a:r>
              <a:rPr lang="es-MX" dirty="0" smtClean="0"/>
              <a:t>Los resultados serán utilizados para reforzar la manera de usar el agua en las actividades domésticas.  </a:t>
            </a:r>
          </a:p>
          <a:p>
            <a:endParaRPr lang="es-MX" dirty="0" smtClean="0"/>
          </a:p>
        </p:txBody>
      </p:sp>
      <p:sp>
        <p:nvSpPr>
          <p:cNvPr id="8" name="CuadroTexto 7"/>
          <p:cNvSpPr txBox="1"/>
          <p:nvPr/>
        </p:nvSpPr>
        <p:spPr>
          <a:xfrm>
            <a:off x="1230330" y="2174161"/>
            <a:ext cx="10327685" cy="923330"/>
          </a:xfrm>
          <a:prstGeom prst="rect">
            <a:avLst/>
          </a:prstGeom>
          <a:noFill/>
        </p:spPr>
        <p:txBody>
          <a:bodyPr wrap="square" rtlCol="0">
            <a:spAutoFit/>
          </a:bodyPr>
          <a:lstStyle/>
          <a:p>
            <a:r>
              <a:rPr lang="es-MX" dirty="0" smtClean="0"/>
              <a:t>Análisis: Se logró el objetivo alcanzado al obtener productos interesantes, creativos, con suficiente contenido y el reflejo del trabajo colaborativo de los alumnos. </a:t>
            </a:r>
            <a:endParaRPr lang="es-MX" dirty="0"/>
          </a:p>
          <a:p>
            <a:endParaRPr lang="es-MX" dirty="0" smtClean="0"/>
          </a:p>
        </p:txBody>
      </p:sp>
      <p:sp>
        <p:nvSpPr>
          <p:cNvPr id="9" name="CuadroTexto 8"/>
          <p:cNvSpPr txBox="1"/>
          <p:nvPr/>
        </p:nvSpPr>
        <p:spPr>
          <a:xfrm>
            <a:off x="1230330" y="3941001"/>
            <a:ext cx="10327685" cy="646331"/>
          </a:xfrm>
          <a:prstGeom prst="rect">
            <a:avLst/>
          </a:prstGeom>
          <a:noFill/>
        </p:spPr>
        <p:txBody>
          <a:bodyPr wrap="square" rtlCol="0">
            <a:spAutoFit/>
          </a:bodyPr>
          <a:lstStyle/>
          <a:p>
            <a:r>
              <a:rPr lang="es-MX" dirty="0" smtClean="0"/>
              <a:t>Toma de decisiones: El trabajo realizado cumplió con las expectativas. </a:t>
            </a:r>
          </a:p>
          <a:p>
            <a:endParaRPr lang="es-MX" dirty="0" smtClean="0"/>
          </a:p>
        </p:txBody>
      </p:sp>
      <p:sp>
        <p:nvSpPr>
          <p:cNvPr id="10" name="CuadroTexto 9"/>
          <p:cNvSpPr txBox="1"/>
          <p:nvPr/>
        </p:nvSpPr>
        <p:spPr>
          <a:xfrm>
            <a:off x="9717974" y="717749"/>
            <a:ext cx="1900052" cy="369332"/>
          </a:xfrm>
          <a:prstGeom prst="rect">
            <a:avLst/>
          </a:prstGeom>
          <a:noFill/>
        </p:spPr>
        <p:txBody>
          <a:bodyPr wrap="square" rtlCol="0">
            <a:spAutoFit/>
          </a:bodyPr>
          <a:lstStyle/>
          <a:p>
            <a:r>
              <a:rPr lang="es-MX" dirty="0"/>
              <a:t>Apartado 10</a:t>
            </a:r>
          </a:p>
        </p:txBody>
      </p:sp>
    </p:spTree>
    <p:extLst>
      <p:ext uri="{BB962C8B-B14F-4D97-AF65-F5344CB8AC3E}">
        <p14:creationId xmlns:p14="http://schemas.microsoft.com/office/powerpoint/2010/main" val="99830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21</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9918868" y="992478"/>
            <a:ext cx="1377536" cy="369332"/>
          </a:xfrm>
          <a:prstGeom prst="rect">
            <a:avLst/>
          </a:prstGeom>
          <a:noFill/>
        </p:spPr>
        <p:txBody>
          <a:bodyPr wrap="square" rtlCol="0">
            <a:spAutoFit/>
          </a:bodyPr>
          <a:lstStyle/>
          <a:p>
            <a:r>
              <a:rPr lang="es-MX" dirty="0"/>
              <a:t>Apartado 11</a:t>
            </a:r>
          </a:p>
        </p:txBody>
      </p:sp>
      <p:sp>
        <p:nvSpPr>
          <p:cNvPr id="5" name="Rectángulo 4"/>
          <p:cNvSpPr/>
          <p:nvPr/>
        </p:nvSpPr>
        <p:spPr>
          <a:xfrm>
            <a:off x="413656" y="592369"/>
            <a:ext cx="11364687" cy="6507551"/>
          </a:xfrm>
          <a:prstGeom prst="rect">
            <a:avLst/>
          </a:prstGeom>
        </p:spPr>
        <p:txBody>
          <a:bodyPr wrap="square">
            <a:spAutoFit/>
          </a:bodyPr>
          <a:lstStyle/>
          <a:p>
            <a:pPr algn="ctr">
              <a:lnSpc>
                <a:spcPct val="107000"/>
              </a:lnSpc>
              <a:spcAft>
                <a:spcPts val="0"/>
              </a:spcAft>
            </a:pPr>
            <a:r>
              <a:rPr lang="es-MX" sz="2400" b="1" dirty="0">
                <a:solidFill>
                  <a:prstClr val="black"/>
                </a:solidFill>
                <a:latin typeface="AR ESSENCE" panose="02000000000000000000" pitchFamily="2" charset="0"/>
              </a:rPr>
              <a:t>NOMBRE DE LA ACTIVIDAD</a:t>
            </a:r>
          </a:p>
          <a:p>
            <a:pPr algn="just">
              <a:lnSpc>
                <a:spcPct val="107000"/>
              </a:lnSpc>
              <a:spcAft>
                <a:spcPts val="0"/>
              </a:spcAft>
            </a:pPr>
            <a:r>
              <a:rPr lang="es-MX" sz="2000" dirty="0">
                <a:solidFill>
                  <a:prstClr val="black"/>
                </a:solidFill>
                <a:latin typeface="Century Gothic" panose="020B0502020202020204" pitchFamily="34" charset="0"/>
              </a:rPr>
              <a:t>Investigación documental y elaboración de </a:t>
            </a:r>
            <a:r>
              <a:rPr lang="es-MX" sz="2000" dirty="0" smtClean="0">
                <a:solidFill>
                  <a:prstClr val="black"/>
                </a:solidFill>
                <a:latin typeface="Century Gothic" panose="020B0502020202020204" pitchFamily="34" charset="0"/>
              </a:rPr>
              <a:t>revistas </a:t>
            </a:r>
          </a:p>
          <a:p>
            <a:pPr algn="just"/>
            <a:endParaRPr lang="es-MX" sz="2000" dirty="0" smtClean="0">
              <a:solidFill>
                <a:prstClr val="black"/>
              </a:solidFill>
              <a:latin typeface="Century Gothic" panose="020B0502020202020204" pitchFamily="34" charset="0"/>
            </a:endParaRPr>
          </a:p>
          <a:p>
            <a:pPr algn="ctr">
              <a:lnSpc>
                <a:spcPct val="107000"/>
              </a:lnSpc>
            </a:pPr>
            <a:r>
              <a:rPr lang="es-MX" sz="2400" b="1" dirty="0" smtClean="0">
                <a:solidFill>
                  <a:prstClr val="black"/>
                </a:solidFill>
                <a:latin typeface="AR ESSENCE" panose="02000000000000000000" pitchFamily="2" charset="0"/>
              </a:rPr>
              <a:t>OBJETIVO</a:t>
            </a:r>
            <a:endParaRPr lang="es-MX" sz="2400" b="1" dirty="0">
              <a:solidFill>
                <a:prstClr val="black"/>
              </a:solidFill>
              <a:latin typeface="AR ESSENCE" panose="02000000000000000000" pitchFamily="2" charset="0"/>
            </a:endParaRPr>
          </a:p>
          <a:p>
            <a:pPr algn="just"/>
            <a:r>
              <a:rPr lang="es-MX" sz="2000" dirty="0">
                <a:solidFill>
                  <a:prstClr val="black"/>
                </a:solidFill>
                <a:latin typeface="Century Gothic" panose="020B0502020202020204" pitchFamily="34" charset="0"/>
              </a:rPr>
              <a:t>Realizar una investigación para conocer la historia del agua en las diversas etapas históricas y plasmarlas en una revista para su difusión. </a:t>
            </a:r>
          </a:p>
          <a:p>
            <a:pPr algn="ctr">
              <a:lnSpc>
                <a:spcPct val="107000"/>
              </a:lnSpc>
            </a:pPr>
            <a:endParaRPr lang="es-MX" sz="2400" b="1" dirty="0">
              <a:solidFill>
                <a:prstClr val="black"/>
              </a:solidFill>
              <a:latin typeface="AR ESSENCE" panose="02000000000000000000" pitchFamily="2" charset="0"/>
            </a:endParaRPr>
          </a:p>
          <a:p>
            <a:pPr algn="ctr">
              <a:lnSpc>
                <a:spcPct val="107000"/>
              </a:lnSpc>
            </a:pPr>
            <a:r>
              <a:rPr lang="es-MX" sz="2400" b="1" dirty="0">
                <a:solidFill>
                  <a:prstClr val="black"/>
                </a:solidFill>
                <a:latin typeface="AR ESSENCE" panose="02000000000000000000" pitchFamily="2" charset="0"/>
              </a:rPr>
              <a:t>GRADO</a:t>
            </a:r>
          </a:p>
          <a:p>
            <a:pPr algn="just"/>
            <a:r>
              <a:rPr lang="es-MX" sz="2000" dirty="0">
                <a:solidFill>
                  <a:prstClr val="black"/>
                </a:solidFill>
                <a:latin typeface="Century Gothic" panose="020B0502020202020204" pitchFamily="34" charset="0"/>
              </a:rPr>
              <a:t>5to. año.</a:t>
            </a:r>
          </a:p>
          <a:p>
            <a:pPr algn="just"/>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FECHA</a:t>
            </a:r>
          </a:p>
          <a:p>
            <a:pPr algn="just"/>
            <a:r>
              <a:rPr lang="es-MX" sz="2000" dirty="0">
                <a:solidFill>
                  <a:prstClr val="black"/>
                </a:solidFill>
                <a:latin typeface="Century Gothic" panose="020B0502020202020204" pitchFamily="34" charset="0"/>
              </a:rPr>
              <a:t>1-10 Abril 2019</a:t>
            </a:r>
          </a:p>
          <a:p>
            <a:pPr algn="just"/>
            <a:endParaRPr lang="es-MX" sz="2000" dirty="0">
              <a:solidFill>
                <a:prstClr val="black"/>
              </a:solidFill>
              <a:latin typeface="Century Gothic" panose="020B0502020202020204" pitchFamily="34" charset="0"/>
            </a:endParaRPr>
          </a:p>
          <a:p>
            <a:pPr algn="just"/>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ASIGNATURAS PARTICIPANTES </a:t>
            </a:r>
          </a:p>
          <a:p>
            <a:pPr algn="just"/>
            <a:r>
              <a:rPr lang="es-MX" sz="2000" dirty="0">
                <a:solidFill>
                  <a:prstClr val="black"/>
                </a:solidFill>
                <a:latin typeface="Century Gothic" panose="020B0502020202020204" pitchFamily="34" charset="0"/>
              </a:rPr>
              <a:t>Historia de </a:t>
            </a:r>
            <a:r>
              <a:rPr lang="es-MX" sz="2000" dirty="0" smtClean="0">
                <a:solidFill>
                  <a:prstClr val="black"/>
                </a:solidFill>
                <a:latin typeface="Century Gothic" panose="020B0502020202020204" pitchFamily="34" charset="0"/>
              </a:rPr>
              <a:t>México</a:t>
            </a:r>
          </a:p>
          <a:p>
            <a:pPr algn="just"/>
            <a:r>
              <a:rPr lang="es-MX" sz="2000" dirty="0" smtClean="0">
                <a:solidFill>
                  <a:prstClr val="black"/>
                </a:solidFill>
                <a:latin typeface="Century Gothic" panose="020B0502020202020204" pitchFamily="34" charset="0"/>
              </a:rPr>
              <a:t>Tema: El agua en el México prehispánico</a:t>
            </a:r>
          </a:p>
          <a:p>
            <a:pPr algn="just"/>
            <a:r>
              <a:rPr lang="es-MX" sz="2000" dirty="0" smtClean="0">
                <a:solidFill>
                  <a:prstClr val="black"/>
                </a:solidFill>
                <a:latin typeface="Century Gothic" panose="020B0502020202020204" pitchFamily="34" charset="0"/>
              </a:rPr>
              <a:t>Fuentes de apoyo: </a:t>
            </a:r>
            <a:r>
              <a:rPr lang="en-US" sz="2000" dirty="0">
                <a:hlinkClick r:id="rId3"/>
              </a:rPr>
              <a:t>http://</a:t>
            </a:r>
            <a:r>
              <a:rPr lang="en-US" sz="2000" dirty="0" smtClean="0">
                <a:hlinkClick r:id="rId3"/>
              </a:rPr>
              <a:t>www.mexicomipais.com/caracteristicas-del-mexico-prehispanico</a:t>
            </a:r>
            <a:r>
              <a:rPr lang="en-US" sz="2000" dirty="0" smtClean="0"/>
              <a:t>, libros. </a:t>
            </a:r>
            <a:endParaRPr lang="es-MX" sz="2000" dirty="0">
              <a:solidFill>
                <a:prstClr val="black"/>
              </a:solidFill>
              <a:latin typeface="Century Gothic" panose="020B0502020202020204" pitchFamily="34" charset="0"/>
            </a:endParaRPr>
          </a:p>
          <a:p>
            <a:pPr algn="just">
              <a:lnSpc>
                <a:spcPct val="107000"/>
              </a:lnSpc>
              <a:spcAft>
                <a:spcPts val="0"/>
              </a:spcAft>
            </a:pPr>
            <a:endParaRPr lang="es-MX" sz="2000" dirty="0">
              <a:solidFill>
                <a:prstClr val="black"/>
              </a:solidFill>
              <a:latin typeface="Century Gothic" panose="020B0502020202020204" pitchFamily="34" charset="0"/>
            </a:endParaRPr>
          </a:p>
        </p:txBody>
      </p:sp>
      <p:pic>
        <p:nvPicPr>
          <p:cNvPr id="6" name="7 Imagen">
            <a:extLst>
              <a:ext uri="{FF2B5EF4-FFF2-40B4-BE49-F238E27FC236}">
                <a16:creationId xmlns:a16="http://schemas.microsoft.com/office/drawing/2014/main" id="{35637D63-768A-452B-A1E7-ECA3137CAE0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646"/>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67C998E7-8579-41F3-81C5-3EFF88182A61}"/>
              </a:ext>
            </a:extLst>
          </p:cNvPr>
          <p:cNvSpPr txBox="1"/>
          <p:nvPr/>
        </p:nvSpPr>
        <p:spPr>
          <a:xfrm>
            <a:off x="9918868" y="3407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17398627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22</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779813" y="1522648"/>
            <a:ext cx="11412187" cy="1103059"/>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JUSTIFICACIÓN</a:t>
            </a:r>
          </a:p>
          <a:p>
            <a:pPr lvl="0"/>
            <a:r>
              <a:rPr lang="es-MX" sz="2000" dirty="0">
                <a:solidFill>
                  <a:prstClr val="black"/>
                </a:solidFill>
                <a:latin typeface="Century Gothic" panose="020B0502020202020204" pitchFamily="34" charset="0"/>
              </a:rPr>
              <a:t>Los alumnos conocerán  la importancia que ha tenido el agua en las diferentes etapas de la historia de México. </a:t>
            </a:r>
          </a:p>
        </p:txBody>
      </p:sp>
      <p:sp>
        <p:nvSpPr>
          <p:cNvPr id="6" name="CuadroTexto 5"/>
          <p:cNvSpPr txBox="1"/>
          <p:nvPr/>
        </p:nvSpPr>
        <p:spPr>
          <a:xfrm>
            <a:off x="1021277" y="2534414"/>
            <a:ext cx="10653486" cy="795282"/>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APERTURA</a:t>
            </a:r>
          </a:p>
          <a:p>
            <a:r>
              <a:rPr lang="es-MX" sz="2000" dirty="0">
                <a:solidFill>
                  <a:prstClr val="black"/>
                </a:solidFill>
                <a:latin typeface="Century Gothic" panose="020B0502020202020204" pitchFamily="34" charset="0"/>
              </a:rPr>
              <a:t>Elaboración de equipos para la investigación documental.</a:t>
            </a:r>
          </a:p>
        </p:txBody>
      </p:sp>
      <p:sp>
        <p:nvSpPr>
          <p:cNvPr id="7" name="CuadroTexto 6"/>
          <p:cNvSpPr txBox="1"/>
          <p:nvPr/>
        </p:nvSpPr>
        <p:spPr>
          <a:xfrm>
            <a:off x="834854" y="3639811"/>
            <a:ext cx="11026332" cy="795282"/>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DESARROLLO</a:t>
            </a:r>
          </a:p>
          <a:p>
            <a:pPr algn="just"/>
            <a:r>
              <a:rPr lang="es-MX" sz="2000" dirty="0">
                <a:solidFill>
                  <a:prstClr val="black"/>
                </a:solidFill>
                <a:latin typeface="Century Gothic" panose="020B0502020202020204" pitchFamily="34" charset="0"/>
              </a:rPr>
              <a:t>Los alumnos se reunieron para la organización de los diferentes artículos de la revista.</a:t>
            </a:r>
          </a:p>
        </p:txBody>
      </p:sp>
      <p:sp>
        <p:nvSpPr>
          <p:cNvPr id="8" name="CuadroTexto 7"/>
          <p:cNvSpPr txBox="1"/>
          <p:nvPr/>
        </p:nvSpPr>
        <p:spPr>
          <a:xfrm>
            <a:off x="939470" y="4915621"/>
            <a:ext cx="10236530" cy="795282"/>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CIERRE</a:t>
            </a:r>
          </a:p>
          <a:p>
            <a:r>
              <a:rPr lang="es-MX" sz="2000" dirty="0">
                <a:solidFill>
                  <a:prstClr val="black"/>
                </a:solidFill>
                <a:latin typeface="Century Gothic" panose="020B0502020202020204" pitchFamily="34" charset="0"/>
              </a:rPr>
              <a:t>Presentación por parte de los alumnos de la revista terminada.</a:t>
            </a:r>
          </a:p>
        </p:txBody>
      </p:sp>
      <p:pic>
        <p:nvPicPr>
          <p:cNvPr id="9" name="7 Imagen">
            <a:extLst>
              <a:ext uri="{FF2B5EF4-FFF2-40B4-BE49-F238E27FC236}">
                <a16:creationId xmlns:a16="http://schemas.microsoft.com/office/drawing/2014/main" id="{F092DC76-7340-4262-A28E-918F0EF44C0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BC22837B-5422-4BCB-83A8-70FD21F299D4}"/>
              </a:ext>
            </a:extLst>
          </p:cNvPr>
          <p:cNvSpPr txBox="1"/>
          <p:nvPr/>
        </p:nvSpPr>
        <p:spPr>
          <a:xfrm>
            <a:off x="9918868" y="-76231"/>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1" name="CuadroTexto 10"/>
          <p:cNvSpPr txBox="1"/>
          <p:nvPr/>
        </p:nvSpPr>
        <p:spPr>
          <a:xfrm>
            <a:off x="9918868" y="671928"/>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807819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23</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 y="0"/>
            <a:ext cx="12192000" cy="685800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983" y="1025863"/>
            <a:ext cx="4886848" cy="5584969"/>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97" y="999924"/>
            <a:ext cx="4979969" cy="5610909"/>
          </a:xfrm>
          <a:prstGeom prst="rect">
            <a:avLst/>
          </a:prstGeom>
        </p:spPr>
      </p:pic>
      <p:sp>
        <p:nvSpPr>
          <p:cNvPr id="11" name="CuadroTexto 10"/>
          <p:cNvSpPr txBox="1"/>
          <p:nvPr/>
        </p:nvSpPr>
        <p:spPr>
          <a:xfrm>
            <a:off x="4018710" y="32398"/>
            <a:ext cx="3348841" cy="467564"/>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EVIDENCIAS </a:t>
            </a:r>
          </a:p>
        </p:txBody>
      </p:sp>
      <p:pic>
        <p:nvPicPr>
          <p:cNvPr id="7" name="7 Imagen">
            <a:extLst>
              <a:ext uri="{FF2B5EF4-FFF2-40B4-BE49-F238E27FC236}">
                <a16:creationId xmlns:a16="http://schemas.microsoft.com/office/drawing/2014/main" id="{73829C70-AA97-4A8D-BC9F-10105610293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141"/>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6B3BE355-1B29-4FC9-80B1-0736053856EA}"/>
              </a:ext>
            </a:extLst>
          </p:cNvPr>
          <p:cNvSpPr txBox="1"/>
          <p:nvPr/>
        </p:nvSpPr>
        <p:spPr>
          <a:xfrm>
            <a:off x="9749341" y="-71844"/>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2" name="CuadroTexto 11"/>
          <p:cNvSpPr txBox="1"/>
          <p:nvPr/>
        </p:nvSpPr>
        <p:spPr>
          <a:xfrm>
            <a:off x="9290464" y="451849"/>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23288334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24</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91614" y="1391069"/>
            <a:ext cx="5435307" cy="4587097"/>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00777" y="1478667"/>
            <a:ext cx="5493262" cy="4636008"/>
          </a:xfrm>
          <a:prstGeom prst="rect">
            <a:avLst/>
          </a:prstGeom>
        </p:spPr>
      </p:pic>
      <p:pic>
        <p:nvPicPr>
          <p:cNvPr id="6" name="7 Imagen">
            <a:extLst>
              <a:ext uri="{FF2B5EF4-FFF2-40B4-BE49-F238E27FC236}">
                <a16:creationId xmlns:a16="http://schemas.microsoft.com/office/drawing/2014/main" id="{6BD3478A-B85B-43C7-BFDB-46CF2FF95E5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8FAFFC9F-D7F2-40AC-B221-82AC149E6005}"/>
              </a:ext>
            </a:extLst>
          </p:cNvPr>
          <p:cNvSpPr txBox="1"/>
          <p:nvPr/>
        </p:nvSpPr>
        <p:spPr>
          <a:xfrm>
            <a:off x="9918868" y="-56771"/>
            <a:ext cx="261450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8870516" y="158672"/>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18092724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25</a:t>
            </a:fld>
            <a:endParaRPr lang="es-MX">
              <a:solidFill>
                <a:prstClr val="black">
                  <a:lumMod val="85000"/>
                  <a:lumOff val="15000"/>
                </a:prstClr>
              </a:solidFill>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8139" b="35757"/>
          <a:stretch/>
        </p:blipFill>
        <p:spPr>
          <a:xfrm>
            <a:off x="437912" y="796133"/>
            <a:ext cx="5499062" cy="5664044"/>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t="10736" b="26060"/>
          <a:stretch/>
        </p:blipFill>
        <p:spPr>
          <a:xfrm>
            <a:off x="6771860" y="797860"/>
            <a:ext cx="4954527" cy="5662316"/>
          </a:xfrm>
          <a:prstGeom prst="rect">
            <a:avLst/>
          </a:prstGeom>
        </p:spPr>
      </p:pic>
      <p:pic>
        <p:nvPicPr>
          <p:cNvPr id="6" name="7 Imagen">
            <a:extLst>
              <a:ext uri="{FF2B5EF4-FFF2-40B4-BE49-F238E27FC236}">
                <a16:creationId xmlns:a16="http://schemas.microsoft.com/office/drawing/2014/main" id="{6928F69F-5C2B-486E-9496-AE57BF40EC4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576"/>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7DFBDF98-E5D7-424A-ABD3-1E8A4E3D05FC}"/>
              </a:ext>
            </a:extLst>
          </p:cNvPr>
          <p:cNvSpPr txBox="1"/>
          <p:nvPr/>
        </p:nvSpPr>
        <p:spPr>
          <a:xfrm>
            <a:off x="9310982" y="259"/>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8126804" y="292646"/>
            <a:ext cx="1377536" cy="369332"/>
          </a:xfrm>
          <a:prstGeom prst="rect">
            <a:avLst/>
          </a:prstGeom>
          <a:noFill/>
        </p:spPr>
        <p:txBody>
          <a:bodyPr wrap="square" rtlCol="0">
            <a:spAutoFit/>
          </a:bodyPr>
          <a:lstStyle/>
          <a:p>
            <a:r>
              <a:rPr lang="es-MX" dirty="0"/>
              <a:t>Apartado 11</a:t>
            </a:r>
          </a:p>
        </p:txBody>
      </p:sp>
      <p:pic>
        <p:nvPicPr>
          <p:cNvPr id="9" name="7 Imagen">
            <a:extLst>
              <a:ext uri="{FF2B5EF4-FFF2-40B4-BE49-F238E27FC236}">
                <a16:creationId xmlns:a16="http://schemas.microsoft.com/office/drawing/2014/main" id="{6928F69F-5C2B-486E-9496-AE57BF40EC4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577"/>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7DFBDF98-E5D7-424A-ABD3-1E8A4E3D05FC}"/>
              </a:ext>
            </a:extLst>
          </p:cNvPr>
          <p:cNvSpPr txBox="1"/>
          <p:nvPr/>
        </p:nvSpPr>
        <p:spPr>
          <a:xfrm>
            <a:off x="9310982" y="25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29771927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26</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7 Imagen">
            <a:extLst>
              <a:ext uri="{FF2B5EF4-FFF2-40B4-BE49-F238E27FC236}">
                <a16:creationId xmlns:a16="http://schemas.microsoft.com/office/drawing/2014/main" id="{6928F69F-5C2B-486E-9496-AE57BF40EC4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7"/>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7DFBDF98-E5D7-424A-ABD3-1E8A4E3D05FC}"/>
              </a:ext>
            </a:extLst>
          </p:cNvPr>
          <p:cNvSpPr txBox="1"/>
          <p:nvPr/>
        </p:nvSpPr>
        <p:spPr>
          <a:xfrm>
            <a:off x="9871814" y="-36577"/>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CuadroTexto 5"/>
          <p:cNvSpPr txBox="1"/>
          <p:nvPr/>
        </p:nvSpPr>
        <p:spPr>
          <a:xfrm>
            <a:off x="1388826" y="1145985"/>
            <a:ext cx="8620806" cy="646331"/>
          </a:xfrm>
          <a:prstGeom prst="rect">
            <a:avLst/>
          </a:prstGeom>
          <a:noFill/>
        </p:spPr>
        <p:txBody>
          <a:bodyPr wrap="square" rtlCol="0">
            <a:spAutoFit/>
          </a:bodyPr>
          <a:lstStyle/>
          <a:p>
            <a:r>
              <a:rPr lang="es-MX" dirty="0" smtClean="0"/>
              <a:t>Los resultados serán utilizados como material de archivo y fuente de información para la comunidad escolar. </a:t>
            </a:r>
          </a:p>
        </p:txBody>
      </p:sp>
      <p:sp>
        <p:nvSpPr>
          <p:cNvPr id="7" name="CuadroTexto 6"/>
          <p:cNvSpPr txBox="1"/>
          <p:nvPr/>
        </p:nvSpPr>
        <p:spPr>
          <a:xfrm>
            <a:off x="1230330" y="2174161"/>
            <a:ext cx="10327685" cy="923330"/>
          </a:xfrm>
          <a:prstGeom prst="rect">
            <a:avLst/>
          </a:prstGeom>
          <a:noFill/>
        </p:spPr>
        <p:txBody>
          <a:bodyPr wrap="square" rtlCol="0">
            <a:spAutoFit/>
          </a:bodyPr>
          <a:lstStyle/>
          <a:p>
            <a:r>
              <a:rPr lang="es-MX" dirty="0" smtClean="0"/>
              <a:t>Análisis: Se planeó que las revistas se dieran a conocer a toda la comunidad estudiantil, teniendo acceso a ellas en todo momento, al final se entregaron revistas atractivas, sin embargo no todas cumplían con las características deseadas. </a:t>
            </a:r>
          </a:p>
        </p:txBody>
      </p:sp>
      <p:sp>
        <p:nvSpPr>
          <p:cNvPr id="8" name="CuadroTexto 7"/>
          <p:cNvSpPr txBox="1"/>
          <p:nvPr/>
        </p:nvSpPr>
        <p:spPr>
          <a:xfrm>
            <a:off x="1230329" y="3597145"/>
            <a:ext cx="10327685" cy="646331"/>
          </a:xfrm>
          <a:prstGeom prst="rect">
            <a:avLst/>
          </a:prstGeom>
          <a:noFill/>
        </p:spPr>
        <p:txBody>
          <a:bodyPr wrap="square" rtlCol="0">
            <a:spAutoFit/>
          </a:bodyPr>
          <a:lstStyle/>
          <a:p>
            <a:r>
              <a:rPr lang="es-MX" dirty="0" smtClean="0"/>
              <a:t>Toma de decisiones: se hicieron las correcciones adecuadas para que las revistas cumplieran con el objetivo planeado. </a:t>
            </a:r>
          </a:p>
        </p:txBody>
      </p:sp>
      <p:sp>
        <p:nvSpPr>
          <p:cNvPr id="9" name="CuadroTexto 8"/>
          <p:cNvSpPr txBox="1"/>
          <p:nvPr/>
        </p:nvSpPr>
        <p:spPr>
          <a:xfrm>
            <a:off x="10009632" y="674125"/>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29690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27</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1055207" y="761545"/>
            <a:ext cx="10718511" cy="6000938"/>
          </a:xfrm>
          <a:prstGeom prst="rect">
            <a:avLst/>
          </a:prstGeom>
        </p:spPr>
        <p:txBody>
          <a:bodyPr wrap="square">
            <a:spAutoFit/>
          </a:bodyPr>
          <a:lstStyle/>
          <a:p>
            <a:pPr algn="ctr">
              <a:lnSpc>
                <a:spcPct val="107000"/>
              </a:lnSpc>
              <a:spcAft>
                <a:spcPts val="0"/>
              </a:spcAft>
            </a:pPr>
            <a:r>
              <a:rPr lang="es-MX" sz="2400" b="1" dirty="0">
                <a:solidFill>
                  <a:prstClr val="black"/>
                </a:solidFill>
                <a:latin typeface="AR ESSENCE" panose="02000000000000000000" pitchFamily="2" charset="0"/>
              </a:rPr>
              <a:t>NOMBRE DE LA ACTIVIDAD</a:t>
            </a:r>
          </a:p>
          <a:p>
            <a:pPr>
              <a:lnSpc>
                <a:spcPct val="107000"/>
              </a:lnSpc>
              <a:spcAft>
                <a:spcPts val="0"/>
              </a:spcAft>
            </a:pPr>
            <a:r>
              <a:rPr lang="es-MX" sz="2000" dirty="0">
                <a:solidFill>
                  <a:prstClr val="black"/>
                </a:solidFill>
                <a:latin typeface="Century Gothic" panose="020B0502020202020204" pitchFamily="34" charset="0"/>
              </a:rPr>
              <a:t>Elaboración de guion dramático  </a:t>
            </a:r>
          </a:p>
          <a:p>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OBJETIVO</a:t>
            </a:r>
          </a:p>
          <a:p>
            <a:r>
              <a:rPr lang="es-MX" sz="2000" dirty="0">
                <a:solidFill>
                  <a:prstClr val="black"/>
                </a:solidFill>
                <a:latin typeface="Century Gothic" panose="020B0502020202020204" pitchFamily="34" charset="0"/>
              </a:rPr>
              <a:t>Escribir un guion dramático cuya temática es la elaboración de filtros caseros, para su difusión a través de redes sociales.  </a:t>
            </a:r>
          </a:p>
          <a:p>
            <a:pPr algn="ctr">
              <a:lnSpc>
                <a:spcPct val="107000"/>
              </a:lnSpc>
            </a:pPr>
            <a:endParaRPr lang="es-MX" sz="2400" b="1" dirty="0">
              <a:solidFill>
                <a:prstClr val="black"/>
              </a:solidFill>
              <a:latin typeface="AR ESSENCE" panose="02000000000000000000" pitchFamily="2" charset="0"/>
            </a:endParaRPr>
          </a:p>
          <a:p>
            <a:pPr algn="ctr">
              <a:lnSpc>
                <a:spcPct val="107000"/>
              </a:lnSpc>
            </a:pPr>
            <a:r>
              <a:rPr lang="es-MX" sz="2400" b="1" dirty="0">
                <a:solidFill>
                  <a:prstClr val="black"/>
                </a:solidFill>
                <a:latin typeface="AR ESSENCE" panose="02000000000000000000" pitchFamily="2" charset="0"/>
              </a:rPr>
              <a:t>GRADO</a:t>
            </a:r>
          </a:p>
          <a:p>
            <a:r>
              <a:rPr lang="es-MX" sz="2000" dirty="0">
                <a:solidFill>
                  <a:prstClr val="black"/>
                </a:solidFill>
                <a:latin typeface="Century Gothic" panose="020B0502020202020204" pitchFamily="34" charset="0"/>
              </a:rPr>
              <a:t>5to. año.</a:t>
            </a:r>
          </a:p>
          <a:p>
            <a:pPr algn="ctr">
              <a:lnSpc>
                <a:spcPct val="107000"/>
              </a:lnSpc>
            </a:pPr>
            <a:endParaRPr lang="es-MX" sz="2400" b="1" dirty="0">
              <a:solidFill>
                <a:prstClr val="black"/>
              </a:solidFill>
              <a:latin typeface="AR ESSENCE" panose="02000000000000000000" pitchFamily="2" charset="0"/>
            </a:endParaRPr>
          </a:p>
          <a:p>
            <a:pPr algn="ctr">
              <a:lnSpc>
                <a:spcPct val="107000"/>
              </a:lnSpc>
            </a:pPr>
            <a:r>
              <a:rPr lang="es-MX" sz="2400" b="1" dirty="0">
                <a:solidFill>
                  <a:prstClr val="black"/>
                </a:solidFill>
                <a:latin typeface="AR ESSENCE" panose="02000000000000000000" pitchFamily="2" charset="0"/>
              </a:rPr>
              <a:t>FECHA</a:t>
            </a:r>
          </a:p>
          <a:p>
            <a:r>
              <a:rPr lang="es-MX" sz="2000" dirty="0">
                <a:solidFill>
                  <a:prstClr val="black"/>
                </a:solidFill>
                <a:latin typeface="Century Gothic" panose="020B0502020202020204" pitchFamily="34" charset="0"/>
              </a:rPr>
              <a:t>29- abril - 03 de mayo 2019</a:t>
            </a:r>
          </a:p>
          <a:p>
            <a:endParaRPr lang="es-MX" sz="2000" dirty="0">
              <a:solidFill>
                <a:prstClr val="black"/>
              </a:solidFill>
              <a:latin typeface="Century Gothic" panose="020B0502020202020204" pitchFamily="34" charset="0"/>
            </a:endParaRPr>
          </a:p>
          <a:p>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ASIGNATURAS PARTICIPANTES</a:t>
            </a:r>
          </a:p>
          <a:p>
            <a:pPr algn="ctr">
              <a:lnSpc>
                <a:spcPct val="107000"/>
              </a:lnSpc>
              <a:spcAft>
                <a:spcPts val="0"/>
              </a:spcAft>
            </a:pPr>
            <a:r>
              <a:rPr lang="es-MX" sz="2000" dirty="0">
                <a:solidFill>
                  <a:prstClr val="black"/>
                </a:solidFill>
                <a:latin typeface="Century Gothic" panose="020B0502020202020204" pitchFamily="34" charset="0"/>
              </a:rPr>
              <a:t>LITERATURA </a:t>
            </a:r>
            <a:r>
              <a:rPr lang="es-MX" sz="2000" dirty="0" smtClean="0">
                <a:solidFill>
                  <a:prstClr val="black"/>
                </a:solidFill>
                <a:latin typeface="Century Gothic" panose="020B0502020202020204" pitchFamily="34" charset="0"/>
              </a:rPr>
              <a:t>UNIVERSAL</a:t>
            </a:r>
          </a:p>
          <a:p>
            <a:pPr algn="ctr">
              <a:lnSpc>
                <a:spcPct val="107000"/>
              </a:lnSpc>
              <a:spcAft>
                <a:spcPts val="0"/>
              </a:spcAft>
            </a:pPr>
            <a:r>
              <a:rPr lang="es-MX" sz="2000" dirty="0" smtClean="0">
                <a:solidFill>
                  <a:prstClr val="black"/>
                </a:solidFill>
                <a:latin typeface="Century Gothic" panose="020B0502020202020204" pitchFamily="34" charset="0"/>
              </a:rPr>
              <a:t>Fuentes de </a:t>
            </a:r>
            <a:r>
              <a:rPr lang="es-MX" sz="2000" dirty="0">
                <a:solidFill>
                  <a:prstClr val="black"/>
                </a:solidFill>
                <a:latin typeface="Century Gothic" panose="020B0502020202020204" pitchFamily="34" charset="0"/>
              </a:rPr>
              <a:t>a</a:t>
            </a:r>
            <a:r>
              <a:rPr lang="es-MX" sz="2000" dirty="0" smtClean="0">
                <a:solidFill>
                  <a:prstClr val="black"/>
                </a:solidFill>
                <a:latin typeface="Century Gothic" panose="020B0502020202020204" pitchFamily="34" charset="0"/>
              </a:rPr>
              <a:t>poyo: archivos, documentales y el libro de texto </a:t>
            </a:r>
            <a:endParaRPr lang="es-MX" sz="2000" dirty="0" smtClean="0">
              <a:solidFill>
                <a:prstClr val="black"/>
              </a:solidFill>
              <a:latin typeface="Century Gothic" panose="020B0502020202020204" pitchFamily="34" charset="0"/>
            </a:endParaRPr>
          </a:p>
        </p:txBody>
      </p:sp>
      <p:pic>
        <p:nvPicPr>
          <p:cNvPr id="6" name="7 Imagen">
            <a:extLst>
              <a:ext uri="{FF2B5EF4-FFF2-40B4-BE49-F238E27FC236}">
                <a16:creationId xmlns:a16="http://schemas.microsoft.com/office/drawing/2014/main" id="{5E27ABFB-80D5-4916-86E9-75F3BAED05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11"/>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167739D2-3E7F-4E61-88E0-D072FB7C9566}"/>
              </a:ext>
            </a:extLst>
          </p:cNvPr>
          <p:cNvSpPr txBox="1"/>
          <p:nvPr/>
        </p:nvSpPr>
        <p:spPr>
          <a:xfrm>
            <a:off x="9241341" y="137959"/>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7746144" y="254343"/>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395062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28</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594980" y="1376962"/>
            <a:ext cx="11412187" cy="1687834"/>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JUSTIFICACIÓN</a:t>
            </a:r>
          </a:p>
          <a:p>
            <a:pPr algn="ctr"/>
            <a:r>
              <a:rPr lang="es-MX" sz="2000" dirty="0">
                <a:solidFill>
                  <a:prstClr val="black"/>
                </a:solidFill>
                <a:latin typeface="Century Gothic" panose="020B0502020202020204" pitchFamily="34" charset="0"/>
              </a:rPr>
              <a:t>Reconocer la importancia de reutilizar el agua, en las diferentes actividades domésticas.</a:t>
            </a:r>
          </a:p>
          <a:p>
            <a:pPr algn="ctr"/>
            <a:endParaRPr lang="es-MX" sz="2000" dirty="0">
              <a:solidFill>
                <a:prstClr val="black"/>
              </a:solidFill>
              <a:latin typeface="Century Gothic" panose="020B0502020202020204" pitchFamily="34" charset="0"/>
            </a:endParaRPr>
          </a:p>
          <a:p>
            <a:pPr algn="ctr"/>
            <a:r>
              <a:rPr lang="es-MX" sz="2000" dirty="0">
                <a:solidFill>
                  <a:prstClr val="black"/>
                </a:solidFill>
                <a:latin typeface="Century Gothic" panose="020B0502020202020204" pitchFamily="34" charset="0"/>
              </a:rPr>
              <a:t>  </a:t>
            </a:r>
          </a:p>
          <a:p>
            <a:pPr lvl="0"/>
            <a:endParaRPr lang="es-MX" dirty="0"/>
          </a:p>
        </p:txBody>
      </p:sp>
      <p:sp>
        <p:nvSpPr>
          <p:cNvPr id="6" name="CuadroTexto 5"/>
          <p:cNvSpPr txBox="1"/>
          <p:nvPr/>
        </p:nvSpPr>
        <p:spPr>
          <a:xfrm>
            <a:off x="712435" y="2502175"/>
            <a:ext cx="11068472" cy="1103059"/>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APERTURA</a:t>
            </a:r>
          </a:p>
          <a:p>
            <a:pPr algn="just"/>
            <a:r>
              <a:rPr lang="es-MX" sz="2000" dirty="0">
                <a:solidFill>
                  <a:prstClr val="black"/>
                </a:solidFill>
                <a:latin typeface="Century Gothic" panose="020B0502020202020204" pitchFamily="34" charset="0"/>
              </a:rPr>
              <a:t>Investigación del proceso de elaboración de un filtro para conocer los materiales necesarios para construir el filtro. </a:t>
            </a:r>
          </a:p>
        </p:txBody>
      </p:sp>
      <p:sp>
        <p:nvSpPr>
          <p:cNvPr id="7" name="CuadroTexto 6"/>
          <p:cNvSpPr txBox="1"/>
          <p:nvPr/>
        </p:nvSpPr>
        <p:spPr>
          <a:xfrm>
            <a:off x="766838" y="3714432"/>
            <a:ext cx="11068472" cy="1103059"/>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DESARROLLO</a:t>
            </a:r>
          </a:p>
          <a:p>
            <a:pPr algn="just"/>
            <a:r>
              <a:rPr lang="es-MX" sz="2000" dirty="0">
                <a:solidFill>
                  <a:prstClr val="black"/>
                </a:solidFill>
                <a:latin typeface="Century Gothic" panose="020B0502020202020204" pitchFamily="34" charset="0"/>
              </a:rPr>
              <a:t>Escribir el borrador del guion con base en la investigación realizada previamente y el entorno en el que nos desarrollamos.</a:t>
            </a:r>
          </a:p>
        </p:txBody>
      </p:sp>
      <p:sp>
        <p:nvSpPr>
          <p:cNvPr id="8" name="CuadroTexto 7"/>
          <p:cNvSpPr txBox="1"/>
          <p:nvPr/>
        </p:nvSpPr>
        <p:spPr>
          <a:xfrm>
            <a:off x="938485" y="5194985"/>
            <a:ext cx="10236530" cy="795282"/>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CIERRE</a:t>
            </a:r>
          </a:p>
          <a:p>
            <a:pPr algn="just"/>
            <a:r>
              <a:rPr lang="es-MX" sz="2000" dirty="0">
                <a:solidFill>
                  <a:prstClr val="black"/>
                </a:solidFill>
                <a:latin typeface="Century Gothic" panose="020B0502020202020204" pitchFamily="34" charset="0"/>
              </a:rPr>
              <a:t>Redacción final del texto para su grabación.    </a:t>
            </a:r>
          </a:p>
        </p:txBody>
      </p:sp>
      <p:pic>
        <p:nvPicPr>
          <p:cNvPr id="9" name="7 Imagen">
            <a:extLst>
              <a:ext uri="{FF2B5EF4-FFF2-40B4-BE49-F238E27FC236}">
                <a16:creationId xmlns:a16="http://schemas.microsoft.com/office/drawing/2014/main" id="{FD3A4661-847F-4936-A52A-6AB231C4682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4B823AB5-5BDE-4CD1-AE2A-8B49FA8D5E9E}"/>
              </a:ext>
            </a:extLst>
          </p:cNvPr>
          <p:cNvSpPr txBox="1"/>
          <p:nvPr/>
        </p:nvSpPr>
        <p:spPr>
          <a:xfrm>
            <a:off x="9398457" y="362051"/>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1" name="CuadroTexto 10"/>
          <p:cNvSpPr txBox="1"/>
          <p:nvPr/>
        </p:nvSpPr>
        <p:spPr>
          <a:xfrm>
            <a:off x="9979232" y="902312"/>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786888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29</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175" y="653758"/>
            <a:ext cx="5434940" cy="5930564"/>
          </a:xfrm>
          <a:prstGeom prst="rect">
            <a:avLst/>
          </a:prstGeom>
        </p:spPr>
      </p:pic>
      <p:sp>
        <p:nvSpPr>
          <p:cNvPr id="5" name="CuadroTexto 4"/>
          <p:cNvSpPr txBox="1"/>
          <p:nvPr/>
        </p:nvSpPr>
        <p:spPr>
          <a:xfrm>
            <a:off x="2331076" y="93097"/>
            <a:ext cx="2256312" cy="467564"/>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EVIDENCIAS </a:t>
            </a:r>
          </a:p>
        </p:txBody>
      </p:sp>
      <p:pic>
        <p:nvPicPr>
          <p:cNvPr id="6" name="7 Imagen">
            <a:extLst>
              <a:ext uri="{FF2B5EF4-FFF2-40B4-BE49-F238E27FC236}">
                <a16:creationId xmlns:a16="http://schemas.microsoft.com/office/drawing/2014/main" id="{BD0749AD-A5F5-44B3-B44A-0F9E32F901F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5109A8CD-639B-4069-9E1B-DF161813D273}"/>
              </a:ext>
            </a:extLst>
          </p:cNvPr>
          <p:cNvSpPr txBox="1"/>
          <p:nvPr/>
        </p:nvSpPr>
        <p:spPr>
          <a:xfrm>
            <a:off x="9481159" y="43563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9979232" y="1052379"/>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2933199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p:cNvSpPr>
            <a:spLocks noGrp="1"/>
          </p:cNvSpPr>
          <p:nvPr>
            <p:ph idx="1"/>
          </p:nvPr>
        </p:nvSpPr>
        <p:spPr>
          <a:xfrm>
            <a:off x="1987031" y="270046"/>
            <a:ext cx="4480217" cy="885423"/>
          </a:xfrm>
        </p:spPr>
        <p:txBody>
          <a:bodyPr/>
          <a:lstStyle/>
          <a:p>
            <a:pPr marL="0" indent="0">
              <a:buNone/>
            </a:pPr>
            <a:r>
              <a:rPr lang="es-MX" b="1" dirty="0"/>
              <a:t>Cronograma de actividades </a:t>
            </a:r>
          </a:p>
        </p:txBody>
      </p:sp>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a:t>
            </a:fld>
            <a:endParaRPr lang="es-MX">
              <a:solidFill>
                <a:prstClr val="black">
                  <a:lumMod val="85000"/>
                  <a:lumOff val="15000"/>
                </a:prstClr>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4220801647"/>
              </p:ext>
            </p:extLst>
          </p:nvPr>
        </p:nvGraphicFramePr>
        <p:xfrm>
          <a:off x="208067" y="1274599"/>
          <a:ext cx="10897255" cy="5464271"/>
        </p:xfrm>
        <a:graphic>
          <a:graphicData uri="http://schemas.openxmlformats.org/drawingml/2006/table">
            <a:tbl>
              <a:tblPr firstRow="1" firstCol="1" bandRow="1">
                <a:tableStyleId>{5C22544A-7EE6-4342-B048-85BDC9FD1C3A}</a:tableStyleId>
              </a:tblPr>
              <a:tblGrid>
                <a:gridCol w="2788014">
                  <a:extLst>
                    <a:ext uri="{9D8B030D-6E8A-4147-A177-3AD203B41FA5}">
                      <a16:colId xmlns:a16="http://schemas.microsoft.com/office/drawing/2014/main" val="20000"/>
                    </a:ext>
                  </a:extLst>
                </a:gridCol>
                <a:gridCol w="929337">
                  <a:extLst>
                    <a:ext uri="{9D8B030D-6E8A-4147-A177-3AD203B41FA5}">
                      <a16:colId xmlns:a16="http://schemas.microsoft.com/office/drawing/2014/main" val="20001"/>
                    </a:ext>
                  </a:extLst>
                </a:gridCol>
                <a:gridCol w="929337">
                  <a:extLst>
                    <a:ext uri="{9D8B030D-6E8A-4147-A177-3AD203B41FA5}">
                      <a16:colId xmlns:a16="http://schemas.microsoft.com/office/drawing/2014/main" val="20002"/>
                    </a:ext>
                  </a:extLst>
                </a:gridCol>
                <a:gridCol w="929337">
                  <a:extLst>
                    <a:ext uri="{9D8B030D-6E8A-4147-A177-3AD203B41FA5}">
                      <a16:colId xmlns:a16="http://schemas.microsoft.com/office/drawing/2014/main" val="20003"/>
                    </a:ext>
                  </a:extLst>
                </a:gridCol>
                <a:gridCol w="929337">
                  <a:extLst>
                    <a:ext uri="{9D8B030D-6E8A-4147-A177-3AD203B41FA5}">
                      <a16:colId xmlns:a16="http://schemas.microsoft.com/office/drawing/2014/main" val="20004"/>
                    </a:ext>
                  </a:extLst>
                </a:gridCol>
                <a:gridCol w="929337">
                  <a:extLst>
                    <a:ext uri="{9D8B030D-6E8A-4147-A177-3AD203B41FA5}">
                      <a16:colId xmlns:a16="http://schemas.microsoft.com/office/drawing/2014/main" val="20005"/>
                    </a:ext>
                  </a:extLst>
                </a:gridCol>
                <a:gridCol w="929337">
                  <a:extLst>
                    <a:ext uri="{9D8B030D-6E8A-4147-A177-3AD203B41FA5}">
                      <a16:colId xmlns:a16="http://schemas.microsoft.com/office/drawing/2014/main" val="20006"/>
                    </a:ext>
                  </a:extLst>
                </a:gridCol>
                <a:gridCol w="868155">
                  <a:extLst>
                    <a:ext uri="{9D8B030D-6E8A-4147-A177-3AD203B41FA5}">
                      <a16:colId xmlns:a16="http://schemas.microsoft.com/office/drawing/2014/main" val="20007"/>
                    </a:ext>
                  </a:extLst>
                </a:gridCol>
                <a:gridCol w="832532">
                  <a:extLst>
                    <a:ext uri="{9D8B030D-6E8A-4147-A177-3AD203B41FA5}">
                      <a16:colId xmlns:a16="http://schemas.microsoft.com/office/drawing/2014/main" val="20008"/>
                    </a:ext>
                  </a:extLst>
                </a:gridCol>
                <a:gridCol w="832532">
                  <a:extLst>
                    <a:ext uri="{9D8B030D-6E8A-4147-A177-3AD203B41FA5}">
                      <a16:colId xmlns:a16="http://schemas.microsoft.com/office/drawing/2014/main" val="20009"/>
                    </a:ext>
                  </a:extLst>
                </a:gridCol>
              </a:tblGrid>
              <a:tr h="567585">
                <a:tc>
                  <a:txBody>
                    <a:bodyPr/>
                    <a:lstStyle/>
                    <a:p>
                      <a:pPr algn="ctr">
                        <a:lnSpc>
                          <a:spcPct val="107000"/>
                        </a:lnSpc>
                        <a:spcAft>
                          <a:spcPts val="0"/>
                        </a:spcAft>
                      </a:pPr>
                      <a:r>
                        <a:rPr lang="es-MX" sz="1100" dirty="0">
                          <a:effectLst/>
                        </a:rPr>
                        <a:t>Actividad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gridSpan="8">
                  <a:txBody>
                    <a:bodyPr/>
                    <a:lstStyle/>
                    <a:p>
                      <a:pPr algn="ctr">
                        <a:lnSpc>
                          <a:spcPct val="107000"/>
                        </a:lnSpc>
                        <a:spcAft>
                          <a:spcPts val="0"/>
                        </a:spcAft>
                      </a:pPr>
                      <a:r>
                        <a:rPr lang="es-MX" sz="1100" dirty="0">
                          <a:effectLst/>
                        </a:rPr>
                        <a:t>Fechas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hMerge="1">
                  <a:txBody>
                    <a:bodyPr/>
                    <a:lstStyle/>
                    <a:p>
                      <a:endParaRPr lang="es-MX"/>
                    </a:p>
                  </a:txBody>
                  <a:tcPr/>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hMerge="1">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hMerge="1">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extLst>
                  <a:ext uri="{0D108BD9-81ED-4DB2-BD59-A6C34878D82A}">
                    <a16:rowId xmlns:a16="http://schemas.microsoft.com/office/drawing/2014/main" val="10000"/>
                  </a:ext>
                </a:extLst>
              </a:tr>
              <a:tr h="644588">
                <a:tc>
                  <a:txBody>
                    <a:bodyPr/>
                    <a:lstStyle/>
                    <a:p>
                      <a:pPr marL="228600" indent="-228600" algn="ctr">
                        <a:lnSpc>
                          <a:spcPct val="107000"/>
                        </a:lnSpc>
                        <a:spcAft>
                          <a:spcPts val="0"/>
                        </a:spcAft>
                        <a:buAutoNum type="arabicPeriod"/>
                      </a:pPr>
                      <a:r>
                        <a:rPr lang="es-MX" sz="1200" dirty="0">
                          <a:effectLst/>
                        </a:rPr>
                        <a:t>Actividad detonadora </a:t>
                      </a:r>
                    </a:p>
                    <a:p>
                      <a:pPr marL="0" indent="0" algn="ctr">
                        <a:lnSpc>
                          <a:spcPct val="107000"/>
                        </a:lnSpc>
                        <a:spcAft>
                          <a:spcPts val="0"/>
                        </a:spcAft>
                        <a:buNone/>
                      </a:pPr>
                      <a:r>
                        <a:rPr lang="es-MX" sz="1200" dirty="0">
                          <a:effectLst/>
                          <a:latin typeface="Calibri" panose="020F0502020204030204" pitchFamily="34" charset="0"/>
                          <a:ea typeface="Calibri" panose="020F0502020204030204" pitchFamily="34" charset="0"/>
                          <a:cs typeface="Times New Roman" panose="02020603050405020304" pitchFamily="18" charset="0"/>
                        </a:rPr>
                        <a:t>(Interdisciplinaria)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a:effectLst/>
                        </a:rPr>
                        <a:t>30 de octubre de 2018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1"/>
                  </a:ext>
                </a:extLst>
              </a:tr>
              <a:tr h="566364">
                <a:tc>
                  <a:txBody>
                    <a:bodyPr/>
                    <a:lstStyle/>
                    <a:p>
                      <a:pPr algn="ctr">
                        <a:lnSpc>
                          <a:spcPct val="107000"/>
                        </a:lnSpc>
                        <a:spcAft>
                          <a:spcPts val="0"/>
                        </a:spcAft>
                      </a:pPr>
                      <a:r>
                        <a:rPr lang="es-MX" sz="1200" dirty="0">
                          <a:effectLst/>
                        </a:rPr>
                        <a:t>2- Elaboración de carteles </a:t>
                      </a:r>
                    </a:p>
                    <a:p>
                      <a:pPr algn="ctr">
                        <a:lnSpc>
                          <a:spcPct val="107000"/>
                        </a:lnSpc>
                        <a:spcAft>
                          <a:spcPts val="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(Interdisciplinaria)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dirty="0">
                          <a:effectLst/>
                        </a:rPr>
                        <a:t>30 de noviembre de 2018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2"/>
                  </a:ext>
                </a:extLst>
              </a:tr>
              <a:tr h="431596">
                <a:tc>
                  <a:txBody>
                    <a:bodyPr/>
                    <a:lstStyle/>
                    <a:p>
                      <a:pPr algn="ctr">
                        <a:lnSpc>
                          <a:spcPct val="107000"/>
                        </a:lnSpc>
                        <a:spcAft>
                          <a:spcPts val="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3. Realización de videos</a:t>
                      </a:r>
                      <a:r>
                        <a:rPr lang="es-MX" sz="1200" baseline="0" dirty="0">
                          <a:effectLst/>
                          <a:latin typeface="Calibri" panose="020F0502020204030204" pitchFamily="34" charset="0"/>
                          <a:ea typeface="Calibri" panose="020F0502020204030204" pitchFamily="34" charset="0"/>
                          <a:cs typeface="Times New Roman" panose="02020603050405020304" pitchFamily="18" charset="0"/>
                        </a:rPr>
                        <a:t> con temática del agua</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Marzo</a:t>
                      </a:r>
                      <a:r>
                        <a:rPr lang="es-MX" sz="1100" baseline="0" dirty="0">
                          <a:effectLst/>
                          <a:latin typeface="Calibri" panose="020F0502020204030204" pitchFamily="34" charset="0"/>
                          <a:ea typeface="Calibri" panose="020F0502020204030204" pitchFamily="34" charset="0"/>
                          <a:cs typeface="Times New Roman" panose="02020603050405020304" pitchFamily="18" charset="0"/>
                        </a:rPr>
                        <a:t> 2019</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3"/>
                  </a:ext>
                </a:extLst>
              </a:tr>
              <a:tr h="617834">
                <a:tc>
                  <a:txBody>
                    <a:bodyPr/>
                    <a:lstStyle/>
                    <a:p>
                      <a:pPr algn="ctr">
                        <a:lnSpc>
                          <a:spcPct val="107000"/>
                        </a:lnSpc>
                        <a:spcAft>
                          <a:spcPts val="0"/>
                        </a:spcAft>
                      </a:pPr>
                      <a:r>
                        <a:rPr lang="es-MX" sz="1200" dirty="0">
                          <a:effectLst/>
                        </a:rPr>
                        <a:t>4.</a:t>
                      </a:r>
                      <a:r>
                        <a:rPr lang="es-MX" sz="1200" baseline="0" dirty="0">
                          <a:effectLst/>
                        </a:rPr>
                        <a:t> I</a:t>
                      </a:r>
                      <a:r>
                        <a:rPr lang="es-MX" sz="1200" dirty="0">
                          <a:effectLst/>
                        </a:rPr>
                        <a:t>nvestigación documental     y elaboración de revistas         </a:t>
                      </a:r>
                    </a:p>
                    <a:p>
                      <a:pPr algn="ctr">
                        <a:lnSpc>
                          <a:spcPct val="107000"/>
                        </a:lnSpc>
                        <a:spcAft>
                          <a:spcPts val="0"/>
                        </a:spcAft>
                      </a:pPr>
                      <a:r>
                        <a:rPr lang="es-MX" sz="1200" dirty="0">
                          <a:effectLst/>
                        </a:rPr>
                        <a:t>( historia de México)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r>
                        <a:rPr lang="es-MX" sz="1100" dirty="0">
                          <a:effectLst/>
                          <a:latin typeface="Calibri" panose="020F0502020204030204" pitchFamily="34" charset="0"/>
                          <a:cs typeface="Times New Roman" panose="02020603050405020304" pitchFamily="18" charset="0"/>
                        </a:rPr>
                        <a:t>Abril</a:t>
                      </a:r>
                      <a:r>
                        <a:rPr lang="es-MX" sz="1100" baseline="0" dirty="0">
                          <a:effectLst/>
                          <a:latin typeface="Calibri" panose="020F0502020204030204" pitchFamily="34" charset="0"/>
                          <a:cs typeface="Times New Roman" panose="02020603050405020304" pitchFamily="18" charset="0"/>
                        </a:rPr>
                        <a:t> </a:t>
                      </a:r>
                      <a:r>
                        <a:rPr lang="es-MX" sz="1100" dirty="0">
                          <a:effectLst/>
                          <a:latin typeface="Calibri" panose="020F0502020204030204" pitchFamily="34" charset="0"/>
                          <a:cs typeface="Times New Roman" panose="02020603050405020304" pitchFamily="18" charset="0"/>
                        </a:rPr>
                        <a:t> de 2019 </a:t>
                      </a: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4"/>
                  </a:ext>
                </a:extLst>
              </a:tr>
              <a:tr h="408286">
                <a:tc>
                  <a:txBody>
                    <a:bodyPr/>
                    <a:lstStyle/>
                    <a:p>
                      <a:pPr algn="ctr">
                        <a:lnSpc>
                          <a:spcPct val="107000"/>
                        </a:lnSpc>
                        <a:spcAft>
                          <a:spcPts val="0"/>
                        </a:spcAft>
                      </a:pPr>
                      <a:r>
                        <a:rPr lang="es-MX" sz="1200" dirty="0">
                          <a:effectLst/>
                        </a:rPr>
                        <a:t>5.</a:t>
                      </a:r>
                      <a:r>
                        <a:rPr lang="es-MX" sz="1200" baseline="0" dirty="0">
                          <a:effectLst/>
                        </a:rPr>
                        <a:t> </a:t>
                      </a:r>
                      <a:r>
                        <a:rPr lang="es-MX" sz="1200" dirty="0">
                          <a:effectLst/>
                        </a:rPr>
                        <a:t>Escribir un guion dramático                                   ( Literatura universal)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r>
                        <a:rPr lang="es-MX" sz="1100" dirty="0">
                          <a:effectLst/>
                          <a:latin typeface="Calibri" panose="020F0502020204030204" pitchFamily="34" charset="0"/>
                          <a:cs typeface="Times New Roman" panose="02020603050405020304" pitchFamily="18" charset="0"/>
                        </a:rPr>
                        <a:t>29</a:t>
                      </a:r>
                      <a:r>
                        <a:rPr lang="es-MX" sz="1100" baseline="0" dirty="0">
                          <a:effectLst/>
                          <a:latin typeface="Calibri" panose="020F0502020204030204" pitchFamily="34" charset="0"/>
                          <a:cs typeface="Times New Roman" panose="02020603050405020304" pitchFamily="18" charset="0"/>
                        </a:rPr>
                        <a:t> abril-06 de mayo 2019</a:t>
                      </a: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5"/>
                  </a:ext>
                </a:extLst>
              </a:tr>
              <a:tr h="408286">
                <a:tc>
                  <a:txBody>
                    <a:bodyPr/>
                    <a:lstStyle/>
                    <a:p>
                      <a:pPr algn="ctr">
                        <a:lnSpc>
                          <a:spcPct val="107000"/>
                        </a:lnSpc>
                        <a:spcAft>
                          <a:spcPts val="0"/>
                        </a:spcAft>
                      </a:pPr>
                      <a:r>
                        <a:rPr lang="es-MX" sz="1200" dirty="0">
                          <a:effectLst/>
                        </a:rPr>
                        <a:t>6.</a:t>
                      </a:r>
                      <a:r>
                        <a:rPr lang="es-MX" sz="1200" baseline="0" dirty="0">
                          <a:effectLst/>
                        </a:rPr>
                        <a:t> </a:t>
                      </a:r>
                      <a:r>
                        <a:rPr lang="es-MX" sz="1200" dirty="0">
                          <a:effectLst/>
                        </a:rPr>
                        <a:t> Construcción de filtros caseros                ( Química)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r>
                        <a:rPr lang="es-MX" sz="1100" dirty="0">
                          <a:effectLst/>
                          <a:latin typeface="Calibri" panose="020F0502020204030204" pitchFamily="34" charset="0"/>
                          <a:cs typeface="Times New Roman" panose="02020603050405020304" pitchFamily="18" charset="0"/>
                        </a:rPr>
                        <a:t>06 de mayo de 2019</a:t>
                      </a: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6"/>
                  </a:ext>
                </a:extLst>
              </a:tr>
              <a:tr h="647864">
                <a:tc>
                  <a:txBody>
                    <a:bodyPr/>
                    <a:lstStyle/>
                    <a:p>
                      <a:pPr algn="ctr">
                        <a:lnSpc>
                          <a:spcPct val="107000"/>
                        </a:lnSpc>
                        <a:spcAft>
                          <a:spcPts val="0"/>
                        </a:spcAft>
                      </a:pPr>
                      <a:r>
                        <a:rPr lang="es-MX" sz="1200" dirty="0">
                          <a:effectLst/>
                        </a:rPr>
                        <a:t>7</a:t>
                      </a:r>
                    </a:p>
                    <a:p>
                      <a:pPr algn="ctr">
                        <a:lnSpc>
                          <a:spcPct val="107000"/>
                        </a:lnSpc>
                        <a:spcAft>
                          <a:spcPts val="0"/>
                        </a:spcAft>
                      </a:pPr>
                      <a:r>
                        <a:rPr lang="es-MX" sz="1200" dirty="0">
                          <a:effectLst/>
                        </a:rPr>
                        <a:t>Elaborar un video tutorial                        </a:t>
                      </a:r>
                    </a:p>
                    <a:p>
                      <a:pPr algn="ctr">
                        <a:lnSpc>
                          <a:spcPct val="107000"/>
                        </a:lnSpc>
                        <a:spcAft>
                          <a:spcPts val="0"/>
                        </a:spcAft>
                      </a:pPr>
                      <a:r>
                        <a:rPr lang="es-MX" sz="1200" dirty="0">
                          <a:effectLst/>
                        </a:rPr>
                        <a:t>   ( Educación estética y artes)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r>
                        <a:rPr lang="es-MX" sz="1000" dirty="0">
                          <a:effectLst/>
                        </a:rPr>
                        <a:t> 09</a:t>
                      </a:r>
                      <a:r>
                        <a:rPr lang="es-MX" sz="1000" baseline="0" dirty="0">
                          <a:effectLst/>
                        </a:rPr>
                        <a:t> de mayo 2019</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0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7"/>
                  </a:ext>
                </a:extLst>
              </a:tr>
              <a:tr h="585934">
                <a:tc>
                  <a:txBody>
                    <a:bodyPr/>
                    <a:lstStyle/>
                    <a:p>
                      <a:pPr algn="ctr">
                        <a:lnSpc>
                          <a:spcPct val="107000"/>
                        </a:lnSpc>
                        <a:spcAft>
                          <a:spcPts val="0"/>
                        </a:spcAft>
                      </a:pPr>
                      <a:r>
                        <a:rPr lang="es-MX" sz="1200" baseline="0" dirty="0">
                          <a:effectLst/>
                        </a:rPr>
                        <a:t>8. </a:t>
                      </a:r>
                      <a:r>
                        <a:rPr lang="es-MX" sz="1200" dirty="0">
                          <a:effectLst/>
                        </a:rPr>
                        <a:t> Práctica de Laboratorio (Biología)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16 de mayo 2019 </a:t>
                      </a: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extLst>
                  <a:ext uri="{0D108BD9-81ED-4DB2-BD59-A6C34878D82A}">
                    <a16:rowId xmlns:a16="http://schemas.microsoft.com/office/drawing/2014/main" val="10008"/>
                  </a:ext>
                </a:extLst>
              </a:tr>
              <a:tr h="585934">
                <a:tc>
                  <a:txBody>
                    <a:bodyPr/>
                    <a:lstStyle/>
                    <a:p>
                      <a:pPr algn="ctr">
                        <a:lnSpc>
                          <a:spcPct val="107000"/>
                        </a:lnSpc>
                        <a:spcAft>
                          <a:spcPts val="0"/>
                        </a:spcAft>
                      </a:pPr>
                      <a:r>
                        <a:rPr lang="es-MX" sz="1200" dirty="0">
                          <a:effectLst/>
                        </a:rPr>
                        <a:t>9-</a:t>
                      </a:r>
                      <a:r>
                        <a:rPr lang="es-MX" sz="1200" baseline="0" dirty="0">
                          <a:effectLst/>
                        </a:rPr>
                        <a:t> </a:t>
                      </a:r>
                      <a:r>
                        <a:rPr lang="es-MX" sz="1200" dirty="0">
                          <a:effectLst/>
                        </a:rPr>
                        <a:t> Presentación de proyectos </a:t>
                      </a:r>
                    </a:p>
                    <a:p>
                      <a:pPr algn="ctr">
                        <a:lnSpc>
                          <a:spcPct val="107000"/>
                        </a:lnSpc>
                        <a:spcAft>
                          <a:spcPts val="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(Interdisciplinaria)</a:t>
                      </a:r>
                      <a:r>
                        <a:rPr lang="es-MX" sz="1200"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pPr>
                      <a:endParaRPr lang="es-MX" sz="1100" dirty="0">
                        <a:effectLst/>
                        <a:latin typeface="Calibri" panose="020F0502020204030204" pitchFamily="34" charset="0"/>
                        <a:cs typeface="Times New Roman" panose="02020603050405020304" pitchFamily="18" charset="0"/>
                      </a:endParaRPr>
                    </a:p>
                  </a:txBody>
                  <a:tcPr marL="42897" marR="42897" marT="0" marB="0" anchor="b"/>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97" marR="42897" marT="0" marB="0"/>
                </a:tc>
                <a:tc>
                  <a:txBody>
                    <a:bodyPr/>
                    <a:lstStyle/>
                    <a:p>
                      <a:pPr>
                        <a:lnSpc>
                          <a:spcPct val="107000"/>
                        </a:lnSpc>
                        <a:spcAft>
                          <a:spcPts val="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14 de mayo 2019</a:t>
                      </a:r>
                    </a:p>
                  </a:txBody>
                  <a:tcPr marL="42897" marR="42897" marT="0" marB="0"/>
                </a:tc>
                <a:extLst>
                  <a:ext uri="{0D108BD9-81ED-4DB2-BD59-A6C34878D82A}">
                    <a16:rowId xmlns:a16="http://schemas.microsoft.com/office/drawing/2014/main" val="10009"/>
                  </a:ext>
                </a:extLst>
              </a:tr>
            </a:tbl>
          </a:graphicData>
        </a:graphic>
      </p:graphicFrame>
      <p:pic>
        <p:nvPicPr>
          <p:cNvPr id="6" name="7 Imagen">
            <a:extLst>
              <a:ext uri="{FF2B5EF4-FFF2-40B4-BE49-F238E27FC236}">
                <a16:creationId xmlns:a16="http://schemas.microsoft.com/office/drawing/2014/main" id="{A9D99ABD-DC46-4988-A385-8A303F9D6E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6872FB76-CA30-4468-BB1E-66E6A444AA49}"/>
              </a:ext>
            </a:extLst>
          </p:cNvPr>
          <p:cNvSpPr txBox="1"/>
          <p:nvPr/>
        </p:nvSpPr>
        <p:spPr>
          <a:xfrm>
            <a:off x="9507663" y="158136"/>
            <a:ext cx="2853318" cy="584775"/>
          </a:xfrm>
          <a:prstGeom prst="rect">
            <a:avLst/>
          </a:prstGeom>
          <a:noFill/>
        </p:spPr>
        <p:txBody>
          <a:bodyPr wrap="square" rtlCol="0">
            <a:spAutoFit/>
          </a:bodyPr>
          <a:lstStyle/>
          <a:p>
            <a:r>
              <a:rPr lang="es-MX" sz="1600" b="1" dirty="0">
                <a:solidFill>
                  <a:schemeClr val="bg1"/>
                </a:solidFill>
                <a:latin typeface="Algerian" pitchFamily="82" charset="0"/>
              </a:rPr>
              <a:t>Colegio Buckingham </a:t>
            </a:r>
          </a:p>
          <a:p>
            <a:pPr algn="ctr"/>
            <a:r>
              <a:rPr lang="es-MX" sz="1600" b="1" dirty="0">
                <a:solidFill>
                  <a:schemeClr val="bg1"/>
                </a:solidFill>
                <a:latin typeface="Algerian" pitchFamily="82" charset="0"/>
              </a:rPr>
              <a:t>Quinto grado</a:t>
            </a:r>
          </a:p>
        </p:txBody>
      </p:sp>
    </p:spTree>
    <p:extLst>
      <p:ext uri="{BB962C8B-B14F-4D97-AF65-F5344CB8AC3E}">
        <p14:creationId xmlns:p14="http://schemas.microsoft.com/office/powerpoint/2010/main" val="17296070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30</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278" y="780801"/>
            <a:ext cx="9641773" cy="5890161"/>
          </a:xfrm>
          <a:prstGeom prst="rect">
            <a:avLst/>
          </a:prstGeom>
        </p:spPr>
      </p:pic>
      <p:pic>
        <p:nvPicPr>
          <p:cNvPr id="5" name="7 Imagen">
            <a:extLst>
              <a:ext uri="{FF2B5EF4-FFF2-40B4-BE49-F238E27FC236}">
                <a16:creationId xmlns:a16="http://schemas.microsoft.com/office/drawing/2014/main" id="{D5F77993-4A8F-4310-8E3E-A8A6E2156AA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6" name="4 CuadroTexto">
            <a:extLst>
              <a:ext uri="{FF2B5EF4-FFF2-40B4-BE49-F238E27FC236}">
                <a16:creationId xmlns:a16="http://schemas.microsoft.com/office/drawing/2014/main" id="{8169E65E-E36C-4413-A8F9-C7B4B6B49876}"/>
              </a:ext>
            </a:extLst>
          </p:cNvPr>
          <p:cNvSpPr txBox="1"/>
          <p:nvPr/>
        </p:nvSpPr>
        <p:spPr>
          <a:xfrm>
            <a:off x="9351249" y="162533"/>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7" name="CuadroTexto 6"/>
          <p:cNvSpPr txBox="1"/>
          <p:nvPr/>
        </p:nvSpPr>
        <p:spPr>
          <a:xfrm>
            <a:off x="10988000" y="871776"/>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1775119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31</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 y="0"/>
            <a:ext cx="12192000" cy="6858000"/>
          </a:xfrm>
          <a:prstGeom prst="rect">
            <a:avLst/>
          </a:prstGeom>
        </p:spPr>
      </p:pic>
      <p:pic>
        <p:nvPicPr>
          <p:cNvPr id="4" name="7 Imagen">
            <a:extLst>
              <a:ext uri="{FF2B5EF4-FFF2-40B4-BE49-F238E27FC236}">
                <a16:creationId xmlns:a16="http://schemas.microsoft.com/office/drawing/2014/main" id="{D5F77993-4A8F-4310-8E3E-A8A6E2156AA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67" y="0"/>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8169E65E-E36C-4413-A8F9-C7B4B6B49876}"/>
              </a:ext>
            </a:extLst>
          </p:cNvPr>
          <p:cNvSpPr txBox="1"/>
          <p:nvPr/>
        </p:nvSpPr>
        <p:spPr>
          <a:xfrm>
            <a:off x="9875130" y="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Rectángulo 5"/>
          <p:cNvSpPr/>
          <p:nvPr/>
        </p:nvSpPr>
        <p:spPr>
          <a:xfrm>
            <a:off x="1304544" y="1146049"/>
            <a:ext cx="8948928" cy="646331"/>
          </a:xfrm>
          <a:prstGeom prst="rect">
            <a:avLst/>
          </a:prstGeom>
        </p:spPr>
        <p:txBody>
          <a:bodyPr wrap="square">
            <a:spAutoFit/>
          </a:bodyPr>
          <a:lstStyle/>
          <a:p>
            <a:r>
              <a:rPr lang="es-MX" dirty="0" smtClean="0"/>
              <a:t>El resultado será un guion dramático para su ejecución cuyo tema principal será la fabricación de los filtros caseros.</a:t>
            </a:r>
            <a:endParaRPr lang="es-MX" dirty="0"/>
          </a:p>
        </p:txBody>
      </p:sp>
      <p:sp>
        <p:nvSpPr>
          <p:cNvPr id="7" name="Rectángulo 6"/>
          <p:cNvSpPr/>
          <p:nvPr/>
        </p:nvSpPr>
        <p:spPr>
          <a:xfrm>
            <a:off x="1211072" y="2456611"/>
            <a:ext cx="8948928" cy="369332"/>
          </a:xfrm>
          <a:prstGeom prst="rect">
            <a:avLst/>
          </a:prstGeom>
        </p:spPr>
        <p:txBody>
          <a:bodyPr wrap="square">
            <a:spAutoFit/>
          </a:bodyPr>
          <a:lstStyle/>
          <a:p>
            <a:r>
              <a:rPr lang="es-MX" dirty="0" smtClean="0"/>
              <a:t>Análisis: El alumno comprendió el lenguaje técnico para la realización de un guion dramático.  </a:t>
            </a:r>
            <a:endParaRPr lang="es-MX" dirty="0"/>
          </a:p>
        </p:txBody>
      </p:sp>
      <p:sp>
        <p:nvSpPr>
          <p:cNvPr id="8" name="Rectángulo 7"/>
          <p:cNvSpPr/>
          <p:nvPr/>
        </p:nvSpPr>
        <p:spPr>
          <a:xfrm>
            <a:off x="1304544" y="3879659"/>
            <a:ext cx="8948928" cy="369332"/>
          </a:xfrm>
          <a:prstGeom prst="rect">
            <a:avLst/>
          </a:prstGeom>
        </p:spPr>
        <p:txBody>
          <a:bodyPr wrap="square">
            <a:spAutoFit/>
          </a:bodyPr>
          <a:lstStyle/>
          <a:p>
            <a:r>
              <a:rPr lang="es-MX" dirty="0" smtClean="0"/>
              <a:t>Toma de decisiones: La descripción del guion cumplió con su propósito- </a:t>
            </a:r>
            <a:endParaRPr lang="es-MX" dirty="0"/>
          </a:p>
        </p:txBody>
      </p:sp>
    </p:spTree>
    <p:extLst>
      <p:ext uri="{BB962C8B-B14F-4D97-AF65-F5344CB8AC3E}">
        <p14:creationId xmlns:p14="http://schemas.microsoft.com/office/powerpoint/2010/main" val="356894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32</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700439" y="1205847"/>
            <a:ext cx="11364687" cy="5584221"/>
          </a:xfrm>
          <a:prstGeom prst="rect">
            <a:avLst/>
          </a:prstGeom>
        </p:spPr>
        <p:txBody>
          <a:bodyPr wrap="square">
            <a:spAutoFit/>
          </a:bodyPr>
          <a:lstStyle/>
          <a:p>
            <a:pPr algn="ctr">
              <a:lnSpc>
                <a:spcPct val="107000"/>
              </a:lnSpc>
              <a:spcAft>
                <a:spcPts val="0"/>
              </a:spcAft>
            </a:pPr>
            <a:r>
              <a:rPr lang="es-MX" sz="2400" b="1" dirty="0">
                <a:solidFill>
                  <a:prstClr val="black"/>
                </a:solidFill>
                <a:latin typeface="AR ESSENCE" panose="02000000000000000000" pitchFamily="2" charset="0"/>
              </a:rPr>
              <a:t>NOMBRE DE LA ACTIVIDAD</a:t>
            </a:r>
          </a:p>
          <a:p>
            <a:pPr algn="just">
              <a:lnSpc>
                <a:spcPct val="107000"/>
              </a:lnSpc>
              <a:spcAft>
                <a:spcPts val="0"/>
              </a:spcAft>
            </a:pPr>
            <a:r>
              <a:rPr lang="es-MX" sz="2000" dirty="0">
                <a:solidFill>
                  <a:prstClr val="black"/>
                </a:solidFill>
                <a:latin typeface="Century Gothic" panose="020B0502020202020204" pitchFamily="34" charset="0"/>
              </a:rPr>
              <a:t>Elaboración de filtros Caseros  </a:t>
            </a:r>
          </a:p>
          <a:p>
            <a:pPr algn="ctr">
              <a:lnSpc>
                <a:spcPct val="107000"/>
              </a:lnSpc>
            </a:pPr>
            <a:endParaRPr lang="es-MX" sz="2400" b="1" dirty="0">
              <a:solidFill>
                <a:prstClr val="black"/>
              </a:solidFill>
              <a:latin typeface="AR ESSENCE" panose="02000000000000000000" pitchFamily="2" charset="0"/>
            </a:endParaRPr>
          </a:p>
          <a:p>
            <a:pPr algn="ctr">
              <a:lnSpc>
                <a:spcPct val="107000"/>
              </a:lnSpc>
            </a:pPr>
            <a:r>
              <a:rPr lang="es-MX" sz="2400" b="1" dirty="0">
                <a:solidFill>
                  <a:prstClr val="black"/>
                </a:solidFill>
                <a:latin typeface="AR ESSENCE" panose="02000000000000000000" pitchFamily="2" charset="0"/>
              </a:rPr>
              <a:t>OBJETIVO</a:t>
            </a:r>
          </a:p>
          <a:p>
            <a:pPr algn="just"/>
            <a:r>
              <a:rPr lang="es-MX" sz="2000" dirty="0">
                <a:solidFill>
                  <a:prstClr val="black"/>
                </a:solidFill>
                <a:latin typeface="Century Gothic" panose="020B0502020202020204" pitchFamily="34" charset="0"/>
              </a:rPr>
              <a:t>Elaborar filtros caseros para poder reutilizar el agua de los hogares, utilizando materiales básicos y de bajo costo para la comunidad.  </a:t>
            </a:r>
          </a:p>
          <a:p>
            <a:pPr algn="just"/>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GRADO</a:t>
            </a:r>
          </a:p>
          <a:p>
            <a:pPr algn="just"/>
            <a:r>
              <a:rPr lang="es-MX" sz="2000" dirty="0">
                <a:solidFill>
                  <a:prstClr val="black"/>
                </a:solidFill>
                <a:latin typeface="Century Gothic" panose="020B0502020202020204" pitchFamily="34" charset="0"/>
              </a:rPr>
              <a:t>5to. año.</a:t>
            </a:r>
          </a:p>
          <a:p>
            <a:pPr algn="just"/>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FECHA</a:t>
            </a:r>
          </a:p>
          <a:p>
            <a:pPr algn="just"/>
            <a:r>
              <a:rPr lang="es-MX" sz="2000" dirty="0">
                <a:solidFill>
                  <a:prstClr val="black"/>
                </a:solidFill>
                <a:latin typeface="Century Gothic" panose="020B0502020202020204" pitchFamily="34" charset="0"/>
              </a:rPr>
              <a:t>06 de mayo de 2019 </a:t>
            </a:r>
          </a:p>
          <a:p>
            <a:pPr algn="just"/>
            <a:endParaRPr lang="es-MX" sz="2000" dirty="0">
              <a:solidFill>
                <a:prstClr val="black"/>
              </a:solidFill>
              <a:latin typeface="Century Gothic" panose="020B0502020202020204" pitchFamily="34" charset="0"/>
            </a:endParaRPr>
          </a:p>
          <a:p>
            <a:pPr algn="just"/>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ASIGNATURAS PARTICIPANTES</a:t>
            </a:r>
          </a:p>
          <a:p>
            <a:pPr algn="just">
              <a:lnSpc>
                <a:spcPct val="107000"/>
              </a:lnSpc>
              <a:spcAft>
                <a:spcPts val="0"/>
              </a:spcAft>
            </a:pPr>
            <a:r>
              <a:rPr lang="es-MX" sz="2000" dirty="0">
                <a:solidFill>
                  <a:prstClr val="black"/>
                </a:solidFill>
                <a:latin typeface="Century Gothic" panose="020B0502020202020204" pitchFamily="34" charset="0"/>
              </a:rPr>
              <a:t>QUIMICA III   </a:t>
            </a:r>
          </a:p>
        </p:txBody>
      </p:sp>
      <p:pic>
        <p:nvPicPr>
          <p:cNvPr id="6" name="7 Imagen">
            <a:extLst>
              <a:ext uri="{FF2B5EF4-FFF2-40B4-BE49-F238E27FC236}">
                <a16:creationId xmlns:a16="http://schemas.microsoft.com/office/drawing/2014/main" id="{76D2243F-EAA7-4748-BC30-E52B8E5A15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65"/>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AABB948A-201E-48A9-9B2C-A4F5D6BB9DC5}"/>
              </a:ext>
            </a:extLst>
          </p:cNvPr>
          <p:cNvSpPr txBox="1"/>
          <p:nvPr/>
        </p:nvSpPr>
        <p:spPr>
          <a:xfrm>
            <a:off x="9846919" y="1814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10668000" y="866394"/>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21784125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33</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700644" y="1026359"/>
            <a:ext cx="11412187" cy="1752467"/>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JUSTIFICACIÓN</a:t>
            </a:r>
          </a:p>
          <a:p>
            <a:pPr algn="just">
              <a:lnSpc>
                <a:spcPct val="107000"/>
              </a:lnSpc>
            </a:pPr>
            <a:r>
              <a:rPr lang="es-MX" sz="2000" dirty="0">
                <a:solidFill>
                  <a:prstClr val="black"/>
                </a:solidFill>
                <a:latin typeface="Century Gothic" panose="020B0502020202020204" pitchFamily="34" charset="0"/>
              </a:rPr>
              <a:t>Estos filtros se construirán  para que la población conozca el procedimiento de elaborar un filtro que puede ser utilizado en caso de que el agua no llegue completamente limpia a los hogares o algún desastre natural.     </a:t>
            </a:r>
          </a:p>
          <a:p>
            <a:pPr lvl="0"/>
            <a:endParaRPr lang="es-MX" dirty="0"/>
          </a:p>
        </p:txBody>
      </p:sp>
      <p:sp>
        <p:nvSpPr>
          <p:cNvPr id="6" name="CuadroTexto 5"/>
          <p:cNvSpPr txBox="1"/>
          <p:nvPr/>
        </p:nvSpPr>
        <p:spPr>
          <a:xfrm>
            <a:off x="522513" y="2291938"/>
            <a:ext cx="11416201" cy="1804789"/>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APERTURA</a:t>
            </a:r>
          </a:p>
          <a:p>
            <a:pPr>
              <a:lnSpc>
                <a:spcPct val="107000"/>
              </a:lnSpc>
            </a:pPr>
            <a:r>
              <a:rPr lang="es-MX" sz="2000" dirty="0">
                <a:solidFill>
                  <a:prstClr val="black"/>
                </a:solidFill>
                <a:latin typeface="Century Gothic" panose="020B0502020202020204" pitchFamily="34" charset="0"/>
              </a:rPr>
              <a:t>Conseguir todos los materiales propios para elaborar el filtro, en este caso son: Arena, carbón, piedras de diferentes tamaños, contenedores, malla.</a:t>
            </a:r>
          </a:p>
          <a:p>
            <a:pPr>
              <a:lnSpc>
                <a:spcPct val="107000"/>
              </a:lnSpc>
            </a:pPr>
            <a:endParaRPr lang="es-MX" sz="2000" dirty="0">
              <a:solidFill>
                <a:prstClr val="black"/>
              </a:solidFill>
              <a:latin typeface="Century Gothic" panose="020B0502020202020204" pitchFamily="34" charset="0"/>
            </a:endParaRPr>
          </a:p>
          <a:p>
            <a:pPr>
              <a:lnSpc>
                <a:spcPct val="107000"/>
              </a:lnSpc>
            </a:pPr>
            <a:r>
              <a:rPr lang="es-MX" sz="2000" dirty="0">
                <a:solidFill>
                  <a:prstClr val="black"/>
                </a:solidFill>
                <a:latin typeface="Century Gothic" panose="020B0502020202020204" pitchFamily="34" charset="0"/>
              </a:rPr>
              <a:t> </a:t>
            </a:r>
          </a:p>
        </p:txBody>
      </p:sp>
      <p:sp>
        <p:nvSpPr>
          <p:cNvPr id="7" name="CuadroTexto 6"/>
          <p:cNvSpPr txBox="1"/>
          <p:nvPr/>
        </p:nvSpPr>
        <p:spPr>
          <a:xfrm>
            <a:off x="522514" y="3265714"/>
            <a:ext cx="11004078" cy="1380058"/>
          </a:xfrm>
          <a:prstGeom prst="rect">
            <a:avLst/>
          </a:prstGeom>
          <a:noFill/>
        </p:spPr>
        <p:txBody>
          <a:bodyPr wrap="square" rtlCol="0">
            <a:spAutoFit/>
          </a:bodyPr>
          <a:lstStyle/>
          <a:p>
            <a:pPr algn="just"/>
            <a:endParaRPr lang="es-MX" b="1" dirty="0"/>
          </a:p>
          <a:p>
            <a:pPr algn="ctr">
              <a:lnSpc>
                <a:spcPct val="107000"/>
              </a:lnSpc>
            </a:pPr>
            <a:r>
              <a:rPr lang="es-MX" sz="2400" b="1" dirty="0">
                <a:solidFill>
                  <a:prstClr val="black"/>
                </a:solidFill>
                <a:latin typeface="AR ESSENCE" panose="02000000000000000000" pitchFamily="2" charset="0"/>
              </a:rPr>
              <a:t>DESARROLLO</a:t>
            </a:r>
          </a:p>
          <a:p>
            <a:pPr algn="just"/>
            <a:r>
              <a:rPr lang="es-MX" sz="2000" dirty="0">
                <a:solidFill>
                  <a:prstClr val="black"/>
                </a:solidFill>
                <a:latin typeface="Century Gothic" panose="020B0502020202020204" pitchFamily="34" charset="0"/>
              </a:rPr>
              <a:t>Lavar</a:t>
            </a:r>
            <a:r>
              <a:rPr lang="es-MX" dirty="0"/>
              <a:t> </a:t>
            </a:r>
            <a:r>
              <a:rPr lang="es-MX" sz="2000" dirty="0">
                <a:solidFill>
                  <a:prstClr val="black"/>
                </a:solidFill>
                <a:latin typeface="Century Gothic" panose="020B0502020202020204" pitchFamily="34" charset="0"/>
              </a:rPr>
              <a:t>las piedras, la grava y contenedores, ensamblar cada una de sus partes, desinfectar el filtro. </a:t>
            </a:r>
          </a:p>
        </p:txBody>
      </p:sp>
      <p:sp>
        <p:nvSpPr>
          <p:cNvPr id="8" name="CuadroTexto 7"/>
          <p:cNvSpPr txBox="1"/>
          <p:nvPr/>
        </p:nvSpPr>
        <p:spPr>
          <a:xfrm>
            <a:off x="700644" y="4882263"/>
            <a:ext cx="11238070" cy="1103059"/>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CIERRE</a:t>
            </a:r>
          </a:p>
          <a:p>
            <a:pPr algn="just"/>
            <a:r>
              <a:rPr lang="es-MX" sz="2000" dirty="0">
                <a:solidFill>
                  <a:prstClr val="black"/>
                </a:solidFill>
                <a:latin typeface="Century Gothic" panose="020B0502020202020204" pitchFamily="34" charset="0"/>
              </a:rPr>
              <a:t>Realizar las pruebas correspondientes y corregir los detalles que impidieran su efectividad.  </a:t>
            </a:r>
          </a:p>
        </p:txBody>
      </p:sp>
      <p:pic>
        <p:nvPicPr>
          <p:cNvPr id="9" name="7 Imagen">
            <a:extLst>
              <a:ext uri="{FF2B5EF4-FFF2-40B4-BE49-F238E27FC236}">
                <a16:creationId xmlns:a16="http://schemas.microsoft.com/office/drawing/2014/main" id="{E58CD461-0742-45CB-9D4E-8F780DD4BE9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 y="-507"/>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A965FD85-7997-4847-B348-716D79D779C3}"/>
              </a:ext>
            </a:extLst>
          </p:cNvPr>
          <p:cNvSpPr txBox="1"/>
          <p:nvPr/>
        </p:nvSpPr>
        <p:spPr>
          <a:xfrm>
            <a:off x="9930109" y="-11022"/>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1" name="CuadroTexto 10"/>
          <p:cNvSpPr txBox="1"/>
          <p:nvPr/>
        </p:nvSpPr>
        <p:spPr>
          <a:xfrm>
            <a:off x="10342241" y="678705"/>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10349742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34</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081" y="902629"/>
            <a:ext cx="4083587" cy="5444783"/>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972" y="943769"/>
            <a:ext cx="4083588" cy="5444784"/>
          </a:xfrm>
          <a:prstGeom prst="rect">
            <a:avLst/>
          </a:prstGeom>
        </p:spPr>
      </p:pic>
      <p:sp>
        <p:nvSpPr>
          <p:cNvPr id="5" name="Rectángulo 4"/>
          <p:cNvSpPr/>
          <p:nvPr/>
        </p:nvSpPr>
        <p:spPr>
          <a:xfrm>
            <a:off x="1699081" y="123644"/>
            <a:ext cx="1253869" cy="373692"/>
          </a:xfrm>
          <a:prstGeom prst="rect">
            <a:avLst/>
          </a:prstGeom>
        </p:spPr>
        <p:txBody>
          <a:bodyPr wrap="none">
            <a:spAutoFit/>
          </a:bodyPr>
          <a:lstStyle/>
          <a:p>
            <a:pPr algn="ctr">
              <a:lnSpc>
                <a:spcPct val="107000"/>
              </a:lnSpc>
            </a:pPr>
            <a:r>
              <a:rPr lang="es-MX" b="1" dirty="0">
                <a:solidFill>
                  <a:prstClr val="black"/>
                </a:solidFill>
                <a:latin typeface="AR ESSENCE" panose="02000000000000000000" pitchFamily="2" charset="0"/>
              </a:rPr>
              <a:t>EVIDENCIAS </a:t>
            </a:r>
          </a:p>
        </p:txBody>
      </p:sp>
      <p:pic>
        <p:nvPicPr>
          <p:cNvPr id="7" name="7 Imagen">
            <a:extLst>
              <a:ext uri="{FF2B5EF4-FFF2-40B4-BE49-F238E27FC236}">
                <a16:creationId xmlns:a16="http://schemas.microsoft.com/office/drawing/2014/main" id="{C960F79A-254D-496D-9744-4C50DA94E87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1371"/>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ADD5847D-DFE6-4765-AE40-D4F066D796BF}"/>
              </a:ext>
            </a:extLst>
          </p:cNvPr>
          <p:cNvSpPr txBox="1"/>
          <p:nvPr/>
        </p:nvSpPr>
        <p:spPr>
          <a:xfrm>
            <a:off x="9930109" y="-5424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0" name="CuadroTexto 9"/>
          <p:cNvSpPr txBox="1"/>
          <p:nvPr/>
        </p:nvSpPr>
        <p:spPr>
          <a:xfrm>
            <a:off x="10668000" y="609580"/>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1595771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35</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52" y="728025"/>
            <a:ext cx="4335485" cy="5780646"/>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2" y="738905"/>
            <a:ext cx="4335486" cy="5780647"/>
          </a:xfrm>
          <a:prstGeom prst="rect">
            <a:avLst/>
          </a:prstGeom>
        </p:spPr>
      </p:pic>
      <p:pic>
        <p:nvPicPr>
          <p:cNvPr id="6" name="7 Imagen">
            <a:extLst>
              <a:ext uri="{FF2B5EF4-FFF2-40B4-BE49-F238E27FC236}">
                <a16:creationId xmlns:a16="http://schemas.microsoft.com/office/drawing/2014/main" id="{719FB94F-6FDC-45AC-BB56-1EF35CD31CD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679B8398-F32D-49F0-996E-AC17BD5B54EA}"/>
              </a:ext>
            </a:extLst>
          </p:cNvPr>
          <p:cNvSpPr txBox="1"/>
          <p:nvPr/>
        </p:nvSpPr>
        <p:spPr>
          <a:xfrm>
            <a:off x="9930109" y="-66401"/>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10668000" y="662592"/>
            <a:ext cx="1377536" cy="369332"/>
          </a:xfrm>
          <a:prstGeom prst="rect">
            <a:avLst/>
          </a:prstGeom>
          <a:noFill/>
        </p:spPr>
        <p:txBody>
          <a:bodyPr wrap="square" rtlCol="0">
            <a:spAutoFit/>
          </a:bodyPr>
          <a:lstStyle/>
          <a:p>
            <a:r>
              <a:rPr lang="es-MX" dirty="0"/>
              <a:t>Apartado 11</a:t>
            </a:r>
          </a:p>
        </p:txBody>
      </p:sp>
      <p:pic>
        <p:nvPicPr>
          <p:cNvPr id="10" name="7 Imagen">
            <a:extLst>
              <a:ext uri="{FF2B5EF4-FFF2-40B4-BE49-F238E27FC236}">
                <a16:creationId xmlns:a16="http://schemas.microsoft.com/office/drawing/2014/main" id="{719FB94F-6FDC-45AC-BB56-1EF35CD31CD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2" y="-1309"/>
            <a:ext cx="1055207" cy="955641"/>
          </a:xfrm>
          <a:prstGeom prst="rect">
            <a:avLst/>
          </a:prstGeom>
          <a:noFill/>
          <a:ln w="9525">
            <a:noFill/>
            <a:miter lim="800000"/>
            <a:headEnd/>
            <a:tailEnd/>
          </a:ln>
        </p:spPr>
      </p:pic>
      <p:sp>
        <p:nvSpPr>
          <p:cNvPr id="11" name="4 CuadroTexto">
            <a:extLst>
              <a:ext uri="{FF2B5EF4-FFF2-40B4-BE49-F238E27FC236}">
                <a16:creationId xmlns:a16="http://schemas.microsoft.com/office/drawing/2014/main" id="{679B8398-F32D-49F0-996E-AC17BD5B54EA}"/>
              </a:ext>
            </a:extLst>
          </p:cNvPr>
          <p:cNvSpPr txBox="1"/>
          <p:nvPr/>
        </p:nvSpPr>
        <p:spPr>
          <a:xfrm>
            <a:off x="9936521" y="-6771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41119533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36</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7 Imagen">
            <a:extLst>
              <a:ext uri="{FF2B5EF4-FFF2-40B4-BE49-F238E27FC236}">
                <a16:creationId xmlns:a16="http://schemas.microsoft.com/office/drawing/2014/main" id="{719FB94F-6FDC-45AC-BB56-1EF35CD31C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01748"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679B8398-F32D-49F0-996E-AC17BD5B54EA}"/>
              </a:ext>
            </a:extLst>
          </p:cNvPr>
          <p:cNvSpPr txBox="1"/>
          <p:nvPr/>
        </p:nvSpPr>
        <p:spPr>
          <a:xfrm>
            <a:off x="9753641" y="0"/>
            <a:ext cx="2438359"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CuadroTexto 5"/>
          <p:cNvSpPr txBox="1"/>
          <p:nvPr/>
        </p:nvSpPr>
        <p:spPr>
          <a:xfrm>
            <a:off x="10160000" y="618096"/>
            <a:ext cx="1377536" cy="369332"/>
          </a:xfrm>
          <a:prstGeom prst="rect">
            <a:avLst/>
          </a:prstGeom>
          <a:noFill/>
        </p:spPr>
        <p:txBody>
          <a:bodyPr wrap="square" rtlCol="0">
            <a:spAutoFit/>
          </a:bodyPr>
          <a:lstStyle/>
          <a:p>
            <a:r>
              <a:rPr lang="es-MX" dirty="0"/>
              <a:t>Apartado 11</a:t>
            </a:r>
          </a:p>
        </p:txBody>
      </p:sp>
      <p:sp>
        <p:nvSpPr>
          <p:cNvPr id="7" name="Rectángulo 6"/>
          <p:cNvSpPr/>
          <p:nvPr/>
        </p:nvSpPr>
        <p:spPr>
          <a:xfrm>
            <a:off x="1304544" y="1146049"/>
            <a:ext cx="8948928" cy="646331"/>
          </a:xfrm>
          <a:prstGeom prst="rect">
            <a:avLst/>
          </a:prstGeom>
        </p:spPr>
        <p:txBody>
          <a:bodyPr wrap="square">
            <a:spAutoFit/>
          </a:bodyPr>
          <a:lstStyle/>
          <a:p>
            <a:r>
              <a:rPr lang="es-MX" dirty="0" smtClean="0"/>
              <a:t>Resultados: Los filtros caseros se utilizaran para que los alumnos conozcan su funcionamiento, los elaboren en casa y los puedan usar en sus actividades domésticas. </a:t>
            </a:r>
            <a:endParaRPr lang="es-MX" dirty="0"/>
          </a:p>
        </p:txBody>
      </p:sp>
      <p:sp>
        <p:nvSpPr>
          <p:cNvPr id="8" name="Rectángulo 7"/>
          <p:cNvSpPr/>
          <p:nvPr/>
        </p:nvSpPr>
        <p:spPr>
          <a:xfrm>
            <a:off x="1304544" y="2550564"/>
            <a:ext cx="8948928" cy="646331"/>
          </a:xfrm>
          <a:prstGeom prst="rect">
            <a:avLst/>
          </a:prstGeom>
        </p:spPr>
        <p:txBody>
          <a:bodyPr wrap="square">
            <a:spAutoFit/>
          </a:bodyPr>
          <a:lstStyle/>
          <a:p>
            <a:r>
              <a:rPr lang="es-MX" dirty="0" smtClean="0"/>
              <a:t>Análisis: Los alumnos realizaron diversos filtros que usaran en diferentes partes de su hogar utilizando diversos materiales.  </a:t>
            </a:r>
            <a:endParaRPr lang="es-MX" dirty="0"/>
          </a:p>
        </p:txBody>
      </p:sp>
      <p:sp>
        <p:nvSpPr>
          <p:cNvPr id="9" name="Rectángulo 8"/>
          <p:cNvSpPr/>
          <p:nvPr/>
        </p:nvSpPr>
        <p:spPr>
          <a:xfrm>
            <a:off x="1304544" y="4132942"/>
            <a:ext cx="8948928" cy="646331"/>
          </a:xfrm>
          <a:prstGeom prst="rect">
            <a:avLst/>
          </a:prstGeom>
        </p:spPr>
        <p:txBody>
          <a:bodyPr wrap="square">
            <a:spAutoFit/>
          </a:bodyPr>
          <a:lstStyle/>
          <a:p>
            <a:r>
              <a:rPr lang="es-MX" dirty="0" smtClean="0"/>
              <a:t>Toma de decisiones: se buscaron materiales que no fueran tan caros para elaborar los filtros y técnicas fáciles de aplicar en cualquier hogar.  </a:t>
            </a:r>
            <a:endParaRPr lang="es-MX" dirty="0"/>
          </a:p>
        </p:txBody>
      </p:sp>
    </p:spTree>
    <p:extLst>
      <p:ext uri="{BB962C8B-B14F-4D97-AF65-F5344CB8AC3E}">
        <p14:creationId xmlns:p14="http://schemas.microsoft.com/office/powerpoint/2010/main" val="352751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37</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28"/>
            <a:ext cx="12192000" cy="6858000"/>
          </a:xfrm>
          <a:prstGeom prst="rect">
            <a:avLst/>
          </a:prstGeom>
        </p:spPr>
      </p:pic>
      <p:sp>
        <p:nvSpPr>
          <p:cNvPr id="4" name="Rectángulo 3"/>
          <p:cNvSpPr/>
          <p:nvPr/>
        </p:nvSpPr>
        <p:spPr>
          <a:xfrm>
            <a:off x="451262" y="795648"/>
            <a:ext cx="11269683" cy="5496826"/>
          </a:xfrm>
          <a:prstGeom prst="rect">
            <a:avLst/>
          </a:prstGeom>
        </p:spPr>
        <p:txBody>
          <a:bodyPr wrap="square">
            <a:spAutoFit/>
          </a:bodyPr>
          <a:lstStyle/>
          <a:p>
            <a:pPr algn="ctr">
              <a:lnSpc>
                <a:spcPct val="107000"/>
              </a:lnSpc>
              <a:spcAft>
                <a:spcPts val="0"/>
              </a:spcAft>
            </a:pPr>
            <a:r>
              <a:rPr lang="es-MX" sz="2400" b="1" dirty="0">
                <a:solidFill>
                  <a:prstClr val="black"/>
                </a:solidFill>
                <a:latin typeface="AR ESSENCE" panose="02000000000000000000" pitchFamily="2" charset="0"/>
              </a:rPr>
              <a:t>NOMBRE DE LA ACTIVIDAD</a:t>
            </a:r>
          </a:p>
          <a:p>
            <a:pPr>
              <a:lnSpc>
                <a:spcPct val="107000"/>
              </a:lnSpc>
              <a:spcAft>
                <a:spcPts val="0"/>
              </a:spcAft>
            </a:pPr>
            <a:r>
              <a:rPr lang="es-MX" sz="2000" dirty="0">
                <a:solidFill>
                  <a:prstClr val="black"/>
                </a:solidFill>
                <a:latin typeface="Century Gothic" panose="020B0502020202020204" pitchFamily="34" charset="0"/>
              </a:rPr>
              <a:t> Tutorial de filtro casero.</a:t>
            </a:r>
          </a:p>
          <a:p>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OBJETIVO</a:t>
            </a:r>
          </a:p>
          <a:p>
            <a:r>
              <a:rPr lang="es-MX" sz="2000" dirty="0">
                <a:solidFill>
                  <a:prstClr val="black"/>
                </a:solidFill>
                <a:latin typeface="Century Gothic" panose="020B0502020202020204" pitchFamily="34" charset="0"/>
              </a:rPr>
              <a:t>Filmar video para la realización de filtro casero con sus 4 fases (Introductoria, orientación, fase de aplicación y fase de retroalimentación. </a:t>
            </a:r>
          </a:p>
          <a:p>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GRADO</a:t>
            </a:r>
          </a:p>
          <a:p>
            <a:r>
              <a:rPr lang="es-MX" sz="2000" dirty="0">
                <a:solidFill>
                  <a:prstClr val="black"/>
                </a:solidFill>
                <a:latin typeface="Century Gothic" panose="020B0502020202020204" pitchFamily="34" charset="0"/>
              </a:rPr>
              <a:t>5to. año.</a:t>
            </a:r>
          </a:p>
          <a:p>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FECHA</a:t>
            </a:r>
          </a:p>
          <a:p>
            <a:r>
              <a:rPr lang="es-MX" sz="2000" dirty="0">
                <a:solidFill>
                  <a:prstClr val="black"/>
                </a:solidFill>
                <a:latin typeface="Century Gothic" panose="020B0502020202020204" pitchFamily="34" charset="0"/>
              </a:rPr>
              <a:t> 08 y 09 de mayo</a:t>
            </a:r>
          </a:p>
          <a:p>
            <a:endParaRPr lang="es-MX" sz="2000" dirty="0">
              <a:solidFill>
                <a:prstClr val="black"/>
              </a:solidFill>
              <a:latin typeface="Century Gothic" panose="020B0502020202020204" pitchFamily="34" charset="0"/>
            </a:endParaRPr>
          </a:p>
          <a:p>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ASIGNATURAS PARTICIPANTES</a:t>
            </a:r>
          </a:p>
          <a:p>
            <a:pPr algn="ctr">
              <a:lnSpc>
                <a:spcPct val="107000"/>
              </a:lnSpc>
              <a:spcAft>
                <a:spcPts val="0"/>
              </a:spcAft>
            </a:pPr>
            <a:r>
              <a:rPr lang="es-MX" sz="2000" dirty="0">
                <a:solidFill>
                  <a:prstClr val="black"/>
                </a:solidFill>
                <a:latin typeface="Century Gothic" panose="020B0502020202020204" pitchFamily="34" charset="0"/>
              </a:rPr>
              <a:t>EDUCACIÓN ESTÉTICA Y ARTÍSTICA V  </a:t>
            </a:r>
          </a:p>
        </p:txBody>
      </p:sp>
      <p:sp>
        <p:nvSpPr>
          <p:cNvPr id="6" name="CuadroTexto 5"/>
          <p:cNvSpPr txBox="1"/>
          <p:nvPr/>
        </p:nvSpPr>
        <p:spPr>
          <a:xfrm>
            <a:off x="10271494" y="792394"/>
            <a:ext cx="1377536" cy="369332"/>
          </a:xfrm>
          <a:prstGeom prst="rect">
            <a:avLst/>
          </a:prstGeom>
          <a:noFill/>
        </p:spPr>
        <p:txBody>
          <a:bodyPr wrap="square" rtlCol="0">
            <a:spAutoFit/>
          </a:bodyPr>
          <a:lstStyle/>
          <a:p>
            <a:r>
              <a:rPr lang="es-MX" dirty="0"/>
              <a:t>Apartado 11</a:t>
            </a:r>
          </a:p>
        </p:txBody>
      </p:sp>
      <p:pic>
        <p:nvPicPr>
          <p:cNvPr id="7" name="7 Imagen">
            <a:extLst>
              <a:ext uri="{FF2B5EF4-FFF2-40B4-BE49-F238E27FC236}">
                <a16:creationId xmlns:a16="http://schemas.microsoft.com/office/drawing/2014/main" id="{BDFEEB76-83EF-4766-9524-5C6A206FF1C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0628"/>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E6FDB13E-2EE1-4227-B16A-D36354BE4046}"/>
              </a:ext>
            </a:extLst>
          </p:cNvPr>
          <p:cNvSpPr txBox="1"/>
          <p:nvPr/>
        </p:nvSpPr>
        <p:spPr>
          <a:xfrm>
            <a:off x="9630277" y="185432"/>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3330261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38</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76"/>
            <a:ext cx="12192000" cy="6858000"/>
          </a:xfrm>
          <a:prstGeom prst="rect">
            <a:avLst/>
          </a:prstGeom>
        </p:spPr>
      </p:pic>
      <p:sp>
        <p:nvSpPr>
          <p:cNvPr id="5" name="Rectángulo 4"/>
          <p:cNvSpPr/>
          <p:nvPr/>
        </p:nvSpPr>
        <p:spPr>
          <a:xfrm>
            <a:off x="568036" y="744793"/>
            <a:ext cx="11412187" cy="1410835"/>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JUSTIFICACIÓN</a:t>
            </a:r>
          </a:p>
          <a:p>
            <a:r>
              <a:rPr lang="es-MX" sz="2000" dirty="0">
                <a:solidFill>
                  <a:prstClr val="black"/>
                </a:solidFill>
                <a:latin typeface="Century Gothic" panose="020B0502020202020204" pitchFamily="34" charset="0"/>
              </a:rPr>
              <a:t>Por medio de un video demostrar la utilidad de un filtro casero en diversas actividades domesticas.    </a:t>
            </a:r>
          </a:p>
          <a:p>
            <a:pPr lvl="0"/>
            <a:endParaRPr lang="es-MX" sz="2000" dirty="0">
              <a:solidFill>
                <a:prstClr val="black"/>
              </a:solidFill>
              <a:latin typeface="Century Gothic" panose="020B0502020202020204" pitchFamily="34" charset="0"/>
            </a:endParaRPr>
          </a:p>
        </p:txBody>
      </p:sp>
      <p:sp>
        <p:nvSpPr>
          <p:cNvPr id="6" name="CuadroTexto 5"/>
          <p:cNvSpPr txBox="1"/>
          <p:nvPr/>
        </p:nvSpPr>
        <p:spPr>
          <a:xfrm>
            <a:off x="568036" y="2007304"/>
            <a:ext cx="11245933" cy="764505"/>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APERTURA</a:t>
            </a:r>
          </a:p>
          <a:p>
            <a:r>
              <a:rPr lang="es-MX" dirty="0">
                <a:solidFill>
                  <a:prstClr val="black"/>
                </a:solidFill>
                <a:latin typeface="Century Gothic" panose="020B0502020202020204" pitchFamily="34" charset="0"/>
              </a:rPr>
              <a:t>Con base en el guion dramático se realizo un ensayo previo para la filmación del tutorial. </a:t>
            </a:r>
          </a:p>
        </p:txBody>
      </p:sp>
      <p:sp>
        <p:nvSpPr>
          <p:cNvPr id="7" name="CuadroTexto 6"/>
          <p:cNvSpPr txBox="1"/>
          <p:nvPr/>
        </p:nvSpPr>
        <p:spPr>
          <a:xfrm>
            <a:off x="473034" y="2798232"/>
            <a:ext cx="11245932" cy="1103059"/>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DESARROLLO</a:t>
            </a:r>
          </a:p>
          <a:p>
            <a:r>
              <a:rPr lang="es-MX" sz="2000" dirty="0">
                <a:solidFill>
                  <a:prstClr val="black"/>
                </a:solidFill>
                <a:latin typeface="Century Gothic" panose="020B0502020202020204" pitchFamily="34" charset="0"/>
              </a:rPr>
              <a:t>Utilizando como locación el laboratorio del colegio para seguridad del alumno con los materiales correspondientes .</a:t>
            </a:r>
          </a:p>
        </p:txBody>
      </p:sp>
      <p:sp>
        <p:nvSpPr>
          <p:cNvPr id="8" name="CuadroTexto 7"/>
          <p:cNvSpPr txBox="1"/>
          <p:nvPr/>
        </p:nvSpPr>
        <p:spPr>
          <a:xfrm>
            <a:off x="611578" y="4430475"/>
            <a:ext cx="10708951" cy="795282"/>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CIERRE</a:t>
            </a:r>
          </a:p>
          <a:p>
            <a:r>
              <a:rPr lang="es-MX" sz="2000" dirty="0">
                <a:solidFill>
                  <a:prstClr val="black"/>
                </a:solidFill>
                <a:latin typeface="Century Gothic" panose="020B0502020202020204" pitchFamily="34" charset="0"/>
              </a:rPr>
              <a:t>Se difundió en diversas redes sociales para concientización del </a:t>
            </a:r>
            <a:r>
              <a:rPr lang="es-MX" sz="2000" dirty="0" err="1">
                <a:solidFill>
                  <a:prstClr val="black"/>
                </a:solidFill>
                <a:latin typeface="Century Gothic" panose="020B0502020202020204" pitchFamily="34" charset="0"/>
              </a:rPr>
              <a:t>reuso</a:t>
            </a:r>
            <a:r>
              <a:rPr lang="es-MX" sz="2000" dirty="0">
                <a:solidFill>
                  <a:prstClr val="black"/>
                </a:solidFill>
                <a:latin typeface="Century Gothic" panose="020B0502020202020204" pitchFamily="34" charset="0"/>
              </a:rPr>
              <a:t> del agua.</a:t>
            </a:r>
          </a:p>
        </p:txBody>
      </p:sp>
      <p:pic>
        <p:nvPicPr>
          <p:cNvPr id="9" name="7 Imagen">
            <a:extLst>
              <a:ext uri="{FF2B5EF4-FFF2-40B4-BE49-F238E27FC236}">
                <a16:creationId xmlns:a16="http://schemas.microsoft.com/office/drawing/2014/main" id="{C5057F5C-E1DD-41E9-8125-F7F312CD3F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435"/>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1C92B7F2-1537-4648-9972-030AAEEA5D2F}"/>
              </a:ext>
            </a:extLst>
          </p:cNvPr>
          <p:cNvSpPr txBox="1"/>
          <p:nvPr/>
        </p:nvSpPr>
        <p:spPr>
          <a:xfrm>
            <a:off x="9893870" y="-2851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1" name="CuadroTexto 10"/>
          <p:cNvSpPr txBox="1"/>
          <p:nvPr/>
        </p:nvSpPr>
        <p:spPr>
          <a:xfrm>
            <a:off x="10231585" y="723894"/>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2443342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39</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0"/>
            <a:ext cx="12192000" cy="6858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144" y="942717"/>
            <a:ext cx="4258735" cy="5493708"/>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261" y="932483"/>
            <a:ext cx="4127956" cy="5503941"/>
          </a:xfrm>
          <a:prstGeom prst="rect">
            <a:avLst/>
          </a:prstGeom>
        </p:spPr>
      </p:pic>
      <p:sp>
        <p:nvSpPr>
          <p:cNvPr id="5" name="CuadroTexto 4"/>
          <p:cNvSpPr txBox="1"/>
          <p:nvPr/>
        </p:nvSpPr>
        <p:spPr>
          <a:xfrm>
            <a:off x="1882158" y="67565"/>
            <a:ext cx="2446317" cy="467564"/>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EVIDENCIAS </a:t>
            </a:r>
          </a:p>
        </p:txBody>
      </p:sp>
      <p:pic>
        <p:nvPicPr>
          <p:cNvPr id="7" name="7 Imagen">
            <a:extLst>
              <a:ext uri="{FF2B5EF4-FFF2-40B4-BE49-F238E27FC236}">
                <a16:creationId xmlns:a16="http://schemas.microsoft.com/office/drawing/2014/main" id="{07BB5383-7674-43B0-809A-A40B2FEF99C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25" y="-12924"/>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BB77AB54-9029-43D2-BACA-D11076BACB48}"/>
              </a:ext>
            </a:extLst>
          </p:cNvPr>
          <p:cNvSpPr txBox="1"/>
          <p:nvPr/>
        </p:nvSpPr>
        <p:spPr>
          <a:xfrm>
            <a:off x="9838635" y="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0" name="CuadroTexto 9"/>
          <p:cNvSpPr txBox="1"/>
          <p:nvPr/>
        </p:nvSpPr>
        <p:spPr>
          <a:xfrm>
            <a:off x="10576526" y="932483"/>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90016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a:t>
            </a:fld>
            <a:endParaRPr lang="es-MX">
              <a:solidFill>
                <a:prstClr val="black">
                  <a:lumMod val="85000"/>
                  <a:lumOff val="15000"/>
                </a:prstClr>
              </a:solidFill>
            </a:endParaRPr>
          </a:p>
        </p:txBody>
      </p:sp>
      <p:sp>
        <p:nvSpPr>
          <p:cNvPr id="6" name="CuadroTexto 5"/>
          <p:cNvSpPr txBox="1"/>
          <p:nvPr/>
        </p:nvSpPr>
        <p:spPr>
          <a:xfrm>
            <a:off x="539711" y="1127027"/>
            <a:ext cx="10394611" cy="5478423"/>
          </a:xfrm>
          <a:prstGeom prst="rect">
            <a:avLst/>
          </a:prstGeom>
          <a:noFill/>
        </p:spPr>
        <p:txBody>
          <a:bodyPr wrap="square" rtlCol="0">
            <a:spAutoFit/>
          </a:bodyPr>
          <a:lstStyle/>
          <a:p>
            <a:r>
              <a:rPr lang="es-MX" b="1" dirty="0"/>
              <a:t>I.- CONTEXTO </a:t>
            </a:r>
          </a:p>
          <a:p>
            <a:r>
              <a:rPr lang="es-MX" b="1" dirty="0"/>
              <a:t>Introducción y/o justificación del proyecto.</a:t>
            </a:r>
          </a:p>
          <a:p>
            <a:endParaRPr lang="es-MX" b="1" dirty="0"/>
          </a:p>
          <a:p>
            <a:endParaRPr lang="es-MX" b="1" dirty="0"/>
          </a:p>
          <a:p>
            <a:endParaRPr lang="es-MX" b="1" dirty="0"/>
          </a:p>
          <a:p>
            <a:pPr algn="just"/>
            <a:r>
              <a:rPr lang="es-MX" sz="2000" dirty="0">
                <a:solidFill>
                  <a:schemeClr val="bg1"/>
                </a:solidFill>
                <a:latin typeface="+mj-lt"/>
              </a:rPr>
              <a:t>La mayor parte de lo que existe en la tierra, está compuesta por agua en su diversos estados y manifestaciones. </a:t>
            </a:r>
          </a:p>
          <a:p>
            <a:pPr algn="just"/>
            <a:r>
              <a:rPr lang="es-MX" sz="2000" dirty="0">
                <a:solidFill>
                  <a:schemeClr val="bg1"/>
                </a:solidFill>
                <a:latin typeface="+mj-lt"/>
              </a:rPr>
              <a:t>Cuidar el agua es un deber del hombre ya que de él dependemos. De ahí la importancia que cobra este vital líquido para la preservación de los seres vivos en el planeta tierra.</a:t>
            </a:r>
          </a:p>
          <a:p>
            <a:pPr algn="just"/>
            <a:r>
              <a:rPr lang="es-MX" sz="2000" dirty="0">
                <a:solidFill>
                  <a:schemeClr val="bg1"/>
                </a:solidFill>
                <a:latin typeface="+mj-lt"/>
              </a:rPr>
              <a:t>Aun conociendo la importancia antes mencionada, el hombre se ha dado a la tarea de hacer mal uso de este recurso.</a:t>
            </a:r>
          </a:p>
          <a:p>
            <a:pPr algn="just"/>
            <a:r>
              <a:rPr lang="es-MX" sz="2000" dirty="0">
                <a:solidFill>
                  <a:schemeClr val="bg1"/>
                </a:solidFill>
                <a:latin typeface="+mj-lt"/>
              </a:rPr>
              <a:t>En nuestro contexto geográfico, la contaminación del agua es muy evidente, por la presencia de industrias, la falta de cultura y las actividades cotidianas del hombre. </a:t>
            </a:r>
          </a:p>
          <a:p>
            <a:pPr algn="just"/>
            <a:r>
              <a:rPr lang="es-MX" sz="2000" dirty="0">
                <a:solidFill>
                  <a:schemeClr val="bg1"/>
                </a:solidFill>
                <a:latin typeface="+mj-lt"/>
              </a:rPr>
              <a:t>Por esta razón, este proyecto tiene como principal objetivo aprovechar el agua de uso doméstico para que a través de diversos procesos de purificación se pueda reutilizar en diversas actividades y aprovecharla al máximo</a:t>
            </a:r>
            <a:r>
              <a:rPr lang="es-MX" sz="2000" dirty="0">
                <a:latin typeface="+mj-lt"/>
              </a:rPr>
              <a:t>. </a:t>
            </a:r>
          </a:p>
        </p:txBody>
      </p:sp>
      <p:sp>
        <p:nvSpPr>
          <p:cNvPr id="2" name="CuadroTexto 1"/>
          <p:cNvSpPr txBox="1"/>
          <p:nvPr/>
        </p:nvSpPr>
        <p:spPr>
          <a:xfrm>
            <a:off x="9443968" y="736770"/>
            <a:ext cx="2980707" cy="369332"/>
          </a:xfrm>
          <a:prstGeom prst="rect">
            <a:avLst/>
          </a:prstGeom>
          <a:noFill/>
        </p:spPr>
        <p:txBody>
          <a:bodyPr wrap="square" rtlCol="0">
            <a:spAutoFit/>
          </a:bodyPr>
          <a:lstStyle/>
          <a:p>
            <a:r>
              <a:rPr lang="es-MX" dirty="0">
                <a:solidFill>
                  <a:schemeClr val="bg1"/>
                </a:solidFill>
              </a:rPr>
              <a:t>Apartado 5</a:t>
            </a:r>
          </a:p>
        </p:txBody>
      </p:sp>
      <p:pic>
        <p:nvPicPr>
          <p:cNvPr id="7" name="7 Imagen">
            <a:extLst>
              <a:ext uri="{FF2B5EF4-FFF2-40B4-BE49-F238E27FC236}">
                <a16:creationId xmlns:a16="http://schemas.microsoft.com/office/drawing/2014/main" id="{45DECC0E-8781-4714-B194-115C60C958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106D693A-BC9D-4B4F-9A55-5BF76128A7E1}"/>
              </a:ext>
            </a:extLst>
          </p:cNvPr>
          <p:cNvSpPr txBox="1"/>
          <p:nvPr/>
        </p:nvSpPr>
        <p:spPr>
          <a:xfrm>
            <a:off x="9507663" y="158136"/>
            <a:ext cx="2853318" cy="584775"/>
          </a:xfrm>
          <a:prstGeom prst="rect">
            <a:avLst/>
          </a:prstGeom>
          <a:noFill/>
        </p:spPr>
        <p:txBody>
          <a:bodyPr wrap="square" rtlCol="0">
            <a:spAutoFit/>
          </a:bodyPr>
          <a:lstStyle/>
          <a:p>
            <a:r>
              <a:rPr lang="es-MX" sz="1600" b="1" dirty="0">
                <a:solidFill>
                  <a:schemeClr val="bg1"/>
                </a:solidFill>
                <a:latin typeface="Algerian" pitchFamily="82" charset="0"/>
              </a:rPr>
              <a:t>Colegio Buckingham </a:t>
            </a:r>
          </a:p>
          <a:p>
            <a:pPr algn="ctr"/>
            <a:r>
              <a:rPr lang="es-MX" sz="1600" b="1" dirty="0">
                <a:solidFill>
                  <a:schemeClr val="bg1"/>
                </a:solidFill>
                <a:latin typeface="Algerian" pitchFamily="82" charset="0"/>
              </a:rPr>
              <a:t>Quinto grado</a:t>
            </a:r>
          </a:p>
        </p:txBody>
      </p:sp>
    </p:spTree>
    <p:extLst>
      <p:ext uri="{BB962C8B-B14F-4D97-AF65-F5344CB8AC3E}">
        <p14:creationId xmlns:p14="http://schemas.microsoft.com/office/powerpoint/2010/main" val="24641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40</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24"/>
            <a:ext cx="12192000" cy="6858000"/>
          </a:xfrm>
          <a:prstGeom prst="rect">
            <a:avLst/>
          </a:prstGeom>
        </p:spPr>
      </p:pic>
      <p:pic>
        <p:nvPicPr>
          <p:cNvPr id="4" name="7 Imagen">
            <a:extLst>
              <a:ext uri="{FF2B5EF4-FFF2-40B4-BE49-F238E27FC236}">
                <a16:creationId xmlns:a16="http://schemas.microsoft.com/office/drawing/2014/main" id="{07BB5383-7674-43B0-809A-A40B2FEF99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25" y="-12924"/>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BB77AB54-9029-43D2-BACA-D11076BACB48}"/>
              </a:ext>
            </a:extLst>
          </p:cNvPr>
          <p:cNvSpPr txBox="1"/>
          <p:nvPr/>
        </p:nvSpPr>
        <p:spPr>
          <a:xfrm>
            <a:off x="9838635" y="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Rectángulo 5"/>
          <p:cNvSpPr/>
          <p:nvPr/>
        </p:nvSpPr>
        <p:spPr>
          <a:xfrm>
            <a:off x="1304544" y="758051"/>
            <a:ext cx="8948928" cy="369332"/>
          </a:xfrm>
          <a:prstGeom prst="rect">
            <a:avLst/>
          </a:prstGeom>
        </p:spPr>
        <p:txBody>
          <a:bodyPr wrap="square">
            <a:spAutoFit/>
          </a:bodyPr>
          <a:lstStyle/>
          <a:p>
            <a:r>
              <a:rPr lang="es-MX" dirty="0" smtClean="0"/>
              <a:t>Resultados: Se logrará realizar un video home para ser difundido a través de las redes sociales. </a:t>
            </a:r>
          </a:p>
        </p:txBody>
      </p:sp>
      <p:sp>
        <p:nvSpPr>
          <p:cNvPr id="7" name="Rectángulo 6"/>
          <p:cNvSpPr/>
          <p:nvPr/>
        </p:nvSpPr>
        <p:spPr>
          <a:xfrm>
            <a:off x="1304544" y="2550564"/>
            <a:ext cx="8948928" cy="646331"/>
          </a:xfrm>
          <a:prstGeom prst="rect">
            <a:avLst/>
          </a:prstGeom>
        </p:spPr>
        <p:txBody>
          <a:bodyPr wrap="square">
            <a:spAutoFit/>
          </a:bodyPr>
          <a:lstStyle/>
          <a:p>
            <a:r>
              <a:rPr lang="es-MX" dirty="0" smtClean="0"/>
              <a:t>Análisis: Se realizó el video home previa autorización de las actividades educativas para su difusión en la redes sociales. </a:t>
            </a:r>
            <a:endParaRPr lang="es-MX" dirty="0"/>
          </a:p>
        </p:txBody>
      </p:sp>
      <p:sp>
        <p:nvSpPr>
          <p:cNvPr id="9" name="Rectángulo 8"/>
          <p:cNvSpPr/>
          <p:nvPr/>
        </p:nvSpPr>
        <p:spPr>
          <a:xfrm>
            <a:off x="1211072" y="3795900"/>
            <a:ext cx="8948928" cy="646331"/>
          </a:xfrm>
          <a:prstGeom prst="rect">
            <a:avLst/>
          </a:prstGeom>
        </p:spPr>
        <p:txBody>
          <a:bodyPr wrap="square">
            <a:spAutoFit/>
          </a:bodyPr>
          <a:lstStyle/>
          <a:p>
            <a:r>
              <a:rPr lang="es-MX" dirty="0" smtClean="0"/>
              <a:t>Toma de decisiones: por disposición de las autoridades educativas internas y para salvaguardar la integridad física de los alumnos se tomó la decisión de proyectarlo de manera interna.   </a:t>
            </a:r>
            <a:endParaRPr lang="es-MX" dirty="0"/>
          </a:p>
        </p:txBody>
      </p:sp>
      <p:sp>
        <p:nvSpPr>
          <p:cNvPr id="10" name="CuadroTexto 9"/>
          <p:cNvSpPr txBox="1"/>
          <p:nvPr/>
        </p:nvSpPr>
        <p:spPr>
          <a:xfrm>
            <a:off x="10576526" y="932483"/>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9743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41</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7" y="0"/>
            <a:ext cx="12192000" cy="6858000"/>
          </a:xfrm>
          <a:prstGeom prst="rect">
            <a:avLst/>
          </a:prstGeom>
        </p:spPr>
      </p:pic>
      <p:sp>
        <p:nvSpPr>
          <p:cNvPr id="4" name="CuadroTexto 3"/>
          <p:cNvSpPr txBox="1"/>
          <p:nvPr/>
        </p:nvSpPr>
        <p:spPr>
          <a:xfrm>
            <a:off x="10190996" y="1007161"/>
            <a:ext cx="1377536" cy="369332"/>
          </a:xfrm>
          <a:prstGeom prst="rect">
            <a:avLst/>
          </a:prstGeom>
          <a:noFill/>
        </p:spPr>
        <p:txBody>
          <a:bodyPr wrap="square" rtlCol="0">
            <a:spAutoFit/>
          </a:bodyPr>
          <a:lstStyle/>
          <a:p>
            <a:r>
              <a:rPr lang="es-MX" dirty="0">
                <a:solidFill>
                  <a:schemeClr val="bg1"/>
                </a:solidFill>
              </a:rPr>
              <a:t>Apartado 11</a:t>
            </a:r>
          </a:p>
        </p:txBody>
      </p:sp>
      <p:sp>
        <p:nvSpPr>
          <p:cNvPr id="5" name="Rectángulo 4"/>
          <p:cNvSpPr/>
          <p:nvPr/>
        </p:nvSpPr>
        <p:spPr>
          <a:xfrm>
            <a:off x="451261" y="566670"/>
            <a:ext cx="11269685" cy="5032981"/>
          </a:xfrm>
          <a:prstGeom prst="rect">
            <a:avLst/>
          </a:prstGeom>
        </p:spPr>
        <p:txBody>
          <a:bodyPr wrap="square">
            <a:spAutoFit/>
          </a:bodyPr>
          <a:lstStyle/>
          <a:p>
            <a:pPr algn="ctr">
              <a:lnSpc>
                <a:spcPct val="107000"/>
              </a:lnSpc>
              <a:spcAft>
                <a:spcPts val="0"/>
              </a:spcAft>
            </a:pPr>
            <a:r>
              <a:rPr lang="es-MX" sz="2400" b="1" dirty="0">
                <a:solidFill>
                  <a:prstClr val="black"/>
                </a:solidFill>
                <a:latin typeface="AR ESSENCE" panose="02000000000000000000" pitchFamily="2" charset="0"/>
              </a:rPr>
              <a:t>NOMBRE DE LA ACTIVIDAD</a:t>
            </a:r>
          </a:p>
          <a:p>
            <a:pPr>
              <a:lnSpc>
                <a:spcPct val="107000"/>
              </a:lnSpc>
              <a:spcAft>
                <a:spcPts val="0"/>
              </a:spcAft>
            </a:pPr>
            <a:r>
              <a:rPr lang="es-MX" sz="2000" dirty="0">
                <a:solidFill>
                  <a:prstClr val="black"/>
                </a:solidFill>
                <a:latin typeface="Century Gothic" panose="020B0502020202020204" pitchFamily="34" charset="0"/>
              </a:rPr>
              <a:t> Práctica de laboratorio </a:t>
            </a:r>
          </a:p>
          <a:p>
            <a:endParaRPr lang="es-MX"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OBJETIVO</a:t>
            </a:r>
          </a:p>
          <a:p>
            <a:r>
              <a:rPr lang="es-MX" sz="2000" dirty="0">
                <a:solidFill>
                  <a:prstClr val="black"/>
                </a:solidFill>
                <a:latin typeface="Century Gothic" panose="020B0502020202020204" pitchFamily="34" charset="0"/>
              </a:rPr>
              <a:t>Identificar algún tipo de contaminante en el agua después de haber sido filtrada. </a:t>
            </a:r>
          </a:p>
          <a:p>
            <a:endParaRPr lang="es-MX" sz="2000"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GRADO</a:t>
            </a:r>
          </a:p>
          <a:p>
            <a:r>
              <a:rPr lang="es-MX" sz="2000" dirty="0">
                <a:solidFill>
                  <a:prstClr val="black"/>
                </a:solidFill>
                <a:latin typeface="Century Gothic" panose="020B0502020202020204" pitchFamily="34" charset="0"/>
              </a:rPr>
              <a:t>5to. año.</a:t>
            </a:r>
          </a:p>
          <a:p>
            <a:endParaRPr lang="es-MX"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FECHA</a:t>
            </a:r>
          </a:p>
          <a:p>
            <a:r>
              <a:rPr lang="es-MX" sz="2000" dirty="0">
                <a:solidFill>
                  <a:prstClr val="black"/>
                </a:solidFill>
                <a:latin typeface="Century Gothic" panose="020B0502020202020204" pitchFamily="34" charset="0"/>
              </a:rPr>
              <a:t>16 de mayo 2019</a:t>
            </a:r>
          </a:p>
          <a:p>
            <a:endParaRPr lang="es-MX" dirty="0">
              <a:solidFill>
                <a:prstClr val="black"/>
              </a:solidFill>
              <a:latin typeface="Century Gothic" panose="020B0502020202020204" pitchFamily="34" charset="0"/>
            </a:endParaRPr>
          </a:p>
          <a:p>
            <a:endParaRPr lang="es-MX" dirty="0">
              <a:solidFill>
                <a:prstClr val="black"/>
              </a:solidFill>
              <a:latin typeface="Century Gothic" panose="020B0502020202020204" pitchFamily="34" charset="0"/>
            </a:endParaRPr>
          </a:p>
          <a:p>
            <a:pPr algn="ctr">
              <a:lnSpc>
                <a:spcPct val="107000"/>
              </a:lnSpc>
            </a:pPr>
            <a:r>
              <a:rPr lang="es-MX" sz="2400" b="1" dirty="0">
                <a:solidFill>
                  <a:prstClr val="black"/>
                </a:solidFill>
                <a:latin typeface="AR ESSENCE" panose="02000000000000000000" pitchFamily="2" charset="0"/>
              </a:rPr>
              <a:t>ASIGNATURAS PARTICIPANTES</a:t>
            </a:r>
          </a:p>
          <a:p>
            <a:pPr algn="ctr">
              <a:lnSpc>
                <a:spcPct val="107000"/>
              </a:lnSpc>
              <a:spcAft>
                <a:spcPts val="0"/>
              </a:spcAft>
            </a:pPr>
            <a:r>
              <a:rPr lang="es-MX" sz="2000" dirty="0">
                <a:solidFill>
                  <a:prstClr val="black"/>
                </a:solidFill>
                <a:latin typeface="Century Gothic" panose="020B0502020202020204" pitchFamily="34" charset="0"/>
              </a:rPr>
              <a:t>Biología IV  </a:t>
            </a:r>
          </a:p>
        </p:txBody>
      </p:sp>
      <p:pic>
        <p:nvPicPr>
          <p:cNvPr id="6" name="7 Imagen">
            <a:extLst>
              <a:ext uri="{FF2B5EF4-FFF2-40B4-BE49-F238E27FC236}">
                <a16:creationId xmlns:a16="http://schemas.microsoft.com/office/drawing/2014/main" id="{802D11A8-61A1-4917-9AA1-8FBBEC7E80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7" y="0"/>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8D4342C3-5BAE-4A78-A756-2A6F5D37A576}"/>
              </a:ext>
            </a:extLst>
          </p:cNvPr>
          <p:cNvSpPr txBox="1"/>
          <p:nvPr/>
        </p:nvSpPr>
        <p:spPr>
          <a:xfrm>
            <a:off x="9456129" y="186364"/>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10190996" y="1007161"/>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1968085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42</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529575" y="1182454"/>
            <a:ext cx="11412187" cy="1093826"/>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JUSTIFICACIÓN</a:t>
            </a:r>
          </a:p>
          <a:p>
            <a:pPr>
              <a:lnSpc>
                <a:spcPct val="107000"/>
              </a:lnSpc>
            </a:pPr>
            <a:r>
              <a:rPr lang="es-MX" sz="2000" dirty="0">
                <a:solidFill>
                  <a:prstClr val="black"/>
                </a:solidFill>
                <a:latin typeface="Century Gothic" panose="020B0502020202020204" pitchFamily="34" charset="0"/>
              </a:rPr>
              <a:t>Identificar contaminantes del agua para reutilizarla en diferentes actividades domésticas    </a:t>
            </a:r>
          </a:p>
          <a:p>
            <a:pPr lvl="0"/>
            <a:endParaRPr lang="es-MX" dirty="0"/>
          </a:p>
        </p:txBody>
      </p:sp>
      <p:sp>
        <p:nvSpPr>
          <p:cNvPr id="6" name="CuadroTexto 5"/>
          <p:cNvSpPr txBox="1"/>
          <p:nvPr/>
        </p:nvSpPr>
        <p:spPr>
          <a:xfrm>
            <a:off x="837226" y="2219767"/>
            <a:ext cx="10653486" cy="795282"/>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APERTURA</a:t>
            </a:r>
          </a:p>
          <a:p>
            <a:r>
              <a:rPr lang="es-MX" sz="2000" dirty="0">
                <a:solidFill>
                  <a:prstClr val="black"/>
                </a:solidFill>
                <a:latin typeface="Century Gothic" panose="020B0502020202020204" pitchFamily="34" charset="0"/>
              </a:rPr>
              <a:t>Realizar una lectura previa acerca de los principales contaminantes del agua. </a:t>
            </a:r>
          </a:p>
        </p:txBody>
      </p:sp>
      <p:sp>
        <p:nvSpPr>
          <p:cNvPr id="7" name="CuadroTexto 6"/>
          <p:cNvSpPr txBox="1"/>
          <p:nvPr/>
        </p:nvSpPr>
        <p:spPr>
          <a:xfrm>
            <a:off x="697810" y="3241048"/>
            <a:ext cx="11004078" cy="1410835"/>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DESARROLLO</a:t>
            </a:r>
          </a:p>
          <a:p>
            <a:pPr algn="just"/>
            <a:r>
              <a:rPr lang="es-MX" sz="2000" dirty="0">
                <a:solidFill>
                  <a:prstClr val="black"/>
                </a:solidFill>
                <a:latin typeface="Century Gothic" panose="020B0502020202020204" pitchFamily="34" charset="0"/>
              </a:rPr>
              <a:t>Añadir floculantes al agua que se va a filtrar para que se sedimenten las partículas y proceder a filtrarla. Realizar una preparación temporal para identificar en el microscopio microrganismos patógenos.</a:t>
            </a:r>
          </a:p>
        </p:txBody>
      </p:sp>
      <p:sp>
        <p:nvSpPr>
          <p:cNvPr id="8" name="CuadroTexto 7"/>
          <p:cNvSpPr txBox="1"/>
          <p:nvPr/>
        </p:nvSpPr>
        <p:spPr>
          <a:xfrm>
            <a:off x="849540" y="4800759"/>
            <a:ext cx="10772259" cy="1103059"/>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CIERRE</a:t>
            </a:r>
          </a:p>
          <a:p>
            <a:pPr algn="just"/>
            <a:r>
              <a:rPr lang="es-MX" sz="2000" dirty="0">
                <a:solidFill>
                  <a:prstClr val="black"/>
                </a:solidFill>
                <a:latin typeface="Century Gothic" panose="020B0502020202020204" pitchFamily="34" charset="0"/>
              </a:rPr>
              <a:t>No se logró identificar ningún tipo de microorganismo, comprobando de esta manera la eficacia del filtro,  apta y en condiciones para su uso doméstico.</a:t>
            </a:r>
          </a:p>
        </p:txBody>
      </p:sp>
      <p:pic>
        <p:nvPicPr>
          <p:cNvPr id="9" name="7 Imagen">
            <a:extLst>
              <a:ext uri="{FF2B5EF4-FFF2-40B4-BE49-F238E27FC236}">
                <a16:creationId xmlns:a16="http://schemas.microsoft.com/office/drawing/2014/main" id="{6A0A8797-CD13-4BF3-9A69-87B1C18820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136"/>
            <a:ext cx="1055207" cy="955641"/>
          </a:xfrm>
          <a:prstGeom prst="rect">
            <a:avLst/>
          </a:prstGeom>
          <a:noFill/>
          <a:ln w="9525">
            <a:noFill/>
            <a:miter lim="800000"/>
            <a:headEnd/>
            <a:tailEnd/>
          </a:ln>
        </p:spPr>
      </p:pic>
      <p:sp>
        <p:nvSpPr>
          <p:cNvPr id="10" name="4 CuadroTexto">
            <a:extLst>
              <a:ext uri="{FF2B5EF4-FFF2-40B4-BE49-F238E27FC236}">
                <a16:creationId xmlns:a16="http://schemas.microsoft.com/office/drawing/2014/main" id="{4B61D62A-7E24-4E48-9134-16ED551278D7}"/>
              </a:ext>
            </a:extLst>
          </p:cNvPr>
          <p:cNvSpPr txBox="1"/>
          <p:nvPr/>
        </p:nvSpPr>
        <p:spPr>
          <a:xfrm>
            <a:off x="9956647" y="-21699"/>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1" name="CuadroTexto 10"/>
          <p:cNvSpPr txBox="1"/>
          <p:nvPr/>
        </p:nvSpPr>
        <p:spPr>
          <a:xfrm>
            <a:off x="10576526" y="932483"/>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39828195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43</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356260" y="311267"/>
            <a:ext cx="11412187" cy="369332"/>
          </a:xfrm>
          <a:prstGeom prst="rect">
            <a:avLst/>
          </a:prstGeom>
        </p:spPr>
        <p:txBody>
          <a:bodyPr wrap="square">
            <a:spAutoFit/>
          </a:bodyPr>
          <a:lstStyle/>
          <a:p>
            <a:pPr lvl="0"/>
            <a:endParaRPr lang="es-MX" dirty="0"/>
          </a:p>
        </p:txBody>
      </p:sp>
      <p:sp>
        <p:nvSpPr>
          <p:cNvPr id="6" name="CuadroTexto 5"/>
          <p:cNvSpPr txBox="1"/>
          <p:nvPr/>
        </p:nvSpPr>
        <p:spPr>
          <a:xfrm>
            <a:off x="522514" y="2291938"/>
            <a:ext cx="10653486" cy="369332"/>
          </a:xfrm>
          <a:prstGeom prst="rect">
            <a:avLst/>
          </a:prstGeom>
          <a:noFill/>
        </p:spPr>
        <p:txBody>
          <a:bodyPr wrap="square" rtlCol="0">
            <a:spAutoFit/>
          </a:bodyPr>
          <a:lstStyle/>
          <a:p>
            <a:endParaRPr lang="es-MX" dirty="0"/>
          </a:p>
        </p:txBody>
      </p:sp>
      <p:sp>
        <p:nvSpPr>
          <p:cNvPr id="7" name="CuadroTexto 6"/>
          <p:cNvSpPr txBox="1"/>
          <p:nvPr/>
        </p:nvSpPr>
        <p:spPr>
          <a:xfrm>
            <a:off x="356260" y="3399967"/>
            <a:ext cx="10414660" cy="369332"/>
          </a:xfrm>
          <a:prstGeom prst="rect">
            <a:avLst/>
          </a:prstGeom>
          <a:noFill/>
        </p:spPr>
        <p:txBody>
          <a:bodyPr wrap="square" rtlCol="0">
            <a:spAutoFit/>
          </a:bodyPr>
          <a:lstStyle/>
          <a:p>
            <a:pPr algn="just"/>
            <a:endParaRPr lang="es-MX" dirty="0"/>
          </a:p>
        </p:txBody>
      </p:sp>
      <p:sp>
        <p:nvSpPr>
          <p:cNvPr id="8" name="CuadroTexto 7"/>
          <p:cNvSpPr txBox="1"/>
          <p:nvPr/>
        </p:nvSpPr>
        <p:spPr>
          <a:xfrm>
            <a:off x="700644" y="4390627"/>
            <a:ext cx="10236530" cy="369332"/>
          </a:xfrm>
          <a:prstGeom prst="rect">
            <a:avLst/>
          </a:prstGeom>
          <a:noFill/>
        </p:spPr>
        <p:txBody>
          <a:bodyPr wrap="square" rtlCol="0">
            <a:spAutoFit/>
          </a:bodyPr>
          <a:lstStyle/>
          <a:p>
            <a:pPr algn="just"/>
            <a:endParaRPr lang="es-MX"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080" y="1045948"/>
            <a:ext cx="4755437" cy="5446702"/>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893" y="989304"/>
            <a:ext cx="4875541" cy="5529811"/>
          </a:xfrm>
          <a:prstGeom prst="rect">
            <a:avLst/>
          </a:prstGeom>
        </p:spPr>
      </p:pic>
      <p:sp>
        <p:nvSpPr>
          <p:cNvPr id="12" name="CuadroTexto 11"/>
          <p:cNvSpPr txBox="1"/>
          <p:nvPr/>
        </p:nvSpPr>
        <p:spPr>
          <a:xfrm>
            <a:off x="1258784" y="190005"/>
            <a:ext cx="3004458" cy="487506"/>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EVIDENCIAS </a:t>
            </a:r>
          </a:p>
        </p:txBody>
      </p:sp>
      <p:pic>
        <p:nvPicPr>
          <p:cNvPr id="13" name="7 Imagen">
            <a:extLst>
              <a:ext uri="{FF2B5EF4-FFF2-40B4-BE49-F238E27FC236}">
                <a16:creationId xmlns:a16="http://schemas.microsoft.com/office/drawing/2014/main" id="{1B8D865D-EB71-4AAD-9F1F-62C99E15347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3" y="-57561"/>
            <a:ext cx="1055207" cy="955641"/>
          </a:xfrm>
          <a:prstGeom prst="rect">
            <a:avLst/>
          </a:prstGeom>
          <a:noFill/>
          <a:ln w="9525">
            <a:noFill/>
            <a:miter lim="800000"/>
            <a:headEnd/>
            <a:tailEnd/>
          </a:ln>
        </p:spPr>
      </p:pic>
      <p:sp>
        <p:nvSpPr>
          <p:cNvPr id="14" name="4 CuadroTexto">
            <a:extLst>
              <a:ext uri="{FF2B5EF4-FFF2-40B4-BE49-F238E27FC236}">
                <a16:creationId xmlns:a16="http://schemas.microsoft.com/office/drawing/2014/main" id="{82376A8E-0330-4DB5-85DE-17EBC19F6BCC}"/>
              </a:ext>
            </a:extLst>
          </p:cNvPr>
          <p:cNvSpPr txBox="1"/>
          <p:nvPr/>
        </p:nvSpPr>
        <p:spPr>
          <a:xfrm>
            <a:off x="9838635" y="-47797"/>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5" name="CuadroTexto 14"/>
          <p:cNvSpPr txBox="1"/>
          <p:nvPr/>
        </p:nvSpPr>
        <p:spPr>
          <a:xfrm>
            <a:off x="10848787" y="591192"/>
            <a:ext cx="1377536" cy="369332"/>
          </a:xfrm>
          <a:prstGeom prst="rect">
            <a:avLst/>
          </a:prstGeom>
          <a:noFill/>
        </p:spPr>
        <p:txBody>
          <a:bodyPr wrap="square" rtlCol="0">
            <a:spAutoFit/>
          </a:bodyPr>
          <a:lstStyle/>
          <a:p>
            <a:r>
              <a:rPr lang="es-MX" dirty="0"/>
              <a:t>Apartado 11</a:t>
            </a:r>
          </a:p>
        </p:txBody>
      </p:sp>
    </p:spTree>
    <p:extLst>
      <p:ext uri="{BB962C8B-B14F-4D97-AF65-F5344CB8AC3E}">
        <p14:creationId xmlns:p14="http://schemas.microsoft.com/office/powerpoint/2010/main" val="945358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44</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356260" y="311267"/>
            <a:ext cx="11412187" cy="369332"/>
          </a:xfrm>
          <a:prstGeom prst="rect">
            <a:avLst/>
          </a:prstGeom>
        </p:spPr>
        <p:txBody>
          <a:bodyPr wrap="square">
            <a:spAutoFit/>
          </a:bodyPr>
          <a:lstStyle/>
          <a:p>
            <a:pPr lvl="0"/>
            <a:endParaRPr lang="es-MX" dirty="0"/>
          </a:p>
        </p:txBody>
      </p:sp>
      <p:sp>
        <p:nvSpPr>
          <p:cNvPr id="6" name="CuadroTexto 5"/>
          <p:cNvSpPr txBox="1"/>
          <p:nvPr/>
        </p:nvSpPr>
        <p:spPr>
          <a:xfrm>
            <a:off x="522514" y="2291938"/>
            <a:ext cx="10653486" cy="369332"/>
          </a:xfrm>
          <a:prstGeom prst="rect">
            <a:avLst/>
          </a:prstGeom>
          <a:noFill/>
        </p:spPr>
        <p:txBody>
          <a:bodyPr wrap="square" rtlCol="0">
            <a:spAutoFit/>
          </a:bodyPr>
          <a:lstStyle/>
          <a:p>
            <a:endParaRPr lang="es-MX" dirty="0"/>
          </a:p>
        </p:txBody>
      </p:sp>
      <p:sp>
        <p:nvSpPr>
          <p:cNvPr id="7" name="CuadroTexto 6"/>
          <p:cNvSpPr txBox="1"/>
          <p:nvPr/>
        </p:nvSpPr>
        <p:spPr>
          <a:xfrm>
            <a:off x="522514" y="3265714"/>
            <a:ext cx="10414660" cy="369332"/>
          </a:xfrm>
          <a:prstGeom prst="rect">
            <a:avLst/>
          </a:prstGeom>
          <a:noFill/>
        </p:spPr>
        <p:txBody>
          <a:bodyPr wrap="square" rtlCol="0">
            <a:spAutoFit/>
          </a:bodyPr>
          <a:lstStyle/>
          <a:p>
            <a:pPr algn="just"/>
            <a:endParaRPr lang="es-MX" dirty="0"/>
          </a:p>
        </p:txBody>
      </p:sp>
      <p:sp>
        <p:nvSpPr>
          <p:cNvPr id="8" name="CuadroTexto 7"/>
          <p:cNvSpPr txBox="1"/>
          <p:nvPr/>
        </p:nvSpPr>
        <p:spPr>
          <a:xfrm>
            <a:off x="700644" y="4390627"/>
            <a:ext cx="10236530" cy="369332"/>
          </a:xfrm>
          <a:prstGeom prst="rect">
            <a:avLst/>
          </a:prstGeom>
          <a:noFill/>
        </p:spPr>
        <p:txBody>
          <a:bodyPr wrap="square" rtlCol="0">
            <a:spAutoFit/>
          </a:bodyPr>
          <a:lstStyle/>
          <a:p>
            <a:pPr algn="just"/>
            <a:endParaRPr lang="es-MX"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144" y="1080929"/>
            <a:ext cx="4838248" cy="5458918"/>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107" y="1020413"/>
            <a:ext cx="4679118" cy="5388612"/>
          </a:xfrm>
          <a:prstGeom prst="rect">
            <a:avLst/>
          </a:prstGeom>
        </p:spPr>
      </p:pic>
      <p:pic>
        <p:nvPicPr>
          <p:cNvPr id="10" name="7 Imagen">
            <a:extLst>
              <a:ext uri="{FF2B5EF4-FFF2-40B4-BE49-F238E27FC236}">
                <a16:creationId xmlns:a16="http://schemas.microsoft.com/office/drawing/2014/main" id="{5057A693-5375-43B2-AB93-A54A5F29A49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0" y="-6272"/>
            <a:ext cx="1055207" cy="955641"/>
          </a:xfrm>
          <a:prstGeom prst="rect">
            <a:avLst/>
          </a:prstGeom>
          <a:noFill/>
          <a:ln w="9525">
            <a:noFill/>
            <a:miter lim="800000"/>
            <a:headEnd/>
            <a:tailEnd/>
          </a:ln>
        </p:spPr>
      </p:pic>
      <p:sp>
        <p:nvSpPr>
          <p:cNvPr id="11" name="4 CuadroTexto">
            <a:extLst>
              <a:ext uri="{FF2B5EF4-FFF2-40B4-BE49-F238E27FC236}">
                <a16:creationId xmlns:a16="http://schemas.microsoft.com/office/drawing/2014/main" id="{345B75AF-CB0B-420E-9D75-4514613ADEAB}"/>
              </a:ext>
            </a:extLst>
          </p:cNvPr>
          <p:cNvSpPr txBox="1"/>
          <p:nvPr/>
        </p:nvSpPr>
        <p:spPr>
          <a:xfrm>
            <a:off x="9838635" y="-30083"/>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2" name="CuadroTexto 11"/>
          <p:cNvSpPr txBox="1"/>
          <p:nvPr/>
        </p:nvSpPr>
        <p:spPr>
          <a:xfrm>
            <a:off x="10602688" y="577073"/>
            <a:ext cx="1377536" cy="369332"/>
          </a:xfrm>
          <a:prstGeom prst="rect">
            <a:avLst/>
          </a:prstGeom>
          <a:noFill/>
        </p:spPr>
        <p:txBody>
          <a:bodyPr wrap="square" rtlCol="0">
            <a:spAutoFit/>
          </a:bodyPr>
          <a:lstStyle/>
          <a:p>
            <a:r>
              <a:rPr lang="es-MX" dirty="0"/>
              <a:t>Apartado 11</a:t>
            </a:r>
          </a:p>
        </p:txBody>
      </p:sp>
      <p:pic>
        <p:nvPicPr>
          <p:cNvPr id="13" name="7 Imagen">
            <a:extLst>
              <a:ext uri="{FF2B5EF4-FFF2-40B4-BE49-F238E27FC236}">
                <a16:creationId xmlns:a16="http://schemas.microsoft.com/office/drawing/2014/main" id="{5057A693-5375-43B2-AB93-A54A5F29A49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54" y="-6272"/>
            <a:ext cx="1055207" cy="955641"/>
          </a:xfrm>
          <a:prstGeom prst="rect">
            <a:avLst/>
          </a:prstGeom>
          <a:noFill/>
          <a:ln w="9525">
            <a:noFill/>
            <a:miter lim="800000"/>
            <a:headEnd/>
            <a:tailEnd/>
          </a:ln>
        </p:spPr>
      </p:pic>
    </p:spTree>
    <p:extLst>
      <p:ext uri="{BB962C8B-B14F-4D97-AF65-F5344CB8AC3E}">
        <p14:creationId xmlns:p14="http://schemas.microsoft.com/office/powerpoint/2010/main" val="1092384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45</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7 Imagen">
            <a:extLst>
              <a:ext uri="{FF2B5EF4-FFF2-40B4-BE49-F238E27FC236}">
                <a16:creationId xmlns:a16="http://schemas.microsoft.com/office/drawing/2014/main" id="{5057A693-5375-43B2-AB93-A54A5F29A4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4" y="-6272"/>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345B75AF-CB0B-420E-9D75-4514613ADEAB}"/>
              </a:ext>
            </a:extLst>
          </p:cNvPr>
          <p:cNvSpPr txBox="1"/>
          <p:nvPr/>
        </p:nvSpPr>
        <p:spPr>
          <a:xfrm>
            <a:off x="9923979" y="-30083"/>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CuadroTexto 5"/>
          <p:cNvSpPr txBox="1"/>
          <p:nvPr/>
        </p:nvSpPr>
        <p:spPr>
          <a:xfrm>
            <a:off x="10602688" y="577073"/>
            <a:ext cx="1377536" cy="369332"/>
          </a:xfrm>
          <a:prstGeom prst="rect">
            <a:avLst/>
          </a:prstGeom>
          <a:noFill/>
        </p:spPr>
        <p:txBody>
          <a:bodyPr wrap="square" rtlCol="0">
            <a:spAutoFit/>
          </a:bodyPr>
          <a:lstStyle/>
          <a:p>
            <a:r>
              <a:rPr lang="es-MX" dirty="0"/>
              <a:t>Apartado 11</a:t>
            </a:r>
          </a:p>
        </p:txBody>
      </p:sp>
      <p:sp>
        <p:nvSpPr>
          <p:cNvPr id="7" name="Rectángulo 6"/>
          <p:cNvSpPr/>
          <p:nvPr/>
        </p:nvSpPr>
        <p:spPr>
          <a:xfrm>
            <a:off x="1304544" y="758051"/>
            <a:ext cx="8948928" cy="646331"/>
          </a:xfrm>
          <a:prstGeom prst="rect">
            <a:avLst/>
          </a:prstGeom>
        </p:spPr>
        <p:txBody>
          <a:bodyPr wrap="square">
            <a:spAutoFit/>
          </a:bodyPr>
          <a:lstStyle/>
          <a:p>
            <a:r>
              <a:rPr lang="es-MX" dirty="0" smtClean="0"/>
              <a:t>Resultados: Se logrará que los alumnos conozcan los diferentes microrganismos que puede contener el agua contaminada. </a:t>
            </a:r>
          </a:p>
        </p:txBody>
      </p:sp>
      <p:sp>
        <p:nvSpPr>
          <p:cNvPr id="8" name="Rectángulo 7"/>
          <p:cNvSpPr/>
          <p:nvPr/>
        </p:nvSpPr>
        <p:spPr>
          <a:xfrm>
            <a:off x="1304544" y="2550564"/>
            <a:ext cx="8948928" cy="646331"/>
          </a:xfrm>
          <a:prstGeom prst="rect">
            <a:avLst/>
          </a:prstGeom>
        </p:spPr>
        <p:txBody>
          <a:bodyPr wrap="square">
            <a:spAutoFit/>
          </a:bodyPr>
          <a:lstStyle/>
          <a:p>
            <a:r>
              <a:rPr lang="es-MX" dirty="0" smtClean="0"/>
              <a:t>Análisis: Se realizó la práctica de laboratorio después de elaborar el filtro y se comprobó que el agua que salía de los filtros estaba libre de microrganismos.  </a:t>
            </a:r>
            <a:endParaRPr lang="es-MX" dirty="0"/>
          </a:p>
        </p:txBody>
      </p:sp>
      <p:sp>
        <p:nvSpPr>
          <p:cNvPr id="9" name="Rectángulo 8"/>
          <p:cNvSpPr/>
          <p:nvPr/>
        </p:nvSpPr>
        <p:spPr>
          <a:xfrm>
            <a:off x="1211072" y="3795900"/>
            <a:ext cx="8948928" cy="369332"/>
          </a:xfrm>
          <a:prstGeom prst="rect">
            <a:avLst/>
          </a:prstGeom>
        </p:spPr>
        <p:txBody>
          <a:bodyPr wrap="square">
            <a:spAutoFit/>
          </a:bodyPr>
          <a:lstStyle/>
          <a:p>
            <a:r>
              <a:rPr lang="es-MX" dirty="0" smtClean="0"/>
              <a:t>Toma de decisiones: La práctica salió como se esperaba. </a:t>
            </a:r>
            <a:endParaRPr lang="es-MX" dirty="0"/>
          </a:p>
        </p:txBody>
      </p:sp>
    </p:spTree>
    <p:extLst>
      <p:ext uri="{BB962C8B-B14F-4D97-AF65-F5344CB8AC3E}">
        <p14:creationId xmlns:p14="http://schemas.microsoft.com/office/powerpoint/2010/main" val="128552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46</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7" y="0"/>
            <a:ext cx="12192000" cy="6858000"/>
          </a:xfrm>
          <a:prstGeom prst="rect">
            <a:avLst/>
          </a:prstGeom>
        </p:spPr>
      </p:pic>
      <p:sp>
        <p:nvSpPr>
          <p:cNvPr id="4" name="CuadroTexto 3"/>
          <p:cNvSpPr txBox="1"/>
          <p:nvPr/>
        </p:nvSpPr>
        <p:spPr>
          <a:xfrm>
            <a:off x="9979232" y="781268"/>
            <a:ext cx="1377536" cy="369332"/>
          </a:xfrm>
          <a:prstGeom prst="rect">
            <a:avLst/>
          </a:prstGeom>
          <a:noFill/>
        </p:spPr>
        <p:txBody>
          <a:bodyPr wrap="square" rtlCol="0">
            <a:spAutoFit/>
          </a:bodyPr>
          <a:lstStyle/>
          <a:p>
            <a:r>
              <a:rPr lang="es-MX" dirty="0"/>
              <a:t>Apartado 12</a:t>
            </a:r>
          </a:p>
        </p:txBody>
      </p:sp>
      <p:sp>
        <p:nvSpPr>
          <p:cNvPr id="5" name="Rectángulo 4"/>
          <p:cNvSpPr/>
          <p:nvPr/>
        </p:nvSpPr>
        <p:spPr>
          <a:xfrm>
            <a:off x="815436" y="1202770"/>
            <a:ext cx="11364687" cy="5541132"/>
          </a:xfrm>
          <a:prstGeom prst="rect">
            <a:avLst/>
          </a:prstGeom>
        </p:spPr>
        <p:txBody>
          <a:bodyPr wrap="square">
            <a:spAutoFit/>
          </a:bodyPr>
          <a:lstStyle/>
          <a:p>
            <a:pPr>
              <a:lnSpc>
                <a:spcPct val="107000"/>
              </a:lnSpc>
              <a:spcAft>
                <a:spcPts val="0"/>
              </a:spcAft>
            </a:pPr>
            <a:r>
              <a:rPr lang="es-MX" sz="2400" b="1" dirty="0">
                <a:solidFill>
                  <a:prstClr val="black"/>
                </a:solidFill>
                <a:latin typeface="AR ESSENCE" panose="02000000000000000000" pitchFamily="2" charset="0"/>
              </a:rPr>
              <a:t>NOMBRE DE LA ACTIVIDAD</a:t>
            </a:r>
          </a:p>
          <a:p>
            <a:pPr>
              <a:lnSpc>
                <a:spcPct val="107000"/>
              </a:lnSpc>
              <a:spcAft>
                <a:spcPts val="0"/>
              </a:spcAft>
            </a:pPr>
            <a:r>
              <a:rPr lang="es-MX" sz="2400" b="1" dirty="0">
                <a:solidFill>
                  <a:prstClr val="black"/>
                </a:solidFill>
                <a:latin typeface="AR ESSENCE" panose="02000000000000000000" pitchFamily="2" charset="0"/>
              </a:rPr>
              <a:t> </a:t>
            </a:r>
            <a:r>
              <a:rPr lang="es-MX" sz="2000" dirty="0">
                <a:solidFill>
                  <a:prstClr val="black"/>
                </a:solidFill>
                <a:latin typeface="Century Gothic" panose="020B0502020202020204" pitchFamily="34" charset="0"/>
              </a:rPr>
              <a:t>Exposición de filtros caseros </a:t>
            </a:r>
          </a:p>
          <a:p>
            <a:endParaRPr lang="es-MX" sz="2000" dirty="0">
              <a:solidFill>
                <a:prstClr val="black"/>
              </a:solidFill>
              <a:latin typeface="Century Gothic" panose="020B0502020202020204" pitchFamily="34" charset="0"/>
            </a:endParaRPr>
          </a:p>
          <a:p>
            <a:pPr>
              <a:lnSpc>
                <a:spcPct val="107000"/>
              </a:lnSpc>
            </a:pPr>
            <a:r>
              <a:rPr lang="es-MX" sz="2400" b="1" dirty="0">
                <a:solidFill>
                  <a:prstClr val="black"/>
                </a:solidFill>
                <a:latin typeface="AR ESSENCE" panose="02000000000000000000" pitchFamily="2" charset="0"/>
              </a:rPr>
              <a:t>OBJETIVO</a:t>
            </a:r>
          </a:p>
          <a:p>
            <a:r>
              <a:rPr lang="es-MX" sz="2000" dirty="0">
                <a:solidFill>
                  <a:prstClr val="black"/>
                </a:solidFill>
                <a:latin typeface="Century Gothic" panose="020B0502020202020204" pitchFamily="34" charset="0"/>
              </a:rPr>
              <a:t>Exponer ante la comunidad estudiantil, el proceso de filtración y utilidad de los filtros caseros.</a:t>
            </a:r>
          </a:p>
          <a:p>
            <a:endParaRPr lang="es-MX" sz="2000" dirty="0">
              <a:solidFill>
                <a:prstClr val="black"/>
              </a:solidFill>
              <a:latin typeface="Century Gothic" panose="020B0502020202020204" pitchFamily="34" charset="0"/>
            </a:endParaRPr>
          </a:p>
          <a:p>
            <a:pPr>
              <a:lnSpc>
                <a:spcPct val="107000"/>
              </a:lnSpc>
            </a:pPr>
            <a:r>
              <a:rPr lang="es-MX" sz="2400" b="1" dirty="0">
                <a:solidFill>
                  <a:prstClr val="black"/>
                </a:solidFill>
                <a:latin typeface="AR ESSENCE" panose="02000000000000000000" pitchFamily="2" charset="0"/>
              </a:rPr>
              <a:t>GRADO</a:t>
            </a:r>
          </a:p>
          <a:p>
            <a:r>
              <a:rPr lang="es-MX" sz="2000" dirty="0">
                <a:solidFill>
                  <a:prstClr val="black"/>
                </a:solidFill>
                <a:latin typeface="Century Gothic" panose="020B0502020202020204" pitchFamily="34" charset="0"/>
              </a:rPr>
              <a:t>5to. año.</a:t>
            </a:r>
          </a:p>
          <a:p>
            <a:endParaRPr lang="es-MX" sz="2000" dirty="0">
              <a:solidFill>
                <a:prstClr val="black"/>
              </a:solidFill>
              <a:latin typeface="Century Gothic" panose="020B0502020202020204" pitchFamily="34" charset="0"/>
            </a:endParaRPr>
          </a:p>
          <a:p>
            <a:pPr>
              <a:lnSpc>
                <a:spcPct val="107000"/>
              </a:lnSpc>
            </a:pPr>
            <a:r>
              <a:rPr lang="es-MX" sz="2400" b="1" dirty="0">
                <a:solidFill>
                  <a:prstClr val="black"/>
                </a:solidFill>
                <a:latin typeface="AR ESSENCE" panose="02000000000000000000" pitchFamily="2" charset="0"/>
              </a:rPr>
              <a:t>FECHA</a:t>
            </a:r>
          </a:p>
          <a:p>
            <a:r>
              <a:rPr lang="es-MX" sz="2000" dirty="0">
                <a:solidFill>
                  <a:prstClr val="black"/>
                </a:solidFill>
                <a:latin typeface="Century Gothic" panose="020B0502020202020204" pitchFamily="34" charset="0"/>
              </a:rPr>
              <a:t>14 de mayo 2019</a:t>
            </a:r>
          </a:p>
          <a:p>
            <a:endParaRPr lang="es-MX" sz="2000" dirty="0">
              <a:solidFill>
                <a:prstClr val="black"/>
              </a:solidFill>
              <a:latin typeface="Century Gothic" panose="020B0502020202020204" pitchFamily="34" charset="0"/>
            </a:endParaRPr>
          </a:p>
          <a:p>
            <a:endParaRPr lang="es-MX" sz="2000" dirty="0">
              <a:solidFill>
                <a:prstClr val="black"/>
              </a:solidFill>
              <a:latin typeface="Century Gothic" panose="020B0502020202020204" pitchFamily="34" charset="0"/>
            </a:endParaRPr>
          </a:p>
          <a:p>
            <a:pPr>
              <a:lnSpc>
                <a:spcPct val="107000"/>
              </a:lnSpc>
            </a:pPr>
            <a:r>
              <a:rPr lang="es-MX" sz="2400" b="1" dirty="0">
                <a:solidFill>
                  <a:prstClr val="black"/>
                </a:solidFill>
                <a:latin typeface="AR ESSENCE" panose="02000000000000000000" pitchFamily="2" charset="0"/>
              </a:rPr>
              <a:t>ASIGNATURAS PARTICIPANTES</a:t>
            </a:r>
            <a:endParaRPr lang="es-MX" sz="2000" dirty="0">
              <a:solidFill>
                <a:prstClr val="black"/>
              </a:solidFill>
              <a:latin typeface="Century Gothic" panose="020B0502020202020204" pitchFamily="34" charset="0"/>
            </a:endParaRPr>
          </a:p>
          <a:p>
            <a:r>
              <a:rPr lang="es-MX" sz="2000" dirty="0">
                <a:solidFill>
                  <a:prstClr val="black"/>
                </a:solidFill>
                <a:latin typeface="Century Gothic" panose="020B0502020202020204" pitchFamily="34" charset="0"/>
              </a:rPr>
              <a:t>Historia de México, Literatura Universal, Química, Educación Estética y Artística y Biología.</a:t>
            </a:r>
          </a:p>
        </p:txBody>
      </p:sp>
      <p:pic>
        <p:nvPicPr>
          <p:cNvPr id="6" name="7 Imagen">
            <a:extLst>
              <a:ext uri="{FF2B5EF4-FFF2-40B4-BE49-F238E27FC236}">
                <a16:creationId xmlns:a16="http://schemas.microsoft.com/office/drawing/2014/main" id="{3089EFE6-0823-4E54-AF81-21CC8F81D42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3" y="-4820"/>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4E752686-8BFA-4AF9-BE59-26A6D9A94DED}"/>
              </a:ext>
            </a:extLst>
          </p:cNvPr>
          <p:cNvSpPr txBox="1"/>
          <p:nvPr/>
        </p:nvSpPr>
        <p:spPr>
          <a:xfrm>
            <a:off x="9384231" y="11409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1916910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47</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7582737" y="176942"/>
            <a:ext cx="1377536" cy="369332"/>
          </a:xfrm>
          <a:prstGeom prst="rect">
            <a:avLst/>
          </a:prstGeom>
          <a:noFill/>
        </p:spPr>
        <p:txBody>
          <a:bodyPr wrap="square" rtlCol="0">
            <a:spAutoFit/>
          </a:bodyPr>
          <a:lstStyle/>
          <a:p>
            <a:r>
              <a:rPr lang="es-MX" dirty="0"/>
              <a:t>Apartado 12</a:t>
            </a:r>
          </a:p>
        </p:txBody>
      </p:sp>
      <p:sp>
        <p:nvSpPr>
          <p:cNvPr id="5" name="Rectángulo 4"/>
          <p:cNvSpPr/>
          <p:nvPr/>
        </p:nvSpPr>
        <p:spPr>
          <a:xfrm>
            <a:off x="451261" y="1028343"/>
            <a:ext cx="11364687" cy="373692"/>
          </a:xfrm>
          <a:prstGeom prst="rect">
            <a:avLst/>
          </a:prstGeom>
        </p:spPr>
        <p:txBody>
          <a:bodyPr wrap="square">
            <a:spAutoFit/>
          </a:bodyPr>
          <a:lstStyle/>
          <a:p>
            <a:pPr>
              <a:lnSpc>
                <a:spcPct val="107000"/>
              </a:lnSpc>
              <a:spcAft>
                <a:spcPts val="0"/>
              </a:spcAft>
            </a:pPr>
            <a:endParaRPr lang="es-MX" b="1" dirty="0">
              <a:solidFill>
                <a:prstClr val="black"/>
              </a:solidFill>
              <a:latin typeface="AR ESSENCE" panose="02000000000000000000" pitchFamily="2" charset="0"/>
            </a:endParaRPr>
          </a:p>
        </p:txBody>
      </p:sp>
      <p:sp>
        <p:nvSpPr>
          <p:cNvPr id="6" name="Rectángulo 5"/>
          <p:cNvSpPr/>
          <p:nvPr/>
        </p:nvSpPr>
        <p:spPr>
          <a:xfrm>
            <a:off x="451260" y="916948"/>
            <a:ext cx="11049574" cy="1103059"/>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JUSTIFICACIÓN</a:t>
            </a:r>
          </a:p>
          <a:p>
            <a:r>
              <a:rPr lang="es-MX" sz="2000" dirty="0">
                <a:solidFill>
                  <a:prstClr val="black"/>
                </a:solidFill>
                <a:latin typeface="Century Gothic" panose="020B0502020202020204" pitchFamily="34" charset="0"/>
              </a:rPr>
              <a:t>Dar a conocer el resultado final del proyecto interdisciplinario, a toda la comunidad estudiantil.    </a:t>
            </a:r>
          </a:p>
        </p:txBody>
      </p:sp>
      <p:sp>
        <p:nvSpPr>
          <p:cNvPr id="8" name="Rectángulo 7"/>
          <p:cNvSpPr/>
          <p:nvPr/>
        </p:nvSpPr>
        <p:spPr>
          <a:xfrm>
            <a:off x="451260" y="2042705"/>
            <a:ext cx="10508661" cy="795282"/>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APERTURA</a:t>
            </a:r>
          </a:p>
          <a:p>
            <a:r>
              <a:rPr lang="es-MX" b="1" dirty="0"/>
              <a:t> </a:t>
            </a:r>
            <a:r>
              <a:rPr lang="es-MX" sz="2000" dirty="0">
                <a:solidFill>
                  <a:prstClr val="black"/>
                </a:solidFill>
                <a:latin typeface="Century Gothic" panose="020B0502020202020204" pitchFamily="34" charset="0"/>
              </a:rPr>
              <a:t>Seleccionar el espacio para la exposición de los filtros caseros. </a:t>
            </a:r>
          </a:p>
        </p:txBody>
      </p:sp>
      <p:sp>
        <p:nvSpPr>
          <p:cNvPr id="9" name="CuadroTexto 8"/>
          <p:cNvSpPr txBox="1"/>
          <p:nvPr/>
        </p:nvSpPr>
        <p:spPr>
          <a:xfrm>
            <a:off x="451261" y="3221636"/>
            <a:ext cx="10414660" cy="1410835"/>
          </a:xfrm>
          <a:prstGeom prst="rect">
            <a:avLst/>
          </a:prstGeom>
          <a:noFill/>
        </p:spPr>
        <p:txBody>
          <a:bodyPr wrap="square" rtlCol="0">
            <a:spAutoFit/>
          </a:bodyPr>
          <a:lstStyle/>
          <a:p>
            <a:pPr algn="ctr">
              <a:lnSpc>
                <a:spcPct val="107000"/>
              </a:lnSpc>
            </a:pPr>
            <a:r>
              <a:rPr lang="es-MX" sz="2400" b="1" dirty="0">
                <a:solidFill>
                  <a:prstClr val="black"/>
                </a:solidFill>
                <a:latin typeface="AR ESSENCE" panose="02000000000000000000" pitchFamily="2" charset="0"/>
              </a:rPr>
              <a:t>DESARROLLO</a:t>
            </a:r>
          </a:p>
          <a:p>
            <a:pPr algn="just"/>
            <a:r>
              <a:rPr lang="es-MX" sz="2000" dirty="0">
                <a:solidFill>
                  <a:prstClr val="black"/>
                </a:solidFill>
                <a:latin typeface="Century Gothic" panose="020B0502020202020204" pitchFamily="34" charset="0"/>
              </a:rPr>
              <a:t>Se contó con la presencia de padres de familia, alumnos, personal docente y administrativo, a fin de que apreciaran el trabajo realizado por los alumnos de quinto año.</a:t>
            </a:r>
          </a:p>
        </p:txBody>
      </p:sp>
      <p:sp>
        <p:nvSpPr>
          <p:cNvPr id="10" name="Rectángulo 9"/>
          <p:cNvSpPr/>
          <p:nvPr/>
        </p:nvSpPr>
        <p:spPr>
          <a:xfrm>
            <a:off x="451261" y="4676264"/>
            <a:ext cx="10414660" cy="795282"/>
          </a:xfrm>
          <a:prstGeom prst="rect">
            <a:avLst/>
          </a:prstGeom>
        </p:spPr>
        <p:txBody>
          <a:bodyPr wrap="square">
            <a:spAutoFit/>
          </a:bodyPr>
          <a:lstStyle/>
          <a:p>
            <a:pPr algn="ctr">
              <a:lnSpc>
                <a:spcPct val="107000"/>
              </a:lnSpc>
            </a:pPr>
            <a:r>
              <a:rPr lang="es-MX" sz="2400" b="1" dirty="0">
                <a:solidFill>
                  <a:prstClr val="black"/>
                </a:solidFill>
                <a:latin typeface="AR ESSENCE" panose="02000000000000000000" pitchFamily="2" charset="0"/>
              </a:rPr>
              <a:t>CIERRE</a:t>
            </a:r>
          </a:p>
          <a:p>
            <a:pPr algn="just"/>
            <a:r>
              <a:rPr lang="es-MX" sz="2000" dirty="0">
                <a:solidFill>
                  <a:prstClr val="black"/>
                </a:solidFill>
                <a:latin typeface="Century Gothic" panose="020B0502020202020204" pitchFamily="34" charset="0"/>
              </a:rPr>
              <a:t>Se cumplió con el objetivo propuesto para el proyecto.</a:t>
            </a:r>
          </a:p>
        </p:txBody>
      </p:sp>
      <p:pic>
        <p:nvPicPr>
          <p:cNvPr id="11" name="7 Imagen">
            <a:extLst>
              <a:ext uri="{FF2B5EF4-FFF2-40B4-BE49-F238E27FC236}">
                <a16:creationId xmlns:a16="http://schemas.microsoft.com/office/drawing/2014/main" id="{CD1E6E9E-C305-4356-9AF9-3D5323541E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12" name="4 CuadroTexto">
            <a:extLst>
              <a:ext uri="{FF2B5EF4-FFF2-40B4-BE49-F238E27FC236}">
                <a16:creationId xmlns:a16="http://schemas.microsoft.com/office/drawing/2014/main" id="{73A24494-72AF-4A7D-9DD3-39F7F96FF9AE}"/>
              </a:ext>
            </a:extLst>
          </p:cNvPr>
          <p:cNvSpPr txBox="1"/>
          <p:nvPr/>
        </p:nvSpPr>
        <p:spPr>
          <a:xfrm>
            <a:off x="9338682" y="17243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3404194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48</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10580473" y="1000876"/>
            <a:ext cx="1377536" cy="369332"/>
          </a:xfrm>
          <a:prstGeom prst="rect">
            <a:avLst/>
          </a:prstGeom>
          <a:noFill/>
        </p:spPr>
        <p:txBody>
          <a:bodyPr wrap="square" rtlCol="0">
            <a:spAutoFit/>
          </a:bodyPr>
          <a:lstStyle/>
          <a:p>
            <a:r>
              <a:rPr lang="es-MX" dirty="0"/>
              <a:t>Apartado 12</a:t>
            </a:r>
          </a:p>
        </p:txBody>
      </p:sp>
      <p:sp>
        <p:nvSpPr>
          <p:cNvPr id="5" name="Rectángulo 4"/>
          <p:cNvSpPr/>
          <p:nvPr/>
        </p:nvSpPr>
        <p:spPr>
          <a:xfrm>
            <a:off x="451261" y="1028343"/>
            <a:ext cx="11364687" cy="373692"/>
          </a:xfrm>
          <a:prstGeom prst="rect">
            <a:avLst/>
          </a:prstGeom>
        </p:spPr>
        <p:txBody>
          <a:bodyPr wrap="square">
            <a:spAutoFit/>
          </a:bodyPr>
          <a:lstStyle/>
          <a:p>
            <a:pPr>
              <a:lnSpc>
                <a:spcPct val="107000"/>
              </a:lnSpc>
              <a:spcAft>
                <a:spcPts val="0"/>
              </a:spcAft>
            </a:pPr>
            <a:endParaRPr lang="es-MX" b="1" dirty="0">
              <a:solidFill>
                <a:prstClr val="black"/>
              </a:solidFill>
              <a:latin typeface="AR ESSENCE" panose="02000000000000000000" pitchFamily="2"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2" y="437881"/>
            <a:ext cx="4486678" cy="5982237"/>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02" y="369332"/>
            <a:ext cx="4538090" cy="6050786"/>
          </a:xfrm>
          <a:prstGeom prst="rect">
            <a:avLst/>
          </a:prstGeom>
        </p:spPr>
      </p:pic>
      <p:pic>
        <p:nvPicPr>
          <p:cNvPr id="8" name="7 Imagen">
            <a:extLst>
              <a:ext uri="{FF2B5EF4-FFF2-40B4-BE49-F238E27FC236}">
                <a16:creationId xmlns:a16="http://schemas.microsoft.com/office/drawing/2014/main" id="{5EE9C992-39A5-49BD-9D47-B4C1DB86D26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055207" cy="955641"/>
          </a:xfrm>
          <a:prstGeom prst="rect">
            <a:avLst/>
          </a:prstGeom>
          <a:noFill/>
          <a:ln w="9525">
            <a:noFill/>
            <a:miter lim="800000"/>
            <a:headEnd/>
            <a:tailEnd/>
          </a:ln>
        </p:spPr>
      </p:pic>
      <p:sp>
        <p:nvSpPr>
          <p:cNvPr id="9" name="4 CuadroTexto">
            <a:extLst>
              <a:ext uri="{FF2B5EF4-FFF2-40B4-BE49-F238E27FC236}">
                <a16:creationId xmlns:a16="http://schemas.microsoft.com/office/drawing/2014/main" id="{779BDB41-75E5-4249-926C-69B4B64CB330}"/>
              </a:ext>
            </a:extLst>
          </p:cNvPr>
          <p:cNvSpPr txBox="1"/>
          <p:nvPr/>
        </p:nvSpPr>
        <p:spPr>
          <a:xfrm>
            <a:off x="9724733" y="4431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4190520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49</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451261" y="1028343"/>
            <a:ext cx="11364687" cy="373692"/>
          </a:xfrm>
          <a:prstGeom prst="rect">
            <a:avLst/>
          </a:prstGeom>
        </p:spPr>
        <p:txBody>
          <a:bodyPr wrap="square">
            <a:spAutoFit/>
          </a:bodyPr>
          <a:lstStyle/>
          <a:p>
            <a:pPr>
              <a:lnSpc>
                <a:spcPct val="107000"/>
              </a:lnSpc>
              <a:spcAft>
                <a:spcPts val="0"/>
              </a:spcAft>
            </a:pPr>
            <a:endParaRPr lang="es-MX" b="1" dirty="0">
              <a:solidFill>
                <a:prstClr val="black"/>
              </a:solidFill>
              <a:latin typeface="AR ESSENCE" panose="02000000000000000000" pitchFamily="2"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79" y="369332"/>
            <a:ext cx="4539521" cy="605269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480" y="369332"/>
            <a:ext cx="4539521" cy="6052694"/>
          </a:xfrm>
          <a:prstGeom prst="rect">
            <a:avLst/>
          </a:prstGeom>
        </p:spPr>
      </p:pic>
      <p:pic>
        <p:nvPicPr>
          <p:cNvPr id="8" name="7 Imagen">
            <a:extLst>
              <a:ext uri="{FF2B5EF4-FFF2-40B4-BE49-F238E27FC236}">
                <a16:creationId xmlns:a16="http://schemas.microsoft.com/office/drawing/2014/main" id="{AA97E29C-3A6E-44FF-8F42-8A57DB2FE6C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055207" cy="955641"/>
          </a:xfrm>
          <a:prstGeom prst="rect">
            <a:avLst/>
          </a:prstGeom>
          <a:noFill/>
          <a:ln w="9525">
            <a:noFill/>
            <a:miter lim="800000"/>
            <a:headEnd/>
            <a:tailEnd/>
          </a:ln>
        </p:spPr>
      </p:pic>
      <p:sp>
        <p:nvSpPr>
          <p:cNvPr id="9" name="4 CuadroTexto">
            <a:extLst>
              <a:ext uri="{FF2B5EF4-FFF2-40B4-BE49-F238E27FC236}">
                <a16:creationId xmlns:a16="http://schemas.microsoft.com/office/drawing/2014/main" id="{5643095E-7829-4ABF-B626-B4CD85592DC4}"/>
              </a:ext>
            </a:extLst>
          </p:cNvPr>
          <p:cNvSpPr txBox="1"/>
          <p:nvPr/>
        </p:nvSpPr>
        <p:spPr>
          <a:xfrm>
            <a:off x="9839954" y="-57869"/>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0" name="CuadroTexto 9"/>
          <p:cNvSpPr txBox="1"/>
          <p:nvPr/>
        </p:nvSpPr>
        <p:spPr>
          <a:xfrm>
            <a:off x="10896886" y="1012983"/>
            <a:ext cx="1377536" cy="369332"/>
          </a:xfrm>
          <a:prstGeom prst="rect">
            <a:avLst/>
          </a:prstGeom>
          <a:noFill/>
        </p:spPr>
        <p:txBody>
          <a:bodyPr wrap="square" rtlCol="0">
            <a:spAutoFit/>
          </a:bodyPr>
          <a:lstStyle/>
          <a:p>
            <a:r>
              <a:rPr lang="es-MX" dirty="0"/>
              <a:t>Apartado 12</a:t>
            </a:r>
          </a:p>
        </p:txBody>
      </p:sp>
    </p:spTree>
    <p:extLst>
      <p:ext uri="{BB962C8B-B14F-4D97-AF65-F5344CB8AC3E}">
        <p14:creationId xmlns:p14="http://schemas.microsoft.com/office/powerpoint/2010/main" val="4074320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5</a:t>
            </a:fld>
            <a:endParaRPr lang="es-MX">
              <a:solidFill>
                <a:prstClr val="black">
                  <a:lumMod val="85000"/>
                  <a:lumOff val="15000"/>
                </a:prst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arcador de contenido 2"/>
          <p:cNvSpPr>
            <a:spLocks noGrp="1"/>
          </p:cNvSpPr>
          <p:nvPr>
            <p:ph idx="1"/>
          </p:nvPr>
        </p:nvSpPr>
        <p:spPr>
          <a:xfrm>
            <a:off x="1545465" y="603027"/>
            <a:ext cx="8993162" cy="4975448"/>
          </a:xfrm>
        </p:spPr>
        <p:txBody>
          <a:bodyPr>
            <a:noAutofit/>
          </a:bodyPr>
          <a:lstStyle/>
          <a:p>
            <a:pPr marL="0" indent="0" algn="ctr">
              <a:buNone/>
            </a:pPr>
            <a:endParaRPr lang="es-MX" sz="1800" b="1" dirty="0">
              <a:latin typeface="Algerian" pitchFamily="82" charset="0"/>
            </a:endParaRPr>
          </a:p>
          <a:p>
            <a:pPr marL="0" indent="0" algn="ctr">
              <a:buNone/>
            </a:pPr>
            <a:endParaRPr lang="es-MX" sz="1800" b="1" dirty="0">
              <a:latin typeface="Algerian" pitchFamily="82" charset="0"/>
            </a:endParaRPr>
          </a:p>
          <a:p>
            <a:pPr marL="0" indent="0" algn="ctr">
              <a:buNone/>
            </a:pPr>
            <a:endParaRPr lang="es-MX" sz="1800" b="1" dirty="0">
              <a:latin typeface="Algerian" pitchFamily="82" charset="0"/>
            </a:endParaRPr>
          </a:p>
          <a:p>
            <a:pPr marL="0" indent="0" algn="ctr">
              <a:buNone/>
            </a:pPr>
            <a:endParaRPr lang="es-MX" sz="1800" b="1" dirty="0">
              <a:latin typeface="Algerian" pitchFamily="82" charset="0"/>
            </a:endParaRPr>
          </a:p>
          <a:p>
            <a:pPr marL="0" indent="0" algn="ctr">
              <a:buNone/>
            </a:pPr>
            <a:r>
              <a:rPr lang="es-MX" sz="1600" b="1" dirty="0">
                <a:latin typeface="Algerian" pitchFamily="82" charset="0"/>
              </a:rPr>
              <a:t>III.- </a:t>
            </a:r>
            <a:r>
              <a:rPr lang="es-MX" sz="1800" b="1" dirty="0">
                <a:solidFill>
                  <a:schemeClr val="bg1"/>
                </a:solidFill>
                <a:latin typeface="+mj-lt"/>
              </a:rPr>
              <a:t>OBJETIVO GENERAL DEL PROYECTO </a:t>
            </a:r>
            <a:r>
              <a:rPr lang="es-MX" sz="1800" dirty="0">
                <a:solidFill>
                  <a:schemeClr val="bg1"/>
                </a:solidFill>
                <a:latin typeface="+mj-lt"/>
              </a:rPr>
              <a:t> Diseñar filtros de agua para reutilizar el líquido en nuestros hogares.</a:t>
            </a:r>
          </a:p>
          <a:p>
            <a:pPr marL="0" indent="0" algn="ctr">
              <a:buNone/>
            </a:pPr>
            <a:endParaRPr lang="es-MX" sz="1800" dirty="0">
              <a:solidFill>
                <a:schemeClr val="bg1"/>
              </a:solidFill>
              <a:latin typeface="+mj-lt"/>
            </a:endParaRPr>
          </a:p>
          <a:p>
            <a:pPr algn="ctr"/>
            <a:r>
              <a:rPr lang="es-MX" sz="1800" b="1" dirty="0">
                <a:solidFill>
                  <a:schemeClr val="bg1"/>
                </a:solidFill>
                <a:latin typeface="+mj-lt"/>
              </a:rPr>
              <a:t>IV Objetivos a alcanzar  </a:t>
            </a:r>
          </a:p>
          <a:p>
            <a:pPr marL="0" lvl="0" indent="0">
              <a:buNone/>
            </a:pPr>
            <a:r>
              <a:rPr lang="es-MX" sz="1800" b="1" dirty="0">
                <a:solidFill>
                  <a:schemeClr val="bg1"/>
                </a:solidFill>
                <a:latin typeface="+mj-lt"/>
              </a:rPr>
              <a:t>Historia. </a:t>
            </a:r>
          </a:p>
          <a:p>
            <a:pPr lvl="0"/>
            <a:r>
              <a:rPr lang="es-MX" sz="1800" dirty="0">
                <a:solidFill>
                  <a:schemeClr val="bg1"/>
                </a:solidFill>
                <a:latin typeface="+mj-lt"/>
              </a:rPr>
              <a:t> Desarrollar una investigación documental sobre el uso del agua en el México prehispánico.</a:t>
            </a:r>
          </a:p>
          <a:p>
            <a:pPr marL="0" lvl="0" indent="0">
              <a:buNone/>
            </a:pPr>
            <a:endParaRPr lang="es-MX" sz="1800" dirty="0">
              <a:solidFill>
                <a:schemeClr val="bg1"/>
              </a:solidFill>
              <a:latin typeface="+mj-lt"/>
            </a:endParaRPr>
          </a:p>
          <a:p>
            <a:pPr marL="0" indent="0">
              <a:buNone/>
            </a:pPr>
            <a:r>
              <a:rPr lang="es-MX" sz="1800" b="1" dirty="0">
                <a:solidFill>
                  <a:schemeClr val="bg1"/>
                </a:solidFill>
                <a:latin typeface="+mj-lt"/>
              </a:rPr>
              <a:t>Literatura.</a:t>
            </a:r>
          </a:p>
          <a:p>
            <a:r>
              <a:rPr lang="es-MX" sz="1800" dirty="0">
                <a:solidFill>
                  <a:schemeClr val="bg1"/>
                </a:solidFill>
                <a:latin typeface="+mj-lt"/>
              </a:rPr>
              <a:t>Elaborar un guion dramático destacando la importancia de un filtro de agua, para recuperarla y utilizarla en diversas actividades.</a:t>
            </a:r>
          </a:p>
          <a:p>
            <a:pPr marL="0" indent="0">
              <a:buNone/>
            </a:pPr>
            <a:endParaRPr lang="es-MX" sz="1800" dirty="0">
              <a:solidFill>
                <a:schemeClr val="bg1"/>
              </a:solidFill>
              <a:latin typeface="+mj-lt"/>
            </a:endParaRPr>
          </a:p>
          <a:p>
            <a:pPr marL="0" indent="0">
              <a:buNone/>
            </a:pPr>
            <a:r>
              <a:rPr lang="es-MX" sz="1800" b="1" dirty="0">
                <a:solidFill>
                  <a:schemeClr val="bg1"/>
                </a:solidFill>
                <a:latin typeface="+mj-lt"/>
              </a:rPr>
              <a:t>Educación Estética y Artística.</a:t>
            </a:r>
          </a:p>
          <a:p>
            <a:pPr algn="just"/>
            <a:r>
              <a:rPr lang="es-MX" sz="1800" dirty="0">
                <a:solidFill>
                  <a:schemeClr val="bg1"/>
                </a:solidFill>
                <a:latin typeface="+mj-lt"/>
              </a:rPr>
              <a:t>Producir un video con base en el guion dramático.</a:t>
            </a:r>
          </a:p>
          <a:p>
            <a:pPr lvl="0"/>
            <a:endParaRPr lang="es-MX" sz="1800" dirty="0"/>
          </a:p>
          <a:p>
            <a:pPr marL="0" lvl="0" indent="0">
              <a:buNone/>
            </a:pPr>
            <a:endParaRPr lang="es-MX" sz="1800" b="1" dirty="0"/>
          </a:p>
        </p:txBody>
      </p:sp>
      <p:sp>
        <p:nvSpPr>
          <p:cNvPr id="2" name="CuadroTexto 1"/>
          <p:cNvSpPr txBox="1"/>
          <p:nvPr/>
        </p:nvSpPr>
        <p:spPr>
          <a:xfrm>
            <a:off x="10363200" y="1187802"/>
            <a:ext cx="2078182" cy="369332"/>
          </a:xfrm>
          <a:prstGeom prst="rect">
            <a:avLst/>
          </a:prstGeom>
          <a:noFill/>
        </p:spPr>
        <p:txBody>
          <a:bodyPr wrap="square" rtlCol="0">
            <a:spAutoFit/>
          </a:bodyPr>
          <a:lstStyle/>
          <a:p>
            <a:r>
              <a:rPr lang="es-MX" dirty="0">
                <a:solidFill>
                  <a:schemeClr val="bg1"/>
                </a:solidFill>
              </a:rPr>
              <a:t>Apartado 6 y 7</a:t>
            </a:r>
          </a:p>
        </p:txBody>
      </p:sp>
      <p:pic>
        <p:nvPicPr>
          <p:cNvPr id="7" name="7 Imagen">
            <a:extLst>
              <a:ext uri="{FF2B5EF4-FFF2-40B4-BE49-F238E27FC236}">
                <a16:creationId xmlns:a16="http://schemas.microsoft.com/office/drawing/2014/main" id="{AF1CB836-96EB-4AD2-99A6-1C78210D21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29" y="-27298"/>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2B75A89C-6D27-42B0-9A76-B22CF794E70E}"/>
              </a:ext>
            </a:extLst>
          </p:cNvPr>
          <p:cNvSpPr txBox="1"/>
          <p:nvPr/>
        </p:nvSpPr>
        <p:spPr>
          <a:xfrm>
            <a:off x="9595377" y="158136"/>
            <a:ext cx="2853318" cy="584775"/>
          </a:xfrm>
          <a:prstGeom prst="rect">
            <a:avLst/>
          </a:prstGeom>
          <a:noFill/>
        </p:spPr>
        <p:txBody>
          <a:bodyPr wrap="square" rtlCol="0">
            <a:spAutoFit/>
          </a:bodyPr>
          <a:lstStyle/>
          <a:p>
            <a:r>
              <a:rPr lang="es-MX" sz="1600" b="1" dirty="0">
                <a:solidFill>
                  <a:schemeClr val="bg1"/>
                </a:solidFill>
                <a:latin typeface="Algerian" pitchFamily="82" charset="0"/>
              </a:rPr>
              <a:t>Colegio Buckingham </a:t>
            </a:r>
          </a:p>
          <a:p>
            <a:pPr algn="ctr"/>
            <a:r>
              <a:rPr lang="es-MX" sz="1600" b="1" dirty="0">
                <a:solidFill>
                  <a:schemeClr val="bg1"/>
                </a:solidFill>
                <a:latin typeface="Algerian" pitchFamily="82" charset="0"/>
              </a:rPr>
              <a:t>Quinto grado</a:t>
            </a:r>
          </a:p>
        </p:txBody>
      </p:sp>
    </p:spTree>
    <p:extLst>
      <p:ext uri="{BB962C8B-B14F-4D97-AF65-F5344CB8AC3E}">
        <p14:creationId xmlns:p14="http://schemas.microsoft.com/office/powerpoint/2010/main" val="16146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circle(in)">
                                      <p:cBhvr>
                                        <p:cTn id="7" dur="20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circle(in)">
                                      <p:cBhvr>
                                        <p:cTn id="12" dur="2000"/>
                                        <p:tgtEl>
                                          <p:spTgt spid="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circle(in)">
                                      <p:cBhvr>
                                        <p:cTn id="17" dur="2000"/>
                                        <p:tgtEl>
                                          <p:spTgt spid="6">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circle(in)">
                                      <p:cBhvr>
                                        <p:cTn id="22" dur="2000"/>
                                        <p:tgtEl>
                                          <p:spTgt spid="6">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circle(in)">
                                      <p:cBhvr>
                                        <p:cTn id="27" dur="2000"/>
                                        <p:tgtEl>
                                          <p:spTgt spid="6">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xEl>
                                              <p:pRg st="11" end="11"/>
                                            </p:txEl>
                                          </p:spTgt>
                                        </p:tgtEl>
                                        <p:attrNameLst>
                                          <p:attrName>style.visibility</p:attrName>
                                        </p:attrNameLst>
                                      </p:cBhvr>
                                      <p:to>
                                        <p:strVal val="visible"/>
                                      </p:to>
                                    </p:set>
                                    <p:animEffect transition="in" filter="circle(in)">
                                      <p:cBhvr>
                                        <p:cTn id="32" dur="2000"/>
                                        <p:tgtEl>
                                          <p:spTgt spid="6">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animEffect transition="in" filter="circle(in)">
                                      <p:cBhvr>
                                        <p:cTn id="37" dur="2000"/>
                                        <p:tgtEl>
                                          <p:spTgt spid="6">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6">
                                            <p:txEl>
                                              <p:pRg st="14" end="14"/>
                                            </p:txEl>
                                          </p:spTgt>
                                        </p:tgtEl>
                                        <p:attrNameLst>
                                          <p:attrName>style.visibility</p:attrName>
                                        </p:attrNameLst>
                                      </p:cBhvr>
                                      <p:to>
                                        <p:strVal val="visible"/>
                                      </p:to>
                                    </p:set>
                                    <p:animEffect transition="in" filter="circle(in)">
                                      <p:cBhvr>
                                        <p:cTn id="42" dur="2000"/>
                                        <p:tgtEl>
                                          <p:spTgt spid="6">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50</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7 Imagen">
            <a:extLst>
              <a:ext uri="{FF2B5EF4-FFF2-40B4-BE49-F238E27FC236}">
                <a16:creationId xmlns:a16="http://schemas.microsoft.com/office/drawing/2014/main" id="{AA97E29C-3A6E-44FF-8F42-8A57DB2FE6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5643095E-7829-4ABF-B626-B4CD85592DC4}"/>
              </a:ext>
            </a:extLst>
          </p:cNvPr>
          <p:cNvSpPr txBox="1"/>
          <p:nvPr/>
        </p:nvSpPr>
        <p:spPr>
          <a:xfrm>
            <a:off x="9724733" y="4431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Rectángulo 5"/>
          <p:cNvSpPr/>
          <p:nvPr/>
        </p:nvSpPr>
        <p:spPr>
          <a:xfrm>
            <a:off x="1304544" y="758051"/>
            <a:ext cx="8948928" cy="646331"/>
          </a:xfrm>
          <a:prstGeom prst="rect">
            <a:avLst/>
          </a:prstGeom>
        </p:spPr>
        <p:txBody>
          <a:bodyPr wrap="square">
            <a:spAutoFit/>
          </a:bodyPr>
          <a:lstStyle/>
          <a:p>
            <a:r>
              <a:rPr lang="es-MX" dirty="0" smtClean="0"/>
              <a:t>Resultados: Se dará a conocer los filtros elaborados a toda la comunidad estudiantil: papás, alumnos  y autoridades educativas. </a:t>
            </a:r>
          </a:p>
        </p:txBody>
      </p:sp>
      <p:sp>
        <p:nvSpPr>
          <p:cNvPr id="7" name="Rectángulo 6"/>
          <p:cNvSpPr/>
          <p:nvPr/>
        </p:nvSpPr>
        <p:spPr>
          <a:xfrm>
            <a:off x="1304544" y="2550564"/>
            <a:ext cx="8948928" cy="646331"/>
          </a:xfrm>
          <a:prstGeom prst="rect">
            <a:avLst/>
          </a:prstGeom>
        </p:spPr>
        <p:txBody>
          <a:bodyPr wrap="square">
            <a:spAutoFit/>
          </a:bodyPr>
          <a:lstStyle/>
          <a:p>
            <a:r>
              <a:rPr lang="es-MX" dirty="0" smtClean="0"/>
              <a:t>Análisis: De acuerdo a los resultados llegamos a la conclusión de que podríamos hacer una mejor difusión de la elaboración de los filtros y además de que seria muy fácil elaborarlos. </a:t>
            </a:r>
            <a:endParaRPr lang="es-MX" dirty="0"/>
          </a:p>
        </p:txBody>
      </p:sp>
      <p:sp>
        <p:nvSpPr>
          <p:cNvPr id="8" name="Rectángulo 7"/>
          <p:cNvSpPr/>
          <p:nvPr/>
        </p:nvSpPr>
        <p:spPr>
          <a:xfrm>
            <a:off x="1211072" y="3795900"/>
            <a:ext cx="8948928" cy="646331"/>
          </a:xfrm>
          <a:prstGeom prst="rect">
            <a:avLst/>
          </a:prstGeom>
        </p:spPr>
        <p:txBody>
          <a:bodyPr wrap="square">
            <a:spAutoFit/>
          </a:bodyPr>
          <a:lstStyle/>
          <a:p>
            <a:r>
              <a:rPr lang="es-MX" dirty="0" smtClean="0"/>
              <a:t>Toma de decisiones: Se cambió el lugar de exposición de los proyectos debido a las inclemencias del tiempo. </a:t>
            </a:r>
            <a:endParaRPr lang="es-MX" dirty="0"/>
          </a:p>
        </p:txBody>
      </p:sp>
    </p:spTree>
    <p:extLst>
      <p:ext uri="{BB962C8B-B14F-4D97-AF65-F5344CB8AC3E}">
        <p14:creationId xmlns:p14="http://schemas.microsoft.com/office/powerpoint/2010/main" val="61790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51</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10438412" y="805306"/>
            <a:ext cx="1377536" cy="369332"/>
          </a:xfrm>
          <a:prstGeom prst="rect">
            <a:avLst/>
          </a:prstGeom>
          <a:noFill/>
        </p:spPr>
        <p:txBody>
          <a:bodyPr wrap="square" rtlCol="0">
            <a:spAutoFit/>
          </a:bodyPr>
          <a:lstStyle/>
          <a:p>
            <a:r>
              <a:rPr lang="es-MX" dirty="0"/>
              <a:t>Apartado 13</a:t>
            </a:r>
          </a:p>
        </p:txBody>
      </p:sp>
      <p:sp>
        <p:nvSpPr>
          <p:cNvPr id="5" name="Rectángulo 4"/>
          <p:cNvSpPr/>
          <p:nvPr/>
        </p:nvSpPr>
        <p:spPr>
          <a:xfrm>
            <a:off x="451261" y="1028343"/>
            <a:ext cx="11364687" cy="373692"/>
          </a:xfrm>
          <a:prstGeom prst="rect">
            <a:avLst/>
          </a:prstGeom>
        </p:spPr>
        <p:txBody>
          <a:bodyPr wrap="square">
            <a:spAutoFit/>
          </a:bodyPr>
          <a:lstStyle/>
          <a:p>
            <a:pPr>
              <a:lnSpc>
                <a:spcPct val="107000"/>
              </a:lnSpc>
              <a:spcAft>
                <a:spcPts val="0"/>
              </a:spcAft>
            </a:pPr>
            <a:endParaRPr lang="es-MX" b="1" dirty="0">
              <a:solidFill>
                <a:prstClr val="black"/>
              </a:solidFill>
              <a:latin typeface="AR ESSENCE" panose="02000000000000000000" pitchFamily="2" charset="0"/>
            </a:endParaRPr>
          </a:p>
        </p:txBody>
      </p:sp>
      <p:pic>
        <p:nvPicPr>
          <p:cNvPr id="6" name="Imagen 5" descr="Imagen"/>
          <p:cNvPicPr/>
          <p:nvPr/>
        </p:nvPicPr>
        <p:blipFill rotWithShape="1">
          <a:blip r:embed="rId3">
            <a:extLst>
              <a:ext uri="{28A0092B-C50C-407E-A947-70E740481C1C}">
                <a14:useLocalDpi xmlns:a14="http://schemas.microsoft.com/office/drawing/2010/main" val="0"/>
              </a:ext>
            </a:extLst>
          </a:blip>
          <a:srcRect t="6110" b="28179"/>
          <a:stretch/>
        </p:blipFill>
        <p:spPr bwMode="auto">
          <a:xfrm>
            <a:off x="2047742" y="304799"/>
            <a:ext cx="7736206" cy="6430851"/>
          </a:xfrm>
          <a:prstGeom prst="rect">
            <a:avLst/>
          </a:prstGeom>
          <a:noFill/>
          <a:ln>
            <a:noFill/>
          </a:ln>
          <a:extLst>
            <a:ext uri="{53640926-AAD7-44D8-BBD7-CCE9431645EC}">
              <a14:shadowObscured xmlns:a14="http://schemas.microsoft.com/office/drawing/2010/main"/>
            </a:ext>
          </a:extLst>
        </p:spPr>
      </p:pic>
      <p:pic>
        <p:nvPicPr>
          <p:cNvPr id="7" name="7 Imagen">
            <a:extLst>
              <a:ext uri="{FF2B5EF4-FFF2-40B4-BE49-F238E27FC236}">
                <a16:creationId xmlns:a16="http://schemas.microsoft.com/office/drawing/2014/main" id="{3094FAEE-B46E-4AF3-8D60-384FC9C9A9F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577"/>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5B2B59B0-500F-41ED-B23E-0B615257E345}"/>
              </a:ext>
            </a:extLst>
          </p:cNvPr>
          <p:cNvSpPr txBox="1"/>
          <p:nvPr/>
        </p:nvSpPr>
        <p:spPr>
          <a:xfrm>
            <a:off x="9724733" y="44310"/>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1687532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52</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451261" y="1028343"/>
            <a:ext cx="11364687" cy="373692"/>
          </a:xfrm>
          <a:prstGeom prst="rect">
            <a:avLst/>
          </a:prstGeom>
        </p:spPr>
        <p:txBody>
          <a:bodyPr wrap="square">
            <a:spAutoFit/>
          </a:bodyPr>
          <a:lstStyle/>
          <a:p>
            <a:pPr>
              <a:lnSpc>
                <a:spcPct val="107000"/>
              </a:lnSpc>
              <a:spcAft>
                <a:spcPts val="0"/>
              </a:spcAft>
            </a:pPr>
            <a:endParaRPr lang="es-MX" b="1" dirty="0">
              <a:solidFill>
                <a:prstClr val="black"/>
              </a:solidFill>
              <a:latin typeface="AR ESSENCE" panose="02000000000000000000" pitchFamily="2" charset="0"/>
            </a:endParaRPr>
          </a:p>
        </p:txBody>
      </p:sp>
      <p:pic>
        <p:nvPicPr>
          <p:cNvPr id="6" name="Imagen 5" descr="Imagen"/>
          <p:cNvPicPr/>
          <p:nvPr/>
        </p:nvPicPr>
        <p:blipFill rotWithShape="1">
          <a:blip r:embed="rId3">
            <a:extLst>
              <a:ext uri="{28A0092B-C50C-407E-A947-70E740481C1C}">
                <a14:useLocalDpi xmlns:a14="http://schemas.microsoft.com/office/drawing/2010/main" val="0"/>
              </a:ext>
            </a:extLst>
          </a:blip>
          <a:srcRect t="12567" b="23222"/>
          <a:stretch/>
        </p:blipFill>
        <p:spPr bwMode="auto">
          <a:xfrm>
            <a:off x="1300766" y="1026794"/>
            <a:ext cx="10200068" cy="5348248"/>
          </a:xfrm>
          <a:prstGeom prst="rect">
            <a:avLst/>
          </a:prstGeom>
          <a:noFill/>
          <a:ln>
            <a:noFill/>
          </a:ln>
          <a:extLst>
            <a:ext uri="{53640926-AAD7-44D8-BBD7-CCE9431645EC}">
              <a14:shadowObscured xmlns:a14="http://schemas.microsoft.com/office/drawing/2010/main"/>
            </a:ext>
          </a:extLst>
        </p:spPr>
      </p:pic>
      <p:pic>
        <p:nvPicPr>
          <p:cNvPr id="7" name="7 Imagen">
            <a:extLst>
              <a:ext uri="{FF2B5EF4-FFF2-40B4-BE49-F238E27FC236}">
                <a16:creationId xmlns:a16="http://schemas.microsoft.com/office/drawing/2014/main" id="{48C8D67E-A6E2-4897-8B4F-BAB6C5AAC0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58F78F61-58F8-4B40-806F-F57C1D2E2754}"/>
              </a:ext>
            </a:extLst>
          </p:cNvPr>
          <p:cNvSpPr txBox="1"/>
          <p:nvPr/>
        </p:nvSpPr>
        <p:spPr>
          <a:xfrm>
            <a:off x="9724733" y="44311"/>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9" name="CuadroTexto 8"/>
          <p:cNvSpPr txBox="1"/>
          <p:nvPr/>
        </p:nvSpPr>
        <p:spPr>
          <a:xfrm>
            <a:off x="10318722" y="557683"/>
            <a:ext cx="1377536" cy="369332"/>
          </a:xfrm>
          <a:prstGeom prst="rect">
            <a:avLst/>
          </a:prstGeom>
          <a:noFill/>
        </p:spPr>
        <p:txBody>
          <a:bodyPr wrap="square" rtlCol="0">
            <a:spAutoFit/>
          </a:bodyPr>
          <a:lstStyle/>
          <a:p>
            <a:r>
              <a:rPr lang="es-MX" dirty="0"/>
              <a:t>Apartado 13</a:t>
            </a:r>
          </a:p>
        </p:txBody>
      </p:sp>
    </p:spTree>
    <p:extLst>
      <p:ext uri="{BB962C8B-B14F-4D97-AF65-F5344CB8AC3E}">
        <p14:creationId xmlns:p14="http://schemas.microsoft.com/office/powerpoint/2010/main" val="32043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53</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7 Imagen">
            <a:extLst>
              <a:ext uri="{FF2B5EF4-FFF2-40B4-BE49-F238E27FC236}">
                <a16:creationId xmlns:a16="http://schemas.microsoft.com/office/drawing/2014/main" id="{3094FAEE-B46E-4AF3-8D60-384FC9C9A9F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55207" cy="955641"/>
          </a:xfrm>
          <a:prstGeom prst="rect">
            <a:avLst/>
          </a:prstGeom>
          <a:noFill/>
          <a:ln w="9525">
            <a:noFill/>
            <a:miter lim="800000"/>
            <a:headEnd/>
            <a:tailEnd/>
          </a:ln>
        </p:spPr>
      </p:pic>
      <p:sp>
        <p:nvSpPr>
          <p:cNvPr id="5" name="4 CuadroTexto">
            <a:extLst>
              <a:ext uri="{FF2B5EF4-FFF2-40B4-BE49-F238E27FC236}">
                <a16:creationId xmlns:a16="http://schemas.microsoft.com/office/drawing/2014/main" id="{5B2B59B0-500F-41ED-B23E-0B615257E345}"/>
              </a:ext>
            </a:extLst>
          </p:cNvPr>
          <p:cNvSpPr txBox="1"/>
          <p:nvPr/>
        </p:nvSpPr>
        <p:spPr>
          <a:xfrm>
            <a:off x="9724733" y="80887"/>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6" name="CuadroTexto 5"/>
          <p:cNvSpPr txBox="1"/>
          <p:nvPr/>
        </p:nvSpPr>
        <p:spPr>
          <a:xfrm>
            <a:off x="1341120" y="955641"/>
            <a:ext cx="9834880" cy="3416320"/>
          </a:xfrm>
          <a:prstGeom prst="rect">
            <a:avLst/>
          </a:prstGeom>
          <a:noFill/>
        </p:spPr>
        <p:txBody>
          <a:bodyPr wrap="square" rtlCol="0">
            <a:spAutoFit/>
          </a:bodyPr>
          <a:lstStyle/>
          <a:p>
            <a:r>
              <a:rPr lang="es-MX" b="1" dirty="0" smtClean="0"/>
              <a:t>Cambios realizados</a:t>
            </a:r>
          </a:p>
          <a:p>
            <a:endParaRPr lang="es-MX" dirty="0"/>
          </a:p>
          <a:p>
            <a:endParaRPr lang="es-MX" dirty="0" smtClean="0"/>
          </a:p>
          <a:p>
            <a:r>
              <a:rPr lang="es-MX" dirty="0" smtClean="0"/>
              <a:t>Se reestructuraron las materias participantes, al principio se consideraba a ciencias de la salud, sin embargo por cuestiones laborales no se pudo ajustar a nuestro horario de actividades. </a:t>
            </a:r>
          </a:p>
          <a:p>
            <a:endParaRPr lang="es-MX" dirty="0"/>
          </a:p>
          <a:p>
            <a:endParaRPr lang="es-MX" dirty="0" smtClean="0"/>
          </a:p>
          <a:p>
            <a:r>
              <a:rPr lang="es-MX" dirty="0" smtClean="0"/>
              <a:t>En el ciclo escolar 2019-2020 la maestra de historia dejó la institución por lo que su reemplazo está pendiente. </a:t>
            </a:r>
          </a:p>
          <a:p>
            <a:endParaRPr lang="es-MX" dirty="0"/>
          </a:p>
          <a:p>
            <a:endParaRPr lang="es-MX" dirty="0" smtClean="0"/>
          </a:p>
          <a:p>
            <a:r>
              <a:rPr lang="es-MX" dirty="0" smtClean="0"/>
              <a:t>La maestra de Biología tuvo un ajuste en su horario y dejó la asignatura de quinto grado. </a:t>
            </a:r>
            <a:endParaRPr lang="es-MX" dirty="0"/>
          </a:p>
        </p:txBody>
      </p:sp>
      <p:sp>
        <p:nvSpPr>
          <p:cNvPr id="7" name="CuadroTexto 6"/>
          <p:cNvSpPr txBox="1"/>
          <p:nvPr/>
        </p:nvSpPr>
        <p:spPr>
          <a:xfrm>
            <a:off x="10438412" y="805306"/>
            <a:ext cx="1377536" cy="369332"/>
          </a:xfrm>
          <a:prstGeom prst="rect">
            <a:avLst/>
          </a:prstGeom>
          <a:noFill/>
        </p:spPr>
        <p:txBody>
          <a:bodyPr wrap="square" rtlCol="0">
            <a:spAutoFit/>
          </a:bodyPr>
          <a:lstStyle/>
          <a:p>
            <a:r>
              <a:rPr lang="es-MX" dirty="0"/>
              <a:t>Apartado </a:t>
            </a:r>
            <a:r>
              <a:rPr lang="es-MX" dirty="0" smtClean="0"/>
              <a:t>14</a:t>
            </a:r>
            <a:endParaRPr lang="es-MX" dirty="0"/>
          </a:p>
        </p:txBody>
      </p:sp>
    </p:spTree>
    <p:extLst>
      <p:ext uri="{BB962C8B-B14F-4D97-AF65-F5344CB8AC3E}">
        <p14:creationId xmlns:p14="http://schemas.microsoft.com/office/powerpoint/2010/main" val="23008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54</a:t>
            </a:fld>
            <a:endParaRPr lang="es-MX">
              <a:solidFill>
                <a:prstClr val="black">
                  <a:lumMod val="85000"/>
                  <a:lumOff val="15000"/>
                </a:prstClr>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451261" y="1028343"/>
            <a:ext cx="11364687" cy="373692"/>
          </a:xfrm>
          <a:prstGeom prst="rect">
            <a:avLst/>
          </a:prstGeom>
        </p:spPr>
        <p:txBody>
          <a:bodyPr wrap="square">
            <a:spAutoFit/>
          </a:bodyPr>
          <a:lstStyle/>
          <a:p>
            <a:pPr>
              <a:lnSpc>
                <a:spcPct val="107000"/>
              </a:lnSpc>
              <a:spcAft>
                <a:spcPts val="0"/>
              </a:spcAft>
            </a:pPr>
            <a:endParaRPr lang="es-MX" b="1" dirty="0">
              <a:solidFill>
                <a:prstClr val="black"/>
              </a:solidFill>
              <a:latin typeface="AR ESSENCE" panose="02000000000000000000" pitchFamily="2"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1016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6</a:t>
            </a:fld>
            <a:endParaRPr lang="es-MX">
              <a:solidFill>
                <a:prstClr val="black">
                  <a:lumMod val="85000"/>
                  <a:lumOff val="15000"/>
                </a:prst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4 Rectángulo"/>
          <p:cNvSpPr/>
          <p:nvPr/>
        </p:nvSpPr>
        <p:spPr>
          <a:xfrm>
            <a:off x="876044" y="1207323"/>
            <a:ext cx="10105357" cy="3970318"/>
          </a:xfrm>
          <a:prstGeom prst="rect">
            <a:avLst/>
          </a:prstGeom>
        </p:spPr>
        <p:txBody>
          <a:bodyPr wrap="square">
            <a:spAutoFit/>
          </a:bodyPr>
          <a:lstStyle/>
          <a:p>
            <a:pPr algn="just"/>
            <a:endParaRPr lang="es-MX" dirty="0"/>
          </a:p>
          <a:p>
            <a:pPr algn="just"/>
            <a:r>
              <a:rPr lang="es-ES" b="1" dirty="0">
                <a:solidFill>
                  <a:schemeClr val="bg1"/>
                </a:solidFill>
              </a:rPr>
              <a:t>Biología</a:t>
            </a:r>
          </a:p>
          <a:p>
            <a:pPr marL="285750" indent="-285750" algn="just">
              <a:buFont typeface="Arial" panose="020B0604020202020204" pitchFamily="34" charset="0"/>
              <a:buChar char="•"/>
            </a:pPr>
            <a:r>
              <a:rPr lang="es-ES" dirty="0">
                <a:solidFill>
                  <a:schemeClr val="bg1"/>
                </a:solidFill>
              </a:rPr>
              <a:t>Evaluar el estado de contaminación por microorganismos del agua, antes y después del filtrado.</a:t>
            </a:r>
            <a:endParaRPr lang="es-MX" b="1" dirty="0">
              <a:solidFill>
                <a:schemeClr val="bg1"/>
              </a:solidFill>
            </a:endParaRPr>
          </a:p>
          <a:p>
            <a:pPr algn="just"/>
            <a:endParaRPr lang="es-MX" dirty="0">
              <a:solidFill>
                <a:schemeClr val="bg1"/>
              </a:solidFill>
            </a:endParaRPr>
          </a:p>
          <a:p>
            <a:pPr algn="just"/>
            <a:r>
              <a:rPr lang="es-MX" b="1" dirty="0">
                <a:solidFill>
                  <a:schemeClr val="bg1"/>
                </a:solidFill>
              </a:rPr>
              <a:t>Química</a:t>
            </a:r>
          </a:p>
          <a:p>
            <a:pPr algn="just"/>
            <a:endParaRPr lang="es-MX" b="1" dirty="0">
              <a:solidFill>
                <a:schemeClr val="bg1"/>
              </a:solidFill>
            </a:endParaRPr>
          </a:p>
          <a:p>
            <a:pPr marL="285750" indent="-285750" algn="just">
              <a:buFont typeface="Arial" panose="020B0604020202020204" pitchFamily="34" charset="0"/>
              <a:buChar char="•"/>
            </a:pPr>
            <a:r>
              <a:rPr lang="es-MX" dirty="0">
                <a:solidFill>
                  <a:schemeClr val="bg1"/>
                </a:solidFill>
              </a:rPr>
              <a:t>Construir un modelo del filtro diseñado a fin de comprender el método de filtración del agua.</a:t>
            </a:r>
            <a:endParaRPr lang="es-MX" b="1" dirty="0">
              <a:solidFill>
                <a:schemeClr val="bg1"/>
              </a:solidFill>
            </a:endParaRPr>
          </a:p>
          <a:p>
            <a:pPr algn="just"/>
            <a:endParaRPr lang="es-ES" dirty="0"/>
          </a:p>
          <a:p>
            <a:pPr marL="285750" indent="-285750" algn="just">
              <a:buFont typeface="Arial" panose="020B0604020202020204" pitchFamily="34" charset="0"/>
              <a:buChar char="•"/>
            </a:pPr>
            <a:endParaRPr lang="es-ES" dirty="0"/>
          </a:p>
          <a:p>
            <a:pPr algn="just"/>
            <a:endParaRPr lang="es-MX" dirty="0"/>
          </a:p>
          <a:p>
            <a:pPr algn="just"/>
            <a:endParaRPr lang="es-MX" b="1" dirty="0"/>
          </a:p>
          <a:p>
            <a:pPr algn="just"/>
            <a:endParaRPr lang="es-MX" b="1" dirty="0"/>
          </a:p>
        </p:txBody>
      </p:sp>
      <p:pic>
        <p:nvPicPr>
          <p:cNvPr id="7" name="7 Imagen">
            <a:extLst>
              <a:ext uri="{FF2B5EF4-FFF2-40B4-BE49-F238E27FC236}">
                <a16:creationId xmlns:a16="http://schemas.microsoft.com/office/drawing/2014/main" id="{0B2FA30B-03FC-4608-ACA0-D54FB084EEC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298"/>
            <a:ext cx="1055207" cy="955641"/>
          </a:xfrm>
          <a:prstGeom prst="rect">
            <a:avLst/>
          </a:prstGeom>
          <a:noFill/>
          <a:ln w="9525">
            <a:noFill/>
            <a:miter lim="800000"/>
            <a:headEnd/>
            <a:tailEnd/>
          </a:ln>
        </p:spPr>
      </p:pic>
      <p:sp>
        <p:nvSpPr>
          <p:cNvPr id="8" name="4 CuadroTexto">
            <a:extLst>
              <a:ext uri="{FF2B5EF4-FFF2-40B4-BE49-F238E27FC236}">
                <a16:creationId xmlns:a16="http://schemas.microsoft.com/office/drawing/2014/main" id="{3A5829C8-9F88-40FE-80E6-ED9BF4838150}"/>
              </a:ext>
            </a:extLst>
          </p:cNvPr>
          <p:cNvSpPr txBox="1"/>
          <p:nvPr/>
        </p:nvSpPr>
        <p:spPr>
          <a:xfrm>
            <a:off x="9507663" y="158136"/>
            <a:ext cx="2853318" cy="584775"/>
          </a:xfrm>
          <a:prstGeom prst="rect">
            <a:avLst/>
          </a:prstGeom>
          <a:noFill/>
        </p:spPr>
        <p:txBody>
          <a:bodyPr wrap="square" rtlCol="0">
            <a:spAutoFit/>
          </a:bodyPr>
          <a:lstStyle/>
          <a:p>
            <a:r>
              <a:rPr lang="es-MX" sz="1600" b="1" dirty="0">
                <a:solidFill>
                  <a:schemeClr val="bg1"/>
                </a:solidFill>
                <a:latin typeface="Algerian" pitchFamily="82" charset="0"/>
              </a:rPr>
              <a:t>Colegio Buckingham </a:t>
            </a:r>
          </a:p>
          <a:p>
            <a:pPr algn="ctr"/>
            <a:r>
              <a:rPr lang="es-MX" sz="1600" b="1" dirty="0">
                <a:solidFill>
                  <a:schemeClr val="bg1"/>
                </a:solidFill>
                <a:latin typeface="Algerian" pitchFamily="82" charset="0"/>
              </a:rPr>
              <a:t>Quinto grado</a:t>
            </a:r>
          </a:p>
        </p:txBody>
      </p:sp>
      <p:sp>
        <p:nvSpPr>
          <p:cNvPr id="9" name="CuadroTexto 8"/>
          <p:cNvSpPr txBox="1"/>
          <p:nvPr/>
        </p:nvSpPr>
        <p:spPr>
          <a:xfrm>
            <a:off x="10026801" y="1009008"/>
            <a:ext cx="2078182" cy="369332"/>
          </a:xfrm>
          <a:prstGeom prst="rect">
            <a:avLst/>
          </a:prstGeom>
          <a:noFill/>
        </p:spPr>
        <p:txBody>
          <a:bodyPr wrap="square" rtlCol="0">
            <a:spAutoFit/>
          </a:bodyPr>
          <a:lstStyle/>
          <a:p>
            <a:r>
              <a:rPr lang="es-MX" dirty="0">
                <a:solidFill>
                  <a:schemeClr val="bg1"/>
                </a:solidFill>
              </a:rPr>
              <a:t>Apartado 6 y 7</a:t>
            </a:r>
          </a:p>
        </p:txBody>
      </p:sp>
    </p:spTree>
    <p:extLst>
      <p:ext uri="{BB962C8B-B14F-4D97-AF65-F5344CB8AC3E}">
        <p14:creationId xmlns:p14="http://schemas.microsoft.com/office/powerpoint/2010/main" val="332774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7</a:t>
            </a:fld>
            <a:endParaRPr lang="es-MX">
              <a:solidFill>
                <a:prstClr val="black">
                  <a:lumMod val="85000"/>
                  <a:lumOff val="15000"/>
                </a:prstClr>
              </a:solidFill>
            </a:endParaRPr>
          </a:p>
        </p:txBody>
      </p:sp>
      <p:sp>
        <p:nvSpPr>
          <p:cNvPr id="3" name="CuadroTexto 2"/>
          <p:cNvSpPr txBox="1"/>
          <p:nvPr/>
        </p:nvSpPr>
        <p:spPr>
          <a:xfrm flipH="1">
            <a:off x="103029" y="1"/>
            <a:ext cx="12088969" cy="6924973"/>
          </a:xfrm>
          <a:prstGeom prst="rect">
            <a:avLst/>
          </a:prstGeom>
          <a:noFill/>
        </p:spPr>
        <p:txBody>
          <a:bodyPr wrap="square" rtlCol="0">
            <a:spAutoFit/>
          </a:bodyPr>
          <a:lstStyle/>
          <a:p>
            <a:pPr algn="ctr"/>
            <a:endParaRPr lang="es-MX" sz="2400" b="1" dirty="0">
              <a:solidFill>
                <a:prstClr val="black"/>
              </a:solidFill>
              <a:latin typeface="AR ESSENCE" panose="02000000000000000000" pitchFamily="2" charset="0"/>
            </a:endParaRPr>
          </a:p>
          <a:p>
            <a:pPr algn="ctr"/>
            <a:endParaRPr lang="es-MX" sz="2400" b="1" dirty="0">
              <a:solidFill>
                <a:prstClr val="black"/>
              </a:solidFill>
              <a:latin typeface="AR ESSENCE" panose="02000000000000000000" pitchFamily="2" charset="0"/>
            </a:endParaRPr>
          </a:p>
          <a:p>
            <a:pPr algn="ctr"/>
            <a:endParaRPr lang="es-MX" sz="2400" b="1" dirty="0">
              <a:solidFill>
                <a:prstClr val="black"/>
              </a:solidFill>
              <a:latin typeface="AR ESSENCE" panose="02000000000000000000" pitchFamily="2" charset="0"/>
            </a:endParaRPr>
          </a:p>
          <a:p>
            <a:pPr algn="ctr"/>
            <a:r>
              <a:rPr lang="es-MX" sz="2400" b="1" dirty="0">
                <a:solidFill>
                  <a:prstClr val="black"/>
                </a:solidFill>
                <a:latin typeface="AR ESSENCE" panose="02000000000000000000" pitchFamily="2" charset="0"/>
              </a:rPr>
              <a:t>NOMBRE DE LA ACTIVIDAD DETONADORA</a:t>
            </a:r>
            <a:r>
              <a:rPr lang="es-MX" sz="2400" dirty="0">
                <a:solidFill>
                  <a:prstClr val="black"/>
                </a:solidFill>
                <a:latin typeface="AR ESSENCE" panose="02000000000000000000" pitchFamily="2" charset="0"/>
              </a:rPr>
              <a:t>  </a:t>
            </a:r>
          </a:p>
          <a:p>
            <a:r>
              <a:rPr lang="es-MX" sz="2000" dirty="0">
                <a:solidFill>
                  <a:prstClr val="black"/>
                </a:solidFill>
                <a:latin typeface="Century Gothic" panose="020B0502020202020204" pitchFamily="34" charset="0"/>
              </a:rPr>
              <a:t>Proyección de un video.</a:t>
            </a:r>
          </a:p>
          <a:p>
            <a:pPr algn="ctr"/>
            <a:r>
              <a:rPr lang="es-MX" sz="2400" b="1" dirty="0">
                <a:solidFill>
                  <a:prstClr val="black"/>
                </a:solidFill>
                <a:latin typeface="AR ESSENCE" panose="02000000000000000000" pitchFamily="2" charset="0"/>
              </a:rPr>
              <a:t>OBJETIVO</a:t>
            </a:r>
            <a:endParaRPr lang="es-MX" sz="2400" dirty="0">
              <a:solidFill>
                <a:prstClr val="black"/>
              </a:solidFill>
              <a:latin typeface="AR ESSENCE" panose="02000000000000000000" pitchFamily="2" charset="0"/>
            </a:endParaRPr>
          </a:p>
          <a:p>
            <a:r>
              <a:rPr lang="es-MX" sz="2000" dirty="0">
                <a:solidFill>
                  <a:prstClr val="black"/>
                </a:solidFill>
                <a:latin typeface="Century Gothic" panose="020B0502020202020204" pitchFamily="34" charset="0"/>
              </a:rPr>
              <a:t>Presentar el proyecto interdisciplinario que se desarrollará durante el ciclo escolar 2018 – 2019.</a:t>
            </a:r>
            <a:endParaRPr lang="es-MX" sz="2000" dirty="0">
              <a:solidFill>
                <a:prstClr val="black"/>
              </a:solidFill>
              <a:latin typeface="AR ESSENCE" panose="02000000000000000000" pitchFamily="2" charset="0"/>
            </a:endParaRPr>
          </a:p>
          <a:p>
            <a:pPr algn="ctr"/>
            <a:r>
              <a:rPr lang="es-MX" sz="2400" b="1" dirty="0">
                <a:solidFill>
                  <a:prstClr val="black"/>
                </a:solidFill>
                <a:latin typeface="AR ESSENCE" panose="02000000000000000000" pitchFamily="2" charset="0"/>
              </a:rPr>
              <a:t>GRADO</a:t>
            </a:r>
            <a:endParaRPr lang="es-MX" sz="2400" dirty="0">
              <a:solidFill>
                <a:prstClr val="black"/>
              </a:solidFill>
              <a:latin typeface="AR ESSENCE" panose="02000000000000000000" pitchFamily="2" charset="0"/>
            </a:endParaRPr>
          </a:p>
          <a:p>
            <a:r>
              <a:rPr lang="es-MX" sz="2400" dirty="0">
                <a:solidFill>
                  <a:prstClr val="black"/>
                </a:solidFill>
                <a:latin typeface="Century Gothic" panose="020B0502020202020204" pitchFamily="34" charset="0"/>
              </a:rPr>
              <a:t>5to. año.</a:t>
            </a:r>
            <a:endParaRPr lang="es-MX" sz="2800" dirty="0">
              <a:solidFill>
                <a:prstClr val="black"/>
              </a:solidFill>
              <a:latin typeface="AR ESSENCE" panose="02000000000000000000" pitchFamily="2" charset="0"/>
            </a:endParaRPr>
          </a:p>
          <a:p>
            <a:pPr algn="ctr"/>
            <a:r>
              <a:rPr lang="es-MX" sz="2400" b="1" dirty="0">
                <a:solidFill>
                  <a:prstClr val="black"/>
                </a:solidFill>
                <a:latin typeface="AR ESSENCE" panose="02000000000000000000" pitchFamily="2" charset="0"/>
              </a:rPr>
              <a:t>FECHA</a:t>
            </a:r>
            <a:endParaRPr lang="es-MX" sz="2400" dirty="0">
              <a:solidFill>
                <a:prstClr val="black"/>
              </a:solidFill>
              <a:latin typeface="AR ESSENCE" panose="02000000000000000000" pitchFamily="2" charset="0"/>
            </a:endParaRPr>
          </a:p>
          <a:p>
            <a:r>
              <a:rPr lang="es-MX" sz="2000" dirty="0">
                <a:solidFill>
                  <a:prstClr val="black"/>
                </a:solidFill>
                <a:latin typeface="Century Gothic" panose="020B0502020202020204" pitchFamily="34" charset="0"/>
              </a:rPr>
              <a:t>30 de octubre de 2018 8:40 – 9:30</a:t>
            </a:r>
          </a:p>
          <a:p>
            <a:endParaRPr lang="es-MX" sz="2400" dirty="0">
              <a:solidFill>
                <a:prstClr val="black"/>
              </a:solidFill>
              <a:latin typeface="Century Gothic" panose="020B0502020202020204" pitchFamily="34" charset="0"/>
            </a:endParaRPr>
          </a:p>
          <a:p>
            <a:pPr algn="ctr"/>
            <a:r>
              <a:rPr lang="es-MX" sz="2400" b="1" dirty="0">
                <a:solidFill>
                  <a:prstClr val="black"/>
                </a:solidFill>
                <a:latin typeface="AR ESSENCE" panose="02000000000000000000" pitchFamily="2" charset="0"/>
              </a:rPr>
              <a:t>ASIGNATURAS PARTICIPANTES</a:t>
            </a:r>
          </a:p>
          <a:p>
            <a:endParaRPr lang="es-MX" sz="2400" dirty="0">
              <a:solidFill>
                <a:prstClr val="black"/>
              </a:solidFill>
              <a:latin typeface="AR ESSENCE" panose="02000000000000000000" pitchFamily="2" charset="0"/>
            </a:endParaRPr>
          </a:p>
          <a:p>
            <a:r>
              <a:rPr lang="es-MX" sz="2400" b="1" dirty="0">
                <a:solidFill>
                  <a:prstClr val="black"/>
                </a:solidFill>
                <a:latin typeface="Century Gothic" panose="020B0502020202020204" pitchFamily="34" charset="0"/>
              </a:rPr>
              <a:t>Historia de México</a:t>
            </a:r>
            <a:r>
              <a:rPr lang="es-MX" sz="2400" dirty="0">
                <a:solidFill>
                  <a:prstClr val="black"/>
                </a:solidFill>
                <a:latin typeface="Century Gothic" panose="020B0502020202020204" pitchFamily="34" charset="0"/>
              </a:rPr>
              <a:t>: México prehispánico.</a:t>
            </a:r>
          </a:p>
          <a:p>
            <a:r>
              <a:rPr lang="es-MX" sz="2400" b="1" dirty="0">
                <a:solidFill>
                  <a:prstClr val="black"/>
                </a:solidFill>
                <a:latin typeface="Century Gothic" panose="020B0502020202020204" pitchFamily="34" charset="0"/>
              </a:rPr>
              <a:t>Literatura: </a:t>
            </a:r>
            <a:r>
              <a:rPr lang="es-MX" sz="2400" dirty="0">
                <a:solidFill>
                  <a:prstClr val="black"/>
                </a:solidFill>
                <a:latin typeface="Century Gothic" panose="020B0502020202020204" pitchFamily="34" charset="0"/>
              </a:rPr>
              <a:t>Textos expositivos.</a:t>
            </a:r>
          </a:p>
          <a:p>
            <a:r>
              <a:rPr lang="es-MX" sz="2400" b="1" dirty="0">
                <a:solidFill>
                  <a:prstClr val="black"/>
                </a:solidFill>
                <a:latin typeface="Century Gothic" panose="020B0502020202020204" pitchFamily="34" charset="0"/>
              </a:rPr>
              <a:t>Química: </a:t>
            </a:r>
            <a:r>
              <a:rPr lang="es-MX" sz="2400" dirty="0">
                <a:solidFill>
                  <a:prstClr val="black"/>
                </a:solidFill>
                <a:latin typeface="Century Gothic" panose="020B0502020202020204" pitchFamily="34" charset="0"/>
              </a:rPr>
              <a:t>Tanta agua y nos podemos morir de sed.</a:t>
            </a:r>
          </a:p>
          <a:p>
            <a:r>
              <a:rPr lang="es-MX" sz="2400" b="1" dirty="0">
                <a:solidFill>
                  <a:prstClr val="black"/>
                </a:solidFill>
                <a:latin typeface="Century Gothic" panose="020B0502020202020204" pitchFamily="34" charset="0"/>
              </a:rPr>
              <a:t>Educación Estética y Artística: </a:t>
            </a:r>
            <a:r>
              <a:rPr lang="es-MX" sz="2400" dirty="0">
                <a:solidFill>
                  <a:prstClr val="black"/>
                </a:solidFill>
                <a:latin typeface="Century Gothic" panose="020B0502020202020204" pitchFamily="34" charset="0"/>
              </a:rPr>
              <a:t>Dirección de escena.</a:t>
            </a:r>
          </a:p>
          <a:p>
            <a:r>
              <a:rPr lang="es-MX" sz="2400" b="1" dirty="0">
                <a:solidFill>
                  <a:prstClr val="black"/>
                </a:solidFill>
                <a:latin typeface="Century Gothic" panose="020B0502020202020204" pitchFamily="34" charset="0"/>
              </a:rPr>
              <a:t>Biología: </a:t>
            </a:r>
            <a:r>
              <a:rPr lang="es-MX" sz="2400" dirty="0">
                <a:solidFill>
                  <a:prstClr val="black"/>
                </a:solidFill>
                <a:latin typeface="Century Gothic" panose="020B0502020202020204" pitchFamily="34" charset="0"/>
              </a:rPr>
              <a:t>Historia evolutiva de la diversidad biológica.</a:t>
            </a:r>
          </a:p>
        </p:txBody>
      </p:sp>
      <p:sp>
        <p:nvSpPr>
          <p:cNvPr id="5" name="CuadroTexto 4"/>
          <p:cNvSpPr txBox="1"/>
          <p:nvPr/>
        </p:nvSpPr>
        <p:spPr>
          <a:xfrm>
            <a:off x="10160000" y="770974"/>
            <a:ext cx="1555667" cy="369332"/>
          </a:xfrm>
          <a:prstGeom prst="rect">
            <a:avLst/>
          </a:prstGeom>
          <a:noFill/>
        </p:spPr>
        <p:txBody>
          <a:bodyPr wrap="square" rtlCol="0">
            <a:spAutoFit/>
          </a:bodyPr>
          <a:lstStyle/>
          <a:p>
            <a:r>
              <a:rPr lang="es-MX" dirty="0"/>
              <a:t>Apartado 8</a:t>
            </a:r>
          </a:p>
        </p:txBody>
      </p:sp>
      <p:pic>
        <p:nvPicPr>
          <p:cNvPr id="6" name="7 Imagen">
            <a:extLst>
              <a:ext uri="{FF2B5EF4-FFF2-40B4-BE49-F238E27FC236}">
                <a16:creationId xmlns:a16="http://schemas.microsoft.com/office/drawing/2014/main" id="{E99BBB05-28A1-4AC4-93E8-70BBB847BD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F4A884DA-52E6-48AE-9066-2CCEA43A8676}"/>
              </a:ext>
            </a:extLst>
          </p:cNvPr>
          <p:cNvSpPr txBox="1"/>
          <p:nvPr/>
        </p:nvSpPr>
        <p:spPr>
          <a:xfrm>
            <a:off x="9109510" y="10629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Tree>
    <p:extLst>
      <p:ext uri="{BB962C8B-B14F-4D97-AF65-F5344CB8AC3E}">
        <p14:creationId xmlns:p14="http://schemas.microsoft.com/office/powerpoint/2010/main" val="1379603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t>8</a:t>
            </a:fld>
            <a:endParaRPr lang="es-MX"/>
          </a:p>
        </p:txBody>
      </p:sp>
      <p:sp>
        <p:nvSpPr>
          <p:cNvPr id="3" name="Rectángulo 2"/>
          <p:cNvSpPr/>
          <p:nvPr/>
        </p:nvSpPr>
        <p:spPr>
          <a:xfrm>
            <a:off x="452317" y="553646"/>
            <a:ext cx="11908664" cy="2308324"/>
          </a:xfrm>
          <a:prstGeom prst="rect">
            <a:avLst/>
          </a:prstGeom>
        </p:spPr>
        <p:txBody>
          <a:bodyPr wrap="square">
            <a:spAutoFit/>
          </a:bodyPr>
          <a:lstStyle/>
          <a:p>
            <a:pPr lvl="0" algn="ctr"/>
            <a:r>
              <a:rPr lang="es-MX" sz="2400" b="1" dirty="0">
                <a:solidFill>
                  <a:prstClr val="black"/>
                </a:solidFill>
                <a:latin typeface="AR ESSENCE" panose="02000000000000000000" pitchFamily="2" charset="0"/>
              </a:rPr>
              <a:t>FUENTES DE APOYO: </a:t>
            </a:r>
          </a:p>
          <a:p>
            <a:pPr lvl="0"/>
            <a:r>
              <a:rPr lang="es-MX" sz="2400" dirty="0">
                <a:solidFill>
                  <a:prstClr val="black"/>
                </a:solidFill>
                <a:latin typeface="Century Gothic" panose="020B0502020202020204" pitchFamily="34" charset="0"/>
              </a:rPr>
              <a:t>Video, proyector, computadora, hojas, cámara fotográfica.</a:t>
            </a:r>
            <a:endParaRPr lang="es-MX" sz="2800" dirty="0">
              <a:solidFill>
                <a:prstClr val="black"/>
              </a:solidFill>
              <a:latin typeface="AR ESSENCE" panose="02000000000000000000" pitchFamily="2" charset="0"/>
            </a:endParaRPr>
          </a:p>
          <a:p>
            <a:pPr algn="ctr"/>
            <a:r>
              <a:rPr lang="es-MX" sz="2400" b="1" dirty="0">
                <a:solidFill>
                  <a:prstClr val="black"/>
                </a:solidFill>
                <a:latin typeface="AR ESSENCE" panose="02000000000000000000" pitchFamily="2" charset="0"/>
              </a:rPr>
              <a:t>JUSTIFICACIÓN</a:t>
            </a:r>
          </a:p>
          <a:p>
            <a:r>
              <a:rPr lang="es-MX" sz="2400" dirty="0">
                <a:solidFill>
                  <a:prstClr val="black"/>
                </a:solidFill>
                <a:latin typeface="Century Gothic" panose="020B0502020202020204" pitchFamily="34" charset="0"/>
              </a:rPr>
              <a:t>Marcar el inicio del proyecto interdisciplinario de conexiones UNAM.</a:t>
            </a:r>
          </a:p>
          <a:p>
            <a:pPr lvl="0" algn="ctr"/>
            <a:r>
              <a:rPr lang="es-MX" sz="2400" b="1" dirty="0">
                <a:solidFill>
                  <a:prstClr val="black"/>
                </a:solidFill>
                <a:latin typeface="AR ESSENCE" panose="02000000000000000000" pitchFamily="2" charset="0"/>
              </a:rPr>
              <a:t>DESCRIPCIÓN</a:t>
            </a:r>
          </a:p>
          <a:p>
            <a:pPr lvl="0"/>
            <a:r>
              <a:rPr lang="es-MX" sz="2400" dirty="0">
                <a:solidFill>
                  <a:prstClr val="black"/>
                </a:solidFill>
                <a:latin typeface="Century Gothic" panose="020B0502020202020204" pitchFamily="34" charset="0"/>
              </a:rPr>
              <a:t>Apertura: Presentación del equipo de trabajo</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132" y="2861970"/>
            <a:ext cx="6345323" cy="3798686"/>
          </a:xfrm>
          <a:prstGeom prst="rect">
            <a:avLst/>
          </a:prstGeom>
        </p:spPr>
      </p:pic>
      <p:pic>
        <p:nvPicPr>
          <p:cNvPr id="6" name="7 Imagen">
            <a:extLst>
              <a:ext uri="{FF2B5EF4-FFF2-40B4-BE49-F238E27FC236}">
                <a16:creationId xmlns:a16="http://schemas.microsoft.com/office/drawing/2014/main" id="{D2E314E2-8376-4889-8D20-1D6B01B6030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7298"/>
            <a:ext cx="1055207" cy="955641"/>
          </a:xfrm>
          <a:prstGeom prst="rect">
            <a:avLst/>
          </a:prstGeom>
          <a:noFill/>
          <a:ln w="9525">
            <a:noFill/>
            <a:miter lim="800000"/>
            <a:headEnd/>
            <a:tailEnd/>
          </a:ln>
        </p:spPr>
      </p:pic>
      <p:sp>
        <p:nvSpPr>
          <p:cNvPr id="7" name="4 CuadroTexto">
            <a:extLst>
              <a:ext uri="{FF2B5EF4-FFF2-40B4-BE49-F238E27FC236}">
                <a16:creationId xmlns:a16="http://schemas.microsoft.com/office/drawing/2014/main" id="{0E7A5DA4-6251-43B5-B8E9-B6499EEC3FE9}"/>
              </a:ext>
            </a:extLst>
          </p:cNvPr>
          <p:cNvSpPr txBox="1"/>
          <p:nvPr/>
        </p:nvSpPr>
        <p:spPr>
          <a:xfrm>
            <a:off x="9507663" y="158136"/>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8" name="CuadroTexto 7"/>
          <p:cNvSpPr txBox="1"/>
          <p:nvPr/>
        </p:nvSpPr>
        <p:spPr>
          <a:xfrm>
            <a:off x="10160000" y="770974"/>
            <a:ext cx="1555667" cy="369332"/>
          </a:xfrm>
          <a:prstGeom prst="rect">
            <a:avLst/>
          </a:prstGeom>
          <a:noFill/>
        </p:spPr>
        <p:txBody>
          <a:bodyPr wrap="square" rtlCol="0">
            <a:spAutoFit/>
          </a:bodyPr>
          <a:lstStyle/>
          <a:p>
            <a:r>
              <a:rPr lang="es-MX" dirty="0"/>
              <a:t>Apartado 8</a:t>
            </a:r>
          </a:p>
        </p:txBody>
      </p:sp>
    </p:spTree>
    <p:extLst>
      <p:ext uri="{BB962C8B-B14F-4D97-AF65-F5344CB8AC3E}">
        <p14:creationId xmlns:p14="http://schemas.microsoft.com/office/powerpoint/2010/main" val="412264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p:cNvSpPr>
            <a:spLocks noGrp="1"/>
          </p:cNvSpPr>
          <p:nvPr>
            <p:ph type="sldNum" sz="quarter" idx="12"/>
          </p:nvPr>
        </p:nvSpPr>
        <p:spPr/>
        <p:txBody>
          <a:bodyPr/>
          <a:lstStyle/>
          <a:p>
            <a:fld id="{B3CDB2D2-7167-4BE7-8303-E6E5F905E707}" type="slidenum">
              <a:rPr lang="es-MX" smtClean="0">
                <a:solidFill>
                  <a:prstClr val="black">
                    <a:lumMod val="85000"/>
                    <a:lumOff val="15000"/>
                  </a:prstClr>
                </a:solidFill>
              </a:rPr>
              <a:pPr/>
              <a:t>9</a:t>
            </a:fld>
            <a:endParaRPr lang="es-MX">
              <a:solidFill>
                <a:prstClr val="black">
                  <a:lumMod val="85000"/>
                  <a:lumOff val="15000"/>
                </a:prstClr>
              </a:solidFill>
            </a:endParaRPr>
          </a:p>
        </p:txBody>
      </p:sp>
      <p:sp>
        <p:nvSpPr>
          <p:cNvPr id="7" name="Rectángulo 6"/>
          <p:cNvSpPr/>
          <p:nvPr/>
        </p:nvSpPr>
        <p:spPr>
          <a:xfrm>
            <a:off x="1116168" y="596077"/>
            <a:ext cx="8504349" cy="1631216"/>
          </a:xfrm>
          <a:prstGeom prst="rect">
            <a:avLst/>
          </a:prstGeom>
        </p:spPr>
        <p:txBody>
          <a:bodyPr wrap="square">
            <a:spAutoFit/>
          </a:bodyPr>
          <a:lstStyle/>
          <a:p>
            <a:pPr lvl="0" algn="ctr"/>
            <a:r>
              <a:rPr lang="es-MX" sz="2400" b="1" dirty="0">
                <a:solidFill>
                  <a:prstClr val="black"/>
                </a:solidFill>
                <a:latin typeface="AR ESSENCE" panose="02000000000000000000" pitchFamily="2" charset="0"/>
              </a:rPr>
              <a:t>DESARROLLO</a:t>
            </a:r>
          </a:p>
          <a:p>
            <a:pPr lvl="0"/>
            <a:r>
              <a:rPr lang="es-MX" sz="2400" dirty="0">
                <a:solidFill>
                  <a:prstClr val="black"/>
                </a:solidFill>
                <a:latin typeface="Century Gothic" panose="020B0502020202020204" pitchFamily="34" charset="0"/>
              </a:rPr>
              <a:t>1.- Proyección de un </a:t>
            </a:r>
            <a:r>
              <a:rPr lang="es-MX" sz="2400" dirty="0" smtClean="0">
                <a:solidFill>
                  <a:prstClr val="black"/>
                </a:solidFill>
                <a:latin typeface="Century Gothic" panose="020B0502020202020204" pitchFamily="34" charset="0"/>
              </a:rPr>
              <a:t>video titulado “ Cuidado del agua” UNESCO</a:t>
            </a:r>
            <a:endParaRPr lang="es-MX" sz="2400" dirty="0">
              <a:solidFill>
                <a:prstClr val="black"/>
              </a:solidFill>
              <a:latin typeface="Century Gothic" panose="020B0502020202020204" pitchFamily="34" charset="0"/>
            </a:endParaRPr>
          </a:p>
          <a:p>
            <a:r>
              <a:rPr lang="es-MX" sz="2800" dirty="0">
                <a:solidFill>
                  <a:prstClr val="black"/>
                </a:solidFill>
                <a:latin typeface="AR ESSENCE" panose="02000000000000000000" pitchFamily="2" charset="0"/>
              </a:rPr>
              <a:t>    </a:t>
            </a:r>
            <a:r>
              <a:rPr lang="es-MX" sz="2400" dirty="0">
                <a:solidFill>
                  <a:prstClr val="black"/>
                </a:solidFill>
                <a:latin typeface="Century Gothic" panose="020B0502020202020204" pitchFamily="34" charset="0"/>
              </a:rPr>
              <a:t>2.- Reflexión escrita sobre el contenido del video.</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426" y="3281253"/>
            <a:ext cx="4573734" cy="3097999"/>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43" y="3281254"/>
            <a:ext cx="5244213" cy="2953967"/>
          </a:xfrm>
          <a:prstGeom prst="rect">
            <a:avLst/>
          </a:prstGeom>
        </p:spPr>
      </p:pic>
      <p:pic>
        <p:nvPicPr>
          <p:cNvPr id="10" name="7 Imagen">
            <a:extLst>
              <a:ext uri="{FF2B5EF4-FFF2-40B4-BE49-F238E27FC236}">
                <a16:creationId xmlns:a16="http://schemas.microsoft.com/office/drawing/2014/main" id="{BCCDB958-BAB3-49C9-836D-35A7FEDC187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14"/>
            <a:ext cx="1055207" cy="955641"/>
          </a:xfrm>
          <a:prstGeom prst="rect">
            <a:avLst/>
          </a:prstGeom>
          <a:noFill/>
          <a:ln w="9525">
            <a:noFill/>
            <a:miter lim="800000"/>
            <a:headEnd/>
            <a:tailEnd/>
          </a:ln>
        </p:spPr>
      </p:pic>
      <p:sp>
        <p:nvSpPr>
          <p:cNvPr id="11" name="4 CuadroTexto">
            <a:extLst>
              <a:ext uri="{FF2B5EF4-FFF2-40B4-BE49-F238E27FC236}">
                <a16:creationId xmlns:a16="http://schemas.microsoft.com/office/drawing/2014/main" id="{F0BA98B6-A81B-40F0-BCC1-F10538E6FA52}"/>
              </a:ext>
            </a:extLst>
          </p:cNvPr>
          <p:cNvSpPr txBox="1"/>
          <p:nvPr/>
        </p:nvSpPr>
        <p:spPr>
          <a:xfrm>
            <a:off x="9338682" y="303688"/>
            <a:ext cx="2853318" cy="584775"/>
          </a:xfrm>
          <a:prstGeom prst="rect">
            <a:avLst/>
          </a:prstGeom>
          <a:noFill/>
        </p:spPr>
        <p:txBody>
          <a:bodyPr wrap="square" rtlCol="0">
            <a:spAutoFit/>
          </a:bodyPr>
          <a:lstStyle/>
          <a:p>
            <a:r>
              <a:rPr lang="es-MX" sz="1600" b="1" dirty="0">
                <a:latin typeface="Algerian" pitchFamily="82" charset="0"/>
              </a:rPr>
              <a:t>Colegio Buckingham </a:t>
            </a:r>
          </a:p>
          <a:p>
            <a:pPr algn="ctr"/>
            <a:r>
              <a:rPr lang="es-MX" sz="1600" b="1" dirty="0">
                <a:latin typeface="Algerian" pitchFamily="82" charset="0"/>
              </a:rPr>
              <a:t>Quinto grado</a:t>
            </a:r>
          </a:p>
        </p:txBody>
      </p:sp>
      <p:sp>
        <p:nvSpPr>
          <p:cNvPr id="12" name="CuadroTexto 11"/>
          <p:cNvSpPr txBox="1"/>
          <p:nvPr/>
        </p:nvSpPr>
        <p:spPr>
          <a:xfrm>
            <a:off x="10160000" y="921784"/>
            <a:ext cx="1555667" cy="369332"/>
          </a:xfrm>
          <a:prstGeom prst="rect">
            <a:avLst/>
          </a:prstGeom>
          <a:noFill/>
        </p:spPr>
        <p:txBody>
          <a:bodyPr wrap="square" rtlCol="0">
            <a:spAutoFit/>
          </a:bodyPr>
          <a:lstStyle/>
          <a:p>
            <a:r>
              <a:rPr lang="es-MX" dirty="0"/>
              <a:t>Apartado 8</a:t>
            </a:r>
          </a:p>
        </p:txBody>
      </p:sp>
    </p:spTree>
    <p:extLst>
      <p:ext uri="{BB962C8B-B14F-4D97-AF65-F5344CB8AC3E}">
        <p14:creationId xmlns:p14="http://schemas.microsoft.com/office/powerpoint/2010/main" val="15428333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2802</Words>
  <Application>Microsoft Office PowerPoint</Application>
  <PresentationFormat>Panorámica</PresentationFormat>
  <Paragraphs>583</Paragraphs>
  <Slides>54</Slides>
  <Notes>1</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54</vt:i4>
      </vt:variant>
    </vt:vector>
  </HeadingPairs>
  <TitlesOfParts>
    <vt:vector size="66" baseType="lpstr">
      <vt:lpstr>Algerian</vt:lpstr>
      <vt:lpstr>AR ESSENCE</vt:lpstr>
      <vt:lpstr>Arial</vt:lpstr>
      <vt:lpstr>Calibri</vt:lpstr>
      <vt:lpstr>Cambria Math</vt:lpstr>
      <vt:lpstr>Castellar</vt:lpstr>
      <vt:lpstr>Century Gothic</vt:lpstr>
      <vt:lpstr>Impact</vt:lpstr>
      <vt:lpstr>Times New Roman</vt:lpstr>
      <vt:lpstr>Wingdings 3</vt:lpstr>
      <vt:lpstr>NewsPrint</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Gedaías Bonilla Román</dc:creator>
  <cp:lastModifiedBy>Maria Janethe Gonzàlez Padilla</cp:lastModifiedBy>
  <cp:revision>89</cp:revision>
  <dcterms:created xsi:type="dcterms:W3CDTF">2018-12-11T14:39:00Z</dcterms:created>
  <dcterms:modified xsi:type="dcterms:W3CDTF">2019-11-18T20:07:39Z</dcterms:modified>
</cp:coreProperties>
</file>