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6"/>
  </p:notesMasterIdLst>
  <p:sldIdLst>
    <p:sldId id="256" r:id="rId2"/>
    <p:sldId id="323" r:id="rId3"/>
    <p:sldId id="258" r:id="rId4"/>
    <p:sldId id="259" r:id="rId5"/>
    <p:sldId id="260" r:id="rId6"/>
    <p:sldId id="261" r:id="rId7"/>
    <p:sldId id="265" r:id="rId8"/>
    <p:sldId id="266" r:id="rId9"/>
    <p:sldId id="358" r:id="rId10"/>
    <p:sldId id="359" r:id="rId11"/>
    <p:sldId id="360" r:id="rId12"/>
    <p:sldId id="348" r:id="rId13"/>
    <p:sldId id="361" r:id="rId14"/>
    <p:sldId id="346" r:id="rId15"/>
    <p:sldId id="354" r:id="rId16"/>
    <p:sldId id="315" r:id="rId17"/>
    <p:sldId id="316" r:id="rId18"/>
    <p:sldId id="357" r:id="rId19"/>
    <p:sldId id="355" r:id="rId20"/>
    <p:sldId id="325" r:id="rId21"/>
    <p:sldId id="268" r:id="rId22"/>
    <p:sldId id="267" r:id="rId23"/>
    <p:sldId id="269" r:id="rId24"/>
    <p:sldId id="279"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6" r:id="rId38"/>
    <p:sldId id="313" r:id="rId39"/>
    <p:sldId id="314" r:id="rId40"/>
    <p:sldId id="294" r:id="rId41"/>
    <p:sldId id="303" r:id="rId42"/>
    <p:sldId id="305" r:id="rId43"/>
    <p:sldId id="307" r:id="rId44"/>
    <p:sldId id="338" r:id="rId45"/>
    <p:sldId id="318" r:id="rId46"/>
    <p:sldId id="337" r:id="rId47"/>
    <p:sldId id="328" r:id="rId48"/>
    <p:sldId id="329" r:id="rId49"/>
    <p:sldId id="362" r:id="rId50"/>
    <p:sldId id="340" r:id="rId51"/>
    <p:sldId id="353" r:id="rId52"/>
    <p:sldId id="351" r:id="rId53"/>
    <p:sldId id="350" r:id="rId54"/>
    <p:sldId id="341" r:id="rId5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60"/>
  </p:normalViewPr>
  <p:slideViewPr>
    <p:cSldViewPr>
      <p:cViewPr>
        <p:scale>
          <a:sx n="71" d="100"/>
          <a:sy n="71" d="100"/>
        </p:scale>
        <p:origin x="1050"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82E6D-E4A9-428A-BA4E-CDDA4BFC94EB}" type="doc">
      <dgm:prSet loTypeId="urn:microsoft.com/office/officeart/2005/8/layout/radial5" loCatId="relationship" qsTypeId="urn:microsoft.com/office/officeart/2005/8/quickstyle/simple3" qsCatId="simple" csTypeId="urn:microsoft.com/office/officeart/2005/8/colors/colorful5" csCatId="colorful" phldr="1"/>
      <dgm:spPr/>
      <dgm:t>
        <a:bodyPr/>
        <a:lstStyle/>
        <a:p>
          <a:endParaRPr lang="es-ES"/>
        </a:p>
      </dgm:t>
    </dgm:pt>
    <dgm:pt modelId="{60207DD3-ECBB-4D7B-9F6B-85FA6F5D8E39}">
      <dgm:prSet phldrT="[Texto]" custT="1"/>
      <dgm:spPr/>
      <dgm:t>
        <a:bodyPr/>
        <a:lstStyle/>
        <a:p>
          <a:pPr algn="ctr"/>
          <a:r>
            <a:rPr lang="es-ES" sz="1200" b="1" dirty="0">
              <a:latin typeface="Arial Narrow" panose="020B0606020202030204" pitchFamily="34" charset="0"/>
            </a:rPr>
            <a:t>DISEÑO DE FILTROS PARA LA RECUPERACIÓN DEL AGUA, UTILIZADA EN LABORES DOMÉSTICAS</a:t>
          </a:r>
          <a:r>
            <a:rPr lang="es-ES" sz="1200" dirty="0">
              <a:latin typeface="Arial Narrow" panose="020B0606020202030204" pitchFamily="34" charset="0"/>
            </a:rPr>
            <a:t>. </a:t>
          </a:r>
        </a:p>
      </dgm:t>
    </dgm:pt>
    <dgm:pt modelId="{B9299CF7-B4E5-4673-8BB8-1AABC2007DC9}" type="parTrans" cxnId="{D7CB6C9B-6272-4948-A891-9EFA83C1EB72}">
      <dgm:prSet/>
      <dgm:spPr/>
      <dgm:t>
        <a:bodyPr/>
        <a:lstStyle/>
        <a:p>
          <a:endParaRPr lang="es-ES"/>
        </a:p>
      </dgm:t>
    </dgm:pt>
    <dgm:pt modelId="{901A3B74-5ADF-487B-98DB-F1859EA08147}" type="sibTrans" cxnId="{D7CB6C9B-6272-4948-A891-9EFA83C1EB72}">
      <dgm:prSet/>
      <dgm:spPr/>
      <dgm:t>
        <a:bodyPr/>
        <a:lstStyle/>
        <a:p>
          <a:endParaRPr lang="es-ES"/>
        </a:p>
      </dgm:t>
    </dgm:pt>
    <dgm:pt modelId="{3B0A3EB0-B900-4C94-9281-1676F4B2DBB4}">
      <dgm:prSet phldrT="[Texto]" custT="1"/>
      <dgm:spPr/>
      <dgm:t>
        <a:bodyPr/>
        <a:lstStyle/>
        <a:p>
          <a:r>
            <a:rPr lang="es-ES" sz="1100" b="1" dirty="0"/>
            <a:t>INVESTIGACION DOCUMENTAL </a:t>
          </a:r>
        </a:p>
        <a:p>
          <a:r>
            <a:rPr lang="es-ES" sz="1100" b="1" dirty="0"/>
            <a:t>México prehispánico</a:t>
          </a:r>
        </a:p>
        <a:p>
          <a:r>
            <a:rPr lang="es-ES" sz="1100" b="0" dirty="0"/>
            <a:t>Cultura olmeca </a:t>
          </a:r>
        </a:p>
      </dgm:t>
    </dgm:pt>
    <dgm:pt modelId="{B1E19401-8003-41A8-8377-EAA412EE06EF}" type="parTrans" cxnId="{1E1FF1EC-4D10-440B-9B29-2B628CAD09C1}">
      <dgm:prSet/>
      <dgm:spPr/>
      <dgm:t>
        <a:bodyPr/>
        <a:lstStyle/>
        <a:p>
          <a:endParaRPr lang="es-ES" dirty="0"/>
        </a:p>
      </dgm:t>
    </dgm:pt>
    <dgm:pt modelId="{C2084154-AB5D-41C2-B122-55A8DECD2C91}" type="sibTrans" cxnId="{1E1FF1EC-4D10-440B-9B29-2B628CAD09C1}">
      <dgm:prSet/>
      <dgm:spPr/>
      <dgm:t>
        <a:bodyPr/>
        <a:lstStyle/>
        <a:p>
          <a:endParaRPr lang="es-ES"/>
        </a:p>
      </dgm:t>
    </dgm:pt>
    <dgm:pt modelId="{913AC236-51AA-401F-9586-27CFF03227C6}">
      <dgm:prSet phldrT="[Texto]" custT="1"/>
      <dgm:spPr/>
      <dgm:t>
        <a:bodyPr/>
        <a:lstStyle/>
        <a:p>
          <a:r>
            <a:rPr lang="es-ES" sz="1100" b="1" dirty="0"/>
            <a:t>GUION DRAMATICO</a:t>
          </a:r>
        </a:p>
        <a:p>
          <a:r>
            <a:rPr lang="es-ES" sz="1100" b="1" dirty="0"/>
            <a:t>Textos expositivos</a:t>
          </a:r>
        </a:p>
        <a:p>
          <a:r>
            <a:rPr lang="es-ES" sz="1100" b="0" dirty="0"/>
            <a:t>Estructura y características de los textos de divulgación  </a:t>
          </a:r>
        </a:p>
        <a:p>
          <a:endParaRPr lang="es-ES" sz="700" dirty="0"/>
        </a:p>
      </dgm:t>
    </dgm:pt>
    <dgm:pt modelId="{E2FE6C48-FAB6-40E1-B038-77E1739BDA15}" type="parTrans" cxnId="{E8C6A77C-F0DB-49F8-AAA7-31256FE70778}">
      <dgm:prSet/>
      <dgm:spPr/>
      <dgm:t>
        <a:bodyPr/>
        <a:lstStyle/>
        <a:p>
          <a:endParaRPr lang="es-ES" dirty="0"/>
        </a:p>
      </dgm:t>
    </dgm:pt>
    <dgm:pt modelId="{362ACE62-DC81-4A26-932F-DE50245FB351}" type="sibTrans" cxnId="{E8C6A77C-F0DB-49F8-AAA7-31256FE70778}">
      <dgm:prSet/>
      <dgm:spPr/>
      <dgm:t>
        <a:bodyPr/>
        <a:lstStyle/>
        <a:p>
          <a:endParaRPr lang="es-ES"/>
        </a:p>
      </dgm:t>
    </dgm:pt>
    <dgm:pt modelId="{192637DF-DC51-416A-B747-262B8F818467}">
      <dgm:prSet phldrT="[Texto]" custT="1"/>
      <dgm:spPr/>
      <dgm:t>
        <a:bodyPr/>
        <a:lstStyle/>
        <a:p>
          <a:r>
            <a:rPr lang="es-ES" sz="1100" b="1" dirty="0"/>
            <a:t>VIDEO</a:t>
          </a:r>
        </a:p>
        <a:p>
          <a:r>
            <a:rPr lang="es-ES" sz="1100" b="1" dirty="0"/>
            <a:t>Dirección de escena</a:t>
          </a:r>
        </a:p>
        <a:p>
          <a:r>
            <a:rPr lang="es-ES" sz="1100" dirty="0"/>
            <a:t>Análisis del guion, elenco y dirección escénica</a:t>
          </a:r>
        </a:p>
      </dgm:t>
    </dgm:pt>
    <dgm:pt modelId="{E043420D-9F92-4F60-806E-2404906C3576}" type="parTrans" cxnId="{FB1AC1EE-310F-4085-A2A7-0B0853F08C99}">
      <dgm:prSet/>
      <dgm:spPr/>
      <dgm:t>
        <a:bodyPr/>
        <a:lstStyle/>
        <a:p>
          <a:endParaRPr lang="es-ES" dirty="0"/>
        </a:p>
      </dgm:t>
    </dgm:pt>
    <dgm:pt modelId="{D45344EF-CFC8-4BF3-9990-26EDAFF019C2}" type="sibTrans" cxnId="{FB1AC1EE-310F-4085-A2A7-0B0853F08C99}">
      <dgm:prSet/>
      <dgm:spPr/>
      <dgm:t>
        <a:bodyPr/>
        <a:lstStyle/>
        <a:p>
          <a:endParaRPr lang="es-ES"/>
        </a:p>
      </dgm:t>
    </dgm:pt>
    <dgm:pt modelId="{91DD0F53-D002-49E4-8448-64E5BA8A60D7}">
      <dgm:prSet phldrT="[Texto]" custT="1"/>
      <dgm:spPr/>
      <dgm:t>
        <a:bodyPr/>
        <a:lstStyle/>
        <a:p>
          <a:r>
            <a:rPr lang="es-ES" sz="1100" b="1" dirty="0"/>
            <a:t>CONTRUCCION DE UN MODELO DE FITRO CASERO </a:t>
          </a:r>
        </a:p>
        <a:p>
          <a:r>
            <a:rPr lang="es-ES" sz="1100" b="1" dirty="0"/>
            <a:t>Tanta agua y nos podemos morir de sed</a:t>
          </a:r>
          <a:endParaRPr lang="es-MX" sz="1100" b="1" dirty="0"/>
        </a:p>
        <a:p>
          <a:r>
            <a:rPr lang="es-MX" sz="1100" b="0" dirty="0"/>
            <a:t>Calidad del agua</a:t>
          </a:r>
          <a:r>
            <a:rPr lang="es-MX" sz="1100" dirty="0"/>
            <a:t>.</a:t>
          </a:r>
          <a:endParaRPr lang="es-ES" sz="1100" dirty="0"/>
        </a:p>
      </dgm:t>
    </dgm:pt>
    <dgm:pt modelId="{DBB1E492-2216-404B-948F-363754452BEF}" type="parTrans" cxnId="{E76C4330-AE93-4D23-9C70-1FE5B9F498E4}">
      <dgm:prSet/>
      <dgm:spPr/>
      <dgm:t>
        <a:bodyPr/>
        <a:lstStyle/>
        <a:p>
          <a:endParaRPr lang="es-ES" dirty="0"/>
        </a:p>
      </dgm:t>
    </dgm:pt>
    <dgm:pt modelId="{58F50024-EE8D-4E5A-971A-4EB2B1097F9C}" type="sibTrans" cxnId="{E76C4330-AE93-4D23-9C70-1FE5B9F498E4}">
      <dgm:prSet/>
      <dgm:spPr/>
      <dgm:t>
        <a:bodyPr/>
        <a:lstStyle/>
        <a:p>
          <a:endParaRPr lang="es-ES"/>
        </a:p>
      </dgm:t>
    </dgm:pt>
    <dgm:pt modelId="{6C612305-3409-4223-B76D-D0B0892414FA}">
      <dgm:prSet phldrT="[Texto]" custT="1"/>
      <dgm:spPr/>
      <dgm:t>
        <a:bodyPr/>
        <a:lstStyle/>
        <a:p>
          <a:r>
            <a:rPr lang="es-ES" sz="1100" b="1" dirty="0"/>
            <a:t>PRACTICA DE LABORATORIO </a:t>
          </a:r>
        </a:p>
        <a:p>
          <a:r>
            <a:rPr lang="es-ES" sz="1100" b="1" dirty="0"/>
            <a:t>Moléculas inorgánicas</a:t>
          </a:r>
        </a:p>
        <a:p>
          <a:r>
            <a:rPr lang="es-ES" sz="1100" b="0" dirty="0"/>
            <a:t>El agua y sus propiedades </a:t>
          </a:r>
        </a:p>
      </dgm:t>
    </dgm:pt>
    <dgm:pt modelId="{F10F2101-E769-4C33-9172-772A2ABAF30F}" type="parTrans" cxnId="{8F8631DE-0781-44D3-B65D-6495255E0A0B}">
      <dgm:prSet/>
      <dgm:spPr/>
      <dgm:t>
        <a:bodyPr/>
        <a:lstStyle/>
        <a:p>
          <a:endParaRPr lang="es-ES" dirty="0"/>
        </a:p>
      </dgm:t>
    </dgm:pt>
    <dgm:pt modelId="{F7441167-EFC1-43CD-B86E-4042A7B2E308}" type="sibTrans" cxnId="{8F8631DE-0781-44D3-B65D-6495255E0A0B}">
      <dgm:prSet/>
      <dgm:spPr/>
      <dgm:t>
        <a:bodyPr/>
        <a:lstStyle/>
        <a:p>
          <a:endParaRPr lang="es-ES"/>
        </a:p>
      </dgm:t>
    </dgm:pt>
    <dgm:pt modelId="{BABDB119-9749-4853-BF3A-E3A8B4993089}" type="pres">
      <dgm:prSet presAssocID="{4AF82E6D-E4A9-428A-BA4E-CDDA4BFC94EB}" presName="Name0" presStyleCnt="0">
        <dgm:presLayoutVars>
          <dgm:chMax val="1"/>
          <dgm:dir/>
          <dgm:animLvl val="ctr"/>
          <dgm:resizeHandles val="exact"/>
        </dgm:presLayoutVars>
      </dgm:prSet>
      <dgm:spPr/>
    </dgm:pt>
    <dgm:pt modelId="{CCF5B922-C5B9-48BE-9C75-A870A61E50B3}" type="pres">
      <dgm:prSet presAssocID="{60207DD3-ECBB-4D7B-9F6B-85FA6F5D8E39}" presName="centerShape" presStyleLbl="node0" presStyleIdx="0" presStyleCnt="1" custScaleX="165192" custScaleY="155436"/>
      <dgm:spPr/>
    </dgm:pt>
    <dgm:pt modelId="{365B4A86-D2D8-4731-8D5B-EC65D2EA3FAE}" type="pres">
      <dgm:prSet presAssocID="{B1E19401-8003-41A8-8377-EAA412EE06EF}" presName="parTrans" presStyleLbl="sibTrans2D1" presStyleIdx="0" presStyleCnt="5"/>
      <dgm:spPr/>
    </dgm:pt>
    <dgm:pt modelId="{6C404C86-063C-4686-A81F-95EF751675A1}" type="pres">
      <dgm:prSet presAssocID="{B1E19401-8003-41A8-8377-EAA412EE06EF}" presName="connectorText" presStyleLbl="sibTrans2D1" presStyleIdx="0" presStyleCnt="5"/>
      <dgm:spPr/>
    </dgm:pt>
    <dgm:pt modelId="{B36F10CF-8741-4A05-9EDE-0536CCF3D405}" type="pres">
      <dgm:prSet presAssocID="{3B0A3EB0-B900-4C94-9281-1676F4B2DBB4}" presName="node" presStyleLbl="node1" presStyleIdx="0" presStyleCnt="5" custScaleX="118879" custScaleY="109594" custRadScaleRad="124832" custRadScaleInc="-14999">
        <dgm:presLayoutVars>
          <dgm:bulletEnabled val="1"/>
        </dgm:presLayoutVars>
      </dgm:prSet>
      <dgm:spPr/>
    </dgm:pt>
    <dgm:pt modelId="{84B19C6C-3966-477B-A1CF-97CB6CDDC45A}" type="pres">
      <dgm:prSet presAssocID="{E2FE6C48-FAB6-40E1-B038-77E1739BDA15}" presName="parTrans" presStyleLbl="sibTrans2D1" presStyleIdx="1" presStyleCnt="5"/>
      <dgm:spPr/>
    </dgm:pt>
    <dgm:pt modelId="{4D336DCE-0372-48D0-A15C-5EA4C1C89A50}" type="pres">
      <dgm:prSet presAssocID="{E2FE6C48-FAB6-40E1-B038-77E1739BDA15}" presName="connectorText" presStyleLbl="sibTrans2D1" presStyleIdx="1" presStyleCnt="5"/>
      <dgm:spPr/>
    </dgm:pt>
    <dgm:pt modelId="{2C78456F-C89C-4F6B-8046-58448750654B}" type="pres">
      <dgm:prSet presAssocID="{913AC236-51AA-401F-9586-27CFF03227C6}" presName="node" presStyleLbl="node1" presStyleIdx="1" presStyleCnt="5" custScaleX="119714" custScaleY="119638" custRadScaleRad="121949" custRadScaleInc="-5109">
        <dgm:presLayoutVars>
          <dgm:bulletEnabled val="1"/>
        </dgm:presLayoutVars>
      </dgm:prSet>
      <dgm:spPr/>
    </dgm:pt>
    <dgm:pt modelId="{B23C17CD-682D-4503-845F-B42354902889}" type="pres">
      <dgm:prSet presAssocID="{E043420D-9F92-4F60-806E-2404906C3576}" presName="parTrans" presStyleLbl="sibTrans2D1" presStyleIdx="2" presStyleCnt="5"/>
      <dgm:spPr/>
    </dgm:pt>
    <dgm:pt modelId="{F28B82F6-5843-4517-B522-0E91126CE8F6}" type="pres">
      <dgm:prSet presAssocID="{E043420D-9F92-4F60-806E-2404906C3576}" presName="connectorText" presStyleLbl="sibTrans2D1" presStyleIdx="2" presStyleCnt="5"/>
      <dgm:spPr/>
    </dgm:pt>
    <dgm:pt modelId="{ABFAD848-8DC0-4F58-B936-1704ACF0449F}" type="pres">
      <dgm:prSet presAssocID="{192637DF-DC51-416A-B747-262B8F818467}" presName="node" presStyleLbl="node1" presStyleIdx="2" presStyleCnt="5" custScaleX="123681" custScaleY="113324" custRadScaleRad="128857" custRadScaleInc="1975">
        <dgm:presLayoutVars>
          <dgm:bulletEnabled val="1"/>
        </dgm:presLayoutVars>
      </dgm:prSet>
      <dgm:spPr/>
    </dgm:pt>
    <dgm:pt modelId="{BB8245B4-2306-442B-A3C7-FE309EC8B784}" type="pres">
      <dgm:prSet presAssocID="{F10F2101-E769-4C33-9172-772A2ABAF30F}" presName="parTrans" presStyleLbl="sibTrans2D1" presStyleIdx="3" presStyleCnt="5"/>
      <dgm:spPr/>
    </dgm:pt>
    <dgm:pt modelId="{8D01CA0D-47A3-4CE0-8EE5-DCE5146D9310}" type="pres">
      <dgm:prSet presAssocID="{F10F2101-E769-4C33-9172-772A2ABAF30F}" presName="connectorText" presStyleLbl="sibTrans2D1" presStyleIdx="3" presStyleCnt="5"/>
      <dgm:spPr/>
    </dgm:pt>
    <dgm:pt modelId="{C41B077F-D3DD-4172-A638-186D09B3A80A}" type="pres">
      <dgm:prSet presAssocID="{6C612305-3409-4223-B76D-D0B0892414FA}" presName="node" presStyleLbl="node1" presStyleIdx="3" presStyleCnt="5" custScaleX="125918" custScaleY="116870" custRadScaleRad="140771" custRadScaleInc="38006">
        <dgm:presLayoutVars>
          <dgm:bulletEnabled val="1"/>
        </dgm:presLayoutVars>
      </dgm:prSet>
      <dgm:spPr/>
    </dgm:pt>
    <dgm:pt modelId="{C26A860B-3096-4429-AC4A-4102CBFFA01B}" type="pres">
      <dgm:prSet presAssocID="{DBB1E492-2216-404B-948F-363754452BEF}" presName="parTrans" presStyleLbl="sibTrans2D1" presStyleIdx="4" presStyleCnt="5"/>
      <dgm:spPr/>
    </dgm:pt>
    <dgm:pt modelId="{198DBB4F-DC0F-45B7-819D-5DE3C82E5D2D}" type="pres">
      <dgm:prSet presAssocID="{DBB1E492-2216-404B-948F-363754452BEF}" presName="connectorText" presStyleLbl="sibTrans2D1" presStyleIdx="4" presStyleCnt="5"/>
      <dgm:spPr/>
    </dgm:pt>
    <dgm:pt modelId="{7F02860B-5A53-4EE0-AE10-03EF5C69FBF9}" type="pres">
      <dgm:prSet presAssocID="{91DD0F53-D002-49E4-8448-64E5BA8A60D7}" presName="node" presStyleLbl="node1" presStyleIdx="4" presStyleCnt="5" custScaleX="121164" custScaleY="123171" custRadScaleRad="132463" custRadScaleInc="4165">
        <dgm:presLayoutVars>
          <dgm:bulletEnabled val="1"/>
        </dgm:presLayoutVars>
      </dgm:prSet>
      <dgm:spPr/>
    </dgm:pt>
  </dgm:ptLst>
  <dgm:cxnLst>
    <dgm:cxn modelId="{F66D6509-B2E3-4E14-A73C-A15DA2A4B8BE}" type="presOf" srcId="{3B0A3EB0-B900-4C94-9281-1676F4B2DBB4}" destId="{B36F10CF-8741-4A05-9EDE-0536CCF3D405}" srcOrd="0" destOrd="0" presId="urn:microsoft.com/office/officeart/2005/8/layout/radial5"/>
    <dgm:cxn modelId="{D628B515-47B7-4C4F-A1FB-FAD2A2CFB8B3}" type="presOf" srcId="{DBB1E492-2216-404B-948F-363754452BEF}" destId="{198DBB4F-DC0F-45B7-819D-5DE3C82E5D2D}" srcOrd="1" destOrd="0" presId="urn:microsoft.com/office/officeart/2005/8/layout/radial5"/>
    <dgm:cxn modelId="{A4C24D28-CE1F-44DC-B167-537BE06CBBD2}" type="presOf" srcId="{E043420D-9F92-4F60-806E-2404906C3576}" destId="{F28B82F6-5843-4517-B522-0E91126CE8F6}" srcOrd="1" destOrd="0" presId="urn:microsoft.com/office/officeart/2005/8/layout/radial5"/>
    <dgm:cxn modelId="{DDC0492A-57F5-4841-89AF-6D2BAC98EE0E}" type="presOf" srcId="{192637DF-DC51-416A-B747-262B8F818467}" destId="{ABFAD848-8DC0-4F58-B936-1704ACF0449F}" srcOrd="0" destOrd="0" presId="urn:microsoft.com/office/officeart/2005/8/layout/radial5"/>
    <dgm:cxn modelId="{E76C4330-AE93-4D23-9C70-1FE5B9F498E4}" srcId="{60207DD3-ECBB-4D7B-9F6B-85FA6F5D8E39}" destId="{91DD0F53-D002-49E4-8448-64E5BA8A60D7}" srcOrd="4" destOrd="0" parTransId="{DBB1E492-2216-404B-948F-363754452BEF}" sibTransId="{58F50024-EE8D-4E5A-971A-4EB2B1097F9C}"/>
    <dgm:cxn modelId="{D9B96631-3F1D-489E-A38C-F2A9AD99E8CF}" type="presOf" srcId="{913AC236-51AA-401F-9586-27CFF03227C6}" destId="{2C78456F-C89C-4F6B-8046-58448750654B}" srcOrd="0" destOrd="0" presId="urn:microsoft.com/office/officeart/2005/8/layout/radial5"/>
    <dgm:cxn modelId="{970F0032-4FFA-40D5-8510-DFB47F864EC1}" type="presOf" srcId="{E043420D-9F92-4F60-806E-2404906C3576}" destId="{B23C17CD-682D-4503-845F-B42354902889}" srcOrd="0" destOrd="0" presId="urn:microsoft.com/office/officeart/2005/8/layout/radial5"/>
    <dgm:cxn modelId="{725EB161-FC80-43F1-97BE-4720679CAD6F}" type="presOf" srcId="{60207DD3-ECBB-4D7B-9F6B-85FA6F5D8E39}" destId="{CCF5B922-C5B9-48BE-9C75-A870A61E50B3}" srcOrd="0" destOrd="0" presId="urn:microsoft.com/office/officeart/2005/8/layout/radial5"/>
    <dgm:cxn modelId="{F3EBB945-BDEA-4A54-9157-37F304759258}" type="presOf" srcId="{6C612305-3409-4223-B76D-D0B0892414FA}" destId="{C41B077F-D3DD-4172-A638-186D09B3A80A}" srcOrd="0" destOrd="0" presId="urn:microsoft.com/office/officeart/2005/8/layout/radial5"/>
    <dgm:cxn modelId="{D38F3C46-BC91-4B89-8A89-AFFEAAE82D44}" type="presOf" srcId="{4AF82E6D-E4A9-428A-BA4E-CDDA4BFC94EB}" destId="{BABDB119-9749-4853-BF3A-E3A8B4993089}" srcOrd="0" destOrd="0" presId="urn:microsoft.com/office/officeart/2005/8/layout/radial5"/>
    <dgm:cxn modelId="{C8479C51-181D-4CF5-93A9-1144322F63D0}" type="presOf" srcId="{F10F2101-E769-4C33-9172-772A2ABAF30F}" destId="{BB8245B4-2306-442B-A3C7-FE309EC8B784}" srcOrd="0" destOrd="0" presId="urn:microsoft.com/office/officeart/2005/8/layout/radial5"/>
    <dgm:cxn modelId="{D4D88B77-B0AF-4C5B-AB56-60910B884035}" type="presOf" srcId="{DBB1E492-2216-404B-948F-363754452BEF}" destId="{C26A860B-3096-4429-AC4A-4102CBFFA01B}" srcOrd="0" destOrd="0" presId="urn:microsoft.com/office/officeart/2005/8/layout/radial5"/>
    <dgm:cxn modelId="{BF10427C-C477-45A3-900F-D3896F994F9E}" type="presOf" srcId="{91DD0F53-D002-49E4-8448-64E5BA8A60D7}" destId="{7F02860B-5A53-4EE0-AE10-03EF5C69FBF9}" srcOrd="0" destOrd="0" presId="urn:microsoft.com/office/officeart/2005/8/layout/radial5"/>
    <dgm:cxn modelId="{E8C6A77C-F0DB-49F8-AAA7-31256FE70778}" srcId="{60207DD3-ECBB-4D7B-9F6B-85FA6F5D8E39}" destId="{913AC236-51AA-401F-9586-27CFF03227C6}" srcOrd="1" destOrd="0" parTransId="{E2FE6C48-FAB6-40E1-B038-77E1739BDA15}" sibTransId="{362ACE62-DC81-4A26-932F-DE50245FB351}"/>
    <dgm:cxn modelId="{7B6DCD83-CB5E-488E-83AC-42315293AAD4}" type="presOf" srcId="{B1E19401-8003-41A8-8377-EAA412EE06EF}" destId="{365B4A86-D2D8-4731-8D5B-EC65D2EA3FAE}" srcOrd="0" destOrd="0" presId="urn:microsoft.com/office/officeart/2005/8/layout/radial5"/>
    <dgm:cxn modelId="{1E76528E-E117-4EC5-8E78-FC89250B0B44}" type="presOf" srcId="{E2FE6C48-FAB6-40E1-B038-77E1739BDA15}" destId="{84B19C6C-3966-477B-A1CF-97CB6CDDC45A}" srcOrd="0" destOrd="0" presId="urn:microsoft.com/office/officeart/2005/8/layout/radial5"/>
    <dgm:cxn modelId="{13309593-35E8-4357-B145-48A02CC498C1}" type="presOf" srcId="{E2FE6C48-FAB6-40E1-B038-77E1739BDA15}" destId="{4D336DCE-0372-48D0-A15C-5EA4C1C89A50}" srcOrd="1" destOrd="0" presId="urn:microsoft.com/office/officeart/2005/8/layout/radial5"/>
    <dgm:cxn modelId="{481F4194-34FB-493E-8AD5-AC08DD725B49}" type="presOf" srcId="{F10F2101-E769-4C33-9172-772A2ABAF30F}" destId="{8D01CA0D-47A3-4CE0-8EE5-DCE5146D9310}" srcOrd="1" destOrd="0" presId="urn:microsoft.com/office/officeart/2005/8/layout/radial5"/>
    <dgm:cxn modelId="{D7CB6C9B-6272-4948-A891-9EFA83C1EB72}" srcId="{4AF82E6D-E4A9-428A-BA4E-CDDA4BFC94EB}" destId="{60207DD3-ECBB-4D7B-9F6B-85FA6F5D8E39}" srcOrd="0" destOrd="0" parTransId="{B9299CF7-B4E5-4673-8BB8-1AABC2007DC9}" sibTransId="{901A3B74-5ADF-487B-98DB-F1859EA08147}"/>
    <dgm:cxn modelId="{D191A4B0-396A-4E27-B2C3-6152737E7D4B}" type="presOf" srcId="{B1E19401-8003-41A8-8377-EAA412EE06EF}" destId="{6C404C86-063C-4686-A81F-95EF751675A1}" srcOrd="1" destOrd="0" presId="urn:microsoft.com/office/officeart/2005/8/layout/radial5"/>
    <dgm:cxn modelId="{8F8631DE-0781-44D3-B65D-6495255E0A0B}" srcId="{60207DD3-ECBB-4D7B-9F6B-85FA6F5D8E39}" destId="{6C612305-3409-4223-B76D-D0B0892414FA}" srcOrd="3" destOrd="0" parTransId="{F10F2101-E769-4C33-9172-772A2ABAF30F}" sibTransId="{F7441167-EFC1-43CD-B86E-4042A7B2E308}"/>
    <dgm:cxn modelId="{1E1FF1EC-4D10-440B-9B29-2B628CAD09C1}" srcId="{60207DD3-ECBB-4D7B-9F6B-85FA6F5D8E39}" destId="{3B0A3EB0-B900-4C94-9281-1676F4B2DBB4}" srcOrd="0" destOrd="0" parTransId="{B1E19401-8003-41A8-8377-EAA412EE06EF}" sibTransId="{C2084154-AB5D-41C2-B122-55A8DECD2C91}"/>
    <dgm:cxn modelId="{FB1AC1EE-310F-4085-A2A7-0B0853F08C99}" srcId="{60207DD3-ECBB-4D7B-9F6B-85FA6F5D8E39}" destId="{192637DF-DC51-416A-B747-262B8F818467}" srcOrd="2" destOrd="0" parTransId="{E043420D-9F92-4F60-806E-2404906C3576}" sibTransId="{D45344EF-CFC8-4BF3-9990-26EDAFF019C2}"/>
    <dgm:cxn modelId="{E1F1E008-7227-4F30-82EE-E8267BF316D3}" type="presParOf" srcId="{BABDB119-9749-4853-BF3A-E3A8B4993089}" destId="{CCF5B922-C5B9-48BE-9C75-A870A61E50B3}" srcOrd="0" destOrd="0" presId="urn:microsoft.com/office/officeart/2005/8/layout/radial5"/>
    <dgm:cxn modelId="{207CB303-D8DA-4CF3-B66E-2B17B303E1F7}" type="presParOf" srcId="{BABDB119-9749-4853-BF3A-E3A8B4993089}" destId="{365B4A86-D2D8-4731-8D5B-EC65D2EA3FAE}" srcOrd="1" destOrd="0" presId="urn:microsoft.com/office/officeart/2005/8/layout/radial5"/>
    <dgm:cxn modelId="{DDA8B4E7-F32E-42C3-B120-5151EF0D8285}" type="presParOf" srcId="{365B4A86-D2D8-4731-8D5B-EC65D2EA3FAE}" destId="{6C404C86-063C-4686-A81F-95EF751675A1}" srcOrd="0" destOrd="0" presId="urn:microsoft.com/office/officeart/2005/8/layout/radial5"/>
    <dgm:cxn modelId="{C4106B07-2FFC-4840-A8BE-EEFEE435ACE9}" type="presParOf" srcId="{BABDB119-9749-4853-BF3A-E3A8B4993089}" destId="{B36F10CF-8741-4A05-9EDE-0536CCF3D405}" srcOrd="2" destOrd="0" presId="urn:microsoft.com/office/officeart/2005/8/layout/radial5"/>
    <dgm:cxn modelId="{DC0114B2-80F3-457D-A078-C2B18D8E4E25}" type="presParOf" srcId="{BABDB119-9749-4853-BF3A-E3A8B4993089}" destId="{84B19C6C-3966-477B-A1CF-97CB6CDDC45A}" srcOrd="3" destOrd="0" presId="urn:microsoft.com/office/officeart/2005/8/layout/radial5"/>
    <dgm:cxn modelId="{EC2A5605-8F4A-4B44-90E8-2BC97AF1E516}" type="presParOf" srcId="{84B19C6C-3966-477B-A1CF-97CB6CDDC45A}" destId="{4D336DCE-0372-48D0-A15C-5EA4C1C89A50}" srcOrd="0" destOrd="0" presId="urn:microsoft.com/office/officeart/2005/8/layout/radial5"/>
    <dgm:cxn modelId="{D14B7219-191F-47BF-8BAA-B323513FB724}" type="presParOf" srcId="{BABDB119-9749-4853-BF3A-E3A8B4993089}" destId="{2C78456F-C89C-4F6B-8046-58448750654B}" srcOrd="4" destOrd="0" presId="urn:microsoft.com/office/officeart/2005/8/layout/radial5"/>
    <dgm:cxn modelId="{FF8B9FFB-7EE7-4775-A8A3-9E5C63570344}" type="presParOf" srcId="{BABDB119-9749-4853-BF3A-E3A8B4993089}" destId="{B23C17CD-682D-4503-845F-B42354902889}" srcOrd="5" destOrd="0" presId="urn:microsoft.com/office/officeart/2005/8/layout/radial5"/>
    <dgm:cxn modelId="{841525F3-D3F1-44AB-8279-D45E96202B47}" type="presParOf" srcId="{B23C17CD-682D-4503-845F-B42354902889}" destId="{F28B82F6-5843-4517-B522-0E91126CE8F6}" srcOrd="0" destOrd="0" presId="urn:microsoft.com/office/officeart/2005/8/layout/radial5"/>
    <dgm:cxn modelId="{1F93212E-7EC4-422F-8BAB-11B5B5FD59FF}" type="presParOf" srcId="{BABDB119-9749-4853-BF3A-E3A8B4993089}" destId="{ABFAD848-8DC0-4F58-B936-1704ACF0449F}" srcOrd="6" destOrd="0" presId="urn:microsoft.com/office/officeart/2005/8/layout/radial5"/>
    <dgm:cxn modelId="{C57314B5-61FB-4F1A-AE2F-BC6234D6EFF0}" type="presParOf" srcId="{BABDB119-9749-4853-BF3A-E3A8B4993089}" destId="{BB8245B4-2306-442B-A3C7-FE309EC8B784}" srcOrd="7" destOrd="0" presId="urn:microsoft.com/office/officeart/2005/8/layout/radial5"/>
    <dgm:cxn modelId="{97D0BB95-28B3-49E4-9CB4-DC65A9224260}" type="presParOf" srcId="{BB8245B4-2306-442B-A3C7-FE309EC8B784}" destId="{8D01CA0D-47A3-4CE0-8EE5-DCE5146D9310}" srcOrd="0" destOrd="0" presId="urn:microsoft.com/office/officeart/2005/8/layout/radial5"/>
    <dgm:cxn modelId="{9D141C05-DA90-4AA0-9DF6-3FCD31472CE4}" type="presParOf" srcId="{BABDB119-9749-4853-BF3A-E3A8B4993089}" destId="{C41B077F-D3DD-4172-A638-186D09B3A80A}" srcOrd="8" destOrd="0" presId="urn:microsoft.com/office/officeart/2005/8/layout/radial5"/>
    <dgm:cxn modelId="{F29B3898-42DA-46A2-AB8D-1AE1289D6795}" type="presParOf" srcId="{BABDB119-9749-4853-BF3A-E3A8B4993089}" destId="{C26A860B-3096-4429-AC4A-4102CBFFA01B}" srcOrd="9" destOrd="0" presId="urn:microsoft.com/office/officeart/2005/8/layout/radial5"/>
    <dgm:cxn modelId="{63FD3D15-A8E8-4BAC-81BE-4C54BF490072}" type="presParOf" srcId="{C26A860B-3096-4429-AC4A-4102CBFFA01B}" destId="{198DBB4F-DC0F-45B7-819D-5DE3C82E5D2D}" srcOrd="0" destOrd="0" presId="urn:microsoft.com/office/officeart/2005/8/layout/radial5"/>
    <dgm:cxn modelId="{3EE60BDA-A6FB-4B4D-AE69-B36B9C4DB7AA}" type="presParOf" srcId="{BABDB119-9749-4853-BF3A-E3A8B4993089}" destId="{7F02860B-5A53-4EE0-AE10-03EF5C69FBF9}"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F82E6D-E4A9-428A-BA4E-CDDA4BFC94EB}" type="doc">
      <dgm:prSet loTypeId="urn:microsoft.com/office/officeart/2008/layout/RadialCluster" loCatId="relationship" qsTypeId="urn:microsoft.com/office/officeart/2005/8/quickstyle/simple3" qsCatId="simple" csTypeId="urn:microsoft.com/office/officeart/2005/8/colors/colorful5" csCatId="colorful" phldr="1"/>
      <dgm:spPr/>
      <dgm:t>
        <a:bodyPr/>
        <a:lstStyle/>
        <a:p>
          <a:endParaRPr lang="es-ES"/>
        </a:p>
      </dgm:t>
    </dgm:pt>
    <dgm:pt modelId="{60207DD3-ECBB-4D7B-9F6B-85FA6F5D8E39}">
      <dgm:prSet phldrT="[Texto]" custT="1"/>
      <dgm:spPr>
        <a:gradFill rotWithShape="0">
          <a:gsLst>
            <a:gs pos="0">
              <a:schemeClr val="accent5">
                <a:hueOff val="0"/>
                <a:satOff val="0"/>
                <a:lumOff val="0"/>
                <a:alphaOff val="0"/>
                <a:lumMod val="110000"/>
                <a:satMod val="105000"/>
                <a:tint val="67000"/>
              </a:schemeClr>
            </a:gs>
            <a:gs pos="0">
              <a:schemeClr val="accent5">
                <a:lumMod val="60000"/>
                <a:lumOff val="40000"/>
              </a:schemeClr>
            </a:gs>
            <a:gs pos="100000">
              <a:schemeClr val="accent5">
                <a:hueOff val="0"/>
                <a:satOff val="0"/>
                <a:lumOff val="0"/>
                <a:alphaOff val="0"/>
                <a:lumMod val="105000"/>
                <a:satMod val="109000"/>
                <a:tint val="81000"/>
              </a:schemeClr>
            </a:gs>
          </a:gsLst>
        </a:gradFill>
      </dgm:spPr>
      <dgm:t>
        <a:bodyPr/>
        <a:lstStyle/>
        <a:p>
          <a:pPr algn="ctr"/>
          <a:r>
            <a:rPr lang="es-ES" sz="1100" b="1" dirty="0">
              <a:solidFill>
                <a:schemeClr val="tx2"/>
              </a:solidFill>
              <a:latin typeface="AR CHRISTY" panose="02000000000000000000" pitchFamily="2" charset="0"/>
            </a:rPr>
            <a:t>DISEÑO DE FILTROS PARA LA RECUPERACION DEL AGUA, UTILIZADA EN LABORES DOMESTICAS</a:t>
          </a:r>
          <a:r>
            <a:rPr lang="es-ES" sz="1100" dirty="0">
              <a:solidFill>
                <a:schemeClr val="tx2"/>
              </a:solidFill>
              <a:latin typeface="AR CHRISTY" panose="02000000000000000000" pitchFamily="2" charset="0"/>
            </a:rPr>
            <a:t>. </a:t>
          </a:r>
        </a:p>
      </dgm:t>
    </dgm:pt>
    <dgm:pt modelId="{B9299CF7-B4E5-4673-8BB8-1AABC2007DC9}" type="parTrans" cxnId="{D7CB6C9B-6272-4948-A891-9EFA83C1EB72}">
      <dgm:prSet/>
      <dgm:spPr/>
      <dgm:t>
        <a:bodyPr/>
        <a:lstStyle/>
        <a:p>
          <a:endParaRPr lang="es-ES"/>
        </a:p>
      </dgm:t>
    </dgm:pt>
    <dgm:pt modelId="{901A3B74-5ADF-487B-98DB-F1859EA08147}" type="sibTrans" cxnId="{D7CB6C9B-6272-4948-A891-9EFA83C1EB72}">
      <dgm:prSet/>
      <dgm:spPr/>
      <dgm:t>
        <a:bodyPr/>
        <a:lstStyle/>
        <a:p>
          <a:endParaRPr lang="es-ES"/>
        </a:p>
      </dgm:t>
    </dgm:pt>
    <dgm:pt modelId="{3B0A3EB0-B900-4C94-9281-1676F4B2DBB4}">
      <dgm:prSet phldrT="[Texto]" custT="1"/>
      <dgm:spPr/>
      <dgm:t>
        <a:bodyPr/>
        <a:lstStyle/>
        <a:p>
          <a:r>
            <a:rPr lang="es-ES" sz="1200" b="1" dirty="0"/>
            <a:t>INVESTIGACION DOCUMENTAL</a:t>
          </a:r>
        </a:p>
        <a:p>
          <a:r>
            <a:rPr lang="es-ES" sz="1200" b="0" dirty="0"/>
            <a:t>Historia de México</a:t>
          </a:r>
          <a:r>
            <a:rPr lang="es-ES" sz="800" b="1" dirty="0"/>
            <a:t>  </a:t>
          </a:r>
          <a:r>
            <a:rPr lang="es-ES" sz="800" b="0" dirty="0"/>
            <a:t> </a:t>
          </a:r>
        </a:p>
      </dgm:t>
    </dgm:pt>
    <dgm:pt modelId="{B1E19401-8003-41A8-8377-EAA412EE06EF}" type="parTrans" cxnId="{1E1FF1EC-4D10-440B-9B29-2B628CAD09C1}">
      <dgm:prSet/>
      <dgm:spPr/>
      <dgm:t>
        <a:bodyPr/>
        <a:lstStyle/>
        <a:p>
          <a:endParaRPr lang="es-ES"/>
        </a:p>
      </dgm:t>
    </dgm:pt>
    <dgm:pt modelId="{C2084154-AB5D-41C2-B122-55A8DECD2C91}" type="sibTrans" cxnId="{1E1FF1EC-4D10-440B-9B29-2B628CAD09C1}">
      <dgm:prSet/>
      <dgm:spPr/>
      <dgm:t>
        <a:bodyPr/>
        <a:lstStyle/>
        <a:p>
          <a:endParaRPr lang="es-ES"/>
        </a:p>
      </dgm:t>
    </dgm:pt>
    <dgm:pt modelId="{913AC236-51AA-401F-9586-27CFF03227C6}">
      <dgm:prSet phldrT="[Texto]" custT="1"/>
      <dgm:spPr/>
      <dgm:t>
        <a:bodyPr/>
        <a:lstStyle/>
        <a:p>
          <a:r>
            <a:rPr lang="es-ES" sz="1200" b="1" dirty="0"/>
            <a:t>GUION DRAMATICO</a:t>
          </a:r>
        </a:p>
        <a:p>
          <a:r>
            <a:rPr lang="es-ES" sz="1200" dirty="0"/>
            <a:t>Literatura </a:t>
          </a:r>
        </a:p>
      </dgm:t>
    </dgm:pt>
    <dgm:pt modelId="{E2FE6C48-FAB6-40E1-B038-77E1739BDA15}" type="parTrans" cxnId="{E8C6A77C-F0DB-49F8-AAA7-31256FE70778}">
      <dgm:prSet/>
      <dgm:spPr/>
      <dgm:t>
        <a:bodyPr/>
        <a:lstStyle/>
        <a:p>
          <a:endParaRPr lang="es-ES"/>
        </a:p>
      </dgm:t>
    </dgm:pt>
    <dgm:pt modelId="{362ACE62-DC81-4A26-932F-DE50245FB351}" type="sibTrans" cxnId="{E8C6A77C-F0DB-49F8-AAA7-31256FE70778}">
      <dgm:prSet/>
      <dgm:spPr/>
      <dgm:t>
        <a:bodyPr/>
        <a:lstStyle/>
        <a:p>
          <a:endParaRPr lang="es-ES"/>
        </a:p>
      </dgm:t>
    </dgm:pt>
    <dgm:pt modelId="{192637DF-DC51-416A-B747-262B8F818467}">
      <dgm:prSet phldrT="[Texto]" custT="1"/>
      <dgm:spPr/>
      <dgm:t>
        <a:bodyPr/>
        <a:lstStyle/>
        <a:p>
          <a:r>
            <a:rPr lang="es-ES" sz="1200" b="1" dirty="0"/>
            <a:t>VIDEO</a:t>
          </a:r>
        </a:p>
        <a:p>
          <a:r>
            <a:rPr lang="es-ES" sz="1200" b="0" dirty="0"/>
            <a:t>Educación Estética y Artística</a:t>
          </a:r>
        </a:p>
      </dgm:t>
    </dgm:pt>
    <dgm:pt modelId="{E043420D-9F92-4F60-806E-2404906C3576}" type="parTrans" cxnId="{FB1AC1EE-310F-4085-A2A7-0B0853F08C99}">
      <dgm:prSet/>
      <dgm:spPr/>
      <dgm:t>
        <a:bodyPr/>
        <a:lstStyle/>
        <a:p>
          <a:endParaRPr lang="es-ES"/>
        </a:p>
      </dgm:t>
    </dgm:pt>
    <dgm:pt modelId="{D45344EF-CFC8-4BF3-9990-26EDAFF019C2}" type="sibTrans" cxnId="{FB1AC1EE-310F-4085-A2A7-0B0853F08C99}">
      <dgm:prSet/>
      <dgm:spPr/>
      <dgm:t>
        <a:bodyPr/>
        <a:lstStyle/>
        <a:p>
          <a:endParaRPr lang="es-ES"/>
        </a:p>
      </dgm:t>
    </dgm:pt>
    <dgm:pt modelId="{91DD0F53-D002-49E4-8448-64E5BA8A60D7}">
      <dgm:prSet phldrT="[Texto]" custT="1"/>
      <dgm:spPr/>
      <dgm:t>
        <a:bodyPr/>
        <a:lstStyle/>
        <a:p>
          <a:r>
            <a:rPr lang="es-ES" sz="1200" b="1" dirty="0"/>
            <a:t>CONTRUCCION DE UN MODELO DE FITRO CASERO </a:t>
          </a:r>
        </a:p>
        <a:p>
          <a:r>
            <a:rPr lang="es-ES" sz="1200" b="0" dirty="0"/>
            <a:t>Química III</a:t>
          </a:r>
        </a:p>
      </dgm:t>
    </dgm:pt>
    <dgm:pt modelId="{DBB1E492-2216-404B-948F-363754452BEF}" type="parTrans" cxnId="{E76C4330-AE93-4D23-9C70-1FE5B9F498E4}">
      <dgm:prSet/>
      <dgm:spPr/>
      <dgm:t>
        <a:bodyPr/>
        <a:lstStyle/>
        <a:p>
          <a:endParaRPr lang="es-ES"/>
        </a:p>
      </dgm:t>
    </dgm:pt>
    <dgm:pt modelId="{58F50024-EE8D-4E5A-971A-4EB2B1097F9C}" type="sibTrans" cxnId="{E76C4330-AE93-4D23-9C70-1FE5B9F498E4}">
      <dgm:prSet/>
      <dgm:spPr/>
      <dgm:t>
        <a:bodyPr/>
        <a:lstStyle/>
        <a:p>
          <a:endParaRPr lang="es-ES"/>
        </a:p>
      </dgm:t>
    </dgm:pt>
    <dgm:pt modelId="{6C612305-3409-4223-B76D-D0B0892414FA}">
      <dgm:prSet phldrT="[Texto]" custT="1"/>
      <dgm:spPr/>
      <dgm:t>
        <a:bodyPr/>
        <a:lstStyle/>
        <a:p>
          <a:r>
            <a:rPr lang="es-ES" sz="1200" b="1" dirty="0"/>
            <a:t>PRACTICA DE LABORATORIO </a:t>
          </a:r>
        </a:p>
        <a:p>
          <a:r>
            <a:rPr lang="es-ES" sz="1200" b="0" dirty="0"/>
            <a:t>Biología IV</a:t>
          </a:r>
        </a:p>
      </dgm:t>
    </dgm:pt>
    <dgm:pt modelId="{F10F2101-E769-4C33-9172-772A2ABAF30F}" type="parTrans" cxnId="{8F8631DE-0781-44D3-B65D-6495255E0A0B}">
      <dgm:prSet/>
      <dgm:spPr/>
      <dgm:t>
        <a:bodyPr/>
        <a:lstStyle/>
        <a:p>
          <a:endParaRPr lang="es-ES"/>
        </a:p>
      </dgm:t>
    </dgm:pt>
    <dgm:pt modelId="{F7441167-EFC1-43CD-B86E-4042A7B2E308}" type="sibTrans" cxnId="{8F8631DE-0781-44D3-B65D-6495255E0A0B}">
      <dgm:prSet/>
      <dgm:spPr/>
      <dgm:t>
        <a:bodyPr/>
        <a:lstStyle/>
        <a:p>
          <a:endParaRPr lang="es-ES"/>
        </a:p>
      </dgm:t>
    </dgm:pt>
    <dgm:pt modelId="{4F398B04-89A4-4B4A-8217-E2788C5E1837}" type="pres">
      <dgm:prSet presAssocID="{4AF82E6D-E4A9-428A-BA4E-CDDA4BFC94EB}" presName="Name0" presStyleCnt="0">
        <dgm:presLayoutVars>
          <dgm:chMax val="1"/>
          <dgm:chPref val="1"/>
          <dgm:dir/>
          <dgm:animOne val="branch"/>
          <dgm:animLvl val="lvl"/>
        </dgm:presLayoutVars>
      </dgm:prSet>
      <dgm:spPr/>
    </dgm:pt>
    <dgm:pt modelId="{17D7AD0E-DF2F-4F3E-A841-982672B1E30D}" type="pres">
      <dgm:prSet presAssocID="{60207DD3-ECBB-4D7B-9F6B-85FA6F5D8E39}" presName="singleCycle" presStyleCnt="0"/>
      <dgm:spPr/>
    </dgm:pt>
    <dgm:pt modelId="{2270F3D5-93E2-4290-BFC2-2B2477C8BEBD}" type="pres">
      <dgm:prSet presAssocID="{60207DD3-ECBB-4D7B-9F6B-85FA6F5D8E39}" presName="singleCenter" presStyleLbl="node1" presStyleIdx="0" presStyleCnt="6">
        <dgm:presLayoutVars>
          <dgm:chMax val="7"/>
          <dgm:chPref val="7"/>
        </dgm:presLayoutVars>
      </dgm:prSet>
      <dgm:spPr/>
    </dgm:pt>
    <dgm:pt modelId="{BD38EEE7-762D-4984-A4FA-12F1F6135461}" type="pres">
      <dgm:prSet presAssocID="{B1E19401-8003-41A8-8377-EAA412EE06EF}" presName="Name56" presStyleLbl="parChTrans1D2" presStyleIdx="0" presStyleCnt="5"/>
      <dgm:spPr/>
    </dgm:pt>
    <dgm:pt modelId="{636188D3-D320-44D4-8863-B5BCC8DA2D34}" type="pres">
      <dgm:prSet presAssocID="{3B0A3EB0-B900-4C94-9281-1676F4B2DBB4}" presName="text0" presStyleLbl="node1" presStyleIdx="1" presStyleCnt="6" custScaleX="173263" custScaleY="131984">
        <dgm:presLayoutVars>
          <dgm:bulletEnabled val="1"/>
        </dgm:presLayoutVars>
      </dgm:prSet>
      <dgm:spPr/>
    </dgm:pt>
    <dgm:pt modelId="{13E48535-4D54-4E11-A1E9-74659364F00B}" type="pres">
      <dgm:prSet presAssocID="{E2FE6C48-FAB6-40E1-B038-77E1739BDA15}" presName="Name56" presStyleLbl="parChTrans1D2" presStyleIdx="1" presStyleCnt="5"/>
      <dgm:spPr/>
    </dgm:pt>
    <dgm:pt modelId="{0B2CF54E-33B3-4F82-A179-1AB5FB7CD517}" type="pres">
      <dgm:prSet presAssocID="{913AC236-51AA-401F-9586-27CFF03227C6}" presName="text0" presStyleLbl="node1" presStyleIdx="2" presStyleCnt="6" custScaleX="124414" custScaleY="150003" custRadScaleRad="107992" custRadScaleInc="12072">
        <dgm:presLayoutVars>
          <dgm:bulletEnabled val="1"/>
        </dgm:presLayoutVars>
      </dgm:prSet>
      <dgm:spPr/>
    </dgm:pt>
    <dgm:pt modelId="{CB4D5B9A-E570-40EE-B3D4-6D43CE4DAB4C}" type="pres">
      <dgm:prSet presAssocID="{E043420D-9F92-4F60-806E-2404906C3576}" presName="Name56" presStyleLbl="parChTrans1D2" presStyleIdx="2" presStyleCnt="5"/>
      <dgm:spPr/>
    </dgm:pt>
    <dgm:pt modelId="{8D9F6738-5473-4E67-92B3-E113136538CD}" type="pres">
      <dgm:prSet presAssocID="{192637DF-DC51-416A-B747-262B8F818467}" presName="text0" presStyleLbl="node1" presStyleIdx="3" presStyleCnt="6" custScaleX="132941" custScaleY="149270">
        <dgm:presLayoutVars>
          <dgm:bulletEnabled val="1"/>
        </dgm:presLayoutVars>
      </dgm:prSet>
      <dgm:spPr/>
    </dgm:pt>
    <dgm:pt modelId="{187CF387-A137-4583-9272-4EF81518EA34}" type="pres">
      <dgm:prSet presAssocID="{F10F2101-E769-4C33-9172-772A2ABAF30F}" presName="Name56" presStyleLbl="parChTrans1D2" presStyleIdx="3" presStyleCnt="5"/>
      <dgm:spPr/>
    </dgm:pt>
    <dgm:pt modelId="{21056853-1E97-4819-A531-CDEDC549D86B}" type="pres">
      <dgm:prSet presAssocID="{6C612305-3409-4223-B76D-D0B0892414FA}" presName="text0" presStyleLbl="node1" presStyleIdx="4" presStyleCnt="6" custScaleX="136107" custScaleY="159522">
        <dgm:presLayoutVars>
          <dgm:bulletEnabled val="1"/>
        </dgm:presLayoutVars>
      </dgm:prSet>
      <dgm:spPr/>
    </dgm:pt>
    <dgm:pt modelId="{7E6D111F-8C09-4820-B232-F473E9B297EE}" type="pres">
      <dgm:prSet presAssocID="{DBB1E492-2216-404B-948F-363754452BEF}" presName="Name56" presStyleLbl="parChTrans1D2" presStyleIdx="4" presStyleCnt="5"/>
      <dgm:spPr/>
    </dgm:pt>
    <dgm:pt modelId="{6B02AF81-CCA1-4114-A62F-EA4A29120E37}" type="pres">
      <dgm:prSet presAssocID="{91DD0F53-D002-49E4-8448-64E5BA8A60D7}" presName="text0" presStyleLbl="node1" presStyleIdx="5" presStyleCnt="6" custScaleX="141637" custScaleY="155585" custRadScaleRad="110501" custRadScaleInc="-9299">
        <dgm:presLayoutVars>
          <dgm:bulletEnabled val="1"/>
        </dgm:presLayoutVars>
      </dgm:prSet>
      <dgm:spPr/>
    </dgm:pt>
  </dgm:ptLst>
  <dgm:cxnLst>
    <dgm:cxn modelId="{013EC102-1E2D-44FC-B6BE-2AD7DB2AAD90}" type="presOf" srcId="{E043420D-9F92-4F60-806E-2404906C3576}" destId="{CB4D5B9A-E570-40EE-B3D4-6D43CE4DAB4C}" srcOrd="0" destOrd="0" presId="urn:microsoft.com/office/officeart/2008/layout/RadialCluster"/>
    <dgm:cxn modelId="{E76C4330-AE93-4D23-9C70-1FE5B9F498E4}" srcId="{60207DD3-ECBB-4D7B-9F6B-85FA6F5D8E39}" destId="{91DD0F53-D002-49E4-8448-64E5BA8A60D7}" srcOrd="4" destOrd="0" parTransId="{DBB1E492-2216-404B-948F-363754452BEF}" sibTransId="{58F50024-EE8D-4E5A-971A-4EB2B1097F9C}"/>
    <dgm:cxn modelId="{A8CB893A-B8AB-4C80-8EF5-DECE8776C177}" type="presOf" srcId="{F10F2101-E769-4C33-9172-772A2ABAF30F}" destId="{187CF387-A137-4583-9272-4EF81518EA34}" srcOrd="0" destOrd="0" presId="urn:microsoft.com/office/officeart/2008/layout/RadialCluster"/>
    <dgm:cxn modelId="{093D975C-E48F-4089-AD44-9180CFB28A00}" type="presOf" srcId="{4AF82E6D-E4A9-428A-BA4E-CDDA4BFC94EB}" destId="{4F398B04-89A4-4B4A-8217-E2788C5E1837}" srcOrd="0" destOrd="0" presId="urn:microsoft.com/office/officeart/2008/layout/RadialCluster"/>
    <dgm:cxn modelId="{7A9DE468-CDAD-498F-8E36-13A3FDDB2332}" type="presOf" srcId="{192637DF-DC51-416A-B747-262B8F818467}" destId="{8D9F6738-5473-4E67-92B3-E113136538CD}" srcOrd="0" destOrd="0" presId="urn:microsoft.com/office/officeart/2008/layout/RadialCluster"/>
    <dgm:cxn modelId="{1EB43053-A300-4B22-877C-ED16943A20C4}" type="presOf" srcId="{60207DD3-ECBB-4D7B-9F6B-85FA6F5D8E39}" destId="{2270F3D5-93E2-4290-BFC2-2B2477C8BEBD}" srcOrd="0" destOrd="0" presId="urn:microsoft.com/office/officeart/2008/layout/RadialCluster"/>
    <dgm:cxn modelId="{73DC7674-A7BA-4D66-9FFF-7498C6324BD8}" type="presOf" srcId="{DBB1E492-2216-404B-948F-363754452BEF}" destId="{7E6D111F-8C09-4820-B232-F473E9B297EE}" srcOrd="0" destOrd="0" presId="urn:microsoft.com/office/officeart/2008/layout/RadialCluster"/>
    <dgm:cxn modelId="{E8C6A77C-F0DB-49F8-AAA7-31256FE70778}" srcId="{60207DD3-ECBB-4D7B-9F6B-85FA6F5D8E39}" destId="{913AC236-51AA-401F-9586-27CFF03227C6}" srcOrd="1" destOrd="0" parTransId="{E2FE6C48-FAB6-40E1-B038-77E1739BDA15}" sibTransId="{362ACE62-DC81-4A26-932F-DE50245FB351}"/>
    <dgm:cxn modelId="{D7CB6C9B-6272-4948-A891-9EFA83C1EB72}" srcId="{4AF82E6D-E4A9-428A-BA4E-CDDA4BFC94EB}" destId="{60207DD3-ECBB-4D7B-9F6B-85FA6F5D8E39}" srcOrd="0" destOrd="0" parTransId="{B9299CF7-B4E5-4673-8BB8-1AABC2007DC9}" sibTransId="{901A3B74-5ADF-487B-98DB-F1859EA08147}"/>
    <dgm:cxn modelId="{5BD5429C-987E-4933-B28D-3CBA88F07B56}" type="presOf" srcId="{3B0A3EB0-B900-4C94-9281-1676F4B2DBB4}" destId="{636188D3-D320-44D4-8863-B5BCC8DA2D34}" srcOrd="0" destOrd="0" presId="urn:microsoft.com/office/officeart/2008/layout/RadialCluster"/>
    <dgm:cxn modelId="{D2172C9D-C3D7-4BE7-A3A5-C10BF839D61A}" type="presOf" srcId="{B1E19401-8003-41A8-8377-EAA412EE06EF}" destId="{BD38EEE7-762D-4984-A4FA-12F1F6135461}" srcOrd="0" destOrd="0" presId="urn:microsoft.com/office/officeart/2008/layout/RadialCluster"/>
    <dgm:cxn modelId="{038B2AA4-7375-4DD6-8D6F-A7804F21FC12}" type="presOf" srcId="{913AC236-51AA-401F-9586-27CFF03227C6}" destId="{0B2CF54E-33B3-4F82-A179-1AB5FB7CD517}" srcOrd="0" destOrd="0" presId="urn:microsoft.com/office/officeart/2008/layout/RadialCluster"/>
    <dgm:cxn modelId="{8F8631DE-0781-44D3-B65D-6495255E0A0B}" srcId="{60207DD3-ECBB-4D7B-9F6B-85FA6F5D8E39}" destId="{6C612305-3409-4223-B76D-D0B0892414FA}" srcOrd="3" destOrd="0" parTransId="{F10F2101-E769-4C33-9172-772A2ABAF30F}" sibTransId="{F7441167-EFC1-43CD-B86E-4042A7B2E308}"/>
    <dgm:cxn modelId="{1E1FF1EC-4D10-440B-9B29-2B628CAD09C1}" srcId="{60207DD3-ECBB-4D7B-9F6B-85FA6F5D8E39}" destId="{3B0A3EB0-B900-4C94-9281-1676F4B2DBB4}" srcOrd="0" destOrd="0" parTransId="{B1E19401-8003-41A8-8377-EAA412EE06EF}" sibTransId="{C2084154-AB5D-41C2-B122-55A8DECD2C91}"/>
    <dgm:cxn modelId="{1DD476EE-BB9D-4CA0-A8BB-0E44CB746296}" type="presOf" srcId="{91DD0F53-D002-49E4-8448-64E5BA8A60D7}" destId="{6B02AF81-CCA1-4114-A62F-EA4A29120E37}" srcOrd="0" destOrd="0" presId="urn:microsoft.com/office/officeart/2008/layout/RadialCluster"/>
    <dgm:cxn modelId="{FB1AC1EE-310F-4085-A2A7-0B0853F08C99}" srcId="{60207DD3-ECBB-4D7B-9F6B-85FA6F5D8E39}" destId="{192637DF-DC51-416A-B747-262B8F818467}" srcOrd="2" destOrd="0" parTransId="{E043420D-9F92-4F60-806E-2404906C3576}" sibTransId="{D45344EF-CFC8-4BF3-9990-26EDAFF019C2}"/>
    <dgm:cxn modelId="{AA3747F0-0DBD-43FC-AD66-E655EC1A659F}" type="presOf" srcId="{6C612305-3409-4223-B76D-D0B0892414FA}" destId="{21056853-1E97-4819-A531-CDEDC549D86B}" srcOrd="0" destOrd="0" presId="urn:microsoft.com/office/officeart/2008/layout/RadialCluster"/>
    <dgm:cxn modelId="{D0B0C2FC-0EA6-4A81-8FAB-CF4F1B20BF74}" type="presOf" srcId="{E2FE6C48-FAB6-40E1-B038-77E1739BDA15}" destId="{13E48535-4D54-4E11-A1E9-74659364F00B}" srcOrd="0" destOrd="0" presId="urn:microsoft.com/office/officeart/2008/layout/RadialCluster"/>
    <dgm:cxn modelId="{4D9D9E14-60E3-42FA-A0E0-EEE2F380384A}" type="presParOf" srcId="{4F398B04-89A4-4B4A-8217-E2788C5E1837}" destId="{17D7AD0E-DF2F-4F3E-A841-982672B1E30D}" srcOrd="0" destOrd="0" presId="urn:microsoft.com/office/officeart/2008/layout/RadialCluster"/>
    <dgm:cxn modelId="{B2B45986-F6B8-4B47-B98A-B889B066E096}" type="presParOf" srcId="{17D7AD0E-DF2F-4F3E-A841-982672B1E30D}" destId="{2270F3D5-93E2-4290-BFC2-2B2477C8BEBD}" srcOrd="0" destOrd="0" presId="urn:microsoft.com/office/officeart/2008/layout/RadialCluster"/>
    <dgm:cxn modelId="{F9CB5755-896C-4D0B-87F5-D35B04762FAD}" type="presParOf" srcId="{17D7AD0E-DF2F-4F3E-A841-982672B1E30D}" destId="{BD38EEE7-762D-4984-A4FA-12F1F6135461}" srcOrd="1" destOrd="0" presId="urn:microsoft.com/office/officeart/2008/layout/RadialCluster"/>
    <dgm:cxn modelId="{F693A8DF-AFB1-49A6-AECA-EECE57C5DA1A}" type="presParOf" srcId="{17D7AD0E-DF2F-4F3E-A841-982672B1E30D}" destId="{636188D3-D320-44D4-8863-B5BCC8DA2D34}" srcOrd="2" destOrd="0" presId="urn:microsoft.com/office/officeart/2008/layout/RadialCluster"/>
    <dgm:cxn modelId="{99E291FB-F635-411D-B9AD-6500CC485183}" type="presParOf" srcId="{17D7AD0E-DF2F-4F3E-A841-982672B1E30D}" destId="{13E48535-4D54-4E11-A1E9-74659364F00B}" srcOrd="3" destOrd="0" presId="urn:microsoft.com/office/officeart/2008/layout/RadialCluster"/>
    <dgm:cxn modelId="{0952E65E-2288-4BC4-8949-FBAA7E21D0E6}" type="presParOf" srcId="{17D7AD0E-DF2F-4F3E-A841-982672B1E30D}" destId="{0B2CF54E-33B3-4F82-A179-1AB5FB7CD517}" srcOrd="4" destOrd="0" presId="urn:microsoft.com/office/officeart/2008/layout/RadialCluster"/>
    <dgm:cxn modelId="{E97C3997-A191-4B2C-925F-AD4059A5955F}" type="presParOf" srcId="{17D7AD0E-DF2F-4F3E-A841-982672B1E30D}" destId="{CB4D5B9A-E570-40EE-B3D4-6D43CE4DAB4C}" srcOrd="5" destOrd="0" presId="urn:microsoft.com/office/officeart/2008/layout/RadialCluster"/>
    <dgm:cxn modelId="{1BD31BF5-C57C-4F66-8A9C-0DDD4C964C2C}" type="presParOf" srcId="{17D7AD0E-DF2F-4F3E-A841-982672B1E30D}" destId="{8D9F6738-5473-4E67-92B3-E113136538CD}" srcOrd="6" destOrd="0" presId="urn:microsoft.com/office/officeart/2008/layout/RadialCluster"/>
    <dgm:cxn modelId="{7A592C8E-72DA-4803-9F2A-2CF406DE128B}" type="presParOf" srcId="{17D7AD0E-DF2F-4F3E-A841-982672B1E30D}" destId="{187CF387-A137-4583-9272-4EF81518EA34}" srcOrd="7" destOrd="0" presId="urn:microsoft.com/office/officeart/2008/layout/RadialCluster"/>
    <dgm:cxn modelId="{9D6DD543-6BBD-40BB-BA51-1F9F25C60229}" type="presParOf" srcId="{17D7AD0E-DF2F-4F3E-A841-982672B1E30D}" destId="{21056853-1E97-4819-A531-CDEDC549D86B}" srcOrd="8" destOrd="0" presId="urn:microsoft.com/office/officeart/2008/layout/RadialCluster"/>
    <dgm:cxn modelId="{FEBBD7E0-3114-4FA1-B557-CF226B33908B}" type="presParOf" srcId="{17D7AD0E-DF2F-4F3E-A841-982672B1E30D}" destId="{7E6D111F-8C09-4820-B232-F473E9B297EE}" srcOrd="9" destOrd="0" presId="urn:microsoft.com/office/officeart/2008/layout/RadialCluster"/>
    <dgm:cxn modelId="{F7AA9043-2ACA-47BA-8699-E4E162B8F88F}" type="presParOf" srcId="{17D7AD0E-DF2F-4F3E-A841-982672B1E30D}" destId="{6B02AF81-CCA1-4114-A62F-EA4A29120E37}"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6FDC7-D04D-4695-8E81-37F786028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5D6423AC-6FF4-4BF3-86CA-28E439B1A4C9}">
      <dgm:prSet phldrT="[Texto]"/>
      <dgm:spPr/>
      <dgm:t>
        <a:bodyPr/>
        <a:lstStyle/>
        <a:p>
          <a:r>
            <a:rPr lang="es-MX"/>
            <a:t>1. </a:t>
          </a:r>
        </a:p>
      </dgm:t>
    </dgm:pt>
    <dgm:pt modelId="{1D8CACA5-BE73-46F8-BBA9-DF0C65CAD07C}" type="parTrans" cxnId="{F9494D7D-00C8-4363-B210-6355CA4972C5}">
      <dgm:prSet/>
      <dgm:spPr/>
      <dgm:t>
        <a:bodyPr/>
        <a:lstStyle/>
        <a:p>
          <a:endParaRPr lang="es-MX"/>
        </a:p>
      </dgm:t>
    </dgm:pt>
    <dgm:pt modelId="{555A73EA-A630-48B7-90A7-2E83A05F3DAE}" type="sibTrans" cxnId="{F9494D7D-00C8-4363-B210-6355CA4972C5}">
      <dgm:prSet/>
      <dgm:spPr/>
      <dgm:t>
        <a:bodyPr/>
        <a:lstStyle/>
        <a:p>
          <a:endParaRPr lang="es-MX"/>
        </a:p>
      </dgm:t>
    </dgm:pt>
    <dgm:pt modelId="{E221BE5B-6DE9-4F16-A869-E7A8DBFD1EA5}">
      <dgm:prSet phldrT="[Texto]" custT="1"/>
      <dgm:spPr/>
      <dgm:t>
        <a:bodyPr/>
        <a:lstStyle/>
        <a:p>
          <a:r>
            <a:rPr lang="es-MX" sz="1200">
              <a:latin typeface="Aharoni" pitchFamily="2" charset="-79"/>
              <a:cs typeface="Aharoni" pitchFamily="2" charset="-79"/>
            </a:rPr>
            <a:t>Elegir un tema para captar la atencion del receptor </a:t>
          </a:r>
        </a:p>
      </dgm:t>
    </dgm:pt>
    <dgm:pt modelId="{EE5746A5-1D0B-47E1-932A-303EA55C9A5A}" type="parTrans" cxnId="{A134C8E3-8C7C-4DBE-99DC-024C45C78D24}">
      <dgm:prSet/>
      <dgm:spPr/>
      <dgm:t>
        <a:bodyPr/>
        <a:lstStyle/>
        <a:p>
          <a:endParaRPr lang="es-MX"/>
        </a:p>
      </dgm:t>
    </dgm:pt>
    <dgm:pt modelId="{1CCE0E7B-4208-44EC-B26C-DAD1CF083103}" type="sibTrans" cxnId="{A134C8E3-8C7C-4DBE-99DC-024C45C78D24}">
      <dgm:prSet/>
      <dgm:spPr/>
      <dgm:t>
        <a:bodyPr/>
        <a:lstStyle/>
        <a:p>
          <a:endParaRPr lang="es-MX"/>
        </a:p>
      </dgm:t>
    </dgm:pt>
    <dgm:pt modelId="{E76EFB4D-BD08-49BB-8CD0-E1034816012F}">
      <dgm:prSet phldrT="[Texto]"/>
      <dgm:spPr/>
      <dgm:t>
        <a:bodyPr/>
        <a:lstStyle/>
        <a:p>
          <a:r>
            <a:rPr lang="es-MX"/>
            <a:t>2</a:t>
          </a:r>
        </a:p>
      </dgm:t>
    </dgm:pt>
    <dgm:pt modelId="{3D848285-96D1-4EC1-A302-DD6C9E784727}" type="parTrans" cxnId="{1620399B-809B-4A4C-9AF1-06BD390D79A0}">
      <dgm:prSet/>
      <dgm:spPr/>
      <dgm:t>
        <a:bodyPr/>
        <a:lstStyle/>
        <a:p>
          <a:endParaRPr lang="es-MX"/>
        </a:p>
      </dgm:t>
    </dgm:pt>
    <dgm:pt modelId="{2FDA0BCC-91E5-455D-9C6E-46B28F46F7EC}" type="sibTrans" cxnId="{1620399B-809B-4A4C-9AF1-06BD390D79A0}">
      <dgm:prSet/>
      <dgm:spPr/>
      <dgm:t>
        <a:bodyPr/>
        <a:lstStyle/>
        <a:p>
          <a:endParaRPr lang="es-MX"/>
        </a:p>
      </dgm:t>
    </dgm:pt>
    <dgm:pt modelId="{255F683D-BFA5-48BD-9F64-1210F6955353}">
      <dgm:prSet phldrT="[Texto]"/>
      <dgm:spPr/>
      <dgm:t>
        <a:bodyPr/>
        <a:lstStyle/>
        <a:p>
          <a:r>
            <a:rPr lang="es-MX"/>
            <a:t>3</a:t>
          </a:r>
        </a:p>
      </dgm:t>
    </dgm:pt>
    <dgm:pt modelId="{2B8D948D-DCD2-425B-B2F6-23B828F6103C}" type="parTrans" cxnId="{EA9E52AE-4E08-41B8-B969-79104808EB83}">
      <dgm:prSet/>
      <dgm:spPr/>
      <dgm:t>
        <a:bodyPr/>
        <a:lstStyle/>
        <a:p>
          <a:endParaRPr lang="es-MX"/>
        </a:p>
      </dgm:t>
    </dgm:pt>
    <dgm:pt modelId="{9FFA87FB-3FC9-4F7A-8B7D-8AE98CA8FCC5}" type="sibTrans" cxnId="{EA9E52AE-4E08-41B8-B969-79104808EB83}">
      <dgm:prSet/>
      <dgm:spPr/>
      <dgm:t>
        <a:bodyPr/>
        <a:lstStyle/>
        <a:p>
          <a:endParaRPr lang="es-MX"/>
        </a:p>
      </dgm:t>
    </dgm:pt>
    <dgm:pt modelId="{6400AD53-F577-4AA2-8209-1661C5BC9DEA}">
      <dgm:prSet phldrT="[Texto]" custT="1"/>
      <dgm:spPr/>
      <dgm:t>
        <a:bodyPr/>
        <a:lstStyle/>
        <a:p>
          <a:r>
            <a:rPr lang="es-MX" sz="1200">
              <a:latin typeface="Aharoni" pitchFamily="2" charset="-79"/>
              <a:cs typeface="Aharoni" pitchFamily="2" charset="-79"/>
            </a:rPr>
            <a:t>Sintetizar la informacion relevante y util. </a:t>
          </a:r>
        </a:p>
      </dgm:t>
    </dgm:pt>
    <dgm:pt modelId="{F45C31E4-3887-417D-9B50-43C4E95026FF}" type="parTrans" cxnId="{A119D0A7-4F94-4970-AF65-721356CA099F}">
      <dgm:prSet/>
      <dgm:spPr/>
      <dgm:t>
        <a:bodyPr/>
        <a:lstStyle/>
        <a:p>
          <a:endParaRPr lang="es-MX"/>
        </a:p>
      </dgm:t>
    </dgm:pt>
    <dgm:pt modelId="{9F874FE0-6D3E-415B-A03A-883E7DD252E4}" type="sibTrans" cxnId="{A119D0A7-4F94-4970-AF65-721356CA099F}">
      <dgm:prSet/>
      <dgm:spPr/>
      <dgm:t>
        <a:bodyPr/>
        <a:lstStyle/>
        <a:p>
          <a:endParaRPr lang="es-MX"/>
        </a:p>
      </dgm:t>
    </dgm:pt>
    <dgm:pt modelId="{7A0D8E2B-330A-407F-9A6F-C6810CFD5700}">
      <dgm:prSet custT="1"/>
      <dgm:spPr/>
      <dgm:t>
        <a:bodyPr/>
        <a:lstStyle/>
        <a:p>
          <a:r>
            <a:rPr lang="es-MX" sz="1200">
              <a:latin typeface="Aharoni" pitchFamily="2" charset="-79"/>
              <a:cs typeface="Aharoni" pitchFamily="2" charset="-79"/>
            </a:rPr>
            <a:t>Investigar y recolectar toda la información </a:t>
          </a:r>
        </a:p>
      </dgm:t>
    </dgm:pt>
    <dgm:pt modelId="{717ECACD-960F-480B-AD63-09E6E8074EE8}" type="parTrans" cxnId="{F25531A9-167D-4B98-A143-7A841DB631D9}">
      <dgm:prSet/>
      <dgm:spPr/>
      <dgm:t>
        <a:bodyPr/>
        <a:lstStyle/>
        <a:p>
          <a:endParaRPr lang="es-MX"/>
        </a:p>
      </dgm:t>
    </dgm:pt>
    <dgm:pt modelId="{7564FC9F-4B3D-4C17-B900-5EF0DBC24B9B}" type="sibTrans" cxnId="{F25531A9-167D-4B98-A143-7A841DB631D9}">
      <dgm:prSet/>
      <dgm:spPr/>
      <dgm:t>
        <a:bodyPr/>
        <a:lstStyle/>
        <a:p>
          <a:endParaRPr lang="es-MX"/>
        </a:p>
      </dgm:t>
    </dgm:pt>
    <dgm:pt modelId="{1E3E1655-C688-45AB-AF78-0BFE1257DCF3}">
      <dgm:prSet phldrT="[Texto]"/>
      <dgm:spPr/>
      <dgm:t>
        <a:bodyPr/>
        <a:lstStyle/>
        <a:p>
          <a:r>
            <a:rPr lang="es-MX">
              <a:latin typeface="Aharoni" pitchFamily="2" charset="-79"/>
              <a:cs typeface="Aharoni" pitchFamily="2" charset="-79"/>
            </a:rPr>
            <a:t>4. </a:t>
          </a:r>
        </a:p>
      </dgm:t>
    </dgm:pt>
    <dgm:pt modelId="{2A9AE9E9-F0A0-43D2-9A26-01EF52A37CAE}" type="parTrans" cxnId="{F3F483FA-B25F-49FD-BEB1-5AC57EF26E73}">
      <dgm:prSet/>
      <dgm:spPr/>
      <dgm:t>
        <a:bodyPr/>
        <a:lstStyle/>
        <a:p>
          <a:endParaRPr lang="es-MX"/>
        </a:p>
      </dgm:t>
    </dgm:pt>
    <dgm:pt modelId="{CB287473-796C-485A-AEFB-985AA8EE72CF}" type="sibTrans" cxnId="{F3F483FA-B25F-49FD-BEB1-5AC57EF26E73}">
      <dgm:prSet/>
      <dgm:spPr/>
      <dgm:t>
        <a:bodyPr/>
        <a:lstStyle/>
        <a:p>
          <a:endParaRPr lang="es-MX"/>
        </a:p>
      </dgm:t>
    </dgm:pt>
    <dgm:pt modelId="{D50658F0-2980-42DD-B98B-1E653EFDD04D}">
      <dgm:prSet custT="1"/>
      <dgm:spPr/>
      <dgm:t>
        <a:bodyPr/>
        <a:lstStyle/>
        <a:p>
          <a:r>
            <a:rPr lang="es-MX" sz="1200">
              <a:latin typeface="Aharoni" pitchFamily="2" charset="-79"/>
              <a:cs typeface="Aharoni" pitchFamily="2" charset="-79"/>
            </a:rPr>
            <a:t>Establecer conexiones, conceptualizar los elementos para que tengan relacion unos con otros. </a:t>
          </a:r>
        </a:p>
      </dgm:t>
    </dgm:pt>
    <dgm:pt modelId="{AC3B3337-436E-4915-B584-B05C8CA81D78}" type="parTrans" cxnId="{24287284-29BC-42FC-843B-52A9F3DE1362}">
      <dgm:prSet/>
      <dgm:spPr/>
      <dgm:t>
        <a:bodyPr/>
        <a:lstStyle/>
        <a:p>
          <a:endParaRPr lang="es-MX"/>
        </a:p>
      </dgm:t>
    </dgm:pt>
    <dgm:pt modelId="{638FC68B-0DE4-4952-AB6E-B05032DBD333}" type="sibTrans" cxnId="{24287284-29BC-42FC-843B-52A9F3DE1362}">
      <dgm:prSet/>
      <dgm:spPr/>
      <dgm:t>
        <a:bodyPr/>
        <a:lstStyle/>
        <a:p>
          <a:endParaRPr lang="es-MX"/>
        </a:p>
      </dgm:t>
    </dgm:pt>
    <dgm:pt modelId="{5FFC46B7-90E7-45F2-B77F-9ACD6CB44259}">
      <dgm:prSet/>
      <dgm:spPr/>
      <dgm:t>
        <a:bodyPr/>
        <a:lstStyle/>
        <a:p>
          <a:r>
            <a:rPr lang="es-MX">
              <a:latin typeface="Aharoni" pitchFamily="2" charset="-79"/>
              <a:cs typeface="Aharoni" pitchFamily="2" charset="-79"/>
            </a:rPr>
            <a:t>5</a:t>
          </a:r>
        </a:p>
      </dgm:t>
    </dgm:pt>
    <dgm:pt modelId="{E497A5D7-655E-4F3A-B718-C9E568CACA97}" type="parTrans" cxnId="{ECB5304B-6DF1-46B4-A00F-040896E4B90D}">
      <dgm:prSet/>
      <dgm:spPr/>
      <dgm:t>
        <a:bodyPr/>
        <a:lstStyle/>
        <a:p>
          <a:endParaRPr lang="es-MX"/>
        </a:p>
      </dgm:t>
    </dgm:pt>
    <dgm:pt modelId="{AD92D33E-54BE-4B2D-82ED-9DF645D7E7BB}" type="sibTrans" cxnId="{ECB5304B-6DF1-46B4-A00F-040896E4B90D}">
      <dgm:prSet/>
      <dgm:spPr/>
      <dgm:t>
        <a:bodyPr/>
        <a:lstStyle/>
        <a:p>
          <a:endParaRPr lang="es-MX"/>
        </a:p>
      </dgm:t>
    </dgm:pt>
    <dgm:pt modelId="{65BE6193-1204-498F-ACE3-DCD861D4BB5E}">
      <dgm:prSet custT="1"/>
      <dgm:spPr/>
      <dgm:t>
        <a:bodyPr/>
        <a:lstStyle/>
        <a:p>
          <a:r>
            <a:rPr lang="es-MX" sz="1200" dirty="0">
              <a:latin typeface="Aharoni" pitchFamily="2" charset="-79"/>
              <a:cs typeface="Aharoni" pitchFamily="2" charset="-79"/>
            </a:rPr>
            <a:t>Planificar un buen diseño de diagrama para que el receptor no se pierda en la lectura de la </a:t>
          </a:r>
          <a:r>
            <a:rPr lang="es-MX" sz="1200" dirty="0" err="1">
              <a:latin typeface="Aharoni" pitchFamily="2" charset="-79"/>
              <a:cs typeface="Aharoni" pitchFamily="2" charset="-79"/>
            </a:rPr>
            <a:t>infografia</a:t>
          </a:r>
          <a:r>
            <a:rPr lang="es-MX" sz="1200" dirty="0">
              <a:latin typeface="Aharoni" pitchFamily="2" charset="-79"/>
              <a:cs typeface="Aharoni" pitchFamily="2" charset="-79"/>
            </a:rPr>
            <a:t>. </a:t>
          </a:r>
        </a:p>
      </dgm:t>
    </dgm:pt>
    <dgm:pt modelId="{86C53197-03EF-49E8-A827-A24DB4F023E9}" type="parTrans" cxnId="{99BE9A89-3D2B-4EEE-B977-08851740D78D}">
      <dgm:prSet/>
      <dgm:spPr/>
      <dgm:t>
        <a:bodyPr/>
        <a:lstStyle/>
        <a:p>
          <a:endParaRPr lang="es-MX"/>
        </a:p>
      </dgm:t>
    </dgm:pt>
    <dgm:pt modelId="{E569E9A8-C8DC-4F1D-8D4A-057381BEC385}" type="sibTrans" cxnId="{99BE9A89-3D2B-4EEE-B977-08851740D78D}">
      <dgm:prSet/>
      <dgm:spPr/>
      <dgm:t>
        <a:bodyPr/>
        <a:lstStyle/>
        <a:p>
          <a:endParaRPr lang="es-MX"/>
        </a:p>
      </dgm:t>
    </dgm:pt>
    <dgm:pt modelId="{5F1C839A-6E2B-4168-955F-137301BF02D1}">
      <dgm:prSet/>
      <dgm:spPr/>
      <dgm:t>
        <a:bodyPr/>
        <a:lstStyle/>
        <a:p>
          <a:r>
            <a:rPr lang="es-MX">
              <a:latin typeface="Aharoni" pitchFamily="2" charset="-79"/>
              <a:cs typeface="Aharoni" pitchFamily="2" charset="-79"/>
            </a:rPr>
            <a:t>6</a:t>
          </a:r>
        </a:p>
      </dgm:t>
    </dgm:pt>
    <dgm:pt modelId="{34E9915D-F647-41AB-9972-DF0F0F1259BE}" type="parTrans" cxnId="{4A7F17AA-20B7-45FB-AC18-BD8F0467C4F1}">
      <dgm:prSet/>
      <dgm:spPr/>
      <dgm:t>
        <a:bodyPr/>
        <a:lstStyle/>
        <a:p>
          <a:endParaRPr lang="es-MX"/>
        </a:p>
      </dgm:t>
    </dgm:pt>
    <dgm:pt modelId="{8E718578-5F7D-4766-8AD3-A079F71CE4F3}" type="sibTrans" cxnId="{4A7F17AA-20B7-45FB-AC18-BD8F0467C4F1}">
      <dgm:prSet/>
      <dgm:spPr/>
      <dgm:t>
        <a:bodyPr/>
        <a:lstStyle/>
        <a:p>
          <a:endParaRPr lang="es-MX"/>
        </a:p>
      </dgm:t>
    </dgm:pt>
    <dgm:pt modelId="{F0327528-6D56-48C9-826B-A792BA1A3BEC}">
      <dgm:prSet custT="1"/>
      <dgm:spPr/>
      <dgm:t>
        <a:bodyPr/>
        <a:lstStyle/>
        <a:p>
          <a:r>
            <a:rPr lang="es-MX" sz="1200">
              <a:latin typeface="Aharoni" pitchFamily="2" charset="-79"/>
              <a:cs typeface="Aharoni" pitchFamily="2" charset="-79"/>
            </a:rPr>
            <a:t>Seleccionar color de acuerdo a la tematica de la infografia. </a:t>
          </a:r>
        </a:p>
      </dgm:t>
    </dgm:pt>
    <dgm:pt modelId="{C6E6D37D-B91A-455C-AA29-5F0B8C924ED3}" type="parTrans" cxnId="{6C6E955A-DA72-4892-86EF-0911BFE5838D}">
      <dgm:prSet/>
      <dgm:spPr/>
      <dgm:t>
        <a:bodyPr/>
        <a:lstStyle/>
        <a:p>
          <a:endParaRPr lang="es-MX"/>
        </a:p>
      </dgm:t>
    </dgm:pt>
    <dgm:pt modelId="{887B1794-3A90-4570-B3EF-4021ED13C32C}" type="sibTrans" cxnId="{6C6E955A-DA72-4892-86EF-0911BFE5838D}">
      <dgm:prSet/>
      <dgm:spPr/>
      <dgm:t>
        <a:bodyPr/>
        <a:lstStyle/>
        <a:p>
          <a:endParaRPr lang="es-MX"/>
        </a:p>
      </dgm:t>
    </dgm:pt>
    <dgm:pt modelId="{60BF2782-32BE-463F-B294-8023D6AD7A13}">
      <dgm:prSet/>
      <dgm:spPr/>
      <dgm:t>
        <a:bodyPr/>
        <a:lstStyle/>
        <a:p>
          <a:r>
            <a:rPr lang="es-MX">
              <a:latin typeface="Aharoni" pitchFamily="2" charset="-79"/>
              <a:cs typeface="Aharoni" pitchFamily="2" charset="-79"/>
            </a:rPr>
            <a:t>7. </a:t>
          </a:r>
        </a:p>
      </dgm:t>
    </dgm:pt>
    <dgm:pt modelId="{A4317DAE-2D46-43C5-A2C9-36DB8E25BCCA}" type="parTrans" cxnId="{711179F1-3238-45FF-B733-492D9396101E}">
      <dgm:prSet/>
      <dgm:spPr/>
      <dgm:t>
        <a:bodyPr/>
        <a:lstStyle/>
        <a:p>
          <a:endParaRPr lang="es-MX"/>
        </a:p>
      </dgm:t>
    </dgm:pt>
    <dgm:pt modelId="{D6CC1B79-4312-4841-AC1F-4AB4337CCFF3}" type="sibTrans" cxnId="{711179F1-3238-45FF-B733-492D9396101E}">
      <dgm:prSet/>
      <dgm:spPr/>
      <dgm:t>
        <a:bodyPr/>
        <a:lstStyle/>
        <a:p>
          <a:endParaRPr lang="es-MX"/>
        </a:p>
      </dgm:t>
    </dgm:pt>
    <dgm:pt modelId="{D29B9E2E-6E61-4D36-ADEA-D5F213257CDB}">
      <dgm:prSet custT="1"/>
      <dgm:spPr/>
      <dgm:t>
        <a:bodyPr/>
        <a:lstStyle/>
        <a:p>
          <a:r>
            <a:rPr lang="es-MX" sz="1200">
              <a:latin typeface="Aharoni" pitchFamily="2" charset="-79"/>
              <a:cs typeface="Aharoni" pitchFamily="2" charset="-79"/>
            </a:rPr>
            <a:t>Elegir tipografia acorde a lo que queremos transmitir. </a:t>
          </a:r>
        </a:p>
      </dgm:t>
    </dgm:pt>
    <dgm:pt modelId="{BA994985-7110-44B5-B9AD-4381FB485A20}" type="parTrans" cxnId="{66A6EA7A-A351-4C97-828D-6AC599EAC05F}">
      <dgm:prSet/>
      <dgm:spPr/>
      <dgm:t>
        <a:bodyPr/>
        <a:lstStyle/>
        <a:p>
          <a:endParaRPr lang="es-MX"/>
        </a:p>
      </dgm:t>
    </dgm:pt>
    <dgm:pt modelId="{F6F780B0-F6A4-482E-8CB4-665F8D93A02D}" type="sibTrans" cxnId="{66A6EA7A-A351-4C97-828D-6AC599EAC05F}">
      <dgm:prSet/>
      <dgm:spPr/>
      <dgm:t>
        <a:bodyPr/>
        <a:lstStyle/>
        <a:p>
          <a:endParaRPr lang="es-MX"/>
        </a:p>
      </dgm:t>
    </dgm:pt>
    <dgm:pt modelId="{1966BED9-542E-489C-8391-A21B8016A994}">
      <dgm:prSet/>
      <dgm:spPr/>
      <dgm:t>
        <a:bodyPr/>
        <a:lstStyle/>
        <a:p>
          <a:r>
            <a:rPr lang="es-MX">
              <a:latin typeface="Aharoni" pitchFamily="2" charset="-79"/>
              <a:cs typeface="Aharoni" pitchFamily="2" charset="-79"/>
            </a:rPr>
            <a:t>8. </a:t>
          </a:r>
        </a:p>
      </dgm:t>
    </dgm:pt>
    <dgm:pt modelId="{37E472AB-251A-48E1-8556-74D71DA0CFE4}" type="parTrans" cxnId="{C3E57931-02A7-4A94-966E-77B6CDFB8B0F}">
      <dgm:prSet/>
      <dgm:spPr/>
      <dgm:t>
        <a:bodyPr/>
        <a:lstStyle/>
        <a:p>
          <a:endParaRPr lang="es-MX"/>
        </a:p>
      </dgm:t>
    </dgm:pt>
    <dgm:pt modelId="{53BBAAC5-1C28-476F-B53D-4E6CD13B17FE}" type="sibTrans" cxnId="{C3E57931-02A7-4A94-966E-77B6CDFB8B0F}">
      <dgm:prSet/>
      <dgm:spPr/>
      <dgm:t>
        <a:bodyPr/>
        <a:lstStyle/>
        <a:p>
          <a:endParaRPr lang="es-MX"/>
        </a:p>
      </dgm:t>
    </dgm:pt>
    <dgm:pt modelId="{325C9607-EDDC-4A9B-9D19-DAAFF74B3BC3}">
      <dgm:prSet custT="1"/>
      <dgm:spPr/>
      <dgm:t>
        <a:bodyPr/>
        <a:lstStyle/>
        <a:p>
          <a:r>
            <a:rPr lang="es-MX" sz="1000" dirty="0"/>
            <a:t> </a:t>
          </a:r>
          <a:r>
            <a:rPr lang="es-MX" sz="1200" dirty="0">
              <a:latin typeface="Aharoni" pitchFamily="2" charset="-79"/>
              <a:cs typeface="Aharoni" pitchFamily="2" charset="-79"/>
            </a:rPr>
            <a:t>Seleccionar programa y realizar el diseño, sin olvidar la legibilidad de su rápida lectura. </a:t>
          </a:r>
        </a:p>
      </dgm:t>
    </dgm:pt>
    <dgm:pt modelId="{C361B469-7379-4868-839A-AB4349C4309B}" type="parTrans" cxnId="{A0FD91F3-05AD-4697-878D-BB4E493B4865}">
      <dgm:prSet/>
      <dgm:spPr/>
      <dgm:t>
        <a:bodyPr/>
        <a:lstStyle/>
        <a:p>
          <a:endParaRPr lang="es-MX"/>
        </a:p>
      </dgm:t>
    </dgm:pt>
    <dgm:pt modelId="{77693859-18AA-4225-8981-0BA137A9900C}" type="sibTrans" cxnId="{A0FD91F3-05AD-4697-878D-BB4E493B4865}">
      <dgm:prSet/>
      <dgm:spPr/>
      <dgm:t>
        <a:bodyPr/>
        <a:lstStyle/>
        <a:p>
          <a:endParaRPr lang="es-MX"/>
        </a:p>
      </dgm:t>
    </dgm:pt>
    <dgm:pt modelId="{DAF695B9-D623-4429-9795-F38F1CDDB719}">
      <dgm:prSet/>
      <dgm:spPr/>
      <dgm:t>
        <a:bodyPr/>
        <a:lstStyle/>
        <a:p>
          <a:r>
            <a:rPr lang="es-MX">
              <a:latin typeface="Aharoni" pitchFamily="2" charset="-79"/>
              <a:cs typeface="Aharoni" pitchFamily="2" charset="-79"/>
            </a:rPr>
            <a:t>9. </a:t>
          </a:r>
        </a:p>
      </dgm:t>
    </dgm:pt>
    <dgm:pt modelId="{FA2B260F-0E36-427F-B5DF-8FBCD43D1376}" type="parTrans" cxnId="{C651BCE3-3A74-4A2E-B4C9-515319AD2A1B}">
      <dgm:prSet/>
      <dgm:spPr/>
      <dgm:t>
        <a:bodyPr/>
        <a:lstStyle/>
        <a:p>
          <a:endParaRPr lang="es-MX"/>
        </a:p>
      </dgm:t>
    </dgm:pt>
    <dgm:pt modelId="{B6338F2E-1C9E-4E49-AFDD-5F018A96D576}" type="sibTrans" cxnId="{C651BCE3-3A74-4A2E-B4C9-515319AD2A1B}">
      <dgm:prSet/>
      <dgm:spPr/>
      <dgm:t>
        <a:bodyPr/>
        <a:lstStyle/>
        <a:p>
          <a:endParaRPr lang="es-MX"/>
        </a:p>
      </dgm:t>
    </dgm:pt>
    <dgm:pt modelId="{88FC0BFA-B042-49A2-A3CC-D317797953AB}">
      <dgm:prSet custT="1"/>
      <dgm:spPr/>
      <dgm:t>
        <a:bodyPr/>
        <a:lstStyle/>
        <a:p>
          <a:r>
            <a:rPr lang="es-MX" sz="1200" dirty="0">
              <a:latin typeface="Aharoni" pitchFamily="2" charset="-79"/>
              <a:cs typeface="Aharoni" pitchFamily="2" charset="-79"/>
            </a:rPr>
            <a:t>Mencionar todas las fuentes utilizadas para realizar la infografía</a:t>
          </a:r>
          <a:r>
            <a:rPr lang="es-MX" sz="1400" dirty="0"/>
            <a:t>. </a:t>
          </a:r>
        </a:p>
      </dgm:t>
    </dgm:pt>
    <dgm:pt modelId="{8C45F31D-0862-4AAE-8387-69FAA152FE42}" type="parTrans" cxnId="{29EDA1B4-4CAB-42A4-9FAF-A5F384A973A6}">
      <dgm:prSet/>
      <dgm:spPr/>
      <dgm:t>
        <a:bodyPr/>
        <a:lstStyle/>
        <a:p>
          <a:endParaRPr lang="es-MX"/>
        </a:p>
      </dgm:t>
    </dgm:pt>
    <dgm:pt modelId="{6137D508-C8AF-49DD-8038-C9617DB8572D}" type="sibTrans" cxnId="{29EDA1B4-4CAB-42A4-9FAF-A5F384A973A6}">
      <dgm:prSet/>
      <dgm:spPr/>
      <dgm:t>
        <a:bodyPr/>
        <a:lstStyle/>
        <a:p>
          <a:endParaRPr lang="es-MX"/>
        </a:p>
      </dgm:t>
    </dgm:pt>
    <dgm:pt modelId="{9494CB54-B179-4B5D-9F3C-65A890260E4D}" type="pres">
      <dgm:prSet presAssocID="{D5D6FDC7-D04D-4695-8E81-37F786028AA7}" presName="linearFlow" presStyleCnt="0">
        <dgm:presLayoutVars>
          <dgm:dir/>
          <dgm:animLvl val="lvl"/>
          <dgm:resizeHandles val="exact"/>
        </dgm:presLayoutVars>
      </dgm:prSet>
      <dgm:spPr/>
    </dgm:pt>
    <dgm:pt modelId="{20B72E02-B664-49C3-B519-15125D670567}" type="pres">
      <dgm:prSet presAssocID="{5D6423AC-6FF4-4BF3-86CA-28E439B1A4C9}" presName="composite" presStyleCnt="0"/>
      <dgm:spPr/>
    </dgm:pt>
    <dgm:pt modelId="{0B22AC6D-E220-4FC8-8212-ACD04982A689}" type="pres">
      <dgm:prSet presAssocID="{5D6423AC-6FF4-4BF3-86CA-28E439B1A4C9}" presName="parentText" presStyleLbl="alignNode1" presStyleIdx="0" presStyleCnt="9">
        <dgm:presLayoutVars>
          <dgm:chMax val="1"/>
          <dgm:bulletEnabled val="1"/>
        </dgm:presLayoutVars>
      </dgm:prSet>
      <dgm:spPr/>
    </dgm:pt>
    <dgm:pt modelId="{82A5F10E-711D-4C23-9039-700204FAC60B}" type="pres">
      <dgm:prSet presAssocID="{5D6423AC-6FF4-4BF3-86CA-28E439B1A4C9}" presName="descendantText" presStyleLbl="alignAcc1" presStyleIdx="0" presStyleCnt="9">
        <dgm:presLayoutVars>
          <dgm:bulletEnabled val="1"/>
        </dgm:presLayoutVars>
      </dgm:prSet>
      <dgm:spPr/>
    </dgm:pt>
    <dgm:pt modelId="{C96605A7-E94C-4358-8C49-B73D60804EC8}" type="pres">
      <dgm:prSet presAssocID="{555A73EA-A630-48B7-90A7-2E83A05F3DAE}" presName="sp" presStyleCnt="0"/>
      <dgm:spPr/>
    </dgm:pt>
    <dgm:pt modelId="{1DA88B69-5230-4471-B5A4-BEABEFC9C6CD}" type="pres">
      <dgm:prSet presAssocID="{E76EFB4D-BD08-49BB-8CD0-E1034816012F}" presName="composite" presStyleCnt="0"/>
      <dgm:spPr/>
    </dgm:pt>
    <dgm:pt modelId="{C18AB622-EC91-4B38-8E3C-3FCE2931BD4E}" type="pres">
      <dgm:prSet presAssocID="{E76EFB4D-BD08-49BB-8CD0-E1034816012F}" presName="parentText" presStyleLbl="alignNode1" presStyleIdx="1" presStyleCnt="9">
        <dgm:presLayoutVars>
          <dgm:chMax val="1"/>
          <dgm:bulletEnabled val="1"/>
        </dgm:presLayoutVars>
      </dgm:prSet>
      <dgm:spPr/>
    </dgm:pt>
    <dgm:pt modelId="{697C0403-2957-4C07-869D-04A5A95AB1F1}" type="pres">
      <dgm:prSet presAssocID="{E76EFB4D-BD08-49BB-8CD0-E1034816012F}" presName="descendantText" presStyleLbl="alignAcc1" presStyleIdx="1" presStyleCnt="9">
        <dgm:presLayoutVars>
          <dgm:bulletEnabled val="1"/>
        </dgm:presLayoutVars>
      </dgm:prSet>
      <dgm:spPr/>
    </dgm:pt>
    <dgm:pt modelId="{C9CB8AD1-A231-45A3-8DD0-B76BF2EA806F}" type="pres">
      <dgm:prSet presAssocID="{2FDA0BCC-91E5-455D-9C6E-46B28F46F7EC}" presName="sp" presStyleCnt="0"/>
      <dgm:spPr/>
    </dgm:pt>
    <dgm:pt modelId="{C1F7260D-6408-4394-92D3-B04B0A69C32E}" type="pres">
      <dgm:prSet presAssocID="{255F683D-BFA5-48BD-9F64-1210F6955353}" presName="composite" presStyleCnt="0"/>
      <dgm:spPr/>
    </dgm:pt>
    <dgm:pt modelId="{BFD62872-B1B5-4E93-82FB-62BAA95318D6}" type="pres">
      <dgm:prSet presAssocID="{255F683D-BFA5-48BD-9F64-1210F6955353}" presName="parentText" presStyleLbl="alignNode1" presStyleIdx="2" presStyleCnt="9">
        <dgm:presLayoutVars>
          <dgm:chMax val="1"/>
          <dgm:bulletEnabled val="1"/>
        </dgm:presLayoutVars>
      </dgm:prSet>
      <dgm:spPr/>
    </dgm:pt>
    <dgm:pt modelId="{CBB164C5-D93C-4104-9BD9-7F5C6658EB75}" type="pres">
      <dgm:prSet presAssocID="{255F683D-BFA5-48BD-9F64-1210F6955353}" presName="descendantText" presStyleLbl="alignAcc1" presStyleIdx="2" presStyleCnt="9">
        <dgm:presLayoutVars>
          <dgm:bulletEnabled val="1"/>
        </dgm:presLayoutVars>
      </dgm:prSet>
      <dgm:spPr/>
    </dgm:pt>
    <dgm:pt modelId="{270D6F33-9BA3-4922-BC3B-8DD51A859460}" type="pres">
      <dgm:prSet presAssocID="{9FFA87FB-3FC9-4F7A-8B7D-8AE98CA8FCC5}" presName="sp" presStyleCnt="0"/>
      <dgm:spPr/>
    </dgm:pt>
    <dgm:pt modelId="{B5712409-4479-498A-967C-465524B7E679}" type="pres">
      <dgm:prSet presAssocID="{1E3E1655-C688-45AB-AF78-0BFE1257DCF3}" presName="composite" presStyleCnt="0"/>
      <dgm:spPr/>
    </dgm:pt>
    <dgm:pt modelId="{C0883BEE-0495-4974-A5EB-4674A567FF6F}" type="pres">
      <dgm:prSet presAssocID="{1E3E1655-C688-45AB-AF78-0BFE1257DCF3}" presName="parentText" presStyleLbl="alignNode1" presStyleIdx="3" presStyleCnt="9">
        <dgm:presLayoutVars>
          <dgm:chMax val="1"/>
          <dgm:bulletEnabled val="1"/>
        </dgm:presLayoutVars>
      </dgm:prSet>
      <dgm:spPr/>
    </dgm:pt>
    <dgm:pt modelId="{DA070FAA-962B-46C1-86C7-83AF8A57BBF0}" type="pres">
      <dgm:prSet presAssocID="{1E3E1655-C688-45AB-AF78-0BFE1257DCF3}" presName="descendantText" presStyleLbl="alignAcc1" presStyleIdx="3" presStyleCnt="9">
        <dgm:presLayoutVars>
          <dgm:bulletEnabled val="1"/>
        </dgm:presLayoutVars>
      </dgm:prSet>
      <dgm:spPr/>
    </dgm:pt>
    <dgm:pt modelId="{01445DFE-21E4-457E-B891-617CDAE41C92}" type="pres">
      <dgm:prSet presAssocID="{CB287473-796C-485A-AEFB-985AA8EE72CF}" presName="sp" presStyleCnt="0"/>
      <dgm:spPr/>
    </dgm:pt>
    <dgm:pt modelId="{452DB53D-80F8-4078-8817-E6A493C2ACCF}" type="pres">
      <dgm:prSet presAssocID="{5FFC46B7-90E7-45F2-B77F-9ACD6CB44259}" presName="composite" presStyleCnt="0"/>
      <dgm:spPr/>
    </dgm:pt>
    <dgm:pt modelId="{2EF72FC8-3DB7-429D-92F2-184216B51561}" type="pres">
      <dgm:prSet presAssocID="{5FFC46B7-90E7-45F2-B77F-9ACD6CB44259}" presName="parentText" presStyleLbl="alignNode1" presStyleIdx="4" presStyleCnt="9">
        <dgm:presLayoutVars>
          <dgm:chMax val="1"/>
          <dgm:bulletEnabled val="1"/>
        </dgm:presLayoutVars>
      </dgm:prSet>
      <dgm:spPr/>
    </dgm:pt>
    <dgm:pt modelId="{BFF140ED-A5A3-4D92-9D8D-39CCC59F8AC5}" type="pres">
      <dgm:prSet presAssocID="{5FFC46B7-90E7-45F2-B77F-9ACD6CB44259}" presName="descendantText" presStyleLbl="alignAcc1" presStyleIdx="4" presStyleCnt="9">
        <dgm:presLayoutVars>
          <dgm:bulletEnabled val="1"/>
        </dgm:presLayoutVars>
      </dgm:prSet>
      <dgm:spPr/>
    </dgm:pt>
    <dgm:pt modelId="{1F7100BA-EF27-46D4-A44C-41C266FC812C}" type="pres">
      <dgm:prSet presAssocID="{AD92D33E-54BE-4B2D-82ED-9DF645D7E7BB}" presName="sp" presStyleCnt="0"/>
      <dgm:spPr/>
    </dgm:pt>
    <dgm:pt modelId="{376076A0-5F04-41BB-989E-57DA8B186A71}" type="pres">
      <dgm:prSet presAssocID="{5F1C839A-6E2B-4168-955F-137301BF02D1}" presName="composite" presStyleCnt="0"/>
      <dgm:spPr/>
    </dgm:pt>
    <dgm:pt modelId="{4CAE476E-1EF7-4771-A324-8C8A92649BB1}" type="pres">
      <dgm:prSet presAssocID="{5F1C839A-6E2B-4168-955F-137301BF02D1}" presName="parentText" presStyleLbl="alignNode1" presStyleIdx="5" presStyleCnt="9">
        <dgm:presLayoutVars>
          <dgm:chMax val="1"/>
          <dgm:bulletEnabled val="1"/>
        </dgm:presLayoutVars>
      </dgm:prSet>
      <dgm:spPr/>
    </dgm:pt>
    <dgm:pt modelId="{E4AC00FC-37E1-4250-902F-E9E87721F8FB}" type="pres">
      <dgm:prSet presAssocID="{5F1C839A-6E2B-4168-955F-137301BF02D1}" presName="descendantText" presStyleLbl="alignAcc1" presStyleIdx="5" presStyleCnt="9">
        <dgm:presLayoutVars>
          <dgm:bulletEnabled val="1"/>
        </dgm:presLayoutVars>
      </dgm:prSet>
      <dgm:spPr/>
    </dgm:pt>
    <dgm:pt modelId="{1AAEAA2F-39C9-4F41-856D-7074CE9F501A}" type="pres">
      <dgm:prSet presAssocID="{8E718578-5F7D-4766-8AD3-A079F71CE4F3}" presName="sp" presStyleCnt="0"/>
      <dgm:spPr/>
    </dgm:pt>
    <dgm:pt modelId="{A7151454-9807-4E14-B52E-2AA00F2FFD03}" type="pres">
      <dgm:prSet presAssocID="{60BF2782-32BE-463F-B294-8023D6AD7A13}" presName="composite" presStyleCnt="0"/>
      <dgm:spPr/>
    </dgm:pt>
    <dgm:pt modelId="{B13A6DA9-139F-48AB-B284-7A514CE59D9C}" type="pres">
      <dgm:prSet presAssocID="{60BF2782-32BE-463F-B294-8023D6AD7A13}" presName="parentText" presStyleLbl="alignNode1" presStyleIdx="6" presStyleCnt="9">
        <dgm:presLayoutVars>
          <dgm:chMax val="1"/>
          <dgm:bulletEnabled val="1"/>
        </dgm:presLayoutVars>
      </dgm:prSet>
      <dgm:spPr/>
    </dgm:pt>
    <dgm:pt modelId="{0018FA0E-07C3-4A32-A62A-441477931817}" type="pres">
      <dgm:prSet presAssocID="{60BF2782-32BE-463F-B294-8023D6AD7A13}" presName="descendantText" presStyleLbl="alignAcc1" presStyleIdx="6" presStyleCnt="9">
        <dgm:presLayoutVars>
          <dgm:bulletEnabled val="1"/>
        </dgm:presLayoutVars>
      </dgm:prSet>
      <dgm:spPr/>
    </dgm:pt>
    <dgm:pt modelId="{970A7E2C-8449-4344-81B8-229D0A1020FE}" type="pres">
      <dgm:prSet presAssocID="{D6CC1B79-4312-4841-AC1F-4AB4337CCFF3}" presName="sp" presStyleCnt="0"/>
      <dgm:spPr/>
    </dgm:pt>
    <dgm:pt modelId="{1DB490A7-72C5-4105-BEB1-12E79622B637}" type="pres">
      <dgm:prSet presAssocID="{1966BED9-542E-489C-8391-A21B8016A994}" presName="composite" presStyleCnt="0"/>
      <dgm:spPr/>
    </dgm:pt>
    <dgm:pt modelId="{B9034BB5-ACE9-4455-8849-5AAA1211F353}" type="pres">
      <dgm:prSet presAssocID="{1966BED9-542E-489C-8391-A21B8016A994}" presName="parentText" presStyleLbl="alignNode1" presStyleIdx="7" presStyleCnt="9">
        <dgm:presLayoutVars>
          <dgm:chMax val="1"/>
          <dgm:bulletEnabled val="1"/>
        </dgm:presLayoutVars>
      </dgm:prSet>
      <dgm:spPr/>
    </dgm:pt>
    <dgm:pt modelId="{38A60B3A-015C-499F-85F6-4DF461FA0BFF}" type="pres">
      <dgm:prSet presAssocID="{1966BED9-542E-489C-8391-A21B8016A994}" presName="descendantText" presStyleLbl="alignAcc1" presStyleIdx="7" presStyleCnt="9">
        <dgm:presLayoutVars>
          <dgm:bulletEnabled val="1"/>
        </dgm:presLayoutVars>
      </dgm:prSet>
      <dgm:spPr/>
    </dgm:pt>
    <dgm:pt modelId="{A62FAA2E-1553-4699-BD42-14EF7EE4DA04}" type="pres">
      <dgm:prSet presAssocID="{53BBAAC5-1C28-476F-B53D-4E6CD13B17FE}" presName="sp" presStyleCnt="0"/>
      <dgm:spPr/>
    </dgm:pt>
    <dgm:pt modelId="{9D6E30AA-9F10-4DC5-9CCE-B718BBB5EBFF}" type="pres">
      <dgm:prSet presAssocID="{DAF695B9-D623-4429-9795-F38F1CDDB719}" presName="composite" presStyleCnt="0"/>
      <dgm:spPr/>
    </dgm:pt>
    <dgm:pt modelId="{F99ADD3B-29F0-41BF-96D8-D07F37B624F0}" type="pres">
      <dgm:prSet presAssocID="{DAF695B9-D623-4429-9795-F38F1CDDB719}" presName="parentText" presStyleLbl="alignNode1" presStyleIdx="8" presStyleCnt="9">
        <dgm:presLayoutVars>
          <dgm:chMax val="1"/>
          <dgm:bulletEnabled val="1"/>
        </dgm:presLayoutVars>
      </dgm:prSet>
      <dgm:spPr/>
    </dgm:pt>
    <dgm:pt modelId="{BC7C2D54-FDE9-4C0D-9E16-FB3C9DADC60A}" type="pres">
      <dgm:prSet presAssocID="{DAF695B9-D623-4429-9795-F38F1CDDB719}" presName="descendantText" presStyleLbl="alignAcc1" presStyleIdx="8" presStyleCnt="9">
        <dgm:presLayoutVars>
          <dgm:bulletEnabled val="1"/>
        </dgm:presLayoutVars>
      </dgm:prSet>
      <dgm:spPr/>
    </dgm:pt>
  </dgm:ptLst>
  <dgm:cxnLst>
    <dgm:cxn modelId="{7A59D211-15DA-4E39-9677-0A37F556E727}" type="presOf" srcId="{E76EFB4D-BD08-49BB-8CD0-E1034816012F}" destId="{C18AB622-EC91-4B38-8E3C-3FCE2931BD4E}" srcOrd="0" destOrd="0" presId="urn:microsoft.com/office/officeart/2005/8/layout/chevron2"/>
    <dgm:cxn modelId="{F6ABE22D-4442-4C61-B3EA-5F4E231A6B88}" type="presOf" srcId="{D5D6FDC7-D04D-4695-8E81-37F786028AA7}" destId="{9494CB54-B179-4B5D-9F3C-65A890260E4D}" srcOrd="0" destOrd="0" presId="urn:microsoft.com/office/officeart/2005/8/layout/chevron2"/>
    <dgm:cxn modelId="{C3E57931-02A7-4A94-966E-77B6CDFB8B0F}" srcId="{D5D6FDC7-D04D-4695-8E81-37F786028AA7}" destId="{1966BED9-542E-489C-8391-A21B8016A994}" srcOrd="7" destOrd="0" parTransId="{37E472AB-251A-48E1-8556-74D71DA0CFE4}" sibTransId="{53BBAAC5-1C28-476F-B53D-4E6CD13B17FE}"/>
    <dgm:cxn modelId="{E757AB62-D8F1-46B6-BE74-3AFDC74371DC}" type="presOf" srcId="{65BE6193-1204-498F-ACE3-DCD861D4BB5E}" destId="{BFF140ED-A5A3-4D92-9D8D-39CCC59F8AC5}" srcOrd="0" destOrd="0" presId="urn:microsoft.com/office/officeart/2005/8/layout/chevron2"/>
    <dgm:cxn modelId="{ECB5304B-6DF1-46B4-A00F-040896E4B90D}" srcId="{D5D6FDC7-D04D-4695-8E81-37F786028AA7}" destId="{5FFC46B7-90E7-45F2-B77F-9ACD6CB44259}" srcOrd="4" destOrd="0" parTransId="{E497A5D7-655E-4F3A-B718-C9E568CACA97}" sibTransId="{AD92D33E-54BE-4B2D-82ED-9DF645D7E7BB}"/>
    <dgm:cxn modelId="{3B136C72-E522-4155-9F18-AFE40962752C}" type="presOf" srcId="{D29B9E2E-6E61-4D36-ADEA-D5F213257CDB}" destId="{0018FA0E-07C3-4A32-A62A-441477931817}" srcOrd="0" destOrd="0" presId="urn:microsoft.com/office/officeart/2005/8/layout/chevron2"/>
    <dgm:cxn modelId="{AD56D953-844F-42CB-818B-653F9DCF5825}" type="presOf" srcId="{D50658F0-2980-42DD-B98B-1E653EFDD04D}" destId="{DA070FAA-962B-46C1-86C7-83AF8A57BBF0}" srcOrd="0" destOrd="0" presId="urn:microsoft.com/office/officeart/2005/8/layout/chevron2"/>
    <dgm:cxn modelId="{ADC9FB77-02E3-4787-A480-01F95EB2BA16}" type="presOf" srcId="{7A0D8E2B-330A-407F-9A6F-C6810CFD5700}" destId="{697C0403-2957-4C07-869D-04A5A95AB1F1}" srcOrd="0" destOrd="0" presId="urn:microsoft.com/office/officeart/2005/8/layout/chevron2"/>
    <dgm:cxn modelId="{6C6E955A-DA72-4892-86EF-0911BFE5838D}" srcId="{5F1C839A-6E2B-4168-955F-137301BF02D1}" destId="{F0327528-6D56-48C9-826B-A792BA1A3BEC}" srcOrd="0" destOrd="0" parTransId="{C6E6D37D-B91A-455C-AA29-5F0B8C924ED3}" sibTransId="{887B1794-3A90-4570-B3EF-4021ED13C32C}"/>
    <dgm:cxn modelId="{66A6EA7A-A351-4C97-828D-6AC599EAC05F}" srcId="{60BF2782-32BE-463F-B294-8023D6AD7A13}" destId="{D29B9E2E-6E61-4D36-ADEA-D5F213257CDB}" srcOrd="0" destOrd="0" parTransId="{BA994985-7110-44B5-B9AD-4381FB485A20}" sibTransId="{F6F780B0-F6A4-482E-8CB4-665F8D93A02D}"/>
    <dgm:cxn modelId="{F9494D7D-00C8-4363-B210-6355CA4972C5}" srcId="{D5D6FDC7-D04D-4695-8E81-37F786028AA7}" destId="{5D6423AC-6FF4-4BF3-86CA-28E439B1A4C9}" srcOrd="0" destOrd="0" parTransId="{1D8CACA5-BE73-46F8-BBA9-DF0C65CAD07C}" sibTransId="{555A73EA-A630-48B7-90A7-2E83A05F3DAE}"/>
    <dgm:cxn modelId="{24287284-29BC-42FC-843B-52A9F3DE1362}" srcId="{1E3E1655-C688-45AB-AF78-0BFE1257DCF3}" destId="{D50658F0-2980-42DD-B98B-1E653EFDD04D}" srcOrd="0" destOrd="0" parTransId="{AC3B3337-436E-4915-B584-B05C8CA81D78}" sibTransId="{638FC68B-0DE4-4952-AB6E-B05032DBD333}"/>
    <dgm:cxn modelId="{253F5088-177C-4F9D-9209-2E4DEF67B0F6}" type="presOf" srcId="{5FFC46B7-90E7-45F2-B77F-9ACD6CB44259}" destId="{2EF72FC8-3DB7-429D-92F2-184216B51561}" srcOrd="0" destOrd="0" presId="urn:microsoft.com/office/officeart/2005/8/layout/chevron2"/>
    <dgm:cxn modelId="{99BE9A89-3D2B-4EEE-B977-08851740D78D}" srcId="{5FFC46B7-90E7-45F2-B77F-9ACD6CB44259}" destId="{65BE6193-1204-498F-ACE3-DCD861D4BB5E}" srcOrd="0" destOrd="0" parTransId="{86C53197-03EF-49E8-A827-A24DB4F023E9}" sibTransId="{E569E9A8-C8DC-4F1D-8D4A-057381BEC385}"/>
    <dgm:cxn modelId="{79953D93-FEAE-4676-8C7F-1C77DA29F939}" type="presOf" srcId="{E221BE5B-6DE9-4F16-A869-E7A8DBFD1EA5}" destId="{82A5F10E-711D-4C23-9039-700204FAC60B}" srcOrd="0" destOrd="0" presId="urn:microsoft.com/office/officeart/2005/8/layout/chevron2"/>
    <dgm:cxn modelId="{1620399B-809B-4A4C-9AF1-06BD390D79A0}" srcId="{D5D6FDC7-D04D-4695-8E81-37F786028AA7}" destId="{E76EFB4D-BD08-49BB-8CD0-E1034816012F}" srcOrd="1" destOrd="0" parTransId="{3D848285-96D1-4EC1-A302-DD6C9E784727}" sibTransId="{2FDA0BCC-91E5-455D-9C6E-46B28F46F7EC}"/>
    <dgm:cxn modelId="{B5BF659C-3D86-4EE4-8EE4-E55AB5295A8A}" type="presOf" srcId="{5F1C839A-6E2B-4168-955F-137301BF02D1}" destId="{4CAE476E-1EF7-4771-A324-8C8A92649BB1}" srcOrd="0" destOrd="0" presId="urn:microsoft.com/office/officeart/2005/8/layout/chevron2"/>
    <dgm:cxn modelId="{3AFA6F9F-7797-43AA-B444-9E2CA9AE5958}" type="presOf" srcId="{DAF695B9-D623-4429-9795-F38F1CDDB719}" destId="{F99ADD3B-29F0-41BF-96D8-D07F37B624F0}" srcOrd="0" destOrd="0" presId="urn:microsoft.com/office/officeart/2005/8/layout/chevron2"/>
    <dgm:cxn modelId="{A119D0A7-4F94-4970-AF65-721356CA099F}" srcId="{255F683D-BFA5-48BD-9F64-1210F6955353}" destId="{6400AD53-F577-4AA2-8209-1661C5BC9DEA}" srcOrd="0" destOrd="0" parTransId="{F45C31E4-3887-417D-9B50-43C4E95026FF}" sibTransId="{9F874FE0-6D3E-415B-A03A-883E7DD252E4}"/>
    <dgm:cxn modelId="{F25531A9-167D-4B98-A143-7A841DB631D9}" srcId="{E76EFB4D-BD08-49BB-8CD0-E1034816012F}" destId="{7A0D8E2B-330A-407F-9A6F-C6810CFD5700}" srcOrd="0" destOrd="0" parTransId="{717ECACD-960F-480B-AD63-09E6E8074EE8}" sibTransId="{7564FC9F-4B3D-4C17-B900-5EF0DBC24B9B}"/>
    <dgm:cxn modelId="{4A7F17AA-20B7-45FB-AC18-BD8F0467C4F1}" srcId="{D5D6FDC7-D04D-4695-8E81-37F786028AA7}" destId="{5F1C839A-6E2B-4168-955F-137301BF02D1}" srcOrd="5" destOrd="0" parTransId="{34E9915D-F647-41AB-9972-DF0F0F1259BE}" sibTransId="{8E718578-5F7D-4766-8AD3-A079F71CE4F3}"/>
    <dgm:cxn modelId="{EA9E52AE-4E08-41B8-B969-79104808EB83}" srcId="{D5D6FDC7-D04D-4695-8E81-37F786028AA7}" destId="{255F683D-BFA5-48BD-9F64-1210F6955353}" srcOrd="2" destOrd="0" parTransId="{2B8D948D-DCD2-425B-B2F6-23B828F6103C}" sibTransId="{9FFA87FB-3FC9-4F7A-8B7D-8AE98CA8FCC5}"/>
    <dgm:cxn modelId="{091353B3-234A-4D0F-B24C-1CC59FE4BF50}" type="presOf" srcId="{F0327528-6D56-48C9-826B-A792BA1A3BEC}" destId="{E4AC00FC-37E1-4250-902F-E9E87721F8FB}" srcOrd="0" destOrd="0" presId="urn:microsoft.com/office/officeart/2005/8/layout/chevron2"/>
    <dgm:cxn modelId="{29EDA1B4-4CAB-42A4-9FAF-A5F384A973A6}" srcId="{DAF695B9-D623-4429-9795-F38F1CDDB719}" destId="{88FC0BFA-B042-49A2-A3CC-D317797953AB}" srcOrd="0" destOrd="0" parTransId="{8C45F31D-0862-4AAE-8387-69FAA152FE42}" sibTransId="{6137D508-C8AF-49DD-8038-C9617DB8572D}"/>
    <dgm:cxn modelId="{F28883B6-8C81-4AE8-B439-DA2DEEB3E59F}" type="presOf" srcId="{1966BED9-542E-489C-8391-A21B8016A994}" destId="{B9034BB5-ACE9-4455-8849-5AAA1211F353}" srcOrd="0" destOrd="0" presId="urn:microsoft.com/office/officeart/2005/8/layout/chevron2"/>
    <dgm:cxn modelId="{BBEC59BC-D14F-4CD9-95DC-3CB17360CC9F}" type="presOf" srcId="{5D6423AC-6FF4-4BF3-86CA-28E439B1A4C9}" destId="{0B22AC6D-E220-4FC8-8212-ACD04982A689}" srcOrd="0" destOrd="0" presId="urn:microsoft.com/office/officeart/2005/8/layout/chevron2"/>
    <dgm:cxn modelId="{E57173BD-EE95-4EAC-AF5F-B2EAB2A7A801}" type="presOf" srcId="{1E3E1655-C688-45AB-AF78-0BFE1257DCF3}" destId="{C0883BEE-0495-4974-A5EB-4674A567FF6F}" srcOrd="0" destOrd="0" presId="urn:microsoft.com/office/officeart/2005/8/layout/chevron2"/>
    <dgm:cxn modelId="{FF2AFEC5-202B-4129-BE5E-6761DFA92D1E}" type="presOf" srcId="{60BF2782-32BE-463F-B294-8023D6AD7A13}" destId="{B13A6DA9-139F-48AB-B284-7A514CE59D9C}" srcOrd="0" destOrd="0" presId="urn:microsoft.com/office/officeart/2005/8/layout/chevron2"/>
    <dgm:cxn modelId="{58E9A8CC-D954-409D-8427-B5E80D658DDB}" type="presOf" srcId="{6400AD53-F577-4AA2-8209-1661C5BC9DEA}" destId="{CBB164C5-D93C-4104-9BD9-7F5C6658EB75}" srcOrd="0" destOrd="0" presId="urn:microsoft.com/office/officeart/2005/8/layout/chevron2"/>
    <dgm:cxn modelId="{EC6D80CD-133A-48C0-8B61-9146132B0CE4}" type="presOf" srcId="{88FC0BFA-B042-49A2-A3CC-D317797953AB}" destId="{BC7C2D54-FDE9-4C0D-9E16-FB3C9DADC60A}" srcOrd="0" destOrd="0" presId="urn:microsoft.com/office/officeart/2005/8/layout/chevron2"/>
    <dgm:cxn modelId="{C651BCE3-3A74-4A2E-B4C9-515319AD2A1B}" srcId="{D5D6FDC7-D04D-4695-8E81-37F786028AA7}" destId="{DAF695B9-D623-4429-9795-F38F1CDDB719}" srcOrd="8" destOrd="0" parTransId="{FA2B260F-0E36-427F-B5DF-8FBCD43D1376}" sibTransId="{B6338F2E-1C9E-4E49-AFDD-5F018A96D576}"/>
    <dgm:cxn modelId="{A134C8E3-8C7C-4DBE-99DC-024C45C78D24}" srcId="{5D6423AC-6FF4-4BF3-86CA-28E439B1A4C9}" destId="{E221BE5B-6DE9-4F16-A869-E7A8DBFD1EA5}" srcOrd="0" destOrd="0" parTransId="{EE5746A5-1D0B-47E1-932A-303EA55C9A5A}" sibTransId="{1CCE0E7B-4208-44EC-B26C-DAD1CF083103}"/>
    <dgm:cxn modelId="{31DAD1F0-C6B9-45F9-A146-EC769CB57BD5}" type="presOf" srcId="{325C9607-EDDC-4A9B-9D19-DAAFF74B3BC3}" destId="{38A60B3A-015C-499F-85F6-4DF461FA0BFF}" srcOrd="0" destOrd="0" presId="urn:microsoft.com/office/officeart/2005/8/layout/chevron2"/>
    <dgm:cxn modelId="{711179F1-3238-45FF-B733-492D9396101E}" srcId="{D5D6FDC7-D04D-4695-8E81-37F786028AA7}" destId="{60BF2782-32BE-463F-B294-8023D6AD7A13}" srcOrd="6" destOrd="0" parTransId="{A4317DAE-2D46-43C5-A2C9-36DB8E25BCCA}" sibTransId="{D6CC1B79-4312-4841-AC1F-4AB4337CCFF3}"/>
    <dgm:cxn modelId="{A0FD91F3-05AD-4697-878D-BB4E493B4865}" srcId="{1966BED9-542E-489C-8391-A21B8016A994}" destId="{325C9607-EDDC-4A9B-9D19-DAAFF74B3BC3}" srcOrd="0" destOrd="0" parTransId="{C361B469-7379-4868-839A-AB4349C4309B}" sibTransId="{77693859-18AA-4225-8981-0BA137A9900C}"/>
    <dgm:cxn modelId="{F3F483FA-B25F-49FD-BEB1-5AC57EF26E73}" srcId="{D5D6FDC7-D04D-4695-8E81-37F786028AA7}" destId="{1E3E1655-C688-45AB-AF78-0BFE1257DCF3}" srcOrd="3" destOrd="0" parTransId="{2A9AE9E9-F0A0-43D2-9A26-01EF52A37CAE}" sibTransId="{CB287473-796C-485A-AEFB-985AA8EE72CF}"/>
    <dgm:cxn modelId="{68BB7FFB-9B55-4738-9A24-2BBDAFE64B82}" type="presOf" srcId="{255F683D-BFA5-48BD-9F64-1210F6955353}" destId="{BFD62872-B1B5-4E93-82FB-62BAA95318D6}" srcOrd="0" destOrd="0" presId="urn:microsoft.com/office/officeart/2005/8/layout/chevron2"/>
    <dgm:cxn modelId="{E0729972-DFE4-4806-9DCB-F996E0B0E5EA}" type="presParOf" srcId="{9494CB54-B179-4B5D-9F3C-65A890260E4D}" destId="{20B72E02-B664-49C3-B519-15125D670567}" srcOrd="0" destOrd="0" presId="urn:microsoft.com/office/officeart/2005/8/layout/chevron2"/>
    <dgm:cxn modelId="{571A5DBC-F027-4F00-AA56-E55794DD137F}" type="presParOf" srcId="{20B72E02-B664-49C3-B519-15125D670567}" destId="{0B22AC6D-E220-4FC8-8212-ACD04982A689}" srcOrd="0" destOrd="0" presId="urn:microsoft.com/office/officeart/2005/8/layout/chevron2"/>
    <dgm:cxn modelId="{BF5B200C-4313-4062-BB99-7C99C97961C8}" type="presParOf" srcId="{20B72E02-B664-49C3-B519-15125D670567}" destId="{82A5F10E-711D-4C23-9039-700204FAC60B}" srcOrd="1" destOrd="0" presId="urn:microsoft.com/office/officeart/2005/8/layout/chevron2"/>
    <dgm:cxn modelId="{BDFD07B4-B76E-42B9-B1E5-0083E0774602}" type="presParOf" srcId="{9494CB54-B179-4B5D-9F3C-65A890260E4D}" destId="{C96605A7-E94C-4358-8C49-B73D60804EC8}" srcOrd="1" destOrd="0" presId="urn:microsoft.com/office/officeart/2005/8/layout/chevron2"/>
    <dgm:cxn modelId="{1E35F4C6-3AAE-415D-9174-5E4452B07A0A}" type="presParOf" srcId="{9494CB54-B179-4B5D-9F3C-65A890260E4D}" destId="{1DA88B69-5230-4471-B5A4-BEABEFC9C6CD}" srcOrd="2" destOrd="0" presId="urn:microsoft.com/office/officeart/2005/8/layout/chevron2"/>
    <dgm:cxn modelId="{62C530AC-B770-4210-9D5F-0B8544408A92}" type="presParOf" srcId="{1DA88B69-5230-4471-B5A4-BEABEFC9C6CD}" destId="{C18AB622-EC91-4B38-8E3C-3FCE2931BD4E}" srcOrd="0" destOrd="0" presId="urn:microsoft.com/office/officeart/2005/8/layout/chevron2"/>
    <dgm:cxn modelId="{E7EC6F3A-1F70-4F2F-8FD6-09C6D70E5D84}" type="presParOf" srcId="{1DA88B69-5230-4471-B5A4-BEABEFC9C6CD}" destId="{697C0403-2957-4C07-869D-04A5A95AB1F1}" srcOrd="1" destOrd="0" presId="urn:microsoft.com/office/officeart/2005/8/layout/chevron2"/>
    <dgm:cxn modelId="{7D5D8E52-CC4C-476A-9AD7-AB3796DF4ECA}" type="presParOf" srcId="{9494CB54-B179-4B5D-9F3C-65A890260E4D}" destId="{C9CB8AD1-A231-45A3-8DD0-B76BF2EA806F}" srcOrd="3" destOrd="0" presId="urn:microsoft.com/office/officeart/2005/8/layout/chevron2"/>
    <dgm:cxn modelId="{BBB888C7-8FB7-4D33-A1A0-78ADB51BE4F2}" type="presParOf" srcId="{9494CB54-B179-4B5D-9F3C-65A890260E4D}" destId="{C1F7260D-6408-4394-92D3-B04B0A69C32E}" srcOrd="4" destOrd="0" presId="urn:microsoft.com/office/officeart/2005/8/layout/chevron2"/>
    <dgm:cxn modelId="{1B287DE5-34EB-49D2-86EB-7900F321D02D}" type="presParOf" srcId="{C1F7260D-6408-4394-92D3-B04B0A69C32E}" destId="{BFD62872-B1B5-4E93-82FB-62BAA95318D6}" srcOrd="0" destOrd="0" presId="urn:microsoft.com/office/officeart/2005/8/layout/chevron2"/>
    <dgm:cxn modelId="{F42DC000-55C9-432A-9B7A-1A1098CE4C17}" type="presParOf" srcId="{C1F7260D-6408-4394-92D3-B04B0A69C32E}" destId="{CBB164C5-D93C-4104-9BD9-7F5C6658EB75}" srcOrd="1" destOrd="0" presId="urn:microsoft.com/office/officeart/2005/8/layout/chevron2"/>
    <dgm:cxn modelId="{43C8FA1F-AF3A-415A-BC2E-45DB3522B2ED}" type="presParOf" srcId="{9494CB54-B179-4B5D-9F3C-65A890260E4D}" destId="{270D6F33-9BA3-4922-BC3B-8DD51A859460}" srcOrd="5" destOrd="0" presId="urn:microsoft.com/office/officeart/2005/8/layout/chevron2"/>
    <dgm:cxn modelId="{41BFACAF-7B42-4C1C-9357-0E0971A402B0}" type="presParOf" srcId="{9494CB54-B179-4B5D-9F3C-65A890260E4D}" destId="{B5712409-4479-498A-967C-465524B7E679}" srcOrd="6" destOrd="0" presId="urn:microsoft.com/office/officeart/2005/8/layout/chevron2"/>
    <dgm:cxn modelId="{9EE4152F-86F8-4B34-8185-FC6A0287DD41}" type="presParOf" srcId="{B5712409-4479-498A-967C-465524B7E679}" destId="{C0883BEE-0495-4974-A5EB-4674A567FF6F}" srcOrd="0" destOrd="0" presId="urn:microsoft.com/office/officeart/2005/8/layout/chevron2"/>
    <dgm:cxn modelId="{94B2F3F5-F5D4-4E2F-ACAC-0E450178FF36}" type="presParOf" srcId="{B5712409-4479-498A-967C-465524B7E679}" destId="{DA070FAA-962B-46C1-86C7-83AF8A57BBF0}" srcOrd="1" destOrd="0" presId="urn:microsoft.com/office/officeart/2005/8/layout/chevron2"/>
    <dgm:cxn modelId="{656918F9-AA26-4DA6-994F-BBD90F15CE2A}" type="presParOf" srcId="{9494CB54-B179-4B5D-9F3C-65A890260E4D}" destId="{01445DFE-21E4-457E-B891-617CDAE41C92}" srcOrd="7" destOrd="0" presId="urn:microsoft.com/office/officeart/2005/8/layout/chevron2"/>
    <dgm:cxn modelId="{F7D71844-C7DC-413A-AB6B-1267674653B9}" type="presParOf" srcId="{9494CB54-B179-4B5D-9F3C-65A890260E4D}" destId="{452DB53D-80F8-4078-8817-E6A493C2ACCF}" srcOrd="8" destOrd="0" presId="urn:microsoft.com/office/officeart/2005/8/layout/chevron2"/>
    <dgm:cxn modelId="{46E8B1F0-9700-465E-AB4F-B98D178EE2F4}" type="presParOf" srcId="{452DB53D-80F8-4078-8817-E6A493C2ACCF}" destId="{2EF72FC8-3DB7-429D-92F2-184216B51561}" srcOrd="0" destOrd="0" presId="urn:microsoft.com/office/officeart/2005/8/layout/chevron2"/>
    <dgm:cxn modelId="{68F9BEE0-6270-426C-B492-1B4F115889AB}" type="presParOf" srcId="{452DB53D-80F8-4078-8817-E6A493C2ACCF}" destId="{BFF140ED-A5A3-4D92-9D8D-39CCC59F8AC5}" srcOrd="1" destOrd="0" presId="urn:microsoft.com/office/officeart/2005/8/layout/chevron2"/>
    <dgm:cxn modelId="{6BE72F61-C203-42AD-B996-4B978B0D3186}" type="presParOf" srcId="{9494CB54-B179-4B5D-9F3C-65A890260E4D}" destId="{1F7100BA-EF27-46D4-A44C-41C266FC812C}" srcOrd="9" destOrd="0" presId="urn:microsoft.com/office/officeart/2005/8/layout/chevron2"/>
    <dgm:cxn modelId="{67998B2C-2CEA-42AB-9BE7-A797271843A2}" type="presParOf" srcId="{9494CB54-B179-4B5D-9F3C-65A890260E4D}" destId="{376076A0-5F04-41BB-989E-57DA8B186A71}" srcOrd="10" destOrd="0" presId="urn:microsoft.com/office/officeart/2005/8/layout/chevron2"/>
    <dgm:cxn modelId="{37F92431-4B78-4AE1-A694-B2077F92952C}" type="presParOf" srcId="{376076A0-5F04-41BB-989E-57DA8B186A71}" destId="{4CAE476E-1EF7-4771-A324-8C8A92649BB1}" srcOrd="0" destOrd="0" presId="urn:microsoft.com/office/officeart/2005/8/layout/chevron2"/>
    <dgm:cxn modelId="{949EE975-573D-4434-9F00-F3E462AF53FA}" type="presParOf" srcId="{376076A0-5F04-41BB-989E-57DA8B186A71}" destId="{E4AC00FC-37E1-4250-902F-E9E87721F8FB}" srcOrd="1" destOrd="0" presId="urn:microsoft.com/office/officeart/2005/8/layout/chevron2"/>
    <dgm:cxn modelId="{6FA03827-A39F-4B5F-A7CE-88167BF76CD7}" type="presParOf" srcId="{9494CB54-B179-4B5D-9F3C-65A890260E4D}" destId="{1AAEAA2F-39C9-4F41-856D-7074CE9F501A}" srcOrd="11" destOrd="0" presId="urn:microsoft.com/office/officeart/2005/8/layout/chevron2"/>
    <dgm:cxn modelId="{8E9ED48C-3751-4369-A004-0D9636C5A9A5}" type="presParOf" srcId="{9494CB54-B179-4B5D-9F3C-65A890260E4D}" destId="{A7151454-9807-4E14-B52E-2AA00F2FFD03}" srcOrd="12" destOrd="0" presId="urn:microsoft.com/office/officeart/2005/8/layout/chevron2"/>
    <dgm:cxn modelId="{C59F4FD5-A272-4CA3-AE3D-2C1D4D624E00}" type="presParOf" srcId="{A7151454-9807-4E14-B52E-2AA00F2FFD03}" destId="{B13A6DA9-139F-48AB-B284-7A514CE59D9C}" srcOrd="0" destOrd="0" presId="urn:microsoft.com/office/officeart/2005/8/layout/chevron2"/>
    <dgm:cxn modelId="{C35EE55A-D98B-41F3-B27D-5E3E4E0F5F59}" type="presParOf" srcId="{A7151454-9807-4E14-B52E-2AA00F2FFD03}" destId="{0018FA0E-07C3-4A32-A62A-441477931817}" srcOrd="1" destOrd="0" presId="urn:microsoft.com/office/officeart/2005/8/layout/chevron2"/>
    <dgm:cxn modelId="{CBA9FAE4-1518-4E4B-B6D3-F4F93FF1E225}" type="presParOf" srcId="{9494CB54-B179-4B5D-9F3C-65A890260E4D}" destId="{970A7E2C-8449-4344-81B8-229D0A1020FE}" srcOrd="13" destOrd="0" presId="urn:microsoft.com/office/officeart/2005/8/layout/chevron2"/>
    <dgm:cxn modelId="{FE43687D-9AF9-43DF-B3FB-6E73E90A195F}" type="presParOf" srcId="{9494CB54-B179-4B5D-9F3C-65A890260E4D}" destId="{1DB490A7-72C5-4105-BEB1-12E79622B637}" srcOrd="14" destOrd="0" presId="urn:microsoft.com/office/officeart/2005/8/layout/chevron2"/>
    <dgm:cxn modelId="{11BDDE25-FCB8-444D-B526-4F1E99935271}" type="presParOf" srcId="{1DB490A7-72C5-4105-BEB1-12E79622B637}" destId="{B9034BB5-ACE9-4455-8849-5AAA1211F353}" srcOrd="0" destOrd="0" presId="urn:microsoft.com/office/officeart/2005/8/layout/chevron2"/>
    <dgm:cxn modelId="{E8AAF5F4-68CE-4046-983D-56BC0AFC0627}" type="presParOf" srcId="{1DB490A7-72C5-4105-BEB1-12E79622B637}" destId="{38A60B3A-015C-499F-85F6-4DF461FA0BFF}" srcOrd="1" destOrd="0" presId="urn:microsoft.com/office/officeart/2005/8/layout/chevron2"/>
    <dgm:cxn modelId="{30D838A6-C6E5-4BF6-885B-76676DD2DA8B}" type="presParOf" srcId="{9494CB54-B179-4B5D-9F3C-65A890260E4D}" destId="{A62FAA2E-1553-4699-BD42-14EF7EE4DA04}" srcOrd="15" destOrd="0" presId="urn:microsoft.com/office/officeart/2005/8/layout/chevron2"/>
    <dgm:cxn modelId="{333331AC-D85E-4F83-A23C-118682A64657}" type="presParOf" srcId="{9494CB54-B179-4B5D-9F3C-65A890260E4D}" destId="{9D6E30AA-9F10-4DC5-9CCE-B718BBB5EBFF}" srcOrd="16" destOrd="0" presId="urn:microsoft.com/office/officeart/2005/8/layout/chevron2"/>
    <dgm:cxn modelId="{4EB63C9D-2BF6-4468-87B5-D58E1286DF76}" type="presParOf" srcId="{9D6E30AA-9F10-4DC5-9CCE-B718BBB5EBFF}" destId="{F99ADD3B-29F0-41BF-96D8-D07F37B624F0}" srcOrd="0" destOrd="0" presId="urn:microsoft.com/office/officeart/2005/8/layout/chevron2"/>
    <dgm:cxn modelId="{3EAD1057-E9DA-402E-A654-89669D188AA3}" type="presParOf" srcId="{9D6E30AA-9F10-4DC5-9CCE-B718BBB5EBFF}" destId="{BC7C2D54-FDE9-4C0D-9E16-FB3C9DADC60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B922-C5B9-48BE-9C75-A870A61E50B3}">
      <dsp:nvSpPr>
        <dsp:cNvPr id="0" name=""/>
        <dsp:cNvSpPr/>
      </dsp:nvSpPr>
      <dsp:spPr>
        <a:xfrm>
          <a:off x="2326667" y="2013003"/>
          <a:ext cx="2127013" cy="2001395"/>
        </a:xfrm>
        <a:prstGeom prst="ellipse">
          <a:avLst/>
        </a:prstGeom>
        <a:gradFill rotWithShape="0">
          <a:gsLst>
            <a:gs pos="0">
              <a:schemeClr val="accent4">
                <a:hueOff val="0"/>
                <a:satOff val="0"/>
                <a:lumOff val="0"/>
                <a:alphaOff val="0"/>
                <a:tint val="37000"/>
                <a:hueMod val="100000"/>
                <a:satMod val="200000"/>
                <a:lumMod val="88000"/>
              </a:schemeClr>
            </a:gs>
            <a:gs pos="100000">
              <a:schemeClr val="accent4">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Arial Narrow" panose="020B0606020202030204" pitchFamily="34" charset="0"/>
            </a:rPr>
            <a:t>DISEÑO DE FILTROS PARA LA RECUPERACIÓN DEL AGUA, UTILIZADA EN LABORES DOMÉSTICAS</a:t>
          </a:r>
          <a:r>
            <a:rPr lang="es-ES" sz="1200" kern="1200" dirty="0">
              <a:latin typeface="Arial Narrow" panose="020B0606020202030204" pitchFamily="34" charset="0"/>
            </a:rPr>
            <a:t>. </a:t>
          </a:r>
        </a:p>
      </dsp:txBody>
      <dsp:txXfrm>
        <a:off x="2638161" y="2306101"/>
        <a:ext cx="1504025" cy="1415199"/>
      </dsp:txXfrm>
    </dsp:sp>
    <dsp:sp modelId="{365B4A86-D2D8-4731-8D5B-EC65D2EA3FAE}">
      <dsp:nvSpPr>
        <dsp:cNvPr id="0" name=""/>
        <dsp:cNvSpPr/>
      </dsp:nvSpPr>
      <dsp:spPr>
        <a:xfrm rot="15798012">
          <a:off x="3152070" y="1565483"/>
          <a:ext cx="199855" cy="543879"/>
        </a:xfrm>
        <a:prstGeom prst="rightArrow">
          <a:avLst>
            <a:gd name="adj1" fmla="val 60000"/>
            <a:gd name="adj2" fmla="val 50000"/>
          </a:avLst>
        </a:prstGeom>
        <a:gradFill rotWithShape="0">
          <a:gsLst>
            <a:gs pos="0">
              <a:schemeClr val="accent5">
                <a:hueOff val="0"/>
                <a:satOff val="0"/>
                <a:lumOff val="0"/>
                <a:alphaOff val="0"/>
                <a:tint val="37000"/>
                <a:hueMod val="100000"/>
                <a:satMod val="200000"/>
                <a:lumMod val="88000"/>
              </a:schemeClr>
            </a:gs>
            <a:gs pos="100000">
              <a:schemeClr val="accent5">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rot="10800000">
        <a:off x="3185545" y="1704032"/>
        <a:ext cx="139899" cy="326327"/>
      </dsp:txXfrm>
    </dsp:sp>
    <dsp:sp modelId="{B36F10CF-8741-4A05-9EDE-0536CCF3D405}">
      <dsp:nvSpPr>
        <dsp:cNvPr id="0" name=""/>
        <dsp:cNvSpPr/>
      </dsp:nvSpPr>
      <dsp:spPr>
        <a:xfrm>
          <a:off x="2176149" y="-103470"/>
          <a:ext cx="1901643" cy="1753116"/>
        </a:xfrm>
        <a:prstGeom prst="ellipse">
          <a:avLst/>
        </a:prstGeom>
        <a:gradFill rotWithShape="0">
          <a:gsLst>
            <a:gs pos="0">
              <a:schemeClr val="accent5">
                <a:hueOff val="0"/>
                <a:satOff val="0"/>
                <a:lumOff val="0"/>
                <a:alphaOff val="0"/>
                <a:tint val="37000"/>
                <a:hueMod val="100000"/>
                <a:satMod val="200000"/>
                <a:lumMod val="88000"/>
              </a:schemeClr>
            </a:gs>
            <a:gs pos="100000">
              <a:schemeClr val="accent5">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INVESTIGACION DOCUMENTAL </a:t>
          </a:r>
        </a:p>
        <a:p>
          <a:pPr marL="0" lvl="0" indent="0" algn="ctr" defTabSz="488950">
            <a:lnSpc>
              <a:spcPct val="90000"/>
            </a:lnSpc>
            <a:spcBef>
              <a:spcPct val="0"/>
            </a:spcBef>
            <a:spcAft>
              <a:spcPct val="35000"/>
            </a:spcAft>
            <a:buNone/>
          </a:pPr>
          <a:r>
            <a:rPr lang="es-ES" sz="1100" b="1" kern="1200" dirty="0"/>
            <a:t>México prehispánico</a:t>
          </a:r>
        </a:p>
        <a:p>
          <a:pPr marL="0" lvl="0" indent="0" algn="ctr" defTabSz="488950">
            <a:lnSpc>
              <a:spcPct val="90000"/>
            </a:lnSpc>
            <a:spcBef>
              <a:spcPct val="0"/>
            </a:spcBef>
            <a:spcAft>
              <a:spcPct val="35000"/>
            </a:spcAft>
            <a:buNone/>
          </a:pPr>
          <a:r>
            <a:rPr lang="es-ES" sz="1100" b="0" kern="1200" dirty="0"/>
            <a:t>Cultura olmeca </a:t>
          </a:r>
        </a:p>
      </dsp:txBody>
      <dsp:txXfrm>
        <a:off x="2454638" y="153268"/>
        <a:ext cx="1344665" cy="1239640"/>
      </dsp:txXfrm>
    </dsp:sp>
    <dsp:sp modelId="{84B19C6C-3966-477B-A1CF-97CB6CDDC45A}">
      <dsp:nvSpPr>
        <dsp:cNvPr id="0" name=""/>
        <dsp:cNvSpPr/>
      </dsp:nvSpPr>
      <dsp:spPr>
        <a:xfrm rot="20342518">
          <a:off x="4484257" y="2263793"/>
          <a:ext cx="307594" cy="543879"/>
        </a:xfrm>
        <a:prstGeom prst="rightArrow">
          <a:avLst>
            <a:gd name="adj1" fmla="val 60000"/>
            <a:gd name="adj2" fmla="val 50000"/>
          </a:avLst>
        </a:prstGeom>
        <a:gradFill rotWithShape="0">
          <a:gsLst>
            <a:gs pos="0">
              <a:schemeClr val="accent5">
                <a:hueOff val="-3058403"/>
                <a:satOff val="21019"/>
                <a:lumOff val="-2059"/>
                <a:alphaOff val="0"/>
                <a:tint val="37000"/>
                <a:hueMod val="100000"/>
                <a:satMod val="200000"/>
                <a:lumMod val="88000"/>
              </a:schemeClr>
            </a:gs>
            <a:gs pos="100000">
              <a:schemeClr val="accent5">
                <a:hueOff val="-3058403"/>
                <a:satOff val="21019"/>
                <a:lumOff val="-2059"/>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4487309" y="2389072"/>
        <a:ext cx="215316" cy="326327"/>
      </dsp:txXfrm>
    </dsp:sp>
    <dsp:sp modelId="{2C78456F-C89C-4F6B-8046-58448750654B}">
      <dsp:nvSpPr>
        <dsp:cNvPr id="0" name=""/>
        <dsp:cNvSpPr/>
      </dsp:nvSpPr>
      <dsp:spPr>
        <a:xfrm>
          <a:off x="4853751" y="1129478"/>
          <a:ext cx="1915000" cy="1913785"/>
        </a:xfrm>
        <a:prstGeom prst="ellipse">
          <a:avLst/>
        </a:prstGeom>
        <a:gradFill rotWithShape="0">
          <a:gsLst>
            <a:gs pos="0">
              <a:schemeClr val="accent5">
                <a:hueOff val="-3058403"/>
                <a:satOff val="21019"/>
                <a:lumOff val="-2059"/>
                <a:alphaOff val="0"/>
                <a:tint val="37000"/>
                <a:hueMod val="100000"/>
                <a:satMod val="200000"/>
                <a:lumMod val="88000"/>
              </a:schemeClr>
            </a:gs>
            <a:gs pos="100000">
              <a:schemeClr val="accent5">
                <a:hueOff val="-3058403"/>
                <a:satOff val="21019"/>
                <a:lumOff val="-2059"/>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GUION DRAMATICO</a:t>
          </a:r>
        </a:p>
        <a:p>
          <a:pPr marL="0" lvl="0" indent="0" algn="ctr" defTabSz="488950">
            <a:lnSpc>
              <a:spcPct val="90000"/>
            </a:lnSpc>
            <a:spcBef>
              <a:spcPct val="0"/>
            </a:spcBef>
            <a:spcAft>
              <a:spcPct val="35000"/>
            </a:spcAft>
            <a:buNone/>
          </a:pPr>
          <a:r>
            <a:rPr lang="es-ES" sz="1100" b="1" kern="1200" dirty="0"/>
            <a:t>Textos expositivos</a:t>
          </a:r>
        </a:p>
        <a:p>
          <a:pPr marL="0" lvl="0" indent="0" algn="ctr" defTabSz="488950">
            <a:lnSpc>
              <a:spcPct val="90000"/>
            </a:lnSpc>
            <a:spcBef>
              <a:spcPct val="0"/>
            </a:spcBef>
            <a:spcAft>
              <a:spcPct val="35000"/>
            </a:spcAft>
            <a:buNone/>
          </a:pPr>
          <a:r>
            <a:rPr lang="es-ES" sz="1100" b="0" kern="1200" dirty="0"/>
            <a:t>Estructura y características de los textos de divulgación  </a:t>
          </a:r>
        </a:p>
        <a:p>
          <a:pPr marL="0" lvl="0" indent="0" algn="ctr" defTabSz="488950">
            <a:lnSpc>
              <a:spcPct val="90000"/>
            </a:lnSpc>
            <a:spcBef>
              <a:spcPct val="0"/>
            </a:spcBef>
            <a:spcAft>
              <a:spcPct val="35000"/>
            </a:spcAft>
            <a:buNone/>
          </a:pPr>
          <a:endParaRPr lang="es-ES" sz="700" kern="1200" dirty="0"/>
        </a:p>
      </dsp:txBody>
      <dsp:txXfrm>
        <a:off x="5134196" y="1409745"/>
        <a:ext cx="1354110" cy="1353251"/>
      </dsp:txXfrm>
    </dsp:sp>
    <dsp:sp modelId="{B23C17CD-682D-4503-845F-B42354902889}">
      <dsp:nvSpPr>
        <dsp:cNvPr id="0" name=""/>
        <dsp:cNvSpPr/>
      </dsp:nvSpPr>
      <dsp:spPr>
        <a:xfrm rot="2842898">
          <a:off x="4117587" y="3674445"/>
          <a:ext cx="261570" cy="543879"/>
        </a:xfrm>
        <a:prstGeom prst="rightArrow">
          <a:avLst>
            <a:gd name="adj1" fmla="val 60000"/>
            <a:gd name="adj2" fmla="val 50000"/>
          </a:avLst>
        </a:prstGeom>
        <a:gradFill rotWithShape="0">
          <a:gsLst>
            <a:gs pos="0">
              <a:schemeClr val="accent5">
                <a:hueOff val="-6116806"/>
                <a:satOff val="42038"/>
                <a:lumOff val="-4118"/>
                <a:alphaOff val="0"/>
                <a:tint val="37000"/>
                <a:hueMod val="100000"/>
                <a:satMod val="200000"/>
                <a:lumMod val="88000"/>
              </a:schemeClr>
            </a:gs>
            <a:gs pos="100000">
              <a:schemeClr val="accent5">
                <a:hueOff val="-6116806"/>
                <a:satOff val="42038"/>
                <a:lumOff val="-4118"/>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4130256" y="3754348"/>
        <a:ext cx="183099" cy="326327"/>
      </dsp:txXfrm>
    </dsp:sp>
    <dsp:sp modelId="{ABFAD848-8DC0-4F58-B936-1704ACF0449F}">
      <dsp:nvSpPr>
        <dsp:cNvPr id="0" name=""/>
        <dsp:cNvSpPr/>
      </dsp:nvSpPr>
      <dsp:spPr>
        <a:xfrm>
          <a:off x="4068876" y="3920004"/>
          <a:ext cx="1978458" cy="1812783"/>
        </a:xfrm>
        <a:prstGeom prst="ellipse">
          <a:avLst/>
        </a:prstGeom>
        <a:gradFill rotWithShape="0">
          <a:gsLst>
            <a:gs pos="0">
              <a:schemeClr val="accent5">
                <a:hueOff val="-6116806"/>
                <a:satOff val="42038"/>
                <a:lumOff val="-4118"/>
                <a:alphaOff val="0"/>
                <a:tint val="37000"/>
                <a:hueMod val="100000"/>
                <a:satMod val="200000"/>
                <a:lumMod val="88000"/>
              </a:schemeClr>
            </a:gs>
            <a:gs pos="100000">
              <a:schemeClr val="accent5">
                <a:hueOff val="-6116806"/>
                <a:satOff val="42038"/>
                <a:lumOff val="-4118"/>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VIDEO</a:t>
          </a:r>
        </a:p>
        <a:p>
          <a:pPr marL="0" lvl="0" indent="0" algn="ctr" defTabSz="488950">
            <a:lnSpc>
              <a:spcPct val="90000"/>
            </a:lnSpc>
            <a:spcBef>
              <a:spcPct val="0"/>
            </a:spcBef>
            <a:spcAft>
              <a:spcPct val="35000"/>
            </a:spcAft>
            <a:buNone/>
          </a:pPr>
          <a:r>
            <a:rPr lang="es-ES" sz="1100" b="1" kern="1200" dirty="0"/>
            <a:t>Dirección de escena</a:t>
          </a:r>
        </a:p>
        <a:p>
          <a:pPr marL="0" lvl="0" indent="0" algn="ctr" defTabSz="488950">
            <a:lnSpc>
              <a:spcPct val="90000"/>
            </a:lnSpc>
            <a:spcBef>
              <a:spcPct val="0"/>
            </a:spcBef>
            <a:spcAft>
              <a:spcPct val="35000"/>
            </a:spcAft>
            <a:buNone/>
          </a:pPr>
          <a:r>
            <a:rPr lang="es-ES" sz="1100" kern="1200" dirty="0"/>
            <a:t>Análisis del guion, elenco y dirección escénica</a:t>
          </a:r>
        </a:p>
      </dsp:txBody>
      <dsp:txXfrm>
        <a:off x="4358614" y="4185480"/>
        <a:ext cx="1398982" cy="1281831"/>
      </dsp:txXfrm>
    </dsp:sp>
    <dsp:sp modelId="{BB8245B4-2306-442B-A3C7-FE309EC8B784}">
      <dsp:nvSpPr>
        <dsp:cNvPr id="0" name=""/>
        <dsp:cNvSpPr/>
      </dsp:nvSpPr>
      <dsp:spPr>
        <a:xfrm rot="8564471">
          <a:off x="1927527" y="3657541"/>
          <a:ext cx="517441" cy="543879"/>
        </a:xfrm>
        <a:prstGeom prst="rightArrow">
          <a:avLst>
            <a:gd name="adj1" fmla="val 60000"/>
            <a:gd name="adj2" fmla="val 50000"/>
          </a:avLst>
        </a:prstGeom>
        <a:gradFill rotWithShape="0">
          <a:gsLst>
            <a:gs pos="0">
              <a:schemeClr val="accent5">
                <a:hueOff val="-9175209"/>
                <a:satOff val="63057"/>
                <a:lumOff val="-6177"/>
                <a:alphaOff val="0"/>
                <a:tint val="37000"/>
                <a:hueMod val="100000"/>
                <a:satMod val="200000"/>
                <a:lumMod val="88000"/>
              </a:schemeClr>
            </a:gs>
            <a:gs pos="100000">
              <a:schemeClr val="accent5">
                <a:hueOff val="-9175209"/>
                <a:satOff val="63057"/>
                <a:lumOff val="-6177"/>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rot="10800000">
        <a:off x="2066918" y="3719327"/>
        <a:ext cx="362209" cy="326327"/>
      </dsp:txXfrm>
    </dsp:sp>
    <dsp:sp modelId="{C41B077F-D3DD-4172-A638-186D09B3A80A}">
      <dsp:nvSpPr>
        <dsp:cNvPr id="0" name=""/>
        <dsp:cNvSpPr/>
      </dsp:nvSpPr>
      <dsp:spPr>
        <a:xfrm>
          <a:off x="0" y="3891642"/>
          <a:ext cx="2014242" cy="1869506"/>
        </a:xfrm>
        <a:prstGeom prst="ellipse">
          <a:avLst/>
        </a:prstGeom>
        <a:gradFill rotWithShape="0">
          <a:gsLst>
            <a:gs pos="0">
              <a:schemeClr val="accent5">
                <a:hueOff val="-9175209"/>
                <a:satOff val="63057"/>
                <a:lumOff val="-6177"/>
                <a:alphaOff val="0"/>
                <a:tint val="37000"/>
                <a:hueMod val="100000"/>
                <a:satMod val="200000"/>
                <a:lumMod val="88000"/>
              </a:schemeClr>
            </a:gs>
            <a:gs pos="100000">
              <a:schemeClr val="accent5">
                <a:hueOff val="-9175209"/>
                <a:satOff val="63057"/>
                <a:lumOff val="-6177"/>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PRACTICA DE LABORATORIO </a:t>
          </a:r>
        </a:p>
        <a:p>
          <a:pPr marL="0" lvl="0" indent="0" algn="ctr" defTabSz="488950">
            <a:lnSpc>
              <a:spcPct val="90000"/>
            </a:lnSpc>
            <a:spcBef>
              <a:spcPct val="0"/>
            </a:spcBef>
            <a:spcAft>
              <a:spcPct val="35000"/>
            </a:spcAft>
            <a:buNone/>
          </a:pPr>
          <a:r>
            <a:rPr lang="es-ES" sz="1100" b="1" kern="1200" dirty="0"/>
            <a:t>Moléculas inorgánicas</a:t>
          </a:r>
        </a:p>
        <a:p>
          <a:pPr marL="0" lvl="0" indent="0" algn="ctr" defTabSz="488950">
            <a:lnSpc>
              <a:spcPct val="90000"/>
            </a:lnSpc>
            <a:spcBef>
              <a:spcPct val="0"/>
            </a:spcBef>
            <a:spcAft>
              <a:spcPct val="35000"/>
            </a:spcAft>
            <a:buNone/>
          </a:pPr>
          <a:r>
            <a:rPr lang="es-ES" sz="1100" b="0" kern="1200" dirty="0"/>
            <a:t>El agua y sus propiedades </a:t>
          </a:r>
        </a:p>
      </dsp:txBody>
      <dsp:txXfrm>
        <a:off x="294979" y="4165425"/>
        <a:ext cx="1424284" cy="1321940"/>
      </dsp:txXfrm>
    </dsp:sp>
    <dsp:sp modelId="{C26A860B-3096-4429-AC4A-4102CBFFA01B}">
      <dsp:nvSpPr>
        <dsp:cNvPr id="0" name=""/>
        <dsp:cNvSpPr/>
      </dsp:nvSpPr>
      <dsp:spPr>
        <a:xfrm rot="12135262">
          <a:off x="1993134" y="2234159"/>
          <a:ext cx="313131" cy="543879"/>
        </a:xfrm>
        <a:prstGeom prst="rightArrow">
          <a:avLst>
            <a:gd name="adj1" fmla="val 60000"/>
            <a:gd name="adj2" fmla="val 50000"/>
          </a:avLst>
        </a:prstGeom>
        <a:gradFill rotWithShape="0">
          <a:gsLst>
            <a:gs pos="0">
              <a:schemeClr val="accent5">
                <a:hueOff val="-12233612"/>
                <a:satOff val="84076"/>
                <a:lumOff val="-8236"/>
                <a:alphaOff val="0"/>
                <a:tint val="37000"/>
                <a:hueMod val="100000"/>
                <a:satMod val="200000"/>
                <a:lumMod val="88000"/>
              </a:schemeClr>
            </a:gs>
            <a:gs pos="100000">
              <a:schemeClr val="accent5">
                <a:hueOff val="-12233612"/>
                <a:satOff val="84076"/>
                <a:lumOff val="-8236"/>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rot="10800000">
        <a:off x="2083574" y="2360723"/>
        <a:ext cx="219192" cy="326327"/>
      </dsp:txXfrm>
    </dsp:sp>
    <dsp:sp modelId="{7F02860B-5A53-4EE0-AE10-03EF5C69FBF9}">
      <dsp:nvSpPr>
        <dsp:cNvPr id="0" name=""/>
        <dsp:cNvSpPr/>
      </dsp:nvSpPr>
      <dsp:spPr>
        <a:xfrm>
          <a:off x="0" y="1037846"/>
          <a:ext cx="1938195" cy="1970300"/>
        </a:xfrm>
        <a:prstGeom prst="ellipse">
          <a:avLst/>
        </a:prstGeom>
        <a:gradFill rotWithShape="0">
          <a:gsLst>
            <a:gs pos="0">
              <a:schemeClr val="accent5">
                <a:hueOff val="-12233612"/>
                <a:satOff val="84076"/>
                <a:lumOff val="-8236"/>
                <a:alphaOff val="0"/>
                <a:tint val="37000"/>
                <a:hueMod val="100000"/>
                <a:satMod val="200000"/>
                <a:lumMod val="88000"/>
              </a:schemeClr>
            </a:gs>
            <a:gs pos="100000">
              <a:schemeClr val="accent5">
                <a:hueOff val="-12233612"/>
                <a:satOff val="84076"/>
                <a:lumOff val="-8236"/>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CONTRUCCION DE UN MODELO DE FITRO CASERO </a:t>
          </a:r>
        </a:p>
        <a:p>
          <a:pPr marL="0" lvl="0" indent="0" algn="ctr" defTabSz="488950">
            <a:lnSpc>
              <a:spcPct val="90000"/>
            </a:lnSpc>
            <a:spcBef>
              <a:spcPct val="0"/>
            </a:spcBef>
            <a:spcAft>
              <a:spcPct val="35000"/>
            </a:spcAft>
            <a:buNone/>
          </a:pPr>
          <a:r>
            <a:rPr lang="es-ES" sz="1100" b="1" kern="1200" dirty="0"/>
            <a:t>Tanta agua y nos podemos morir de sed</a:t>
          </a:r>
          <a:endParaRPr lang="es-MX" sz="1100" b="1" kern="1200" dirty="0"/>
        </a:p>
        <a:p>
          <a:pPr marL="0" lvl="0" indent="0" algn="ctr" defTabSz="488950">
            <a:lnSpc>
              <a:spcPct val="90000"/>
            </a:lnSpc>
            <a:spcBef>
              <a:spcPct val="0"/>
            </a:spcBef>
            <a:spcAft>
              <a:spcPct val="35000"/>
            </a:spcAft>
            <a:buNone/>
          </a:pPr>
          <a:r>
            <a:rPr lang="es-MX" sz="1100" b="0" kern="1200" dirty="0"/>
            <a:t>Calidad del agua</a:t>
          </a:r>
          <a:r>
            <a:rPr lang="es-MX" sz="1100" kern="1200" dirty="0"/>
            <a:t>.</a:t>
          </a:r>
          <a:endParaRPr lang="es-ES" sz="1100" kern="1200" dirty="0"/>
        </a:p>
      </dsp:txBody>
      <dsp:txXfrm>
        <a:off x="283842" y="1326390"/>
        <a:ext cx="1370511" cy="139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0F3D5-93E2-4290-BFC2-2B2477C8BEBD}">
      <dsp:nvSpPr>
        <dsp:cNvPr id="0" name=""/>
        <dsp:cNvSpPr/>
      </dsp:nvSpPr>
      <dsp:spPr>
        <a:xfrm>
          <a:off x="2159470" y="2046238"/>
          <a:ext cx="1631504" cy="1631504"/>
        </a:xfrm>
        <a:prstGeom prst="roundRect">
          <a:avLst/>
        </a:prstGeom>
        <a:gradFill rotWithShape="0">
          <a:gsLst>
            <a:gs pos="0">
              <a:schemeClr val="accent5">
                <a:hueOff val="0"/>
                <a:satOff val="0"/>
                <a:lumOff val="0"/>
                <a:alphaOff val="0"/>
                <a:lumMod val="110000"/>
                <a:satMod val="105000"/>
                <a:tint val="67000"/>
              </a:schemeClr>
            </a:gs>
            <a:gs pos="0">
              <a:schemeClr val="accent5">
                <a:lumMod val="60000"/>
                <a:lumOff val="40000"/>
              </a:schemeClr>
            </a:gs>
            <a:gs pos="100000">
              <a:schemeClr val="accent5">
                <a:hueOff val="0"/>
                <a:satOff val="0"/>
                <a:lumOff val="0"/>
                <a:alphaOff val="0"/>
                <a:lumMod val="105000"/>
                <a:satMod val="109000"/>
                <a:tint val="81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chemeClr val="tx2"/>
              </a:solidFill>
              <a:latin typeface="AR CHRISTY" panose="02000000000000000000" pitchFamily="2" charset="0"/>
            </a:rPr>
            <a:t>DISEÑO DE FILTROS PARA LA RECUPERACION DEL AGUA, UTILIZADA EN LABORES DOMESTICAS</a:t>
          </a:r>
          <a:r>
            <a:rPr lang="es-ES" sz="1100" kern="1200" dirty="0">
              <a:solidFill>
                <a:schemeClr val="tx2"/>
              </a:solidFill>
              <a:latin typeface="AR CHRISTY" panose="02000000000000000000" pitchFamily="2" charset="0"/>
            </a:rPr>
            <a:t>. </a:t>
          </a:r>
        </a:p>
      </dsp:txBody>
      <dsp:txXfrm>
        <a:off x="2239113" y="2125881"/>
        <a:ext cx="1472218" cy="1472218"/>
      </dsp:txXfrm>
    </dsp:sp>
    <dsp:sp modelId="{BD38EEE7-762D-4984-A4FA-12F1F6135461}">
      <dsp:nvSpPr>
        <dsp:cNvPr id="0" name=""/>
        <dsp:cNvSpPr/>
      </dsp:nvSpPr>
      <dsp:spPr>
        <a:xfrm rot="16200000">
          <a:off x="2601939" y="1672956"/>
          <a:ext cx="746565" cy="0"/>
        </a:xfrm>
        <a:custGeom>
          <a:avLst/>
          <a:gdLst/>
          <a:ahLst/>
          <a:cxnLst/>
          <a:rect l="0" t="0" r="0" b="0"/>
          <a:pathLst>
            <a:path>
              <a:moveTo>
                <a:pt x="0" y="0"/>
              </a:moveTo>
              <a:lnTo>
                <a:pt x="746565"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188D3-D320-44D4-8863-B5BCC8DA2D34}">
      <dsp:nvSpPr>
        <dsp:cNvPr id="0" name=""/>
        <dsp:cNvSpPr/>
      </dsp:nvSpPr>
      <dsp:spPr>
        <a:xfrm>
          <a:off x="2028246" y="-143053"/>
          <a:ext cx="1893951" cy="1442727"/>
        </a:xfrm>
        <a:prstGeom prst="roundRect">
          <a:avLst/>
        </a:prstGeom>
        <a:gradFill rotWithShape="0">
          <a:gsLst>
            <a:gs pos="0">
              <a:schemeClr val="accent5">
                <a:hueOff val="-2446723"/>
                <a:satOff val="16815"/>
                <a:lumOff val="-1647"/>
                <a:alphaOff val="0"/>
                <a:tint val="37000"/>
                <a:hueMod val="100000"/>
                <a:satMod val="200000"/>
                <a:lumMod val="88000"/>
              </a:schemeClr>
            </a:gs>
            <a:gs pos="100000">
              <a:schemeClr val="accent5">
                <a:hueOff val="-2446723"/>
                <a:satOff val="16815"/>
                <a:lumOff val="-1647"/>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b="1" kern="1200" dirty="0"/>
            <a:t>INVESTIGACION DOCUMENTAL</a:t>
          </a:r>
        </a:p>
        <a:p>
          <a:pPr marL="0" lvl="0" indent="0" algn="ctr" defTabSz="533400">
            <a:lnSpc>
              <a:spcPct val="90000"/>
            </a:lnSpc>
            <a:spcBef>
              <a:spcPct val="0"/>
            </a:spcBef>
            <a:spcAft>
              <a:spcPct val="35000"/>
            </a:spcAft>
            <a:buNone/>
          </a:pPr>
          <a:r>
            <a:rPr lang="es-ES" sz="1200" b="0" kern="1200" dirty="0"/>
            <a:t>Historia de México</a:t>
          </a:r>
          <a:r>
            <a:rPr lang="es-ES" sz="800" b="1" kern="1200" dirty="0"/>
            <a:t>  </a:t>
          </a:r>
          <a:r>
            <a:rPr lang="es-ES" sz="800" b="0" kern="1200" dirty="0"/>
            <a:t> </a:t>
          </a:r>
        </a:p>
      </dsp:txBody>
      <dsp:txXfrm>
        <a:off x="2098674" y="-72625"/>
        <a:ext cx="1753095" cy="1301871"/>
      </dsp:txXfrm>
    </dsp:sp>
    <dsp:sp modelId="{13E48535-4D54-4E11-A1E9-74659364F00B}">
      <dsp:nvSpPr>
        <dsp:cNvPr id="0" name=""/>
        <dsp:cNvSpPr/>
      </dsp:nvSpPr>
      <dsp:spPr>
        <a:xfrm rot="20711106">
          <a:off x="3778847" y="2552953"/>
          <a:ext cx="729612" cy="0"/>
        </a:xfrm>
        <a:custGeom>
          <a:avLst/>
          <a:gdLst/>
          <a:ahLst/>
          <a:cxnLst/>
          <a:rect l="0" t="0" r="0" b="0"/>
          <a:pathLst>
            <a:path>
              <a:moveTo>
                <a:pt x="0" y="0"/>
              </a:moveTo>
              <a:lnTo>
                <a:pt x="729612"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CF54E-33B3-4F82-A179-1AB5FB7CD517}">
      <dsp:nvSpPr>
        <dsp:cNvPr id="0" name=""/>
        <dsp:cNvSpPr/>
      </dsp:nvSpPr>
      <dsp:spPr>
        <a:xfrm>
          <a:off x="4496332" y="1459975"/>
          <a:ext cx="1359979" cy="1639694"/>
        </a:xfrm>
        <a:prstGeom prst="roundRect">
          <a:avLst/>
        </a:prstGeom>
        <a:gradFill rotWithShape="0">
          <a:gsLst>
            <a:gs pos="0">
              <a:schemeClr val="accent5">
                <a:hueOff val="-4893445"/>
                <a:satOff val="33630"/>
                <a:lumOff val="-3294"/>
                <a:alphaOff val="0"/>
                <a:tint val="37000"/>
                <a:hueMod val="100000"/>
                <a:satMod val="200000"/>
                <a:lumMod val="88000"/>
              </a:schemeClr>
            </a:gs>
            <a:gs pos="100000">
              <a:schemeClr val="accent5">
                <a:hueOff val="-4893445"/>
                <a:satOff val="33630"/>
                <a:lumOff val="-3294"/>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b="1" kern="1200" dirty="0"/>
            <a:t>GUION DRAMATICO</a:t>
          </a:r>
        </a:p>
        <a:p>
          <a:pPr marL="0" lvl="0" indent="0" algn="ctr" defTabSz="533400">
            <a:lnSpc>
              <a:spcPct val="90000"/>
            </a:lnSpc>
            <a:spcBef>
              <a:spcPct val="0"/>
            </a:spcBef>
            <a:spcAft>
              <a:spcPct val="35000"/>
            </a:spcAft>
            <a:buNone/>
          </a:pPr>
          <a:r>
            <a:rPr lang="es-ES" sz="1200" kern="1200" dirty="0"/>
            <a:t>Literatura </a:t>
          </a:r>
        </a:p>
      </dsp:txBody>
      <dsp:txXfrm>
        <a:off x="4562721" y="1526364"/>
        <a:ext cx="1227201" cy="1506916"/>
      </dsp:txXfrm>
    </dsp:sp>
    <dsp:sp modelId="{CB4D5B9A-E570-40EE-B3D4-6D43CE4DAB4C}">
      <dsp:nvSpPr>
        <dsp:cNvPr id="0" name=""/>
        <dsp:cNvSpPr/>
      </dsp:nvSpPr>
      <dsp:spPr>
        <a:xfrm rot="3240000">
          <a:off x="3512886" y="3785715"/>
          <a:ext cx="266921" cy="0"/>
        </a:xfrm>
        <a:custGeom>
          <a:avLst/>
          <a:gdLst/>
          <a:ahLst/>
          <a:cxnLst/>
          <a:rect l="0" t="0" r="0" b="0"/>
          <a:pathLst>
            <a:path>
              <a:moveTo>
                <a:pt x="0" y="0"/>
              </a:moveTo>
              <a:lnTo>
                <a:pt x="266921"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F6738-5473-4E67-92B3-E113136538CD}">
      <dsp:nvSpPr>
        <dsp:cNvPr id="0" name=""/>
        <dsp:cNvSpPr/>
      </dsp:nvSpPr>
      <dsp:spPr>
        <a:xfrm>
          <a:off x="3590942" y="3893686"/>
          <a:ext cx="1453188" cy="1631682"/>
        </a:xfrm>
        <a:prstGeom prst="roundRect">
          <a:avLst/>
        </a:prstGeom>
        <a:gradFill rotWithShape="0">
          <a:gsLst>
            <a:gs pos="0">
              <a:schemeClr val="accent5">
                <a:hueOff val="-7340168"/>
                <a:satOff val="50446"/>
                <a:lumOff val="-4942"/>
                <a:alphaOff val="0"/>
                <a:tint val="37000"/>
                <a:hueMod val="100000"/>
                <a:satMod val="200000"/>
                <a:lumMod val="88000"/>
              </a:schemeClr>
            </a:gs>
            <a:gs pos="100000">
              <a:schemeClr val="accent5">
                <a:hueOff val="-7340168"/>
                <a:satOff val="50446"/>
                <a:lumOff val="-4942"/>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b="1" kern="1200" dirty="0"/>
            <a:t>VIDEO</a:t>
          </a:r>
        </a:p>
        <a:p>
          <a:pPr marL="0" lvl="0" indent="0" algn="ctr" defTabSz="533400">
            <a:lnSpc>
              <a:spcPct val="90000"/>
            </a:lnSpc>
            <a:spcBef>
              <a:spcPct val="0"/>
            </a:spcBef>
            <a:spcAft>
              <a:spcPct val="35000"/>
            </a:spcAft>
            <a:buNone/>
          </a:pPr>
          <a:r>
            <a:rPr lang="es-ES" sz="1200" b="0" kern="1200" dirty="0"/>
            <a:t>Educación Estética y Artística</a:t>
          </a:r>
        </a:p>
      </dsp:txBody>
      <dsp:txXfrm>
        <a:off x="3661881" y="3964625"/>
        <a:ext cx="1311310" cy="1489804"/>
      </dsp:txXfrm>
    </dsp:sp>
    <dsp:sp modelId="{187CF387-A137-4583-9272-4EF81518EA34}">
      <dsp:nvSpPr>
        <dsp:cNvPr id="0" name=""/>
        <dsp:cNvSpPr/>
      </dsp:nvSpPr>
      <dsp:spPr>
        <a:xfrm rot="7560000">
          <a:off x="2225622" y="3757698"/>
          <a:ext cx="197660" cy="0"/>
        </a:xfrm>
        <a:custGeom>
          <a:avLst/>
          <a:gdLst/>
          <a:ahLst/>
          <a:cxnLst/>
          <a:rect l="0" t="0" r="0" b="0"/>
          <a:pathLst>
            <a:path>
              <a:moveTo>
                <a:pt x="0" y="0"/>
              </a:moveTo>
              <a:lnTo>
                <a:pt x="197660"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56853-1E97-4819-A531-CDEDC549D86B}">
      <dsp:nvSpPr>
        <dsp:cNvPr id="0" name=""/>
        <dsp:cNvSpPr/>
      </dsp:nvSpPr>
      <dsp:spPr>
        <a:xfrm>
          <a:off x="889010" y="3837654"/>
          <a:ext cx="1487796" cy="1743747"/>
        </a:xfrm>
        <a:prstGeom prst="roundRect">
          <a:avLst/>
        </a:prstGeom>
        <a:gradFill rotWithShape="0">
          <a:gsLst>
            <a:gs pos="0">
              <a:schemeClr val="accent5">
                <a:hueOff val="-9786890"/>
                <a:satOff val="67261"/>
                <a:lumOff val="-6589"/>
                <a:alphaOff val="0"/>
                <a:tint val="37000"/>
                <a:hueMod val="100000"/>
                <a:satMod val="200000"/>
                <a:lumMod val="88000"/>
              </a:schemeClr>
            </a:gs>
            <a:gs pos="100000">
              <a:schemeClr val="accent5">
                <a:hueOff val="-9786890"/>
                <a:satOff val="67261"/>
                <a:lumOff val="-6589"/>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b="1" kern="1200" dirty="0"/>
            <a:t>PRACTICA DE LABORATORIO </a:t>
          </a:r>
        </a:p>
        <a:p>
          <a:pPr marL="0" lvl="0" indent="0" algn="ctr" defTabSz="533400">
            <a:lnSpc>
              <a:spcPct val="90000"/>
            </a:lnSpc>
            <a:spcBef>
              <a:spcPct val="0"/>
            </a:spcBef>
            <a:spcAft>
              <a:spcPct val="35000"/>
            </a:spcAft>
            <a:buNone/>
          </a:pPr>
          <a:r>
            <a:rPr lang="es-ES" sz="1200" b="0" kern="1200" dirty="0"/>
            <a:t>Biología IV</a:t>
          </a:r>
        </a:p>
      </dsp:txBody>
      <dsp:txXfrm>
        <a:off x="961638" y="3910282"/>
        <a:ext cx="1342540" cy="1598491"/>
      </dsp:txXfrm>
    </dsp:sp>
    <dsp:sp modelId="{7E6D111F-8C09-4820-B232-F473E9B297EE}">
      <dsp:nvSpPr>
        <dsp:cNvPr id="0" name=""/>
        <dsp:cNvSpPr/>
      </dsp:nvSpPr>
      <dsp:spPr>
        <a:xfrm rot="11770340">
          <a:off x="1535653" y="2536791"/>
          <a:ext cx="636408" cy="0"/>
        </a:xfrm>
        <a:custGeom>
          <a:avLst/>
          <a:gdLst/>
          <a:ahLst/>
          <a:cxnLst/>
          <a:rect l="0" t="0" r="0" b="0"/>
          <a:pathLst>
            <a:path>
              <a:moveTo>
                <a:pt x="0" y="0"/>
              </a:moveTo>
              <a:lnTo>
                <a:pt x="636408"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2AF81-CCA1-4114-A62F-EA4A29120E37}">
      <dsp:nvSpPr>
        <dsp:cNvPr id="0" name=""/>
        <dsp:cNvSpPr/>
      </dsp:nvSpPr>
      <dsp:spPr>
        <a:xfrm>
          <a:off x="0" y="1373309"/>
          <a:ext cx="1548245" cy="1700712"/>
        </a:xfrm>
        <a:prstGeom prst="roundRect">
          <a:avLst/>
        </a:prstGeom>
        <a:gradFill rotWithShape="0">
          <a:gsLst>
            <a:gs pos="0">
              <a:schemeClr val="accent5">
                <a:hueOff val="-12233612"/>
                <a:satOff val="84076"/>
                <a:lumOff val="-8236"/>
                <a:alphaOff val="0"/>
                <a:tint val="37000"/>
                <a:hueMod val="100000"/>
                <a:satMod val="200000"/>
                <a:lumMod val="88000"/>
              </a:schemeClr>
            </a:gs>
            <a:gs pos="100000">
              <a:schemeClr val="accent5">
                <a:hueOff val="-12233612"/>
                <a:satOff val="84076"/>
                <a:lumOff val="-8236"/>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b="1" kern="1200" dirty="0"/>
            <a:t>CONTRUCCION DE UN MODELO DE FITRO CASERO </a:t>
          </a:r>
        </a:p>
        <a:p>
          <a:pPr marL="0" lvl="0" indent="0" algn="ctr" defTabSz="533400">
            <a:lnSpc>
              <a:spcPct val="90000"/>
            </a:lnSpc>
            <a:spcBef>
              <a:spcPct val="0"/>
            </a:spcBef>
            <a:spcAft>
              <a:spcPct val="35000"/>
            </a:spcAft>
            <a:buNone/>
          </a:pPr>
          <a:r>
            <a:rPr lang="es-ES" sz="1200" b="0" kern="1200" dirty="0"/>
            <a:t>Química III</a:t>
          </a:r>
        </a:p>
      </dsp:txBody>
      <dsp:txXfrm>
        <a:off x="75579" y="1448888"/>
        <a:ext cx="1397087" cy="1549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2AC6D-E220-4FC8-8212-ACD04982A689}">
      <dsp:nvSpPr>
        <dsp:cNvPr id="0" name=""/>
        <dsp:cNvSpPr/>
      </dsp:nvSpPr>
      <dsp:spPr>
        <a:xfrm rot="5400000">
          <a:off x="-104958" y="107506"/>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t>1. </a:t>
          </a:r>
        </a:p>
      </dsp:txBody>
      <dsp:txXfrm rot="-5400000">
        <a:off x="1" y="247451"/>
        <a:ext cx="489808" cy="209918"/>
      </dsp:txXfrm>
    </dsp:sp>
    <dsp:sp modelId="{82A5F10E-711D-4C23-9039-700204FAC60B}">
      <dsp:nvSpPr>
        <dsp:cNvPr id="0" name=""/>
        <dsp:cNvSpPr/>
      </dsp:nvSpPr>
      <dsp:spPr>
        <a:xfrm rot="5400000">
          <a:off x="3341693" y="-2849336"/>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Elegir un tema para captar la atencion del receptor </a:t>
          </a:r>
        </a:p>
      </dsp:txBody>
      <dsp:txXfrm rot="-5400000">
        <a:off x="489809" y="24751"/>
        <a:ext cx="6136388" cy="410416"/>
      </dsp:txXfrm>
    </dsp:sp>
    <dsp:sp modelId="{C18AB622-EC91-4B38-8E3C-3FCE2931BD4E}">
      <dsp:nvSpPr>
        <dsp:cNvPr id="0" name=""/>
        <dsp:cNvSpPr/>
      </dsp:nvSpPr>
      <dsp:spPr>
        <a:xfrm rot="5400000">
          <a:off x="-104958" y="742431"/>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t>2</a:t>
          </a:r>
        </a:p>
      </dsp:txBody>
      <dsp:txXfrm rot="-5400000">
        <a:off x="1" y="882376"/>
        <a:ext cx="489808" cy="209918"/>
      </dsp:txXfrm>
    </dsp:sp>
    <dsp:sp modelId="{697C0403-2957-4C07-869D-04A5A95AB1F1}">
      <dsp:nvSpPr>
        <dsp:cNvPr id="0" name=""/>
        <dsp:cNvSpPr/>
      </dsp:nvSpPr>
      <dsp:spPr>
        <a:xfrm rot="5400000">
          <a:off x="3341693" y="-2214412"/>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Investigar y recolectar toda la información </a:t>
          </a:r>
        </a:p>
      </dsp:txBody>
      <dsp:txXfrm rot="-5400000">
        <a:off x="489809" y="659675"/>
        <a:ext cx="6136388" cy="410416"/>
      </dsp:txXfrm>
    </dsp:sp>
    <dsp:sp modelId="{BFD62872-B1B5-4E93-82FB-62BAA95318D6}">
      <dsp:nvSpPr>
        <dsp:cNvPr id="0" name=""/>
        <dsp:cNvSpPr/>
      </dsp:nvSpPr>
      <dsp:spPr>
        <a:xfrm rot="5400000">
          <a:off x="-104958" y="1377355"/>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t>3</a:t>
          </a:r>
        </a:p>
      </dsp:txBody>
      <dsp:txXfrm rot="-5400000">
        <a:off x="1" y="1517300"/>
        <a:ext cx="489808" cy="209918"/>
      </dsp:txXfrm>
    </dsp:sp>
    <dsp:sp modelId="{CBB164C5-D93C-4104-9BD9-7F5C6658EB75}">
      <dsp:nvSpPr>
        <dsp:cNvPr id="0" name=""/>
        <dsp:cNvSpPr/>
      </dsp:nvSpPr>
      <dsp:spPr>
        <a:xfrm rot="5400000">
          <a:off x="3341693" y="-1579488"/>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Sintetizar la informacion relevante y util. </a:t>
          </a:r>
        </a:p>
      </dsp:txBody>
      <dsp:txXfrm rot="-5400000">
        <a:off x="489809" y="1294599"/>
        <a:ext cx="6136388" cy="410416"/>
      </dsp:txXfrm>
    </dsp:sp>
    <dsp:sp modelId="{C0883BEE-0495-4974-A5EB-4674A567FF6F}">
      <dsp:nvSpPr>
        <dsp:cNvPr id="0" name=""/>
        <dsp:cNvSpPr/>
      </dsp:nvSpPr>
      <dsp:spPr>
        <a:xfrm rot="5400000">
          <a:off x="-104958" y="2012279"/>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4. </a:t>
          </a:r>
        </a:p>
      </dsp:txBody>
      <dsp:txXfrm rot="-5400000">
        <a:off x="1" y="2152224"/>
        <a:ext cx="489808" cy="209918"/>
      </dsp:txXfrm>
    </dsp:sp>
    <dsp:sp modelId="{DA070FAA-962B-46C1-86C7-83AF8A57BBF0}">
      <dsp:nvSpPr>
        <dsp:cNvPr id="0" name=""/>
        <dsp:cNvSpPr/>
      </dsp:nvSpPr>
      <dsp:spPr>
        <a:xfrm rot="5400000">
          <a:off x="3341693" y="-944564"/>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Establecer conexiones, conceptualizar los elementos para que tengan relacion unos con otros. </a:t>
          </a:r>
        </a:p>
      </dsp:txBody>
      <dsp:txXfrm rot="-5400000">
        <a:off x="489809" y="1929523"/>
        <a:ext cx="6136388" cy="410416"/>
      </dsp:txXfrm>
    </dsp:sp>
    <dsp:sp modelId="{2EF72FC8-3DB7-429D-92F2-184216B51561}">
      <dsp:nvSpPr>
        <dsp:cNvPr id="0" name=""/>
        <dsp:cNvSpPr/>
      </dsp:nvSpPr>
      <dsp:spPr>
        <a:xfrm rot="5400000">
          <a:off x="-104958" y="2647203"/>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5</a:t>
          </a:r>
        </a:p>
      </dsp:txBody>
      <dsp:txXfrm rot="-5400000">
        <a:off x="1" y="2787148"/>
        <a:ext cx="489808" cy="209918"/>
      </dsp:txXfrm>
    </dsp:sp>
    <dsp:sp modelId="{BFF140ED-A5A3-4D92-9D8D-39CCC59F8AC5}">
      <dsp:nvSpPr>
        <dsp:cNvPr id="0" name=""/>
        <dsp:cNvSpPr/>
      </dsp:nvSpPr>
      <dsp:spPr>
        <a:xfrm rot="5400000">
          <a:off x="3341693" y="-309640"/>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dirty="0">
              <a:latin typeface="Aharoni" pitchFamily="2" charset="-79"/>
              <a:cs typeface="Aharoni" pitchFamily="2" charset="-79"/>
            </a:rPr>
            <a:t>Planificar un buen diseño de diagrama para que el receptor no se pierda en la lectura de la </a:t>
          </a:r>
          <a:r>
            <a:rPr lang="es-MX" sz="1200" kern="1200" dirty="0" err="1">
              <a:latin typeface="Aharoni" pitchFamily="2" charset="-79"/>
              <a:cs typeface="Aharoni" pitchFamily="2" charset="-79"/>
            </a:rPr>
            <a:t>infografia</a:t>
          </a:r>
          <a:r>
            <a:rPr lang="es-MX" sz="1200" kern="1200" dirty="0">
              <a:latin typeface="Aharoni" pitchFamily="2" charset="-79"/>
              <a:cs typeface="Aharoni" pitchFamily="2" charset="-79"/>
            </a:rPr>
            <a:t>. </a:t>
          </a:r>
        </a:p>
      </dsp:txBody>
      <dsp:txXfrm rot="-5400000">
        <a:off x="489809" y="2564447"/>
        <a:ext cx="6136388" cy="410416"/>
      </dsp:txXfrm>
    </dsp:sp>
    <dsp:sp modelId="{4CAE476E-1EF7-4771-A324-8C8A92649BB1}">
      <dsp:nvSpPr>
        <dsp:cNvPr id="0" name=""/>
        <dsp:cNvSpPr/>
      </dsp:nvSpPr>
      <dsp:spPr>
        <a:xfrm rot="5400000">
          <a:off x="-104958" y="3282127"/>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6</a:t>
          </a:r>
        </a:p>
      </dsp:txBody>
      <dsp:txXfrm rot="-5400000">
        <a:off x="1" y="3422072"/>
        <a:ext cx="489808" cy="209918"/>
      </dsp:txXfrm>
    </dsp:sp>
    <dsp:sp modelId="{E4AC00FC-37E1-4250-902F-E9E87721F8FB}">
      <dsp:nvSpPr>
        <dsp:cNvPr id="0" name=""/>
        <dsp:cNvSpPr/>
      </dsp:nvSpPr>
      <dsp:spPr>
        <a:xfrm rot="5400000">
          <a:off x="3341693" y="325283"/>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Seleccionar color de acuerdo a la tematica de la infografia. </a:t>
          </a:r>
        </a:p>
      </dsp:txBody>
      <dsp:txXfrm rot="-5400000">
        <a:off x="489809" y="3199371"/>
        <a:ext cx="6136388" cy="410416"/>
      </dsp:txXfrm>
    </dsp:sp>
    <dsp:sp modelId="{B13A6DA9-139F-48AB-B284-7A514CE59D9C}">
      <dsp:nvSpPr>
        <dsp:cNvPr id="0" name=""/>
        <dsp:cNvSpPr/>
      </dsp:nvSpPr>
      <dsp:spPr>
        <a:xfrm rot="5400000">
          <a:off x="-104958" y="3917051"/>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7. </a:t>
          </a:r>
        </a:p>
      </dsp:txBody>
      <dsp:txXfrm rot="-5400000">
        <a:off x="1" y="4056996"/>
        <a:ext cx="489808" cy="209918"/>
      </dsp:txXfrm>
    </dsp:sp>
    <dsp:sp modelId="{0018FA0E-07C3-4A32-A62A-441477931817}">
      <dsp:nvSpPr>
        <dsp:cNvPr id="0" name=""/>
        <dsp:cNvSpPr/>
      </dsp:nvSpPr>
      <dsp:spPr>
        <a:xfrm rot="5400000">
          <a:off x="3341693" y="960207"/>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a:latin typeface="Aharoni" pitchFamily="2" charset="-79"/>
              <a:cs typeface="Aharoni" pitchFamily="2" charset="-79"/>
            </a:rPr>
            <a:t>Elegir tipografia acorde a lo que queremos transmitir. </a:t>
          </a:r>
        </a:p>
      </dsp:txBody>
      <dsp:txXfrm rot="-5400000">
        <a:off x="489809" y="3834295"/>
        <a:ext cx="6136388" cy="410416"/>
      </dsp:txXfrm>
    </dsp:sp>
    <dsp:sp modelId="{B9034BB5-ACE9-4455-8849-5AAA1211F353}">
      <dsp:nvSpPr>
        <dsp:cNvPr id="0" name=""/>
        <dsp:cNvSpPr/>
      </dsp:nvSpPr>
      <dsp:spPr>
        <a:xfrm rot="5400000">
          <a:off x="-104958" y="4551975"/>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8. </a:t>
          </a:r>
        </a:p>
      </dsp:txBody>
      <dsp:txXfrm rot="-5400000">
        <a:off x="1" y="4691920"/>
        <a:ext cx="489808" cy="209918"/>
      </dsp:txXfrm>
    </dsp:sp>
    <dsp:sp modelId="{38A60B3A-015C-499F-85F6-4DF461FA0BFF}">
      <dsp:nvSpPr>
        <dsp:cNvPr id="0" name=""/>
        <dsp:cNvSpPr/>
      </dsp:nvSpPr>
      <dsp:spPr>
        <a:xfrm rot="5400000">
          <a:off x="3341693" y="1595131"/>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 </a:t>
          </a:r>
          <a:r>
            <a:rPr lang="es-MX" sz="1200" kern="1200" dirty="0">
              <a:latin typeface="Aharoni" pitchFamily="2" charset="-79"/>
              <a:cs typeface="Aharoni" pitchFamily="2" charset="-79"/>
            </a:rPr>
            <a:t>Seleccionar programa y realizar el diseño, sin olvidar la legibilidad de su rápida lectura. </a:t>
          </a:r>
        </a:p>
      </dsp:txBody>
      <dsp:txXfrm rot="-5400000">
        <a:off x="489809" y="4469219"/>
        <a:ext cx="6136388" cy="410416"/>
      </dsp:txXfrm>
    </dsp:sp>
    <dsp:sp modelId="{F99ADD3B-29F0-41BF-96D8-D07F37B624F0}">
      <dsp:nvSpPr>
        <dsp:cNvPr id="0" name=""/>
        <dsp:cNvSpPr/>
      </dsp:nvSpPr>
      <dsp:spPr>
        <a:xfrm rot="5400000">
          <a:off x="-104958" y="5186899"/>
          <a:ext cx="699726" cy="489808"/>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a:latin typeface="Aharoni" pitchFamily="2" charset="-79"/>
              <a:cs typeface="Aharoni" pitchFamily="2" charset="-79"/>
            </a:rPr>
            <a:t>9. </a:t>
          </a:r>
        </a:p>
      </dsp:txBody>
      <dsp:txXfrm rot="-5400000">
        <a:off x="1" y="5326844"/>
        <a:ext cx="489808" cy="209918"/>
      </dsp:txXfrm>
    </dsp:sp>
    <dsp:sp modelId="{BC7C2D54-FDE9-4C0D-9E16-FB3C9DADC60A}">
      <dsp:nvSpPr>
        <dsp:cNvPr id="0" name=""/>
        <dsp:cNvSpPr/>
      </dsp:nvSpPr>
      <dsp:spPr>
        <a:xfrm rot="5400000">
          <a:off x="3341693" y="2230055"/>
          <a:ext cx="454822" cy="615859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dirty="0">
              <a:latin typeface="Aharoni" pitchFamily="2" charset="-79"/>
              <a:cs typeface="Aharoni" pitchFamily="2" charset="-79"/>
            </a:rPr>
            <a:t>Mencionar todas las fuentes utilizadas para realizar la infografía</a:t>
          </a:r>
          <a:r>
            <a:rPr lang="es-MX" sz="1400" kern="1200" dirty="0"/>
            <a:t>. </a:t>
          </a:r>
        </a:p>
      </dsp:txBody>
      <dsp:txXfrm rot="-5400000">
        <a:off x="489809" y="5104143"/>
        <a:ext cx="6136388" cy="4104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64096-5E0C-439A-B584-1D134DC5128D}" type="datetimeFigureOut">
              <a:rPr lang="es-MX" smtClean="0"/>
              <a:t>15/11/2019</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9845E-AB2E-4606-BBEC-1540F613E272}" type="slidenum">
              <a:rPr lang="es-MX" smtClean="0"/>
              <a:t>‹Nº›</a:t>
            </a:fld>
            <a:endParaRPr lang="es-MX" dirty="0"/>
          </a:p>
        </p:txBody>
      </p:sp>
    </p:spTree>
    <p:extLst>
      <p:ext uri="{BB962C8B-B14F-4D97-AF65-F5344CB8AC3E}">
        <p14:creationId xmlns:p14="http://schemas.microsoft.com/office/powerpoint/2010/main" val="388991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419845E-AB2E-4606-BBEC-1540F613E272}" type="slidenum">
              <a:rPr lang="es-MX" smtClean="0"/>
              <a:t>1</a:t>
            </a:fld>
            <a:endParaRPr lang="es-MX" dirty="0"/>
          </a:p>
        </p:txBody>
      </p:sp>
    </p:spTree>
    <p:extLst>
      <p:ext uri="{BB962C8B-B14F-4D97-AF65-F5344CB8AC3E}">
        <p14:creationId xmlns:p14="http://schemas.microsoft.com/office/powerpoint/2010/main" val="329578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419845E-AB2E-4606-BBEC-1540F613E272}" type="slidenum">
              <a:rPr lang="es-MX" smtClean="0"/>
              <a:t>54</a:t>
            </a:fld>
            <a:endParaRPr lang="es-MX" dirty="0"/>
          </a:p>
        </p:txBody>
      </p:sp>
    </p:spTree>
    <p:extLst>
      <p:ext uri="{BB962C8B-B14F-4D97-AF65-F5344CB8AC3E}">
        <p14:creationId xmlns:p14="http://schemas.microsoft.com/office/powerpoint/2010/main" val="76937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2C1E0E-7CF7-4395-8A3B-D6F4E922269D}" type="datetime1">
              <a:rPr lang="es-MX" smtClean="0"/>
              <a:t>15/11/2019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B3CDB2D2-7167-4BE7-8303-E6E5F905E707}" type="slidenum">
              <a:rPr lang="es-MX" smtClean="0"/>
              <a:t>‹Nº›</a:t>
            </a:fld>
            <a:endParaRPr lang="es-MX"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7C83553-BF9D-48F5-9B4B-A2E507861DDE}" type="datetime1">
              <a:rPr lang="es-MX" smtClean="0"/>
              <a:t>15/11/2019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E4E1C1-FAC8-44AC-972D-DBDABE28372E}" type="datetime1">
              <a:rPr lang="es-MX" smtClean="0"/>
              <a:t>15/11/2019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5536A18-5F3C-4A21-A66E-D90BFD4174F9}" type="datetime1">
              <a:rPr lang="es-MX" smtClean="0"/>
              <a:t>15/11/2019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E6CB2C-947D-45FF-8F31-FD5C158717F9}" type="datetime1">
              <a:rPr lang="es-MX" smtClean="0"/>
              <a:t>15/11/2019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B3CDB2D2-7167-4BE7-8303-E6E5F905E707}" type="slidenum">
              <a:rPr lang="es-MX" smtClean="0"/>
              <a:t>‹Nº›</a:t>
            </a:fld>
            <a:endParaRPr lang="es-MX"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A6FBDF0-8436-4F0A-BAE3-5929BDBC21C9}" type="datetime1">
              <a:rPr lang="es-MX" smtClean="0"/>
              <a:t>15/11/2019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4EA6139-FA63-4F48-BABA-9471DACC0103}" type="datetime1">
              <a:rPr lang="es-MX" smtClean="0"/>
              <a:t>15/11/2019</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B3CDB2D2-7167-4BE7-8303-E6E5F905E707}" type="slidenum">
              <a:rPr lang="es-MX" smtClean="0"/>
              <a:t>‹Nº›</a:t>
            </a:fld>
            <a:endParaRPr lang="es-MX"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78E2A9-0E79-46BF-863C-3AEC59C76115}" type="datetime1">
              <a:rPr lang="es-MX" smtClean="0"/>
              <a:t>15/11/2019</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52A9F-F34C-4F5F-98EB-77BD13EBA449}" type="datetime1">
              <a:rPr lang="es-MX" smtClean="0"/>
              <a:t>15/11/2019</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5DE011-87CA-4B78-92D9-D4FA2937C07A}" type="datetime1">
              <a:rPr lang="es-MX" smtClean="0"/>
              <a:t>15/11/2019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B3CDB2D2-7167-4BE7-8303-E6E5F905E707}" type="slidenum">
              <a:rPr lang="es-MX" smtClean="0"/>
              <a:t>‹Nº›</a:t>
            </a:fld>
            <a:endParaRPr lang="es-MX"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3D1294A-741D-40CF-AE52-D4C5C7A611F7}" type="datetime1">
              <a:rPr lang="es-MX" smtClean="0"/>
              <a:t>15/11/2019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B3CDB2D2-7167-4BE7-8303-E6E5F905E707}"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1CDE143-E7AC-4C0D-968E-BCEBF699CA50}" type="datetime1">
              <a:rPr lang="es-MX" smtClean="0"/>
              <a:t>15/11/2019</a:t>
            </a:fld>
            <a:endParaRPr lang="es-MX"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MX"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3CDB2D2-7167-4BE7-8303-E6E5F905E707}" type="slidenum">
              <a:rPr lang="es-MX" smtClean="0"/>
              <a:t>‹Nº›</a:t>
            </a:fld>
            <a:endParaRPr lang="es-MX"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00"/>
            <a:ext cx="9144000" cy="7029400"/>
          </a:xfrm>
          <a:prstGeom prst="rect">
            <a:avLst/>
          </a:prstGeom>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41" y="0"/>
            <a:ext cx="2088232" cy="1800200"/>
          </a:xfrm>
          <a:prstGeom prst="rect">
            <a:avLst/>
          </a:prstGeom>
          <a:noFill/>
          <a:ln w="9525">
            <a:noFill/>
            <a:miter lim="800000"/>
            <a:headEnd/>
            <a:tailEnd/>
          </a:ln>
        </p:spPr>
      </p:pic>
      <p:sp>
        <p:nvSpPr>
          <p:cNvPr id="5" name="4 CuadroTexto"/>
          <p:cNvSpPr txBox="1"/>
          <p:nvPr/>
        </p:nvSpPr>
        <p:spPr>
          <a:xfrm>
            <a:off x="3505194" y="260264"/>
            <a:ext cx="4680520" cy="584775"/>
          </a:xfrm>
          <a:prstGeom prst="rect">
            <a:avLst/>
          </a:prstGeom>
          <a:noFill/>
        </p:spPr>
        <p:txBody>
          <a:bodyPr wrap="square" rtlCol="0">
            <a:spAutoFit/>
          </a:bodyPr>
          <a:lstStyle/>
          <a:p>
            <a:r>
              <a:rPr lang="es-MX" sz="3200" b="1" dirty="0">
                <a:latin typeface="Algerian" pitchFamily="82" charset="0"/>
              </a:rPr>
              <a:t>Colegio Buckingham </a:t>
            </a:r>
          </a:p>
        </p:txBody>
      </p:sp>
      <p:sp>
        <p:nvSpPr>
          <p:cNvPr id="6" name="5 CuadroTexto"/>
          <p:cNvSpPr txBox="1"/>
          <p:nvPr/>
        </p:nvSpPr>
        <p:spPr>
          <a:xfrm>
            <a:off x="723885" y="2918937"/>
            <a:ext cx="4122458" cy="3139321"/>
          </a:xfrm>
          <a:prstGeom prst="rect">
            <a:avLst/>
          </a:prstGeom>
          <a:noFill/>
        </p:spPr>
        <p:txBody>
          <a:bodyPr wrap="square" rtlCol="0">
            <a:spAutoFit/>
          </a:bodyPr>
          <a:lstStyle/>
          <a:p>
            <a:r>
              <a:rPr lang="es-MX" b="1" dirty="0"/>
              <a:t>Integrantes del equipo</a:t>
            </a:r>
          </a:p>
          <a:p>
            <a:endParaRPr lang="es-MX" dirty="0"/>
          </a:p>
          <a:p>
            <a:r>
              <a:rPr lang="es-MX" dirty="0"/>
              <a:t>Biol. Manuela Corroy  Gómez                                                             IBQ. Elvia Guadalupe Carrillo Herrera               </a:t>
            </a:r>
          </a:p>
          <a:p>
            <a:r>
              <a:rPr lang="es-MX" dirty="0"/>
              <a:t>Lic. Gedaías Bonilla Román </a:t>
            </a:r>
          </a:p>
          <a:p>
            <a:r>
              <a:rPr lang="es-MX" dirty="0"/>
              <a:t>Lic. María De Los Ángeles Lara Marín</a:t>
            </a:r>
          </a:p>
          <a:p>
            <a:r>
              <a:rPr lang="es-MX" dirty="0"/>
              <a:t>Lic. María Janethe González Padilla</a:t>
            </a:r>
          </a:p>
          <a:p>
            <a:endParaRPr lang="es-MX" dirty="0"/>
          </a:p>
          <a:p>
            <a:r>
              <a:rPr lang="es-MX" dirty="0"/>
              <a:t> </a:t>
            </a:r>
          </a:p>
          <a:p>
            <a:endParaRPr lang="es-MX" dirty="0"/>
          </a:p>
          <a:p>
            <a:endParaRPr lang="es-MX" dirty="0"/>
          </a:p>
        </p:txBody>
      </p:sp>
      <p:sp>
        <p:nvSpPr>
          <p:cNvPr id="11" name="10 CuadroTexto"/>
          <p:cNvSpPr txBox="1"/>
          <p:nvPr/>
        </p:nvSpPr>
        <p:spPr>
          <a:xfrm>
            <a:off x="5004048" y="2918937"/>
            <a:ext cx="3438382" cy="2862322"/>
          </a:xfrm>
          <a:prstGeom prst="rect">
            <a:avLst/>
          </a:prstGeom>
          <a:noFill/>
        </p:spPr>
        <p:txBody>
          <a:bodyPr wrap="square" rtlCol="0">
            <a:spAutoFit/>
          </a:bodyPr>
          <a:lstStyle/>
          <a:p>
            <a:r>
              <a:rPr lang="es-MX" b="1" dirty="0"/>
              <a:t>Materias </a:t>
            </a:r>
          </a:p>
          <a:p>
            <a:endParaRPr lang="es-MX" dirty="0"/>
          </a:p>
          <a:p>
            <a:r>
              <a:rPr lang="es-MX" dirty="0"/>
              <a:t>Biología IV </a:t>
            </a:r>
          </a:p>
          <a:p>
            <a:r>
              <a:rPr lang="es-MX" dirty="0"/>
              <a:t>Química III</a:t>
            </a:r>
          </a:p>
          <a:p>
            <a:r>
              <a:rPr lang="es-MX" dirty="0"/>
              <a:t>Literatura </a:t>
            </a:r>
          </a:p>
          <a:p>
            <a:r>
              <a:rPr lang="es-MX" dirty="0"/>
              <a:t>Historia de México   </a:t>
            </a:r>
          </a:p>
          <a:p>
            <a:r>
              <a:rPr lang="es-MX" dirty="0"/>
              <a:t>Educación Estética y Artística</a:t>
            </a:r>
          </a:p>
          <a:p>
            <a:r>
              <a:rPr lang="es-MX" dirty="0"/>
              <a:t>                                                                 </a:t>
            </a:r>
          </a:p>
          <a:p>
            <a:endParaRPr lang="es-MX" dirty="0"/>
          </a:p>
          <a:p>
            <a:endParaRPr lang="es-MX" dirty="0"/>
          </a:p>
        </p:txBody>
      </p:sp>
      <p:sp>
        <p:nvSpPr>
          <p:cNvPr id="9" name="8 CuadroTexto"/>
          <p:cNvSpPr txBox="1"/>
          <p:nvPr/>
        </p:nvSpPr>
        <p:spPr>
          <a:xfrm>
            <a:off x="351050" y="5608792"/>
            <a:ext cx="3186354" cy="369332"/>
          </a:xfrm>
          <a:prstGeom prst="rect">
            <a:avLst/>
          </a:prstGeom>
          <a:noFill/>
        </p:spPr>
        <p:txBody>
          <a:bodyPr wrap="square" rtlCol="0">
            <a:spAutoFit/>
          </a:bodyPr>
          <a:lstStyle/>
          <a:p>
            <a:r>
              <a:rPr lang="es-MX" dirty="0"/>
              <a:t>Equipo # 2  </a:t>
            </a:r>
          </a:p>
        </p:txBody>
      </p:sp>
      <p:sp>
        <p:nvSpPr>
          <p:cNvPr id="2" name="1 CuadroTexto"/>
          <p:cNvSpPr txBox="1"/>
          <p:nvPr/>
        </p:nvSpPr>
        <p:spPr>
          <a:xfrm>
            <a:off x="2785114" y="1105273"/>
            <a:ext cx="5400600" cy="1323439"/>
          </a:xfrm>
          <a:prstGeom prst="rect">
            <a:avLst/>
          </a:prstGeom>
          <a:noFill/>
        </p:spPr>
        <p:txBody>
          <a:bodyPr wrap="square" rtlCol="0">
            <a:spAutoFit/>
          </a:bodyPr>
          <a:lstStyle/>
          <a:p>
            <a:pPr algn="ctr"/>
            <a:r>
              <a:rPr lang="es-MX" sz="2000" b="1" dirty="0">
                <a:solidFill>
                  <a:schemeClr val="bg1"/>
                </a:solidFill>
                <a:latin typeface="Castellar" pitchFamily="18" charset="0"/>
                <a:ea typeface="Cambria Math" pitchFamily="18" charset="0"/>
              </a:rPr>
              <a:t>“ DISEÑO DE FILTROS PARA LA RECUPERACIÓN DEL AGUA, UTILIZADA EN LABORES DOMÉSTICAS”</a:t>
            </a:r>
          </a:p>
        </p:txBody>
      </p:sp>
      <p:sp>
        <p:nvSpPr>
          <p:cNvPr id="3" name="CuadroTexto 2"/>
          <p:cNvSpPr txBox="1"/>
          <p:nvPr/>
        </p:nvSpPr>
        <p:spPr>
          <a:xfrm>
            <a:off x="6574300" y="5793458"/>
            <a:ext cx="2857732" cy="923330"/>
          </a:xfrm>
          <a:prstGeom prst="rect">
            <a:avLst/>
          </a:prstGeom>
          <a:noFill/>
        </p:spPr>
        <p:txBody>
          <a:bodyPr wrap="square" rtlCol="0">
            <a:spAutoFit/>
          </a:bodyPr>
          <a:lstStyle/>
          <a:p>
            <a:r>
              <a:rPr lang="es-MX" b="1" dirty="0"/>
              <a:t>Duración </a:t>
            </a:r>
          </a:p>
          <a:p>
            <a:r>
              <a:rPr lang="es-MX" dirty="0"/>
              <a:t>30 de octubre 2018-14 de mayo 2019</a:t>
            </a:r>
          </a:p>
        </p:txBody>
      </p:sp>
      <p:sp>
        <p:nvSpPr>
          <p:cNvPr id="4" name="CuadroTexto 3"/>
          <p:cNvSpPr txBox="1"/>
          <p:nvPr/>
        </p:nvSpPr>
        <p:spPr>
          <a:xfrm>
            <a:off x="348441" y="6335257"/>
            <a:ext cx="1559263" cy="369332"/>
          </a:xfrm>
          <a:prstGeom prst="rect">
            <a:avLst/>
          </a:prstGeom>
          <a:noFill/>
        </p:spPr>
        <p:txBody>
          <a:bodyPr wrap="square" rtlCol="0">
            <a:spAutoFit/>
          </a:bodyPr>
          <a:lstStyle/>
          <a:p>
            <a:r>
              <a:rPr lang="es-MX" b="1" dirty="0"/>
              <a:t>Quinto grado </a:t>
            </a:r>
          </a:p>
        </p:txBody>
      </p:sp>
    </p:spTree>
    <p:extLst>
      <p:ext uri="{BB962C8B-B14F-4D97-AF65-F5344CB8AC3E}">
        <p14:creationId xmlns:p14="http://schemas.microsoft.com/office/powerpoint/2010/main" val="282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4" name="CuadroTexto 3"/>
          <p:cNvSpPr txBox="1"/>
          <p:nvPr/>
        </p:nvSpPr>
        <p:spPr>
          <a:xfrm>
            <a:off x="448419" y="1426018"/>
            <a:ext cx="8208912" cy="4247317"/>
          </a:xfrm>
          <a:prstGeom prst="rect">
            <a:avLst/>
          </a:prstGeom>
          <a:noFill/>
        </p:spPr>
        <p:txBody>
          <a:bodyPr wrap="square" rtlCol="0">
            <a:spAutoFit/>
          </a:bodyPr>
          <a:lstStyle/>
          <a:p>
            <a:pPr algn="r"/>
            <a:r>
              <a:rPr lang="es-MX" dirty="0"/>
              <a:t>5 C. Introducción y/o justificación del proyecto</a:t>
            </a:r>
            <a:r>
              <a:rPr lang="es-MX" b="1" dirty="0"/>
              <a:t>.</a:t>
            </a:r>
          </a:p>
          <a:p>
            <a:endParaRPr lang="es-MX" b="1" dirty="0"/>
          </a:p>
          <a:p>
            <a:endParaRPr lang="es-MX" b="1" dirty="0"/>
          </a:p>
          <a:p>
            <a:endParaRPr lang="es-MX" b="1" dirty="0"/>
          </a:p>
          <a:p>
            <a:pPr algn="just"/>
            <a:r>
              <a:rPr lang="es-MX" dirty="0"/>
              <a:t>La mayor parte de lo que existe en la tierra, está compuesta por agua en su diversos estados y manifestaciones. </a:t>
            </a:r>
          </a:p>
          <a:p>
            <a:pPr algn="just"/>
            <a:r>
              <a:rPr lang="es-MX" dirty="0"/>
              <a:t>Cuidar el agua es un deber del hombre ya que de él dependemos. De ahí la importancia que cobra este vital líquido para la preservación de los seres vivos en el planeta tierra.</a:t>
            </a:r>
          </a:p>
          <a:p>
            <a:pPr algn="just"/>
            <a:r>
              <a:rPr lang="es-MX" dirty="0"/>
              <a:t>Aun conociendo la importancia antes mencionada, el hombre se ha dado a la tarea de hacer mal uso de este recurso.</a:t>
            </a:r>
          </a:p>
          <a:p>
            <a:pPr algn="just"/>
            <a:r>
              <a:rPr lang="es-MX" dirty="0"/>
              <a:t>En nuestro contexto geográfico, la contaminación del agua es muy evidente, por la presencia de industrias, la falta de cultura y las actividades cotidianas del hombre. </a:t>
            </a:r>
          </a:p>
          <a:p>
            <a:pPr algn="just"/>
            <a:r>
              <a:rPr lang="es-MX" dirty="0"/>
              <a:t>Por esta razón, este proyecto tiene como principal objetivo aprovechar el agua de uso doméstico para que a través de diversos procesos de purificación se pueda reutilizar en diversas actividades y aprovecharla al máximo. </a:t>
            </a: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10</a:t>
            </a:fld>
            <a:endParaRPr lang="es-MX" dirty="0"/>
          </a:p>
        </p:txBody>
      </p:sp>
      <p:pic>
        <p:nvPicPr>
          <p:cNvPr id="5"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6"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4138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3" name="Marcador de contenido 2"/>
          <p:cNvSpPr>
            <a:spLocks noGrp="1"/>
          </p:cNvSpPr>
          <p:nvPr>
            <p:ph idx="1"/>
          </p:nvPr>
        </p:nvSpPr>
        <p:spPr>
          <a:xfrm>
            <a:off x="335229" y="1115327"/>
            <a:ext cx="8496944" cy="4975448"/>
          </a:xfrm>
        </p:spPr>
        <p:txBody>
          <a:bodyPr>
            <a:noAutofit/>
          </a:bodyPr>
          <a:lstStyle/>
          <a:p>
            <a:pPr marL="0" indent="0" algn="ctr">
              <a:buNone/>
            </a:pPr>
            <a:endParaRPr lang="es-MX" sz="1800" b="1" dirty="0">
              <a:latin typeface="Algerian" pitchFamily="82" charset="0"/>
            </a:endParaRPr>
          </a:p>
          <a:p>
            <a:pPr marL="0" indent="0" algn="ctr">
              <a:buNone/>
            </a:pPr>
            <a:endParaRPr lang="es-MX" sz="1800" b="1" dirty="0">
              <a:latin typeface="Algerian" pitchFamily="82" charset="0"/>
            </a:endParaRPr>
          </a:p>
          <a:p>
            <a:pPr marL="0" indent="0" algn="ctr">
              <a:buNone/>
            </a:pPr>
            <a:endParaRPr lang="es-MX" sz="1800" b="1" dirty="0">
              <a:latin typeface="Algerian" pitchFamily="82" charset="0"/>
            </a:endParaRPr>
          </a:p>
          <a:p>
            <a:pPr marL="0" indent="0" algn="ctr">
              <a:buNone/>
            </a:pPr>
            <a:endParaRPr lang="es-MX" sz="1800" b="1" dirty="0">
              <a:latin typeface="Algerian" pitchFamily="82" charset="0"/>
            </a:endParaRPr>
          </a:p>
          <a:p>
            <a:pPr marL="0" indent="0" algn="ctr">
              <a:buNone/>
            </a:pPr>
            <a:r>
              <a:rPr lang="es-MX" sz="1400" b="1" dirty="0">
                <a:latin typeface="Algerian" pitchFamily="82" charset="0"/>
              </a:rPr>
              <a:t>OBJETIVO GENERAL DEL PROYECTO </a:t>
            </a:r>
            <a:r>
              <a:rPr lang="es-MX" sz="1400" dirty="0"/>
              <a:t> </a:t>
            </a:r>
            <a:r>
              <a:rPr lang="es-MX" sz="1800" dirty="0"/>
              <a:t>Diseñar filtros de agua para reutilizar el líquido en nuestros hogares.</a:t>
            </a:r>
          </a:p>
          <a:p>
            <a:pPr marL="0" indent="0" algn="ctr">
              <a:buNone/>
            </a:pPr>
            <a:endParaRPr lang="es-MX" sz="1800" dirty="0"/>
          </a:p>
          <a:p>
            <a:pPr algn="ctr"/>
            <a:r>
              <a:rPr lang="es-MX" sz="1600" b="1" dirty="0">
                <a:latin typeface="Algerian" pitchFamily="82" charset="0"/>
              </a:rPr>
              <a:t>Iv.  objetivos a alcanzar  </a:t>
            </a:r>
            <a:endParaRPr lang="es-MX" sz="1600" b="1" dirty="0"/>
          </a:p>
          <a:p>
            <a:pPr marL="0" lvl="0" indent="0">
              <a:buNone/>
            </a:pPr>
            <a:r>
              <a:rPr lang="es-MX" sz="1800" b="1" dirty="0"/>
              <a:t>Historia. </a:t>
            </a:r>
          </a:p>
          <a:p>
            <a:pPr lvl="0"/>
            <a:r>
              <a:rPr lang="es-MX" sz="1800" dirty="0"/>
              <a:t> Desarrollar una investigación documental sobre el uso del agua en el México prehispánico.</a:t>
            </a:r>
          </a:p>
          <a:p>
            <a:pPr marL="0" lvl="0" indent="0">
              <a:buNone/>
            </a:pPr>
            <a:endParaRPr lang="es-MX" sz="1800" dirty="0"/>
          </a:p>
          <a:p>
            <a:pPr marL="0" indent="0">
              <a:buNone/>
            </a:pPr>
            <a:r>
              <a:rPr lang="es-MX" sz="1800" b="1" dirty="0"/>
              <a:t>Literatura.</a:t>
            </a:r>
          </a:p>
          <a:p>
            <a:r>
              <a:rPr lang="es-MX" sz="1800" dirty="0"/>
              <a:t>Elaborar un guion dramático destacando la importancia de un filtro de agua, para recuperarla y utilizarla en diversas actividades.</a:t>
            </a:r>
          </a:p>
          <a:p>
            <a:pPr marL="0" indent="0">
              <a:buNone/>
            </a:pPr>
            <a:endParaRPr lang="es-MX" sz="1800" dirty="0"/>
          </a:p>
          <a:p>
            <a:pPr marL="0" indent="0">
              <a:buNone/>
            </a:pPr>
            <a:r>
              <a:rPr lang="es-MX" sz="1800" b="1" dirty="0"/>
              <a:t>Educación Estética y Artística.</a:t>
            </a:r>
          </a:p>
          <a:p>
            <a:pPr algn="just"/>
            <a:r>
              <a:rPr lang="es-MX" sz="1800" dirty="0"/>
              <a:t>Producir un video con base en el guion dramático.</a:t>
            </a:r>
          </a:p>
          <a:p>
            <a:pPr lvl="0"/>
            <a:endParaRPr lang="es-MX" sz="1800" dirty="0"/>
          </a:p>
          <a:p>
            <a:pPr marL="0" lvl="0" indent="0">
              <a:buNone/>
            </a:pPr>
            <a:endParaRPr lang="es-MX" sz="1800" b="1" dirty="0"/>
          </a:p>
        </p:txBody>
      </p:sp>
      <p:sp>
        <p:nvSpPr>
          <p:cNvPr id="2" name="1 Marcador de número de diapositiva"/>
          <p:cNvSpPr>
            <a:spLocks noGrp="1"/>
          </p:cNvSpPr>
          <p:nvPr>
            <p:ph type="sldNum" sz="quarter" idx="12"/>
          </p:nvPr>
        </p:nvSpPr>
        <p:spPr/>
        <p:txBody>
          <a:bodyPr/>
          <a:lstStyle/>
          <a:p>
            <a:fld id="{B3CDB2D2-7167-4BE7-8303-E6E5F905E707}" type="slidenum">
              <a:rPr lang="es-MX" smtClean="0"/>
              <a:t>11</a:t>
            </a:fld>
            <a:endParaRPr lang="es-MX" dirty="0"/>
          </a:p>
        </p:txBody>
      </p:sp>
      <p:pic>
        <p:nvPicPr>
          <p:cNvPr id="4"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3" y="230357"/>
            <a:ext cx="1008112" cy="1038404"/>
          </a:xfrm>
          <a:prstGeom prst="rect">
            <a:avLst/>
          </a:prstGeom>
          <a:noFill/>
          <a:ln w="9525">
            <a:noFill/>
            <a:miter lim="800000"/>
            <a:headEnd/>
            <a:tailEnd/>
          </a:ln>
        </p:spPr>
      </p:pic>
      <p:sp>
        <p:nvSpPr>
          <p:cNvPr id="5" name="4 CuadroTexto"/>
          <p:cNvSpPr txBox="1"/>
          <p:nvPr/>
        </p:nvSpPr>
        <p:spPr>
          <a:xfrm>
            <a:off x="6300192" y="289707"/>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7" name="CuadroTexto 6"/>
          <p:cNvSpPr txBox="1"/>
          <p:nvPr/>
        </p:nvSpPr>
        <p:spPr>
          <a:xfrm>
            <a:off x="6588225" y="1115327"/>
            <a:ext cx="1687094" cy="369332"/>
          </a:xfrm>
          <a:prstGeom prst="rect">
            <a:avLst/>
          </a:prstGeom>
          <a:noFill/>
        </p:spPr>
        <p:txBody>
          <a:bodyPr wrap="square" rtlCol="0">
            <a:spAutoFit/>
          </a:bodyPr>
          <a:lstStyle/>
          <a:p>
            <a:r>
              <a:rPr lang="es-MX" dirty="0"/>
              <a:t>5d Objetivos </a:t>
            </a:r>
          </a:p>
        </p:txBody>
      </p:sp>
    </p:spTree>
    <p:extLst>
      <p:ext uri="{BB962C8B-B14F-4D97-AF65-F5344CB8AC3E}">
        <p14:creationId xmlns:p14="http://schemas.microsoft.com/office/powerpoint/2010/main" val="7471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ircle(in)">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ircle(in)">
                                      <p:cBhvr>
                                        <p:cTn id="27" dur="20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ircle(in)">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circle(in)">
                                      <p:cBhvr>
                                        <p:cTn id="37" dur="20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circle(in)">
                                      <p:cBhvr>
                                        <p:cTn id="42" dur="20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3 Marcador de número de diapositiva"/>
          <p:cNvSpPr>
            <a:spLocks noGrp="1"/>
          </p:cNvSpPr>
          <p:nvPr>
            <p:ph type="sldNum" sz="quarter" idx="12"/>
          </p:nvPr>
        </p:nvSpPr>
        <p:spPr/>
        <p:txBody>
          <a:bodyPr/>
          <a:lstStyle/>
          <a:p>
            <a:fld id="{B3CDB2D2-7167-4BE7-8303-E6E5F905E707}" type="slidenum">
              <a:rPr lang="es-MX" smtClean="0"/>
              <a:t>12</a:t>
            </a:fld>
            <a:endParaRPr lang="es-MX" dirty="0"/>
          </a:p>
        </p:txBody>
      </p:sp>
      <p:sp>
        <p:nvSpPr>
          <p:cNvPr id="5" name="4 Rectángulo"/>
          <p:cNvSpPr/>
          <p:nvPr/>
        </p:nvSpPr>
        <p:spPr>
          <a:xfrm>
            <a:off x="395536" y="1717250"/>
            <a:ext cx="8136904" cy="3970318"/>
          </a:xfrm>
          <a:prstGeom prst="rect">
            <a:avLst/>
          </a:prstGeom>
        </p:spPr>
        <p:txBody>
          <a:bodyPr wrap="square">
            <a:spAutoFit/>
          </a:bodyPr>
          <a:lstStyle/>
          <a:p>
            <a:pPr algn="just"/>
            <a:endParaRPr lang="es-MX" dirty="0"/>
          </a:p>
          <a:p>
            <a:pPr algn="just"/>
            <a:r>
              <a:rPr lang="es-ES" b="1" dirty="0"/>
              <a:t>Biología</a:t>
            </a:r>
          </a:p>
          <a:p>
            <a:pPr marL="285750" indent="-285750" algn="just">
              <a:buFont typeface="Arial" panose="020B0604020202020204" pitchFamily="34" charset="0"/>
              <a:buChar char="•"/>
            </a:pPr>
            <a:r>
              <a:rPr lang="es-ES" dirty="0"/>
              <a:t>Evaluar el estado de contaminación por microorganismos del agua, antes y después del filtrado.</a:t>
            </a:r>
            <a:endParaRPr lang="es-MX" b="1" dirty="0"/>
          </a:p>
          <a:p>
            <a:pPr algn="just"/>
            <a:endParaRPr lang="es-MX" dirty="0"/>
          </a:p>
          <a:p>
            <a:pPr algn="just"/>
            <a:r>
              <a:rPr lang="es-MX" b="1" dirty="0"/>
              <a:t>Química</a:t>
            </a:r>
          </a:p>
          <a:p>
            <a:pPr algn="just"/>
            <a:endParaRPr lang="es-MX" b="1" dirty="0"/>
          </a:p>
          <a:p>
            <a:pPr marL="285750" indent="-285750" algn="just">
              <a:buFont typeface="Arial" panose="020B0604020202020204" pitchFamily="34" charset="0"/>
              <a:buChar char="•"/>
            </a:pPr>
            <a:r>
              <a:rPr lang="es-MX" dirty="0"/>
              <a:t>Construir un modelo del filtro diseñado a fin de comprender el método de filtración del agua.</a:t>
            </a:r>
            <a:endParaRPr lang="es-MX" b="1" dirty="0"/>
          </a:p>
          <a:p>
            <a:pPr algn="just"/>
            <a:endParaRPr lang="es-ES" dirty="0"/>
          </a:p>
          <a:p>
            <a:pPr marL="285750" indent="-285750" algn="just">
              <a:buFont typeface="Arial" panose="020B0604020202020204" pitchFamily="34" charset="0"/>
              <a:buChar char="•"/>
            </a:pPr>
            <a:endParaRPr lang="es-ES" dirty="0"/>
          </a:p>
          <a:p>
            <a:pPr algn="just"/>
            <a:endParaRPr lang="es-MX" dirty="0"/>
          </a:p>
          <a:p>
            <a:pPr algn="just"/>
            <a:endParaRPr lang="es-MX" b="1" dirty="0"/>
          </a:p>
          <a:p>
            <a:pPr algn="just"/>
            <a:endParaRPr lang="es-MX" b="1"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7"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a:extLst>
              <a:ext uri="{FF2B5EF4-FFF2-40B4-BE49-F238E27FC236}">
                <a16:creationId xmlns:a16="http://schemas.microsoft.com/office/drawing/2014/main" id="{1EC472AE-8B18-48D2-919F-46BEF412AF44}"/>
              </a:ext>
            </a:extLst>
          </p:cNvPr>
          <p:cNvSpPr txBox="1"/>
          <p:nvPr/>
        </p:nvSpPr>
        <p:spPr>
          <a:xfrm>
            <a:off x="6588225" y="1115327"/>
            <a:ext cx="1687094" cy="369332"/>
          </a:xfrm>
          <a:prstGeom prst="rect">
            <a:avLst/>
          </a:prstGeom>
          <a:noFill/>
        </p:spPr>
        <p:txBody>
          <a:bodyPr wrap="square" rtlCol="0">
            <a:spAutoFit/>
          </a:bodyPr>
          <a:lstStyle/>
          <a:p>
            <a:r>
              <a:rPr lang="es-MX" dirty="0"/>
              <a:t>5d Objetivos </a:t>
            </a:r>
          </a:p>
        </p:txBody>
      </p:sp>
    </p:spTree>
    <p:extLst>
      <p:ext uri="{BB962C8B-B14F-4D97-AF65-F5344CB8AC3E}">
        <p14:creationId xmlns:p14="http://schemas.microsoft.com/office/powerpoint/2010/main" val="40119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3 Marcador de número de diapositiva"/>
          <p:cNvSpPr>
            <a:spLocks noGrp="1"/>
          </p:cNvSpPr>
          <p:nvPr>
            <p:ph type="sldNum" sz="quarter" idx="12"/>
          </p:nvPr>
        </p:nvSpPr>
        <p:spPr/>
        <p:txBody>
          <a:bodyPr/>
          <a:lstStyle/>
          <a:p>
            <a:fld id="{B3CDB2D2-7167-4BE7-8303-E6E5F905E707}" type="slidenum">
              <a:rPr lang="es-MX" smtClean="0"/>
              <a:t>13</a:t>
            </a:fld>
            <a:endParaRPr lang="es-MX" dirty="0"/>
          </a:p>
        </p:txBody>
      </p:sp>
      <p:sp>
        <p:nvSpPr>
          <p:cNvPr id="5" name="4 Rectángulo"/>
          <p:cNvSpPr/>
          <p:nvPr/>
        </p:nvSpPr>
        <p:spPr>
          <a:xfrm>
            <a:off x="1278740" y="1204888"/>
            <a:ext cx="7416824" cy="4801314"/>
          </a:xfrm>
          <a:prstGeom prst="rect">
            <a:avLst/>
          </a:prstGeom>
        </p:spPr>
        <p:txBody>
          <a:bodyPr wrap="square">
            <a:spAutoFit/>
          </a:bodyPr>
          <a:lstStyle/>
          <a:p>
            <a:pPr algn="r"/>
            <a:r>
              <a:rPr lang="es-MX" dirty="0"/>
              <a:t>5 e- PREGUNTAS GENERADORAS </a:t>
            </a:r>
          </a:p>
          <a:p>
            <a:pPr algn="ctr"/>
            <a:endParaRPr lang="es-MX" b="1" dirty="0"/>
          </a:p>
          <a:p>
            <a:pPr algn="just">
              <a:lnSpc>
                <a:spcPct val="250000"/>
              </a:lnSpc>
            </a:pPr>
            <a:r>
              <a:rPr lang="es-MX" b="1" dirty="0"/>
              <a:t>1.-¿Cuál ha sido la trayectoria del uso del agua a través del tiempo? </a:t>
            </a:r>
          </a:p>
          <a:p>
            <a:pPr algn="just">
              <a:lnSpc>
                <a:spcPct val="250000"/>
              </a:lnSpc>
            </a:pPr>
            <a:r>
              <a:rPr lang="es-MX" b="1" dirty="0"/>
              <a:t>2. ¿Cuáles son los principales contaminantes microbiológicos del agua?</a:t>
            </a:r>
          </a:p>
          <a:p>
            <a:pPr algn="just">
              <a:lnSpc>
                <a:spcPct val="250000"/>
              </a:lnSpc>
            </a:pPr>
            <a:r>
              <a:rPr lang="es-MX" b="1" dirty="0"/>
              <a:t>3. ¿ De qué manera la estética se refleja en la construcción de un filtro?</a:t>
            </a:r>
          </a:p>
          <a:p>
            <a:pPr algn="just">
              <a:lnSpc>
                <a:spcPct val="250000"/>
              </a:lnSpc>
            </a:pPr>
            <a:r>
              <a:rPr lang="es-MX" b="1" dirty="0"/>
              <a:t>4. ¿Cómo podemos construir un filtro que optimice el uso del agua?</a:t>
            </a:r>
          </a:p>
          <a:p>
            <a:pPr algn="just">
              <a:lnSpc>
                <a:spcPct val="250000"/>
              </a:lnSpc>
            </a:pPr>
            <a:r>
              <a:rPr lang="es-MX" b="1" dirty="0"/>
              <a:t>5. ¿Cuál es la responsabilidad de la industria en el uso del agua?</a:t>
            </a:r>
          </a:p>
          <a:p>
            <a:pPr algn="just">
              <a:lnSpc>
                <a:spcPct val="250000"/>
              </a:lnSpc>
            </a:pPr>
            <a:r>
              <a:rPr lang="es-MX" b="1" dirty="0"/>
              <a:t>6. ¿ Cómo se refleja el tema del agua en la inspiración poética?</a:t>
            </a:r>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7"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35663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CuadroTexto 3"/>
          <p:cNvSpPr txBox="1"/>
          <p:nvPr/>
        </p:nvSpPr>
        <p:spPr>
          <a:xfrm>
            <a:off x="587257" y="1556792"/>
            <a:ext cx="7992888" cy="5078313"/>
          </a:xfrm>
          <a:prstGeom prst="rect">
            <a:avLst/>
          </a:prstGeom>
          <a:noFill/>
        </p:spPr>
        <p:txBody>
          <a:bodyPr wrap="square" rtlCol="0">
            <a:spAutoFit/>
          </a:bodyPr>
          <a:lstStyle/>
          <a:p>
            <a:pPr algn="ctr"/>
            <a:r>
              <a:rPr lang="es-MX" b="1" dirty="0"/>
              <a:t>IV CONTENIDOS</a:t>
            </a:r>
          </a:p>
          <a:p>
            <a:pPr algn="just"/>
            <a:endParaRPr lang="es-MX" b="1" dirty="0"/>
          </a:p>
          <a:p>
            <a:pPr algn="just"/>
            <a:r>
              <a:rPr lang="es-MX" b="1" dirty="0"/>
              <a:t>1. HISTORIA DE MÉXICO: Investigación documental.</a:t>
            </a:r>
          </a:p>
          <a:p>
            <a:pPr algn="just"/>
            <a:r>
              <a:rPr lang="es-MX" dirty="0"/>
              <a:t>Tema: Cultura Olmeca.</a:t>
            </a:r>
          </a:p>
          <a:p>
            <a:pPr algn="just"/>
            <a:r>
              <a:rPr lang="es-MX" dirty="0"/>
              <a:t>Subtema: Economía </a:t>
            </a:r>
          </a:p>
          <a:p>
            <a:pPr algn="just"/>
            <a:r>
              <a:rPr lang="es-MX" dirty="0"/>
              <a:t>Conceptos: técnicas rudimentarias, agricultura de roza.</a:t>
            </a:r>
          </a:p>
          <a:p>
            <a:pPr algn="just"/>
            <a:endParaRPr lang="es-MX" dirty="0"/>
          </a:p>
          <a:p>
            <a:r>
              <a:rPr lang="es-MX" b="1" dirty="0"/>
              <a:t>2. LITERATURA: Creación de un guion dramático.</a:t>
            </a:r>
          </a:p>
          <a:p>
            <a:r>
              <a:rPr lang="es-MX" dirty="0"/>
              <a:t>Tema: Textos expositivos</a:t>
            </a:r>
          </a:p>
          <a:p>
            <a:r>
              <a:rPr lang="es-MX" dirty="0"/>
              <a:t>Subtema: Estructura y características de los textos de divulgación.</a:t>
            </a:r>
          </a:p>
          <a:p>
            <a:r>
              <a:rPr lang="es-MX" dirty="0"/>
              <a:t>Conceptos: Texto expositivo, tecnicismos, neologismos, lenguaje denotativo.</a:t>
            </a:r>
          </a:p>
          <a:p>
            <a:endParaRPr lang="es-MX" dirty="0"/>
          </a:p>
          <a:p>
            <a:r>
              <a:rPr lang="es-MX" b="1" dirty="0"/>
              <a:t>3. EDUCACIÓN ESTÉTICA Y ARTE: Diseño de un video. </a:t>
            </a:r>
          </a:p>
          <a:p>
            <a:r>
              <a:rPr lang="es-MX" dirty="0"/>
              <a:t>Tema: Dirección escénica.</a:t>
            </a:r>
          </a:p>
          <a:p>
            <a:r>
              <a:rPr lang="es-MX" dirty="0"/>
              <a:t>Subtema: Análisis del guion, elenco y dirección escénica.</a:t>
            </a:r>
          </a:p>
          <a:p>
            <a:r>
              <a:rPr lang="es-MX" dirty="0"/>
              <a:t>Concepto: fractura de escenas, utilería de mano, perfil psicológico del personaje.</a:t>
            </a:r>
          </a:p>
          <a:p>
            <a:endParaRPr lang="es-MX" b="1" dirty="0"/>
          </a:p>
          <a:p>
            <a:endParaRPr lang="es-MX" dirty="0"/>
          </a:p>
        </p:txBody>
      </p:sp>
      <p:sp>
        <p:nvSpPr>
          <p:cNvPr id="2" name="1 Marcador de número de diapositiva"/>
          <p:cNvSpPr>
            <a:spLocks noGrp="1"/>
          </p:cNvSpPr>
          <p:nvPr>
            <p:ph type="sldNum" sz="quarter" idx="12"/>
          </p:nvPr>
        </p:nvSpPr>
        <p:spPr/>
        <p:txBody>
          <a:bodyPr/>
          <a:lstStyle/>
          <a:p>
            <a:fld id="{B3CDB2D2-7167-4BE7-8303-E6E5F905E707}" type="slidenum">
              <a:rPr lang="es-MX" smtClean="0"/>
              <a:t>14</a:t>
            </a:fld>
            <a:endParaRPr lang="es-MX" dirty="0"/>
          </a:p>
        </p:txBody>
      </p:sp>
      <p:pic>
        <p:nvPicPr>
          <p:cNvPr id="5"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6"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a:extLst>
              <a:ext uri="{FF2B5EF4-FFF2-40B4-BE49-F238E27FC236}">
                <a16:creationId xmlns:a16="http://schemas.microsoft.com/office/drawing/2014/main" id="{F918F28F-4EB9-4A93-A34B-F906594720F8}"/>
              </a:ext>
            </a:extLst>
          </p:cNvPr>
          <p:cNvSpPr txBox="1"/>
          <p:nvPr/>
        </p:nvSpPr>
        <p:spPr>
          <a:xfrm>
            <a:off x="5414214" y="759987"/>
            <a:ext cx="2592288" cy="646331"/>
          </a:xfrm>
          <a:prstGeom prst="rect">
            <a:avLst/>
          </a:prstGeom>
          <a:noFill/>
        </p:spPr>
        <p:txBody>
          <a:bodyPr wrap="square" rtlCol="0">
            <a:spAutoFit/>
          </a:bodyPr>
          <a:lstStyle/>
          <a:p>
            <a:r>
              <a:rPr lang="es-MX" dirty="0">
                <a:solidFill>
                  <a:prstClr val="black"/>
                </a:solidFill>
              </a:rPr>
              <a:t>5F. Contenido, temas y productos propuestos</a:t>
            </a:r>
            <a:endParaRPr lang="es-MX" dirty="0"/>
          </a:p>
        </p:txBody>
      </p:sp>
    </p:spTree>
    <p:extLst>
      <p:ext uri="{BB962C8B-B14F-4D97-AF65-F5344CB8AC3E}">
        <p14:creationId xmlns:p14="http://schemas.microsoft.com/office/powerpoint/2010/main" val="17037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3" name="Marcador de contenido 2"/>
          <p:cNvSpPr>
            <a:spLocks noGrp="1"/>
          </p:cNvSpPr>
          <p:nvPr>
            <p:ph idx="1"/>
          </p:nvPr>
        </p:nvSpPr>
        <p:spPr>
          <a:xfrm>
            <a:off x="1043608" y="1998525"/>
            <a:ext cx="7543800" cy="3886200"/>
          </a:xfrm>
        </p:spPr>
        <p:txBody>
          <a:bodyPr>
            <a:normAutofit fontScale="92500" lnSpcReduction="10000"/>
          </a:bodyPr>
          <a:lstStyle/>
          <a:p>
            <a:pPr marL="0" indent="0" algn="just">
              <a:buNone/>
            </a:pPr>
            <a:r>
              <a:rPr lang="es-MX" b="1" dirty="0"/>
              <a:t>4. BIOLOGÍA: Realización de prácticas de laboratorio.</a:t>
            </a:r>
          </a:p>
          <a:p>
            <a:pPr marL="0" indent="0" algn="just">
              <a:buNone/>
            </a:pPr>
            <a:r>
              <a:rPr lang="es-MX" dirty="0"/>
              <a:t>Tema: Historia evolutiva de la diversidad biológica.</a:t>
            </a:r>
          </a:p>
          <a:p>
            <a:pPr marL="0" indent="0" algn="just">
              <a:buNone/>
            </a:pPr>
            <a:r>
              <a:rPr lang="es-MX" dirty="0"/>
              <a:t>Subtema: Identificación de microorganismos.</a:t>
            </a:r>
          </a:p>
          <a:p>
            <a:pPr marL="0" indent="0" algn="just">
              <a:buNone/>
            </a:pPr>
            <a:r>
              <a:rPr lang="es-MX" dirty="0"/>
              <a:t>Conceptos: microorganismos, protozoarios, diversidad biológica.</a:t>
            </a:r>
          </a:p>
          <a:p>
            <a:pPr algn="just"/>
            <a:endParaRPr lang="es-MX" dirty="0"/>
          </a:p>
          <a:p>
            <a:pPr marL="0" indent="0" algn="just">
              <a:buNone/>
            </a:pPr>
            <a:r>
              <a:rPr lang="es-MX" b="1" dirty="0"/>
              <a:t>5. QUÍMICA: Construcción de filtros de agua  caseros.</a:t>
            </a:r>
          </a:p>
          <a:p>
            <a:pPr marL="0" indent="0" algn="just">
              <a:buNone/>
            </a:pPr>
            <a:r>
              <a:rPr lang="es-MX" dirty="0"/>
              <a:t>Tema: Tanta agua y nos podemos morir de sed.</a:t>
            </a:r>
          </a:p>
          <a:p>
            <a:pPr marL="0" indent="0" algn="just">
              <a:buNone/>
            </a:pPr>
            <a:r>
              <a:rPr lang="es-MX" dirty="0"/>
              <a:t>Subtema: Calidad del agua.</a:t>
            </a:r>
          </a:p>
          <a:p>
            <a:pPr marL="0" indent="0" algn="just">
              <a:buNone/>
            </a:pPr>
            <a:r>
              <a:rPr lang="es-MX" dirty="0"/>
              <a:t>Conceptos: Purificación, filtración, cloración, ablandamiento, dureza.</a:t>
            </a:r>
          </a:p>
          <a:p>
            <a:pPr marL="0" indent="0" algn="just">
              <a:buNone/>
            </a:pPr>
            <a:endParaRPr lang="es-MX" dirty="0"/>
          </a:p>
          <a:p>
            <a:endParaRPr lang="es-MX" dirty="0"/>
          </a:p>
        </p:txBody>
      </p:sp>
      <p:sp>
        <p:nvSpPr>
          <p:cNvPr id="4" name="Marcador de número de diapositiva 3"/>
          <p:cNvSpPr>
            <a:spLocks noGrp="1"/>
          </p:cNvSpPr>
          <p:nvPr>
            <p:ph type="sldNum" sz="quarter" idx="12"/>
          </p:nvPr>
        </p:nvSpPr>
        <p:spPr/>
        <p:txBody>
          <a:bodyPr/>
          <a:lstStyle/>
          <a:p>
            <a:fld id="{B3CDB2D2-7167-4BE7-8303-E6E5F905E707}" type="slidenum">
              <a:rPr lang="es-MX" smtClean="0"/>
              <a:t>15</a:t>
            </a:fld>
            <a:endParaRPr lang="es-MX" dirty="0"/>
          </a:p>
        </p:txBody>
      </p:sp>
      <p:pic>
        <p:nvPicPr>
          <p:cNvPr id="5"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17125"/>
            <a:ext cx="1080121" cy="1063297"/>
          </a:xfrm>
          <a:prstGeom prst="rect">
            <a:avLst/>
          </a:prstGeom>
          <a:noFill/>
          <a:ln w="9525">
            <a:noFill/>
            <a:miter lim="800000"/>
            <a:headEnd/>
            <a:tailEnd/>
          </a:ln>
        </p:spPr>
      </p:pic>
      <p:sp>
        <p:nvSpPr>
          <p:cNvPr id="6" name="4 CuadroTexto"/>
          <p:cNvSpPr txBox="1"/>
          <p:nvPr/>
        </p:nvSpPr>
        <p:spPr>
          <a:xfrm>
            <a:off x="6300192" y="516399"/>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a:extLst>
              <a:ext uri="{FF2B5EF4-FFF2-40B4-BE49-F238E27FC236}">
                <a16:creationId xmlns:a16="http://schemas.microsoft.com/office/drawing/2014/main" id="{71BEB17B-3BC5-4A37-B3C0-0F5A0B0CB93F}"/>
              </a:ext>
            </a:extLst>
          </p:cNvPr>
          <p:cNvSpPr txBox="1"/>
          <p:nvPr/>
        </p:nvSpPr>
        <p:spPr>
          <a:xfrm>
            <a:off x="5292080" y="1057256"/>
            <a:ext cx="2592288" cy="646331"/>
          </a:xfrm>
          <a:prstGeom prst="rect">
            <a:avLst/>
          </a:prstGeom>
          <a:noFill/>
        </p:spPr>
        <p:txBody>
          <a:bodyPr wrap="square" rtlCol="0">
            <a:spAutoFit/>
          </a:bodyPr>
          <a:lstStyle/>
          <a:p>
            <a:r>
              <a:rPr lang="es-MX" dirty="0">
                <a:solidFill>
                  <a:prstClr val="black"/>
                </a:solidFill>
              </a:rPr>
              <a:t>5F. Contenido, temas y productos propuestos</a:t>
            </a:r>
            <a:endParaRPr lang="es-MX" dirty="0"/>
          </a:p>
        </p:txBody>
      </p:sp>
    </p:spTree>
    <p:extLst>
      <p:ext uri="{BB962C8B-B14F-4D97-AF65-F5344CB8AC3E}">
        <p14:creationId xmlns:p14="http://schemas.microsoft.com/office/powerpoint/2010/main" val="23659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2" name="1 Título"/>
          <p:cNvSpPr>
            <a:spLocks noGrp="1"/>
          </p:cNvSpPr>
          <p:nvPr>
            <p:ph type="title"/>
          </p:nvPr>
        </p:nvSpPr>
        <p:spPr>
          <a:xfrm>
            <a:off x="4608263" y="349690"/>
            <a:ext cx="4061884" cy="724942"/>
          </a:xfrm>
        </p:spPr>
        <p:txBody>
          <a:bodyPr>
            <a:normAutofit/>
          </a:bodyPr>
          <a:lstStyle/>
          <a:p>
            <a:pPr algn="r"/>
            <a:r>
              <a:rPr lang="es-MX" sz="1800" dirty="0">
                <a:solidFill>
                  <a:schemeClr val="tx1"/>
                </a:solidFill>
                <a:latin typeface="+mn-lt"/>
                <a:cs typeface="Aharoni" pitchFamily="2" charset="-79"/>
              </a:rPr>
              <a:t>5. G Formatos para planeación diaria  </a:t>
            </a: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18" t="27669" r="21355" b="16270"/>
          <a:stretch/>
        </p:blipFill>
        <p:spPr bwMode="auto">
          <a:xfrm>
            <a:off x="199899" y="1468129"/>
            <a:ext cx="870601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B3CDB2D2-7167-4BE7-8303-E6E5F905E707}" type="slidenum">
              <a:rPr lang="es-MX" smtClean="0"/>
              <a:t>16</a:t>
            </a:fld>
            <a:endParaRPr lang="es-MX" dirty="0"/>
          </a:p>
        </p:txBody>
      </p:sp>
      <p:pic>
        <p:nvPicPr>
          <p:cNvPr id="5"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89" y="23273"/>
            <a:ext cx="1080121" cy="1063297"/>
          </a:xfrm>
          <a:prstGeom prst="rect">
            <a:avLst/>
          </a:prstGeom>
          <a:noFill/>
          <a:ln w="9525">
            <a:noFill/>
            <a:miter lim="800000"/>
            <a:headEnd/>
            <a:tailEnd/>
          </a:ln>
        </p:spPr>
      </p:pic>
      <p:sp>
        <p:nvSpPr>
          <p:cNvPr id="6"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10664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3" name="2 Marcador de número de diapositiva"/>
          <p:cNvSpPr>
            <a:spLocks noGrp="1"/>
          </p:cNvSpPr>
          <p:nvPr>
            <p:ph type="sldNum" sz="quarter" idx="12"/>
          </p:nvPr>
        </p:nvSpPr>
        <p:spPr/>
        <p:txBody>
          <a:bodyPr/>
          <a:lstStyle/>
          <a:p>
            <a:fld id="{B3CDB2D2-7167-4BE7-8303-E6E5F905E707}" type="slidenum">
              <a:rPr lang="es-MX" smtClean="0"/>
              <a:t>17</a:t>
            </a:fld>
            <a:endParaRPr lang="es-MX" dirty="0"/>
          </a:p>
        </p:txBody>
      </p:sp>
      <p:pic>
        <p:nvPicPr>
          <p:cNvPr id="4"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23273"/>
            <a:ext cx="1080121" cy="1063297"/>
          </a:xfrm>
          <a:prstGeom prst="rect">
            <a:avLst/>
          </a:prstGeom>
          <a:noFill/>
          <a:ln w="9525">
            <a:noFill/>
            <a:miter lim="800000"/>
            <a:headEnd/>
            <a:tailEnd/>
          </a:ln>
        </p:spPr>
      </p:pic>
      <p:sp>
        <p:nvSpPr>
          <p:cNvPr id="5"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graphicFrame>
        <p:nvGraphicFramePr>
          <p:cNvPr id="7" name="Tabla 6"/>
          <p:cNvGraphicFramePr>
            <a:graphicFrameLocks noGrp="1"/>
          </p:cNvGraphicFramePr>
          <p:nvPr/>
        </p:nvGraphicFramePr>
        <p:xfrm>
          <a:off x="335228" y="1501299"/>
          <a:ext cx="8496946" cy="4941972"/>
        </p:xfrm>
        <a:graphic>
          <a:graphicData uri="http://schemas.openxmlformats.org/drawingml/2006/table">
            <a:tbl>
              <a:tblPr>
                <a:tableStyleId>{5C22544A-7EE6-4342-B048-85BDC9FD1C3A}</a:tableStyleId>
              </a:tblPr>
              <a:tblGrid>
                <a:gridCol w="2996792">
                  <a:extLst>
                    <a:ext uri="{9D8B030D-6E8A-4147-A177-3AD203B41FA5}">
                      <a16:colId xmlns:a16="http://schemas.microsoft.com/office/drawing/2014/main" val="20000"/>
                    </a:ext>
                  </a:extLst>
                </a:gridCol>
                <a:gridCol w="611128">
                  <a:extLst>
                    <a:ext uri="{9D8B030D-6E8A-4147-A177-3AD203B41FA5}">
                      <a16:colId xmlns:a16="http://schemas.microsoft.com/office/drawing/2014/main" val="20001"/>
                    </a:ext>
                  </a:extLst>
                </a:gridCol>
                <a:gridCol w="814838">
                  <a:extLst>
                    <a:ext uri="{9D8B030D-6E8A-4147-A177-3AD203B41FA5}">
                      <a16:colId xmlns:a16="http://schemas.microsoft.com/office/drawing/2014/main" val="20002"/>
                    </a:ext>
                  </a:extLst>
                </a:gridCol>
                <a:gridCol w="814838">
                  <a:extLst>
                    <a:ext uri="{9D8B030D-6E8A-4147-A177-3AD203B41FA5}">
                      <a16:colId xmlns:a16="http://schemas.microsoft.com/office/drawing/2014/main" val="20003"/>
                    </a:ext>
                  </a:extLst>
                </a:gridCol>
                <a:gridCol w="611128">
                  <a:extLst>
                    <a:ext uri="{9D8B030D-6E8A-4147-A177-3AD203B41FA5}">
                      <a16:colId xmlns:a16="http://schemas.microsoft.com/office/drawing/2014/main" val="20004"/>
                    </a:ext>
                  </a:extLst>
                </a:gridCol>
                <a:gridCol w="712983">
                  <a:extLst>
                    <a:ext uri="{9D8B030D-6E8A-4147-A177-3AD203B41FA5}">
                      <a16:colId xmlns:a16="http://schemas.microsoft.com/office/drawing/2014/main" val="20005"/>
                    </a:ext>
                  </a:extLst>
                </a:gridCol>
                <a:gridCol w="712983">
                  <a:extLst>
                    <a:ext uri="{9D8B030D-6E8A-4147-A177-3AD203B41FA5}">
                      <a16:colId xmlns:a16="http://schemas.microsoft.com/office/drawing/2014/main" val="20006"/>
                    </a:ext>
                  </a:extLst>
                </a:gridCol>
                <a:gridCol w="611128">
                  <a:extLst>
                    <a:ext uri="{9D8B030D-6E8A-4147-A177-3AD203B41FA5}">
                      <a16:colId xmlns:a16="http://schemas.microsoft.com/office/drawing/2014/main" val="20007"/>
                    </a:ext>
                  </a:extLst>
                </a:gridCol>
                <a:gridCol w="611128">
                  <a:extLst>
                    <a:ext uri="{9D8B030D-6E8A-4147-A177-3AD203B41FA5}">
                      <a16:colId xmlns:a16="http://schemas.microsoft.com/office/drawing/2014/main" val="20008"/>
                    </a:ext>
                  </a:extLst>
                </a:gridCol>
              </a:tblGrid>
              <a:tr h="213257">
                <a:tc gridSpan="9">
                  <a:txBody>
                    <a:bodyPr/>
                    <a:lstStyle/>
                    <a:p>
                      <a:pPr algn="just">
                        <a:spcAft>
                          <a:spcPts val="0"/>
                        </a:spcAft>
                      </a:pPr>
                      <a:r>
                        <a:rPr lang="es-ES" sz="900" cap="small" dirty="0">
                          <a:effectLst/>
                        </a:rPr>
                        <a:t>Calendarización de unidades y cálculo de horas, clases y prácticas</a:t>
                      </a: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13257">
                <a:tc rowSpan="2">
                  <a:txBody>
                    <a:bodyPr/>
                    <a:lstStyle/>
                    <a:p>
                      <a:pPr marR="91440" algn="ctr">
                        <a:spcAft>
                          <a:spcPts val="0"/>
                        </a:spcAft>
                      </a:pPr>
                      <a:r>
                        <a:rPr lang="es-ES" sz="900" cap="small">
                          <a:effectLst/>
                        </a:rPr>
                        <a:t>Unidades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gridSpan="3">
                  <a:txBody>
                    <a:bodyPr/>
                    <a:lstStyle/>
                    <a:p>
                      <a:pPr algn="ctr">
                        <a:spcAft>
                          <a:spcPts val="0"/>
                        </a:spcAft>
                      </a:pPr>
                      <a:r>
                        <a:rPr lang="es-ES" sz="900" cap="small">
                          <a:effectLst/>
                        </a:rPr>
                        <a:t>Horas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hMerge="1">
                  <a:txBody>
                    <a:bodyPr/>
                    <a:lstStyle/>
                    <a:p>
                      <a:endParaRPr lang="es-MX"/>
                    </a:p>
                  </a:txBody>
                  <a:tcPr/>
                </a:tc>
                <a:tc hMerge="1">
                  <a:txBody>
                    <a:bodyPr/>
                    <a:lstStyle/>
                    <a:p>
                      <a:endParaRPr lang="es-MX"/>
                    </a:p>
                  </a:txBody>
                  <a:tcPr/>
                </a:tc>
                <a:tc gridSpan="2">
                  <a:txBody>
                    <a:bodyPr/>
                    <a:lstStyle/>
                    <a:p>
                      <a:pPr algn="ctr">
                        <a:spcAft>
                          <a:spcPts val="0"/>
                        </a:spcAft>
                      </a:pPr>
                      <a:r>
                        <a:rPr lang="es-ES" sz="900" cap="small">
                          <a:effectLst/>
                        </a:rPr>
                        <a:t>Clases teóricas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hMerge="1">
                  <a:txBody>
                    <a:bodyPr/>
                    <a:lstStyle/>
                    <a:p>
                      <a:endParaRPr lang="es-MX"/>
                    </a:p>
                  </a:txBody>
                  <a:tcPr/>
                </a:tc>
                <a:tc gridSpan="3">
                  <a:txBody>
                    <a:bodyPr/>
                    <a:lstStyle/>
                    <a:p>
                      <a:pPr algn="ctr">
                        <a:spcAft>
                          <a:spcPts val="0"/>
                        </a:spcAft>
                      </a:pPr>
                      <a:r>
                        <a:rPr lang="es-ES" sz="900" cap="small">
                          <a:effectLst/>
                        </a:rPr>
                        <a:t>Clases prácticas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24624">
                <a:tc vMerge="1">
                  <a:txBody>
                    <a:bodyPr/>
                    <a:lstStyle/>
                    <a:p>
                      <a:endParaRPr lang="es-MX"/>
                    </a:p>
                  </a:txBody>
                  <a:tcPr/>
                </a:tc>
                <a:tc>
                  <a:txBody>
                    <a:bodyPr/>
                    <a:lstStyle/>
                    <a:p>
                      <a:pPr algn="ctr">
                        <a:spcAft>
                          <a:spcPts val="0"/>
                        </a:spcAft>
                      </a:pPr>
                      <a:r>
                        <a:rPr lang="es-ES" sz="900" cap="small">
                          <a:effectLst/>
                        </a:rPr>
                        <a:t>Total</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900" cap="small">
                          <a:effectLst/>
                        </a:rPr>
                        <a:t>Teóricas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900" cap="small">
                          <a:effectLst/>
                        </a:rPr>
                        <a:t>Prácticas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900" cap="small">
                          <a:effectLst/>
                        </a:rPr>
                        <a:t>Número</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1000" cap="small">
                          <a:effectLst/>
                        </a:rPr>
                        <a:t>Fechas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1000" cap="small">
                          <a:effectLst/>
                        </a:rPr>
                        <a:t>Número</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1000" cap="small">
                          <a:effectLst/>
                        </a:rPr>
                        <a:t>Hrs.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1000" cap="small">
                          <a:effectLst/>
                        </a:rPr>
                        <a:t>Fechas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2"/>
                  </a:ext>
                </a:extLst>
              </a:tr>
              <a:tr h="373198">
                <a:tc>
                  <a:txBody>
                    <a:bodyPr/>
                    <a:lstStyle/>
                    <a:p>
                      <a:pPr algn="l">
                        <a:spcAft>
                          <a:spcPts val="0"/>
                        </a:spcAft>
                      </a:pPr>
                      <a:endParaRPr lang="es-MX" sz="9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just">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a:effectLst/>
                        </a:rPr>
                        <a:t>-</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3"/>
                  </a:ext>
                </a:extLst>
              </a:tr>
              <a:tr h="373198">
                <a:tc>
                  <a:txBody>
                    <a:bodyPr/>
                    <a:lstStyle/>
                    <a:p>
                      <a:pPr>
                        <a:spcAft>
                          <a:spcPts val="0"/>
                        </a:spcAft>
                      </a:pPr>
                      <a:endParaRPr lang="es-MX" sz="900" dirty="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just">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a:effectLst/>
                        </a:rPr>
                        <a:t>-</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4"/>
                  </a:ext>
                </a:extLst>
              </a:tr>
              <a:tr h="359399">
                <a:tc>
                  <a:txBody>
                    <a:bodyPr/>
                    <a:lstStyle/>
                    <a:p>
                      <a:pPr>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just">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a:effectLst/>
                        </a:rPr>
                        <a:t>-</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5"/>
                  </a:ext>
                </a:extLst>
              </a:tr>
              <a:tr h="373198">
                <a:tc>
                  <a:txBody>
                    <a:bodyPr/>
                    <a:lstStyle/>
                    <a:p>
                      <a:pPr>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just">
                        <a:spcAft>
                          <a:spcPts val="0"/>
                        </a:spcAft>
                      </a:pPr>
                      <a:endParaRPr lang="es-MX" sz="900" dirty="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a:effectLst/>
                        </a:rPr>
                        <a:t>-</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6"/>
                  </a:ext>
                </a:extLst>
              </a:tr>
              <a:tr h="359399">
                <a:tc>
                  <a:txBody>
                    <a:bodyPr/>
                    <a:lstStyle/>
                    <a:p>
                      <a:pPr>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just">
                        <a:spcAft>
                          <a:spcPts val="0"/>
                        </a:spcAft>
                      </a:pPr>
                      <a:endParaRPr lang="es-MX" sz="900" dirty="0">
                        <a:effectLst/>
                        <a:latin typeface="Times New Roman" panose="02020603050405020304" pitchFamily="18" charset="0"/>
                        <a:ea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dirty="0">
                          <a:effectLst/>
                        </a:rPr>
                        <a:t>-</a:t>
                      </a: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7"/>
                  </a:ext>
                </a:extLst>
              </a:tr>
              <a:tr h="248798">
                <a:tc>
                  <a:txBody>
                    <a:bodyPr/>
                    <a:lstStyle/>
                    <a:p>
                      <a:pPr marR="91440" algn="r">
                        <a:spcAft>
                          <a:spcPts val="0"/>
                        </a:spcAft>
                        <a:tabLst>
                          <a:tab pos="228600" algn="l"/>
                        </a:tabLs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900">
                        <a:effectLst/>
                        <a:latin typeface="Times New Roman" panose="02020603050405020304" pitchFamily="18" charset="0"/>
                        <a:ea typeface="Times New Roman" panose="02020603050405020304" pitchFamily="18" charset="0"/>
                      </a:endParaRPr>
                    </a:p>
                  </a:txBody>
                  <a:tcPr marL="35167" marR="35167" marT="0" marB="0"/>
                </a:tc>
                <a:tc>
                  <a:txBody>
                    <a:bodyPr/>
                    <a:lstStyle/>
                    <a:p>
                      <a:pPr algn="just">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endParaRPr lang="es-MX" sz="1100" b="1" cap="small"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a:txBody>
                    <a:bodyPr/>
                    <a:lstStyle/>
                    <a:p>
                      <a:pPr algn="ctr">
                        <a:spcAft>
                          <a:spcPts val="0"/>
                        </a:spcAft>
                      </a:pPr>
                      <a:r>
                        <a:rPr lang="es-ES" sz="800" cap="small">
                          <a:effectLst/>
                        </a:rPr>
                        <a:t> </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extLst>
                  <a:ext uri="{0D108BD9-81ED-4DB2-BD59-A6C34878D82A}">
                    <a16:rowId xmlns:a16="http://schemas.microsoft.com/office/drawing/2014/main" val="10008"/>
                  </a:ext>
                </a:extLst>
              </a:tr>
              <a:tr h="248798">
                <a:tc gridSpan="9">
                  <a:txBody>
                    <a:bodyPr/>
                    <a:lstStyle/>
                    <a:p>
                      <a:pPr algn="just">
                        <a:spcAft>
                          <a:spcPts val="0"/>
                        </a:spcAft>
                      </a:pPr>
                      <a:r>
                        <a:rPr lang="es-ES" sz="1100" cap="small">
                          <a:effectLst/>
                        </a:rPr>
                        <a:t>Observaciones</a:t>
                      </a:r>
                      <a:endParaRPr lang="es-MX" sz="1100" b="1" cap="sma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5167" marR="3516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1954846">
                <a:tc gridSpan="9">
                  <a:txBody>
                    <a:bodyPr/>
                    <a:lstStyle/>
                    <a:p>
                      <a:pPr algn="ctr">
                        <a:spcAft>
                          <a:spcPts val="0"/>
                        </a:spcAft>
                      </a:pPr>
                      <a:r>
                        <a:rPr lang="es-ES" sz="1100" cap="small" dirty="0">
                          <a:effectLst/>
                        </a:rPr>
                        <a:t> </a:t>
                      </a:r>
                      <a:endParaRPr lang="es-MX" sz="1100" cap="small"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endParaRPr>
                    </a:p>
                    <a:p>
                      <a:pPr>
                        <a:spcAft>
                          <a:spcPts val="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35167" marR="3516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bl>
          </a:graphicData>
        </a:graphic>
      </p:graphicFrame>
      <p:sp>
        <p:nvSpPr>
          <p:cNvPr id="8" name="Rectángulo 7"/>
          <p:cNvSpPr/>
          <p:nvPr/>
        </p:nvSpPr>
        <p:spPr>
          <a:xfrm>
            <a:off x="5170865" y="827500"/>
            <a:ext cx="3724096" cy="369332"/>
          </a:xfrm>
          <a:prstGeom prst="rect">
            <a:avLst/>
          </a:prstGeom>
        </p:spPr>
        <p:txBody>
          <a:bodyPr wrap="none">
            <a:spAutoFit/>
          </a:bodyPr>
          <a:lstStyle/>
          <a:p>
            <a:r>
              <a:rPr lang="es-MX" dirty="0">
                <a:cs typeface="Aharoni" pitchFamily="2" charset="-79"/>
              </a:rPr>
              <a:t>5. G. Formatos para planeación diaria </a:t>
            </a:r>
            <a:endParaRPr lang="es-MX" dirty="0"/>
          </a:p>
        </p:txBody>
      </p:sp>
    </p:spTree>
    <p:extLst>
      <p:ext uri="{BB962C8B-B14F-4D97-AF65-F5344CB8AC3E}">
        <p14:creationId xmlns:p14="http://schemas.microsoft.com/office/powerpoint/2010/main" val="40533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graphicFrame>
        <p:nvGraphicFramePr>
          <p:cNvPr id="7" name="6 Tabla"/>
          <p:cNvGraphicFramePr>
            <a:graphicFrameLocks noGrp="1"/>
          </p:cNvGraphicFramePr>
          <p:nvPr/>
        </p:nvGraphicFramePr>
        <p:xfrm>
          <a:off x="719572" y="1345600"/>
          <a:ext cx="8064896" cy="2592287"/>
        </p:xfrm>
        <a:graphic>
          <a:graphicData uri="http://schemas.openxmlformats.org/drawingml/2006/table">
            <a:tbl>
              <a:tblPr>
                <a:tableStyleId>{616DA210-FB5B-4158-B5E0-FEB733F419BA}</a:tableStyleId>
              </a:tblPr>
              <a:tblGrid>
                <a:gridCol w="1764888">
                  <a:extLst>
                    <a:ext uri="{9D8B030D-6E8A-4147-A177-3AD203B41FA5}">
                      <a16:colId xmlns:a16="http://schemas.microsoft.com/office/drawing/2014/main" val="20000"/>
                    </a:ext>
                  </a:extLst>
                </a:gridCol>
                <a:gridCol w="6300008">
                  <a:extLst>
                    <a:ext uri="{9D8B030D-6E8A-4147-A177-3AD203B41FA5}">
                      <a16:colId xmlns:a16="http://schemas.microsoft.com/office/drawing/2014/main" val="20001"/>
                    </a:ext>
                  </a:extLst>
                </a:gridCol>
              </a:tblGrid>
              <a:tr h="338134">
                <a:tc gridSpan="2">
                  <a:txBody>
                    <a:bodyPr/>
                    <a:lstStyle/>
                    <a:p>
                      <a:pPr marR="91440" algn="ctr">
                        <a:lnSpc>
                          <a:spcPct val="107000"/>
                        </a:lnSpc>
                        <a:spcBef>
                          <a:spcPts val="200"/>
                        </a:spcBef>
                        <a:spcAft>
                          <a:spcPts val="0"/>
                        </a:spcAft>
                      </a:pPr>
                      <a:r>
                        <a:rPr lang="es-ES" sz="1100" dirty="0">
                          <a:effectLst/>
                        </a:rPr>
                        <a:t>Sistema de evaluación</a:t>
                      </a:r>
                      <a:endParaRPr lang="es-MX" sz="1000" i="1" dirty="0">
                        <a:solidFill>
                          <a:srgbClr val="272727"/>
                        </a:solidFill>
                        <a:effectLst/>
                        <a:latin typeface="Calibri Light"/>
                        <a:ea typeface="Times New Roman"/>
                        <a:cs typeface="Times New Roman"/>
                      </a:endParaRPr>
                    </a:p>
                  </a:txBody>
                  <a:tcPr marL="40987" marR="40987" marT="0" marB="0"/>
                </a:tc>
                <a:tc hMerge="1">
                  <a:txBody>
                    <a:bodyPr/>
                    <a:lstStyle/>
                    <a:p>
                      <a:endParaRPr lang="es-MX"/>
                    </a:p>
                  </a:txBody>
                  <a:tcPr/>
                </a:tc>
                <a:extLst>
                  <a:ext uri="{0D108BD9-81ED-4DB2-BD59-A6C34878D82A}">
                    <a16:rowId xmlns:a16="http://schemas.microsoft.com/office/drawing/2014/main" val="10000"/>
                  </a:ext>
                </a:extLst>
              </a:tr>
              <a:tr h="338134">
                <a:tc>
                  <a:txBody>
                    <a:bodyPr/>
                    <a:lstStyle/>
                    <a:p>
                      <a:pPr marR="91440">
                        <a:lnSpc>
                          <a:spcPct val="107000"/>
                        </a:lnSpc>
                        <a:spcBef>
                          <a:spcPts val="200"/>
                        </a:spcBef>
                        <a:spcAft>
                          <a:spcPts val="0"/>
                        </a:spcAft>
                      </a:pPr>
                      <a:r>
                        <a:rPr lang="es-ES" sz="1100" dirty="0">
                          <a:effectLst/>
                        </a:rPr>
                        <a:t>Elementos</a:t>
                      </a:r>
                      <a:endParaRPr lang="es-MX" sz="1000" i="1" dirty="0">
                        <a:solidFill>
                          <a:srgbClr val="272727"/>
                        </a:solidFill>
                        <a:effectLst/>
                        <a:latin typeface="Calibri Light"/>
                        <a:ea typeface="Times New Roman"/>
                        <a:cs typeface="Times New Roman"/>
                      </a:endParaRPr>
                    </a:p>
                  </a:txBody>
                  <a:tcPr marL="40987" marR="40987" marT="0" marB="0"/>
                </a:tc>
                <a:tc>
                  <a:txBody>
                    <a:bodyPr/>
                    <a:lstStyle/>
                    <a:p>
                      <a:pPr marR="91440">
                        <a:lnSpc>
                          <a:spcPct val="107000"/>
                        </a:lnSpc>
                        <a:spcBef>
                          <a:spcPts val="200"/>
                        </a:spcBef>
                        <a:spcAft>
                          <a:spcPts val="0"/>
                        </a:spcAft>
                      </a:pPr>
                      <a:r>
                        <a:rPr lang="es-ES" sz="1100" dirty="0">
                          <a:effectLst/>
                        </a:rPr>
                        <a:t>Descripción</a:t>
                      </a:r>
                      <a:endParaRPr lang="es-MX" sz="1000" i="1" dirty="0">
                        <a:solidFill>
                          <a:srgbClr val="272727"/>
                        </a:solidFill>
                        <a:effectLst/>
                        <a:latin typeface="Calibri Light"/>
                        <a:ea typeface="Times New Roman"/>
                        <a:cs typeface="Times New Roman"/>
                      </a:endParaRPr>
                    </a:p>
                  </a:txBody>
                  <a:tcPr marL="40987" marR="40987" marT="0" marB="0"/>
                </a:tc>
                <a:extLst>
                  <a:ext uri="{0D108BD9-81ED-4DB2-BD59-A6C34878D82A}">
                    <a16:rowId xmlns:a16="http://schemas.microsoft.com/office/drawing/2014/main" val="10001"/>
                  </a:ext>
                </a:extLst>
              </a:tr>
              <a:tr h="309938">
                <a:tc>
                  <a:txBody>
                    <a:bodyPr/>
                    <a:lstStyle/>
                    <a:p>
                      <a:pPr algn="just">
                        <a:lnSpc>
                          <a:spcPct val="107000"/>
                        </a:lnSpc>
                        <a:spcAft>
                          <a:spcPts val="0"/>
                        </a:spcAft>
                      </a:pPr>
                      <a:r>
                        <a:rPr lang="es-ES" sz="1000" dirty="0">
                          <a:effectLst/>
                        </a:rPr>
                        <a:t>Factores por evaluar</a:t>
                      </a:r>
                      <a:endParaRPr lang="es-MX" sz="1100" dirty="0">
                        <a:effectLst/>
                        <a:latin typeface="Times New Roman"/>
                        <a:ea typeface="Times New Roman"/>
                        <a:cs typeface="Times New Roman"/>
                      </a:endParaRPr>
                    </a:p>
                  </a:txBody>
                  <a:tcPr marL="40987" marR="40987" marT="0" marB="0"/>
                </a:tc>
                <a:tc>
                  <a:txBody>
                    <a:bodyPr/>
                    <a:lstStyle/>
                    <a:p>
                      <a:pPr algn="just">
                        <a:lnSpc>
                          <a:spcPct val="107000"/>
                        </a:lnSpc>
                        <a:spcAft>
                          <a:spcPts val="0"/>
                        </a:spcAft>
                      </a:pPr>
                      <a:r>
                        <a:rPr lang="es-ES" sz="1000" dirty="0">
                          <a:effectLst/>
                        </a:rPr>
                        <a:t> </a:t>
                      </a:r>
                      <a:endParaRPr lang="es-MX" sz="1100" dirty="0">
                        <a:effectLst/>
                        <a:latin typeface="Times New Roman"/>
                        <a:ea typeface="Times New Roman"/>
                        <a:cs typeface="Times New Roman"/>
                      </a:endParaRPr>
                    </a:p>
                  </a:txBody>
                  <a:tcPr marL="40987" marR="40987" marT="0" marB="0"/>
                </a:tc>
                <a:extLst>
                  <a:ext uri="{0D108BD9-81ED-4DB2-BD59-A6C34878D82A}">
                    <a16:rowId xmlns:a16="http://schemas.microsoft.com/office/drawing/2014/main" val="10002"/>
                  </a:ext>
                </a:extLst>
              </a:tr>
              <a:tr h="619875">
                <a:tc>
                  <a:txBody>
                    <a:bodyPr/>
                    <a:lstStyle/>
                    <a:p>
                      <a:pPr>
                        <a:lnSpc>
                          <a:spcPct val="107000"/>
                        </a:lnSpc>
                        <a:spcAft>
                          <a:spcPts val="0"/>
                        </a:spcAft>
                      </a:pPr>
                      <a:r>
                        <a:rPr lang="es-ES" sz="1000" dirty="0">
                          <a:effectLst/>
                        </a:rPr>
                        <a:t>Periodos de evaluación y unidades por evaluar</a:t>
                      </a:r>
                      <a:endParaRPr lang="es-MX" sz="1100" dirty="0">
                        <a:effectLst/>
                        <a:latin typeface="Times New Roman"/>
                        <a:ea typeface="Times New Roman"/>
                        <a:cs typeface="Times New Roman"/>
                      </a:endParaRPr>
                    </a:p>
                  </a:txBody>
                  <a:tcPr marL="40987" marR="40987" marT="0" marB="0"/>
                </a:tc>
                <a:tc>
                  <a:txBody>
                    <a:bodyPr/>
                    <a:lstStyle/>
                    <a:p>
                      <a:pPr algn="just">
                        <a:lnSpc>
                          <a:spcPct val="107000"/>
                        </a:lnSpc>
                        <a:spcAft>
                          <a:spcPts val="600"/>
                        </a:spcAft>
                      </a:pPr>
                      <a:r>
                        <a:rPr lang="es-ES" sz="1000" dirty="0">
                          <a:effectLst/>
                        </a:rPr>
                        <a:t> </a:t>
                      </a:r>
                      <a:endParaRPr lang="es-MX" sz="1100" dirty="0">
                        <a:effectLst/>
                        <a:latin typeface="Times New Roman"/>
                        <a:ea typeface="Times New Roman"/>
                        <a:cs typeface="Times New Roman"/>
                      </a:endParaRPr>
                    </a:p>
                  </a:txBody>
                  <a:tcPr marL="40987" marR="40987" marT="0" marB="0"/>
                </a:tc>
                <a:extLst>
                  <a:ext uri="{0D108BD9-81ED-4DB2-BD59-A6C34878D82A}">
                    <a16:rowId xmlns:a16="http://schemas.microsoft.com/office/drawing/2014/main" val="10003"/>
                  </a:ext>
                </a:extLst>
              </a:tr>
              <a:tr h="309938">
                <a:tc>
                  <a:txBody>
                    <a:bodyPr/>
                    <a:lstStyle/>
                    <a:p>
                      <a:pPr algn="just">
                        <a:lnSpc>
                          <a:spcPct val="107000"/>
                        </a:lnSpc>
                        <a:spcAft>
                          <a:spcPts val="0"/>
                        </a:spcAft>
                      </a:pPr>
                      <a:r>
                        <a:rPr lang="es-ES" sz="1000" dirty="0">
                          <a:effectLst/>
                        </a:rPr>
                        <a:t>Criterios de exención</a:t>
                      </a:r>
                      <a:endParaRPr lang="es-MX" sz="1100" dirty="0">
                        <a:effectLst/>
                        <a:latin typeface="Times New Roman"/>
                        <a:ea typeface="Times New Roman"/>
                        <a:cs typeface="Times New Roman"/>
                      </a:endParaRPr>
                    </a:p>
                  </a:txBody>
                  <a:tcPr marL="40987" marR="40987" marT="0" marB="0"/>
                </a:tc>
                <a:tc>
                  <a:txBody>
                    <a:bodyPr/>
                    <a:lstStyle/>
                    <a:p>
                      <a:pPr algn="just">
                        <a:lnSpc>
                          <a:spcPct val="107000"/>
                        </a:lnSpc>
                        <a:spcBef>
                          <a:spcPts val="600"/>
                        </a:spcBef>
                        <a:spcAft>
                          <a:spcPts val="600"/>
                        </a:spcAft>
                      </a:pPr>
                      <a:r>
                        <a:rPr lang="es-ES" sz="1000" dirty="0">
                          <a:effectLst/>
                        </a:rPr>
                        <a:t> </a:t>
                      </a:r>
                      <a:endParaRPr lang="es-MX" sz="1100" dirty="0">
                        <a:effectLst/>
                        <a:latin typeface="Times New Roman"/>
                        <a:ea typeface="Times New Roman"/>
                        <a:cs typeface="Times New Roman"/>
                      </a:endParaRPr>
                    </a:p>
                  </a:txBody>
                  <a:tcPr marL="40987" marR="40987" marT="0" marB="0"/>
                </a:tc>
                <a:extLst>
                  <a:ext uri="{0D108BD9-81ED-4DB2-BD59-A6C34878D82A}">
                    <a16:rowId xmlns:a16="http://schemas.microsoft.com/office/drawing/2014/main" val="10004"/>
                  </a:ext>
                </a:extLst>
              </a:tr>
              <a:tr h="676268">
                <a:tc>
                  <a:txBody>
                    <a:bodyPr/>
                    <a:lstStyle/>
                    <a:p>
                      <a:pPr>
                        <a:lnSpc>
                          <a:spcPct val="107000"/>
                        </a:lnSpc>
                        <a:spcAft>
                          <a:spcPts val="0"/>
                        </a:spcAft>
                      </a:pPr>
                      <a:r>
                        <a:rPr lang="es-ES" sz="1100" dirty="0">
                          <a:effectLst/>
                        </a:rPr>
                        <a:t>Asignación de calificaciones</a:t>
                      </a:r>
                      <a:endParaRPr lang="es-MX" sz="1100" dirty="0">
                        <a:effectLst/>
                        <a:latin typeface="Times New Roman"/>
                        <a:ea typeface="Times New Roman"/>
                        <a:cs typeface="Times New Roman"/>
                      </a:endParaRPr>
                    </a:p>
                  </a:txBody>
                  <a:tcPr marL="40987" marR="40987" marT="0" marB="0"/>
                </a:tc>
                <a:tc>
                  <a:txBody>
                    <a:bodyPr/>
                    <a:lstStyle/>
                    <a:p>
                      <a:pPr marR="69850" algn="just">
                        <a:lnSpc>
                          <a:spcPct val="107000"/>
                        </a:lnSpc>
                        <a:spcAft>
                          <a:spcPts val="0"/>
                        </a:spcAft>
                      </a:pPr>
                      <a:r>
                        <a:rPr lang="es-ES" sz="1100" dirty="0">
                          <a:effectLst/>
                        </a:rPr>
                        <a:t> </a:t>
                      </a:r>
                      <a:endParaRPr lang="es-MX" sz="1100" dirty="0">
                        <a:effectLst/>
                        <a:latin typeface="Times New Roman"/>
                        <a:ea typeface="Times New Roman"/>
                        <a:cs typeface="Times New Roman"/>
                      </a:endParaRPr>
                    </a:p>
                  </a:txBody>
                  <a:tcPr marL="40987" marR="40987" marT="0" marB="0"/>
                </a:tc>
                <a:extLst>
                  <a:ext uri="{0D108BD9-81ED-4DB2-BD59-A6C34878D82A}">
                    <a16:rowId xmlns:a16="http://schemas.microsoft.com/office/drawing/2014/main" val="10005"/>
                  </a:ext>
                </a:extLst>
              </a:tr>
            </a:tbl>
          </a:graphicData>
        </a:graphic>
      </p:graphicFrame>
      <p:sp>
        <p:nvSpPr>
          <p:cNvPr id="9" name="Rectangle 3"/>
          <p:cNvSpPr>
            <a:spLocks noChangeArrowheads="1"/>
          </p:cNvSpPr>
          <p:nvPr/>
        </p:nvSpPr>
        <p:spPr bwMode="auto">
          <a:xfrm>
            <a:off x="457200" y="2513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nvGraphicFramePr>
        <p:xfrm>
          <a:off x="557564" y="4293096"/>
          <a:ext cx="8147248" cy="1847758"/>
        </p:xfrm>
        <a:graphic>
          <a:graphicData uri="http://schemas.openxmlformats.org/drawingml/2006/table">
            <a:tbl>
              <a:tblPr>
                <a:tableStyleId>{616DA210-FB5B-4158-B5E0-FEB733F419BA}</a:tableStyleId>
              </a:tblPr>
              <a:tblGrid>
                <a:gridCol w="4044791">
                  <a:extLst>
                    <a:ext uri="{9D8B030D-6E8A-4147-A177-3AD203B41FA5}">
                      <a16:colId xmlns:a16="http://schemas.microsoft.com/office/drawing/2014/main" val="20000"/>
                    </a:ext>
                  </a:extLst>
                </a:gridCol>
                <a:gridCol w="4102457">
                  <a:extLst>
                    <a:ext uri="{9D8B030D-6E8A-4147-A177-3AD203B41FA5}">
                      <a16:colId xmlns:a16="http://schemas.microsoft.com/office/drawing/2014/main" val="20001"/>
                    </a:ext>
                  </a:extLst>
                </a:gridCol>
              </a:tblGrid>
              <a:tr h="123003">
                <a:tc>
                  <a:txBody>
                    <a:bodyPr/>
                    <a:lstStyle/>
                    <a:p>
                      <a:pPr marR="91440">
                        <a:lnSpc>
                          <a:spcPct val="107000"/>
                        </a:lnSpc>
                        <a:spcBef>
                          <a:spcPts val="200"/>
                        </a:spcBef>
                        <a:spcAft>
                          <a:spcPts val="0"/>
                        </a:spcAft>
                      </a:pPr>
                      <a:r>
                        <a:rPr lang="es-ES" sz="1100" dirty="0">
                          <a:effectLst/>
                        </a:rPr>
                        <a:t>Bibliografía básica y de consulta</a:t>
                      </a:r>
                      <a:endParaRPr lang="es-MX" sz="1000" i="1" dirty="0">
                        <a:solidFill>
                          <a:srgbClr val="272727"/>
                        </a:solidFill>
                        <a:effectLst/>
                        <a:latin typeface="Calibri Light"/>
                        <a:ea typeface="Times New Roman"/>
                        <a:cs typeface="Times New Roman"/>
                      </a:endParaRPr>
                    </a:p>
                  </a:txBody>
                  <a:tcPr marL="41606" marR="41606" marT="0" marB="0"/>
                </a:tc>
                <a:tc>
                  <a:txBody>
                    <a:bodyPr/>
                    <a:lstStyle/>
                    <a:p>
                      <a:pPr marR="91440">
                        <a:lnSpc>
                          <a:spcPct val="107000"/>
                        </a:lnSpc>
                        <a:spcBef>
                          <a:spcPts val="200"/>
                        </a:spcBef>
                        <a:spcAft>
                          <a:spcPts val="0"/>
                        </a:spcAft>
                      </a:pPr>
                      <a:r>
                        <a:rPr lang="es-ES" sz="1100" dirty="0">
                          <a:effectLst/>
                        </a:rPr>
                        <a:t>Recursos didácticos</a:t>
                      </a:r>
                      <a:endParaRPr lang="es-MX" sz="1000" i="1" dirty="0">
                        <a:solidFill>
                          <a:srgbClr val="272727"/>
                        </a:solidFill>
                        <a:effectLst/>
                        <a:latin typeface="Calibri Light"/>
                        <a:ea typeface="Times New Roman"/>
                        <a:cs typeface="Times New Roman"/>
                      </a:endParaRPr>
                    </a:p>
                  </a:txBody>
                  <a:tcPr marL="41606" marR="41606" marT="0" marB="0"/>
                </a:tc>
                <a:extLst>
                  <a:ext uri="{0D108BD9-81ED-4DB2-BD59-A6C34878D82A}">
                    <a16:rowId xmlns:a16="http://schemas.microsoft.com/office/drawing/2014/main" val="10000"/>
                  </a:ext>
                </a:extLst>
              </a:tr>
              <a:tr h="1677197">
                <a:tc>
                  <a:txBody>
                    <a:bodyPr/>
                    <a:lstStyle/>
                    <a:p>
                      <a:pPr algn="just">
                        <a:lnSpc>
                          <a:spcPct val="107000"/>
                        </a:lnSpc>
                        <a:spcAft>
                          <a:spcPts val="0"/>
                        </a:spcAft>
                      </a:pPr>
                      <a:endParaRPr lang="es-MX" sz="1100" dirty="0">
                        <a:effectLst/>
                      </a:endParaRPr>
                    </a:p>
                    <a:p>
                      <a:pPr algn="just">
                        <a:lnSpc>
                          <a:spcPct val="107000"/>
                        </a:lnSpc>
                        <a:spcAft>
                          <a:spcPts val="0"/>
                        </a:spcAft>
                      </a:pPr>
                      <a:r>
                        <a:rPr lang="es-ES" sz="1000" dirty="0">
                          <a:effectLst/>
                        </a:rPr>
                        <a:t> </a:t>
                      </a:r>
                      <a:endParaRPr lang="es-MX" sz="1100" dirty="0">
                        <a:effectLst/>
                        <a:latin typeface="Times New Roman"/>
                        <a:ea typeface="Times New Roman"/>
                        <a:cs typeface="Times New Roman"/>
                      </a:endParaRPr>
                    </a:p>
                  </a:txBody>
                  <a:tcPr marL="41606" marR="41606" marT="0" marB="0"/>
                </a:tc>
                <a:tc>
                  <a:txBody>
                    <a:bodyPr/>
                    <a:lstStyle/>
                    <a:p>
                      <a:pPr algn="just">
                        <a:lnSpc>
                          <a:spcPct val="107000"/>
                        </a:lnSpc>
                        <a:spcAft>
                          <a:spcPts val="0"/>
                        </a:spcAft>
                      </a:pPr>
                      <a:r>
                        <a:rPr lang="es-ES" sz="1000" dirty="0">
                          <a:effectLst/>
                        </a:rPr>
                        <a:t> </a:t>
                      </a:r>
                      <a:endParaRPr lang="es-MX" sz="1100" dirty="0">
                        <a:effectLst/>
                        <a:latin typeface="Times New Roman"/>
                        <a:ea typeface="Times New Roman"/>
                        <a:cs typeface="Times New Roman"/>
                      </a:endParaRPr>
                    </a:p>
                  </a:txBody>
                  <a:tcPr marL="41606" marR="41606" marT="0" marB="0"/>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18</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0"/>
            <a:ext cx="1080121" cy="1063297"/>
          </a:xfrm>
          <a:prstGeom prst="rect">
            <a:avLst/>
          </a:prstGeom>
          <a:noFill/>
          <a:ln w="9525">
            <a:noFill/>
            <a:miter lim="800000"/>
            <a:headEnd/>
            <a:tailEnd/>
          </a:ln>
        </p:spPr>
      </p:pic>
      <p:sp>
        <p:nvSpPr>
          <p:cNvPr id="8" name="4 CuadroTexto"/>
          <p:cNvSpPr txBox="1"/>
          <p:nvPr/>
        </p:nvSpPr>
        <p:spPr>
          <a:xfrm>
            <a:off x="6300192" y="26253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3" name="Rectángulo 2"/>
          <p:cNvSpPr/>
          <p:nvPr/>
        </p:nvSpPr>
        <p:spPr>
          <a:xfrm>
            <a:off x="5170865" y="785004"/>
            <a:ext cx="3211135" cy="369332"/>
          </a:xfrm>
          <a:prstGeom prst="rect">
            <a:avLst/>
          </a:prstGeom>
        </p:spPr>
        <p:txBody>
          <a:bodyPr wrap="none">
            <a:spAutoFit/>
          </a:bodyPr>
          <a:lstStyle/>
          <a:p>
            <a:r>
              <a:rPr lang="es-MX" dirty="0">
                <a:cs typeface="Aharoni" pitchFamily="2" charset="-79"/>
              </a:rPr>
              <a:t>Formatos para planeación diaria </a:t>
            </a:r>
            <a:endParaRPr lang="es-MX" dirty="0"/>
          </a:p>
        </p:txBody>
      </p:sp>
    </p:spTree>
    <p:extLst>
      <p:ext uri="{BB962C8B-B14F-4D97-AF65-F5344CB8AC3E}">
        <p14:creationId xmlns:p14="http://schemas.microsoft.com/office/powerpoint/2010/main" val="38415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Marcador de número de diapositiva 3"/>
          <p:cNvSpPr>
            <a:spLocks noGrp="1"/>
          </p:cNvSpPr>
          <p:nvPr>
            <p:ph type="sldNum" sz="quarter" idx="12"/>
          </p:nvPr>
        </p:nvSpPr>
        <p:spPr/>
        <p:txBody>
          <a:bodyPr/>
          <a:lstStyle/>
          <a:p>
            <a:fld id="{B3CDB2D2-7167-4BE7-8303-E6E5F905E707}" type="slidenum">
              <a:rPr lang="es-MX" smtClean="0"/>
              <a:t>19</a:t>
            </a:fld>
            <a:endParaRPr lang="es-MX"/>
          </a:p>
        </p:txBody>
      </p:sp>
      <p:pic>
        <p:nvPicPr>
          <p:cNvPr id="11" name="Imagen 10"/>
          <p:cNvPicPr>
            <a:picLocks noChangeAspect="1"/>
          </p:cNvPicPr>
          <p:nvPr/>
        </p:nvPicPr>
        <p:blipFill>
          <a:blip r:embed="rId3"/>
          <a:stretch>
            <a:fillRect/>
          </a:stretch>
        </p:blipFill>
        <p:spPr>
          <a:xfrm>
            <a:off x="494062" y="1556792"/>
            <a:ext cx="8419739" cy="4238363"/>
          </a:xfrm>
          <a:prstGeom prst="rect">
            <a:avLst/>
          </a:prstGeom>
        </p:spPr>
      </p:pic>
      <p:pic>
        <p:nvPicPr>
          <p:cNvPr id="12"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62" y="191719"/>
            <a:ext cx="1080121" cy="1063297"/>
          </a:xfrm>
          <a:prstGeom prst="rect">
            <a:avLst/>
          </a:prstGeom>
          <a:noFill/>
          <a:ln w="9525">
            <a:noFill/>
            <a:miter lim="800000"/>
            <a:headEnd/>
            <a:tailEnd/>
          </a:ln>
        </p:spPr>
      </p:pic>
      <p:sp>
        <p:nvSpPr>
          <p:cNvPr id="13" name="4 CuadroTexto"/>
          <p:cNvSpPr txBox="1"/>
          <p:nvPr/>
        </p:nvSpPr>
        <p:spPr>
          <a:xfrm>
            <a:off x="6228184" y="193184"/>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4" name="Rectángulo 13"/>
          <p:cNvSpPr/>
          <p:nvPr/>
        </p:nvSpPr>
        <p:spPr>
          <a:xfrm>
            <a:off x="5421669" y="995946"/>
            <a:ext cx="3666388" cy="369332"/>
          </a:xfrm>
          <a:prstGeom prst="rect">
            <a:avLst/>
          </a:prstGeom>
        </p:spPr>
        <p:txBody>
          <a:bodyPr wrap="none">
            <a:spAutoFit/>
          </a:bodyPr>
          <a:lstStyle/>
          <a:p>
            <a:r>
              <a:rPr lang="es-MX" dirty="0">
                <a:cs typeface="Aharoni" pitchFamily="2" charset="-79"/>
              </a:rPr>
              <a:t>5. G Formatos para planeación diaria </a:t>
            </a:r>
            <a:endParaRPr lang="es-MX" dirty="0"/>
          </a:p>
        </p:txBody>
      </p:sp>
    </p:spTree>
    <p:extLst>
      <p:ext uri="{BB962C8B-B14F-4D97-AF65-F5344CB8AC3E}">
        <p14:creationId xmlns:p14="http://schemas.microsoft.com/office/powerpoint/2010/main" val="21969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Marcador de número de diapositiva"/>
          <p:cNvSpPr>
            <a:spLocks noGrp="1"/>
          </p:cNvSpPr>
          <p:nvPr>
            <p:ph type="sldNum" sz="quarter" idx="12"/>
          </p:nvPr>
        </p:nvSpPr>
        <p:spPr/>
        <p:txBody>
          <a:bodyPr/>
          <a:lstStyle/>
          <a:p>
            <a:fld id="{B3CDB2D2-7167-4BE7-8303-E6E5F905E707}" type="slidenum">
              <a:rPr lang="es-MX" smtClean="0"/>
              <a:t>2</a:t>
            </a:fld>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1963302407"/>
              </p:ext>
            </p:extLst>
          </p:nvPr>
        </p:nvGraphicFramePr>
        <p:xfrm>
          <a:off x="735560" y="1251600"/>
          <a:ext cx="8136904" cy="4480560"/>
        </p:xfrm>
        <a:graphic>
          <a:graphicData uri="http://schemas.openxmlformats.org/drawingml/2006/table">
            <a:tbl>
              <a:tblPr firstRow="1" bandRow="1">
                <a:tableStyleId>{8799B23B-EC83-4686-B30A-512413B5E67A}</a:tableStyleId>
              </a:tblPr>
              <a:tblGrid>
                <a:gridCol w="547260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2833399">
                <a:tc>
                  <a:txBody>
                    <a:bodyPr/>
                    <a:lstStyle/>
                    <a:p>
                      <a:r>
                        <a:rPr lang="es-MX" sz="1200" b="0" dirty="0">
                          <a:latin typeface="Arial" panose="020B0604020202020204" pitchFamily="34" charset="0"/>
                          <a:cs typeface="Arial" panose="020B0604020202020204" pitchFamily="34" charset="0"/>
                        </a:rPr>
                        <a:t> C.A.I. Conclusiones generales</a:t>
                      </a:r>
                    </a:p>
                    <a:p>
                      <a:r>
                        <a:rPr lang="es-MX" sz="1200" b="0" dirty="0">
                          <a:latin typeface="Arial" panose="020B0604020202020204" pitchFamily="34" charset="0"/>
                          <a:cs typeface="Arial" panose="020B0604020202020204" pitchFamily="34" charset="0"/>
                        </a:rPr>
                        <a:t> Organizador Gráfico. Conexiones </a:t>
                      </a:r>
                    </a:p>
                    <a:p>
                      <a:r>
                        <a:rPr lang="es-MX" sz="1200" b="0" dirty="0">
                          <a:latin typeface="Arial" panose="020B0604020202020204" pitchFamily="34" charset="0"/>
                          <a:cs typeface="Arial" panose="020B0604020202020204" pitchFamily="34" charset="0"/>
                        </a:rPr>
                        <a:t>Fotografías 1</a:t>
                      </a:r>
                      <a:r>
                        <a:rPr lang="es-MX" sz="1200" b="0" baseline="0" dirty="0">
                          <a:latin typeface="Arial" panose="020B0604020202020204" pitchFamily="34" charset="0"/>
                          <a:cs typeface="Arial" panose="020B0604020202020204" pitchFamily="34" charset="0"/>
                        </a:rPr>
                        <a:t> R. T.</a:t>
                      </a:r>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Organizador grafico</a:t>
                      </a:r>
                    </a:p>
                    <a:p>
                      <a:r>
                        <a:rPr lang="es-MX" sz="1200" b="0" dirty="0">
                          <a:latin typeface="Arial" panose="020B0604020202020204" pitchFamily="34" charset="0"/>
                          <a:cs typeface="Arial" panose="020B0604020202020204" pitchFamily="34" charset="0"/>
                        </a:rPr>
                        <a:t>Justificación  </a:t>
                      </a:r>
                    </a:p>
                    <a:p>
                      <a:r>
                        <a:rPr lang="es-MX" sz="1200" b="0" dirty="0">
                          <a:latin typeface="Arial" panose="020B0604020202020204" pitchFamily="34" charset="0"/>
                          <a:cs typeface="Arial" panose="020B0604020202020204" pitchFamily="34" charset="0"/>
                        </a:rPr>
                        <a:t>Objetivos </a:t>
                      </a:r>
                    </a:p>
                    <a:p>
                      <a:r>
                        <a:rPr lang="es-MX" sz="1200" b="0" dirty="0">
                          <a:latin typeface="Arial" panose="020B0604020202020204" pitchFamily="34" charset="0"/>
                          <a:cs typeface="Arial" panose="020B0604020202020204" pitchFamily="34" charset="0"/>
                        </a:rPr>
                        <a:t>Preguntas generadoras </a:t>
                      </a:r>
                    </a:p>
                    <a:p>
                      <a:r>
                        <a:rPr lang="es-MX" sz="1200" b="0" dirty="0">
                          <a:latin typeface="Arial" panose="020B0604020202020204" pitchFamily="34" charset="0"/>
                          <a:cs typeface="Arial" panose="020B0604020202020204" pitchFamily="34" charset="0"/>
                        </a:rPr>
                        <a:t>Contenidos y temas propuestos</a:t>
                      </a:r>
                    </a:p>
                    <a:p>
                      <a:r>
                        <a:rPr lang="es-MX" sz="1200" b="0" dirty="0">
                          <a:latin typeface="Arial" panose="020B0604020202020204" pitchFamily="34" charset="0"/>
                          <a:cs typeface="Arial" panose="020B0604020202020204" pitchFamily="34" charset="0"/>
                        </a:rPr>
                        <a:t>Formatos e instrumentos de planeación </a:t>
                      </a:r>
                    </a:p>
                    <a:p>
                      <a:r>
                        <a:rPr lang="es-MX" sz="1200" b="0" dirty="0">
                          <a:latin typeface="Arial" panose="020B0604020202020204" pitchFamily="34" charset="0"/>
                          <a:cs typeface="Arial" panose="020B0604020202020204" pitchFamily="34" charset="0"/>
                        </a:rPr>
                        <a:t>Reflexión. Grupo interdisciplinario </a:t>
                      </a:r>
                    </a:p>
                    <a:p>
                      <a:r>
                        <a:rPr lang="es-MX" sz="1200" b="0" dirty="0">
                          <a:latin typeface="Arial" panose="020B0604020202020204" pitchFamily="34" charset="0"/>
                          <a:cs typeface="Arial" panose="020B0604020202020204" pitchFamily="34" charset="0"/>
                        </a:rPr>
                        <a:t>Organizador gráfico. Preguntas esenciales </a:t>
                      </a:r>
                    </a:p>
                    <a:p>
                      <a:r>
                        <a:rPr lang="es-MX" sz="1200" b="0" dirty="0">
                          <a:latin typeface="Arial" panose="020B0604020202020204" pitchFamily="34" charset="0"/>
                          <a:cs typeface="Arial" panose="020B0604020202020204" pitchFamily="34" charset="0"/>
                        </a:rPr>
                        <a:t>Organizador gráfico. Proceso de indagación </a:t>
                      </a:r>
                    </a:p>
                    <a:p>
                      <a:r>
                        <a:rPr lang="es-MX" sz="1200" b="0" dirty="0">
                          <a:latin typeface="Arial" panose="020B0604020202020204" pitchFamily="34" charset="0"/>
                          <a:cs typeface="Arial" panose="020B0604020202020204" pitchFamily="34" charset="0"/>
                        </a:rPr>
                        <a:t>A.M.E General</a:t>
                      </a:r>
                    </a:p>
                    <a:p>
                      <a:r>
                        <a:rPr lang="es-MX" sz="1200" b="0" dirty="0">
                          <a:latin typeface="Arial" panose="020B0604020202020204" pitchFamily="34" charset="0"/>
                          <a:cs typeface="Arial" panose="020B0604020202020204" pitchFamily="34" charset="0"/>
                        </a:rPr>
                        <a:t>E. I.P. Resumen </a:t>
                      </a:r>
                    </a:p>
                    <a:p>
                      <a:r>
                        <a:rPr lang="es-MX" sz="1200" b="0" dirty="0">
                          <a:latin typeface="Arial" panose="020B0604020202020204" pitchFamily="34" charset="0"/>
                          <a:cs typeface="Arial" panose="020B0604020202020204" pitchFamily="34" charset="0"/>
                        </a:rPr>
                        <a:t>E. I. P. Elaboración de proyecto </a:t>
                      </a:r>
                    </a:p>
                    <a:p>
                      <a:r>
                        <a:rPr lang="es-MX" sz="1200" b="0" dirty="0">
                          <a:latin typeface="Arial" panose="020B0604020202020204" pitchFamily="34" charset="0"/>
                          <a:cs typeface="Arial" panose="020B0604020202020204" pitchFamily="34" charset="0"/>
                        </a:rPr>
                        <a:t>Fotografías de la sesión  </a:t>
                      </a:r>
                    </a:p>
                    <a:p>
                      <a:pPr marL="0" indent="0">
                        <a:buFont typeface="Arial" panose="020B0604020202020204" pitchFamily="34" charset="0"/>
                        <a:buNone/>
                      </a:pPr>
                      <a:r>
                        <a:rPr lang="es-MX" sz="1200" b="0" dirty="0">
                          <a:latin typeface="Arial" panose="020B0604020202020204" pitchFamily="34" charset="0"/>
                          <a:cs typeface="Arial" panose="020B0604020202020204" pitchFamily="34" charset="0"/>
                        </a:rPr>
                        <a:t>Gráficos tipos de evaluación </a:t>
                      </a:r>
                    </a:p>
                    <a:p>
                      <a:pPr marL="0" indent="0">
                        <a:buFont typeface="Arial" panose="020B0604020202020204" pitchFamily="34" charset="0"/>
                        <a:buNone/>
                      </a:pPr>
                      <a:r>
                        <a:rPr lang="es-MX" sz="1200" b="0" dirty="0">
                          <a:latin typeface="Arial" panose="020B0604020202020204" pitchFamily="34" charset="0"/>
                          <a:cs typeface="Arial" panose="020B0604020202020204" pitchFamily="34" charset="0"/>
                        </a:rPr>
                        <a:t>Formatos para evaluación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a:latin typeface="Arial" panose="020B0604020202020204" pitchFamily="34" charset="0"/>
                          <a:cs typeface="Arial" panose="020B0604020202020204" pitchFamily="34" charset="0"/>
                        </a:rPr>
                        <a:t>Formatos para evaluación Grupo Heterogéneo </a:t>
                      </a:r>
                    </a:p>
                    <a:p>
                      <a:pPr marL="0" indent="0">
                        <a:buFont typeface="Arial" panose="020B0604020202020204" pitchFamily="34" charset="0"/>
                        <a:buNone/>
                      </a:pPr>
                      <a:r>
                        <a:rPr lang="es-MX" sz="1200" b="0" dirty="0">
                          <a:latin typeface="Arial" panose="020B0604020202020204" pitchFamily="34" charset="0"/>
                          <a:cs typeface="Arial" panose="020B0604020202020204" pitchFamily="34" charset="0"/>
                        </a:rPr>
                        <a:t>Pasos para crear una infografía </a:t>
                      </a:r>
                    </a:p>
                    <a:p>
                      <a:pPr marL="0" indent="0">
                        <a:buFont typeface="Arial" panose="020B0604020202020204" pitchFamily="34" charset="0"/>
                        <a:buNone/>
                      </a:pPr>
                      <a:r>
                        <a:rPr lang="es-MX" sz="1200" b="0" dirty="0">
                          <a:latin typeface="Arial" panose="020B0604020202020204" pitchFamily="34" charset="0"/>
                          <a:cs typeface="Arial" panose="020B0604020202020204" pitchFamily="34" charset="0"/>
                        </a:rPr>
                        <a:t>Infografía </a:t>
                      </a:r>
                    </a:p>
                    <a:p>
                      <a:pPr marL="0" indent="0">
                        <a:buFont typeface="Arial" panose="020B0604020202020204" pitchFamily="34" charset="0"/>
                        <a:buNone/>
                      </a:pPr>
                      <a:r>
                        <a:rPr lang="es-MX" sz="1200" b="0" dirty="0">
                          <a:latin typeface="Arial" panose="020B0604020202020204" pitchFamily="34" charset="0"/>
                          <a:cs typeface="Arial" panose="020B0604020202020204" pitchFamily="34" charset="0"/>
                        </a:rPr>
                        <a:t>Reflexiones personales </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s-MX" sz="1200" b="0" dirty="0">
                          <a:latin typeface="Arial" panose="020B0604020202020204" pitchFamily="34" charset="0"/>
                          <a:cs typeface="Arial" panose="020B0604020202020204" pitchFamily="34" charset="0"/>
                        </a:rPr>
                        <a:t>………..…………….......3</a:t>
                      </a:r>
                    </a:p>
                    <a:p>
                      <a:r>
                        <a:rPr lang="es-MX" sz="1200" b="0" dirty="0">
                          <a:latin typeface="Arial" panose="020B0604020202020204" pitchFamily="34" charset="0"/>
                          <a:cs typeface="Arial" panose="020B0604020202020204" pitchFamily="34" charset="0"/>
                        </a:rPr>
                        <a:t>……………………….....6</a:t>
                      </a:r>
                    </a:p>
                    <a:p>
                      <a:r>
                        <a:rPr lang="es-MX" sz="1200" b="0" dirty="0">
                          <a:latin typeface="Arial" panose="020B0604020202020204" pitchFamily="34" charset="0"/>
                          <a:cs typeface="Arial" panose="020B0604020202020204" pitchFamily="34" charset="0"/>
                        </a:rPr>
                        <a:t>…………………...…......5</a:t>
                      </a:r>
                    </a:p>
                    <a:p>
                      <a:r>
                        <a:rPr lang="es-MX" sz="1200" b="0" dirty="0">
                          <a:latin typeface="Arial" panose="020B0604020202020204" pitchFamily="34" charset="0"/>
                          <a:cs typeface="Arial" panose="020B0604020202020204" pitchFamily="34" charset="0"/>
                        </a:rPr>
                        <a:t>……………………</a:t>
                      </a:r>
                      <a:r>
                        <a:rPr lang="es-MX" sz="1200" b="0" baseline="0" dirty="0">
                          <a:latin typeface="Arial" panose="020B0604020202020204" pitchFamily="34" charset="0"/>
                          <a:cs typeface="Arial" panose="020B0604020202020204" pitchFamily="34" charset="0"/>
                        </a:rPr>
                        <a:t>….     9</a:t>
                      </a:r>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………………..............10</a:t>
                      </a:r>
                    </a:p>
                    <a:p>
                      <a:r>
                        <a:rPr lang="es-MX" sz="1200" b="0" dirty="0">
                          <a:latin typeface="Arial" panose="020B0604020202020204" pitchFamily="34" charset="0"/>
                          <a:cs typeface="Arial" panose="020B0604020202020204" pitchFamily="34" charset="0"/>
                        </a:rPr>
                        <a:t>…………………… …...11</a:t>
                      </a:r>
                    </a:p>
                    <a:p>
                      <a:r>
                        <a:rPr lang="es-MX" sz="1200" b="0" dirty="0">
                          <a:latin typeface="Arial" panose="020B0604020202020204" pitchFamily="34" charset="0"/>
                          <a:cs typeface="Arial" panose="020B0604020202020204" pitchFamily="34" charset="0"/>
                        </a:rPr>
                        <a:t>…………………...........13</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…………………...........14</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…………………...........16</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…………………...........20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…………………...........21</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…………………...........24</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……………………...….28</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……………………....…29</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……………………....…37</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……………………....…44</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……………………....…49</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……………………....…50</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……………………....…51</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Arial" panose="020B0604020202020204" pitchFamily="34" charset="0"/>
                          <a:cs typeface="Arial" panose="020B0604020202020204" pitchFamily="34" charset="0"/>
                        </a:rPr>
                        <a:t>……………………....…52</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CuadroTexto 1"/>
          <p:cNvSpPr txBox="1"/>
          <p:nvPr/>
        </p:nvSpPr>
        <p:spPr>
          <a:xfrm>
            <a:off x="2483767" y="309310"/>
            <a:ext cx="2698653" cy="400110"/>
          </a:xfrm>
          <a:prstGeom prst="rect">
            <a:avLst/>
          </a:prstGeom>
          <a:noFill/>
        </p:spPr>
        <p:txBody>
          <a:bodyPr wrap="square" rtlCol="0">
            <a:spAutoFit/>
          </a:bodyPr>
          <a:lstStyle/>
          <a:p>
            <a:pPr algn="ctr"/>
            <a:r>
              <a:rPr lang="es-MX" sz="2000" dirty="0">
                <a:solidFill>
                  <a:srgbClr val="0070C0"/>
                </a:solidFill>
              </a:rPr>
              <a:t>5. ÍNDICE</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41" y="-27296"/>
            <a:ext cx="1055207" cy="955641"/>
          </a:xfrm>
          <a:prstGeom prst="rect">
            <a:avLst/>
          </a:prstGeom>
          <a:noFill/>
          <a:ln w="9525">
            <a:noFill/>
            <a:miter lim="800000"/>
            <a:headEnd/>
            <a:tailEnd/>
          </a:ln>
        </p:spPr>
      </p:pic>
      <p:sp>
        <p:nvSpPr>
          <p:cNvPr id="9"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519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3 Marcador de número de diapositiva"/>
          <p:cNvSpPr>
            <a:spLocks noGrp="1"/>
          </p:cNvSpPr>
          <p:nvPr>
            <p:ph type="sldNum" sz="quarter" idx="12"/>
          </p:nvPr>
        </p:nvSpPr>
        <p:spPr/>
        <p:txBody>
          <a:bodyPr/>
          <a:lstStyle/>
          <a:p>
            <a:fld id="{B3CDB2D2-7167-4BE7-8303-E6E5F905E707}" type="slidenum">
              <a:rPr lang="es-MX" smtClean="0"/>
              <a:t>20</a:t>
            </a:fld>
            <a:endParaRPr lang="es-MX" dirty="0"/>
          </a:p>
        </p:txBody>
      </p:sp>
      <p:sp>
        <p:nvSpPr>
          <p:cNvPr id="2" name="Rectángulo 1"/>
          <p:cNvSpPr/>
          <p:nvPr/>
        </p:nvSpPr>
        <p:spPr>
          <a:xfrm>
            <a:off x="5364088" y="1043444"/>
            <a:ext cx="3994714" cy="369332"/>
          </a:xfrm>
          <a:prstGeom prst="rect">
            <a:avLst/>
          </a:prstGeom>
        </p:spPr>
        <p:txBody>
          <a:bodyPr wrap="square">
            <a:spAutoFit/>
          </a:bodyPr>
          <a:lstStyle/>
          <a:p>
            <a:pPr algn="just"/>
            <a:r>
              <a:rPr lang="es-MX" dirty="0"/>
              <a:t>5. h. Reflexión grupo interdisciplinario </a:t>
            </a:r>
          </a:p>
        </p:txBody>
      </p:sp>
      <p:sp>
        <p:nvSpPr>
          <p:cNvPr id="3" name="CuadroTexto 2"/>
          <p:cNvSpPr txBox="1"/>
          <p:nvPr/>
        </p:nvSpPr>
        <p:spPr>
          <a:xfrm>
            <a:off x="611560" y="1674951"/>
            <a:ext cx="8280920" cy="4801314"/>
          </a:xfrm>
          <a:prstGeom prst="rect">
            <a:avLst/>
          </a:prstGeom>
          <a:noFill/>
        </p:spPr>
        <p:txBody>
          <a:bodyPr wrap="square" rtlCol="0">
            <a:spAutoFit/>
          </a:bodyPr>
          <a:lstStyle/>
          <a:p>
            <a:r>
              <a:rPr lang="es-MX" b="1" dirty="0"/>
              <a:t>Avances</a:t>
            </a:r>
          </a:p>
          <a:p>
            <a:r>
              <a:rPr lang="es-MX" dirty="0"/>
              <a:t>Se han realizado todas las actividades propuestas en el micrositio de conexiones.</a:t>
            </a:r>
          </a:p>
          <a:p>
            <a:r>
              <a:rPr lang="es-MX" dirty="0"/>
              <a:t>Hemos logrado entender el concepto de interdisciplinariedad.</a:t>
            </a:r>
          </a:p>
          <a:p>
            <a:r>
              <a:rPr lang="es-MX" dirty="0"/>
              <a:t>Hemos logrado un trabajo colaborativo de manera empática.</a:t>
            </a:r>
          </a:p>
          <a:p>
            <a:r>
              <a:rPr lang="es-MX" dirty="0"/>
              <a:t>Se han fusionado diversas disciplinas para un mismo objetivo.</a:t>
            </a:r>
          </a:p>
          <a:p>
            <a:endParaRPr lang="es-MX" dirty="0"/>
          </a:p>
          <a:p>
            <a:r>
              <a:rPr lang="es-MX" b="1" dirty="0"/>
              <a:t>Tropiezos</a:t>
            </a:r>
          </a:p>
          <a:p>
            <a:r>
              <a:rPr lang="es-MX" dirty="0"/>
              <a:t>Diversidad de horarios para poder trabajar en equipo.</a:t>
            </a:r>
          </a:p>
          <a:p>
            <a:r>
              <a:rPr lang="es-MX" dirty="0"/>
              <a:t>Falta de unificación de criterios en plenaria para llegar a conclusiones.</a:t>
            </a:r>
          </a:p>
          <a:p>
            <a:r>
              <a:rPr lang="es-MX" dirty="0"/>
              <a:t>Falta de retroalimentación por parte de los organizadores de conexiones a nivel DGIRE.</a:t>
            </a:r>
          </a:p>
          <a:p>
            <a:endParaRPr lang="es-MX" dirty="0"/>
          </a:p>
          <a:p>
            <a:r>
              <a:rPr lang="es-MX" b="1" dirty="0"/>
              <a:t>Soluciones</a:t>
            </a:r>
            <a:r>
              <a:rPr lang="es-MX" dirty="0"/>
              <a:t>   </a:t>
            </a:r>
          </a:p>
          <a:p>
            <a:r>
              <a:rPr lang="es-MX" dirty="0"/>
              <a:t>Respuesta oportuna sobre los portafolios enviados en las diferentes sesiones.</a:t>
            </a:r>
          </a:p>
          <a:p>
            <a:r>
              <a:rPr lang="es-MX" dirty="0"/>
              <a:t>Interacción directa con los organizadores del proyecto conexiones para despejar dudas al momento de elaborar los portafolios. ( teléfono o en línea)  </a:t>
            </a:r>
          </a:p>
          <a:p>
            <a:endParaRPr lang="es-MX" dirty="0"/>
          </a:p>
          <a:p>
            <a:endParaRPr lang="es-MX" dirty="0"/>
          </a:p>
        </p:txBody>
      </p:sp>
      <p:pic>
        <p:nvPicPr>
          <p:cNvPr id="5"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23273"/>
            <a:ext cx="1080121" cy="1063297"/>
          </a:xfrm>
          <a:prstGeom prst="rect">
            <a:avLst/>
          </a:prstGeom>
          <a:noFill/>
          <a:ln w="9525">
            <a:noFill/>
            <a:miter lim="800000"/>
            <a:headEnd/>
            <a:tailEnd/>
          </a:ln>
        </p:spPr>
      </p:pic>
      <p:sp>
        <p:nvSpPr>
          <p:cNvPr id="6"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8191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499" y="1608235"/>
            <a:ext cx="7200800" cy="5067944"/>
          </a:xfrm>
          <a:prstGeom prst="rect">
            <a:avLst/>
          </a:prstGeom>
        </p:spPr>
      </p:pic>
      <p:sp>
        <p:nvSpPr>
          <p:cNvPr id="2" name="CuadroTexto 1"/>
          <p:cNvSpPr txBox="1"/>
          <p:nvPr/>
        </p:nvSpPr>
        <p:spPr>
          <a:xfrm>
            <a:off x="4281899" y="830709"/>
            <a:ext cx="4824536" cy="369332"/>
          </a:xfrm>
          <a:prstGeom prst="rect">
            <a:avLst/>
          </a:prstGeom>
          <a:noFill/>
        </p:spPr>
        <p:txBody>
          <a:bodyPr wrap="square" rtlCol="0">
            <a:spAutoFit/>
          </a:bodyPr>
          <a:lstStyle/>
          <a:p>
            <a:r>
              <a:rPr lang="es-MX" dirty="0"/>
              <a:t>5.I . 4. Organizador gráfico. Preguntas esenciales </a:t>
            </a:r>
          </a:p>
        </p:txBody>
      </p:sp>
      <p:sp>
        <p:nvSpPr>
          <p:cNvPr id="3" name="2 Marcador de número de diapositiva"/>
          <p:cNvSpPr>
            <a:spLocks noGrp="1"/>
          </p:cNvSpPr>
          <p:nvPr>
            <p:ph type="sldNum" sz="quarter" idx="12"/>
          </p:nvPr>
        </p:nvSpPr>
        <p:spPr/>
        <p:txBody>
          <a:bodyPr/>
          <a:lstStyle/>
          <a:p>
            <a:fld id="{B3CDB2D2-7167-4BE7-8303-E6E5F905E707}" type="slidenum">
              <a:rPr lang="es-MX" smtClean="0"/>
              <a:t>21</a:t>
            </a:fld>
            <a:endParaRPr lang="es-MX" dirty="0"/>
          </a:p>
        </p:txBody>
      </p:sp>
      <p:pic>
        <p:nvPicPr>
          <p:cNvPr id="6"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167" y="5558"/>
            <a:ext cx="1055207" cy="955641"/>
          </a:xfrm>
          <a:prstGeom prst="rect">
            <a:avLst/>
          </a:prstGeom>
          <a:noFill/>
          <a:ln w="9525">
            <a:noFill/>
            <a:miter lim="800000"/>
            <a:headEnd/>
            <a:tailEnd/>
          </a:ln>
        </p:spPr>
      </p:pic>
      <p:sp>
        <p:nvSpPr>
          <p:cNvPr id="7"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35698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964" t="5900" r="3538"/>
          <a:stretch/>
        </p:blipFill>
        <p:spPr>
          <a:xfrm>
            <a:off x="572682" y="1251188"/>
            <a:ext cx="7411026" cy="5534783"/>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22</a:t>
            </a:fld>
            <a:endParaRPr lang="es-MX" dirty="0"/>
          </a:p>
        </p:txBody>
      </p:sp>
      <p:pic>
        <p:nvPicPr>
          <p:cNvPr id="6"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167" y="-21737"/>
            <a:ext cx="1055207" cy="955641"/>
          </a:xfrm>
          <a:prstGeom prst="rect">
            <a:avLst/>
          </a:prstGeom>
          <a:noFill/>
          <a:ln w="9525">
            <a:noFill/>
            <a:miter lim="800000"/>
            <a:headEnd/>
            <a:tailEnd/>
          </a:ln>
        </p:spPr>
      </p:pic>
      <p:sp>
        <p:nvSpPr>
          <p:cNvPr id="7"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4387206" y="666413"/>
            <a:ext cx="4824536" cy="369332"/>
          </a:xfrm>
          <a:prstGeom prst="rect">
            <a:avLst/>
          </a:prstGeom>
          <a:noFill/>
        </p:spPr>
        <p:txBody>
          <a:bodyPr wrap="square" rtlCol="0">
            <a:spAutoFit/>
          </a:bodyPr>
          <a:lstStyle/>
          <a:p>
            <a:r>
              <a:rPr lang="es-MX" dirty="0"/>
              <a:t> Organizador gráfico. Preguntas esenciales   </a:t>
            </a:r>
          </a:p>
        </p:txBody>
      </p:sp>
    </p:spTree>
    <p:extLst>
      <p:ext uri="{BB962C8B-B14F-4D97-AF65-F5344CB8AC3E}">
        <p14:creationId xmlns:p14="http://schemas.microsoft.com/office/powerpoint/2010/main" val="5134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98" y="1327269"/>
            <a:ext cx="7282031" cy="5461523"/>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23</a:t>
            </a:fld>
            <a:endParaRPr lang="es-MX" dirty="0"/>
          </a:p>
        </p:txBody>
      </p:sp>
      <p:pic>
        <p:nvPicPr>
          <p:cNvPr id="6"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7295"/>
            <a:ext cx="1055207" cy="955641"/>
          </a:xfrm>
          <a:prstGeom prst="rect">
            <a:avLst/>
          </a:prstGeom>
          <a:noFill/>
          <a:ln w="9525">
            <a:noFill/>
            <a:miter lim="800000"/>
            <a:headEnd/>
            <a:tailEnd/>
          </a:ln>
        </p:spPr>
      </p:pic>
      <p:sp>
        <p:nvSpPr>
          <p:cNvPr id="7" name="4 CuadroTexto"/>
          <p:cNvSpPr txBox="1"/>
          <p:nvPr/>
        </p:nvSpPr>
        <p:spPr>
          <a:xfrm>
            <a:off x="6419569" y="136477"/>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4297260" y="618613"/>
            <a:ext cx="4824536" cy="369332"/>
          </a:xfrm>
          <a:prstGeom prst="rect">
            <a:avLst/>
          </a:prstGeom>
          <a:noFill/>
        </p:spPr>
        <p:txBody>
          <a:bodyPr wrap="square" rtlCol="0">
            <a:spAutoFit/>
          </a:bodyPr>
          <a:lstStyle/>
          <a:p>
            <a:r>
              <a:rPr lang="es-MX" dirty="0"/>
              <a:t>Organizador gráfico Preguntas esenciales </a:t>
            </a:r>
          </a:p>
        </p:txBody>
      </p:sp>
    </p:spTree>
    <p:extLst>
      <p:ext uri="{BB962C8B-B14F-4D97-AF65-F5344CB8AC3E}">
        <p14:creationId xmlns:p14="http://schemas.microsoft.com/office/powerpoint/2010/main" val="16015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5" name="CuadroTexto 4"/>
          <p:cNvSpPr txBox="1"/>
          <p:nvPr/>
        </p:nvSpPr>
        <p:spPr>
          <a:xfrm>
            <a:off x="3737280" y="702949"/>
            <a:ext cx="5554859" cy="369332"/>
          </a:xfrm>
          <a:prstGeom prst="rect">
            <a:avLst/>
          </a:prstGeom>
          <a:noFill/>
        </p:spPr>
        <p:txBody>
          <a:bodyPr wrap="square" rtlCol="0">
            <a:spAutoFit/>
          </a:bodyPr>
          <a:lstStyle/>
          <a:p>
            <a:r>
              <a:rPr lang="es-MX" dirty="0"/>
              <a:t>5 . Organizador gráfico proceso de indagación </a:t>
            </a: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24</a:t>
            </a:fld>
            <a:endParaRPr lang="es-MX" dirty="0"/>
          </a:p>
        </p:txBody>
      </p:sp>
      <p:graphicFrame>
        <p:nvGraphicFramePr>
          <p:cNvPr id="6" name="Diagrama 5"/>
          <p:cNvGraphicFramePr/>
          <p:nvPr>
            <p:extLst>
              <p:ext uri="{D42A27DB-BD31-4B8C-83A1-F6EECF244321}">
                <p14:modId xmlns:p14="http://schemas.microsoft.com/office/powerpoint/2010/main" val="2844920071"/>
              </p:ext>
            </p:extLst>
          </p:nvPr>
        </p:nvGraphicFramePr>
        <p:xfrm>
          <a:off x="1433589" y="1204479"/>
          <a:ext cx="5856312" cy="5438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952" y="109181"/>
            <a:ext cx="1055207" cy="955641"/>
          </a:xfrm>
          <a:prstGeom prst="rect">
            <a:avLst/>
          </a:prstGeom>
          <a:noFill/>
          <a:ln w="9525">
            <a:noFill/>
            <a:miter lim="800000"/>
            <a:headEnd/>
            <a:tailEnd/>
          </a:ln>
        </p:spPr>
      </p:pic>
      <p:sp>
        <p:nvSpPr>
          <p:cNvPr id="9" name="4 CuadroTexto"/>
          <p:cNvSpPr txBox="1"/>
          <p:nvPr/>
        </p:nvSpPr>
        <p:spPr>
          <a:xfrm>
            <a:off x="6438821" y="87422"/>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1492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895924026"/>
              </p:ext>
            </p:extLst>
          </p:nvPr>
        </p:nvGraphicFramePr>
        <p:xfrm>
          <a:off x="251520" y="1164599"/>
          <a:ext cx="8424936" cy="5688632"/>
        </p:xfrm>
        <a:graphic>
          <a:graphicData uri="http://schemas.openxmlformats.org/drawingml/2006/table">
            <a:tbl>
              <a:tblPr>
                <a:tableStyleId>{E8B1032C-EA38-4F05-BA0D-38AFFFC7BED3}</a:tableStyleId>
              </a:tblPr>
              <a:tblGrid>
                <a:gridCol w="8424936">
                  <a:extLst>
                    <a:ext uri="{9D8B030D-6E8A-4147-A177-3AD203B41FA5}">
                      <a16:colId xmlns:a16="http://schemas.microsoft.com/office/drawing/2014/main" val="20000"/>
                    </a:ext>
                  </a:extLst>
                </a:gridCol>
              </a:tblGrid>
              <a:tr h="388036">
                <a:tc>
                  <a:txBody>
                    <a:bodyPr/>
                    <a:lstStyle/>
                    <a:p>
                      <a:pPr algn="ctr">
                        <a:lnSpc>
                          <a:spcPct val="115000"/>
                        </a:lnSpc>
                        <a:spcAft>
                          <a:spcPts val="0"/>
                        </a:spcAft>
                      </a:pPr>
                      <a:r>
                        <a:rPr lang="es-ES" sz="900" dirty="0">
                          <a:effectLst/>
                        </a:rPr>
                        <a:t>Planeación de proyectos Interdisciplinarios</a:t>
                      </a:r>
                      <a:endParaRPr lang="es-MX" sz="900" dirty="0">
                        <a:solidFill>
                          <a:srgbClr val="000000"/>
                        </a:solidFill>
                        <a:effectLst/>
                        <a:latin typeface="Arial" panose="020B0604020202020204" pitchFamily="34" charset="0"/>
                        <a:ea typeface="Arial" panose="020B0604020202020204" pitchFamily="34" charset="0"/>
                      </a:endParaRPr>
                    </a:p>
                  </a:txBody>
                  <a:tcPr marL="52639" marR="52639" marT="52639" marB="52639"/>
                </a:tc>
                <a:extLst>
                  <a:ext uri="{0D108BD9-81ED-4DB2-BD59-A6C34878D82A}">
                    <a16:rowId xmlns:a16="http://schemas.microsoft.com/office/drawing/2014/main" val="10000"/>
                  </a:ext>
                </a:extLst>
              </a:tr>
              <a:tr h="5300596">
                <a:tc>
                  <a:txBody>
                    <a:bodyPr/>
                    <a:lstStyle/>
                    <a:p>
                      <a:pPr algn="just">
                        <a:lnSpc>
                          <a:spcPct val="115000"/>
                        </a:lnSpc>
                        <a:spcAft>
                          <a:spcPts val="0"/>
                        </a:spcAft>
                      </a:pPr>
                      <a:r>
                        <a:rPr lang="es-ES" sz="900" dirty="0">
                          <a:effectLst/>
                        </a:rPr>
                        <a:t> </a:t>
                      </a:r>
                      <a:endParaRPr lang="es-MX" sz="1200" dirty="0">
                        <a:effectLst/>
                      </a:endParaRPr>
                    </a:p>
                    <a:p>
                      <a:pPr algn="just">
                        <a:lnSpc>
                          <a:spcPct val="115000"/>
                        </a:lnSpc>
                        <a:spcAft>
                          <a:spcPts val="0"/>
                        </a:spcAft>
                      </a:pPr>
                      <a:r>
                        <a:rPr lang="es-ES" sz="1200" dirty="0">
                          <a:effectLst/>
                        </a:rPr>
                        <a:t>¿</a:t>
                      </a:r>
                      <a:r>
                        <a:rPr lang="es-ES" sz="1200" b="1" dirty="0">
                          <a:effectLst/>
                        </a:rPr>
                        <a:t>A qué responde la necesidad de crear proyectos interdisciplinarios como medio de aprendizaje?</a:t>
                      </a:r>
                      <a:r>
                        <a:rPr lang="es-ES" sz="1200" dirty="0">
                          <a:effectLst/>
                        </a:rPr>
                        <a:t> </a:t>
                      </a:r>
                    </a:p>
                    <a:p>
                      <a:pPr algn="just">
                        <a:lnSpc>
                          <a:spcPct val="115000"/>
                        </a:lnSpc>
                        <a:spcAft>
                          <a:spcPts val="0"/>
                        </a:spcAft>
                      </a:pPr>
                      <a:r>
                        <a:rPr lang="es-ES" sz="1200" dirty="0">
                          <a:effectLst/>
                        </a:rPr>
                        <a:t>Responde a las necesidades para la educación del siglo XXI, involucrando el trabajo autónomo de los alumnos.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b="1" dirty="0">
                          <a:effectLst/>
                        </a:rPr>
                        <a:t>¿Cuáles son los elementos fundamentales para la estructuración y planeación de los proyectos interdisciplinarios? </a:t>
                      </a:r>
                      <a:endParaRPr lang="es-MX" sz="1200" b="1"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Conocimiento y Compromiso docente.</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Reconocer elementos esenciales de las asignaturas. </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Trabajo  cooperativo y colaborativo</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Identificar la conexión con otras áreas</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Elegir momentos específicos donde todos los docentes estén presentes para dividir el proyecto </a:t>
                      </a:r>
                      <a:endParaRPr lang="es-MX" sz="1200" dirty="0">
                        <a:effectLst/>
                      </a:endParaRPr>
                    </a:p>
                    <a:p>
                      <a:pPr algn="just">
                        <a:lnSpc>
                          <a:spcPct val="115000"/>
                        </a:lnSpc>
                        <a:spcAft>
                          <a:spcPts val="0"/>
                        </a:spcAft>
                      </a:pPr>
                      <a:r>
                        <a:rPr lang="es-ES" sz="1200" dirty="0">
                          <a:effectLst/>
                        </a:rPr>
                        <a:t> </a:t>
                      </a:r>
                      <a:endParaRPr lang="es-MX" sz="1200" b="1" dirty="0">
                        <a:effectLst/>
                      </a:endParaRPr>
                    </a:p>
                    <a:p>
                      <a:pPr algn="just">
                        <a:lnSpc>
                          <a:spcPct val="115000"/>
                        </a:lnSpc>
                        <a:spcAft>
                          <a:spcPts val="0"/>
                        </a:spcAft>
                      </a:pPr>
                      <a:r>
                        <a:rPr lang="es-ES" sz="1200" b="1" dirty="0">
                          <a:effectLst/>
                        </a:rPr>
                        <a:t>¿Cuál es “el método” o “los pasos” para acercarse a la Interdisciplinariedad”?</a:t>
                      </a:r>
                      <a:endParaRPr lang="es-MX" sz="1200" b="1"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Conocer detalladamente el programa</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Jerarquizar el contenido</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Reconocer una problemática que nos lleve a la investigación </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Identificar los avances que se esperan del proyecto e retroalimentar las experiencias</a:t>
                      </a:r>
                    </a:p>
                    <a:p>
                      <a:pPr marL="0" lvl="0" indent="0" algn="just">
                        <a:lnSpc>
                          <a:spcPct val="115000"/>
                        </a:lnSpc>
                        <a:spcAft>
                          <a:spcPts val="0"/>
                        </a:spcAft>
                        <a:buFont typeface="Symbol" panose="05050102010706020507" pitchFamily="18" charset="2"/>
                        <a:buNone/>
                      </a:pPr>
                      <a:endParaRPr lang="es-MX" sz="1200" dirty="0">
                        <a:effectLst/>
                      </a:endParaRPr>
                    </a:p>
                    <a:p>
                      <a:pPr algn="just">
                        <a:lnSpc>
                          <a:spcPct val="115000"/>
                        </a:lnSpc>
                        <a:spcAft>
                          <a:spcPts val="0"/>
                        </a:spcAft>
                      </a:pPr>
                      <a:r>
                        <a:rPr lang="es-ES" sz="1200" b="1" dirty="0">
                          <a:effectLst/>
                        </a:rPr>
                        <a:t>¿Qué características debe de tener el nombre del proyecto interdisciplinario?</a:t>
                      </a:r>
                      <a:endParaRPr lang="es-MX" sz="1200" b="1"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Innovador</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Impacto</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Ajustado a la realidad que se va a estudiar</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De fácil interpretación</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2639" marR="52639" marT="52639" marB="52639"/>
                </a:tc>
                <a:extLst>
                  <a:ext uri="{0D108BD9-81ED-4DB2-BD59-A6C34878D82A}">
                    <a16:rowId xmlns:a16="http://schemas.microsoft.com/office/drawing/2014/main" val="10001"/>
                  </a:ext>
                </a:extLst>
              </a:tr>
            </a:tbl>
          </a:graphicData>
        </a:graphic>
      </p:graphicFrame>
      <p:sp>
        <p:nvSpPr>
          <p:cNvPr id="6" name="CuadroTexto 5"/>
          <p:cNvSpPr txBox="1"/>
          <p:nvPr/>
        </p:nvSpPr>
        <p:spPr>
          <a:xfrm>
            <a:off x="4575127" y="707631"/>
            <a:ext cx="4032448" cy="369332"/>
          </a:xfrm>
          <a:prstGeom prst="rect">
            <a:avLst/>
          </a:prstGeom>
          <a:noFill/>
        </p:spPr>
        <p:txBody>
          <a:bodyPr wrap="square" rtlCol="0">
            <a:spAutoFit/>
          </a:bodyPr>
          <a:lstStyle/>
          <a:p>
            <a:r>
              <a:rPr lang="es-MX" dirty="0"/>
              <a:t>5. I Producto 6e : A.M.E. General </a:t>
            </a: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25</a:t>
            </a:fld>
            <a:endParaRPr lang="es-MX" dirty="0"/>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08" y="144615"/>
            <a:ext cx="982287" cy="955641"/>
          </a:xfrm>
          <a:prstGeom prst="rect">
            <a:avLst/>
          </a:prstGeom>
          <a:noFill/>
          <a:ln w="9525">
            <a:noFill/>
            <a:miter lim="800000"/>
            <a:headEnd/>
            <a:tailEnd/>
          </a:ln>
        </p:spPr>
      </p:pic>
      <p:sp>
        <p:nvSpPr>
          <p:cNvPr id="9" name="4 CuadroTexto"/>
          <p:cNvSpPr txBox="1"/>
          <p:nvPr/>
        </p:nvSpPr>
        <p:spPr>
          <a:xfrm>
            <a:off x="6508777" y="122856"/>
            <a:ext cx="265614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1600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868646150"/>
              </p:ext>
            </p:extLst>
          </p:nvPr>
        </p:nvGraphicFramePr>
        <p:xfrm>
          <a:off x="628569" y="1268760"/>
          <a:ext cx="7910264" cy="5400600"/>
        </p:xfrm>
        <a:graphic>
          <a:graphicData uri="http://schemas.openxmlformats.org/drawingml/2006/table">
            <a:tbl>
              <a:tblPr>
                <a:tableStyleId>{E8B1032C-EA38-4F05-BA0D-38AFFFC7BED3}</a:tableStyleId>
              </a:tblPr>
              <a:tblGrid>
                <a:gridCol w="7910264">
                  <a:extLst>
                    <a:ext uri="{9D8B030D-6E8A-4147-A177-3AD203B41FA5}">
                      <a16:colId xmlns:a16="http://schemas.microsoft.com/office/drawing/2014/main" val="20000"/>
                    </a:ext>
                  </a:extLst>
                </a:gridCol>
              </a:tblGrid>
              <a:tr h="440915">
                <a:tc>
                  <a:txBody>
                    <a:bodyPr/>
                    <a:lstStyle/>
                    <a:p>
                      <a:pPr algn="ctr">
                        <a:lnSpc>
                          <a:spcPct val="115000"/>
                        </a:lnSpc>
                        <a:spcAft>
                          <a:spcPts val="0"/>
                        </a:spcAft>
                      </a:pPr>
                      <a:r>
                        <a:rPr lang="es-ES" sz="1200" dirty="0">
                          <a:effectLst/>
                        </a:rPr>
                        <a:t>Documentación del proceso y portafolios de evidencias</a:t>
                      </a:r>
                      <a:endParaRPr lang="es-MX" sz="1200" dirty="0">
                        <a:solidFill>
                          <a:srgbClr val="000000"/>
                        </a:solidFill>
                        <a:effectLst/>
                        <a:latin typeface="Arial" panose="020B0604020202020204" pitchFamily="34" charset="0"/>
                        <a:ea typeface="Arial" panose="020B0604020202020204" pitchFamily="34" charset="0"/>
                      </a:endParaRPr>
                    </a:p>
                  </a:txBody>
                  <a:tcPr marL="53731" marR="53731" marT="53731" marB="53731"/>
                </a:tc>
                <a:extLst>
                  <a:ext uri="{0D108BD9-81ED-4DB2-BD59-A6C34878D82A}">
                    <a16:rowId xmlns:a16="http://schemas.microsoft.com/office/drawing/2014/main" val="10000"/>
                  </a:ext>
                </a:extLst>
              </a:tr>
              <a:tr h="4959685">
                <a:tc>
                  <a:txBody>
                    <a:bodyPr/>
                    <a:lstStyle/>
                    <a:p>
                      <a:pPr algn="just">
                        <a:lnSpc>
                          <a:spcPct val="115000"/>
                        </a:lnSpc>
                        <a:spcAft>
                          <a:spcPts val="0"/>
                        </a:spcAft>
                      </a:pPr>
                      <a:r>
                        <a:rPr lang="es-ES" sz="1200" dirty="0">
                          <a:effectLst/>
                        </a:rPr>
                        <a:t> </a:t>
                      </a:r>
                      <a:endParaRPr lang="es-MX" sz="1200" b="1" dirty="0">
                        <a:effectLst/>
                      </a:endParaRPr>
                    </a:p>
                    <a:p>
                      <a:pPr algn="just">
                        <a:lnSpc>
                          <a:spcPct val="115000"/>
                        </a:lnSpc>
                        <a:spcAft>
                          <a:spcPts val="0"/>
                        </a:spcAft>
                      </a:pPr>
                      <a:r>
                        <a:rPr lang="es-ES" sz="1200" b="1" dirty="0">
                          <a:effectLst/>
                        </a:rPr>
                        <a:t>¿Qué se entiende por “Documentación”?</a:t>
                      </a:r>
                      <a:endParaRPr lang="es-MX" sz="1200" b="1" dirty="0">
                        <a:effectLst/>
                      </a:endParaRPr>
                    </a:p>
                    <a:p>
                      <a:pPr algn="just">
                        <a:lnSpc>
                          <a:spcPct val="115000"/>
                        </a:lnSpc>
                        <a:spcAft>
                          <a:spcPts val="0"/>
                        </a:spcAft>
                      </a:pPr>
                      <a:r>
                        <a:rPr lang="es-ES" sz="1200" dirty="0">
                          <a:effectLst/>
                        </a:rPr>
                        <a:t> Recolección y organización de datos o evidencias, para mostrar lo que se está viviendo detrás del proceso, en cada una de las fases del proyecto.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b="1" dirty="0">
                          <a:effectLst/>
                        </a:rPr>
                        <a:t>¿Qué evidencias de documentación concretas se esperan  cuando se  trabaja de manera interdisciplinaria?</a:t>
                      </a:r>
                      <a:endParaRPr lang="es-MX" sz="1200" b="1" dirty="0">
                        <a:effectLst/>
                      </a:endParaRPr>
                    </a:p>
                    <a:p>
                      <a:pPr algn="just">
                        <a:lnSpc>
                          <a:spcPct val="115000"/>
                        </a:lnSpc>
                        <a:spcAft>
                          <a:spcPts val="0"/>
                        </a:spcAft>
                      </a:pPr>
                      <a:r>
                        <a:rPr lang="es-ES" sz="1200" dirty="0">
                          <a:effectLst/>
                        </a:rPr>
                        <a:t>Grabaciones </a:t>
                      </a:r>
                      <a:endParaRPr lang="es-MX" sz="1200" dirty="0">
                        <a:effectLst/>
                      </a:endParaRPr>
                    </a:p>
                    <a:p>
                      <a:pPr algn="just">
                        <a:lnSpc>
                          <a:spcPct val="115000"/>
                        </a:lnSpc>
                        <a:spcAft>
                          <a:spcPts val="0"/>
                        </a:spcAft>
                      </a:pPr>
                      <a:r>
                        <a:rPr lang="es-ES" sz="1200" dirty="0">
                          <a:effectLst/>
                        </a:rPr>
                        <a:t>Fotografías </a:t>
                      </a:r>
                      <a:endParaRPr lang="es-MX" sz="1200" dirty="0">
                        <a:effectLst/>
                      </a:endParaRPr>
                    </a:p>
                    <a:p>
                      <a:pPr algn="just">
                        <a:lnSpc>
                          <a:spcPct val="115000"/>
                        </a:lnSpc>
                        <a:spcAft>
                          <a:spcPts val="0"/>
                        </a:spcAft>
                      </a:pPr>
                      <a:r>
                        <a:rPr lang="es-ES" sz="1200" dirty="0">
                          <a:effectLst/>
                        </a:rPr>
                        <a:t>Entrevistas </a:t>
                      </a:r>
                      <a:endParaRPr lang="es-MX" sz="1200" dirty="0">
                        <a:effectLst/>
                      </a:endParaRPr>
                    </a:p>
                    <a:p>
                      <a:pPr algn="just">
                        <a:lnSpc>
                          <a:spcPct val="115000"/>
                        </a:lnSpc>
                        <a:spcAft>
                          <a:spcPts val="0"/>
                        </a:spcAft>
                      </a:pPr>
                      <a:r>
                        <a:rPr lang="es-ES" sz="1200" dirty="0">
                          <a:effectLst/>
                        </a:rPr>
                        <a:t>Visitas virtuales </a:t>
                      </a:r>
                      <a:endParaRPr lang="es-MX" sz="1200" dirty="0">
                        <a:effectLst/>
                      </a:endParaRPr>
                    </a:p>
                    <a:p>
                      <a:pPr algn="just">
                        <a:lnSpc>
                          <a:spcPct val="115000"/>
                        </a:lnSpc>
                        <a:spcAft>
                          <a:spcPts val="0"/>
                        </a:spcAft>
                      </a:pPr>
                      <a:r>
                        <a:rPr lang="es-ES" sz="1200" dirty="0">
                          <a:effectLst/>
                        </a:rPr>
                        <a:t>Mapas conceptuales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b="1" dirty="0">
                          <a:effectLst/>
                        </a:rPr>
                        <a:t>¿Cuál es la intención de documentar en un proyecto y quién lo debe de hacer?</a:t>
                      </a:r>
                      <a:endParaRPr lang="es-MX" sz="1200" b="1" dirty="0">
                        <a:effectLst/>
                      </a:endParaRPr>
                    </a:p>
                    <a:p>
                      <a:pPr algn="just">
                        <a:lnSpc>
                          <a:spcPct val="115000"/>
                        </a:lnSpc>
                        <a:spcAft>
                          <a:spcPts val="0"/>
                        </a:spcAft>
                      </a:pPr>
                      <a:r>
                        <a:rPr lang="es-ES" sz="1200" dirty="0">
                          <a:effectLst/>
                        </a:rPr>
                        <a:t>Evaluar la significación del proyecto en la vida y en los procesos de comprensión del estudiante.</a:t>
                      </a:r>
                      <a:endParaRPr lang="es-MX" sz="1200" dirty="0">
                        <a:effectLst/>
                      </a:endParaRPr>
                    </a:p>
                    <a:p>
                      <a:pPr algn="just">
                        <a:lnSpc>
                          <a:spcPct val="115000"/>
                        </a:lnSpc>
                        <a:spcAft>
                          <a:spcPts val="0"/>
                        </a:spcAft>
                      </a:pPr>
                      <a:r>
                        <a:rPr lang="es-ES" sz="1200" dirty="0">
                          <a:effectLst/>
                        </a:rPr>
                        <a:t>Resguardar bien la información del trabajo realizado.</a:t>
                      </a:r>
                      <a:endParaRPr lang="es-MX" sz="1200" dirty="0">
                        <a:effectLst/>
                      </a:endParaRPr>
                    </a:p>
                    <a:p>
                      <a:pPr algn="just">
                        <a:lnSpc>
                          <a:spcPct val="115000"/>
                        </a:lnSpc>
                        <a:spcAft>
                          <a:spcPts val="0"/>
                        </a:spcAft>
                      </a:pPr>
                      <a:r>
                        <a:rPr lang="es-ES" sz="1200" dirty="0">
                          <a:effectLst/>
                        </a:rPr>
                        <a:t>Institución, maestro y alumno para retroalimentar cada etapa de los avances del proyecto.  </a:t>
                      </a:r>
                      <a:endParaRPr lang="es-MX" sz="1200" dirty="0">
                        <a:solidFill>
                          <a:srgbClr val="000000"/>
                        </a:solidFill>
                        <a:effectLst/>
                        <a:latin typeface="Arial" panose="020B0604020202020204" pitchFamily="34" charset="0"/>
                        <a:ea typeface="Arial" panose="020B0604020202020204" pitchFamily="34" charset="0"/>
                      </a:endParaRPr>
                    </a:p>
                  </a:txBody>
                  <a:tcPr marL="53731" marR="53731" marT="53731" marB="53731"/>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26</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1344"/>
            <a:ext cx="982287" cy="955641"/>
          </a:xfrm>
          <a:prstGeom prst="rect">
            <a:avLst/>
          </a:prstGeom>
          <a:noFill/>
          <a:ln w="9525">
            <a:noFill/>
            <a:miter lim="800000"/>
            <a:headEnd/>
            <a:tailEnd/>
          </a:ln>
        </p:spPr>
      </p:pic>
      <p:sp>
        <p:nvSpPr>
          <p:cNvPr id="7" name="4 CuadroTexto"/>
          <p:cNvSpPr txBox="1"/>
          <p:nvPr/>
        </p:nvSpPr>
        <p:spPr>
          <a:xfrm>
            <a:off x="6417690" y="488839"/>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4048"/>
            <a:ext cx="982287" cy="955641"/>
          </a:xfrm>
          <a:prstGeom prst="rect">
            <a:avLst/>
          </a:prstGeom>
          <a:noFill/>
          <a:ln w="9525">
            <a:noFill/>
            <a:miter lim="800000"/>
            <a:headEnd/>
            <a:tailEnd/>
          </a:ln>
        </p:spPr>
      </p:pic>
      <p:sp>
        <p:nvSpPr>
          <p:cNvPr id="10" name="CuadroTexto 9"/>
          <p:cNvSpPr txBox="1"/>
          <p:nvPr/>
        </p:nvSpPr>
        <p:spPr>
          <a:xfrm>
            <a:off x="4211960" y="848093"/>
            <a:ext cx="4032448" cy="369332"/>
          </a:xfrm>
          <a:prstGeom prst="rect">
            <a:avLst/>
          </a:prstGeom>
          <a:noFill/>
        </p:spPr>
        <p:txBody>
          <a:bodyPr wrap="square" rtlCol="0">
            <a:spAutoFit/>
          </a:bodyPr>
          <a:lstStyle/>
          <a:p>
            <a:r>
              <a:rPr lang="es-MX" dirty="0"/>
              <a:t>Producto 6: A.M.E. General </a:t>
            </a:r>
          </a:p>
        </p:txBody>
      </p:sp>
    </p:spTree>
    <p:extLst>
      <p:ext uri="{BB962C8B-B14F-4D97-AF65-F5344CB8AC3E}">
        <p14:creationId xmlns:p14="http://schemas.microsoft.com/office/powerpoint/2010/main" val="39877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673117421"/>
              </p:ext>
            </p:extLst>
          </p:nvPr>
        </p:nvGraphicFramePr>
        <p:xfrm>
          <a:off x="611560" y="1340768"/>
          <a:ext cx="7471611" cy="5314306"/>
        </p:xfrm>
        <a:graphic>
          <a:graphicData uri="http://schemas.openxmlformats.org/drawingml/2006/table">
            <a:tbl>
              <a:tblPr>
                <a:tableStyleId>{E8B1032C-EA38-4F05-BA0D-38AFFFC7BED3}</a:tableStyleId>
              </a:tblPr>
              <a:tblGrid>
                <a:gridCol w="7471611">
                  <a:extLst>
                    <a:ext uri="{9D8B030D-6E8A-4147-A177-3AD203B41FA5}">
                      <a16:colId xmlns:a16="http://schemas.microsoft.com/office/drawing/2014/main" val="20000"/>
                    </a:ext>
                  </a:extLst>
                </a:gridCol>
              </a:tblGrid>
              <a:tr h="348184">
                <a:tc>
                  <a:txBody>
                    <a:bodyPr/>
                    <a:lstStyle/>
                    <a:p>
                      <a:pPr algn="ctr">
                        <a:lnSpc>
                          <a:spcPct val="115000"/>
                        </a:lnSpc>
                        <a:spcAft>
                          <a:spcPts val="0"/>
                        </a:spcAft>
                      </a:pPr>
                      <a:r>
                        <a:rPr lang="es-ES" sz="900" dirty="0">
                          <a:effectLst/>
                        </a:rPr>
                        <a:t>Gestión de Proyectos interdisciplinarios</a:t>
                      </a:r>
                      <a:endParaRPr lang="es-MX" sz="900" dirty="0">
                        <a:solidFill>
                          <a:srgbClr val="000000"/>
                        </a:solidFill>
                        <a:effectLst/>
                        <a:latin typeface="Arial" panose="020B0604020202020204" pitchFamily="34" charset="0"/>
                        <a:ea typeface="Arial" panose="020B0604020202020204" pitchFamily="34" charset="0"/>
                      </a:endParaRPr>
                    </a:p>
                  </a:txBody>
                  <a:tcPr marL="50559" marR="50559" marT="50559" marB="50559"/>
                </a:tc>
                <a:extLst>
                  <a:ext uri="{0D108BD9-81ED-4DB2-BD59-A6C34878D82A}">
                    <a16:rowId xmlns:a16="http://schemas.microsoft.com/office/drawing/2014/main" val="10000"/>
                  </a:ext>
                </a:extLst>
              </a:tr>
              <a:tr h="4966122">
                <a:tc>
                  <a:txBody>
                    <a:bodyPr/>
                    <a:lstStyle/>
                    <a:p>
                      <a:pPr algn="just">
                        <a:lnSpc>
                          <a:spcPct val="115000"/>
                        </a:lnSpc>
                        <a:spcAft>
                          <a:spcPts val="0"/>
                        </a:spcAft>
                      </a:pPr>
                      <a:r>
                        <a:rPr lang="es-ES" sz="900" b="1" dirty="0">
                          <a:effectLst/>
                        </a:rPr>
                        <a:t>¿</a:t>
                      </a:r>
                      <a:r>
                        <a:rPr lang="es-ES" sz="1200" b="1" dirty="0">
                          <a:effectLst/>
                        </a:rPr>
                        <a:t>Qué factores se deben tomar en cuenta para hacer un proyecto? ¿Cómo se deben organizar?</a:t>
                      </a:r>
                      <a:endParaRPr lang="es-MX" sz="1200" b="1" dirty="0">
                        <a:effectLst/>
                      </a:endParaRPr>
                    </a:p>
                    <a:p>
                      <a:pPr algn="just">
                        <a:lnSpc>
                          <a:spcPct val="115000"/>
                        </a:lnSpc>
                        <a:spcAft>
                          <a:spcPts val="0"/>
                        </a:spcAft>
                      </a:pPr>
                      <a:r>
                        <a:rPr lang="es-ES" sz="1200" dirty="0">
                          <a:effectLst/>
                        </a:rPr>
                        <a:t>Identificar la problemática o innovación en la que se trabajara.</a:t>
                      </a:r>
                      <a:endParaRPr lang="es-MX" sz="1200" dirty="0">
                        <a:effectLst/>
                      </a:endParaRPr>
                    </a:p>
                    <a:p>
                      <a:pPr algn="just">
                        <a:lnSpc>
                          <a:spcPct val="115000"/>
                        </a:lnSpc>
                        <a:spcAft>
                          <a:spcPts val="0"/>
                        </a:spcAft>
                      </a:pPr>
                      <a:r>
                        <a:rPr lang="es-ES" sz="1200" dirty="0">
                          <a:effectLst/>
                        </a:rPr>
                        <a:t>Fuentes de información en las que se debe apoyar. </a:t>
                      </a:r>
                      <a:endParaRPr lang="es-MX" sz="1200" dirty="0">
                        <a:effectLst/>
                      </a:endParaRPr>
                    </a:p>
                    <a:p>
                      <a:pPr algn="just">
                        <a:lnSpc>
                          <a:spcPct val="115000"/>
                        </a:lnSpc>
                        <a:spcAft>
                          <a:spcPts val="0"/>
                        </a:spcAft>
                      </a:pPr>
                      <a:r>
                        <a:rPr lang="es-ES" sz="1200" dirty="0">
                          <a:effectLst/>
                        </a:rPr>
                        <a:t>Elaborar un plan de acción.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a:t>
                      </a:r>
                      <a:r>
                        <a:rPr lang="es-ES" sz="1200" b="1" dirty="0">
                          <a:effectLst/>
                        </a:rPr>
                        <a:t>Cómo se pueden identificar los puntos de interacción que permitan una indagación, desde situaciones complejas o la problematización?</a:t>
                      </a:r>
                      <a:endParaRPr lang="es-MX" sz="1200" b="1" dirty="0">
                        <a:effectLst/>
                      </a:endParaRPr>
                    </a:p>
                    <a:p>
                      <a:pPr algn="just">
                        <a:lnSpc>
                          <a:spcPct val="115000"/>
                        </a:lnSpc>
                        <a:spcAft>
                          <a:spcPts val="0"/>
                        </a:spcAft>
                      </a:pPr>
                      <a:r>
                        <a:rPr lang="es-ES" sz="1200" dirty="0">
                          <a:effectLst/>
                        </a:rPr>
                        <a:t>Mediante reuniones interdisciplinarias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endParaRPr lang="es-MX" sz="1200" b="1" dirty="0">
                        <a:effectLst/>
                      </a:endParaRPr>
                    </a:p>
                    <a:p>
                      <a:pPr algn="just">
                        <a:lnSpc>
                          <a:spcPct val="115000"/>
                        </a:lnSpc>
                        <a:spcAft>
                          <a:spcPts val="0"/>
                        </a:spcAft>
                      </a:pPr>
                      <a:r>
                        <a:rPr lang="es-ES" sz="1200" b="1" dirty="0">
                          <a:effectLst/>
                        </a:rPr>
                        <a:t>Si se toma en cuenta lo que se hace generalmente, para el trabajo en clase ¿Qué cambios deben  hacerse para generar un proyecto interdisciplinario? </a:t>
                      </a:r>
                      <a:endParaRPr lang="es-MX" sz="1200" b="1" dirty="0">
                        <a:effectLst/>
                      </a:endParaRPr>
                    </a:p>
                    <a:p>
                      <a:pPr algn="just">
                        <a:lnSpc>
                          <a:spcPct val="115000"/>
                        </a:lnSpc>
                        <a:spcAft>
                          <a:spcPts val="0"/>
                        </a:spcAft>
                      </a:pPr>
                      <a:r>
                        <a:rPr lang="es-ES" sz="1200" dirty="0">
                          <a:effectLst/>
                        </a:rPr>
                        <a:t>Realizar un análisis previo del contexto de trabajo, ajustando los proyectos.  </a:t>
                      </a:r>
                      <a:endParaRPr lang="es-MX" sz="1200" dirty="0">
                        <a:effectLst/>
                      </a:endParaRPr>
                    </a:p>
                    <a:p>
                      <a:pPr algn="just">
                        <a:lnSpc>
                          <a:spcPct val="115000"/>
                        </a:lnSpc>
                        <a:spcAft>
                          <a:spcPts val="0"/>
                        </a:spcAft>
                      </a:pPr>
                      <a:r>
                        <a:rPr lang="es-ES" sz="1200" dirty="0">
                          <a:effectLst/>
                        </a:rPr>
                        <a:t> </a:t>
                      </a:r>
                      <a:endParaRPr lang="es-MX" sz="1200" b="1" dirty="0">
                        <a:effectLst/>
                      </a:endParaRPr>
                    </a:p>
                    <a:p>
                      <a:pPr algn="just">
                        <a:lnSpc>
                          <a:spcPct val="115000"/>
                        </a:lnSpc>
                        <a:spcAft>
                          <a:spcPts val="0"/>
                        </a:spcAft>
                      </a:pPr>
                      <a:r>
                        <a:rPr lang="es-ES" sz="1200" b="1" dirty="0">
                          <a:effectLst/>
                        </a:rPr>
                        <a:t>¿Cómo beneficia al aprendizaje el trabajo interdisciplinario?</a:t>
                      </a:r>
                      <a:endParaRPr lang="es-MX" sz="1200" b="1"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Dominio de saberes de otras materias </a:t>
                      </a:r>
                      <a:endParaRPr lang="es-MX" sz="1200" dirty="0">
                        <a:effectLst/>
                      </a:endParaRPr>
                    </a:p>
                    <a:p>
                      <a:pPr algn="just">
                        <a:lnSpc>
                          <a:spcPct val="115000"/>
                        </a:lnSpc>
                        <a:spcAft>
                          <a:spcPts val="0"/>
                        </a:spcAft>
                      </a:pPr>
                      <a:r>
                        <a:rPr lang="es-ES" sz="1200" dirty="0">
                          <a:effectLst/>
                        </a:rPr>
                        <a:t>Trabajo colaborativo </a:t>
                      </a:r>
                      <a:endParaRPr lang="es-MX" sz="1200" dirty="0">
                        <a:effectLst/>
                      </a:endParaRPr>
                    </a:p>
                    <a:p>
                      <a:pPr algn="just">
                        <a:lnSpc>
                          <a:spcPct val="115000"/>
                        </a:lnSpc>
                        <a:spcAft>
                          <a:spcPts val="0"/>
                        </a:spcAft>
                      </a:pPr>
                      <a:r>
                        <a:rPr lang="es-ES" sz="1200" dirty="0">
                          <a:effectLst/>
                        </a:rPr>
                        <a:t>Integración de varias metodologías de aprendizaje.</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0559" marR="50559" marT="50559" marB="50559"/>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27</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0648"/>
            <a:ext cx="982287" cy="955641"/>
          </a:xfrm>
          <a:prstGeom prst="rect">
            <a:avLst/>
          </a:prstGeom>
          <a:noFill/>
          <a:ln w="9525">
            <a:noFill/>
            <a:miter lim="800000"/>
            <a:headEnd/>
            <a:tailEnd/>
          </a:ln>
        </p:spPr>
      </p:pic>
      <p:sp>
        <p:nvSpPr>
          <p:cNvPr id="7" name="4 CuadroTexto"/>
          <p:cNvSpPr txBox="1"/>
          <p:nvPr/>
        </p:nvSpPr>
        <p:spPr>
          <a:xfrm>
            <a:off x="6417690" y="222475"/>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4401466" y="900525"/>
            <a:ext cx="4032448" cy="369332"/>
          </a:xfrm>
          <a:prstGeom prst="rect">
            <a:avLst/>
          </a:prstGeom>
          <a:noFill/>
        </p:spPr>
        <p:txBody>
          <a:bodyPr wrap="square" rtlCol="0">
            <a:spAutoFit/>
          </a:bodyPr>
          <a:lstStyle/>
          <a:p>
            <a:r>
              <a:rPr lang="es-MX" dirty="0"/>
              <a:t>Producto 6: A.M.E. General </a:t>
            </a:r>
          </a:p>
        </p:txBody>
      </p:sp>
    </p:spTree>
    <p:extLst>
      <p:ext uri="{BB962C8B-B14F-4D97-AF65-F5344CB8AC3E}">
        <p14:creationId xmlns:p14="http://schemas.microsoft.com/office/powerpoint/2010/main" val="27384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59812923"/>
              </p:ext>
            </p:extLst>
          </p:nvPr>
        </p:nvGraphicFramePr>
        <p:xfrm>
          <a:off x="710864" y="1196752"/>
          <a:ext cx="7264740" cy="5018403"/>
        </p:xfrm>
        <a:graphic>
          <a:graphicData uri="http://schemas.openxmlformats.org/drawingml/2006/table">
            <a:tbl>
              <a:tblPr>
                <a:tableStyleId>{E8B1032C-EA38-4F05-BA0D-38AFFFC7BED3}</a:tableStyleId>
              </a:tblPr>
              <a:tblGrid>
                <a:gridCol w="7264740">
                  <a:extLst>
                    <a:ext uri="{9D8B030D-6E8A-4147-A177-3AD203B41FA5}">
                      <a16:colId xmlns:a16="http://schemas.microsoft.com/office/drawing/2014/main" val="20000"/>
                    </a:ext>
                  </a:extLst>
                </a:gridCol>
              </a:tblGrid>
              <a:tr h="247551">
                <a:tc>
                  <a:txBody>
                    <a:bodyPr/>
                    <a:lstStyle/>
                    <a:p>
                      <a:pPr>
                        <a:lnSpc>
                          <a:spcPct val="115000"/>
                        </a:lnSpc>
                        <a:spcAft>
                          <a:spcPts val="0"/>
                        </a:spcAft>
                      </a:pPr>
                      <a:r>
                        <a:rPr lang="es-ES" sz="1200" dirty="0">
                          <a:effectLst/>
                        </a:rPr>
                        <a:t>               El desarrollo profesional y la formación docente</a:t>
                      </a:r>
                      <a:endParaRPr lang="es-MX" sz="1200" dirty="0">
                        <a:solidFill>
                          <a:srgbClr val="000000"/>
                        </a:solidFill>
                        <a:effectLst/>
                        <a:latin typeface="Arial" panose="020B0604020202020204" pitchFamily="34" charset="0"/>
                        <a:ea typeface="Arial" panose="020B0604020202020204" pitchFamily="34" charset="0"/>
                      </a:endParaRPr>
                    </a:p>
                  </a:txBody>
                  <a:tcPr marL="48638" marR="48638" marT="48638" marB="48638"/>
                </a:tc>
                <a:extLst>
                  <a:ext uri="{0D108BD9-81ED-4DB2-BD59-A6C34878D82A}">
                    <a16:rowId xmlns:a16="http://schemas.microsoft.com/office/drawing/2014/main" val="10000"/>
                  </a:ext>
                </a:extLst>
              </a:tr>
              <a:tr h="4727896">
                <a:tc>
                  <a:txBody>
                    <a:bodyPr/>
                    <a:lstStyle/>
                    <a:p>
                      <a:pPr algn="just">
                        <a:lnSpc>
                          <a:spcPct val="115000"/>
                        </a:lnSpc>
                        <a:spcAft>
                          <a:spcPts val="0"/>
                        </a:spcAft>
                      </a:pPr>
                      <a:r>
                        <a:rPr lang="es-ES" sz="1200" dirty="0">
                          <a:effectLst/>
                        </a:rPr>
                        <a:t> </a:t>
                      </a:r>
                      <a:endParaRPr lang="es-MX" sz="1200" b="1" dirty="0">
                        <a:effectLst/>
                      </a:endParaRPr>
                    </a:p>
                    <a:p>
                      <a:pPr algn="just">
                        <a:lnSpc>
                          <a:spcPct val="115000"/>
                        </a:lnSpc>
                        <a:spcAft>
                          <a:spcPts val="0"/>
                        </a:spcAft>
                      </a:pPr>
                      <a:r>
                        <a:rPr lang="es-ES" sz="1200" b="1" dirty="0">
                          <a:effectLst/>
                        </a:rPr>
                        <a:t>¿Qué implicaciones tiene, dentro del esquema de formación docente, el trabajo orientado hacia la interdisciplinariedad? </a:t>
                      </a:r>
                      <a:endParaRPr lang="es-MX" sz="1200" b="1"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Obtención de herramientas cognitivas provenientes de diferentes materias de conocimientos y nuevos aprendizajes</a:t>
                      </a:r>
                      <a:endParaRPr lang="es-MX" sz="1200" dirty="0">
                        <a:effectLst/>
                      </a:endParaRPr>
                    </a:p>
                    <a:p>
                      <a:pPr algn="just">
                        <a:lnSpc>
                          <a:spcPct val="115000"/>
                        </a:lnSpc>
                        <a:spcAft>
                          <a:spcPts val="0"/>
                        </a:spcAft>
                      </a:pPr>
                      <a:r>
                        <a:rPr lang="es-ES" sz="1200" dirty="0">
                          <a:effectLst/>
                        </a:rPr>
                        <a:t>Enriquecimiento mutuo al compartir estrategias didácticas, experiencias, análisis, desarrollo y ejecución del proyecto.</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b="1" dirty="0">
                        <a:effectLst/>
                      </a:endParaRPr>
                    </a:p>
                    <a:p>
                      <a:pPr algn="just">
                        <a:lnSpc>
                          <a:spcPct val="115000"/>
                        </a:lnSpc>
                        <a:spcAft>
                          <a:spcPts val="0"/>
                        </a:spcAft>
                      </a:pPr>
                      <a:r>
                        <a:rPr lang="es-ES" sz="1200" b="1" dirty="0">
                          <a:effectLst/>
                        </a:rPr>
                        <a:t>¿Qué dimensiones deben tenerse en cuenta para proyectos interdisciplinarios?</a:t>
                      </a:r>
                      <a:endParaRPr lang="es-MX" sz="1200" b="1" dirty="0">
                        <a:effectLst/>
                      </a:endParaRPr>
                    </a:p>
                    <a:p>
                      <a:pPr algn="just">
                        <a:lnSpc>
                          <a:spcPct val="115000"/>
                        </a:lnSpc>
                        <a:spcAft>
                          <a:spcPts val="0"/>
                        </a:spcAft>
                      </a:pPr>
                      <a:r>
                        <a:rPr lang="es-ES" sz="1200" dirty="0">
                          <a:effectLst/>
                        </a:rPr>
                        <a:t>Problemática actual e innovadora en los ámbitos sociales, científicos, culturales, físicos, psicológicas, epistemológica y humanista </a:t>
                      </a:r>
                      <a:endParaRPr lang="es-MX" sz="1200" dirty="0">
                        <a:effectLst/>
                      </a:endParaRPr>
                    </a:p>
                    <a:p>
                      <a:pPr algn="just">
                        <a:lnSpc>
                          <a:spcPct val="115000"/>
                        </a:lnSpc>
                        <a:spcAft>
                          <a:spcPts val="0"/>
                        </a:spcAft>
                      </a:pPr>
                      <a:endParaRPr lang="es-MX" sz="1200" dirty="0">
                        <a:effectLst/>
                      </a:endParaRPr>
                    </a:p>
                    <a:p>
                      <a:pPr algn="just">
                        <a:lnSpc>
                          <a:spcPct val="115000"/>
                        </a:lnSpc>
                        <a:spcAft>
                          <a:spcPts val="0"/>
                        </a:spcAft>
                      </a:pPr>
                      <a:r>
                        <a:rPr lang="es-ES" sz="1200" dirty="0">
                          <a:effectLst/>
                        </a:rPr>
                        <a:t>Partir de un concepto que tenga relevancia de conexión interdisciplinaria.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48638" marR="48638" marT="48638" marB="48638"/>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28</a:t>
            </a:fld>
            <a:endParaRPr lang="es-MX" dirty="0"/>
          </a:p>
        </p:txBody>
      </p:sp>
      <p:pic>
        <p:nvPicPr>
          <p:cNvPr id="5"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06753"/>
            <a:ext cx="982287" cy="955641"/>
          </a:xfrm>
          <a:prstGeom prst="rect">
            <a:avLst/>
          </a:prstGeom>
          <a:noFill/>
          <a:ln w="9525">
            <a:noFill/>
            <a:miter lim="800000"/>
            <a:headEnd/>
            <a:tailEnd/>
          </a:ln>
        </p:spPr>
      </p:pic>
      <p:sp>
        <p:nvSpPr>
          <p:cNvPr id="6" name="4 CuadroTexto"/>
          <p:cNvSpPr txBox="1"/>
          <p:nvPr/>
        </p:nvSpPr>
        <p:spPr>
          <a:xfrm>
            <a:off x="6417690" y="30317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4421033" y="877728"/>
            <a:ext cx="4032448" cy="369332"/>
          </a:xfrm>
          <a:prstGeom prst="rect">
            <a:avLst/>
          </a:prstGeom>
          <a:noFill/>
        </p:spPr>
        <p:txBody>
          <a:bodyPr wrap="square" rtlCol="0">
            <a:spAutoFit/>
          </a:bodyPr>
          <a:lstStyle/>
          <a:p>
            <a:r>
              <a:rPr lang="es-MX" dirty="0"/>
              <a:t>Producto 6: A.M.E. General </a:t>
            </a:r>
          </a:p>
        </p:txBody>
      </p:sp>
    </p:spTree>
    <p:extLst>
      <p:ext uri="{BB962C8B-B14F-4D97-AF65-F5344CB8AC3E}">
        <p14:creationId xmlns:p14="http://schemas.microsoft.com/office/powerpoint/2010/main" val="15178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4" name="CuadroTexto 3"/>
          <p:cNvSpPr txBox="1"/>
          <p:nvPr/>
        </p:nvSpPr>
        <p:spPr>
          <a:xfrm>
            <a:off x="5422329" y="1394306"/>
            <a:ext cx="3182119" cy="369332"/>
          </a:xfrm>
          <a:prstGeom prst="rect">
            <a:avLst/>
          </a:prstGeom>
          <a:noFill/>
        </p:spPr>
        <p:txBody>
          <a:bodyPr wrap="square" rtlCol="0">
            <a:spAutoFit/>
          </a:bodyPr>
          <a:lstStyle/>
          <a:p>
            <a:r>
              <a:rPr lang="es-MX" dirty="0"/>
              <a:t>6. 7. E. I. P. Resumen  </a:t>
            </a:r>
          </a:p>
        </p:txBody>
      </p:sp>
      <p:sp>
        <p:nvSpPr>
          <p:cNvPr id="7" name="Rectángulo 6"/>
          <p:cNvSpPr/>
          <p:nvPr/>
        </p:nvSpPr>
        <p:spPr>
          <a:xfrm>
            <a:off x="484246" y="1989705"/>
            <a:ext cx="8460432" cy="2877711"/>
          </a:xfrm>
          <a:prstGeom prst="rect">
            <a:avLst/>
          </a:prstGeom>
        </p:spPr>
        <p:txBody>
          <a:bodyPr wrap="square">
            <a:spAutoFit/>
          </a:bodyPr>
          <a:lstStyle/>
          <a:p>
            <a:pPr marL="342900" marR="114300" lvl="0" indent="-342900">
              <a:lnSpc>
                <a:spcPct val="150000"/>
              </a:lnSpc>
              <a:spcBef>
                <a:spcPts val="370"/>
              </a:spcBef>
              <a:buClr>
                <a:srgbClr val="1F497D"/>
              </a:buClr>
              <a:buFont typeface="+mj-lt"/>
              <a:buAutoNum type="arabicPeriod"/>
            </a:pPr>
            <a:r>
              <a:rPr lang="es-ES" b="1"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Nombre de los  proyectos revisados:</a:t>
            </a:r>
            <a:endParaRPr lang="es-MX" dirty="0">
              <a:solidFill>
                <a:srgbClr val="002060"/>
              </a:solidFill>
              <a:latin typeface="Arial" panose="020B0604020202020204" pitchFamily="34" charset="0"/>
              <a:ea typeface="Arial" panose="020B0604020202020204" pitchFamily="34" charset="0"/>
              <a:cs typeface="Arial" panose="020B0604020202020204" pitchFamily="34" charset="0"/>
            </a:endParaRPr>
          </a:p>
          <a:p>
            <a:pPr marL="342900" marR="114300" lvl="0" indent="-342900">
              <a:lnSpc>
                <a:spcPct val="200000"/>
              </a:lnSpc>
              <a:spcBef>
                <a:spcPts val="370"/>
              </a:spcBef>
              <a:buClr>
                <a:srgbClr val="349484"/>
              </a:buClr>
              <a:buFont typeface="+mj-lt"/>
              <a:buAutoNum type="alphaLcPeriod"/>
            </a:pPr>
            <a:r>
              <a:rPr lang="es-ES" u="sng"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Códice nuestro. Ejercicio de reflexión de las implicaciones cognitivas de un proyecto interdisciplinar.</a:t>
            </a:r>
            <a:r>
              <a:rPr lang="es-ES" b="1"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solidFill>
                <a:srgbClr val="002060"/>
              </a:solidFill>
            </a:endParaRPr>
          </a:p>
          <a:p>
            <a:pPr marL="342900" marR="114300" lvl="0" indent="-342900">
              <a:lnSpc>
                <a:spcPct val="200000"/>
              </a:lnSpc>
              <a:spcBef>
                <a:spcPts val="370"/>
              </a:spcBef>
              <a:buClr>
                <a:srgbClr val="349484"/>
              </a:buClr>
              <a:buFont typeface="+mj-lt"/>
              <a:buAutoNum type="alphaLcPeriod"/>
            </a:pPr>
            <a:r>
              <a:rPr lang="es-ES" u="sng"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Bioingeniería soluciones creativas para problemas de México.</a:t>
            </a:r>
            <a:r>
              <a:rPr lang="es-ES" b="1"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solidFill>
                <a:srgbClr val="002060"/>
              </a:solidFill>
            </a:endParaRPr>
          </a:p>
          <a:p>
            <a:pPr marL="342900" marR="114300" lvl="0" indent="-342900">
              <a:lnSpc>
                <a:spcPct val="200000"/>
              </a:lnSpc>
              <a:spcBef>
                <a:spcPts val="370"/>
              </a:spcBef>
              <a:buClr>
                <a:srgbClr val="349484"/>
              </a:buClr>
              <a:buFont typeface="+mj-lt"/>
              <a:buAutoNum type="alphaLcPeriod"/>
            </a:pPr>
            <a:r>
              <a:rPr lang="es-ES" u="sng"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Combatiendo asertivamente la violencia intrafamiliar. </a:t>
            </a:r>
            <a:endParaRPr lang="es-MX" u="none" strike="noStrike" dirty="0">
              <a:solidFill>
                <a:srgbClr val="002060"/>
              </a:solidFill>
              <a:effectLst/>
            </a:endParaRP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29</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341765"/>
            <a:ext cx="1080121" cy="1063297"/>
          </a:xfrm>
          <a:prstGeom prst="rect">
            <a:avLst/>
          </a:prstGeom>
          <a:noFill/>
          <a:ln w="9525">
            <a:noFill/>
            <a:miter lim="800000"/>
            <a:headEnd/>
            <a:tailEnd/>
          </a:ln>
        </p:spPr>
      </p:pic>
      <p:sp>
        <p:nvSpPr>
          <p:cNvPr id="8" name="4 CuadroTexto"/>
          <p:cNvSpPr txBox="1"/>
          <p:nvPr/>
        </p:nvSpPr>
        <p:spPr>
          <a:xfrm>
            <a:off x="6417690" y="46154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33439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427984" y="861334"/>
            <a:ext cx="4547283" cy="490066"/>
          </a:xfrm>
        </p:spPr>
        <p:txBody>
          <a:bodyPr>
            <a:normAutofit fontScale="90000"/>
          </a:bodyPr>
          <a:lstStyle/>
          <a:p>
            <a:pPr algn="ctr"/>
            <a:br>
              <a:rPr lang="es-MX" sz="2000" b="1" dirty="0">
                <a:latin typeface="+mn-lt"/>
              </a:rPr>
            </a:br>
            <a:br>
              <a:rPr lang="es-MX" sz="2000" b="1" dirty="0">
                <a:latin typeface="+mn-lt"/>
              </a:rPr>
            </a:br>
            <a:r>
              <a:rPr lang="es-MX" sz="2000" b="1" dirty="0">
                <a:latin typeface="+mn-lt"/>
              </a:rPr>
              <a:t>5. A Producto 1 </a:t>
            </a:r>
            <a:r>
              <a:rPr lang="es-MX" sz="2000" b="1" dirty="0">
                <a:latin typeface="+mn-lt"/>
                <a:cs typeface="Calibri" pitchFamily="34" charset="0"/>
              </a:rPr>
              <a:t>C.A.I. Conclusiones generales</a:t>
            </a:r>
            <a:endParaRPr lang="es-MX" sz="2000" b="1" dirty="0">
              <a:latin typeface="+mn-lt"/>
            </a:endParaRPr>
          </a:p>
        </p:txBody>
      </p:sp>
      <p:graphicFrame>
        <p:nvGraphicFramePr>
          <p:cNvPr id="4" name="3 Tabla"/>
          <p:cNvGraphicFramePr>
            <a:graphicFrameLocks noGrp="1"/>
          </p:cNvGraphicFramePr>
          <p:nvPr>
            <p:extLst>
              <p:ext uri="{D42A27DB-BD31-4B8C-83A1-F6EECF244321}">
                <p14:modId xmlns:p14="http://schemas.microsoft.com/office/powerpoint/2010/main" val="3999496431"/>
              </p:ext>
            </p:extLst>
          </p:nvPr>
        </p:nvGraphicFramePr>
        <p:xfrm>
          <a:off x="395536" y="1412776"/>
          <a:ext cx="7704856" cy="5132687"/>
        </p:xfrm>
        <a:graphic>
          <a:graphicData uri="http://schemas.openxmlformats.org/drawingml/2006/table">
            <a:tbl>
              <a:tblPr/>
              <a:tblGrid>
                <a:gridCol w="201622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308795">
                <a:tc gridSpan="2">
                  <a:txBody>
                    <a:bodyPr/>
                    <a:lstStyle/>
                    <a:p>
                      <a:pPr algn="ctr">
                        <a:lnSpc>
                          <a:spcPct val="115000"/>
                        </a:lnSpc>
                        <a:spcAft>
                          <a:spcPts val="0"/>
                        </a:spcAft>
                      </a:pPr>
                      <a:r>
                        <a:rPr lang="es-ES" sz="1400" b="1" dirty="0">
                          <a:solidFill>
                            <a:srgbClr val="000000"/>
                          </a:solidFill>
                          <a:effectLst/>
                          <a:latin typeface="Century Gothic"/>
                          <a:ea typeface="Century Gothic"/>
                          <a:cs typeface="Century Gothic"/>
                        </a:rPr>
                        <a:t>La Interdisciplinariedad</a:t>
                      </a:r>
                      <a:endParaRPr lang="es-MX" sz="14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284888">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1.</a:t>
                      </a:r>
                      <a:r>
                        <a:rPr lang="es-ES" sz="1200" dirty="0">
                          <a:solidFill>
                            <a:srgbClr val="000000"/>
                          </a:solidFill>
                          <a:effectLst/>
                          <a:latin typeface="Century Gothic"/>
                          <a:ea typeface="Century Gothic"/>
                          <a:cs typeface="Century Gothic"/>
                        </a:rPr>
                        <a:t> ¿Qué es?</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Es la integración de diversas disciplinas con la finalidad de resolver situaciones de la vida diaria mediante la investigación y el conocimiento.  </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284888">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2.</a:t>
                      </a:r>
                      <a:r>
                        <a:rPr lang="es-ES" sz="1200" dirty="0">
                          <a:solidFill>
                            <a:srgbClr val="000000"/>
                          </a:solidFill>
                          <a:effectLst/>
                          <a:latin typeface="Century Gothic"/>
                          <a:ea typeface="Century Gothic"/>
                          <a:cs typeface="Century Gothic"/>
                        </a:rPr>
                        <a:t> ¿Qué</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 características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tiene ?</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Integración de pensamiento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Investigacion transversal</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Trabajo colaborativo </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r h="284888">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3.</a:t>
                      </a:r>
                      <a:r>
                        <a:rPr lang="es-ES" sz="1200" dirty="0">
                          <a:solidFill>
                            <a:srgbClr val="000000"/>
                          </a:solidFill>
                          <a:effectLst/>
                          <a:latin typeface="Century Gothic"/>
                          <a:ea typeface="Century Gothic"/>
                          <a:cs typeface="Century Gothic"/>
                        </a:rPr>
                        <a:t> ¿Por qué es </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 importante en la  educación?</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Permite desarrollar habilidades, fortalece el conocimiento y fomenta la socialización. </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3"/>
                  </a:ext>
                </a:extLst>
              </a:tr>
              <a:tr h="579973">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4.</a:t>
                      </a:r>
                      <a:r>
                        <a:rPr lang="es-ES" sz="1200" dirty="0">
                          <a:solidFill>
                            <a:srgbClr val="000000"/>
                          </a:solidFill>
                          <a:effectLst/>
                          <a:latin typeface="Century Gothic"/>
                          <a:ea typeface="Century Gothic"/>
                          <a:cs typeface="Century Gothic"/>
                        </a:rPr>
                        <a:t> ¿Cómo motivar a los alumno  para el trabajo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interdisciplinario?</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Planteando proyectos integradores e innovadores en beneficio de la sociedad.</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4"/>
                  </a:ext>
                </a:extLst>
              </a:tr>
              <a:tr h="703842">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5.</a:t>
                      </a:r>
                      <a:r>
                        <a:rPr lang="es-ES" sz="1200" dirty="0">
                          <a:solidFill>
                            <a:srgbClr val="000000"/>
                          </a:solidFill>
                          <a:effectLst/>
                          <a:latin typeface="Century Gothic"/>
                          <a:ea typeface="Century Gothic"/>
                          <a:cs typeface="Century Gothic"/>
                        </a:rPr>
                        <a:t> ¿Cuáles son los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prerrequisitos,</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materiales,</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organizacionales  y personales para la planeación del </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trabajo interdisciplinario?</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Tecnología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Creación de grupos con diferentes cualidades y aptitudes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Compromiso, respeto y responsabilidad cooperativa </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5"/>
                  </a:ext>
                </a:extLst>
              </a:tr>
              <a:tr h="612510">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6.</a:t>
                      </a:r>
                      <a:r>
                        <a:rPr lang="es-ES" sz="1200" dirty="0">
                          <a:solidFill>
                            <a:srgbClr val="000000"/>
                          </a:solidFill>
                          <a:effectLst/>
                          <a:latin typeface="Century Gothic"/>
                          <a:ea typeface="Century Gothic"/>
                          <a:cs typeface="Century Gothic"/>
                        </a:rPr>
                        <a:t> ¿Qué papel   juega la  planeación en</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el trabajo  interdisciplinario</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y qué  características</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debe tener? </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Unifica los objetivos planteados en los programas.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Mejora la actitud para el trabajo colaborativo.</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2 Marcador de número de diapositiva"/>
          <p:cNvSpPr>
            <a:spLocks noGrp="1"/>
          </p:cNvSpPr>
          <p:nvPr>
            <p:ph type="sldNum" sz="quarter" idx="12"/>
          </p:nvPr>
        </p:nvSpPr>
        <p:spPr/>
        <p:txBody>
          <a:bodyPr/>
          <a:lstStyle/>
          <a:p>
            <a:fld id="{B3CDB2D2-7167-4BE7-8303-E6E5F905E707}" type="slidenum">
              <a:rPr lang="es-MX" smtClean="0"/>
              <a:t>3</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67" y="114740"/>
            <a:ext cx="1055207" cy="955641"/>
          </a:xfrm>
          <a:prstGeom prst="rect">
            <a:avLst/>
          </a:prstGeom>
          <a:noFill/>
          <a:ln w="9525">
            <a:noFill/>
            <a:miter lim="800000"/>
            <a:headEnd/>
            <a:tailEnd/>
          </a:ln>
        </p:spPr>
      </p:pic>
      <p:sp>
        <p:nvSpPr>
          <p:cNvPr id="7"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42512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6" name="Rectángulo 5"/>
          <p:cNvSpPr/>
          <p:nvPr/>
        </p:nvSpPr>
        <p:spPr>
          <a:xfrm>
            <a:off x="1787608" y="1021687"/>
            <a:ext cx="6456799" cy="383375"/>
          </a:xfrm>
          <a:prstGeom prst="rect">
            <a:avLst/>
          </a:prstGeom>
        </p:spPr>
        <p:txBody>
          <a:bodyPr wrap="square">
            <a:spAutoFit/>
          </a:bodyPr>
          <a:lstStyle/>
          <a:p>
            <a:pPr marL="342900" lvl="0" indent="-342900">
              <a:lnSpc>
                <a:spcPct val="115000"/>
              </a:lnSpc>
              <a:spcAft>
                <a:spcPts val="0"/>
              </a:spcAft>
              <a:buFont typeface="+mj-lt"/>
              <a:buAutoNum type="romanUcPeriod"/>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Contexto. </a:t>
            </a:r>
            <a:endParaRPr lang="es-MX" sz="1600" dirty="0">
              <a:solidFill>
                <a:srgbClr val="000000"/>
              </a:solidFill>
              <a:effectLst/>
              <a:latin typeface="Arial" panose="020B0604020202020204" pitchFamily="34"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687743857"/>
              </p:ext>
            </p:extLst>
          </p:nvPr>
        </p:nvGraphicFramePr>
        <p:xfrm>
          <a:off x="692087" y="1448497"/>
          <a:ext cx="7543800" cy="1000953"/>
        </p:xfrm>
        <a:graphic>
          <a:graphicData uri="http://schemas.openxmlformats.org/drawingml/2006/table">
            <a:tbl>
              <a:tblPr>
                <a:tableStyleId>{C083E6E3-FA7D-4D7B-A595-EF9225AFEA82}</a:tableStyleId>
              </a:tblPr>
              <a:tblGrid>
                <a:gridCol w="7543800">
                  <a:extLst>
                    <a:ext uri="{9D8B030D-6E8A-4147-A177-3AD203B41FA5}">
                      <a16:colId xmlns:a16="http://schemas.microsoft.com/office/drawing/2014/main" val="20000"/>
                    </a:ext>
                  </a:extLst>
                </a:gridCol>
              </a:tblGrid>
              <a:tr h="864096">
                <a:tc>
                  <a:txBody>
                    <a:bodyPr/>
                    <a:lstStyle/>
                    <a:p>
                      <a:pPr marR="114300">
                        <a:lnSpc>
                          <a:spcPct val="115000"/>
                        </a:lnSpc>
                        <a:spcBef>
                          <a:spcPts val="370"/>
                        </a:spcBef>
                        <a:spcAft>
                          <a:spcPts val="0"/>
                        </a:spcAft>
                      </a:pPr>
                      <a:r>
                        <a:rPr lang="es-ES" sz="1000" dirty="0">
                          <a:effectLst/>
                        </a:rPr>
                        <a:t> </a:t>
                      </a:r>
                      <a:endParaRPr lang="es-MX" sz="1000" dirty="0">
                        <a:effectLst/>
                      </a:endParaRPr>
                    </a:p>
                    <a:p>
                      <a:pPr marR="114300">
                        <a:lnSpc>
                          <a:spcPct val="115000"/>
                        </a:lnSpc>
                        <a:spcBef>
                          <a:spcPts val="370"/>
                        </a:spcBef>
                        <a:spcAft>
                          <a:spcPts val="0"/>
                        </a:spcAft>
                      </a:pPr>
                      <a:r>
                        <a:rPr lang="es-ES" sz="1200" dirty="0">
                          <a:effectLst/>
                        </a:rPr>
                        <a:t>Estimular el desarrollo cognitivo y de habilidades de aprendizaje de acuerdo a las necesidades, exigencias sociales e intereses que la persona presente mediante la acción de las conexiones neuronales responsables del aprendizaje. </a:t>
                      </a:r>
                      <a:endParaRPr lang="es-MX" sz="1200" dirty="0">
                        <a:effectLst/>
                      </a:endParaRPr>
                    </a:p>
                    <a:p>
                      <a:pPr marR="114300">
                        <a:lnSpc>
                          <a:spcPct val="115000"/>
                        </a:lnSpc>
                        <a:spcBef>
                          <a:spcPts val="370"/>
                        </a:spcBef>
                        <a:spcAft>
                          <a:spcPts val="0"/>
                        </a:spcAft>
                      </a:pPr>
                      <a:endParaRPr lang="es-MX" sz="1200" dirty="0">
                        <a:effectLst/>
                      </a:endParaRPr>
                    </a:p>
                  </a:txBody>
                  <a:tcPr marL="55024" marR="55024" marT="55024" marB="55024"/>
                </a:tc>
                <a:extLst>
                  <a:ext uri="{0D108BD9-81ED-4DB2-BD59-A6C34878D82A}">
                    <a16:rowId xmlns:a16="http://schemas.microsoft.com/office/drawing/2014/main" val="10000"/>
                  </a:ext>
                </a:extLst>
              </a:tr>
            </a:tbl>
          </a:graphicData>
        </a:graphic>
      </p:graphicFrame>
      <p:sp>
        <p:nvSpPr>
          <p:cNvPr id="8" name="Rectángulo 7"/>
          <p:cNvSpPr/>
          <p:nvPr/>
        </p:nvSpPr>
        <p:spPr>
          <a:xfrm>
            <a:off x="683567" y="2466341"/>
            <a:ext cx="7560840" cy="375487"/>
          </a:xfrm>
          <a:prstGeom prst="rect">
            <a:avLst/>
          </a:prstGeom>
        </p:spPr>
        <p:txBody>
          <a:bodyPr wrap="square">
            <a:spAutoFit/>
          </a:bodyPr>
          <a:lstStyle/>
          <a:p>
            <a:pPr>
              <a:lnSpc>
                <a:spcPct val="115000"/>
              </a:lnSpc>
              <a:spcAft>
                <a:spcPts val="0"/>
              </a:spcAft>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endParaRPr lang="es-MX" dirty="0">
              <a:solidFill>
                <a:srgbClr val="000000"/>
              </a:solidFill>
              <a:effectLst/>
              <a:latin typeface="Arial" panose="020B0604020202020204" pitchFamily="34" charset="0"/>
              <a:ea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447495194"/>
              </p:ext>
            </p:extLst>
          </p:nvPr>
        </p:nvGraphicFramePr>
        <p:xfrm>
          <a:off x="728192" y="3140967"/>
          <a:ext cx="7272808" cy="1617091"/>
        </p:xfrm>
        <a:graphic>
          <a:graphicData uri="http://schemas.openxmlformats.org/drawingml/2006/table">
            <a:tbl>
              <a:tblPr>
                <a:tableStyleId>{ED083AE6-46FA-4A59-8FB0-9F97EB10719F}</a:tableStyleId>
              </a:tblPr>
              <a:tblGrid>
                <a:gridCol w="7272808">
                  <a:extLst>
                    <a:ext uri="{9D8B030D-6E8A-4147-A177-3AD203B41FA5}">
                      <a16:colId xmlns:a16="http://schemas.microsoft.com/office/drawing/2014/main" val="20000"/>
                    </a:ext>
                  </a:extLst>
                </a:gridCol>
              </a:tblGrid>
              <a:tr h="1093667">
                <a:tc>
                  <a:txBody>
                    <a:bodyPr/>
                    <a:lstStyle/>
                    <a:p>
                      <a:pPr algn="ctr">
                        <a:lnSpc>
                          <a:spcPct val="115000"/>
                        </a:lnSpc>
                        <a:spcAft>
                          <a:spcPts val="0"/>
                        </a:spcAft>
                      </a:pPr>
                      <a:r>
                        <a:rPr lang="es-ES" sz="1200" b="1" dirty="0">
                          <a:effectLst/>
                        </a:rPr>
                        <a:t>Hacer más eficiente o mejorar algo</a:t>
                      </a:r>
                      <a:endParaRPr lang="es-MX" sz="1200" b="1" dirty="0">
                        <a:effectLst/>
                      </a:endParaRPr>
                    </a:p>
                    <a:p>
                      <a:pPr algn="ctr">
                        <a:lnSpc>
                          <a:spcPct val="115000"/>
                        </a:lnSpc>
                        <a:spcAft>
                          <a:spcPts val="0"/>
                        </a:spcAft>
                      </a:pPr>
                      <a:r>
                        <a:rPr lang="es-ES" sz="1200" b="1" dirty="0">
                          <a:effectLst/>
                        </a:rPr>
                        <a:t>Explicar de qué manera se pueden optimizar los procesos para alcanzar el objetivo.</a:t>
                      </a:r>
                      <a:endParaRPr lang="es-MX" sz="1200" b="1" dirty="0">
                        <a:effectLst/>
                      </a:endParaRPr>
                    </a:p>
                    <a:p>
                      <a:pPr algn="ctr">
                        <a:lnSpc>
                          <a:spcPct val="115000"/>
                        </a:lnSpc>
                        <a:spcAft>
                          <a:spcPts val="0"/>
                        </a:spcAft>
                      </a:pPr>
                      <a:r>
                        <a:rPr lang="es-ES" sz="1200" b="1" dirty="0">
                          <a:effectLst/>
                        </a:rPr>
                        <a:t> </a:t>
                      </a:r>
                      <a:endParaRPr lang="es-MX" sz="1200" b="1" dirty="0">
                        <a:effectLst/>
                      </a:endParaRPr>
                    </a:p>
                    <a:p>
                      <a:pPr algn="ctr">
                        <a:lnSpc>
                          <a:spcPct val="115000"/>
                        </a:lnSpc>
                        <a:spcAft>
                          <a:spcPts val="0"/>
                        </a:spcAft>
                      </a:pPr>
                      <a:r>
                        <a:rPr lang="es-ES" sz="1200" dirty="0">
                          <a:effectLst/>
                        </a:rPr>
                        <a:t> </a:t>
                      </a:r>
                      <a:endParaRPr lang="es-MX" sz="1200" dirty="0">
                        <a:effectLst/>
                      </a:endParaRPr>
                    </a:p>
                    <a:p>
                      <a:pPr>
                        <a:lnSpc>
                          <a:spcPct val="115000"/>
                        </a:lnSpc>
                        <a:spcAft>
                          <a:spcPts val="0"/>
                        </a:spcAft>
                        <a:tabLst>
                          <a:tab pos="2695575" algn="l"/>
                        </a:tabLst>
                      </a:pPr>
                      <a:r>
                        <a:rPr lang="es-ES" sz="1200" dirty="0">
                          <a:effectLst/>
                        </a:rPr>
                        <a:t>Construir una perspectiva más completa del pensamiento mediante la comprensión de los contenidos académicos por medio de elementos gráficos que mejoraron la comprensión de bloques grandes de información, explotando su fortaleza de acuerdo a sus intereses. </a:t>
                      </a:r>
                      <a:endParaRPr lang="es-MX" sz="1200" dirty="0">
                        <a:effectLst/>
                      </a:endParaRPr>
                    </a:p>
                    <a:p>
                      <a:pPr algn="ctr">
                        <a:lnSpc>
                          <a:spcPct val="115000"/>
                        </a:lnSpc>
                        <a:spcAft>
                          <a:spcPts val="0"/>
                        </a:spcAft>
                      </a:pPr>
                      <a:r>
                        <a:rPr lang="es-ES" sz="900" dirty="0">
                          <a:effectLst/>
                        </a:rPr>
                        <a:t>  </a:t>
                      </a:r>
                      <a:endParaRPr lang="es-MX" sz="900" dirty="0">
                        <a:solidFill>
                          <a:srgbClr val="000000"/>
                        </a:solidFill>
                        <a:effectLst/>
                        <a:latin typeface="Arial" panose="020B0604020202020204" pitchFamily="34" charset="0"/>
                        <a:ea typeface="Arial" panose="020B0604020202020204" pitchFamily="34" charset="0"/>
                      </a:endParaRPr>
                    </a:p>
                  </a:txBody>
                  <a:tcPr marL="57906" marR="57906" marT="0" marB="0"/>
                </a:tc>
                <a:extLst>
                  <a:ext uri="{0D108BD9-81ED-4DB2-BD59-A6C34878D82A}">
                    <a16:rowId xmlns:a16="http://schemas.microsoft.com/office/drawing/2014/main" val="10000"/>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30</a:t>
            </a:fld>
            <a:endParaRPr lang="es-MX" dirty="0"/>
          </a:p>
        </p:txBody>
      </p:sp>
      <p:sp>
        <p:nvSpPr>
          <p:cNvPr id="10" name="Rectángulo 9"/>
          <p:cNvSpPr/>
          <p:nvPr/>
        </p:nvSpPr>
        <p:spPr>
          <a:xfrm>
            <a:off x="644848" y="4873973"/>
            <a:ext cx="7383536" cy="658642"/>
          </a:xfrm>
          <a:prstGeom prst="rect">
            <a:avLst/>
          </a:prstGeom>
        </p:spPr>
        <p:txBody>
          <a:bodyPr wrap="square">
            <a:spAutoFit/>
          </a:bodyPr>
          <a:lstStyle/>
          <a:p>
            <a:pPr>
              <a:lnSpc>
                <a:spcPct val="115000"/>
              </a:lnSpc>
              <a:spcAft>
                <a:spcPts val="0"/>
              </a:spcAft>
            </a:pPr>
            <a:endParaRPr lang="es-MX"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III. Objetivo general del proyecto.</a:t>
            </a:r>
            <a:endParaRPr lang="es-MX" sz="1400" dirty="0">
              <a:solidFill>
                <a:srgbClr val="000000"/>
              </a:solidFill>
              <a:effectLst/>
              <a:latin typeface="Arial" panose="020B0604020202020204" pitchFamily="34" charset="0"/>
              <a:ea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095583002"/>
              </p:ext>
            </p:extLst>
          </p:nvPr>
        </p:nvGraphicFramePr>
        <p:xfrm>
          <a:off x="665560" y="5805263"/>
          <a:ext cx="7334200" cy="513591"/>
        </p:xfrm>
        <a:graphic>
          <a:graphicData uri="http://schemas.openxmlformats.org/drawingml/2006/table">
            <a:tbl>
              <a:tblPr>
                <a:tableStyleId>{ED083AE6-46FA-4A59-8FB0-9F97EB10719F}</a:tableStyleId>
              </a:tblPr>
              <a:tblGrid>
                <a:gridCol w="7334200">
                  <a:extLst>
                    <a:ext uri="{9D8B030D-6E8A-4147-A177-3AD203B41FA5}">
                      <a16:colId xmlns:a16="http://schemas.microsoft.com/office/drawing/2014/main" val="20000"/>
                    </a:ext>
                  </a:extLst>
                </a:gridCol>
              </a:tblGrid>
              <a:tr h="206340">
                <a:tc>
                  <a:txBody>
                    <a:bodyPr/>
                    <a:lstStyle/>
                    <a:p>
                      <a:pPr marR="114300">
                        <a:lnSpc>
                          <a:spcPct val="115000"/>
                        </a:lnSpc>
                        <a:spcBef>
                          <a:spcPts val="370"/>
                        </a:spcBef>
                        <a:spcAft>
                          <a:spcPts val="0"/>
                        </a:spcAft>
                      </a:pPr>
                      <a:r>
                        <a:rPr lang="es-ES" sz="1200" dirty="0">
                          <a:effectLst/>
                        </a:rPr>
                        <a:t>Diseño de un códice que muestre los principales rasgos de la cultura española, desde la semiótica, filosofía, sociología, antropología, mercadotecnia e historia de México.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bl>
          </a:graphicData>
        </a:graphic>
      </p:graphicFrame>
      <p:pic>
        <p:nvPicPr>
          <p:cNvPr id="13"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8" y="44101"/>
            <a:ext cx="1080121" cy="1063297"/>
          </a:xfrm>
          <a:prstGeom prst="rect">
            <a:avLst/>
          </a:prstGeom>
          <a:noFill/>
          <a:ln w="9525">
            <a:noFill/>
            <a:miter lim="800000"/>
            <a:headEnd/>
            <a:tailEnd/>
          </a:ln>
        </p:spPr>
      </p:pic>
      <p:sp>
        <p:nvSpPr>
          <p:cNvPr id="14" name="4 CuadroTexto"/>
          <p:cNvSpPr txBox="1"/>
          <p:nvPr/>
        </p:nvSpPr>
        <p:spPr>
          <a:xfrm>
            <a:off x="6417690" y="22194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5" name="CuadroTexto 14">
            <a:extLst>
              <a:ext uri="{FF2B5EF4-FFF2-40B4-BE49-F238E27FC236}">
                <a16:creationId xmlns:a16="http://schemas.microsoft.com/office/drawing/2014/main" id="{C2439D61-E716-4C90-B391-468128657874}"/>
              </a:ext>
            </a:extLst>
          </p:cNvPr>
          <p:cNvSpPr txBox="1"/>
          <p:nvPr/>
        </p:nvSpPr>
        <p:spPr>
          <a:xfrm>
            <a:off x="5512084" y="872782"/>
            <a:ext cx="3182119" cy="369332"/>
          </a:xfrm>
          <a:prstGeom prst="rect">
            <a:avLst/>
          </a:prstGeom>
          <a:noFill/>
        </p:spPr>
        <p:txBody>
          <a:bodyPr wrap="square" rtlCol="0">
            <a:spAutoFit/>
          </a:bodyPr>
          <a:lstStyle/>
          <a:p>
            <a:r>
              <a:rPr lang="es-MX" dirty="0"/>
              <a:t>6. 7. E. I. P. Resumen  </a:t>
            </a:r>
          </a:p>
        </p:txBody>
      </p:sp>
    </p:spTree>
    <p:extLst>
      <p:ext uri="{BB962C8B-B14F-4D97-AF65-F5344CB8AC3E}">
        <p14:creationId xmlns:p14="http://schemas.microsoft.com/office/powerpoint/2010/main" val="11941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243468139"/>
              </p:ext>
            </p:extLst>
          </p:nvPr>
        </p:nvGraphicFramePr>
        <p:xfrm>
          <a:off x="389112" y="2132856"/>
          <a:ext cx="7992888" cy="4154909"/>
        </p:xfrm>
        <a:graphic>
          <a:graphicData uri="http://schemas.openxmlformats.org/drawingml/2006/table">
            <a:tbl>
              <a:tblPr>
                <a:tableStyleId>{ED083AE6-46FA-4A59-8FB0-9F97EB10719F}</a:tableStyleId>
              </a:tblPr>
              <a:tblGrid>
                <a:gridCol w="244827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1">
                  <a:extLst>
                    <a:ext uri="{9D8B030D-6E8A-4147-A177-3AD203B41FA5}">
                      <a16:colId xmlns:a16="http://schemas.microsoft.com/office/drawing/2014/main" val="20003"/>
                    </a:ext>
                  </a:extLst>
                </a:gridCol>
              </a:tblGrid>
              <a:tr h="476963">
                <a:tc>
                  <a:txBody>
                    <a:bodyPr/>
                    <a:lstStyle/>
                    <a:p>
                      <a:pPr algn="ctr">
                        <a:lnSpc>
                          <a:spcPct val="115000"/>
                        </a:lnSpc>
                        <a:spcAft>
                          <a:spcPts val="0"/>
                        </a:spcAft>
                      </a:pPr>
                      <a:r>
                        <a:rPr lang="es-ES" sz="1200" b="1" dirty="0">
                          <a:effectLst/>
                        </a:rPr>
                        <a:t>Disciplinas:</a:t>
                      </a:r>
                      <a:endParaRPr lang="es-MX" sz="1200" b="1"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ctr">
                        <a:lnSpc>
                          <a:spcPct val="115000"/>
                        </a:lnSpc>
                        <a:spcAft>
                          <a:spcPts val="0"/>
                        </a:spcAft>
                      </a:pPr>
                      <a:r>
                        <a:rPr lang="es-ES" sz="1200" b="1" dirty="0">
                          <a:effectLst/>
                        </a:rPr>
                        <a:t>Disciplina 1.</a:t>
                      </a:r>
                    </a:p>
                    <a:p>
                      <a:pPr algn="ctr">
                        <a:lnSpc>
                          <a:spcPct val="115000"/>
                        </a:lnSpc>
                        <a:spcAft>
                          <a:spcPts val="0"/>
                        </a:spcAft>
                      </a:pPr>
                      <a:r>
                        <a:rPr lang="es-ES" sz="1200" b="1" u="none" dirty="0">
                          <a:effectLst/>
                        </a:rPr>
                        <a:t>Historia de México  </a:t>
                      </a:r>
                      <a:endParaRPr lang="es-MX" sz="1200" b="1" u="none"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ctr">
                        <a:lnSpc>
                          <a:spcPct val="115000"/>
                        </a:lnSpc>
                        <a:spcAft>
                          <a:spcPts val="0"/>
                        </a:spcAft>
                      </a:pPr>
                      <a:r>
                        <a:rPr lang="es-ES" sz="1200" b="1" dirty="0">
                          <a:effectLst/>
                        </a:rPr>
                        <a:t>Disciplina 2. </a:t>
                      </a:r>
                    </a:p>
                    <a:p>
                      <a:pPr algn="ctr">
                        <a:lnSpc>
                          <a:spcPct val="115000"/>
                        </a:lnSpc>
                        <a:spcAft>
                          <a:spcPts val="0"/>
                        </a:spcAft>
                      </a:pPr>
                      <a:r>
                        <a:rPr lang="es-ES" sz="1200" b="1" u="none" dirty="0">
                          <a:effectLst/>
                        </a:rPr>
                        <a:t>Español</a:t>
                      </a:r>
                      <a:endParaRPr lang="es-MX" sz="1200" b="1" u="none"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ctr">
                        <a:lnSpc>
                          <a:spcPct val="115000"/>
                        </a:lnSpc>
                        <a:spcAft>
                          <a:spcPts val="0"/>
                        </a:spcAft>
                      </a:pPr>
                      <a:r>
                        <a:rPr lang="es-ES" sz="1200" b="1" dirty="0">
                          <a:effectLst/>
                        </a:rPr>
                        <a:t>Disciplina 3.</a:t>
                      </a:r>
                    </a:p>
                    <a:p>
                      <a:pPr algn="ctr">
                        <a:lnSpc>
                          <a:spcPct val="115000"/>
                        </a:lnSpc>
                        <a:spcAft>
                          <a:spcPts val="0"/>
                        </a:spcAft>
                      </a:pPr>
                      <a:r>
                        <a:rPr lang="es-ES" sz="1200" b="1" u="none" dirty="0">
                          <a:effectLst/>
                        </a:rPr>
                        <a:t>Arquitectura y antropología  </a:t>
                      </a:r>
                      <a:endParaRPr lang="es-MX" sz="1200" b="1" u="none" dirty="0">
                        <a:solidFill>
                          <a:srgbClr val="000000"/>
                        </a:solidFill>
                        <a:effectLst/>
                        <a:latin typeface="Arial" panose="020B0604020202020204" pitchFamily="34" charset="0"/>
                        <a:ea typeface="Arial" panose="020B0604020202020204" pitchFamily="34" charset="0"/>
                      </a:endParaRPr>
                    </a:p>
                  </a:txBody>
                  <a:tcPr marL="53388" marR="53388" marT="53388" marB="53388"/>
                </a:tc>
                <a:extLst>
                  <a:ext uri="{0D108BD9-81ED-4DB2-BD59-A6C34878D82A}">
                    <a16:rowId xmlns:a16="http://schemas.microsoft.com/office/drawing/2014/main" val="10000"/>
                  </a:ext>
                </a:extLst>
              </a:tr>
              <a:tr h="1512800">
                <a:tc>
                  <a:txBody>
                    <a:bodyPr/>
                    <a:lstStyle/>
                    <a:p>
                      <a:pPr algn="just">
                        <a:lnSpc>
                          <a:spcPct val="115000"/>
                        </a:lnSpc>
                        <a:spcAft>
                          <a:spcPts val="0"/>
                        </a:spcAft>
                      </a:pPr>
                      <a:r>
                        <a:rPr lang="es-ES" sz="1200" dirty="0">
                          <a:effectLst/>
                        </a:rPr>
                        <a:t>1. Contenidos / Temas</a:t>
                      </a:r>
                      <a:r>
                        <a:rPr lang="es-MX" sz="1200" baseline="0" dirty="0">
                          <a:effectLst/>
                        </a:rPr>
                        <a:t>  </a:t>
                      </a:r>
                      <a:r>
                        <a:rPr lang="es-ES" sz="1200" dirty="0">
                          <a:effectLst/>
                        </a:rPr>
                        <a:t>involucrados.</a:t>
                      </a:r>
                      <a:endParaRPr lang="es-MX" sz="1200" dirty="0">
                        <a:effectLst/>
                      </a:endParaRPr>
                    </a:p>
                    <a:p>
                      <a:pPr marL="204470" algn="just">
                        <a:lnSpc>
                          <a:spcPct val="115000"/>
                        </a:lnSpc>
                        <a:spcAft>
                          <a:spcPts val="0"/>
                        </a:spcAft>
                      </a:pPr>
                      <a:r>
                        <a:rPr lang="es-ES" sz="1200" dirty="0">
                          <a:effectLst/>
                        </a:rPr>
                        <a:t>Temas y contenidos  del  programa, que se consideran.</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just">
                        <a:lnSpc>
                          <a:spcPct val="115000"/>
                        </a:lnSpc>
                        <a:spcAft>
                          <a:spcPts val="0"/>
                        </a:spcAft>
                      </a:pPr>
                      <a:r>
                        <a:rPr lang="es-ES" sz="1200" dirty="0">
                          <a:effectLst/>
                        </a:rPr>
                        <a:t> Relación del pueblo español y pueblos indígenas, mediante la evangelización, la interculturación y la ideología en la conquista.</a:t>
                      </a:r>
                      <a:endParaRPr lang="es-MX" sz="1200" dirty="0">
                        <a:effectLst/>
                      </a:endParaRPr>
                    </a:p>
                  </a:txBody>
                  <a:tcPr marL="53388" marR="53388" marT="53388" marB="53388"/>
                </a:tc>
                <a:tc>
                  <a:txBody>
                    <a:bodyPr/>
                    <a:lstStyle/>
                    <a:p>
                      <a:pPr algn="just">
                        <a:lnSpc>
                          <a:spcPct val="115000"/>
                        </a:lnSpc>
                        <a:spcAft>
                          <a:spcPts val="0"/>
                        </a:spcAft>
                      </a:pPr>
                      <a:r>
                        <a:rPr lang="es-ES" sz="1200" dirty="0">
                          <a:effectLst/>
                        </a:rPr>
                        <a:t>Pérdida lingüística e introducción de nuevas palabras de la cultura española. </a:t>
                      </a:r>
                      <a:endParaRPr lang="es-MX" sz="1200" dirty="0">
                        <a:effectLst/>
                      </a:endParaRPr>
                    </a:p>
                    <a:p>
                      <a:pPr algn="just">
                        <a:lnSpc>
                          <a:spcPct val="115000"/>
                        </a:lnSpc>
                        <a:spcAft>
                          <a:spcPts val="0"/>
                        </a:spcAft>
                      </a:pPr>
                      <a:r>
                        <a:rPr lang="es-ES" sz="1200" dirty="0">
                          <a:effectLst/>
                        </a:rPr>
                        <a:t>Lectura de comprensión</a:t>
                      </a:r>
                      <a:endParaRPr lang="es-MX" sz="1200" dirty="0">
                        <a:effectLst/>
                      </a:endParaRPr>
                    </a:p>
                    <a:p>
                      <a:pPr algn="just">
                        <a:lnSpc>
                          <a:spcPct val="115000"/>
                        </a:lnSpc>
                        <a:spcAft>
                          <a:spcPts val="0"/>
                        </a:spcAft>
                      </a:pPr>
                      <a:r>
                        <a:rPr lang="es-ES" sz="1200" dirty="0">
                          <a:effectLst/>
                        </a:rPr>
                        <a:t>Expresión grafica </a:t>
                      </a:r>
                      <a:endParaRPr lang="es-MX" sz="1200" dirty="0">
                        <a:effectLst/>
                      </a:endParaRPr>
                    </a:p>
                    <a:p>
                      <a:pPr algn="just">
                        <a:lnSpc>
                          <a:spcPct val="115000"/>
                        </a:lnSpc>
                        <a:spcAft>
                          <a:spcPts val="0"/>
                        </a:spcAft>
                      </a:pPr>
                      <a:r>
                        <a:rPr lang="es-ES" sz="1200" dirty="0">
                          <a:effectLst/>
                        </a:rPr>
                        <a:t> </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just">
                        <a:lnSpc>
                          <a:spcPct val="115000"/>
                        </a:lnSpc>
                        <a:spcAft>
                          <a:spcPts val="0"/>
                        </a:spcAft>
                      </a:pPr>
                      <a:r>
                        <a:rPr lang="es-ES" sz="1200" dirty="0">
                          <a:effectLst/>
                        </a:rPr>
                        <a:t>Códices religiosos, Mexicas y españoles.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extLst>
                  <a:ext uri="{0D108BD9-81ED-4DB2-BD59-A6C34878D82A}">
                    <a16:rowId xmlns:a16="http://schemas.microsoft.com/office/drawing/2014/main" val="10001"/>
                  </a:ext>
                </a:extLst>
              </a:tr>
              <a:tr h="1872399">
                <a:tc>
                  <a:txBody>
                    <a:bodyPr/>
                    <a:lstStyle/>
                    <a:p>
                      <a:pPr algn="just">
                        <a:lnSpc>
                          <a:spcPct val="115000"/>
                        </a:lnSpc>
                        <a:spcAft>
                          <a:spcPts val="0"/>
                        </a:spcAft>
                      </a:pPr>
                      <a:r>
                        <a:rPr lang="es-ES" sz="1200" dirty="0">
                          <a:effectLst/>
                        </a:rPr>
                        <a:t>2. Conceptos clave,</a:t>
                      </a:r>
                      <a:r>
                        <a:rPr lang="es-MX" sz="1200" baseline="0" dirty="0">
                          <a:effectLst/>
                        </a:rPr>
                        <a:t> </a:t>
                      </a:r>
                      <a:r>
                        <a:rPr lang="es-ES" sz="1200" dirty="0">
                          <a:effectLst/>
                        </a:rPr>
                        <a:t> trascendentales.</a:t>
                      </a:r>
                      <a:endParaRPr lang="es-MX" sz="1200" dirty="0">
                        <a:effectLst/>
                      </a:endParaRPr>
                    </a:p>
                    <a:p>
                      <a:pPr marL="176530" algn="just">
                        <a:lnSpc>
                          <a:spcPct val="115000"/>
                        </a:lnSpc>
                        <a:spcAft>
                          <a:spcPts val="0"/>
                        </a:spcAft>
                      </a:pPr>
                      <a:r>
                        <a:rPr lang="es-ES" sz="1200" dirty="0">
                          <a:effectLst/>
                        </a:rPr>
                        <a:t>Conceptos básicos que surgen  del proyecto,  permiten la comprensión del mismo y  pueden ser transferibles a otros ámbitos.</a:t>
                      </a:r>
                      <a:endParaRPr lang="es-MX" sz="1200" dirty="0">
                        <a:effectLst/>
                      </a:endParaRPr>
                    </a:p>
                    <a:p>
                      <a:pPr marL="176530" algn="just">
                        <a:lnSpc>
                          <a:spcPct val="115000"/>
                        </a:lnSpc>
                        <a:spcAft>
                          <a:spcPts val="0"/>
                        </a:spcAft>
                      </a:pPr>
                      <a:r>
                        <a:rPr lang="es-ES" sz="1200" dirty="0">
                          <a:effectLst/>
                        </a:rPr>
                        <a:t>Se consideran parte de un  Glosario.</a:t>
                      </a:r>
                      <a:endParaRPr lang="es-MX" sz="1200" dirty="0">
                        <a:effectLst/>
                      </a:endParaRPr>
                    </a:p>
                    <a:p>
                      <a:pPr marL="176530"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just">
                        <a:lnSpc>
                          <a:spcPct val="115000"/>
                        </a:lnSpc>
                        <a:spcAft>
                          <a:spcPts val="0"/>
                        </a:spcAft>
                      </a:pPr>
                      <a:r>
                        <a:rPr lang="es-ES" sz="1200" dirty="0">
                          <a:effectLst/>
                        </a:rPr>
                        <a:t>Inculturación</a:t>
                      </a:r>
                      <a:endParaRPr lang="es-MX" sz="1200" dirty="0">
                        <a:effectLst/>
                      </a:endParaRPr>
                    </a:p>
                    <a:p>
                      <a:pPr algn="just">
                        <a:lnSpc>
                          <a:spcPct val="115000"/>
                        </a:lnSpc>
                        <a:spcAft>
                          <a:spcPts val="0"/>
                        </a:spcAft>
                      </a:pPr>
                      <a:r>
                        <a:rPr lang="es-ES" sz="1200" dirty="0">
                          <a:effectLst/>
                        </a:rPr>
                        <a:t>Cosmovisión </a:t>
                      </a:r>
                      <a:endParaRPr lang="es-MX" sz="1200" dirty="0">
                        <a:effectLst/>
                      </a:endParaRPr>
                    </a:p>
                    <a:p>
                      <a:pPr algn="just">
                        <a:lnSpc>
                          <a:spcPct val="115000"/>
                        </a:lnSpc>
                        <a:spcAft>
                          <a:spcPts val="0"/>
                        </a:spcAft>
                      </a:pPr>
                      <a:r>
                        <a:rPr lang="es-ES" sz="1200" dirty="0">
                          <a:effectLst/>
                        </a:rPr>
                        <a:t>Sincretismo </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just">
                        <a:lnSpc>
                          <a:spcPct val="115000"/>
                        </a:lnSpc>
                        <a:spcAft>
                          <a:spcPts val="0"/>
                        </a:spcAft>
                      </a:pPr>
                      <a:r>
                        <a:rPr lang="es-ES" sz="1200" dirty="0">
                          <a:effectLst/>
                        </a:rPr>
                        <a:t>Semiótica </a:t>
                      </a:r>
                      <a:endParaRPr lang="es-MX" sz="1200" dirty="0">
                        <a:effectLst/>
                      </a:endParaRPr>
                    </a:p>
                    <a:p>
                      <a:pPr algn="just">
                        <a:lnSpc>
                          <a:spcPct val="115000"/>
                        </a:lnSpc>
                        <a:spcAft>
                          <a:spcPts val="0"/>
                        </a:spcAft>
                      </a:pPr>
                      <a:r>
                        <a:rPr lang="es-ES" sz="1200" dirty="0">
                          <a:effectLst/>
                        </a:rPr>
                        <a:t>Macarismo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tc>
                  <a:txBody>
                    <a:bodyPr/>
                    <a:lstStyle/>
                    <a:p>
                      <a:pPr algn="just">
                        <a:lnSpc>
                          <a:spcPct val="115000"/>
                        </a:lnSpc>
                        <a:spcAft>
                          <a:spcPts val="0"/>
                        </a:spcAft>
                      </a:pPr>
                      <a:r>
                        <a:rPr lang="es-ES" sz="1200" dirty="0">
                          <a:effectLst/>
                        </a:rPr>
                        <a:t>Iconografía </a:t>
                      </a:r>
                      <a:endParaRPr lang="es-MX" sz="1200" dirty="0">
                        <a:solidFill>
                          <a:srgbClr val="000000"/>
                        </a:solidFill>
                        <a:effectLst/>
                        <a:latin typeface="Arial" panose="020B0604020202020204" pitchFamily="34" charset="0"/>
                        <a:ea typeface="Arial" panose="020B0604020202020204" pitchFamily="34" charset="0"/>
                      </a:endParaRPr>
                    </a:p>
                  </a:txBody>
                  <a:tcPr marL="53388" marR="53388" marT="53388" marB="53388"/>
                </a:tc>
                <a:extLst>
                  <a:ext uri="{0D108BD9-81ED-4DB2-BD59-A6C34878D82A}">
                    <a16:rowId xmlns:a16="http://schemas.microsoft.com/office/drawing/2014/main" val="10002"/>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31</a:t>
            </a:fld>
            <a:endParaRPr lang="es-MX" dirty="0"/>
          </a:p>
        </p:txBody>
      </p:sp>
      <p:sp>
        <p:nvSpPr>
          <p:cNvPr id="4" name="Rectángulo 5"/>
          <p:cNvSpPr/>
          <p:nvPr/>
        </p:nvSpPr>
        <p:spPr>
          <a:xfrm>
            <a:off x="539552" y="1412776"/>
            <a:ext cx="7685223" cy="410882"/>
          </a:xfrm>
          <a:prstGeom prst="rect">
            <a:avLst/>
          </a:prstGeom>
        </p:spPr>
        <p:txBody>
          <a:bodyPr wrap="square">
            <a:spAutoFit/>
          </a:bodyPr>
          <a:lstStyle/>
          <a:p>
            <a:pPr>
              <a:lnSpc>
                <a:spcPct val="115000"/>
              </a:lnSpc>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dirty="0">
              <a:solidFill>
                <a:srgbClr val="000000"/>
              </a:solidFill>
              <a:effectLst/>
              <a:latin typeface="Arial" panose="020B0604020202020204" pitchFamily="34" charset="0"/>
              <a:ea typeface="Arial" panose="020B0604020202020204" pitchFamily="34" charset="0"/>
            </a:endParaRPr>
          </a:p>
        </p:txBody>
      </p:sp>
      <p:pic>
        <p:nvPicPr>
          <p:cNvPr id="7"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8" y="44101"/>
            <a:ext cx="1080121" cy="1063297"/>
          </a:xfrm>
          <a:prstGeom prst="rect">
            <a:avLst/>
          </a:prstGeom>
          <a:noFill/>
          <a:ln w="9525">
            <a:noFill/>
            <a:miter lim="800000"/>
            <a:headEnd/>
            <a:tailEnd/>
          </a:ln>
        </p:spPr>
      </p:pic>
      <p:sp>
        <p:nvSpPr>
          <p:cNvPr id="8" name="4 CuadroTexto"/>
          <p:cNvSpPr txBox="1"/>
          <p:nvPr/>
        </p:nvSpPr>
        <p:spPr>
          <a:xfrm>
            <a:off x="6417690" y="22194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p:cNvSpPr txBox="1"/>
          <p:nvPr/>
        </p:nvSpPr>
        <p:spPr>
          <a:xfrm>
            <a:off x="5640191" y="1075421"/>
            <a:ext cx="3182119" cy="369332"/>
          </a:xfrm>
          <a:prstGeom prst="rect">
            <a:avLst/>
          </a:prstGeom>
          <a:noFill/>
        </p:spPr>
        <p:txBody>
          <a:bodyPr wrap="square" rtlCol="0">
            <a:spAutoFit/>
          </a:bodyPr>
          <a:lstStyle/>
          <a:p>
            <a:r>
              <a:rPr lang="es-MX" dirty="0"/>
              <a:t>6. 7. E. I. P. Resumen  </a:t>
            </a:r>
          </a:p>
        </p:txBody>
      </p:sp>
    </p:spTree>
    <p:extLst>
      <p:ext uri="{BB962C8B-B14F-4D97-AF65-F5344CB8AC3E}">
        <p14:creationId xmlns:p14="http://schemas.microsoft.com/office/powerpoint/2010/main" val="2441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45222178"/>
              </p:ext>
            </p:extLst>
          </p:nvPr>
        </p:nvGraphicFramePr>
        <p:xfrm>
          <a:off x="251520" y="1556792"/>
          <a:ext cx="8712968" cy="3308478"/>
        </p:xfrm>
        <a:graphic>
          <a:graphicData uri="http://schemas.openxmlformats.org/drawingml/2006/table">
            <a:tbl>
              <a:tblPr>
                <a:tableStyleId>{ED083AE6-46FA-4A59-8FB0-9F97EB10719F}</a:tableStyleId>
              </a:tblPr>
              <a:tblGrid>
                <a:gridCol w="1973575">
                  <a:extLst>
                    <a:ext uri="{9D8B030D-6E8A-4147-A177-3AD203B41FA5}">
                      <a16:colId xmlns:a16="http://schemas.microsoft.com/office/drawing/2014/main" val="20000"/>
                    </a:ext>
                  </a:extLst>
                </a:gridCol>
                <a:gridCol w="6739393">
                  <a:extLst>
                    <a:ext uri="{9D8B030D-6E8A-4147-A177-3AD203B41FA5}">
                      <a16:colId xmlns:a16="http://schemas.microsoft.com/office/drawing/2014/main" val="20001"/>
                    </a:ext>
                  </a:extLst>
                </a:gridCol>
              </a:tblGrid>
              <a:tr h="699061">
                <a:tc>
                  <a:txBody>
                    <a:bodyPr/>
                    <a:lstStyle/>
                    <a:p>
                      <a:pPr marL="204470" indent="-180975" algn="just">
                        <a:lnSpc>
                          <a:spcPct val="115000"/>
                        </a:lnSpc>
                        <a:spcAft>
                          <a:spcPts val="0"/>
                        </a:spcAft>
                      </a:pPr>
                      <a:r>
                        <a:rPr lang="es-ES" sz="1200" dirty="0">
                          <a:effectLst/>
                        </a:rPr>
                        <a:t>3. Objetivos o propósitos alcanzados.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just">
                        <a:lnSpc>
                          <a:spcPct val="115000"/>
                        </a:lnSpc>
                        <a:spcAft>
                          <a:spcPts val="0"/>
                        </a:spcAft>
                      </a:pPr>
                      <a:r>
                        <a:rPr lang="es-ES" sz="1200" dirty="0">
                          <a:effectLst/>
                        </a:rPr>
                        <a:t>Identificar que el choque de dos culturas, implica destrucción y creación. </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r h="1271151">
                <a:tc>
                  <a:txBody>
                    <a:bodyPr/>
                    <a:lstStyle/>
                    <a:p>
                      <a:pPr algn="just">
                        <a:lnSpc>
                          <a:spcPct val="115000"/>
                        </a:lnSpc>
                        <a:spcAft>
                          <a:spcPts val="0"/>
                        </a:spcAft>
                      </a:pPr>
                      <a:r>
                        <a:rPr lang="es-ES" sz="1200" dirty="0">
                          <a:effectLst/>
                        </a:rPr>
                        <a:t>4. Evaluación.</a:t>
                      </a:r>
                      <a:endParaRPr lang="es-MX" sz="1200" dirty="0">
                        <a:effectLst/>
                      </a:endParaRPr>
                    </a:p>
                    <a:p>
                      <a:pPr algn="just">
                        <a:lnSpc>
                          <a:spcPct val="115000"/>
                        </a:lnSpc>
                        <a:spcAft>
                          <a:spcPts val="0"/>
                        </a:spcAft>
                      </a:pPr>
                      <a:r>
                        <a:rPr lang="es-ES" sz="1200" dirty="0">
                          <a:effectLst/>
                        </a:rPr>
                        <a:t>    Productos /evidencias</a:t>
                      </a:r>
                      <a:endParaRPr lang="es-MX" sz="1200" dirty="0">
                        <a:effectLst/>
                      </a:endParaRPr>
                    </a:p>
                    <a:p>
                      <a:pPr algn="just">
                        <a:lnSpc>
                          <a:spcPct val="115000"/>
                        </a:lnSpc>
                        <a:spcAft>
                          <a:spcPts val="0"/>
                        </a:spcAft>
                      </a:pPr>
                      <a:r>
                        <a:rPr lang="es-ES" sz="1200" dirty="0">
                          <a:effectLst/>
                        </a:rPr>
                        <a:t>    de aprendizaje, que</a:t>
                      </a:r>
                      <a:endParaRPr lang="es-MX" sz="1200" dirty="0">
                        <a:effectLst/>
                      </a:endParaRPr>
                    </a:p>
                    <a:p>
                      <a:pPr algn="just">
                        <a:lnSpc>
                          <a:spcPct val="115000"/>
                        </a:lnSpc>
                        <a:spcAft>
                          <a:spcPts val="0"/>
                        </a:spcAft>
                      </a:pPr>
                      <a:r>
                        <a:rPr lang="es-ES" sz="1200" dirty="0">
                          <a:effectLst/>
                        </a:rPr>
                        <a:t>    demuestran el avance </a:t>
                      </a:r>
                      <a:endParaRPr lang="es-MX" sz="1200" dirty="0">
                        <a:effectLst/>
                      </a:endParaRPr>
                    </a:p>
                    <a:p>
                      <a:pPr algn="just">
                        <a:lnSpc>
                          <a:spcPct val="115000"/>
                        </a:lnSpc>
                        <a:spcAft>
                          <a:spcPts val="0"/>
                        </a:spcAft>
                      </a:pPr>
                      <a:r>
                        <a:rPr lang="es-ES" sz="1200" dirty="0">
                          <a:effectLst/>
                        </a:rPr>
                        <a:t>    en el proceso y el logro</a:t>
                      </a:r>
                      <a:endParaRPr lang="es-MX" sz="1200" dirty="0">
                        <a:effectLst/>
                      </a:endParaRPr>
                    </a:p>
                    <a:p>
                      <a:pPr algn="just">
                        <a:lnSpc>
                          <a:spcPct val="115000"/>
                        </a:lnSpc>
                        <a:spcAft>
                          <a:spcPts val="0"/>
                        </a:spcAft>
                      </a:pPr>
                      <a:r>
                        <a:rPr lang="es-ES" sz="1200" dirty="0">
                          <a:effectLst/>
                        </a:rPr>
                        <a:t>    del objetivo   propuesto.</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just">
                        <a:lnSpc>
                          <a:spcPct val="115000"/>
                        </a:lnSpc>
                        <a:spcAft>
                          <a:spcPts val="0"/>
                        </a:spcAft>
                      </a:pPr>
                      <a:r>
                        <a:rPr lang="es-ES" sz="1200" dirty="0">
                          <a:effectLst/>
                        </a:rPr>
                        <a:t>Indagar conocimientos y conexiones previas mediante diseños gráficos donde se relacionen conceptos básicos de diversas disciplinas.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1"/>
                  </a:ext>
                </a:extLst>
              </a:tr>
              <a:tr h="1044266">
                <a:tc>
                  <a:txBody>
                    <a:bodyPr/>
                    <a:lstStyle/>
                    <a:p>
                      <a:pPr algn="just">
                        <a:lnSpc>
                          <a:spcPct val="115000"/>
                        </a:lnSpc>
                        <a:spcAft>
                          <a:spcPts val="0"/>
                        </a:spcAft>
                      </a:pPr>
                      <a:r>
                        <a:rPr lang="es-ES" sz="1200" dirty="0">
                          <a:effectLst/>
                        </a:rPr>
                        <a:t>5. Tipos y herramientas de</a:t>
                      </a:r>
                      <a:endParaRPr lang="es-MX" sz="1200" dirty="0">
                        <a:effectLst/>
                      </a:endParaRPr>
                    </a:p>
                    <a:p>
                      <a:pPr algn="just">
                        <a:lnSpc>
                          <a:spcPct val="115000"/>
                        </a:lnSpc>
                        <a:spcAft>
                          <a:spcPts val="0"/>
                        </a:spcAft>
                      </a:pPr>
                      <a:r>
                        <a:rPr lang="es-ES" sz="1200" dirty="0">
                          <a:effectLst/>
                        </a:rPr>
                        <a:t>    evaluación</a:t>
                      </a:r>
                      <a:endParaRPr lang="es-MX" sz="1200" dirty="0">
                        <a:effectLst/>
                      </a:endParaRPr>
                    </a:p>
                  </a:txBody>
                  <a:tcPr marL="55024" marR="55024" marT="55024" marB="55024"/>
                </a:tc>
                <a:tc>
                  <a:txBody>
                    <a:bodyPr/>
                    <a:lstStyle/>
                    <a:p>
                      <a:pPr algn="just">
                        <a:lnSpc>
                          <a:spcPct val="115000"/>
                        </a:lnSpc>
                        <a:spcAft>
                          <a:spcPts val="0"/>
                        </a:spcAft>
                      </a:pPr>
                      <a:r>
                        <a:rPr lang="es-ES" sz="1200" dirty="0">
                          <a:effectLst/>
                        </a:rPr>
                        <a:t>Exposición grafica utilizando rubricas, listas de cotejo.</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2"/>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32</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75074"/>
            <a:ext cx="1080121" cy="1063297"/>
          </a:xfrm>
          <a:prstGeom prst="rect">
            <a:avLst/>
          </a:prstGeom>
          <a:noFill/>
          <a:ln w="9525">
            <a:noFill/>
            <a:miter lim="800000"/>
            <a:headEnd/>
            <a:tailEnd/>
          </a:ln>
        </p:spPr>
      </p:pic>
      <p:sp>
        <p:nvSpPr>
          <p:cNvPr id="7" name="4 CuadroTexto"/>
          <p:cNvSpPr txBox="1"/>
          <p:nvPr/>
        </p:nvSpPr>
        <p:spPr>
          <a:xfrm>
            <a:off x="6417690" y="22194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p:cNvSpPr txBox="1"/>
          <p:nvPr/>
        </p:nvSpPr>
        <p:spPr>
          <a:xfrm>
            <a:off x="5640191" y="1075421"/>
            <a:ext cx="3182119" cy="369332"/>
          </a:xfrm>
          <a:prstGeom prst="rect">
            <a:avLst/>
          </a:prstGeom>
          <a:noFill/>
        </p:spPr>
        <p:txBody>
          <a:bodyPr wrap="square" rtlCol="0">
            <a:spAutoFit/>
          </a:bodyPr>
          <a:lstStyle/>
          <a:p>
            <a:r>
              <a:rPr lang="es-MX" dirty="0"/>
              <a:t>Producto 7. E. I. P. Resumen  </a:t>
            </a:r>
          </a:p>
        </p:txBody>
      </p:sp>
    </p:spTree>
    <p:extLst>
      <p:ext uri="{BB962C8B-B14F-4D97-AF65-F5344CB8AC3E}">
        <p14:creationId xmlns:p14="http://schemas.microsoft.com/office/powerpoint/2010/main" val="8275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6" name="Rectángulo 5"/>
          <p:cNvSpPr/>
          <p:nvPr/>
        </p:nvSpPr>
        <p:spPr>
          <a:xfrm>
            <a:off x="659265" y="1735164"/>
            <a:ext cx="7848872" cy="350994"/>
          </a:xfrm>
          <a:prstGeom prst="rect">
            <a:avLst/>
          </a:prstGeom>
        </p:spPr>
        <p:txBody>
          <a:bodyPr wrap="square">
            <a:spAutoFit/>
          </a:bodyPr>
          <a:lstStyle/>
          <a:p>
            <a:pPr>
              <a:lnSpc>
                <a:spcPct val="115000"/>
              </a:lnSpc>
              <a:spcAft>
                <a:spcPts val="0"/>
              </a:spcAft>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lang="es-MX" sz="1600" dirty="0">
              <a:solidFill>
                <a:srgbClr val="000000"/>
              </a:solidFill>
              <a:effectLst/>
              <a:latin typeface="Arial" panose="020B0604020202020204" pitchFamily="34"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342494633"/>
              </p:ext>
            </p:extLst>
          </p:nvPr>
        </p:nvGraphicFramePr>
        <p:xfrm>
          <a:off x="520660" y="2420888"/>
          <a:ext cx="8496946" cy="3010584"/>
        </p:xfrm>
        <a:graphic>
          <a:graphicData uri="http://schemas.openxmlformats.org/drawingml/2006/table">
            <a:tbl>
              <a:tblPr>
                <a:tableStyleId>{ED083AE6-46FA-4A59-8FB0-9F97EB10719F}</a:tableStyleId>
              </a:tblPr>
              <a:tblGrid>
                <a:gridCol w="2845125">
                  <a:extLst>
                    <a:ext uri="{9D8B030D-6E8A-4147-A177-3AD203B41FA5}">
                      <a16:colId xmlns:a16="http://schemas.microsoft.com/office/drawing/2014/main" val="20000"/>
                    </a:ext>
                  </a:extLst>
                </a:gridCol>
                <a:gridCol w="5651821">
                  <a:extLst>
                    <a:ext uri="{9D8B030D-6E8A-4147-A177-3AD203B41FA5}">
                      <a16:colId xmlns:a16="http://schemas.microsoft.com/office/drawing/2014/main" val="20001"/>
                    </a:ext>
                  </a:extLst>
                </a:gridCol>
              </a:tblGrid>
              <a:tr h="435416">
                <a:tc>
                  <a:txBody>
                    <a:bodyPr/>
                    <a:lstStyle/>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ctr">
                        <a:lnSpc>
                          <a:spcPct val="115000"/>
                        </a:lnSpc>
                        <a:spcAft>
                          <a:spcPts val="0"/>
                        </a:spcAft>
                      </a:pPr>
                      <a:r>
                        <a:rPr lang="es-ES" sz="1200" dirty="0">
                          <a:effectLst/>
                        </a:rPr>
                        <a:t>Disciplina 1.</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r h="2575168">
                <a:tc>
                  <a:txBody>
                    <a:bodyPr/>
                    <a:lstStyle/>
                    <a:p>
                      <a:pPr marL="275590" indent="-180340">
                        <a:lnSpc>
                          <a:spcPct val="115000"/>
                        </a:lnSpc>
                        <a:spcAft>
                          <a:spcPts val="0"/>
                        </a:spcAft>
                      </a:pPr>
                      <a:r>
                        <a:rPr lang="es-ES" sz="1200" dirty="0">
                          <a:effectLst/>
                        </a:rPr>
                        <a:t>1. Preguntar y cuestionar.</a:t>
                      </a:r>
                      <a:endParaRPr lang="es-MX" sz="1200" dirty="0">
                        <a:effectLst/>
                      </a:endParaRPr>
                    </a:p>
                    <a:p>
                      <a:pPr marL="275590" indent="-180340">
                        <a:lnSpc>
                          <a:spcPct val="115000"/>
                        </a:lnSpc>
                        <a:spcAft>
                          <a:spcPts val="0"/>
                        </a:spcAft>
                      </a:pPr>
                      <a:r>
                        <a:rPr lang="es-ES" sz="1200" dirty="0">
                          <a:effectLst/>
                        </a:rPr>
                        <a:t>     Preguntas que dirigen la Investigación Interdisciplinaria.</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nSpc>
                          <a:spcPct val="115000"/>
                        </a:lnSpc>
                        <a:spcAft>
                          <a:spcPts val="0"/>
                        </a:spcAft>
                      </a:pPr>
                      <a:r>
                        <a:rPr lang="es-ES" sz="1200" dirty="0">
                          <a:effectLst/>
                        </a:rPr>
                        <a:t>¿Habrá alguien que ya haya estudiado eso?</a:t>
                      </a:r>
                      <a:endParaRPr lang="es-MX" sz="1200" dirty="0">
                        <a:effectLst/>
                      </a:endParaRPr>
                    </a:p>
                    <a:p>
                      <a:pPr>
                        <a:lnSpc>
                          <a:spcPct val="115000"/>
                        </a:lnSpc>
                        <a:spcAft>
                          <a:spcPts val="0"/>
                        </a:spcAft>
                      </a:pPr>
                      <a:r>
                        <a:rPr lang="es-ES" sz="1200" dirty="0">
                          <a:effectLst/>
                        </a:rPr>
                        <a:t>¿Hoy en día como hacemos las cosas?</a:t>
                      </a:r>
                      <a:endParaRPr lang="es-MX" sz="1200" dirty="0">
                        <a:effectLst/>
                      </a:endParaRPr>
                    </a:p>
                    <a:p>
                      <a:pPr>
                        <a:lnSpc>
                          <a:spcPct val="115000"/>
                        </a:lnSpc>
                        <a:spcAft>
                          <a:spcPts val="0"/>
                        </a:spcAft>
                      </a:pPr>
                      <a:r>
                        <a:rPr lang="es-ES" sz="1200" dirty="0">
                          <a:effectLst/>
                        </a:rPr>
                        <a:t>¿Quién es el responsable de hacer algo así?</a:t>
                      </a:r>
                      <a:endParaRPr lang="es-MX" sz="1200" dirty="0">
                        <a:effectLst/>
                      </a:endParaRPr>
                    </a:p>
                    <a:p>
                      <a:pPr>
                        <a:lnSpc>
                          <a:spcPct val="115000"/>
                        </a:lnSpc>
                        <a:spcAft>
                          <a:spcPts val="0"/>
                        </a:spcAft>
                      </a:pPr>
                      <a:r>
                        <a:rPr lang="es-ES" sz="1200" dirty="0">
                          <a:effectLst/>
                        </a:rPr>
                        <a:t>¿Hay cosas que hagan estas manifestaciones únicas?</a:t>
                      </a:r>
                      <a:endParaRPr lang="es-MX" sz="1200" dirty="0">
                        <a:effectLst/>
                      </a:endParaRPr>
                    </a:p>
                    <a:p>
                      <a:pPr>
                        <a:lnSpc>
                          <a:spcPct val="115000"/>
                        </a:lnSpc>
                        <a:spcAft>
                          <a:spcPts val="0"/>
                        </a:spcAft>
                      </a:pPr>
                      <a:r>
                        <a:rPr lang="es-ES" sz="1200" dirty="0">
                          <a:effectLst/>
                        </a:rPr>
                        <a:t>¿Qué elementos tomaron como base?</a:t>
                      </a:r>
                      <a:endParaRPr lang="es-MX" sz="1200" dirty="0">
                        <a:effectLst/>
                      </a:endParaRPr>
                    </a:p>
                    <a:p>
                      <a:pPr>
                        <a:lnSpc>
                          <a:spcPct val="115000"/>
                        </a:lnSpc>
                        <a:spcAft>
                          <a:spcPts val="0"/>
                        </a:spcAft>
                      </a:pPr>
                      <a:r>
                        <a:rPr lang="es-ES" sz="1200" dirty="0">
                          <a:effectLst/>
                        </a:rPr>
                        <a:t>¿Cómo logran que convivan dos pueblos en disputa?</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33</a:t>
            </a:fld>
            <a:endParaRPr lang="es-MX" dirty="0"/>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9"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CuadroTexto 9"/>
          <p:cNvSpPr txBox="1"/>
          <p:nvPr/>
        </p:nvSpPr>
        <p:spPr>
          <a:xfrm>
            <a:off x="5640191" y="1075421"/>
            <a:ext cx="3182119" cy="369332"/>
          </a:xfrm>
          <a:prstGeom prst="rect">
            <a:avLst/>
          </a:prstGeom>
          <a:noFill/>
        </p:spPr>
        <p:txBody>
          <a:bodyPr wrap="square" rtlCol="0">
            <a:spAutoFit/>
          </a:bodyPr>
          <a:lstStyle/>
          <a:p>
            <a:r>
              <a:rPr lang="es-MX" dirty="0"/>
              <a:t>6.7. E. I. P. Resumen  </a:t>
            </a:r>
          </a:p>
        </p:txBody>
      </p:sp>
    </p:spTree>
    <p:extLst>
      <p:ext uri="{BB962C8B-B14F-4D97-AF65-F5344CB8AC3E}">
        <p14:creationId xmlns:p14="http://schemas.microsoft.com/office/powerpoint/2010/main" val="48106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99998014"/>
              </p:ext>
            </p:extLst>
          </p:nvPr>
        </p:nvGraphicFramePr>
        <p:xfrm>
          <a:off x="250504" y="1340768"/>
          <a:ext cx="8893496" cy="5881321"/>
        </p:xfrm>
        <a:graphic>
          <a:graphicData uri="http://schemas.openxmlformats.org/drawingml/2006/table">
            <a:tbl>
              <a:tblPr>
                <a:tableStyleId>{ED083AE6-46FA-4A59-8FB0-9F97EB10719F}</a:tableStyleId>
              </a:tblPr>
              <a:tblGrid>
                <a:gridCol w="4197730">
                  <a:extLst>
                    <a:ext uri="{9D8B030D-6E8A-4147-A177-3AD203B41FA5}">
                      <a16:colId xmlns:a16="http://schemas.microsoft.com/office/drawing/2014/main" val="20000"/>
                    </a:ext>
                  </a:extLst>
                </a:gridCol>
                <a:gridCol w="4695766">
                  <a:extLst>
                    <a:ext uri="{9D8B030D-6E8A-4147-A177-3AD203B41FA5}">
                      <a16:colId xmlns:a16="http://schemas.microsoft.com/office/drawing/2014/main" val="20001"/>
                    </a:ext>
                  </a:extLst>
                </a:gridCol>
              </a:tblGrid>
              <a:tr h="737243">
                <a:tc>
                  <a:txBody>
                    <a:bodyPr/>
                    <a:lstStyle/>
                    <a:p>
                      <a:pPr marL="275590" indent="-180340">
                        <a:lnSpc>
                          <a:spcPct val="115000"/>
                        </a:lnSpc>
                        <a:spcAft>
                          <a:spcPts val="0"/>
                        </a:spcAft>
                      </a:pPr>
                      <a:r>
                        <a:rPr lang="es-ES" sz="1200" dirty="0">
                          <a:effectLst/>
                        </a:rPr>
                        <a:t>2. Despertar el interés (detonar).</a:t>
                      </a:r>
                      <a:endParaRPr lang="es-MX" sz="1200" dirty="0">
                        <a:effectLst/>
                      </a:endParaRPr>
                    </a:p>
                    <a:p>
                      <a:pPr marL="270510" indent="-180340">
                        <a:lnSpc>
                          <a:spcPct val="115000"/>
                        </a:lnSpc>
                        <a:spcAft>
                          <a:spcPts val="0"/>
                        </a:spcAft>
                      </a:pPr>
                      <a:r>
                        <a:rPr lang="es-ES" sz="1200" dirty="0">
                          <a:effectLst/>
                        </a:rPr>
                        <a:t>     Estrategias para involucrar a los estudiantes con la problemática planteada, en el salón de clase.</a:t>
                      </a:r>
                      <a:endParaRPr lang="es-MX" sz="1200" b="1" dirty="0">
                        <a:solidFill>
                          <a:srgbClr val="000000"/>
                        </a:solidFill>
                        <a:effectLst/>
                        <a:latin typeface="Arial" panose="020B0604020202020204" pitchFamily="34" charset="0"/>
                        <a:ea typeface="Arial" panose="020B0604020202020204" pitchFamily="34" charset="0"/>
                      </a:endParaRPr>
                    </a:p>
                  </a:txBody>
                  <a:tcPr marL="33427" marR="33427" marT="33427" marB="33427"/>
                </a:tc>
                <a:tc>
                  <a:txBody>
                    <a:bodyPr/>
                    <a:lstStyle/>
                    <a:p>
                      <a:pPr>
                        <a:lnSpc>
                          <a:spcPct val="115000"/>
                        </a:lnSpc>
                        <a:spcAft>
                          <a:spcPts val="0"/>
                        </a:spcAft>
                      </a:pPr>
                      <a:r>
                        <a:rPr lang="es-ES" sz="1200" dirty="0">
                          <a:effectLst/>
                        </a:rPr>
                        <a:t>Mediante fuentes no documentales realizando visitas guiadas.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33427" marR="33427" marT="33427" marB="33427"/>
                </a:tc>
                <a:extLst>
                  <a:ext uri="{0D108BD9-81ED-4DB2-BD59-A6C34878D82A}">
                    <a16:rowId xmlns:a16="http://schemas.microsoft.com/office/drawing/2014/main" val="10000"/>
                  </a:ext>
                </a:extLst>
              </a:tr>
              <a:tr h="637750">
                <a:tc>
                  <a:txBody>
                    <a:bodyPr/>
                    <a:lstStyle/>
                    <a:p>
                      <a:pPr marL="275590" indent="-180340">
                        <a:lnSpc>
                          <a:spcPct val="115000"/>
                        </a:lnSpc>
                        <a:spcAft>
                          <a:spcPts val="0"/>
                        </a:spcAft>
                      </a:pPr>
                      <a:r>
                        <a:rPr lang="es-ES" sz="1200" dirty="0">
                          <a:effectLst/>
                        </a:rPr>
                        <a:t>3. Recopilar información a través de la investigación.</a:t>
                      </a:r>
                      <a:endParaRPr lang="es-MX" sz="1200" dirty="0">
                        <a:effectLst/>
                      </a:endParaRPr>
                    </a:p>
                    <a:p>
                      <a:pPr marL="275590" indent="-180340">
                        <a:lnSpc>
                          <a:spcPct val="115000"/>
                        </a:lnSpc>
                        <a:spcAft>
                          <a:spcPts val="0"/>
                        </a:spcAft>
                      </a:pPr>
                      <a:r>
                        <a:rPr lang="es-ES" sz="1200" dirty="0">
                          <a:effectLst/>
                        </a:rPr>
                        <a:t>    Lo que se investiga,   Fuentes  que se utilizan. </a:t>
                      </a:r>
                      <a:endParaRPr lang="es-MX" sz="1200" dirty="0">
                        <a:effectLst/>
                      </a:endParaRPr>
                    </a:p>
                    <a:p>
                      <a:pPr>
                        <a:lnSpc>
                          <a:spcPct val="115000"/>
                        </a:lnSpc>
                        <a:spcAft>
                          <a:spcPts val="0"/>
                        </a:spcAft>
                      </a:pPr>
                      <a:r>
                        <a:rPr lang="es-ES" sz="1200" dirty="0">
                          <a:effectLst/>
                        </a:rPr>
                        <a:t> </a:t>
                      </a:r>
                      <a:endParaRPr lang="es-MX" sz="1200" b="1" dirty="0">
                        <a:solidFill>
                          <a:srgbClr val="000000"/>
                        </a:solidFill>
                        <a:effectLst/>
                        <a:latin typeface="Arial" panose="020B0604020202020204" pitchFamily="34" charset="0"/>
                        <a:ea typeface="Arial" panose="020B0604020202020204" pitchFamily="34" charset="0"/>
                      </a:endParaRPr>
                    </a:p>
                  </a:txBody>
                  <a:tcPr marL="33427" marR="33427" marT="33427" marB="33427"/>
                </a:tc>
                <a:tc>
                  <a:txBody>
                    <a:bodyPr/>
                    <a:lstStyle/>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Mediante fuentes documentales, revistas, periódicos, internet, libros.</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33427" marR="33427" marT="33427" marB="33427"/>
                </a:tc>
                <a:extLst>
                  <a:ext uri="{0D108BD9-81ED-4DB2-BD59-A6C34878D82A}">
                    <a16:rowId xmlns:a16="http://schemas.microsoft.com/office/drawing/2014/main" val="10001"/>
                  </a:ext>
                </a:extLst>
              </a:tr>
              <a:tr h="1031829">
                <a:tc>
                  <a:txBody>
                    <a:bodyPr/>
                    <a:lstStyle/>
                    <a:p>
                      <a:pPr marL="275590" indent="-180340">
                        <a:lnSpc>
                          <a:spcPct val="115000"/>
                        </a:lnSpc>
                        <a:spcAft>
                          <a:spcPts val="0"/>
                        </a:spcAft>
                      </a:pPr>
                      <a:r>
                        <a:rPr lang="es-ES" sz="1200" dirty="0">
                          <a:effectLst/>
                        </a:rPr>
                        <a:t>4. Organizar la información.</a:t>
                      </a:r>
                      <a:r>
                        <a:rPr lang="es-MX" sz="1200" baseline="0" dirty="0">
                          <a:effectLst/>
                        </a:rPr>
                        <a:t> </a:t>
                      </a:r>
                      <a:r>
                        <a:rPr lang="es-ES" sz="1200" dirty="0">
                          <a:effectLst/>
                        </a:rPr>
                        <a:t>  Implica:</a:t>
                      </a:r>
                      <a:endParaRPr lang="es-MX" sz="1200" dirty="0">
                        <a:effectLst/>
                      </a:endParaRPr>
                    </a:p>
                    <a:p>
                      <a:pPr marL="275590" indent="-180340">
                        <a:lnSpc>
                          <a:spcPct val="115000"/>
                        </a:lnSpc>
                        <a:spcAft>
                          <a:spcPts val="0"/>
                        </a:spcAft>
                      </a:pPr>
                      <a:r>
                        <a:rPr lang="es-ES" sz="1200" dirty="0">
                          <a:effectLst/>
                        </a:rPr>
                        <a:t>    clasificación de datos obtenidos,</a:t>
                      </a:r>
                      <a:r>
                        <a:rPr lang="es-MX" sz="1200" baseline="0" dirty="0">
                          <a:effectLst/>
                        </a:rPr>
                        <a:t> </a:t>
                      </a:r>
                      <a:r>
                        <a:rPr lang="es-ES" sz="1200" dirty="0">
                          <a:effectLst/>
                        </a:rPr>
                        <a:t> análisis de los datos obtenidos,            registro de la información,  conclusiones por disciplina,</a:t>
                      </a:r>
                      <a:r>
                        <a:rPr lang="es-MX" sz="1200" baseline="0" dirty="0">
                          <a:effectLst/>
                        </a:rPr>
                        <a:t> </a:t>
                      </a:r>
                      <a:r>
                        <a:rPr lang="es-ES" sz="1200" dirty="0">
                          <a:effectLst/>
                        </a:rPr>
                        <a:t>conclusiones conjuntas.</a:t>
                      </a:r>
                      <a:endParaRPr lang="es-MX" sz="1200" dirty="0">
                        <a:effectLst/>
                      </a:endParaRPr>
                    </a:p>
                    <a:p>
                      <a:pPr marL="275590" indent="-180340">
                        <a:lnSpc>
                          <a:spcPct val="115000"/>
                        </a:lnSpc>
                        <a:spcAft>
                          <a:spcPts val="0"/>
                        </a:spcAft>
                      </a:pPr>
                      <a:r>
                        <a:rPr lang="es-ES" sz="1200" dirty="0">
                          <a:effectLst/>
                        </a:rPr>
                        <a:t> </a:t>
                      </a:r>
                      <a:endParaRPr lang="es-MX" sz="1200" b="1" dirty="0">
                        <a:solidFill>
                          <a:srgbClr val="000000"/>
                        </a:solidFill>
                        <a:effectLst/>
                        <a:latin typeface="Arial" panose="020B0604020202020204" pitchFamily="34" charset="0"/>
                        <a:ea typeface="Arial" panose="020B0604020202020204" pitchFamily="34" charset="0"/>
                      </a:endParaRPr>
                    </a:p>
                  </a:txBody>
                  <a:tcPr marL="33427" marR="33427" marT="33427" marB="33427"/>
                </a:tc>
                <a:tc>
                  <a:txBody>
                    <a:bodyPr/>
                    <a:lstStyle/>
                    <a:p>
                      <a:pPr>
                        <a:lnSpc>
                          <a:spcPct val="115000"/>
                        </a:lnSpc>
                        <a:spcAft>
                          <a:spcPts val="0"/>
                        </a:spcAft>
                      </a:pPr>
                      <a:r>
                        <a:rPr lang="es-ES" sz="1200" dirty="0">
                          <a:effectLst/>
                        </a:rPr>
                        <a:t>Mediante un programa tecnológico donde se añadieron bloques de información de manera interactiva.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33427" marR="33427" marT="33427" marB="33427"/>
                </a:tc>
                <a:extLst>
                  <a:ext uri="{0D108BD9-81ED-4DB2-BD59-A6C34878D82A}">
                    <a16:rowId xmlns:a16="http://schemas.microsoft.com/office/drawing/2014/main" val="10002"/>
                  </a:ext>
                </a:extLst>
              </a:tr>
              <a:tr h="1228154">
                <a:tc>
                  <a:txBody>
                    <a:bodyPr/>
                    <a:lstStyle/>
                    <a:p>
                      <a:pPr>
                        <a:lnSpc>
                          <a:spcPct val="115000"/>
                        </a:lnSpc>
                        <a:spcAft>
                          <a:spcPts val="0"/>
                        </a:spcAft>
                      </a:pPr>
                      <a:r>
                        <a:rPr lang="es-ES" sz="1200" dirty="0">
                          <a:effectLst/>
                        </a:rPr>
                        <a:t>  5. Llegar a conclusiones parciales </a:t>
                      </a:r>
                      <a:endParaRPr lang="es-MX" sz="1200" dirty="0">
                        <a:effectLst/>
                      </a:endParaRPr>
                    </a:p>
                    <a:p>
                      <a:pPr>
                        <a:lnSpc>
                          <a:spcPct val="115000"/>
                        </a:lnSpc>
                        <a:spcAft>
                          <a:spcPts val="0"/>
                        </a:spcAft>
                      </a:pPr>
                      <a:r>
                        <a:rPr lang="es-ES" sz="1200" dirty="0">
                          <a:effectLst/>
                        </a:rPr>
                        <a:t>         (por disciplina) útiles para el  proyecto, de tal forma que lo </a:t>
                      </a:r>
                      <a:endParaRPr lang="es-MX" sz="1200" dirty="0">
                        <a:effectLst/>
                      </a:endParaRPr>
                    </a:p>
                    <a:p>
                      <a:pPr>
                        <a:lnSpc>
                          <a:spcPct val="115000"/>
                        </a:lnSpc>
                        <a:spcAft>
                          <a:spcPts val="0"/>
                        </a:spcAft>
                      </a:pPr>
                      <a:r>
                        <a:rPr lang="es-ES" sz="1200" dirty="0">
                          <a:effectLst/>
                        </a:rPr>
                        <a:t>         aclaran, describen o descifran,  </a:t>
                      </a:r>
                      <a:endParaRPr lang="es-MX" sz="1200" dirty="0">
                        <a:effectLst/>
                      </a:endParaRPr>
                    </a:p>
                    <a:p>
                      <a:pPr>
                        <a:lnSpc>
                          <a:spcPct val="115000"/>
                        </a:lnSpc>
                        <a:spcAft>
                          <a:spcPts val="0"/>
                        </a:spcAft>
                      </a:pPr>
                      <a:r>
                        <a:rPr lang="es-ES" sz="1200" dirty="0">
                          <a:effectLst/>
                        </a:rPr>
                        <a:t>         (fruto de la reflexión colaborativa</a:t>
                      </a:r>
                      <a:r>
                        <a:rPr lang="es-ES" sz="1200" baseline="0" dirty="0">
                          <a:effectLst/>
                        </a:rPr>
                        <a:t> </a:t>
                      </a:r>
                      <a:r>
                        <a:rPr lang="es-ES" sz="1200" dirty="0">
                          <a:effectLst/>
                        </a:rPr>
                        <a:t>de los estudiantes).</a:t>
                      </a:r>
                      <a:endParaRPr lang="es-MX" sz="1200" dirty="0">
                        <a:effectLst/>
                      </a:endParaRPr>
                    </a:p>
                    <a:p>
                      <a:pPr>
                        <a:lnSpc>
                          <a:spcPct val="115000"/>
                        </a:lnSpc>
                        <a:spcAft>
                          <a:spcPts val="0"/>
                        </a:spcAft>
                      </a:pPr>
                      <a:r>
                        <a:rPr lang="es-ES" sz="1200" dirty="0">
                          <a:effectLst/>
                        </a:rPr>
                        <a:t>         ¿Cómo se lograron?</a:t>
                      </a:r>
                      <a:endParaRPr lang="es-MX" sz="1200" dirty="0">
                        <a:effectLst/>
                      </a:endParaRPr>
                    </a:p>
                    <a:p>
                      <a:pPr>
                        <a:lnSpc>
                          <a:spcPct val="115000"/>
                        </a:lnSpc>
                        <a:spcAft>
                          <a:spcPts val="0"/>
                        </a:spcAft>
                      </a:pPr>
                      <a:endParaRPr lang="es-MX" sz="1200" b="1" dirty="0">
                        <a:solidFill>
                          <a:srgbClr val="000000"/>
                        </a:solidFill>
                        <a:effectLst/>
                        <a:latin typeface="Arial" panose="020B0604020202020204" pitchFamily="34" charset="0"/>
                        <a:ea typeface="Arial" panose="020B0604020202020204" pitchFamily="34" charset="0"/>
                      </a:endParaRPr>
                    </a:p>
                  </a:txBody>
                  <a:tcPr marL="33427" marR="33427" marT="33427" marB="33427"/>
                </a:tc>
                <a:tc>
                  <a:txBody>
                    <a:bodyPr/>
                    <a:lstStyle/>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En español el uso de la lengua escrita, uso de nuevas palabras, </a:t>
                      </a:r>
                      <a:endParaRPr lang="es-MX" sz="1200" dirty="0">
                        <a:effectLst/>
                      </a:endParaRPr>
                    </a:p>
                    <a:p>
                      <a:pPr>
                        <a:lnSpc>
                          <a:spcPct val="115000"/>
                        </a:lnSpc>
                        <a:spcAft>
                          <a:spcPts val="0"/>
                        </a:spcAft>
                      </a:pPr>
                      <a:r>
                        <a:rPr lang="es-ES" sz="1200" dirty="0">
                          <a:effectLst/>
                        </a:rPr>
                        <a:t>Historia: interculturación estudiando la relación entre diferentes civilizaciones. </a:t>
                      </a:r>
                      <a:endParaRPr lang="es-MX" sz="1200" dirty="0">
                        <a:effectLst/>
                      </a:endParaRPr>
                    </a:p>
                    <a:p>
                      <a:pPr>
                        <a:lnSpc>
                          <a:spcPct val="115000"/>
                        </a:lnSpc>
                        <a:spcAft>
                          <a:spcPts val="0"/>
                        </a:spcAft>
                      </a:pPr>
                      <a:endParaRPr lang="es-MX" sz="1200" dirty="0">
                        <a:effectLst/>
                      </a:endParaRPr>
                    </a:p>
                  </a:txBody>
                  <a:tcPr marL="33427" marR="33427" marT="33427" marB="33427"/>
                </a:tc>
                <a:extLst>
                  <a:ext uri="{0D108BD9-81ED-4DB2-BD59-A6C34878D82A}">
                    <a16:rowId xmlns:a16="http://schemas.microsoft.com/office/drawing/2014/main" val="10003"/>
                  </a:ext>
                </a:extLst>
              </a:tr>
              <a:tr h="1687063">
                <a:tc>
                  <a:txBody>
                    <a:bodyPr/>
                    <a:lstStyle/>
                    <a:p>
                      <a:pPr>
                        <a:lnSpc>
                          <a:spcPct val="115000"/>
                        </a:lnSpc>
                        <a:spcAft>
                          <a:spcPts val="0"/>
                        </a:spcAft>
                      </a:pPr>
                      <a:r>
                        <a:rPr lang="es-ES" sz="1200" dirty="0">
                          <a:effectLst/>
                        </a:rPr>
                        <a:t>  6. Conectar.</a:t>
                      </a:r>
                      <a:endParaRPr lang="es-MX" sz="1200" dirty="0">
                        <a:effectLst/>
                      </a:endParaRPr>
                    </a:p>
                    <a:p>
                      <a:pPr>
                        <a:lnSpc>
                          <a:spcPct val="115000"/>
                        </a:lnSpc>
                        <a:spcAft>
                          <a:spcPts val="0"/>
                        </a:spcAft>
                        <a:tabLst>
                          <a:tab pos="270510" algn="l"/>
                        </a:tabLst>
                      </a:pPr>
                      <a:r>
                        <a:rPr lang="es-ES" sz="1200" dirty="0">
                          <a:effectLst/>
                        </a:rPr>
                        <a:t>     Manera en que las conclusiones</a:t>
                      </a:r>
                      <a:r>
                        <a:rPr lang="es-ES" sz="1200" baseline="0" dirty="0">
                          <a:effectLst/>
                        </a:rPr>
                        <a:t> </a:t>
                      </a:r>
                      <a:r>
                        <a:rPr lang="es-ES" sz="1200" dirty="0">
                          <a:effectLst/>
                        </a:rPr>
                        <a:t>de cada disciplina dan</a:t>
                      </a:r>
                      <a:endParaRPr lang="es-MX" sz="1200" dirty="0">
                        <a:effectLst/>
                      </a:endParaRPr>
                    </a:p>
                    <a:p>
                      <a:pPr>
                        <a:lnSpc>
                          <a:spcPct val="115000"/>
                        </a:lnSpc>
                        <a:spcAft>
                          <a:spcPts val="0"/>
                        </a:spcAft>
                        <a:tabLst>
                          <a:tab pos="270510" algn="l"/>
                        </a:tabLst>
                      </a:pPr>
                      <a:r>
                        <a:rPr lang="es-ES" sz="1200" dirty="0">
                          <a:effectLst/>
                        </a:rPr>
                        <a:t>     respuesta  o se vinculan con</a:t>
                      </a:r>
                      <a:r>
                        <a:rPr lang="es-MX" sz="1200" baseline="0" dirty="0">
                          <a:effectLst/>
                        </a:rPr>
                        <a:t> </a:t>
                      </a:r>
                      <a:r>
                        <a:rPr lang="es-ES" sz="1200" dirty="0">
                          <a:effectLst/>
                        </a:rPr>
                        <a:t>la pregunta  disparadora del</a:t>
                      </a:r>
                      <a:endParaRPr lang="es-MX" sz="1200" dirty="0">
                        <a:effectLst/>
                      </a:endParaRPr>
                    </a:p>
                    <a:p>
                      <a:pPr>
                        <a:lnSpc>
                          <a:spcPct val="115000"/>
                        </a:lnSpc>
                        <a:spcAft>
                          <a:spcPts val="0"/>
                        </a:spcAft>
                        <a:tabLst>
                          <a:tab pos="270510" algn="l"/>
                        </a:tabLst>
                      </a:pPr>
                      <a:r>
                        <a:rPr lang="es-ES" sz="1200" dirty="0">
                          <a:effectLst/>
                        </a:rPr>
                        <a:t>     proyecto. Estrategia o  actividad para lograr</a:t>
                      </a:r>
                      <a:endParaRPr lang="es-MX" sz="1200" dirty="0">
                        <a:effectLst/>
                      </a:endParaRPr>
                    </a:p>
                    <a:p>
                      <a:pPr marL="204470" indent="-276225">
                        <a:lnSpc>
                          <a:spcPct val="115000"/>
                        </a:lnSpc>
                        <a:spcAft>
                          <a:spcPts val="0"/>
                        </a:spcAft>
                      </a:pPr>
                      <a:r>
                        <a:rPr lang="es-ES" sz="1200" dirty="0">
                          <a:effectLst/>
                        </a:rPr>
                        <a:t>       que haya   conciencia de ello.</a:t>
                      </a:r>
                      <a:endParaRPr lang="es-MX" sz="1200" b="1" dirty="0">
                        <a:solidFill>
                          <a:srgbClr val="000000"/>
                        </a:solidFill>
                        <a:effectLst/>
                        <a:latin typeface="Arial" panose="020B0604020202020204" pitchFamily="34" charset="0"/>
                        <a:ea typeface="Arial" panose="020B0604020202020204" pitchFamily="34" charset="0"/>
                      </a:endParaRPr>
                    </a:p>
                  </a:txBody>
                  <a:tcPr marL="33427" marR="33427" marT="33427" marB="33427"/>
                </a:tc>
                <a:tc>
                  <a:txBody>
                    <a:bodyPr/>
                    <a:lstStyle/>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Comprender información mediante investigación  documental y de campo para realizar  diseños gráficos que puedan mejorar la comprensión.</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33427" marR="33427" marT="33427" marB="33427"/>
                </a:tc>
                <a:extLst>
                  <a:ext uri="{0D108BD9-81ED-4DB2-BD59-A6C34878D82A}">
                    <a16:rowId xmlns:a16="http://schemas.microsoft.com/office/drawing/2014/main" val="10004"/>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34</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7"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5559135" y="929200"/>
            <a:ext cx="3182119" cy="369332"/>
          </a:xfrm>
          <a:prstGeom prst="rect">
            <a:avLst/>
          </a:prstGeom>
          <a:noFill/>
        </p:spPr>
        <p:txBody>
          <a:bodyPr wrap="square" rtlCol="0">
            <a:spAutoFit/>
          </a:bodyPr>
          <a:lstStyle/>
          <a:p>
            <a:r>
              <a:rPr lang="es-MX" dirty="0"/>
              <a:t>6.7. E. I. P. Resumen  </a:t>
            </a:r>
          </a:p>
        </p:txBody>
      </p:sp>
    </p:spTree>
    <p:extLst>
      <p:ext uri="{BB962C8B-B14F-4D97-AF65-F5344CB8AC3E}">
        <p14:creationId xmlns:p14="http://schemas.microsoft.com/office/powerpoint/2010/main" val="8986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59647394"/>
              </p:ext>
            </p:extLst>
          </p:nvPr>
        </p:nvGraphicFramePr>
        <p:xfrm>
          <a:off x="186129" y="1351371"/>
          <a:ext cx="8496944" cy="1354839"/>
        </p:xfrm>
        <a:graphic>
          <a:graphicData uri="http://schemas.openxmlformats.org/drawingml/2006/table">
            <a:tbl>
              <a:tblPr>
                <a:tableStyleId>{ED083AE6-46FA-4A59-8FB0-9F97EB10719F}</a:tableStyleId>
              </a:tblPr>
              <a:tblGrid>
                <a:gridCol w="2845125">
                  <a:extLst>
                    <a:ext uri="{9D8B030D-6E8A-4147-A177-3AD203B41FA5}">
                      <a16:colId xmlns:a16="http://schemas.microsoft.com/office/drawing/2014/main" val="20000"/>
                    </a:ext>
                  </a:extLst>
                </a:gridCol>
                <a:gridCol w="5651819">
                  <a:extLst>
                    <a:ext uri="{9D8B030D-6E8A-4147-A177-3AD203B41FA5}">
                      <a16:colId xmlns:a16="http://schemas.microsoft.com/office/drawing/2014/main" val="20001"/>
                    </a:ext>
                  </a:extLst>
                </a:gridCol>
              </a:tblGrid>
              <a:tr h="1112367">
                <a:tc>
                  <a:txBody>
                    <a:bodyPr/>
                    <a:lstStyle/>
                    <a:p>
                      <a:pPr>
                        <a:lnSpc>
                          <a:spcPct val="115000"/>
                        </a:lnSpc>
                        <a:spcAft>
                          <a:spcPts val="0"/>
                        </a:spcAft>
                      </a:pPr>
                      <a:r>
                        <a:rPr lang="es-ES" sz="1200" dirty="0">
                          <a:effectLst/>
                        </a:rPr>
                        <a:t>7.  Evaluar la información generada.</a:t>
                      </a:r>
                      <a:endParaRPr lang="es-MX" sz="1200" dirty="0">
                        <a:effectLst/>
                      </a:endParaRPr>
                    </a:p>
                    <a:p>
                      <a:pPr marL="180340">
                        <a:lnSpc>
                          <a:spcPct val="115000"/>
                        </a:lnSpc>
                        <a:spcAft>
                          <a:spcPts val="0"/>
                        </a:spcAft>
                      </a:pPr>
                      <a:r>
                        <a:rPr lang="es-ES" sz="1200" dirty="0">
                          <a:effectLst/>
                        </a:rPr>
                        <a:t>¿La información obtenida cubre las necesidades para la solución del problema?</a:t>
                      </a:r>
                      <a:endParaRPr lang="es-MX" sz="1200" dirty="0">
                        <a:effectLst/>
                      </a:endParaRPr>
                    </a:p>
                    <a:p>
                      <a:pPr marL="180340">
                        <a:lnSpc>
                          <a:spcPct val="115000"/>
                        </a:lnSpc>
                        <a:spcAft>
                          <a:spcPts val="0"/>
                        </a:spcAft>
                      </a:pPr>
                      <a:r>
                        <a:rPr lang="es-ES" sz="1200" dirty="0">
                          <a:effectLst/>
                        </a:rPr>
                        <a:t>Propuesta de investigaciones para complementar el proyecto.</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La información generada fue mediante un códice, reportes de las investigaciones realizadas.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bl>
          </a:graphicData>
        </a:graphic>
      </p:graphicFrame>
      <p:sp>
        <p:nvSpPr>
          <p:cNvPr id="5" name="Rectángulo 4"/>
          <p:cNvSpPr/>
          <p:nvPr/>
        </p:nvSpPr>
        <p:spPr>
          <a:xfrm>
            <a:off x="567304" y="2960797"/>
            <a:ext cx="7272808" cy="375487"/>
          </a:xfrm>
          <a:prstGeom prst="rect">
            <a:avLst/>
          </a:prstGeom>
        </p:spPr>
        <p:txBody>
          <a:bodyPr wrap="square">
            <a:spAutoFit/>
          </a:bodyPr>
          <a:lstStyle/>
          <a:p>
            <a:pPr>
              <a:lnSpc>
                <a:spcPct val="115000"/>
              </a:lnSpc>
              <a:spcAft>
                <a:spcPts val="0"/>
              </a:spcAft>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 División del tiempo.                                             VII. Presentación.</a:t>
            </a:r>
            <a:endParaRPr lang="es-MX" sz="1600" dirty="0">
              <a:solidFill>
                <a:srgbClr val="000000"/>
              </a:solidFill>
              <a:effectLst/>
              <a:latin typeface="Arial" panose="020B0604020202020204" pitchFamily="34" charset="0"/>
              <a:ea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144668358"/>
              </p:ext>
            </p:extLst>
          </p:nvPr>
        </p:nvGraphicFramePr>
        <p:xfrm>
          <a:off x="224724" y="3570691"/>
          <a:ext cx="8407895" cy="2664296"/>
        </p:xfrm>
        <a:graphic>
          <a:graphicData uri="http://schemas.openxmlformats.org/drawingml/2006/table">
            <a:tbl>
              <a:tblPr>
                <a:tableStyleId>{BDBED569-4797-4DF1-A0F4-6AAB3CD982D8}</a:tableStyleId>
              </a:tblPr>
              <a:tblGrid>
                <a:gridCol w="4232762">
                  <a:extLst>
                    <a:ext uri="{9D8B030D-6E8A-4147-A177-3AD203B41FA5}">
                      <a16:colId xmlns:a16="http://schemas.microsoft.com/office/drawing/2014/main" val="20000"/>
                    </a:ext>
                  </a:extLst>
                </a:gridCol>
                <a:gridCol w="4175133">
                  <a:extLst>
                    <a:ext uri="{9D8B030D-6E8A-4147-A177-3AD203B41FA5}">
                      <a16:colId xmlns:a16="http://schemas.microsoft.com/office/drawing/2014/main" val="20001"/>
                    </a:ext>
                  </a:extLst>
                </a:gridCol>
              </a:tblGrid>
              <a:tr h="1462040">
                <a:tc>
                  <a:txBody>
                    <a:bodyPr/>
                    <a:lstStyle/>
                    <a:p>
                      <a:pPr algn="ctr">
                        <a:lnSpc>
                          <a:spcPct val="115000"/>
                        </a:lnSpc>
                        <a:spcAft>
                          <a:spcPts val="0"/>
                        </a:spcAft>
                      </a:pPr>
                      <a:r>
                        <a:rPr lang="es-ES" sz="1200" dirty="0">
                          <a:effectLst/>
                        </a:rPr>
                        <a:t>Tiempos dedicados al proyecto cada semana.</a:t>
                      </a:r>
                      <a:endParaRPr lang="es-MX" sz="1200" dirty="0">
                        <a:effectLst/>
                      </a:endParaRPr>
                    </a:p>
                    <a:p>
                      <a:pPr algn="ctr">
                        <a:lnSpc>
                          <a:spcPct val="115000"/>
                        </a:lnSpc>
                        <a:spcAft>
                          <a:spcPts val="0"/>
                        </a:spcAft>
                      </a:pPr>
                      <a:r>
                        <a:rPr lang="es-ES" sz="1200" dirty="0">
                          <a:effectLst/>
                        </a:rPr>
                        <a:t>      Momentos  se destinados al Proyecto.</a:t>
                      </a:r>
                      <a:endParaRPr lang="es-MX" sz="1200" dirty="0">
                        <a:effectLst/>
                      </a:endParaRPr>
                    </a:p>
                    <a:p>
                      <a:pPr algn="ctr">
                        <a:lnSpc>
                          <a:spcPct val="115000"/>
                        </a:lnSpc>
                        <a:spcAft>
                          <a:spcPts val="0"/>
                        </a:spcAft>
                      </a:pPr>
                      <a:r>
                        <a:rPr lang="es-ES" sz="1200" dirty="0">
                          <a:effectLst/>
                        </a:rPr>
                        <a:t>     Horas de trabajó dedicadas al trabajo disciplinario. </a:t>
                      </a:r>
                      <a:endParaRPr lang="es-MX" sz="1200" dirty="0">
                        <a:effectLst/>
                      </a:endParaRPr>
                    </a:p>
                    <a:p>
                      <a:pPr algn="ctr">
                        <a:lnSpc>
                          <a:spcPct val="115000"/>
                        </a:lnSpc>
                        <a:spcAft>
                          <a:spcPts val="0"/>
                        </a:spcAft>
                      </a:pPr>
                      <a:r>
                        <a:rPr lang="es-ES" sz="1200" dirty="0">
                          <a:effectLst/>
                        </a:rPr>
                        <a:t>Horas de trabajo dedicadas al trabajo interdisciplinario. </a:t>
                      </a:r>
                      <a:endParaRPr lang="es-MX" sz="1200" dirty="0">
                        <a:effectLst/>
                      </a:endParaRPr>
                    </a:p>
                    <a:p>
                      <a:pPr algn="ct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ctr">
                        <a:lnSpc>
                          <a:spcPct val="115000"/>
                        </a:lnSpc>
                        <a:spcAft>
                          <a:spcPts val="0"/>
                        </a:spcAft>
                      </a:pPr>
                      <a:r>
                        <a:rPr lang="es-ES" sz="1200" dirty="0">
                          <a:effectLst/>
                        </a:rPr>
                        <a:t>Presentación del proyecto (producto).</a:t>
                      </a:r>
                      <a:endParaRPr lang="es-MX" sz="1200" dirty="0">
                        <a:effectLst/>
                      </a:endParaRPr>
                    </a:p>
                    <a:p>
                      <a:pPr algn="ctr">
                        <a:lnSpc>
                          <a:spcPct val="115000"/>
                        </a:lnSpc>
                        <a:spcAft>
                          <a:spcPts val="0"/>
                        </a:spcAft>
                      </a:pPr>
                      <a:r>
                        <a:rPr lang="es-ES" sz="1200" dirty="0">
                          <a:effectLst/>
                        </a:rPr>
                        <a:t>Características de la presentación.</a:t>
                      </a:r>
                      <a:endParaRPr lang="es-MX" sz="1200" dirty="0">
                        <a:effectLst/>
                      </a:endParaRPr>
                    </a:p>
                    <a:p>
                      <a:pPr algn="ctr">
                        <a:lnSpc>
                          <a:spcPct val="115000"/>
                        </a:lnSpc>
                        <a:spcAft>
                          <a:spcPts val="0"/>
                        </a:spcAft>
                      </a:pPr>
                      <a:r>
                        <a:rPr lang="es-ES" sz="1200" dirty="0">
                          <a:effectLst/>
                        </a:rPr>
                        <a:t>¿Qué se presenta? ¿Cuándo? ¿Dónde? ¿Con qué? </a:t>
                      </a:r>
                      <a:endParaRPr lang="es-MX" sz="1200" dirty="0">
                        <a:effectLst/>
                      </a:endParaRPr>
                    </a:p>
                    <a:p>
                      <a:pPr algn="ctr">
                        <a:lnSpc>
                          <a:spcPct val="115000"/>
                        </a:lnSpc>
                        <a:spcAft>
                          <a:spcPts val="0"/>
                        </a:spcAft>
                      </a:pPr>
                      <a:r>
                        <a:rPr lang="es-ES" sz="1200" dirty="0">
                          <a:effectLst/>
                        </a:rPr>
                        <a:t>¿A quién, por qué, para qué?</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r h="1202256">
                <a:tc>
                  <a:txBody>
                    <a:bodyPr/>
                    <a:lstStyle/>
                    <a:p>
                      <a:pPr>
                        <a:lnSpc>
                          <a:spcPct val="115000"/>
                        </a:lnSpc>
                        <a:spcAft>
                          <a:spcPts val="0"/>
                        </a:spcAft>
                      </a:pPr>
                      <a:r>
                        <a:rPr lang="es-ES" sz="1200" dirty="0">
                          <a:effectLst/>
                        </a:rPr>
                        <a:t>3 horas por semana </a:t>
                      </a:r>
                      <a:endParaRPr lang="es-MX" sz="1200" dirty="0">
                        <a:effectLst/>
                      </a:endParaRPr>
                    </a:p>
                    <a:p>
                      <a:pPr>
                        <a:lnSpc>
                          <a:spcPct val="115000"/>
                        </a:lnSpc>
                        <a:spcAft>
                          <a:spcPts val="0"/>
                        </a:spcAft>
                      </a:pPr>
                      <a:r>
                        <a:rPr lang="es-ES" sz="1200" dirty="0">
                          <a:effectLst/>
                        </a:rPr>
                        <a:t>Durante 1 bimestre.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nSpc>
                          <a:spcPct val="115000"/>
                        </a:lnSpc>
                        <a:spcAft>
                          <a:spcPts val="0"/>
                        </a:spcAft>
                      </a:pPr>
                      <a:r>
                        <a:rPr lang="es-ES" sz="1200" dirty="0">
                          <a:effectLst/>
                        </a:rPr>
                        <a:t>Códice, prototipo de un instrumento médico.  </a:t>
                      </a:r>
                      <a:endParaRPr lang="es-MX" sz="1200" dirty="0">
                        <a:effectLst/>
                      </a:endParaRPr>
                    </a:p>
                    <a:p>
                      <a:pPr>
                        <a:lnSpc>
                          <a:spcPct val="115000"/>
                        </a:lnSpc>
                        <a:spcAft>
                          <a:spcPts val="0"/>
                        </a:spcAft>
                      </a:pPr>
                      <a:r>
                        <a:rPr lang="es-ES" sz="1200" dirty="0">
                          <a:effectLst/>
                        </a:rPr>
                        <a:t>Al termino del proyecto, en un concurso iberoamericano, frente a asistentes para evaluar.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35</a:t>
            </a:fld>
            <a:endParaRPr lang="es-MX" dirty="0"/>
          </a:p>
        </p:txBody>
      </p:sp>
      <p:pic>
        <p:nvPicPr>
          <p:cNvPr id="7"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50569"/>
            <a:ext cx="1080121" cy="1063297"/>
          </a:xfrm>
          <a:prstGeom prst="rect">
            <a:avLst/>
          </a:prstGeom>
          <a:noFill/>
          <a:ln w="9525">
            <a:noFill/>
            <a:miter lim="800000"/>
            <a:headEnd/>
            <a:tailEnd/>
          </a:ln>
        </p:spPr>
      </p:pic>
      <p:sp>
        <p:nvSpPr>
          <p:cNvPr id="8"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CuadroTexto 9"/>
          <p:cNvSpPr txBox="1"/>
          <p:nvPr/>
        </p:nvSpPr>
        <p:spPr>
          <a:xfrm>
            <a:off x="5559135" y="929200"/>
            <a:ext cx="3182119" cy="369332"/>
          </a:xfrm>
          <a:prstGeom prst="rect">
            <a:avLst/>
          </a:prstGeom>
          <a:noFill/>
        </p:spPr>
        <p:txBody>
          <a:bodyPr wrap="square" rtlCol="0">
            <a:spAutoFit/>
          </a:bodyPr>
          <a:lstStyle/>
          <a:p>
            <a:r>
              <a:rPr lang="es-MX" dirty="0"/>
              <a:t>6.7. E. I. P. Resumen  </a:t>
            </a:r>
          </a:p>
        </p:txBody>
      </p:sp>
    </p:spTree>
    <p:extLst>
      <p:ext uri="{BB962C8B-B14F-4D97-AF65-F5344CB8AC3E}">
        <p14:creationId xmlns:p14="http://schemas.microsoft.com/office/powerpoint/2010/main" val="25229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4" name="Rectángulo 3"/>
          <p:cNvSpPr/>
          <p:nvPr/>
        </p:nvSpPr>
        <p:spPr>
          <a:xfrm>
            <a:off x="1403648" y="1331083"/>
            <a:ext cx="4572000" cy="694036"/>
          </a:xfrm>
          <a:prstGeom prst="rect">
            <a:avLst/>
          </a:prstGeom>
        </p:spPr>
        <p:txBody>
          <a:bodyPr>
            <a:spAutoFit/>
          </a:bodyPr>
          <a:lstStyle/>
          <a:p>
            <a:pPr>
              <a:lnSpc>
                <a:spcPct val="115000"/>
              </a:lnSpc>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VIII. Evaluación del Proyecto.</a:t>
            </a:r>
            <a:endParaRPr lang="es-MX" sz="1600" dirty="0">
              <a:solidFill>
                <a:srgbClr val="000000"/>
              </a:solidFill>
              <a:effectLst/>
              <a:latin typeface="Arial" panose="020B0604020202020204" pitchFamily="34" charset="0"/>
              <a:ea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979430601"/>
              </p:ext>
            </p:extLst>
          </p:nvPr>
        </p:nvGraphicFramePr>
        <p:xfrm>
          <a:off x="204343" y="2119741"/>
          <a:ext cx="8964488" cy="2517525"/>
        </p:xfrm>
        <a:graphic>
          <a:graphicData uri="http://schemas.openxmlformats.org/drawingml/2006/table">
            <a:tbl>
              <a:tblPr>
                <a:tableStyleId>{ED083AE6-46FA-4A59-8FB0-9F97EB10719F}</a:tableStyleId>
              </a:tblPr>
              <a:tblGrid>
                <a:gridCol w="3031761">
                  <a:extLst>
                    <a:ext uri="{9D8B030D-6E8A-4147-A177-3AD203B41FA5}">
                      <a16:colId xmlns:a16="http://schemas.microsoft.com/office/drawing/2014/main" val="20000"/>
                    </a:ext>
                  </a:extLst>
                </a:gridCol>
                <a:gridCol w="3059226">
                  <a:extLst>
                    <a:ext uri="{9D8B030D-6E8A-4147-A177-3AD203B41FA5}">
                      <a16:colId xmlns:a16="http://schemas.microsoft.com/office/drawing/2014/main" val="20001"/>
                    </a:ext>
                  </a:extLst>
                </a:gridCol>
                <a:gridCol w="2873501">
                  <a:extLst>
                    <a:ext uri="{9D8B030D-6E8A-4147-A177-3AD203B41FA5}">
                      <a16:colId xmlns:a16="http://schemas.microsoft.com/office/drawing/2014/main" val="20002"/>
                    </a:ext>
                  </a:extLst>
                </a:gridCol>
              </a:tblGrid>
              <a:tr h="524763">
                <a:tc>
                  <a:txBody>
                    <a:bodyPr/>
                    <a:lstStyle/>
                    <a:p>
                      <a:pPr algn="ctr">
                        <a:lnSpc>
                          <a:spcPct val="115000"/>
                        </a:lnSpc>
                        <a:spcAft>
                          <a:spcPts val="0"/>
                        </a:spcAft>
                      </a:pPr>
                      <a:r>
                        <a:rPr lang="es-ES" sz="1400" dirty="0">
                          <a:effectLst/>
                        </a:rPr>
                        <a:t>1. Aspectos que se evalúan?</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ctr">
                        <a:lnSpc>
                          <a:spcPct val="115000"/>
                        </a:lnSpc>
                        <a:spcAft>
                          <a:spcPts val="0"/>
                        </a:spcAft>
                      </a:pPr>
                      <a:r>
                        <a:rPr lang="es-ES" sz="1400" dirty="0">
                          <a:effectLst/>
                        </a:rPr>
                        <a:t>2. Criterios que se utilizan, para evaluar cada aspecto</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gn="ctr">
                        <a:lnSpc>
                          <a:spcPct val="115000"/>
                        </a:lnSpc>
                        <a:spcAft>
                          <a:spcPts val="0"/>
                        </a:spcAft>
                      </a:pPr>
                      <a:r>
                        <a:rPr lang="es-ES" sz="1400" dirty="0">
                          <a:effectLst/>
                        </a:rPr>
                        <a:t>3. Herramientas e instrumentos de evaluación que se utilizan.</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0"/>
                  </a:ext>
                </a:extLst>
              </a:tr>
              <a:tr h="1936624">
                <a:tc>
                  <a:txBody>
                    <a:bodyPr/>
                    <a:lstStyle/>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MX" sz="1400" dirty="0">
                          <a:effectLst/>
                        </a:rPr>
                        <a:t>S</a:t>
                      </a:r>
                      <a:r>
                        <a:rPr lang="es-ES" sz="1400" dirty="0">
                          <a:effectLst/>
                        </a:rPr>
                        <a:t>e evalúan los reportes, el producto final, el trabajo. </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Interpretación de códices por medio de asistentes y por medio de un jurado calificador. </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tc>
                  <a:txBody>
                    <a:bodyPr/>
                    <a:lstStyle/>
                    <a:p>
                      <a:pPr>
                        <a:lnSpc>
                          <a:spcPct val="115000"/>
                        </a:lnSpc>
                        <a:spcAft>
                          <a:spcPts val="0"/>
                        </a:spcAft>
                      </a:pPr>
                      <a:endParaRPr lang="es-ES" sz="1400" dirty="0">
                        <a:effectLst/>
                      </a:endParaRPr>
                    </a:p>
                    <a:p>
                      <a:pPr>
                        <a:lnSpc>
                          <a:spcPct val="115000"/>
                        </a:lnSpc>
                        <a:spcAft>
                          <a:spcPts val="0"/>
                        </a:spcAft>
                      </a:pPr>
                      <a:r>
                        <a:rPr lang="es-ES" sz="1400" dirty="0">
                          <a:effectLst/>
                        </a:rPr>
                        <a:t>Listas de cotejo</a:t>
                      </a:r>
                      <a:endParaRPr lang="es-MX" sz="1400" dirty="0">
                        <a:effectLst/>
                      </a:endParaRPr>
                    </a:p>
                    <a:p>
                      <a:pPr>
                        <a:lnSpc>
                          <a:spcPct val="115000"/>
                        </a:lnSpc>
                        <a:spcAft>
                          <a:spcPts val="0"/>
                        </a:spcAft>
                      </a:pPr>
                      <a:r>
                        <a:rPr lang="es-ES" sz="1400" dirty="0">
                          <a:effectLst/>
                        </a:rPr>
                        <a:t>Rúbricas </a:t>
                      </a:r>
                      <a:endParaRPr lang="es-MX" sz="1400" dirty="0">
                        <a:solidFill>
                          <a:srgbClr val="000000"/>
                        </a:solidFill>
                        <a:effectLst/>
                        <a:latin typeface="Arial" panose="020B0604020202020204" pitchFamily="34" charset="0"/>
                        <a:ea typeface="Arial" panose="020B0604020202020204" pitchFamily="34" charset="0"/>
                      </a:endParaRPr>
                    </a:p>
                  </a:txBody>
                  <a:tcPr marL="55024" marR="55024" marT="55024" marB="55024"/>
                </a:tc>
                <a:extLst>
                  <a:ext uri="{0D108BD9-81ED-4DB2-BD59-A6C34878D82A}">
                    <a16:rowId xmlns:a16="http://schemas.microsoft.com/office/drawing/2014/main" val="10001"/>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36</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133455"/>
            <a:ext cx="1080121" cy="1063297"/>
          </a:xfrm>
          <a:prstGeom prst="rect">
            <a:avLst/>
          </a:prstGeom>
          <a:noFill/>
          <a:ln w="9525">
            <a:noFill/>
            <a:miter lim="800000"/>
            <a:headEnd/>
            <a:tailEnd/>
          </a:ln>
        </p:spPr>
      </p:pic>
      <p:sp>
        <p:nvSpPr>
          <p:cNvPr id="7" name="4 CuadroTexto"/>
          <p:cNvSpPr txBox="1"/>
          <p:nvPr/>
        </p:nvSpPr>
        <p:spPr>
          <a:xfrm>
            <a:off x="6252711" y="107624"/>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p:cNvSpPr txBox="1"/>
          <p:nvPr/>
        </p:nvSpPr>
        <p:spPr>
          <a:xfrm>
            <a:off x="5559135" y="929200"/>
            <a:ext cx="3182119" cy="369332"/>
          </a:xfrm>
          <a:prstGeom prst="rect">
            <a:avLst/>
          </a:prstGeom>
          <a:noFill/>
        </p:spPr>
        <p:txBody>
          <a:bodyPr wrap="square" rtlCol="0">
            <a:spAutoFit/>
          </a:bodyPr>
          <a:lstStyle/>
          <a:p>
            <a:r>
              <a:rPr lang="es-MX" dirty="0"/>
              <a:t>6.7. E. I. P. Resumen  </a:t>
            </a:r>
          </a:p>
        </p:txBody>
      </p:sp>
    </p:spTree>
    <p:extLst>
      <p:ext uri="{BB962C8B-B14F-4D97-AF65-F5344CB8AC3E}">
        <p14:creationId xmlns:p14="http://schemas.microsoft.com/office/powerpoint/2010/main" val="12975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6"/>
            <a:ext cx="9120598" cy="6858875"/>
          </a:xfrm>
          <a:prstGeom prst="rect">
            <a:avLst/>
          </a:prstGeom>
        </p:spPr>
      </p:pic>
      <p:sp>
        <p:nvSpPr>
          <p:cNvPr id="5" name="CuadroTexto 4"/>
          <p:cNvSpPr txBox="1"/>
          <p:nvPr/>
        </p:nvSpPr>
        <p:spPr>
          <a:xfrm rot="10800000" flipH="1" flipV="1">
            <a:off x="683568" y="1794512"/>
            <a:ext cx="7826013" cy="2954655"/>
          </a:xfrm>
          <a:prstGeom prst="rect">
            <a:avLst/>
          </a:prstGeom>
          <a:noFill/>
        </p:spPr>
        <p:txBody>
          <a:bodyPr wrap="square" rtlCol="0">
            <a:spAutoFit/>
          </a:bodyPr>
          <a:lstStyle/>
          <a:p>
            <a:r>
              <a:rPr lang="es-MX" b="1" dirty="0"/>
              <a:t>NOMBRE DEL PROYECTO:</a:t>
            </a:r>
          </a:p>
          <a:p>
            <a:pPr algn="ctr"/>
            <a:r>
              <a:rPr lang="es-MX" sz="2000" b="1" dirty="0">
                <a:solidFill>
                  <a:srgbClr val="0070C0"/>
                </a:solidFill>
                <a:cs typeface="Arial" panose="020B0604020202020204" pitchFamily="34" charset="0"/>
              </a:rPr>
              <a:t>“DISEÑO DE FILTROS PARA LA RECUPERACIÓN DEL AGUA, UTILIZADA EN LABORES DOMÉSTICAS”</a:t>
            </a:r>
          </a:p>
          <a:p>
            <a:endParaRPr lang="es-MX" sz="2000" b="1" dirty="0">
              <a:solidFill>
                <a:srgbClr val="0070C0"/>
              </a:solidFill>
              <a:latin typeface="Algerian" pitchFamily="82" charset="0"/>
            </a:endParaRPr>
          </a:p>
          <a:p>
            <a:r>
              <a:rPr lang="es-MX" b="1" dirty="0"/>
              <a:t>NOMBRE DE LOS PROFESORES PARTICIPANTES Y ASIGNATURAS:</a:t>
            </a:r>
          </a:p>
          <a:p>
            <a:r>
              <a:rPr lang="es-MX" dirty="0"/>
              <a:t>1.- Lic. Gedaías Bonilla Román:                    Literatura</a:t>
            </a:r>
          </a:p>
          <a:p>
            <a:r>
              <a:rPr lang="es-MX" dirty="0"/>
              <a:t>2.- Lic. María Janethe González Padilla:       Educación Estética y Arte</a:t>
            </a:r>
          </a:p>
          <a:p>
            <a:r>
              <a:rPr lang="es-MX" dirty="0"/>
              <a:t>3.- IBQ. Elvia Guadalupe Carrillo Herrera:   Química III</a:t>
            </a:r>
          </a:p>
          <a:p>
            <a:r>
              <a:rPr lang="es-MX" dirty="0"/>
              <a:t>4.- Biol. Manuela Corroy Gómez:                  Biología IV</a:t>
            </a:r>
          </a:p>
          <a:p>
            <a:r>
              <a:rPr lang="es-MX" dirty="0"/>
              <a:t>5.- Lic. Marìa de los Ángeles Lara Marín:     Historia de México </a:t>
            </a: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37</a:t>
            </a:fld>
            <a:endParaRPr lang="es-MX" dirty="0"/>
          </a:p>
        </p:txBody>
      </p:sp>
      <p:sp>
        <p:nvSpPr>
          <p:cNvPr id="3" name="CuadroTexto 2"/>
          <p:cNvSpPr txBox="1"/>
          <p:nvPr/>
        </p:nvSpPr>
        <p:spPr>
          <a:xfrm>
            <a:off x="827584" y="5373216"/>
            <a:ext cx="4896544" cy="646331"/>
          </a:xfrm>
          <a:prstGeom prst="rect">
            <a:avLst/>
          </a:prstGeom>
          <a:noFill/>
        </p:spPr>
        <p:txBody>
          <a:bodyPr wrap="square" rtlCol="0">
            <a:spAutoFit/>
          </a:bodyPr>
          <a:lstStyle/>
          <a:p>
            <a:r>
              <a:rPr lang="es-MX" dirty="0"/>
              <a:t>Fecha de inicio: 30 de octubre  de 2018</a:t>
            </a:r>
          </a:p>
          <a:p>
            <a:r>
              <a:rPr lang="es-MX" dirty="0"/>
              <a:t>Fecha de termino: 14 de Mayo 2019</a:t>
            </a:r>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133455"/>
            <a:ext cx="1080121" cy="1063297"/>
          </a:xfrm>
          <a:prstGeom prst="rect">
            <a:avLst/>
          </a:prstGeom>
          <a:noFill/>
          <a:ln w="9525">
            <a:noFill/>
            <a:miter lim="800000"/>
            <a:headEnd/>
            <a:tailEnd/>
          </a:ln>
        </p:spPr>
      </p:pic>
      <p:sp>
        <p:nvSpPr>
          <p:cNvPr id="7" name="4 CuadroTexto"/>
          <p:cNvSpPr txBox="1"/>
          <p:nvPr/>
        </p:nvSpPr>
        <p:spPr>
          <a:xfrm>
            <a:off x="6252711" y="107624"/>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p:cNvSpPr txBox="1"/>
          <p:nvPr/>
        </p:nvSpPr>
        <p:spPr>
          <a:xfrm>
            <a:off x="6194779" y="966993"/>
            <a:ext cx="2314802" cy="646331"/>
          </a:xfrm>
          <a:prstGeom prst="rect">
            <a:avLst/>
          </a:prstGeom>
          <a:noFill/>
        </p:spPr>
        <p:txBody>
          <a:bodyPr wrap="square" rtlCol="0">
            <a:spAutoFit/>
          </a:bodyPr>
          <a:lstStyle/>
          <a:p>
            <a:r>
              <a:rPr lang="es-MX" dirty="0"/>
              <a:t>8. h E.I.P. Elaboración del proyecto.  </a:t>
            </a:r>
          </a:p>
        </p:txBody>
      </p:sp>
    </p:spTree>
    <p:extLst>
      <p:ext uri="{BB962C8B-B14F-4D97-AF65-F5344CB8AC3E}">
        <p14:creationId xmlns:p14="http://schemas.microsoft.com/office/powerpoint/2010/main" val="23619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graphicFrame>
        <p:nvGraphicFramePr>
          <p:cNvPr id="8" name="7 Tabla"/>
          <p:cNvGraphicFramePr>
            <a:graphicFrameLocks noGrp="1"/>
          </p:cNvGraphicFramePr>
          <p:nvPr>
            <p:extLst>
              <p:ext uri="{D42A27DB-BD31-4B8C-83A1-F6EECF244321}">
                <p14:modId xmlns:p14="http://schemas.microsoft.com/office/powerpoint/2010/main" val="128249919"/>
              </p:ext>
            </p:extLst>
          </p:nvPr>
        </p:nvGraphicFramePr>
        <p:xfrm>
          <a:off x="611560" y="1442393"/>
          <a:ext cx="8229600" cy="2739338"/>
        </p:xfrm>
        <a:graphic>
          <a:graphicData uri="http://schemas.openxmlformats.org/drawingml/2006/table">
            <a:tbl>
              <a:tblPr>
                <a:tableStyleId>{BC89EF96-8CEA-46FF-86C4-4CE0E7609802}</a:tableStyleId>
              </a:tblPr>
              <a:tblGrid>
                <a:gridCol w="4043358">
                  <a:extLst>
                    <a:ext uri="{9D8B030D-6E8A-4147-A177-3AD203B41FA5}">
                      <a16:colId xmlns:a16="http://schemas.microsoft.com/office/drawing/2014/main" val="20000"/>
                    </a:ext>
                  </a:extLst>
                </a:gridCol>
                <a:gridCol w="4186242">
                  <a:extLst>
                    <a:ext uri="{9D8B030D-6E8A-4147-A177-3AD203B41FA5}">
                      <a16:colId xmlns:a16="http://schemas.microsoft.com/office/drawing/2014/main" val="20001"/>
                    </a:ext>
                  </a:extLst>
                </a:gridCol>
              </a:tblGrid>
              <a:tr h="420793">
                <a:tc>
                  <a:txBody>
                    <a:bodyPr/>
                    <a:lstStyle/>
                    <a:p>
                      <a:pPr marL="342900" lvl="0" indent="-342900" algn="ctr">
                        <a:lnSpc>
                          <a:spcPct val="115000"/>
                        </a:lnSpc>
                        <a:spcAft>
                          <a:spcPts val="0"/>
                        </a:spcAft>
                        <a:buFont typeface="+mj-lt"/>
                        <a:buAutoNum type="arabicPeriod"/>
                      </a:pPr>
                      <a:r>
                        <a:rPr lang="es-ES" sz="1400" dirty="0">
                          <a:effectLst/>
                        </a:rPr>
                        <a:t>¿Cuántas horas se trabajarán de manera  </a:t>
                      </a:r>
                      <a:endParaRPr lang="es-MX" sz="1400" dirty="0">
                        <a:effectLst/>
                      </a:endParaRPr>
                    </a:p>
                    <a:p>
                      <a:pPr marL="457200" algn="ctr">
                        <a:lnSpc>
                          <a:spcPct val="115000"/>
                        </a:lnSpc>
                        <a:spcAft>
                          <a:spcPts val="0"/>
                        </a:spcAft>
                      </a:pPr>
                      <a:r>
                        <a:rPr lang="es-ES" sz="1400" dirty="0">
                          <a:effectLst/>
                        </a:rPr>
                        <a:t>disciplinaria ?</a:t>
                      </a:r>
                      <a:endParaRPr lang="es-MX" sz="14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400" dirty="0">
                          <a:effectLst/>
                        </a:rPr>
                        <a:t>2.  ¿Cuántas horas se trabajarán de manera interdisciplinaria?</a:t>
                      </a:r>
                      <a:endParaRPr lang="es-MX" sz="1400" dirty="0">
                        <a:effectLst/>
                      </a:endParaRPr>
                    </a:p>
                    <a:p>
                      <a:pPr algn="ct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extLst>
                  <a:ext uri="{0D108BD9-81ED-4DB2-BD59-A6C34878D82A}">
                    <a16:rowId xmlns:a16="http://schemas.microsoft.com/office/drawing/2014/main" val="10000"/>
                  </a:ext>
                </a:extLst>
              </a:tr>
              <a:tr h="1493806">
                <a:tc>
                  <a:txBody>
                    <a:bodyPr/>
                    <a:lstStyle/>
                    <a:p>
                      <a:r>
                        <a:rPr lang="es-MX" sz="1400" dirty="0"/>
                        <a:t>Biología III                             2 horas </a:t>
                      </a:r>
                    </a:p>
                    <a:p>
                      <a:r>
                        <a:rPr lang="es-MX" sz="1400" dirty="0"/>
                        <a:t>Química III                             6</a:t>
                      </a:r>
                      <a:r>
                        <a:rPr lang="es-MX" sz="1400" baseline="0" dirty="0"/>
                        <a:t> horas</a:t>
                      </a:r>
                      <a:endParaRPr lang="es-MX" sz="1400" dirty="0"/>
                    </a:p>
                    <a:p>
                      <a:r>
                        <a:rPr lang="es-MX" sz="1400" dirty="0"/>
                        <a:t>Literatura Universal               4 horas </a:t>
                      </a:r>
                    </a:p>
                    <a:p>
                      <a:r>
                        <a:rPr lang="es-MX" sz="1400" dirty="0"/>
                        <a:t>Historia Universal                  4</a:t>
                      </a:r>
                      <a:r>
                        <a:rPr lang="es-MX" sz="1400" baseline="0" dirty="0"/>
                        <a:t> horas</a:t>
                      </a:r>
                      <a:endParaRPr lang="es-MX" sz="1400" dirty="0"/>
                    </a:p>
                    <a:p>
                      <a:r>
                        <a:rPr lang="es-MX" sz="1400" dirty="0"/>
                        <a:t>Educación estética y artística 6 horas</a:t>
                      </a:r>
                      <a:endParaRPr lang="es-ES" sz="1400" b="1" dirty="0">
                        <a:solidFill>
                          <a:srgbClr val="1C4587"/>
                        </a:solidFill>
                        <a:latin typeface="Arial" pitchFamily="34" charset="0"/>
                        <a:ea typeface="Century Gothic" pitchFamily="34" charset="0"/>
                        <a:cs typeface="Century Gothic" pitchFamily="34" charset="0"/>
                      </a:endParaRPr>
                    </a:p>
                    <a:p>
                      <a:pPr>
                        <a:lnSpc>
                          <a:spcPct val="115000"/>
                        </a:lnSpc>
                        <a:spcAft>
                          <a:spcPts val="0"/>
                        </a:spcAft>
                      </a:pP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400" dirty="0">
                          <a:effectLst/>
                        </a:rPr>
                        <a:t> 8 horas </a:t>
                      </a:r>
                      <a:endParaRPr lang="es-MX" sz="1400" dirty="0">
                        <a:effectLst/>
                      </a:endParaRPr>
                    </a:p>
                  </a:txBody>
                  <a:tcPr marL="60026" marR="60026" marT="60026" marB="60026"/>
                </a:tc>
                <a:extLst>
                  <a:ext uri="{0D108BD9-81ED-4DB2-BD59-A6C34878D82A}">
                    <a16:rowId xmlns:a16="http://schemas.microsoft.com/office/drawing/2014/main" val="10001"/>
                  </a:ext>
                </a:extLst>
              </a:tr>
            </a:tbl>
          </a:graphicData>
        </a:graphic>
      </p:graphicFrame>
      <p:sp>
        <p:nvSpPr>
          <p:cNvPr id="9" name="Rectangle 2"/>
          <p:cNvSpPr>
            <a:spLocks noChangeArrowheads="1"/>
          </p:cNvSpPr>
          <p:nvPr/>
        </p:nvSpPr>
        <p:spPr bwMode="auto">
          <a:xfrm>
            <a:off x="1598710" y="980728"/>
            <a:ext cx="5616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1C4587"/>
                </a:solidFill>
                <a:effectLst/>
                <a:latin typeface="Arial" pitchFamily="34" charset="0"/>
                <a:ea typeface="Century Gothic" pitchFamily="34" charset="0"/>
                <a:cs typeface="Century Gothic" pitchFamily="34" charset="0"/>
              </a:rPr>
              <a:t>VI. Tiempos que se dedicarán al proyecto cada semana.</a:t>
            </a:r>
            <a:r>
              <a:rPr kumimoji="0" lang="es-ES" sz="1200" b="0" i="0" u="none" strike="noStrike" cap="none" normalizeH="0" baseline="0" dirty="0">
                <a:ln>
                  <a:noFill/>
                </a:ln>
                <a:solidFill>
                  <a:srgbClr val="1C4587"/>
                </a:solidFill>
                <a:effectLst/>
                <a:latin typeface="Arial" pitchFamily="34" charset="0"/>
                <a:ea typeface="Century Gothic" pitchFamily="34" charset="0"/>
                <a:cs typeface="Century Gothic" pitchFamily="34" charset="0"/>
              </a:rPr>
              <a:t> </a:t>
            </a:r>
            <a:endParaRPr kumimoji="0" lang="es-MX"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349965359"/>
              </p:ext>
            </p:extLst>
          </p:nvPr>
        </p:nvGraphicFramePr>
        <p:xfrm>
          <a:off x="323528" y="4308783"/>
          <a:ext cx="8229600" cy="1804396"/>
        </p:xfrm>
        <a:graphic>
          <a:graphicData uri="http://schemas.openxmlformats.org/drawingml/2006/table">
            <a:tbl>
              <a:tblPr>
                <a:tableStyleId>{BC89EF96-8CEA-46FF-86C4-4CE0E7609802}</a:tableStyleId>
              </a:tblPr>
              <a:tblGrid>
                <a:gridCol w="8229600">
                  <a:extLst>
                    <a:ext uri="{9D8B030D-6E8A-4147-A177-3AD203B41FA5}">
                      <a16:colId xmlns:a16="http://schemas.microsoft.com/office/drawing/2014/main" val="20000"/>
                    </a:ext>
                  </a:extLst>
                </a:gridCol>
              </a:tblGrid>
              <a:tr h="484532">
                <a:tc>
                  <a:txBody>
                    <a:bodyPr/>
                    <a:lstStyle/>
                    <a:p>
                      <a:pPr marL="342900" lvl="0" indent="-342900" algn="ctr">
                        <a:lnSpc>
                          <a:spcPct val="115000"/>
                        </a:lnSpc>
                        <a:buFont typeface="+mj-lt"/>
                        <a:buAutoNum type="arabicPeriod"/>
                      </a:pPr>
                      <a:r>
                        <a:rPr lang="es-ES" sz="1400" u="none" strike="noStrike" dirty="0">
                          <a:effectLst/>
                        </a:rPr>
                        <a:t>¿Qué se presentará?   2. ¿Cuándo?   3. ¿Cómo?  4. ¿Dónde?   4. ¿Con qué?</a:t>
                      </a:r>
                      <a:endParaRPr lang="es-MX" sz="1400" u="none" strike="noStrike" dirty="0">
                        <a:effectLst/>
                      </a:endParaRPr>
                    </a:p>
                    <a:p>
                      <a:pPr marL="457200" algn="ctr">
                        <a:lnSpc>
                          <a:spcPct val="115000"/>
                        </a:lnSpc>
                      </a:pPr>
                      <a:r>
                        <a:rPr lang="es-ES" sz="1400" dirty="0">
                          <a:effectLst/>
                        </a:rPr>
                        <a:t>5. ¿A quién, por qué y para qué?  </a:t>
                      </a:r>
                      <a:endParaRPr lang="es-MX" sz="1400" dirty="0">
                        <a:solidFill>
                          <a:srgbClr val="000000"/>
                        </a:solidFill>
                        <a:effectLst/>
                        <a:latin typeface="Arial"/>
                      </a:endParaRPr>
                    </a:p>
                  </a:txBody>
                  <a:tcPr marL="60026" marR="60026" marT="60026" marB="60026"/>
                </a:tc>
                <a:extLst>
                  <a:ext uri="{0D108BD9-81ED-4DB2-BD59-A6C34878D82A}">
                    <a16:rowId xmlns:a16="http://schemas.microsoft.com/office/drawing/2014/main" val="10000"/>
                  </a:ext>
                </a:extLst>
              </a:tr>
              <a:tr h="1213491">
                <a:tc>
                  <a:txBody>
                    <a:bodyPr/>
                    <a:lstStyle/>
                    <a:p>
                      <a:pPr>
                        <a:lnSpc>
                          <a:spcPct val="115000"/>
                        </a:lnSpc>
                        <a:spcAft>
                          <a:spcPts val="0"/>
                        </a:spcAft>
                      </a:pPr>
                      <a:r>
                        <a:rPr lang="es-ES" sz="1400" dirty="0">
                          <a:effectLst/>
                        </a:rPr>
                        <a:t>Se</a:t>
                      </a:r>
                      <a:r>
                        <a:rPr lang="es-ES" sz="1400" baseline="0" dirty="0">
                          <a:effectLst/>
                        </a:rPr>
                        <a:t> elaboraran filtros al final del curso escolar en el laboratorio del colegio y como parte de las actividades de cierre de ciclo escolar se presentaran a toda la comunidad estudiantil.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extLst>
                  <a:ext uri="{0D108BD9-81ED-4DB2-BD59-A6C34878D82A}">
                    <a16:rowId xmlns:a16="http://schemas.microsoft.com/office/drawing/2014/main" val="10001"/>
                  </a:ext>
                </a:extLst>
              </a:tr>
            </a:tbl>
          </a:graphicData>
        </a:graphic>
      </p:graphicFrame>
      <p:sp>
        <p:nvSpPr>
          <p:cNvPr id="11" name="Rectangle 3"/>
          <p:cNvSpPr>
            <a:spLocks noChangeArrowheads="1"/>
          </p:cNvSpPr>
          <p:nvPr/>
        </p:nvSpPr>
        <p:spPr bwMode="auto">
          <a:xfrm>
            <a:off x="518589" y="3844735"/>
            <a:ext cx="247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200" b="1" i="0" u="none" strike="noStrike" cap="none" normalizeH="0" baseline="0" dirty="0">
                <a:ln>
                  <a:noFill/>
                </a:ln>
                <a:solidFill>
                  <a:srgbClr val="000000"/>
                </a:solidFill>
                <a:effectLst/>
                <a:latin typeface="Arial" pitchFamily="34" charset="0"/>
                <a:ea typeface="Century Gothic" pitchFamily="34" charset="0"/>
                <a:cs typeface="Century Gothic" pitchFamily="34" charset="0"/>
              </a:rPr>
              <a:t> </a:t>
            </a:r>
            <a:r>
              <a:rPr kumimoji="0" lang="es-ES" sz="1200" b="1" i="0" u="none" strike="noStrike" cap="none" normalizeH="0" baseline="0" dirty="0">
                <a:ln>
                  <a:noFill/>
                </a:ln>
                <a:solidFill>
                  <a:srgbClr val="0EB1A9"/>
                </a:solidFill>
                <a:effectLst/>
                <a:latin typeface="Arial" pitchFamily="34" charset="0"/>
                <a:ea typeface="Century Gothic" pitchFamily="34" charset="0"/>
                <a:cs typeface="Century Gothic" pitchFamily="34" charset="0"/>
              </a:rPr>
              <a:t>(</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38</a:t>
            </a:fld>
            <a:endParaRPr lang="es-MX" dirty="0"/>
          </a:p>
        </p:txBody>
      </p:sp>
      <p:pic>
        <p:nvPicPr>
          <p:cNvPr id="7"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9" y="23273"/>
            <a:ext cx="1080121" cy="1063297"/>
          </a:xfrm>
          <a:prstGeom prst="rect">
            <a:avLst/>
          </a:prstGeom>
          <a:noFill/>
          <a:ln w="9525">
            <a:noFill/>
            <a:miter lim="800000"/>
            <a:headEnd/>
            <a:tailEnd/>
          </a:ln>
        </p:spPr>
      </p:pic>
      <p:sp>
        <p:nvSpPr>
          <p:cNvPr id="12"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5" name="CuadroTexto 14">
            <a:extLst>
              <a:ext uri="{FF2B5EF4-FFF2-40B4-BE49-F238E27FC236}">
                <a16:creationId xmlns:a16="http://schemas.microsoft.com/office/drawing/2014/main" id="{C53793D9-ABBD-440E-A269-AF7C255CD1D5}"/>
              </a:ext>
            </a:extLst>
          </p:cNvPr>
          <p:cNvSpPr txBox="1"/>
          <p:nvPr/>
        </p:nvSpPr>
        <p:spPr>
          <a:xfrm>
            <a:off x="6238326" y="669010"/>
            <a:ext cx="2314802" cy="646331"/>
          </a:xfrm>
          <a:prstGeom prst="rect">
            <a:avLst/>
          </a:prstGeom>
          <a:noFill/>
        </p:spPr>
        <p:txBody>
          <a:bodyPr wrap="square" rtlCol="0">
            <a:spAutoFit/>
          </a:bodyPr>
          <a:lstStyle/>
          <a:p>
            <a:r>
              <a:rPr lang="es-MX" dirty="0"/>
              <a:t>8. h E.I.P. Elaboración del proyecto.  </a:t>
            </a:r>
          </a:p>
        </p:txBody>
      </p:sp>
    </p:spTree>
    <p:extLst>
      <p:ext uri="{BB962C8B-B14F-4D97-AF65-F5344CB8AC3E}">
        <p14:creationId xmlns:p14="http://schemas.microsoft.com/office/powerpoint/2010/main" val="15573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2966677120"/>
              </p:ext>
            </p:extLst>
          </p:nvPr>
        </p:nvGraphicFramePr>
        <p:xfrm>
          <a:off x="457200" y="2551314"/>
          <a:ext cx="8363271" cy="2863139"/>
        </p:xfrm>
        <a:graphic>
          <a:graphicData uri="http://schemas.openxmlformats.org/drawingml/2006/table">
            <a:tbl>
              <a:tblPr>
                <a:tableStyleId>{BC89EF96-8CEA-46FF-86C4-4CE0E7609802}</a:tableStyleId>
              </a:tblPr>
              <a:tblGrid>
                <a:gridCol w="2635638">
                  <a:extLst>
                    <a:ext uri="{9D8B030D-6E8A-4147-A177-3AD203B41FA5}">
                      <a16:colId xmlns:a16="http://schemas.microsoft.com/office/drawing/2014/main" val="20000"/>
                    </a:ext>
                  </a:extLst>
                </a:gridCol>
                <a:gridCol w="2635638">
                  <a:extLst>
                    <a:ext uri="{9D8B030D-6E8A-4147-A177-3AD203B41FA5}">
                      <a16:colId xmlns:a16="http://schemas.microsoft.com/office/drawing/2014/main" val="20001"/>
                    </a:ext>
                  </a:extLst>
                </a:gridCol>
                <a:gridCol w="3091995">
                  <a:extLst>
                    <a:ext uri="{9D8B030D-6E8A-4147-A177-3AD203B41FA5}">
                      <a16:colId xmlns:a16="http://schemas.microsoft.com/office/drawing/2014/main" val="20002"/>
                    </a:ext>
                  </a:extLst>
                </a:gridCol>
              </a:tblGrid>
              <a:tr h="596623">
                <a:tc>
                  <a:txBody>
                    <a:bodyPr/>
                    <a:lstStyle/>
                    <a:p>
                      <a:pPr algn="just">
                        <a:lnSpc>
                          <a:spcPct val="115000"/>
                        </a:lnSpc>
                        <a:spcAft>
                          <a:spcPts val="0"/>
                        </a:spcAft>
                      </a:pPr>
                      <a:r>
                        <a:rPr lang="es-ES" sz="1400" dirty="0">
                          <a:effectLst/>
                        </a:rPr>
                        <a:t>1. ¿Qué aspectos se evaluarán?</a:t>
                      </a:r>
                      <a:endParaRPr lang="es-MX" sz="1400" dirty="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400" dirty="0">
                          <a:effectLst/>
                        </a:rPr>
                        <a:t>2. ¿Cuáles son los criterios que se utilizarán para evaluar cada aspecto?</a:t>
                      </a:r>
                      <a:endParaRPr lang="es-MX" sz="1400" dirty="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400" dirty="0">
                          <a:effectLst/>
                        </a:rPr>
                        <a:t>3. Herramientas e instrumentos de evaluación que se utilizarán.</a:t>
                      </a:r>
                      <a:endParaRPr lang="es-MX" sz="1400" dirty="0">
                        <a:solidFill>
                          <a:srgbClr val="000000"/>
                        </a:solidFill>
                        <a:effectLst/>
                        <a:latin typeface="Arial"/>
                        <a:ea typeface="Arial"/>
                      </a:endParaRPr>
                    </a:p>
                  </a:txBody>
                  <a:tcPr marL="60026" marR="60026" marT="60026" marB="60026"/>
                </a:tc>
                <a:extLst>
                  <a:ext uri="{0D108BD9-81ED-4DB2-BD59-A6C34878D82A}">
                    <a16:rowId xmlns:a16="http://schemas.microsoft.com/office/drawing/2014/main" val="10000"/>
                  </a:ext>
                </a:extLst>
              </a:tr>
              <a:tr h="2026870">
                <a:tc>
                  <a:txBody>
                    <a:bodyPr/>
                    <a:lstStyle/>
                    <a:p>
                      <a:pPr algn="just">
                        <a:lnSpc>
                          <a:spcPct val="115000"/>
                        </a:lnSpc>
                        <a:spcAft>
                          <a:spcPts val="0"/>
                        </a:spcAft>
                      </a:pPr>
                      <a:r>
                        <a:rPr lang="es-MX" sz="1400" dirty="0">
                          <a:effectLst/>
                          <a:latin typeface="Arial" panose="020B0604020202020204" pitchFamily="34" charset="0"/>
                          <a:cs typeface="Arial" panose="020B0604020202020204" pitchFamily="34" charset="0"/>
                        </a:rPr>
                        <a:t>Elaboración</a:t>
                      </a:r>
                      <a:r>
                        <a:rPr lang="es-MX" sz="1400" baseline="0" dirty="0">
                          <a:effectLst/>
                          <a:latin typeface="Arial" panose="020B0604020202020204" pitchFamily="34" charset="0"/>
                          <a:cs typeface="Arial" panose="020B0604020202020204" pitchFamily="34" charset="0"/>
                        </a:rPr>
                        <a:t> del filtro en tiempo y espacios determinados. </a:t>
                      </a:r>
                    </a:p>
                    <a:p>
                      <a:pPr algn="just">
                        <a:lnSpc>
                          <a:spcPct val="115000"/>
                        </a:lnSpc>
                        <a:spcAft>
                          <a:spcPts val="0"/>
                        </a:spcAft>
                      </a:pPr>
                      <a:r>
                        <a:rPr lang="es-MX" sz="1400" baseline="0" dirty="0">
                          <a:effectLst/>
                          <a:latin typeface="Arial" panose="020B0604020202020204" pitchFamily="34" charset="0"/>
                          <a:cs typeface="Arial" panose="020B0604020202020204" pitchFamily="34" charset="0"/>
                        </a:rPr>
                        <a:t>Presentación del filtro </a:t>
                      </a:r>
                    </a:p>
                    <a:p>
                      <a:pPr algn="just">
                        <a:lnSpc>
                          <a:spcPct val="115000"/>
                        </a:lnSpc>
                        <a:spcAft>
                          <a:spcPts val="0"/>
                        </a:spcAft>
                      </a:pPr>
                      <a:r>
                        <a:rPr lang="es-MX" sz="1400" baseline="0" dirty="0">
                          <a:effectLst/>
                          <a:latin typeface="Arial" panose="020B0604020202020204" pitchFamily="34" charset="0"/>
                          <a:cs typeface="Arial" panose="020B0604020202020204" pitchFamily="34" charset="0"/>
                        </a:rPr>
                        <a:t>Exposición oral </a:t>
                      </a:r>
                    </a:p>
                    <a:p>
                      <a:pPr algn="just">
                        <a:lnSpc>
                          <a:spcPct val="115000"/>
                        </a:lnSpc>
                        <a:spcAft>
                          <a:spcPts val="0"/>
                        </a:spcAft>
                      </a:pPr>
                      <a:r>
                        <a:rPr lang="es-MX" sz="1400" baseline="0" dirty="0">
                          <a:effectLst/>
                          <a:latin typeface="Arial" panose="020B0604020202020204" pitchFamily="34" charset="0"/>
                          <a:cs typeface="Arial" panose="020B0604020202020204" pitchFamily="34" charset="0"/>
                        </a:rPr>
                        <a:t>Diseño y contenido de la revista </a:t>
                      </a:r>
                    </a:p>
                    <a:p>
                      <a:pPr>
                        <a:lnSpc>
                          <a:spcPct val="115000"/>
                        </a:lnSpc>
                        <a:spcAft>
                          <a:spcPts val="0"/>
                        </a:spcAft>
                      </a:pPr>
                      <a:endParaRPr lang="es-MX" sz="1400" baseline="0" dirty="0">
                        <a:effectLst/>
                        <a:latin typeface="Arial" panose="020B0604020202020204" pitchFamily="34" charset="0"/>
                        <a:cs typeface="Arial" panose="020B0604020202020204" pitchFamily="34" charset="0"/>
                      </a:endParaRPr>
                    </a:p>
                    <a:p>
                      <a:pPr>
                        <a:lnSpc>
                          <a:spcPct val="115000"/>
                        </a:lnSpc>
                        <a:spcAft>
                          <a:spcPts val="0"/>
                        </a:spcAft>
                      </a:pPr>
                      <a:endParaRPr lang="es-MX" sz="1400" dirty="0">
                        <a:effectLst/>
                        <a:latin typeface="Arial" panose="020B0604020202020204" pitchFamily="34" charset="0"/>
                        <a:cs typeface="Arial" panose="020B0604020202020204" pitchFamily="34" charset="0"/>
                      </a:endParaRPr>
                    </a:p>
                  </a:txBody>
                  <a:tcPr marL="60026" marR="60026" marT="60026" marB="60026"/>
                </a:tc>
                <a:tc>
                  <a:txBody>
                    <a:bodyPr/>
                    <a:lstStyle/>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Creatividad,</a:t>
                      </a:r>
                      <a:r>
                        <a:rPr lang="es-ES" sz="1400" baseline="0" dirty="0">
                          <a:effectLst/>
                        </a:rPr>
                        <a:t> indagación, investigación, puntualidad, trabajo colaborativo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400" dirty="0">
                          <a:effectLst/>
                        </a:rPr>
                        <a:t>  Rubricas. Listas de cotejo</a:t>
                      </a:r>
                      <a:endParaRPr lang="es-MX" sz="1400" dirty="0">
                        <a:solidFill>
                          <a:srgbClr val="000000"/>
                        </a:solidFill>
                        <a:effectLst/>
                        <a:latin typeface="Arial"/>
                        <a:ea typeface="Arial"/>
                      </a:endParaRPr>
                    </a:p>
                  </a:txBody>
                  <a:tcPr marL="60026" marR="60026" marT="60026" marB="60026"/>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23528" y="1428165"/>
            <a:ext cx="2880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1C4587"/>
                </a:solidFill>
                <a:effectLst/>
                <a:latin typeface="Arial" pitchFamily="34" charset="0"/>
                <a:ea typeface="Century Gothic" pitchFamily="34" charset="0"/>
                <a:cs typeface="Century Gothic" pitchFamily="34" charset="0"/>
              </a:rPr>
              <a:t>VIII. Evaluación del Proyecto.</a:t>
            </a:r>
            <a:endParaRPr kumimoji="0" lang="es-MX"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chemeClr val="tx1"/>
              </a:solidFill>
              <a:effectLst/>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39</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1997"/>
            <a:ext cx="1080121" cy="1063297"/>
          </a:xfrm>
          <a:prstGeom prst="rect">
            <a:avLst/>
          </a:prstGeom>
          <a:noFill/>
          <a:ln w="9525">
            <a:noFill/>
            <a:miter lim="800000"/>
            <a:headEnd/>
            <a:tailEnd/>
          </a:ln>
        </p:spPr>
      </p:pic>
      <p:sp>
        <p:nvSpPr>
          <p:cNvPr id="7" name="4 CuadroTexto"/>
          <p:cNvSpPr txBox="1"/>
          <p:nvPr/>
        </p:nvSpPr>
        <p:spPr>
          <a:xfrm>
            <a:off x="6252711" y="24738"/>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CuadroTexto 9">
            <a:extLst>
              <a:ext uri="{FF2B5EF4-FFF2-40B4-BE49-F238E27FC236}">
                <a16:creationId xmlns:a16="http://schemas.microsoft.com/office/drawing/2014/main" id="{B2732C45-AD03-45F6-98F7-C341C8AD4A7C}"/>
              </a:ext>
            </a:extLst>
          </p:cNvPr>
          <p:cNvSpPr txBox="1"/>
          <p:nvPr/>
        </p:nvSpPr>
        <p:spPr>
          <a:xfrm>
            <a:off x="6279670" y="689001"/>
            <a:ext cx="2314802" cy="646331"/>
          </a:xfrm>
          <a:prstGeom prst="rect">
            <a:avLst/>
          </a:prstGeom>
          <a:noFill/>
        </p:spPr>
        <p:txBody>
          <a:bodyPr wrap="square" rtlCol="0">
            <a:spAutoFit/>
          </a:bodyPr>
          <a:lstStyle/>
          <a:p>
            <a:r>
              <a:rPr lang="es-MX" dirty="0"/>
              <a:t>8. h E.I.P. Elaboración del proyecto.  </a:t>
            </a:r>
          </a:p>
        </p:txBody>
      </p:sp>
    </p:spTree>
    <p:extLst>
      <p:ext uri="{BB962C8B-B14F-4D97-AF65-F5344CB8AC3E}">
        <p14:creationId xmlns:p14="http://schemas.microsoft.com/office/powerpoint/2010/main" val="7154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807262543"/>
              </p:ext>
            </p:extLst>
          </p:nvPr>
        </p:nvGraphicFramePr>
        <p:xfrm>
          <a:off x="539552" y="1484784"/>
          <a:ext cx="7992888" cy="4861043"/>
        </p:xfrm>
        <a:graphic>
          <a:graphicData uri="http://schemas.openxmlformats.org/drawingml/2006/table">
            <a:tbl>
              <a:tblPr/>
              <a:tblGrid>
                <a:gridCol w="1717848">
                  <a:extLst>
                    <a:ext uri="{9D8B030D-6E8A-4147-A177-3AD203B41FA5}">
                      <a16:colId xmlns:a16="http://schemas.microsoft.com/office/drawing/2014/main" val="20000"/>
                    </a:ext>
                  </a:extLst>
                </a:gridCol>
                <a:gridCol w="6275040">
                  <a:extLst>
                    <a:ext uri="{9D8B030D-6E8A-4147-A177-3AD203B41FA5}">
                      <a16:colId xmlns:a16="http://schemas.microsoft.com/office/drawing/2014/main" val="20001"/>
                    </a:ext>
                  </a:extLst>
                </a:gridCol>
              </a:tblGrid>
              <a:tr h="121078">
                <a:tc gridSpan="2">
                  <a:txBody>
                    <a:bodyPr/>
                    <a:lstStyle/>
                    <a:p>
                      <a:pPr algn="ctr">
                        <a:lnSpc>
                          <a:spcPct val="115000"/>
                        </a:lnSpc>
                        <a:spcAft>
                          <a:spcPts val="0"/>
                        </a:spcAft>
                      </a:pPr>
                      <a:r>
                        <a:rPr lang="es-ES" sz="1400" b="1" dirty="0">
                          <a:solidFill>
                            <a:srgbClr val="000000"/>
                          </a:solidFill>
                          <a:effectLst/>
                          <a:latin typeface="Century Gothic"/>
                          <a:ea typeface="Century Gothic"/>
                          <a:cs typeface="Century Gothic"/>
                        </a:rPr>
                        <a:t>El Aprendizaje Cooperativo</a:t>
                      </a:r>
                      <a:endParaRPr lang="es-MX" sz="1400" b="1"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284888">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1.</a:t>
                      </a:r>
                      <a:r>
                        <a:rPr lang="es-ES" sz="1200" dirty="0">
                          <a:solidFill>
                            <a:srgbClr val="000000"/>
                          </a:solidFill>
                          <a:effectLst/>
                          <a:latin typeface="Century Gothic"/>
                          <a:ea typeface="Century Gothic"/>
                          <a:cs typeface="Century Gothic"/>
                        </a:rPr>
                        <a:t> ¿Qué es?</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Es el aprendizaje adquirido a través del medio sociocultural.</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284888">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2.</a:t>
                      </a:r>
                      <a:r>
                        <a:rPr lang="es-ES" sz="1200" dirty="0">
                          <a:solidFill>
                            <a:srgbClr val="000000"/>
                          </a:solidFill>
                          <a:effectLst/>
                          <a:latin typeface="Century Gothic"/>
                          <a:ea typeface="Century Gothic"/>
                          <a:cs typeface="Century Gothic"/>
                        </a:rPr>
                        <a:t> ¿Cuáles son</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sus características?</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tabLst>
                          <a:tab pos="581025" algn="l"/>
                        </a:tabLst>
                      </a:pPr>
                      <a:r>
                        <a:rPr lang="es-ES" sz="1200" dirty="0">
                          <a:solidFill>
                            <a:srgbClr val="000000"/>
                          </a:solidFill>
                          <a:effectLst/>
                          <a:latin typeface="Century Gothic"/>
                          <a:ea typeface="Century Gothic"/>
                          <a:cs typeface="Century Gothic"/>
                        </a:rPr>
                        <a:t>Construye el aprendizaje por interacción con otros.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Desarrollo y aplicación de las habilidades sociales.</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r h="837622">
                <a:tc>
                  <a:txBody>
                    <a:bodyPr/>
                    <a:lstStyle/>
                    <a:p>
                      <a:pPr algn="just">
                        <a:lnSpc>
                          <a:spcPct val="115000"/>
                        </a:lnSpc>
                        <a:spcAft>
                          <a:spcPts val="0"/>
                        </a:spcAft>
                      </a:pPr>
                      <a:r>
                        <a:rPr lang="es-ES" sz="1200" b="1" dirty="0">
                          <a:solidFill>
                            <a:srgbClr val="000000"/>
                          </a:solidFill>
                          <a:effectLst/>
                          <a:latin typeface="Century Gothic"/>
                          <a:ea typeface="Century Gothic"/>
                          <a:cs typeface="Century Gothic"/>
                        </a:rPr>
                        <a:t>3.</a:t>
                      </a:r>
                      <a:r>
                        <a:rPr lang="es-ES" sz="1200" dirty="0">
                          <a:solidFill>
                            <a:srgbClr val="000000"/>
                          </a:solidFill>
                          <a:effectLst/>
                          <a:latin typeface="Century Gothic"/>
                          <a:ea typeface="Century Gothic"/>
                          <a:cs typeface="Century Gothic"/>
                        </a:rPr>
                        <a:t> ¿ Cuáles son sus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objetivos?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Fortalecer el aprendizaje cognitivo y la autoestima de los alumnos.</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Enriquecer la tolerancia entre los grupos.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Ejercer las habilidades sociales.</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3"/>
                  </a:ext>
                </a:extLst>
              </a:tr>
              <a:tr h="682714">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4. ¿Cuáles son las</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acciones</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de</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planeación y   acompañamiento</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más importantes </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del  profesor, en</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éste tipo de</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trabajo?</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Guía, diseña estrategias que promuevan el aprendizaje  cooperativo.</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Promover entre los alumnos la interdependencia positiva.</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4"/>
                  </a:ext>
                </a:extLst>
              </a:tr>
              <a:tr h="542305">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5. ¿De qué</a:t>
                      </a:r>
                      <a:r>
                        <a:rPr lang="es-MX" sz="1200" baseline="0" dirty="0">
                          <a:solidFill>
                            <a:srgbClr val="000000"/>
                          </a:solidFill>
                          <a:effectLst/>
                          <a:latin typeface="Arial"/>
                          <a:ea typeface="Century Gothic"/>
                          <a:cs typeface="+mn-cs"/>
                        </a:rPr>
                        <a:t> </a:t>
                      </a:r>
                      <a:r>
                        <a:rPr lang="es-ES" sz="1200" dirty="0">
                          <a:solidFill>
                            <a:srgbClr val="000000"/>
                          </a:solidFill>
                          <a:effectLst/>
                          <a:latin typeface="Century Gothic"/>
                          <a:ea typeface="Century Gothic"/>
                          <a:cs typeface="Century Gothic"/>
                        </a:rPr>
                        <a:t>manera</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    se  vinculan  el</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 trabajo</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 interdisciplinario,  y el aprendizaje</a:t>
                      </a:r>
                      <a:r>
                        <a:rPr lang="es-ES" sz="1200" baseline="0" dirty="0">
                          <a:solidFill>
                            <a:srgbClr val="000000"/>
                          </a:solidFill>
                          <a:effectLst/>
                          <a:latin typeface="Century Gothic"/>
                          <a:ea typeface="Century Gothic"/>
                          <a:cs typeface="Century Gothic"/>
                        </a:rPr>
                        <a:t> </a:t>
                      </a:r>
                      <a:r>
                        <a:rPr lang="es-ES" sz="1200" dirty="0">
                          <a:solidFill>
                            <a:srgbClr val="000000"/>
                          </a:solidFill>
                          <a:effectLst/>
                          <a:latin typeface="Century Gothic"/>
                          <a:ea typeface="Century Gothic"/>
                          <a:cs typeface="Century Gothic"/>
                        </a:rPr>
                        <a:t>cooperativo?</a:t>
                      </a:r>
                      <a:endParaRPr lang="es-MX" sz="1200" dirty="0">
                        <a:solidFill>
                          <a:srgbClr val="000000"/>
                        </a:solidFill>
                        <a:effectLst/>
                        <a:latin typeface="Arial"/>
                        <a:ea typeface="Arial"/>
                      </a:endParaRPr>
                    </a:p>
                  </a:txBody>
                  <a:tcPr marL="25436" marR="25436" marT="25436" marB="2543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200" dirty="0">
                          <a:solidFill>
                            <a:srgbClr val="000000"/>
                          </a:solidFill>
                          <a:effectLst/>
                          <a:latin typeface="Century Gothic"/>
                          <a:ea typeface="Century Gothic"/>
                          <a:cs typeface="Century Gothic"/>
                        </a:rPr>
                        <a:t>La transversalidad en los grupos de trabajo colaborativo. </a:t>
                      </a:r>
                      <a:endParaRPr lang="es-MX" sz="1200" dirty="0">
                        <a:solidFill>
                          <a:srgbClr val="000000"/>
                        </a:solidFill>
                        <a:effectLst/>
                        <a:latin typeface="Arial"/>
                        <a:ea typeface="Arial"/>
                      </a:endParaRPr>
                    </a:p>
                    <a:p>
                      <a:pPr algn="just">
                        <a:lnSpc>
                          <a:spcPct val="115000"/>
                        </a:lnSpc>
                        <a:spcAft>
                          <a:spcPts val="0"/>
                        </a:spcAft>
                      </a:pPr>
                      <a:r>
                        <a:rPr lang="es-ES" sz="1200" dirty="0">
                          <a:solidFill>
                            <a:srgbClr val="000000"/>
                          </a:solidFill>
                          <a:effectLst/>
                          <a:latin typeface="Century Gothic"/>
                          <a:ea typeface="Century Gothic"/>
                          <a:cs typeface="Century Gothic"/>
                        </a:rPr>
                        <a:t>Lograr que cada miembro de un grupo de aprendizaje cooperativo alcance el mismo nivel de rendimiento.  </a:t>
                      </a:r>
                      <a:endParaRPr lang="es-MX" sz="1200" dirty="0">
                        <a:solidFill>
                          <a:srgbClr val="000000"/>
                        </a:solidFill>
                        <a:effectLst/>
                        <a:latin typeface="Arial"/>
                        <a:ea typeface="Arial"/>
                      </a:endParaRPr>
                    </a:p>
                  </a:txBody>
                  <a:tcPr marL="25436" marR="25436" marT="25436" marB="2543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1 Marcador de número de diapositiva"/>
          <p:cNvSpPr>
            <a:spLocks noGrp="1"/>
          </p:cNvSpPr>
          <p:nvPr>
            <p:ph type="sldNum" sz="quarter" idx="12"/>
          </p:nvPr>
        </p:nvSpPr>
        <p:spPr/>
        <p:txBody>
          <a:bodyPr/>
          <a:lstStyle/>
          <a:p>
            <a:fld id="{B3CDB2D2-7167-4BE7-8303-E6E5F905E707}" type="slidenum">
              <a:rPr lang="es-MX" smtClean="0"/>
              <a:t>4</a:t>
            </a:fld>
            <a:endParaRPr lang="es-MX" dirty="0"/>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67" y="87445"/>
            <a:ext cx="1055207" cy="955641"/>
          </a:xfrm>
          <a:prstGeom prst="rect">
            <a:avLst/>
          </a:prstGeom>
          <a:noFill/>
          <a:ln w="9525">
            <a:noFill/>
            <a:miter lim="800000"/>
            <a:headEnd/>
            <a:tailEnd/>
          </a:ln>
        </p:spPr>
      </p:pic>
      <p:sp>
        <p:nvSpPr>
          <p:cNvPr id="7"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1 Título"/>
          <p:cNvSpPr>
            <a:spLocks noGrp="1"/>
          </p:cNvSpPr>
          <p:nvPr>
            <p:ph type="title"/>
          </p:nvPr>
        </p:nvSpPr>
        <p:spPr>
          <a:xfrm>
            <a:off x="4427984" y="861334"/>
            <a:ext cx="4547283" cy="490066"/>
          </a:xfrm>
        </p:spPr>
        <p:txBody>
          <a:bodyPr>
            <a:normAutofit fontScale="90000"/>
          </a:bodyPr>
          <a:lstStyle/>
          <a:p>
            <a:pPr algn="ctr"/>
            <a:br>
              <a:rPr lang="es-MX" sz="2000" b="1" dirty="0">
                <a:latin typeface="+mn-lt"/>
              </a:rPr>
            </a:br>
            <a:br>
              <a:rPr lang="es-MX" sz="2000" b="1" dirty="0">
                <a:latin typeface="+mn-lt"/>
              </a:rPr>
            </a:br>
            <a:r>
              <a:rPr lang="es-MX" sz="2000" b="1" dirty="0">
                <a:latin typeface="+mn-lt"/>
              </a:rPr>
              <a:t>Producto 1 </a:t>
            </a:r>
            <a:r>
              <a:rPr lang="es-MX" sz="2000" b="1" dirty="0">
                <a:latin typeface="+mn-lt"/>
                <a:cs typeface="Calibri" pitchFamily="34" charset="0"/>
              </a:rPr>
              <a:t>C.A.I. Conclusiones generales</a:t>
            </a:r>
            <a:endParaRPr lang="es-MX" sz="2000" b="1" dirty="0">
              <a:latin typeface="+mn-lt"/>
            </a:endParaRPr>
          </a:p>
        </p:txBody>
      </p:sp>
    </p:spTree>
    <p:extLst>
      <p:ext uri="{BB962C8B-B14F-4D97-AF65-F5344CB8AC3E}">
        <p14:creationId xmlns:p14="http://schemas.microsoft.com/office/powerpoint/2010/main" val="13557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0808"/>
            <a:ext cx="4896544" cy="367240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455626"/>
            <a:ext cx="3122079" cy="4162772"/>
          </a:xfrm>
          <a:prstGeom prst="rect">
            <a:avLst/>
          </a:prstGeom>
        </p:spPr>
      </p:pic>
      <p:sp>
        <p:nvSpPr>
          <p:cNvPr id="6" name="CuadroTexto 5"/>
          <p:cNvSpPr txBox="1"/>
          <p:nvPr/>
        </p:nvSpPr>
        <p:spPr>
          <a:xfrm>
            <a:off x="3635896" y="929200"/>
            <a:ext cx="5021435" cy="369332"/>
          </a:xfrm>
          <a:prstGeom prst="rect">
            <a:avLst/>
          </a:prstGeom>
          <a:noFill/>
        </p:spPr>
        <p:txBody>
          <a:bodyPr wrap="square" rtlCol="0">
            <a:spAutoFit/>
          </a:bodyPr>
          <a:lstStyle/>
          <a:p>
            <a:r>
              <a:rPr lang="es-MX" dirty="0"/>
              <a:t>Producto 9: Fotografías segunda sesión de trabajo </a:t>
            </a:r>
          </a:p>
        </p:txBody>
      </p:sp>
      <p:sp>
        <p:nvSpPr>
          <p:cNvPr id="2" name="1 Marcador de número de diapositiva"/>
          <p:cNvSpPr>
            <a:spLocks noGrp="1"/>
          </p:cNvSpPr>
          <p:nvPr>
            <p:ph type="sldNum" sz="quarter" idx="12"/>
          </p:nvPr>
        </p:nvSpPr>
        <p:spPr/>
        <p:txBody>
          <a:bodyPr/>
          <a:lstStyle/>
          <a:p>
            <a:fld id="{B3CDB2D2-7167-4BE7-8303-E6E5F905E707}" type="slidenum">
              <a:rPr lang="es-MX" smtClean="0"/>
              <a:t>40</a:t>
            </a:fld>
            <a:endParaRPr lang="es-MX" dirty="0"/>
          </a:p>
        </p:txBody>
      </p:sp>
      <p:pic>
        <p:nvPicPr>
          <p:cNvPr id="7"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24901"/>
            <a:ext cx="1080121" cy="1063297"/>
          </a:xfrm>
          <a:prstGeom prst="rect">
            <a:avLst/>
          </a:prstGeom>
          <a:noFill/>
          <a:ln w="9525">
            <a:noFill/>
            <a:miter lim="800000"/>
            <a:headEnd/>
            <a:tailEnd/>
          </a:ln>
        </p:spPr>
      </p:pic>
      <p:sp>
        <p:nvSpPr>
          <p:cNvPr id="8" name="4 CuadroTexto"/>
          <p:cNvSpPr txBox="1"/>
          <p:nvPr/>
        </p:nvSpPr>
        <p:spPr>
          <a:xfrm>
            <a:off x="6286758" y="171775"/>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5963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2" name="1 CuadroTexto"/>
          <p:cNvSpPr txBox="1"/>
          <p:nvPr/>
        </p:nvSpPr>
        <p:spPr>
          <a:xfrm>
            <a:off x="3608512" y="57333"/>
            <a:ext cx="4392488" cy="369332"/>
          </a:xfrm>
          <a:prstGeom prst="rect">
            <a:avLst/>
          </a:prstGeom>
          <a:noFill/>
        </p:spPr>
        <p:txBody>
          <a:bodyPr wrap="square" rtlCol="0">
            <a:spAutoFit/>
          </a:bodyPr>
          <a:lstStyle/>
          <a:p>
            <a:r>
              <a:rPr lang="es-MX" dirty="0">
                <a:solidFill>
                  <a:srgbClr val="002060"/>
                </a:solidFill>
              </a:rPr>
              <a:t>10. Evaluación.  Tipos de evaluación </a:t>
            </a:r>
          </a:p>
        </p:txBody>
      </p:sp>
      <p:pic>
        <p:nvPicPr>
          <p:cNvPr id="6" name="5 Imagen"/>
          <p:cNvPicPr/>
          <p:nvPr/>
        </p:nvPicPr>
        <p:blipFill rotWithShape="1">
          <a:blip r:embed="rId3"/>
          <a:srcRect l="14098" t="9970" r="50571" b="16918"/>
          <a:stretch/>
        </p:blipFill>
        <p:spPr bwMode="auto">
          <a:xfrm>
            <a:off x="1655431" y="794312"/>
            <a:ext cx="6372953" cy="6029840"/>
          </a:xfrm>
          <a:prstGeom prst="rect">
            <a:avLst/>
          </a:prstGeom>
          <a:ln>
            <a:noFill/>
          </a:ln>
          <a:extLst>
            <a:ext uri="{53640926-AAD7-44D8-BBD7-CCE9431645EC}">
              <a14:shadowObscured xmlns:a14="http://schemas.microsoft.com/office/drawing/2010/main"/>
            </a:ext>
          </a:extLst>
        </p:spPr>
      </p:pic>
      <p:sp>
        <p:nvSpPr>
          <p:cNvPr id="7" name="6 Marcador de número de diapositiva"/>
          <p:cNvSpPr>
            <a:spLocks noGrp="1"/>
          </p:cNvSpPr>
          <p:nvPr>
            <p:ph type="sldNum" sz="quarter" idx="12"/>
          </p:nvPr>
        </p:nvSpPr>
        <p:spPr/>
        <p:txBody>
          <a:bodyPr/>
          <a:lstStyle/>
          <a:p>
            <a:fld id="{B3CDB2D2-7167-4BE7-8303-E6E5F905E707}" type="slidenum">
              <a:rPr lang="es-MX" smtClean="0"/>
              <a:t>41</a:t>
            </a:fld>
            <a:endParaRPr lang="es-MX" dirty="0"/>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13" y="57333"/>
            <a:ext cx="1080121" cy="1063297"/>
          </a:xfrm>
          <a:prstGeom prst="rect">
            <a:avLst/>
          </a:prstGeom>
          <a:noFill/>
          <a:ln w="9525">
            <a:noFill/>
            <a:miter lim="800000"/>
            <a:headEnd/>
            <a:tailEnd/>
          </a:ln>
        </p:spPr>
      </p:pic>
      <p:sp>
        <p:nvSpPr>
          <p:cNvPr id="9" name="4 CuadroTexto"/>
          <p:cNvSpPr txBox="1"/>
          <p:nvPr/>
        </p:nvSpPr>
        <p:spPr>
          <a:xfrm>
            <a:off x="6932260" y="0"/>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8549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pic>
        <p:nvPicPr>
          <p:cNvPr id="2050" name="Picture 2" descr="G:\IMG-20180418-WA0017.jpg"/>
          <p:cNvPicPr>
            <a:picLocks noChangeAspect="1" noChangeArrowheads="1"/>
          </p:cNvPicPr>
          <p:nvPr/>
        </p:nvPicPr>
        <p:blipFill rotWithShape="1">
          <a:blip r:embed="rId3">
            <a:extLst>
              <a:ext uri="{28A0092B-C50C-407E-A947-70E740481C1C}">
                <a14:useLocalDpi xmlns:a14="http://schemas.microsoft.com/office/drawing/2010/main" val="0"/>
              </a:ext>
            </a:extLst>
          </a:blip>
          <a:srcRect l="9744" b="2937"/>
          <a:stretch/>
        </p:blipFill>
        <p:spPr bwMode="auto">
          <a:xfrm rot="16200000">
            <a:off x="2053328" y="233990"/>
            <a:ext cx="5229200" cy="7498068"/>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B3CDB2D2-7167-4BE7-8303-E6E5F905E707}" type="slidenum">
              <a:rPr lang="es-MX" smtClean="0"/>
              <a:t>42</a:t>
            </a:fld>
            <a:endParaRPr lang="es-MX" dirty="0"/>
          </a:p>
        </p:txBody>
      </p:sp>
      <p:pic>
        <p:nvPicPr>
          <p:cNvPr id="4"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3453"/>
            <a:ext cx="1080121" cy="1063297"/>
          </a:xfrm>
          <a:prstGeom prst="rect">
            <a:avLst/>
          </a:prstGeom>
          <a:noFill/>
          <a:ln w="9525">
            <a:noFill/>
            <a:miter lim="800000"/>
            <a:headEnd/>
            <a:tailEnd/>
          </a:ln>
        </p:spPr>
      </p:pic>
      <p:sp>
        <p:nvSpPr>
          <p:cNvPr id="5" name="4 CuadroTexto"/>
          <p:cNvSpPr txBox="1"/>
          <p:nvPr/>
        </p:nvSpPr>
        <p:spPr>
          <a:xfrm>
            <a:off x="6417690" y="167905"/>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1 CuadroTexto">
            <a:extLst>
              <a:ext uri="{FF2B5EF4-FFF2-40B4-BE49-F238E27FC236}">
                <a16:creationId xmlns:a16="http://schemas.microsoft.com/office/drawing/2014/main" id="{CF9E6A7E-3005-4F60-987A-1279671388DA}"/>
              </a:ext>
            </a:extLst>
          </p:cNvPr>
          <p:cNvSpPr txBox="1"/>
          <p:nvPr/>
        </p:nvSpPr>
        <p:spPr>
          <a:xfrm>
            <a:off x="3632597" y="791239"/>
            <a:ext cx="4392488" cy="369332"/>
          </a:xfrm>
          <a:prstGeom prst="rect">
            <a:avLst/>
          </a:prstGeom>
          <a:noFill/>
        </p:spPr>
        <p:txBody>
          <a:bodyPr wrap="square" rtlCol="0">
            <a:spAutoFit/>
          </a:bodyPr>
          <a:lstStyle/>
          <a:p>
            <a:r>
              <a:rPr lang="es-MX" dirty="0">
                <a:solidFill>
                  <a:srgbClr val="002060"/>
                </a:solidFill>
              </a:rPr>
              <a:t>10. Evaluación.  Tipos de evaluación </a:t>
            </a:r>
          </a:p>
        </p:txBody>
      </p:sp>
    </p:spTree>
    <p:extLst>
      <p:ext uri="{BB962C8B-B14F-4D97-AF65-F5344CB8AC3E}">
        <p14:creationId xmlns:p14="http://schemas.microsoft.com/office/powerpoint/2010/main" val="23741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pic>
        <p:nvPicPr>
          <p:cNvPr id="3074" name="Picture 2" descr="G:\IMG-20180418-WA0016.jpg"/>
          <p:cNvPicPr>
            <a:picLocks noChangeAspect="1" noChangeArrowheads="1"/>
          </p:cNvPicPr>
          <p:nvPr/>
        </p:nvPicPr>
        <p:blipFill rotWithShape="1">
          <a:blip r:embed="rId3">
            <a:extLst>
              <a:ext uri="{28A0092B-C50C-407E-A947-70E740481C1C}">
                <a14:useLocalDpi xmlns:a14="http://schemas.microsoft.com/office/drawing/2010/main" val="0"/>
              </a:ext>
            </a:extLst>
          </a:blip>
          <a:srcRect l="7017"/>
          <a:stretch/>
        </p:blipFill>
        <p:spPr bwMode="auto">
          <a:xfrm rot="16200000">
            <a:off x="1525617" y="275320"/>
            <a:ext cx="5328591" cy="7640897"/>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B3CDB2D2-7167-4BE7-8303-E6E5F905E707}" type="slidenum">
              <a:rPr lang="es-MX" smtClean="0"/>
              <a:t>43</a:t>
            </a:fld>
            <a:endParaRPr lang="es-MX" dirty="0"/>
          </a:p>
        </p:txBody>
      </p:sp>
      <p:pic>
        <p:nvPicPr>
          <p:cNvPr id="4"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77864"/>
            <a:ext cx="1080121" cy="1063297"/>
          </a:xfrm>
          <a:prstGeom prst="rect">
            <a:avLst/>
          </a:prstGeom>
          <a:noFill/>
          <a:ln w="9525">
            <a:noFill/>
            <a:miter lim="800000"/>
            <a:headEnd/>
            <a:tailEnd/>
          </a:ln>
        </p:spPr>
      </p:pic>
      <p:sp>
        <p:nvSpPr>
          <p:cNvPr id="5" name="4 CuadroTexto"/>
          <p:cNvSpPr txBox="1"/>
          <p:nvPr/>
        </p:nvSpPr>
        <p:spPr>
          <a:xfrm>
            <a:off x="6300192" y="317124"/>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1 CuadroTexto">
            <a:extLst>
              <a:ext uri="{FF2B5EF4-FFF2-40B4-BE49-F238E27FC236}">
                <a16:creationId xmlns:a16="http://schemas.microsoft.com/office/drawing/2014/main" id="{C9046E92-9FFF-4609-BC28-667854A21C63}"/>
              </a:ext>
            </a:extLst>
          </p:cNvPr>
          <p:cNvSpPr txBox="1"/>
          <p:nvPr/>
        </p:nvSpPr>
        <p:spPr>
          <a:xfrm>
            <a:off x="3851920" y="822878"/>
            <a:ext cx="4392488" cy="369332"/>
          </a:xfrm>
          <a:prstGeom prst="rect">
            <a:avLst/>
          </a:prstGeom>
          <a:noFill/>
        </p:spPr>
        <p:txBody>
          <a:bodyPr wrap="square" rtlCol="0">
            <a:spAutoFit/>
          </a:bodyPr>
          <a:lstStyle/>
          <a:p>
            <a:r>
              <a:rPr lang="es-MX" dirty="0">
                <a:solidFill>
                  <a:srgbClr val="002060"/>
                </a:solidFill>
              </a:rPr>
              <a:t>10. Evaluación.  Tipos de evaluación </a:t>
            </a:r>
          </a:p>
        </p:txBody>
      </p:sp>
    </p:spTree>
    <p:extLst>
      <p:ext uri="{BB962C8B-B14F-4D97-AF65-F5344CB8AC3E}">
        <p14:creationId xmlns:p14="http://schemas.microsoft.com/office/powerpoint/2010/main" val="202812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2" name="CuadroTexto 1"/>
          <p:cNvSpPr txBox="1"/>
          <p:nvPr/>
        </p:nvSpPr>
        <p:spPr>
          <a:xfrm>
            <a:off x="4932040" y="0"/>
            <a:ext cx="3744416" cy="369332"/>
          </a:xfrm>
          <a:prstGeom prst="rect">
            <a:avLst/>
          </a:prstGeom>
          <a:noFill/>
        </p:spPr>
        <p:txBody>
          <a:bodyPr wrap="square" rtlCol="0">
            <a:spAutoFit/>
          </a:bodyPr>
          <a:lstStyle/>
          <a:p>
            <a:r>
              <a:rPr lang="es-ES" dirty="0"/>
              <a:t>11. Formatos para evaluación</a:t>
            </a:r>
          </a:p>
        </p:txBody>
      </p:sp>
      <p:sp>
        <p:nvSpPr>
          <p:cNvPr id="3" name="2 Marcador de número de diapositiva"/>
          <p:cNvSpPr>
            <a:spLocks noGrp="1"/>
          </p:cNvSpPr>
          <p:nvPr>
            <p:ph type="sldNum" sz="quarter" idx="12"/>
          </p:nvPr>
        </p:nvSpPr>
        <p:spPr/>
        <p:txBody>
          <a:bodyPr/>
          <a:lstStyle/>
          <a:p>
            <a:fld id="{B3CDB2D2-7167-4BE7-8303-E6E5F905E707}" type="slidenum">
              <a:rPr lang="es-MX" smtClean="0"/>
              <a:t>44</a:t>
            </a:fld>
            <a:endParaRPr lang="es-MX" dirty="0"/>
          </a:p>
        </p:txBody>
      </p:sp>
      <p:pic>
        <p:nvPicPr>
          <p:cNvPr id="6" name="Imagen 5"/>
          <p:cNvPicPr>
            <a:picLocks noChangeAspect="1"/>
          </p:cNvPicPr>
          <p:nvPr/>
        </p:nvPicPr>
        <p:blipFill rotWithShape="1">
          <a:blip r:embed="rId3"/>
          <a:srcRect b="11388"/>
          <a:stretch/>
        </p:blipFill>
        <p:spPr>
          <a:xfrm>
            <a:off x="905548" y="362818"/>
            <a:ext cx="7047464" cy="1914054"/>
          </a:xfrm>
          <a:prstGeom prst="rect">
            <a:avLst/>
          </a:prstGeom>
        </p:spPr>
      </p:pic>
      <p:sp>
        <p:nvSpPr>
          <p:cNvPr id="4" name="CuadroTexto 3"/>
          <p:cNvSpPr txBox="1"/>
          <p:nvPr/>
        </p:nvSpPr>
        <p:spPr>
          <a:xfrm>
            <a:off x="1408046" y="2267580"/>
            <a:ext cx="5256584" cy="369332"/>
          </a:xfrm>
          <a:prstGeom prst="rect">
            <a:avLst/>
          </a:prstGeom>
          <a:noFill/>
        </p:spPr>
        <p:txBody>
          <a:bodyPr wrap="square" rtlCol="0">
            <a:spAutoFit/>
          </a:bodyPr>
          <a:lstStyle/>
          <a:p>
            <a:r>
              <a:rPr lang="es-MX" dirty="0"/>
              <a:t>Lista de cotejo  para evaluar investigación documental</a:t>
            </a:r>
          </a:p>
        </p:txBody>
      </p:sp>
      <p:graphicFrame>
        <p:nvGraphicFramePr>
          <p:cNvPr id="5" name="Tabla 4"/>
          <p:cNvGraphicFramePr>
            <a:graphicFrameLocks noGrp="1"/>
          </p:cNvGraphicFramePr>
          <p:nvPr>
            <p:extLst>
              <p:ext uri="{D42A27DB-BD31-4B8C-83A1-F6EECF244321}">
                <p14:modId xmlns:p14="http://schemas.microsoft.com/office/powerpoint/2010/main" val="3656783634"/>
              </p:ext>
            </p:extLst>
          </p:nvPr>
        </p:nvGraphicFramePr>
        <p:xfrm>
          <a:off x="905549" y="2780934"/>
          <a:ext cx="7449032" cy="3451519"/>
        </p:xfrm>
        <a:graphic>
          <a:graphicData uri="http://schemas.openxmlformats.org/drawingml/2006/table">
            <a:tbl>
              <a:tblPr firstRow="1" firstCol="1" bandRow="1">
                <a:tableStyleId>{B301B821-A1FF-4177-AEE7-76D212191A09}</a:tableStyleId>
              </a:tblPr>
              <a:tblGrid>
                <a:gridCol w="5980383">
                  <a:extLst>
                    <a:ext uri="{9D8B030D-6E8A-4147-A177-3AD203B41FA5}">
                      <a16:colId xmlns:a16="http://schemas.microsoft.com/office/drawing/2014/main" val="20000"/>
                    </a:ext>
                  </a:extLst>
                </a:gridCol>
                <a:gridCol w="744446">
                  <a:extLst>
                    <a:ext uri="{9D8B030D-6E8A-4147-A177-3AD203B41FA5}">
                      <a16:colId xmlns:a16="http://schemas.microsoft.com/office/drawing/2014/main" val="20001"/>
                    </a:ext>
                  </a:extLst>
                </a:gridCol>
                <a:gridCol w="724203">
                  <a:extLst>
                    <a:ext uri="{9D8B030D-6E8A-4147-A177-3AD203B41FA5}">
                      <a16:colId xmlns:a16="http://schemas.microsoft.com/office/drawing/2014/main" val="20002"/>
                    </a:ext>
                  </a:extLst>
                </a:gridCol>
              </a:tblGrid>
              <a:tr h="228488">
                <a:tc>
                  <a:txBody>
                    <a:bodyPr/>
                    <a:lstStyle/>
                    <a:p>
                      <a:pPr algn="ctr">
                        <a:lnSpc>
                          <a:spcPct val="107000"/>
                        </a:lnSpc>
                        <a:spcAft>
                          <a:spcPts val="0"/>
                        </a:spcAft>
                      </a:pPr>
                      <a:r>
                        <a:rPr lang="es-MX" sz="1100">
                          <a:effectLst/>
                        </a:rPr>
                        <a:t>ASPECTOS OBSERVABLES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ctr">
                        <a:lnSpc>
                          <a:spcPct val="107000"/>
                        </a:lnSpc>
                        <a:spcAft>
                          <a:spcPts val="0"/>
                        </a:spcAft>
                      </a:pPr>
                      <a:r>
                        <a:rPr lang="es-MX" sz="1100">
                          <a:effectLst/>
                        </a:rPr>
                        <a:t>SI</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ctr">
                        <a:lnSpc>
                          <a:spcPct val="107000"/>
                        </a:lnSpc>
                        <a:spcAft>
                          <a:spcPts val="0"/>
                        </a:spcAft>
                      </a:pPr>
                      <a:r>
                        <a:rPr lang="es-MX" sz="1100">
                          <a:effectLst/>
                        </a:rPr>
                        <a:t>NO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0"/>
                  </a:ext>
                </a:extLst>
              </a:tr>
              <a:tr h="228488">
                <a:tc>
                  <a:txBody>
                    <a:bodyPr/>
                    <a:lstStyle/>
                    <a:p>
                      <a:pPr algn="l">
                        <a:lnSpc>
                          <a:spcPct val="107000"/>
                        </a:lnSpc>
                        <a:spcAft>
                          <a:spcPts val="0"/>
                        </a:spcAft>
                      </a:pPr>
                      <a:r>
                        <a:rPr lang="es-MX" sz="1100">
                          <a:effectLst/>
                        </a:rPr>
                        <a:t>CONTIENE TÍTULO DEL TEXTO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1"/>
                  </a:ext>
                </a:extLst>
              </a:tr>
              <a:tr h="228488">
                <a:tc>
                  <a:txBody>
                    <a:bodyPr/>
                    <a:lstStyle/>
                    <a:p>
                      <a:pPr algn="l">
                        <a:lnSpc>
                          <a:spcPct val="107000"/>
                        </a:lnSpc>
                        <a:spcAft>
                          <a:spcPts val="0"/>
                        </a:spcAft>
                      </a:pPr>
                      <a:r>
                        <a:rPr lang="es-MX" sz="1100">
                          <a:effectLst/>
                        </a:rPr>
                        <a:t>RESPETA EL ORDEN DE LA PRESENTACIÓN DE LAS IDEAS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2"/>
                  </a:ext>
                </a:extLst>
              </a:tr>
              <a:tr h="228488">
                <a:tc>
                  <a:txBody>
                    <a:bodyPr/>
                    <a:lstStyle/>
                    <a:p>
                      <a:pPr algn="l">
                        <a:lnSpc>
                          <a:spcPct val="107000"/>
                        </a:lnSpc>
                        <a:spcAft>
                          <a:spcPts val="0"/>
                        </a:spcAft>
                      </a:pPr>
                      <a:r>
                        <a:rPr lang="es-MX" sz="1100">
                          <a:effectLst/>
                        </a:rPr>
                        <a:t>SE ENTREGÓ EN TIEMPO Y FORMA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3"/>
                  </a:ext>
                </a:extLst>
              </a:tr>
              <a:tr h="228488">
                <a:tc>
                  <a:txBody>
                    <a:bodyPr/>
                    <a:lstStyle/>
                    <a:p>
                      <a:pPr algn="l">
                        <a:lnSpc>
                          <a:spcPct val="107000"/>
                        </a:lnSpc>
                        <a:spcAft>
                          <a:spcPts val="0"/>
                        </a:spcAft>
                      </a:pPr>
                      <a:r>
                        <a:rPr lang="es-MX" sz="1100">
                          <a:effectLst/>
                        </a:rPr>
                        <a:t>INCLUYE BIBLIOGRAFÍA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4"/>
                  </a:ext>
                </a:extLst>
              </a:tr>
              <a:tr h="228488">
                <a:tc>
                  <a:txBody>
                    <a:bodyPr/>
                    <a:lstStyle/>
                    <a:p>
                      <a:pPr algn="l">
                        <a:lnSpc>
                          <a:spcPct val="107000"/>
                        </a:lnSpc>
                        <a:spcAft>
                          <a:spcPts val="0"/>
                        </a:spcAft>
                      </a:pPr>
                      <a:r>
                        <a:rPr lang="es-MX" sz="1100">
                          <a:effectLst/>
                        </a:rPr>
                        <a:t>PRESENTACIÓN CORRECTA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5"/>
                  </a:ext>
                </a:extLst>
              </a:tr>
              <a:tr h="305000">
                <a:tc>
                  <a:txBody>
                    <a:bodyPr/>
                    <a:lstStyle/>
                    <a:p>
                      <a:pPr algn="l">
                        <a:lnSpc>
                          <a:spcPct val="107000"/>
                        </a:lnSpc>
                        <a:spcAft>
                          <a:spcPts val="0"/>
                        </a:spcAft>
                      </a:pPr>
                      <a:r>
                        <a:rPr lang="es-MX" sz="1100">
                          <a:effectLst/>
                        </a:rPr>
                        <a:t>ORTOGRAFÍA APROPIADA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6"/>
                  </a:ext>
                </a:extLst>
              </a:tr>
              <a:tr h="228488">
                <a:tc>
                  <a:txBody>
                    <a:bodyPr/>
                    <a:lstStyle/>
                    <a:p>
                      <a:pPr algn="l">
                        <a:lnSpc>
                          <a:spcPct val="107000"/>
                        </a:lnSpc>
                        <a:spcAft>
                          <a:spcPts val="0"/>
                        </a:spcAft>
                      </a:pPr>
                      <a:r>
                        <a:rPr lang="es-MX" sz="1100">
                          <a:effectLst/>
                        </a:rPr>
                        <a:t>PRESENTA ARGUMENTOS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7"/>
                  </a:ext>
                </a:extLst>
              </a:tr>
              <a:tr h="228488">
                <a:tc>
                  <a:txBody>
                    <a:bodyPr/>
                    <a:lstStyle/>
                    <a:p>
                      <a:pPr algn="l">
                        <a:lnSpc>
                          <a:spcPct val="107000"/>
                        </a:lnSpc>
                        <a:spcAft>
                          <a:spcPts val="0"/>
                        </a:spcAft>
                      </a:pPr>
                      <a:r>
                        <a:rPr lang="es-MX" sz="1100">
                          <a:effectLst/>
                        </a:rPr>
                        <a:t>CONTENIDO CORRECTO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8"/>
                  </a:ext>
                </a:extLst>
              </a:tr>
              <a:tr h="228488">
                <a:tc>
                  <a:txBody>
                    <a:bodyPr/>
                    <a:lstStyle/>
                    <a:p>
                      <a:pPr algn="l">
                        <a:lnSpc>
                          <a:spcPct val="107000"/>
                        </a:lnSpc>
                        <a:spcAft>
                          <a:spcPts val="0"/>
                        </a:spcAft>
                      </a:pPr>
                      <a:r>
                        <a:rPr lang="es-MX" sz="1100">
                          <a:effectLst/>
                        </a:rPr>
                        <a:t>NÚMERO DE PÁGINAS ACORDADAS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09"/>
                  </a:ext>
                </a:extLst>
              </a:tr>
              <a:tr h="228488">
                <a:tc>
                  <a:txBody>
                    <a:bodyPr/>
                    <a:lstStyle/>
                    <a:p>
                      <a:pPr algn="l">
                        <a:lnSpc>
                          <a:spcPct val="107000"/>
                        </a:lnSpc>
                        <a:spcAft>
                          <a:spcPts val="0"/>
                        </a:spcAft>
                      </a:pPr>
                      <a:r>
                        <a:rPr lang="es-MX" sz="1100">
                          <a:effectLst/>
                        </a:rPr>
                        <a:t>CUMPLE CON LA METODOLOGÍA DE UN ENSAYO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10"/>
                  </a:ext>
                </a:extLst>
              </a:tr>
              <a:tr h="228488">
                <a:tc>
                  <a:txBody>
                    <a:bodyPr/>
                    <a:lstStyle/>
                    <a:p>
                      <a:pPr algn="l">
                        <a:lnSpc>
                          <a:spcPct val="107000"/>
                        </a:lnSpc>
                        <a:spcAft>
                          <a:spcPts val="0"/>
                        </a:spcAft>
                        <a:tabLst>
                          <a:tab pos="257175" algn="l"/>
                          <a:tab pos="5779770" algn="r"/>
                        </a:tabLst>
                      </a:pPr>
                      <a:r>
                        <a:rPr lang="es-MX" sz="1100">
                          <a:effectLst/>
                        </a:rPr>
                        <a:t>		TOTAL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0011"/>
                  </a:ext>
                </a:extLst>
              </a:tr>
              <a:tr h="633151">
                <a:tc gridSpan="3">
                  <a:txBody>
                    <a:bodyPr/>
                    <a:lstStyle/>
                    <a:p>
                      <a:pPr algn="l">
                        <a:lnSpc>
                          <a:spcPct val="107000"/>
                        </a:lnSpc>
                        <a:spcAft>
                          <a:spcPts val="0"/>
                        </a:spcAft>
                      </a:pPr>
                      <a:r>
                        <a:rPr lang="es-MX" sz="1100" dirty="0">
                          <a:effectLst/>
                        </a:rPr>
                        <a:t>OBSERVACIONES: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30002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graphicFrame>
        <p:nvGraphicFramePr>
          <p:cNvPr id="8" name="7 Tabla"/>
          <p:cNvGraphicFramePr>
            <a:graphicFrameLocks noGrp="1"/>
          </p:cNvGraphicFramePr>
          <p:nvPr>
            <p:extLst>
              <p:ext uri="{D42A27DB-BD31-4B8C-83A1-F6EECF244321}">
                <p14:modId xmlns:p14="http://schemas.microsoft.com/office/powerpoint/2010/main" val="4128281890"/>
              </p:ext>
            </p:extLst>
          </p:nvPr>
        </p:nvGraphicFramePr>
        <p:xfrm>
          <a:off x="1148755" y="2499120"/>
          <a:ext cx="6447581" cy="3569757"/>
        </p:xfrm>
        <a:graphic>
          <a:graphicData uri="http://schemas.openxmlformats.org/drawingml/2006/table">
            <a:tbl>
              <a:tblPr firstRow="1" firstCol="1" bandRow="1"/>
              <a:tblGrid>
                <a:gridCol w="507942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569840">
                <a:tc>
                  <a:txBody>
                    <a:bodyPr/>
                    <a:lstStyle/>
                    <a:p>
                      <a:pPr algn="ctr">
                        <a:lnSpc>
                          <a:spcPct val="115000"/>
                        </a:lnSpc>
                        <a:spcAft>
                          <a:spcPts val="0"/>
                        </a:spcAft>
                      </a:pPr>
                      <a:r>
                        <a:rPr lang="es-MX" sz="1200" b="1" dirty="0">
                          <a:effectLst/>
                          <a:latin typeface="Calibri"/>
                          <a:ea typeface="Calibri"/>
                          <a:cs typeface="Times New Roman"/>
                        </a:rPr>
                        <a:t>Escala de valoración:</a:t>
                      </a:r>
                      <a:endParaRPr lang="es-MX" sz="1100" dirty="0">
                        <a:effectLst/>
                        <a:latin typeface="Calibri"/>
                        <a:ea typeface="Calibri"/>
                        <a:cs typeface="Times New Roman"/>
                      </a:endParaRPr>
                    </a:p>
                    <a:p>
                      <a:pPr algn="ctr">
                        <a:lnSpc>
                          <a:spcPct val="115000"/>
                        </a:lnSpc>
                        <a:spcAft>
                          <a:spcPts val="1000"/>
                        </a:spcAft>
                      </a:pPr>
                      <a:r>
                        <a:rPr lang="es-MX" sz="800" dirty="0">
                          <a:effectLst/>
                          <a:latin typeface="Calibri"/>
                          <a:ea typeface="Calibri"/>
                          <a:cs typeface="Times New Roman"/>
                        </a:rPr>
                        <a:t>0 Nulo NP   (1 al 5)Deficiente (6)Regular (7) Aceptable (8)Bueno (9)Muy bueno (10) Excelente</a:t>
                      </a: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128">
                <a:tc>
                  <a:txBody>
                    <a:bodyPr/>
                    <a:lstStyle/>
                    <a:p>
                      <a:pPr algn="ctr">
                        <a:lnSpc>
                          <a:spcPct val="115000"/>
                        </a:lnSpc>
                        <a:spcAft>
                          <a:spcPts val="0"/>
                        </a:spcAft>
                      </a:pPr>
                      <a:r>
                        <a:rPr lang="es-MX" sz="1100" b="1" dirty="0">
                          <a:effectLst/>
                          <a:latin typeface="Calibri"/>
                          <a:ea typeface="Calibri"/>
                          <a:cs typeface="Times New Roman"/>
                        </a:rPr>
                        <a:t>INDICADORES</a:t>
                      </a:r>
                      <a:endParaRPr lang="es-MX" sz="1100" dirty="0">
                        <a:effectLst/>
                        <a:latin typeface="Calibri"/>
                        <a:ea typeface="Calibri"/>
                        <a:cs typeface="Times New Roman"/>
                      </a:endParaRP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dirty="0">
                          <a:effectLst/>
                          <a:latin typeface="Calibri"/>
                          <a:ea typeface="Calibri"/>
                          <a:cs typeface="Times New Roman"/>
                        </a:rPr>
                        <a:t>VALOR</a:t>
                      </a:r>
                      <a:endParaRPr lang="es-MX" sz="1100" dirty="0">
                        <a:effectLst/>
                        <a:latin typeface="Calibri"/>
                        <a:ea typeface="Calibri"/>
                        <a:cs typeface="Times New Roman"/>
                      </a:endParaRP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345">
                <a:tc>
                  <a:txBody>
                    <a:bodyPr/>
                    <a:lstStyle/>
                    <a:p>
                      <a:pPr>
                        <a:lnSpc>
                          <a:spcPct val="115000"/>
                        </a:lnSpc>
                        <a:spcAft>
                          <a:spcPts val="0"/>
                        </a:spcAft>
                      </a:pPr>
                      <a:r>
                        <a:rPr lang="es-MX" sz="1100" dirty="0">
                          <a:effectLst/>
                          <a:latin typeface="Calibri"/>
                          <a:ea typeface="Calibri"/>
                          <a:cs typeface="Times New Roman"/>
                        </a:rPr>
                        <a:t>Es puntual en su actividad y cumple con su bata de laboratorio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256">
                <a:tc>
                  <a:txBody>
                    <a:bodyPr/>
                    <a:lstStyle/>
                    <a:p>
                      <a:pPr>
                        <a:lnSpc>
                          <a:spcPct val="115000"/>
                        </a:lnSpc>
                        <a:spcAft>
                          <a:spcPts val="0"/>
                        </a:spcAft>
                      </a:pPr>
                      <a:r>
                        <a:rPr lang="es-MX" sz="1100" dirty="0">
                          <a:effectLst/>
                          <a:latin typeface="Calibri"/>
                          <a:ea typeface="Calibri"/>
                          <a:cs typeface="Times New Roman"/>
                        </a:rPr>
                        <a:t>Trae y utiliza el material necesario para la práctica</a:t>
                      </a:r>
                    </a:p>
                    <a:p>
                      <a:pPr>
                        <a:lnSpc>
                          <a:spcPct val="115000"/>
                        </a:lnSpc>
                        <a:spcAft>
                          <a:spcPts val="0"/>
                        </a:spcAft>
                      </a:pPr>
                      <a:r>
                        <a:rPr lang="es-MX" sz="1100" b="1" dirty="0">
                          <a:effectLst/>
                          <a:latin typeface="Calibri"/>
                          <a:ea typeface="Calibri"/>
                          <a:cs typeface="Times New Roman"/>
                        </a:rPr>
                        <a:t> </a:t>
                      </a:r>
                      <a:endParaRPr lang="es-MX" sz="1100" dirty="0">
                        <a:effectLst/>
                        <a:latin typeface="Calibri"/>
                        <a:ea typeface="Calibri"/>
                        <a:cs typeface="Times New Roman"/>
                      </a:endParaRP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256">
                <a:tc>
                  <a:txBody>
                    <a:bodyPr/>
                    <a:lstStyle/>
                    <a:p>
                      <a:pPr>
                        <a:lnSpc>
                          <a:spcPct val="115000"/>
                        </a:lnSpc>
                        <a:spcAft>
                          <a:spcPts val="0"/>
                        </a:spcAft>
                      </a:pPr>
                      <a:r>
                        <a:rPr lang="es-MX" sz="1100" dirty="0">
                          <a:effectLst/>
                          <a:latin typeface="Calibri"/>
                          <a:ea typeface="Calibri"/>
                          <a:cs typeface="Times New Roman"/>
                        </a:rPr>
                        <a:t>Trae y utiliza su manual de prácticas</a:t>
                      </a:r>
                    </a:p>
                    <a:p>
                      <a:pPr>
                        <a:lnSpc>
                          <a:spcPct val="115000"/>
                        </a:lnSpc>
                        <a:spcAft>
                          <a:spcPts val="0"/>
                        </a:spcAft>
                      </a:pPr>
                      <a:r>
                        <a:rPr lang="es-MX" sz="1100" b="1" dirty="0">
                          <a:effectLst/>
                          <a:latin typeface="Calibri"/>
                          <a:ea typeface="Calibri"/>
                          <a:cs typeface="Times New Roman"/>
                        </a:rPr>
                        <a:t> </a:t>
                      </a:r>
                      <a:endParaRPr lang="es-MX" sz="1100" dirty="0">
                        <a:effectLst/>
                        <a:latin typeface="Calibri"/>
                        <a:ea typeface="Calibri"/>
                        <a:cs typeface="Times New Roman"/>
                      </a:endParaRP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403">
                <a:tc>
                  <a:txBody>
                    <a:bodyPr/>
                    <a:lstStyle/>
                    <a:p>
                      <a:pPr>
                        <a:lnSpc>
                          <a:spcPct val="115000"/>
                        </a:lnSpc>
                        <a:spcAft>
                          <a:spcPts val="0"/>
                        </a:spcAft>
                      </a:pPr>
                      <a:r>
                        <a:rPr lang="es-MX" sz="1100" dirty="0">
                          <a:effectLst/>
                          <a:latin typeface="Calibri"/>
                          <a:ea typeface="Calibri"/>
                          <a:cs typeface="Times New Roman"/>
                        </a:rPr>
                        <a:t>Sigue de manera puntual los procedimientos establecidos en el manual</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256">
                <a:tc>
                  <a:txBody>
                    <a:bodyPr/>
                    <a:lstStyle/>
                    <a:p>
                      <a:pPr>
                        <a:lnSpc>
                          <a:spcPct val="115000"/>
                        </a:lnSpc>
                        <a:spcAft>
                          <a:spcPts val="0"/>
                        </a:spcAft>
                      </a:pPr>
                      <a:r>
                        <a:rPr lang="es-MX" sz="1100" dirty="0">
                          <a:effectLst/>
                          <a:latin typeface="Calibri"/>
                          <a:ea typeface="Calibri"/>
                          <a:cs typeface="Times New Roman"/>
                        </a:rPr>
                        <a:t>Realiza sus observaciones en el laboratorio </a:t>
                      </a:r>
                    </a:p>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085">
                <a:tc>
                  <a:txBody>
                    <a:bodyPr/>
                    <a:lstStyle/>
                    <a:p>
                      <a:pPr>
                        <a:lnSpc>
                          <a:spcPct val="115000"/>
                        </a:lnSpc>
                        <a:spcAft>
                          <a:spcPts val="0"/>
                        </a:spcAft>
                      </a:pPr>
                      <a:r>
                        <a:rPr lang="es-MX" sz="1100" dirty="0">
                          <a:effectLst/>
                          <a:latin typeface="Calibri"/>
                          <a:ea typeface="Calibri"/>
                          <a:cs typeface="Times New Roman"/>
                        </a:rPr>
                        <a:t>Entrega puntualmente su reporte de practicas</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9794">
                <a:tc>
                  <a:txBody>
                    <a:bodyPr/>
                    <a:lstStyle/>
                    <a:p>
                      <a:pPr>
                        <a:lnSpc>
                          <a:spcPct val="115000"/>
                        </a:lnSpc>
                        <a:spcAft>
                          <a:spcPts val="0"/>
                        </a:spcAft>
                      </a:pPr>
                      <a:r>
                        <a:rPr lang="es-MX" sz="1100" dirty="0">
                          <a:effectLst/>
                          <a:latin typeface="Calibri"/>
                          <a:ea typeface="Calibri"/>
                          <a:cs typeface="Times New Roman"/>
                        </a:rPr>
                        <a:t>Su reporte contiene todos los elementos solicitados: Hoja de presentación,</a:t>
                      </a:r>
                      <a:r>
                        <a:rPr lang="es-MX" sz="1100" baseline="0" dirty="0">
                          <a:effectLst/>
                          <a:latin typeface="Calibri"/>
                          <a:ea typeface="Calibri"/>
                          <a:cs typeface="Times New Roman"/>
                        </a:rPr>
                        <a:t> </a:t>
                      </a:r>
                      <a:r>
                        <a:rPr lang="es-MX" sz="1100" dirty="0">
                          <a:effectLst/>
                          <a:latin typeface="Calibri"/>
                          <a:ea typeface="Calibri"/>
                          <a:cs typeface="Times New Roman"/>
                        </a:rPr>
                        <a:t>introducción, material y reactivos, desarrollo, observaciones, resultados, cuestionario, conclusión y bibliografía.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5793" marR="6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Rectangle 8"/>
          <p:cNvSpPr>
            <a:spLocks noChangeArrowheads="1"/>
          </p:cNvSpPr>
          <p:nvPr/>
        </p:nvSpPr>
        <p:spPr bwMode="auto">
          <a:xfrm>
            <a:off x="972896" y="2196301"/>
            <a:ext cx="69127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FORMATO PARA EVALUACION “PRACTICAS DE LABORATORIO”</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3CDB2D2-7167-4BE7-8303-E6E5F905E707}" type="slidenum">
              <a:rPr lang="es-MX" smtClean="0"/>
              <a:t>45</a:t>
            </a:fld>
            <a:endParaRPr lang="es-MX" dirty="0"/>
          </a:p>
        </p:txBody>
      </p:sp>
      <p:pic>
        <p:nvPicPr>
          <p:cNvPr id="6" name="Imagen 5"/>
          <p:cNvPicPr>
            <a:picLocks noChangeAspect="1"/>
          </p:cNvPicPr>
          <p:nvPr/>
        </p:nvPicPr>
        <p:blipFill>
          <a:blip r:embed="rId3"/>
          <a:stretch>
            <a:fillRect/>
          </a:stretch>
        </p:blipFill>
        <p:spPr>
          <a:xfrm>
            <a:off x="905548" y="362818"/>
            <a:ext cx="7047464" cy="2160040"/>
          </a:xfrm>
          <a:prstGeom prst="rect">
            <a:avLst/>
          </a:prstGeom>
        </p:spPr>
      </p:pic>
      <p:sp>
        <p:nvSpPr>
          <p:cNvPr id="7" name="CuadroTexto 6">
            <a:extLst>
              <a:ext uri="{FF2B5EF4-FFF2-40B4-BE49-F238E27FC236}">
                <a16:creationId xmlns:a16="http://schemas.microsoft.com/office/drawing/2014/main" id="{84FB263D-E957-4648-A10F-14D91C1A6634}"/>
              </a:ext>
            </a:extLst>
          </p:cNvPr>
          <p:cNvSpPr txBox="1"/>
          <p:nvPr/>
        </p:nvSpPr>
        <p:spPr>
          <a:xfrm>
            <a:off x="4932040" y="0"/>
            <a:ext cx="3744416" cy="369332"/>
          </a:xfrm>
          <a:prstGeom prst="rect">
            <a:avLst/>
          </a:prstGeom>
          <a:noFill/>
        </p:spPr>
        <p:txBody>
          <a:bodyPr wrap="square" rtlCol="0">
            <a:spAutoFit/>
          </a:bodyPr>
          <a:lstStyle/>
          <a:p>
            <a:r>
              <a:rPr lang="es-ES" dirty="0"/>
              <a:t>11. Formatos para evaluación</a:t>
            </a:r>
          </a:p>
        </p:txBody>
      </p:sp>
    </p:spTree>
    <p:extLst>
      <p:ext uri="{BB962C8B-B14F-4D97-AF65-F5344CB8AC3E}">
        <p14:creationId xmlns:p14="http://schemas.microsoft.com/office/powerpoint/2010/main" val="245311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3" name="2 Marcador de número de diapositiva"/>
          <p:cNvSpPr>
            <a:spLocks noGrp="1"/>
          </p:cNvSpPr>
          <p:nvPr>
            <p:ph type="sldNum" sz="quarter" idx="12"/>
          </p:nvPr>
        </p:nvSpPr>
        <p:spPr/>
        <p:txBody>
          <a:bodyPr/>
          <a:lstStyle/>
          <a:p>
            <a:fld id="{B3CDB2D2-7167-4BE7-8303-E6E5F905E707}" type="slidenum">
              <a:rPr lang="es-MX" smtClean="0"/>
              <a:t>46</a:t>
            </a:fld>
            <a:endParaRPr lang="es-MX" dirty="0"/>
          </a:p>
        </p:txBody>
      </p:sp>
      <p:pic>
        <p:nvPicPr>
          <p:cNvPr id="6" name="Imagen 5"/>
          <p:cNvPicPr>
            <a:picLocks noChangeAspect="1"/>
          </p:cNvPicPr>
          <p:nvPr/>
        </p:nvPicPr>
        <p:blipFill rotWithShape="1">
          <a:blip r:embed="rId3"/>
          <a:srcRect b="10877"/>
          <a:stretch/>
        </p:blipFill>
        <p:spPr>
          <a:xfrm>
            <a:off x="825820" y="430965"/>
            <a:ext cx="7047464" cy="1770038"/>
          </a:xfrm>
          <a:prstGeom prst="rect">
            <a:avLst/>
          </a:prstGeom>
        </p:spPr>
      </p:pic>
      <p:graphicFrame>
        <p:nvGraphicFramePr>
          <p:cNvPr id="8" name="2 Tabla"/>
          <p:cNvGraphicFramePr>
            <a:graphicFrameLocks noGrp="1"/>
          </p:cNvGraphicFramePr>
          <p:nvPr>
            <p:extLst>
              <p:ext uri="{D42A27DB-BD31-4B8C-83A1-F6EECF244321}">
                <p14:modId xmlns:p14="http://schemas.microsoft.com/office/powerpoint/2010/main" val="2473840126"/>
              </p:ext>
            </p:extLst>
          </p:nvPr>
        </p:nvGraphicFramePr>
        <p:xfrm>
          <a:off x="1006003" y="2651459"/>
          <a:ext cx="6878365" cy="3354014"/>
        </p:xfrm>
        <a:graphic>
          <a:graphicData uri="http://schemas.openxmlformats.org/drawingml/2006/table">
            <a:tbl>
              <a:tblPr firstRow="1" firstCol="1" bandRow="1">
                <a:tableStyleId>{BDBED569-4797-4DF1-A0F4-6AAB3CD982D8}</a:tableStyleId>
              </a:tblPr>
              <a:tblGrid>
                <a:gridCol w="5056801">
                  <a:extLst>
                    <a:ext uri="{9D8B030D-6E8A-4147-A177-3AD203B41FA5}">
                      <a16:colId xmlns:a16="http://schemas.microsoft.com/office/drawing/2014/main" val="20000"/>
                    </a:ext>
                  </a:extLst>
                </a:gridCol>
                <a:gridCol w="629164">
                  <a:extLst>
                    <a:ext uri="{9D8B030D-6E8A-4147-A177-3AD203B41FA5}">
                      <a16:colId xmlns:a16="http://schemas.microsoft.com/office/drawing/2014/main" val="20001"/>
                    </a:ext>
                  </a:extLst>
                </a:gridCol>
                <a:gridCol w="452668">
                  <a:extLst>
                    <a:ext uri="{9D8B030D-6E8A-4147-A177-3AD203B41FA5}">
                      <a16:colId xmlns:a16="http://schemas.microsoft.com/office/drawing/2014/main" val="20002"/>
                    </a:ext>
                  </a:extLst>
                </a:gridCol>
                <a:gridCol w="739732">
                  <a:extLst>
                    <a:ext uri="{9D8B030D-6E8A-4147-A177-3AD203B41FA5}">
                      <a16:colId xmlns:a16="http://schemas.microsoft.com/office/drawing/2014/main" val="20003"/>
                    </a:ext>
                  </a:extLst>
                </a:gridCol>
              </a:tblGrid>
              <a:tr h="187488">
                <a:tc>
                  <a:txBody>
                    <a:bodyPr/>
                    <a:lstStyle/>
                    <a:p>
                      <a:pPr algn="ctr">
                        <a:lnSpc>
                          <a:spcPct val="107000"/>
                        </a:lnSpc>
                        <a:spcAft>
                          <a:spcPts val="0"/>
                        </a:spcAft>
                      </a:pPr>
                      <a:r>
                        <a:rPr lang="es-MX" sz="1100" dirty="0">
                          <a:effectLst/>
                        </a:rPr>
                        <a:t>ASPECTOS OBSERVABLES</a:t>
                      </a:r>
                      <a:endParaRPr lang="es-MX" sz="1100" dirty="0">
                        <a:effectLst/>
                        <a:latin typeface="Calibri"/>
                        <a:ea typeface="Calibri"/>
                        <a:cs typeface="Times New Roman"/>
                      </a:endParaRPr>
                    </a:p>
                  </a:txBody>
                  <a:tcPr marL="17780" marR="17780" marT="17780" marB="17780"/>
                </a:tc>
                <a:tc>
                  <a:txBody>
                    <a:bodyPr/>
                    <a:lstStyle/>
                    <a:p>
                      <a:pPr algn="ctr">
                        <a:lnSpc>
                          <a:spcPct val="107000"/>
                        </a:lnSpc>
                        <a:spcAft>
                          <a:spcPts val="0"/>
                        </a:spcAft>
                      </a:pPr>
                      <a:r>
                        <a:rPr lang="es-MX" sz="1100">
                          <a:effectLst/>
                        </a:rPr>
                        <a:t>SI</a:t>
                      </a:r>
                      <a:endParaRPr lang="es-MX" sz="1100">
                        <a:effectLst/>
                        <a:latin typeface="Calibri"/>
                        <a:ea typeface="Calibri"/>
                        <a:cs typeface="Times New Roman"/>
                      </a:endParaRPr>
                    </a:p>
                  </a:txBody>
                  <a:tcPr marL="17780" marR="17780" marT="17780" marB="17780"/>
                </a:tc>
                <a:tc>
                  <a:txBody>
                    <a:bodyPr/>
                    <a:lstStyle/>
                    <a:p>
                      <a:pPr algn="ctr">
                        <a:lnSpc>
                          <a:spcPct val="107000"/>
                        </a:lnSpc>
                        <a:spcAft>
                          <a:spcPts val="0"/>
                        </a:spcAft>
                      </a:pPr>
                      <a:r>
                        <a:rPr lang="es-MX" sz="1100">
                          <a:effectLst/>
                        </a:rPr>
                        <a:t>NO</a:t>
                      </a:r>
                      <a:endParaRPr lang="es-MX" sz="1100">
                        <a:effectLst/>
                        <a:latin typeface="Calibri"/>
                        <a:ea typeface="Calibri"/>
                        <a:cs typeface="Times New Roman"/>
                      </a:endParaRPr>
                    </a:p>
                  </a:txBody>
                  <a:tcPr marL="17780" marR="17780" marT="17780" marB="17780"/>
                </a:tc>
                <a:tc>
                  <a:txBody>
                    <a:bodyPr/>
                    <a:lstStyle/>
                    <a:p>
                      <a:pPr algn="ctr">
                        <a:lnSpc>
                          <a:spcPct val="107000"/>
                        </a:lnSpc>
                        <a:spcAft>
                          <a:spcPts val="0"/>
                        </a:spcAft>
                      </a:pPr>
                      <a:r>
                        <a:rPr lang="es-MX" sz="1100">
                          <a:effectLst/>
                        </a:rPr>
                        <a:t>Valor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0"/>
                  </a:ext>
                </a:extLst>
              </a:tr>
              <a:tr h="187488">
                <a:tc>
                  <a:txBody>
                    <a:bodyPr/>
                    <a:lstStyle/>
                    <a:p>
                      <a:pPr algn="l">
                        <a:lnSpc>
                          <a:spcPct val="107000"/>
                        </a:lnSpc>
                        <a:spcAft>
                          <a:spcPts val="0"/>
                        </a:spcAft>
                      </a:pPr>
                      <a:r>
                        <a:rPr lang="es-MX" sz="1100" b="0" dirty="0">
                          <a:effectLst/>
                        </a:rPr>
                        <a:t>SE ENTREGÓ EN TIEMPO Y FORMA</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1"/>
                  </a:ext>
                </a:extLst>
              </a:tr>
              <a:tr h="187488">
                <a:tc>
                  <a:txBody>
                    <a:bodyPr/>
                    <a:lstStyle/>
                    <a:p>
                      <a:pPr algn="l">
                        <a:lnSpc>
                          <a:spcPct val="107000"/>
                        </a:lnSpc>
                        <a:spcAft>
                          <a:spcPts val="0"/>
                        </a:spcAft>
                      </a:pPr>
                      <a:r>
                        <a:rPr lang="es-MX" sz="1100" b="0" dirty="0">
                          <a:effectLst/>
                        </a:rPr>
                        <a:t>ORTOGRAFÍA CORRECTA</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2"/>
                  </a:ext>
                </a:extLst>
              </a:tr>
              <a:tr h="187488">
                <a:tc>
                  <a:txBody>
                    <a:bodyPr/>
                    <a:lstStyle/>
                    <a:p>
                      <a:pPr algn="l">
                        <a:lnSpc>
                          <a:spcPct val="107000"/>
                        </a:lnSpc>
                        <a:spcAft>
                          <a:spcPts val="0"/>
                        </a:spcAft>
                      </a:pPr>
                      <a:r>
                        <a:rPr lang="es-MX" sz="1100" b="0" dirty="0">
                          <a:effectLst/>
                        </a:rPr>
                        <a:t>LETRA LEGIBLE</a:t>
                      </a:r>
                      <a:r>
                        <a:rPr lang="es-MX" sz="1100" b="0" baseline="0" dirty="0">
                          <a:effectLst/>
                        </a:rPr>
                        <a:t> </a:t>
                      </a:r>
                      <a:r>
                        <a:rPr lang="es-MX" sz="1100" b="0" dirty="0">
                          <a:effectLst/>
                        </a:rPr>
                        <a:t> </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3"/>
                  </a:ext>
                </a:extLst>
              </a:tr>
              <a:tr h="187488">
                <a:tc>
                  <a:txBody>
                    <a:bodyPr/>
                    <a:lstStyle/>
                    <a:p>
                      <a:pPr algn="l">
                        <a:lnSpc>
                          <a:spcPct val="107000"/>
                        </a:lnSpc>
                        <a:spcAft>
                          <a:spcPts val="0"/>
                        </a:spcAft>
                      </a:pPr>
                      <a:r>
                        <a:rPr lang="es-MX" sz="1100" b="0">
                          <a:effectLst/>
                        </a:rPr>
                        <a:t>PRESENTA ORDEN Y COHERENCIA</a:t>
                      </a:r>
                      <a:endParaRPr lang="es-MX" sz="1100" b="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4"/>
                  </a:ext>
                </a:extLst>
              </a:tr>
              <a:tr h="187488">
                <a:tc>
                  <a:txBody>
                    <a:bodyPr/>
                    <a:lstStyle/>
                    <a:p>
                      <a:pPr algn="l">
                        <a:lnSpc>
                          <a:spcPct val="107000"/>
                        </a:lnSpc>
                        <a:spcAft>
                          <a:spcPts val="0"/>
                        </a:spcAft>
                      </a:pPr>
                      <a:r>
                        <a:rPr lang="es-MX" sz="1100" b="0" dirty="0">
                          <a:effectLst/>
                        </a:rPr>
                        <a:t>GENERA Y ARTICULA LAS IDEAS</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5"/>
                  </a:ext>
                </a:extLst>
              </a:tr>
              <a:tr h="187488">
                <a:tc>
                  <a:txBody>
                    <a:bodyPr/>
                    <a:lstStyle/>
                    <a:p>
                      <a:pPr algn="l">
                        <a:lnSpc>
                          <a:spcPct val="107000"/>
                        </a:lnSpc>
                        <a:spcAft>
                          <a:spcPts val="0"/>
                        </a:spcAft>
                      </a:pPr>
                      <a:r>
                        <a:rPr lang="es-MX" sz="1100" b="0" dirty="0">
                          <a:effectLst/>
                        </a:rPr>
                        <a:t>PRESENTACIÓN CORRECTA</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6"/>
                  </a:ext>
                </a:extLst>
              </a:tr>
              <a:tr h="187488">
                <a:tc>
                  <a:txBody>
                    <a:bodyPr/>
                    <a:lstStyle/>
                    <a:p>
                      <a:pPr algn="l">
                        <a:lnSpc>
                          <a:spcPct val="107000"/>
                        </a:lnSpc>
                        <a:spcAft>
                          <a:spcPts val="0"/>
                        </a:spcAft>
                      </a:pPr>
                      <a:r>
                        <a:rPr lang="es-MX" sz="1100" b="0" dirty="0">
                          <a:effectLst/>
                        </a:rPr>
                        <a:t>CONTIENE TÍTULO DEL TEMA</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7"/>
                  </a:ext>
                </a:extLst>
              </a:tr>
              <a:tr h="187488">
                <a:tc>
                  <a:txBody>
                    <a:bodyPr/>
                    <a:lstStyle/>
                    <a:p>
                      <a:pPr algn="l">
                        <a:lnSpc>
                          <a:spcPct val="107000"/>
                        </a:lnSpc>
                        <a:spcAft>
                          <a:spcPts val="0"/>
                        </a:spcAft>
                      </a:pPr>
                      <a:r>
                        <a:rPr lang="es-MX" sz="1100" b="0" dirty="0">
                          <a:effectLst/>
                          <a:latin typeface="+mn-lt"/>
                          <a:ea typeface="Calibri"/>
                          <a:cs typeface="Times New Roman"/>
                        </a:rPr>
                        <a:t>LIMPIEZA</a:t>
                      </a:r>
                      <a:r>
                        <a:rPr lang="es-MX" sz="1100" b="0" baseline="0" dirty="0">
                          <a:effectLst/>
                          <a:latin typeface="+mn-lt"/>
                          <a:ea typeface="Calibri"/>
                          <a:cs typeface="Times New Roman"/>
                        </a:rPr>
                        <a:t> Y CLARIDAD </a:t>
                      </a:r>
                      <a:endParaRPr lang="es-MX" sz="1100" b="0" dirty="0">
                        <a:effectLst/>
                        <a:latin typeface="+mn-lt"/>
                        <a:ea typeface="Calibri"/>
                        <a:cs typeface="Times New Roman"/>
                      </a:endParaRPr>
                    </a:p>
                  </a:txBody>
                  <a:tcPr marL="17780" marR="17780" marT="17780" marB="17780"/>
                </a:tc>
                <a:tc>
                  <a:txBody>
                    <a:bodyPr/>
                    <a:lstStyle/>
                    <a:p>
                      <a:pPr algn="l">
                        <a:lnSpc>
                          <a:spcPct val="107000"/>
                        </a:lnSpc>
                        <a:spcAft>
                          <a:spcPts val="0"/>
                        </a:spcAft>
                      </a:pPr>
                      <a:r>
                        <a:rPr lang="es-MX" sz="1100" dirty="0">
                          <a:effectLst/>
                        </a:rPr>
                        <a:t> </a:t>
                      </a:r>
                      <a:endParaRPr lang="es-MX" sz="1100" dirty="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r>
                        <a:rPr lang="es-MX" sz="1100">
                          <a:effectLst/>
                        </a:rPr>
                        <a:t> </a:t>
                      </a:r>
                      <a:endParaRPr lang="es-MX" sz="1100">
                        <a:effectLst/>
                        <a:latin typeface="Calibri"/>
                        <a:ea typeface="Calibri"/>
                        <a:cs typeface="Times New Roman"/>
                      </a:endParaRPr>
                    </a:p>
                  </a:txBody>
                  <a:tcPr marL="17780" marR="17780" marT="17780" marB="17780"/>
                </a:tc>
                <a:extLst>
                  <a:ext uri="{0D108BD9-81ED-4DB2-BD59-A6C34878D82A}">
                    <a16:rowId xmlns:a16="http://schemas.microsoft.com/office/drawing/2014/main" val="10008"/>
                  </a:ext>
                </a:extLst>
              </a:tr>
              <a:tr h="187488">
                <a:tc>
                  <a:txBody>
                    <a:bodyPr/>
                    <a:lstStyle/>
                    <a:p>
                      <a:pPr algn="l">
                        <a:lnSpc>
                          <a:spcPct val="107000"/>
                        </a:lnSpc>
                        <a:spcAft>
                          <a:spcPts val="0"/>
                        </a:spcAft>
                      </a:pPr>
                      <a:r>
                        <a:rPr lang="es-MX" sz="1100" b="0" dirty="0">
                          <a:effectLst/>
                          <a:latin typeface="+mn-lt"/>
                          <a:ea typeface="Calibri"/>
                          <a:cs typeface="Times New Roman"/>
                        </a:rPr>
                        <a:t>CONTIENE ENLACES,</a:t>
                      </a:r>
                      <a:r>
                        <a:rPr lang="es-MX" sz="1100" b="0" baseline="0" dirty="0">
                          <a:effectLst/>
                          <a:latin typeface="+mn-lt"/>
                          <a:ea typeface="Calibri"/>
                          <a:cs typeface="Times New Roman"/>
                        </a:rPr>
                        <a:t> CONECTORES </a:t>
                      </a:r>
                      <a:endParaRPr lang="es-MX" sz="1100" b="0" dirty="0">
                        <a:effectLst/>
                        <a:latin typeface="+mn-lt"/>
                        <a:ea typeface="Calibri"/>
                        <a:cs typeface="Times New Roman"/>
                      </a:endParaRPr>
                    </a:p>
                  </a:txBody>
                  <a:tcPr marL="17780" marR="17780" marT="17780" marB="17780"/>
                </a:tc>
                <a:tc>
                  <a:txBody>
                    <a:bodyPr/>
                    <a:lstStyle/>
                    <a:p>
                      <a:pPr algn="l">
                        <a:lnSpc>
                          <a:spcPct val="107000"/>
                        </a:lnSpc>
                        <a:spcAft>
                          <a:spcPts val="0"/>
                        </a:spcAft>
                      </a:pPr>
                      <a:endParaRPr lang="es-MX" sz="1100" dirty="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dirty="0">
                        <a:effectLst/>
                        <a:latin typeface="Calibri"/>
                        <a:ea typeface="Calibri"/>
                        <a:cs typeface="Times New Roman"/>
                      </a:endParaRPr>
                    </a:p>
                  </a:txBody>
                  <a:tcPr marL="17780" marR="17780" marT="17780" marB="17780"/>
                </a:tc>
                <a:extLst>
                  <a:ext uri="{0D108BD9-81ED-4DB2-BD59-A6C34878D82A}">
                    <a16:rowId xmlns:a16="http://schemas.microsoft.com/office/drawing/2014/main" val="10009"/>
                  </a:ext>
                </a:extLst>
              </a:tr>
              <a:tr h="187488">
                <a:tc>
                  <a:txBody>
                    <a:bodyPr/>
                    <a:lstStyle/>
                    <a:p>
                      <a:pPr algn="l">
                        <a:lnSpc>
                          <a:spcPct val="107000"/>
                        </a:lnSpc>
                        <a:spcAft>
                          <a:spcPts val="0"/>
                        </a:spcAft>
                      </a:pPr>
                      <a:r>
                        <a:rPr lang="es-MX" sz="1100" b="0" dirty="0">
                          <a:effectLst/>
                          <a:latin typeface="+mn-lt"/>
                          <a:ea typeface="Calibri"/>
                          <a:cs typeface="Times New Roman"/>
                        </a:rPr>
                        <a:t>ES CREATIVO</a:t>
                      </a:r>
                    </a:p>
                  </a:txBody>
                  <a:tcPr marL="17780" marR="17780" marT="17780" marB="17780"/>
                </a:tc>
                <a:tc>
                  <a:txBody>
                    <a:bodyPr/>
                    <a:lstStyle/>
                    <a:p>
                      <a:pPr algn="l">
                        <a:lnSpc>
                          <a:spcPct val="107000"/>
                        </a:lnSpc>
                        <a:spcAft>
                          <a:spcPts val="0"/>
                        </a:spcAft>
                      </a:pPr>
                      <a:endParaRPr lang="es-MX" sz="1100" dirty="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dirty="0">
                        <a:effectLst/>
                        <a:latin typeface="Calibri"/>
                        <a:ea typeface="Calibri"/>
                        <a:cs typeface="Times New Roman"/>
                      </a:endParaRPr>
                    </a:p>
                  </a:txBody>
                  <a:tcPr marL="17780" marR="17780" marT="17780" marB="17780"/>
                </a:tc>
                <a:extLst>
                  <a:ext uri="{0D108BD9-81ED-4DB2-BD59-A6C34878D82A}">
                    <a16:rowId xmlns:a16="http://schemas.microsoft.com/office/drawing/2014/main" val="10010"/>
                  </a:ext>
                </a:extLst>
              </a:tr>
              <a:tr h="187488">
                <a:tc>
                  <a:txBody>
                    <a:bodyPr/>
                    <a:lstStyle/>
                    <a:p>
                      <a:pPr algn="r">
                        <a:lnSpc>
                          <a:spcPct val="107000"/>
                        </a:lnSpc>
                        <a:spcAft>
                          <a:spcPts val="0"/>
                        </a:spcAft>
                      </a:pPr>
                      <a:r>
                        <a:rPr lang="es-MX" sz="1100" b="0" dirty="0">
                          <a:effectLst/>
                        </a:rPr>
                        <a:t>TOTAL</a:t>
                      </a:r>
                      <a:endParaRPr lang="es-MX" sz="1100" b="0" dirty="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a:effectLst/>
                        <a:latin typeface="Calibri"/>
                        <a:ea typeface="Calibri"/>
                        <a:cs typeface="Times New Roman"/>
                      </a:endParaRPr>
                    </a:p>
                  </a:txBody>
                  <a:tcPr marL="17780" marR="17780" marT="17780" marB="17780"/>
                </a:tc>
                <a:tc>
                  <a:txBody>
                    <a:bodyPr/>
                    <a:lstStyle/>
                    <a:p>
                      <a:pPr algn="l">
                        <a:lnSpc>
                          <a:spcPct val="107000"/>
                        </a:lnSpc>
                        <a:spcAft>
                          <a:spcPts val="0"/>
                        </a:spcAft>
                      </a:pPr>
                      <a:endParaRPr lang="es-MX" sz="1100" dirty="0">
                        <a:effectLst/>
                        <a:latin typeface="Calibri"/>
                        <a:ea typeface="Calibri"/>
                        <a:cs typeface="Times New Roman"/>
                      </a:endParaRPr>
                    </a:p>
                  </a:txBody>
                  <a:tcPr marL="17780" marR="17780" marT="17780" marB="17780"/>
                </a:tc>
                <a:extLst>
                  <a:ext uri="{0D108BD9-81ED-4DB2-BD59-A6C34878D82A}">
                    <a16:rowId xmlns:a16="http://schemas.microsoft.com/office/drawing/2014/main" val="10011"/>
                  </a:ext>
                </a:extLst>
              </a:tr>
              <a:tr h="877895">
                <a:tc gridSpan="3">
                  <a:txBody>
                    <a:bodyPr/>
                    <a:lstStyle/>
                    <a:p>
                      <a:pPr algn="l">
                        <a:lnSpc>
                          <a:spcPct val="107000"/>
                        </a:lnSpc>
                        <a:spcAft>
                          <a:spcPts val="0"/>
                        </a:spcAft>
                      </a:pPr>
                      <a:r>
                        <a:rPr lang="es-MX" sz="1100" b="0" dirty="0">
                          <a:effectLst/>
                        </a:rPr>
                        <a:t>OBSERVACIONES:</a:t>
                      </a:r>
                    </a:p>
                    <a:p>
                      <a:pPr algn="l">
                        <a:lnSpc>
                          <a:spcPct val="107000"/>
                        </a:lnSpc>
                        <a:spcAft>
                          <a:spcPts val="0"/>
                        </a:spcAft>
                      </a:pPr>
                      <a:r>
                        <a:rPr lang="es-MX" sz="1100" b="0" dirty="0">
                          <a:effectLst/>
                        </a:rPr>
                        <a:t> </a:t>
                      </a:r>
                    </a:p>
                  </a:txBody>
                  <a:tcPr marL="17780" marR="17780" marT="17780" marB="17780"/>
                </a:tc>
                <a:tc hMerge="1">
                  <a:txBody>
                    <a:bodyPr/>
                    <a:lstStyle/>
                    <a:p>
                      <a:endParaRPr lang="es-MX"/>
                    </a:p>
                  </a:txBody>
                  <a:tcPr/>
                </a:tc>
                <a:tc hMerge="1">
                  <a:txBody>
                    <a:bodyPr/>
                    <a:lstStyle/>
                    <a:p>
                      <a:endParaRPr lang="es-MX"/>
                    </a:p>
                  </a:txBody>
                  <a:tcPr/>
                </a:tc>
                <a:tc>
                  <a:txBody>
                    <a:bodyPr/>
                    <a:lstStyle/>
                    <a:p>
                      <a:pPr algn="l">
                        <a:lnSpc>
                          <a:spcPct val="107000"/>
                        </a:lnSpc>
                        <a:spcAft>
                          <a:spcPts val="0"/>
                        </a:spcAft>
                      </a:pPr>
                      <a:r>
                        <a:rPr lang="es-MX" sz="1100" dirty="0">
                          <a:effectLst/>
                        </a:rPr>
                        <a:t> </a:t>
                      </a:r>
                      <a:endParaRPr lang="es-MX" sz="1100" dirty="0">
                        <a:effectLst/>
                        <a:latin typeface="Calibri"/>
                        <a:ea typeface="Calibri"/>
                        <a:cs typeface="Times New Roman"/>
                      </a:endParaRPr>
                    </a:p>
                  </a:txBody>
                  <a:tcPr marL="17780" marR="17780" marT="17780" marB="17780"/>
                </a:tc>
                <a:extLst>
                  <a:ext uri="{0D108BD9-81ED-4DB2-BD59-A6C34878D82A}">
                    <a16:rowId xmlns:a16="http://schemas.microsoft.com/office/drawing/2014/main" val="10012"/>
                  </a:ext>
                </a:extLst>
              </a:tr>
            </a:tbl>
          </a:graphicData>
        </a:graphic>
      </p:graphicFrame>
      <p:sp>
        <p:nvSpPr>
          <p:cNvPr id="9" name="6 Rectángulo"/>
          <p:cNvSpPr/>
          <p:nvPr/>
        </p:nvSpPr>
        <p:spPr>
          <a:xfrm>
            <a:off x="1475656" y="2201003"/>
            <a:ext cx="5153644" cy="369332"/>
          </a:xfrm>
          <a:prstGeom prst="rect">
            <a:avLst/>
          </a:prstGeom>
        </p:spPr>
        <p:txBody>
          <a:bodyPr wrap="square">
            <a:spAutoFit/>
          </a:bodyPr>
          <a:lstStyle/>
          <a:p>
            <a:r>
              <a:rPr lang="es-ES" i="1" dirty="0"/>
              <a:t>LISTA DE COTEJO PARA MAPAS COGNITIVOS </a:t>
            </a:r>
            <a:endParaRPr lang="es-MX" dirty="0"/>
          </a:p>
        </p:txBody>
      </p:sp>
      <p:sp>
        <p:nvSpPr>
          <p:cNvPr id="10" name="CuadroTexto 9">
            <a:extLst>
              <a:ext uri="{FF2B5EF4-FFF2-40B4-BE49-F238E27FC236}">
                <a16:creationId xmlns:a16="http://schemas.microsoft.com/office/drawing/2014/main" id="{EE8EC298-E151-4FFA-841B-111BBF98A793}"/>
              </a:ext>
            </a:extLst>
          </p:cNvPr>
          <p:cNvSpPr txBox="1"/>
          <p:nvPr/>
        </p:nvSpPr>
        <p:spPr>
          <a:xfrm>
            <a:off x="4932040" y="0"/>
            <a:ext cx="3744416" cy="369332"/>
          </a:xfrm>
          <a:prstGeom prst="rect">
            <a:avLst/>
          </a:prstGeom>
          <a:noFill/>
        </p:spPr>
        <p:txBody>
          <a:bodyPr wrap="square" rtlCol="0">
            <a:spAutoFit/>
          </a:bodyPr>
          <a:lstStyle/>
          <a:p>
            <a:r>
              <a:rPr lang="es-ES" dirty="0"/>
              <a:t>11. Formatos para evaluación</a:t>
            </a:r>
          </a:p>
        </p:txBody>
      </p:sp>
    </p:spTree>
    <p:extLst>
      <p:ext uri="{BB962C8B-B14F-4D97-AF65-F5344CB8AC3E}">
        <p14:creationId xmlns:p14="http://schemas.microsoft.com/office/powerpoint/2010/main" val="3020855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9" name="Rectangle 8"/>
          <p:cNvSpPr>
            <a:spLocks noChangeArrowheads="1"/>
          </p:cNvSpPr>
          <p:nvPr/>
        </p:nvSpPr>
        <p:spPr bwMode="auto">
          <a:xfrm>
            <a:off x="972896" y="2399712"/>
            <a:ext cx="69127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600" b="1" dirty="0">
                <a:latin typeface="Calibri" pitchFamily="34" charset="0"/>
                <a:cs typeface="Times New Roman" pitchFamily="18" charset="0"/>
              </a:rPr>
              <a:t>Lista de cotejo para texto dramático </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3CDB2D2-7167-4BE7-8303-E6E5F905E707}" type="slidenum">
              <a:rPr lang="es-MX" smtClean="0"/>
              <a:t>47</a:t>
            </a:fld>
            <a:endParaRPr lang="es-MX" dirty="0"/>
          </a:p>
        </p:txBody>
      </p:sp>
      <p:pic>
        <p:nvPicPr>
          <p:cNvPr id="6" name="Imagen 5"/>
          <p:cNvPicPr>
            <a:picLocks noChangeAspect="1"/>
          </p:cNvPicPr>
          <p:nvPr/>
        </p:nvPicPr>
        <p:blipFill>
          <a:blip r:embed="rId3"/>
          <a:stretch>
            <a:fillRect/>
          </a:stretch>
        </p:blipFill>
        <p:spPr>
          <a:xfrm>
            <a:off x="905548" y="362818"/>
            <a:ext cx="7047464" cy="216004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0086897"/>
              </p:ext>
            </p:extLst>
          </p:nvPr>
        </p:nvGraphicFramePr>
        <p:xfrm>
          <a:off x="1259632" y="2738266"/>
          <a:ext cx="6478801" cy="3886197"/>
        </p:xfrm>
        <a:graphic>
          <a:graphicData uri="http://schemas.openxmlformats.org/drawingml/2006/table">
            <a:tbl>
              <a:tblPr firstRow="1" firstCol="1" bandRow="1">
                <a:tableStyleId>{E8B1032C-EA38-4F05-BA0D-38AFFFC7BED3}</a:tableStyleId>
              </a:tblPr>
              <a:tblGrid>
                <a:gridCol w="5444234">
                  <a:extLst>
                    <a:ext uri="{9D8B030D-6E8A-4147-A177-3AD203B41FA5}">
                      <a16:colId xmlns:a16="http://schemas.microsoft.com/office/drawing/2014/main" val="20000"/>
                    </a:ext>
                  </a:extLst>
                </a:gridCol>
                <a:gridCol w="510979">
                  <a:extLst>
                    <a:ext uri="{9D8B030D-6E8A-4147-A177-3AD203B41FA5}">
                      <a16:colId xmlns:a16="http://schemas.microsoft.com/office/drawing/2014/main" val="20001"/>
                    </a:ext>
                  </a:extLst>
                </a:gridCol>
                <a:gridCol w="523588">
                  <a:extLst>
                    <a:ext uri="{9D8B030D-6E8A-4147-A177-3AD203B41FA5}">
                      <a16:colId xmlns:a16="http://schemas.microsoft.com/office/drawing/2014/main" val="20002"/>
                    </a:ext>
                  </a:extLst>
                </a:gridCol>
              </a:tblGrid>
              <a:tr h="185057">
                <a:tc>
                  <a:txBody>
                    <a:bodyPr/>
                    <a:lstStyle/>
                    <a:p>
                      <a:pPr algn="ctr">
                        <a:lnSpc>
                          <a:spcPct val="107000"/>
                        </a:lnSpc>
                        <a:spcAft>
                          <a:spcPts val="0"/>
                        </a:spcAft>
                      </a:pPr>
                      <a:r>
                        <a:rPr lang="es-MX" sz="1100" dirty="0">
                          <a:effectLst/>
                        </a:rPr>
                        <a:t>ASPECTOS EVALUATIVOS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a:effectLst/>
                        </a:rPr>
                        <a:t>SI</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a:effectLst/>
                        </a:rPr>
                        <a:t>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0"/>
                  </a:ext>
                </a:extLst>
              </a:tr>
              <a:tr h="370114">
                <a:tc>
                  <a:txBody>
                    <a:bodyPr/>
                    <a:lstStyle/>
                    <a:p>
                      <a:pPr>
                        <a:lnSpc>
                          <a:spcPct val="107000"/>
                        </a:lnSpc>
                        <a:spcAft>
                          <a:spcPts val="0"/>
                        </a:spcAft>
                      </a:pPr>
                      <a:r>
                        <a:rPr lang="es-MX" sz="1100" dirty="0">
                          <a:effectLst/>
                        </a:rPr>
                        <a:t> </a:t>
                      </a:r>
                      <a:endParaRPr lang="es-MX" sz="1000" dirty="0">
                        <a:effectLst/>
                      </a:endParaRPr>
                    </a:p>
                    <a:p>
                      <a:pPr>
                        <a:lnSpc>
                          <a:spcPct val="107000"/>
                        </a:lnSpc>
                        <a:spcAft>
                          <a:spcPts val="0"/>
                        </a:spcAft>
                      </a:pPr>
                      <a:r>
                        <a:rPr lang="es-MX" sz="1100" dirty="0">
                          <a:effectLst/>
                        </a:rPr>
                        <a:t>1.- La extensión es la indicada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1"/>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2.- El título es adecuado al contenido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2"/>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3.- El contenido es adecuado al tema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3"/>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4.- Hay una buena organización de la estructura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4"/>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5.- La cantidad de diálogos es suficiente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5"/>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6.- Las acotaciones son las necesarias y adecuadas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6"/>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7.- Está claramente expresado el conflicto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7"/>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8.- Se incluyen todos los elementos del texto dramático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8"/>
                  </a:ext>
                </a:extLst>
              </a:tr>
              <a:tr h="370114">
                <a:tc>
                  <a:txBody>
                    <a:bodyPr/>
                    <a:lstStyle/>
                    <a:p>
                      <a:pPr>
                        <a:lnSpc>
                          <a:spcPct val="107000"/>
                        </a:lnSpc>
                        <a:spcAft>
                          <a:spcPts val="0"/>
                        </a:spcAft>
                      </a:pPr>
                      <a:r>
                        <a:rPr lang="es-MX" sz="1100">
                          <a:effectLst/>
                        </a:rPr>
                        <a:t> </a:t>
                      </a:r>
                      <a:endParaRPr lang="es-MX" sz="1000">
                        <a:effectLst/>
                      </a:endParaRPr>
                    </a:p>
                    <a:p>
                      <a:pPr>
                        <a:lnSpc>
                          <a:spcPct val="107000"/>
                        </a:lnSpc>
                        <a:spcAft>
                          <a:spcPts val="0"/>
                        </a:spcAft>
                      </a:pPr>
                      <a:r>
                        <a:rPr lang="es-MX" sz="1100">
                          <a:effectLst/>
                        </a:rPr>
                        <a:t>9.- Presenta claramente la solución dl problema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09"/>
                  </a:ext>
                </a:extLst>
              </a:tr>
              <a:tr h="370114">
                <a:tc>
                  <a:txBody>
                    <a:bodyPr/>
                    <a:lstStyle/>
                    <a:p>
                      <a:pPr>
                        <a:lnSpc>
                          <a:spcPct val="107000"/>
                        </a:lnSpc>
                        <a:spcAft>
                          <a:spcPts val="0"/>
                        </a:spcAft>
                      </a:pPr>
                      <a:r>
                        <a:rPr lang="es-MX" sz="1100" dirty="0">
                          <a:effectLst/>
                        </a:rPr>
                        <a:t> </a:t>
                      </a:r>
                      <a:endParaRPr lang="es-MX" sz="1000" dirty="0">
                        <a:effectLst/>
                      </a:endParaRPr>
                    </a:p>
                    <a:p>
                      <a:pPr>
                        <a:lnSpc>
                          <a:spcPct val="107000"/>
                        </a:lnSpc>
                        <a:spcAft>
                          <a:spcPts val="0"/>
                        </a:spcAft>
                      </a:pPr>
                      <a:r>
                        <a:rPr lang="es-MX" sz="1100" dirty="0">
                          <a:effectLst/>
                        </a:rPr>
                        <a:t>10.- Maneja una ortografía, buena redacción y amplitud de vocabulario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tc>
                  <a:txBody>
                    <a:bodyPr/>
                    <a:lstStyle/>
                    <a:p>
                      <a:pPr algn="ctr">
                        <a:lnSpc>
                          <a:spcPct val="107000"/>
                        </a:lnSpc>
                        <a:spcAft>
                          <a:spcPts val="0"/>
                        </a:spcAft>
                      </a:pPr>
                      <a:r>
                        <a:rPr lang="es-MX" sz="1100" u="none" strike="noStrike"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8" marR="64848" marT="0" marB="0"/>
                </a:tc>
                <a:extLst>
                  <a:ext uri="{0D108BD9-81ED-4DB2-BD59-A6C34878D82A}">
                    <a16:rowId xmlns:a16="http://schemas.microsoft.com/office/drawing/2014/main" val="10010"/>
                  </a:ext>
                </a:extLst>
              </a:tr>
            </a:tbl>
          </a:graphicData>
        </a:graphic>
      </p:graphicFrame>
      <p:sp>
        <p:nvSpPr>
          <p:cNvPr id="10" name="CuadroTexto 9">
            <a:extLst>
              <a:ext uri="{FF2B5EF4-FFF2-40B4-BE49-F238E27FC236}">
                <a16:creationId xmlns:a16="http://schemas.microsoft.com/office/drawing/2014/main" id="{DF3E0A81-630E-4E5B-B95B-3B985A81E91B}"/>
              </a:ext>
            </a:extLst>
          </p:cNvPr>
          <p:cNvSpPr txBox="1"/>
          <p:nvPr/>
        </p:nvSpPr>
        <p:spPr>
          <a:xfrm>
            <a:off x="4932040" y="0"/>
            <a:ext cx="3744416" cy="369332"/>
          </a:xfrm>
          <a:prstGeom prst="rect">
            <a:avLst/>
          </a:prstGeom>
          <a:noFill/>
        </p:spPr>
        <p:txBody>
          <a:bodyPr wrap="square" rtlCol="0">
            <a:spAutoFit/>
          </a:bodyPr>
          <a:lstStyle/>
          <a:p>
            <a:r>
              <a:rPr lang="es-ES" dirty="0"/>
              <a:t>11. Formatos para evaluación</a:t>
            </a:r>
          </a:p>
        </p:txBody>
      </p:sp>
    </p:spTree>
    <p:extLst>
      <p:ext uri="{BB962C8B-B14F-4D97-AF65-F5344CB8AC3E}">
        <p14:creationId xmlns:p14="http://schemas.microsoft.com/office/powerpoint/2010/main" val="2654239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3" name="2 Marcador de número de diapositiva"/>
          <p:cNvSpPr>
            <a:spLocks noGrp="1"/>
          </p:cNvSpPr>
          <p:nvPr>
            <p:ph type="sldNum" sz="quarter" idx="12"/>
          </p:nvPr>
        </p:nvSpPr>
        <p:spPr/>
        <p:txBody>
          <a:bodyPr/>
          <a:lstStyle/>
          <a:p>
            <a:fld id="{B3CDB2D2-7167-4BE7-8303-E6E5F905E707}" type="slidenum">
              <a:rPr lang="es-MX" smtClean="0"/>
              <a:t>48</a:t>
            </a:fld>
            <a:endParaRPr lang="es-MX" dirty="0"/>
          </a:p>
        </p:txBody>
      </p:sp>
      <p:pic>
        <p:nvPicPr>
          <p:cNvPr id="11" name="Imagen 10"/>
          <p:cNvPicPr>
            <a:picLocks noChangeAspect="1"/>
          </p:cNvPicPr>
          <p:nvPr/>
        </p:nvPicPr>
        <p:blipFill rotWithShape="1">
          <a:blip r:embed="rId3"/>
          <a:srcRect l="33759" t="10828" r="33588" b="25683"/>
          <a:stretch/>
        </p:blipFill>
        <p:spPr>
          <a:xfrm>
            <a:off x="539552" y="2201430"/>
            <a:ext cx="7413460" cy="4644366"/>
          </a:xfrm>
          <a:prstGeom prst="rect">
            <a:avLst/>
          </a:prstGeom>
        </p:spPr>
      </p:pic>
      <p:pic>
        <p:nvPicPr>
          <p:cNvPr id="7" name="Imagen 6"/>
          <p:cNvPicPr>
            <a:picLocks noChangeAspect="1"/>
          </p:cNvPicPr>
          <p:nvPr/>
        </p:nvPicPr>
        <p:blipFill>
          <a:blip r:embed="rId4"/>
          <a:stretch>
            <a:fillRect/>
          </a:stretch>
        </p:blipFill>
        <p:spPr>
          <a:xfrm>
            <a:off x="907711" y="273695"/>
            <a:ext cx="7047464" cy="2160040"/>
          </a:xfrm>
          <a:prstGeom prst="rect">
            <a:avLst/>
          </a:prstGeom>
        </p:spPr>
      </p:pic>
      <p:sp>
        <p:nvSpPr>
          <p:cNvPr id="6" name="CuadroTexto 5">
            <a:extLst>
              <a:ext uri="{FF2B5EF4-FFF2-40B4-BE49-F238E27FC236}">
                <a16:creationId xmlns:a16="http://schemas.microsoft.com/office/drawing/2014/main" id="{339A491F-E04E-4521-BFA6-BB89105A9F69}"/>
              </a:ext>
            </a:extLst>
          </p:cNvPr>
          <p:cNvSpPr txBox="1"/>
          <p:nvPr/>
        </p:nvSpPr>
        <p:spPr>
          <a:xfrm>
            <a:off x="6208452" y="-95637"/>
            <a:ext cx="3449960" cy="369332"/>
          </a:xfrm>
          <a:prstGeom prst="rect">
            <a:avLst/>
          </a:prstGeom>
          <a:noFill/>
        </p:spPr>
        <p:txBody>
          <a:bodyPr wrap="square" rtlCol="0">
            <a:spAutoFit/>
          </a:bodyPr>
          <a:lstStyle/>
          <a:p>
            <a:r>
              <a:rPr lang="es-ES" dirty="0"/>
              <a:t>11. Formatos para evaluación</a:t>
            </a:r>
          </a:p>
        </p:txBody>
      </p:sp>
    </p:spTree>
    <p:extLst>
      <p:ext uri="{BB962C8B-B14F-4D97-AF65-F5344CB8AC3E}">
        <p14:creationId xmlns:p14="http://schemas.microsoft.com/office/powerpoint/2010/main" val="1776427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 y="-875"/>
            <a:ext cx="9120598" cy="6858875"/>
          </a:xfrm>
          <a:prstGeom prst="rect">
            <a:avLst/>
          </a:prstGeom>
        </p:spPr>
      </p:pic>
      <p:sp>
        <p:nvSpPr>
          <p:cNvPr id="4" name="Marcador de número de diapositiva 3"/>
          <p:cNvSpPr>
            <a:spLocks noGrp="1"/>
          </p:cNvSpPr>
          <p:nvPr>
            <p:ph type="sldNum" sz="quarter" idx="12"/>
          </p:nvPr>
        </p:nvSpPr>
        <p:spPr/>
        <p:txBody>
          <a:bodyPr/>
          <a:lstStyle/>
          <a:p>
            <a:fld id="{B3CDB2D2-7167-4BE7-8303-E6E5F905E707}" type="slidenum">
              <a:rPr lang="es-MX" smtClean="0"/>
              <a:t>49</a:t>
            </a:fld>
            <a:endParaRPr lang="es-MX"/>
          </a:p>
        </p:txBody>
      </p:sp>
      <p:pic>
        <p:nvPicPr>
          <p:cNvPr id="11" name="Imagen 10"/>
          <p:cNvPicPr>
            <a:picLocks noChangeAspect="1"/>
          </p:cNvPicPr>
          <p:nvPr/>
        </p:nvPicPr>
        <p:blipFill>
          <a:blip r:embed="rId3"/>
          <a:stretch>
            <a:fillRect/>
          </a:stretch>
        </p:blipFill>
        <p:spPr>
          <a:xfrm>
            <a:off x="494062" y="1937326"/>
            <a:ext cx="8419739" cy="4238363"/>
          </a:xfrm>
          <a:prstGeom prst="rect">
            <a:avLst/>
          </a:prstGeom>
        </p:spPr>
      </p:pic>
      <p:pic>
        <p:nvPicPr>
          <p:cNvPr id="12"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62" y="191719"/>
            <a:ext cx="1080121" cy="1063297"/>
          </a:xfrm>
          <a:prstGeom prst="rect">
            <a:avLst/>
          </a:prstGeom>
          <a:noFill/>
          <a:ln w="9525">
            <a:noFill/>
            <a:miter lim="800000"/>
            <a:headEnd/>
            <a:tailEnd/>
          </a:ln>
        </p:spPr>
      </p:pic>
      <p:sp>
        <p:nvSpPr>
          <p:cNvPr id="13" name="4 CuadroTexto"/>
          <p:cNvSpPr txBox="1"/>
          <p:nvPr/>
        </p:nvSpPr>
        <p:spPr>
          <a:xfrm>
            <a:off x="6228184" y="193184"/>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4" name="Rectángulo 13"/>
          <p:cNvSpPr/>
          <p:nvPr/>
        </p:nvSpPr>
        <p:spPr>
          <a:xfrm>
            <a:off x="5421669" y="995946"/>
            <a:ext cx="2448106" cy="646331"/>
          </a:xfrm>
          <a:prstGeom prst="rect">
            <a:avLst/>
          </a:prstGeom>
        </p:spPr>
        <p:txBody>
          <a:bodyPr wrap="none">
            <a:spAutoFit/>
          </a:bodyPr>
          <a:lstStyle/>
          <a:p>
            <a:r>
              <a:rPr lang="es-MX" dirty="0">
                <a:cs typeface="Aharoni" pitchFamily="2" charset="-79"/>
              </a:rPr>
              <a:t>12. Evaluación formatos</a:t>
            </a:r>
          </a:p>
          <a:p>
            <a:r>
              <a:rPr lang="es-MX" dirty="0">
                <a:cs typeface="Aharoni" pitchFamily="2" charset="-79"/>
              </a:rPr>
              <a:t>Grupo heterogéneo </a:t>
            </a:r>
            <a:endParaRPr lang="es-MX" dirty="0"/>
          </a:p>
        </p:txBody>
      </p:sp>
    </p:spTree>
    <p:extLst>
      <p:ext uri="{BB962C8B-B14F-4D97-AF65-F5344CB8AC3E}">
        <p14:creationId xmlns:p14="http://schemas.microsoft.com/office/powerpoint/2010/main" val="375389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84" y="0"/>
            <a:ext cx="9144000" cy="6858000"/>
          </a:xfrm>
          <a:prstGeom prst="rect">
            <a:avLst/>
          </a:prstGeom>
        </p:spPr>
      </p:pic>
      <p:sp>
        <p:nvSpPr>
          <p:cNvPr id="2" name="1 Título"/>
          <p:cNvSpPr>
            <a:spLocks noGrp="1"/>
          </p:cNvSpPr>
          <p:nvPr>
            <p:ph type="title"/>
          </p:nvPr>
        </p:nvSpPr>
        <p:spPr>
          <a:xfrm>
            <a:off x="5148064" y="1015790"/>
            <a:ext cx="3810000" cy="518427"/>
          </a:xfrm>
        </p:spPr>
        <p:txBody>
          <a:bodyPr>
            <a:normAutofit fontScale="90000"/>
          </a:bodyPr>
          <a:lstStyle/>
          <a:p>
            <a:r>
              <a:rPr lang="es-MX" sz="1800" dirty="0">
                <a:latin typeface="+mn-lt"/>
              </a:rPr>
              <a:t>5. A Producto 3. Fotografías de la 1 R. 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396514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649371"/>
            <a:ext cx="40324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B3CDB2D2-7167-4BE7-8303-E6E5F905E707}" type="slidenum">
              <a:rPr lang="es-MX" smtClean="0"/>
              <a:t>5</a:t>
            </a:fld>
            <a:endParaRPr lang="es-MX" dirty="0"/>
          </a:p>
        </p:txBody>
      </p:sp>
      <p:pic>
        <p:nvPicPr>
          <p:cNvPr id="7"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67" y="60149"/>
            <a:ext cx="1055207" cy="955641"/>
          </a:xfrm>
          <a:prstGeom prst="rect">
            <a:avLst/>
          </a:prstGeom>
          <a:noFill/>
          <a:ln w="9525">
            <a:noFill/>
            <a:miter lim="800000"/>
            <a:headEnd/>
            <a:tailEnd/>
          </a:ln>
        </p:spPr>
      </p:pic>
      <p:sp>
        <p:nvSpPr>
          <p:cNvPr id="8"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3680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ircle(in)">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 y="0"/>
            <a:ext cx="9120598" cy="6858875"/>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50</a:t>
            </a:fld>
            <a:endParaRPr lang="es-MX"/>
          </a:p>
        </p:txBody>
      </p:sp>
      <p:graphicFrame>
        <p:nvGraphicFramePr>
          <p:cNvPr id="3" name="2 Diagrama"/>
          <p:cNvGraphicFramePr/>
          <p:nvPr>
            <p:extLst>
              <p:ext uri="{D42A27DB-BD31-4B8C-83A1-F6EECF244321}">
                <p14:modId xmlns:p14="http://schemas.microsoft.com/office/powerpoint/2010/main" val="3721798436"/>
              </p:ext>
            </p:extLst>
          </p:nvPr>
        </p:nvGraphicFramePr>
        <p:xfrm>
          <a:off x="971600" y="1062638"/>
          <a:ext cx="6648400" cy="578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4820458" y="696401"/>
            <a:ext cx="4323542" cy="369332"/>
          </a:xfrm>
          <a:prstGeom prst="rect">
            <a:avLst/>
          </a:prstGeom>
          <a:noFill/>
        </p:spPr>
        <p:txBody>
          <a:bodyPr wrap="square" rtlCol="0">
            <a:spAutoFit/>
          </a:bodyPr>
          <a:lstStyle/>
          <a:p>
            <a:r>
              <a:rPr lang="es-MX" dirty="0"/>
              <a:t>Producto 13. Pasos para crear una infografía </a:t>
            </a:r>
          </a:p>
        </p:txBody>
      </p:sp>
      <p:pic>
        <p:nvPicPr>
          <p:cNvPr id="6" name="7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262533"/>
            <a:ext cx="1080121" cy="1063297"/>
          </a:xfrm>
          <a:prstGeom prst="rect">
            <a:avLst/>
          </a:prstGeom>
          <a:noFill/>
          <a:ln w="9525">
            <a:noFill/>
            <a:miter lim="800000"/>
            <a:headEnd/>
            <a:tailEnd/>
          </a:ln>
        </p:spPr>
      </p:pic>
      <p:sp>
        <p:nvSpPr>
          <p:cNvPr id="7" name="4 CuadroTexto"/>
          <p:cNvSpPr txBox="1"/>
          <p:nvPr/>
        </p:nvSpPr>
        <p:spPr>
          <a:xfrm>
            <a:off x="6300192" y="26253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0322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 y="0"/>
            <a:ext cx="9120598" cy="6858875"/>
          </a:xfrm>
          <a:prstGeom prst="rect">
            <a:avLst/>
          </a:prstGeom>
        </p:spPr>
      </p:pic>
      <p:sp>
        <p:nvSpPr>
          <p:cNvPr id="2" name="Marcador de número de diapositiva 1"/>
          <p:cNvSpPr>
            <a:spLocks noGrp="1"/>
          </p:cNvSpPr>
          <p:nvPr>
            <p:ph type="sldNum" sz="quarter" idx="12"/>
          </p:nvPr>
        </p:nvSpPr>
        <p:spPr/>
        <p:txBody>
          <a:bodyPr/>
          <a:lstStyle/>
          <a:p>
            <a:fld id="{B3CDB2D2-7167-4BE7-8303-E6E5F905E707}" type="slidenum">
              <a:rPr lang="es-MX" smtClean="0"/>
              <a:t>51</a:t>
            </a:fld>
            <a:endParaRPr lang="es-MX" dirty="0"/>
          </a:p>
        </p:txBody>
      </p:sp>
      <p:sp>
        <p:nvSpPr>
          <p:cNvPr id="3" name="CuadroTexto 2"/>
          <p:cNvSpPr txBox="1"/>
          <p:nvPr/>
        </p:nvSpPr>
        <p:spPr>
          <a:xfrm>
            <a:off x="6506374" y="609515"/>
            <a:ext cx="2426138" cy="369332"/>
          </a:xfrm>
          <a:prstGeom prst="rect">
            <a:avLst/>
          </a:prstGeom>
          <a:noFill/>
        </p:spPr>
        <p:txBody>
          <a:bodyPr wrap="square" rtlCol="0">
            <a:spAutoFit/>
          </a:bodyPr>
          <a:lstStyle/>
          <a:p>
            <a:r>
              <a:rPr lang="es-MX" dirty="0"/>
              <a:t>Producto 14. Infografía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555474"/>
            <a:ext cx="4570214" cy="6192688"/>
          </a:xfrm>
          <a:prstGeom prst="rect">
            <a:avLst/>
          </a:prstGeom>
        </p:spPr>
      </p:pic>
      <p:pic>
        <p:nvPicPr>
          <p:cNvPr id="5"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62533"/>
            <a:ext cx="1080121" cy="1063297"/>
          </a:xfrm>
          <a:prstGeom prst="rect">
            <a:avLst/>
          </a:prstGeom>
          <a:noFill/>
          <a:ln w="9525">
            <a:noFill/>
            <a:miter lim="800000"/>
            <a:headEnd/>
            <a:tailEnd/>
          </a:ln>
        </p:spPr>
      </p:pic>
      <p:sp>
        <p:nvSpPr>
          <p:cNvPr id="6" name="4 CuadroTexto"/>
          <p:cNvSpPr txBox="1"/>
          <p:nvPr/>
        </p:nvSpPr>
        <p:spPr>
          <a:xfrm>
            <a:off x="6300192" y="10840"/>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23584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 y="0"/>
            <a:ext cx="9120598" cy="6858875"/>
          </a:xfrm>
          <a:prstGeom prst="rect">
            <a:avLst/>
          </a:prstGeom>
        </p:spPr>
      </p:pic>
      <p:sp>
        <p:nvSpPr>
          <p:cNvPr id="2" name="Marcador de número de diapositiva 1"/>
          <p:cNvSpPr>
            <a:spLocks noGrp="1"/>
          </p:cNvSpPr>
          <p:nvPr>
            <p:ph type="sldNum" sz="quarter" idx="12"/>
          </p:nvPr>
        </p:nvSpPr>
        <p:spPr/>
        <p:txBody>
          <a:bodyPr/>
          <a:lstStyle/>
          <a:p>
            <a:fld id="{B3CDB2D2-7167-4BE7-8303-E6E5F905E707}" type="slidenum">
              <a:rPr lang="es-MX" smtClean="0"/>
              <a:t>52</a:t>
            </a:fld>
            <a:endParaRPr lang="es-MX" dirty="0"/>
          </a:p>
        </p:txBody>
      </p:sp>
      <p:sp>
        <p:nvSpPr>
          <p:cNvPr id="3" name="CuadroTexto 2"/>
          <p:cNvSpPr txBox="1"/>
          <p:nvPr/>
        </p:nvSpPr>
        <p:spPr>
          <a:xfrm>
            <a:off x="457200" y="4146468"/>
            <a:ext cx="8280920" cy="1938992"/>
          </a:xfrm>
          <a:prstGeom prst="rect">
            <a:avLst/>
          </a:prstGeom>
          <a:noFill/>
        </p:spPr>
        <p:txBody>
          <a:bodyPr wrap="square" rtlCol="0">
            <a:spAutoFit/>
          </a:bodyPr>
          <a:lstStyle/>
          <a:p>
            <a:r>
              <a:rPr lang="es-MX" b="1" dirty="0"/>
              <a:t>Gedaias Bonilla Román                                              Literatura </a:t>
            </a:r>
          </a:p>
          <a:p>
            <a:endParaRPr lang="es-MX" b="1" dirty="0"/>
          </a:p>
          <a:p>
            <a:pPr algn="just"/>
            <a:r>
              <a:rPr lang="es-MX" sz="1400" dirty="0"/>
              <a:t>La falta de un concepto claro de interdisciplinariedad me pareció un tanto oscuro para la realización de este proyecto ya que no encontraba la forma de encajar varias disciplinas a mi asignatura para consignarlas hacia un mismo propósito u objetivo. Sin embargo los videos, unos claros y otros un tanto confusos esclarecieron mis confusiones que tuve al principio. </a:t>
            </a:r>
          </a:p>
          <a:p>
            <a:pPr algn="just"/>
            <a:r>
              <a:rPr lang="es-MX" sz="1400" dirty="0"/>
              <a:t>Finalmente realizamos un buen equipo de trabajo con resultados óptimos. De igual forma este trabajo de equipo trascendió hacia mi trabajo docente.</a:t>
            </a:r>
          </a:p>
        </p:txBody>
      </p:sp>
      <p:sp>
        <p:nvSpPr>
          <p:cNvPr id="4" name="CuadroTexto 3"/>
          <p:cNvSpPr txBox="1"/>
          <p:nvPr/>
        </p:nvSpPr>
        <p:spPr>
          <a:xfrm>
            <a:off x="4787032" y="823605"/>
            <a:ext cx="4032448" cy="369332"/>
          </a:xfrm>
          <a:prstGeom prst="rect">
            <a:avLst/>
          </a:prstGeom>
          <a:noFill/>
        </p:spPr>
        <p:txBody>
          <a:bodyPr wrap="square" rtlCol="0">
            <a:spAutoFit/>
          </a:bodyPr>
          <a:lstStyle/>
          <a:p>
            <a:r>
              <a:rPr lang="es-MX" dirty="0"/>
              <a:t>Producto 15. Reflexiones personales </a:t>
            </a:r>
          </a:p>
        </p:txBody>
      </p:sp>
      <p:sp>
        <p:nvSpPr>
          <p:cNvPr id="5" name="Rectángulo 4"/>
          <p:cNvSpPr/>
          <p:nvPr/>
        </p:nvSpPr>
        <p:spPr>
          <a:xfrm>
            <a:off x="538932" y="1400182"/>
            <a:ext cx="8280548" cy="2585323"/>
          </a:xfrm>
          <a:prstGeom prst="rect">
            <a:avLst/>
          </a:prstGeom>
        </p:spPr>
        <p:txBody>
          <a:bodyPr wrap="square">
            <a:spAutoFit/>
          </a:bodyPr>
          <a:lstStyle/>
          <a:p>
            <a:pPr algn="just"/>
            <a:r>
              <a:rPr lang="es-MX" b="1" dirty="0"/>
              <a:t>Marìa de los Ángeles Lara Marín                                           Historia  </a:t>
            </a:r>
          </a:p>
          <a:p>
            <a:pPr algn="just"/>
            <a:endParaRPr lang="es-MX" b="1" dirty="0"/>
          </a:p>
          <a:p>
            <a:pPr algn="just"/>
            <a:r>
              <a:rPr lang="es-MX" sz="1400" dirty="0"/>
              <a:t>Una de las principales dificultades fue entender el concepto de interdisciplinaridad para poder pensar en un proyecto como tal, después, fueron algunos videos los cuales no tenían buena nitidez o buena calidad ya que el sonido no era bueno y por último algunos exponentes de los videos no dominaban el idioma español.</a:t>
            </a:r>
          </a:p>
          <a:p>
            <a:pPr algn="just"/>
            <a:r>
              <a:rPr lang="es-MX" sz="1400" dirty="0"/>
              <a:t>Leyendo los artículos que nos enviaron fui entendiendo el concepto de interdisciplinaridad y con el compartir del equipo se fueron despejando las dudas.</a:t>
            </a:r>
          </a:p>
          <a:p>
            <a:pPr algn="just"/>
            <a:r>
              <a:rPr lang="es-MX" sz="1400" dirty="0"/>
              <a:t>Los resultados fueron buenos, el equipo se acoplo y entendió el concepto con el cual se tenia que trabajar el proyecto e iniciamos con los esquemas que mandamos las fotos como evidencia.</a:t>
            </a:r>
          </a:p>
          <a:p>
            <a:pPr algn="just"/>
            <a:r>
              <a:rPr lang="es-MX" sz="1400" dirty="0"/>
              <a:t>El trabajo en equipo es un factor importante con el dialogo y la disponibilidad de los compañeros ha facilitado el desarrollo del proyecto.</a:t>
            </a:r>
          </a:p>
        </p:txBody>
      </p:sp>
      <p:pic>
        <p:nvPicPr>
          <p:cNvPr id="6"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2533"/>
            <a:ext cx="1080121" cy="1063297"/>
          </a:xfrm>
          <a:prstGeom prst="rect">
            <a:avLst/>
          </a:prstGeom>
          <a:noFill/>
          <a:ln w="9525">
            <a:noFill/>
            <a:miter lim="800000"/>
            <a:headEnd/>
            <a:tailEnd/>
          </a:ln>
        </p:spPr>
      </p:pic>
      <p:sp>
        <p:nvSpPr>
          <p:cNvPr id="7" name="4 CuadroTexto"/>
          <p:cNvSpPr txBox="1"/>
          <p:nvPr/>
        </p:nvSpPr>
        <p:spPr>
          <a:xfrm>
            <a:off x="6300192" y="26253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69054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 y="0"/>
            <a:ext cx="9120598" cy="6858875"/>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53</a:t>
            </a:fld>
            <a:endParaRPr lang="es-MX" dirty="0"/>
          </a:p>
        </p:txBody>
      </p:sp>
      <p:sp>
        <p:nvSpPr>
          <p:cNvPr id="3" name="2 Rectángulo"/>
          <p:cNvSpPr/>
          <p:nvPr/>
        </p:nvSpPr>
        <p:spPr>
          <a:xfrm>
            <a:off x="683568" y="1592402"/>
            <a:ext cx="8208912" cy="2739211"/>
          </a:xfrm>
          <a:prstGeom prst="rect">
            <a:avLst/>
          </a:prstGeom>
        </p:spPr>
        <p:txBody>
          <a:bodyPr wrap="square">
            <a:spAutoFit/>
          </a:bodyPr>
          <a:lstStyle/>
          <a:p>
            <a:r>
              <a:rPr lang="es-MX" b="1" dirty="0"/>
              <a:t>María Janethe González Padilla                                 Educación Estética y Artística  </a:t>
            </a:r>
          </a:p>
          <a:p>
            <a:endParaRPr lang="es-MX" sz="1400" dirty="0"/>
          </a:p>
          <a:p>
            <a:pPr algn="just"/>
            <a:r>
              <a:rPr lang="es-MX" sz="1400" dirty="0"/>
              <a:t>Al inicio del proyecto percibí cierta apatía entre las diversas materias o disciplinas, descubriendo la importancia de la comunicación para fusionar estas mismas y lograr el objetivo, teniendo como imponderantes horarios de trabajo, falta de tiempo para lecturas, una retroalimentación no adecuada. Dando como solución a esta problemática trabajar desde casa y en cada sesión conjugar los diferentes puntos de vista, llegando como equipo a nuestro objetivo sin importar la adversidad entregando nuestro producto en tiempo y espacio. </a:t>
            </a:r>
          </a:p>
          <a:p>
            <a:pPr algn="just"/>
            <a:r>
              <a:rPr lang="es-MX" sz="1400" dirty="0"/>
              <a:t>Esto me dio pie a empaparme del proyecto y fusionarlo con mis compañeros de equipo para beneficio del alumno y de la comunidad. Es importante como pedagogo interactuar con diversas materias y disciplinas para llevarlo al aula y realizar proyectos de manera interdisciplinaria,  resolver en conjunto algún problema que afecte a nuestra comunidad, siendo para ellos una base de herramienta para el alumno en un futuro como profesionistas. </a:t>
            </a:r>
          </a:p>
        </p:txBody>
      </p:sp>
      <p:pic>
        <p:nvPicPr>
          <p:cNvPr id="4"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2533"/>
            <a:ext cx="1080121" cy="1063297"/>
          </a:xfrm>
          <a:prstGeom prst="rect">
            <a:avLst/>
          </a:prstGeom>
          <a:noFill/>
          <a:ln w="9525">
            <a:noFill/>
            <a:miter lim="800000"/>
            <a:headEnd/>
            <a:tailEnd/>
          </a:ln>
        </p:spPr>
      </p:pic>
      <p:sp>
        <p:nvSpPr>
          <p:cNvPr id="5" name="4 CuadroTexto"/>
          <p:cNvSpPr txBox="1"/>
          <p:nvPr/>
        </p:nvSpPr>
        <p:spPr>
          <a:xfrm>
            <a:off x="6300192" y="26253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8" name="CuadroTexto 7"/>
          <p:cNvSpPr txBox="1"/>
          <p:nvPr/>
        </p:nvSpPr>
        <p:spPr>
          <a:xfrm>
            <a:off x="5111552" y="956498"/>
            <a:ext cx="4032448" cy="369332"/>
          </a:xfrm>
          <a:prstGeom prst="rect">
            <a:avLst/>
          </a:prstGeom>
          <a:noFill/>
        </p:spPr>
        <p:txBody>
          <a:bodyPr wrap="square" rtlCol="0">
            <a:spAutoFit/>
          </a:bodyPr>
          <a:lstStyle/>
          <a:p>
            <a:r>
              <a:rPr lang="es-MX" dirty="0"/>
              <a:t>Producto 15. Reflexiones personales </a:t>
            </a:r>
          </a:p>
        </p:txBody>
      </p:sp>
    </p:spTree>
    <p:extLst>
      <p:ext uri="{BB962C8B-B14F-4D97-AF65-F5344CB8AC3E}">
        <p14:creationId xmlns:p14="http://schemas.microsoft.com/office/powerpoint/2010/main" val="14546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3" y="0"/>
            <a:ext cx="9120598" cy="6858875"/>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54</a:t>
            </a:fld>
            <a:endParaRPr lang="es-MX" dirty="0"/>
          </a:p>
        </p:txBody>
      </p:sp>
      <p:sp>
        <p:nvSpPr>
          <p:cNvPr id="4" name="3 Rectángulo"/>
          <p:cNvSpPr/>
          <p:nvPr/>
        </p:nvSpPr>
        <p:spPr>
          <a:xfrm>
            <a:off x="504076" y="3579453"/>
            <a:ext cx="8208912" cy="2923877"/>
          </a:xfrm>
          <a:prstGeom prst="rect">
            <a:avLst/>
          </a:prstGeom>
        </p:spPr>
        <p:txBody>
          <a:bodyPr wrap="square">
            <a:spAutoFit/>
          </a:bodyPr>
          <a:lstStyle/>
          <a:p>
            <a:r>
              <a:rPr lang="es-MX" b="1" dirty="0"/>
              <a:t>Elvia Guadalupe Carrillo Herrera                      Química III</a:t>
            </a:r>
          </a:p>
          <a:p>
            <a:endParaRPr lang="es-MX" dirty="0"/>
          </a:p>
          <a:p>
            <a:pPr algn="just"/>
            <a:r>
              <a:rPr lang="es-MX" sz="1400" dirty="0"/>
              <a:t>Al principio del proyecto había muchas dudas en cuanto a la realización del proyecto, en ocasiones no era posible reunirse a trabajar con todos los integrantes del equipo debido a la diversidad de horarios, otra dificultad encontrada era llegar a un acuerdo en común ya que cada uno tiene  diferentes criterios, además no había una retroalimentación adecuada. </a:t>
            </a:r>
          </a:p>
          <a:p>
            <a:pPr algn="just"/>
            <a:r>
              <a:rPr lang="es-MX" sz="1400" dirty="0"/>
              <a:t>Para poder resolver las dificultades era necesario trabajar de manera individual y después en plenaria, dialogamos para llegar a acuerdos y de esta manera sacar el trabajo planteado en cada sesión. </a:t>
            </a:r>
          </a:p>
          <a:p>
            <a:pPr algn="just"/>
            <a:r>
              <a:rPr lang="es-MX" sz="1400" dirty="0"/>
              <a:t>El proyecto me ayudó a buscar nuevas estrategias de aprendizaje para que los alumnos aprendan  los contenidos de la materia vinculándolos con otras disciplinas. </a:t>
            </a:r>
          </a:p>
          <a:p>
            <a:br>
              <a:rPr lang="es-MX" dirty="0"/>
            </a:br>
            <a:r>
              <a:rPr lang="es-MX" dirty="0"/>
              <a:t> </a:t>
            </a:r>
          </a:p>
        </p:txBody>
      </p:sp>
      <p:sp>
        <p:nvSpPr>
          <p:cNvPr id="5" name="4 Rectángulo"/>
          <p:cNvSpPr/>
          <p:nvPr/>
        </p:nvSpPr>
        <p:spPr>
          <a:xfrm>
            <a:off x="457593" y="1209573"/>
            <a:ext cx="8208912" cy="2369880"/>
          </a:xfrm>
          <a:prstGeom prst="rect">
            <a:avLst/>
          </a:prstGeom>
        </p:spPr>
        <p:txBody>
          <a:bodyPr wrap="square">
            <a:spAutoFit/>
          </a:bodyPr>
          <a:lstStyle/>
          <a:p>
            <a:r>
              <a:rPr lang="es-MX" b="1" dirty="0"/>
              <a:t>Manuela Corroy Gómez                                       Biología IV  </a:t>
            </a:r>
          </a:p>
          <a:p>
            <a:endParaRPr lang="es-MX" dirty="0"/>
          </a:p>
          <a:p>
            <a:pPr algn="just"/>
            <a:r>
              <a:rPr lang="es-MX" sz="1400" dirty="0"/>
              <a:t>Hay conocimientos que han ido recordándose de cursos anteriores, lo que ha facilitado el desarrollo de este proyecto interdisciplinario.</a:t>
            </a:r>
          </a:p>
          <a:p>
            <a:pPr algn="just"/>
            <a:r>
              <a:rPr lang="es-MX" sz="1400" dirty="0"/>
              <a:t>Las dificultades con las que me enfrenté es la forma de cómo doy la materia, con disponibilidad al cambio. Aún no me toca aplicarlo.  No se ha concluido y aún no puedo llevarlo a la práctica. </a:t>
            </a:r>
          </a:p>
          <a:p>
            <a:pPr algn="just"/>
            <a:r>
              <a:rPr lang="es-MX" sz="1400" dirty="0"/>
              <a:t>Aunque antes de este proyecto me di cuenta de cómo todas las materias tienen relación, debo seguir insistiendo a los alumnos que la mejor forma de aprender es leer y comprender los conceptos establecidos. El recordar conceptos me es útil para aplicar la interdisciplinariedad. </a:t>
            </a:r>
          </a:p>
          <a:p>
            <a:pPr algn="just"/>
            <a:r>
              <a:rPr lang="es-MX" sz="1400" dirty="0"/>
              <a:t> </a:t>
            </a:r>
          </a:p>
        </p:txBody>
      </p:sp>
      <p:pic>
        <p:nvPicPr>
          <p:cNvPr id="6"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93" y="23271"/>
            <a:ext cx="1080121" cy="1063297"/>
          </a:xfrm>
          <a:prstGeom prst="rect">
            <a:avLst/>
          </a:prstGeom>
          <a:noFill/>
          <a:ln w="9525">
            <a:noFill/>
            <a:miter lim="800000"/>
            <a:headEnd/>
            <a:tailEnd/>
          </a:ln>
        </p:spPr>
      </p:pic>
      <p:sp>
        <p:nvSpPr>
          <p:cNvPr id="7" name="4 CuadroTexto"/>
          <p:cNvSpPr txBox="1"/>
          <p:nvPr/>
        </p:nvSpPr>
        <p:spPr>
          <a:xfrm>
            <a:off x="6300192" y="262533"/>
            <a:ext cx="2404620"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9" name="CuadroTexto 8"/>
          <p:cNvSpPr txBox="1"/>
          <p:nvPr/>
        </p:nvSpPr>
        <p:spPr>
          <a:xfrm>
            <a:off x="5111552" y="823542"/>
            <a:ext cx="4032448" cy="369332"/>
          </a:xfrm>
          <a:prstGeom prst="rect">
            <a:avLst/>
          </a:prstGeom>
          <a:noFill/>
        </p:spPr>
        <p:txBody>
          <a:bodyPr wrap="square" rtlCol="0">
            <a:spAutoFit/>
          </a:bodyPr>
          <a:lstStyle/>
          <a:p>
            <a:r>
              <a:rPr lang="es-MX" dirty="0"/>
              <a:t>Producto 15. Reflexiones personales </a:t>
            </a:r>
          </a:p>
        </p:txBody>
      </p:sp>
    </p:spTree>
    <p:extLst>
      <p:ext uri="{BB962C8B-B14F-4D97-AF65-F5344CB8AC3E}">
        <p14:creationId xmlns:p14="http://schemas.microsoft.com/office/powerpoint/2010/main" val="42543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754" y="3838735"/>
            <a:ext cx="3690132" cy="27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090" y="1009109"/>
            <a:ext cx="3611893"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1541" y="548680"/>
            <a:ext cx="2448272" cy="303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763" y="3810689"/>
            <a:ext cx="252028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3CDB2D2-7167-4BE7-8303-E6E5F905E707}" type="slidenum">
              <a:rPr lang="es-MX" smtClean="0"/>
              <a:t>6</a:t>
            </a:fld>
            <a:endParaRPr lang="es-MX" dirty="0"/>
          </a:p>
        </p:txBody>
      </p:sp>
      <p:pic>
        <p:nvPicPr>
          <p:cNvPr id="8" name="7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167" y="60149"/>
            <a:ext cx="1055207" cy="955641"/>
          </a:xfrm>
          <a:prstGeom prst="rect">
            <a:avLst/>
          </a:prstGeom>
          <a:noFill/>
          <a:ln w="9525">
            <a:noFill/>
            <a:miter lim="800000"/>
            <a:headEnd/>
            <a:tailEnd/>
          </a:ln>
        </p:spPr>
      </p:pic>
      <p:sp>
        <p:nvSpPr>
          <p:cNvPr id="9"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1" name="1 Título"/>
          <p:cNvSpPr txBox="1">
            <a:spLocks/>
          </p:cNvSpPr>
          <p:nvPr/>
        </p:nvSpPr>
        <p:spPr>
          <a:xfrm>
            <a:off x="5148064" y="486632"/>
            <a:ext cx="3810000" cy="518427"/>
          </a:xfrm>
          <a:prstGeom prst="rect">
            <a:avLst/>
          </a:prstGeom>
        </p:spPr>
        <p:txBody>
          <a:bodyPr vert="horz" lIns="91440" tIns="45720" rIns="91440" bIns="45720" rtlCol="0" anchor="b" anchorCtr="0">
            <a:normAutofit fontScale="9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dirty="0">
                <a:latin typeface="+mn-lt"/>
              </a:rPr>
              <a:t>5. A Producto 3. Fotografías de la 1 R. T.</a:t>
            </a:r>
          </a:p>
        </p:txBody>
      </p:sp>
    </p:spTree>
    <p:extLst>
      <p:ext uri="{BB962C8B-B14F-4D97-AF65-F5344CB8AC3E}">
        <p14:creationId xmlns:p14="http://schemas.microsoft.com/office/powerpoint/2010/main" val="31870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circle(in)">
                                      <p:cBhvr>
                                        <p:cTn id="22" dur="2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03" y="1988840"/>
            <a:ext cx="3528392" cy="470452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675" y="2027640"/>
            <a:ext cx="3515986" cy="4687981"/>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7</a:t>
            </a:fld>
            <a:endParaRPr lang="es-MX" dirty="0"/>
          </a:p>
        </p:txBody>
      </p:sp>
      <p:pic>
        <p:nvPicPr>
          <p:cNvPr id="7"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67" y="60149"/>
            <a:ext cx="1055207" cy="955641"/>
          </a:xfrm>
          <a:prstGeom prst="rect">
            <a:avLst/>
          </a:prstGeom>
          <a:noFill/>
          <a:ln w="9525">
            <a:noFill/>
            <a:miter lim="800000"/>
            <a:headEnd/>
            <a:tailEnd/>
          </a:ln>
        </p:spPr>
      </p:pic>
      <p:sp>
        <p:nvSpPr>
          <p:cNvPr id="8"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1 Título"/>
          <p:cNvSpPr txBox="1">
            <a:spLocks/>
          </p:cNvSpPr>
          <p:nvPr/>
        </p:nvSpPr>
        <p:spPr>
          <a:xfrm>
            <a:off x="5334000" y="963119"/>
            <a:ext cx="3810000" cy="518427"/>
          </a:xfrm>
          <a:prstGeom prst="rect">
            <a:avLst/>
          </a:prstGeom>
        </p:spPr>
        <p:txBody>
          <a:bodyPr vert="horz" lIns="91440" tIns="45720" rIns="91440" bIns="45720" rtlCol="0" anchor="b" anchorCtr="0">
            <a:normAutofit fontScale="9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a:latin typeface="+mn-lt"/>
              </a:rPr>
              <a:t>5. A Producto 3. Fotografías de la 1 R. T.</a:t>
            </a:r>
            <a:endParaRPr lang="es-MX" sz="1800" dirty="0">
              <a:latin typeface="+mn-lt"/>
            </a:endParaRPr>
          </a:p>
        </p:txBody>
      </p:sp>
    </p:spTree>
    <p:extLst>
      <p:ext uri="{BB962C8B-B14F-4D97-AF65-F5344CB8AC3E}">
        <p14:creationId xmlns:p14="http://schemas.microsoft.com/office/powerpoint/2010/main" val="26465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67" y="1772816"/>
            <a:ext cx="3618402" cy="482453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772816"/>
            <a:ext cx="3618402" cy="4824536"/>
          </a:xfrm>
          <a:prstGeom prst="rect">
            <a:avLst/>
          </a:prstGeom>
        </p:spPr>
      </p:pic>
      <p:sp>
        <p:nvSpPr>
          <p:cNvPr id="2" name="1 Marcador de número de diapositiva"/>
          <p:cNvSpPr>
            <a:spLocks noGrp="1"/>
          </p:cNvSpPr>
          <p:nvPr>
            <p:ph type="sldNum" sz="quarter" idx="12"/>
          </p:nvPr>
        </p:nvSpPr>
        <p:spPr/>
        <p:txBody>
          <a:bodyPr/>
          <a:lstStyle/>
          <a:p>
            <a:fld id="{B3CDB2D2-7167-4BE7-8303-E6E5F905E707}" type="slidenum">
              <a:rPr lang="es-MX" smtClean="0"/>
              <a:t>8</a:t>
            </a:fld>
            <a:endParaRPr lang="es-MX" dirty="0"/>
          </a:p>
        </p:txBody>
      </p:sp>
      <p:pic>
        <p:nvPicPr>
          <p:cNvPr id="7"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67" y="60149"/>
            <a:ext cx="1055207" cy="955641"/>
          </a:xfrm>
          <a:prstGeom prst="rect">
            <a:avLst/>
          </a:prstGeom>
          <a:noFill/>
          <a:ln w="9525">
            <a:noFill/>
            <a:miter lim="800000"/>
            <a:headEnd/>
            <a:tailEnd/>
          </a:ln>
        </p:spPr>
      </p:pic>
      <p:sp>
        <p:nvSpPr>
          <p:cNvPr id="8"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
        <p:nvSpPr>
          <p:cNvPr id="10" name="1 Título"/>
          <p:cNvSpPr txBox="1">
            <a:spLocks/>
          </p:cNvSpPr>
          <p:nvPr/>
        </p:nvSpPr>
        <p:spPr>
          <a:xfrm>
            <a:off x="5148064" y="1015790"/>
            <a:ext cx="3810000" cy="518427"/>
          </a:xfrm>
          <a:prstGeom prst="rect">
            <a:avLst/>
          </a:prstGeom>
        </p:spPr>
        <p:txBody>
          <a:bodyPr vert="horz" lIns="91440" tIns="45720" rIns="91440" bIns="45720" rtlCol="0" anchor="b" anchorCtr="0">
            <a:normAutofit fontScale="9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a:latin typeface="+mn-lt"/>
              </a:rPr>
              <a:t>5. A Producto 3. Fotografías de la 1 R. T.</a:t>
            </a:r>
            <a:endParaRPr lang="es-MX" sz="1800" dirty="0">
              <a:latin typeface="+mn-lt"/>
            </a:endParaRPr>
          </a:p>
        </p:txBody>
      </p:sp>
    </p:spTree>
    <p:extLst>
      <p:ext uri="{BB962C8B-B14F-4D97-AF65-F5344CB8AC3E}">
        <p14:creationId xmlns:p14="http://schemas.microsoft.com/office/powerpoint/2010/main" val="10040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5590157" y="892424"/>
            <a:ext cx="3158308" cy="360040"/>
          </a:xfrm>
        </p:spPr>
        <p:txBody>
          <a:bodyPr>
            <a:noAutofit/>
          </a:bodyPr>
          <a:lstStyle/>
          <a:p>
            <a:r>
              <a:rPr lang="es-MX" sz="1800" dirty="0">
                <a:latin typeface="+mn-lt"/>
              </a:rPr>
              <a:t>5 B. Producto 2. Organizador gráfico </a:t>
            </a:r>
          </a:p>
        </p:txBody>
      </p:sp>
      <p:sp>
        <p:nvSpPr>
          <p:cNvPr id="3" name="2 Marcador de número de diapositiva"/>
          <p:cNvSpPr>
            <a:spLocks noGrp="1"/>
          </p:cNvSpPr>
          <p:nvPr>
            <p:ph type="sldNum" sz="quarter" idx="12"/>
          </p:nvPr>
        </p:nvSpPr>
        <p:spPr/>
        <p:txBody>
          <a:bodyPr/>
          <a:lstStyle/>
          <a:p>
            <a:fld id="{B3CDB2D2-7167-4BE7-8303-E6E5F905E707}" type="slidenum">
              <a:rPr lang="es-MX" smtClean="0"/>
              <a:t>9</a:t>
            </a:fld>
            <a:endParaRPr lang="es-MX" dirty="0"/>
          </a:p>
        </p:txBody>
      </p:sp>
      <p:graphicFrame>
        <p:nvGraphicFramePr>
          <p:cNvPr id="5" name="Diagrama 4"/>
          <p:cNvGraphicFramePr/>
          <p:nvPr/>
        </p:nvGraphicFramePr>
        <p:xfrm>
          <a:off x="1691680" y="1043086"/>
          <a:ext cx="6768752" cy="5657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7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167" y="87445"/>
            <a:ext cx="1055207" cy="955641"/>
          </a:xfrm>
          <a:prstGeom prst="rect">
            <a:avLst/>
          </a:prstGeom>
          <a:noFill/>
          <a:ln w="9525">
            <a:noFill/>
            <a:miter lim="800000"/>
            <a:headEnd/>
            <a:tailEnd/>
          </a:ln>
        </p:spPr>
      </p:pic>
      <p:sp>
        <p:nvSpPr>
          <p:cNvPr id="8" name="4 CuadroTexto"/>
          <p:cNvSpPr txBox="1"/>
          <p:nvPr/>
        </p:nvSpPr>
        <p:spPr>
          <a:xfrm>
            <a:off x="6444208" y="114740"/>
            <a:ext cx="2853318" cy="584775"/>
          </a:xfrm>
          <a:prstGeom prst="rect">
            <a:avLst/>
          </a:prstGeom>
          <a:noFill/>
        </p:spPr>
        <p:txBody>
          <a:bodyPr wrap="square" rtlCol="0">
            <a:spAutoFit/>
          </a:bodyPr>
          <a:lstStyle/>
          <a:p>
            <a:r>
              <a:rPr lang="es-MX" sz="1600" b="1" dirty="0">
                <a:latin typeface="Algerian" pitchFamily="82" charset="0"/>
              </a:rPr>
              <a:t>Colegio Buckingham </a:t>
            </a:r>
          </a:p>
          <a:p>
            <a:pPr algn="ctr"/>
            <a:r>
              <a:rPr lang="es-MX" sz="1600" b="1" dirty="0">
                <a:latin typeface="Algerian" pitchFamily="82" charset="0"/>
              </a:rPr>
              <a:t>Quinto grado</a:t>
            </a:r>
          </a:p>
        </p:txBody>
      </p:sp>
    </p:spTree>
    <p:extLst>
      <p:ext uri="{BB962C8B-B14F-4D97-AF65-F5344CB8AC3E}">
        <p14:creationId xmlns:p14="http://schemas.microsoft.com/office/powerpoint/2010/main" val="14956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0</TotalTime>
  <Words>4094</Words>
  <Application>Microsoft Office PowerPoint</Application>
  <PresentationFormat>Presentación en pantalla (4:3)</PresentationFormat>
  <Paragraphs>923</Paragraphs>
  <Slides>54</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54</vt:i4>
      </vt:variant>
    </vt:vector>
  </HeadingPairs>
  <TitlesOfParts>
    <vt:vector size="67" baseType="lpstr">
      <vt:lpstr>Aharoni</vt:lpstr>
      <vt:lpstr>Algerian</vt:lpstr>
      <vt:lpstr>AR CHRISTY</vt:lpstr>
      <vt:lpstr>Arial</vt:lpstr>
      <vt:lpstr>Arial Narrow</vt:lpstr>
      <vt:lpstr>Calibri</vt:lpstr>
      <vt:lpstr>Calibri Light</vt:lpstr>
      <vt:lpstr>Castellar</vt:lpstr>
      <vt:lpstr>Century Gothic</vt:lpstr>
      <vt:lpstr>Impact</vt:lpstr>
      <vt:lpstr>Symbol</vt:lpstr>
      <vt:lpstr>Times New Roman</vt:lpstr>
      <vt:lpstr>NewsPrint</vt:lpstr>
      <vt:lpstr>Presentación de PowerPoint</vt:lpstr>
      <vt:lpstr>Presentación de PowerPoint</vt:lpstr>
      <vt:lpstr>  5. A Producto 1 C.A.I. Conclusiones generales</vt:lpstr>
      <vt:lpstr>  Producto 1 C.A.I. Conclusiones generales</vt:lpstr>
      <vt:lpstr>5. A Producto 3. Fotografías de la 1 R. T.</vt:lpstr>
      <vt:lpstr>Presentación de PowerPoint</vt:lpstr>
      <vt:lpstr>Presentación de PowerPoint</vt:lpstr>
      <vt:lpstr>Presentación de PowerPoint</vt:lpstr>
      <vt:lpstr>5 B. Producto 2. Organizador gráfico </vt:lpstr>
      <vt:lpstr>Presentación de PowerPoint</vt:lpstr>
      <vt:lpstr>Presentación de PowerPoint</vt:lpstr>
      <vt:lpstr>Presentación de PowerPoint</vt:lpstr>
      <vt:lpstr>Presentación de PowerPoint</vt:lpstr>
      <vt:lpstr>Presentación de PowerPoint</vt:lpstr>
      <vt:lpstr>Presentación de PowerPoint</vt:lpstr>
      <vt:lpstr>5. G Formatos para planeación diaria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Castellano</dc:creator>
  <cp:lastModifiedBy>NO ME DA MIEDO MAÑANA PORQUE HE VISTO AYER Y ME ENCANTA HOY</cp:lastModifiedBy>
  <cp:revision>148</cp:revision>
  <dcterms:created xsi:type="dcterms:W3CDTF">2017-10-25T23:07:23Z</dcterms:created>
  <dcterms:modified xsi:type="dcterms:W3CDTF">2019-11-15T18:13:58Z</dcterms:modified>
</cp:coreProperties>
</file>