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9" r:id="rId7"/>
    <p:sldId id="301" r:id="rId8"/>
    <p:sldId id="262" r:id="rId9"/>
    <p:sldId id="263" r:id="rId10"/>
    <p:sldId id="264" r:id="rId11"/>
    <p:sldId id="300" r:id="rId12"/>
    <p:sldId id="257" r:id="rId13"/>
    <p:sldId id="260" r:id="rId14"/>
    <p:sldId id="261" r:id="rId15"/>
    <p:sldId id="265" r:id="rId16"/>
    <p:sldId id="273" r:id="rId17"/>
    <p:sldId id="274" r:id="rId18"/>
    <p:sldId id="275" r:id="rId19"/>
    <p:sldId id="276" r:id="rId20"/>
    <p:sldId id="277" r:id="rId21"/>
    <p:sldId id="278" r:id="rId22"/>
    <p:sldId id="266" r:id="rId23"/>
    <p:sldId id="267" r:id="rId24"/>
    <p:sldId id="268" r:id="rId25"/>
    <p:sldId id="269" r:id="rId26"/>
    <p:sldId id="272" r:id="rId27"/>
    <p:sldId id="270" r:id="rId28"/>
    <p:sldId id="271" r:id="rId29"/>
    <p:sldId id="279" r:id="rId30"/>
    <p:sldId id="281" r:id="rId31"/>
    <p:sldId id="280" r:id="rId32"/>
    <p:sldId id="282" r:id="rId33"/>
    <p:sldId id="283" r:id="rId34"/>
    <p:sldId id="284" r:id="rId35"/>
    <p:sldId id="285" r:id="rId36"/>
    <p:sldId id="287" r:id="rId37"/>
    <p:sldId id="286" r:id="rId38"/>
    <p:sldId id="288" r:id="rId39"/>
    <p:sldId id="289" r:id="rId40"/>
    <p:sldId id="290" r:id="rId41"/>
    <p:sldId id="291" r:id="rId42"/>
    <p:sldId id="295" r:id="rId43"/>
    <p:sldId id="292" r:id="rId44"/>
    <p:sldId id="294" r:id="rId45"/>
    <p:sldId id="293" r:id="rId46"/>
    <p:sldId id="296" r:id="rId47"/>
    <p:sldId id="297" r:id="rId48"/>
    <p:sldId id="298" r:id="rId49"/>
    <p:sldId id="302" r:id="rId50"/>
    <p:sldId id="299" r:id="rId51"/>
    <p:sldId id="303" r:id="rId5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3270"/>
    <a:srgbClr val="3CCC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90CDD9-0287-44CD-813C-EDB13A629369}" v="12" dt="2020-04-01T17:11:49.129"/>
    <p1510:client id="{565DD5A2-63DE-6A63-B1C2-EFA3AA1D9C01}" v="1" dt="2020-03-18T03:21:18.122"/>
    <p1510:client id="{745275D9-E773-705F-8F9D-4B3F378C2C85}" v="82" dt="2020-03-13T18:40:16.502"/>
    <p1510:client id="{C2288E8D-9EC5-4FC6-8279-2C4E7B47DBEE}" v="513" dt="2020-03-18T03:16:01.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a López-Araiza Bejar" userId="S::gabrielal@lafloridastj.edu.mx::50ca596b-cec0-4dce-9d57-6231c0321c27" providerId="AD" clId="Web-{C2288E8D-9EC5-4FC6-8279-2C4E7B47DBEE}"/>
    <pc:docChg chg="modSld">
      <pc:chgData name="Gabriela López-Araiza Bejar" userId="S::gabrielal@lafloridastj.edu.mx::50ca596b-cec0-4dce-9d57-6231c0321c27" providerId="AD" clId="Web-{C2288E8D-9EC5-4FC6-8279-2C4E7B47DBEE}" dt="2020-03-18T03:16:01.049" v="503" actId="14100"/>
      <pc:docMkLst>
        <pc:docMk/>
      </pc:docMkLst>
      <pc:sldChg chg="modSp">
        <pc:chgData name="Gabriela López-Araiza Bejar" userId="S::gabrielal@lafloridastj.edu.mx::50ca596b-cec0-4dce-9d57-6231c0321c27" providerId="AD" clId="Web-{C2288E8D-9EC5-4FC6-8279-2C4E7B47DBEE}" dt="2020-03-18T03:03:13.846" v="123" actId="20577"/>
        <pc:sldMkLst>
          <pc:docMk/>
          <pc:sldMk cId="983105367" sldId="286"/>
        </pc:sldMkLst>
        <pc:spChg chg="mod">
          <ac:chgData name="Gabriela López-Araiza Bejar" userId="S::gabrielal@lafloridastj.edu.mx::50ca596b-cec0-4dce-9d57-6231c0321c27" providerId="AD" clId="Web-{C2288E8D-9EC5-4FC6-8279-2C4E7B47DBEE}" dt="2020-03-18T03:03:13.846" v="123" actId="20577"/>
          <ac:spMkLst>
            <pc:docMk/>
            <pc:sldMk cId="983105367" sldId="286"/>
            <ac:spMk id="3" creationId="{CE34E6D8-655C-4E8E-B51D-EA83B39E8F9A}"/>
          </ac:spMkLst>
        </pc:spChg>
      </pc:sldChg>
      <pc:sldChg chg="modSp">
        <pc:chgData name="Gabriela López-Araiza Bejar" userId="S::gabrielal@lafloridastj.edu.mx::50ca596b-cec0-4dce-9d57-6231c0321c27" providerId="AD" clId="Web-{C2288E8D-9EC5-4FC6-8279-2C4E7B47DBEE}" dt="2020-03-18T03:12:13.971" v="481" actId="20577"/>
        <pc:sldMkLst>
          <pc:docMk/>
          <pc:sldMk cId="1010790523" sldId="288"/>
        </pc:sldMkLst>
        <pc:spChg chg="mod">
          <ac:chgData name="Gabriela López-Araiza Bejar" userId="S::gabrielal@lafloridastj.edu.mx::50ca596b-cec0-4dce-9d57-6231c0321c27" providerId="AD" clId="Web-{C2288E8D-9EC5-4FC6-8279-2C4E7B47DBEE}" dt="2020-03-18T03:12:13.971" v="481" actId="20577"/>
          <ac:spMkLst>
            <pc:docMk/>
            <pc:sldMk cId="1010790523" sldId="288"/>
            <ac:spMk id="3" creationId="{EA9EA424-C7EC-43DC-8B34-EC20BACD5384}"/>
          </ac:spMkLst>
        </pc:spChg>
      </pc:sldChg>
      <pc:sldChg chg="addSp delSp modSp mod setBg">
        <pc:chgData name="Gabriela López-Araiza Bejar" userId="S::gabrielal@lafloridastj.edu.mx::50ca596b-cec0-4dce-9d57-6231c0321c27" providerId="AD" clId="Web-{C2288E8D-9EC5-4FC6-8279-2C4E7B47DBEE}" dt="2020-03-18T03:16:01.049" v="503" actId="14100"/>
        <pc:sldMkLst>
          <pc:docMk/>
          <pc:sldMk cId="4099219332" sldId="289"/>
        </pc:sldMkLst>
        <pc:spChg chg="mod">
          <ac:chgData name="Gabriela López-Araiza Bejar" userId="S::gabrielal@lafloridastj.edu.mx::50ca596b-cec0-4dce-9d57-6231c0321c27" providerId="AD" clId="Web-{C2288E8D-9EC5-4FC6-8279-2C4E7B47DBEE}" dt="2020-03-18T03:15:33.830" v="498"/>
          <ac:spMkLst>
            <pc:docMk/>
            <pc:sldMk cId="4099219332" sldId="289"/>
            <ac:spMk id="2" creationId="{DA6BF934-572E-47C2-B682-5A97B8398614}"/>
          </ac:spMkLst>
        </pc:spChg>
        <pc:spChg chg="del">
          <ac:chgData name="Gabriela López-Araiza Bejar" userId="S::gabrielal@lafloridastj.edu.mx::50ca596b-cec0-4dce-9d57-6231c0321c27" providerId="AD" clId="Web-{C2288E8D-9EC5-4FC6-8279-2C4E7B47DBEE}" dt="2020-03-18T03:12:54.502" v="483"/>
          <ac:spMkLst>
            <pc:docMk/>
            <pc:sldMk cId="4099219332" sldId="289"/>
            <ac:spMk id="3" creationId="{88A77A3C-FD3A-48E0-AA60-8ACB1FB55CC8}"/>
          </ac:spMkLst>
        </pc:spChg>
        <pc:spChg chg="add">
          <ac:chgData name="Gabriela López-Araiza Bejar" userId="S::gabrielal@lafloridastj.edu.mx::50ca596b-cec0-4dce-9d57-6231c0321c27" providerId="AD" clId="Web-{C2288E8D-9EC5-4FC6-8279-2C4E7B47DBEE}" dt="2020-03-18T03:15:33.830" v="498"/>
          <ac:spMkLst>
            <pc:docMk/>
            <pc:sldMk cId="4099219332" sldId="289"/>
            <ac:spMk id="15" creationId="{247AB924-1B87-43FC-B7C7-B112D5C51A0E}"/>
          </ac:spMkLst>
        </pc:spChg>
        <pc:picChg chg="add mod ord">
          <ac:chgData name="Gabriela López-Araiza Bejar" userId="S::gabrielal@lafloridastj.edu.mx::50ca596b-cec0-4dce-9d57-6231c0321c27" providerId="AD" clId="Web-{C2288E8D-9EC5-4FC6-8279-2C4E7B47DBEE}" dt="2020-03-18T03:15:33.830" v="498"/>
          <ac:picMkLst>
            <pc:docMk/>
            <pc:sldMk cId="4099219332" sldId="289"/>
            <ac:picMk id="4" creationId="{2BF0D8EF-F842-4B46-8D3F-1E8BA6F97623}"/>
          </ac:picMkLst>
        </pc:picChg>
        <pc:picChg chg="add mod">
          <ac:chgData name="Gabriela López-Araiza Bejar" userId="S::gabrielal@lafloridastj.edu.mx::50ca596b-cec0-4dce-9d57-6231c0321c27" providerId="AD" clId="Web-{C2288E8D-9EC5-4FC6-8279-2C4E7B47DBEE}" dt="2020-03-18T03:16:01.049" v="503" actId="14100"/>
          <ac:picMkLst>
            <pc:docMk/>
            <pc:sldMk cId="4099219332" sldId="289"/>
            <ac:picMk id="6" creationId="{7947D8F5-7098-4ECB-AB50-7E87764F944F}"/>
          </ac:picMkLst>
        </pc:picChg>
        <pc:picChg chg="add mod">
          <ac:chgData name="Gabriela López-Araiza Bejar" userId="S::gabrielal@lafloridastj.edu.mx::50ca596b-cec0-4dce-9d57-6231c0321c27" providerId="AD" clId="Web-{C2288E8D-9EC5-4FC6-8279-2C4E7B47DBEE}" dt="2020-03-18T03:16:01.002" v="501" actId="1076"/>
          <ac:picMkLst>
            <pc:docMk/>
            <pc:sldMk cId="4099219332" sldId="289"/>
            <ac:picMk id="8" creationId="{7EE9F761-AF1C-411D-9E03-C6AAA4083E4E}"/>
          </ac:picMkLst>
        </pc:picChg>
        <pc:cxnChg chg="add">
          <ac:chgData name="Gabriela López-Araiza Bejar" userId="S::gabrielal@lafloridastj.edu.mx::50ca596b-cec0-4dce-9d57-6231c0321c27" providerId="AD" clId="Web-{C2288E8D-9EC5-4FC6-8279-2C4E7B47DBEE}" dt="2020-03-18T03:15:33.830" v="498"/>
          <ac:cxnSpMkLst>
            <pc:docMk/>
            <pc:sldMk cId="4099219332" sldId="289"/>
            <ac:cxnSpMk id="13" creationId="{99AE2756-0FC4-4155-83E7-58AAAB63E757}"/>
          </ac:cxnSpMkLst>
        </pc:cxnChg>
        <pc:cxnChg chg="add">
          <ac:chgData name="Gabriela López-Araiza Bejar" userId="S::gabrielal@lafloridastj.edu.mx::50ca596b-cec0-4dce-9d57-6231c0321c27" providerId="AD" clId="Web-{C2288E8D-9EC5-4FC6-8279-2C4E7B47DBEE}" dt="2020-03-18T03:15:33.830" v="498"/>
          <ac:cxnSpMkLst>
            <pc:docMk/>
            <pc:sldMk cId="4099219332" sldId="289"/>
            <ac:cxnSpMk id="17" creationId="{818DC98F-4057-4645-B948-F604F39A9CFE}"/>
          </ac:cxnSpMkLst>
        </pc:cxnChg>
        <pc:cxnChg chg="add">
          <ac:chgData name="Gabriela López-Araiza Bejar" userId="S::gabrielal@lafloridastj.edu.mx::50ca596b-cec0-4dce-9d57-6231c0321c27" providerId="AD" clId="Web-{C2288E8D-9EC5-4FC6-8279-2C4E7B47DBEE}" dt="2020-03-18T03:15:33.830" v="498"/>
          <ac:cxnSpMkLst>
            <pc:docMk/>
            <pc:sldMk cId="4099219332" sldId="289"/>
            <ac:cxnSpMk id="19" creationId="{DAD2B705-4A9B-408D-AA80-4F41045E09DE}"/>
          </ac:cxnSpMkLst>
        </pc:cxnChg>
      </pc:sldChg>
    </pc:docChg>
  </pc:docChgLst>
  <pc:docChgLst>
    <pc:chgData name="Oscar Ibarra Espinoza" userId="S::oscari@lafloridastj.edu.mx::5c736758-64c3-4301-81ae-44923f75416c" providerId="AD" clId="Web-{745275D9-E773-705F-8F9D-4B3F378C2C85}"/>
    <pc:docChg chg="modSld">
      <pc:chgData name="Oscar Ibarra Espinoza" userId="S::oscari@lafloridastj.edu.mx::5c736758-64c3-4301-81ae-44923f75416c" providerId="AD" clId="Web-{745275D9-E773-705F-8F9D-4B3F378C2C85}" dt="2020-03-13T18:40:16.502" v="81" actId="20577"/>
      <pc:docMkLst>
        <pc:docMk/>
      </pc:docMkLst>
      <pc:sldChg chg="modSp">
        <pc:chgData name="Oscar Ibarra Espinoza" userId="S::oscari@lafloridastj.edu.mx::5c736758-64c3-4301-81ae-44923f75416c" providerId="AD" clId="Web-{745275D9-E773-705F-8F9D-4B3F378C2C85}" dt="2020-03-13T18:40:16.502" v="80" actId="20577"/>
        <pc:sldMkLst>
          <pc:docMk/>
          <pc:sldMk cId="2173587200" sldId="256"/>
        </pc:sldMkLst>
        <pc:spChg chg="mod">
          <ac:chgData name="Oscar Ibarra Espinoza" userId="S::oscari@lafloridastj.edu.mx::5c736758-64c3-4301-81ae-44923f75416c" providerId="AD" clId="Web-{745275D9-E773-705F-8F9D-4B3F378C2C85}" dt="2020-03-13T18:40:16.502" v="80" actId="20577"/>
          <ac:spMkLst>
            <pc:docMk/>
            <pc:sldMk cId="2173587200" sldId="256"/>
            <ac:spMk id="3" creationId="{5D55B4CE-B03C-4806-A45E-DFB6CA706C1A}"/>
          </ac:spMkLst>
        </pc:spChg>
      </pc:sldChg>
    </pc:docChg>
  </pc:docChgLst>
  <pc:docChgLst>
    <pc:chgData name="Oscar Ibarra Espinoza" userId="S::oscari@lafloridastj.edu.mx::5c736758-64c3-4301-81ae-44923f75416c" providerId="AD" clId="Web-{4190CDD9-0287-44CD-813C-EDB13A629369}"/>
    <pc:docChg chg="modSld">
      <pc:chgData name="Oscar Ibarra Espinoza" userId="S::oscari@lafloridastj.edu.mx::5c736758-64c3-4301-81ae-44923f75416c" providerId="AD" clId="Web-{4190CDD9-0287-44CD-813C-EDB13A629369}" dt="2020-04-01T17:11:14.411" v="9" actId="20577"/>
      <pc:docMkLst>
        <pc:docMk/>
      </pc:docMkLst>
      <pc:sldChg chg="modSp">
        <pc:chgData name="Oscar Ibarra Espinoza" userId="S::oscari@lafloridastj.edu.mx::5c736758-64c3-4301-81ae-44923f75416c" providerId="AD" clId="Web-{4190CDD9-0287-44CD-813C-EDB13A629369}" dt="2020-04-01T17:11:14.411" v="8" actId="20577"/>
        <pc:sldMkLst>
          <pc:docMk/>
          <pc:sldMk cId="761807759" sldId="294"/>
        </pc:sldMkLst>
        <pc:spChg chg="mod">
          <ac:chgData name="Oscar Ibarra Espinoza" userId="S::oscari@lafloridastj.edu.mx::5c736758-64c3-4301-81ae-44923f75416c" providerId="AD" clId="Web-{4190CDD9-0287-44CD-813C-EDB13A629369}" dt="2020-04-01T17:11:14.411" v="8" actId="20577"/>
          <ac:spMkLst>
            <pc:docMk/>
            <pc:sldMk cId="761807759" sldId="294"/>
            <ac:spMk id="3" creationId="{78E14516-6F12-4306-8E68-4BCDC30E4BA1}"/>
          </ac:spMkLst>
        </pc:spChg>
      </pc:sldChg>
    </pc:docChg>
  </pc:docChgLst>
  <pc:docChgLst>
    <pc:chgData name="Gabriela López-Araiza Bejar" userId="S::gabrielal@lafloridastj.edu.mx::50ca596b-cec0-4dce-9d57-6231c0321c27" providerId="AD" clId="Web-{565DD5A2-63DE-6A63-B1C2-EFA3AA1D9C01}"/>
    <pc:docChg chg="modSld">
      <pc:chgData name="Gabriela López-Araiza Bejar" userId="S::gabrielal@lafloridastj.edu.mx::50ca596b-cec0-4dce-9d57-6231c0321c27" providerId="AD" clId="Web-{565DD5A2-63DE-6A63-B1C2-EFA3AA1D9C01}" dt="2020-03-18T03:21:18.122" v="0" actId="1076"/>
      <pc:docMkLst>
        <pc:docMk/>
      </pc:docMkLst>
      <pc:sldChg chg="modSp">
        <pc:chgData name="Gabriela López-Araiza Bejar" userId="S::gabrielal@lafloridastj.edu.mx::50ca596b-cec0-4dce-9d57-6231c0321c27" providerId="AD" clId="Web-{565DD5A2-63DE-6A63-B1C2-EFA3AA1D9C01}" dt="2020-03-18T03:21:18.122" v="0" actId="1076"/>
        <pc:sldMkLst>
          <pc:docMk/>
          <pc:sldMk cId="4099219332" sldId="289"/>
        </pc:sldMkLst>
        <pc:picChg chg="mod">
          <ac:chgData name="Gabriela López-Araiza Bejar" userId="S::gabrielal@lafloridastj.edu.mx::50ca596b-cec0-4dce-9d57-6231c0321c27" providerId="AD" clId="Web-{565DD5A2-63DE-6A63-B1C2-EFA3AA1D9C01}" dt="2020-03-18T03:21:18.122" v="0" actId="1076"/>
          <ac:picMkLst>
            <pc:docMk/>
            <pc:sldMk cId="4099219332" sldId="289"/>
            <ac:picMk id="8" creationId="{7EE9F761-AF1C-411D-9E03-C6AAA4083E4E}"/>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DC52B0-AB27-4B9D-97E0-816BAE8E23D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BBA7A79-615F-4E1A-BDCD-711B7DCA71FC}">
      <dgm:prSet/>
      <dgm:spPr/>
      <dgm:t>
        <a:bodyPr/>
        <a:lstStyle/>
        <a:p>
          <a:r>
            <a:rPr lang="es-MX"/>
            <a:t>Literatura Mexicana. Lucía Elvira Pérez Álvarez</a:t>
          </a:r>
          <a:endParaRPr lang="en-US"/>
        </a:p>
      </dgm:t>
    </dgm:pt>
    <dgm:pt modelId="{3929C9A5-E472-4EEE-B52F-BC8366E48728}" type="parTrans" cxnId="{407F1AB4-D48B-44CE-93C9-065C964516AA}">
      <dgm:prSet/>
      <dgm:spPr/>
      <dgm:t>
        <a:bodyPr/>
        <a:lstStyle/>
        <a:p>
          <a:endParaRPr lang="en-US"/>
        </a:p>
      </dgm:t>
    </dgm:pt>
    <dgm:pt modelId="{CC8AAA62-7F34-4F2E-A84E-7948518D4AA4}" type="sibTrans" cxnId="{407F1AB4-D48B-44CE-93C9-065C964516AA}">
      <dgm:prSet/>
      <dgm:spPr/>
      <dgm:t>
        <a:bodyPr/>
        <a:lstStyle/>
        <a:p>
          <a:endParaRPr lang="en-US"/>
        </a:p>
      </dgm:t>
    </dgm:pt>
    <dgm:pt modelId="{34460F30-70E2-4F14-8E9E-A00F766B4347}">
      <dgm:prSet/>
      <dgm:spPr/>
      <dgm:t>
        <a:bodyPr/>
        <a:lstStyle/>
        <a:p>
          <a:r>
            <a:rPr lang="es-MX"/>
            <a:t>Psicología. Gabriela López Araiza</a:t>
          </a:r>
          <a:endParaRPr lang="en-US"/>
        </a:p>
      </dgm:t>
    </dgm:pt>
    <dgm:pt modelId="{E366BBFD-994A-463B-899D-11700D3FAC4A}" type="parTrans" cxnId="{73A884F8-1B3F-4CC8-9A3C-CF586283BDBE}">
      <dgm:prSet/>
      <dgm:spPr/>
      <dgm:t>
        <a:bodyPr/>
        <a:lstStyle/>
        <a:p>
          <a:endParaRPr lang="en-US"/>
        </a:p>
      </dgm:t>
    </dgm:pt>
    <dgm:pt modelId="{D72ADA13-3E5F-49FB-BB98-BCDBCF7501FF}" type="sibTrans" cxnId="{73A884F8-1B3F-4CC8-9A3C-CF586283BDBE}">
      <dgm:prSet/>
      <dgm:spPr/>
      <dgm:t>
        <a:bodyPr/>
        <a:lstStyle/>
        <a:p>
          <a:endParaRPr lang="en-US"/>
        </a:p>
      </dgm:t>
    </dgm:pt>
    <dgm:pt modelId="{2BC954EC-F6F1-4AFC-9466-3611EDC7FE95}">
      <dgm:prSet/>
      <dgm:spPr/>
      <dgm:t>
        <a:bodyPr/>
        <a:lstStyle/>
        <a:p>
          <a:r>
            <a:rPr lang="es-MX"/>
            <a:t>Historia de la Cultura. Oscar Ibarra Espinoza</a:t>
          </a:r>
          <a:endParaRPr lang="en-US"/>
        </a:p>
      </dgm:t>
    </dgm:pt>
    <dgm:pt modelId="{14C3EC4F-4896-4CA7-A14C-F3B592D87D6A}" type="parTrans" cxnId="{FFE372F0-81B1-443D-823A-B630DCE2420B}">
      <dgm:prSet/>
      <dgm:spPr/>
      <dgm:t>
        <a:bodyPr/>
        <a:lstStyle/>
        <a:p>
          <a:endParaRPr lang="en-US"/>
        </a:p>
      </dgm:t>
    </dgm:pt>
    <dgm:pt modelId="{1D705FC0-4533-4685-86FD-B6C59E72A6ED}" type="sibTrans" cxnId="{FFE372F0-81B1-443D-823A-B630DCE2420B}">
      <dgm:prSet/>
      <dgm:spPr/>
      <dgm:t>
        <a:bodyPr/>
        <a:lstStyle/>
        <a:p>
          <a:endParaRPr lang="en-US"/>
        </a:p>
      </dgm:t>
    </dgm:pt>
    <dgm:pt modelId="{76319D38-3B82-4F45-BFAA-7F4D81C7F2E8}">
      <dgm:prSet/>
      <dgm:spPr/>
      <dgm:t>
        <a:bodyPr/>
        <a:lstStyle/>
        <a:p>
          <a:r>
            <a:rPr lang="es-MX"/>
            <a:t>Materias de apoyo</a:t>
          </a:r>
          <a:endParaRPr lang="en-US"/>
        </a:p>
      </dgm:t>
    </dgm:pt>
    <dgm:pt modelId="{0BD49419-7539-4A38-A1A4-A35A493A12D0}" type="parTrans" cxnId="{E2456E6C-A1FE-4457-A867-BAEC462D29B5}">
      <dgm:prSet/>
      <dgm:spPr/>
      <dgm:t>
        <a:bodyPr/>
        <a:lstStyle/>
        <a:p>
          <a:endParaRPr lang="en-US"/>
        </a:p>
      </dgm:t>
    </dgm:pt>
    <dgm:pt modelId="{44318A5A-A0F1-4E3F-91D7-79E60E329AAE}" type="sibTrans" cxnId="{E2456E6C-A1FE-4457-A867-BAEC462D29B5}">
      <dgm:prSet/>
      <dgm:spPr/>
      <dgm:t>
        <a:bodyPr/>
        <a:lstStyle/>
        <a:p>
          <a:endParaRPr lang="en-US"/>
        </a:p>
      </dgm:t>
    </dgm:pt>
    <dgm:pt modelId="{2D2ACFBC-B4B9-445E-B11B-987E4ED1E7C0}">
      <dgm:prSet/>
      <dgm:spPr/>
      <dgm:t>
        <a:bodyPr/>
        <a:lstStyle/>
        <a:p>
          <a:r>
            <a:rPr lang="es-MX"/>
            <a:t>Historia del arte. Edgar Becerra Osorio</a:t>
          </a:r>
          <a:endParaRPr lang="en-US"/>
        </a:p>
      </dgm:t>
    </dgm:pt>
    <dgm:pt modelId="{517E6E93-6226-4D1A-BEDE-5B4ED0A2D576}" type="parTrans" cxnId="{B1D438F1-D76E-4DF1-BC1D-FCE2A889BFAC}">
      <dgm:prSet/>
      <dgm:spPr/>
      <dgm:t>
        <a:bodyPr/>
        <a:lstStyle/>
        <a:p>
          <a:endParaRPr lang="en-US"/>
        </a:p>
      </dgm:t>
    </dgm:pt>
    <dgm:pt modelId="{B9C8A647-3FF2-4A20-9B42-3F8FAD10B584}" type="sibTrans" cxnId="{B1D438F1-D76E-4DF1-BC1D-FCE2A889BFAC}">
      <dgm:prSet/>
      <dgm:spPr/>
      <dgm:t>
        <a:bodyPr/>
        <a:lstStyle/>
        <a:p>
          <a:endParaRPr lang="en-US"/>
        </a:p>
      </dgm:t>
    </dgm:pt>
    <dgm:pt modelId="{5769B476-E58C-44C7-A4C6-040376DB6DC0}" type="pres">
      <dgm:prSet presAssocID="{5CDC52B0-AB27-4B9D-97E0-816BAE8E23D6}" presName="root" presStyleCnt="0">
        <dgm:presLayoutVars>
          <dgm:dir/>
          <dgm:resizeHandles val="exact"/>
        </dgm:presLayoutVars>
      </dgm:prSet>
      <dgm:spPr/>
      <dgm:t>
        <a:bodyPr/>
        <a:lstStyle/>
        <a:p>
          <a:endParaRPr lang="es-ES"/>
        </a:p>
      </dgm:t>
    </dgm:pt>
    <dgm:pt modelId="{3626CC19-F20A-4BAC-92A4-10EFFE26C21D}" type="pres">
      <dgm:prSet presAssocID="{3BBA7A79-615F-4E1A-BDCD-711B7DCA71FC}" presName="compNode" presStyleCnt="0"/>
      <dgm:spPr/>
    </dgm:pt>
    <dgm:pt modelId="{EA900BE2-1C87-4421-BAEF-40B49D98903F}" type="pres">
      <dgm:prSet presAssocID="{3BBA7A79-615F-4E1A-BDCD-711B7DCA71FC}" presName="bgRect" presStyleLbl="bgShp" presStyleIdx="0" presStyleCnt="5"/>
      <dgm:spPr/>
    </dgm:pt>
    <dgm:pt modelId="{F507FDAC-E510-42C5-A2DA-04E38B93FA48}" type="pres">
      <dgm:prSet presAssocID="{3BBA7A79-615F-4E1A-BDCD-711B7DCA71FC}"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s-ES"/>
        </a:p>
      </dgm:t>
      <dgm:extLst>
        <a:ext uri="{E40237B7-FDA0-4F09-8148-C483321AD2D9}">
          <dgm14:cNvPr xmlns:dgm14="http://schemas.microsoft.com/office/drawing/2010/diagram" id="0" name="" descr="Questions"/>
        </a:ext>
      </dgm:extLst>
    </dgm:pt>
    <dgm:pt modelId="{38EEA059-1C76-4760-89D2-37E0563AD961}" type="pres">
      <dgm:prSet presAssocID="{3BBA7A79-615F-4E1A-BDCD-711B7DCA71FC}" presName="spaceRect" presStyleCnt="0"/>
      <dgm:spPr/>
    </dgm:pt>
    <dgm:pt modelId="{47405561-8A4D-400D-83DA-EE3CA4869E83}" type="pres">
      <dgm:prSet presAssocID="{3BBA7A79-615F-4E1A-BDCD-711B7DCA71FC}" presName="parTx" presStyleLbl="revTx" presStyleIdx="0" presStyleCnt="5">
        <dgm:presLayoutVars>
          <dgm:chMax val="0"/>
          <dgm:chPref val="0"/>
        </dgm:presLayoutVars>
      </dgm:prSet>
      <dgm:spPr/>
      <dgm:t>
        <a:bodyPr/>
        <a:lstStyle/>
        <a:p>
          <a:endParaRPr lang="es-ES"/>
        </a:p>
      </dgm:t>
    </dgm:pt>
    <dgm:pt modelId="{7A8CA056-460B-45C8-BD09-3725F722F968}" type="pres">
      <dgm:prSet presAssocID="{CC8AAA62-7F34-4F2E-A84E-7948518D4AA4}" presName="sibTrans" presStyleCnt="0"/>
      <dgm:spPr/>
    </dgm:pt>
    <dgm:pt modelId="{7BF22C87-B82F-4A9F-A853-50820F4651CD}" type="pres">
      <dgm:prSet presAssocID="{34460F30-70E2-4F14-8E9E-A00F766B4347}" presName="compNode" presStyleCnt="0"/>
      <dgm:spPr/>
    </dgm:pt>
    <dgm:pt modelId="{FBC875CD-9F2F-4BC5-AA85-6CC184F2C1D8}" type="pres">
      <dgm:prSet presAssocID="{34460F30-70E2-4F14-8E9E-A00F766B4347}" presName="bgRect" presStyleLbl="bgShp" presStyleIdx="1" presStyleCnt="5"/>
      <dgm:spPr/>
    </dgm:pt>
    <dgm:pt modelId="{BA2EFD60-E027-4B58-A6C4-DC0017269264}" type="pres">
      <dgm:prSet presAssocID="{34460F30-70E2-4F14-8E9E-A00F766B4347}"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s-ES"/>
        </a:p>
      </dgm:t>
      <dgm:extLst>
        <a:ext uri="{E40237B7-FDA0-4F09-8148-C483321AD2D9}">
          <dgm14:cNvPr xmlns:dgm14="http://schemas.microsoft.com/office/drawing/2010/diagram" id="0" name="" descr="Moustache Face with Solid Fill"/>
        </a:ext>
      </dgm:extLst>
    </dgm:pt>
    <dgm:pt modelId="{6F713777-A29A-4D56-863C-F3B1D506FFF0}" type="pres">
      <dgm:prSet presAssocID="{34460F30-70E2-4F14-8E9E-A00F766B4347}" presName="spaceRect" presStyleCnt="0"/>
      <dgm:spPr/>
    </dgm:pt>
    <dgm:pt modelId="{53AD9528-32CB-4C0E-8F9D-AB2C26CFDE7F}" type="pres">
      <dgm:prSet presAssocID="{34460F30-70E2-4F14-8E9E-A00F766B4347}" presName="parTx" presStyleLbl="revTx" presStyleIdx="1" presStyleCnt="5">
        <dgm:presLayoutVars>
          <dgm:chMax val="0"/>
          <dgm:chPref val="0"/>
        </dgm:presLayoutVars>
      </dgm:prSet>
      <dgm:spPr/>
      <dgm:t>
        <a:bodyPr/>
        <a:lstStyle/>
        <a:p>
          <a:endParaRPr lang="es-ES"/>
        </a:p>
      </dgm:t>
    </dgm:pt>
    <dgm:pt modelId="{1F3BFD1F-7799-462A-81F5-6BBD25BEC777}" type="pres">
      <dgm:prSet presAssocID="{D72ADA13-3E5F-49FB-BB98-BCDBCF7501FF}" presName="sibTrans" presStyleCnt="0"/>
      <dgm:spPr/>
    </dgm:pt>
    <dgm:pt modelId="{67689F4E-7F43-4BC9-85D9-13F6C7B077A0}" type="pres">
      <dgm:prSet presAssocID="{2BC954EC-F6F1-4AFC-9466-3611EDC7FE95}" presName="compNode" presStyleCnt="0"/>
      <dgm:spPr/>
    </dgm:pt>
    <dgm:pt modelId="{61A61C18-18EE-486C-B1DC-E350550F6ABE}" type="pres">
      <dgm:prSet presAssocID="{2BC954EC-F6F1-4AFC-9466-3611EDC7FE95}" presName="bgRect" presStyleLbl="bgShp" presStyleIdx="2" presStyleCnt="5"/>
      <dgm:spPr/>
    </dgm:pt>
    <dgm:pt modelId="{CB216F62-2E54-46E5-BD1E-3E08C1020FB7}" type="pres">
      <dgm:prSet presAssocID="{2BC954EC-F6F1-4AFC-9466-3611EDC7FE95}"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s-ES"/>
        </a:p>
      </dgm:t>
      <dgm:extLst>
        <a:ext uri="{E40237B7-FDA0-4F09-8148-C483321AD2D9}">
          <dgm14:cNvPr xmlns:dgm14="http://schemas.microsoft.com/office/drawing/2010/diagram" id="0" name="" descr="Drum Set"/>
        </a:ext>
      </dgm:extLst>
    </dgm:pt>
    <dgm:pt modelId="{011C599E-1019-47CB-9BC9-ED7C9E512A3F}" type="pres">
      <dgm:prSet presAssocID="{2BC954EC-F6F1-4AFC-9466-3611EDC7FE95}" presName="spaceRect" presStyleCnt="0"/>
      <dgm:spPr/>
    </dgm:pt>
    <dgm:pt modelId="{7B095F4E-C9A8-4375-898B-042910C56312}" type="pres">
      <dgm:prSet presAssocID="{2BC954EC-F6F1-4AFC-9466-3611EDC7FE95}" presName="parTx" presStyleLbl="revTx" presStyleIdx="2" presStyleCnt="5">
        <dgm:presLayoutVars>
          <dgm:chMax val="0"/>
          <dgm:chPref val="0"/>
        </dgm:presLayoutVars>
      </dgm:prSet>
      <dgm:spPr/>
      <dgm:t>
        <a:bodyPr/>
        <a:lstStyle/>
        <a:p>
          <a:endParaRPr lang="es-ES"/>
        </a:p>
      </dgm:t>
    </dgm:pt>
    <dgm:pt modelId="{26C72A62-506C-41EC-927C-BCF0784580A2}" type="pres">
      <dgm:prSet presAssocID="{1D705FC0-4533-4685-86FD-B6C59E72A6ED}" presName="sibTrans" presStyleCnt="0"/>
      <dgm:spPr/>
    </dgm:pt>
    <dgm:pt modelId="{A7795BB3-FA2C-4409-BF1B-3B384A01ADF3}" type="pres">
      <dgm:prSet presAssocID="{76319D38-3B82-4F45-BFAA-7F4D81C7F2E8}" presName="compNode" presStyleCnt="0"/>
      <dgm:spPr/>
    </dgm:pt>
    <dgm:pt modelId="{366C4837-CA19-4394-972B-2C70366133EC}" type="pres">
      <dgm:prSet presAssocID="{76319D38-3B82-4F45-BFAA-7F4D81C7F2E8}" presName="bgRect" presStyleLbl="bgShp" presStyleIdx="3" presStyleCnt="5"/>
      <dgm:spPr/>
    </dgm:pt>
    <dgm:pt modelId="{54DBCB76-3748-428E-AB05-BC040ED39BB4}" type="pres">
      <dgm:prSet presAssocID="{76319D38-3B82-4F45-BFAA-7F4D81C7F2E8}"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s-ES"/>
        </a:p>
      </dgm:t>
      <dgm:extLst>
        <a:ext uri="{E40237B7-FDA0-4F09-8148-C483321AD2D9}">
          <dgm14:cNvPr xmlns:dgm14="http://schemas.microsoft.com/office/drawing/2010/diagram" id="0" name="" descr="Books"/>
        </a:ext>
      </dgm:extLst>
    </dgm:pt>
    <dgm:pt modelId="{4E0850DB-2A6E-4311-BA47-A7A049890318}" type="pres">
      <dgm:prSet presAssocID="{76319D38-3B82-4F45-BFAA-7F4D81C7F2E8}" presName="spaceRect" presStyleCnt="0"/>
      <dgm:spPr/>
    </dgm:pt>
    <dgm:pt modelId="{23AF39FC-6002-4FEF-940C-2F4FF7DD284A}" type="pres">
      <dgm:prSet presAssocID="{76319D38-3B82-4F45-BFAA-7F4D81C7F2E8}" presName="parTx" presStyleLbl="revTx" presStyleIdx="3" presStyleCnt="5">
        <dgm:presLayoutVars>
          <dgm:chMax val="0"/>
          <dgm:chPref val="0"/>
        </dgm:presLayoutVars>
      </dgm:prSet>
      <dgm:spPr/>
      <dgm:t>
        <a:bodyPr/>
        <a:lstStyle/>
        <a:p>
          <a:endParaRPr lang="es-ES"/>
        </a:p>
      </dgm:t>
    </dgm:pt>
    <dgm:pt modelId="{F19E199D-C104-40D4-8294-B0599ABA8BFA}" type="pres">
      <dgm:prSet presAssocID="{44318A5A-A0F1-4E3F-91D7-79E60E329AAE}" presName="sibTrans" presStyleCnt="0"/>
      <dgm:spPr/>
    </dgm:pt>
    <dgm:pt modelId="{51F67A75-848E-4E78-BA20-E65B46AAFAF2}" type="pres">
      <dgm:prSet presAssocID="{2D2ACFBC-B4B9-445E-B11B-987E4ED1E7C0}" presName="compNode" presStyleCnt="0"/>
      <dgm:spPr/>
    </dgm:pt>
    <dgm:pt modelId="{D01B4913-F949-4E5C-B86F-3B381D6A2255}" type="pres">
      <dgm:prSet presAssocID="{2D2ACFBC-B4B9-445E-B11B-987E4ED1E7C0}" presName="bgRect" presStyleLbl="bgShp" presStyleIdx="4" presStyleCnt="5"/>
      <dgm:spPr/>
    </dgm:pt>
    <dgm:pt modelId="{D8C69F1A-6D7A-44AB-A1DA-5CB170AFD5CF}" type="pres">
      <dgm:prSet presAssocID="{2D2ACFBC-B4B9-445E-B11B-987E4ED1E7C0}"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s-ES"/>
        </a:p>
      </dgm:t>
      <dgm:extLst>
        <a:ext uri="{E40237B7-FDA0-4F09-8148-C483321AD2D9}">
          <dgm14:cNvPr xmlns:dgm14="http://schemas.microsoft.com/office/drawing/2010/diagram" id="0" name="" descr="Artist"/>
        </a:ext>
      </dgm:extLst>
    </dgm:pt>
    <dgm:pt modelId="{B9235D1A-F377-45C9-AFF7-25C76FB340F9}" type="pres">
      <dgm:prSet presAssocID="{2D2ACFBC-B4B9-445E-B11B-987E4ED1E7C0}" presName="spaceRect" presStyleCnt="0"/>
      <dgm:spPr/>
    </dgm:pt>
    <dgm:pt modelId="{5C13270E-A007-42B5-BD24-9D891459BFE4}" type="pres">
      <dgm:prSet presAssocID="{2D2ACFBC-B4B9-445E-B11B-987E4ED1E7C0}" presName="parTx" presStyleLbl="revTx" presStyleIdx="4" presStyleCnt="5">
        <dgm:presLayoutVars>
          <dgm:chMax val="0"/>
          <dgm:chPref val="0"/>
        </dgm:presLayoutVars>
      </dgm:prSet>
      <dgm:spPr/>
      <dgm:t>
        <a:bodyPr/>
        <a:lstStyle/>
        <a:p>
          <a:endParaRPr lang="es-ES"/>
        </a:p>
      </dgm:t>
    </dgm:pt>
  </dgm:ptLst>
  <dgm:cxnLst>
    <dgm:cxn modelId="{9B6FB237-2F85-4862-9ECC-ACA15C323CEE}" type="presOf" srcId="{2D2ACFBC-B4B9-445E-B11B-987E4ED1E7C0}" destId="{5C13270E-A007-42B5-BD24-9D891459BFE4}" srcOrd="0" destOrd="0" presId="urn:microsoft.com/office/officeart/2018/2/layout/IconVerticalSolidList"/>
    <dgm:cxn modelId="{CD0F9157-8884-4FB0-82A9-A2BEAEECCE96}" type="presOf" srcId="{2BC954EC-F6F1-4AFC-9466-3611EDC7FE95}" destId="{7B095F4E-C9A8-4375-898B-042910C56312}" srcOrd="0" destOrd="0" presId="urn:microsoft.com/office/officeart/2018/2/layout/IconVerticalSolidList"/>
    <dgm:cxn modelId="{1A23020A-B882-4B25-8CA2-12791DFC070F}" type="presOf" srcId="{5CDC52B0-AB27-4B9D-97E0-816BAE8E23D6}" destId="{5769B476-E58C-44C7-A4C6-040376DB6DC0}" srcOrd="0" destOrd="0" presId="urn:microsoft.com/office/officeart/2018/2/layout/IconVerticalSolidList"/>
    <dgm:cxn modelId="{A956DD8E-097E-4991-BBAB-3F8DAFBA0C4B}" type="presOf" srcId="{3BBA7A79-615F-4E1A-BDCD-711B7DCA71FC}" destId="{47405561-8A4D-400D-83DA-EE3CA4869E83}" srcOrd="0" destOrd="0" presId="urn:microsoft.com/office/officeart/2018/2/layout/IconVerticalSolidList"/>
    <dgm:cxn modelId="{E2456E6C-A1FE-4457-A867-BAEC462D29B5}" srcId="{5CDC52B0-AB27-4B9D-97E0-816BAE8E23D6}" destId="{76319D38-3B82-4F45-BFAA-7F4D81C7F2E8}" srcOrd="3" destOrd="0" parTransId="{0BD49419-7539-4A38-A1A4-A35A493A12D0}" sibTransId="{44318A5A-A0F1-4E3F-91D7-79E60E329AAE}"/>
    <dgm:cxn modelId="{4A0F02E2-9C61-49C4-A94C-723E5D698803}" type="presOf" srcId="{76319D38-3B82-4F45-BFAA-7F4D81C7F2E8}" destId="{23AF39FC-6002-4FEF-940C-2F4FF7DD284A}" srcOrd="0" destOrd="0" presId="urn:microsoft.com/office/officeart/2018/2/layout/IconVerticalSolidList"/>
    <dgm:cxn modelId="{B1D438F1-D76E-4DF1-BC1D-FCE2A889BFAC}" srcId="{5CDC52B0-AB27-4B9D-97E0-816BAE8E23D6}" destId="{2D2ACFBC-B4B9-445E-B11B-987E4ED1E7C0}" srcOrd="4" destOrd="0" parTransId="{517E6E93-6226-4D1A-BEDE-5B4ED0A2D576}" sibTransId="{B9C8A647-3FF2-4A20-9B42-3F8FAD10B584}"/>
    <dgm:cxn modelId="{73A884F8-1B3F-4CC8-9A3C-CF586283BDBE}" srcId="{5CDC52B0-AB27-4B9D-97E0-816BAE8E23D6}" destId="{34460F30-70E2-4F14-8E9E-A00F766B4347}" srcOrd="1" destOrd="0" parTransId="{E366BBFD-994A-463B-899D-11700D3FAC4A}" sibTransId="{D72ADA13-3E5F-49FB-BB98-BCDBCF7501FF}"/>
    <dgm:cxn modelId="{407F1AB4-D48B-44CE-93C9-065C964516AA}" srcId="{5CDC52B0-AB27-4B9D-97E0-816BAE8E23D6}" destId="{3BBA7A79-615F-4E1A-BDCD-711B7DCA71FC}" srcOrd="0" destOrd="0" parTransId="{3929C9A5-E472-4EEE-B52F-BC8366E48728}" sibTransId="{CC8AAA62-7F34-4F2E-A84E-7948518D4AA4}"/>
    <dgm:cxn modelId="{BBE5800F-34A0-4A89-9809-2317F901E2C3}" type="presOf" srcId="{34460F30-70E2-4F14-8E9E-A00F766B4347}" destId="{53AD9528-32CB-4C0E-8F9D-AB2C26CFDE7F}" srcOrd="0" destOrd="0" presId="urn:microsoft.com/office/officeart/2018/2/layout/IconVerticalSolidList"/>
    <dgm:cxn modelId="{FFE372F0-81B1-443D-823A-B630DCE2420B}" srcId="{5CDC52B0-AB27-4B9D-97E0-816BAE8E23D6}" destId="{2BC954EC-F6F1-4AFC-9466-3611EDC7FE95}" srcOrd="2" destOrd="0" parTransId="{14C3EC4F-4896-4CA7-A14C-F3B592D87D6A}" sibTransId="{1D705FC0-4533-4685-86FD-B6C59E72A6ED}"/>
    <dgm:cxn modelId="{60481DEB-7132-460E-A270-057609573D96}" type="presParOf" srcId="{5769B476-E58C-44C7-A4C6-040376DB6DC0}" destId="{3626CC19-F20A-4BAC-92A4-10EFFE26C21D}" srcOrd="0" destOrd="0" presId="urn:microsoft.com/office/officeart/2018/2/layout/IconVerticalSolidList"/>
    <dgm:cxn modelId="{9AAD3479-2147-429A-BF01-E13AC65D0F8C}" type="presParOf" srcId="{3626CC19-F20A-4BAC-92A4-10EFFE26C21D}" destId="{EA900BE2-1C87-4421-BAEF-40B49D98903F}" srcOrd="0" destOrd="0" presId="urn:microsoft.com/office/officeart/2018/2/layout/IconVerticalSolidList"/>
    <dgm:cxn modelId="{C97A5DD5-26C2-4386-8CBB-6B2D957F5936}" type="presParOf" srcId="{3626CC19-F20A-4BAC-92A4-10EFFE26C21D}" destId="{F507FDAC-E510-42C5-A2DA-04E38B93FA48}" srcOrd="1" destOrd="0" presId="urn:microsoft.com/office/officeart/2018/2/layout/IconVerticalSolidList"/>
    <dgm:cxn modelId="{B8692266-7ACD-4D46-A7F7-69332EBD39B0}" type="presParOf" srcId="{3626CC19-F20A-4BAC-92A4-10EFFE26C21D}" destId="{38EEA059-1C76-4760-89D2-37E0563AD961}" srcOrd="2" destOrd="0" presId="urn:microsoft.com/office/officeart/2018/2/layout/IconVerticalSolidList"/>
    <dgm:cxn modelId="{EFB62888-9A6A-4C36-B960-6151591162BE}" type="presParOf" srcId="{3626CC19-F20A-4BAC-92A4-10EFFE26C21D}" destId="{47405561-8A4D-400D-83DA-EE3CA4869E83}" srcOrd="3" destOrd="0" presId="urn:microsoft.com/office/officeart/2018/2/layout/IconVerticalSolidList"/>
    <dgm:cxn modelId="{40F8164F-F58C-40EA-9934-428465699757}" type="presParOf" srcId="{5769B476-E58C-44C7-A4C6-040376DB6DC0}" destId="{7A8CA056-460B-45C8-BD09-3725F722F968}" srcOrd="1" destOrd="0" presId="urn:microsoft.com/office/officeart/2018/2/layout/IconVerticalSolidList"/>
    <dgm:cxn modelId="{11EF8F57-D534-40C2-83A8-5417F328F437}" type="presParOf" srcId="{5769B476-E58C-44C7-A4C6-040376DB6DC0}" destId="{7BF22C87-B82F-4A9F-A853-50820F4651CD}" srcOrd="2" destOrd="0" presId="urn:microsoft.com/office/officeart/2018/2/layout/IconVerticalSolidList"/>
    <dgm:cxn modelId="{B7C59E6B-986F-4160-8DFD-1D4960B8CD3D}" type="presParOf" srcId="{7BF22C87-B82F-4A9F-A853-50820F4651CD}" destId="{FBC875CD-9F2F-4BC5-AA85-6CC184F2C1D8}" srcOrd="0" destOrd="0" presId="urn:microsoft.com/office/officeart/2018/2/layout/IconVerticalSolidList"/>
    <dgm:cxn modelId="{A9F7549C-2E85-4BF6-857C-F6C452099C14}" type="presParOf" srcId="{7BF22C87-B82F-4A9F-A853-50820F4651CD}" destId="{BA2EFD60-E027-4B58-A6C4-DC0017269264}" srcOrd="1" destOrd="0" presId="urn:microsoft.com/office/officeart/2018/2/layout/IconVerticalSolidList"/>
    <dgm:cxn modelId="{52D8490C-D3B4-4916-9401-5250E1FF6E67}" type="presParOf" srcId="{7BF22C87-B82F-4A9F-A853-50820F4651CD}" destId="{6F713777-A29A-4D56-863C-F3B1D506FFF0}" srcOrd="2" destOrd="0" presId="urn:microsoft.com/office/officeart/2018/2/layout/IconVerticalSolidList"/>
    <dgm:cxn modelId="{7ED1AE37-60FA-4D57-B005-907D31F21983}" type="presParOf" srcId="{7BF22C87-B82F-4A9F-A853-50820F4651CD}" destId="{53AD9528-32CB-4C0E-8F9D-AB2C26CFDE7F}" srcOrd="3" destOrd="0" presId="urn:microsoft.com/office/officeart/2018/2/layout/IconVerticalSolidList"/>
    <dgm:cxn modelId="{38F97652-B3E1-4747-BC0F-B5117F26DAC1}" type="presParOf" srcId="{5769B476-E58C-44C7-A4C6-040376DB6DC0}" destId="{1F3BFD1F-7799-462A-81F5-6BBD25BEC777}" srcOrd="3" destOrd="0" presId="urn:microsoft.com/office/officeart/2018/2/layout/IconVerticalSolidList"/>
    <dgm:cxn modelId="{5223ABFD-0D8C-4211-A402-FCC6646DC5F9}" type="presParOf" srcId="{5769B476-E58C-44C7-A4C6-040376DB6DC0}" destId="{67689F4E-7F43-4BC9-85D9-13F6C7B077A0}" srcOrd="4" destOrd="0" presId="urn:microsoft.com/office/officeart/2018/2/layout/IconVerticalSolidList"/>
    <dgm:cxn modelId="{1D36AACC-0CA0-4914-9AFF-25FDC6B8D12B}" type="presParOf" srcId="{67689F4E-7F43-4BC9-85D9-13F6C7B077A0}" destId="{61A61C18-18EE-486C-B1DC-E350550F6ABE}" srcOrd="0" destOrd="0" presId="urn:microsoft.com/office/officeart/2018/2/layout/IconVerticalSolidList"/>
    <dgm:cxn modelId="{6944FA28-E181-415F-9720-82C66BBC5AAA}" type="presParOf" srcId="{67689F4E-7F43-4BC9-85D9-13F6C7B077A0}" destId="{CB216F62-2E54-46E5-BD1E-3E08C1020FB7}" srcOrd="1" destOrd="0" presId="urn:microsoft.com/office/officeart/2018/2/layout/IconVerticalSolidList"/>
    <dgm:cxn modelId="{CAA9D8E9-1558-4563-90F0-88D025532A2A}" type="presParOf" srcId="{67689F4E-7F43-4BC9-85D9-13F6C7B077A0}" destId="{011C599E-1019-47CB-9BC9-ED7C9E512A3F}" srcOrd="2" destOrd="0" presId="urn:microsoft.com/office/officeart/2018/2/layout/IconVerticalSolidList"/>
    <dgm:cxn modelId="{C9B8F976-33FC-4813-836E-25BC22D91A01}" type="presParOf" srcId="{67689F4E-7F43-4BC9-85D9-13F6C7B077A0}" destId="{7B095F4E-C9A8-4375-898B-042910C56312}" srcOrd="3" destOrd="0" presId="urn:microsoft.com/office/officeart/2018/2/layout/IconVerticalSolidList"/>
    <dgm:cxn modelId="{55B2441E-87D7-4CD3-BF6F-4829E584D6FC}" type="presParOf" srcId="{5769B476-E58C-44C7-A4C6-040376DB6DC0}" destId="{26C72A62-506C-41EC-927C-BCF0784580A2}" srcOrd="5" destOrd="0" presId="urn:microsoft.com/office/officeart/2018/2/layout/IconVerticalSolidList"/>
    <dgm:cxn modelId="{652B76DA-C822-4F86-9BF1-E36015E82CD0}" type="presParOf" srcId="{5769B476-E58C-44C7-A4C6-040376DB6DC0}" destId="{A7795BB3-FA2C-4409-BF1B-3B384A01ADF3}" srcOrd="6" destOrd="0" presId="urn:microsoft.com/office/officeart/2018/2/layout/IconVerticalSolidList"/>
    <dgm:cxn modelId="{7E5531E8-5456-463A-96BD-C9EA6FAE5EBE}" type="presParOf" srcId="{A7795BB3-FA2C-4409-BF1B-3B384A01ADF3}" destId="{366C4837-CA19-4394-972B-2C70366133EC}" srcOrd="0" destOrd="0" presId="urn:microsoft.com/office/officeart/2018/2/layout/IconVerticalSolidList"/>
    <dgm:cxn modelId="{D5F036E0-057B-4944-8D0F-576EED85A6F7}" type="presParOf" srcId="{A7795BB3-FA2C-4409-BF1B-3B384A01ADF3}" destId="{54DBCB76-3748-428E-AB05-BC040ED39BB4}" srcOrd="1" destOrd="0" presId="urn:microsoft.com/office/officeart/2018/2/layout/IconVerticalSolidList"/>
    <dgm:cxn modelId="{BF9455E4-93B0-4609-929E-20890CB0ACEF}" type="presParOf" srcId="{A7795BB3-FA2C-4409-BF1B-3B384A01ADF3}" destId="{4E0850DB-2A6E-4311-BA47-A7A049890318}" srcOrd="2" destOrd="0" presId="urn:microsoft.com/office/officeart/2018/2/layout/IconVerticalSolidList"/>
    <dgm:cxn modelId="{F6754111-858F-4FA5-9BE0-10B7D35EB6E7}" type="presParOf" srcId="{A7795BB3-FA2C-4409-BF1B-3B384A01ADF3}" destId="{23AF39FC-6002-4FEF-940C-2F4FF7DD284A}" srcOrd="3" destOrd="0" presId="urn:microsoft.com/office/officeart/2018/2/layout/IconVerticalSolidList"/>
    <dgm:cxn modelId="{F86ADA6D-6096-4A45-9F4A-4237890809AE}" type="presParOf" srcId="{5769B476-E58C-44C7-A4C6-040376DB6DC0}" destId="{F19E199D-C104-40D4-8294-B0599ABA8BFA}" srcOrd="7" destOrd="0" presId="urn:microsoft.com/office/officeart/2018/2/layout/IconVerticalSolidList"/>
    <dgm:cxn modelId="{05CAFB01-FE75-4541-8E76-16A439AC7AE2}" type="presParOf" srcId="{5769B476-E58C-44C7-A4C6-040376DB6DC0}" destId="{51F67A75-848E-4E78-BA20-E65B46AAFAF2}" srcOrd="8" destOrd="0" presId="urn:microsoft.com/office/officeart/2018/2/layout/IconVerticalSolidList"/>
    <dgm:cxn modelId="{D2C72ECE-C398-4FB7-B3C4-3C07B60E7215}" type="presParOf" srcId="{51F67A75-848E-4E78-BA20-E65B46AAFAF2}" destId="{D01B4913-F949-4E5C-B86F-3B381D6A2255}" srcOrd="0" destOrd="0" presId="urn:microsoft.com/office/officeart/2018/2/layout/IconVerticalSolidList"/>
    <dgm:cxn modelId="{8815A08F-16B6-453F-9157-AA4A0EED05C2}" type="presParOf" srcId="{51F67A75-848E-4E78-BA20-E65B46AAFAF2}" destId="{D8C69F1A-6D7A-44AB-A1DA-5CB170AFD5CF}" srcOrd="1" destOrd="0" presId="urn:microsoft.com/office/officeart/2018/2/layout/IconVerticalSolidList"/>
    <dgm:cxn modelId="{244DAB4B-C699-464B-8C16-0311D010DB7C}" type="presParOf" srcId="{51F67A75-848E-4E78-BA20-E65B46AAFAF2}" destId="{B9235D1A-F377-45C9-AFF7-25C76FB340F9}" srcOrd="2" destOrd="0" presId="urn:microsoft.com/office/officeart/2018/2/layout/IconVerticalSolidList"/>
    <dgm:cxn modelId="{8C41DD7D-921B-47DA-86D8-476A958C3DEA}" type="presParOf" srcId="{51F67A75-848E-4E78-BA20-E65B46AAFAF2}" destId="{5C13270E-A007-42B5-BD24-9D891459BFE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1A1EAF-9D9B-4B18-8527-FBD122C93AD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ED175EF9-765D-46AD-BFA0-F84B3F0C5550}">
      <dgm:prSet/>
      <dgm:spPr/>
      <dgm:t>
        <a:bodyPr/>
        <a:lstStyle/>
        <a:p>
          <a:r>
            <a:rPr lang="es-MX"/>
            <a:t>Ciclo escolar 2019-2020</a:t>
          </a:r>
          <a:endParaRPr lang="en-US"/>
        </a:p>
      </dgm:t>
    </dgm:pt>
    <dgm:pt modelId="{E8F7E3FB-208F-46EE-9E96-25684567AEEA}" type="parTrans" cxnId="{9EE93FAE-2D6B-417C-8296-D6A4FA2FFCE8}">
      <dgm:prSet/>
      <dgm:spPr/>
      <dgm:t>
        <a:bodyPr/>
        <a:lstStyle/>
        <a:p>
          <a:endParaRPr lang="en-US"/>
        </a:p>
      </dgm:t>
    </dgm:pt>
    <dgm:pt modelId="{BC132A6A-F510-4D7F-8877-E4889967B653}" type="sibTrans" cxnId="{9EE93FAE-2D6B-417C-8296-D6A4FA2FFCE8}">
      <dgm:prSet/>
      <dgm:spPr/>
      <dgm:t>
        <a:bodyPr/>
        <a:lstStyle/>
        <a:p>
          <a:endParaRPr lang="en-US"/>
        </a:p>
      </dgm:t>
    </dgm:pt>
    <dgm:pt modelId="{DDCBF748-722B-46D5-8CB2-61B4FCE49A90}">
      <dgm:prSet/>
      <dgm:spPr/>
      <dgm:t>
        <a:bodyPr/>
        <a:lstStyle/>
        <a:p>
          <a:r>
            <a:rPr lang="es-MX"/>
            <a:t>Inicio- noviembre 2019</a:t>
          </a:r>
          <a:endParaRPr lang="en-US"/>
        </a:p>
      </dgm:t>
    </dgm:pt>
    <dgm:pt modelId="{CBC25A95-45DB-4180-A2E1-0374CBD97C5B}" type="parTrans" cxnId="{D3BA17C0-6687-40DD-BCCD-C133C3548262}">
      <dgm:prSet/>
      <dgm:spPr/>
      <dgm:t>
        <a:bodyPr/>
        <a:lstStyle/>
        <a:p>
          <a:endParaRPr lang="en-US"/>
        </a:p>
      </dgm:t>
    </dgm:pt>
    <dgm:pt modelId="{B6068807-1CD3-4DF9-A608-BB876A07CBC1}" type="sibTrans" cxnId="{D3BA17C0-6687-40DD-BCCD-C133C3548262}">
      <dgm:prSet/>
      <dgm:spPr/>
      <dgm:t>
        <a:bodyPr/>
        <a:lstStyle/>
        <a:p>
          <a:endParaRPr lang="en-US"/>
        </a:p>
      </dgm:t>
    </dgm:pt>
    <dgm:pt modelId="{66C0F6C5-58C7-43BD-8BDB-DD6837DF702C}">
      <dgm:prSet/>
      <dgm:spPr/>
      <dgm:t>
        <a:bodyPr/>
        <a:lstStyle/>
        <a:p>
          <a:r>
            <a:rPr lang="es-MX"/>
            <a:t>Término- febrero 2020</a:t>
          </a:r>
          <a:endParaRPr lang="en-US"/>
        </a:p>
      </dgm:t>
    </dgm:pt>
    <dgm:pt modelId="{8A462149-61E7-449B-ACEB-BED5E7BE1E75}" type="parTrans" cxnId="{F0DB0D9F-4F32-4973-BB48-DB6A6BC904C2}">
      <dgm:prSet/>
      <dgm:spPr/>
      <dgm:t>
        <a:bodyPr/>
        <a:lstStyle/>
        <a:p>
          <a:endParaRPr lang="en-US"/>
        </a:p>
      </dgm:t>
    </dgm:pt>
    <dgm:pt modelId="{B6E68628-A96C-4296-8A85-9F25EBCD4BFA}" type="sibTrans" cxnId="{F0DB0D9F-4F32-4973-BB48-DB6A6BC904C2}">
      <dgm:prSet/>
      <dgm:spPr/>
      <dgm:t>
        <a:bodyPr/>
        <a:lstStyle/>
        <a:p>
          <a:endParaRPr lang="en-US"/>
        </a:p>
      </dgm:t>
    </dgm:pt>
    <dgm:pt modelId="{6F5169D9-2446-4C4F-B0F0-5C31CDAE21B7}" type="pres">
      <dgm:prSet presAssocID="{561A1EAF-9D9B-4B18-8527-FBD122C93AD3}" presName="linear" presStyleCnt="0">
        <dgm:presLayoutVars>
          <dgm:dir/>
          <dgm:animLvl val="lvl"/>
          <dgm:resizeHandles val="exact"/>
        </dgm:presLayoutVars>
      </dgm:prSet>
      <dgm:spPr/>
      <dgm:t>
        <a:bodyPr/>
        <a:lstStyle/>
        <a:p>
          <a:endParaRPr lang="es-ES"/>
        </a:p>
      </dgm:t>
    </dgm:pt>
    <dgm:pt modelId="{69ED9A6F-CEBF-436F-9626-3587927F6CD9}" type="pres">
      <dgm:prSet presAssocID="{ED175EF9-765D-46AD-BFA0-F84B3F0C5550}" presName="parentLin" presStyleCnt="0"/>
      <dgm:spPr/>
    </dgm:pt>
    <dgm:pt modelId="{0F37B5F0-C3D9-485A-9C65-C34D3877C007}" type="pres">
      <dgm:prSet presAssocID="{ED175EF9-765D-46AD-BFA0-F84B3F0C5550}" presName="parentLeftMargin" presStyleLbl="node1" presStyleIdx="0" presStyleCnt="3"/>
      <dgm:spPr/>
      <dgm:t>
        <a:bodyPr/>
        <a:lstStyle/>
        <a:p>
          <a:endParaRPr lang="es-ES"/>
        </a:p>
      </dgm:t>
    </dgm:pt>
    <dgm:pt modelId="{B550E306-7EE1-470C-B125-CDB1A534634D}" type="pres">
      <dgm:prSet presAssocID="{ED175EF9-765D-46AD-BFA0-F84B3F0C5550}" presName="parentText" presStyleLbl="node1" presStyleIdx="0" presStyleCnt="3">
        <dgm:presLayoutVars>
          <dgm:chMax val="0"/>
          <dgm:bulletEnabled val="1"/>
        </dgm:presLayoutVars>
      </dgm:prSet>
      <dgm:spPr/>
      <dgm:t>
        <a:bodyPr/>
        <a:lstStyle/>
        <a:p>
          <a:endParaRPr lang="es-ES"/>
        </a:p>
      </dgm:t>
    </dgm:pt>
    <dgm:pt modelId="{2AC76835-985D-4FB6-B62F-C5D70F302E3E}" type="pres">
      <dgm:prSet presAssocID="{ED175EF9-765D-46AD-BFA0-F84B3F0C5550}" presName="negativeSpace" presStyleCnt="0"/>
      <dgm:spPr/>
    </dgm:pt>
    <dgm:pt modelId="{20B9612C-07CE-4CCA-A25B-89A7B269A4C8}" type="pres">
      <dgm:prSet presAssocID="{ED175EF9-765D-46AD-BFA0-F84B3F0C5550}" presName="childText" presStyleLbl="conFgAcc1" presStyleIdx="0" presStyleCnt="3">
        <dgm:presLayoutVars>
          <dgm:bulletEnabled val="1"/>
        </dgm:presLayoutVars>
      </dgm:prSet>
      <dgm:spPr/>
    </dgm:pt>
    <dgm:pt modelId="{DCB91224-54FA-47B4-B8FC-3621AAFB1795}" type="pres">
      <dgm:prSet presAssocID="{BC132A6A-F510-4D7F-8877-E4889967B653}" presName="spaceBetweenRectangles" presStyleCnt="0"/>
      <dgm:spPr/>
    </dgm:pt>
    <dgm:pt modelId="{9FE015E0-0529-4BD7-8EBE-EFD5F0E27ACE}" type="pres">
      <dgm:prSet presAssocID="{DDCBF748-722B-46D5-8CB2-61B4FCE49A90}" presName="parentLin" presStyleCnt="0"/>
      <dgm:spPr/>
    </dgm:pt>
    <dgm:pt modelId="{A6320E69-F67A-4317-B574-4776006674E7}" type="pres">
      <dgm:prSet presAssocID="{DDCBF748-722B-46D5-8CB2-61B4FCE49A90}" presName="parentLeftMargin" presStyleLbl="node1" presStyleIdx="0" presStyleCnt="3"/>
      <dgm:spPr/>
      <dgm:t>
        <a:bodyPr/>
        <a:lstStyle/>
        <a:p>
          <a:endParaRPr lang="es-ES"/>
        </a:p>
      </dgm:t>
    </dgm:pt>
    <dgm:pt modelId="{576BFC83-DD72-49BE-9980-A605B2C0E8DF}" type="pres">
      <dgm:prSet presAssocID="{DDCBF748-722B-46D5-8CB2-61B4FCE49A90}" presName="parentText" presStyleLbl="node1" presStyleIdx="1" presStyleCnt="3">
        <dgm:presLayoutVars>
          <dgm:chMax val="0"/>
          <dgm:bulletEnabled val="1"/>
        </dgm:presLayoutVars>
      </dgm:prSet>
      <dgm:spPr/>
      <dgm:t>
        <a:bodyPr/>
        <a:lstStyle/>
        <a:p>
          <a:endParaRPr lang="es-ES"/>
        </a:p>
      </dgm:t>
    </dgm:pt>
    <dgm:pt modelId="{E19DCA6F-F850-48DA-99CE-EFA69CE5097C}" type="pres">
      <dgm:prSet presAssocID="{DDCBF748-722B-46D5-8CB2-61B4FCE49A90}" presName="negativeSpace" presStyleCnt="0"/>
      <dgm:spPr/>
    </dgm:pt>
    <dgm:pt modelId="{12DC65E5-410D-49E5-B05B-556833DBF03D}" type="pres">
      <dgm:prSet presAssocID="{DDCBF748-722B-46D5-8CB2-61B4FCE49A90}" presName="childText" presStyleLbl="conFgAcc1" presStyleIdx="1" presStyleCnt="3">
        <dgm:presLayoutVars>
          <dgm:bulletEnabled val="1"/>
        </dgm:presLayoutVars>
      </dgm:prSet>
      <dgm:spPr/>
    </dgm:pt>
    <dgm:pt modelId="{7D534644-5708-4F9A-ACE3-9863B2726F79}" type="pres">
      <dgm:prSet presAssocID="{B6068807-1CD3-4DF9-A608-BB876A07CBC1}" presName="spaceBetweenRectangles" presStyleCnt="0"/>
      <dgm:spPr/>
    </dgm:pt>
    <dgm:pt modelId="{E8E3EB3A-7A0E-41EC-9811-8F61E0DE0B1A}" type="pres">
      <dgm:prSet presAssocID="{66C0F6C5-58C7-43BD-8BDB-DD6837DF702C}" presName="parentLin" presStyleCnt="0"/>
      <dgm:spPr/>
    </dgm:pt>
    <dgm:pt modelId="{C9BF256A-0A8D-44F3-9261-5CC71626AE75}" type="pres">
      <dgm:prSet presAssocID="{66C0F6C5-58C7-43BD-8BDB-DD6837DF702C}" presName="parentLeftMargin" presStyleLbl="node1" presStyleIdx="1" presStyleCnt="3"/>
      <dgm:spPr/>
      <dgm:t>
        <a:bodyPr/>
        <a:lstStyle/>
        <a:p>
          <a:endParaRPr lang="es-ES"/>
        </a:p>
      </dgm:t>
    </dgm:pt>
    <dgm:pt modelId="{673A6311-B581-4330-9279-0AC4C2DC1196}" type="pres">
      <dgm:prSet presAssocID="{66C0F6C5-58C7-43BD-8BDB-DD6837DF702C}" presName="parentText" presStyleLbl="node1" presStyleIdx="2" presStyleCnt="3">
        <dgm:presLayoutVars>
          <dgm:chMax val="0"/>
          <dgm:bulletEnabled val="1"/>
        </dgm:presLayoutVars>
      </dgm:prSet>
      <dgm:spPr/>
      <dgm:t>
        <a:bodyPr/>
        <a:lstStyle/>
        <a:p>
          <a:endParaRPr lang="es-ES"/>
        </a:p>
      </dgm:t>
    </dgm:pt>
    <dgm:pt modelId="{FD790719-F9BE-4CB4-96EC-06F1C008D1C0}" type="pres">
      <dgm:prSet presAssocID="{66C0F6C5-58C7-43BD-8BDB-DD6837DF702C}" presName="negativeSpace" presStyleCnt="0"/>
      <dgm:spPr/>
    </dgm:pt>
    <dgm:pt modelId="{29A681E2-347F-4EFF-A23F-0346B32C78D8}" type="pres">
      <dgm:prSet presAssocID="{66C0F6C5-58C7-43BD-8BDB-DD6837DF702C}" presName="childText" presStyleLbl="conFgAcc1" presStyleIdx="2" presStyleCnt="3">
        <dgm:presLayoutVars>
          <dgm:bulletEnabled val="1"/>
        </dgm:presLayoutVars>
      </dgm:prSet>
      <dgm:spPr/>
    </dgm:pt>
  </dgm:ptLst>
  <dgm:cxnLst>
    <dgm:cxn modelId="{561288CC-D56C-4E10-BE2C-7F7F9192E119}" type="presOf" srcId="{66C0F6C5-58C7-43BD-8BDB-DD6837DF702C}" destId="{673A6311-B581-4330-9279-0AC4C2DC1196}" srcOrd="1" destOrd="0" presId="urn:microsoft.com/office/officeart/2005/8/layout/list1"/>
    <dgm:cxn modelId="{1F0FB802-19D7-4BEF-8647-B06A4017FDEC}" type="presOf" srcId="{561A1EAF-9D9B-4B18-8527-FBD122C93AD3}" destId="{6F5169D9-2446-4C4F-B0F0-5C31CDAE21B7}" srcOrd="0" destOrd="0" presId="urn:microsoft.com/office/officeart/2005/8/layout/list1"/>
    <dgm:cxn modelId="{6BF69103-2FE9-4687-BD86-BAA544CCC459}" type="presOf" srcId="{DDCBF748-722B-46D5-8CB2-61B4FCE49A90}" destId="{A6320E69-F67A-4317-B574-4776006674E7}" srcOrd="0" destOrd="0" presId="urn:microsoft.com/office/officeart/2005/8/layout/list1"/>
    <dgm:cxn modelId="{19F154EC-7D6D-4912-84FE-07345C715886}" type="presOf" srcId="{ED175EF9-765D-46AD-BFA0-F84B3F0C5550}" destId="{0F37B5F0-C3D9-485A-9C65-C34D3877C007}" srcOrd="0" destOrd="0" presId="urn:microsoft.com/office/officeart/2005/8/layout/list1"/>
    <dgm:cxn modelId="{9EE93FAE-2D6B-417C-8296-D6A4FA2FFCE8}" srcId="{561A1EAF-9D9B-4B18-8527-FBD122C93AD3}" destId="{ED175EF9-765D-46AD-BFA0-F84B3F0C5550}" srcOrd="0" destOrd="0" parTransId="{E8F7E3FB-208F-46EE-9E96-25684567AEEA}" sibTransId="{BC132A6A-F510-4D7F-8877-E4889967B653}"/>
    <dgm:cxn modelId="{C0EBED38-1E1E-4681-BAF0-BEFDFD9237D1}" type="presOf" srcId="{66C0F6C5-58C7-43BD-8BDB-DD6837DF702C}" destId="{C9BF256A-0A8D-44F3-9261-5CC71626AE75}" srcOrd="0" destOrd="0" presId="urn:microsoft.com/office/officeart/2005/8/layout/list1"/>
    <dgm:cxn modelId="{D3BA17C0-6687-40DD-BCCD-C133C3548262}" srcId="{561A1EAF-9D9B-4B18-8527-FBD122C93AD3}" destId="{DDCBF748-722B-46D5-8CB2-61B4FCE49A90}" srcOrd="1" destOrd="0" parTransId="{CBC25A95-45DB-4180-A2E1-0374CBD97C5B}" sibTransId="{B6068807-1CD3-4DF9-A608-BB876A07CBC1}"/>
    <dgm:cxn modelId="{2E7B906B-9549-4272-A4EE-26034E565B51}" type="presOf" srcId="{ED175EF9-765D-46AD-BFA0-F84B3F0C5550}" destId="{B550E306-7EE1-470C-B125-CDB1A534634D}" srcOrd="1" destOrd="0" presId="urn:microsoft.com/office/officeart/2005/8/layout/list1"/>
    <dgm:cxn modelId="{F0DB0D9F-4F32-4973-BB48-DB6A6BC904C2}" srcId="{561A1EAF-9D9B-4B18-8527-FBD122C93AD3}" destId="{66C0F6C5-58C7-43BD-8BDB-DD6837DF702C}" srcOrd="2" destOrd="0" parTransId="{8A462149-61E7-449B-ACEB-BED5E7BE1E75}" sibTransId="{B6E68628-A96C-4296-8A85-9F25EBCD4BFA}"/>
    <dgm:cxn modelId="{1E471802-DE7E-4EFB-BE75-00257C3FC7C3}" type="presOf" srcId="{DDCBF748-722B-46D5-8CB2-61B4FCE49A90}" destId="{576BFC83-DD72-49BE-9980-A605B2C0E8DF}" srcOrd="1" destOrd="0" presId="urn:microsoft.com/office/officeart/2005/8/layout/list1"/>
    <dgm:cxn modelId="{9E200344-33D0-49F0-B396-203E05BFF1DA}" type="presParOf" srcId="{6F5169D9-2446-4C4F-B0F0-5C31CDAE21B7}" destId="{69ED9A6F-CEBF-436F-9626-3587927F6CD9}" srcOrd="0" destOrd="0" presId="urn:microsoft.com/office/officeart/2005/8/layout/list1"/>
    <dgm:cxn modelId="{91C6FEFD-3C81-47D9-AC2F-3652709DDA16}" type="presParOf" srcId="{69ED9A6F-CEBF-436F-9626-3587927F6CD9}" destId="{0F37B5F0-C3D9-485A-9C65-C34D3877C007}" srcOrd="0" destOrd="0" presId="urn:microsoft.com/office/officeart/2005/8/layout/list1"/>
    <dgm:cxn modelId="{E06F1E64-6424-48C5-8258-2C636F0B1D89}" type="presParOf" srcId="{69ED9A6F-CEBF-436F-9626-3587927F6CD9}" destId="{B550E306-7EE1-470C-B125-CDB1A534634D}" srcOrd="1" destOrd="0" presId="urn:microsoft.com/office/officeart/2005/8/layout/list1"/>
    <dgm:cxn modelId="{EAA0BEFD-1E20-4AA2-A46E-99EFEE7FA56A}" type="presParOf" srcId="{6F5169D9-2446-4C4F-B0F0-5C31CDAE21B7}" destId="{2AC76835-985D-4FB6-B62F-C5D70F302E3E}" srcOrd="1" destOrd="0" presId="urn:microsoft.com/office/officeart/2005/8/layout/list1"/>
    <dgm:cxn modelId="{44FA7143-64EE-4FC7-936B-B124A7BAD01D}" type="presParOf" srcId="{6F5169D9-2446-4C4F-B0F0-5C31CDAE21B7}" destId="{20B9612C-07CE-4CCA-A25B-89A7B269A4C8}" srcOrd="2" destOrd="0" presId="urn:microsoft.com/office/officeart/2005/8/layout/list1"/>
    <dgm:cxn modelId="{616C8EC4-EF65-4D3B-8A1E-51913A11415E}" type="presParOf" srcId="{6F5169D9-2446-4C4F-B0F0-5C31CDAE21B7}" destId="{DCB91224-54FA-47B4-B8FC-3621AAFB1795}" srcOrd="3" destOrd="0" presId="urn:microsoft.com/office/officeart/2005/8/layout/list1"/>
    <dgm:cxn modelId="{72EBF7AE-0E28-4C1B-B247-96C97D94ACD3}" type="presParOf" srcId="{6F5169D9-2446-4C4F-B0F0-5C31CDAE21B7}" destId="{9FE015E0-0529-4BD7-8EBE-EFD5F0E27ACE}" srcOrd="4" destOrd="0" presId="urn:microsoft.com/office/officeart/2005/8/layout/list1"/>
    <dgm:cxn modelId="{A4E29F14-DEF5-4DEE-9EB9-A592C03C9625}" type="presParOf" srcId="{9FE015E0-0529-4BD7-8EBE-EFD5F0E27ACE}" destId="{A6320E69-F67A-4317-B574-4776006674E7}" srcOrd="0" destOrd="0" presId="urn:microsoft.com/office/officeart/2005/8/layout/list1"/>
    <dgm:cxn modelId="{F58AC793-B43B-4291-ABF8-938FCA4C5CFA}" type="presParOf" srcId="{9FE015E0-0529-4BD7-8EBE-EFD5F0E27ACE}" destId="{576BFC83-DD72-49BE-9980-A605B2C0E8DF}" srcOrd="1" destOrd="0" presId="urn:microsoft.com/office/officeart/2005/8/layout/list1"/>
    <dgm:cxn modelId="{487AEB49-721E-4376-8061-A745F3CC9DC8}" type="presParOf" srcId="{6F5169D9-2446-4C4F-B0F0-5C31CDAE21B7}" destId="{E19DCA6F-F850-48DA-99CE-EFA69CE5097C}" srcOrd="5" destOrd="0" presId="urn:microsoft.com/office/officeart/2005/8/layout/list1"/>
    <dgm:cxn modelId="{7D11F88D-60FB-4A45-99A8-804F7A2052F0}" type="presParOf" srcId="{6F5169D9-2446-4C4F-B0F0-5C31CDAE21B7}" destId="{12DC65E5-410D-49E5-B05B-556833DBF03D}" srcOrd="6" destOrd="0" presId="urn:microsoft.com/office/officeart/2005/8/layout/list1"/>
    <dgm:cxn modelId="{36E246B8-4BC6-43C0-B47A-F05F20B324E1}" type="presParOf" srcId="{6F5169D9-2446-4C4F-B0F0-5C31CDAE21B7}" destId="{7D534644-5708-4F9A-ACE3-9863B2726F79}" srcOrd="7" destOrd="0" presId="urn:microsoft.com/office/officeart/2005/8/layout/list1"/>
    <dgm:cxn modelId="{57201827-668A-4104-8E6F-E98A14D44045}" type="presParOf" srcId="{6F5169D9-2446-4C4F-B0F0-5C31CDAE21B7}" destId="{E8E3EB3A-7A0E-41EC-9811-8F61E0DE0B1A}" srcOrd="8" destOrd="0" presId="urn:microsoft.com/office/officeart/2005/8/layout/list1"/>
    <dgm:cxn modelId="{68535992-EAB5-40C9-BD5D-4F531AF898AB}" type="presParOf" srcId="{E8E3EB3A-7A0E-41EC-9811-8F61E0DE0B1A}" destId="{C9BF256A-0A8D-44F3-9261-5CC71626AE75}" srcOrd="0" destOrd="0" presId="urn:microsoft.com/office/officeart/2005/8/layout/list1"/>
    <dgm:cxn modelId="{BE503B61-8345-4C8D-BF7E-BDC21E1DBE93}" type="presParOf" srcId="{E8E3EB3A-7A0E-41EC-9811-8F61E0DE0B1A}" destId="{673A6311-B581-4330-9279-0AC4C2DC1196}" srcOrd="1" destOrd="0" presId="urn:microsoft.com/office/officeart/2005/8/layout/list1"/>
    <dgm:cxn modelId="{5C6B11F9-E76B-4D47-9948-AB5AB0DCDB77}" type="presParOf" srcId="{6F5169D9-2446-4C4F-B0F0-5C31CDAE21B7}" destId="{FD790719-F9BE-4CB4-96EC-06F1C008D1C0}" srcOrd="9" destOrd="0" presId="urn:microsoft.com/office/officeart/2005/8/layout/list1"/>
    <dgm:cxn modelId="{43304AEE-A229-4FEE-A7DD-B791F3099846}" type="presParOf" srcId="{6F5169D9-2446-4C4F-B0F0-5C31CDAE21B7}" destId="{29A681E2-347F-4EFF-A23F-0346B32C78D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00BE2-1C87-4421-BAEF-40B49D98903F}">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07FDAC-E510-42C5-A2DA-04E38B93FA48}">
      <dsp:nvSpPr>
        <dsp:cNvPr id="0" name=""/>
        <dsp:cNvSpPr/>
      </dsp:nvSpPr>
      <dsp:spPr>
        <a:xfrm>
          <a:off x="296259" y="224956"/>
          <a:ext cx="538654" cy="538654"/>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405561-8A4D-400D-83DA-EE3CA4869E83}">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s-MX" sz="1900" kern="1200"/>
            <a:t>Literatura Mexicana. Lucía Elvira Pérez Álvarez</a:t>
          </a:r>
          <a:endParaRPr lang="en-US" sz="1900" kern="1200"/>
        </a:p>
      </dsp:txBody>
      <dsp:txXfrm>
        <a:off x="1131174" y="4597"/>
        <a:ext cx="5382429" cy="979371"/>
      </dsp:txXfrm>
    </dsp:sp>
    <dsp:sp modelId="{FBC875CD-9F2F-4BC5-AA85-6CC184F2C1D8}">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EFD60-E027-4B58-A6C4-DC0017269264}">
      <dsp:nvSpPr>
        <dsp:cNvPr id="0" name=""/>
        <dsp:cNvSpPr/>
      </dsp:nvSpPr>
      <dsp:spPr>
        <a:xfrm>
          <a:off x="296259" y="1449171"/>
          <a:ext cx="538654" cy="538654"/>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AD9528-32CB-4C0E-8F9D-AB2C26CFDE7F}">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s-MX" sz="1900" kern="1200"/>
            <a:t>Psicología. Gabriela López Araiza</a:t>
          </a:r>
          <a:endParaRPr lang="en-US" sz="1900" kern="1200"/>
        </a:p>
      </dsp:txBody>
      <dsp:txXfrm>
        <a:off x="1131174" y="1228812"/>
        <a:ext cx="5382429" cy="979371"/>
      </dsp:txXfrm>
    </dsp:sp>
    <dsp:sp modelId="{61A61C18-18EE-486C-B1DC-E350550F6ABE}">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216F62-2E54-46E5-BD1E-3E08C1020FB7}">
      <dsp:nvSpPr>
        <dsp:cNvPr id="0" name=""/>
        <dsp:cNvSpPr/>
      </dsp:nvSpPr>
      <dsp:spPr>
        <a:xfrm>
          <a:off x="296259" y="2673385"/>
          <a:ext cx="538654" cy="538654"/>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095F4E-C9A8-4375-898B-042910C56312}">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s-MX" sz="1900" kern="1200"/>
            <a:t>Historia de la Cultura. Oscar Ibarra Espinoza</a:t>
          </a:r>
          <a:endParaRPr lang="en-US" sz="1900" kern="1200"/>
        </a:p>
      </dsp:txBody>
      <dsp:txXfrm>
        <a:off x="1131174" y="2453027"/>
        <a:ext cx="5382429" cy="979371"/>
      </dsp:txXfrm>
    </dsp:sp>
    <dsp:sp modelId="{366C4837-CA19-4394-972B-2C70366133EC}">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BCB76-3748-428E-AB05-BC040ED39BB4}">
      <dsp:nvSpPr>
        <dsp:cNvPr id="0" name=""/>
        <dsp:cNvSpPr/>
      </dsp:nvSpPr>
      <dsp:spPr>
        <a:xfrm>
          <a:off x="296259" y="3897600"/>
          <a:ext cx="538654" cy="538654"/>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AF39FC-6002-4FEF-940C-2F4FF7DD284A}">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s-MX" sz="1900" kern="1200"/>
            <a:t>Materias de apoyo</a:t>
          </a:r>
          <a:endParaRPr lang="en-US" sz="1900" kern="1200"/>
        </a:p>
      </dsp:txBody>
      <dsp:txXfrm>
        <a:off x="1131174" y="3677241"/>
        <a:ext cx="5382429" cy="979371"/>
      </dsp:txXfrm>
    </dsp:sp>
    <dsp:sp modelId="{D01B4913-F949-4E5C-B86F-3B381D6A2255}">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C69F1A-6D7A-44AB-A1DA-5CB170AFD5CF}">
      <dsp:nvSpPr>
        <dsp:cNvPr id="0" name=""/>
        <dsp:cNvSpPr/>
      </dsp:nvSpPr>
      <dsp:spPr>
        <a:xfrm>
          <a:off x="296259" y="5121814"/>
          <a:ext cx="538654" cy="538654"/>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13270E-A007-42B5-BD24-9D891459BFE4}">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lvl="0" algn="l" defTabSz="844550">
            <a:lnSpc>
              <a:spcPct val="90000"/>
            </a:lnSpc>
            <a:spcBef>
              <a:spcPct val="0"/>
            </a:spcBef>
            <a:spcAft>
              <a:spcPct val="35000"/>
            </a:spcAft>
          </a:pPr>
          <a:r>
            <a:rPr lang="es-MX" sz="1900" kern="1200"/>
            <a:t>Historia del arte. Edgar Becerra Osorio</a:t>
          </a:r>
          <a:endParaRPr lang="en-US" sz="1900" kern="1200"/>
        </a:p>
      </dsp:txBody>
      <dsp:txXfrm>
        <a:off x="1131174" y="4901456"/>
        <a:ext cx="5382429" cy="97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B9612C-07CE-4CCA-A25B-89A7B269A4C8}">
      <dsp:nvSpPr>
        <dsp:cNvPr id="0" name=""/>
        <dsp:cNvSpPr/>
      </dsp:nvSpPr>
      <dsp:spPr>
        <a:xfrm>
          <a:off x="0" y="1167502"/>
          <a:ext cx="6269038" cy="806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50E306-7EE1-470C-B125-CDB1A534634D}">
      <dsp:nvSpPr>
        <dsp:cNvPr id="0" name=""/>
        <dsp:cNvSpPr/>
      </dsp:nvSpPr>
      <dsp:spPr>
        <a:xfrm>
          <a:off x="313451" y="695182"/>
          <a:ext cx="4388326" cy="944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8" tIns="0" rIns="165868" bIns="0" numCol="1" spcCol="1270" anchor="ctr" anchorCtr="0">
          <a:noAutofit/>
        </a:bodyPr>
        <a:lstStyle/>
        <a:p>
          <a:pPr lvl="0" algn="l" defTabSz="1422400">
            <a:lnSpc>
              <a:spcPct val="90000"/>
            </a:lnSpc>
            <a:spcBef>
              <a:spcPct val="0"/>
            </a:spcBef>
            <a:spcAft>
              <a:spcPct val="35000"/>
            </a:spcAft>
          </a:pPr>
          <a:r>
            <a:rPr lang="es-MX" sz="3200" kern="1200"/>
            <a:t>Ciclo escolar 2019-2020</a:t>
          </a:r>
          <a:endParaRPr lang="en-US" sz="3200" kern="1200"/>
        </a:p>
      </dsp:txBody>
      <dsp:txXfrm>
        <a:off x="359565" y="741296"/>
        <a:ext cx="4296098" cy="852412"/>
      </dsp:txXfrm>
    </dsp:sp>
    <dsp:sp modelId="{12DC65E5-410D-49E5-B05B-556833DBF03D}">
      <dsp:nvSpPr>
        <dsp:cNvPr id="0" name=""/>
        <dsp:cNvSpPr/>
      </dsp:nvSpPr>
      <dsp:spPr>
        <a:xfrm>
          <a:off x="0" y="2619022"/>
          <a:ext cx="6269038" cy="8064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6BFC83-DD72-49BE-9980-A605B2C0E8DF}">
      <dsp:nvSpPr>
        <dsp:cNvPr id="0" name=""/>
        <dsp:cNvSpPr/>
      </dsp:nvSpPr>
      <dsp:spPr>
        <a:xfrm>
          <a:off x="313451" y="2146702"/>
          <a:ext cx="4388326" cy="9446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8" tIns="0" rIns="165868" bIns="0" numCol="1" spcCol="1270" anchor="ctr" anchorCtr="0">
          <a:noAutofit/>
        </a:bodyPr>
        <a:lstStyle/>
        <a:p>
          <a:pPr lvl="0" algn="l" defTabSz="1422400">
            <a:lnSpc>
              <a:spcPct val="90000"/>
            </a:lnSpc>
            <a:spcBef>
              <a:spcPct val="0"/>
            </a:spcBef>
            <a:spcAft>
              <a:spcPct val="35000"/>
            </a:spcAft>
          </a:pPr>
          <a:r>
            <a:rPr lang="es-MX" sz="3200" kern="1200"/>
            <a:t>Inicio- noviembre 2019</a:t>
          </a:r>
          <a:endParaRPr lang="en-US" sz="3200" kern="1200"/>
        </a:p>
      </dsp:txBody>
      <dsp:txXfrm>
        <a:off x="359565" y="2192816"/>
        <a:ext cx="4296098" cy="852412"/>
      </dsp:txXfrm>
    </dsp:sp>
    <dsp:sp modelId="{29A681E2-347F-4EFF-A23F-0346B32C78D8}">
      <dsp:nvSpPr>
        <dsp:cNvPr id="0" name=""/>
        <dsp:cNvSpPr/>
      </dsp:nvSpPr>
      <dsp:spPr>
        <a:xfrm>
          <a:off x="0" y="4070542"/>
          <a:ext cx="6269038" cy="8064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3A6311-B581-4330-9279-0AC4C2DC1196}">
      <dsp:nvSpPr>
        <dsp:cNvPr id="0" name=""/>
        <dsp:cNvSpPr/>
      </dsp:nvSpPr>
      <dsp:spPr>
        <a:xfrm>
          <a:off x="313451" y="3598222"/>
          <a:ext cx="4388326" cy="9446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8" tIns="0" rIns="165868" bIns="0" numCol="1" spcCol="1270" anchor="ctr" anchorCtr="0">
          <a:noAutofit/>
        </a:bodyPr>
        <a:lstStyle/>
        <a:p>
          <a:pPr lvl="0" algn="l" defTabSz="1422400">
            <a:lnSpc>
              <a:spcPct val="90000"/>
            </a:lnSpc>
            <a:spcBef>
              <a:spcPct val="0"/>
            </a:spcBef>
            <a:spcAft>
              <a:spcPct val="35000"/>
            </a:spcAft>
          </a:pPr>
          <a:r>
            <a:rPr lang="es-MX" sz="3200" kern="1200"/>
            <a:t>Término- febrero 2020</a:t>
          </a:r>
          <a:endParaRPr lang="en-US" sz="3200" kern="1200"/>
        </a:p>
      </dsp:txBody>
      <dsp:txXfrm>
        <a:off x="359565" y="3644336"/>
        <a:ext cx="4296098" cy="85241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866969-5708-45B7-8A8A-BC1F11FC922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9C780A9B-F772-48B0-98B8-C5E80763A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A205E6B6-AAD8-437A-85BD-E91B56B1D6FA}"/>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5" name="Marcador de pie de página 4">
            <a:extLst>
              <a:ext uri="{FF2B5EF4-FFF2-40B4-BE49-F238E27FC236}">
                <a16:creationId xmlns:a16="http://schemas.microsoft.com/office/drawing/2014/main" id="{4EC88B8F-804C-4C6D-A104-A96C1464E4A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B6F5F7B-655D-4F92-82C6-31927F854A3B}"/>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1917253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3E0B46-E638-4ED6-A738-121EF00B38A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BBB607B4-B1BE-4514-B9C9-EF7B9C5E435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552D4F0-D79E-4E91-BF6E-3178412623D2}"/>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5" name="Marcador de pie de página 4">
            <a:extLst>
              <a:ext uri="{FF2B5EF4-FFF2-40B4-BE49-F238E27FC236}">
                <a16:creationId xmlns:a16="http://schemas.microsoft.com/office/drawing/2014/main" id="{60627438-BE2C-4ED5-B51F-EE114A8FED3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A3523F1-CF1F-40EA-872F-78496488A1E6}"/>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4162057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DF2115E-36F6-46B0-9B1D-9C7A7F3C6EA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125C368B-30CD-4845-88DE-1F5D26078F8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1DF28AA-BA7E-42DA-A95E-FB860D73EFD8}"/>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5" name="Marcador de pie de página 4">
            <a:extLst>
              <a:ext uri="{FF2B5EF4-FFF2-40B4-BE49-F238E27FC236}">
                <a16:creationId xmlns:a16="http://schemas.microsoft.com/office/drawing/2014/main" id="{BDA0DDF4-2E47-4BE4-A001-2F1C20110FD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6356ECD-63D5-4318-A8CD-E642B9530FD3}"/>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240960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F2CE6B-9E56-4FA5-B281-71A72C47CA3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F4F114EB-75B6-492C-8DA1-32988D94C59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E0B3661-ECEC-4543-9295-8385E014C10E}"/>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5" name="Marcador de pie de página 4">
            <a:extLst>
              <a:ext uri="{FF2B5EF4-FFF2-40B4-BE49-F238E27FC236}">
                <a16:creationId xmlns:a16="http://schemas.microsoft.com/office/drawing/2014/main" id="{8AFA7773-5135-4993-AD8C-53BAAA4F0AB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7C3FA5F-82FE-4232-A1B6-7C56AF63D318}"/>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241614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D4465D-FBFE-4AF0-A37A-2855895E195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EA116CE-3EA1-4D34-830C-52CABD367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A820E47-CC4C-4F85-AA7B-B1C51B20DA2D}"/>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5" name="Marcador de pie de página 4">
            <a:extLst>
              <a:ext uri="{FF2B5EF4-FFF2-40B4-BE49-F238E27FC236}">
                <a16:creationId xmlns:a16="http://schemas.microsoft.com/office/drawing/2014/main" id="{D24B14A0-3ACE-492A-9F6E-B7064936D63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B727853-83D5-4767-8F92-7F34115E9CF8}"/>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227892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18D3F7-4B70-4650-9557-B2F4B402C6E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DBA4D6B-1BF7-4147-8E20-712D8E90530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5ACE2DC8-79D1-4750-9AB7-B47DEFAECAC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A6DE5D06-9F15-4A47-93B8-B9C3307716E2}"/>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6" name="Marcador de pie de página 5">
            <a:extLst>
              <a:ext uri="{FF2B5EF4-FFF2-40B4-BE49-F238E27FC236}">
                <a16:creationId xmlns:a16="http://schemas.microsoft.com/office/drawing/2014/main" id="{33A4E6FD-75F1-48D8-ADB7-FA2907D8A45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7549FDE-5013-4334-BB64-4BDACE683DD9}"/>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2127353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281422-95DE-4957-908B-78CE084D853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4E6C477-B0E0-4DD0-B894-BF5246475A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9DBEDF3-EBAF-46E7-8EAE-9DCD9088515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49AEC8DF-9453-4230-B552-2BF35F913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B5FF95C-89C4-4E00-955F-9507ECDEEE1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A59140DD-DB74-45F7-A3E4-897CC9E9C50F}"/>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8" name="Marcador de pie de página 7">
            <a:extLst>
              <a:ext uri="{FF2B5EF4-FFF2-40B4-BE49-F238E27FC236}">
                <a16:creationId xmlns:a16="http://schemas.microsoft.com/office/drawing/2014/main" id="{2D4AC100-ED80-4451-A3DA-202721864355}"/>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3444953-0F72-4382-9F2D-C23E1AFED7A0}"/>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1537976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B6CE6B-911E-43A4-9BEB-0D030B17373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42CAF83F-BF5D-43B0-A018-590B7C780A6E}"/>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4" name="Marcador de pie de página 3">
            <a:extLst>
              <a:ext uri="{FF2B5EF4-FFF2-40B4-BE49-F238E27FC236}">
                <a16:creationId xmlns:a16="http://schemas.microsoft.com/office/drawing/2014/main" id="{432F8B84-E588-4510-BA52-29CE43AB463F}"/>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F25C19D0-5A65-4C0E-B52F-B5B696CABA82}"/>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258051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AD84B8-086A-494A-BC29-3A0D7A1419C5}"/>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3" name="Marcador de pie de página 2">
            <a:extLst>
              <a:ext uri="{FF2B5EF4-FFF2-40B4-BE49-F238E27FC236}">
                <a16:creationId xmlns:a16="http://schemas.microsoft.com/office/drawing/2014/main" id="{BA45B487-766B-4853-84F1-C1F73B605A62}"/>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B9A8BEC4-66E1-40B0-9E4B-97C7956044C2}"/>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3504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BA0549-DC86-4861-AEC5-AE90079D2FA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672917C-5CC2-44E3-8811-BE27D741F5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D416EB6A-1A2B-4D5A-8820-F456393D6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8DE3E8-2480-45D1-A87C-53E976F39B6C}"/>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6" name="Marcador de pie de página 5">
            <a:extLst>
              <a:ext uri="{FF2B5EF4-FFF2-40B4-BE49-F238E27FC236}">
                <a16:creationId xmlns:a16="http://schemas.microsoft.com/office/drawing/2014/main" id="{CEE94ADD-4B9A-4268-9FD8-019F5E70343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A67F53B-9E9C-4361-9C9B-2D6E9E08F08F}"/>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392919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80B238-8084-47ED-BFC7-B5F1B694A49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5B73F737-46AA-432D-B15E-2FD1B59B83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3EEA8005-4837-46EB-9209-F82E76C105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4CB7EA2-D69B-4758-9D9C-A1C2B331C134}"/>
              </a:ext>
            </a:extLst>
          </p:cNvPr>
          <p:cNvSpPr>
            <a:spLocks noGrp="1"/>
          </p:cNvSpPr>
          <p:nvPr>
            <p:ph type="dt" sz="half" idx="10"/>
          </p:nvPr>
        </p:nvSpPr>
        <p:spPr/>
        <p:txBody>
          <a:bodyPr/>
          <a:lstStyle/>
          <a:p>
            <a:fld id="{CDE65B22-7768-4979-9C84-1E204343F4D6}" type="datetimeFigureOut">
              <a:rPr lang="es-MX" smtClean="0"/>
              <a:t>29/05/2020</a:t>
            </a:fld>
            <a:endParaRPr lang="es-MX"/>
          </a:p>
        </p:txBody>
      </p:sp>
      <p:sp>
        <p:nvSpPr>
          <p:cNvPr id="6" name="Marcador de pie de página 5">
            <a:extLst>
              <a:ext uri="{FF2B5EF4-FFF2-40B4-BE49-F238E27FC236}">
                <a16:creationId xmlns:a16="http://schemas.microsoft.com/office/drawing/2014/main" id="{62C0E587-88C1-4E0F-9BDA-A9A13963623B}"/>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4EB0214-A410-47E5-8B0D-ACB08E96C4A3}"/>
              </a:ext>
            </a:extLst>
          </p:cNvPr>
          <p:cNvSpPr>
            <a:spLocks noGrp="1"/>
          </p:cNvSpPr>
          <p:nvPr>
            <p:ph type="sldNum" sz="quarter" idx="12"/>
          </p:nvPr>
        </p:nvSpPr>
        <p:spPr/>
        <p:txBody>
          <a:bodyPr/>
          <a:lstStyle/>
          <a:p>
            <a:fld id="{D6D7434B-5120-4AC8-92AB-5971735570E3}" type="slidenum">
              <a:rPr lang="es-MX" smtClean="0"/>
              <a:t>‹Nº›</a:t>
            </a:fld>
            <a:endParaRPr lang="es-MX"/>
          </a:p>
        </p:txBody>
      </p:sp>
    </p:spTree>
    <p:extLst>
      <p:ext uri="{BB962C8B-B14F-4D97-AF65-F5344CB8AC3E}">
        <p14:creationId xmlns:p14="http://schemas.microsoft.com/office/powerpoint/2010/main" val="255634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547C23-B225-42A5-BED9-F6C5E1173E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EDBE0C1-C7D2-465F-A4AB-CB4F55DD1D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5436610-10B4-433F-A58C-1746184FC1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65B22-7768-4979-9C84-1E204343F4D6}" type="datetimeFigureOut">
              <a:rPr lang="es-MX" smtClean="0"/>
              <a:t>29/05/2020</a:t>
            </a:fld>
            <a:endParaRPr lang="es-MX"/>
          </a:p>
        </p:txBody>
      </p:sp>
      <p:sp>
        <p:nvSpPr>
          <p:cNvPr id="5" name="Marcador de pie de página 4">
            <a:extLst>
              <a:ext uri="{FF2B5EF4-FFF2-40B4-BE49-F238E27FC236}">
                <a16:creationId xmlns:a16="http://schemas.microsoft.com/office/drawing/2014/main" id="{F1D60651-6CE3-4FE5-BEF9-2EF09ECE57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1A8AC042-BFCB-4322-B663-B94A2E7F7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7434B-5120-4AC8-92AB-5971735570E3}" type="slidenum">
              <a:rPr lang="es-MX" smtClean="0"/>
              <a:t>‹Nº›</a:t>
            </a:fld>
            <a:endParaRPr lang="es-MX"/>
          </a:p>
        </p:txBody>
      </p:sp>
    </p:spTree>
    <p:extLst>
      <p:ext uri="{BB962C8B-B14F-4D97-AF65-F5344CB8AC3E}">
        <p14:creationId xmlns:p14="http://schemas.microsoft.com/office/powerpoint/2010/main" val="1150475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ítulo 2">
            <a:extLst>
              <a:ext uri="{FF2B5EF4-FFF2-40B4-BE49-F238E27FC236}">
                <a16:creationId xmlns:a16="http://schemas.microsoft.com/office/drawing/2014/main" id="{5D55B4CE-B03C-4806-A45E-DFB6CA706C1A}"/>
              </a:ext>
            </a:extLst>
          </p:cNvPr>
          <p:cNvSpPr>
            <a:spLocks noGrp="1"/>
          </p:cNvSpPr>
          <p:nvPr>
            <p:ph type="subTitle" idx="1"/>
          </p:nvPr>
        </p:nvSpPr>
        <p:spPr>
          <a:xfrm>
            <a:off x="6746627" y="4750893"/>
            <a:ext cx="4645250" cy="1147863"/>
          </a:xfrm>
        </p:spPr>
        <p:txBody>
          <a:bodyPr anchor="t">
            <a:normAutofit lnSpcReduction="10000"/>
          </a:bodyPr>
          <a:lstStyle/>
          <a:p>
            <a:pPr algn="l"/>
            <a:r>
              <a:rPr lang="es-MX" sz="2000" dirty="0">
                <a:solidFill>
                  <a:schemeClr val="bg1"/>
                </a:solidFill>
              </a:rPr>
              <a:t>Nombre del proyecto</a:t>
            </a:r>
          </a:p>
          <a:p>
            <a:pPr algn="l"/>
            <a:r>
              <a:rPr lang="es-MX" sz="2000" dirty="0">
                <a:solidFill>
                  <a:schemeClr val="bg1"/>
                </a:solidFill>
                <a:cs typeface="Calibri"/>
              </a:rPr>
              <a:t>¿Dónde nos tocó vivir?</a:t>
            </a:r>
          </a:p>
          <a:p>
            <a:pPr algn="l"/>
            <a:r>
              <a:rPr lang="es-MX" sz="2000" dirty="0">
                <a:solidFill>
                  <a:schemeClr val="bg1"/>
                </a:solidFill>
              </a:rPr>
              <a:t>Sexto Grado Preparatoria</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F239E50E-A045-4C99-9B9B-D9BB4CD6D6BD}"/>
              </a:ext>
            </a:extLst>
          </p:cNvPr>
          <p:cNvPicPr>
            <a:picLocks noChangeAspect="1"/>
          </p:cNvPicPr>
          <p:nvPr/>
        </p:nvPicPr>
        <p:blipFill>
          <a:blip r:embed="rId2"/>
          <a:stretch>
            <a:fillRect/>
          </a:stretch>
        </p:blipFill>
        <p:spPr>
          <a:xfrm>
            <a:off x="419382" y="1677296"/>
            <a:ext cx="4047843" cy="2135236"/>
          </a:xfrm>
          <a:prstGeom prst="rect">
            <a:avLst/>
          </a:prstGeom>
        </p:spPr>
      </p:pic>
      <p:sp>
        <p:nvSpPr>
          <p:cNvPr id="2" name="CuadroTexto 1"/>
          <p:cNvSpPr txBox="1"/>
          <p:nvPr/>
        </p:nvSpPr>
        <p:spPr>
          <a:xfrm>
            <a:off x="10591777" y="205740"/>
            <a:ext cx="1226843" cy="400110"/>
          </a:xfrm>
          <a:prstGeom prst="rect">
            <a:avLst/>
          </a:prstGeom>
          <a:noFill/>
        </p:spPr>
        <p:txBody>
          <a:bodyPr wrap="square" rtlCol="0">
            <a:spAutoFit/>
          </a:bodyPr>
          <a:lstStyle/>
          <a:p>
            <a:r>
              <a:rPr lang="es-MX" sz="2000" dirty="0" smtClean="0">
                <a:solidFill>
                  <a:schemeClr val="bg1"/>
                </a:solidFill>
              </a:rPr>
              <a:t>Equipo 1</a:t>
            </a:r>
            <a:endParaRPr lang="en-US" sz="2000" dirty="0">
              <a:solidFill>
                <a:schemeClr val="bg1"/>
              </a:solidFill>
            </a:endParaRPr>
          </a:p>
        </p:txBody>
      </p:sp>
    </p:spTree>
    <p:extLst>
      <p:ext uri="{BB962C8B-B14F-4D97-AF65-F5344CB8AC3E}">
        <p14:creationId xmlns:p14="http://schemas.microsoft.com/office/powerpoint/2010/main" val="2173587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C032001-A782-4A4D-9549-63EC6CCB0F1E}"/>
              </a:ext>
            </a:extLst>
          </p:cNvPr>
          <p:cNvSpPr>
            <a:spLocks noGrp="1"/>
          </p:cNvSpPr>
          <p:nvPr>
            <p:ph type="title"/>
          </p:nvPr>
        </p:nvSpPr>
        <p:spPr>
          <a:xfrm>
            <a:off x="838200" y="963877"/>
            <a:ext cx="3494362" cy="4930246"/>
          </a:xfrm>
        </p:spPr>
        <p:txBody>
          <a:bodyPr>
            <a:normAutofit/>
          </a:bodyPr>
          <a:lstStyle/>
          <a:p>
            <a:pPr algn="r"/>
            <a:r>
              <a:rPr lang="es-MX">
                <a:solidFill>
                  <a:schemeClr val="accent1"/>
                </a:solidFill>
              </a:rPr>
              <a:t>Producto final</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962792C-2299-4EFE-BFBA-E950AA933B89}"/>
              </a:ext>
            </a:extLst>
          </p:cNvPr>
          <p:cNvSpPr>
            <a:spLocks noGrp="1"/>
          </p:cNvSpPr>
          <p:nvPr>
            <p:ph idx="1"/>
          </p:nvPr>
        </p:nvSpPr>
        <p:spPr>
          <a:xfrm>
            <a:off x="4976031" y="963877"/>
            <a:ext cx="6377769" cy="4930246"/>
          </a:xfrm>
        </p:spPr>
        <p:txBody>
          <a:bodyPr anchor="ctr">
            <a:normAutofit/>
          </a:bodyPr>
          <a:lstStyle/>
          <a:p>
            <a:r>
              <a:rPr lang="es-MX" sz="2400"/>
              <a:t>Feria cultural, gastronómica y musical que permita el análisis, el reconocimiento y la concientización de la diversidad mexicana.</a:t>
            </a:r>
          </a:p>
          <a:p>
            <a:endParaRPr lang="es-MX" sz="2400"/>
          </a:p>
        </p:txBody>
      </p:sp>
    </p:spTree>
    <p:extLst>
      <p:ext uri="{BB962C8B-B14F-4D97-AF65-F5344CB8AC3E}">
        <p14:creationId xmlns:p14="http://schemas.microsoft.com/office/powerpoint/2010/main" val="76819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B27210-D0CA-4654-B3E3-9ABB4F178E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7C512DA-01C0-4D20-8122-E88FA2FEBC90}"/>
              </a:ext>
            </a:extLst>
          </p:cNvPr>
          <p:cNvSpPr>
            <a:spLocks noGrp="1"/>
          </p:cNvSpPr>
          <p:nvPr>
            <p:ph type="title"/>
          </p:nvPr>
        </p:nvSpPr>
        <p:spPr>
          <a:xfrm>
            <a:off x="6443536" y="2107097"/>
            <a:ext cx="5597756" cy="5645426"/>
          </a:xfrm>
        </p:spPr>
        <p:txBody>
          <a:bodyPr vert="horz" lIns="91440" tIns="45720" rIns="91440" bIns="45720" rtlCol="0" anchor="b">
            <a:normAutofit fontScale="90000"/>
          </a:bodyPr>
          <a:lstStyle/>
          <a:p>
            <a:pPr lvl="0">
              <a:spcBef>
                <a:spcPts val="1000"/>
              </a:spcBef>
            </a:pPr>
            <a:r>
              <a:rPr lang="en-US" sz="3200">
                <a:solidFill>
                  <a:prstClr val="white"/>
                </a:solidFill>
                <a:latin typeface="Calibri" panose="020F0502020204030204"/>
                <a:ea typeface="+mn-ea"/>
                <a:cs typeface="+mn-cs"/>
              </a:rPr>
              <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PREGUNTAS GUÍA</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t>
            </a:r>
            <a:r>
              <a:rPr lang="en-US" sz="3200" err="1">
                <a:solidFill>
                  <a:prstClr val="white"/>
                </a:solidFill>
                <a:latin typeface="Calibri" panose="020F0502020204030204"/>
                <a:ea typeface="+mn-ea"/>
                <a:cs typeface="+mn-cs"/>
              </a:rPr>
              <a:t>Qué</a:t>
            </a:r>
            <a:r>
              <a:rPr lang="en-US" sz="3200">
                <a:solidFill>
                  <a:prstClr val="white"/>
                </a:solidFill>
                <a:latin typeface="Calibri" panose="020F0502020204030204"/>
                <a:ea typeface="+mn-ea"/>
                <a:cs typeface="+mn-cs"/>
              </a:rPr>
              <a:t> es la </a:t>
            </a:r>
            <a:r>
              <a:rPr lang="en-US" sz="3200" err="1">
                <a:solidFill>
                  <a:prstClr val="white"/>
                </a:solidFill>
                <a:latin typeface="Calibri" panose="020F0502020204030204"/>
                <a:ea typeface="+mn-ea"/>
                <a:cs typeface="+mn-cs"/>
              </a:rPr>
              <a:t>Cultura</a:t>
            </a:r>
            <a:r>
              <a:rPr lang="en-US" sz="3200">
                <a:solidFill>
                  <a:prstClr val="white"/>
                </a:solidFill>
                <a:latin typeface="Calibri" panose="020F0502020204030204"/>
                <a:ea typeface="+mn-ea"/>
                <a:cs typeface="+mn-cs"/>
              </a:rPr>
              <a:t>?</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t>
            </a:r>
            <a:r>
              <a:rPr lang="en-US" sz="3200" err="1">
                <a:solidFill>
                  <a:prstClr val="white"/>
                </a:solidFill>
                <a:latin typeface="Calibri" panose="020F0502020204030204"/>
                <a:ea typeface="+mn-ea"/>
                <a:cs typeface="+mn-cs"/>
              </a:rPr>
              <a:t>Qué</a:t>
            </a:r>
            <a:r>
              <a:rPr lang="en-US" sz="3200">
                <a:solidFill>
                  <a:prstClr val="white"/>
                </a:solidFill>
                <a:latin typeface="Calibri" panose="020F0502020204030204"/>
                <a:ea typeface="+mn-ea"/>
                <a:cs typeface="+mn-cs"/>
              </a:rPr>
              <a:t> es la Identidad?</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t>
            </a:r>
            <a:r>
              <a:rPr lang="en-US" sz="3200" err="1">
                <a:solidFill>
                  <a:prstClr val="white"/>
                </a:solidFill>
                <a:latin typeface="Calibri" panose="020F0502020204030204"/>
                <a:ea typeface="+mn-ea"/>
                <a:cs typeface="+mn-cs"/>
              </a:rPr>
              <a:t>Cuáles</a:t>
            </a:r>
            <a:r>
              <a:rPr lang="en-US" sz="3200">
                <a:solidFill>
                  <a:prstClr val="white"/>
                </a:solidFill>
                <a:latin typeface="Calibri" panose="020F0502020204030204"/>
                <a:ea typeface="+mn-ea"/>
                <a:cs typeface="+mn-cs"/>
              </a:rPr>
              <a:t> son los </a:t>
            </a:r>
            <a:r>
              <a:rPr lang="en-US" sz="3200" err="1">
                <a:solidFill>
                  <a:prstClr val="white"/>
                </a:solidFill>
                <a:latin typeface="Calibri" panose="020F0502020204030204"/>
                <a:ea typeface="+mn-ea"/>
                <a:cs typeface="+mn-cs"/>
              </a:rPr>
              <a:t>elementos</a:t>
            </a:r>
            <a:r>
              <a:rPr lang="en-US" sz="3200">
                <a:solidFill>
                  <a:prstClr val="white"/>
                </a:solidFill>
                <a:latin typeface="Calibri" panose="020F0502020204030204"/>
                <a:ea typeface="+mn-ea"/>
                <a:cs typeface="+mn-cs"/>
              </a:rPr>
              <a:t> que </a:t>
            </a:r>
            <a:r>
              <a:rPr lang="en-US" sz="3200" err="1">
                <a:solidFill>
                  <a:prstClr val="white"/>
                </a:solidFill>
                <a:latin typeface="Calibri" panose="020F0502020204030204"/>
                <a:ea typeface="+mn-ea"/>
                <a:cs typeface="+mn-cs"/>
              </a:rPr>
              <a:t>permiten</a:t>
            </a:r>
            <a:r>
              <a:rPr lang="en-US" sz="3200">
                <a:solidFill>
                  <a:prstClr val="white"/>
                </a:solidFill>
                <a:latin typeface="Calibri" panose="020F0502020204030204"/>
                <a:ea typeface="+mn-ea"/>
                <a:cs typeface="+mn-cs"/>
              </a:rPr>
              <a:t> la </a:t>
            </a:r>
            <a:r>
              <a:rPr lang="en-US" sz="3200" err="1">
                <a:solidFill>
                  <a:prstClr val="white"/>
                </a:solidFill>
                <a:latin typeface="Calibri" panose="020F0502020204030204"/>
                <a:ea typeface="+mn-ea"/>
                <a:cs typeface="+mn-cs"/>
              </a:rPr>
              <a:t>construcción</a:t>
            </a:r>
            <a:r>
              <a:rPr lang="en-US" sz="3200">
                <a:solidFill>
                  <a:prstClr val="white"/>
                </a:solidFill>
                <a:latin typeface="Calibri" panose="020F0502020204030204"/>
                <a:ea typeface="+mn-ea"/>
                <a:cs typeface="+mn-cs"/>
              </a:rPr>
              <a:t> de la </a:t>
            </a:r>
            <a:r>
              <a:rPr lang="en-US" sz="3200" err="1">
                <a:solidFill>
                  <a:prstClr val="white"/>
                </a:solidFill>
                <a:latin typeface="Calibri" panose="020F0502020204030204"/>
                <a:ea typeface="+mn-ea"/>
                <a:cs typeface="+mn-cs"/>
              </a:rPr>
              <a:t>identidad</a:t>
            </a:r>
            <a:r>
              <a:rPr lang="en-US" sz="3200">
                <a:solidFill>
                  <a:prstClr val="white"/>
                </a:solidFill>
                <a:latin typeface="Calibri" panose="020F0502020204030204"/>
                <a:ea typeface="+mn-ea"/>
                <a:cs typeface="+mn-cs"/>
              </a:rPr>
              <a:t> </a:t>
            </a:r>
            <a:r>
              <a:rPr lang="en-US" sz="3200" err="1">
                <a:solidFill>
                  <a:prstClr val="white"/>
                </a:solidFill>
                <a:latin typeface="Calibri" panose="020F0502020204030204"/>
                <a:ea typeface="+mn-ea"/>
                <a:cs typeface="+mn-cs"/>
              </a:rPr>
              <a:t>mexicana</a:t>
            </a:r>
            <a:r>
              <a:rPr lang="en-US" sz="3200">
                <a:solidFill>
                  <a:prstClr val="white"/>
                </a:solidFill>
                <a:latin typeface="Calibri" panose="020F0502020204030204"/>
                <a:ea typeface="+mn-ea"/>
                <a:cs typeface="+mn-cs"/>
              </a:rPr>
              <a:t>?</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t>
            </a:r>
            <a:r>
              <a:rPr lang="en-US" sz="3200" err="1">
                <a:solidFill>
                  <a:prstClr val="white"/>
                </a:solidFill>
                <a:latin typeface="Calibri" panose="020F0502020204030204"/>
                <a:ea typeface="+mn-ea"/>
                <a:cs typeface="+mn-cs"/>
              </a:rPr>
              <a:t>Cómo</a:t>
            </a:r>
            <a:r>
              <a:rPr lang="en-US" sz="3200">
                <a:solidFill>
                  <a:prstClr val="white"/>
                </a:solidFill>
                <a:latin typeface="Calibri" panose="020F0502020204030204"/>
                <a:ea typeface="+mn-ea"/>
                <a:cs typeface="+mn-cs"/>
              </a:rPr>
              <a:t> </a:t>
            </a:r>
            <a:r>
              <a:rPr lang="en-US" sz="3200" err="1">
                <a:solidFill>
                  <a:prstClr val="white"/>
                </a:solidFill>
                <a:latin typeface="Calibri" panose="020F0502020204030204"/>
                <a:ea typeface="+mn-ea"/>
                <a:cs typeface="+mn-cs"/>
              </a:rPr>
              <a:t>influye</a:t>
            </a:r>
            <a:r>
              <a:rPr lang="en-US" sz="3200">
                <a:solidFill>
                  <a:prstClr val="white"/>
                </a:solidFill>
                <a:latin typeface="Calibri" panose="020F0502020204030204"/>
                <a:ea typeface="+mn-ea"/>
                <a:cs typeface="+mn-cs"/>
              </a:rPr>
              <a:t> el </a:t>
            </a:r>
            <a:r>
              <a:rPr lang="en-US" sz="3200" err="1">
                <a:solidFill>
                  <a:prstClr val="white"/>
                </a:solidFill>
                <a:latin typeface="Calibri" panose="020F0502020204030204"/>
                <a:ea typeface="+mn-ea"/>
                <a:cs typeface="+mn-cs"/>
              </a:rPr>
              <a:t>arte</a:t>
            </a:r>
            <a:r>
              <a:rPr lang="en-US" sz="3200">
                <a:solidFill>
                  <a:prstClr val="white"/>
                </a:solidFill>
                <a:latin typeface="Calibri" panose="020F0502020204030204"/>
                <a:ea typeface="+mn-ea"/>
                <a:cs typeface="+mn-cs"/>
              </a:rPr>
              <a:t> </a:t>
            </a:r>
            <a:r>
              <a:rPr lang="en-US" sz="3200" err="1">
                <a:solidFill>
                  <a:prstClr val="white"/>
                </a:solidFill>
                <a:latin typeface="Calibri" panose="020F0502020204030204"/>
                <a:ea typeface="+mn-ea"/>
                <a:cs typeface="+mn-cs"/>
              </a:rPr>
              <a:t>en</a:t>
            </a:r>
            <a:r>
              <a:rPr lang="en-US" sz="3200">
                <a:solidFill>
                  <a:prstClr val="white"/>
                </a:solidFill>
                <a:latin typeface="Calibri" panose="020F0502020204030204"/>
                <a:ea typeface="+mn-ea"/>
                <a:cs typeface="+mn-cs"/>
              </a:rPr>
              <a:t> la </a:t>
            </a:r>
            <a:r>
              <a:rPr lang="en-US" sz="3200" err="1">
                <a:solidFill>
                  <a:prstClr val="white"/>
                </a:solidFill>
                <a:latin typeface="Calibri" panose="020F0502020204030204"/>
                <a:ea typeface="+mn-ea"/>
                <a:cs typeface="+mn-cs"/>
              </a:rPr>
              <a:t>construcción</a:t>
            </a:r>
            <a:r>
              <a:rPr lang="en-US" sz="3200">
                <a:solidFill>
                  <a:prstClr val="white"/>
                </a:solidFill>
                <a:latin typeface="Calibri" panose="020F0502020204030204"/>
                <a:ea typeface="+mn-ea"/>
                <a:cs typeface="+mn-cs"/>
              </a:rPr>
              <a:t> de la </a:t>
            </a:r>
            <a:r>
              <a:rPr lang="en-US" sz="3200" err="1">
                <a:solidFill>
                  <a:prstClr val="white"/>
                </a:solidFill>
                <a:latin typeface="Calibri" panose="020F0502020204030204"/>
                <a:ea typeface="+mn-ea"/>
                <a:cs typeface="+mn-cs"/>
              </a:rPr>
              <a:t>identidad</a:t>
            </a:r>
            <a:r>
              <a:rPr lang="en-US" sz="3200">
                <a:solidFill>
                  <a:prstClr val="white"/>
                </a:solidFill>
                <a:latin typeface="Calibri" panose="020F0502020204030204"/>
                <a:ea typeface="+mn-ea"/>
                <a:cs typeface="+mn-cs"/>
              </a:rPr>
              <a:t>?</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a:t>
            </a:r>
            <a:r>
              <a:rPr lang="en-US" sz="3200" err="1">
                <a:solidFill>
                  <a:prstClr val="white"/>
                </a:solidFill>
                <a:latin typeface="Calibri" panose="020F0502020204030204"/>
                <a:ea typeface="+mn-ea"/>
                <a:cs typeface="+mn-cs"/>
              </a:rPr>
              <a:t>Qué</a:t>
            </a:r>
            <a:r>
              <a:rPr lang="en-US" sz="3200">
                <a:solidFill>
                  <a:prstClr val="white"/>
                </a:solidFill>
                <a:latin typeface="Calibri" panose="020F0502020204030204"/>
                <a:ea typeface="+mn-ea"/>
                <a:cs typeface="+mn-cs"/>
              </a:rPr>
              <a:t> </a:t>
            </a:r>
            <a:r>
              <a:rPr lang="en-US" sz="3200" err="1">
                <a:solidFill>
                  <a:prstClr val="white"/>
                </a:solidFill>
                <a:latin typeface="Calibri" panose="020F0502020204030204"/>
                <a:ea typeface="+mn-ea"/>
                <a:cs typeface="+mn-cs"/>
              </a:rPr>
              <a:t>relación</a:t>
            </a:r>
            <a:r>
              <a:rPr lang="en-US" sz="3200">
                <a:solidFill>
                  <a:prstClr val="white"/>
                </a:solidFill>
                <a:latin typeface="Calibri" panose="020F0502020204030204"/>
                <a:ea typeface="+mn-ea"/>
                <a:cs typeface="+mn-cs"/>
              </a:rPr>
              <a:t> </a:t>
            </a:r>
            <a:r>
              <a:rPr lang="en-US" sz="3200" err="1">
                <a:solidFill>
                  <a:prstClr val="white"/>
                </a:solidFill>
                <a:latin typeface="Calibri" panose="020F0502020204030204"/>
                <a:ea typeface="+mn-ea"/>
                <a:cs typeface="+mn-cs"/>
              </a:rPr>
              <a:t>existe</a:t>
            </a:r>
            <a:r>
              <a:rPr lang="en-US" sz="3200">
                <a:solidFill>
                  <a:prstClr val="white"/>
                </a:solidFill>
                <a:latin typeface="Calibri" panose="020F0502020204030204"/>
                <a:ea typeface="+mn-ea"/>
                <a:cs typeface="+mn-cs"/>
              </a:rPr>
              <a:t> entre la  </a:t>
            </a:r>
            <a:r>
              <a:rPr lang="en-US" sz="3200" err="1">
                <a:solidFill>
                  <a:prstClr val="white"/>
                </a:solidFill>
                <a:latin typeface="Calibri" panose="020F0502020204030204"/>
                <a:ea typeface="+mn-ea"/>
                <a:cs typeface="+mn-cs"/>
              </a:rPr>
              <a:t>Cultura</a:t>
            </a:r>
            <a:r>
              <a:rPr lang="en-US" sz="3200">
                <a:solidFill>
                  <a:prstClr val="white"/>
                </a:solidFill>
                <a:latin typeface="Calibri" panose="020F0502020204030204"/>
                <a:ea typeface="+mn-ea"/>
                <a:cs typeface="+mn-cs"/>
              </a:rPr>
              <a:t> y la </a:t>
            </a:r>
            <a:r>
              <a:rPr lang="en-US" sz="3200" err="1">
                <a:solidFill>
                  <a:prstClr val="white"/>
                </a:solidFill>
                <a:latin typeface="Calibri" panose="020F0502020204030204"/>
                <a:ea typeface="+mn-ea"/>
                <a:cs typeface="+mn-cs"/>
              </a:rPr>
              <a:t>Literatura</a:t>
            </a:r>
            <a:r>
              <a:rPr lang="en-US" sz="3200">
                <a:solidFill>
                  <a:prstClr val="white"/>
                </a:solidFill>
                <a:latin typeface="Calibri" panose="020F0502020204030204"/>
                <a:ea typeface="+mn-ea"/>
                <a:cs typeface="+mn-cs"/>
              </a:rPr>
              <a:t>?</a:t>
            </a:r>
            <a:br>
              <a:rPr lang="en-US" sz="3200">
                <a:solidFill>
                  <a:prstClr val="white"/>
                </a:solidFill>
                <a:latin typeface="Calibri" panose="020F0502020204030204"/>
                <a:ea typeface="+mn-ea"/>
                <a:cs typeface="+mn-cs"/>
              </a:rPr>
            </a:br>
            <a:r>
              <a:rPr lang="en-US" sz="3200">
                <a:solidFill>
                  <a:prstClr val="white"/>
                </a:solidFill>
                <a:latin typeface="Calibri" panose="020F0502020204030204"/>
                <a:ea typeface="+mn-ea"/>
                <a:cs typeface="+mn-cs"/>
              </a:rPr>
              <a:t/>
            </a:r>
            <a:br>
              <a:rPr lang="en-US" sz="3200">
                <a:solidFill>
                  <a:prstClr val="white"/>
                </a:solidFill>
                <a:latin typeface="Calibri" panose="020F0502020204030204"/>
                <a:ea typeface="+mn-ea"/>
                <a:cs typeface="+mn-cs"/>
              </a:rPr>
            </a:br>
            <a:r>
              <a:rPr lang="en-US" sz="1900">
                <a:solidFill>
                  <a:prstClr val="white"/>
                </a:solidFill>
                <a:latin typeface="Calibri" panose="020F0502020204030204"/>
                <a:ea typeface="+mn-ea"/>
                <a:cs typeface="+mn-cs"/>
              </a:rPr>
              <a:t/>
            </a:r>
            <a:br>
              <a:rPr lang="en-US" sz="1900">
                <a:solidFill>
                  <a:prstClr val="white"/>
                </a:solidFill>
                <a:latin typeface="Calibri" panose="020F0502020204030204"/>
                <a:ea typeface="+mn-ea"/>
                <a:cs typeface="+mn-cs"/>
              </a:rPr>
            </a:br>
            <a:endParaRPr lang="en-US" sz="6000" kern="1200">
              <a:solidFill>
                <a:schemeClr val="bg1"/>
              </a:solidFill>
              <a:latin typeface="+mj-lt"/>
              <a:ea typeface="+mj-ea"/>
              <a:cs typeface="+mj-cs"/>
            </a:endParaRPr>
          </a:p>
        </p:txBody>
      </p:sp>
      <p:sp>
        <p:nvSpPr>
          <p:cNvPr id="18" name="Freeform: Shape 17">
            <a:extLst>
              <a:ext uri="{FF2B5EF4-FFF2-40B4-BE49-F238E27FC236}">
                <a16:creationId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0B66945-4967-4040-926D-DCA44313CD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0F29D31E-ABF6-4BB5-AD24-DE5A3F102DB9}"/>
              </a:ext>
            </a:extLst>
          </p:cNvPr>
          <p:cNvPicPr>
            <a:picLocks noChangeAspect="1"/>
          </p:cNvPicPr>
          <p:nvPr/>
        </p:nvPicPr>
        <p:blipFill>
          <a:blip r:embed="rId2"/>
          <a:stretch>
            <a:fillRect/>
          </a:stretch>
        </p:blipFill>
        <p:spPr>
          <a:xfrm>
            <a:off x="419382" y="1692475"/>
            <a:ext cx="4047843" cy="2104878"/>
          </a:xfrm>
          <a:prstGeom prst="rect">
            <a:avLst/>
          </a:prstGeom>
        </p:spPr>
      </p:pic>
    </p:spTree>
    <p:extLst>
      <p:ext uri="{BB962C8B-B14F-4D97-AF65-F5344CB8AC3E}">
        <p14:creationId xmlns:p14="http://schemas.microsoft.com/office/powerpoint/2010/main" val="795192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912312-B754-434E-9416-E6AF2C6C9485}"/>
              </a:ext>
            </a:extLst>
          </p:cNvPr>
          <p:cNvSpPr>
            <a:spLocks noGrp="1"/>
          </p:cNvSpPr>
          <p:nvPr>
            <p:ph type="title"/>
          </p:nvPr>
        </p:nvSpPr>
        <p:spPr/>
        <p:txBody>
          <a:bodyPr/>
          <a:lstStyle/>
          <a:p>
            <a:r>
              <a:rPr lang="es-MX"/>
              <a:t>Estructura Inicial de Planeación</a:t>
            </a:r>
          </a:p>
        </p:txBody>
      </p:sp>
      <p:pic>
        <p:nvPicPr>
          <p:cNvPr id="7" name="Marcador de contenido 4">
            <a:extLst>
              <a:ext uri="{FF2B5EF4-FFF2-40B4-BE49-F238E27FC236}">
                <a16:creationId xmlns:a16="http://schemas.microsoft.com/office/drawing/2014/main" id="{21EC5573-6B53-45DB-833D-5C7321547547}"/>
              </a:ext>
            </a:extLst>
          </p:cNvPr>
          <p:cNvPicPr>
            <a:picLocks noGrp="1" noChangeAspect="1"/>
          </p:cNvPicPr>
          <p:nvPr>
            <p:ph idx="1"/>
          </p:nvPr>
        </p:nvPicPr>
        <p:blipFill rotWithShape="1">
          <a:blip r:embed="rId2"/>
          <a:srcRect l="4897" t="23661" r="5670" b="5357"/>
          <a:stretch/>
        </p:blipFill>
        <p:spPr>
          <a:xfrm>
            <a:off x="1167618" y="1561514"/>
            <a:ext cx="9762979" cy="4931361"/>
          </a:xfrm>
          <a:prstGeom prst="rect">
            <a:avLst/>
          </a:prstGeom>
        </p:spPr>
      </p:pic>
    </p:spTree>
    <p:extLst>
      <p:ext uri="{BB962C8B-B14F-4D97-AF65-F5344CB8AC3E}">
        <p14:creationId xmlns:p14="http://schemas.microsoft.com/office/powerpoint/2010/main" val="1099566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8F622B6F-3CC1-4771-ADEC-6428BF9990DF}"/>
              </a:ext>
            </a:extLst>
          </p:cNvPr>
          <p:cNvPicPr>
            <a:picLocks noGrp="1" noChangeAspect="1"/>
          </p:cNvPicPr>
          <p:nvPr>
            <p:ph idx="1"/>
          </p:nvPr>
        </p:nvPicPr>
        <p:blipFill rotWithShape="1">
          <a:blip r:embed="rId2"/>
          <a:srcRect l="7215" t="22275" r="8225" b="8569"/>
          <a:stretch/>
        </p:blipFill>
        <p:spPr>
          <a:xfrm>
            <a:off x="309490" y="970671"/>
            <a:ext cx="11493304" cy="5613009"/>
          </a:xfrm>
          <a:prstGeom prst="rect">
            <a:avLst/>
          </a:prstGeom>
        </p:spPr>
      </p:pic>
    </p:spTree>
    <p:extLst>
      <p:ext uri="{BB962C8B-B14F-4D97-AF65-F5344CB8AC3E}">
        <p14:creationId xmlns:p14="http://schemas.microsoft.com/office/powerpoint/2010/main" val="1002503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3BE464EC-6A62-497D-908F-1EF00C72BA94}"/>
              </a:ext>
            </a:extLst>
          </p:cNvPr>
          <p:cNvPicPr>
            <a:picLocks noGrp="1" noChangeAspect="1"/>
          </p:cNvPicPr>
          <p:nvPr>
            <p:ph idx="1"/>
          </p:nvPr>
        </p:nvPicPr>
        <p:blipFill rotWithShape="1">
          <a:blip r:embed="rId2"/>
          <a:srcRect l="1408" t="23350" r="4255" b="6494"/>
          <a:stretch/>
        </p:blipFill>
        <p:spPr>
          <a:xfrm>
            <a:off x="689317" y="407963"/>
            <a:ext cx="11155679" cy="6077243"/>
          </a:xfrm>
          <a:prstGeom prst="rect">
            <a:avLst/>
          </a:prstGeom>
        </p:spPr>
      </p:pic>
    </p:spTree>
    <p:extLst>
      <p:ext uri="{BB962C8B-B14F-4D97-AF65-F5344CB8AC3E}">
        <p14:creationId xmlns:p14="http://schemas.microsoft.com/office/powerpoint/2010/main" val="2987204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DC34BCD5-03BF-4DD1-A04D-6085F16FF8BA}"/>
              </a:ext>
            </a:extLst>
          </p:cNvPr>
          <p:cNvPicPr>
            <a:picLocks noGrp="1" noChangeAspect="1"/>
          </p:cNvPicPr>
          <p:nvPr>
            <p:ph idx="1"/>
          </p:nvPr>
        </p:nvPicPr>
        <p:blipFill rotWithShape="1">
          <a:blip r:embed="rId2"/>
          <a:srcRect l="9043" t="23350" r="7163" b="5848"/>
          <a:stretch/>
        </p:blipFill>
        <p:spPr>
          <a:xfrm>
            <a:off x="689316" y="942535"/>
            <a:ext cx="11366695" cy="5444197"/>
          </a:xfrm>
          <a:prstGeom prst="rect">
            <a:avLst/>
          </a:prstGeom>
        </p:spPr>
      </p:pic>
    </p:spTree>
    <p:extLst>
      <p:ext uri="{BB962C8B-B14F-4D97-AF65-F5344CB8AC3E}">
        <p14:creationId xmlns:p14="http://schemas.microsoft.com/office/powerpoint/2010/main" val="405306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AE6183AE-BF82-4B53-A4CC-ED05AB407967}"/>
              </a:ext>
            </a:extLst>
          </p:cNvPr>
          <p:cNvPicPr>
            <a:picLocks noGrp="1" noChangeAspect="1"/>
          </p:cNvPicPr>
          <p:nvPr>
            <p:ph idx="1"/>
          </p:nvPr>
        </p:nvPicPr>
        <p:blipFill rotWithShape="1">
          <a:blip r:embed="rId2"/>
          <a:srcRect l="10134" t="24967" r="7163" b="7788"/>
          <a:stretch/>
        </p:blipFill>
        <p:spPr>
          <a:xfrm>
            <a:off x="1448972" y="829995"/>
            <a:ext cx="9678573" cy="5247248"/>
          </a:xfrm>
          <a:prstGeom prst="rect">
            <a:avLst/>
          </a:prstGeom>
        </p:spPr>
      </p:pic>
    </p:spTree>
    <p:extLst>
      <p:ext uri="{BB962C8B-B14F-4D97-AF65-F5344CB8AC3E}">
        <p14:creationId xmlns:p14="http://schemas.microsoft.com/office/powerpoint/2010/main" val="406173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6CE80FBE-CAC5-455B-B9EA-C9FA7FD4A100}"/>
              </a:ext>
            </a:extLst>
          </p:cNvPr>
          <p:cNvPicPr>
            <a:picLocks noGrp="1" noChangeAspect="1"/>
          </p:cNvPicPr>
          <p:nvPr>
            <p:ph idx="1"/>
          </p:nvPr>
        </p:nvPicPr>
        <p:blipFill rotWithShape="1">
          <a:blip r:embed="rId2"/>
          <a:srcRect l="10414" t="21271" r="9610" b="24505"/>
          <a:stretch/>
        </p:blipFill>
        <p:spPr>
          <a:xfrm>
            <a:off x="534572" y="84406"/>
            <a:ext cx="11141613" cy="3474721"/>
          </a:xfrm>
          <a:prstGeom prst="rect">
            <a:avLst/>
          </a:prstGeom>
        </p:spPr>
      </p:pic>
      <p:pic>
        <p:nvPicPr>
          <p:cNvPr id="5" name="Imagen 4">
            <a:extLst>
              <a:ext uri="{FF2B5EF4-FFF2-40B4-BE49-F238E27FC236}">
                <a16:creationId xmlns:a16="http://schemas.microsoft.com/office/drawing/2014/main" id="{C64C5E7A-AF8B-4EE5-9C3E-EB46C1FD204E}"/>
              </a:ext>
            </a:extLst>
          </p:cNvPr>
          <p:cNvPicPr>
            <a:picLocks noChangeAspect="1"/>
          </p:cNvPicPr>
          <p:nvPr/>
        </p:nvPicPr>
        <p:blipFill rotWithShape="1">
          <a:blip r:embed="rId3"/>
          <a:srcRect l="10749" t="52214" r="11185" b="11622"/>
          <a:stretch/>
        </p:blipFill>
        <p:spPr>
          <a:xfrm>
            <a:off x="757069" y="3713871"/>
            <a:ext cx="10694033" cy="2715064"/>
          </a:xfrm>
          <a:prstGeom prst="rect">
            <a:avLst/>
          </a:prstGeom>
        </p:spPr>
      </p:pic>
    </p:spTree>
    <p:extLst>
      <p:ext uri="{BB962C8B-B14F-4D97-AF65-F5344CB8AC3E}">
        <p14:creationId xmlns:p14="http://schemas.microsoft.com/office/powerpoint/2010/main" val="3829252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E7E63E4E-0058-427D-AF6D-D09259BB0558}"/>
              </a:ext>
            </a:extLst>
          </p:cNvPr>
          <p:cNvPicPr>
            <a:picLocks noGrp="1" noChangeAspect="1"/>
          </p:cNvPicPr>
          <p:nvPr>
            <p:ph idx="1"/>
          </p:nvPr>
        </p:nvPicPr>
        <p:blipFill rotWithShape="1">
          <a:blip r:embed="rId2"/>
          <a:srcRect l="10496" t="23673" r="8982" b="9081"/>
          <a:stretch/>
        </p:blipFill>
        <p:spPr>
          <a:xfrm>
            <a:off x="886265" y="467750"/>
            <a:ext cx="10663311" cy="5922499"/>
          </a:xfrm>
          <a:prstGeom prst="rect">
            <a:avLst/>
          </a:prstGeom>
        </p:spPr>
      </p:pic>
    </p:spTree>
    <p:extLst>
      <p:ext uri="{BB962C8B-B14F-4D97-AF65-F5344CB8AC3E}">
        <p14:creationId xmlns:p14="http://schemas.microsoft.com/office/powerpoint/2010/main" val="3293797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12AC23-F046-4DC5-9B92-07CA6CC7C5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5AAFE7-143D-45AC-B616-09521E0F559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A5DB72-E109-4D37-B6DD-C328D53970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C34EE77-74D1-42B4-801B-40B35A68C12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12152B4E-1BCF-43D1-814C-F560CEB522B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5486774-B7FC-480F-9AAF-9F55F4C436A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FA6A4C-BA1F-4EF8-B3BD-F28CB66DE6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F89DB3-EA73-4FD0-AACB-5FE32C14990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BAB203A-25C6-422F-9DB6-C69F0EE9F63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74730A1-7A3A-4ACF-965D-A6DCEC7DBE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EB2D1A1F-B200-4444-AE01-EFC97AF7B5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4" y="1042604"/>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0E4CB9D-2256-4786-8DDF-ADFBF353374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180841E3-DFCC-429A-B907-8B06EDB1E9A5}"/>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4698A1-0C53-4620-97E1-B4689288CFD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BDFF7F-BD40-4085-952D-F6EC5908D9DB}"/>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29CA06-4FE5-44A6-8D40-A9C36449CE33}"/>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568E6F37-AE05-46BF-A77F-5505926E92C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8D6F5ECB-975C-4A38-BD48-A3C2B38E9E7A}"/>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F36011-C922-4FD6-B09D-781A87054BEC}"/>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1FD3DC2-6A33-4C9E-B0F5-5D6209717FA2}"/>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E4F800E-82BC-4AEF-9F07-7F95C8B8C3D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ítulo 1">
            <a:extLst>
              <a:ext uri="{FF2B5EF4-FFF2-40B4-BE49-F238E27FC236}">
                <a16:creationId xmlns:a16="http://schemas.microsoft.com/office/drawing/2014/main" id="{CD3BA226-46F3-4433-AF5B-DB10CF9433A2}"/>
              </a:ext>
            </a:extLst>
          </p:cNvPr>
          <p:cNvSpPr>
            <a:spLocks noGrp="1"/>
          </p:cNvSpPr>
          <p:nvPr>
            <p:ph type="title"/>
          </p:nvPr>
        </p:nvSpPr>
        <p:spPr>
          <a:xfrm>
            <a:off x="630936" y="630936"/>
            <a:ext cx="4989918" cy="5478640"/>
          </a:xfrm>
          <a:noFill/>
        </p:spPr>
        <p:txBody>
          <a:bodyPr anchor="ctr">
            <a:normAutofit/>
          </a:bodyPr>
          <a:lstStyle/>
          <a:p>
            <a:r>
              <a:rPr lang="es-MX" sz="4800">
                <a:solidFill>
                  <a:schemeClr val="bg1"/>
                </a:solidFill>
              </a:rPr>
              <a:t>Producto final interdisciplinario</a:t>
            </a:r>
          </a:p>
        </p:txBody>
      </p:sp>
      <p:sp>
        <p:nvSpPr>
          <p:cNvPr id="36" name="Rectangle 35">
            <a:extLst>
              <a:ext uri="{FF2B5EF4-FFF2-40B4-BE49-F238E27FC236}">
                <a16:creationId xmlns:a16="http://schemas.microsoft.com/office/drawing/2014/main" id="{C8D9C5DD-B8B3-46A0-8FBC-EE462F96C4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1066" y="497785"/>
            <a:ext cx="5678424" cy="5674840"/>
          </a:xfrm>
          <a:prstGeom prst="rect">
            <a:avLst/>
          </a:prstGeom>
          <a:gradFill flip="none" rotWithShape="1">
            <a:gsLst>
              <a:gs pos="0">
                <a:schemeClr val="tx1">
                  <a:alpha val="20000"/>
                </a:schemeClr>
              </a:gs>
              <a:gs pos="100000">
                <a:schemeClr val="tx1">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9B82A588-24D4-4DD8-8F13-001621B85020}"/>
              </a:ext>
            </a:extLst>
          </p:cNvPr>
          <p:cNvSpPr>
            <a:spLocks noGrp="1"/>
          </p:cNvSpPr>
          <p:nvPr>
            <p:ph idx="1"/>
          </p:nvPr>
        </p:nvSpPr>
        <p:spPr>
          <a:xfrm>
            <a:off x="6041946" y="630936"/>
            <a:ext cx="4982273" cy="5478672"/>
          </a:xfrm>
          <a:noFill/>
        </p:spPr>
        <p:txBody>
          <a:bodyPr anchor="ctr">
            <a:normAutofit/>
          </a:bodyPr>
          <a:lstStyle/>
          <a:p>
            <a:r>
              <a:rPr lang="es-MX" sz="1800">
                <a:solidFill>
                  <a:schemeClr val="bg1"/>
                </a:solidFill>
              </a:rPr>
              <a:t>Consiste en una feria cultural donde se resalten, por parte de los alumnos, los elementos representativos básicos de la cultura mexicana.</a:t>
            </a:r>
          </a:p>
          <a:p>
            <a:r>
              <a:rPr lang="es-MX" sz="1800">
                <a:solidFill>
                  <a:schemeClr val="bg1"/>
                </a:solidFill>
              </a:rPr>
              <a:t>Con ello se pretende promover la identidad cultural mexicana y promover una reflexión y concientización sobre la importancia de conocer y valorar los elementos propios, para así generar un mayor compromiso social por parte de la comunidad escolar y los visitantes.</a:t>
            </a:r>
          </a:p>
        </p:txBody>
      </p:sp>
    </p:spTree>
    <p:extLst>
      <p:ext uri="{BB962C8B-B14F-4D97-AF65-F5344CB8AC3E}">
        <p14:creationId xmlns:p14="http://schemas.microsoft.com/office/powerpoint/2010/main" val="3388484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B92F1F3-77AD-47E3-9FEB-6B711D5D776E}"/>
              </a:ext>
            </a:extLst>
          </p:cNvPr>
          <p:cNvSpPr>
            <a:spLocks noGrp="1"/>
          </p:cNvSpPr>
          <p:nvPr>
            <p:ph type="title"/>
          </p:nvPr>
        </p:nvSpPr>
        <p:spPr>
          <a:xfrm>
            <a:off x="863029" y="1012004"/>
            <a:ext cx="3416158" cy="4795408"/>
          </a:xfrm>
        </p:spPr>
        <p:txBody>
          <a:bodyPr>
            <a:normAutofit/>
          </a:bodyPr>
          <a:lstStyle/>
          <a:p>
            <a:r>
              <a:rPr lang="es-MX">
                <a:solidFill>
                  <a:srgbClr val="FFFFFF"/>
                </a:solidFill>
              </a:rPr>
              <a:t>Materias participantes</a:t>
            </a:r>
          </a:p>
        </p:txBody>
      </p:sp>
      <p:graphicFrame>
        <p:nvGraphicFramePr>
          <p:cNvPr id="5" name="Marcador de contenido 2">
            <a:extLst>
              <a:ext uri="{FF2B5EF4-FFF2-40B4-BE49-F238E27FC236}">
                <a16:creationId xmlns:a16="http://schemas.microsoft.com/office/drawing/2014/main" id="{0E571AF8-4558-4D20-A9DE-951D12E71D39}"/>
              </a:ext>
            </a:extLst>
          </p:cNvPr>
          <p:cNvGraphicFramePr>
            <a:graphicFrameLocks noGrp="1"/>
          </p:cNvGraphicFramePr>
          <p:nvPr>
            <p:ph idx="1"/>
            <p:extLst>
              <p:ext uri="{D42A27DB-BD31-4B8C-83A1-F6EECF244321}">
                <p14:modId xmlns:p14="http://schemas.microsoft.com/office/powerpoint/2010/main" val="398611824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0528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57E083-4620-415F-8D51-C1BD27890E2A}"/>
              </a:ext>
            </a:extLst>
          </p:cNvPr>
          <p:cNvSpPr>
            <a:spLocks noGrp="1"/>
          </p:cNvSpPr>
          <p:nvPr>
            <p:ph type="title"/>
          </p:nvPr>
        </p:nvSpPr>
        <p:spPr>
          <a:xfrm>
            <a:off x="838200" y="115748"/>
            <a:ext cx="10515600" cy="851661"/>
          </a:xfrm>
        </p:spPr>
        <p:txBody>
          <a:bodyPr/>
          <a:lstStyle/>
          <a:p>
            <a:r>
              <a:rPr lang="es-MX"/>
              <a:t>EVIDENCIAS</a:t>
            </a:r>
          </a:p>
        </p:txBody>
      </p:sp>
      <p:pic>
        <p:nvPicPr>
          <p:cNvPr id="5" name="Marcador de contenido 4">
            <a:extLst>
              <a:ext uri="{FF2B5EF4-FFF2-40B4-BE49-F238E27FC236}">
                <a16:creationId xmlns:a16="http://schemas.microsoft.com/office/drawing/2014/main" id="{82AF42FA-ADD9-42E1-8AE0-B4BBB0A3E0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015" y="967409"/>
            <a:ext cx="3662865" cy="4863548"/>
          </a:xfrm>
        </p:spPr>
      </p:pic>
      <p:pic>
        <p:nvPicPr>
          <p:cNvPr id="6" name="Imagen 5">
            <a:extLst>
              <a:ext uri="{FF2B5EF4-FFF2-40B4-BE49-F238E27FC236}">
                <a16:creationId xmlns:a16="http://schemas.microsoft.com/office/drawing/2014/main" id="{61E869A0-3ECA-42C3-BBBE-66CE880E37EC}"/>
              </a:ext>
            </a:extLst>
          </p:cNvPr>
          <p:cNvPicPr>
            <a:picLocks noChangeAspect="1"/>
          </p:cNvPicPr>
          <p:nvPr/>
        </p:nvPicPr>
        <p:blipFill>
          <a:blip r:embed="rId3"/>
          <a:stretch>
            <a:fillRect/>
          </a:stretch>
        </p:blipFill>
        <p:spPr>
          <a:xfrm>
            <a:off x="8030816" y="265042"/>
            <a:ext cx="3994169" cy="5923723"/>
          </a:xfrm>
          <a:prstGeom prst="rect">
            <a:avLst/>
          </a:prstGeom>
        </p:spPr>
      </p:pic>
      <p:pic>
        <p:nvPicPr>
          <p:cNvPr id="8" name="Imagen 7">
            <a:extLst>
              <a:ext uri="{FF2B5EF4-FFF2-40B4-BE49-F238E27FC236}">
                <a16:creationId xmlns:a16="http://schemas.microsoft.com/office/drawing/2014/main" id="{65824683-42D3-4F0D-B572-8953C2AA5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154" y="102496"/>
            <a:ext cx="3414387" cy="2905748"/>
          </a:xfrm>
          <a:prstGeom prst="rect">
            <a:avLst/>
          </a:prstGeom>
        </p:spPr>
      </p:pic>
      <p:pic>
        <p:nvPicPr>
          <p:cNvPr id="10" name="Imagen 9">
            <a:extLst>
              <a:ext uri="{FF2B5EF4-FFF2-40B4-BE49-F238E27FC236}">
                <a16:creationId xmlns:a16="http://schemas.microsoft.com/office/drawing/2014/main" id="{212A50B6-915C-42F6-B9E9-EA6810A6A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1184" y="3429000"/>
            <a:ext cx="3662865" cy="3313251"/>
          </a:xfrm>
          <a:prstGeom prst="rect">
            <a:avLst/>
          </a:prstGeom>
        </p:spPr>
      </p:pic>
    </p:spTree>
    <p:extLst>
      <p:ext uri="{BB962C8B-B14F-4D97-AF65-F5344CB8AC3E}">
        <p14:creationId xmlns:p14="http://schemas.microsoft.com/office/powerpoint/2010/main" val="163399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87FDF89-C993-41F4-A1B8-DBAFF16008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7179B-FF7C-482F-B3D9-2BE9ED1139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8F92D858-9E21-41DD-BA8B-69D53275A332}"/>
              </a:ext>
            </a:extLst>
          </p:cNvPr>
          <p:cNvSpPr>
            <a:spLocks noGrp="1"/>
          </p:cNvSpPr>
          <p:nvPr>
            <p:ph idx="1"/>
          </p:nvPr>
        </p:nvSpPr>
        <p:spPr>
          <a:xfrm>
            <a:off x="5356927" y="365125"/>
            <a:ext cx="5996871" cy="5811837"/>
          </a:xfrm>
        </p:spPr>
        <p:txBody>
          <a:bodyPr anchor="ctr">
            <a:normAutofit/>
          </a:bodyPr>
          <a:lstStyle/>
          <a:p>
            <a:pPr marL="0" indent="0">
              <a:buNone/>
            </a:pPr>
            <a:r>
              <a:rPr lang="es-MX" sz="2000">
                <a:solidFill>
                  <a:srgbClr val="FFFFFF"/>
                </a:solidFill>
                <a:latin typeface="Calibri Light" panose="020F0302020204030204"/>
                <a:ea typeface="+mj-ea"/>
                <a:cs typeface="+mj-cs"/>
              </a:rPr>
              <a:t>ACTIVIDADES Y EVIDENCIAS DE ENSEÑANZA APRENDIZAJE</a:t>
            </a:r>
            <a:endParaRPr lang="es-MX" sz="2000">
              <a:solidFill>
                <a:srgbClr val="FFFFFF"/>
              </a:solidFill>
            </a:endParaRPr>
          </a:p>
        </p:txBody>
      </p:sp>
    </p:spTree>
    <p:extLst>
      <p:ext uri="{BB962C8B-B14F-4D97-AF65-F5344CB8AC3E}">
        <p14:creationId xmlns:p14="http://schemas.microsoft.com/office/powerpoint/2010/main" val="423890193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8F5530-DA31-4B62-8DF9-56A1A3B6B6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EFAF95-013F-4375-AAF4-033AC93F55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8735E28-7236-42D8-A5E1-A0F302FE879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 name="Oval 12">
              <a:extLst>
                <a:ext uri="{FF2B5EF4-FFF2-40B4-BE49-F238E27FC236}">
                  <a16:creationId xmlns:a16="http://schemas.microsoft.com/office/drawing/2014/main" id="{F3642881-D4B2-4CC2-A287-0FA0006F3AC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01C50C6-CC43-4D9E-B2AB-F373712E43A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E7187D-0938-461D-BFC5-89EEF35062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34C951A-9754-438B-9D57-E6B93B6E4C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CC8FCE-0563-4147-B2A2-7C81702EBE8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E68FC26-41A9-4C82-BE7F-E9344CDC4F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FBB336D1-2562-4680-B29B-E22C603C0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EED3885-4010-4FBE-A045-DC59CAE7829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C3D74F45-ED22-46E8-8A8C-85550ED981FC}"/>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F675583-78ED-4BEC-8424-37068227E88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9BD9726-207D-4725-AA6E-5147080D5BEC}"/>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1A43941-4783-4A0B-9385-1952F9F89DEC}"/>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B4806F9C-3233-4FC3-B300-D5AA58A5CD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70E3F9FC-BB7B-433D-8A4F-1BCFA582E01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1406F394-9D6F-4986-A3AF-6EF16DEDE62B}"/>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4F98CF1-0C8F-435D-846B-D3C506378FC8}"/>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781ACDD-4A0F-4369-A468-3FEC355F8E29}"/>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BB34D61-E762-4862-9DA8-702D97A3620C}"/>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ítulo 1">
            <a:extLst>
              <a:ext uri="{FF2B5EF4-FFF2-40B4-BE49-F238E27FC236}">
                <a16:creationId xmlns:a16="http://schemas.microsoft.com/office/drawing/2014/main" id="{5CF292F6-85DB-4151-8C93-D692465DD855}"/>
              </a:ext>
            </a:extLst>
          </p:cNvPr>
          <p:cNvSpPr>
            <a:spLocks noGrp="1"/>
          </p:cNvSpPr>
          <p:nvPr>
            <p:ph type="title"/>
          </p:nvPr>
        </p:nvSpPr>
        <p:spPr>
          <a:xfrm>
            <a:off x="630936" y="630936"/>
            <a:ext cx="5465064" cy="5626947"/>
          </a:xfrm>
          <a:noFill/>
        </p:spPr>
        <p:txBody>
          <a:bodyPr anchor="ctr">
            <a:normAutofit/>
          </a:bodyPr>
          <a:lstStyle/>
          <a:p>
            <a:r>
              <a:rPr lang="es-MX" sz="4800">
                <a:solidFill>
                  <a:schemeClr val="bg1"/>
                </a:solidFill>
              </a:rPr>
              <a:t>PRIMERA ACTIVIDAD INTERDISCIPLINARIA</a:t>
            </a:r>
          </a:p>
        </p:txBody>
      </p:sp>
      <p:sp>
        <p:nvSpPr>
          <p:cNvPr id="3" name="Marcador de contenido 2">
            <a:extLst>
              <a:ext uri="{FF2B5EF4-FFF2-40B4-BE49-F238E27FC236}">
                <a16:creationId xmlns:a16="http://schemas.microsoft.com/office/drawing/2014/main" id="{8EFFDAE9-C0AB-47E6-9599-1939E89F6654}"/>
              </a:ext>
            </a:extLst>
          </p:cNvPr>
          <p:cNvSpPr>
            <a:spLocks noGrp="1"/>
          </p:cNvSpPr>
          <p:nvPr>
            <p:ph idx="1"/>
          </p:nvPr>
        </p:nvSpPr>
        <p:spPr>
          <a:xfrm>
            <a:off x="6502152" y="630936"/>
            <a:ext cx="4978592" cy="5626957"/>
          </a:xfrm>
          <a:noFill/>
        </p:spPr>
        <p:txBody>
          <a:bodyPr anchor="ctr">
            <a:normAutofit/>
          </a:bodyPr>
          <a:lstStyle/>
          <a:p>
            <a:r>
              <a:rPr lang="es-MX" sz="1800">
                <a:solidFill>
                  <a:schemeClr val="bg1"/>
                </a:solidFill>
              </a:rPr>
              <a:t>NOMBRE DE LA ACTIVIDAD: Presentación del proyecto.</a:t>
            </a:r>
          </a:p>
          <a:p>
            <a:r>
              <a:rPr lang="es-MX" sz="1800">
                <a:solidFill>
                  <a:schemeClr val="bg1"/>
                </a:solidFill>
              </a:rPr>
              <a:t>OBJETIVO: Presentar el tema, </a:t>
            </a:r>
            <a:r>
              <a:rPr lang="es-MX" sz="1800" err="1">
                <a:solidFill>
                  <a:schemeClr val="bg1"/>
                </a:solidFill>
              </a:rPr>
              <a:t>relizar</a:t>
            </a:r>
            <a:r>
              <a:rPr lang="es-MX" sz="1800">
                <a:solidFill>
                  <a:schemeClr val="bg1"/>
                </a:solidFill>
              </a:rPr>
              <a:t> equipos de trabajo y la generar una propuesta de producto final.</a:t>
            </a:r>
          </a:p>
          <a:p>
            <a:r>
              <a:rPr lang="es-MX" sz="1800">
                <a:solidFill>
                  <a:schemeClr val="bg1"/>
                </a:solidFill>
              </a:rPr>
              <a:t>GRADO: Sexto Grado, Preparatoria.</a:t>
            </a:r>
          </a:p>
          <a:p>
            <a:r>
              <a:rPr lang="es-MX" sz="1800">
                <a:solidFill>
                  <a:schemeClr val="bg1"/>
                </a:solidFill>
              </a:rPr>
              <a:t>FECHA: 6 de noviembre 2019.</a:t>
            </a:r>
          </a:p>
          <a:p>
            <a:r>
              <a:rPr lang="es-MX" sz="1800">
                <a:solidFill>
                  <a:schemeClr val="bg1"/>
                </a:solidFill>
              </a:rPr>
              <a:t>ASIGNATURAS: Literatura Mexicana, Psicología, Historia de la Cultura e Historia del Arte.</a:t>
            </a:r>
          </a:p>
          <a:p>
            <a:r>
              <a:rPr lang="es-MX" sz="1800">
                <a:solidFill>
                  <a:schemeClr val="bg1"/>
                </a:solidFill>
              </a:rPr>
              <a:t>CONCEPTOS: Lenguaje, cultura, arte, identidad. </a:t>
            </a:r>
          </a:p>
          <a:p>
            <a:r>
              <a:rPr lang="es-MX" sz="1800">
                <a:solidFill>
                  <a:schemeClr val="bg1"/>
                </a:solidFill>
              </a:rPr>
              <a:t>FUENTES DE APOYO: Octavio Paz (2004). El Laberinto de la Soledad. México, Fondo de Cultura Económica. </a:t>
            </a:r>
          </a:p>
        </p:txBody>
      </p:sp>
    </p:spTree>
    <p:extLst>
      <p:ext uri="{BB962C8B-B14F-4D97-AF65-F5344CB8AC3E}">
        <p14:creationId xmlns:p14="http://schemas.microsoft.com/office/powerpoint/2010/main" val="2336842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DB069B3-00F9-449F-BD26-A0FBC1A22E4D}"/>
              </a:ext>
            </a:extLst>
          </p:cNvPr>
          <p:cNvSpPr>
            <a:spLocks noGrp="1"/>
          </p:cNvSpPr>
          <p:nvPr>
            <p:ph idx="1"/>
          </p:nvPr>
        </p:nvSpPr>
        <p:spPr>
          <a:xfrm>
            <a:off x="1460945" y="546374"/>
            <a:ext cx="9394380" cy="5567553"/>
          </a:xfrm>
        </p:spPr>
        <p:txBody>
          <a:bodyPr>
            <a:normAutofit lnSpcReduction="10000"/>
          </a:bodyPr>
          <a:lstStyle/>
          <a:p>
            <a:pPr algn="just"/>
            <a:r>
              <a:rPr lang="es-MX" sz="2000"/>
              <a:t>JUSTIFICACIÓN: Esta actividad permitió presentar el proyecto, explicar el trabajo que se llevaría a cabo, los conceptos básicos a considerar y escuchar propuestas para el producto final.</a:t>
            </a:r>
          </a:p>
          <a:p>
            <a:pPr algn="just"/>
            <a:r>
              <a:rPr lang="es-MX" sz="2000"/>
              <a:t>ACTIVIDAD DE APERTURA: Los alumnos de Sexto Grado de preparatoria se trasladaron al vestíbulo del auditorio del Colegio, se les asignaron lugares.</a:t>
            </a:r>
          </a:p>
          <a:p>
            <a:pPr algn="just"/>
            <a:r>
              <a:rPr lang="es-MX" sz="2000"/>
              <a:t>ACTIVIDAD DE DESARROLLO: Los profesores que integran el equipo explicaron a los alumnos el tema, el objetivo y expusieron la importancia del análisis del tema y del trabajo en el proyecto.</a:t>
            </a:r>
          </a:p>
          <a:p>
            <a:pPr algn="just"/>
            <a:r>
              <a:rPr lang="es-MX" sz="2000"/>
              <a:t>ACTIVIDAD DE CIERRE: Los alumnos expusieron sus dudas y los profesores respondieron a ellas, se establecieron equipos por tema y se estableció el producto final.</a:t>
            </a:r>
          </a:p>
          <a:p>
            <a:pPr algn="just"/>
            <a:r>
              <a:rPr lang="es-MX" sz="2000"/>
              <a:t>¿QUÉ SE HARÁ CON LOS RESULTADOS? Gracias a esta actividad los alumnos conocieron los objetivo y el tema del proyecto, lo que permitió establecer la importancia del trabajo y el producto final.</a:t>
            </a:r>
          </a:p>
          <a:p>
            <a:pPr algn="just"/>
            <a:r>
              <a:rPr lang="es-MX" sz="2000"/>
              <a:t>TOMA DE DECISIONES: Los profesores consideraron importante reforzar constantemente con los alumnos la importancia del trabajo por proyectos y establecer un trabajo conjunto para conseguir el resultado deseado, ya que los alumnos mostraron preocupación por el proyecto.</a:t>
            </a:r>
          </a:p>
          <a:p>
            <a:pPr marL="0" indent="0">
              <a:buNone/>
            </a:pPr>
            <a:endParaRPr lang="es-MX" sz="1500"/>
          </a:p>
        </p:txBody>
      </p:sp>
      <p:grpSp>
        <p:nvGrpSpPr>
          <p:cNvPr id="8" name="Group 7">
            <a:extLst>
              <a:ext uri="{FF2B5EF4-FFF2-40B4-BE49-F238E27FC236}">
                <a16:creationId xmlns:a16="http://schemas.microsoft.com/office/drawing/2014/main" id="{DDAE397D-2F47-480F-95CA-D5EDB24333C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D66E0D2-4D47-45F5-9F6C-04DF950CBB1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6">
              <a:extLst>
                <a:ext uri="{FF2B5EF4-FFF2-40B4-BE49-F238E27FC236}">
                  <a16:creationId xmlns:a16="http://schemas.microsoft.com/office/drawing/2014/main" id="{C36CD79E-81FA-41B2-9A38-E0E26BCBE85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58CF2E87-8DCB-4A21-A926-1879E39DE7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E8EBCED8-09A7-4078-908F-87C5C90943E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881B8E24-1A3B-4288-834C-5C75EE6121F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CE6C6947-62CC-47B5-8006-0DBB110570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5A3EA873-FF38-49B1-AA18-6CAA8278A70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2B74FB34-BB05-4313-9474-A4F9B27A5FF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3673863D-063E-49A6-9856-52014BB4D6E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59E7384A-6379-482C-8070-680EA33AF4B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C6A49E1B-06B5-467F-97A5-EE77945A7E2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C67D60A3-4CE7-453B-97D1-08DD83271B2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1333C1DC-BC77-4584-B472-AE19C4A09F6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30CC34F2-2D02-4DC8-8951-5E29E08662E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C77A3E1B-1C72-4437-A8A1-FC659C9E85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4EE3E561-115A-4994-832B-FB79E44989A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D389D14E-E715-4844-8E58-ED5A66AB431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4208B28A-82FB-48D4-9087-806354C858A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1330334B-C28B-49CB-8643-6EF9462306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F221AA9B-1DD9-4FC4-947F-90C0582F71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9214B596-B3CC-43CB-A72A-2ADABBE5B9D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Isosceles Triangle 30">
            <a:extLst>
              <a:ext uri="{FF2B5EF4-FFF2-40B4-BE49-F238E27FC236}">
                <a16:creationId xmlns:a16="http://schemas.microsoft.com/office/drawing/2014/main" id="{64F9BF67-14D7-4F9D-A8E4-4BB8DE3512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75225" y="1331697"/>
            <a:ext cx="193249" cy="1665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a:p>
        </p:txBody>
      </p:sp>
    </p:spTree>
    <p:extLst>
      <p:ext uri="{BB962C8B-B14F-4D97-AF65-F5344CB8AC3E}">
        <p14:creationId xmlns:p14="http://schemas.microsoft.com/office/powerpoint/2010/main" val="137213910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D3D2CF-E71D-4BF9-AE98-DD3D61203020}"/>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EVIDENCIAS</a:t>
            </a:r>
          </a:p>
        </p:txBody>
      </p:sp>
      <p:pic>
        <p:nvPicPr>
          <p:cNvPr id="7" name="Imagen 6" descr="Un grupo de personas sentadas alrededor de una mesa&#10;&#10;Descripción generada automáticamente">
            <a:extLst>
              <a:ext uri="{FF2B5EF4-FFF2-40B4-BE49-F238E27FC236}">
                <a16:creationId xmlns:a16="http://schemas.microsoft.com/office/drawing/2014/main" id="{EB1628A0-88EB-4836-B8B9-03D68BA3910C}"/>
              </a:ext>
            </a:extLst>
          </p:cNvPr>
          <p:cNvPicPr>
            <a:picLocks noChangeAspect="1"/>
          </p:cNvPicPr>
          <p:nvPr/>
        </p:nvPicPr>
        <p:blipFill rotWithShape="1">
          <a:blip r:embed="rId2">
            <a:extLst>
              <a:ext uri="{28A0092B-C50C-407E-A947-70E740481C1C}">
                <a14:useLocalDpi xmlns:a14="http://schemas.microsoft.com/office/drawing/2010/main" val="0"/>
              </a:ext>
            </a:extLst>
          </a:blip>
          <a:srcRect t="21621"/>
          <a:stretch/>
        </p:blipFill>
        <p:spPr>
          <a:xfrm>
            <a:off x="20" y="10"/>
            <a:ext cx="4059916" cy="4242806"/>
          </a:xfrm>
          <a:prstGeom prst="rect">
            <a:avLst/>
          </a:prstGeom>
        </p:spPr>
      </p:pic>
      <p:pic>
        <p:nvPicPr>
          <p:cNvPr id="5" name="Marcador de contenido 4" descr="Un grupo de personas en un salón&#10;&#10;Descripción generada automáticamente">
            <a:extLst>
              <a:ext uri="{FF2B5EF4-FFF2-40B4-BE49-F238E27FC236}">
                <a16:creationId xmlns:a16="http://schemas.microsoft.com/office/drawing/2014/main" id="{BC3E9934-CE8F-4F8C-92F5-EA47B5C6355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679"/>
          <a:stretch/>
        </p:blipFill>
        <p:spPr>
          <a:xfrm>
            <a:off x="4090482" y="-1"/>
            <a:ext cx="4062918" cy="4242816"/>
          </a:xfrm>
          <a:prstGeom prst="rect">
            <a:avLst/>
          </a:prstGeom>
        </p:spPr>
      </p:pic>
      <p:pic>
        <p:nvPicPr>
          <p:cNvPr id="9" name="Imagen 8" descr="Un grupo de personas sentadas en una sala&#10;&#10;Descripción generada automáticamente">
            <a:extLst>
              <a:ext uri="{FF2B5EF4-FFF2-40B4-BE49-F238E27FC236}">
                <a16:creationId xmlns:a16="http://schemas.microsoft.com/office/drawing/2014/main" id="{5F84303E-D170-4CD2-92EE-F23B52038C1C}"/>
              </a:ext>
            </a:extLst>
          </p:cNvPr>
          <p:cNvPicPr>
            <a:picLocks noChangeAspect="1"/>
          </p:cNvPicPr>
          <p:nvPr/>
        </p:nvPicPr>
        <p:blipFill rotWithShape="1">
          <a:blip r:embed="rId4">
            <a:extLst>
              <a:ext uri="{28A0092B-C50C-407E-A947-70E740481C1C}">
                <a14:useLocalDpi xmlns:a14="http://schemas.microsoft.com/office/drawing/2010/main" val="0"/>
              </a:ext>
            </a:extLst>
          </a:blip>
          <a:srcRect t="17587" r="-1" b="4034"/>
          <a:stretch/>
        </p:blipFill>
        <p:spPr>
          <a:xfrm>
            <a:off x="8132064" y="10"/>
            <a:ext cx="4059936" cy="4242806"/>
          </a:xfrm>
          <a:prstGeom prst="rect">
            <a:avLst/>
          </a:prstGeom>
        </p:spPr>
      </p:pic>
      <p:cxnSp>
        <p:nvCxnSpPr>
          <p:cNvPr id="41" name="Straight Connector 20">
            <a:extLst>
              <a:ext uri="{FF2B5EF4-FFF2-40B4-BE49-F238E27FC236}">
                <a16:creationId xmlns:a16="http://schemas.microsoft.com/office/drawing/2014/main" id="{C800968E-0A99-46C4-A9B2-6A63AC66F4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627B73E-D784-4780-AA33-DCDFE7DA16E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AD6A72-88E8-42F7-88B9-CAF744536BE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36539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ítulo 1">
            <a:extLst>
              <a:ext uri="{FF2B5EF4-FFF2-40B4-BE49-F238E27FC236}">
                <a16:creationId xmlns:a16="http://schemas.microsoft.com/office/drawing/2014/main" id="{A1C2D55D-9C72-4938-A449-1EB1FA080FAA}"/>
              </a:ext>
            </a:extLst>
          </p:cNvPr>
          <p:cNvSpPr>
            <a:spLocks noGrp="1"/>
          </p:cNvSpPr>
          <p:nvPr>
            <p:ph type="title"/>
          </p:nvPr>
        </p:nvSpPr>
        <p:spPr>
          <a:xfrm>
            <a:off x="546546" y="669925"/>
            <a:ext cx="4650862" cy="4812755"/>
          </a:xfrm>
        </p:spPr>
        <p:txBody>
          <a:bodyPr anchor="b">
            <a:normAutofit/>
          </a:bodyPr>
          <a:lstStyle/>
          <a:p>
            <a:pPr algn="r"/>
            <a:r>
              <a:rPr lang="es-MX" sz="5000">
                <a:solidFill>
                  <a:schemeClr val="bg1"/>
                </a:solidFill>
              </a:rPr>
              <a:t>Actividad interdisciplinaria de la fase de desarrollo</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06" y="5597879"/>
            <a:ext cx="510200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65A991D1-B59C-4386-9CE3-E677F61F356E}"/>
              </a:ext>
            </a:extLst>
          </p:cNvPr>
          <p:cNvSpPr>
            <a:spLocks noGrp="1"/>
          </p:cNvSpPr>
          <p:nvPr>
            <p:ph idx="1"/>
          </p:nvPr>
        </p:nvSpPr>
        <p:spPr>
          <a:xfrm>
            <a:off x="6096000" y="753042"/>
            <a:ext cx="5549454" cy="5172060"/>
          </a:xfrm>
        </p:spPr>
        <p:txBody>
          <a:bodyPr anchor="ctr">
            <a:normAutofit/>
          </a:bodyPr>
          <a:lstStyle/>
          <a:p>
            <a:pPr lvl="0"/>
            <a:r>
              <a:rPr lang="es-MX" sz="2000">
                <a:solidFill>
                  <a:schemeClr val="bg1"/>
                </a:solidFill>
              </a:rPr>
              <a:t>NOMBRE DE LA ACTIVIDAD: Dudas y seguimiento</a:t>
            </a:r>
          </a:p>
          <a:p>
            <a:pPr lvl="0"/>
            <a:r>
              <a:rPr lang="es-MX" sz="2000">
                <a:solidFill>
                  <a:schemeClr val="bg1"/>
                </a:solidFill>
              </a:rPr>
              <a:t>OBJETIVO: Aclarar dudas de investigación y logística de la presentación final.</a:t>
            </a:r>
          </a:p>
          <a:p>
            <a:pPr lvl="0"/>
            <a:r>
              <a:rPr lang="es-MX" sz="2000">
                <a:solidFill>
                  <a:schemeClr val="bg1"/>
                </a:solidFill>
              </a:rPr>
              <a:t>GRADO: Sexto Grado, Preparatoria.</a:t>
            </a:r>
          </a:p>
          <a:p>
            <a:pPr lvl="0"/>
            <a:r>
              <a:rPr lang="es-MX" sz="2000">
                <a:solidFill>
                  <a:schemeClr val="bg1"/>
                </a:solidFill>
              </a:rPr>
              <a:t>FECHA:  22 de noviembre 2019.</a:t>
            </a:r>
          </a:p>
          <a:p>
            <a:pPr lvl="0"/>
            <a:r>
              <a:rPr lang="es-MX" sz="2000">
                <a:solidFill>
                  <a:schemeClr val="bg1"/>
                </a:solidFill>
              </a:rPr>
              <a:t>ASIGNATURAS: Literatura Mexicana, Psicología, Historia de la Cultura e Historia del Arte.</a:t>
            </a:r>
          </a:p>
          <a:p>
            <a:pPr lvl="0"/>
            <a:r>
              <a:rPr lang="es-MX" sz="2000">
                <a:solidFill>
                  <a:schemeClr val="bg1"/>
                </a:solidFill>
              </a:rPr>
              <a:t>CONCEPTOS: Lenguaje, cultura, arte, identidad. </a:t>
            </a:r>
          </a:p>
          <a:p>
            <a:pPr lvl="0"/>
            <a:r>
              <a:rPr lang="es-MX" sz="2000">
                <a:solidFill>
                  <a:schemeClr val="bg1"/>
                </a:solidFill>
              </a:rPr>
              <a:t>FUENTES DE APOYO:  </a:t>
            </a:r>
            <a:r>
              <a:rPr lang="es-ES" sz="2000">
                <a:solidFill>
                  <a:schemeClr val="bg1"/>
                </a:solidFill>
              </a:rPr>
              <a:t>Rosa Mari </a:t>
            </a:r>
            <a:r>
              <a:rPr lang="es-ES" sz="2000" err="1">
                <a:solidFill>
                  <a:schemeClr val="bg1"/>
                </a:solidFill>
              </a:rPr>
              <a:t>Ytarte</a:t>
            </a:r>
            <a:r>
              <a:rPr lang="es-ES" sz="2000">
                <a:solidFill>
                  <a:schemeClr val="bg1"/>
                </a:solidFill>
              </a:rPr>
              <a:t> (2007) ¿Culturas contra Ciudadanía? Modelos inestables de educación. Barcelona. Gedisa.</a:t>
            </a:r>
            <a:endParaRPr lang="es-MX" sz="2000">
              <a:solidFill>
                <a:schemeClr val="bg1"/>
              </a:solidFill>
            </a:endParaRPr>
          </a:p>
          <a:p>
            <a:endParaRPr lang="es-MX" sz="20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275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967E8873-AB1C-49B1-9397-0BBD8837E53A}"/>
              </a:ext>
            </a:extLst>
          </p:cNvPr>
          <p:cNvSpPr>
            <a:spLocks noGrp="1"/>
          </p:cNvSpPr>
          <p:nvPr>
            <p:ph idx="1"/>
          </p:nvPr>
        </p:nvSpPr>
        <p:spPr>
          <a:xfrm>
            <a:off x="1626858" y="2027583"/>
            <a:ext cx="9367204" cy="5804451"/>
          </a:xfrm>
        </p:spPr>
        <p:txBody>
          <a:bodyPr anchor="t">
            <a:normAutofit/>
          </a:bodyPr>
          <a:lstStyle/>
          <a:p>
            <a:r>
              <a:rPr lang="es-MX" sz="1300"/>
              <a:t>JUSTIFICACIÓN: Con esta actividad se dio seguimiento al trabajo de cada tema asignado a los equipos, se aclararon dudas de cada tema y se revisaron los avances en los materiales y la investigación.</a:t>
            </a:r>
          </a:p>
          <a:p>
            <a:r>
              <a:rPr lang="es-MX" sz="1300"/>
              <a:t>ACTIVIDAD DE APERTURA: Los alumnos se reunieron por equipos para socializar la información recabada.</a:t>
            </a:r>
          </a:p>
          <a:p>
            <a:r>
              <a:rPr lang="es-MX" sz="1300"/>
              <a:t>ACTIVIDAD DE DESARROLLO: Los profesores escucharon y respondieron dudas con respecto a la investigación y el producto final.</a:t>
            </a:r>
          </a:p>
          <a:p>
            <a:r>
              <a:rPr lang="es-MX" sz="1300"/>
              <a:t>ACTIVIDAD DE CIERRE: Los profesores revisaron los materiales desarrollados por los alumnos e hicieron observaciones.</a:t>
            </a:r>
          </a:p>
          <a:p>
            <a:r>
              <a:rPr lang="es-MX" sz="1300"/>
              <a:t>¿QUÉ SE HARÁ CON LOS RESULTADOS?: Con base en los resultados de la reunión los profesores establecieron un seguimiento más cercano con equipos que presentaban poco avance o que no sabían como encauzar la información y el desarrollo de materiales.</a:t>
            </a:r>
          </a:p>
          <a:p>
            <a:r>
              <a:rPr lang="es-MX" sz="1300"/>
              <a:t>TOMA DE DECISIONES: Los profesores decidieron trabajar con mayor cercanía con cada equipo durante sus sesiones individuales.</a:t>
            </a:r>
          </a:p>
          <a:p>
            <a:pPr lvl="0"/>
            <a:r>
              <a:rPr lang="es-MX" sz="1300"/>
              <a:t>¿QUÉ SE HARÁ CON LOS RESULTADOS? Gracias a esta actividad los alumnos conocieron los objetivo y el tema del proyecto, lo que permitió establecer la importancia del trabajo y el producto final.</a:t>
            </a:r>
          </a:p>
          <a:p>
            <a:pPr lvl="0"/>
            <a:r>
              <a:rPr lang="es-MX" sz="1300"/>
              <a:t>TOMA DE DECISIONES: Los profesores consideraron importante reforzar constantemente con los alumnos la importancia del trabajo por proyectos y establecer un trabajo conjunto para conseguir el resultado deseado, ya que los alumnos mostraron preocupación por el </a:t>
            </a:r>
            <a:r>
              <a:rPr lang="es-MX" sz="1300" err="1"/>
              <a:t>pr</a:t>
            </a:r>
            <a:endParaRPr lang="es-MX" sz="1300"/>
          </a:p>
        </p:txBody>
      </p:sp>
    </p:spTree>
    <p:extLst>
      <p:ext uri="{BB962C8B-B14F-4D97-AF65-F5344CB8AC3E}">
        <p14:creationId xmlns:p14="http://schemas.microsoft.com/office/powerpoint/2010/main" val="613270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707FC24-6981-43D9-B525-C7832BA22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DB0CF4B-1719-41AA-9B93-E03FFCCADD4F}"/>
              </a:ext>
            </a:extLst>
          </p:cNvPr>
          <p:cNvSpPr>
            <a:spLocks noGrp="1"/>
          </p:cNvSpPr>
          <p:nvPr>
            <p:ph type="title"/>
          </p:nvPr>
        </p:nvSpPr>
        <p:spPr>
          <a:xfrm>
            <a:off x="742950" y="742951"/>
            <a:ext cx="323330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EVIDENCIAS</a:t>
            </a:r>
          </a:p>
        </p:txBody>
      </p:sp>
      <p:pic>
        <p:nvPicPr>
          <p:cNvPr id="7" name="Imagen 6" descr="Imagen que contiene cortina&#10;&#10;Descripción generada automáticamente">
            <a:extLst>
              <a:ext uri="{FF2B5EF4-FFF2-40B4-BE49-F238E27FC236}">
                <a16:creationId xmlns:a16="http://schemas.microsoft.com/office/drawing/2014/main" id="{13CC0BFA-6FFD-4427-9CF9-C27C7DFF97C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324" t="4479" r="12525"/>
          <a:stretch/>
        </p:blipFill>
        <p:spPr>
          <a:xfrm rot="5400000">
            <a:off x="4810301" y="187253"/>
            <a:ext cx="2730500" cy="2757777"/>
          </a:xfrm>
          <a:prstGeom prst="rect">
            <a:avLst/>
          </a:prstGeom>
        </p:spPr>
      </p:pic>
      <p:pic>
        <p:nvPicPr>
          <p:cNvPr id="9" name="Imagen 8" descr="Imagen que contiene interior, pequeño, mujer, cuarto&#10;&#10;Descripción generada automáticamente">
            <a:extLst>
              <a:ext uri="{FF2B5EF4-FFF2-40B4-BE49-F238E27FC236}">
                <a16:creationId xmlns:a16="http://schemas.microsoft.com/office/drawing/2014/main" id="{4EDE4963-2AF7-4FB9-A92D-D60E1626F4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528270" y="3418322"/>
            <a:ext cx="3387580" cy="2757777"/>
          </a:xfrm>
          <a:prstGeom prst="rect">
            <a:avLst/>
          </a:prstGeom>
        </p:spPr>
      </p:pic>
      <p:pic>
        <p:nvPicPr>
          <p:cNvPr id="5" name="Marcador de contenido 4" descr="Imagen que contiene texto&#10;&#10;Descripción generada automáticamente">
            <a:extLst>
              <a:ext uri="{FF2B5EF4-FFF2-40B4-BE49-F238E27FC236}">
                <a16:creationId xmlns:a16="http://schemas.microsoft.com/office/drawing/2014/main" id="{742D08B9-F01C-4D7E-B5AB-CC1DB06A91F0}"/>
              </a:ext>
            </a:extLst>
          </p:cNvPr>
          <p:cNvPicPr>
            <a:picLocks noGrp="1" noChangeAspect="1"/>
          </p:cNvPicPr>
          <p:nvPr>
            <p:ph idx="1"/>
          </p:nvPr>
        </p:nvPicPr>
        <p:blipFill rotWithShape="1">
          <a:blip r:embed="rId4" cstate="hqprint">
            <a:extLst>
              <a:ext uri="{28A0092B-C50C-407E-A947-70E740481C1C}">
                <a14:useLocalDpi xmlns:a14="http://schemas.microsoft.com/office/drawing/2010/main" val="0"/>
              </a:ext>
            </a:extLst>
          </a:blip>
          <a:srcRect l="20444" r="20356" b="-76"/>
          <a:stretch/>
        </p:blipFill>
        <p:spPr>
          <a:xfrm rot="5400000">
            <a:off x="8205908" y="2946569"/>
            <a:ext cx="3208337" cy="4173203"/>
          </a:xfrm>
          <a:prstGeom prst="rect">
            <a:avLst/>
          </a:prstGeom>
        </p:spPr>
      </p:pic>
      <p:pic>
        <p:nvPicPr>
          <p:cNvPr id="11" name="Imagen 10" descr="Imagen que contiene persona, interior, gente, grupo&#10;&#10;Descripción generada automáticamente">
            <a:extLst>
              <a:ext uri="{FF2B5EF4-FFF2-40B4-BE49-F238E27FC236}">
                <a16:creationId xmlns:a16="http://schemas.microsoft.com/office/drawing/2014/main" id="{6AFCB2C5-F4B6-4334-BC5D-4B9155295E6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89862" y="161204"/>
            <a:ext cx="4065254" cy="3063009"/>
          </a:xfrm>
          <a:prstGeom prst="rect">
            <a:avLst/>
          </a:prstGeom>
        </p:spPr>
      </p:pic>
    </p:spTree>
    <p:extLst>
      <p:ext uri="{BB962C8B-B14F-4D97-AF65-F5344CB8AC3E}">
        <p14:creationId xmlns:p14="http://schemas.microsoft.com/office/powerpoint/2010/main" val="2823231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F83724-A63C-41C2-92E9-9B60A89757C2}"/>
              </a:ext>
            </a:extLst>
          </p:cNvPr>
          <p:cNvSpPr>
            <a:spLocks noGrp="1"/>
          </p:cNvSpPr>
          <p:nvPr>
            <p:ph type="title"/>
          </p:nvPr>
        </p:nvSpPr>
        <p:spPr>
          <a:xfrm>
            <a:off x="1653363" y="365760"/>
            <a:ext cx="9367203" cy="1188720"/>
          </a:xfrm>
        </p:spPr>
        <p:txBody>
          <a:bodyPr>
            <a:normAutofit/>
          </a:bodyPr>
          <a:lstStyle/>
          <a:p>
            <a:r>
              <a:rPr lang="es-MX" sz="3700"/>
              <a:t>Actividad interdisciplinaria de la fase de desarrollo</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2298B14E-C180-454C-907F-A2AC7B4B7E86}"/>
              </a:ext>
            </a:extLst>
          </p:cNvPr>
          <p:cNvSpPr>
            <a:spLocks noGrp="1"/>
          </p:cNvSpPr>
          <p:nvPr>
            <p:ph idx="1"/>
          </p:nvPr>
        </p:nvSpPr>
        <p:spPr>
          <a:xfrm>
            <a:off x="1653363" y="2176272"/>
            <a:ext cx="9367204" cy="4041648"/>
          </a:xfrm>
        </p:spPr>
        <p:txBody>
          <a:bodyPr anchor="t">
            <a:normAutofit/>
          </a:bodyPr>
          <a:lstStyle/>
          <a:p>
            <a:pPr algn="just"/>
            <a:r>
              <a:rPr lang="es-ES" sz="2200"/>
              <a:t>NOMBRE DE LA ACTIVIDAD: Logística de presentación final</a:t>
            </a:r>
          </a:p>
          <a:p>
            <a:pPr algn="just"/>
            <a:r>
              <a:rPr lang="es-ES" sz="2200"/>
              <a:t>OBJETIVO: Establecer los medios, materiales y lugar para la feria cultural.</a:t>
            </a:r>
          </a:p>
          <a:p>
            <a:pPr algn="just"/>
            <a:r>
              <a:rPr lang="es-ES" sz="2200"/>
              <a:t>GRADO: Sexto Grado, Preparatoria.</a:t>
            </a:r>
          </a:p>
          <a:p>
            <a:pPr algn="just"/>
            <a:r>
              <a:rPr lang="es-ES" sz="2200"/>
              <a:t>FECHA: 24 de enero 2019.</a:t>
            </a:r>
          </a:p>
          <a:p>
            <a:pPr algn="just"/>
            <a:r>
              <a:rPr lang="es-ES" sz="2200"/>
              <a:t>ASIGNATURAS: Literatura Mexicana, Psicología, Historia de la Cultura e Historia del Arte.</a:t>
            </a:r>
          </a:p>
          <a:p>
            <a:pPr algn="just"/>
            <a:r>
              <a:rPr lang="es-ES" sz="2200"/>
              <a:t>CONCEPTOS: Lenguaje, cultura, arte, identidad. </a:t>
            </a:r>
          </a:p>
          <a:p>
            <a:pPr algn="just"/>
            <a:r>
              <a:rPr lang="es-ES" sz="2200"/>
              <a:t>FUENTES DE APOYO: Pablo Páramo (2008). La construcción psicosocial de la identidad y del </a:t>
            </a:r>
            <a:r>
              <a:rPr lang="es-ES" sz="2200" err="1"/>
              <a:t>self</a:t>
            </a:r>
            <a:r>
              <a:rPr lang="es-ES" sz="2200"/>
              <a:t>. Bogotá. Revista Latinoamericana de Psicología.</a:t>
            </a:r>
          </a:p>
          <a:p>
            <a:endParaRPr lang="es-MX" sz="2200"/>
          </a:p>
        </p:txBody>
      </p:sp>
    </p:spTree>
    <p:extLst>
      <p:ext uri="{BB962C8B-B14F-4D97-AF65-F5344CB8AC3E}">
        <p14:creationId xmlns:p14="http://schemas.microsoft.com/office/powerpoint/2010/main" val="3902311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4E6EEC44-257A-4DA1-9594-33D029E1D31D}"/>
              </a:ext>
            </a:extLst>
          </p:cNvPr>
          <p:cNvSpPr>
            <a:spLocks noGrp="1"/>
          </p:cNvSpPr>
          <p:nvPr>
            <p:ph idx="1"/>
          </p:nvPr>
        </p:nvSpPr>
        <p:spPr>
          <a:xfrm>
            <a:off x="1653363" y="2176272"/>
            <a:ext cx="9367204" cy="4041648"/>
          </a:xfrm>
        </p:spPr>
        <p:txBody>
          <a:bodyPr anchor="t">
            <a:normAutofit/>
          </a:bodyPr>
          <a:lstStyle/>
          <a:p>
            <a:r>
              <a:rPr lang="es-MX" sz="1500"/>
              <a:t>JUSTIFICACIÓN: Actividad necesaria para establecer los mecanismos fundamentales del producto final del proyecto.</a:t>
            </a:r>
          </a:p>
          <a:p>
            <a:r>
              <a:rPr lang="es-MX" sz="1500"/>
              <a:t>ACTIVIDAD DE APERTURA: Los alumnos por equipos establecieron entre ellos, la logística de la presentación final.</a:t>
            </a:r>
          </a:p>
          <a:p>
            <a:pPr marL="0" indent="0">
              <a:buNone/>
            </a:pPr>
            <a:r>
              <a:rPr lang="es-MX" sz="1500"/>
              <a:t>   Los profesores dieron la fecha y los elementos básicos a considerar para la      presentación final del proyecto. </a:t>
            </a:r>
          </a:p>
          <a:p>
            <a:r>
              <a:rPr lang="es-MX" sz="1500"/>
              <a:t>ACTIVIDAD DE DESARROLLO: Se revisaron materiales y la información que los alumnos utilizarían para la explicación. </a:t>
            </a:r>
          </a:p>
          <a:p>
            <a:r>
              <a:rPr lang="es-MX" sz="1500"/>
              <a:t>ACTIVIDAD DE CIERRE: Se aclararon dudas y cada equipo dio una lista con materiales, que la escuela proporcionaría, para su presentación.</a:t>
            </a:r>
          </a:p>
          <a:p>
            <a:r>
              <a:rPr lang="es-MX" sz="1500"/>
              <a:t>¿QUÉ SE HARÁ CON LOS RESULTADOS?: Con la información recabada durante esta reunión, quedó establecida la presentación del producto final.</a:t>
            </a:r>
          </a:p>
          <a:p>
            <a:r>
              <a:rPr lang="es-MX" sz="1500"/>
              <a:t>TOMA DE DECISIONES: Los profesores atendieron a los equipos que presentaban rezago, lo que permitió establecer una paridad para presentar el proyecto sin contratiempos.</a:t>
            </a:r>
          </a:p>
        </p:txBody>
      </p:sp>
    </p:spTree>
    <p:extLst>
      <p:ext uri="{BB962C8B-B14F-4D97-AF65-F5344CB8AC3E}">
        <p14:creationId xmlns:p14="http://schemas.microsoft.com/office/powerpoint/2010/main" val="4087753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F5C6E7C-6D0C-4B38-98BB-E13211ECE9D8}"/>
              </a:ext>
            </a:extLst>
          </p:cNvPr>
          <p:cNvSpPr>
            <a:spLocks noGrp="1"/>
          </p:cNvSpPr>
          <p:nvPr>
            <p:ph type="title"/>
          </p:nvPr>
        </p:nvSpPr>
        <p:spPr>
          <a:xfrm>
            <a:off x="943277" y="712269"/>
            <a:ext cx="3370998" cy="5502264"/>
          </a:xfrm>
        </p:spPr>
        <p:txBody>
          <a:bodyPr>
            <a:normAutofit/>
          </a:bodyPr>
          <a:lstStyle/>
          <a:p>
            <a:r>
              <a:rPr lang="es-MX">
                <a:solidFill>
                  <a:srgbClr val="FFFFFF"/>
                </a:solidFill>
              </a:rPr>
              <a:t>Fechas</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Marcador de contenido 2">
            <a:extLst>
              <a:ext uri="{FF2B5EF4-FFF2-40B4-BE49-F238E27FC236}">
                <a16:creationId xmlns:a16="http://schemas.microsoft.com/office/drawing/2014/main" id="{B03A716B-2D54-4473-9247-45F1478EB47B}"/>
              </a:ext>
            </a:extLst>
          </p:cNvPr>
          <p:cNvGraphicFramePr>
            <a:graphicFrameLocks noGrp="1"/>
          </p:cNvGraphicFramePr>
          <p:nvPr>
            <p:ph idx="1"/>
            <p:extLst>
              <p:ext uri="{D42A27DB-BD31-4B8C-83A1-F6EECF244321}">
                <p14:modId xmlns:p14="http://schemas.microsoft.com/office/powerpoint/2010/main" val="3876477965"/>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604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CCB33DE9-252B-4D4E-80A0-F6D69AAF90AC}"/>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3300" kern="1200">
                <a:solidFill>
                  <a:srgbClr val="FFFFFF"/>
                </a:solidFill>
                <a:latin typeface="+mj-lt"/>
                <a:ea typeface="+mj-ea"/>
                <a:cs typeface="+mj-cs"/>
              </a:rPr>
              <a:t>ACTIVIDADES POR ASIGNATURA</a:t>
            </a:r>
            <a:br>
              <a:rPr lang="en-US" sz="3300" kern="1200">
                <a:solidFill>
                  <a:srgbClr val="FFFFFF"/>
                </a:solidFill>
                <a:latin typeface="+mj-lt"/>
                <a:ea typeface="+mj-ea"/>
                <a:cs typeface="+mj-cs"/>
              </a:rPr>
            </a:br>
            <a:r>
              <a:rPr lang="en-US" sz="3300" kern="1200">
                <a:solidFill>
                  <a:srgbClr val="FFFFFF"/>
                </a:solidFill>
                <a:latin typeface="+mj-lt"/>
                <a:ea typeface="+mj-ea"/>
                <a:cs typeface="+mj-cs"/>
              </a:rPr>
              <a:t>FASE DE DESARROLLO</a:t>
            </a:r>
            <a:br>
              <a:rPr lang="en-US" sz="3300" kern="1200">
                <a:solidFill>
                  <a:srgbClr val="FFFFFF"/>
                </a:solidFill>
                <a:latin typeface="+mj-lt"/>
                <a:ea typeface="+mj-ea"/>
                <a:cs typeface="+mj-cs"/>
              </a:rPr>
            </a:br>
            <a:r>
              <a:rPr lang="en-US" sz="3300" kern="1200">
                <a:solidFill>
                  <a:srgbClr val="FFFFFF"/>
                </a:solidFill>
                <a:latin typeface="+mj-lt"/>
                <a:ea typeface="+mj-ea"/>
                <a:cs typeface="+mj-cs"/>
              </a:rPr>
              <a:t/>
            </a:r>
            <a:br>
              <a:rPr lang="en-US" sz="3300" kern="1200">
                <a:solidFill>
                  <a:srgbClr val="FFFFFF"/>
                </a:solidFill>
                <a:latin typeface="+mj-lt"/>
                <a:ea typeface="+mj-ea"/>
                <a:cs typeface="+mj-cs"/>
              </a:rPr>
            </a:br>
            <a:endParaRPr lang="en-US" sz="3300" kern="1200">
              <a:solidFill>
                <a:srgbClr val="FFFFFF"/>
              </a:solidFill>
              <a:latin typeface="+mj-lt"/>
              <a:ea typeface="+mj-ea"/>
              <a:cs typeface="+mj-cs"/>
            </a:endParaRPr>
          </a:p>
        </p:txBody>
      </p:sp>
    </p:spTree>
    <p:extLst>
      <p:ext uri="{BB962C8B-B14F-4D97-AF65-F5344CB8AC3E}">
        <p14:creationId xmlns:p14="http://schemas.microsoft.com/office/powerpoint/2010/main" val="2068724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6A398A-FCF3-4A8C-88B3-C9BDCDB1145A}"/>
              </a:ext>
            </a:extLst>
          </p:cNvPr>
          <p:cNvSpPr>
            <a:spLocks noGrp="1"/>
          </p:cNvSpPr>
          <p:nvPr>
            <p:ph type="title"/>
          </p:nvPr>
        </p:nvSpPr>
        <p:spPr>
          <a:xfrm>
            <a:off x="1653363" y="365760"/>
            <a:ext cx="9367203" cy="1188720"/>
          </a:xfrm>
        </p:spPr>
        <p:txBody>
          <a:bodyPr>
            <a:normAutofit/>
          </a:bodyPr>
          <a:lstStyle/>
          <a:p>
            <a:r>
              <a:rPr lang="es-MX"/>
              <a:t>LITERATURA MEXICANA</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3A6EB1D4-1525-4374-AFBB-2FF80B1991D3}"/>
              </a:ext>
            </a:extLst>
          </p:cNvPr>
          <p:cNvSpPr>
            <a:spLocks noGrp="1"/>
          </p:cNvSpPr>
          <p:nvPr>
            <p:ph idx="1"/>
          </p:nvPr>
        </p:nvSpPr>
        <p:spPr>
          <a:xfrm>
            <a:off x="1653363" y="2176272"/>
            <a:ext cx="9367204" cy="4041648"/>
          </a:xfrm>
        </p:spPr>
        <p:txBody>
          <a:bodyPr anchor="t">
            <a:normAutofit/>
          </a:bodyPr>
          <a:lstStyle/>
          <a:p>
            <a:r>
              <a:rPr lang="es-MX" sz="2400"/>
              <a:t>NOMBRE DE LA ACTIVIDAD: La identidad en el siglo XXI</a:t>
            </a:r>
          </a:p>
          <a:p>
            <a:r>
              <a:rPr lang="es-MX" sz="2400"/>
              <a:t>OBJETIVO: </a:t>
            </a:r>
            <a:r>
              <a:rPr lang="es-MX"/>
              <a:t>El alumno definirá el concepto de Identidad por medio de la lectura del libro El </a:t>
            </a:r>
            <a:r>
              <a:rPr lang="es-MX" i="1"/>
              <a:t>Laberinto de la soledad</a:t>
            </a:r>
            <a:r>
              <a:rPr lang="es-MX"/>
              <a:t> de Octavio Paz.</a:t>
            </a:r>
            <a:endParaRPr lang="es-MX" sz="2400"/>
          </a:p>
          <a:p>
            <a:r>
              <a:rPr lang="es-MX" sz="2400"/>
              <a:t>GRADO: Sexto grado de preparatoria.</a:t>
            </a:r>
          </a:p>
          <a:p>
            <a:r>
              <a:rPr lang="es-MX" sz="2400"/>
              <a:t>FECHA: </a:t>
            </a:r>
            <a:r>
              <a:rPr lang="es-MX"/>
              <a:t>Octubre, noviembre y diciembre.</a:t>
            </a:r>
            <a:endParaRPr lang="es-MX" sz="2400"/>
          </a:p>
          <a:p>
            <a:r>
              <a:rPr lang="es-MX" sz="2400"/>
              <a:t>ASIGNATURAS PARTICIPANTES: Literatura mexicana.</a:t>
            </a:r>
          </a:p>
          <a:p>
            <a:r>
              <a:rPr lang="es-MX" sz="2400"/>
              <a:t>FUENTES DE APOYO: </a:t>
            </a:r>
            <a:r>
              <a:rPr lang="es-MX"/>
              <a:t>: PAZ, Octavio. </a:t>
            </a:r>
            <a:r>
              <a:rPr lang="es-MX" i="1"/>
              <a:t>El laberinto de la soledad</a:t>
            </a:r>
            <a:r>
              <a:rPr lang="es-MX"/>
              <a:t>. México, Editorial Fondo de Cultura Económica. 2004</a:t>
            </a:r>
          </a:p>
          <a:p>
            <a:endParaRPr lang="es-MX" sz="2400"/>
          </a:p>
          <a:p>
            <a:endParaRPr lang="es-MX" sz="2400"/>
          </a:p>
        </p:txBody>
      </p:sp>
    </p:spTree>
    <p:extLst>
      <p:ext uri="{BB962C8B-B14F-4D97-AF65-F5344CB8AC3E}">
        <p14:creationId xmlns:p14="http://schemas.microsoft.com/office/powerpoint/2010/main" val="4188097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7784AAA4-C214-431B-A934-114A1BCEBEC1}"/>
              </a:ext>
            </a:extLst>
          </p:cNvPr>
          <p:cNvSpPr>
            <a:spLocks noGrp="1"/>
          </p:cNvSpPr>
          <p:nvPr>
            <p:ph idx="1"/>
          </p:nvPr>
        </p:nvSpPr>
        <p:spPr>
          <a:xfrm>
            <a:off x="1626858" y="1252331"/>
            <a:ext cx="9367204" cy="5605669"/>
          </a:xfrm>
        </p:spPr>
        <p:txBody>
          <a:bodyPr anchor="t">
            <a:normAutofit fontScale="62500" lnSpcReduction="20000"/>
          </a:bodyPr>
          <a:lstStyle/>
          <a:p>
            <a:r>
              <a:rPr lang="es-MX" sz="2400"/>
              <a:t>JUSTIFICACIÓN: </a:t>
            </a:r>
            <a:r>
              <a:rPr lang="es-MX"/>
              <a:t>El alumno de sexto de preparatoria cubre el programa de Literatura mexicana que requiere la investigación, la lectura y el análisis de ensayos para que comprenda la estructura de los mismos. El alumno establecerá por medio de la lectura los conceptos para acercarse y definir la identidad. Complementarán su trabajo con la investigación de campo dentro del mismo Colegio.</a:t>
            </a:r>
            <a:endParaRPr lang="es-MX" sz="2400"/>
          </a:p>
          <a:p>
            <a:r>
              <a:rPr lang="es-MX" sz="2400"/>
              <a:t>APERTURA DE LA ACTIVIDAD: </a:t>
            </a:r>
            <a:r>
              <a:rPr lang="es-MX"/>
              <a:t>Inicia la actividad el primer martes de octubre con la lectura del capítulo 1 . El pachuco y otros extremos.</a:t>
            </a:r>
          </a:p>
          <a:p>
            <a:r>
              <a:rPr lang="es-MX" sz="2400"/>
              <a:t>DESARROLLO DE LA ACTIVIDAD:  Los alumnos leyeron durante la clase cada uno de los capítulos del libro de Octavio Paz, obtuvieron y analizaron las ideas para posteriormente afinar los conceptos que ayudaron posteriormente a proponer los conceptos útiles y con estos replantear la identidad en el siglo XXI. Siempre la lectura se realizó en la clase de los martes. </a:t>
            </a:r>
          </a:p>
          <a:p>
            <a:endParaRPr lang="es-MX" sz="2400"/>
          </a:p>
          <a:p>
            <a:r>
              <a:rPr lang="es-MX" sz="2400"/>
              <a:t>CIERRE DE LA ACTIVIDAD:  La primera semana de diciembre los alumnos elaboraron un mapa conceptual sobre la lectura complementándolo con los resultados de las entrevistas y los dibujos realizadas en el campus.</a:t>
            </a:r>
          </a:p>
          <a:p>
            <a:r>
              <a:rPr lang="es-MX" sz="2400"/>
              <a:t> ¿QUÉ SE HARÁ CON LOS RESULTADOS DE LA ACTIVIDAD? </a:t>
            </a:r>
            <a:r>
              <a:rPr lang="es-MX"/>
              <a:t>Se presentarán en una exposición en febrero donde los alumnos explicarán los   resultados obtenidos y replantearán el concepto de Identidad.</a:t>
            </a:r>
          </a:p>
          <a:p>
            <a:pPr algn="just"/>
            <a:r>
              <a:rPr lang="es-MX"/>
              <a:t>Lo esperado fue: que los alumnos leyeran, analizaran, elaboraran comentarios por cada uno de los capítulos del libro de Octavio Paz pero el compromiso no se realizó en su totalidad.</a:t>
            </a:r>
          </a:p>
          <a:p>
            <a:pPr algn="just"/>
            <a:r>
              <a:rPr lang="es-MX" sz="2400"/>
              <a:t>ANÁLISIS. CONTRASTACIÓN DE LOS ESPERADO CON LOS SUCEDIDO: </a:t>
            </a:r>
            <a:r>
              <a:rPr lang="es-MX"/>
              <a:t>Lo obtenido en realidad fue: El 65% de los alumnos realizaban comentarios completos de las lecturas mientras el resto esperaba los resultados para tomar nota.</a:t>
            </a:r>
            <a:endParaRPr lang="es-MX" sz="2400"/>
          </a:p>
          <a:p>
            <a:r>
              <a:rPr lang="es-MX" sz="2400"/>
              <a:t>TOMA DE DECISIONES: </a:t>
            </a:r>
            <a:r>
              <a:rPr lang="es-MX"/>
              <a:t>Lo que se hizo fue: Reiterar la lectura de los capítulos durante las clases, se elaboraron los cuadros sinópticos y los mapas conceptuales.</a:t>
            </a:r>
          </a:p>
          <a:p>
            <a:endParaRPr lang="es-MX" sz="2400"/>
          </a:p>
          <a:p>
            <a:endParaRPr lang="es-MX" sz="2400"/>
          </a:p>
        </p:txBody>
      </p:sp>
    </p:spTree>
    <p:extLst>
      <p:ext uri="{BB962C8B-B14F-4D97-AF65-F5344CB8AC3E}">
        <p14:creationId xmlns:p14="http://schemas.microsoft.com/office/powerpoint/2010/main" val="4194412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1B8F5-507D-4773-A185-FBF4A0442F37}"/>
              </a:ext>
            </a:extLst>
          </p:cNvPr>
          <p:cNvSpPr>
            <a:spLocks noGrp="1"/>
          </p:cNvSpPr>
          <p:nvPr>
            <p:ph type="title"/>
          </p:nvPr>
        </p:nvSpPr>
        <p:spPr/>
        <p:txBody>
          <a:bodyPr/>
          <a:lstStyle/>
          <a:p>
            <a:r>
              <a:rPr lang="es-MX"/>
              <a:t>EVIDENCIAS</a:t>
            </a:r>
          </a:p>
        </p:txBody>
      </p:sp>
      <p:sp>
        <p:nvSpPr>
          <p:cNvPr id="3" name="Marcador de contenido 2">
            <a:extLst>
              <a:ext uri="{FF2B5EF4-FFF2-40B4-BE49-F238E27FC236}">
                <a16:creationId xmlns:a16="http://schemas.microsoft.com/office/drawing/2014/main" id="{E05191F3-6310-4CF0-99EF-52CD49E97D51}"/>
              </a:ext>
            </a:extLst>
          </p:cNvPr>
          <p:cNvSpPr>
            <a:spLocks noGrp="1"/>
          </p:cNvSpPr>
          <p:nvPr>
            <p:ph idx="1"/>
          </p:nvPr>
        </p:nvSpPr>
        <p:spPr/>
        <p:txBody>
          <a:bodyPr/>
          <a:lstStyle/>
          <a:p>
            <a:endParaRPr lang="es-MX"/>
          </a:p>
        </p:txBody>
      </p:sp>
    </p:spTree>
    <p:extLst>
      <p:ext uri="{BB962C8B-B14F-4D97-AF65-F5344CB8AC3E}">
        <p14:creationId xmlns:p14="http://schemas.microsoft.com/office/powerpoint/2010/main" val="1973532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8A93F2-17AD-41E0-875B-4396775D5339}"/>
              </a:ext>
            </a:extLst>
          </p:cNvPr>
          <p:cNvSpPr>
            <a:spLocks noGrp="1"/>
          </p:cNvSpPr>
          <p:nvPr>
            <p:ph type="title"/>
          </p:nvPr>
        </p:nvSpPr>
        <p:spPr>
          <a:xfrm>
            <a:off x="1653363" y="365760"/>
            <a:ext cx="9367203" cy="1188720"/>
          </a:xfrm>
        </p:spPr>
        <p:txBody>
          <a:bodyPr>
            <a:normAutofit/>
          </a:bodyPr>
          <a:lstStyle/>
          <a:p>
            <a:r>
              <a:rPr lang="es-MX"/>
              <a:t>PSICOLOGÍA</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CE34E6D8-655C-4E8E-B51D-EA83B39E8F9A}"/>
              </a:ext>
            </a:extLst>
          </p:cNvPr>
          <p:cNvSpPr>
            <a:spLocks noGrp="1"/>
          </p:cNvSpPr>
          <p:nvPr>
            <p:ph idx="1"/>
          </p:nvPr>
        </p:nvSpPr>
        <p:spPr>
          <a:xfrm>
            <a:off x="1653363" y="2176272"/>
            <a:ext cx="9367204" cy="4041648"/>
          </a:xfrm>
        </p:spPr>
        <p:txBody>
          <a:bodyPr anchor="t">
            <a:normAutofit/>
          </a:bodyPr>
          <a:lstStyle/>
          <a:p>
            <a:pPr algn="just"/>
            <a:r>
              <a:rPr lang="es-MX" sz="2400"/>
              <a:t>NOMBRE DE LA ACTIVIDAD:  </a:t>
            </a:r>
            <a:r>
              <a:rPr lang="es-MX" sz="2400" b="1">
                <a:ea typeface="+mn-lt"/>
                <a:cs typeface="+mn-lt"/>
              </a:rPr>
              <a:t>: </a:t>
            </a:r>
            <a:r>
              <a:rPr lang="es-MX" sz="2400">
                <a:ea typeface="+mn-lt"/>
                <a:cs typeface="+mn-lt"/>
              </a:rPr>
              <a:t>Infografía Identidad Mexicana</a:t>
            </a:r>
            <a:endParaRPr lang="es-MX" sz="2400">
              <a:cs typeface="Calibri" panose="020F0502020204030204"/>
            </a:endParaRPr>
          </a:p>
          <a:p>
            <a:pPr algn="just"/>
            <a:r>
              <a:rPr lang="es-MX" sz="2400"/>
              <a:t>OBJETIVO: </a:t>
            </a:r>
            <a:r>
              <a:rPr lang="es-MX" sz="2400">
                <a:ea typeface="+mn-lt"/>
                <a:cs typeface="+mn-lt"/>
              </a:rPr>
              <a:t>Identificar como las distintas costumbres y tradiciones impactan en la identidad del mexicano.</a:t>
            </a:r>
          </a:p>
          <a:p>
            <a:pPr algn="just"/>
            <a:r>
              <a:rPr lang="es-MX" sz="2400"/>
              <a:t>GRADO: Sexto GRADO</a:t>
            </a:r>
            <a:endParaRPr lang="es-MX" sz="2400">
              <a:cs typeface="Calibri"/>
            </a:endParaRPr>
          </a:p>
          <a:p>
            <a:pPr algn="just"/>
            <a:r>
              <a:rPr lang="es-MX" sz="2400"/>
              <a:t>FECHA: 22 de noviembre, 2019.</a:t>
            </a:r>
            <a:endParaRPr lang="es-MX" sz="2400">
              <a:cs typeface="Calibri"/>
            </a:endParaRPr>
          </a:p>
          <a:p>
            <a:pPr algn="just"/>
            <a:r>
              <a:rPr lang="es-MX" sz="2400"/>
              <a:t>ASIGNATURAS PARTICIPANTES: Psicología.</a:t>
            </a:r>
            <a:endParaRPr lang="es-MX" sz="2400">
              <a:cs typeface="Calibri"/>
            </a:endParaRPr>
          </a:p>
          <a:p>
            <a:pPr algn="just"/>
            <a:r>
              <a:rPr lang="es-MX" sz="2400"/>
              <a:t>FUENTES DE APOYO: </a:t>
            </a:r>
            <a:r>
              <a:rPr lang="es-MX" sz="2400">
                <a:ea typeface="+mn-lt"/>
                <a:cs typeface="+mn-lt"/>
              </a:rPr>
              <a:t>Paramo, C. (2008).</a:t>
            </a:r>
            <a:r>
              <a:rPr lang="es-MX" sz="2400" b="1">
                <a:ea typeface="+mn-lt"/>
                <a:cs typeface="+mn-lt"/>
              </a:rPr>
              <a:t> </a:t>
            </a:r>
            <a:r>
              <a:rPr lang="es-MX" sz="2400" u="sng">
                <a:ea typeface="+mn-lt"/>
                <a:cs typeface="+mn-lt"/>
              </a:rPr>
              <a:t>LA CONSTRUCCIÓN PSICOSOCIAL DE LA IDENTIDAD Y DEL SELF</a:t>
            </a:r>
            <a:r>
              <a:rPr lang="es-MX" sz="2400" i="1" u="sng">
                <a:ea typeface="+mn-lt"/>
                <a:cs typeface="+mn-lt"/>
              </a:rPr>
              <a:t>. </a:t>
            </a:r>
            <a:r>
              <a:rPr lang="es-MX" sz="2400" i="1">
                <a:ea typeface="+mn-lt"/>
                <a:cs typeface="+mn-lt"/>
              </a:rPr>
              <a:t>Revista Latinoamericana de Psicología</a:t>
            </a:r>
            <a:r>
              <a:rPr lang="es-MX" sz="2400">
                <a:ea typeface="+mn-lt"/>
                <a:cs typeface="+mn-lt"/>
              </a:rPr>
              <a:t>,  40, 539-550. </a:t>
            </a:r>
            <a:endParaRPr lang="es-MX" sz="2400">
              <a:cs typeface="Calibri"/>
            </a:endParaRPr>
          </a:p>
          <a:p>
            <a:endParaRPr lang="es-MX" sz="2400"/>
          </a:p>
        </p:txBody>
      </p:sp>
    </p:spTree>
    <p:extLst>
      <p:ext uri="{BB962C8B-B14F-4D97-AF65-F5344CB8AC3E}">
        <p14:creationId xmlns:p14="http://schemas.microsoft.com/office/powerpoint/2010/main" val="983105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EA9EA424-C7EC-43DC-8B34-EC20BACD5384}"/>
              </a:ext>
            </a:extLst>
          </p:cNvPr>
          <p:cNvSpPr>
            <a:spLocks noGrp="1"/>
          </p:cNvSpPr>
          <p:nvPr>
            <p:ph idx="1"/>
          </p:nvPr>
        </p:nvSpPr>
        <p:spPr>
          <a:xfrm>
            <a:off x="1653363" y="2176272"/>
            <a:ext cx="9367204" cy="4041648"/>
          </a:xfrm>
        </p:spPr>
        <p:txBody>
          <a:bodyPr anchor="t">
            <a:normAutofit fontScale="70000" lnSpcReduction="20000"/>
          </a:bodyPr>
          <a:lstStyle/>
          <a:p>
            <a:pPr algn="just"/>
            <a:r>
              <a:rPr lang="es-MX" sz="2400"/>
              <a:t>JUSTIFICACIÓN: </a:t>
            </a:r>
            <a:r>
              <a:rPr lang="es-MX" sz="2400">
                <a:ea typeface="+mn-lt"/>
                <a:cs typeface="+mn-lt"/>
              </a:rPr>
              <a:t>Resulta imprescindible conocer las costumbres, y tradiciones de México, para lograr una mayor comprensión de una cultura que se ha forjado a lo largo de la historia; lo cual nos permite reflexionar sobre el impacto que esto tiene en nuestra identidad personal actual. </a:t>
            </a:r>
            <a:r>
              <a:rPr lang="es-MX" sz="2400"/>
              <a:t> </a:t>
            </a:r>
            <a:endParaRPr lang="es-ES"/>
          </a:p>
          <a:p>
            <a:pPr algn="just"/>
            <a:r>
              <a:rPr lang="es-MX" sz="2400"/>
              <a:t>APERTURA DE LA ACTIVIDAD: </a:t>
            </a:r>
            <a:r>
              <a:rPr lang="es-MX" sz="2400">
                <a:ea typeface="+mn-lt"/>
                <a:cs typeface="+mn-lt"/>
              </a:rPr>
              <a:t>Cátedra de “La Psicología del Mexicano”. </a:t>
            </a:r>
            <a:endParaRPr lang="es-MX" sz="2400">
              <a:cs typeface="Calibri"/>
            </a:endParaRPr>
          </a:p>
          <a:p>
            <a:pPr algn="just"/>
            <a:r>
              <a:rPr lang="es-MX" sz="2400"/>
              <a:t>DESARROLLO DE LA ACTIVIDAD: </a:t>
            </a:r>
            <a:r>
              <a:rPr lang="es-MX" sz="2400">
                <a:ea typeface="+mn-lt"/>
                <a:cs typeface="+mn-lt"/>
              </a:rPr>
              <a:t>Lectura de “La construcción psicosocial de la identidad y del </a:t>
            </a:r>
            <a:r>
              <a:rPr lang="es-MX" sz="2400" err="1">
                <a:ea typeface="+mn-lt"/>
                <a:cs typeface="+mn-lt"/>
              </a:rPr>
              <a:t>self</a:t>
            </a:r>
            <a:r>
              <a:rPr lang="es-MX" sz="2400">
                <a:ea typeface="+mn-lt"/>
                <a:cs typeface="+mn-lt"/>
              </a:rPr>
              <a:t>” por parte de los alumnos, así como investigación profunda sobre las costumbres y tradiciones en México. </a:t>
            </a:r>
            <a:endParaRPr lang="es-MX" sz="2400">
              <a:cs typeface="Calibri"/>
            </a:endParaRPr>
          </a:p>
          <a:p>
            <a:pPr algn="just"/>
            <a:r>
              <a:rPr lang="es-MX" sz="2400"/>
              <a:t>CIERRE DE LA ACTIVIDAD: </a:t>
            </a:r>
            <a:r>
              <a:rPr lang="es-MX" sz="2400">
                <a:ea typeface="+mn-lt"/>
                <a:cs typeface="+mn-lt"/>
              </a:rPr>
              <a:t>Presentación por equipos sobre infografía, concluyendo con una reflexión profunda del tema.</a:t>
            </a:r>
            <a:endParaRPr lang="es-MX" sz="2400">
              <a:cs typeface="Calibri"/>
            </a:endParaRPr>
          </a:p>
          <a:p>
            <a:pPr algn="just"/>
            <a:r>
              <a:rPr lang="es-MX" sz="2400"/>
              <a:t>¿QUÉ SE HARÁ CON LOS RESULTADOS DE LA ACTIVIDAD?</a:t>
            </a:r>
            <a:r>
              <a:rPr lang="es-MX" sz="2400">
                <a:ea typeface="+mn-lt"/>
                <a:cs typeface="+mn-lt"/>
              </a:rPr>
              <a:t> Esta información fue de utilidad para el producto final del proyecto; ya que tomaron conciencia sobre la cultura mexicana y pudieron plasmarlo en sus exposiciones.</a:t>
            </a:r>
            <a:endParaRPr lang="es-MX" sz="2400">
              <a:cs typeface="Calibri"/>
            </a:endParaRPr>
          </a:p>
          <a:p>
            <a:pPr algn="just"/>
            <a:r>
              <a:rPr lang="es-MX" sz="2400"/>
              <a:t>ANÁLISIS. CONTRASTACIÓN DE LOS ESPERADO CON LOS SUCEDIDO:  Los resultados fueron los esperados; y el entender la identidad que tenemos como mexicanos, fue de utilidad para la que los alumnos pudieran realizar la presentación final multidisciplinaria.</a:t>
            </a:r>
            <a:endParaRPr lang="es-MX" sz="2400">
              <a:cs typeface="Calibri"/>
            </a:endParaRPr>
          </a:p>
          <a:p>
            <a:pPr algn="just"/>
            <a:r>
              <a:rPr lang="es-MX" sz="2400"/>
              <a:t>TOMA DE DECISIONES: Entender su identidad, y cultura; sirvió para que ellos trabajaran en sus equipos de acuerdo a sus temas de interés.</a:t>
            </a:r>
            <a:endParaRPr lang="es-MX" sz="2400">
              <a:cs typeface="Calibri"/>
            </a:endParaRPr>
          </a:p>
          <a:p>
            <a:endParaRPr lang="es-MX" sz="2400"/>
          </a:p>
        </p:txBody>
      </p:sp>
    </p:spTree>
    <p:extLst>
      <p:ext uri="{BB962C8B-B14F-4D97-AF65-F5344CB8AC3E}">
        <p14:creationId xmlns:p14="http://schemas.microsoft.com/office/powerpoint/2010/main" val="1010790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9AE2756-0FC4-4155-83E7-58AAAB63E75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7AB924-1B87-43FC-B7C7-B112D5C51A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A6BF934-572E-47C2-B682-5A97B8398614}"/>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EVIDENCIAS</a:t>
            </a:r>
          </a:p>
        </p:txBody>
      </p:sp>
      <p:pic>
        <p:nvPicPr>
          <p:cNvPr id="4" name="Imagen 4" descr="Imagen que contiene persona, foto, refrigerador, hombre&#10;&#10;Descripción generada con confianza muy alta">
            <a:extLst>
              <a:ext uri="{FF2B5EF4-FFF2-40B4-BE49-F238E27FC236}">
                <a16:creationId xmlns:a16="http://schemas.microsoft.com/office/drawing/2014/main" id="{2BF0D8EF-F842-4B46-8D3F-1E8BA6F97623}"/>
              </a:ext>
            </a:extLst>
          </p:cNvPr>
          <p:cNvPicPr>
            <a:picLocks noGrp="1" noChangeAspect="1"/>
          </p:cNvPicPr>
          <p:nvPr>
            <p:ph idx="1"/>
          </p:nvPr>
        </p:nvPicPr>
        <p:blipFill>
          <a:blip r:embed="rId2"/>
          <a:stretch>
            <a:fillRect/>
          </a:stretch>
        </p:blipFill>
        <p:spPr>
          <a:xfrm>
            <a:off x="320040" y="1338815"/>
            <a:ext cx="3425609" cy="1935468"/>
          </a:xfrm>
          <a:prstGeom prst="rect">
            <a:avLst/>
          </a:prstGeom>
        </p:spPr>
      </p:pic>
      <p:pic>
        <p:nvPicPr>
          <p:cNvPr id="6" name="Imagen 6" descr="Imagen que contiene interior, persona, parado, hombre&#10;&#10;Descripción generada con confianza muy alta">
            <a:extLst>
              <a:ext uri="{FF2B5EF4-FFF2-40B4-BE49-F238E27FC236}">
                <a16:creationId xmlns:a16="http://schemas.microsoft.com/office/drawing/2014/main" id="{7947D8F5-7098-4ECB-AB50-7E87764F944F}"/>
              </a:ext>
            </a:extLst>
          </p:cNvPr>
          <p:cNvPicPr>
            <a:picLocks noChangeAspect="1"/>
          </p:cNvPicPr>
          <p:nvPr/>
        </p:nvPicPr>
        <p:blipFill>
          <a:blip r:embed="rId3"/>
          <a:stretch>
            <a:fillRect/>
          </a:stretch>
        </p:blipFill>
        <p:spPr>
          <a:xfrm>
            <a:off x="4162384" y="850533"/>
            <a:ext cx="3932565" cy="2215723"/>
          </a:xfrm>
          <a:prstGeom prst="rect">
            <a:avLst/>
          </a:prstGeom>
        </p:spPr>
      </p:pic>
      <p:cxnSp>
        <p:nvCxnSpPr>
          <p:cNvPr id="17" name="Straight Connector 16">
            <a:extLst>
              <a:ext uri="{FF2B5EF4-FFF2-40B4-BE49-F238E27FC236}">
                <a16:creationId xmlns:a16="http://schemas.microsoft.com/office/drawing/2014/main" id="{818DC98F-4057-4645-B948-F604F39A9CF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Imagen 8" descr="Imagen que contiene firmar, calle, verde, hombre&#10;&#10;Descripción generada con confianza muy alta">
            <a:extLst>
              <a:ext uri="{FF2B5EF4-FFF2-40B4-BE49-F238E27FC236}">
                <a16:creationId xmlns:a16="http://schemas.microsoft.com/office/drawing/2014/main" id="{7EE9F761-AF1C-411D-9E03-C6AAA4083E4E}"/>
              </a:ext>
            </a:extLst>
          </p:cNvPr>
          <p:cNvPicPr>
            <a:picLocks noChangeAspect="1"/>
          </p:cNvPicPr>
          <p:nvPr/>
        </p:nvPicPr>
        <p:blipFill>
          <a:blip r:embed="rId4"/>
          <a:stretch>
            <a:fillRect/>
          </a:stretch>
        </p:blipFill>
        <p:spPr>
          <a:xfrm>
            <a:off x="8666670" y="806669"/>
            <a:ext cx="1509802" cy="2683843"/>
          </a:xfrm>
          <a:prstGeom prst="rect">
            <a:avLst/>
          </a:prstGeom>
        </p:spPr>
      </p:pic>
      <p:cxnSp>
        <p:nvCxnSpPr>
          <p:cNvPr id="19" name="Straight Connector 18">
            <a:extLst>
              <a:ext uri="{FF2B5EF4-FFF2-40B4-BE49-F238E27FC236}">
                <a16:creationId xmlns:a16="http://schemas.microsoft.com/office/drawing/2014/main" id="{DAD2B705-4A9B-408D-AA80-4F41045E09D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219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CDE7A-EFA0-46B1-93DE-64076C6A04E7}"/>
              </a:ext>
            </a:extLst>
          </p:cNvPr>
          <p:cNvSpPr>
            <a:spLocks noGrp="1"/>
          </p:cNvSpPr>
          <p:nvPr>
            <p:ph type="title"/>
          </p:nvPr>
        </p:nvSpPr>
        <p:spPr>
          <a:xfrm>
            <a:off x="1653363" y="365760"/>
            <a:ext cx="9367203" cy="1188720"/>
          </a:xfrm>
        </p:spPr>
        <p:txBody>
          <a:bodyPr>
            <a:normAutofit/>
          </a:bodyPr>
          <a:lstStyle/>
          <a:p>
            <a:r>
              <a:rPr lang="es-MX"/>
              <a:t>HISTORIA DE LA CULTURA</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2ED98127-D8E4-4EDB-9B84-D3EBC1E4F534}"/>
              </a:ext>
            </a:extLst>
          </p:cNvPr>
          <p:cNvSpPr>
            <a:spLocks noGrp="1"/>
          </p:cNvSpPr>
          <p:nvPr>
            <p:ph idx="1"/>
          </p:nvPr>
        </p:nvSpPr>
        <p:spPr>
          <a:xfrm>
            <a:off x="1653363" y="2176272"/>
            <a:ext cx="9367204" cy="4041648"/>
          </a:xfrm>
        </p:spPr>
        <p:txBody>
          <a:bodyPr anchor="t">
            <a:normAutofit/>
          </a:bodyPr>
          <a:lstStyle/>
          <a:p>
            <a:pPr lvl="0"/>
            <a:r>
              <a:rPr lang="es-MX" sz="2400"/>
              <a:t>NOMBRE DE LA ACTIVIDAD: Conceptualización y análisis de elementos culturales.</a:t>
            </a:r>
          </a:p>
          <a:p>
            <a:pPr lvl="0"/>
            <a:r>
              <a:rPr lang="es-MX" sz="2400"/>
              <a:t>OBJETIVO: Definir qué es la Cultura y los elementos que la caracterizan.</a:t>
            </a:r>
          </a:p>
          <a:p>
            <a:pPr lvl="0"/>
            <a:r>
              <a:rPr lang="es-MX" sz="2400"/>
              <a:t>GRADO: Sexto GRADO</a:t>
            </a:r>
          </a:p>
          <a:p>
            <a:pPr lvl="0"/>
            <a:r>
              <a:rPr lang="es-MX" sz="2400"/>
              <a:t>FECHA: 5 de diciembre 2019</a:t>
            </a:r>
          </a:p>
          <a:p>
            <a:pPr lvl="0"/>
            <a:r>
              <a:rPr lang="es-MX" sz="2400"/>
              <a:t>ASIGNATURAS PARTICIPANTES: Historia de la Cultura</a:t>
            </a:r>
          </a:p>
          <a:p>
            <a:pPr lvl="0"/>
            <a:r>
              <a:rPr lang="es-MX" sz="2400"/>
              <a:t>FUENTES DE APOYO: Mari Rosa </a:t>
            </a:r>
            <a:r>
              <a:rPr lang="es-MX" sz="2400" err="1"/>
              <a:t>Ytarte</a:t>
            </a:r>
            <a:r>
              <a:rPr lang="es-MX" sz="2400"/>
              <a:t>. (2007). ¿Culturas contra ciudadanía? Modelos inestables de educación. Barcelona. Gedisa. </a:t>
            </a:r>
          </a:p>
          <a:p>
            <a:endParaRPr lang="es-MX" sz="2400"/>
          </a:p>
        </p:txBody>
      </p:sp>
    </p:spTree>
    <p:extLst>
      <p:ext uri="{BB962C8B-B14F-4D97-AF65-F5344CB8AC3E}">
        <p14:creationId xmlns:p14="http://schemas.microsoft.com/office/powerpoint/2010/main" val="126113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2057702B-DF26-45F2-9055-4ACE460E43BC}"/>
              </a:ext>
            </a:extLst>
          </p:cNvPr>
          <p:cNvSpPr>
            <a:spLocks noGrp="1"/>
          </p:cNvSpPr>
          <p:nvPr>
            <p:ph idx="1"/>
          </p:nvPr>
        </p:nvSpPr>
        <p:spPr>
          <a:xfrm>
            <a:off x="971655" y="1866631"/>
            <a:ext cx="10749290" cy="4561878"/>
          </a:xfrm>
        </p:spPr>
        <p:txBody>
          <a:bodyPr anchor="t">
            <a:normAutofit/>
          </a:bodyPr>
          <a:lstStyle/>
          <a:p>
            <a:pPr lvl="0"/>
            <a:r>
              <a:rPr lang="es-MX" sz="1500"/>
              <a:t>JUSTIFICACIÓN: Fue necesario definir que se entiende por Cultura, para que los alumnos visualizaran las actividades posteriores desde esa perspectiva.</a:t>
            </a:r>
          </a:p>
          <a:p>
            <a:pPr lvl="0"/>
            <a:r>
              <a:rPr lang="es-MX" sz="1500"/>
              <a:t>APERTURA DE LA ACTIVIDAD: Lluvia de ideas sobre las conocimientos previos de los alumnos sobre cultura y civilización.</a:t>
            </a:r>
          </a:p>
          <a:p>
            <a:pPr lvl="0"/>
            <a:r>
              <a:rPr lang="es-MX" sz="1500"/>
              <a:t>DESARROLLO DE LA ACTIVIDAD: Los alumnos y el profesor desarrollaron un concepto grupal de Cultura y su relación con el concepto de civilización .</a:t>
            </a:r>
          </a:p>
          <a:p>
            <a:pPr lvl="0"/>
            <a:r>
              <a:rPr lang="es-MX" sz="1500"/>
              <a:t>CIERRE DE LA ACTIVIDAD: Con base en los conceptos obtenidos en la sesión grupal se establecieron para el trabajo multidisciplinario basados en las principales características que construyen la Cultura.</a:t>
            </a:r>
          </a:p>
          <a:p>
            <a:pPr lvl="0"/>
            <a:r>
              <a:rPr lang="es-MX" sz="1500"/>
              <a:t>¿QUÉ SE HARÁ CON LOS RESULTADOS DE LA ACTIVIDAD? Los equipos que surgieron de esta actividad se establecieron como equipo de trabajo para los consecuentes actividades multidisciplinarias. </a:t>
            </a:r>
          </a:p>
          <a:p>
            <a:pPr lvl="0"/>
            <a:r>
              <a:rPr lang="es-MX" sz="1500"/>
              <a:t>ANÁLISIS. CONTRASTACIÓN DE LOS ESPERADO CON LOS SUCEDIDO: Gracias a esta forma de organización de equipos se logró que cada grupo de trabajo eligiera un tema de su gusto para lograr un mayor compromiso de trabajo.</a:t>
            </a:r>
          </a:p>
          <a:p>
            <a:pPr lvl="0"/>
            <a:r>
              <a:rPr lang="es-MX" sz="1500"/>
              <a:t>TOMA DE DECISIONES: Se decidió que los alumnos por su cuenta organizaran los equipos de trabajo.</a:t>
            </a:r>
          </a:p>
          <a:p>
            <a:endParaRPr lang="es-MX" sz="1500"/>
          </a:p>
        </p:txBody>
      </p:sp>
    </p:spTree>
    <p:extLst>
      <p:ext uri="{BB962C8B-B14F-4D97-AF65-F5344CB8AC3E}">
        <p14:creationId xmlns:p14="http://schemas.microsoft.com/office/powerpoint/2010/main" val="4116389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F4110-C0FC-4D61-ACD2-A7C950EAE9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3B8462A-70F2-453F-8F92-A8AE12FE5603}"/>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EVIDENCIAS</a:t>
            </a:r>
          </a:p>
        </p:txBody>
      </p:sp>
      <p:cxnSp>
        <p:nvCxnSpPr>
          <p:cNvPr id="14" name="Straight Connector 13">
            <a:extLst>
              <a:ext uri="{FF2B5EF4-FFF2-40B4-BE49-F238E27FC236}">
                <a16:creationId xmlns:a16="http://schemas.microsoft.com/office/drawing/2014/main" id="{CC94CBDB-A76C-499E-95AB-C0A049E315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Marcador de contenido 4" descr="Imagen que contiene texto&#10;&#10;Descripción generada automáticamente">
            <a:extLst>
              <a:ext uri="{FF2B5EF4-FFF2-40B4-BE49-F238E27FC236}">
                <a16:creationId xmlns:a16="http://schemas.microsoft.com/office/drawing/2014/main" id="{D2B33F12-289F-4EB9-A215-28C66804F230}"/>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t="10737" r="-2" b="-2"/>
          <a:stretch/>
        </p:blipFill>
        <p:spPr>
          <a:xfrm rot="5400000">
            <a:off x="-855036" y="1348774"/>
            <a:ext cx="6214534" cy="4160452"/>
          </a:xfrm>
          <a:prstGeom prst="rect">
            <a:avLst/>
          </a:prstGeom>
        </p:spPr>
      </p:pic>
      <p:pic>
        <p:nvPicPr>
          <p:cNvPr id="7" name="Imagen 6" descr="Imagen que contiene texto, interior, blanco, tabla&#10;&#10;Descripción generada automáticamente">
            <a:extLst>
              <a:ext uri="{FF2B5EF4-FFF2-40B4-BE49-F238E27FC236}">
                <a16:creationId xmlns:a16="http://schemas.microsoft.com/office/drawing/2014/main" id="{BF05AFA9-6706-44B1-9A41-264334E01D43}"/>
              </a:ext>
            </a:extLst>
          </p:cNvPr>
          <p:cNvPicPr>
            <a:picLocks noChangeAspect="1"/>
          </p:cNvPicPr>
          <p:nvPr/>
        </p:nvPicPr>
        <p:blipFill rotWithShape="1">
          <a:blip r:embed="rId3">
            <a:extLst>
              <a:ext uri="{28A0092B-C50C-407E-A947-70E740481C1C}">
                <a14:useLocalDpi xmlns:a14="http://schemas.microsoft.com/office/drawing/2010/main" val="0"/>
              </a:ext>
            </a:extLst>
          </a:blip>
          <a:srcRect t="30211" r="2" b="26089"/>
          <a:stretch/>
        </p:blipFill>
        <p:spPr>
          <a:xfrm>
            <a:off x="4645921" y="177959"/>
            <a:ext cx="7217085" cy="3170077"/>
          </a:xfrm>
          <a:prstGeom prst="rect">
            <a:avLst/>
          </a:prstGeom>
        </p:spPr>
      </p:pic>
    </p:spTree>
    <p:extLst>
      <p:ext uri="{BB962C8B-B14F-4D97-AF65-F5344CB8AC3E}">
        <p14:creationId xmlns:p14="http://schemas.microsoft.com/office/powerpoint/2010/main" val="2638071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pPr marL="0" indent="0" algn="ctr">
              <a:buNone/>
            </a:pPr>
            <a:r>
              <a:rPr lang="es-MX" sz="4400" dirty="0"/>
              <a:t>PORTAFOLIO VIRTUAL DE EVIDENCIAS</a:t>
            </a:r>
            <a:endParaRPr lang="es-MX" sz="4400" dirty="0" smtClean="0"/>
          </a:p>
          <a:p>
            <a:pPr marL="0" indent="0" algn="ctr">
              <a:buNone/>
            </a:pPr>
            <a:endParaRPr lang="es-MX" sz="4400" dirty="0"/>
          </a:p>
          <a:p>
            <a:pPr marL="0" indent="0" algn="ctr">
              <a:buNone/>
            </a:pPr>
            <a:r>
              <a:rPr lang="es-MX" sz="4400" dirty="0" smtClean="0"/>
              <a:t>PROYECTO CONEXIONES ETAPA 1</a:t>
            </a:r>
            <a:endParaRPr lang="en-US" sz="4400" dirty="0"/>
          </a:p>
        </p:txBody>
      </p:sp>
    </p:spTree>
    <p:extLst>
      <p:ext uri="{BB962C8B-B14F-4D97-AF65-F5344CB8AC3E}">
        <p14:creationId xmlns:p14="http://schemas.microsoft.com/office/powerpoint/2010/main" val="3844566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318DAA-13CE-4474-B824-C48E6FB11124}"/>
              </a:ext>
            </a:extLst>
          </p:cNvPr>
          <p:cNvSpPr>
            <a:spLocks noGrp="1"/>
          </p:cNvSpPr>
          <p:nvPr>
            <p:ph type="title"/>
          </p:nvPr>
        </p:nvSpPr>
        <p:spPr>
          <a:xfrm>
            <a:off x="1653363" y="365760"/>
            <a:ext cx="9367203" cy="1188720"/>
          </a:xfrm>
        </p:spPr>
        <p:txBody>
          <a:bodyPr>
            <a:normAutofit/>
          </a:bodyPr>
          <a:lstStyle/>
          <a:p>
            <a:r>
              <a:rPr lang="es-MX"/>
              <a:t>HISTORIA DEL ARTE</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5BD9072A-5B1C-4FF1-8789-CDB428F3705C}"/>
              </a:ext>
            </a:extLst>
          </p:cNvPr>
          <p:cNvSpPr>
            <a:spLocks noGrp="1"/>
          </p:cNvSpPr>
          <p:nvPr>
            <p:ph idx="1"/>
          </p:nvPr>
        </p:nvSpPr>
        <p:spPr>
          <a:xfrm>
            <a:off x="1653363" y="2176272"/>
            <a:ext cx="9367204" cy="4041648"/>
          </a:xfrm>
        </p:spPr>
        <p:txBody>
          <a:bodyPr anchor="t">
            <a:normAutofit/>
          </a:bodyPr>
          <a:lstStyle/>
          <a:p>
            <a:pPr lvl="0"/>
            <a:r>
              <a:rPr lang="es-MX" sz="2400"/>
              <a:t>NOMBRE DE LA ACTIVIDAD:</a:t>
            </a:r>
          </a:p>
          <a:p>
            <a:pPr lvl="0"/>
            <a:r>
              <a:rPr lang="es-MX" sz="2400"/>
              <a:t>OBJETIVO:</a:t>
            </a:r>
          </a:p>
          <a:p>
            <a:pPr lvl="0"/>
            <a:r>
              <a:rPr lang="es-MX" sz="2400"/>
              <a:t>GRADO: </a:t>
            </a:r>
          </a:p>
          <a:p>
            <a:pPr lvl="0"/>
            <a:r>
              <a:rPr lang="es-MX" sz="2400"/>
              <a:t>FECHA:</a:t>
            </a:r>
          </a:p>
          <a:p>
            <a:pPr lvl="0"/>
            <a:r>
              <a:rPr lang="es-MX" sz="2400"/>
              <a:t>ASIGNATURAS PARTICIPANTES:</a:t>
            </a:r>
          </a:p>
          <a:p>
            <a:pPr lvl="0"/>
            <a:r>
              <a:rPr lang="es-MX" sz="2400"/>
              <a:t>FUENTES DE APOYO:</a:t>
            </a:r>
          </a:p>
          <a:p>
            <a:endParaRPr lang="es-MX" sz="2400"/>
          </a:p>
        </p:txBody>
      </p:sp>
    </p:spTree>
    <p:extLst>
      <p:ext uri="{BB962C8B-B14F-4D97-AF65-F5344CB8AC3E}">
        <p14:creationId xmlns:p14="http://schemas.microsoft.com/office/powerpoint/2010/main" val="3991452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78E14516-6F12-4306-8E68-4BCDC30E4BA1}"/>
              </a:ext>
            </a:extLst>
          </p:cNvPr>
          <p:cNvSpPr>
            <a:spLocks noGrp="1"/>
          </p:cNvSpPr>
          <p:nvPr>
            <p:ph idx="1"/>
          </p:nvPr>
        </p:nvSpPr>
        <p:spPr>
          <a:xfrm>
            <a:off x="1653363" y="2176272"/>
            <a:ext cx="9367204" cy="4041648"/>
          </a:xfrm>
        </p:spPr>
        <p:txBody>
          <a:bodyPr anchor="t">
            <a:normAutofit/>
          </a:bodyPr>
          <a:lstStyle/>
          <a:p>
            <a:r>
              <a:rPr lang="es-MX" sz="2400" dirty="0"/>
              <a:t>JUSTIFICACIÓN: </a:t>
            </a:r>
            <a:endParaRPr lang="es-MX" sz="2400"/>
          </a:p>
          <a:p>
            <a:pPr lvl="0"/>
            <a:r>
              <a:rPr lang="es-MX" sz="2400" dirty="0"/>
              <a:t>APERTURA DE LA ACTIVIDAD:</a:t>
            </a:r>
          </a:p>
          <a:p>
            <a:r>
              <a:rPr lang="es-MX" sz="2400" dirty="0"/>
              <a:t>DESARROLLO DE LA ACTIVIDAD: </a:t>
            </a:r>
            <a:endParaRPr lang="es-MX" sz="2400" dirty="0">
              <a:cs typeface="Calibri"/>
            </a:endParaRPr>
          </a:p>
          <a:p>
            <a:pPr lvl="0"/>
            <a:r>
              <a:rPr lang="es-MX" sz="2400" dirty="0"/>
              <a:t>CIERRE DE LA ACTIVIDAD:</a:t>
            </a:r>
            <a:endParaRPr lang="es-MX" sz="2400" dirty="0">
              <a:cs typeface="Calibri"/>
            </a:endParaRPr>
          </a:p>
          <a:p>
            <a:pPr lvl="0"/>
            <a:r>
              <a:rPr lang="es-MX" sz="2400" dirty="0"/>
              <a:t>¿QUÉ SE HARÁ CON LOS RESULTADOS DE LA ACTIVIDAD?</a:t>
            </a:r>
            <a:endParaRPr lang="es-MX" sz="2400" dirty="0">
              <a:cs typeface="Calibri"/>
            </a:endParaRPr>
          </a:p>
          <a:p>
            <a:pPr lvl="0"/>
            <a:r>
              <a:rPr lang="es-MX" sz="2400" dirty="0"/>
              <a:t>ANÁLISIS. CONTRASTACIÓN DE LOS ESPERADO CON LOS SUCEDIDO:</a:t>
            </a:r>
            <a:endParaRPr lang="es-MX" sz="2400" dirty="0">
              <a:cs typeface="Calibri"/>
            </a:endParaRPr>
          </a:p>
          <a:p>
            <a:pPr lvl="0"/>
            <a:r>
              <a:rPr lang="es-MX" sz="2400" dirty="0"/>
              <a:t>TOMA DE DECISIONES:</a:t>
            </a:r>
          </a:p>
          <a:p>
            <a:endParaRPr lang="es-MX" sz="2400"/>
          </a:p>
        </p:txBody>
      </p:sp>
    </p:spTree>
    <p:extLst>
      <p:ext uri="{BB962C8B-B14F-4D97-AF65-F5344CB8AC3E}">
        <p14:creationId xmlns:p14="http://schemas.microsoft.com/office/powerpoint/2010/main" val="761807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26A69-7A40-4B06-ADD3-C765E490C3BA}"/>
              </a:ext>
            </a:extLst>
          </p:cNvPr>
          <p:cNvSpPr>
            <a:spLocks noGrp="1"/>
          </p:cNvSpPr>
          <p:nvPr>
            <p:ph type="title"/>
          </p:nvPr>
        </p:nvSpPr>
        <p:spPr/>
        <p:txBody>
          <a:bodyPr/>
          <a:lstStyle/>
          <a:p>
            <a:r>
              <a:rPr lang="es-MX"/>
              <a:t>EVIDENCIAS</a:t>
            </a:r>
          </a:p>
        </p:txBody>
      </p:sp>
      <p:sp>
        <p:nvSpPr>
          <p:cNvPr id="3" name="Marcador de contenido 2">
            <a:extLst>
              <a:ext uri="{FF2B5EF4-FFF2-40B4-BE49-F238E27FC236}">
                <a16:creationId xmlns:a16="http://schemas.microsoft.com/office/drawing/2014/main" id="{C396EDD3-80A2-42C9-AE93-B325445DEC7D}"/>
              </a:ext>
            </a:extLst>
          </p:cNvPr>
          <p:cNvSpPr>
            <a:spLocks noGrp="1"/>
          </p:cNvSpPr>
          <p:nvPr>
            <p:ph idx="1"/>
          </p:nvPr>
        </p:nvSpPr>
        <p:spPr/>
        <p:txBody>
          <a:bodyPr/>
          <a:lstStyle/>
          <a:p>
            <a:endParaRPr lang="es-MX"/>
          </a:p>
        </p:txBody>
      </p:sp>
    </p:spTree>
    <p:extLst>
      <p:ext uri="{BB962C8B-B14F-4D97-AF65-F5344CB8AC3E}">
        <p14:creationId xmlns:p14="http://schemas.microsoft.com/office/powerpoint/2010/main" val="928760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32F7ED-E08C-40B9-AD47-AB531D79F03C}"/>
              </a:ext>
            </a:extLst>
          </p:cNvPr>
          <p:cNvSpPr>
            <a:spLocks noGrp="1"/>
          </p:cNvSpPr>
          <p:nvPr>
            <p:ph type="title"/>
          </p:nvPr>
        </p:nvSpPr>
        <p:spPr/>
        <p:txBody>
          <a:bodyPr/>
          <a:lstStyle/>
          <a:p>
            <a:r>
              <a:rPr lang="es-MX"/>
              <a:t>ACTIVIDAD INTERDISCIPLINARIA DE CIERRE DE PROYECTO</a:t>
            </a:r>
          </a:p>
        </p:txBody>
      </p:sp>
      <p:sp>
        <p:nvSpPr>
          <p:cNvPr id="3" name="Marcador de contenido 2">
            <a:extLst>
              <a:ext uri="{FF2B5EF4-FFF2-40B4-BE49-F238E27FC236}">
                <a16:creationId xmlns:a16="http://schemas.microsoft.com/office/drawing/2014/main" id="{947ABC47-661B-48F5-AA6A-43E1415FE58B}"/>
              </a:ext>
            </a:extLst>
          </p:cNvPr>
          <p:cNvSpPr>
            <a:spLocks noGrp="1"/>
          </p:cNvSpPr>
          <p:nvPr>
            <p:ph idx="1"/>
          </p:nvPr>
        </p:nvSpPr>
        <p:spPr/>
        <p:txBody>
          <a:bodyPr>
            <a:normAutofit lnSpcReduction="10000"/>
          </a:bodyPr>
          <a:lstStyle/>
          <a:p>
            <a:pPr lvl="0"/>
            <a:r>
              <a:rPr lang="es-MX">
                <a:solidFill>
                  <a:prstClr val="black"/>
                </a:solidFill>
              </a:rPr>
              <a:t>NOMBRE DE LA ACTIVIDAD: Feria cultural</a:t>
            </a:r>
          </a:p>
          <a:p>
            <a:pPr lvl="0"/>
            <a:r>
              <a:rPr lang="es-MX">
                <a:solidFill>
                  <a:prstClr val="black"/>
                </a:solidFill>
              </a:rPr>
              <a:t>OBJETIVO: Concientizar a la comunidad escolar sobre la importancia de revalorar los elementos culturales de la sociedad a la que pertenecen.</a:t>
            </a:r>
          </a:p>
          <a:p>
            <a:pPr lvl="0"/>
            <a:r>
              <a:rPr lang="es-MX">
                <a:solidFill>
                  <a:prstClr val="black"/>
                </a:solidFill>
              </a:rPr>
              <a:t>GRADO: Sexto Grado Preparatoria</a:t>
            </a:r>
          </a:p>
          <a:p>
            <a:pPr lvl="0"/>
            <a:r>
              <a:rPr lang="es-MX">
                <a:solidFill>
                  <a:prstClr val="black"/>
                </a:solidFill>
              </a:rPr>
              <a:t>FECHA: 13 febrero 2020</a:t>
            </a:r>
          </a:p>
          <a:p>
            <a:pPr lvl="0"/>
            <a:r>
              <a:rPr lang="es-MX">
                <a:solidFill>
                  <a:prstClr val="black"/>
                </a:solidFill>
              </a:rPr>
              <a:t>ASIGNATURAS PARTICIPANTES: Literatura Mexicana, Psicología, Historia de la Cultura, Historia del Arte.</a:t>
            </a:r>
          </a:p>
          <a:p>
            <a:pPr lvl="0"/>
            <a:r>
              <a:rPr lang="es-MX">
                <a:solidFill>
                  <a:prstClr val="black"/>
                </a:solidFill>
              </a:rPr>
              <a:t>FUENTES DE APOYO: </a:t>
            </a:r>
            <a:r>
              <a:rPr lang="es-ES">
                <a:solidFill>
                  <a:srgbClr val="000000"/>
                </a:solidFill>
              </a:rPr>
              <a:t>Rosa Mari </a:t>
            </a:r>
            <a:r>
              <a:rPr lang="es-ES" err="1">
                <a:solidFill>
                  <a:srgbClr val="000000"/>
                </a:solidFill>
              </a:rPr>
              <a:t>Ytarte</a:t>
            </a:r>
            <a:r>
              <a:rPr lang="es-ES">
                <a:solidFill>
                  <a:srgbClr val="000000"/>
                </a:solidFill>
              </a:rPr>
              <a:t>(2007) ¿Culturas contra Ciudadanía? Modelos inestables de educación. Barcelona. Gedisa</a:t>
            </a:r>
            <a:endParaRPr lang="es-MX">
              <a:solidFill>
                <a:prstClr val="black"/>
              </a:solidFill>
            </a:endParaRPr>
          </a:p>
          <a:p>
            <a:endParaRPr lang="es-MX"/>
          </a:p>
        </p:txBody>
      </p:sp>
    </p:spTree>
    <p:extLst>
      <p:ext uri="{BB962C8B-B14F-4D97-AF65-F5344CB8AC3E}">
        <p14:creationId xmlns:p14="http://schemas.microsoft.com/office/powerpoint/2010/main" val="3094101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E17D5DF-33D2-40D5-8B76-A3FEA55C1A21}"/>
              </a:ext>
            </a:extLst>
          </p:cNvPr>
          <p:cNvSpPr>
            <a:spLocks noGrp="1"/>
          </p:cNvSpPr>
          <p:nvPr>
            <p:ph idx="1"/>
          </p:nvPr>
        </p:nvSpPr>
        <p:spPr>
          <a:xfrm>
            <a:off x="838200" y="424070"/>
            <a:ext cx="10515600" cy="5791200"/>
          </a:xfrm>
        </p:spPr>
        <p:txBody>
          <a:bodyPr>
            <a:normAutofit fontScale="77500" lnSpcReduction="20000"/>
          </a:bodyPr>
          <a:lstStyle/>
          <a:p>
            <a:pPr lvl="0"/>
            <a:r>
              <a:rPr lang="es-MX">
                <a:solidFill>
                  <a:prstClr val="black"/>
                </a:solidFill>
              </a:rPr>
              <a:t>JUSTIFICACIÓN: El producto final estuvo pensado para analizar las características más sobresalientes de la cultura mexicana, además de promover la identidad y la revaloración de lo mexicano en la comunidad escolar.</a:t>
            </a:r>
          </a:p>
          <a:p>
            <a:pPr lvl="0"/>
            <a:r>
              <a:rPr lang="es-MX">
                <a:solidFill>
                  <a:prstClr val="black"/>
                </a:solidFill>
              </a:rPr>
              <a:t>APERTURA DE LA ACTIVIDAD: Los alumnos se trasladaron al vestíbulo del Auditorio del Colegio para organizar los espacios asignados y preparar los materiales. </a:t>
            </a:r>
          </a:p>
          <a:p>
            <a:pPr lvl="0"/>
            <a:r>
              <a:rPr lang="es-MX">
                <a:solidFill>
                  <a:prstClr val="black"/>
                </a:solidFill>
              </a:rPr>
              <a:t>DESARROLLO DE LA ACTIVIDAD: Frente a padres, autoridades y alumnos cada equipo explicó el elemento cultural que les tocó investigar, apoyándose en el material visual que cada equipo desarrolló.</a:t>
            </a:r>
          </a:p>
          <a:p>
            <a:pPr lvl="0"/>
            <a:r>
              <a:rPr lang="es-MX">
                <a:solidFill>
                  <a:prstClr val="black"/>
                </a:solidFill>
              </a:rPr>
              <a:t>CIERRE DE LA ACTIVIDAD: Los profesores cerraron la feria explicando la importancia del trabajo cooperativo y del proyecto de conexiones, también invitaron a los asistentes a valorar y acercarse a los elementos mexicanos.</a:t>
            </a:r>
          </a:p>
          <a:p>
            <a:pPr lvl="0"/>
            <a:r>
              <a:rPr lang="es-MX">
                <a:solidFill>
                  <a:prstClr val="black"/>
                </a:solidFill>
              </a:rPr>
              <a:t>¿QUÉ SE HARÁ CON LOS RESULTADOS DE LA ACTIVIDAD? Se realizó una invitación a los alumnos a reconocerse como parte de uno sociedad pluricultural y analizar las prácticas clasistas, racistas y discriminadoras de la sociedad mexicana. </a:t>
            </a:r>
          </a:p>
          <a:p>
            <a:pPr lvl="0"/>
            <a:r>
              <a:rPr lang="es-MX">
                <a:solidFill>
                  <a:prstClr val="black"/>
                </a:solidFill>
              </a:rPr>
              <a:t>ANÁLISIS. CONTRASTACIÓN DE LOS ESPERADO CON LOS SUCEDIDO: Se esperaba mayor asistencia de padres y de la comunidad escolar, aún así los asistentes fueron receptivos ante la reflexión final del proyecto. </a:t>
            </a:r>
          </a:p>
          <a:p>
            <a:pPr lvl="0"/>
            <a:r>
              <a:rPr lang="es-MX">
                <a:solidFill>
                  <a:prstClr val="black"/>
                </a:solidFill>
              </a:rPr>
              <a:t>TOMA DE DECISIONES: Cada materia explorará los elementos establecidos a lo largo del proyecto, en cada tema que así lo permita. </a:t>
            </a:r>
          </a:p>
          <a:p>
            <a:pPr marL="0" indent="0">
              <a:buNone/>
            </a:pPr>
            <a:endParaRPr lang="es-MX"/>
          </a:p>
        </p:txBody>
      </p:sp>
    </p:spTree>
    <p:extLst>
      <p:ext uri="{BB962C8B-B14F-4D97-AF65-F5344CB8AC3E}">
        <p14:creationId xmlns:p14="http://schemas.microsoft.com/office/powerpoint/2010/main" val="2737044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EB85B-01DF-474C-8DF7-7A410954C59E}"/>
              </a:ext>
            </a:extLst>
          </p:cNvPr>
          <p:cNvSpPr>
            <a:spLocks noGrp="1"/>
          </p:cNvSpPr>
          <p:nvPr>
            <p:ph type="title"/>
          </p:nvPr>
        </p:nvSpPr>
        <p:spPr>
          <a:xfrm>
            <a:off x="838200" y="182010"/>
            <a:ext cx="10515600" cy="931173"/>
          </a:xfrm>
        </p:spPr>
        <p:txBody>
          <a:bodyPr/>
          <a:lstStyle/>
          <a:p>
            <a:r>
              <a:rPr lang="es-MX"/>
              <a:t>Evaluación</a:t>
            </a:r>
          </a:p>
        </p:txBody>
      </p:sp>
      <p:sp>
        <p:nvSpPr>
          <p:cNvPr id="3" name="Marcador de contenido 2">
            <a:extLst>
              <a:ext uri="{FF2B5EF4-FFF2-40B4-BE49-F238E27FC236}">
                <a16:creationId xmlns:a16="http://schemas.microsoft.com/office/drawing/2014/main" id="{3ECE20F9-9490-4B0B-88B6-BC6489F495CD}"/>
              </a:ext>
            </a:extLst>
          </p:cNvPr>
          <p:cNvSpPr>
            <a:spLocks noGrp="1"/>
          </p:cNvSpPr>
          <p:nvPr>
            <p:ph idx="1"/>
          </p:nvPr>
        </p:nvSpPr>
        <p:spPr>
          <a:xfrm>
            <a:off x="838200" y="1113183"/>
            <a:ext cx="10515600" cy="5340626"/>
          </a:xfrm>
        </p:spPr>
        <p:txBody>
          <a:bodyPr>
            <a:normAutofit fontScale="85000" lnSpcReduction="20000"/>
          </a:bodyPr>
          <a:lstStyle/>
          <a:p>
            <a:r>
              <a:rPr lang="es-MX" dirty="0"/>
              <a:t>POR EQUIPO DE TRABAJO: </a:t>
            </a:r>
            <a:r>
              <a:rPr lang="es-MX" dirty="0" smtClean="0"/>
              <a:t>Los alumnos contribuyeron a evaluar su trabajo en equipo </a:t>
            </a:r>
            <a:r>
              <a:rPr lang="es-MX" dirty="0"/>
              <a:t>con base en una </a:t>
            </a:r>
            <a:r>
              <a:rPr lang="es-MX" dirty="0" smtClean="0"/>
              <a:t>rúbrica, durante la presentación del producto final.</a:t>
            </a:r>
            <a:endParaRPr lang="es-MX" dirty="0"/>
          </a:p>
          <a:p>
            <a:r>
              <a:rPr lang="es-MX" dirty="0"/>
              <a:t>EQUIPO DE PROFESORES: Los profesores valoraron el porcentaje de la calificación del parcial, con base en el trabajo realizado a lo largo del proyecto y los resultados obtenidos de las rúbricas con que se evaluó el producto final. </a:t>
            </a:r>
            <a:endParaRPr lang="es-MX" dirty="0" smtClean="0"/>
          </a:p>
          <a:p>
            <a:pPr lvl="0"/>
            <a:r>
              <a:rPr lang="es-MX" dirty="0">
                <a:solidFill>
                  <a:prstClr val="black"/>
                </a:solidFill>
              </a:rPr>
              <a:t>Los resultados del trabajo multidisciplinario (entre las distintas asignaturas) en su mayoría fueron satisfactorios, solamente </a:t>
            </a:r>
            <a:r>
              <a:rPr lang="es-MX" dirty="0" smtClean="0">
                <a:solidFill>
                  <a:prstClr val="black"/>
                </a:solidFill>
              </a:rPr>
              <a:t>dos</a:t>
            </a:r>
            <a:r>
              <a:rPr lang="es-MX" dirty="0" smtClean="0">
                <a:solidFill>
                  <a:prstClr val="black"/>
                </a:solidFill>
              </a:rPr>
              <a:t> </a:t>
            </a:r>
            <a:r>
              <a:rPr lang="es-MX" dirty="0">
                <a:solidFill>
                  <a:prstClr val="black"/>
                </a:solidFill>
              </a:rPr>
              <a:t>de las </a:t>
            </a:r>
            <a:r>
              <a:rPr lang="es-MX" dirty="0" smtClean="0">
                <a:solidFill>
                  <a:prstClr val="black"/>
                </a:solidFill>
              </a:rPr>
              <a:t>asignaturas (Historia del Arte y Literatura Mexicana) </a:t>
            </a:r>
            <a:r>
              <a:rPr lang="es-MX" dirty="0" smtClean="0">
                <a:solidFill>
                  <a:prstClr val="black"/>
                </a:solidFill>
              </a:rPr>
              <a:t>no presentaron fotografías de </a:t>
            </a:r>
            <a:r>
              <a:rPr lang="es-MX" dirty="0" smtClean="0">
                <a:solidFill>
                  <a:prstClr val="black"/>
                </a:solidFill>
              </a:rPr>
              <a:t>las </a:t>
            </a:r>
            <a:r>
              <a:rPr lang="es-MX" dirty="0">
                <a:solidFill>
                  <a:prstClr val="black"/>
                </a:solidFill>
              </a:rPr>
              <a:t>evidencias fotográficas requeridas para el mismo</a:t>
            </a:r>
            <a:r>
              <a:rPr lang="es-MX" dirty="0" smtClean="0">
                <a:solidFill>
                  <a:prstClr val="black"/>
                </a:solidFill>
              </a:rPr>
              <a:t>.</a:t>
            </a:r>
            <a:endParaRPr lang="es-MX" dirty="0"/>
          </a:p>
          <a:p>
            <a:r>
              <a:rPr lang="es-MX" dirty="0"/>
              <a:t>PROCESO: Se evaluaron las actividades desarrolladas a lo largo del proyecto, los resultados de las </a:t>
            </a:r>
            <a:r>
              <a:rPr lang="es-MX" dirty="0" smtClean="0"/>
              <a:t>rúbricas del producto final </a:t>
            </a:r>
            <a:r>
              <a:rPr lang="es-MX" dirty="0"/>
              <a:t>y las calificaciones de las actividades disciplinarias. </a:t>
            </a:r>
          </a:p>
          <a:p>
            <a:r>
              <a:rPr lang="es-MX" dirty="0"/>
              <a:t>RESULTADOS: Se expresaron los resultados a los alumnos y mediante una autoevaluación, ellos mismos observaron las fortalezas y debilidades de su trabajo. </a:t>
            </a:r>
            <a:endParaRPr lang="es-MX" dirty="0" smtClean="0"/>
          </a:p>
          <a:p>
            <a:r>
              <a:rPr lang="es-MX" dirty="0" smtClean="0"/>
              <a:t>De dicha autoevaluación el resultado más claro fue la dificultad del trabajo en equipo, tanto de alumnos como de profesores, en general hubo coincidencia en que eso es lo que debe perfeccionarse.</a:t>
            </a:r>
            <a:endParaRPr lang="es-MX" dirty="0" smtClean="0"/>
          </a:p>
          <a:p>
            <a:endParaRPr lang="es-MX" dirty="0"/>
          </a:p>
        </p:txBody>
      </p:sp>
    </p:spTree>
    <p:extLst>
      <p:ext uri="{BB962C8B-B14F-4D97-AF65-F5344CB8AC3E}">
        <p14:creationId xmlns:p14="http://schemas.microsoft.com/office/powerpoint/2010/main" val="4136809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770021"/>
            <a:ext cx="10515600" cy="5406942"/>
          </a:xfrm>
        </p:spPr>
        <p:txBody>
          <a:bodyPr/>
          <a:lstStyle/>
          <a:p>
            <a:r>
              <a:rPr lang="es-MX" dirty="0" smtClean="0"/>
              <a:t>Gracias al trabajo y compromiso de </a:t>
            </a:r>
            <a:r>
              <a:rPr lang="es-MX" dirty="0" smtClean="0"/>
              <a:t>los</a:t>
            </a:r>
            <a:r>
              <a:rPr lang="es-MX" dirty="0" smtClean="0"/>
              <a:t> </a:t>
            </a:r>
            <a:r>
              <a:rPr lang="es-MX" dirty="0" smtClean="0"/>
              <a:t>integrantes del proyecto, y del trabajo comprometido de los alumnos, las actividades y el producto final se realizaron en tiempo y forma, permitiendo la presentación a la comunidad escolar, de lo planeado al inicio del proyecto. </a:t>
            </a:r>
            <a:endParaRPr lang="en-US" dirty="0"/>
          </a:p>
        </p:txBody>
      </p:sp>
    </p:spTree>
    <p:extLst>
      <p:ext uri="{BB962C8B-B14F-4D97-AF65-F5344CB8AC3E}">
        <p14:creationId xmlns:p14="http://schemas.microsoft.com/office/powerpoint/2010/main" val="201892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439E2B-58AB-450E-8E5F-58D6FC445D65}"/>
              </a:ext>
            </a:extLst>
          </p:cNvPr>
          <p:cNvSpPr>
            <a:spLocks noGrp="1"/>
          </p:cNvSpPr>
          <p:nvPr>
            <p:ph type="title"/>
          </p:nvPr>
        </p:nvSpPr>
        <p:spPr>
          <a:xfrm>
            <a:off x="838200" y="126587"/>
            <a:ext cx="10515600" cy="814318"/>
          </a:xfrm>
        </p:spPr>
        <p:txBody>
          <a:bodyPr/>
          <a:lstStyle/>
          <a:p>
            <a:r>
              <a:rPr lang="es-MX"/>
              <a:t>EVIDENCIAS</a:t>
            </a:r>
          </a:p>
        </p:txBody>
      </p:sp>
      <p:pic>
        <p:nvPicPr>
          <p:cNvPr id="25" name="Marcador de contenido 24">
            <a:extLst>
              <a:ext uri="{FF2B5EF4-FFF2-40B4-BE49-F238E27FC236}">
                <a16:creationId xmlns:a16="http://schemas.microsoft.com/office/drawing/2014/main" id="{B1FB3775-7447-48AB-965F-7411B836A4EF}"/>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l="4942" r="3420"/>
          <a:stretch/>
        </p:blipFill>
        <p:spPr>
          <a:xfrm>
            <a:off x="185529" y="1187052"/>
            <a:ext cx="3988906" cy="5240251"/>
          </a:xfrm>
        </p:spPr>
      </p:pic>
      <p:pic>
        <p:nvPicPr>
          <p:cNvPr id="27" name="Imagen 26">
            <a:extLst>
              <a:ext uri="{FF2B5EF4-FFF2-40B4-BE49-F238E27FC236}">
                <a16:creationId xmlns:a16="http://schemas.microsoft.com/office/drawing/2014/main" id="{AEC908EC-F31F-4EC7-A9AD-1FE83F93314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479" t="7916" r="3913" b="-413"/>
          <a:stretch/>
        </p:blipFill>
        <p:spPr>
          <a:xfrm>
            <a:off x="8696740" y="318052"/>
            <a:ext cx="3309731" cy="6352068"/>
          </a:xfrm>
          <a:prstGeom prst="rect">
            <a:avLst/>
          </a:prstGeom>
        </p:spPr>
      </p:pic>
      <p:pic>
        <p:nvPicPr>
          <p:cNvPr id="29" name="Imagen 28">
            <a:extLst>
              <a:ext uri="{FF2B5EF4-FFF2-40B4-BE49-F238E27FC236}">
                <a16:creationId xmlns:a16="http://schemas.microsoft.com/office/drawing/2014/main" id="{94A4709A-F2DD-4580-BF25-632BFC12BE4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000" t="13720" r="3912" b="1845"/>
          <a:stretch/>
        </p:blipFill>
        <p:spPr>
          <a:xfrm>
            <a:off x="4426228" y="174626"/>
            <a:ext cx="3916016" cy="3032399"/>
          </a:xfrm>
          <a:prstGeom prst="rect">
            <a:avLst/>
          </a:prstGeom>
        </p:spPr>
      </p:pic>
      <p:pic>
        <p:nvPicPr>
          <p:cNvPr id="31" name="Imagen 30">
            <a:extLst>
              <a:ext uri="{FF2B5EF4-FFF2-40B4-BE49-F238E27FC236}">
                <a16:creationId xmlns:a16="http://schemas.microsoft.com/office/drawing/2014/main" id="{36A575DF-8EA8-448C-86A5-8F9AB3A5A70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029" t="3865" r="6521"/>
          <a:stretch/>
        </p:blipFill>
        <p:spPr>
          <a:xfrm>
            <a:off x="4389785" y="3428999"/>
            <a:ext cx="4091605" cy="3241121"/>
          </a:xfrm>
          <a:prstGeom prst="rect">
            <a:avLst/>
          </a:prstGeom>
        </p:spPr>
      </p:pic>
    </p:spTree>
    <p:extLst>
      <p:ext uri="{BB962C8B-B14F-4D97-AF65-F5344CB8AC3E}">
        <p14:creationId xmlns:p14="http://schemas.microsoft.com/office/powerpoint/2010/main" val="2329233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Lista de cambios</a:t>
            </a:r>
            <a:endParaRPr lang="en-US" dirty="0"/>
          </a:p>
        </p:txBody>
      </p:sp>
      <p:sp>
        <p:nvSpPr>
          <p:cNvPr id="3" name="Marcador de contenido 2"/>
          <p:cNvSpPr>
            <a:spLocks noGrp="1"/>
          </p:cNvSpPr>
          <p:nvPr>
            <p:ph idx="1"/>
          </p:nvPr>
        </p:nvSpPr>
        <p:spPr/>
        <p:txBody>
          <a:bodyPr/>
          <a:lstStyle/>
          <a:p>
            <a:r>
              <a:rPr lang="es-MX" dirty="0" smtClean="0"/>
              <a:t>Únicamente se realizó un cambio a la proyecto inicial, dicho cambio fue el nombre del proyecto:</a:t>
            </a:r>
          </a:p>
          <a:p>
            <a:r>
              <a:rPr lang="es-MX" dirty="0" smtClean="0"/>
              <a:t>Primer título propuesto: Aquí nos tocó vivir</a:t>
            </a:r>
          </a:p>
          <a:p>
            <a:r>
              <a:rPr lang="es-MX" dirty="0" smtClean="0"/>
              <a:t>Título definitivo: ¿Dónde nos tocó vivir?</a:t>
            </a:r>
            <a:endParaRPr lang="en-US" dirty="0"/>
          </a:p>
        </p:txBody>
      </p:sp>
    </p:spTree>
    <p:extLst>
      <p:ext uri="{BB962C8B-B14F-4D97-AF65-F5344CB8AC3E}">
        <p14:creationId xmlns:p14="http://schemas.microsoft.com/office/powerpoint/2010/main" val="660815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72BDFF3-B8A8-4583-AEA3-0540DABB4F4D}"/>
              </a:ext>
            </a:extLst>
          </p:cNvPr>
          <p:cNvSpPr>
            <a:spLocks noGrp="1"/>
          </p:cNvSpPr>
          <p:nvPr>
            <p:ph type="title"/>
          </p:nvPr>
        </p:nvSpPr>
        <p:spPr>
          <a:xfrm>
            <a:off x="838200" y="963877"/>
            <a:ext cx="3494362" cy="4930246"/>
          </a:xfrm>
        </p:spPr>
        <p:txBody>
          <a:bodyPr>
            <a:normAutofit/>
          </a:bodyPr>
          <a:lstStyle/>
          <a:p>
            <a:pPr algn="r"/>
            <a:r>
              <a:rPr lang="es-MX">
                <a:solidFill>
                  <a:schemeClr val="accent1"/>
                </a:solidFill>
              </a:rPr>
              <a:t>Justificación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A2315275-7A2A-423E-BD0C-FF1D283D3EB9}"/>
              </a:ext>
            </a:extLst>
          </p:cNvPr>
          <p:cNvSpPr>
            <a:spLocks noGrp="1"/>
          </p:cNvSpPr>
          <p:nvPr>
            <p:ph idx="1"/>
          </p:nvPr>
        </p:nvSpPr>
        <p:spPr>
          <a:xfrm>
            <a:off x="4976031" y="963877"/>
            <a:ext cx="6377769" cy="4930246"/>
          </a:xfrm>
        </p:spPr>
        <p:txBody>
          <a:bodyPr anchor="ctr">
            <a:normAutofit/>
          </a:bodyPr>
          <a:lstStyle/>
          <a:p>
            <a:pPr marL="0" indent="0" algn="just">
              <a:buNone/>
            </a:pPr>
            <a:r>
              <a:rPr lang="es-MX" sz="2400"/>
              <a:t>El presente proyecto tiene como finalidad provocar en la comunidad escolar una profunda valoración de los elementos que definen la cultura mexicana, para lograr una mayor identidad y compromiso con el desarrollo social, cultural, político y económico del país y con ello fortalecer su sentido de pertenencia dentro del mundo global en el que actualmente se desenvuelve.</a:t>
            </a:r>
          </a:p>
          <a:p>
            <a:endParaRPr lang="es-MX" sz="2400"/>
          </a:p>
        </p:txBody>
      </p:sp>
    </p:spTree>
    <p:extLst>
      <p:ext uri="{BB962C8B-B14F-4D97-AF65-F5344CB8AC3E}">
        <p14:creationId xmlns:p14="http://schemas.microsoft.com/office/powerpoint/2010/main" val="1797912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F6DC0F2-7BA2-4483-9285-DE16F76B1E1B}"/>
              </a:ext>
            </a:extLst>
          </p:cNvPr>
          <p:cNvSpPr>
            <a:spLocks noGrp="1"/>
          </p:cNvSpPr>
          <p:nvPr>
            <p:ph type="title"/>
          </p:nvPr>
        </p:nvSpPr>
        <p:spPr>
          <a:xfrm>
            <a:off x="838200" y="963877"/>
            <a:ext cx="3494362" cy="4930246"/>
          </a:xfrm>
        </p:spPr>
        <p:txBody>
          <a:bodyPr>
            <a:normAutofit/>
          </a:bodyPr>
          <a:lstStyle/>
          <a:p>
            <a:pPr algn="r"/>
            <a:r>
              <a:rPr lang="es-MX">
                <a:solidFill>
                  <a:schemeClr val="accent1"/>
                </a:solidFill>
              </a:rPr>
              <a:t>Objetivo General</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C08BF55C-C786-4027-A5B8-BD44B91A405E}"/>
              </a:ext>
            </a:extLst>
          </p:cNvPr>
          <p:cNvSpPr>
            <a:spLocks noGrp="1"/>
          </p:cNvSpPr>
          <p:nvPr>
            <p:ph idx="1"/>
          </p:nvPr>
        </p:nvSpPr>
        <p:spPr>
          <a:xfrm>
            <a:off x="4976031" y="963877"/>
            <a:ext cx="6377769" cy="4930246"/>
          </a:xfrm>
        </p:spPr>
        <p:txBody>
          <a:bodyPr anchor="ctr">
            <a:normAutofit/>
          </a:bodyPr>
          <a:lstStyle/>
          <a:p>
            <a:pPr marL="0" indent="0" algn="just">
              <a:buNone/>
            </a:pPr>
            <a:r>
              <a:rPr lang="es-MX" sz="2400"/>
              <a:t>Crear una representación conceptual que presente los fundamentos de la identidad mexicana manifiestos a través de una exhibición dirigida a la comunidad escolar del colegio La Florida.</a:t>
            </a:r>
            <a:endParaRPr lang="en-US" sz="2400"/>
          </a:p>
          <a:p>
            <a:endParaRPr lang="es-MX" sz="2400"/>
          </a:p>
        </p:txBody>
      </p:sp>
    </p:spTree>
    <p:extLst>
      <p:ext uri="{BB962C8B-B14F-4D97-AF65-F5344CB8AC3E}">
        <p14:creationId xmlns:p14="http://schemas.microsoft.com/office/powerpoint/2010/main" val="410254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4D01CA0-0B87-4682-AA52-3B6269B3D527}"/>
              </a:ext>
            </a:extLst>
          </p:cNvPr>
          <p:cNvSpPr>
            <a:spLocks noGrp="1"/>
          </p:cNvSpPr>
          <p:nvPr>
            <p:ph type="title"/>
          </p:nvPr>
        </p:nvSpPr>
        <p:spPr>
          <a:xfrm>
            <a:off x="838200" y="963877"/>
            <a:ext cx="3494362" cy="4930246"/>
          </a:xfrm>
        </p:spPr>
        <p:txBody>
          <a:bodyPr>
            <a:normAutofit/>
          </a:bodyPr>
          <a:lstStyle/>
          <a:p>
            <a:pPr algn="r"/>
            <a:r>
              <a:rPr lang="es-MX" dirty="0">
                <a:solidFill>
                  <a:schemeClr val="accent1"/>
                </a:solidFill>
              </a:rPr>
              <a:t>Objetivos por asignatura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ADA3DDA6-2AFC-4DBC-852E-26B202A2EF8C}"/>
              </a:ext>
            </a:extLst>
          </p:cNvPr>
          <p:cNvSpPr>
            <a:spLocks noGrp="1"/>
          </p:cNvSpPr>
          <p:nvPr>
            <p:ph idx="1"/>
          </p:nvPr>
        </p:nvSpPr>
        <p:spPr>
          <a:xfrm>
            <a:off x="4976031" y="963877"/>
            <a:ext cx="6377769" cy="4930246"/>
          </a:xfrm>
        </p:spPr>
        <p:txBody>
          <a:bodyPr anchor="ctr">
            <a:normAutofit/>
          </a:bodyPr>
          <a:lstStyle/>
          <a:p>
            <a:pPr algn="just"/>
            <a:r>
              <a:rPr lang="es-MX" sz="2400" dirty="0"/>
              <a:t>Literatura </a:t>
            </a:r>
            <a:r>
              <a:rPr lang="es-MX" sz="2400" dirty="0" smtClean="0"/>
              <a:t>Mexicana</a:t>
            </a:r>
            <a:r>
              <a:rPr lang="es-MX" sz="2400" dirty="0"/>
              <a:t>: Localizar a través de distintos textos los elementos que componen la identidad mexicana.</a:t>
            </a:r>
          </a:p>
          <a:p>
            <a:pPr algn="just"/>
            <a:r>
              <a:rPr lang="es-MX" sz="2400" dirty="0"/>
              <a:t>Historia de la C</a:t>
            </a:r>
            <a:r>
              <a:rPr lang="es-MX" sz="2400" dirty="0" smtClean="0"/>
              <a:t>ultura</a:t>
            </a:r>
            <a:r>
              <a:rPr lang="es-MX" sz="2400" dirty="0"/>
              <a:t>: concientizar sobre la construcción ecléctica de la cultura mexicana.</a:t>
            </a:r>
          </a:p>
          <a:p>
            <a:pPr algn="just"/>
            <a:r>
              <a:rPr lang="es-MX" sz="2400" dirty="0"/>
              <a:t>Psicología: analizar la importancia de la identidad en el conocimiento personal y social.</a:t>
            </a:r>
          </a:p>
          <a:p>
            <a:pPr algn="just"/>
            <a:r>
              <a:rPr lang="es-MX" sz="2400" dirty="0"/>
              <a:t>Historia del </a:t>
            </a:r>
            <a:r>
              <a:rPr lang="es-MX" sz="2400" dirty="0" smtClean="0"/>
              <a:t>Arte</a:t>
            </a:r>
            <a:r>
              <a:rPr lang="es-MX" sz="2400" dirty="0"/>
              <a:t>: Construir un concepto visual de los elementos que implica el arte mexicano.</a:t>
            </a:r>
          </a:p>
          <a:p>
            <a:pPr marL="0" indent="0">
              <a:buNone/>
            </a:pPr>
            <a:endParaRPr lang="es-MX" sz="2400" dirty="0"/>
          </a:p>
        </p:txBody>
      </p:sp>
    </p:spTree>
    <p:extLst>
      <p:ext uri="{BB962C8B-B14F-4D97-AF65-F5344CB8AC3E}">
        <p14:creationId xmlns:p14="http://schemas.microsoft.com/office/powerpoint/2010/main" val="335837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26D6FB2-D889-4CE5-B98A-786B8321324E}"/>
              </a:ext>
            </a:extLst>
          </p:cNvPr>
          <p:cNvSpPr/>
          <p:nvPr/>
        </p:nvSpPr>
        <p:spPr>
          <a:xfrm>
            <a:off x="4574682" y="2688554"/>
            <a:ext cx="2741024" cy="159337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prstClr val="black"/>
                </a:solidFill>
              </a:rPr>
              <a:t>Crear una representación conceptual que presente los fundamentos de la identidad mexicana</a:t>
            </a:r>
            <a:endParaRPr lang="es-MX"/>
          </a:p>
        </p:txBody>
      </p:sp>
      <p:sp>
        <p:nvSpPr>
          <p:cNvPr id="7" name="Flecha: a la derecha 6">
            <a:extLst>
              <a:ext uri="{FF2B5EF4-FFF2-40B4-BE49-F238E27FC236}">
                <a16:creationId xmlns:a16="http://schemas.microsoft.com/office/drawing/2014/main" id="{E50E647A-0707-4CA9-8B56-474BAF55B1DB}"/>
              </a:ext>
            </a:extLst>
          </p:cNvPr>
          <p:cNvSpPr/>
          <p:nvPr/>
        </p:nvSpPr>
        <p:spPr>
          <a:xfrm>
            <a:off x="3110895" y="2756162"/>
            <a:ext cx="1761478" cy="153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a:t>HISTORIA DEL ARTE</a:t>
            </a:r>
            <a:endParaRPr lang="es-MX" sz="1400"/>
          </a:p>
        </p:txBody>
      </p:sp>
      <p:sp>
        <p:nvSpPr>
          <p:cNvPr id="8" name="Flecha: hacia arriba 7">
            <a:extLst>
              <a:ext uri="{FF2B5EF4-FFF2-40B4-BE49-F238E27FC236}">
                <a16:creationId xmlns:a16="http://schemas.microsoft.com/office/drawing/2014/main" id="{757EDCEE-50F2-405B-AC3A-3198CCEB7801}"/>
              </a:ext>
            </a:extLst>
          </p:cNvPr>
          <p:cNvSpPr/>
          <p:nvPr/>
        </p:nvSpPr>
        <p:spPr>
          <a:xfrm>
            <a:off x="4945191" y="3983160"/>
            <a:ext cx="2053837" cy="11627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a:t>HISTORIA DE LA CULTURA</a:t>
            </a:r>
            <a:endParaRPr lang="es-MX" sz="1400"/>
          </a:p>
        </p:txBody>
      </p:sp>
      <p:sp>
        <p:nvSpPr>
          <p:cNvPr id="9" name="Flecha: hacia la izquierda 8">
            <a:extLst>
              <a:ext uri="{FF2B5EF4-FFF2-40B4-BE49-F238E27FC236}">
                <a16:creationId xmlns:a16="http://schemas.microsoft.com/office/drawing/2014/main" id="{2F1A1AC6-A20E-4553-A8D0-E3FC51BC3492}"/>
              </a:ext>
            </a:extLst>
          </p:cNvPr>
          <p:cNvSpPr/>
          <p:nvPr/>
        </p:nvSpPr>
        <p:spPr>
          <a:xfrm>
            <a:off x="7205448" y="2732101"/>
            <a:ext cx="1623564" cy="159337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a:t>PSICOLOGÌA</a:t>
            </a:r>
            <a:endParaRPr lang="es-MX" sz="1400"/>
          </a:p>
        </p:txBody>
      </p:sp>
      <p:sp>
        <p:nvSpPr>
          <p:cNvPr id="10" name="Flecha: hacia abajo 9">
            <a:extLst>
              <a:ext uri="{FF2B5EF4-FFF2-40B4-BE49-F238E27FC236}">
                <a16:creationId xmlns:a16="http://schemas.microsoft.com/office/drawing/2014/main" id="{56D6C53A-066D-45CB-95AB-FDEDF3BA89FD}"/>
              </a:ext>
            </a:extLst>
          </p:cNvPr>
          <p:cNvSpPr/>
          <p:nvPr/>
        </p:nvSpPr>
        <p:spPr>
          <a:xfrm>
            <a:off x="4888938" y="1772793"/>
            <a:ext cx="2164110" cy="1224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a:t>LITERATURA</a:t>
            </a:r>
          </a:p>
          <a:p>
            <a:pPr algn="ctr"/>
            <a:r>
              <a:rPr lang="es-ES" sz="1400"/>
              <a:t>MEXICANA </a:t>
            </a:r>
            <a:endParaRPr lang="es-MX" sz="1400"/>
          </a:p>
        </p:txBody>
      </p:sp>
      <p:sp>
        <p:nvSpPr>
          <p:cNvPr id="11" name="Rectángulo 10">
            <a:extLst>
              <a:ext uri="{FF2B5EF4-FFF2-40B4-BE49-F238E27FC236}">
                <a16:creationId xmlns:a16="http://schemas.microsoft.com/office/drawing/2014/main" id="{4A956739-0605-45C8-9FA2-239E685F2D95}"/>
              </a:ext>
            </a:extLst>
          </p:cNvPr>
          <p:cNvSpPr/>
          <p:nvPr/>
        </p:nvSpPr>
        <p:spPr>
          <a:xfrm>
            <a:off x="8839200" y="2585428"/>
            <a:ext cx="3222873" cy="218161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s-ES"/>
              <a:t>Personalidad </a:t>
            </a:r>
          </a:p>
          <a:p>
            <a:pPr marL="285750" indent="-285750" algn="just">
              <a:buFontTx/>
              <a:buChar char="-"/>
            </a:pPr>
            <a:r>
              <a:rPr lang="es-ES"/>
              <a:t>Identidad </a:t>
            </a:r>
          </a:p>
          <a:p>
            <a:pPr marL="285750" indent="-285750" algn="just">
              <a:buFontTx/>
              <a:buChar char="-"/>
            </a:pPr>
            <a:r>
              <a:rPr lang="es-ES"/>
              <a:t>Tradición</a:t>
            </a:r>
          </a:p>
          <a:p>
            <a:pPr marL="285750" indent="-285750" algn="just">
              <a:buFontTx/>
              <a:buChar char="-"/>
            </a:pPr>
            <a:r>
              <a:rPr lang="es-ES"/>
              <a:t>Estrato social</a:t>
            </a:r>
          </a:p>
          <a:p>
            <a:pPr marL="285750" indent="-285750" algn="just">
              <a:buFontTx/>
              <a:buChar char="-"/>
            </a:pPr>
            <a:r>
              <a:rPr lang="es-ES"/>
              <a:t>Costumbres</a:t>
            </a:r>
          </a:p>
          <a:p>
            <a:pPr marL="285750" indent="-285750" algn="just">
              <a:buFontTx/>
              <a:buChar char="-"/>
            </a:pPr>
            <a:r>
              <a:rPr lang="es-ES"/>
              <a:t>Memoria</a:t>
            </a:r>
          </a:p>
          <a:p>
            <a:pPr marL="285750" indent="-285750" algn="just">
              <a:buFontTx/>
              <a:buChar char="-"/>
            </a:pPr>
            <a:r>
              <a:rPr lang="es-ES"/>
              <a:t>Emoción</a:t>
            </a:r>
          </a:p>
          <a:p>
            <a:pPr marL="285750" indent="-285750" algn="ctr">
              <a:buFontTx/>
              <a:buChar char="-"/>
            </a:pPr>
            <a:endParaRPr lang="es-MX"/>
          </a:p>
        </p:txBody>
      </p:sp>
      <p:sp>
        <p:nvSpPr>
          <p:cNvPr id="12" name="Rectángulo 11">
            <a:extLst>
              <a:ext uri="{FF2B5EF4-FFF2-40B4-BE49-F238E27FC236}">
                <a16:creationId xmlns:a16="http://schemas.microsoft.com/office/drawing/2014/main" id="{F7EF2C22-641A-498F-A85D-FBB60F47DF70}"/>
              </a:ext>
            </a:extLst>
          </p:cNvPr>
          <p:cNvSpPr/>
          <p:nvPr/>
        </p:nvSpPr>
        <p:spPr>
          <a:xfrm>
            <a:off x="129927" y="2585428"/>
            <a:ext cx="3004431" cy="218161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s-ES"/>
              <a:t>Arte mexicano</a:t>
            </a:r>
          </a:p>
          <a:p>
            <a:pPr marL="285750" indent="-285750" algn="just">
              <a:buFontTx/>
              <a:buChar char="-"/>
            </a:pPr>
            <a:r>
              <a:rPr lang="es-ES"/>
              <a:t>Arte en las civilizaciones prehispánicas</a:t>
            </a:r>
          </a:p>
          <a:p>
            <a:pPr marL="285750" indent="-285750" algn="just">
              <a:buFontTx/>
              <a:buChar char="-"/>
            </a:pPr>
            <a:r>
              <a:rPr lang="es-ES"/>
              <a:t>Arte colonial mexicano</a:t>
            </a:r>
          </a:p>
          <a:p>
            <a:pPr marL="285750" indent="-285750" algn="just">
              <a:buFontTx/>
              <a:buChar char="-"/>
            </a:pPr>
            <a:r>
              <a:rPr lang="es-ES"/>
              <a:t>Arte Barroco en América</a:t>
            </a:r>
          </a:p>
          <a:p>
            <a:pPr marL="285750" indent="-285750" algn="just">
              <a:buFontTx/>
              <a:buChar char="-"/>
            </a:pPr>
            <a:r>
              <a:rPr lang="es-ES"/>
              <a:t>Paisajismo</a:t>
            </a:r>
          </a:p>
          <a:p>
            <a:pPr marL="285750" indent="-285750" algn="just">
              <a:buFontTx/>
              <a:buChar char="-"/>
            </a:pPr>
            <a:r>
              <a:rPr lang="es-ES"/>
              <a:t>Arte neoclásico</a:t>
            </a:r>
          </a:p>
        </p:txBody>
      </p:sp>
      <p:sp>
        <p:nvSpPr>
          <p:cNvPr id="13" name="Rectángulo 12">
            <a:extLst>
              <a:ext uri="{FF2B5EF4-FFF2-40B4-BE49-F238E27FC236}">
                <a16:creationId xmlns:a16="http://schemas.microsoft.com/office/drawing/2014/main" id="{E13B9607-5C2E-4879-8306-CFB9B643AA4E}"/>
              </a:ext>
            </a:extLst>
          </p:cNvPr>
          <p:cNvSpPr/>
          <p:nvPr/>
        </p:nvSpPr>
        <p:spPr>
          <a:xfrm>
            <a:off x="4171851" y="0"/>
            <a:ext cx="3546686" cy="1770119"/>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s-ES" sz="1400"/>
              <a:t>El fenómeno de la Conquista</a:t>
            </a:r>
          </a:p>
          <a:p>
            <a:pPr marL="285750" indent="-285750" algn="just">
              <a:buFontTx/>
              <a:buChar char="-"/>
            </a:pPr>
            <a:r>
              <a:rPr lang="es-ES" sz="1400"/>
              <a:t>El estilo barroco en la literatura</a:t>
            </a:r>
          </a:p>
          <a:p>
            <a:pPr marL="285750" indent="-285750" algn="just">
              <a:buFontTx/>
              <a:buChar char="-"/>
            </a:pPr>
            <a:r>
              <a:rPr lang="es-ES" sz="1400"/>
              <a:t>El barroco expresión mestiza y criolla</a:t>
            </a:r>
          </a:p>
          <a:p>
            <a:pPr marL="285750" indent="-285750" algn="just">
              <a:buFontTx/>
              <a:buChar char="-"/>
            </a:pPr>
            <a:r>
              <a:rPr lang="es-ES" sz="1400"/>
              <a:t>La percepción de la patria en los textos jesuitas</a:t>
            </a:r>
          </a:p>
          <a:p>
            <a:pPr marL="285750" indent="-285750" algn="just">
              <a:buFontTx/>
              <a:buChar char="-"/>
            </a:pPr>
            <a:r>
              <a:rPr lang="es-ES" sz="1400"/>
              <a:t>Las reuniones culturales</a:t>
            </a:r>
            <a:endParaRPr lang="es-MX" sz="1400"/>
          </a:p>
        </p:txBody>
      </p:sp>
      <p:sp>
        <p:nvSpPr>
          <p:cNvPr id="5" name="Rectángulo 4">
            <a:extLst>
              <a:ext uri="{FF2B5EF4-FFF2-40B4-BE49-F238E27FC236}">
                <a16:creationId xmlns:a16="http://schemas.microsoft.com/office/drawing/2014/main" id="{7C04335F-6A88-4E13-9A5A-15B9DACF725D}"/>
              </a:ext>
            </a:extLst>
          </p:cNvPr>
          <p:cNvSpPr/>
          <p:nvPr/>
        </p:nvSpPr>
        <p:spPr>
          <a:xfrm>
            <a:off x="4075835" y="5102870"/>
            <a:ext cx="3546685" cy="176911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s-ES" sz="1400"/>
              <a:t>Definición de Cultura y Civilización</a:t>
            </a:r>
          </a:p>
          <a:p>
            <a:pPr marL="285750" indent="-285750" algn="just">
              <a:buFontTx/>
              <a:buChar char="-"/>
            </a:pPr>
            <a:r>
              <a:rPr lang="es-ES" sz="1400"/>
              <a:t>Marco económico-social  y político del siglo XVI al XVIII</a:t>
            </a:r>
          </a:p>
          <a:p>
            <a:pPr marL="285750" indent="-285750" algn="just">
              <a:buFontTx/>
              <a:buChar char="-"/>
            </a:pPr>
            <a:r>
              <a:rPr lang="es-ES" sz="1400"/>
              <a:t>Arte barroco. Influencia en la Cultura</a:t>
            </a:r>
          </a:p>
          <a:p>
            <a:pPr marL="285750" indent="-285750" algn="just">
              <a:buFontTx/>
              <a:buChar char="-"/>
            </a:pPr>
            <a:r>
              <a:rPr lang="es-ES" sz="1400"/>
              <a:t>La cultura en la América Colonial</a:t>
            </a:r>
          </a:p>
          <a:p>
            <a:pPr marL="285750" indent="-285750" algn="just">
              <a:buFontTx/>
              <a:buChar char="-"/>
            </a:pPr>
            <a:r>
              <a:rPr lang="es-ES" sz="1400"/>
              <a:t>Mestizaje y aculturación </a:t>
            </a:r>
          </a:p>
          <a:p>
            <a:pPr marL="285750" indent="-285750" algn="just">
              <a:buFontTx/>
              <a:buChar char="-"/>
            </a:pPr>
            <a:r>
              <a:rPr lang="es-ES" sz="1400"/>
              <a:t>Cultura y arte en la Cultura en América </a:t>
            </a:r>
            <a:endParaRPr lang="es-MX" sz="1400"/>
          </a:p>
        </p:txBody>
      </p:sp>
      <p:cxnSp>
        <p:nvCxnSpPr>
          <p:cNvPr id="14" name="Conector recto 13">
            <a:extLst>
              <a:ext uri="{FF2B5EF4-FFF2-40B4-BE49-F238E27FC236}">
                <a16:creationId xmlns:a16="http://schemas.microsoft.com/office/drawing/2014/main" id="{718EE4C9-50D8-4622-B198-57DEC6DC2C72}"/>
              </a:ext>
            </a:extLst>
          </p:cNvPr>
          <p:cNvCxnSpPr>
            <a:cxnSpLocks/>
          </p:cNvCxnSpPr>
          <p:nvPr/>
        </p:nvCxnSpPr>
        <p:spPr>
          <a:xfrm flipV="1">
            <a:off x="1868957" y="755375"/>
            <a:ext cx="2674035" cy="210555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58656F8D-6663-4A35-BD8B-C25A3877615D}"/>
              </a:ext>
            </a:extLst>
          </p:cNvPr>
          <p:cNvCxnSpPr>
            <a:cxnSpLocks/>
          </p:cNvCxnSpPr>
          <p:nvPr/>
        </p:nvCxnSpPr>
        <p:spPr>
          <a:xfrm flipH="1" flipV="1">
            <a:off x="4888938" y="1008914"/>
            <a:ext cx="292999" cy="46232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9932E6B7-2F3A-4598-AEDB-1417062F4E15}"/>
              </a:ext>
            </a:extLst>
          </p:cNvPr>
          <p:cNvCxnSpPr>
            <a:cxnSpLocks/>
          </p:cNvCxnSpPr>
          <p:nvPr/>
        </p:nvCxnSpPr>
        <p:spPr>
          <a:xfrm flipV="1">
            <a:off x="1741697" y="1127910"/>
            <a:ext cx="2832985" cy="339238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4B6DAB62-88E7-4BB9-AE66-FB703C23BE35}"/>
              </a:ext>
            </a:extLst>
          </p:cNvPr>
          <p:cNvCxnSpPr>
            <a:cxnSpLocks/>
          </p:cNvCxnSpPr>
          <p:nvPr/>
        </p:nvCxnSpPr>
        <p:spPr>
          <a:xfrm>
            <a:off x="2483410" y="3676235"/>
            <a:ext cx="2008387" cy="275106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E11D6D43-278E-4798-8F24-666AF634F78E}"/>
              </a:ext>
            </a:extLst>
          </p:cNvPr>
          <p:cNvCxnSpPr>
            <a:cxnSpLocks/>
          </p:cNvCxnSpPr>
          <p:nvPr/>
        </p:nvCxnSpPr>
        <p:spPr>
          <a:xfrm flipV="1">
            <a:off x="2521013" y="299365"/>
            <a:ext cx="2409392" cy="3305171"/>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E930A0E8-5474-4064-B4A7-C78C4A1497C3}"/>
              </a:ext>
            </a:extLst>
          </p:cNvPr>
          <p:cNvCxnSpPr>
            <a:cxnSpLocks/>
          </p:cNvCxnSpPr>
          <p:nvPr/>
        </p:nvCxnSpPr>
        <p:spPr>
          <a:xfrm flipV="1">
            <a:off x="6186295" y="3074730"/>
            <a:ext cx="3028650" cy="3352574"/>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E49350F1-2A3C-4B92-8B3A-9BE49FB13EDF}"/>
              </a:ext>
            </a:extLst>
          </p:cNvPr>
          <p:cNvCxnSpPr>
            <a:cxnSpLocks/>
          </p:cNvCxnSpPr>
          <p:nvPr/>
        </p:nvCxnSpPr>
        <p:spPr>
          <a:xfrm flipH="1" flipV="1">
            <a:off x="6615028" y="344991"/>
            <a:ext cx="2670300" cy="2695673"/>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6543B67D-D258-4DB4-B0F4-61FEDA0E1889}"/>
              </a:ext>
            </a:extLst>
          </p:cNvPr>
          <p:cNvCxnSpPr>
            <a:cxnSpLocks/>
          </p:cNvCxnSpPr>
          <p:nvPr/>
        </p:nvCxnSpPr>
        <p:spPr>
          <a:xfrm flipV="1">
            <a:off x="6084222" y="4126047"/>
            <a:ext cx="3461547" cy="192826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E0D4444F-4BE3-4273-9E0A-C0BBC391D8F4}"/>
              </a:ext>
            </a:extLst>
          </p:cNvPr>
          <p:cNvCxnSpPr>
            <a:cxnSpLocks/>
          </p:cNvCxnSpPr>
          <p:nvPr/>
        </p:nvCxnSpPr>
        <p:spPr>
          <a:xfrm flipH="1">
            <a:off x="6850987" y="3279235"/>
            <a:ext cx="2374146" cy="208902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4C7828F8-A558-41F2-94DE-F967A63CE839}"/>
              </a:ext>
            </a:extLst>
          </p:cNvPr>
          <p:cNvCxnSpPr>
            <a:cxnSpLocks/>
          </p:cNvCxnSpPr>
          <p:nvPr/>
        </p:nvCxnSpPr>
        <p:spPr>
          <a:xfrm flipH="1">
            <a:off x="7186557" y="3818056"/>
            <a:ext cx="2130461" cy="283158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85F6A642-02BD-46E2-AF47-ECFBBB6DEA97}"/>
              </a:ext>
            </a:extLst>
          </p:cNvPr>
          <p:cNvCxnSpPr>
            <a:cxnSpLocks/>
          </p:cNvCxnSpPr>
          <p:nvPr/>
        </p:nvCxnSpPr>
        <p:spPr>
          <a:xfrm flipH="1">
            <a:off x="1710007" y="430696"/>
            <a:ext cx="2833348" cy="320762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E54C631B-0547-4151-B15D-41B897E7FBD4}"/>
              </a:ext>
            </a:extLst>
          </p:cNvPr>
          <p:cNvCxnSpPr>
            <a:cxnSpLocks/>
          </p:cNvCxnSpPr>
          <p:nvPr/>
        </p:nvCxnSpPr>
        <p:spPr>
          <a:xfrm>
            <a:off x="5957544" y="1430373"/>
            <a:ext cx="3359474" cy="238768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D2983F95-28F9-4504-A802-957D591CE83F}"/>
              </a:ext>
            </a:extLst>
          </p:cNvPr>
          <p:cNvCxnSpPr>
            <a:cxnSpLocks/>
          </p:cNvCxnSpPr>
          <p:nvPr/>
        </p:nvCxnSpPr>
        <p:spPr>
          <a:xfrm flipV="1">
            <a:off x="6757410" y="3556301"/>
            <a:ext cx="2457535" cy="265884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11F74B4D-7C5E-4FD1-8D44-7F915BD84FBF}"/>
              </a:ext>
            </a:extLst>
          </p:cNvPr>
          <p:cNvCxnSpPr>
            <a:cxnSpLocks/>
          </p:cNvCxnSpPr>
          <p:nvPr/>
        </p:nvCxnSpPr>
        <p:spPr>
          <a:xfrm>
            <a:off x="5565912" y="1489741"/>
            <a:ext cx="3846750" cy="2923088"/>
          </a:xfrm>
          <a:prstGeom prst="line">
            <a:avLst/>
          </a:prstGeom>
          <a:ln>
            <a:solidFill>
              <a:srgbClr val="3CCCB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F1A30319-7945-4CEC-BA84-5B6DE23252AF}"/>
              </a:ext>
            </a:extLst>
          </p:cNvPr>
          <p:cNvCxnSpPr>
            <a:cxnSpLocks/>
          </p:cNvCxnSpPr>
          <p:nvPr/>
        </p:nvCxnSpPr>
        <p:spPr>
          <a:xfrm flipH="1" flipV="1">
            <a:off x="5137434" y="562032"/>
            <a:ext cx="455001" cy="56531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922FBCBD-5BDC-4531-B30E-4ECF3E9D874E}"/>
              </a:ext>
            </a:extLst>
          </p:cNvPr>
          <p:cNvCxnSpPr>
            <a:cxnSpLocks/>
          </p:cNvCxnSpPr>
          <p:nvPr/>
        </p:nvCxnSpPr>
        <p:spPr>
          <a:xfrm flipH="1">
            <a:off x="4639344" y="803692"/>
            <a:ext cx="849982" cy="58514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B6FB678E-4CC0-4AD3-876F-72625B012C73}"/>
              </a:ext>
            </a:extLst>
          </p:cNvPr>
          <p:cNvCxnSpPr>
            <a:cxnSpLocks/>
          </p:cNvCxnSpPr>
          <p:nvPr/>
        </p:nvCxnSpPr>
        <p:spPr>
          <a:xfrm flipH="1" flipV="1">
            <a:off x="1298713" y="3901082"/>
            <a:ext cx="3209650" cy="2076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496093F3-6AE0-4C36-8B88-E85F4A67922A}"/>
              </a:ext>
            </a:extLst>
          </p:cNvPr>
          <p:cNvCxnSpPr>
            <a:cxnSpLocks/>
          </p:cNvCxnSpPr>
          <p:nvPr/>
        </p:nvCxnSpPr>
        <p:spPr>
          <a:xfrm>
            <a:off x="1099930" y="2888974"/>
            <a:ext cx="3384506" cy="2485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60E79A9A-D59C-44BA-88C2-3EF545953AEA}"/>
              </a:ext>
            </a:extLst>
          </p:cNvPr>
          <p:cNvCxnSpPr>
            <a:cxnSpLocks/>
          </p:cNvCxnSpPr>
          <p:nvPr/>
        </p:nvCxnSpPr>
        <p:spPr>
          <a:xfrm>
            <a:off x="1710007" y="3689471"/>
            <a:ext cx="2846452" cy="1910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ector recto 77">
            <a:extLst>
              <a:ext uri="{FF2B5EF4-FFF2-40B4-BE49-F238E27FC236}">
                <a16:creationId xmlns:a16="http://schemas.microsoft.com/office/drawing/2014/main" id="{034B18EC-5FF3-40CB-B0DB-A35EE7CC222B}"/>
              </a:ext>
            </a:extLst>
          </p:cNvPr>
          <p:cNvCxnSpPr>
            <a:cxnSpLocks/>
          </p:cNvCxnSpPr>
          <p:nvPr/>
        </p:nvCxnSpPr>
        <p:spPr>
          <a:xfrm>
            <a:off x="5707183" y="344991"/>
            <a:ext cx="3712250" cy="2472952"/>
          </a:xfrm>
          <a:prstGeom prst="line">
            <a:avLst/>
          </a:prstGeom>
          <a:ln>
            <a:solidFill>
              <a:srgbClr val="3CCCB1"/>
            </a:solidFill>
          </a:ln>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136E54B5-71C9-415D-951A-EE3AAE4D4E5B}"/>
              </a:ext>
            </a:extLst>
          </p:cNvPr>
          <p:cNvCxnSpPr>
            <a:cxnSpLocks/>
          </p:cNvCxnSpPr>
          <p:nvPr/>
        </p:nvCxnSpPr>
        <p:spPr>
          <a:xfrm flipH="1" flipV="1">
            <a:off x="5799464" y="739441"/>
            <a:ext cx="3689784" cy="2834146"/>
          </a:xfrm>
          <a:prstGeom prst="line">
            <a:avLst/>
          </a:prstGeom>
          <a:ln>
            <a:solidFill>
              <a:srgbClr val="3CCCB1"/>
            </a:solidFill>
          </a:ln>
        </p:spPr>
        <p:style>
          <a:lnRef idx="1">
            <a:schemeClr val="accent1"/>
          </a:lnRef>
          <a:fillRef idx="0">
            <a:schemeClr val="accent1"/>
          </a:fillRef>
          <a:effectRef idx="0">
            <a:schemeClr val="accent1"/>
          </a:effectRef>
          <a:fontRef idx="minor">
            <a:schemeClr val="tx1"/>
          </a:fontRef>
        </p:style>
      </p:cxnSp>
      <p:cxnSp>
        <p:nvCxnSpPr>
          <p:cNvPr id="90" name="Conector recto 89">
            <a:extLst>
              <a:ext uri="{FF2B5EF4-FFF2-40B4-BE49-F238E27FC236}">
                <a16:creationId xmlns:a16="http://schemas.microsoft.com/office/drawing/2014/main" id="{E7279978-44EF-426D-9D06-2FE6B328F6E8}"/>
              </a:ext>
            </a:extLst>
          </p:cNvPr>
          <p:cNvCxnSpPr>
            <a:cxnSpLocks/>
          </p:cNvCxnSpPr>
          <p:nvPr/>
        </p:nvCxnSpPr>
        <p:spPr>
          <a:xfrm flipH="1">
            <a:off x="2650451" y="3006915"/>
            <a:ext cx="7031676" cy="962371"/>
          </a:xfrm>
          <a:prstGeom prst="line">
            <a:avLst/>
          </a:prstGeom>
          <a:ln>
            <a:solidFill>
              <a:srgbClr val="D63270"/>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7B459CC9-3144-4DF1-91D1-FBAF2EB3DDF9}"/>
              </a:ext>
            </a:extLst>
          </p:cNvPr>
          <p:cNvCxnSpPr>
            <a:cxnSpLocks/>
          </p:cNvCxnSpPr>
          <p:nvPr/>
        </p:nvCxnSpPr>
        <p:spPr>
          <a:xfrm flipH="1" flipV="1">
            <a:off x="1690344" y="3138514"/>
            <a:ext cx="7784754" cy="148790"/>
          </a:xfrm>
          <a:prstGeom prst="line">
            <a:avLst/>
          </a:prstGeom>
          <a:ln>
            <a:solidFill>
              <a:srgbClr val="D63270"/>
            </a:solidFill>
          </a:ln>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83C74572-2EED-430D-B662-49F066916EB7}"/>
              </a:ext>
            </a:extLst>
          </p:cNvPr>
          <p:cNvCxnSpPr>
            <a:cxnSpLocks/>
          </p:cNvCxnSpPr>
          <p:nvPr/>
        </p:nvCxnSpPr>
        <p:spPr>
          <a:xfrm>
            <a:off x="1233629" y="2860926"/>
            <a:ext cx="8673809" cy="1254535"/>
          </a:xfrm>
          <a:prstGeom prst="line">
            <a:avLst/>
          </a:prstGeom>
          <a:ln>
            <a:solidFill>
              <a:srgbClr val="D63270"/>
            </a:solidFill>
          </a:ln>
        </p:spPr>
        <p:style>
          <a:lnRef idx="1">
            <a:schemeClr val="accent1"/>
          </a:lnRef>
          <a:fillRef idx="0">
            <a:schemeClr val="accent1"/>
          </a:fillRef>
          <a:effectRef idx="0">
            <a:schemeClr val="accent1"/>
          </a:effectRef>
          <a:fontRef idx="minor">
            <a:schemeClr val="tx1"/>
          </a:fontRef>
        </p:style>
      </p:cxnSp>
      <p:cxnSp>
        <p:nvCxnSpPr>
          <p:cNvPr id="103" name="Conector recto 102">
            <a:extLst>
              <a:ext uri="{FF2B5EF4-FFF2-40B4-BE49-F238E27FC236}">
                <a16:creationId xmlns:a16="http://schemas.microsoft.com/office/drawing/2014/main" id="{4703CAE8-98EF-4073-A299-C6A8942A0B66}"/>
              </a:ext>
            </a:extLst>
          </p:cNvPr>
          <p:cNvCxnSpPr>
            <a:cxnSpLocks/>
          </p:cNvCxnSpPr>
          <p:nvPr/>
        </p:nvCxnSpPr>
        <p:spPr>
          <a:xfrm flipH="1" flipV="1">
            <a:off x="584176" y="3110384"/>
            <a:ext cx="4090160" cy="2257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onector recto 107">
            <a:extLst>
              <a:ext uri="{FF2B5EF4-FFF2-40B4-BE49-F238E27FC236}">
                <a16:creationId xmlns:a16="http://schemas.microsoft.com/office/drawing/2014/main" id="{AD8B0785-0EB8-48EF-AE84-3C220209639C}"/>
              </a:ext>
            </a:extLst>
          </p:cNvPr>
          <p:cNvCxnSpPr>
            <a:cxnSpLocks/>
          </p:cNvCxnSpPr>
          <p:nvPr/>
        </p:nvCxnSpPr>
        <p:spPr>
          <a:xfrm>
            <a:off x="795185" y="4239718"/>
            <a:ext cx="8746380" cy="146752"/>
          </a:xfrm>
          <a:prstGeom prst="line">
            <a:avLst/>
          </a:prstGeom>
          <a:ln>
            <a:solidFill>
              <a:srgbClr val="D632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88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AF0C65B-92A4-4F2F-9389-1966AADF75A0}"/>
              </a:ext>
            </a:extLst>
          </p:cNvPr>
          <p:cNvSpPr>
            <a:spLocks noGrp="1"/>
          </p:cNvSpPr>
          <p:nvPr>
            <p:ph type="title"/>
          </p:nvPr>
        </p:nvSpPr>
        <p:spPr>
          <a:xfrm>
            <a:off x="838200" y="963877"/>
            <a:ext cx="3494362" cy="4930246"/>
          </a:xfrm>
        </p:spPr>
        <p:txBody>
          <a:bodyPr>
            <a:normAutofit/>
          </a:bodyPr>
          <a:lstStyle/>
          <a:p>
            <a:pPr algn="r"/>
            <a:r>
              <a:rPr lang="es-MX">
                <a:solidFill>
                  <a:schemeClr val="accent1"/>
                </a:solidFill>
              </a:rPr>
              <a:t>Problemática</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30E58F79-E0B2-42E3-B666-132E754119E2}"/>
              </a:ext>
            </a:extLst>
          </p:cNvPr>
          <p:cNvSpPr>
            <a:spLocks noGrp="1"/>
          </p:cNvSpPr>
          <p:nvPr>
            <p:ph idx="1"/>
          </p:nvPr>
        </p:nvSpPr>
        <p:spPr>
          <a:xfrm>
            <a:off x="4976031" y="963877"/>
            <a:ext cx="6377769" cy="4930246"/>
          </a:xfrm>
        </p:spPr>
        <p:txBody>
          <a:bodyPr anchor="ctr">
            <a:normAutofit/>
          </a:bodyPr>
          <a:lstStyle/>
          <a:p>
            <a:pPr marL="0" indent="0">
              <a:buNone/>
            </a:pPr>
            <a:r>
              <a:rPr lang="es-MX" sz="2400"/>
              <a:t>La juventud mexicana del siglo xxi es ajena a los aspectos relevantes que originan la identidad mexicana, desconoce la construcción histórica de la nación de la que forma parte y no se identifica como relevante de la evolución social, de ahí que el contexto que lo rodea no tiene validez para él y no se reconoce como parte esencial de dicha evolución social.</a:t>
            </a:r>
          </a:p>
          <a:p>
            <a:pPr marL="0" indent="0">
              <a:buNone/>
            </a:pPr>
            <a:r>
              <a:rPr lang="es-MX" sz="2400"/>
              <a:t>Como resultado de lo anterior se presenta falta de compromiso social, fuertes sentimientos racista y clasistas, se privilegia una sección de la cultura sobre otra. Por lo tanto se requiere una fuerte identificación y concientización de la pluralidad que implica ser mexicano.</a:t>
            </a:r>
          </a:p>
          <a:p>
            <a:endParaRPr lang="es-MX" sz="2400"/>
          </a:p>
        </p:txBody>
      </p:sp>
    </p:spTree>
    <p:extLst>
      <p:ext uri="{BB962C8B-B14F-4D97-AF65-F5344CB8AC3E}">
        <p14:creationId xmlns:p14="http://schemas.microsoft.com/office/powerpoint/2010/main" val="163867158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D051B9D463CC42AABAF265F6F9A297" ma:contentTypeVersion="3" ma:contentTypeDescription="Create a new document." ma:contentTypeScope="" ma:versionID="bdce2c9ca22641782659a1a23333e0e0">
  <xsd:schema xmlns:xsd="http://www.w3.org/2001/XMLSchema" xmlns:xs="http://www.w3.org/2001/XMLSchema" xmlns:p="http://schemas.microsoft.com/office/2006/metadata/properties" xmlns:ns2="bfc6bb23-12a6-4378-8ac3-a61d8a6f5e62" targetNamespace="http://schemas.microsoft.com/office/2006/metadata/properties" ma:root="true" ma:fieldsID="1ae9c852dafe732f25c94465637118fe" ns2:_="">
    <xsd:import namespace="bfc6bb23-12a6-4378-8ac3-a61d8a6f5e62"/>
    <xsd:element name="properties">
      <xsd:complexType>
        <xsd:sequence>
          <xsd:element name="documentManagement">
            <xsd:complexType>
              <xsd:all>
                <xsd:element ref="ns2:MediaServiceMetadata" minOccurs="0"/>
                <xsd:element ref="ns2:MediaServiceFastMetadata"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c6bb23-12a6-4378-8ac3-a61d8a6f5e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FECF77-6750-45FA-9E16-B54E2EC1F968}">
  <ds:schemaRefs>
    <ds:schemaRef ds:uri="bfc6bb23-12a6-4378-8ac3-a61d8a6f5e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FC159A-5291-4DD7-8C8C-DCF21A7513AE}">
  <ds:schemaRefs>
    <ds:schemaRef ds:uri="http://schemas.microsoft.com/sharepoint/v3/contenttype/forms"/>
  </ds:schemaRefs>
</ds:datastoreItem>
</file>

<file path=customXml/itemProps3.xml><?xml version="1.0" encoding="utf-8"?>
<ds:datastoreItem xmlns:ds="http://schemas.openxmlformats.org/officeDocument/2006/customXml" ds:itemID="{70D4D108-D8BC-4440-A4EE-FF28FF0984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26</TotalTime>
  <Words>2697</Words>
  <Application>Microsoft Office PowerPoint</Application>
  <PresentationFormat>Panorámica</PresentationFormat>
  <Paragraphs>205</Paragraphs>
  <Slides>48</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48</vt:i4>
      </vt:variant>
    </vt:vector>
  </HeadingPairs>
  <TitlesOfParts>
    <vt:vector size="52" baseType="lpstr">
      <vt:lpstr>Arial</vt:lpstr>
      <vt:lpstr>Calibri</vt:lpstr>
      <vt:lpstr>Calibri Light</vt:lpstr>
      <vt:lpstr>Tema de Office</vt:lpstr>
      <vt:lpstr>Presentación de PowerPoint</vt:lpstr>
      <vt:lpstr>Materias participantes</vt:lpstr>
      <vt:lpstr>Fechas</vt:lpstr>
      <vt:lpstr>Presentación de PowerPoint</vt:lpstr>
      <vt:lpstr>Justificación </vt:lpstr>
      <vt:lpstr>Objetivo General</vt:lpstr>
      <vt:lpstr>Objetivos por asignatura</vt:lpstr>
      <vt:lpstr>Presentación de PowerPoint</vt:lpstr>
      <vt:lpstr>Problemática</vt:lpstr>
      <vt:lpstr>Producto final</vt:lpstr>
      <vt:lpstr>  PREGUNTAS GUÍA  - ¿Qué es la Cultura?  - ¿Qué es la Identidad?  - ¿Cuáles son los elementos que permiten la construcción de la identidad mexicana?  - ¿Cómo influye el arte en la construcción de la identidad?  -¿Qué relación existe entre la  Cultura y la Literatura?   </vt:lpstr>
      <vt:lpstr>Estructura Inicial de Planeación</vt:lpstr>
      <vt:lpstr>Presentación de PowerPoint</vt:lpstr>
      <vt:lpstr>Presentación de PowerPoint</vt:lpstr>
      <vt:lpstr>Presentación de PowerPoint</vt:lpstr>
      <vt:lpstr>Presentación de PowerPoint</vt:lpstr>
      <vt:lpstr>Presentación de PowerPoint</vt:lpstr>
      <vt:lpstr>Presentación de PowerPoint</vt:lpstr>
      <vt:lpstr>Producto final interdisciplinario</vt:lpstr>
      <vt:lpstr>EVIDENCIAS</vt:lpstr>
      <vt:lpstr>Presentación de PowerPoint</vt:lpstr>
      <vt:lpstr>PRIMERA ACTIVIDAD INTERDISCIPLINARIA</vt:lpstr>
      <vt:lpstr>Presentación de PowerPoint</vt:lpstr>
      <vt:lpstr>EVIDENCIAS</vt:lpstr>
      <vt:lpstr>Actividad interdisciplinaria de la fase de desarrollo</vt:lpstr>
      <vt:lpstr>Presentación de PowerPoint</vt:lpstr>
      <vt:lpstr>EVIDENCIAS</vt:lpstr>
      <vt:lpstr>Actividad interdisciplinaria de la fase de desarrollo</vt:lpstr>
      <vt:lpstr>Presentación de PowerPoint</vt:lpstr>
      <vt:lpstr>ACTIVIDADES POR ASIGNATURA FASE DE DESARROLLO  </vt:lpstr>
      <vt:lpstr>LITERATURA MEXICANA</vt:lpstr>
      <vt:lpstr>Presentación de PowerPoint</vt:lpstr>
      <vt:lpstr>EVIDENCIAS</vt:lpstr>
      <vt:lpstr>PSICOLOGÍA</vt:lpstr>
      <vt:lpstr>Presentación de PowerPoint</vt:lpstr>
      <vt:lpstr>EVIDENCIAS</vt:lpstr>
      <vt:lpstr>HISTORIA DE LA CULTURA</vt:lpstr>
      <vt:lpstr>Presentación de PowerPoint</vt:lpstr>
      <vt:lpstr>EVIDENCIAS</vt:lpstr>
      <vt:lpstr>HISTORIA DEL ARTE</vt:lpstr>
      <vt:lpstr>Presentación de PowerPoint</vt:lpstr>
      <vt:lpstr>EVIDENCIAS</vt:lpstr>
      <vt:lpstr>ACTIVIDAD INTERDISCIPLINARIA DE CIERRE DE PROYECTO</vt:lpstr>
      <vt:lpstr>Presentación de PowerPoint</vt:lpstr>
      <vt:lpstr>Evaluación</vt:lpstr>
      <vt:lpstr>Presentación de PowerPoint</vt:lpstr>
      <vt:lpstr>EVIDENCIAS</vt:lpstr>
      <vt:lpstr>Lista de cambios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Ibarra</dc:creator>
  <cp:lastModifiedBy>Oscar Ibarra Espinoza</cp:lastModifiedBy>
  <cp:revision>12</cp:revision>
  <dcterms:created xsi:type="dcterms:W3CDTF">2020-03-11T19:08:39Z</dcterms:created>
  <dcterms:modified xsi:type="dcterms:W3CDTF">2020-05-29T16:33:06Z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0x010100F7D051B9D463CC42AABAF265F6F9A297</vt:lpwstr>
  </property>
</Properties>
</file>