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360" r:id="rId5"/>
    <p:sldId id="318" r:id="rId6"/>
    <p:sldId id="319" r:id="rId7"/>
    <p:sldId id="258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31" r:id="rId32"/>
    <p:sldId id="332" r:id="rId33"/>
    <p:sldId id="359" r:id="rId34"/>
    <p:sldId id="333" r:id="rId35"/>
    <p:sldId id="334" r:id="rId36"/>
    <p:sldId id="335" r:id="rId3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gio García Díaz" initials="SGD" lastIdx="0" clrIdx="0">
    <p:extLst>
      <p:ext uri="{19B8F6BF-5375-455C-9EA6-DF929625EA0E}">
        <p15:presenceInfo xmlns:p15="http://schemas.microsoft.com/office/powerpoint/2012/main" userId="8391515a04dc5f5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76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7DFA401-4D2B-4A83-BB46-27997D382E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DFA2D42-422F-4410-9404-4BBD9D35AF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57FAD-8C54-47F4-9FC6-E05C6DAD72CC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3A1FF8-1EE1-4794-A79C-CA3F8F61F6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C95E8DC-6B1C-4BD4-A31E-937E35B6B0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7AB96-88E2-4E36-88AF-305CD5DBE5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0095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28672-1CD1-4D7E-AC77-2F68EC5D22E8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B7563-7C09-49D7-B171-EFA777CF41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978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1967-3E93-4915-932D-151DE325847A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4B66-B9F7-41D1-8986-47A724CCEB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018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1967-3E93-4915-932D-151DE325847A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4B66-B9F7-41D1-8986-47A724CCEB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446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1967-3E93-4915-932D-151DE325847A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4B66-B9F7-41D1-8986-47A724CCEB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22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1967-3E93-4915-932D-151DE325847A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4B66-B9F7-41D1-8986-47A724CCEB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844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1967-3E93-4915-932D-151DE325847A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4B66-B9F7-41D1-8986-47A724CCEB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099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1967-3E93-4915-932D-151DE325847A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4B66-B9F7-41D1-8986-47A724CCEB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5560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1967-3E93-4915-932D-151DE325847A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4B66-B9F7-41D1-8986-47A724CCEB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812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1967-3E93-4915-932D-151DE325847A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4B66-B9F7-41D1-8986-47A724CCEB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301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1967-3E93-4915-932D-151DE325847A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4B66-B9F7-41D1-8986-47A724CCEB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687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1967-3E93-4915-932D-151DE325847A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4B66-B9F7-41D1-8986-47A724CCEB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8617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1967-3E93-4915-932D-151DE325847A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4B66-B9F7-41D1-8986-47A724CCEB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745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71967-3E93-4915-932D-151DE325847A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24B66-B9F7-41D1-8986-47A724CCEB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999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40" y="2095219"/>
            <a:ext cx="3759881" cy="266756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624321" y="2095219"/>
            <a:ext cx="5684539" cy="1938992"/>
          </a:xfrm>
          <a:prstGeom prst="rect">
            <a:avLst/>
          </a:prstGeom>
          <a:solidFill>
            <a:srgbClr val="FB763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EQUIPO 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discurso de la identidad en los cambios de época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788891-3087-451D-A332-8642CE920F39}"/>
              </a:ext>
            </a:extLst>
          </p:cNvPr>
          <p:cNvSpPr txBox="1"/>
          <p:nvPr/>
        </p:nvSpPr>
        <p:spPr>
          <a:xfrm>
            <a:off x="5624320" y="4408837"/>
            <a:ext cx="5684539" cy="707886"/>
          </a:xfrm>
          <a:prstGeom prst="rect">
            <a:avLst/>
          </a:prstGeom>
          <a:solidFill>
            <a:srgbClr val="FB763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000" b="1" dirty="0">
                <a:solidFill>
                  <a:prstClr val="white"/>
                </a:solidFill>
                <a:latin typeface="Calibri" panose="020F0502020204030204"/>
              </a:rPr>
              <a:t>Segunda</a:t>
            </a:r>
            <a:r>
              <a:rPr kumimoji="0" lang="es-MX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etapa</a:t>
            </a:r>
          </a:p>
        </p:txBody>
      </p:sp>
    </p:spTree>
    <p:extLst>
      <p:ext uri="{BB962C8B-B14F-4D97-AF65-F5344CB8AC3E}">
        <p14:creationId xmlns:p14="http://schemas.microsoft.com/office/powerpoint/2010/main" val="3765621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39BEF-C741-441D-9528-5B373BD2F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6" name="Marcador de contenido 5" descr="Imagen que contiene persona, pared, interior, pose&#10;&#10;Descripción generada con confianza muy alta">
            <a:extLst>
              <a:ext uri="{FF2B5EF4-FFF2-40B4-BE49-F238E27FC236}">
                <a16:creationId xmlns:a16="http://schemas.microsoft.com/office/drawing/2014/main" id="{F4687D73-B49D-4157-A383-F6523D9F2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5801784" cy="4351338"/>
          </a:xfrm>
        </p:spPr>
      </p:pic>
      <p:pic>
        <p:nvPicPr>
          <p:cNvPr id="9" name="Imagen 8" descr="Imagen que contiene interior, hombre, suelo, pared&#10;&#10;Descripción generada con confianza muy alta">
            <a:extLst>
              <a:ext uri="{FF2B5EF4-FFF2-40B4-BE49-F238E27FC236}">
                <a16:creationId xmlns:a16="http://schemas.microsoft.com/office/drawing/2014/main" id="{1ADB3A9F-0ECC-4565-9C25-9A779AE913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191" y="2636667"/>
            <a:ext cx="5141609" cy="385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8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39BEF-C741-441D-9528-5B373BD2F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7" name="Marcador de contenido 6" descr="Imagen que contiene suelo, interior, persona, pared&#10;&#10;Descripción generada con confianza alta">
            <a:extLst>
              <a:ext uri="{FF2B5EF4-FFF2-40B4-BE49-F238E27FC236}">
                <a16:creationId xmlns:a16="http://schemas.microsoft.com/office/drawing/2014/main" id="{21534243-BCA6-4C95-B5B5-162891E93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5801784" cy="4351338"/>
          </a:xfrm>
        </p:spPr>
      </p:pic>
      <p:pic>
        <p:nvPicPr>
          <p:cNvPr id="10" name="Imagen 9" descr="Imagen que contiene pared, interior, persona, mesa&#10;&#10;Descripción generada con confianza muy alta">
            <a:extLst>
              <a:ext uri="{FF2B5EF4-FFF2-40B4-BE49-F238E27FC236}">
                <a16:creationId xmlns:a16="http://schemas.microsoft.com/office/drawing/2014/main" id="{2621DB29-83AF-4C66-AD1F-4445617A5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276" y="2275982"/>
            <a:ext cx="5622524" cy="421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6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39BEF-C741-441D-9528-5B373BD2F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6" name="Marcador de contenido 5" descr="Imagen que contiene persona, pose, grupo, foto&#10;&#10;Descripción generada con confianza muy alta">
            <a:extLst>
              <a:ext uri="{FF2B5EF4-FFF2-40B4-BE49-F238E27FC236}">
                <a16:creationId xmlns:a16="http://schemas.microsoft.com/office/drawing/2014/main" id="{471D9E62-7689-4D1C-BBCB-433A4608C4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5801784" cy="4351338"/>
          </a:xfrm>
        </p:spPr>
      </p:pic>
      <p:pic>
        <p:nvPicPr>
          <p:cNvPr id="9" name="Imagen 8" descr="Imagen que contiene interior, pared, suelo&#10;&#10;Descripción generada con confianza muy alta">
            <a:extLst>
              <a:ext uri="{FF2B5EF4-FFF2-40B4-BE49-F238E27FC236}">
                <a16:creationId xmlns:a16="http://schemas.microsoft.com/office/drawing/2014/main" id="{77E8FEE2-A1EA-4AEB-8B69-B7CF43A1C5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872" y="2515679"/>
            <a:ext cx="5302928" cy="397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49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39BEF-C741-441D-9528-5B373BD2F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7" name="Marcador de contenido 6" descr="Imagen que contiene interior, suelo, techo, pared&#10;&#10;Descripción generada con confianza muy alta">
            <a:extLst>
              <a:ext uri="{FF2B5EF4-FFF2-40B4-BE49-F238E27FC236}">
                <a16:creationId xmlns:a16="http://schemas.microsoft.com/office/drawing/2014/main" id="{5C128626-D031-4DAE-BF20-FF40BD3A2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5801784" cy="4351338"/>
          </a:xfrm>
        </p:spPr>
      </p:pic>
      <p:pic>
        <p:nvPicPr>
          <p:cNvPr id="10" name="Imagen 9" descr="Imagen que contiene persona, pose, pared, interior&#10;&#10;Descripción generada con confianza muy alta">
            <a:extLst>
              <a:ext uri="{FF2B5EF4-FFF2-40B4-BE49-F238E27FC236}">
                <a16:creationId xmlns:a16="http://schemas.microsoft.com/office/drawing/2014/main" id="{F35C2A2E-E330-4C15-86C2-B0598243F4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765" y="2249349"/>
            <a:ext cx="5658035" cy="424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46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39BEF-C741-441D-9528-5B373BD2F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6" name="Marcador de contenido 5" descr="Imagen que contiene persona, mesa, de pie, grupo&#10;&#10;Descripción generada con confianza muy alta">
            <a:extLst>
              <a:ext uri="{FF2B5EF4-FFF2-40B4-BE49-F238E27FC236}">
                <a16:creationId xmlns:a16="http://schemas.microsoft.com/office/drawing/2014/main" id="{BA2FCF1B-B453-4C13-9F54-CA52FC180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9589"/>
            <a:ext cx="5801784" cy="4351338"/>
          </a:xfrm>
        </p:spPr>
      </p:pic>
      <p:pic>
        <p:nvPicPr>
          <p:cNvPr id="9" name="Imagen 8" descr="Imagen que contiene persona, interior, pared, de pie&#10;&#10;Descripción generada con confianza muy alta">
            <a:extLst>
              <a:ext uri="{FF2B5EF4-FFF2-40B4-BE49-F238E27FC236}">
                <a16:creationId xmlns:a16="http://schemas.microsoft.com/office/drawing/2014/main" id="{C4E84A71-66BC-4A46-A1EF-DCCE0413F0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992" y="2400269"/>
            <a:ext cx="5456808" cy="409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09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39BEF-C741-441D-9528-5B373BD2F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7" name="Marcador de contenido 6" descr="Imagen que contiene persona, de pie, pose, grupo&#10;&#10;Descripción generada con confianza muy alta">
            <a:extLst>
              <a:ext uri="{FF2B5EF4-FFF2-40B4-BE49-F238E27FC236}">
                <a16:creationId xmlns:a16="http://schemas.microsoft.com/office/drawing/2014/main" id="{95000CA6-6F31-4CEE-B2A1-864F1AB49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5801784" cy="4351338"/>
          </a:xfrm>
        </p:spPr>
      </p:pic>
      <p:pic>
        <p:nvPicPr>
          <p:cNvPr id="10" name="Imagen 9" descr="Imagen que contiene persona, de pie, interior, personas&#10;&#10;Descripción generada con confianza muy alta">
            <a:extLst>
              <a:ext uri="{FF2B5EF4-FFF2-40B4-BE49-F238E27FC236}">
                <a16:creationId xmlns:a16="http://schemas.microsoft.com/office/drawing/2014/main" id="{07B60F50-AC61-4A35-B802-42A5D25706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688" y="2471291"/>
            <a:ext cx="5362112" cy="402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80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7F0E9-48CA-46B5-BCCC-E5067C394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Puntos acordados en la reunión con el coordinador de Conexiones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502E41-1396-4849-BF38-62835BFFB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b="1" dirty="0"/>
              <a:t>Fortalezas</a:t>
            </a:r>
          </a:p>
          <a:p>
            <a:pPr marL="0" indent="0">
              <a:buNone/>
            </a:pPr>
            <a:r>
              <a:rPr lang="es-MX" dirty="0"/>
              <a:t>-Seguimiento de todas las materias</a:t>
            </a:r>
          </a:p>
          <a:p>
            <a:pPr marL="0" indent="0">
              <a:buNone/>
            </a:pPr>
            <a:r>
              <a:rPr lang="es-MX" dirty="0"/>
              <a:t>-Participación del alumnado</a:t>
            </a:r>
          </a:p>
          <a:p>
            <a:pPr marL="0" indent="0">
              <a:buNone/>
            </a:pPr>
            <a:r>
              <a:rPr lang="es-MX" dirty="0"/>
              <a:t>-Alumnos motivados</a:t>
            </a:r>
          </a:p>
          <a:p>
            <a:pPr marL="0" indent="0">
              <a:buNone/>
            </a:pPr>
            <a:r>
              <a:rPr lang="es-MX" dirty="0"/>
              <a:t>-Compromiso de los profesores</a:t>
            </a:r>
          </a:p>
          <a:p>
            <a:pPr marL="0" indent="0">
              <a:buNone/>
            </a:pPr>
            <a:r>
              <a:rPr lang="es-MX" dirty="0"/>
              <a:t>-Relación entre las asignaturas. Trabajo colaborativo. 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b="1" dirty="0"/>
              <a:t>Áreas de oportunidad </a:t>
            </a:r>
          </a:p>
          <a:p>
            <a:pPr marL="0" indent="0">
              <a:buNone/>
            </a:pPr>
            <a:r>
              <a:rPr lang="es-MX" dirty="0"/>
              <a:t>-Mayor atención a la pregunta generadora para poder darle resolución.</a:t>
            </a:r>
          </a:p>
          <a:p>
            <a:pPr marL="0" indent="0">
              <a:buNone/>
            </a:pPr>
            <a:r>
              <a:rPr lang="es-MX" dirty="0"/>
              <a:t>-El proyecto tiene que resolver una problemática social, real, situada. </a:t>
            </a:r>
          </a:p>
          <a:p>
            <a:pPr marL="0" indent="0">
              <a:buNone/>
            </a:pPr>
            <a:r>
              <a:rPr lang="es-MX" dirty="0"/>
              <a:t>-Ajustar la creación de equipos de estudiantes.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33492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3EB74-8E2D-4F43-93D2-1C84CF25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Fortalezas y áreas de oportunidad de cada docente. 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319E17D-DB24-4D0D-84EF-A23F7F3CC87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99495" y="1690688"/>
          <a:ext cx="11212497" cy="4687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99">
                  <a:extLst>
                    <a:ext uri="{9D8B030D-6E8A-4147-A177-3AD203B41FA5}">
                      <a16:colId xmlns:a16="http://schemas.microsoft.com/office/drawing/2014/main" val="3641644499"/>
                    </a:ext>
                  </a:extLst>
                </a:gridCol>
                <a:gridCol w="3737499">
                  <a:extLst>
                    <a:ext uri="{9D8B030D-6E8A-4147-A177-3AD203B41FA5}">
                      <a16:colId xmlns:a16="http://schemas.microsoft.com/office/drawing/2014/main" val="2668862674"/>
                    </a:ext>
                  </a:extLst>
                </a:gridCol>
                <a:gridCol w="3737499">
                  <a:extLst>
                    <a:ext uri="{9D8B030D-6E8A-4147-A177-3AD203B41FA5}">
                      <a16:colId xmlns:a16="http://schemas.microsoft.com/office/drawing/2014/main" val="4222860703"/>
                    </a:ext>
                  </a:extLst>
                </a:gridCol>
              </a:tblGrid>
              <a:tr h="656450">
                <a:tc>
                  <a:txBody>
                    <a:bodyPr/>
                    <a:lstStyle/>
                    <a:p>
                      <a:r>
                        <a:rPr lang="es-MX" sz="1400" dirty="0"/>
                        <a:t>Materia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Fortalezas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Áreas de oportunidad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169655"/>
                  </a:ext>
                </a:extLst>
              </a:tr>
              <a:tr h="944757">
                <a:tc>
                  <a:txBody>
                    <a:bodyPr/>
                    <a:lstStyle/>
                    <a:p>
                      <a:r>
                        <a:rPr lang="es-MX" sz="1400" dirty="0"/>
                        <a:t>Orientación Educativa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/>
                        <a:t>Comunicación con el equipo.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/>
                        <a:t>Experiencia en el proceso de investigación.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/>
                        <a:t>Seguimiento del proyecto por pocas horas de clase.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/>
                        <a:t>Motivar más a los alumnos para la elaboración del proyecto.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672425"/>
                  </a:ext>
                </a:extLst>
              </a:tr>
              <a:tr h="1162778">
                <a:tc>
                  <a:txBody>
                    <a:bodyPr/>
                    <a:lstStyle/>
                    <a:p>
                      <a:r>
                        <a:rPr lang="es-MX" sz="1400" dirty="0"/>
                        <a:t>Lógica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/>
                        <a:t>Organización.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/>
                        <a:t>Liderazgo.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/>
                        <a:t>Mejorar los pasos a seguir para el proceso de la elaboración del proyecto.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/>
                        <a:t>Más involucramiento de la materia en el proyecto.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078193"/>
                  </a:ext>
                </a:extLst>
              </a:tr>
              <a:tr h="380323">
                <a:tc>
                  <a:txBody>
                    <a:bodyPr/>
                    <a:lstStyle/>
                    <a:p>
                      <a:r>
                        <a:rPr lang="es-MX" sz="1400" dirty="0"/>
                        <a:t>Informática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547216"/>
                  </a:ext>
                </a:extLst>
              </a:tr>
              <a:tr h="1162778">
                <a:tc>
                  <a:txBody>
                    <a:bodyPr/>
                    <a:lstStyle/>
                    <a:p>
                      <a:r>
                        <a:rPr lang="es-MX" sz="1400" dirty="0"/>
                        <a:t>Historia Universal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/>
                        <a:t>Compromiso con el proyecto y los alumnos.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/>
                        <a:t>Dominio del tema.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/>
                        <a:t>Experiencia en el proceso de investigación.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/>
                        <a:t>Disponer de mayor tiempo para el proyecto.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/>
                        <a:t>Mayor comunicación con los demás integrantes.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338197"/>
                  </a:ext>
                </a:extLst>
              </a:tr>
              <a:tr h="380323">
                <a:tc>
                  <a:txBody>
                    <a:bodyPr/>
                    <a:lstStyle/>
                    <a:p>
                      <a:r>
                        <a:rPr lang="es-MX" sz="1400" dirty="0"/>
                        <a:t>Dibujo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83020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929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B228D-FDF9-4C95-AEF3-0DD34759C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Pasos para crear infografías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B8C315-102B-4357-A016-E07F303BD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1. Elija el tema de la infografía</a:t>
            </a:r>
          </a:p>
          <a:p>
            <a:pPr marL="0" indent="0">
              <a:buNone/>
            </a:pPr>
            <a:r>
              <a:rPr lang="es-ES" dirty="0"/>
              <a:t>2. Identifique las fuentes de información para la infografía</a:t>
            </a:r>
          </a:p>
          <a:p>
            <a:pPr marL="0" indent="0">
              <a:buNone/>
            </a:pPr>
            <a:r>
              <a:rPr lang="es-ES" dirty="0"/>
              <a:t>3. Organice las ideas</a:t>
            </a:r>
          </a:p>
          <a:p>
            <a:pPr marL="0" indent="0">
              <a:buNone/>
            </a:pPr>
            <a:r>
              <a:rPr lang="es-ES" dirty="0"/>
              <a:t>4. Haz un bosquejo de tu infografía</a:t>
            </a:r>
          </a:p>
          <a:p>
            <a:pPr marL="0" indent="0">
              <a:buNone/>
            </a:pPr>
            <a:r>
              <a:rPr lang="es-ES" dirty="0"/>
              <a:t>5. Diseñe la infografía</a:t>
            </a:r>
          </a:p>
          <a:p>
            <a:pPr marL="0" indent="0">
              <a:buNone/>
            </a:pPr>
            <a:r>
              <a:rPr lang="es-ES" dirty="0"/>
              <a:t>6. Utilice herramientas tecnológicas para crear infografías</a:t>
            </a:r>
          </a:p>
          <a:p>
            <a:pPr marL="0" indent="0">
              <a:buNone/>
            </a:pPr>
            <a:r>
              <a:rPr lang="es-ES" dirty="0"/>
              <a:t>7. No olvides citar las fuentes de información utilizadas.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63642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B5F00-2E63-4691-9E23-A9AB0B10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Infografía Orientación Educativa IV</a:t>
            </a:r>
          </a:p>
        </p:txBody>
      </p:sp>
      <p:pic>
        <p:nvPicPr>
          <p:cNvPr id="5" name="Marcador de contenido 4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D2CF4D93-CF61-4D0B-AB04-878DF5B4BF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2"/>
            <a:ext cx="27432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65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" y="218941"/>
            <a:ext cx="1506662" cy="106894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30981" y="1287888"/>
            <a:ext cx="2933853" cy="276999"/>
          </a:xfrm>
          <a:prstGeom prst="rect">
            <a:avLst/>
          </a:prstGeom>
          <a:solidFill>
            <a:srgbClr val="FB763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rgbClr val="002060"/>
                </a:solidFill>
              </a:rPr>
              <a:t>Movimientos sociales y cambio de época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850836" y="1890820"/>
            <a:ext cx="649032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M</a:t>
            </a:r>
            <a:r>
              <a:rPr lang="es-MX" sz="2400" dirty="0"/>
              <a:t>aterias participantes:</a:t>
            </a:r>
          </a:p>
          <a:p>
            <a:endParaRPr lang="es-MX" sz="2400" dirty="0"/>
          </a:p>
          <a:p>
            <a:r>
              <a:rPr lang="es-MX" dirty="0"/>
              <a:t>Centrales: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1" dirty="0"/>
              <a:t>Historia Universal III </a:t>
            </a:r>
            <a:r>
              <a:rPr lang="es-MX" dirty="0"/>
              <a:t>– </a:t>
            </a:r>
            <a:r>
              <a:rPr lang="es-MX" dirty="0" err="1">
                <a:solidFill>
                  <a:srgbClr val="0070C0"/>
                </a:solidFill>
              </a:rPr>
              <a:t>Profr</a:t>
            </a:r>
            <a:r>
              <a:rPr lang="es-MX" dirty="0">
                <a:solidFill>
                  <a:srgbClr val="0070C0"/>
                </a:solidFill>
              </a:rPr>
              <a:t>. Óscar Ibarra Espinoza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1" dirty="0"/>
              <a:t>Orientación Educativa IV </a:t>
            </a:r>
            <a:r>
              <a:rPr lang="es-MX" dirty="0"/>
              <a:t>– </a:t>
            </a:r>
            <a:r>
              <a:rPr lang="es-MX" dirty="0" err="1">
                <a:solidFill>
                  <a:srgbClr val="0070C0"/>
                </a:solidFill>
              </a:rPr>
              <a:t>Profra</a:t>
            </a:r>
            <a:r>
              <a:rPr lang="es-MX" dirty="0">
                <a:solidFill>
                  <a:srgbClr val="0070C0"/>
                </a:solidFill>
              </a:rPr>
              <a:t>. María José </a:t>
            </a:r>
            <a:r>
              <a:rPr lang="es-MX" dirty="0" err="1">
                <a:solidFill>
                  <a:srgbClr val="0070C0"/>
                </a:solidFill>
              </a:rPr>
              <a:t>Puij</a:t>
            </a:r>
            <a:r>
              <a:rPr lang="es-MX" dirty="0">
                <a:solidFill>
                  <a:srgbClr val="0070C0"/>
                </a:solidFill>
              </a:rPr>
              <a:t> Guzmán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1" dirty="0"/>
              <a:t>Lógica</a:t>
            </a:r>
            <a:r>
              <a:rPr lang="es-MX" dirty="0"/>
              <a:t> – </a:t>
            </a:r>
            <a:r>
              <a:rPr lang="es-MX" dirty="0" err="1">
                <a:solidFill>
                  <a:srgbClr val="0070C0"/>
                </a:solidFill>
              </a:rPr>
              <a:t>Profr</a:t>
            </a:r>
            <a:r>
              <a:rPr lang="es-MX" dirty="0">
                <a:solidFill>
                  <a:srgbClr val="0070C0"/>
                </a:solidFill>
              </a:rPr>
              <a:t>. Sergio García Díaz</a:t>
            </a:r>
          </a:p>
          <a:p>
            <a:endParaRPr lang="es-MX" dirty="0"/>
          </a:p>
          <a:p>
            <a:r>
              <a:rPr lang="es-MX" dirty="0"/>
              <a:t>De apoyo: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1" dirty="0"/>
              <a:t>Informática IV</a:t>
            </a:r>
            <a:r>
              <a:rPr lang="es-MX" dirty="0"/>
              <a:t> – </a:t>
            </a:r>
            <a:r>
              <a:rPr lang="es-MX" dirty="0" err="1">
                <a:solidFill>
                  <a:srgbClr val="0070C0"/>
                </a:solidFill>
              </a:rPr>
              <a:t>Profr</a:t>
            </a:r>
            <a:r>
              <a:rPr lang="es-MX" dirty="0">
                <a:solidFill>
                  <a:srgbClr val="0070C0"/>
                </a:solidFill>
              </a:rPr>
              <a:t>. José Heriberto Castillo Fernández de Lara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1" dirty="0"/>
              <a:t>Dibujo II </a:t>
            </a:r>
            <a:r>
              <a:rPr lang="es-MX" dirty="0"/>
              <a:t>– </a:t>
            </a:r>
            <a:r>
              <a:rPr lang="es-MX" dirty="0" err="1">
                <a:solidFill>
                  <a:srgbClr val="0070C0"/>
                </a:solidFill>
              </a:rPr>
              <a:t>Profra</a:t>
            </a:r>
            <a:r>
              <a:rPr lang="es-MX" dirty="0">
                <a:solidFill>
                  <a:srgbClr val="0070C0"/>
                </a:solidFill>
              </a:rPr>
              <a:t>. Cristina Echeverría</a:t>
            </a:r>
          </a:p>
          <a:p>
            <a:endParaRPr lang="es-MX" sz="1200" b="1" i="1" dirty="0">
              <a:solidFill>
                <a:srgbClr val="0070C0"/>
              </a:solidFill>
            </a:endParaRPr>
          </a:p>
          <a:p>
            <a:endParaRPr lang="es-MX" sz="1200" i="1" dirty="0">
              <a:solidFill>
                <a:srgbClr val="0070C0"/>
              </a:solidFill>
            </a:endParaRPr>
          </a:p>
          <a:p>
            <a:endParaRPr lang="es-MX" sz="1200" i="1" dirty="0">
              <a:solidFill>
                <a:srgbClr val="0070C0"/>
              </a:solidFill>
            </a:endParaRPr>
          </a:p>
          <a:p>
            <a:r>
              <a:rPr lang="es-MX" sz="2400" b="1" dirty="0"/>
              <a:t>C</a:t>
            </a:r>
            <a:r>
              <a:rPr lang="es-MX" sz="2400" dirty="0"/>
              <a:t>iclo escolar del proyecto: </a:t>
            </a:r>
            <a:r>
              <a:rPr lang="es-MX" sz="2400" b="1" dirty="0">
                <a:solidFill>
                  <a:srgbClr val="0070C0"/>
                </a:solidFill>
              </a:rPr>
              <a:t>2018-2019</a:t>
            </a:r>
          </a:p>
        </p:txBody>
      </p:sp>
    </p:spTree>
    <p:extLst>
      <p:ext uri="{BB962C8B-B14F-4D97-AF65-F5344CB8AC3E}">
        <p14:creationId xmlns:p14="http://schemas.microsoft.com/office/powerpoint/2010/main" val="2124345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2E54E-3A8E-4C23-8C35-35086C5B9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Infografía Historia Universal III</a:t>
            </a:r>
          </a:p>
        </p:txBody>
      </p:sp>
      <p:pic>
        <p:nvPicPr>
          <p:cNvPr id="5" name="Marcador de contenido 4" descr="Imagen que contiene captura de pantalla&#10;&#10;Descripción generada con confianza alta">
            <a:extLst>
              <a:ext uri="{FF2B5EF4-FFF2-40B4-BE49-F238E27FC236}">
                <a16:creationId xmlns:a16="http://schemas.microsoft.com/office/drawing/2014/main" id="{A154E402-D971-4816-8BDD-B18EAF217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716" y="33290"/>
            <a:ext cx="2716567" cy="679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13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CD42A-031F-4DB7-8CB9-09DB606E2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Infografía Lógica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8556D64-BF43-4F10-B344-EB95B73BBF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0"/>
            <a:ext cx="27432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93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975153-5884-45D1-AA32-2F3C42CE4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Infografía Dibujo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840E3FA-DF34-4710-AE61-679A3630B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219" y="0"/>
            <a:ext cx="2281561" cy="686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5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5316B-A349-4784-962B-B2069866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Infografía Informática </a:t>
            </a:r>
          </a:p>
        </p:txBody>
      </p:sp>
      <p:pic>
        <p:nvPicPr>
          <p:cNvPr id="5" name="Marcador de contenido 4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B284899C-0CFA-4497-BFD3-C2D5DECF6C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732" y="0"/>
            <a:ext cx="3444536" cy="688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21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6AB2A66B-0F84-4051-8093-D5DA4341B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06" y="0"/>
            <a:ext cx="9578988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6730805-9179-49AE-A3BA-C21CB2D88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153" y="1545855"/>
            <a:ext cx="2837156" cy="859994"/>
          </a:xfrm>
        </p:spPr>
        <p:txBody>
          <a:bodyPr>
            <a:normAutofit/>
          </a:bodyPr>
          <a:lstStyle/>
          <a:p>
            <a:r>
              <a:rPr lang="es-MX" sz="1600" dirty="0"/>
              <a:t>Formato de planeación general</a:t>
            </a:r>
          </a:p>
        </p:txBody>
      </p:sp>
    </p:spTree>
    <p:extLst>
      <p:ext uri="{BB962C8B-B14F-4D97-AF65-F5344CB8AC3E}">
        <p14:creationId xmlns:p14="http://schemas.microsoft.com/office/powerpoint/2010/main" val="2153702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49A0ED2F-F8F5-4B14-AA6B-B219B0CF3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" y="100012"/>
            <a:ext cx="9705975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25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, texto&#10;&#10;Descripción generada con confianza alta">
            <a:extLst>
              <a:ext uri="{FF2B5EF4-FFF2-40B4-BE49-F238E27FC236}">
                <a16:creationId xmlns:a16="http://schemas.microsoft.com/office/drawing/2014/main" id="{E5CE5B3D-93CE-403F-BF2D-28C1B8725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450" y="0"/>
            <a:ext cx="9159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42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14164C90-3C6B-4BBB-AD3B-A527C197D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96" y="0"/>
            <a:ext cx="9661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09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9433ED9-1AE4-4F04-9539-4EC546CB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75" y="0"/>
            <a:ext cx="9342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61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8FA06F47-49C3-43D9-8F6E-DEA3251D5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64" y="0"/>
            <a:ext cx="9276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69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" y="218941"/>
            <a:ext cx="1506662" cy="106894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30981" y="1287888"/>
            <a:ext cx="2933853" cy="276999"/>
          </a:xfrm>
          <a:prstGeom prst="rect">
            <a:avLst/>
          </a:prstGeom>
          <a:solidFill>
            <a:srgbClr val="FB763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rgbClr val="002060"/>
                </a:solidFill>
              </a:rPr>
              <a:t>Movimientos sociales y cambio de época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850836" y="2459504"/>
            <a:ext cx="64903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C</a:t>
            </a:r>
            <a:r>
              <a:rPr lang="es-MX" sz="2400" dirty="0"/>
              <a:t>iclo escolar del proyecto: </a:t>
            </a:r>
            <a:r>
              <a:rPr lang="es-MX" sz="2400" b="1" dirty="0">
                <a:solidFill>
                  <a:srgbClr val="0070C0"/>
                </a:solidFill>
              </a:rPr>
              <a:t>2018-2019</a:t>
            </a:r>
          </a:p>
          <a:p>
            <a:endParaRPr lang="es-MX" sz="2400" b="1" dirty="0">
              <a:solidFill>
                <a:srgbClr val="0070C0"/>
              </a:solidFill>
            </a:endParaRPr>
          </a:p>
          <a:p>
            <a:r>
              <a:rPr lang="es-MX" sz="2400" b="1" dirty="0"/>
              <a:t>F</a:t>
            </a:r>
            <a:r>
              <a:rPr lang="es-MX" sz="2400" dirty="0"/>
              <a:t>echa de inicio: </a:t>
            </a:r>
            <a:r>
              <a:rPr lang="es-MX" sz="2400" b="1" dirty="0">
                <a:solidFill>
                  <a:srgbClr val="0070C0"/>
                </a:solidFill>
              </a:rPr>
              <a:t>enero de 2019</a:t>
            </a:r>
          </a:p>
          <a:p>
            <a:endParaRPr lang="es-MX" sz="2400" b="1" dirty="0"/>
          </a:p>
          <a:p>
            <a:r>
              <a:rPr lang="es-MX" sz="2400" b="1" dirty="0"/>
              <a:t>F</a:t>
            </a:r>
            <a:r>
              <a:rPr lang="es-MX" sz="2400" dirty="0"/>
              <a:t>echa de término: </a:t>
            </a:r>
            <a:r>
              <a:rPr lang="es-MX" sz="2400" b="1" dirty="0">
                <a:solidFill>
                  <a:srgbClr val="0070C0"/>
                </a:solidFill>
              </a:rPr>
              <a:t>mayo de 2019</a:t>
            </a:r>
          </a:p>
        </p:txBody>
      </p:sp>
    </p:spTree>
    <p:extLst>
      <p:ext uri="{BB962C8B-B14F-4D97-AF65-F5344CB8AC3E}">
        <p14:creationId xmlns:p14="http://schemas.microsoft.com/office/powerpoint/2010/main" val="3685173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72F0C3EF-7ABE-4393-9B89-D3817B710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17" y="0"/>
            <a:ext cx="9250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70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4B30CBE6-9F19-44BC-94DF-A26B7D5A1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176212"/>
            <a:ext cx="965835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02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41EDAA7F-EA43-4502-B6F1-C3EC20C8C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783" y="0"/>
            <a:ext cx="9450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69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3EB4B3E7-AEEA-466A-B052-7B058502F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02" y="0"/>
            <a:ext cx="9265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74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" y="218941"/>
            <a:ext cx="1506662" cy="106894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717100" y="1797784"/>
            <a:ext cx="8757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N</a:t>
            </a:r>
            <a:r>
              <a:rPr lang="es-MX" sz="3200" dirty="0"/>
              <a:t>ombre del proyecto:</a:t>
            </a:r>
          </a:p>
          <a:p>
            <a:r>
              <a:rPr lang="es-MX" sz="3200" dirty="0">
                <a:solidFill>
                  <a:srgbClr val="0070C0"/>
                </a:solidFill>
              </a:rPr>
              <a:t>El discurso de la identidad en los cambios de época.</a:t>
            </a:r>
          </a:p>
          <a:p>
            <a:endParaRPr lang="es-MX" sz="2000" dirty="0">
              <a:solidFill>
                <a:srgbClr val="0070C0"/>
              </a:solidFill>
            </a:endParaRPr>
          </a:p>
          <a:p>
            <a:r>
              <a:rPr lang="es-MX" sz="2000" dirty="0"/>
              <a:t>Es un proyecto interdisciplinario porque desde las materias centrales se otorga a los alumnos las habilidades para poder investigar, comprender y analizar cómo a lo largo de la historia los roles de hombres y mujeres en las sociedades se han ido conformando de acuerdo a la ideología, prácticas y normas de vida.</a:t>
            </a:r>
          </a:p>
          <a:p>
            <a:r>
              <a:rPr lang="es-MX" sz="2000" dirty="0"/>
              <a:t>La incidencia de este proyecto radica en la toma de conciencia de que hay una relación estrecha entre la mentalidad de las personas y los cambios de época la cual, de manera directa, conforma la identidad de los individuos y provoca los movimientos sociales. Se busca una solución al problema de la intolerancia y de los estigmas de género.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8767AA-4106-417E-87FF-5B020EF340B9}"/>
              </a:ext>
            </a:extLst>
          </p:cNvPr>
          <p:cNvSpPr txBox="1"/>
          <p:nvPr/>
        </p:nvSpPr>
        <p:spPr>
          <a:xfrm>
            <a:off x="630981" y="1287888"/>
            <a:ext cx="2933853" cy="276999"/>
          </a:xfrm>
          <a:prstGeom prst="rect">
            <a:avLst/>
          </a:prstGeom>
          <a:solidFill>
            <a:srgbClr val="FB763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rgbClr val="002060"/>
                </a:solidFill>
              </a:rPr>
              <a:t>Movimientos sociales y cambio de época</a:t>
            </a:r>
          </a:p>
        </p:txBody>
      </p:sp>
    </p:spTree>
    <p:extLst>
      <p:ext uri="{BB962C8B-B14F-4D97-AF65-F5344CB8AC3E}">
        <p14:creationId xmlns:p14="http://schemas.microsoft.com/office/powerpoint/2010/main" val="3932996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39BEF-C741-441D-9528-5B373BD2F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 descr="Imagen que contiene persona, interior, ordenador, suelo&#10;&#10;Descripción generada con confianza muy alta">
            <a:extLst>
              <a:ext uri="{FF2B5EF4-FFF2-40B4-BE49-F238E27FC236}">
                <a16:creationId xmlns:a16="http://schemas.microsoft.com/office/drawing/2014/main" id="{D82A7C47-0D5D-4AFB-BC14-593582021C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263503" cy="4351338"/>
          </a:xfrm>
        </p:spPr>
      </p:pic>
      <p:pic>
        <p:nvPicPr>
          <p:cNvPr id="7" name="Imagen 6" descr="Imagen que contiene persona, suelo, interior, sentado&#10;&#10;Descripción generada con confianza muy alta">
            <a:extLst>
              <a:ext uri="{FF2B5EF4-FFF2-40B4-BE49-F238E27FC236}">
                <a16:creationId xmlns:a16="http://schemas.microsoft.com/office/drawing/2014/main" id="{6DCD4B8C-B266-4ECC-873D-79F13A161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16" y="3651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15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39BEF-C741-441D-9528-5B373BD2F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" name="Marcador de contenido 7" descr="Imagen que contiene persona, sentado, suelo, mesa&#10;&#10;Descripción generada con confianza alta">
            <a:extLst>
              <a:ext uri="{FF2B5EF4-FFF2-40B4-BE49-F238E27FC236}">
                <a16:creationId xmlns:a16="http://schemas.microsoft.com/office/drawing/2014/main" id="{CCDC88AA-B0CA-41CA-8049-DC1AD8C3F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5801784" cy="4351338"/>
          </a:xfrm>
        </p:spPr>
      </p:pic>
      <p:pic>
        <p:nvPicPr>
          <p:cNvPr id="10" name="Imagen 9" descr="Imagen que contiene música&#10;&#10;Descripción generada con confianza alta">
            <a:extLst>
              <a:ext uri="{FF2B5EF4-FFF2-40B4-BE49-F238E27FC236}">
                <a16:creationId xmlns:a16="http://schemas.microsoft.com/office/drawing/2014/main" id="{731F2B99-359D-4EB9-9606-71B194456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16" y="2141537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21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39BEF-C741-441D-9528-5B373BD2F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" name="Marcador de contenido 8" descr="Imagen que contiene suelo, interior, persona, techo&#10;&#10;Descripción generada con confianza muy alta">
            <a:extLst>
              <a:ext uri="{FF2B5EF4-FFF2-40B4-BE49-F238E27FC236}">
                <a16:creationId xmlns:a16="http://schemas.microsoft.com/office/drawing/2014/main" id="{B4C98FFF-FBFF-441D-8A88-AA3998B663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5801784" cy="4351338"/>
          </a:xfrm>
        </p:spPr>
      </p:pic>
      <p:pic>
        <p:nvPicPr>
          <p:cNvPr id="12" name="Imagen 11" descr="Imagen que contiene techo, interior, suelo, pared&#10;&#10;Descripción generada con confianza muy alta">
            <a:extLst>
              <a:ext uri="{FF2B5EF4-FFF2-40B4-BE49-F238E27FC236}">
                <a16:creationId xmlns:a16="http://schemas.microsoft.com/office/drawing/2014/main" id="{EA99567B-2746-4989-82D0-9A5060DF3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29" y="2409147"/>
            <a:ext cx="5444971" cy="408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48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 descr="Imagen que contiene interior, suelo, techo, persona&#10;&#10;Descripción generada con confianza muy alta">
            <a:extLst>
              <a:ext uri="{FF2B5EF4-FFF2-40B4-BE49-F238E27FC236}">
                <a16:creationId xmlns:a16="http://schemas.microsoft.com/office/drawing/2014/main" id="{436A7153-C645-4ADB-9F22-C3F2A21AF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5801784" cy="4351338"/>
          </a:xfrm>
        </p:spPr>
      </p:pic>
      <p:pic>
        <p:nvPicPr>
          <p:cNvPr id="8" name="Imagen 7" descr="Imagen que contiene texto, sobre, papelería&#10;&#10;Descripción generada con confianza alta">
            <a:extLst>
              <a:ext uri="{FF2B5EF4-FFF2-40B4-BE49-F238E27FC236}">
                <a16:creationId xmlns:a16="http://schemas.microsoft.com/office/drawing/2014/main" id="{B07AE989-54EE-48F1-8356-49509CACFB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188" y="2811415"/>
            <a:ext cx="4908612" cy="368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09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39BEF-C741-441D-9528-5B373BD2F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C9F5BA8C-0319-46D5-B57A-6FA0D03AAB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5801784" cy="4351338"/>
          </a:xfrm>
        </p:spPr>
      </p:pic>
      <p:pic>
        <p:nvPicPr>
          <p:cNvPr id="10" name="Imagen 9" descr="Imagen que contiene texto&#10;&#10;Descripción generada con confianza muy alta">
            <a:extLst>
              <a:ext uri="{FF2B5EF4-FFF2-40B4-BE49-F238E27FC236}">
                <a16:creationId xmlns:a16="http://schemas.microsoft.com/office/drawing/2014/main" id="{071D132C-F96D-49B6-8F8B-12B2021C97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644" y="2540794"/>
            <a:ext cx="5504156" cy="412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386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24C18B7BCA7114187A6DE64AE496B7F" ma:contentTypeVersion="2" ma:contentTypeDescription="Crear nuevo documento." ma:contentTypeScope="" ma:versionID="7246cdf860ca3f72a3a1f34791767d58">
  <xsd:schema xmlns:xsd="http://www.w3.org/2001/XMLSchema" xmlns:xs="http://www.w3.org/2001/XMLSchema" xmlns:p="http://schemas.microsoft.com/office/2006/metadata/properties" xmlns:ns2="0b48dd3e-10aa-444b-8483-bbabdc7256a7" targetNamespace="http://schemas.microsoft.com/office/2006/metadata/properties" ma:root="true" ma:fieldsID="e611d1ef018756ce49e21fce617f2677" ns2:_="">
    <xsd:import namespace="0b48dd3e-10aa-444b-8483-bbabdc7256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8dd3e-10aa-444b-8483-bbabdc7256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7620C4-6467-4547-BF25-B8F14F08EE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F313D3-78AB-490C-8343-AD2D734E4C8B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b48dd3e-10aa-444b-8483-bbabdc7256a7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D04C1DF-C027-4C59-B225-D72E01C9D1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48dd3e-10aa-444b-8483-bbabdc7256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2097</TotalTime>
  <Words>513</Words>
  <Application>Microsoft Office PowerPoint</Application>
  <PresentationFormat>Panorámica</PresentationFormat>
  <Paragraphs>78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Puntos acordados en la reunión con el coordinador de Conexiones</vt:lpstr>
      <vt:lpstr>Fortalezas y áreas de oportunidad de cada docente. </vt:lpstr>
      <vt:lpstr>Pasos para crear infografías</vt:lpstr>
      <vt:lpstr>Infografía Orientación Educativa IV</vt:lpstr>
      <vt:lpstr>Infografía Historia Universal III</vt:lpstr>
      <vt:lpstr>Infografía Lógica </vt:lpstr>
      <vt:lpstr>Infografía Dibujo</vt:lpstr>
      <vt:lpstr>Infografía Informática </vt:lpstr>
      <vt:lpstr>Formato de planeación general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García Díaz</dc:creator>
  <cp:lastModifiedBy>Sergio García Díaz</cp:lastModifiedBy>
  <cp:revision>87</cp:revision>
  <dcterms:created xsi:type="dcterms:W3CDTF">2017-10-30T17:37:04Z</dcterms:created>
  <dcterms:modified xsi:type="dcterms:W3CDTF">2019-06-19T01:18:43Z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0x010100824C18B7BCA7114187A6DE64AE496B7F</vt:lpwstr>
  </property>
</Properties>
</file>