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3"/>
  </p:notesMasterIdLst>
  <p:sldIdLst>
    <p:sldId id="257" r:id="rId2"/>
    <p:sldId id="264" r:id="rId3"/>
    <p:sldId id="265" r:id="rId4"/>
    <p:sldId id="258" r:id="rId5"/>
    <p:sldId id="259" r:id="rId6"/>
    <p:sldId id="260" r:id="rId7"/>
    <p:sldId id="261" r:id="rId8"/>
    <p:sldId id="263" r:id="rId9"/>
    <p:sldId id="262" r:id="rId10"/>
    <p:sldId id="266" r:id="rId11"/>
    <p:sldId id="267" r:id="rId12"/>
    <p:sldId id="268" r:id="rId13"/>
    <p:sldId id="269" r:id="rId14"/>
    <p:sldId id="270" r:id="rId15"/>
    <p:sldId id="272" r:id="rId16"/>
    <p:sldId id="274" r:id="rId17"/>
    <p:sldId id="275" r:id="rId18"/>
    <p:sldId id="276" r:id="rId19"/>
    <p:sldId id="277" r:id="rId20"/>
    <p:sldId id="278" r:id="rId21"/>
    <p:sldId id="273" r:id="rId22"/>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294" autoAdjust="0"/>
    <p:restoredTop sz="94660"/>
  </p:normalViewPr>
  <p:slideViewPr>
    <p:cSldViewPr>
      <p:cViewPr>
        <p:scale>
          <a:sx n="70" d="100"/>
          <a:sy n="70" d="100"/>
        </p:scale>
        <p:origin x="-1398" y="-17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93A10B-7CAE-4B7E-89CD-4FD604C52D70}" type="datetimeFigureOut">
              <a:rPr lang="es-MX" smtClean="0"/>
              <a:pPr/>
              <a:t>23/02/2018</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B60AF5-815F-465C-8A1B-0A2B16396A5B}" type="slidenum">
              <a:rPr lang="es-MX" smtClean="0"/>
              <a:pPr/>
              <a:t>‹Nº›</a:t>
            </a:fld>
            <a:endParaRPr lang="es-MX"/>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C5B60AF5-815F-465C-8A1B-0A2B16396A5B}" type="slidenum">
              <a:rPr lang="es-MX" smtClean="0"/>
              <a:pPr/>
              <a:t>4</a:t>
            </a:fld>
            <a:endParaRPr lang="es-MX"/>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C5B60AF5-815F-465C-8A1B-0A2B16396A5B}" type="slidenum">
              <a:rPr lang="es-MX" smtClean="0"/>
              <a:pPr/>
              <a:t>13</a:t>
            </a:fld>
            <a:endParaRPr lang="es-MX"/>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0A4734A2-D81F-4479-8DCA-FEA73CCD3DBD}" type="datetimeFigureOut">
              <a:rPr lang="es-MX" smtClean="0"/>
              <a:pPr/>
              <a:t>23/02/2018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199103E1-BEEE-4291-BA41-61D5A367A753}" type="slidenum">
              <a:rPr lang="es-MX" smtClean="0"/>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0A4734A2-D81F-4479-8DCA-FEA73CCD3DBD}" type="datetimeFigureOut">
              <a:rPr lang="es-MX" smtClean="0"/>
              <a:pPr/>
              <a:t>23/02/2018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199103E1-BEEE-4291-BA41-61D5A367A753}"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0A4734A2-D81F-4479-8DCA-FEA73CCD3DBD}" type="datetimeFigureOut">
              <a:rPr lang="es-MX" smtClean="0"/>
              <a:pPr/>
              <a:t>23/02/2018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199103E1-BEEE-4291-BA41-61D5A367A753}"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0A4734A2-D81F-4479-8DCA-FEA73CCD3DBD}" type="datetimeFigureOut">
              <a:rPr lang="es-MX" smtClean="0"/>
              <a:pPr/>
              <a:t>23/02/2018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199103E1-BEEE-4291-BA41-61D5A367A753}"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A4734A2-D81F-4479-8DCA-FEA73CCD3DBD}" type="datetimeFigureOut">
              <a:rPr lang="es-MX" smtClean="0"/>
              <a:pPr/>
              <a:t>23/02/2018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199103E1-BEEE-4291-BA41-61D5A367A753}" type="slidenum">
              <a:rPr lang="es-MX" smtClean="0"/>
              <a:pPr/>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0A4734A2-D81F-4479-8DCA-FEA73CCD3DBD}" type="datetimeFigureOut">
              <a:rPr lang="es-MX" smtClean="0"/>
              <a:pPr/>
              <a:t>23/02/2018</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199103E1-BEEE-4291-BA41-61D5A367A753}"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0A4734A2-D81F-4479-8DCA-FEA73CCD3DBD}" type="datetimeFigureOut">
              <a:rPr lang="es-MX" smtClean="0"/>
              <a:pPr/>
              <a:t>23/02/2018</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199103E1-BEEE-4291-BA41-61D5A367A753}"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0A4734A2-D81F-4479-8DCA-FEA73CCD3DBD}" type="datetimeFigureOut">
              <a:rPr lang="es-MX" smtClean="0"/>
              <a:pPr/>
              <a:t>23/02/2018</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199103E1-BEEE-4291-BA41-61D5A367A753}"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A4734A2-D81F-4479-8DCA-FEA73CCD3DBD}" type="datetimeFigureOut">
              <a:rPr lang="es-MX" smtClean="0"/>
              <a:pPr/>
              <a:t>23/02/2018</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199103E1-BEEE-4291-BA41-61D5A367A753}"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A4734A2-D81F-4479-8DCA-FEA73CCD3DBD}" type="datetimeFigureOut">
              <a:rPr lang="es-MX" smtClean="0"/>
              <a:pPr/>
              <a:t>23/02/2018</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199103E1-BEEE-4291-BA41-61D5A367A753}"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A4734A2-D81F-4479-8DCA-FEA73CCD3DBD}" type="datetimeFigureOut">
              <a:rPr lang="es-MX" smtClean="0"/>
              <a:pPr/>
              <a:t>23/02/2018</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199103E1-BEEE-4291-BA41-61D5A367A753}" type="slidenum">
              <a:rPr lang="es-MX" smtClean="0"/>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4734A2-D81F-4479-8DCA-FEA73CCD3DBD}" type="datetimeFigureOut">
              <a:rPr lang="es-MX" smtClean="0"/>
              <a:pPr/>
              <a:t>23/02/2018</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9103E1-BEEE-4291-BA41-61D5A367A753}"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undo logo"/>
          <p:cNvPicPr/>
          <p:nvPr/>
        </p:nvPicPr>
        <p:blipFill>
          <a:blip r:embed="rId2">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857224" y="2214554"/>
            <a:ext cx="2643174" cy="2500330"/>
          </a:xfrm>
          <a:prstGeom prst="rect">
            <a:avLst/>
          </a:prstGeom>
          <a:noFill/>
          <a:ln>
            <a:noFill/>
          </a:ln>
          <a:extLst/>
        </p:spPr>
      </p:pic>
      <p:sp>
        <p:nvSpPr>
          <p:cNvPr id="4" name="3 CuadroTexto"/>
          <p:cNvSpPr txBox="1"/>
          <p:nvPr/>
        </p:nvSpPr>
        <p:spPr>
          <a:xfrm>
            <a:off x="2714612" y="4429132"/>
            <a:ext cx="5349093" cy="2677656"/>
          </a:xfrm>
          <a:prstGeom prst="rect">
            <a:avLst/>
          </a:prstGeom>
          <a:noFill/>
        </p:spPr>
        <p:txBody>
          <a:bodyPr wrap="none" rtlCol="0">
            <a:spAutoFit/>
          </a:bodyPr>
          <a:lstStyle/>
          <a:p>
            <a:pPr algn="ctr"/>
            <a:r>
              <a:rPr lang="es-MX" sz="2400" b="1" dirty="0" smtClean="0">
                <a:solidFill>
                  <a:schemeClr val="accent1">
                    <a:lumMod val="75000"/>
                  </a:schemeClr>
                </a:solidFill>
              </a:rPr>
              <a:t>                                                         </a:t>
            </a:r>
          </a:p>
          <a:p>
            <a:pPr algn="ctr"/>
            <a:endParaRPr lang="es-MX" sz="2400" b="1" dirty="0">
              <a:solidFill>
                <a:schemeClr val="accent1">
                  <a:lumMod val="75000"/>
                </a:schemeClr>
              </a:solidFill>
            </a:endParaRPr>
          </a:p>
          <a:p>
            <a:pPr algn="ctr"/>
            <a:endParaRPr lang="es-MX" sz="2400" b="1" dirty="0" smtClean="0">
              <a:solidFill>
                <a:schemeClr val="accent1">
                  <a:lumMod val="75000"/>
                </a:schemeClr>
              </a:solidFill>
            </a:endParaRPr>
          </a:p>
          <a:p>
            <a:pPr algn="ctr"/>
            <a:r>
              <a:rPr lang="es-MX" sz="2400" b="1" dirty="0">
                <a:solidFill>
                  <a:schemeClr val="accent1">
                    <a:lumMod val="75000"/>
                  </a:schemeClr>
                </a:solidFill>
              </a:rPr>
              <a:t> </a:t>
            </a:r>
            <a:r>
              <a:rPr lang="es-MX" sz="2400" b="1" dirty="0" smtClean="0">
                <a:solidFill>
                  <a:schemeClr val="accent1">
                    <a:lumMod val="75000"/>
                  </a:schemeClr>
                </a:solidFill>
              </a:rPr>
              <a:t>                                                       EQUIPO 2</a:t>
            </a:r>
          </a:p>
          <a:p>
            <a:pPr algn="ctr"/>
            <a:endParaRPr lang="es-MX" b="1" dirty="0">
              <a:solidFill>
                <a:schemeClr val="accent1">
                  <a:lumMod val="75000"/>
                </a:schemeClr>
              </a:solidFill>
            </a:endParaRPr>
          </a:p>
          <a:p>
            <a:pPr algn="ctr"/>
            <a:endParaRPr lang="es-MX" b="1" dirty="0" smtClean="0">
              <a:solidFill>
                <a:schemeClr val="accent1">
                  <a:lumMod val="75000"/>
                </a:schemeClr>
              </a:solidFill>
            </a:endParaRPr>
          </a:p>
          <a:p>
            <a:pPr algn="ctr"/>
            <a:r>
              <a:rPr lang="es-MX" b="1" dirty="0" smtClean="0">
                <a:solidFill>
                  <a:schemeClr val="accent1">
                    <a:lumMod val="75000"/>
                  </a:schemeClr>
                </a:solidFill>
              </a:rPr>
              <a:t>                                              </a:t>
            </a:r>
          </a:p>
          <a:p>
            <a:pPr algn="ctr"/>
            <a:endParaRPr lang="es-MX" b="1" dirty="0" smtClean="0">
              <a:solidFill>
                <a:schemeClr val="accent1">
                  <a:lumMod val="75000"/>
                </a:schemeClr>
              </a:solidFill>
            </a:endParaRPr>
          </a:p>
        </p:txBody>
      </p:sp>
      <p:sp>
        <p:nvSpPr>
          <p:cNvPr id="6" name="5 Rectángulo"/>
          <p:cNvSpPr/>
          <p:nvPr/>
        </p:nvSpPr>
        <p:spPr>
          <a:xfrm>
            <a:off x="1500166" y="357166"/>
            <a:ext cx="6543009" cy="1938992"/>
          </a:xfrm>
          <a:prstGeom prst="rect">
            <a:avLst/>
          </a:prstGeom>
          <a:noFill/>
        </p:spPr>
        <p:txBody>
          <a:bodyPr wrap="none" lIns="91440" tIns="45720" rIns="91440" bIns="45720">
            <a:spAutoFit/>
          </a:bodyPr>
          <a:lstStyle/>
          <a:p>
            <a:pPr algn="ctr"/>
            <a:r>
              <a:rPr lang="es-MX" sz="4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INSTITUTO DE ESTUDIOS </a:t>
            </a:r>
          </a:p>
          <a:p>
            <a:pPr algn="ctr"/>
            <a:r>
              <a:rPr lang="es-MX" sz="4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SUPERIORES DE LOS MOCHIS</a:t>
            </a:r>
          </a:p>
          <a:p>
            <a:pPr algn="ctr"/>
            <a:r>
              <a:rPr lang="es-MX" sz="4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r>
              <a:rPr lang="es-MX" sz="4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r>
              <a:rPr lang="es-MX" sz="2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CLAVE 6734</a:t>
            </a:r>
            <a:endParaRPr lang="es-MX" sz="2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143108" y="1714488"/>
            <a:ext cx="4855625" cy="830997"/>
          </a:xfrm>
          <a:prstGeom prst="rect">
            <a:avLst/>
          </a:prstGeom>
        </p:spPr>
        <p:txBody>
          <a:bodyPr wrap="none">
            <a:spAutoFit/>
          </a:bodyPr>
          <a:lstStyle/>
          <a:p>
            <a:pPr algn="ctr"/>
            <a:r>
              <a:rPr lang="es-ES"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Productos generados durante </a:t>
            </a:r>
          </a:p>
          <a:p>
            <a:pPr algn="ctr"/>
            <a:r>
              <a:rPr lang="es-ES"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la segunda reunión de trabajo</a:t>
            </a:r>
            <a:endParaRPr lang="es-ES"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5" name="4 CuadroTexto"/>
          <p:cNvSpPr txBox="1"/>
          <p:nvPr/>
        </p:nvSpPr>
        <p:spPr>
          <a:xfrm>
            <a:off x="1428728" y="3000372"/>
            <a:ext cx="6396879" cy="2031325"/>
          </a:xfrm>
          <a:prstGeom prst="rect">
            <a:avLst/>
          </a:prstGeom>
          <a:noFill/>
        </p:spPr>
        <p:txBody>
          <a:bodyPr wrap="none" rtlCol="0">
            <a:spAutoFit/>
          </a:bodyPr>
          <a:lstStyle/>
          <a:p>
            <a:r>
              <a:rPr lang="es-ES" b="1"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5. c  </a:t>
            </a:r>
            <a:r>
              <a:rPr lang="es-E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INTRODUCCIÓN </a:t>
            </a:r>
            <a:endParaRPr lang="es-E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r>
              <a:rPr lang="es-E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5. </a:t>
            </a:r>
            <a:r>
              <a:rPr lang="es-ES" b="1"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d  OBJETIVO GENERAL DEL PROYECTO Y DE CADA </a:t>
            </a:r>
            <a:r>
              <a:rPr lang="es-ES" b="1"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ASIGNATURA</a:t>
            </a:r>
          </a:p>
          <a:p>
            <a:r>
              <a:rPr lang="es-ES" b="1"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5. e  PREGUNTA </a:t>
            </a:r>
            <a:r>
              <a:rPr lang="es-ES" b="1"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GENERADORA</a:t>
            </a:r>
          </a:p>
          <a:p>
            <a:r>
              <a:rPr lang="es-ES" b="1"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5. f  CONTENIDO</a:t>
            </a:r>
            <a:endParaRPr lang="es-MX" dirty="0" smtClean="0"/>
          </a:p>
          <a:p>
            <a:r>
              <a:rPr lang="es-ES" b="1"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endParaRPr lang="es-MX" dirty="0" smtClean="0"/>
          </a:p>
          <a:p>
            <a:endParaRPr lang="es-MX" dirty="0" smtClean="0"/>
          </a:p>
          <a:p>
            <a:endParaRPr lang="es-MX"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42910" y="3718679"/>
            <a:ext cx="184731" cy="1754326"/>
          </a:xfrm>
          <a:prstGeom prst="rect">
            <a:avLst/>
          </a:prstGeom>
          <a:noFill/>
        </p:spPr>
        <p:txBody>
          <a:bodyPr wrap="none" rtlCol="0">
            <a:spAutoFit/>
          </a:bodyPr>
          <a:lstStyle/>
          <a:p>
            <a:endParaRPr lang="es-MX" dirty="0" smtClean="0"/>
          </a:p>
          <a:p>
            <a:endParaRPr lang="es-MX" dirty="0" smtClean="0"/>
          </a:p>
          <a:p>
            <a:endParaRPr lang="es-MX" dirty="0" smtClean="0"/>
          </a:p>
          <a:p>
            <a:endParaRPr lang="es-MX" dirty="0" smtClean="0"/>
          </a:p>
          <a:p>
            <a:endParaRPr lang="es-MX" dirty="0" smtClean="0"/>
          </a:p>
          <a:p>
            <a:endParaRPr lang="es-MX" dirty="0"/>
          </a:p>
        </p:txBody>
      </p:sp>
      <p:sp>
        <p:nvSpPr>
          <p:cNvPr id="3" name="2 Rectángulo"/>
          <p:cNvSpPr/>
          <p:nvPr/>
        </p:nvSpPr>
        <p:spPr>
          <a:xfrm>
            <a:off x="1142976" y="2143116"/>
            <a:ext cx="7072362" cy="2031325"/>
          </a:xfrm>
          <a:prstGeom prst="rect">
            <a:avLst/>
          </a:prstGeom>
        </p:spPr>
        <p:txBody>
          <a:bodyPr wrap="square">
            <a:spAutoFit/>
          </a:bodyPr>
          <a:lstStyle/>
          <a:p>
            <a:r>
              <a:rPr lang="es-MX" dirty="0" smtClean="0"/>
              <a:t>Los adolescentes, al igual que los adultos, pueden experimentar estrés de cualquier tipo todos los días. La mayoría de los adolescentes experimentan más estrés cuando perciben una situación como peligrosa, difícil o dolorosa y ellos no tienen los recursos para enfrentarla o abordarla. Por ello es importante estudiar algunas de las fuentes de estrés para los </a:t>
            </a:r>
            <a:r>
              <a:rPr lang="es-MX" dirty="0" smtClean="0"/>
              <a:t>adolescentes y ofrecer a los alumnos alternativas de actividades que ayuden a superar el estrés.</a:t>
            </a:r>
            <a:endParaRPr lang="es-MX" dirty="0"/>
          </a:p>
        </p:txBody>
      </p:sp>
      <p:sp>
        <p:nvSpPr>
          <p:cNvPr id="5" name="4 Rectángulo"/>
          <p:cNvSpPr/>
          <p:nvPr/>
        </p:nvSpPr>
        <p:spPr>
          <a:xfrm>
            <a:off x="3286116" y="1142984"/>
            <a:ext cx="2889125" cy="461665"/>
          </a:xfrm>
          <a:prstGeom prst="rect">
            <a:avLst/>
          </a:prstGeom>
        </p:spPr>
        <p:txBody>
          <a:bodyPr wrap="none">
            <a:spAutoFit/>
          </a:bodyPr>
          <a:lstStyle/>
          <a:p>
            <a:pPr algn="ctr"/>
            <a:r>
              <a:rPr lang="es-ES" sz="2400" b="1"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5. c  </a:t>
            </a:r>
            <a:r>
              <a:rPr lang="es-ES"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INTRODUCCIÓN </a:t>
            </a:r>
            <a:endParaRPr lang="es-MX" sz="24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928662" y="1785926"/>
            <a:ext cx="7500990" cy="4068806"/>
          </a:xfrm>
          <a:prstGeom prst="rect">
            <a:avLst/>
          </a:prstGeom>
        </p:spPr>
        <p:txBody>
          <a:bodyPr wrap="square">
            <a:spAutoFit/>
          </a:bodyPr>
          <a:lstStyle/>
          <a:p>
            <a:pPr lvl="0" algn="just" defTabSz="457200" fontAlgn="base">
              <a:lnSpc>
                <a:spcPct val="115000"/>
              </a:lnSpc>
              <a:spcBef>
                <a:spcPts val="375"/>
              </a:spcBef>
              <a:spcAft>
                <a:spcPct val="0"/>
              </a:spcAft>
            </a:pPr>
            <a:r>
              <a:rPr lang="es-MX" altLang="es-MX" dirty="0" smtClean="0">
                <a:solidFill>
                  <a:srgbClr val="000000"/>
                </a:solidFill>
                <a:latin typeface="Century Gothic" panose="020B0502020202020204" pitchFamily="34" charset="0"/>
                <a:ea typeface="MS PGothic" panose="020B0600070205080204" pitchFamily="34" charset="-128"/>
              </a:rPr>
              <a:t>El alumno será capaz de lograr un buen manejo de estrés al conocer las causas que lo provocan y técnicas de relajación.</a:t>
            </a:r>
          </a:p>
          <a:p>
            <a:pPr lvl="0" algn="just" defTabSz="457200" fontAlgn="base">
              <a:lnSpc>
                <a:spcPct val="115000"/>
              </a:lnSpc>
              <a:spcBef>
                <a:spcPts val="375"/>
              </a:spcBef>
              <a:spcAft>
                <a:spcPct val="0"/>
              </a:spcAft>
            </a:pPr>
            <a:r>
              <a:rPr lang="es-MX" altLang="es-MX" dirty="0" smtClean="0">
                <a:solidFill>
                  <a:srgbClr val="000000"/>
                </a:solidFill>
                <a:latin typeface="Century Gothic" panose="020B0502020202020204" pitchFamily="34" charset="0"/>
                <a:ea typeface="MS PGothic" panose="020B0600070205080204" pitchFamily="34" charset="-128"/>
              </a:rPr>
              <a:t>El </a:t>
            </a:r>
            <a:r>
              <a:rPr lang="es-MX" altLang="es-MX" dirty="0" smtClean="0">
                <a:solidFill>
                  <a:srgbClr val="000000"/>
                </a:solidFill>
                <a:latin typeface="Century Gothic" panose="020B0502020202020204" pitchFamily="34" charset="0"/>
                <a:ea typeface="MS PGothic" panose="020B0600070205080204" pitchFamily="34" charset="-128"/>
              </a:rPr>
              <a:t>alumno recopilará </a:t>
            </a:r>
            <a:r>
              <a:rPr lang="es-MX" altLang="es-MX" dirty="0" smtClean="0">
                <a:solidFill>
                  <a:srgbClr val="000000"/>
                </a:solidFill>
                <a:latin typeface="Century Gothic" panose="020B0502020202020204" pitchFamily="34" charset="0"/>
                <a:ea typeface="MS PGothic" panose="020B0600070205080204" pitchFamily="34" charset="-128"/>
              </a:rPr>
              <a:t>información sobre la incidencia de estrés en alumnos en edades </a:t>
            </a:r>
            <a:r>
              <a:rPr lang="es-MX" altLang="es-MX" dirty="0" smtClean="0">
                <a:solidFill>
                  <a:srgbClr val="000000"/>
                </a:solidFill>
                <a:latin typeface="Century Gothic" panose="020B0502020202020204" pitchFamily="34" charset="0"/>
                <a:ea typeface="MS PGothic" panose="020B0600070205080204" pitchFamily="34" charset="-128"/>
              </a:rPr>
              <a:t>entre 15 y 18 años para realizar un análisis estadístico,  lo cual lo sensibilizará </a:t>
            </a:r>
            <a:r>
              <a:rPr lang="es-MX" altLang="es-MX" dirty="0" smtClean="0">
                <a:solidFill>
                  <a:srgbClr val="000000"/>
                </a:solidFill>
                <a:latin typeface="Century Gothic" panose="020B0502020202020204" pitchFamily="34" charset="0"/>
                <a:ea typeface="MS PGothic" panose="020B0600070205080204" pitchFamily="34" charset="-128"/>
              </a:rPr>
              <a:t>sobre la dimensión del problema.</a:t>
            </a:r>
          </a:p>
          <a:p>
            <a:pPr lvl="0" algn="just" defTabSz="457200" fontAlgn="base">
              <a:lnSpc>
                <a:spcPct val="115000"/>
              </a:lnSpc>
              <a:spcBef>
                <a:spcPts val="375"/>
              </a:spcBef>
              <a:spcAft>
                <a:spcPct val="0"/>
              </a:spcAft>
            </a:pPr>
            <a:r>
              <a:rPr lang="es-MX" altLang="es-MX" dirty="0" smtClean="0">
                <a:solidFill>
                  <a:srgbClr val="000000"/>
                </a:solidFill>
                <a:latin typeface="Century Gothic" panose="020B0502020202020204" pitchFamily="34" charset="0"/>
                <a:ea typeface="MS PGothic" panose="020B0600070205080204" pitchFamily="34" charset="-128"/>
              </a:rPr>
              <a:t>Los alumnos obtendrán información sobre los factores que repercuten en el adolescente (psicológicos, morfológicos y sociales), favoreciendo la aparición de estrés.</a:t>
            </a:r>
          </a:p>
          <a:p>
            <a:pPr lvl="0" algn="just" defTabSz="457200" fontAlgn="base">
              <a:lnSpc>
                <a:spcPct val="115000"/>
              </a:lnSpc>
              <a:spcBef>
                <a:spcPts val="375"/>
              </a:spcBef>
              <a:spcAft>
                <a:spcPct val="0"/>
              </a:spcAft>
            </a:pPr>
            <a:r>
              <a:rPr lang="es-MX" altLang="es-MX" dirty="0" smtClean="0">
                <a:solidFill>
                  <a:srgbClr val="000000"/>
                </a:solidFill>
                <a:latin typeface="Century Gothic" panose="020B0502020202020204" pitchFamily="34" charset="0"/>
                <a:ea typeface="MS PGothic" panose="020B0600070205080204" pitchFamily="34" charset="-128"/>
              </a:rPr>
              <a:t>Los </a:t>
            </a:r>
            <a:r>
              <a:rPr lang="es-MX" altLang="es-MX" dirty="0" smtClean="0">
                <a:solidFill>
                  <a:srgbClr val="000000"/>
                </a:solidFill>
                <a:latin typeface="Century Gothic" panose="020B0502020202020204" pitchFamily="34" charset="0"/>
                <a:ea typeface="MS PGothic" panose="020B0600070205080204" pitchFamily="34" charset="-128"/>
              </a:rPr>
              <a:t>alumnos </a:t>
            </a:r>
            <a:r>
              <a:rPr lang="es-MX" altLang="es-MX" dirty="0" smtClean="0">
                <a:solidFill>
                  <a:srgbClr val="000000"/>
                </a:solidFill>
                <a:latin typeface="Century Gothic" panose="020B0502020202020204" pitchFamily="34" charset="0"/>
                <a:ea typeface="MS PGothic" panose="020B0600070205080204" pitchFamily="34" charset="-128"/>
              </a:rPr>
              <a:t>realizarán </a:t>
            </a:r>
            <a:r>
              <a:rPr lang="es-MX" altLang="es-MX" dirty="0" smtClean="0">
                <a:solidFill>
                  <a:srgbClr val="000000"/>
                </a:solidFill>
                <a:latin typeface="Century Gothic" panose="020B0502020202020204" pitchFamily="34" charset="0"/>
                <a:ea typeface="MS PGothic" panose="020B0600070205080204" pitchFamily="34" charset="-128"/>
              </a:rPr>
              <a:t>actividades  </a:t>
            </a:r>
            <a:r>
              <a:rPr lang="es-MX" altLang="es-MX" dirty="0" smtClean="0">
                <a:solidFill>
                  <a:srgbClr val="000000"/>
                </a:solidFill>
                <a:latin typeface="Century Gothic" panose="020B0502020202020204" pitchFamily="34" charset="0"/>
                <a:ea typeface="MS PGothic" panose="020B0600070205080204" pitchFamily="34" charset="-128"/>
              </a:rPr>
              <a:t>tales como </a:t>
            </a:r>
            <a:r>
              <a:rPr lang="es-MX" altLang="es-MX" dirty="0" err="1" smtClean="0">
                <a:solidFill>
                  <a:srgbClr val="000000"/>
                </a:solidFill>
                <a:latin typeface="Century Gothic" panose="020B0502020202020204" pitchFamily="34" charset="0"/>
                <a:ea typeface="MS PGothic" panose="020B0600070205080204" pitchFamily="34" charset="-128"/>
              </a:rPr>
              <a:t>arteterapia</a:t>
            </a:r>
            <a:r>
              <a:rPr lang="es-MX" altLang="es-MX" dirty="0" smtClean="0">
                <a:solidFill>
                  <a:srgbClr val="000000"/>
                </a:solidFill>
                <a:latin typeface="Century Gothic" panose="020B0502020202020204" pitchFamily="34" charset="0"/>
                <a:ea typeface="MS PGothic" panose="020B0600070205080204" pitchFamily="34" charset="-128"/>
              </a:rPr>
              <a:t> y meditación, las cuales les permitirán manejar el estrés en forma más efectiva.</a:t>
            </a:r>
            <a:endParaRPr lang="es-MX" altLang="es-MX" dirty="0" smtClean="0">
              <a:solidFill>
                <a:srgbClr val="000000"/>
              </a:solidFill>
              <a:latin typeface="Century Gothic" panose="020B0502020202020204" pitchFamily="34" charset="0"/>
              <a:ea typeface="MS PGothic" panose="020B0600070205080204" pitchFamily="34" charset="-128"/>
            </a:endParaRPr>
          </a:p>
        </p:txBody>
      </p:sp>
      <p:sp>
        <p:nvSpPr>
          <p:cNvPr id="3" name="2 Rectángulo"/>
          <p:cNvSpPr/>
          <p:nvPr/>
        </p:nvSpPr>
        <p:spPr>
          <a:xfrm>
            <a:off x="428596" y="857233"/>
            <a:ext cx="8429684" cy="830997"/>
          </a:xfrm>
          <a:prstGeom prst="rect">
            <a:avLst/>
          </a:prstGeom>
        </p:spPr>
        <p:txBody>
          <a:bodyPr wrap="square">
            <a:spAutoFit/>
          </a:bodyPr>
          <a:lstStyle/>
          <a:p>
            <a:r>
              <a:rPr lang="es-ES"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5. </a:t>
            </a:r>
            <a:r>
              <a:rPr lang="es-ES" sz="2400" b="1"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d  OBJETIVO GENERAL DEL PROYECTO Y DE CADA </a:t>
            </a:r>
            <a:r>
              <a:rPr lang="es-ES" sz="2400" b="1"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ASIGNATURA</a:t>
            </a:r>
            <a:endParaRPr lang="es-MX" sz="2400" dirty="0" smtClean="0"/>
          </a:p>
          <a:p>
            <a:r>
              <a:rPr lang="es-ES" sz="2400" b="1"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endParaRPr lang="es-MX" sz="24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071538" y="1285860"/>
            <a:ext cx="7286676" cy="461665"/>
          </a:xfrm>
          <a:prstGeom prst="rect">
            <a:avLst/>
          </a:prstGeom>
        </p:spPr>
        <p:txBody>
          <a:bodyPr wrap="square">
            <a:spAutoFit/>
          </a:bodyPr>
          <a:lstStyle/>
          <a:p>
            <a:pPr algn="ctr"/>
            <a:r>
              <a:rPr lang="es-MX" sz="2400" dirty="0" smtClean="0"/>
              <a:t> </a:t>
            </a:r>
            <a:r>
              <a:rPr lang="es-ES" sz="2400" b="1"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5. e  PREGUNTA GENERADORA</a:t>
            </a:r>
          </a:p>
        </p:txBody>
      </p:sp>
      <p:sp>
        <p:nvSpPr>
          <p:cNvPr id="4" name="3 CuadroTexto"/>
          <p:cNvSpPr txBox="1"/>
          <p:nvPr/>
        </p:nvSpPr>
        <p:spPr>
          <a:xfrm>
            <a:off x="714348" y="2357430"/>
            <a:ext cx="8280152" cy="830997"/>
          </a:xfrm>
          <a:prstGeom prst="rect">
            <a:avLst/>
          </a:prstGeom>
          <a:noFill/>
        </p:spPr>
        <p:txBody>
          <a:bodyPr wrap="none" rtlCol="0">
            <a:spAutoFit/>
          </a:bodyPr>
          <a:lstStyle/>
          <a:p>
            <a:pPr algn="ctr"/>
            <a:r>
              <a:rPr lang="es-MX" sz="2400" dirty="0" smtClean="0"/>
              <a:t>¿Se puede controlar la reacción de nuestro cuerpo ante el estrés </a:t>
            </a:r>
          </a:p>
          <a:p>
            <a:pPr algn="ctr"/>
            <a:r>
              <a:rPr lang="es-MX" sz="2400" dirty="0" smtClean="0"/>
              <a:t>al someterse a actividades de relajación?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43108" y="1071546"/>
            <a:ext cx="4572000" cy="646331"/>
          </a:xfrm>
          <a:prstGeom prst="rect">
            <a:avLst/>
          </a:prstGeom>
        </p:spPr>
        <p:txBody>
          <a:bodyPr>
            <a:spAutoFit/>
          </a:bodyPr>
          <a:lstStyle/>
          <a:p>
            <a:pPr algn="ctr"/>
            <a:r>
              <a:rPr lang="es-MX" dirty="0" smtClean="0"/>
              <a:t> </a:t>
            </a:r>
            <a:r>
              <a:rPr lang="es-ES" b="1"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5. </a:t>
            </a:r>
            <a:r>
              <a:rPr lang="es-ES" b="1"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f  CONTENIDO</a:t>
            </a:r>
            <a:endParaRPr lang="es-ES" b="1"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ctr"/>
            <a:endParaRPr lang="es-MX" dirty="0" smtClean="0"/>
          </a:p>
        </p:txBody>
      </p:sp>
      <p:graphicFrame>
        <p:nvGraphicFramePr>
          <p:cNvPr id="3" name="2 Tabla"/>
          <p:cNvGraphicFramePr>
            <a:graphicFrameLocks noGrp="1"/>
          </p:cNvGraphicFramePr>
          <p:nvPr/>
        </p:nvGraphicFramePr>
        <p:xfrm>
          <a:off x="500034" y="1714488"/>
          <a:ext cx="8215370" cy="3884670"/>
        </p:xfrm>
        <a:graphic>
          <a:graphicData uri="http://schemas.openxmlformats.org/drawingml/2006/table">
            <a:tbl>
              <a:tblPr firstRow="1" bandRow="1">
                <a:tableStyleId>{5C22544A-7EE6-4342-B048-85BDC9FD1C3A}</a:tableStyleId>
              </a:tblPr>
              <a:tblGrid>
                <a:gridCol w="1393679"/>
                <a:gridCol w="1320328"/>
                <a:gridCol w="1540382"/>
                <a:gridCol w="1674965"/>
                <a:gridCol w="1071570"/>
                <a:gridCol w="1214446"/>
              </a:tblGrid>
              <a:tr h="592830">
                <a:tc>
                  <a:txBody>
                    <a:bodyPr/>
                    <a:lstStyle/>
                    <a:p>
                      <a:r>
                        <a:rPr lang="es-MX" sz="1600" dirty="0" smtClean="0"/>
                        <a:t>MORFOLOGÍA</a:t>
                      </a:r>
                      <a:endParaRPr lang="es-MX" sz="1600" dirty="0"/>
                    </a:p>
                  </a:txBody>
                  <a:tcPr/>
                </a:tc>
                <a:tc>
                  <a:txBody>
                    <a:bodyPr/>
                    <a:lstStyle/>
                    <a:p>
                      <a:r>
                        <a:rPr lang="es-MX" sz="1600" dirty="0" smtClean="0"/>
                        <a:t>PSICOLOGÍA</a:t>
                      </a:r>
                      <a:endParaRPr lang="es-MX" sz="1600" dirty="0"/>
                    </a:p>
                  </a:txBody>
                  <a:tcPr/>
                </a:tc>
                <a:tc>
                  <a:txBody>
                    <a:bodyPr/>
                    <a:lstStyle/>
                    <a:p>
                      <a:r>
                        <a:rPr lang="es-MX" sz="1600" dirty="0" smtClean="0"/>
                        <a:t>ESTADÍSTICA Y PROBABILIDAD</a:t>
                      </a:r>
                      <a:endParaRPr lang="es-MX" sz="1600" dirty="0"/>
                    </a:p>
                  </a:txBody>
                  <a:tcPr/>
                </a:tc>
                <a:tc>
                  <a:txBody>
                    <a:bodyPr/>
                    <a:lstStyle/>
                    <a:p>
                      <a:r>
                        <a:rPr lang="es-MX" sz="1600" dirty="0" smtClean="0"/>
                        <a:t>DIBUJO CONSTRUCTIVO</a:t>
                      </a:r>
                      <a:endParaRPr lang="es-MX" sz="1600" dirty="0"/>
                    </a:p>
                  </a:txBody>
                  <a:tcPr/>
                </a:tc>
                <a:tc>
                  <a:txBody>
                    <a:bodyPr/>
                    <a:lstStyle/>
                    <a:p>
                      <a:r>
                        <a:rPr lang="es-MX" sz="1600" dirty="0" smtClean="0"/>
                        <a:t>INGLÉS</a:t>
                      </a:r>
                      <a:endParaRPr lang="es-MX" sz="1600" dirty="0"/>
                    </a:p>
                  </a:txBody>
                  <a:tcPr/>
                </a:tc>
                <a:tc>
                  <a:txBody>
                    <a:bodyPr/>
                    <a:lstStyle/>
                    <a:p>
                      <a:r>
                        <a:rPr lang="es-MX" sz="1600" dirty="0" smtClean="0"/>
                        <a:t>ESTÉTICAS</a:t>
                      </a:r>
                      <a:endParaRPr lang="es-MX" sz="1600" dirty="0"/>
                    </a:p>
                  </a:txBody>
                  <a:tcPr/>
                </a:tc>
              </a:tr>
              <a:tr h="2496128">
                <a:tc>
                  <a:txBody>
                    <a:bodyPr/>
                    <a:lstStyle/>
                    <a:p>
                      <a:r>
                        <a:rPr lang="es-MX" sz="1400" b="0" i="0" kern="1200" dirty="0" smtClean="0">
                          <a:solidFill>
                            <a:schemeClr val="dk1"/>
                          </a:solidFill>
                          <a:latin typeface="+mn-lt"/>
                          <a:ea typeface="+mn-ea"/>
                          <a:cs typeface="+mn-cs"/>
                        </a:rPr>
                        <a:t>El organismo  libera </a:t>
                      </a:r>
                      <a:r>
                        <a:rPr lang="es-MX" sz="1400" b="0" i="0" kern="1200" dirty="0" err="1" smtClean="0">
                          <a:solidFill>
                            <a:schemeClr val="tx1"/>
                          </a:solidFill>
                          <a:latin typeface="+mn-lt"/>
                          <a:ea typeface="+mn-ea"/>
                          <a:cs typeface="+mn-cs"/>
                        </a:rPr>
                        <a:t>cortisol</a:t>
                      </a:r>
                      <a:r>
                        <a:rPr lang="es-MX" sz="1400" b="0" i="0" kern="1200" dirty="0" smtClean="0">
                          <a:solidFill>
                            <a:schemeClr val="dk1"/>
                          </a:solidFill>
                          <a:latin typeface="+mn-lt"/>
                          <a:ea typeface="+mn-ea"/>
                          <a:cs typeface="+mn-cs"/>
                        </a:rPr>
                        <a:t> activando enzimas que hacen que depositemos grasa abdominal, en lugar de usarla como fuente de energía.</a:t>
                      </a:r>
                      <a:endParaRPr lang="es-MX" sz="1400" dirty="0"/>
                    </a:p>
                  </a:txBody>
                  <a:tcPr/>
                </a:tc>
                <a:tc>
                  <a:txBody>
                    <a:bodyPr/>
                    <a:lstStyle/>
                    <a:p>
                      <a:r>
                        <a:rPr lang="es-MX" sz="1400" dirty="0" smtClean="0"/>
                        <a:t>La psicología de la adolescencia es</a:t>
                      </a:r>
                      <a:r>
                        <a:rPr lang="es-MX" sz="1400" baseline="0" dirty="0" smtClean="0"/>
                        <a:t> apasionante debido a que es</a:t>
                      </a:r>
                      <a:endParaRPr lang="es-MX" sz="1400" dirty="0" smtClean="0"/>
                    </a:p>
                    <a:p>
                      <a:r>
                        <a:rPr lang="es-MX" sz="1400" dirty="0" smtClean="0"/>
                        <a:t>un periodo durante el cual un individuo emocionalmente inmaduro se acerca a la culminación de su crecimiento físico y mental.</a:t>
                      </a:r>
                      <a:endParaRPr lang="es-MX" sz="1400" dirty="0"/>
                    </a:p>
                  </a:txBody>
                  <a:tcPr/>
                </a:tc>
                <a:tc>
                  <a:txBody>
                    <a:bodyPr/>
                    <a:lstStyle/>
                    <a:p>
                      <a:r>
                        <a:rPr lang="es-MX" sz="1400" dirty="0" smtClean="0"/>
                        <a:t>Se enfoca a la representación</a:t>
                      </a:r>
                      <a:r>
                        <a:rPr lang="es-MX" sz="1400" baseline="0" dirty="0" smtClean="0"/>
                        <a:t> gráfica de la información obtenida, así como la inferencia para una generalización de los resultados obtenidos.</a:t>
                      </a:r>
                      <a:endParaRPr lang="es-MX" sz="1400" dirty="0"/>
                    </a:p>
                  </a:txBody>
                  <a:tcPr/>
                </a:tc>
                <a:tc>
                  <a:txBody>
                    <a:bodyPr/>
                    <a:lstStyle/>
                    <a:p>
                      <a:r>
                        <a:rPr lang="es-MX" sz="1400" dirty="0" smtClean="0"/>
                        <a:t>Se realiza el</a:t>
                      </a:r>
                      <a:r>
                        <a:rPr lang="es-MX" sz="1400" baseline="0" dirty="0" smtClean="0"/>
                        <a:t> diseño de un área que propicie un estado mental de la relajación.</a:t>
                      </a:r>
                      <a:endParaRPr lang="es-MX" sz="1400" dirty="0"/>
                    </a:p>
                  </a:txBody>
                  <a:tcPr/>
                </a:tc>
                <a:tc>
                  <a:txBody>
                    <a:bodyPr/>
                    <a:lstStyle/>
                    <a:p>
                      <a:r>
                        <a:rPr lang="es-MX" sz="1400" dirty="0" smtClean="0"/>
                        <a:t>En</a:t>
                      </a:r>
                      <a:r>
                        <a:rPr lang="es-MX" sz="1400" baseline="0" dirty="0" smtClean="0"/>
                        <a:t> caso de obtener información en idioma inglés, es necesario traducirla.</a:t>
                      </a:r>
                      <a:endParaRPr lang="es-MX" sz="1400" dirty="0"/>
                    </a:p>
                  </a:txBody>
                  <a:tcPr/>
                </a:tc>
                <a:tc>
                  <a:txBody>
                    <a:bodyPr/>
                    <a:lstStyle/>
                    <a:p>
                      <a:r>
                        <a:rPr lang="es-MX" sz="1400" dirty="0" smtClean="0"/>
                        <a:t>La </a:t>
                      </a:r>
                      <a:r>
                        <a:rPr lang="es-MX" sz="1400" dirty="0" err="1" smtClean="0"/>
                        <a:t>arteterapia</a:t>
                      </a:r>
                      <a:r>
                        <a:rPr lang="es-MX" sz="1400" dirty="0" smtClean="0"/>
                        <a:t> consiste en emplear técnicas artísticas</a:t>
                      </a:r>
                      <a:r>
                        <a:rPr lang="es-MX" sz="1400" baseline="0" dirty="0" smtClean="0"/>
                        <a:t> que inducen a la relajación, como por ejemplo el uso de </a:t>
                      </a:r>
                      <a:r>
                        <a:rPr lang="es-MX" sz="1400" baseline="0" dirty="0" err="1" smtClean="0"/>
                        <a:t>mandalas</a:t>
                      </a:r>
                      <a:r>
                        <a:rPr lang="es-MX" sz="1400" baseline="0" dirty="0" smtClean="0"/>
                        <a:t> y sus colores.</a:t>
                      </a:r>
                      <a:endParaRPr lang="es-MX" sz="1400" dirty="0"/>
                    </a:p>
                  </a:txBody>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714612" y="2214554"/>
            <a:ext cx="4062715" cy="461665"/>
          </a:xfrm>
          <a:prstGeom prst="rect">
            <a:avLst/>
          </a:prstGeom>
        </p:spPr>
        <p:txBody>
          <a:bodyPr wrap="none">
            <a:spAutoFit/>
          </a:bodyPr>
          <a:lstStyle/>
          <a:p>
            <a:r>
              <a:rPr lang="es-ES" sz="2400" b="1"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5. i</a:t>
            </a:r>
            <a:r>
              <a:rPr lang="es-ES" sz="2400" b="1"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EVIDENCIAS DEL PROCESO</a:t>
            </a:r>
            <a:endParaRPr lang="es-MX"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571604" y="1000108"/>
            <a:ext cx="6500369" cy="369332"/>
          </a:xfrm>
          <a:prstGeom prst="rect">
            <a:avLst/>
          </a:prstGeom>
        </p:spPr>
        <p:txBody>
          <a:bodyPr wrap="none">
            <a:spAutoFit/>
          </a:bodyPr>
          <a:lstStyle/>
          <a:p>
            <a:r>
              <a:rPr lang="es-ES" b="1"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PRODUCTO 4: ORGANIZADOR GRÁFICO. PREGUNTAS ESENCIALES</a:t>
            </a:r>
            <a:endParaRPr lang="es-MX" dirty="0"/>
          </a:p>
        </p:txBody>
      </p:sp>
      <p:pic>
        <p:nvPicPr>
          <p:cNvPr id="2050" name="Picture 2"/>
          <p:cNvPicPr>
            <a:picLocks noChangeAspect="1" noChangeArrowheads="1"/>
          </p:cNvPicPr>
          <p:nvPr/>
        </p:nvPicPr>
        <p:blipFill>
          <a:blip r:embed="rId2"/>
          <a:srcRect/>
          <a:stretch>
            <a:fillRect/>
          </a:stretch>
        </p:blipFill>
        <p:spPr bwMode="auto">
          <a:xfrm>
            <a:off x="1785918" y="1643050"/>
            <a:ext cx="5929354" cy="464347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857356" y="714357"/>
            <a:ext cx="5357850" cy="461665"/>
          </a:xfrm>
          <a:prstGeom prst="rect">
            <a:avLst/>
          </a:prstGeom>
        </p:spPr>
        <p:txBody>
          <a:bodyPr wrap="square">
            <a:spAutoFit/>
          </a:bodyPr>
          <a:lstStyle/>
          <a:p>
            <a:r>
              <a:rPr lang="es-ES" sz="2400" b="1"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PRODUCTO </a:t>
            </a:r>
            <a:r>
              <a:rPr lang="es-ES" sz="2400" b="1"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5: PROCESO DE INDAGACIÓN</a:t>
            </a:r>
            <a:endParaRPr lang="es-MX" sz="2400" dirty="0"/>
          </a:p>
        </p:txBody>
      </p:sp>
      <p:pic>
        <p:nvPicPr>
          <p:cNvPr id="3074" name="Picture 2"/>
          <p:cNvPicPr>
            <a:picLocks noChangeAspect="1" noChangeArrowheads="1"/>
          </p:cNvPicPr>
          <p:nvPr/>
        </p:nvPicPr>
        <p:blipFill>
          <a:blip r:embed="rId2"/>
          <a:srcRect/>
          <a:stretch>
            <a:fillRect/>
          </a:stretch>
        </p:blipFill>
        <p:spPr bwMode="auto">
          <a:xfrm>
            <a:off x="642910" y="1428736"/>
            <a:ext cx="7972425" cy="44767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786050" y="785794"/>
            <a:ext cx="3383427" cy="369332"/>
          </a:xfrm>
          <a:prstGeom prst="rect">
            <a:avLst/>
          </a:prstGeom>
        </p:spPr>
        <p:txBody>
          <a:bodyPr wrap="none">
            <a:spAutoFit/>
          </a:bodyPr>
          <a:lstStyle/>
          <a:p>
            <a:r>
              <a:rPr lang="es-ES" b="1"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PRODUCTO </a:t>
            </a:r>
            <a:r>
              <a:rPr lang="es-ES" b="1"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6: e) A.M.E. GENERAL</a:t>
            </a:r>
            <a:endParaRPr lang="es-MX" dirty="0"/>
          </a:p>
        </p:txBody>
      </p:sp>
      <p:pic>
        <p:nvPicPr>
          <p:cNvPr id="4098" name="Picture 2"/>
          <p:cNvPicPr>
            <a:picLocks noChangeAspect="1" noChangeArrowheads="1"/>
          </p:cNvPicPr>
          <p:nvPr/>
        </p:nvPicPr>
        <p:blipFill>
          <a:blip r:embed="rId2"/>
          <a:srcRect/>
          <a:stretch>
            <a:fillRect/>
          </a:stretch>
        </p:blipFill>
        <p:spPr bwMode="auto">
          <a:xfrm>
            <a:off x="714348" y="1285860"/>
            <a:ext cx="7929617" cy="521497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428596" y="357166"/>
            <a:ext cx="8358246" cy="594202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42910" y="285728"/>
            <a:ext cx="8104442" cy="70788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40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PARTICIPANTES Y ASIGNATURAS</a:t>
            </a:r>
            <a:endParaRPr lang="es-ES" sz="40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graphicFrame>
        <p:nvGraphicFramePr>
          <p:cNvPr id="4" name="3 Tabla"/>
          <p:cNvGraphicFramePr>
            <a:graphicFrameLocks noGrp="1"/>
          </p:cNvGraphicFramePr>
          <p:nvPr/>
        </p:nvGraphicFramePr>
        <p:xfrm>
          <a:off x="571472" y="1357299"/>
          <a:ext cx="8143932" cy="5143534"/>
        </p:xfrm>
        <a:graphic>
          <a:graphicData uri="http://schemas.openxmlformats.org/drawingml/2006/table">
            <a:tbl>
              <a:tblPr firstRow="1" bandRow="1">
                <a:tableStyleId>{5C22544A-7EE6-4342-B048-85BDC9FD1C3A}</a:tableStyleId>
              </a:tblPr>
              <a:tblGrid>
                <a:gridCol w="4071966"/>
                <a:gridCol w="4071966"/>
              </a:tblGrid>
              <a:tr h="519334">
                <a:tc>
                  <a:txBody>
                    <a:bodyPr/>
                    <a:lstStyle/>
                    <a:p>
                      <a:r>
                        <a:rPr lang="es-MX" dirty="0" smtClean="0"/>
                        <a:t>             PROFESOR(A)</a:t>
                      </a:r>
                      <a:endParaRPr lang="es-MX" dirty="0"/>
                    </a:p>
                  </a:txBody>
                  <a:tcPr/>
                </a:tc>
                <a:tc>
                  <a:txBody>
                    <a:bodyPr/>
                    <a:lstStyle/>
                    <a:p>
                      <a:r>
                        <a:rPr lang="es-MX" dirty="0" smtClean="0"/>
                        <a:t>ASIGNATURA</a:t>
                      </a:r>
                      <a:endParaRPr lang="es-MX" dirty="0"/>
                    </a:p>
                  </a:txBody>
                  <a:tcPr/>
                </a:tc>
              </a:tr>
              <a:tr h="896383">
                <a:tc>
                  <a:txBody>
                    <a:bodyPr/>
                    <a:lstStyle/>
                    <a:p>
                      <a:r>
                        <a:rPr lang="es-MX" dirty="0" smtClean="0"/>
                        <a:t>MARCO</a:t>
                      </a:r>
                      <a:r>
                        <a:rPr lang="es-MX" baseline="0" dirty="0" smtClean="0"/>
                        <a:t> ANTONIO BORBOA SIMENTAL</a:t>
                      </a:r>
                      <a:endParaRPr lang="es-MX" dirty="0"/>
                    </a:p>
                  </a:txBody>
                  <a:tcPr/>
                </a:tc>
                <a:tc>
                  <a:txBody>
                    <a:bodyPr/>
                    <a:lstStyle/>
                    <a:p>
                      <a:r>
                        <a:rPr lang="es-MX" dirty="0" smtClean="0"/>
                        <a:t>MORFOLOGÍA</a:t>
                      </a:r>
                      <a:endParaRPr lang="es-MX" dirty="0"/>
                    </a:p>
                  </a:txBody>
                  <a:tcPr/>
                </a:tc>
              </a:tr>
              <a:tr h="519334">
                <a:tc>
                  <a:txBody>
                    <a:bodyPr/>
                    <a:lstStyle/>
                    <a:p>
                      <a:r>
                        <a:rPr lang="es-MX" dirty="0" smtClean="0"/>
                        <a:t>MARÍA FERNANDA RUIZ DÍAZ</a:t>
                      </a:r>
                      <a:endParaRPr lang="es-MX" dirty="0"/>
                    </a:p>
                  </a:txBody>
                  <a:tcPr/>
                </a:tc>
                <a:tc>
                  <a:txBody>
                    <a:bodyPr/>
                    <a:lstStyle/>
                    <a:p>
                      <a:r>
                        <a:rPr lang="es-MX" dirty="0" smtClean="0"/>
                        <a:t>ESTADÍSTICA Y PROBABILIDAD</a:t>
                      </a:r>
                      <a:endParaRPr lang="es-MX" dirty="0"/>
                    </a:p>
                  </a:txBody>
                  <a:tcPr/>
                </a:tc>
              </a:tr>
              <a:tr h="896383">
                <a:tc>
                  <a:txBody>
                    <a:bodyPr/>
                    <a:lstStyle/>
                    <a:p>
                      <a:r>
                        <a:rPr lang="es-MX" dirty="0" smtClean="0"/>
                        <a:t>MARÍA</a:t>
                      </a:r>
                      <a:r>
                        <a:rPr lang="es-MX" baseline="0" dirty="0" smtClean="0"/>
                        <a:t> EUGENIA CASTRO VILLALOBOS</a:t>
                      </a:r>
                      <a:endParaRPr lang="es-MX" dirty="0"/>
                    </a:p>
                  </a:txBody>
                  <a:tcPr/>
                </a:tc>
                <a:tc>
                  <a:txBody>
                    <a:bodyPr/>
                    <a:lstStyle/>
                    <a:p>
                      <a:r>
                        <a:rPr lang="es-MX" dirty="0" smtClean="0"/>
                        <a:t>DIBUJO CONSTRUCTIVO</a:t>
                      </a:r>
                      <a:endParaRPr lang="es-MX" dirty="0"/>
                    </a:p>
                  </a:txBody>
                  <a:tcPr/>
                </a:tc>
              </a:tr>
              <a:tr h="519334">
                <a:tc>
                  <a:txBody>
                    <a:bodyPr/>
                    <a:lstStyle/>
                    <a:p>
                      <a:r>
                        <a:rPr lang="es-MX" dirty="0" smtClean="0"/>
                        <a:t>ROMINA VARGAS ESCOBAR</a:t>
                      </a:r>
                      <a:endParaRPr lang="es-MX" dirty="0"/>
                    </a:p>
                  </a:txBody>
                  <a:tcPr/>
                </a:tc>
                <a:tc>
                  <a:txBody>
                    <a:bodyPr/>
                    <a:lstStyle/>
                    <a:p>
                      <a:r>
                        <a:rPr lang="es-MX" dirty="0" smtClean="0"/>
                        <a:t>ESTÉTICAS</a:t>
                      </a:r>
                      <a:endParaRPr lang="es-MX" dirty="0"/>
                    </a:p>
                  </a:txBody>
                  <a:tcPr/>
                </a:tc>
              </a:tr>
              <a:tr h="896383">
                <a:tc>
                  <a:txBody>
                    <a:bodyPr/>
                    <a:lstStyle/>
                    <a:p>
                      <a:r>
                        <a:rPr lang="es-MX" dirty="0" smtClean="0"/>
                        <a:t>ROSARIO GUADALUPE VALDEZ ROBLES</a:t>
                      </a:r>
                      <a:endParaRPr lang="es-MX" dirty="0"/>
                    </a:p>
                  </a:txBody>
                  <a:tcPr/>
                </a:tc>
                <a:tc>
                  <a:txBody>
                    <a:bodyPr/>
                    <a:lstStyle/>
                    <a:p>
                      <a:r>
                        <a:rPr lang="es-MX" dirty="0" smtClean="0"/>
                        <a:t>PSICOLOGÍA</a:t>
                      </a:r>
                      <a:endParaRPr lang="es-MX" dirty="0"/>
                    </a:p>
                  </a:txBody>
                  <a:tcPr/>
                </a:tc>
              </a:tr>
              <a:tr h="896383">
                <a:tc>
                  <a:txBody>
                    <a:bodyPr/>
                    <a:lstStyle/>
                    <a:p>
                      <a:r>
                        <a:rPr lang="es-MX" dirty="0" smtClean="0"/>
                        <a:t>CECILIA CATALINA CASTRO GÓMEZ</a:t>
                      </a:r>
                      <a:endParaRPr lang="es-MX" dirty="0"/>
                    </a:p>
                  </a:txBody>
                  <a:tcPr/>
                </a:tc>
                <a:tc>
                  <a:txBody>
                    <a:bodyPr/>
                    <a:lstStyle/>
                    <a:p>
                      <a:r>
                        <a:rPr lang="es-MX" dirty="0" smtClean="0"/>
                        <a:t>INGLÉS</a:t>
                      </a:r>
                      <a:endParaRPr lang="es-MX" dirty="0"/>
                    </a:p>
                  </a:txBody>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428596" y="714356"/>
            <a:ext cx="8358246" cy="55721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595313" y="1181100"/>
            <a:ext cx="3597551" cy="2176462"/>
          </a:xfrm>
          <a:prstGeom prst="rect">
            <a:avLst/>
          </a:prstGeom>
          <a:noFill/>
          <a:ln w="9525">
            <a:noFill/>
            <a:miter lim="800000"/>
            <a:headEnd/>
            <a:tailEnd/>
          </a:ln>
          <a:effectLst/>
        </p:spPr>
      </p:pic>
      <p:sp>
        <p:nvSpPr>
          <p:cNvPr id="3" name="2 Rectángulo"/>
          <p:cNvSpPr/>
          <p:nvPr/>
        </p:nvSpPr>
        <p:spPr>
          <a:xfrm>
            <a:off x="1142976" y="571480"/>
            <a:ext cx="6946004" cy="461665"/>
          </a:xfrm>
          <a:prstGeom prst="rect">
            <a:avLst/>
          </a:prstGeom>
        </p:spPr>
        <p:txBody>
          <a:bodyPr wrap="none">
            <a:spAutoFit/>
          </a:bodyPr>
          <a:lstStyle/>
          <a:p>
            <a:r>
              <a:rPr lang="es-ES" sz="2400" b="1"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PRODUCTO 9. FOTOGRAFÍAS DE LA SEGUNDA SESIÓN</a:t>
            </a:r>
            <a:endParaRPr lang="es-MX" sz="2400" dirty="0"/>
          </a:p>
        </p:txBody>
      </p:sp>
      <p:pic>
        <p:nvPicPr>
          <p:cNvPr id="1027" name="Picture 3"/>
          <p:cNvPicPr>
            <a:picLocks noChangeAspect="1" noChangeArrowheads="1"/>
          </p:cNvPicPr>
          <p:nvPr/>
        </p:nvPicPr>
        <p:blipFill>
          <a:blip r:embed="rId3"/>
          <a:srcRect/>
          <a:stretch>
            <a:fillRect/>
          </a:stretch>
        </p:blipFill>
        <p:spPr bwMode="auto">
          <a:xfrm>
            <a:off x="4429124" y="1142984"/>
            <a:ext cx="3995738" cy="226695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357159" y="3499064"/>
            <a:ext cx="4357718" cy="2430266"/>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a:srcRect/>
          <a:stretch>
            <a:fillRect/>
          </a:stretch>
        </p:blipFill>
        <p:spPr bwMode="auto">
          <a:xfrm>
            <a:off x="4909208" y="3500438"/>
            <a:ext cx="4037385" cy="24288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571604" y="1785926"/>
            <a:ext cx="3556871" cy="369332"/>
          </a:xfrm>
          <a:prstGeom prst="rect">
            <a:avLst/>
          </a:prstGeom>
          <a:noFill/>
        </p:spPr>
        <p:txBody>
          <a:bodyPr wrap="none" rtlCol="0">
            <a:spAutoFit/>
          </a:bodyPr>
          <a:lstStyle/>
          <a:p>
            <a:pPr algn="ctr"/>
            <a:r>
              <a:rPr lang="es-MX" dirty="0" smtClean="0"/>
              <a:t>                                             </a:t>
            </a:r>
            <a:r>
              <a:rPr lang="es-MX" b="1" dirty="0" smtClean="0"/>
              <a:t>PROYECTO</a:t>
            </a:r>
            <a:endParaRPr lang="es-MX" b="1" dirty="0"/>
          </a:p>
        </p:txBody>
      </p:sp>
      <p:sp>
        <p:nvSpPr>
          <p:cNvPr id="3" name="2 Rectángulo"/>
          <p:cNvSpPr/>
          <p:nvPr/>
        </p:nvSpPr>
        <p:spPr>
          <a:xfrm>
            <a:off x="641864" y="2143116"/>
            <a:ext cx="8430898" cy="769441"/>
          </a:xfrm>
          <a:prstGeom prst="rect">
            <a:avLst/>
          </a:prstGeom>
          <a:noFill/>
        </p:spPr>
        <p:txBody>
          <a:bodyPr wrap="none" lIns="91440" tIns="45720" rIns="91440" bIns="45720">
            <a:spAutoFit/>
          </a:bodyPr>
          <a:lstStyle/>
          <a:p>
            <a:pPr algn="ctr"/>
            <a:r>
              <a:rPr lang="es-ES" sz="4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EL ESTRÉS EN EL ADOLESCENTE</a:t>
            </a:r>
          </a:p>
        </p:txBody>
      </p:sp>
      <p:sp>
        <p:nvSpPr>
          <p:cNvPr id="5" name="4 CuadroTexto"/>
          <p:cNvSpPr txBox="1"/>
          <p:nvPr/>
        </p:nvSpPr>
        <p:spPr>
          <a:xfrm>
            <a:off x="1857356" y="2928934"/>
            <a:ext cx="6032742" cy="2585323"/>
          </a:xfrm>
          <a:prstGeom prst="rect">
            <a:avLst/>
          </a:prstGeom>
          <a:noFill/>
        </p:spPr>
        <p:txBody>
          <a:bodyPr wrap="none" rtlCol="0">
            <a:spAutoFit/>
          </a:bodyPr>
          <a:lstStyle/>
          <a:p>
            <a:pPr lvl="0">
              <a:spcBef>
                <a:spcPct val="0"/>
              </a:spcBef>
              <a:defRPr/>
            </a:pPr>
            <a:r>
              <a:rPr lang="es-MX" b="1" dirty="0">
                <a:solidFill>
                  <a:schemeClr val="tx2"/>
                </a:solidFill>
                <a:effectLst>
                  <a:outerShdw blurRad="31750" dist="25400" dir="5400000" algn="tl" rotWithShape="0">
                    <a:srgbClr val="000000">
                      <a:alpha val="25000"/>
                    </a:srgbClr>
                  </a:outerShdw>
                </a:effectLst>
              </a:rPr>
              <a:t>Contenido:</a:t>
            </a:r>
          </a:p>
          <a:p>
            <a:pPr lvl="0">
              <a:spcBef>
                <a:spcPct val="0"/>
              </a:spcBef>
              <a:defRPr/>
            </a:pPr>
            <a:r>
              <a:rPr lang="es-MX" b="1" dirty="0">
                <a:solidFill>
                  <a:schemeClr val="tx2"/>
                </a:solidFill>
                <a:effectLst>
                  <a:outerShdw blurRad="31750" dist="25400" dir="5400000" algn="tl" rotWithShape="0">
                    <a:srgbClr val="000000">
                      <a:alpha val="25000"/>
                    </a:srgbClr>
                  </a:outerShdw>
                </a:effectLst>
              </a:rPr>
              <a:t>5.a</a:t>
            </a:r>
          </a:p>
          <a:p>
            <a:pPr lvl="0">
              <a:spcBef>
                <a:spcPct val="0"/>
              </a:spcBef>
              <a:buFont typeface="Arial" pitchFamily="34" charset="0"/>
              <a:buChar char="•"/>
              <a:defRPr/>
            </a:pPr>
            <a:r>
              <a:rPr lang="es-MX" b="1" dirty="0">
                <a:solidFill>
                  <a:schemeClr val="tx2"/>
                </a:solidFill>
                <a:effectLst>
                  <a:outerShdw blurRad="31750" dist="25400" dir="5400000" algn="tl" rotWithShape="0">
                    <a:srgbClr val="000000">
                      <a:alpha val="25000"/>
                    </a:srgbClr>
                  </a:outerShdw>
                </a:effectLst>
              </a:rPr>
              <a:t>Producto 1. CAIAC. Conclusiones generales.</a:t>
            </a:r>
          </a:p>
          <a:p>
            <a:pPr lvl="0">
              <a:spcBef>
                <a:spcPct val="0"/>
              </a:spcBef>
              <a:buFont typeface="Arial" pitchFamily="34" charset="0"/>
              <a:buChar char="•"/>
              <a:defRPr/>
            </a:pPr>
            <a:r>
              <a:rPr lang="es-MX" b="1" dirty="0">
                <a:solidFill>
                  <a:schemeClr val="tx2"/>
                </a:solidFill>
                <a:effectLst>
                  <a:outerShdw blurRad="31750" dist="25400" dir="5400000" algn="tl" rotWithShape="0">
                    <a:srgbClr val="000000">
                      <a:alpha val="25000"/>
                    </a:srgbClr>
                  </a:outerShdw>
                </a:effectLst>
              </a:rPr>
              <a:t>Producto 3. Fotografías de la sesión de trabajo.</a:t>
            </a:r>
          </a:p>
          <a:p>
            <a:pPr lvl="0">
              <a:spcBef>
                <a:spcPct val="0"/>
              </a:spcBef>
              <a:defRPr/>
            </a:pPr>
            <a:r>
              <a:rPr lang="es-MX" b="1" dirty="0">
                <a:solidFill>
                  <a:schemeClr val="tx2"/>
                </a:solidFill>
                <a:effectLst>
                  <a:outerShdw blurRad="31750" dist="25400" dir="5400000" algn="tl" rotWithShape="0">
                    <a:srgbClr val="000000">
                      <a:alpha val="25000"/>
                    </a:srgbClr>
                  </a:outerShdw>
                </a:effectLst>
              </a:rPr>
              <a:t>5.b</a:t>
            </a:r>
          </a:p>
          <a:p>
            <a:pPr lvl="0">
              <a:spcBef>
                <a:spcPct val="0"/>
              </a:spcBef>
              <a:buFont typeface="Arial" pitchFamily="34" charset="0"/>
              <a:buChar char="•"/>
              <a:defRPr/>
            </a:pPr>
            <a:r>
              <a:rPr lang="es-MX" b="1" dirty="0">
                <a:solidFill>
                  <a:schemeClr val="tx2"/>
                </a:solidFill>
                <a:effectLst>
                  <a:outerShdw blurRad="31750" dist="25400" dir="5400000" algn="tl" rotWithShape="0">
                    <a:srgbClr val="000000">
                      <a:alpha val="25000"/>
                    </a:srgbClr>
                  </a:outerShdw>
                </a:effectLst>
              </a:rPr>
              <a:t>Producto 2. Organizador gráfico de asignaturas involucradas.</a:t>
            </a:r>
          </a:p>
          <a:p>
            <a:pPr algn="ctr"/>
            <a:endParaRPr lang="es-MX" b="1" dirty="0" smtClean="0"/>
          </a:p>
          <a:p>
            <a:pPr algn="ctr"/>
            <a:r>
              <a:rPr lang="es-MX" b="1" dirty="0" smtClean="0"/>
              <a:t>INICIO: AGOSTO 2018</a:t>
            </a:r>
          </a:p>
          <a:p>
            <a:pPr algn="ctr"/>
            <a:r>
              <a:rPr lang="es-MX" b="1" dirty="0" smtClean="0"/>
              <a:t>TÉRMINO: JUNIO 2019</a:t>
            </a:r>
            <a:endParaRPr lang="es-MX"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85786" y="2786059"/>
            <a:ext cx="8001056" cy="830997"/>
          </a:xfrm>
          <a:prstGeom prst="rect">
            <a:avLst/>
          </a:prstGeom>
          <a:noFill/>
        </p:spPr>
        <p:txBody>
          <a:bodyPr wrap="square" rtlCol="0">
            <a:spAutoFit/>
          </a:bodyPr>
          <a:lstStyle/>
          <a:p>
            <a:pPr algn="ctr"/>
            <a:r>
              <a:rPr lang="es-ES"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Productos generados durante </a:t>
            </a:r>
          </a:p>
          <a:p>
            <a:pPr algn="ctr"/>
            <a:r>
              <a:rPr lang="es-ES"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la </a:t>
            </a:r>
            <a:r>
              <a:rPr lang="es-ES"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PRIMERA </a:t>
            </a:r>
            <a:r>
              <a:rPr lang="es-ES"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reunión de trabajo</a:t>
            </a:r>
            <a:endParaRPr lang="es-ES"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357290" y="642918"/>
            <a:ext cx="6295313" cy="461665"/>
          </a:xfrm>
          <a:prstGeom prst="rect">
            <a:avLst/>
          </a:prstGeom>
          <a:noFill/>
        </p:spPr>
        <p:txBody>
          <a:bodyPr wrap="none" rtlCol="0">
            <a:spAutoFit/>
          </a:bodyPr>
          <a:lstStyle/>
          <a:p>
            <a:r>
              <a:rPr lang="es-MX" sz="2400" b="1" dirty="0" smtClean="0"/>
              <a:t>PRODUCTO 1. C.A.I.A.C. Conclusiones Generales</a:t>
            </a:r>
            <a:endParaRPr lang="es-MX" sz="2400" b="1" dirty="0"/>
          </a:p>
        </p:txBody>
      </p:sp>
      <p:pic>
        <p:nvPicPr>
          <p:cNvPr id="1029" name="Picture 5"/>
          <p:cNvPicPr>
            <a:picLocks noChangeAspect="1" noChangeArrowheads="1"/>
          </p:cNvPicPr>
          <p:nvPr/>
        </p:nvPicPr>
        <p:blipFill>
          <a:blip r:embed="rId2"/>
          <a:srcRect/>
          <a:stretch>
            <a:fillRect/>
          </a:stretch>
        </p:blipFill>
        <p:spPr bwMode="auto">
          <a:xfrm>
            <a:off x="500034" y="1142984"/>
            <a:ext cx="8239125" cy="2857520"/>
          </a:xfrm>
          <a:prstGeom prst="rect">
            <a:avLst/>
          </a:prstGeom>
          <a:noFill/>
          <a:ln w="9525">
            <a:noFill/>
            <a:miter lim="800000"/>
            <a:headEnd/>
            <a:tailEnd/>
          </a:ln>
          <a:effectLst/>
        </p:spPr>
      </p:pic>
      <p:pic>
        <p:nvPicPr>
          <p:cNvPr id="1030" name="Picture 6"/>
          <p:cNvPicPr>
            <a:picLocks noChangeAspect="1" noChangeArrowheads="1"/>
          </p:cNvPicPr>
          <p:nvPr/>
        </p:nvPicPr>
        <p:blipFill>
          <a:blip r:embed="rId3"/>
          <a:srcRect/>
          <a:stretch>
            <a:fillRect/>
          </a:stretch>
        </p:blipFill>
        <p:spPr bwMode="auto">
          <a:xfrm>
            <a:off x="500034" y="4000504"/>
            <a:ext cx="8215370" cy="19288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p:cNvPicPr>
            <a:picLocks noChangeAspect="1" noChangeArrowheads="1"/>
          </p:cNvPicPr>
          <p:nvPr/>
        </p:nvPicPr>
        <p:blipFill>
          <a:blip r:embed="rId2"/>
          <a:srcRect/>
          <a:stretch>
            <a:fillRect/>
          </a:stretch>
        </p:blipFill>
        <p:spPr bwMode="auto">
          <a:xfrm>
            <a:off x="428596" y="1142984"/>
            <a:ext cx="8305800" cy="1819275"/>
          </a:xfrm>
          <a:prstGeom prst="rect">
            <a:avLst/>
          </a:prstGeom>
          <a:noFill/>
          <a:ln w="9525">
            <a:noFill/>
            <a:miter lim="800000"/>
            <a:headEnd/>
            <a:tailEnd/>
          </a:ln>
          <a:effectLst/>
        </p:spPr>
      </p:pic>
      <p:pic>
        <p:nvPicPr>
          <p:cNvPr id="16389" name="Picture 5"/>
          <p:cNvPicPr>
            <a:picLocks noChangeAspect="1" noChangeArrowheads="1"/>
          </p:cNvPicPr>
          <p:nvPr/>
        </p:nvPicPr>
        <p:blipFill>
          <a:blip r:embed="rId3"/>
          <a:srcRect/>
          <a:stretch>
            <a:fillRect/>
          </a:stretch>
        </p:blipFill>
        <p:spPr bwMode="auto">
          <a:xfrm>
            <a:off x="500034" y="2928934"/>
            <a:ext cx="8248650" cy="32861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143108" y="500042"/>
            <a:ext cx="5064848" cy="461665"/>
          </a:xfrm>
          <a:prstGeom prst="rect">
            <a:avLst/>
          </a:prstGeom>
          <a:noFill/>
        </p:spPr>
        <p:txBody>
          <a:bodyPr wrap="none" rtlCol="0">
            <a:spAutoFit/>
          </a:bodyPr>
          <a:lstStyle/>
          <a:p>
            <a:r>
              <a:rPr lang="es-MX" sz="2400" b="1" dirty="0" smtClean="0"/>
              <a:t>PRODUCTO 3. Fotografías de la sesión </a:t>
            </a:r>
            <a:endParaRPr lang="es-MX" sz="2400" b="1" dirty="0"/>
          </a:p>
        </p:txBody>
      </p:sp>
      <p:pic>
        <p:nvPicPr>
          <p:cNvPr id="18434" name="Picture 2"/>
          <p:cNvPicPr>
            <a:picLocks noChangeAspect="1" noChangeArrowheads="1"/>
          </p:cNvPicPr>
          <p:nvPr/>
        </p:nvPicPr>
        <p:blipFill>
          <a:blip r:embed="rId2" cstate="print"/>
          <a:srcRect/>
          <a:stretch>
            <a:fillRect/>
          </a:stretch>
        </p:blipFill>
        <p:spPr bwMode="auto">
          <a:xfrm>
            <a:off x="928662" y="1428736"/>
            <a:ext cx="2857520" cy="1917741"/>
          </a:xfrm>
          <a:prstGeom prst="rect">
            <a:avLst/>
          </a:prstGeom>
          <a:noFill/>
          <a:ln w="9525">
            <a:noFill/>
            <a:miter lim="800000"/>
            <a:headEnd/>
            <a:tailEnd/>
          </a:ln>
          <a:effectLst/>
        </p:spPr>
      </p:pic>
      <p:pic>
        <p:nvPicPr>
          <p:cNvPr id="18435" name="Picture 3"/>
          <p:cNvPicPr>
            <a:picLocks noChangeAspect="1" noChangeArrowheads="1"/>
          </p:cNvPicPr>
          <p:nvPr/>
        </p:nvPicPr>
        <p:blipFill>
          <a:blip r:embed="rId3"/>
          <a:srcRect/>
          <a:stretch>
            <a:fillRect/>
          </a:stretch>
        </p:blipFill>
        <p:spPr bwMode="auto">
          <a:xfrm>
            <a:off x="4357686" y="1214422"/>
            <a:ext cx="4000528" cy="2249101"/>
          </a:xfrm>
          <a:prstGeom prst="rect">
            <a:avLst/>
          </a:prstGeom>
          <a:noFill/>
          <a:ln w="9525">
            <a:noFill/>
            <a:miter lim="800000"/>
            <a:headEnd/>
            <a:tailEnd/>
          </a:ln>
          <a:effectLst/>
        </p:spPr>
      </p:pic>
      <p:pic>
        <p:nvPicPr>
          <p:cNvPr id="18436" name="Picture 4"/>
          <p:cNvPicPr>
            <a:picLocks noChangeAspect="1" noChangeArrowheads="1"/>
          </p:cNvPicPr>
          <p:nvPr/>
        </p:nvPicPr>
        <p:blipFill>
          <a:blip r:embed="rId4"/>
          <a:srcRect/>
          <a:stretch>
            <a:fillRect/>
          </a:stretch>
        </p:blipFill>
        <p:spPr bwMode="auto">
          <a:xfrm>
            <a:off x="500034" y="3714752"/>
            <a:ext cx="3857652" cy="2163599"/>
          </a:xfrm>
          <a:prstGeom prst="rect">
            <a:avLst/>
          </a:prstGeom>
          <a:noFill/>
          <a:ln w="9525">
            <a:noFill/>
            <a:miter lim="800000"/>
            <a:headEnd/>
            <a:tailEnd/>
          </a:ln>
          <a:effectLst/>
        </p:spPr>
      </p:pic>
      <p:pic>
        <p:nvPicPr>
          <p:cNvPr id="18437" name="Picture 5"/>
          <p:cNvPicPr>
            <a:picLocks noChangeAspect="1" noChangeArrowheads="1"/>
          </p:cNvPicPr>
          <p:nvPr/>
        </p:nvPicPr>
        <p:blipFill>
          <a:blip r:embed="rId5"/>
          <a:srcRect/>
          <a:stretch>
            <a:fillRect/>
          </a:stretch>
        </p:blipFill>
        <p:spPr bwMode="auto">
          <a:xfrm>
            <a:off x="5000628" y="4214818"/>
            <a:ext cx="2934312" cy="164307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srcRect/>
          <a:stretch>
            <a:fillRect/>
          </a:stretch>
        </p:blipFill>
        <p:spPr bwMode="auto">
          <a:xfrm>
            <a:off x="585788" y="1181100"/>
            <a:ext cx="7972425" cy="4495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000232" y="714356"/>
            <a:ext cx="4502771" cy="461665"/>
          </a:xfrm>
          <a:prstGeom prst="rect">
            <a:avLst/>
          </a:prstGeom>
          <a:noFill/>
        </p:spPr>
        <p:txBody>
          <a:bodyPr wrap="none" rtlCol="0">
            <a:spAutoFit/>
          </a:bodyPr>
          <a:lstStyle/>
          <a:p>
            <a:r>
              <a:rPr lang="es-MX" sz="2400" b="1" dirty="0" smtClean="0"/>
              <a:t>PRODUCTO 2. Organizador gráfico</a:t>
            </a:r>
            <a:endParaRPr lang="es-MX" sz="2400" b="1" dirty="0"/>
          </a:p>
        </p:txBody>
      </p:sp>
      <p:sp>
        <p:nvSpPr>
          <p:cNvPr id="5" name="4 CuadroTexto"/>
          <p:cNvSpPr txBox="1"/>
          <p:nvPr/>
        </p:nvSpPr>
        <p:spPr>
          <a:xfrm>
            <a:off x="3714744" y="3357562"/>
            <a:ext cx="1588255" cy="923330"/>
          </a:xfrm>
          <a:prstGeom prst="rect">
            <a:avLst/>
          </a:prstGeom>
          <a:noFill/>
        </p:spPr>
        <p:txBody>
          <a:bodyPr wrap="none" rtlCol="0">
            <a:spAutoFit/>
          </a:bodyPr>
          <a:lstStyle/>
          <a:p>
            <a:pPr algn="ctr"/>
            <a:r>
              <a:rPr lang="es-MX" dirty="0" smtClean="0"/>
              <a:t>EL ESTRÉS</a:t>
            </a:r>
          </a:p>
          <a:p>
            <a:pPr algn="ctr"/>
            <a:r>
              <a:rPr lang="es-MX" dirty="0" smtClean="0"/>
              <a:t> EN EL</a:t>
            </a:r>
          </a:p>
          <a:p>
            <a:pPr algn="ctr"/>
            <a:r>
              <a:rPr lang="es-MX" dirty="0" smtClean="0"/>
              <a:t> ADOLESCENTE</a:t>
            </a:r>
            <a:endParaRPr lang="es-MX" dirty="0"/>
          </a:p>
        </p:txBody>
      </p:sp>
      <p:sp>
        <p:nvSpPr>
          <p:cNvPr id="6" name="5 CuadroTexto"/>
          <p:cNvSpPr txBox="1"/>
          <p:nvPr/>
        </p:nvSpPr>
        <p:spPr>
          <a:xfrm>
            <a:off x="3714744" y="1500174"/>
            <a:ext cx="1609608" cy="861774"/>
          </a:xfrm>
          <a:prstGeom prst="rect">
            <a:avLst/>
          </a:prstGeom>
          <a:noFill/>
        </p:spPr>
        <p:txBody>
          <a:bodyPr wrap="none" rtlCol="0">
            <a:spAutoFit/>
          </a:bodyPr>
          <a:lstStyle/>
          <a:p>
            <a:pPr algn="ctr"/>
            <a:r>
              <a:rPr lang="es-MX" dirty="0" smtClean="0"/>
              <a:t>PSICOLOGÍA</a:t>
            </a:r>
          </a:p>
          <a:p>
            <a:pPr algn="ctr"/>
            <a:r>
              <a:rPr lang="es-MX" sz="1600" dirty="0" smtClean="0"/>
              <a:t>Bases fisiológicas</a:t>
            </a:r>
          </a:p>
          <a:p>
            <a:pPr algn="ctr"/>
            <a:r>
              <a:rPr lang="es-MX" sz="1600" dirty="0" smtClean="0"/>
              <a:t> de la conducta</a:t>
            </a:r>
            <a:endParaRPr lang="es-MX" sz="1600" dirty="0"/>
          </a:p>
        </p:txBody>
      </p:sp>
      <p:sp>
        <p:nvSpPr>
          <p:cNvPr id="7" name="6 CuadroTexto"/>
          <p:cNvSpPr txBox="1"/>
          <p:nvPr/>
        </p:nvSpPr>
        <p:spPr>
          <a:xfrm>
            <a:off x="6858016" y="2000240"/>
            <a:ext cx="1496820" cy="861774"/>
          </a:xfrm>
          <a:prstGeom prst="rect">
            <a:avLst/>
          </a:prstGeom>
          <a:noFill/>
        </p:spPr>
        <p:txBody>
          <a:bodyPr wrap="none" rtlCol="0">
            <a:spAutoFit/>
          </a:bodyPr>
          <a:lstStyle/>
          <a:p>
            <a:pPr algn="ctr"/>
            <a:r>
              <a:rPr lang="es-MX" dirty="0" smtClean="0"/>
              <a:t>MORFOLOGÍA</a:t>
            </a:r>
          </a:p>
          <a:p>
            <a:pPr algn="ctr"/>
            <a:r>
              <a:rPr lang="es-MX" sz="1600" dirty="0" smtClean="0"/>
              <a:t>Metabolismo</a:t>
            </a:r>
          </a:p>
          <a:p>
            <a:pPr algn="ctr"/>
            <a:r>
              <a:rPr lang="es-MX" sz="1600" dirty="0" smtClean="0"/>
              <a:t> del estrés</a:t>
            </a:r>
            <a:endParaRPr lang="es-MX" sz="1600" dirty="0"/>
          </a:p>
        </p:txBody>
      </p:sp>
      <p:sp>
        <p:nvSpPr>
          <p:cNvPr id="8" name="7 CuadroTexto"/>
          <p:cNvSpPr txBox="1"/>
          <p:nvPr/>
        </p:nvSpPr>
        <p:spPr>
          <a:xfrm>
            <a:off x="6786578" y="4286256"/>
            <a:ext cx="1301958" cy="861774"/>
          </a:xfrm>
          <a:prstGeom prst="rect">
            <a:avLst/>
          </a:prstGeom>
          <a:noFill/>
        </p:spPr>
        <p:txBody>
          <a:bodyPr wrap="none" rtlCol="0">
            <a:spAutoFit/>
          </a:bodyPr>
          <a:lstStyle/>
          <a:p>
            <a:pPr algn="ctr"/>
            <a:r>
              <a:rPr lang="es-MX" dirty="0" smtClean="0"/>
              <a:t>ESTÉTICAS</a:t>
            </a:r>
          </a:p>
          <a:p>
            <a:pPr algn="ctr"/>
            <a:r>
              <a:rPr lang="es-MX" sz="1600" dirty="0" smtClean="0"/>
              <a:t>Dibujo a lápiz</a:t>
            </a:r>
          </a:p>
          <a:p>
            <a:pPr algn="ctr"/>
            <a:r>
              <a:rPr lang="es-MX" sz="1600" dirty="0" smtClean="0"/>
              <a:t>Óleo</a:t>
            </a:r>
            <a:endParaRPr lang="es-MX" sz="1600" dirty="0"/>
          </a:p>
        </p:txBody>
      </p:sp>
      <p:sp>
        <p:nvSpPr>
          <p:cNvPr id="9" name="8 CuadroTexto"/>
          <p:cNvSpPr txBox="1"/>
          <p:nvPr/>
        </p:nvSpPr>
        <p:spPr>
          <a:xfrm>
            <a:off x="3929058" y="5286388"/>
            <a:ext cx="1273810" cy="861774"/>
          </a:xfrm>
          <a:prstGeom prst="rect">
            <a:avLst/>
          </a:prstGeom>
          <a:noFill/>
        </p:spPr>
        <p:txBody>
          <a:bodyPr wrap="none" rtlCol="0">
            <a:spAutoFit/>
          </a:bodyPr>
          <a:lstStyle/>
          <a:p>
            <a:pPr algn="ctr"/>
            <a:r>
              <a:rPr lang="es-MX" dirty="0" smtClean="0"/>
              <a:t>INGLÉS</a:t>
            </a:r>
          </a:p>
          <a:p>
            <a:pPr algn="ctr"/>
            <a:r>
              <a:rPr lang="es-MX" sz="1600" dirty="0" smtClean="0"/>
              <a:t>Traducción y </a:t>
            </a:r>
          </a:p>
          <a:p>
            <a:pPr algn="ctr"/>
            <a:r>
              <a:rPr lang="es-MX" sz="1600" dirty="0" smtClean="0"/>
              <a:t>exposición</a:t>
            </a:r>
            <a:endParaRPr lang="es-MX" sz="1600" dirty="0"/>
          </a:p>
        </p:txBody>
      </p:sp>
      <p:sp>
        <p:nvSpPr>
          <p:cNvPr id="10" name="9 CuadroTexto"/>
          <p:cNvSpPr txBox="1"/>
          <p:nvPr/>
        </p:nvSpPr>
        <p:spPr>
          <a:xfrm>
            <a:off x="928662" y="3929066"/>
            <a:ext cx="1671548" cy="1138773"/>
          </a:xfrm>
          <a:prstGeom prst="rect">
            <a:avLst/>
          </a:prstGeom>
          <a:noFill/>
        </p:spPr>
        <p:txBody>
          <a:bodyPr wrap="none" rtlCol="0">
            <a:spAutoFit/>
          </a:bodyPr>
          <a:lstStyle/>
          <a:p>
            <a:pPr algn="ctr"/>
            <a:r>
              <a:rPr lang="es-MX" dirty="0" smtClean="0"/>
              <a:t>DIBUJO </a:t>
            </a:r>
          </a:p>
          <a:p>
            <a:pPr algn="ctr"/>
            <a:r>
              <a:rPr lang="es-MX" dirty="0" smtClean="0"/>
              <a:t>CONSTRUCTIVO</a:t>
            </a:r>
          </a:p>
          <a:p>
            <a:pPr algn="ctr"/>
            <a:r>
              <a:rPr lang="es-MX" sz="1600" dirty="0" smtClean="0"/>
              <a:t>Diseño de un</a:t>
            </a:r>
          </a:p>
          <a:p>
            <a:pPr algn="ctr"/>
            <a:r>
              <a:rPr lang="es-MX" sz="1600" dirty="0" smtClean="0"/>
              <a:t> área relajante</a:t>
            </a:r>
            <a:endParaRPr lang="es-MX" sz="1600" dirty="0"/>
          </a:p>
        </p:txBody>
      </p:sp>
      <p:sp>
        <p:nvSpPr>
          <p:cNvPr id="11" name="10 CuadroTexto"/>
          <p:cNvSpPr txBox="1"/>
          <p:nvPr/>
        </p:nvSpPr>
        <p:spPr>
          <a:xfrm>
            <a:off x="1071539" y="1643050"/>
            <a:ext cx="1571636" cy="1231106"/>
          </a:xfrm>
          <a:prstGeom prst="rect">
            <a:avLst/>
          </a:prstGeom>
          <a:noFill/>
        </p:spPr>
        <p:txBody>
          <a:bodyPr wrap="square" rtlCol="0">
            <a:spAutoFit/>
          </a:bodyPr>
          <a:lstStyle/>
          <a:p>
            <a:pPr algn="ctr"/>
            <a:r>
              <a:rPr lang="es-MX" sz="1600" dirty="0" smtClean="0"/>
              <a:t>ESTADÍSTICA </a:t>
            </a:r>
          </a:p>
          <a:p>
            <a:pPr algn="ctr"/>
            <a:r>
              <a:rPr lang="es-MX" sz="1600" dirty="0" smtClean="0"/>
              <a:t>Y PROBABILIDAD</a:t>
            </a:r>
          </a:p>
          <a:p>
            <a:pPr algn="ctr"/>
            <a:r>
              <a:rPr lang="es-MX" sz="1400" dirty="0" smtClean="0"/>
              <a:t>Organización </a:t>
            </a:r>
          </a:p>
          <a:p>
            <a:pPr algn="ctr"/>
            <a:r>
              <a:rPr lang="es-MX" sz="1400" dirty="0" smtClean="0"/>
              <a:t>y presentación</a:t>
            </a:r>
          </a:p>
          <a:p>
            <a:pPr algn="ctr"/>
            <a:r>
              <a:rPr lang="es-MX" sz="1400" dirty="0" smtClean="0"/>
              <a:t>de datos</a:t>
            </a:r>
            <a:endParaRPr lang="es-MX" sz="1400" dirty="0"/>
          </a:p>
        </p:txBody>
      </p:sp>
      <p:cxnSp>
        <p:nvCxnSpPr>
          <p:cNvPr id="13" name="12 Conector recto de flecha"/>
          <p:cNvCxnSpPr/>
          <p:nvPr/>
        </p:nvCxnSpPr>
        <p:spPr>
          <a:xfrm flipV="1">
            <a:off x="2786050" y="1643050"/>
            <a:ext cx="714380" cy="71438"/>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9" name="18 Rectángulo"/>
          <p:cNvSpPr/>
          <p:nvPr/>
        </p:nvSpPr>
        <p:spPr>
          <a:xfrm>
            <a:off x="3500430" y="3214686"/>
            <a:ext cx="1928826" cy="1285884"/>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21" name="20 Conector recto de flecha"/>
          <p:cNvCxnSpPr>
            <a:stCxn id="19" idx="0"/>
            <a:endCxn id="35" idx="4"/>
          </p:cNvCxnSpPr>
          <p:nvPr/>
        </p:nvCxnSpPr>
        <p:spPr>
          <a:xfrm rot="5400000" flipH="1" flipV="1">
            <a:off x="4232669" y="2946794"/>
            <a:ext cx="500066" cy="35719"/>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2" name="21 Conector recto de flecha"/>
          <p:cNvCxnSpPr>
            <a:endCxn id="34" idx="3"/>
          </p:cNvCxnSpPr>
          <p:nvPr/>
        </p:nvCxnSpPr>
        <p:spPr>
          <a:xfrm flipV="1">
            <a:off x="5643570" y="5270541"/>
            <a:ext cx="1099674" cy="444475"/>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3" name="22 Conector recto de flecha"/>
          <p:cNvCxnSpPr>
            <a:stCxn id="33" idx="2"/>
            <a:endCxn id="31" idx="4"/>
          </p:cNvCxnSpPr>
          <p:nvPr/>
        </p:nvCxnSpPr>
        <p:spPr>
          <a:xfrm rot="10800000">
            <a:off x="1785918" y="5286388"/>
            <a:ext cx="1714512" cy="428628"/>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4" name="23 Conector recto de flecha"/>
          <p:cNvCxnSpPr/>
          <p:nvPr/>
        </p:nvCxnSpPr>
        <p:spPr>
          <a:xfrm rot="5400000">
            <a:off x="7322363" y="3679033"/>
            <a:ext cx="642942" cy="1588"/>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5" name="24 Conector recto de flecha"/>
          <p:cNvCxnSpPr/>
          <p:nvPr/>
        </p:nvCxnSpPr>
        <p:spPr>
          <a:xfrm rot="5400000" flipH="1" flipV="1">
            <a:off x="1571604" y="3357562"/>
            <a:ext cx="714380" cy="1588"/>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6" name="25 Conector recto de flecha"/>
          <p:cNvCxnSpPr/>
          <p:nvPr/>
        </p:nvCxnSpPr>
        <p:spPr>
          <a:xfrm rot="10800000">
            <a:off x="5500694" y="1714488"/>
            <a:ext cx="1285884" cy="35719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1" name="30 Elipse"/>
          <p:cNvSpPr/>
          <p:nvPr/>
        </p:nvSpPr>
        <p:spPr>
          <a:xfrm>
            <a:off x="714348" y="3714752"/>
            <a:ext cx="2143140" cy="157163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2" name="31 Elipse"/>
          <p:cNvSpPr/>
          <p:nvPr/>
        </p:nvSpPr>
        <p:spPr>
          <a:xfrm>
            <a:off x="6715140" y="1714488"/>
            <a:ext cx="2143140" cy="157163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3" name="32 Elipse"/>
          <p:cNvSpPr/>
          <p:nvPr/>
        </p:nvSpPr>
        <p:spPr>
          <a:xfrm>
            <a:off x="3500430" y="4929198"/>
            <a:ext cx="2143140" cy="157163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4" name="33 Elipse"/>
          <p:cNvSpPr/>
          <p:nvPr/>
        </p:nvSpPr>
        <p:spPr>
          <a:xfrm>
            <a:off x="6429388" y="3929066"/>
            <a:ext cx="2143140" cy="157163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5" name="34 Elipse"/>
          <p:cNvSpPr/>
          <p:nvPr/>
        </p:nvSpPr>
        <p:spPr>
          <a:xfrm>
            <a:off x="3428992" y="1142984"/>
            <a:ext cx="2143140" cy="157163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6" name="35 Elipse"/>
          <p:cNvSpPr/>
          <p:nvPr/>
        </p:nvSpPr>
        <p:spPr>
          <a:xfrm>
            <a:off x="785786" y="1428736"/>
            <a:ext cx="2143140" cy="157163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49" name="48 Conector recto de flecha"/>
          <p:cNvCxnSpPr>
            <a:endCxn id="36" idx="5"/>
          </p:cNvCxnSpPr>
          <p:nvPr/>
        </p:nvCxnSpPr>
        <p:spPr>
          <a:xfrm rot="10800000">
            <a:off x="2615070" y="2770212"/>
            <a:ext cx="885360" cy="587351"/>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0" name="49 Conector recto de flecha"/>
          <p:cNvCxnSpPr>
            <a:stCxn id="19" idx="2"/>
          </p:cNvCxnSpPr>
          <p:nvPr/>
        </p:nvCxnSpPr>
        <p:spPr>
          <a:xfrm rot="5400000">
            <a:off x="4232670" y="4697027"/>
            <a:ext cx="428630" cy="35717"/>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1" name="50 Conector recto de flecha"/>
          <p:cNvCxnSpPr>
            <a:stCxn id="19" idx="1"/>
          </p:cNvCxnSpPr>
          <p:nvPr/>
        </p:nvCxnSpPr>
        <p:spPr>
          <a:xfrm rot="10800000" flipV="1">
            <a:off x="2714616" y="3857628"/>
            <a:ext cx="785814" cy="285752"/>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2" name="51 Conector recto de flecha"/>
          <p:cNvCxnSpPr/>
          <p:nvPr/>
        </p:nvCxnSpPr>
        <p:spPr>
          <a:xfrm flipV="1">
            <a:off x="5500694" y="2857496"/>
            <a:ext cx="1143010" cy="571504"/>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3" name="52 Conector recto de flecha"/>
          <p:cNvCxnSpPr/>
          <p:nvPr/>
        </p:nvCxnSpPr>
        <p:spPr>
          <a:xfrm>
            <a:off x="5429256" y="4000504"/>
            <a:ext cx="1214448" cy="142876"/>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64" name="63 Conector recto de flecha"/>
          <p:cNvCxnSpPr>
            <a:stCxn id="34" idx="3"/>
            <a:endCxn id="33" idx="6"/>
          </p:cNvCxnSpPr>
          <p:nvPr/>
        </p:nvCxnSpPr>
        <p:spPr>
          <a:xfrm rot="5400000">
            <a:off x="5971170" y="4942941"/>
            <a:ext cx="444475" cy="1099674"/>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67" name="66 Conector recto de flecha"/>
          <p:cNvCxnSpPr/>
          <p:nvPr/>
        </p:nvCxnSpPr>
        <p:spPr>
          <a:xfrm rot="5400000" flipH="1" flipV="1">
            <a:off x="7286644" y="3571876"/>
            <a:ext cx="714380" cy="1588"/>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81" name="80 Conector recto de flecha"/>
          <p:cNvCxnSpPr/>
          <p:nvPr/>
        </p:nvCxnSpPr>
        <p:spPr>
          <a:xfrm>
            <a:off x="5572132" y="1714488"/>
            <a:ext cx="1285884" cy="35719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83" name="82 Conector recto de flecha"/>
          <p:cNvCxnSpPr/>
          <p:nvPr/>
        </p:nvCxnSpPr>
        <p:spPr>
          <a:xfrm rot="5400000">
            <a:off x="1607323" y="3393281"/>
            <a:ext cx="642942" cy="1588"/>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86" name="85 Conector recto de flecha"/>
          <p:cNvCxnSpPr/>
          <p:nvPr/>
        </p:nvCxnSpPr>
        <p:spPr>
          <a:xfrm rot="10800000" flipV="1">
            <a:off x="2786050" y="1643050"/>
            <a:ext cx="571504" cy="71438"/>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89" name="88 Conector recto de flecha"/>
          <p:cNvCxnSpPr>
            <a:stCxn id="31" idx="4"/>
            <a:endCxn id="33" idx="2"/>
          </p:cNvCxnSpPr>
          <p:nvPr/>
        </p:nvCxnSpPr>
        <p:spPr>
          <a:xfrm rot="16200000" flipH="1">
            <a:off x="2428860" y="4643446"/>
            <a:ext cx="428628" cy="1714512"/>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762</TotalTime>
  <Words>608</Words>
  <Application>Microsoft Office PowerPoint</Application>
  <PresentationFormat>Presentación en pantalla (4:3)</PresentationFormat>
  <Paragraphs>108</Paragraphs>
  <Slides>21</Slides>
  <Notes>2</Notes>
  <HiddenSlides>0</HiddenSlides>
  <MMClips>0</MMClips>
  <ScaleCrop>false</ScaleCrop>
  <HeadingPairs>
    <vt:vector size="4" baseType="variant">
      <vt:variant>
        <vt:lpstr>Tema</vt:lpstr>
      </vt:variant>
      <vt:variant>
        <vt:i4>1</vt:i4>
      </vt:variant>
      <vt:variant>
        <vt:lpstr>Títulos de diapositiva</vt:lpstr>
      </vt:variant>
      <vt:variant>
        <vt:i4>21</vt:i4>
      </vt:variant>
    </vt:vector>
  </HeadingPairs>
  <TitlesOfParts>
    <vt:vector size="22"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Hindelisa</dc:creator>
  <cp:lastModifiedBy>Hindelisa</cp:lastModifiedBy>
  <cp:revision>52</cp:revision>
  <dcterms:created xsi:type="dcterms:W3CDTF">2017-10-30T20:43:54Z</dcterms:created>
  <dcterms:modified xsi:type="dcterms:W3CDTF">2018-02-24T03:04:09Z</dcterms:modified>
</cp:coreProperties>
</file>